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43"/>
  </p:notesMasterIdLst>
  <p:handoutMasterIdLst>
    <p:handoutMasterId r:id="rId44"/>
  </p:handoutMasterIdLst>
  <p:sldIdLst>
    <p:sldId id="256" r:id="rId2"/>
    <p:sldId id="380" r:id="rId3"/>
    <p:sldId id="334" r:id="rId4"/>
    <p:sldId id="300" r:id="rId5"/>
    <p:sldId id="327" r:id="rId6"/>
    <p:sldId id="343" r:id="rId7"/>
    <p:sldId id="342" r:id="rId8"/>
    <p:sldId id="345" r:id="rId9"/>
    <p:sldId id="360" r:id="rId10"/>
    <p:sldId id="349" r:id="rId11"/>
    <p:sldId id="350" r:id="rId12"/>
    <p:sldId id="351" r:id="rId13"/>
    <p:sldId id="352" r:id="rId14"/>
    <p:sldId id="359" r:id="rId15"/>
    <p:sldId id="344" r:id="rId16"/>
    <p:sldId id="353" r:id="rId17"/>
    <p:sldId id="379" r:id="rId18"/>
    <p:sldId id="355" r:id="rId19"/>
    <p:sldId id="356" r:id="rId20"/>
    <p:sldId id="354" r:id="rId21"/>
    <p:sldId id="361" r:id="rId22"/>
    <p:sldId id="362" r:id="rId23"/>
    <p:sldId id="364" r:id="rId24"/>
    <p:sldId id="372" r:id="rId25"/>
    <p:sldId id="365" r:id="rId26"/>
    <p:sldId id="373" r:id="rId27"/>
    <p:sldId id="366" r:id="rId28"/>
    <p:sldId id="374" r:id="rId29"/>
    <p:sldId id="367" r:id="rId30"/>
    <p:sldId id="375" r:id="rId31"/>
    <p:sldId id="370" r:id="rId32"/>
    <p:sldId id="377" r:id="rId33"/>
    <p:sldId id="368" r:id="rId34"/>
    <p:sldId id="376" r:id="rId35"/>
    <p:sldId id="369" r:id="rId36"/>
    <p:sldId id="378" r:id="rId37"/>
    <p:sldId id="371" r:id="rId38"/>
    <p:sldId id="363" r:id="rId39"/>
    <p:sldId id="358" r:id="rId40"/>
    <p:sldId id="381" r:id="rId41"/>
    <p:sldId id="258" r:id="rId42"/>
  </p:sldIdLst>
  <p:sldSz cx="12192000" cy="6858000"/>
  <p:notesSz cx="6797675" cy="9928225"/>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53A1"/>
    <a:srgbClr val="F4AD1B"/>
    <a:srgbClr val="FEB8EA"/>
    <a:srgbClr val="EBC584"/>
    <a:srgbClr val="FFFFFF"/>
    <a:srgbClr val="A8E1FE"/>
    <a:srgbClr val="437356"/>
    <a:srgbClr val="465E8F"/>
    <a:srgbClr val="8787A3"/>
    <a:srgbClr val="3629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028" autoAdjust="0"/>
    <p:restoredTop sz="94660"/>
  </p:normalViewPr>
  <p:slideViewPr>
    <p:cSldViewPr snapToGrid="0">
      <p:cViewPr varScale="1">
        <p:scale>
          <a:sx n="62" d="100"/>
          <a:sy n="62" d="100"/>
        </p:scale>
        <p:origin x="64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a:extLst>
              <a:ext uri="{FF2B5EF4-FFF2-40B4-BE49-F238E27FC236}">
                <a16:creationId xmlns:a16="http://schemas.microsoft.com/office/drawing/2014/main" id="{72244471-88DA-5EF0-02A5-EA90AD2F3932}"/>
              </a:ext>
            </a:extLst>
          </p:cNvPr>
          <p:cNvSpPr>
            <a:spLocks noGrp="1"/>
          </p:cNvSpPr>
          <p:nvPr>
            <p:ph type="hdr" sz="quarter"/>
          </p:nvPr>
        </p:nvSpPr>
        <p:spPr>
          <a:xfrm>
            <a:off x="3851275" y="0"/>
            <a:ext cx="2946400" cy="498475"/>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a:extLst>
              <a:ext uri="{FF2B5EF4-FFF2-40B4-BE49-F238E27FC236}">
                <a16:creationId xmlns:a16="http://schemas.microsoft.com/office/drawing/2014/main" id="{EC1F1C8B-6180-8B2F-5443-51D52840F0C0}"/>
              </a:ext>
            </a:extLst>
          </p:cNvPr>
          <p:cNvSpPr>
            <a:spLocks noGrp="1"/>
          </p:cNvSpPr>
          <p:nvPr>
            <p:ph type="dt" sz="quarter" idx="1"/>
          </p:nvPr>
        </p:nvSpPr>
        <p:spPr>
          <a:xfrm>
            <a:off x="1588" y="0"/>
            <a:ext cx="2946400" cy="498475"/>
          </a:xfrm>
          <a:prstGeom prst="rect">
            <a:avLst/>
          </a:prstGeom>
        </p:spPr>
        <p:txBody>
          <a:bodyPr vert="horz" lIns="91440" tIns="45720" rIns="91440" bIns="45720" rtlCol="1"/>
          <a:lstStyle>
            <a:lvl1pPr algn="l">
              <a:defRPr sz="1200"/>
            </a:lvl1pPr>
          </a:lstStyle>
          <a:p>
            <a:fld id="{1A36D8D5-9CC9-4CFE-80AB-A0D1B6B1B97E}" type="datetimeFigureOut">
              <a:rPr lang="ar-SA" smtClean="0"/>
              <a:t>13/05/45</a:t>
            </a:fld>
            <a:endParaRPr lang="ar-SA"/>
          </a:p>
        </p:txBody>
      </p:sp>
      <p:sp>
        <p:nvSpPr>
          <p:cNvPr id="4" name="عنصر نائب للتذييل 3">
            <a:extLst>
              <a:ext uri="{FF2B5EF4-FFF2-40B4-BE49-F238E27FC236}">
                <a16:creationId xmlns:a16="http://schemas.microsoft.com/office/drawing/2014/main" id="{F5FCA284-E86B-083A-08D7-1F39FCD87762}"/>
              </a:ext>
            </a:extLst>
          </p:cNvPr>
          <p:cNvSpPr>
            <a:spLocks noGrp="1"/>
          </p:cNvSpPr>
          <p:nvPr>
            <p:ph type="ftr" sz="quarter" idx="2"/>
          </p:nvPr>
        </p:nvSpPr>
        <p:spPr>
          <a:xfrm>
            <a:off x="3851275" y="9429750"/>
            <a:ext cx="2946400" cy="498475"/>
          </a:xfrm>
          <a:prstGeom prst="rect">
            <a:avLst/>
          </a:prstGeom>
        </p:spPr>
        <p:txBody>
          <a:bodyPr vert="horz" lIns="91440" tIns="45720" rIns="91440" bIns="45720" rtlCol="1" anchor="b"/>
          <a:lstStyle>
            <a:lvl1pPr algn="r">
              <a:defRPr sz="1200"/>
            </a:lvl1pPr>
          </a:lstStyle>
          <a:p>
            <a:endParaRPr lang="ar-SA"/>
          </a:p>
        </p:txBody>
      </p:sp>
      <p:sp>
        <p:nvSpPr>
          <p:cNvPr id="5" name="عنصر نائب لرقم الشريحة 4">
            <a:extLst>
              <a:ext uri="{FF2B5EF4-FFF2-40B4-BE49-F238E27FC236}">
                <a16:creationId xmlns:a16="http://schemas.microsoft.com/office/drawing/2014/main" id="{DA6DA4F5-67D0-E626-D13F-C5F27ED35695}"/>
              </a:ext>
            </a:extLst>
          </p:cNvPr>
          <p:cNvSpPr>
            <a:spLocks noGrp="1"/>
          </p:cNvSpPr>
          <p:nvPr>
            <p:ph type="sldNum" sz="quarter" idx="3"/>
          </p:nvPr>
        </p:nvSpPr>
        <p:spPr>
          <a:xfrm>
            <a:off x="1588" y="9429750"/>
            <a:ext cx="2946400" cy="498475"/>
          </a:xfrm>
          <a:prstGeom prst="rect">
            <a:avLst/>
          </a:prstGeom>
        </p:spPr>
        <p:txBody>
          <a:bodyPr vert="horz" lIns="91440" tIns="45720" rIns="91440" bIns="45720" rtlCol="1" anchor="b"/>
          <a:lstStyle>
            <a:lvl1pPr algn="l">
              <a:defRPr sz="1200"/>
            </a:lvl1pPr>
          </a:lstStyle>
          <a:p>
            <a:fld id="{84A79672-6858-4951-B219-D6DE31127594}" type="slidenum">
              <a:rPr lang="ar-SA" smtClean="0"/>
              <a:t>‹#›</a:t>
            </a:fld>
            <a:endParaRPr lang="ar-SA"/>
          </a:p>
        </p:txBody>
      </p:sp>
    </p:spTree>
    <p:extLst>
      <p:ext uri="{BB962C8B-B14F-4D97-AF65-F5344CB8AC3E}">
        <p14:creationId xmlns:p14="http://schemas.microsoft.com/office/powerpoint/2010/main" val="10116144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52016" y="0"/>
            <a:ext cx="2945659" cy="498135"/>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74" y="0"/>
            <a:ext cx="2945659" cy="498135"/>
          </a:xfrm>
          <a:prstGeom prst="rect">
            <a:avLst/>
          </a:prstGeom>
        </p:spPr>
        <p:txBody>
          <a:bodyPr vert="horz" lIns="91440" tIns="45720" rIns="91440" bIns="45720" rtlCol="1"/>
          <a:lstStyle>
            <a:lvl1pPr algn="l">
              <a:defRPr sz="1200"/>
            </a:lvl1pPr>
          </a:lstStyle>
          <a:p>
            <a:fld id="{ECECAAA5-DFEB-4B36-8907-4FCF50C404F1}" type="datetimeFigureOut">
              <a:rPr lang="ar-SA" smtClean="0"/>
              <a:t>13/05/45</a:t>
            </a:fld>
            <a:endParaRPr lang="ar-SA"/>
          </a:p>
        </p:txBody>
      </p:sp>
      <p:sp>
        <p:nvSpPr>
          <p:cNvPr id="4" name="عنصر نائب لصورة الشريحة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79768" y="4777958"/>
            <a:ext cx="5438140" cy="3909239"/>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52016" y="9430091"/>
            <a:ext cx="2945659" cy="498134"/>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74" y="9430091"/>
            <a:ext cx="2945659" cy="498134"/>
          </a:xfrm>
          <a:prstGeom prst="rect">
            <a:avLst/>
          </a:prstGeom>
        </p:spPr>
        <p:txBody>
          <a:bodyPr vert="horz" lIns="91440" tIns="45720" rIns="91440" bIns="45720" rtlCol="1" anchor="b"/>
          <a:lstStyle>
            <a:lvl1pPr algn="l">
              <a:defRPr sz="1200"/>
            </a:lvl1pPr>
          </a:lstStyle>
          <a:p>
            <a:fld id="{F40BC35F-DF9D-414F-AA30-5472DBB76C46}" type="slidenum">
              <a:rPr lang="ar-SA" smtClean="0"/>
              <a:t>‹#›</a:t>
            </a:fld>
            <a:endParaRPr lang="ar-SA"/>
          </a:p>
        </p:txBody>
      </p:sp>
    </p:spTree>
    <p:extLst>
      <p:ext uri="{BB962C8B-B14F-4D97-AF65-F5344CB8AC3E}">
        <p14:creationId xmlns:p14="http://schemas.microsoft.com/office/powerpoint/2010/main" val="2204492321"/>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تعريف التغليف من منظور التصميم الرقمي.</a:t>
            </a:r>
          </a:p>
        </p:txBody>
      </p:sp>
      <p:sp>
        <p:nvSpPr>
          <p:cNvPr id="4" name="عنصر نائب لرقم الشريحة 3"/>
          <p:cNvSpPr>
            <a:spLocks noGrp="1"/>
          </p:cNvSpPr>
          <p:nvPr>
            <p:ph type="sldNum" sz="quarter" idx="5"/>
          </p:nvPr>
        </p:nvSpPr>
        <p:spPr/>
        <p:txBody>
          <a:bodyPr/>
          <a:lstStyle/>
          <a:p>
            <a:fld id="{F40BC35F-DF9D-414F-AA30-5472DBB76C46}" type="slidenum">
              <a:rPr lang="ar-SA" smtClean="0"/>
              <a:t>7</a:t>
            </a:fld>
            <a:endParaRPr lang="ar-SA"/>
          </a:p>
        </p:txBody>
      </p:sp>
    </p:spTree>
    <p:extLst>
      <p:ext uri="{BB962C8B-B14F-4D97-AF65-F5344CB8AC3E}">
        <p14:creationId xmlns:p14="http://schemas.microsoft.com/office/powerpoint/2010/main" val="1488300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تعريف التغليف من منظور التصميم الرقمي.</a:t>
            </a:r>
          </a:p>
        </p:txBody>
      </p:sp>
      <p:sp>
        <p:nvSpPr>
          <p:cNvPr id="4" name="عنصر نائب لرقم الشريحة 3"/>
          <p:cNvSpPr>
            <a:spLocks noGrp="1"/>
          </p:cNvSpPr>
          <p:nvPr>
            <p:ph type="sldNum" sz="quarter" idx="5"/>
          </p:nvPr>
        </p:nvSpPr>
        <p:spPr/>
        <p:txBody>
          <a:bodyPr/>
          <a:lstStyle/>
          <a:p>
            <a:fld id="{F40BC35F-DF9D-414F-AA30-5472DBB76C46}" type="slidenum">
              <a:rPr lang="ar-SA" smtClean="0"/>
              <a:t>8</a:t>
            </a:fld>
            <a:endParaRPr lang="ar-SA"/>
          </a:p>
        </p:txBody>
      </p:sp>
    </p:spTree>
    <p:extLst>
      <p:ext uri="{BB962C8B-B14F-4D97-AF65-F5344CB8AC3E}">
        <p14:creationId xmlns:p14="http://schemas.microsoft.com/office/powerpoint/2010/main" val="1451494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تعريف التغليف من منظور التصميم الرقمي.</a:t>
            </a:r>
          </a:p>
        </p:txBody>
      </p:sp>
      <p:sp>
        <p:nvSpPr>
          <p:cNvPr id="4" name="عنصر نائب لرقم الشريحة 3"/>
          <p:cNvSpPr>
            <a:spLocks noGrp="1"/>
          </p:cNvSpPr>
          <p:nvPr>
            <p:ph type="sldNum" sz="quarter" idx="5"/>
          </p:nvPr>
        </p:nvSpPr>
        <p:spPr/>
        <p:txBody>
          <a:bodyPr/>
          <a:lstStyle/>
          <a:p>
            <a:fld id="{F40BC35F-DF9D-414F-AA30-5472DBB76C46}" type="slidenum">
              <a:rPr lang="ar-SA" smtClean="0"/>
              <a:t>9</a:t>
            </a:fld>
            <a:endParaRPr lang="ar-SA"/>
          </a:p>
        </p:txBody>
      </p:sp>
    </p:spTree>
    <p:extLst>
      <p:ext uri="{BB962C8B-B14F-4D97-AF65-F5344CB8AC3E}">
        <p14:creationId xmlns:p14="http://schemas.microsoft.com/office/powerpoint/2010/main" val="4075731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تعريف التغليف من منظور التصميم الرقمي.</a:t>
            </a:r>
          </a:p>
        </p:txBody>
      </p:sp>
      <p:sp>
        <p:nvSpPr>
          <p:cNvPr id="4" name="عنصر نائب لرقم الشريحة 3"/>
          <p:cNvSpPr>
            <a:spLocks noGrp="1"/>
          </p:cNvSpPr>
          <p:nvPr>
            <p:ph type="sldNum" sz="quarter" idx="5"/>
          </p:nvPr>
        </p:nvSpPr>
        <p:spPr/>
        <p:txBody>
          <a:bodyPr/>
          <a:lstStyle/>
          <a:p>
            <a:fld id="{F40BC35F-DF9D-414F-AA30-5472DBB76C46}" type="slidenum">
              <a:rPr lang="ar-SA" smtClean="0"/>
              <a:t>10</a:t>
            </a:fld>
            <a:endParaRPr lang="ar-SA"/>
          </a:p>
        </p:txBody>
      </p:sp>
    </p:spTree>
    <p:extLst>
      <p:ext uri="{BB962C8B-B14F-4D97-AF65-F5344CB8AC3E}">
        <p14:creationId xmlns:p14="http://schemas.microsoft.com/office/powerpoint/2010/main" val="841725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تعريف التغليف من منظور التصميم الرقمي.</a:t>
            </a:r>
          </a:p>
        </p:txBody>
      </p:sp>
      <p:sp>
        <p:nvSpPr>
          <p:cNvPr id="4" name="عنصر نائب لرقم الشريحة 3"/>
          <p:cNvSpPr>
            <a:spLocks noGrp="1"/>
          </p:cNvSpPr>
          <p:nvPr>
            <p:ph type="sldNum" sz="quarter" idx="5"/>
          </p:nvPr>
        </p:nvSpPr>
        <p:spPr/>
        <p:txBody>
          <a:bodyPr/>
          <a:lstStyle/>
          <a:p>
            <a:fld id="{F40BC35F-DF9D-414F-AA30-5472DBB76C46}" type="slidenum">
              <a:rPr lang="ar-SA" smtClean="0"/>
              <a:t>11</a:t>
            </a:fld>
            <a:endParaRPr lang="ar-SA"/>
          </a:p>
        </p:txBody>
      </p:sp>
    </p:spTree>
    <p:extLst>
      <p:ext uri="{BB962C8B-B14F-4D97-AF65-F5344CB8AC3E}">
        <p14:creationId xmlns:p14="http://schemas.microsoft.com/office/powerpoint/2010/main" val="795260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تعريف التغليف من منظور التصميم الرقمي.</a:t>
            </a:r>
          </a:p>
        </p:txBody>
      </p:sp>
      <p:sp>
        <p:nvSpPr>
          <p:cNvPr id="4" name="عنصر نائب لرقم الشريحة 3"/>
          <p:cNvSpPr>
            <a:spLocks noGrp="1"/>
          </p:cNvSpPr>
          <p:nvPr>
            <p:ph type="sldNum" sz="quarter" idx="5"/>
          </p:nvPr>
        </p:nvSpPr>
        <p:spPr/>
        <p:txBody>
          <a:bodyPr/>
          <a:lstStyle/>
          <a:p>
            <a:fld id="{F40BC35F-DF9D-414F-AA30-5472DBB76C46}" type="slidenum">
              <a:rPr lang="ar-SA" smtClean="0"/>
              <a:t>12</a:t>
            </a:fld>
            <a:endParaRPr lang="ar-SA"/>
          </a:p>
        </p:txBody>
      </p:sp>
    </p:spTree>
    <p:extLst>
      <p:ext uri="{BB962C8B-B14F-4D97-AF65-F5344CB8AC3E}">
        <p14:creationId xmlns:p14="http://schemas.microsoft.com/office/powerpoint/2010/main" val="1169025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تعريف التغليف من منظور التصميم الرقمي.</a:t>
            </a:r>
          </a:p>
        </p:txBody>
      </p:sp>
      <p:sp>
        <p:nvSpPr>
          <p:cNvPr id="4" name="عنصر نائب لرقم الشريحة 3"/>
          <p:cNvSpPr>
            <a:spLocks noGrp="1"/>
          </p:cNvSpPr>
          <p:nvPr>
            <p:ph type="sldNum" sz="quarter" idx="5"/>
          </p:nvPr>
        </p:nvSpPr>
        <p:spPr/>
        <p:txBody>
          <a:bodyPr/>
          <a:lstStyle/>
          <a:p>
            <a:fld id="{F40BC35F-DF9D-414F-AA30-5472DBB76C46}" type="slidenum">
              <a:rPr lang="ar-SA" smtClean="0"/>
              <a:t>13</a:t>
            </a:fld>
            <a:endParaRPr lang="ar-SA"/>
          </a:p>
        </p:txBody>
      </p:sp>
    </p:spTree>
    <p:extLst>
      <p:ext uri="{BB962C8B-B14F-4D97-AF65-F5344CB8AC3E}">
        <p14:creationId xmlns:p14="http://schemas.microsoft.com/office/powerpoint/2010/main" val="3169519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تعريف التغليف من منظور التصميم الرقمي.</a:t>
            </a:r>
          </a:p>
        </p:txBody>
      </p:sp>
      <p:sp>
        <p:nvSpPr>
          <p:cNvPr id="4" name="عنصر نائب لرقم الشريحة 3"/>
          <p:cNvSpPr>
            <a:spLocks noGrp="1"/>
          </p:cNvSpPr>
          <p:nvPr>
            <p:ph type="sldNum" sz="quarter" idx="5"/>
          </p:nvPr>
        </p:nvSpPr>
        <p:spPr/>
        <p:txBody>
          <a:bodyPr/>
          <a:lstStyle/>
          <a:p>
            <a:fld id="{F40BC35F-DF9D-414F-AA30-5472DBB76C46}" type="slidenum">
              <a:rPr lang="ar-SA" smtClean="0"/>
              <a:t>14</a:t>
            </a:fld>
            <a:endParaRPr lang="ar-SA"/>
          </a:p>
        </p:txBody>
      </p:sp>
    </p:spTree>
    <p:extLst>
      <p:ext uri="{BB962C8B-B14F-4D97-AF65-F5344CB8AC3E}">
        <p14:creationId xmlns:p14="http://schemas.microsoft.com/office/powerpoint/2010/main" val="15725601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تعريف التغليف من منظور التصميم الرقمي.</a:t>
            </a:r>
          </a:p>
        </p:txBody>
      </p:sp>
      <p:sp>
        <p:nvSpPr>
          <p:cNvPr id="4" name="عنصر نائب لرقم الشريحة 3"/>
          <p:cNvSpPr>
            <a:spLocks noGrp="1"/>
          </p:cNvSpPr>
          <p:nvPr>
            <p:ph type="sldNum" sz="quarter" idx="5"/>
          </p:nvPr>
        </p:nvSpPr>
        <p:spPr/>
        <p:txBody>
          <a:bodyPr/>
          <a:lstStyle/>
          <a:p>
            <a:fld id="{F40BC35F-DF9D-414F-AA30-5472DBB76C46}" type="slidenum">
              <a:rPr lang="ar-SA" smtClean="0"/>
              <a:t>15</a:t>
            </a:fld>
            <a:endParaRPr lang="ar-SA"/>
          </a:p>
        </p:txBody>
      </p:sp>
    </p:spTree>
    <p:extLst>
      <p:ext uri="{BB962C8B-B14F-4D97-AF65-F5344CB8AC3E}">
        <p14:creationId xmlns:p14="http://schemas.microsoft.com/office/powerpoint/2010/main" val="13638726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C43AF9B-9CAC-4250-A4BA-A7367E91CC5A}"/>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A0A123B9-76E3-47DF-9E86-B2A33DDB82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6C8B5B2D-2D94-4C5E-BD89-B568462A4EEE}"/>
              </a:ext>
            </a:extLst>
          </p:cNvPr>
          <p:cNvSpPr>
            <a:spLocks noGrp="1"/>
          </p:cNvSpPr>
          <p:nvPr>
            <p:ph type="dt" sz="half" idx="10"/>
          </p:nvPr>
        </p:nvSpPr>
        <p:spPr/>
        <p:txBody>
          <a:bodyPr/>
          <a:lstStyle/>
          <a:p>
            <a:fld id="{FB6F3214-6CA3-4EC4-A486-22A737DA8737}" type="uaqdatetime1">
              <a:rPr lang="ar-SA" smtClean="0"/>
              <a:t>11/05/45</a:t>
            </a:fld>
            <a:endParaRPr lang="ar-SA"/>
          </a:p>
        </p:txBody>
      </p:sp>
      <p:sp>
        <p:nvSpPr>
          <p:cNvPr id="5" name="عنصر نائب للتذييل 4">
            <a:extLst>
              <a:ext uri="{FF2B5EF4-FFF2-40B4-BE49-F238E27FC236}">
                <a16:creationId xmlns:a16="http://schemas.microsoft.com/office/drawing/2014/main" id="{4FC8986A-AFE7-4C1A-8121-02E255F6C9C6}"/>
              </a:ext>
            </a:extLst>
          </p:cNvPr>
          <p:cNvSpPr>
            <a:spLocks noGrp="1"/>
          </p:cNvSpPr>
          <p:nvPr>
            <p:ph type="ftr" sz="quarter" idx="11"/>
          </p:nvPr>
        </p:nvSpPr>
        <p:spPr/>
        <p:txBody>
          <a:bodyPr/>
          <a:lstStyle/>
          <a:p>
            <a:r>
              <a:rPr lang="ar-SA"/>
              <a:t>أ. دلال محمد الرشيد</a:t>
            </a:r>
          </a:p>
        </p:txBody>
      </p:sp>
      <p:sp>
        <p:nvSpPr>
          <p:cNvPr id="6" name="عنصر نائب لرقم الشريحة 5">
            <a:extLst>
              <a:ext uri="{FF2B5EF4-FFF2-40B4-BE49-F238E27FC236}">
                <a16:creationId xmlns:a16="http://schemas.microsoft.com/office/drawing/2014/main" id="{A0E05B6F-17FC-4BE7-AE84-8299C0FD3B50}"/>
              </a:ext>
            </a:extLst>
          </p:cNvPr>
          <p:cNvSpPr>
            <a:spLocks noGrp="1"/>
          </p:cNvSpPr>
          <p:nvPr>
            <p:ph type="sldNum" sz="quarter" idx="12"/>
          </p:nvPr>
        </p:nvSpPr>
        <p:spPr/>
        <p:txBody>
          <a:bodyPr/>
          <a:lstStyle/>
          <a:p>
            <a:fld id="{292CD05C-4EDF-4AFB-AAD8-D6AB09D2A816}" type="slidenum">
              <a:rPr lang="ar-SA" smtClean="0"/>
              <a:t>‹#›</a:t>
            </a:fld>
            <a:endParaRPr lang="ar-SA"/>
          </a:p>
        </p:txBody>
      </p:sp>
    </p:spTree>
    <p:extLst>
      <p:ext uri="{BB962C8B-B14F-4D97-AF65-F5344CB8AC3E}">
        <p14:creationId xmlns:p14="http://schemas.microsoft.com/office/powerpoint/2010/main" val="4232755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1" name="قلب الصفحة.wav"/>
          </p:stSnd>
        </p:sndAc>
      </p:transition>
    </mc:Choice>
    <mc:Fallback xmlns="">
      <p:transition spd="slow">
        <p:fade/>
        <p:sndAc>
          <p:stSnd>
            <p:snd r:embed="rId3" name="قلب الصفحة.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046650A-9466-4ECD-8D2B-63F2E75D3982}"/>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BBDC5BE9-99C4-4C25-B65B-DEAC4E6C643E}"/>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E98C4651-33BE-4B3D-A8DB-E728C1754E97}"/>
              </a:ext>
            </a:extLst>
          </p:cNvPr>
          <p:cNvSpPr>
            <a:spLocks noGrp="1"/>
          </p:cNvSpPr>
          <p:nvPr>
            <p:ph type="dt" sz="half" idx="10"/>
          </p:nvPr>
        </p:nvSpPr>
        <p:spPr/>
        <p:txBody>
          <a:bodyPr/>
          <a:lstStyle/>
          <a:p>
            <a:fld id="{E37F25FB-0A55-42AD-B4E2-AE433F2B4F46}" type="uaqdatetime1">
              <a:rPr lang="ar-SA" smtClean="0"/>
              <a:t>11/05/45</a:t>
            </a:fld>
            <a:endParaRPr lang="ar-SA"/>
          </a:p>
        </p:txBody>
      </p:sp>
      <p:sp>
        <p:nvSpPr>
          <p:cNvPr id="5" name="عنصر نائب للتذييل 4">
            <a:extLst>
              <a:ext uri="{FF2B5EF4-FFF2-40B4-BE49-F238E27FC236}">
                <a16:creationId xmlns:a16="http://schemas.microsoft.com/office/drawing/2014/main" id="{667B1FA2-3A48-4BB6-BB6B-104970B9A726}"/>
              </a:ext>
            </a:extLst>
          </p:cNvPr>
          <p:cNvSpPr>
            <a:spLocks noGrp="1"/>
          </p:cNvSpPr>
          <p:nvPr>
            <p:ph type="ftr" sz="quarter" idx="11"/>
          </p:nvPr>
        </p:nvSpPr>
        <p:spPr/>
        <p:txBody>
          <a:bodyPr/>
          <a:lstStyle/>
          <a:p>
            <a:r>
              <a:rPr lang="ar-SA"/>
              <a:t>أ. دلال محمد الرشيد</a:t>
            </a:r>
          </a:p>
        </p:txBody>
      </p:sp>
      <p:sp>
        <p:nvSpPr>
          <p:cNvPr id="6" name="عنصر نائب لرقم الشريحة 5">
            <a:extLst>
              <a:ext uri="{FF2B5EF4-FFF2-40B4-BE49-F238E27FC236}">
                <a16:creationId xmlns:a16="http://schemas.microsoft.com/office/drawing/2014/main" id="{69F8B73E-E228-434A-85A5-E676AFD1035A}"/>
              </a:ext>
            </a:extLst>
          </p:cNvPr>
          <p:cNvSpPr>
            <a:spLocks noGrp="1"/>
          </p:cNvSpPr>
          <p:nvPr>
            <p:ph type="sldNum" sz="quarter" idx="12"/>
          </p:nvPr>
        </p:nvSpPr>
        <p:spPr/>
        <p:txBody>
          <a:bodyPr/>
          <a:lstStyle/>
          <a:p>
            <a:fld id="{292CD05C-4EDF-4AFB-AAD8-D6AB09D2A816}" type="slidenum">
              <a:rPr lang="ar-SA" smtClean="0"/>
              <a:t>‹#›</a:t>
            </a:fld>
            <a:endParaRPr lang="ar-SA"/>
          </a:p>
        </p:txBody>
      </p:sp>
    </p:spTree>
    <p:extLst>
      <p:ext uri="{BB962C8B-B14F-4D97-AF65-F5344CB8AC3E}">
        <p14:creationId xmlns:p14="http://schemas.microsoft.com/office/powerpoint/2010/main" val="3228227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1" name="قلب الصفحة.wav"/>
          </p:stSnd>
        </p:sndAc>
      </p:transition>
    </mc:Choice>
    <mc:Fallback xmlns="">
      <p:transition spd="slow">
        <p:fade/>
        <p:sndAc>
          <p:stSnd>
            <p:snd r:embed="rId3" name="قلب الصفحة.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E0BA3B43-CE46-46B4-B813-E7D3B0DF8059}"/>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3A4A4E04-B0D6-4142-AF8C-791084DD619D}"/>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78782E07-4314-4BDF-8FF8-A0E13EA9BF52}"/>
              </a:ext>
            </a:extLst>
          </p:cNvPr>
          <p:cNvSpPr>
            <a:spLocks noGrp="1"/>
          </p:cNvSpPr>
          <p:nvPr>
            <p:ph type="dt" sz="half" idx="10"/>
          </p:nvPr>
        </p:nvSpPr>
        <p:spPr/>
        <p:txBody>
          <a:bodyPr/>
          <a:lstStyle/>
          <a:p>
            <a:fld id="{B7CFEC4E-CDBB-4382-B04C-9EFA5FBF051F}" type="uaqdatetime1">
              <a:rPr lang="ar-SA" smtClean="0"/>
              <a:t>11/05/45</a:t>
            </a:fld>
            <a:endParaRPr lang="ar-SA"/>
          </a:p>
        </p:txBody>
      </p:sp>
      <p:sp>
        <p:nvSpPr>
          <p:cNvPr id="5" name="عنصر نائب للتذييل 4">
            <a:extLst>
              <a:ext uri="{FF2B5EF4-FFF2-40B4-BE49-F238E27FC236}">
                <a16:creationId xmlns:a16="http://schemas.microsoft.com/office/drawing/2014/main" id="{211F5FA3-7288-4562-84C2-6E12CE9B51FB}"/>
              </a:ext>
            </a:extLst>
          </p:cNvPr>
          <p:cNvSpPr>
            <a:spLocks noGrp="1"/>
          </p:cNvSpPr>
          <p:nvPr>
            <p:ph type="ftr" sz="quarter" idx="11"/>
          </p:nvPr>
        </p:nvSpPr>
        <p:spPr/>
        <p:txBody>
          <a:bodyPr/>
          <a:lstStyle/>
          <a:p>
            <a:r>
              <a:rPr lang="ar-SA"/>
              <a:t>أ. دلال محمد الرشيد</a:t>
            </a:r>
          </a:p>
        </p:txBody>
      </p:sp>
      <p:sp>
        <p:nvSpPr>
          <p:cNvPr id="6" name="عنصر نائب لرقم الشريحة 5">
            <a:extLst>
              <a:ext uri="{FF2B5EF4-FFF2-40B4-BE49-F238E27FC236}">
                <a16:creationId xmlns:a16="http://schemas.microsoft.com/office/drawing/2014/main" id="{2E77CE12-E332-4882-9AF1-88D8E41D284B}"/>
              </a:ext>
            </a:extLst>
          </p:cNvPr>
          <p:cNvSpPr>
            <a:spLocks noGrp="1"/>
          </p:cNvSpPr>
          <p:nvPr>
            <p:ph type="sldNum" sz="quarter" idx="12"/>
          </p:nvPr>
        </p:nvSpPr>
        <p:spPr/>
        <p:txBody>
          <a:bodyPr/>
          <a:lstStyle/>
          <a:p>
            <a:fld id="{292CD05C-4EDF-4AFB-AAD8-D6AB09D2A816}" type="slidenum">
              <a:rPr lang="ar-SA" smtClean="0"/>
              <a:t>‹#›</a:t>
            </a:fld>
            <a:endParaRPr lang="ar-SA"/>
          </a:p>
        </p:txBody>
      </p:sp>
    </p:spTree>
    <p:extLst>
      <p:ext uri="{BB962C8B-B14F-4D97-AF65-F5344CB8AC3E}">
        <p14:creationId xmlns:p14="http://schemas.microsoft.com/office/powerpoint/2010/main" val="3216229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1" name="قلب الصفحة.wav"/>
          </p:stSnd>
        </p:sndAc>
      </p:transition>
    </mc:Choice>
    <mc:Fallback xmlns="">
      <p:transition spd="slow">
        <p:fade/>
        <p:sndAc>
          <p:stSnd>
            <p:snd r:embed="rId3" name="قلب الصفحة.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7526C9D-CC1C-4CA6-9341-2785A88F45E8}"/>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E1778549-5555-457B-A436-9161C8CFAB28}"/>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622E4716-BCDF-4D37-B853-910100D9AC70}"/>
              </a:ext>
            </a:extLst>
          </p:cNvPr>
          <p:cNvSpPr>
            <a:spLocks noGrp="1"/>
          </p:cNvSpPr>
          <p:nvPr>
            <p:ph type="dt" sz="half" idx="10"/>
          </p:nvPr>
        </p:nvSpPr>
        <p:spPr/>
        <p:txBody>
          <a:bodyPr/>
          <a:lstStyle/>
          <a:p>
            <a:fld id="{1E913422-5886-4B6C-BB81-01675771486A}" type="uaqdatetime1">
              <a:rPr lang="ar-SA" smtClean="0"/>
              <a:t>11/05/45</a:t>
            </a:fld>
            <a:endParaRPr lang="ar-SA"/>
          </a:p>
        </p:txBody>
      </p:sp>
      <p:sp>
        <p:nvSpPr>
          <p:cNvPr id="5" name="عنصر نائب للتذييل 4">
            <a:extLst>
              <a:ext uri="{FF2B5EF4-FFF2-40B4-BE49-F238E27FC236}">
                <a16:creationId xmlns:a16="http://schemas.microsoft.com/office/drawing/2014/main" id="{C0F73414-6047-4F57-81AD-998D8A11C73B}"/>
              </a:ext>
            </a:extLst>
          </p:cNvPr>
          <p:cNvSpPr>
            <a:spLocks noGrp="1"/>
          </p:cNvSpPr>
          <p:nvPr>
            <p:ph type="ftr" sz="quarter" idx="11"/>
          </p:nvPr>
        </p:nvSpPr>
        <p:spPr/>
        <p:txBody>
          <a:bodyPr/>
          <a:lstStyle/>
          <a:p>
            <a:r>
              <a:rPr lang="ar-SA"/>
              <a:t>أ. دلال محمد الرشيد</a:t>
            </a:r>
          </a:p>
        </p:txBody>
      </p:sp>
      <p:sp>
        <p:nvSpPr>
          <p:cNvPr id="6" name="عنصر نائب لرقم الشريحة 5">
            <a:extLst>
              <a:ext uri="{FF2B5EF4-FFF2-40B4-BE49-F238E27FC236}">
                <a16:creationId xmlns:a16="http://schemas.microsoft.com/office/drawing/2014/main" id="{16D25465-949F-442D-9CB5-47AF9884C126}"/>
              </a:ext>
            </a:extLst>
          </p:cNvPr>
          <p:cNvSpPr>
            <a:spLocks noGrp="1"/>
          </p:cNvSpPr>
          <p:nvPr>
            <p:ph type="sldNum" sz="quarter" idx="12"/>
          </p:nvPr>
        </p:nvSpPr>
        <p:spPr/>
        <p:txBody>
          <a:bodyPr/>
          <a:lstStyle/>
          <a:p>
            <a:fld id="{292CD05C-4EDF-4AFB-AAD8-D6AB09D2A816}" type="slidenum">
              <a:rPr lang="ar-SA" smtClean="0"/>
              <a:t>‹#›</a:t>
            </a:fld>
            <a:endParaRPr lang="ar-SA"/>
          </a:p>
        </p:txBody>
      </p:sp>
    </p:spTree>
    <p:extLst>
      <p:ext uri="{BB962C8B-B14F-4D97-AF65-F5344CB8AC3E}">
        <p14:creationId xmlns:p14="http://schemas.microsoft.com/office/powerpoint/2010/main" val="2663620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1" name="قلب الصفحة.wav"/>
          </p:stSnd>
        </p:sndAc>
      </p:transition>
    </mc:Choice>
    <mc:Fallback xmlns="">
      <p:transition spd="slow">
        <p:fade/>
        <p:sndAc>
          <p:stSnd>
            <p:snd r:embed="rId3" name="قلب الصفحة.wav"/>
          </p:stSnd>
        </p:sndAc>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3E949F5-FDFD-4B2E-A49E-F41640208460}"/>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14447F82-46F3-450A-A037-CB0D3D03FA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DC5A1A05-8C2A-470B-BBB3-AEC6F79B6EFD}"/>
              </a:ext>
            </a:extLst>
          </p:cNvPr>
          <p:cNvSpPr>
            <a:spLocks noGrp="1"/>
          </p:cNvSpPr>
          <p:nvPr>
            <p:ph type="dt" sz="half" idx="10"/>
          </p:nvPr>
        </p:nvSpPr>
        <p:spPr/>
        <p:txBody>
          <a:bodyPr/>
          <a:lstStyle/>
          <a:p>
            <a:fld id="{49552053-6B9F-496F-9087-641B64138DC1}" type="uaqdatetime1">
              <a:rPr lang="ar-SA" smtClean="0"/>
              <a:t>11/05/45</a:t>
            </a:fld>
            <a:endParaRPr lang="ar-SA"/>
          </a:p>
        </p:txBody>
      </p:sp>
      <p:sp>
        <p:nvSpPr>
          <p:cNvPr id="5" name="عنصر نائب للتذييل 4">
            <a:extLst>
              <a:ext uri="{FF2B5EF4-FFF2-40B4-BE49-F238E27FC236}">
                <a16:creationId xmlns:a16="http://schemas.microsoft.com/office/drawing/2014/main" id="{5D362F48-7E6D-4FE0-AC12-9CBB5D9976AD}"/>
              </a:ext>
            </a:extLst>
          </p:cNvPr>
          <p:cNvSpPr>
            <a:spLocks noGrp="1"/>
          </p:cNvSpPr>
          <p:nvPr>
            <p:ph type="ftr" sz="quarter" idx="11"/>
          </p:nvPr>
        </p:nvSpPr>
        <p:spPr/>
        <p:txBody>
          <a:bodyPr/>
          <a:lstStyle/>
          <a:p>
            <a:r>
              <a:rPr lang="ar-SA"/>
              <a:t>أ. دلال محمد الرشيد</a:t>
            </a:r>
          </a:p>
        </p:txBody>
      </p:sp>
      <p:sp>
        <p:nvSpPr>
          <p:cNvPr id="6" name="عنصر نائب لرقم الشريحة 5">
            <a:extLst>
              <a:ext uri="{FF2B5EF4-FFF2-40B4-BE49-F238E27FC236}">
                <a16:creationId xmlns:a16="http://schemas.microsoft.com/office/drawing/2014/main" id="{AC369F71-9EED-4826-85E4-5F59D9F0A972}"/>
              </a:ext>
            </a:extLst>
          </p:cNvPr>
          <p:cNvSpPr>
            <a:spLocks noGrp="1"/>
          </p:cNvSpPr>
          <p:nvPr>
            <p:ph type="sldNum" sz="quarter" idx="12"/>
          </p:nvPr>
        </p:nvSpPr>
        <p:spPr/>
        <p:txBody>
          <a:bodyPr/>
          <a:lstStyle/>
          <a:p>
            <a:fld id="{292CD05C-4EDF-4AFB-AAD8-D6AB09D2A816}" type="slidenum">
              <a:rPr lang="ar-SA" smtClean="0"/>
              <a:t>‹#›</a:t>
            </a:fld>
            <a:endParaRPr lang="ar-SA"/>
          </a:p>
        </p:txBody>
      </p:sp>
    </p:spTree>
    <p:extLst>
      <p:ext uri="{BB962C8B-B14F-4D97-AF65-F5344CB8AC3E}">
        <p14:creationId xmlns:p14="http://schemas.microsoft.com/office/powerpoint/2010/main" val="244261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1" name="قلب الصفحة.wav"/>
          </p:stSnd>
        </p:sndAc>
      </p:transition>
    </mc:Choice>
    <mc:Fallback xmlns="">
      <p:transition spd="slow">
        <p:fade/>
        <p:sndAc>
          <p:stSnd>
            <p:snd r:embed="rId3" name="قلب الصفحة.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1C75F6A-3EAB-4542-A8AA-D3C9FE38C72F}"/>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2F59E4B1-30B4-4A5B-92E0-FC2949E55397}"/>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99A69BA3-F893-48C5-8CA8-3747DBB307A1}"/>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14D882C0-CB0D-4AA5-A2DF-EC9A2405DFE3}"/>
              </a:ext>
            </a:extLst>
          </p:cNvPr>
          <p:cNvSpPr>
            <a:spLocks noGrp="1"/>
          </p:cNvSpPr>
          <p:nvPr>
            <p:ph type="dt" sz="half" idx="10"/>
          </p:nvPr>
        </p:nvSpPr>
        <p:spPr/>
        <p:txBody>
          <a:bodyPr/>
          <a:lstStyle/>
          <a:p>
            <a:fld id="{E32613E6-0CE4-4403-9C93-DD10612922DE}" type="uaqdatetime1">
              <a:rPr lang="ar-SA" smtClean="0"/>
              <a:t>11/05/45</a:t>
            </a:fld>
            <a:endParaRPr lang="ar-SA"/>
          </a:p>
        </p:txBody>
      </p:sp>
      <p:sp>
        <p:nvSpPr>
          <p:cNvPr id="6" name="عنصر نائب للتذييل 5">
            <a:extLst>
              <a:ext uri="{FF2B5EF4-FFF2-40B4-BE49-F238E27FC236}">
                <a16:creationId xmlns:a16="http://schemas.microsoft.com/office/drawing/2014/main" id="{22EA463C-499F-4515-9AB2-AC2589787A2A}"/>
              </a:ext>
            </a:extLst>
          </p:cNvPr>
          <p:cNvSpPr>
            <a:spLocks noGrp="1"/>
          </p:cNvSpPr>
          <p:nvPr>
            <p:ph type="ftr" sz="quarter" idx="11"/>
          </p:nvPr>
        </p:nvSpPr>
        <p:spPr/>
        <p:txBody>
          <a:bodyPr/>
          <a:lstStyle/>
          <a:p>
            <a:r>
              <a:rPr lang="ar-SA"/>
              <a:t>أ. دلال محمد الرشيد</a:t>
            </a:r>
          </a:p>
        </p:txBody>
      </p:sp>
      <p:sp>
        <p:nvSpPr>
          <p:cNvPr id="7" name="عنصر نائب لرقم الشريحة 6">
            <a:extLst>
              <a:ext uri="{FF2B5EF4-FFF2-40B4-BE49-F238E27FC236}">
                <a16:creationId xmlns:a16="http://schemas.microsoft.com/office/drawing/2014/main" id="{3E042AD2-DADF-47A9-9479-065DD6672949}"/>
              </a:ext>
            </a:extLst>
          </p:cNvPr>
          <p:cNvSpPr>
            <a:spLocks noGrp="1"/>
          </p:cNvSpPr>
          <p:nvPr>
            <p:ph type="sldNum" sz="quarter" idx="12"/>
          </p:nvPr>
        </p:nvSpPr>
        <p:spPr/>
        <p:txBody>
          <a:bodyPr/>
          <a:lstStyle/>
          <a:p>
            <a:fld id="{292CD05C-4EDF-4AFB-AAD8-D6AB09D2A816}" type="slidenum">
              <a:rPr lang="ar-SA" smtClean="0"/>
              <a:t>‹#›</a:t>
            </a:fld>
            <a:endParaRPr lang="ar-SA"/>
          </a:p>
        </p:txBody>
      </p:sp>
    </p:spTree>
    <p:extLst>
      <p:ext uri="{BB962C8B-B14F-4D97-AF65-F5344CB8AC3E}">
        <p14:creationId xmlns:p14="http://schemas.microsoft.com/office/powerpoint/2010/main" val="330033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1" name="قلب الصفحة.wav"/>
          </p:stSnd>
        </p:sndAc>
      </p:transition>
    </mc:Choice>
    <mc:Fallback xmlns="">
      <p:transition spd="slow">
        <p:fade/>
        <p:sndAc>
          <p:stSnd>
            <p:snd r:embed="rId3" name="قلب الصفحة.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42425FC-B214-49FA-9370-31D80809CAC4}"/>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5227067C-754F-4DEB-9A77-659B3A441A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1CCE0241-3498-49ED-A370-E82E0B4297B9}"/>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A55E74E2-E938-4871-9E9D-E4C38A5082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7917EC86-AE15-4E02-B683-452B2E75043D}"/>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62C4F802-5541-4F08-AFDE-E3DB12E987D3}"/>
              </a:ext>
            </a:extLst>
          </p:cNvPr>
          <p:cNvSpPr>
            <a:spLocks noGrp="1"/>
          </p:cNvSpPr>
          <p:nvPr>
            <p:ph type="dt" sz="half" idx="10"/>
          </p:nvPr>
        </p:nvSpPr>
        <p:spPr/>
        <p:txBody>
          <a:bodyPr/>
          <a:lstStyle/>
          <a:p>
            <a:fld id="{CDEB1073-1A67-4B0B-A675-70BB8DA33049}" type="uaqdatetime1">
              <a:rPr lang="ar-SA" smtClean="0"/>
              <a:t>11/05/45</a:t>
            </a:fld>
            <a:endParaRPr lang="ar-SA"/>
          </a:p>
        </p:txBody>
      </p:sp>
      <p:sp>
        <p:nvSpPr>
          <p:cNvPr id="8" name="عنصر نائب للتذييل 7">
            <a:extLst>
              <a:ext uri="{FF2B5EF4-FFF2-40B4-BE49-F238E27FC236}">
                <a16:creationId xmlns:a16="http://schemas.microsoft.com/office/drawing/2014/main" id="{D6728B20-600F-420E-9A1B-93D0049ECA5D}"/>
              </a:ext>
            </a:extLst>
          </p:cNvPr>
          <p:cNvSpPr>
            <a:spLocks noGrp="1"/>
          </p:cNvSpPr>
          <p:nvPr>
            <p:ph type="ftr" sz="quarter" idx="11"/>
          </p:nvPr>
        </p:nvSpPr>
        <p:spPr/>
        <p:txBody>
          <a:bodyPr/>
          <a:lstStyle/>
          <a:p>
            <a:r>
              <a:rPr lang="ar-SA"/>
              <a:t>أ. دلال محمد الرشيد</a:t>
            </a:r>
          </a:p>
        </p:txBody>
      </p:sp>
      <p:sp>
        <p:nvSpPr>
          <p:cNvPr id="9" name="عنصر نائب لرقم الشريحة 8">
            <a:extLst>
              <a:ext uri="{FF2B5EF4-FFF2-40B4-BE49-F238E27FC236}">
                <a16:creationId xmlns:a16="http://schemas.microsoft.com/office/drawing/2014/main" id="{4BE03D86-6C7F-4BFF-99FE-C8F2BA3EA432}"/>
              </a:ext>
            </a:extLst>
          </p:cNvPr>
          <p:cNvSpPr>
            <a:spLocks noGrp="1"/>
          </p:cNvSpPr>
          <p:nvPr>
            <p:ph type="sldNum" sz="quarter" idx="12"/>
          </p:nvPr>
        </p:nvSpPr>
        <p:spPr/>
        <p:txBody>
          <a:bodyPr/>
          <a:lstStyle/>
          <a:p>
            <a:fld id="{292CD05C-4EDF-4AFB-AAD8-D6AB09D2A816}" type="slidenum">
              <a:rPr lang="ar-SA" smtClean="0"/>
              <a:t>‹#›</a:t>
            </a:fld>
            <a:endParaRPr lang="ar-SA"/>
          </a:p>
        </p:txBody>
      </p:sp>
    </p:spTree>
    <p:extLst>
      <p:ext uri="{BB962C8B-B14F-4D97-AF65-F5344CB8AC3E}">
        <p14:creationId xmlns:p14="http://schemas.microsoft.com/office/powerpoint/2010/main" val="3576884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1" name="قلب الصفحة.wav"/>
          </p:stSnd>
        </p:sndAc>
      </p:transition>
    </mc:Choice>
    <mc:Fallback xmlns="">
      <p:transition spd="slow">
        <p:fade/>
        <p:sndAc>
          <p:stSnd>
            <p:snd r:embed="rId3" name="قلب الصفحة.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82488D5-52F8-44A4-9E71-618C809C0345}"/>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0ECF9B1B-FD17-466A-B1AD-370C8BEDA224}"/>
              </a:ext>
            </a:extLst>
          </p:cNvPr>
          <p:cNvSpPr>
            <a:spLocks noGrp="1"/>
          </p:cNvSpPr>
          <p:nvPr>
            <p:ph type="dt" sz="half" idx="10"/>
          </p:nvPr>
        </p:nvSpPr>
        <p:spPr/>
        <p:txBody>
          <a:bodyPr/>
          <a:lstStyle/>
          <a:p>
            <a:fld id="{6F227C0F-B902-4750-A1AC-9B5AA890BC8E}" type="uaqdatetime1">
              <a:rPr lang="ar-SA" smtClean="0"/>
              <a:t>11/05/45</a:t>
            </a:fld>
            <a:endParaRPr lang="ar-SA"/>
          </a:p>
        </p:txBody>
      </p:sp>
      <p:sp>
        <p:nvSpPr>
          <p:cNvPr id="4" name="عنصر نائب للتذييل 3">
            <a:extLst>
              <a:ext uri="{FF2B5EF4-FFF2-40B4-BE49-F238E27FC236}">
                <a16:creationId xmlns:a16="http://schemas.microsoft.com/office/drawing/2014/main" id="{5DE5C06B-58DD-4694-A1AA-F0C60C415212}"/>
              </a:ext>
            </a:extLst>
          </p:cNvPr>
          <p:cNvSpPr>
            <a:spLocks noGrp="1"/>
          </p:cNvSpPr>
          <p:nvPr>
            <p:ph type="ftr" sz="quarter" idx="11"/>
          </p:nvPr>
        </p:nvSpPr>
        <p:spPr/>
        <p:txBody>
          <a:bodyPr/>
          <a:lstStyle/>
          <a:p>
            <a:r>
              <a:rPr lang="ar-SA"/>
              <a:t>أ. دلال محمد الرشيد</a:t>
            </a:r>
          </a:p>
        </p:txBody>
      </p:sp>
      <p:sp>
        <p:nvSpPr>
          <p:cNvPr id="5" name="عنصر نائب لرقم الشريحة 4">
            <a:extLst>
              <a:ext uri="{FF2B5EF4-FFF2-40B4-BE49-F238E27FC236}">
                <a16:creationId xmlns:a16="http://schemas.microsoft.com/office/drawing/2014/main" id="{EF88F245-8969-44CA-A615-D81548AB1E2A}"/>
              </a:ext>
            </a:extLst>
          </p:cNvPr>
          <p:cNvSpPr>
            <a:spLocks noGrp="1"/>
          </p:cNvSpPr>
          <p:nvPr>
            <p:ph type="sldNum" sz="quarter" idx="12"/>
          </p:nvPr>
        </p:nvSpPr>
        <p:spPr/>
        <p:txBody>
          <a:bodyPr/>
          <a:lstStyle/>
          <a:p>
            <a:fld id="{292CD05C-4EDF-4AFB-AAD8-D6AB09D2A816}" type="slidenum">
              <a:rPr lang="ar-SA" smtClean="0"/>
              <a:t>‹#›</a:t>
            </a:fld>
            <a:endParaRPr lang="ar-SA"/>
          </a:p>
        </p:txBody>
      </p:sp>
    </p:spTree>
    <p:extLst>
      <p:ext uri="{BB962C8B-B14F-4D97-AF65-F5344CB8AC3E}">
        <p14:creationId xmlns:p14="http://schemas.microsoft.com/office/powerpoint/2010/main" val="890433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1" name="قلب الصفحة.wav"/>
          </p:stSnd>
        </p:sndAc>
      </p:transition>
    </mc:Choice>
    <mc:Fallback xmlns="">
      <p:transition spd="slow">
        <p:fade/>
        <p:sndAc>
          <p:stSnd>
            <p:snd r:embed="rId3" name="قلب الصفحة.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344D1059-6D2E-448C-A8D2-5E10F5A6B0C2}"/>
              </a:ext>
            </a:extLst>
          </p:cNvPr>
          <p:cNvSpPr>
            <a:spLocks noGrp="1"/>
          </p:cNvSpPr>
          <p:nvPr>
            <p:ph type="dt" sz="half" idx="10"/>
          </p:nvPr>
        </p:nvSpPr>
        <p:spPr/>
        <p:txBody>
          <a:bodyPr/>
          <a:lstStyle/>
          <a:p>
            <a:fld id="{778B5599-0077-4EED-BCC4-5FBCDF56753A}" type="uaqdatetime1">
              <a:rPr lang="ar-SA" smtClean="0"/>
              <a:t>11/05/45</a:t>
            </a:fld>
            <a:endParaRPr lang="ar-SA"/>
          </a:p>
        </p:txBody>
      </p:sp>
      <p:sp>
        <p:nvSpPr>
          <p:cNvPr id="3" name="عنصر نائب للتذييل 2">
            <a:extLst>
              <a:ext uri="{FF2B5EF4-FFF2-40B4-BE49-F238E27FC236}">
                <a16:creationId xmlns:a16="http://schemas.microsoft.com/office/drawing/2014/main" id="{FF8DD3CD-81DB-4382-A3DB-F52BD8D6A0C7}"/>
              </a:ext>
            </a:extLst>
          </p:cNvPr>
          <p:cNvSpPr>
            <a:spLocks noGrp="1"/>
          </p:cNvSpPr>
          <p:nvPr>
            <p:ph type="ftr" sz="quarter" idx="11"/>
          </p:nvPr>
        </p:nvSpPr>
        <p:spPr/>
        <p:txBody>
          <a:bodyPr/>
          <a:lstStyle/>
          <a:p>
            <a:r>
              <a:rPr lang="ar-SA"/>
              <a:t>أ. دلال محمد الرشيد</a:t>
            </a:r>
          </a:p>
        </p:txBody>
      </p:sp>
      <p:sp>
        <p:nvSpPr>
          <p:cNvPr id="4" name="عنصر نائب لرقم الشريحة 3">
            <a:extLst>
              <a:ext uri="{FF2B5EF4-FFF2-40B4-BE49-F238E27FC236}">
                <a16:creationId xmlns:a16="http://schemas.microsoft.com/office/drawing/2014/main" id="{FFC1FC40-B205-49DE-B713-8D8E1C82D5CA}"/>
              </a:ext>
            </a:extLst>
          </p:cNvPr>
          <p:cNvSpPr>
            <a:spLocks noGrp="1"/>
          </p:cNvSpPr>
          <p:nvPr>
            <p:ph type="sldNum" sz="quarter" idx="12"/>
          </p:nvPr>
        </p:nvSpPr>
        <p:spPr/>
        <p:txBody>
          <a:bodyPr/>
          <a:lstStyle/>
          <a:p>
            <a:fld id="{292CD05C-4EDF-4AFB-AAD8-D6AB09D2A816}" type="slidenum">
              <a:rPr lang="ar-SA" smtClean="0"/>
              <a:t>‹#›</a:t>
            </a:fld>
            <a:endParaRPr lang="ar-SA"/>
          </a:p>
        </p:txBody>
      </p:sp>
    </p:spTree>
    <p:extLst>
      <p:ext uri="{BB962C8B-B14F-4D97-AF65-F5344CB8AC3E}">
        <p14:creationId xmlns:p14="http://schemas.microsoft.com/office/powerpoint/2010/main" val="4167959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1" name="قلب الصفحة.wav"/>
          </p:stSnd>
        </p:sndAc>
      </p:transition>
    </mc:Choice>
    <mc:Fallback xmlns="">
      <p:transition spd="slow">
        <p:fade/>
        <p:sndAc>
          <p:stSnd>
            <p:snd r:embed="rId3" name="قلب الصفحة.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12E8F75A-1AF5-4BE5-AE41-04FF20AE3CE8}"/>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E8BD7CD6-F4E9-48BE-86CE-E11ECAF6DA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E8F26A05-3AB0-4A45-86BB-31916DC72E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20D7147B-254F-4AB2-91A1-4AD707C75ECF}"/>
              </a:ext>
            </a:extLst>
          </p:cNvPr>
          <p:cNvSpPr>
            <a:spLocks noGrp="1"/>
          </p:cNvSpPr>
          <p:nvPr>
            <p:ph type="dt" sz="half" idx="10"/>
          </p:nvPr>
        </p:nvSpPr>
        <p:spPr/>
        <p:txBody>
          <a:bodyPr/>
          <a:lstStyle/>
          <a:p>
            <a:fld id="{143BE607-0438-4ED7-BA89-58004E52C6E6}" type="uaqdatetime1">
              <a:rPr lang="ar-SA" smtClean="0"/>
              <a:t>11/05/45</a:t>
            </a:fld>
            <a:endParaRPr lang="ar-SA"/>
          </a:p>
        </p:txBody>
      </p:sp>
      <p:sp>
        <p:nvSpPr>
          <p:cNvPr id="6" name="عنصر نائب للتذييل 5">
            <a:extLst>
              <a:ext uri="{FF2B5EF4-FFF2-40B4-BE49-F238E27FC236}">
                <a16:creationId xmlns:a16="http://schemas.microsoft.com/office/drawing/2014/main" id="{6D39E857-776D-4A6F-AB68-B8BC9CA0448E}"/>
              </a:ext>
            </a:extLst>
          </p:cNvPr>
          <p:cNvSpPr>
            <a:spLocks noGrp="1"/>
          </p:cNvSpPr>
          <p:nvPr>
            <p:ph type="ftr" sz="quarter" idx="11"/>
          </p:nvPr>
        </p:nvSpPr>
        <p:spPr/>
        <p:txBody>
          <a:bodyPr/>
          <a:lstStyle/>
          <a:p>
            <a:r>
              <a:rPr lang="ar-SA"/>
              <a:t>أ. دلال محمد الرشيد</a:t>
            </a:r>
          </a:p>
        </p:txBody>
      </p:sp>
      <p:sp>
        <p:nvSpPr>
          <p:cNvPr id="7" name="عنصر نائب لرقم الشريحة 6">
            <a:extLst>
              <a:ext uri="{FF2B5EF4-FFF2-40B4-BE49-F238E27FC236}">
                <a16:creationId xmlns:a16="http://schemas.microsoft.com/office/drawing/2014/main" id="{D68754C1-5D2A-460D-BEC7-27839D58623D}"/>
              </a:ext>
            </a:extLst>
          </p:cNvPr>
          <p:cNvSpPr>
            <a:spLocks noGrp="1"/>
          </p:cNvSpPr>
          <p:nvPr>
            <p:ph type="sldNum" sz="quarter" idx="12"/>
          </p:nvPr>
        </p:nvSpPr>
        <p:spPr/>
        <p:txBody>
          <a:bodyPr/>
          <a:lstStyle/>
          <a:p>
            <a:fld id="{292CD05C-4EDF-4AFB-AAD8-D6AB09D2A816}" type="slidenum">
              <a:rPr lang="ar-SA" smtClean="0"/>
              <a:t>‹#›</a:t>
            </a:fld>
            <a:endParaRPr lang="ar-SA"/>
          </a:p>
        </p:txBody>
      </p:sp>
    </p:spTree>
    <p:extLst>
      <p:ext uri="{BB962C8B-B14F-4D97-AF65-F5344CB8AC3E}">
        <p14:creationId xmlns:p14="http://schemas.microsoft.com/office/powerpoint/2010/main" val="1409563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1" name="قلب الصفحة.wav"/>
          </p:stSnd>
        </p:sndAc>
      </p:transition>
    </mc:Choice>
    <mc:Fallback xmlns="">
      <p:transition spd="slow">
        <p:fade/>
        <p:sndAc>
          <p:stSnd>
            <p:snd r:embed="rId3" name="قلب الصفحة.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C206DC9-EAC7-4D99-A366-28C5F2B98E5C}"/>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31F63237-300E-4E3D-BFD6-65C110F128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4019D83D-CB5D-4A1F-9BBB-3C520D8ACC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D0F679CB-4E6B-4C6C-99A3-A8EAE84BEDF4}"/>
              </a:ext>
            </a:extLst>
          </p:cNvPr>
          <p:cNvSpPr>
            <a:spLocks noGrp="1"/>
          </p:cNvSpPr>
          <p:nvPr>
            <p:ph type="dt" sz="half" idx="10"/>
          </p:nvPr>
        </p:nvSpPr>
        <p:spPr/>
        <p:txBody>
          <a:bodyPr/>
          <a:lstStyle/>
          <a:p>
            <a:fld id="{2E2802A8-CEB7-4400-B823-0DC9526EFAC2}" type="uaqdatetime1">
              <a:rPr lang="ar-SA" smtClean="0"/>
              <a:t>11/05/45</a:t>
            </a:fld>
            <a:endParaRPr lang="ar-SA"/>
          </a:p>
        </p:txBody>
      </p:sp>
      <p:sp>
        <p:nvSpPr>
          <p:cNvPr id="6" name="عنصر نائب للتذييل 5">
            <a:extLst>
              <a:ext uri="{FF2B5EF4-FFF2-40B4-BE49-F238E27FC236}">
                <a16:creationId xmlns:a16="http://schemas.microsoft.com/office/drawing/2014/main" id="{7B4ED00E-FCD5-4C69-AC04-144131312E0F}"/>
              </a:ext>
            </a:extLst>
          </p:cNvPr>
          <p:cNvSpPr>
            <a:spLocks noGrp="1"/>
          </p:cNvSpPr>
          <p:nvPr>
            <p:ph type="ftr" sz="quarter" idx="11"/>
          </p:nvPr>
        </p:nvSpPr>
        <p:spPr/>
        <p:txBody>
          <a:bodyPr/>
          <a:lstStyle/>
          <a:p>
            <a:r>
              <a:rPr lang="ar-SA"/>
              <a:t>أ. دلال محمد الرشيد</a:t>
            </a:r>
          </a:p>
        </p:txBody>
      </p:sp>
      <p:sp>
        <p:nvSpPr>
          <p:cNvPr id="7" name="عنصر نائب لرقم الشريحة 6">
            <a:extLst>
              <a:ext uri="{FF2B5EF4-FFF2-40B4-BE49-F238E27FC236}">
                <a16:creationId xmlns:a16="http://schemas.microsoft.com/office/drawing/2014/main" id="{7D7A6CD6-5D8E-4EAC-B8E7-485214E64897}"/>
              </a:ext>
            </a:extLst>
          </p:cNvPr>
          <p:cNvSpPr>
            <a:spLocks noGrp="1"/>
          </p:cNvSpPr>
          <p:nvPr>
            <p:ph type="sldNum" sz="quarter" idx="12"/>
          </p:nvPr>
        </p:nvSpPr>
        <p:spPr/>
        <p:txBody>
          <a:bodyPr/>
          <a:lstStyle/>
          <a:p>
            <a:fld id="{292CD05C-4EDF-4AFB-AAD8-D6AB09D2A816}" type="slidenum">
              <a:rPr lang="ar-SA" smtClean="0"/>
              <a:t>‹#›</a:t>
            </a:fld>
            <a:endParaRPr lang="ar-SA"/>
          </a:p>
        </p:txBody>
      </p:sp>
    </p:spTree>
    <p:extLst>
      <p:ext uri="{BB962C8B-B14F-4D97-AF65-F5344CB8AC3E}">
        <p14:creationId xmlns:p14="http://schemas.microsoft.com/office/powerpoint/2010/main" val="23664920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1" name="قلب الصفحة.wav"/>
          </p:stSnd>
        </p:sndAc>
      </p:transition>
    </mc:Choice>
    <mc:Fallback xmlns="">
      <p:transition spd="slow">
        <p:fade/>
        <p:sndAc>
          <p:stSnd>
            <p:snd r:embed="rId3" name="قلب الصفحة.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3A89E688-907E-46E6-B4CB-CD2BD54ADA94}"/>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497E5EA6-7DD3-4548-A0ED-24FBA1DC85EA}"/>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73F63891-28C9-4D3F-A295-338A2266F4C2}"/>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013C0B60-AFD3-4709-A9FD-3DACF06EFFC1}" type="uaqdatetime1">
              <a:rPr lang="ar-SA" smtClean="0"/>
              <a:t>11/05/45</a:t>
            </a:fld>
            <a:endParaRPr lang="ar-SA"/>
          </a:p>
        </p:txBody>
      </p:sp>
      <p:sp>
        <p:nvSpPr>
          <p:cNvPr id="5" name="عنصر نائب للتذييل 4">
            <a:extLst>
              <a:ext uri="{FF2B5EF4-FFF2-40B4-BE49-F238E27FC236}">
                <a16:creationId xmlns:a16="http://schemas.microsoft.com/office/drawing/2014/main" id="{0B4F43C2-44DD-43A9-8037-A01D49A681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r>
              <a:rPr lang="ar-SA"/>
              <a:t>أ. دلال محمد الرشيد</a:t>
            </a:r>
          </a:p>
        </p:txBody>
      </p:sp>
      <p:sp>
        <p:nvSpPr>
          <p:cNvPr id="6" name="عنصر نائب لرقم الشريحة 5">
            <a:extLst>
              <a:ext uri="{FF2B5EF4-FFF2-40B4-BE49-F238E27FC236}">
                <a16:creationId xmlns:a16="http://schemas.microsoft.com/office/drawing/2014/main" id="{4FE6A67F-2CC1-4D18-A1BC-5E82A0DDBE8B}"/>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292CD05C-4EDF-4AFB-AAD8-D6AB09D2A816}" type="slidenum">
              <a:rPr lang="ar-SA" smtClean="0"/>
              <a:t>‹#›</a:t>
            </a:fld>
            <a:endParaRPr lang="ar-SA"/>
          </a:p>
        </p:txBody>
      </p:sp>
    </p:spTree>
    <p:extLst>
      <p:ext uri="{BB962C8B-B14F-4D97-AF65-F5344CB8AC3E}">
        <p14:creationId xmlns:p14="http://schemas.microsoft.com/office/powerpoint/2010/main" val="39523405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13" name="قلب الصفحة.wav"/>
          </p:stSnd>
        </p:sndAc>
      </p:transition>
    </mc:Choice>
    <mc:Fallback xmlns="">
      <p:transition spd="slow">
        <p:fade/>
        <p:sndAc>
          <p:stSnd>
            <p:snd r:embed="rId14" name="قلب الصفحة.wav"/>
          </p:stSnd>
        </p:sndAc>
      </p:transition>
    </mc:Fallback>
  </mc:AlternateContent>
  <p:hf sldNum="0" hd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openxmlformats.org/officeDocument/2006/relationships/image" Target="../media/image20.jfif"/><Relationship Id="rId3" Type="http://schemas.openxmlformats.org/officeDocument/2006/relationships/slideLayout" Target="../slideLayouts/slideLayout7.xml"/><Relationship Id="rId7" Type="http://schemas.openxmlformats.org/officeDocument/2006/relationships/image" Target="../media/image19.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6.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2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hyperlink" Target="https://www.templatemaker.nl/ar/giftbox/" TargetMode="Externa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audio" Target="../media/audio1.wav"/><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32.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audio" Target="../media/audio1.wav"/><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audio" Target="../media/audio1.wav"/></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audio" Target="../media/audio1.wav"/><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audio" Target="../media/audio1.wav"/></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audio" Target="../media/audio1.wav"/><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audio" Target="../media/audio1.wav"/></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audio" Target="../media/audio1.wav"/><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audio" Target="../media/audio1.wav"/></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audio" Target="../media/audio1.wav"/><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audio" Target="../media/audio1.wav"/></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wav"/></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audio" Target="../media/audio1.wav"/><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audio" Target="../media/audio1.wav"/></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2.jpeg"/><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audio" Target="../media/audio1.wav"/><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audio" Target="../media/audio1.wav"/></Relationships>
</file>

<file path=ppt/slides/_rels/slide3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49.svg"/><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6.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6.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زوايا مستديرة 5">
            <a:extLst>
              <a:ext uri="{FF2B5EF4-FFF2-40B4-BE49-F238E27FC236}">
                <a16:creationId xmlns:a16="http://schemas.microsoft.com/office/drawing/2014/main" id="{8DB75004-5148-467A-90ED-66710884E478}"/>
              </a:ext>
            </a:extLst>
          </p:cNvPr>
          <p:cNvSpPr/>
          <p:nvPr/>
        </p:nvSpPr>
        <p:spPr>
          <a:xfrm rot="16200000" flipH="1">
            <a:off x="2724768" y="-2543589"/>
            <a:ext cx="6747164" cy="11971605"/>
          </a:xfrm>
          <a:prstGeom prst="roundRect">
            <a:avLst>
              <a:gd name="adj" fmla="val 6753"/>
            </a:avLst>
          </a:prstGeom>
          <a:solidFill>
            <a:schemeClr val="bg1"/>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0" name="مستطيل: زوايا مستديرة 9">
            <a:extLst>
              <a:ext uri="{FF2B5EF4-FFF2-40B4-BE49-F238E27FC236}">
                <a16:creationId xmlns:a16="http://schemas.microsoft.com/office/drawing/2014/main" id="{8FB7C8FF-3143-44E6-BE49-FAAD29C71B8A}"/>
              </a:ext>
            </a:extLst>
          </p:cNvPr>
          <p:cNvSpPr/>
          <p:nvPr/>
        </p:nvSpPr>
        <p:spPr>
          <a:xfrm rot="16200000" flipH="1">
            <a:off x="2698062" y="-2559822"/>
            <a:ext cx="6747164" cy="11971605"/>
          </a:xfrm>
          <a:prstGeom prst="roundRect">
            <a:avLst>
              <a:gd name="adj" fmla="val 6753"/>
            </a:avLst>
          </a:prstGeom>
          <a:solidFill>
            <a:srgbClr val="E6E6E6"/>
          </a:solidFill>
          <a:ln w="28575">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pic>
        <p:nvPicPr>
          <p:cNvPr id="7" name="صورة 6" descr="صورة تحتوي على نص&#10;&#10;تم إنشاء الوصف تلقائياً">
            <a:extLst>
              <a:ext uri="{FF2B5EF4-FFF2-40B4-BE49-F238E27FC236}">
                <a16:creationId xmlns:a16="http://schemas.microsoft.com/office/drawing/2014/main" id="{30E17703-A095-4703-A570-30224E3C8B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pic>
        <p:nvPicPr>
          <p:cNvPr id="8" name="صورة 7" descr="صورة تحتوي على نص&#10;&#10;تم إنشاء الوصف تلقائياً">
            <a:extLst>
              <a:ext uri="{FF2B5EF4-FFF2-40B4-BE49-F238E27FC236}">
                <a16:creationId xmlns:a16="http://schemas.microsoft.com/office/drawing/2014/main" id="{C27DD00D-A051-4A07-9486-A42425FC0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391343" y="-2670751"/>
            <a:ext cx="835224" cy="5425910"/>
          </a:xfrm>
          <a:prstGeom prst="rect">
            <a:avLst/>
          </a:prstGeom>
        </p:spPr>
      </p:pic>
      <p:sp>
        <p:nvSpPr>
          <p:cNvPr id="2" name="مربع نص 1">
            <a:extLst>
              <a:ext uri="{FF2B5EF4-FFF2-40B4-BE49-F238E27FC236}">
                <a16:creationId xmlns:a16="http://schemas.microsoft.com/office/drawing/2014/main" id="{D8B8B005-D794-47A6-87ED-372212C23C67}"/>
              </a:ext>
            </a:extLst>
          </p:cNvPr>
          <p:cNvSpPr txBox="1"/>
          <p:nvPr/>
        </p:nvSpPr>
        <p:spPr>
          <a:xfrm>
            <a:off x="6096000" y="2518039"/>
            <a:ext cx="5727383" cy="2554545"/>
          </a:xfrm>
          <a:prstGeom prst="rect">
            <a:avLst/>
          </a:prstGeom>
          <a:noFill/>
        </p:spPr>
        <p:txBody>
          <a:bodyPr wrap="square" rtlCol="1">
            <a:spAutoFit/>
          </a:bodyPr>
          <a:lstStyle/>
          <a:p>
            <a:pPr algn="ctr"/>
            <a:r>
              <a:rPr lang="ar-SA" sz="4000" dirty="0">
                <a:cs typeface="Sultan bold" pitchFamily="2" charset="-78"/>
              </a:rPr>
              <a:t>التصميم الرقمي</a:t>
            </a:r>
          </a:p>
          <a:p>
            <a:pPr algn="ctr"/>
            <a:r>
              <a:rPr lang="ar-SA" sz="4000" dirty="0">
                <a:solidFill>
                  <a:srgbClr val="75AFBC"/>
                </a:solidFill>
                <a:cs typeface="Sultan bold" pitchFamily="2" charset="-78"/>
              </a:rPr>
              <a:t>الفصل الرابع</a:t>
            </a:r>
          </a:p>
          <a:p>
            <a:pPr algn="ctr"/>
            <a:r>
              <a:rPr lang="ar-SA" sz="4000" dirty="0">
                <a:solidFill>
                  <a:srgbClr val="75AFBC"/>
                </a:solidFill>
                <a:cs typeface="Sultan bold" pitchFamily="2" charset="-78"/>
              </a:rPr>
              <a:t>أ. دلال محمد الرشيد</a:t>
            </a:r>
          </a:p>
          <a:p>
            <a:pPr algn="ctr"/>
            <a:endParaRPr lang="ar-SA" sz="4000" dirty="0">
              <a:solidFill>
                <a:srgbClr val="75AFBC"/>
              </a:solidFill>
              <a:cs typeface="Sultan bold" pitchFamily="2" charset="-78"/>
            </a:endParaRPr>
          </a:p>
        </p:txBody>
      </p:sp>
      <p:pic>
        <p:nvPicPr>
          <p:cNvPr id="11" name="صورة 10">
            <a:extLst>
              <a:ext uri="{FF2B5EF4-FFF2-40B4-BE49-F238E27FC236}">
                <a16:creationId xmlns:a16="http://schemas.microsoft.com/office/drawing/2014/main" id="{A6746A07-5A99-5BD1-3E74-134DB7D7E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894" y="2518039"/>
            <a:ext cx="7103122" cy="4564930"/>
          </a:xfrm>
          <a:prstGeom prst="rect">
            <a:avLst/>
          </a:prstGeom>
        </p:spPr>
      </p:pic>
      <p:sp>
        <p:nvSpPr>
          <p:cNvPr id="12" name="مربع نص 11">
            <a:extLst>
              <a:ext uri="{FF2B5EF4-FFF2-40B4-BE49-F238E27FC236}">
                <a16:creationId xmlns:a16="http://schemas.microsoft.com/office/drawing/2014/main" id="{16B0F0C2-D7F6-D79D-2149-ED05B1DEDBDF}"/>
              </a:ext>
            </a:extLst>
          </p:cNvPr>
          <p:cNvSpPr txBox="1"/>
          <p:nvPr/>
        </p:nvSpPr>
        <p:spPr>
          <a:xfrm>
            <a:off x="59135" y="709429"/>
            <a:ext cx="2070761" cy="1200329"/>
          </a:xfrm>
          <a:prstGeom prst="rect">
            <a:avLst/>
          </a:prstGeom>
          <a:noFill/>
        </p:spPr>
        <p:txBody>
          <a:bodyPr wrap="square" rtlCol="1">
            <a:spAutoFit/>
          </a:bodyPr>
          <a:lstStyle/>
          <a:p>
            <a:pPr algn="ctr"/>
            <a:r>
              <a:rPr lang="ar-SA" sz="2400" dirty="0"/>
              <a:t>الخميس</a:t>
            </a:r>
          </a:p>
          <a:p>
            <a:pPr algn="ctr"/>
            <a:r>
              <a:rPr lang="ar-SA" sz="2400" dirty="0"/>
              <a:t>1445/4/4هـ</a:t>
            </a:r>
          </a:p>
          <a:p>
            <a:pPr algn="ctr"/>
            <a:r>
              <a:rPr lang="ar-SA" sz="2400" dirty="0"/>
              <a:t>تصميم رقمي</a:t>
            </a:r>
          </a:p>
        </p:txBody>
      </p:sp>
      <p:sp>
        <p:nvSpPr>
          <p:cNvPr id="3" name="عنصر نائب للتذييل 2">
            <a:extLst>
              <a:ext uri="{FF2B5EF4-FFF2-40B4-BE49-F238E27FC236}">
                <a16:creationId xmlns:a16="http://schemas.microsoft.com/office/drawing/2014/main" id="{AB3D3E89-95D8-221D-CC09-E02ECDD123F6}"/>
              </a:ext>
            </a:extLst>
          </p:cNvPr>
          <p:cNvSpPr>
            <a:spLocks noGrp="1"/>
          </p:cNvSpPr>
          <p:nvPr>
            <p:ph type="ftr" sz="quarter" idx="11"/>
          </p:nvPr>
        </p:nvSpPr>
        <p:spPr/>
        <p:txBody>
          <a:bodyPr/>
          <a:lstStyle/>
          <a:p>
            <a:r>
              <a:rPr lang="ar-SA"/>
              <a:t>أ. دلال محمد الرشيد</a:t>
            </a:r>
          </a:p>
        </p:txBody>
      </p:sp>
    </p:spTree>
    <p:extLst>
      <p:ext uri="{BB962C8B-B14F-4D97-AF65-F5344CB8AC3E}">
        <p14:creationId xmlns:p14="http://schemas.microsoft.com/office/powerpoint/2010/main" val="823662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5" name="قلب الصفحة.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زوايا مستديرة 5">
            <a:extLst>
              <a:ext uri="{FF2B5EF4-FFF2-40B4-BE49-F238E27FC236}">
                <a16:creationId xmlns:a16="http://schemas.microsoft.com/office/drawing/2014/main" id="{8DB75004-5148-467A-90ED-66710884E478}"/>
              </a:ext>
            </a:extLst>
          </p:cNvPr>
          <p:cNvSpPr/>
          <p:nvPr/>
        </p:nvSpPr>
        <p:spPr>
          <a:xfrm rot="16200000" flipH="1">
            <a:off x="2724768" y="-2543589"/>
            <a:ext cx="6747164" cy="11971605"/>
          </a:xfrm>
          <a:prstGeom prst="roundRect">
            <a:avLst>
              <a:gd name="adj" fmla="val 6753"/>
            </a:avLst>
          </a:prstGeom>
          <a:solidFill>
            <a:schemeClr val="bg1"/>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5" name="مستطيل: زوايا مستديرة 14">
            <a:extLst>
              <a:ext uri="{FF2B5EF4-FFF2-40B4-BE49-F238E27FC236}">
                <a16:creationId xmlns:a16="http://schemas.microsoft.com/office/drawing/2014/main" id="{FA32E3DA-F489-9E47-8173-D5F34EC2580D}"/>
              </a:ext>
            </a:extLst>
          </p:cNvPr>
          <p:cNvSpPr/>
          <p:nvPr/>
        </p:nvSpPr>
        <p:spPr>
          <a:xfrm rot="16200000" flipH="1">
            <a:off x="2358815" y="-3180748"/>
            <a:ext cx="7563092" cy="12897176"/>
          </a:xfrm>
          <a:prstGeom prst="roundRect">
            <a:avLst>
              <a:gd name="adj" fmla="val 6753"/>
            </a:avLst>
          </a:prstGeom>
          <a:solidFill>
            <a:schemeClr val="tx1">
              <a:lumMod val="85000"/>
              <a:lumOff val="15000"/>
            </a:schemeClr>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dirty="0"/>
          </a:p>
        </p:txBody>
      </p:sp>
      <p:pic>
        <p:nvPicPr>
          <p:cNvPr id="1032" name="Picture 8" descr="مناديل سدو - أحمر">
            <a:extLst>
              <a:ext uri="{FF2B5EF4-FFF2-40B4-BE49-F238E27FC236}">
                <a16:creationId xmlns:a16="http://schemas.microsoft.com/office/drawing/2014/main" id="{6F42FAF3-668B-D642-FF29-B664A69718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222" y="3080250"/>
            <a:ext cx="3516781" cy="35167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بقشه سدو - يونت هوم">
            <a:extLst>
              <a:ext uri="{FF2B5EF4-FFF2-40B4-BE49-F238E27FC236}">
                <a16:creationId xmlns:a16="http://schemas.microsoft.com/office/drawing/2014/main" id="{88366BD8-68EC-C0B6-86D3-891CF3A847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4450" y="102864"/>
            <a:ext cx="3073398" cy="5410383"/>
          </a:xfrm>
          <a:prstGeom prst="rect">
            <a:avLst/>
          </a:prstGeom>
          <a:noFill/>
          <a:extLst>
            <a:ext uri="{909E8E84-426E-40DD-AFC4-6F175D3DCCD1}">
              <a14:hiddenFill xmlns:a14="http://schemas.microsoft.com/office/drawing/2010/main">
                <a:solidFill>
                  <a:srgbClr val="FFFFFF"/>
                </a:solidFill>
              </a14:hiddenFill>
            </a:ext>
          </a:extLst>
        </p:spPr>
      </p:pic>
      <p:pic>
        <p:nvPicPr>
          <p:cNvPr id="4" name="صورة 3">
            <a:extLst>
              <a:ext uri="{FF2B5EF4-FFF2-40B4-BE49-F238E27FC236}">
                <a16:creationId xmlns:a16="http://schemas.microsoft.com/office/drawing/2014/main" id="{1E619063-5FC8-47C9-66D1-DD066DC9FA5D}"/>
              </a:ext>
            </a:extLst>
          </p:cNvPr>
          <p:cNvPicPr>
            <a:picLocks noChangeAspect="1"/>
          </p:cNvPicPr>
          <p:nvPr/>
        </p:nvPicPr>
        <p:blipFill>
          <a:blip r:embed="rId5"/>
          <a:stretch>
            <a:fillRect/>
          </a:stretch>
        </p:blipFill>
        <p:spPr>
          <a:xfrm>
            <a:off x="107847" y="438333"/>
            <a:ext cx="2824059" cy="2862534"/>
          </a:xfrm>
          <a:prstGeom prst="rect">
            <a:avLst/>
          </a:prstGeom>
        </p:spPr>
      </p:pic>
      <p:pic>
        <p:nvPicPr>
          <p:cNvPr id="1026" name="Picture 2" descr="Packaging design in China: How to adapt your packaging for the Chinese  market - Marketing China">
            <a:extLst>
              <a:ext uri="{FF2B5EF4-FFF2-40B4-BE49-F238E27FC236}">
                <a16:creationId xmlns:a16="http://schemas.microsoft.com/office/drawing/2014/main" id="{8A43AB7D-2BB0-DFBC-1FF0-9BCF35613C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7981" y="809807"/>
            <a:ext cx="5293098" cy="3872218"/>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a16="http://schemas.microsoft.com/office/drawing/2014/main" id="{EE94C256-CF2C-51AB-D52E-FFBDFE91EBC3}"/>
              </a:ext>
            </a:extLst>
          </p:cNvPr>
          <p:cNvSpPr txBox="1"/>
          <p:nvPr/>
        </p:nvSpPr>
        <p:spPr>
          <a:xfrm>
            <a:off x="3025277" y="102864"/>
            <a:ext cx="5004744" cy="646331"/>
          </a:xfrm>
          <a:prstGeom prst="rect">
            <a:avLst/>
          </a:prstGeom>
          <a:noFill/>
        </p:spPr>
        <p:txBody>
          <a:bodyPr wrap="square" rtlCol="1">
            <a:spAutoFit/>
          </a:bodyPr>
          <a:lstStyle/>
          <a:p>
            <a:r>
              <a:rPr lang="ar-SA" sz="3600" dirty="0">
                <a:solidFill>
                  <a:schemeClr val="bg1"/>
                </a:solidFill>
              </a:rPr>
              <a:t>استراتيجية قراءة الصور</a:t>
            </a:r>
          </a:p>
        </p:txBody>
      </p:sp>
      <p:sp>
        <p:nvSpPr>
          <p:cNvPr id="3" name="عنصر نائب للتذييل 2">
            <a:extLst>
              <a:ext uri="{FF2B5EF4-FFF2-40B4-BE49-F238E27FC236}">
                <a16:creationId xmlns:a16="http://schemas.microsoft.com/office/drawing/2014/main" id="{157AEEC1-2030-2C6E-CD9F-7166D00CE348}"/>
              </a:ext>
            </a:extLst>
          </p:cNvPr>
          <p:cNvSpPr>
            <a:spLocks noGrp="1"/>
          </p:cNvSpPr>
          <p:nvPr>
            <p:ph type="ftr" sz="quarter" idx="11"/>
          </p:nvPr>
        </p:nvSpPr>
        <p:spPr/>
        <p:txBody>
          <a:bodyPr/>
          <a:lstStyle/>
          <a:p>
            <a:r>
              <a:rPr lang="ar-SA"/>
              <a:t>أ. دلال محمد الرشيد</a:t>
            </a:r>
          </a:p>
        </p:txBody>
      </p:sp>
    </p:spTree>
    <p:extLst>
      <p:ext uri="{BB962C8B-B14F-4D97-AF65-F5344CB8AC3E}">
        <p14:creationId xmlns:p14="http://schemas.microsoft.com/office/powerpoint/2010/main" val="29770160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32"/>
                                        </p:tgtEl>
                                        <p:attrNameLst>
                                          <p:attrName>style.visibility</p:attrName>
                                        </p:attrNameLst>
                                      </p:cBhvr>
                                      <p:to>
                                        <p:strVal val="visible"/>
                                      </p:to>
                                    </p:set>
                                    <p:animEffect transition="in" filter="fade">
                                      <p:cBhvr>
                                        <p:cTn id="22" dur="1000"/>
                                        <p:tgtEl>
                                          <p:spTgt spid="1032"/>
                                        </p:tgtEl>
                                      </p:cBhvr>
                                    </p:animEffect>
                                    <p:anim calcmode="lin" valueType="num">
                                      <p:cBhvr>
                                        <p:cTn id="23" dur="1000" fill="hold"/>
                                        <p:tgtEl>
                                          <p:spTgt spid="1032"/>
                                        </p:tgtEl>
                                        <p:attrNameLst>
                                          <p:attrName>ppt_x</p:attrName>
                                        </p:attrNameLst>
                                      </p:cBhvr>
                                      <p:tavLst>
                                        <p:tav tm="0">
                                          <p:val>
                                            <p:strVal val="#ppt_x"/>
                                          </p:val>
                                        </p:tav>
                                        <p:tav tm="100000">
                                          <p:val>
                                            <p:strVal val="#ppt_x"/>
                                          </p:val>
                                        </p:tav>
                                      </p:tavLst>
                                    </p:anim>
                                    <p:anim calcmode="lin" valueType="num">
                                      <p:cBhvr>
                                        <p:cTn id="24"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AE1A0C40-5EBE-D607-322D-D73AAF6C2191}"/>
              </a:ext>
            </a:extLst>
          </p:cNvPr>
          <p:cNvSpPr/>
          <p:nvPr/>
        </p:nvSpPr>
        <p:spPr>
          <a:xfrm rot="16200000" flipH="1">
            <a:off x="2465141" y="-3287074"/>
            <a:ext cx="7488664" cy="13035399"/>
          </a:xfrm>
          <a:prstGeom prst="roundRect">
            <a:avLst>
              <a:gd name="adj" fmla="val 6753"/>
            </a:avLst>
          </a:prstGeom>
          <a:solidFill>
            <a:schemeClr val="tx1">
              <a:lumMod val="85000"/>
              <a:lumOff val="15000"/>
            </a:schemeClr>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dirty="0"/>
          </a:p>
        </p:txBody>
      </p:sp>
      <p:pic>
        <p:nvPicPr>
          <p:cNvPr id="2050" name="Picture 2" descr="10 Eco-Friendly Packaging Ideas - Sufio">
            <a:extLst>
              <a:ext uri="{FF2B5EF4-FFF2-40B4-BE49-F238E27FC236}">
                <a16:creationId xmlns:a16="http://schemas.microsoft.com/office/drawing/2014/main" id="{B21C43C2-0F0B-154E-011D-A56F3D5DB6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491" y="2300897"/>
            <a:ext cx="4565985" cy="369125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38 个Eggs Packaging 点子">
            <a:extLst>
              <a:ext uri="{FF2B5EF4-FFF2-40B4-BE49-F238E27FC236}">
                <a16:creationId xmlns:a16="http://schemas.microsoft.com/office/drawing/2014/main" id="{E13B074A-60DC-2186-7B3F-47D0624631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525" y="1577741"/>
            <a:ext cx="4410215" cy="3592321"/>
          </a:xfrm>
          <a:prstGeom prst="rect">
            <a:avLst/>
          </a:prstGeom>
          <a:noFill/>
          <a:extLst>
            <a:ext uri="{909E8E84-426E-40DD-AFC4-6F175D3DCCD1}">
              <a14:hiddenFill xmlns:a14="http://schemas.microsoft.com/office/drawing/2010/main">
                <a:solidFill>
                  <a:srgbClr val="FFFFFF"/>
                </a:solidFill>
              </a14:hiddenFill>
            </a:ext>
          </a:extLst>
        </p:spPr>
      </p:pic>
      <p:sp>
        <p:nvSpPr>
          <p:cNvPr id="4" name="مربع نص 3">
            <a:extLst>
              <a:ext uri="{FF2B5EF4-FFF2-40B4-BE49-F238E27FC236}">
                <a16:creationId xmlns:a16="http://schemas.microsoft.com/office/drawing/2014/main" id="{AA034E65-0380-B72B-724B-B0D589F2D349}"/>
              </a:ext>
            </a:extLst>
          </p:cNvPr>
          <p:cNvSpPr txBox="1"/>
          <p:nvPr/>
        </p:nvSpPr>
        <p:spPr>
          <a:xfrm>
            <a:off x="2799495" y="123075"/>
            <a:ext cx="5004744" cy="646331"/>
          </a:xfrm>
          <a:prstGeom prst="rect">
            <a:avLst/>
          </a:prstGeom>
          <a:noFill/>
        </p:spPr>
        <p:txBody>
          <a:bodyPr wrap="square" rtlCol="1">
            <a:spAutoFit/>
          </a:bodyPr>
          <a:lstStyle/>
          <a:p>
            <a:r>
              <a:rPr lang="ar-SA" sz="3600" dirty="0">
                <a:solidFill>
                  <a:schemeClr val="bg1"/>
                </a:solidFill>
              </a:rPr>
              <a:t>استراتيجية قراءة الصور</a:t>
            </a:r>
          </a:p>
        </p:txBody>
      </p:sp>
      <p:sp>
        <p:nvSpPr>
          <p:cNvPr id="3" name="عنصر نائب للتذييل 2">
            <a:extLst>
              <a:ext uri="{FF2B5EF4-FFF2-40B4-BE49-F238E27FC236}">
                <a16:creationId xmlns:a16="http://schemas.microsoft.com/office/drawing/2014/main" id="{08AD778B-D48B-C643-7E4F-74211082D45B}"/>
              </a:ext>
            </a:extLst>
          </p:cNvPr>
          <p:cNvSpPr>
            <a:spLocks noGrp="1"/>
          </p:cNvSpPr>
          <p:nvPr>
            <p:ph type="ftr" sz="quarter" idx="11"/>
          </p:nvPr>
        </p:nvSpPr>
        <p:spPr/>
        <p:txBody>
          <a:bodyPr/>
          <a:lstStyle/>
          <a:p>
            <a:r>
              <a:rPr lang="ar-SA"/>
              <a:t>أ. دلال محمد الرشيد</a:t>
            </a:r>
          </a:p>
        </p:txBody>
      </p:sp>
    </p:spTree>
    <p:extLst>
      <p:ext uri="{BB962C8B-B14F-4D97-AF65-F5344CB8AC3E}">
        <p14:creationId xmlns:p14="http://schemas.microsoft.com/office/powerpoint/2010/main" val="2812770226"/>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056"/>
                                        </p:tgtEl>
                                        <p:attrNameLst>
                                          <p:attrName>style.visibility</p:attrName>
                                        </p:attrNameLst>
                                      </p:cBhvr>
                                      <p:to>
                                        <p:strVal val="visible"/>
                                      </p:to>
                                    </p:set>
                                    <p:animEffect transition="in" filter="fade">
                                      <p:cBhvr>
                                        <p:cTn id="7" dur="1000"/>
                                        <p:tgtEl>
                                          <p:spTgt spid="2056"/>
                                        </p:tgtEl>
                                      </p:cBhvr>
                                    </p:animEffect>
                                    <p:anim calcmode="lin" valueType="num">
                                      <p:cBhvr>
                                        <p:cTn id="8" dur="1000" fill="hold"/>
                                        <p:tgtEl>
                                          <p:spTgt spid="2056"/>
                                        </p:tgtEl>
                                        <p:attrNameLst>
                                          <p:attrName>ppt_x</p:attrName>
                                        </p:attrNameLst>
                                      </p:cBhvr>
                                      <p:tavLst>
                                        <p:tav tm="0">
                                          <p:val>
                                            <p:strVal val="#ppt_x"/>
                                          </p:val>
                                        </p:tav>
                                        <p:tav tm="100000">
                                          <p:val>
                                            <p:strVal val="#ppt_x"/>
                                          </p:val>
                                        </p:tav>
                                      </p:tavLst>
                                    </p:anim>
                                    <p:anim calcmode="lin" valueType="num">
                                      <p:cBhvr>
                                        <p:cTn id="9" dur="1000" fill="hold"/>
                                        <p:tgtEl>
                                          <p:spTgt spid="205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D6E62FA8-6FD4-2AF1-9018-BE1AA8D2AA4C}"/>
              </a:ext>
            </a:extLst>
          </p:cNvPr>
          <p:cNvSpPr/>
          <p:nvPr/>
        </p:nvSpPr>
        <p:spPr>
          <a:xfrm rot="16200000" flipH="1">
            <a:off x="2465141" y="-3287074"/>
            <a:ext cx="7488664" cy="13035399"/>
          </a:xfrm>
          <a:prstGeom prst="roundRect">
            <a:avLst>
              <a:gd name="adj" fmla="val 6753"/>
            </a:avLst>
          </a:prstGeom>
          <a:solidFill>
            <a:schemeClr val="tx1">
              <a:lumMod val="85000"/>
              <a:lumOff val="15000"/>
            </a:schemeClr>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dirty="0"/>
          </a:p>
        </p:txBody>
      </p:sp>
      <p:pic>
        <p:nvPicPr>
          <p:cNvPr id="3074" name="Picture 2">
            <a:extLst>
              <a:ext uri="{FF2B5EF4-FFF2-40B4-BE49-F238E27FC236}">
                <a16:creationId xmlns:a16="http://schemas.microsoft.com/office/drawing/2014/main" id="{F9C26C16-5949-0B77-92A9-0DE96A0888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6594" y="361507"/>
            <a:ext cx="3737308" cy="5498155"/>
          </a:xfrm>
          <a:prstGeom prst="rect">
            <a:avLst/>
          </a:prstGeom>
          <a:noFill/>
          <a:extLst>
            <a:ext uri="{909E8E84-426E-40DD-AFC4-6F175D3DCCD1}">
              <a14:hiddenFill xmlns:a14="http://schemas.microsoft.com/office/drawing/2010/main">
                <a:solidFill>
                  <a:srgbClr val="FFFFFF"/>
                </a:solidFill>
              </a14:hiddenFill>
            </a:ext>
          </a:extLst>
        </p:spPr>
      </p:pic>
      <p:sp>
        <p:nvSpPr>
          <p:cNvPr id="5" name="مربع نص 4">
            <a:extLst>
              <a:ext uri="{FF2B5EF4-FFF2-40B4-BE49-F238E27FC236}">
                <a16:creationId xmlns:a16="http://schemas.microsoft.com/office/drawing/2014/main" id="{2A52CAE0-F8EA-232B-7A1D-F70812C5A0CE}"/>
              </a:ext>
            </a:extLst>
          </p:cNvPr>
          <p:cNvSpPr txBox="1"/>
          <p:nvPr/>
        </p:nvSpPr>
        <p:spPr>
          <a:xfrm>
            <a:off x="2799495" y="123075"/>
            <a:ext cx="5004744" cy="646331"/>
          </a:xfrm>
          <a:prstGeom prst="rect">
            <a:avLst/>
          </a:prstGeom>
          <a:noFill/>
        </p:spPr>
        <p:txBody>
          <a:bodyPr wrap="square" rtlCol="1">
            <a:spAutoFit/>
          </a:bodyPr>
          <a:lstStyle/>
          <a:p>
            <a:r>
              <a:rPr lang="ar-SA" sz="3600" dirty="0">
                <a:solidFill>
                  <a:schemeClr val="bg1"/>
                </a:solidFill>
              </a:rPr>
              <a:t>استراتيجية قراءة الصور</a:t>
            </a:r>
          </a:p>
        </p:txBody>
      </p:sp>
      <p:pic>
        <p:nvPicPr>
          <p:cNvPr id="16" name="WhatsApp Video 2023-10-17 at 9.01.46 PM">
            <a:hlinkClick r:id="" action="ppaction://media"/>
            <a:extLst>
              <a:ext uri="{FF2B5EF4-FFF2-40B4-BE49-F238E27FC236}">
                <a16:creationId xmlns:a16="http://schemas.microsoft.com/office/drawing/2014/main" id="{B5D62689-68E6-7B02-3D54-1FC44F07DF90}"/>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125528" y="1148316"/>
            <a:ext cx="3737307" cy="4782771"/>
          </a:xfrm>
          <a:prstGeom prst="rect">
            <a:avLst/>
          </a:prstGeom>
        </p:spPr>
      </p:pic>
      <p:pic>
        <p:nvPicPr>
          <p:cNvPr id="14" name="صورة 13">
            <a:extLst>
              <a:ext uri="{FF2B5EF4-FFF2-40B4-BE49-F238E27FC236}">
                <a16:creationId xmlns:a16="http://schemas.microsoft.com/office/drawing/2014/main" id="{836C6A86-7CF9-EF98-7F1E-E29464A9F3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195" y="-121134"/>
            <a:ext cx="4147263" cy="2769412"/>
          </a:xfrm>
          <a:prstGeom prst="rect">
            <a:avLst/>
          </a:prstGeom>
        </p:spPr>
      </p:pic>
      <p:pic>
        <p:nvPicPr>
          <p:cNvPr id="9" name="صورة 8">
            <a:extLst>
              <a:ext uri="{FF2B5EF4-FFF2-40B4-BE49-F238E27FC236}">
                <a16:creationId xmlns:a16="http://schemas.microsoft.com/office/drawing/2014/main" id="{E79BD4F4-C0EA-B140-626C-46DB381542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1964" y="2317898"/>
            <a:ext cx="3737308" cy="4208722"/>
          </a:xfrm>
          <a:prstGeom prst="rect">
            <a:avLst/>
          </a:prstGeom>
        </p:spPr>
      </p:pic>
      <p:sp>
        <p:nvSpPr>
          <p:cNvPr id="3" name="عنصر نائب للتذييل 2">
            <a:extLst>
              <a:ext uri="{FF2B5EF4-FFF2-40B4-BE49-F238E27FC236}">
                <a16:creationId xmlns:a16="http://schemas.microsoft.com/office/drawing/2014/main" id="{DCF4FC99-2879-7961-543A-DFFFD65BED3C}"/>
              </a:ext>
            </a:extLst>
          </p:cNvPr>
          <p:cNvSpPr>
            <a:spLocks noGrp="1"/>
          </p:cNvSpPr>
          <p:nvPr>
            <p:ph type="ftr" sz="quarter" idx="11"/>
          </p:nvPr>
        </p:nvSpPr>
        <p:spPr/>
        <p:txBody>
          <a:bodyPr/>
          <a:lstStyle/>
          <a:p>
            <a:r>
              <a:rPr lang="ar-SA"/>
              <a:t>أ. دلال محمد الرشيد</a:t>
            </a:r>
          </a:p>
        </p:txBody>
      </p:sp>
    </p:spTree>
    <p:extLst>
      <p:ext uri="{BB962C8B-B14F-4D97-AF65-F5344CB8AC3E}">
        <p14:creationId xmlns:p14="http://schemas.microsoft.com/office/powerpoint/2010/main" val="3579775568"/>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1" presetClass="mediacall" presetSubtype="0" fill="hold" nodeType="withEffect">
                                  <p:stCondLst>
                                    <p:cond delay="0"/>
                                  </p:stCondLst>
                                  <p:childTnLst>
                                    <p:cmd type="call" cmd="playFrom(0.0)">
                                      <p:cBhvr>
                                        <p:cTn id="21" dur="1500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16"/>
                </p:tgtEl>
              </p:cMediaNode>
            </p:video>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withEffect">
                                  <p:stCondLst>
                                    <p:cond delay="0"/>
                                  </p:stCondLst>
                                  <p:childTnLst>
                                    <p:cmd type="call" cmd="togglePause">
                                      <p:cBhvr>
                                        <p:cTn id="27"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B7BC867B-A03E-1CBD-B936-BFB6D08607AB}"/>
              </a:ext>
            </a:extLst>
          </p:cNvPr>
          <p:cNvSpPr/>
          <p:nvPr/>
        </p:nvSpPr>
        <p:spPr>
          <a:xfrm rot="16200000" flipH="1">
            <a:off x="2465141" y="-3287074"/>
            <a:ext cx="7488664" cy="13035399"/>
          </a:xfrm>
          <a:prstGeom prst="roundRect">
            <a:avLst>
              <a:gd name="adj" fmla="val 6753"/>
            </a:avLst>
          </a:prstGeom>
          <a:solidFill>
            <a:schemeClr val="tx1">
              <a:lumMod val="85000"/>
              <a:lumOff val="15000"/>
            </a:schemeClr>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dirty="0"/>
          </a:p>
        </p:txBody>
      </p:sp>
      <p:pic>
        <p:nvPicPr>
          <p:cNvPr id="4100" name="Picture 4" descr="تسوق الان انواع فواكة Fruit المعلبة المختلفة - طبلية منصة تسوق التجار البيع  بالجملة عبر الانترنت">
            <a:extLst>
              <a:ext uri="{FF2B5EF4-FFF2-40B4-BE49-F238E27FC236}">
                <a16:creationId xmlns:a16="http://schemas.microsoft.com/office/drawing/2014/main" id="{60A22371-1252-FEE3-510E-DBC16EEA3F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9026" y="752224"/>
            <a:ext cx="6018793" cy="601879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تمر عراقي برحي*8 – مسواگي">
            <a:extLst>
              <a:ext uri="{FF2B5EF4-FFF2-40B4-BE49-F238E27FC236}">
                <a16:creationId xmlns:a16="http://schemas.microsoft.com/office/drawing/2014/main" id="{53466514-9E72-41E5-5B7C-C3AE90852B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307" t="19326" r="6930" b="20300"/>
          <a:stretch/>
        </p:blipFill>
        <p:spPr bwMode="auto">
          <a:xfrm>
            <a:off x="3246062" y="1940046"/>
            <a:ext cx="5295839" cy="3643147"/>
          </a:xfrm>
          <a:prstGeom prst="rect">
            <a:avLst/>
          </a:prstGeom>
          <a:noFill/>
          <a:extLst>
            <a:ext uri="{909E8E84-426E-40DD-AFC4-6F175D3DCCD1}">
              <a14:hiddenFill xmlns:a14="http://schemas.microsoft.com/office/drawing/2010/main">
                <a:solidFill>
                  <a:srgbClr val="FFFFFF"/>
                </a:solidFill>
              </a14:hiddenFill>
            </a:ext>
          </a:extLst>
        </p:spPr>
      </p:pic>
      <p:pic>
        <p:nvPicPr>
          <p:cNvPr id="4" name="صورة 3">
            <a:extLst>
              <a:ext uri="{FF2B5EF4-FFF2-40B4-BE49-F238E27FC236}">
                <a16:creationId xmlns:a16="http://schemas.microsoft.com/office/drawing/2014/main" id="{0773D256-9549-1702-C231-29663133731C}"/>
              </a:ext>
            </a:extLst>
          </p:cNvPr>
          <p:cNvPicPr>
            <a:picLocks noChangeAspect="1"/>
          </p:cNvPicPr>
          <p:nvPr/>
        </p:nvPicPr>
        <p:blipFill rotWithShape="1">
          <a:blip r:embed="rId5">
            <a:extLst>
              <a:ext uri="{28A0092B-C50C-407E-A947-70E740481C1C}">
                <a14:useLocalDpi xmlns:a14="http://schemas.microsoft.com/office/drawing/2010/main" val="0"/>
              </a:ext>
            </a:extLst>
          </a:blip>
          <a:srcRect l="14779" t="1" r="17622" b="5517"/>
          <a:stretch/>
        </p:blipFill>
        <p:spPr>
          <a:xfrm>
            <a:off x="597760" y="752224"/>
            <a:ext cx="1924493" cy="3116434"/>
          </a:xfrm>
          <a:prstGeom prst="rect">
            <a:avLst/>
          </a:prstGeom>
        </p:spPr>
      </p:pic>
      <p:sp>
        <p:nvSpPr>
          <p:cNvPr id="14" name="مربع نص 13">
            <a:extLst>
              <a:ext uri="{FF2B5EF4-FFF2-40B4-BE49-F238E27FC236}">
                <a16:creationId xmlns:a16="http://schemas.microsoft.com/office/drawing/2014/main" id="{16B6E2D8-80E1-0E4E-A559-15FEF94E2AD4}"/>
              </a:ext>
            </a:extLst>
          </p:cNvPr>
          <p:cNvSpPr txBox="1"/>
          <p:nvPr/>
        </p:nvSpPr>
        <p:spPr>
          <a:xfrm>
            <a:off x="2916454" y="303001"/>
            <a:ext cx="5004744" cy="646331"/>
          </a:xfrm>
          <a:prstGeom prst="rect">
            <a:avLst/>
          </a:prstGeom>
          <a:noFill/>
        </p:spPr>
        <p:txBody>
          <a:bodyPr wrap="square" rtlCol="1">
            <a:spAutoFit/>
          </a:bodyPr>
          <a:lstStyle/>
          <a:p>
            <a:r>
              <a:rPr lang="ar-SA" sz="3600" dirty="0">
                <a:solidFill>
                  <a:schemeClr val="bg1"/>
                </a:solidFill>
              </a:rPr>
              <a:t>استراتيجية قراءة الصور</a:t>
            </a:r>
          </a:p>
        </p:txBody>
      </p:sp>
      <p:sp>
        <p:nvSpPr>
          <p:cNvPr id="3" name="عنصر نائب للتذييل 2">
            <a:extLst>
              <a:ext uri="{FF2B5EF4-FFF2-40B4-BE49-F238E27FC236}">
                <a16:creationId xmlns:a16="http://schemas.microsoft.com/office/drawing/2014/main" id="{0E4CE9E7-DC5B-5301-AC93-F5283EEF0510}"/>
              </a:ext>
            </a:extLst>
          </p:cNvPr>
          <p:cNvSpPr>
            <a:spLocks noGrp="1"/>
          </p:cNvSpPr>
          <p:nvPr>
            <p:ph type="ftr" sz="quarter" idx="11"/>
          </p:nvPr>
        </p:nvSpPr>
        <p:spPr/>
        <p:txBody>
          <a:bodyPr/>
          <a:lstStyle/>
          <a:p>
            <a:r>
              <a:rPr lang="ar-SA"/>
              <a:t>أ. دلال محمد الرشيد</a:t>
            </a:r>
          </a:p>
        </p:txBody>
      </p:sp>
    </p:spTree>
    <p:extLst>
      <p:ext uri="{BB962C8B-B14F-4D97-AF65-F5344CB8AC3E}">
        <p14:creationId xmlns:p14="http://schemas.microsoft.com/office/powerpoint/2010/main" val="1937370960"/>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anim calcmode="lin" valueType="num">
                                      <p:cBhvr>
                                        <p:cTn id="8" dur="1000" fill="hold"/>
                                        <p:tgtEl>
                                          <p:spTgt spid="4100"/>
                                        </p:tgtEl>
                                        <p:attrNameLst>
                                          <p:attrName>ppt_x</p:attrName>
                                        </p:attrNameLst>
                                      </p:cBhvr>
                                      <p:tavLst>
                                        <p:tav tm="0">
                                          <p:val>
                                            <p:strVal val="#ppt_x"/>
                                          </p:val>
                                        </p:tav>
                                        <p:tav tm="100000">
                                          <p:val>
                                            <p:strVal val="#ppt_x"/>
                                          </p:val>
                                        </p:tav>
                                      </p:tavLst>
                                    </p:anim>
                                    <p:anim calcmode="lin" valueType="num">
                                      <p:cBhvr>
                                        <p:cTn id="9" dur="1000" fill="hold"/>
                                        <p:tgtEl>
                                          <p:spTgt spid="410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04"/>
                                        </p:tgtEl>
                                        <p:attrNameLst>
                                          <p:attrName>style.visibility</p:attrName>
                                        </p:attrNameLst>
                                      </p:cBhvr>
                                      <p:to>
                                        <p:strVal val="visible"/>
                                      </p:to>
                                    </p:set>
                                    <p:animEffect transition="in" filter="fade">
                                      <p:cBhvr>
                                        <p:cTn id="12" dur="1000"/>
                                        <p:tgtEl>
                                          <p:spTgt spid="4104"/>
                                        </p:tgtEl>
                                      </p:cBhvr>
                                    </p:animEffect>
                                    <p:anim calcmode="lin" valueType="num">
                                      <p:cBhvr>
                                        <p:cTn id="13" dur="1000" fill="hold"/>
                                        <p:tgtEl>
                                          <p:spTgt spid="4104"/>
                                        </p:tgtEl>
                                        <p:attrNameLst>
                                          <p:attrName>ppt_x</p:attrName>
                                        </p:attrNameLst>
                                      </p:cBhvr>
                                      <p:tavLst>
                                        <p:tav tm="0">
                                          <p:val>
                                            <p:strVal val="#ppt_x"/>
                                          </p:val>
                                        </p:tav>
                                        <p:tav tm="100000">
                                          <p:val>
                                            <p:strVal val="#ppt_x"/>
                                          </p:val>
                                        </p:tav>
                                      </p:tavLst>
                                    </p:anim>
                                    <p:anim calcmode="lin" valueType="num">
                                      <p:cBhvr>
                                        <p:cTn id="14" dur="1000" fill="hold"/>
                                        <p:tgtEl>
                                          <p:spTgt spid="410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زوايا مستديرة 5">
            <a:extLst>
              <a:ext uri="{FF2B5EF4-FFF2-40B4-BE49-F238E27FC236}">
                <a16:creationId xmlns:a16="http://schemas.microsoft.com/office/drawing/2014/main" id="{8DB75004-5148-467A-90ED-66710884E478}"/>
              </a:ext>
            </a:extLst>
          </p:cNvPr>
          <p:cNvSpPr/>
          <p:nvPr/>
        </p:nvSpPr>
        <p:spPr>
          <a:xfrm rot="16200000" flipH="1">
            <a:off x="2724768" y="-2543589"/>
            <a:ext cx="6747164" cy="11971605"/>
          </a:xfrm>
          <a:prstGeom prst="roundRect">
            <a:avLst>
              <a:gd name="adj" fmla="val 6753"/>
            </a:avLst>
          </a:prstGeom>
          <a:solidFill>
            <a:schemeClr val="bg1"/>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1600"/>
          </a:p>
        </p:txBody>
      </p:sp>
      <p:sp>
        <p:nvSpPr>
          <p:cNvPr id="15" name="مستطيل: زوايا مستديرة 14">
            <a:extLst>
              <a:ext uri="{FF2B5EF4-FFF2-40B4-BE49-F238E27FC236}">
                <a16:creationId xmlns:a16="http://schemas.microsoft.com/office/drawing/2014/main" id="{FA32E3DA-F489-9E47-8173-D5F34EC2580D}"/>
              </a:ext>
            </a:extLst>
          </p:cNvPr>
          <p:cNvSpPr/>
          <p:nvPr/>
        </p:nvSpPr>
        <p:spPr>
          <a:xfrm rot="16200000" flipH="1">
            <a:off x="2832615" y="-2501385"/>
            <a:ext cx="6747164" cy="11971605"/>
          </a:xfrm>
          <a:prstGeom prst="roundRect">
            <a:avLst>
              <a:gd name="adj" fmla="val 6753"/>
            </a:avLst>
          </a:prstGeom>
          <a:solidFill>
            <a:schemeClr val="bg1">
              <a:lumMod val="95000"/>
            </a:schemeClr>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1600" dirty="0"/>
          </a:p>
        </p:txBody>
      </p:sp>
      <p:pic>
        <p:nvPicPr>
          <p:cNvPr id="8" name="صورة 7" descr="صورة تحتوي على نص&#10;&#10;تم إنشاء الوصف تلقائياً">
            <a:extLst>
              <a:ext uri="{FF2B5EF4-FFF2-40B4-BE49-F238E27FC236}">
                <a16:creationId xmlns:a16="http://schemas.microsoft.com/office/drawing/2014/main" id="{C27DD00D-A051-4A07-9486-A42425FC03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8391343" y="-2670751"/>
            <a:ext cx="835224" cy="5425910"/>
          </a:xfrm>
          <a:prstGeom prst="rect">
            <a:avLst/>
          </a:prstGeom>
        </p:spPr>
      </p:pic>
      <p:sp>
        <p:nvSpPr>
          <p:cNvPr id="3" name="مربع نص 2">
            <a:extLst>
              <a:ext uri="{FF2B5EF4-FFF2-40B4-BE49-F238E27FC236}">
                <a16:creationId xmlns:a16="http://schemas.microsoft.com/office/drawing/2014/main" id="{1AF6DAB2-5BF6-2E52-C75C-E4498138FC79}"/>
              </a:ext>
            </a:extLst>
          </p:cNvPr>
          <p:cNvSpPr txBox="1"/>
          <p:nvPr/>
        </p:nvSpPr>
        <p:spPr>
          <a:xfrm>
            <a:off x="0" y="618724"/>
            <a:ext cx="2070761" cy="1200329"/>
          </a:xfrm>
          <a:prstGeom prst="rect">
            <a:avLst/>
          </a:prstGeom>
          <a:noFill/>
        </p:spPr>
        <p:txBody>
          <a:bodyPr wrap="square" rtlCol="1">
            <a:spAutoFit/>
          </a:bodyPr>
          <a:lstStyle/>
          <a:p>
            <a:pPr algn="ctr"/>
            <a:r>
              <a:rPr lang="ar-SA" sz="2400" dirty="0"/>
              <a:t>الخميس</a:t>
            </a:r>
          </a:p>
          <a:p>
            <a:pPr algn="ctr"/>
            <a:r>
              <a:rPr lang="ar-SA" sz="2400" dirty="0"/>
              <a:t>1445/4/4هـ</a:t>
            </a:r>
          </a:p>
          <a:p>
            <a:pPr algn="ctr"/>
            <a:r>
              <a:rPr lang="ar-SA" sz="2400" dirty="0"/>
              <a:t>تصميم رقمي</a:t>
            </a:r>
          </a:p>
        </p:txBody>
      </p:sp>
      <p:grpSp>
        <p:nvGrpSpPr>
          <p:cNvPr id="11" name="مجموعة 10">
            <a:extLst>
              <a:ext uri="{FF2B5EF4-FFF2-40B4-BE49-F238E27FC236}">
                <a16:creationId xmlns:a16="http://schemas.microsoft.com/office/drawing/2014/main" id="{7CD25349-70C2-5BB3-CD85-675DD8154328}"/>
              </a:ext>
            </a:extLst>
          </p:cNvPr>
          <p:cNvGrpSpPr/>
          <p:nvPr/>
        </p:nvGrpSpPr>
        <p:grpSpPr>
          <a:xfrm>
            <a:off x="2502373" y="442024"/>
            <a:ext cx="7485276" cy="1553731"/>
            <a:chOff x="2502373" y="442024"/>
            <a:chExt cx="7485276" cy="1553731"/>
          </a:xfrm>
        </p:grpSpPr>
        <p:pic>
          <p:nvPicPr>
            <p:cNvPr id="12" name="صورة 11">
              <a:extLst>
                <a:ext uri="{FF2B5EF4-FFF2-40B4-BE49-F238E27FC236}">
                  <a16:creationId xmlns:a16="http://schemas.microsoft.com/office/drawing/2014/main" id="{509AD82A-4520-5D9D-C5A6-585F803BC3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2373" y="442024"/>
              <a:ext cx="7485276" cy="1553731"/>
            </a:xfrm>
            <a:prstGeom prst="rect">
              <a:avLst/>
            </a:prstGeom>
          </p:spPr>
        </p:pic>
        <p:sp>
          <p:nvSpPr>
            <p:cNvPr id="13" name="مربع نص 12">
              <a:extLst>
                <a:ext uri="{FF2B5EF4-FFF2-40B4-BE49-F238E27FC236}">
                  <a16:creationId xmlns:a16="http://schemas.microsoft.com/office/drawing/2014/main" id="{0B55B500-2E79-BA31-74E7-2FFA687669A0}"/>
                </a:ext>
              </a:extLst>
            </p:cNvPr>
            <p:cNvSpPr txBox="1"/>
            <p:nvPr/>
          </p:nvSpPr>
          <p:spPr>
            <a:xfrm>
              <a:off x="3873794" y="820071"/>
              <a:ext cx="4590839" cy="707886"/>
            </a:xfrm>
            <a:prstGeom prst="rect">
              <a:avLst/>
            </a:prstGeom>
            <a:noFill/>
          </p:spPr>
          <p:txBody>
            <a:bodyPr wrap="square" rtlCol="1">
              <a:spAutoFit/>
            </a:bodyPr>
            <a:lstStyle/>
            <a:p>
              <a:pPr algn="ctr"/>
              <a:r>
                <a:rPr lang="ar-SA" sz="3600" dirty="0">
                  <a:cs typeface="Sultan bold" pitchFamily="2" charset="-78"/>
                </a:rPr>
                <a:t>أهمية </a:t>
              </a:r>
              <a:r>
                <a:rPr lang="ar-SA" sz="4000" dirty="0">
                  <a:cs typeface="Sultan bold" pitchFamily="2" charset="-78"/>
                </a:rPr>
                <a:t>تصميم</a:t>
              </a:r>
              <a:r>
                <a:rPr lang="ar-SA" sz="3600" dirty="0">
                  <a:cs typeface="Sultan bold" pitchFamily="2" charset="-78"/>
                </a:rPr>
                <a:t> تغليف المنتج</a:t>
              </a:r>
            </a:p>
          </p:txBody>
        </p:sp>
      </p:grpSp>
      <p:pic>
        <p:nvPicPr>
          <p:cNvPr id="7" name="صورة 6" descr="صورة تحتوي على نص&#10;&#10;تم إنشاء الوصف تلقائياً">
            <a:extLst>
              <a:ext uri="{FF2B5EF4-FFF2-40B4-BE49-F238E27FC236}">
                <a16:creationId xmlns:a16="http://schemas.microsoft.com/office/drawing/2014/main" id="{30E17703-A095-4703-A570-30224E3C8B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sp>
        <p:nvSpPr>
          <p:cNvPr id="10" name="مربع نص 9">
            <a:extLst>
              <a:ext uri="{FF2B5EF4-FFF2-40B4-BE49-F238E27FC236}">
                <a16:creationId xmlns:a16="http://schemas.microsoft.com/office/drawing/2014/main" id="{0CA07C22-2EDD-E80E-1C4E-08816F5FB911}"/>
              </a:ext>
            </a:extLst>
          </p:cNvPr>
          <p:cNvSpPr txBox="1"/>
          <p:nvPr/>
        </p:nvSpPr>
        <p:spPr>
          <a:xfrm>
            <a:off x="7331502" y="2128778"/>
            <a:ext cx="4045837" cy="577850"/>
          </a:xfrm>
          <a:prstGeom prst="rect">
            <a:avLst/>
          </a:prstGeom>
          <a:noFill/>
        </p:spPr>
        <p:txBody>
          <a:bodyPr wrap="square">
            <a:spAutoFit/>
          </a:bodyPr>
          <a:lstStyle/>
          <a:p>
            <a:pPr>
              <a:lnSpc>
                <a:spcPct val="150000"/>
              </a:lnSpc>
            </a:pPr>
            <a:r>
              <a:rPr lang="ar-SA" sz="2400" b="1" dirty="0">
                <a:cs typeface="Sultan bold" pitchFamily="2" charset="-78"/>
              </a:rPr>
              <a:t>1- جذب انتباه العميل.</a:t>
            </a:r>
            <a:endParaRPr lang="ar-SA" sz="2400" dirty="0">
              <a:solidFill>
                <a:schemeClr val="accent1"/>
              </a:solidFill>
              <a:cs typeface="Sultan bold" pitchFamily="2" charset="-78"/>
            </a:endParaRPr>
          </a:p>
        </p:txBody>
      </p:sp>
      <p:sp>
        <p:nvSpPr>
          <p:cNvPr id="2" name="مربع نص 1">
            <a:extLst>
              <a:ext uri="{FF2B5EF4-FFF2-40B4-BE49-F238E27FC236}">
                <a16:creationId xmlns:a16="http://schemas.microsoft.com/office/drawing/2014/main" id="{B97888D1-3BD8-900E-C76F-C7FB75B2529B}"/>
              </a:ext>
            </a:extLst>
          </p:cNvPr>
          <p:cNvSpPr txBox="1"/>
          <p:nvPr/>
        </p:nvSpPr>
        <p:spPr>
          <a:xfrm>
            <a:off x="107847" y="2687336"/>
            <a:ext cx="11269492" cy="577850"/>
          </a:xfrm>
          <a:prstGeom prst="rect">
            <a:avLst/>
          </a:prstGeom>
          <a:noFill/>
        </p:spPr>
        <p:txBody>
          <a:bodyPr wrap="square">
            <a:spAutoFit/>
          </a:bodyPr>
          <a:lstStyle/>
          <a:p>
            <a:pPr>
              <a:lnSpc>
                <a:spcPct val="150000"/>
              </a:lnSpc>
            </a:pPr>
            <a:r>
              <a:rPr lang="ar-SA" sz="2400" b="1" dirty="0">
                <a:cs typeface="Sultan bold" pitchFamily="2" charset="-78"/>
              </a:rPr>
              <a:t>2- تمييز المنتج وعرض المعلومات الأساسيَّة.</a:t>
            </a:r>
            <a:endParaRPr lang="ar-SA" sz="2400" dirty="0">
              <a:solidFill>
                <a:schemeClr val="accent1"/>
              </a:solidFill>
              <a:cs typeface="Sultan bold" pitchFamily="2" charset="-78"/>
            </a:endParaRPr>
          </a:p>
        </p:txBody>
      </p:sp>
      <p:sp>
        <p:nvSpPr>
          <p:cNvPr id="5" name="مربع نص 4">
            <a:extLst>
              <a:ext uri="{FF2B5EF4-FFF2-40B4-BE49-F238E27FC236}">
                <a16:creationId xmlns:a16="http://schemas.microsoft.com/office/drawing/2014/main" id="{034C1489-534F-76F1-286F-1E73902E1EC1}"/>
              </a:ext>
            </a:extLst>
          </p:cNvPr>
          <p:cNvSpPr txBox="1"/>
          <p:nvPr/>
        </p:nvSpPr>
        <p:spPr>
          <a:xfrm>
            <a:off x="112547" y="3329809"/>
            <a:ext cx="11269492" cy="577850"/>
          </a:xfrm>
          <a:prstGeom prst="rect">
            <a:avLst/>
          </a:prstGeom>
          <a:noFill/>
        </p:spPr>
        <p:txBody>
          <a:bodyPr wrap="square">
            <a:spAutoFit/>
          </a:bodyPr>
          <a:lstStyle/>
          <a:p>
            <a:pPr>
              <a:lnSpc>
                <a:spcPct val="150000"/>
              </a:lnSpc>
            </a:pPr>
            <a:r>
              <a:rPr lang="ar-SA" sz="2400" b="1" dirty="0">
                <a:cs typeface="Sultan bold" pitchFamily="2" charset="-78"/>
              </a:rPr>
              <a:t>3- يعكس جودة المنتج.</a:t>
            </a:r>
            <a:endParaRPr lang="ar-SA" sz="2400" dirty="0">
              <a:solidFill>
                <a:schemeClr val="accent1"/>
              </a:solidFill>
              <a:cs typeface="Sultan bold" pitchFamily="2" charset="-78"/>
            </a:endParaRPr>
          </a:p>
        </p:txBody>
      </p:sp>
      <p:sp>
        <p:nvSpPr>
          <p:cNvPr id="9" name="مربع نص 8">
            <a:extLst>
              <a:ext uri="{FF2B5EF4-FFF2-40B4-BE49-F238E27FC236}">
                <a16:creationId xmlns:a16="http://schemas.microsoft.com/office/drawing/2014/main" id="{AB7A2D4C-410C-F9E3-751C-30B8B9D2D270}"/>
              </a:ext>
            </a:extLst>
          </p:cNvPr>
          <p:cNvSpPr txBox="1"/>
          <p:nvPr/>
        </p:nvSpPr>
        <p:spPr>
          <a:xfrm>
            <a:off x="112547" y="3966820"/>
            <a:ext cx="11269492" cy="577850"/>
          </a:xfrm>
          <a:prstGeom prst="rect">
            <a:avLst/>
          </a:prstGeom>
          <a:noFill/>
        </p:spPr>
        <p:txBody>
          <a:bodyPr wrap="square">
            <a:spAutoFit/>
          </a:bodyPr>
          <a:lstStyle/>
          <a:p>
            <a:pPr>
              <a:lnSpc>
                <a:spcPct val="150000"/>
              </a:lnSpc>
            </a:pPr>
            <a:r>
              <a:rPr lang="ar-SA" sz="2400" b="1" dirty="0">
                <a:cs typeface="Sultan bold" pitchFamily="2" charset="-78"/>
              </a:rPr>
              <a:t>4- يزيد من قيمة السَّلع.</a:t>
            </a:r>
          </a:p>
        </p:txBody>
      </p:sp>
      <p:sp>
        <p:nvSpPr>
          <p:cNvPr id="14" name="مربع نص 13">
            <a:extLst>
              <a:ext uri="{FF2B5EF4-FFF2-40B4-BE49-F238E27FC236}">
                <a16:creationId xmlns:a16="http://schemas.microsoft.com/office/drawing/2014/main" id="{89713EC7-6614-0BE5-6032-1977398F72F3}"/>
              </a:ext>
            </a:extLst>
          </p:cNvPr>
          <p:cNvSpPr txBox="1"/>
          <p:nvPr/>
        </p:nvSpPr>
        <p:spPr>
          <a:xfrm>
            <a:off x="117247" y="4551849"/>
            <a:ext cx="11269492" cy="577850"/>
          </a:xfrm>
          <a:prstGeom prst="rect">
            <a:avLst/>
          </a:prstGeom>
          <a:noFill/>
        </p:spPr>
        <p:txBody>
          <a:bodyPr wrap="square">
            <a:spAutoFit/>
          </a:bodyPr>
          <a:lstStyle/>
          <a:p>
            <a:pPr>
              <a:lnSpc>
                <a:spcPct val="150000"/>
              </a:lnSpc>
            </a:pPr>
            <a:r>
              <a:rPr lang="ar-SA" sz="2400" b="1" dirty="0">
                <a:cs typeface="Sultan bold" pitchFamily="2" charset="-78"/>
              </a:rPr>
              <a:t>5- زيادة ولاء المستهلكين للعلامة التِّجاريَّة.</a:t>
            </a:r>
            <a:endParaRPr lang="ar-SA" sz="2400" dirty="0">
              <a:solidFill>
                <a:schemeClr val="accent1"/>
              </a:solidFill>
              <a:cs typeface="Sultan bold" pitchFamily="2" charset="-78"/>
            </a:endParaRPr>
          </a:p>
        </p:txBody>
      </p:sp>
      <p:sp>
        <p:nvSpPr>
          <p:cNvPr id="4" name="مربع نص 3">
            <a:extLst>
              <a:ext uri="{FF2B5EF4-FFF2-40B4-BE49-F238E27FC236}">
                <a16:creationId xmlns:a16="http://schemas.microsoft.com/office/drawing/2014/main" id="{F3A8521B-7352-EFEA-CAA2-680D58C008A3}"/>
              </a:ext>
            </a:extLst>
          </p:cNvPr>
          <p:cNvSpPr txBox="1"/>
          <p:nvPr/>
        </p:nvSpPr>
        <p:spPr>
          <a:xfrm>
            <a:off x="598959" y="2160790"/>
            <a:ext cx="5185112" cy="577850"/>
          </a:xfrm>
          <a:prstGeom prst="rect">
            <a:avLst/>
          </a:prstGeom>
          <a:noFill/>
        </p:spPr>
        <p:txBody>
          <a:bodyPr wrap="square">
            <a:spAutoFit/>
          </a:bodyPr>
          <a:lstStyle/>
          <a:p>
            <a:pPr>
              <a:lnSpc>
                <a:spcPct val="150000"/>
              </a:lnSpc>
            </a:pPr>
            <a:r>
              <a:rPr lang="ar-SA" sz="2400" b="1" dirty="0">
                <a:cs typeface="Sultan bold" pitchFamily="2" charset="-78"/>
              </a:rPr>
              <a:t>6- التَّعريف بالثَّقافة.</a:t>
            </a:r>
            <a:endParaRPr lang="ar-SA" sz="2400" dirty="0">
              <a:solidFill>
                <a:schemeClr val="accent1"/>
              </a:solidFill>
              <a:cs typeface="Sultan bold" pitchFamily="2" charset="-78"/>
            </a:endParaRPr>
          </a:p>
        </p:txBody>
      </p:sp>
      <p:sp>
        <p:nvSpPr>
          <p:cNvPr id="16" name="مربع نص 15">
            <a:extLst>
              <a:ext uri="{FF2B5EF4-FFF2-40B4-BE49-F238E27FC236}">
                <a16:creationId xmlns:a16="http://schemas.microsoft.com/office/drawing/2014/main" id="{DA5B52DB-DF77-D495-F291-C2E11CEE60F8}"/>
              </a:ext>
            </a:extLst>
          </p:cNvPr>
          <p:cNvSpPr txBox="1"/>
          <p:nvPr/>
        </p:nvSpPr>
        <p:spPr>
          <a:xfrm>
            <a:off x="594259" y="2808713"/>
            <a:ext cx="5185112" cy="577850"/>
          </a:xfrm>
          <a:prstGeom prst="rect">
            <a:avLst/>
          </a:prstGeom>
          <a:noFill/>
        </p:spPr>
        <p:txBody>
          <a:bodyPr wrap="square">
            <a:spAutoFit/>
          </a:bodyPr>
          <a:lstStyle/>
          <a:p>
            <a:pPr>
              <a:lnSpc>
                <a:spcPct val="150000"/>
              </a:lnSpc>
            </a:pPr>
            <a:r>
              <a:rPr lang="ar-SA" sz="2400" b="1" dirty="0">
                <a:cs typeface="Sultan bold" pitchFamily="2" charset="-78"/>
              </a:rPr>
              <a:t>7- حماية المنتج. </a:t>
            </a:r>
            <a:endParaRPr lang="ar-SA" sz="2400" dirty="0">
              <a:solidFill>
                <a:schemeClr val="accent1"/>
              </a:solidFill>
              <a:cs typeface="Sultan bold" pitchFamily="2" charset="-78"/>
            </a:endParaRPr>
          </a:p>
        </p:txBody>
      </p:sp>
      <p:sp>
        <p:nvSpPr>
          <p:cNvPr id="17" name="مربع نص 16">
            <a:extLst>
              <a:ext uri="{FF2B5EF4-FFF2-40B4-BE49-F238E27FC236}">
                <a16:creationId xmlns:a16="http://schemas.microsoft.com/office/drawing/2014/main" id="{63772F2E-1A58-52E0-708A-E5122496AA1E}"/>
              </a:ext>
            </a:extLst>
          </p:cNvPr>
          <p:cNvSpPr txBox="1"/>
          <p:nvPr/>
        </p:nvSpPr>
        <p:spPr>
          <a:xfrm>
            <a:off x="-440635" y="3417433"/>
            <a:ext cx="6220006" cy="577850"/>
          </a:xfrm>
          <a:prstGeom prst="rect">
            <a:avLst/>
          </a:prstGeom>
          <a:noFill/>
        </p:spPr>
        <p:txBody>
          <a:bodyPr wrap="square">
            <a:spAutoFit/>
          </a:bodyPr>
          <a:lstStyle/>
          <a:p>
            <a:pPr>
              <a:lnSpc>
                <a:spcPct val="150000"/>
              </a:lnSpc>
            </a:pPr>
            <a:r>
              <a:rPr lang="ar-SA" sz="2400" b="1" dirty="0">
                <a:cs typeface="Sultan bold" pitchFamily="2" charset="-78"/>
              </a:rPr>
              <a:t>8- تسهيل التخزين و توفير في مساحة العرض.</a:t>
            </a:r>
            <a:endParaRPr lang="ar-SA" sz="2400" dirty="0">
              <a:solidFill>
                <a:schemeClr val="accent1"/>
              </a:solidFill>
              <a:cs typeface="Sultan bold" pitchFamily="2" charset="-78"/>
            </a:endParaRPr>
          </a:p>
        </p:txBody>
      </p:sp>
      <p:sp>
        <p:nvSpPr>
          <p:cNvPr id="18" name="مربع نص 17">
            <a:extLst>
              <a:ext uri="{FF2B5EF4-FFF2-40B4-BE49-F238E27FC236}">
                <a16:creationId xmlns:a16="http://schemas.microsoft.com/office/drawing/2014/main" id="{07F5D792-D234-42BD-2AC1-67EB49268D11}"/>
              </a:ext>
            </a:extLst>
          </p:cNvPr>
          <p:cNvSpPr txBox="1"/>
          <p:nvPr/>
        </p:nvSpPr>
        <p:spPr>
          <a:xfrm>
            <a:off x="594259" y="4088587"/>
            <a:ext cx="5185112" cy="577850"/>
          </a:xfrm>
          <a:prstGeom prst="rect">
            <a:avLst/>
          </a:prstGeom>
          <a:noFill/>
        </p:spPr>
        <p:txBody>
          <a:bodyPr wrap="square">
            <a:spAutoFit/>
          </a:bodyPr>
          <a:lstStyle/>
          <a:p>
            <a:pPr>
              <a:lnSpc>
                <a:spcPct val="150000"/>
              </a:lnSpc>
            </a:pPr>
            <a:r>
              <a:rPr lang="ar-SA" sz="2400" b="1" dirty="0">
                <a:cs typeface="Sultan bold" pitchFamily="2" charset="-78"/>
              </a:rPr>
              <a:t>9- توفير المنتج في غير وقت إنتاجه</a:t>
            </a:r>
            <a:endParaRPr lang="ar-SA" sz="2400" dirty="0">
              <a:solidFill>
                <a:schemeClr val="accent1"/>
              </a:solidFill>
              <a:cs typeface="Sultan bold" pitchFamily="2" charset="-78"/>
            </a:endParaRPr>
          </a:p>
        </p:txBody>
      </p:sp>
      <p:sp>
        <p:nvSpPr>
          <p:cNvPr id="19" name="عنصر نائب للتذييل 18">
            <a:extLst>
              <a:ext uri="{FF2B5EF4-FFF2-40B4-BE49-F238E27FC236}">
                <a16:creationId xmlns:a16="http://schemas.microsoft.com/office/drawing/2014/main" id="{E2CCD992-C2AD-0F5A-7045-0221A6BC5BFA}"/>
              </a:ext>
            </a:extLst>
          </p:cNvPr>
          <p:cNvSpPr>
            <a:spLocks noGrp="1"/>
          </p:cNvSpPr>
          <p:nvPr>
            <p:ph type="ftr" sz="quarter" idx="11"/>
          </p:nvPr>
        </p:nvSpPr>
        <p:spPr/>
        <p:txBody>
          <a:bodyPr/>
          <a:lstStyle/>
          <a:p>
            <a:r>
              <a:rPr lang="ar-SA"/>
              <a:t>أ. دلال محمد الرشيد</a:t>
            </a:r>
          </a:p>
        </p:txBody>
      </p:sp>
    </p:spTree>
    <p:extLst>
      <p:ext uri="{BB962C8B-B14F-4D97-AF65-F5344CB8AC3E}">
        <p14:creationId xmlns:p14="http://schemas.microsoft.com/office/powerpoint/2010/main" val="3809282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3" name="قلب الصفحة.wav"/>
          </p:stSnd>
        </p:sndAc>
      </p:transition>
    </mc:Choice>
    <mc:Fallback xmlns="">
      <p:transition spd="slow">
        <p:fade/>
        <p:sndAc>
          <p:stSnd>
            <p:snd r:embed="rId6" name="قلب الصفحة.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زوايا مستديرة 5">
            <a:extLst>
              <a:ext uri="{FF2B5EF4-FFF2-40B4-BE49-F238E27FC236}">
                <a16:creationId xmlns:a16="http://schemas.microsoft.com/office/drawing/2014/main" id="{8DB75004-5148-467A-90ED-66710884E478}"/>
              </a:ext>
            </a:extLst>
          </p:cNvPr>
          <p:cNvSpPr/>
          <p:nvPr/>
        </p:nvSpPr>
        <p:spPr>
          <a:xfrm rot="16200000" flipH="1">
            <a:off x="2724768" y="-2543589"/>
            <a:ext cx="6747164" cy="11971605"/>
          </a:xfrm>
          <a:prstGeom prst="roundRect">
            <a:avLst>
              <a:gd name="adj" fmla="val 6753"/>
            </a:avLst>
          </a:prstGeom>
          <a:solidFill>
            <a:schemeClr val="bg1"/>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5" name="مستطيل: زوايا مستديرة 14">
            <a:extLst>
              <a:ext uri="{FF2B5EF4-FFF2-40B4-BE49-F238E27FC236}">
                <a16:creationId xmlns:a16="http://schemas.microsoft.com/office/drawing/2014/main" id="{FA32E3DA-F489-9E47-8173-D5F34EC2580D}"/>
              </a:ext>
            </a:extLst>
          </p:cNvPr>
          <p:cNvSpPr/>
          <p:nvPr/>
        </p:nvSpPr>
        <p:spPr>
          <a:xfrm rot="16200000" flipH="1">
            <a:off x="2832615" y="-2501385"/>
            <a:ext cx="6747164" cy="11971605"/>
          </a:xfrm>
          <a:prstGeom prst="roundRect">
            <a:avLst>
              <a:gd name="adj" fmla="val 6753"/>
            </a:avLst>
          </a:prstGeom>
          <a:solidFill>
            <a:schemeClr val="bg1">
              <a:lumMod val="95000"/>
            </a:schemeClr>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pic>
        <p:nvPicPr>
          <p:cNvPr id="8" name="صورة 7" descr="صورة تحتوي على نص&#10;&#10;تم إنشاء الوصف تلقائياً">
            <a:extLst>
              <a:ext uri="{FF2B5EF4-FFF2-40B4-BE49-F238E27FC236}">
                <a16:creationId xmlns:a16="http://schemas.microsoft.com/office/drawing/2014/main" id="{C27DD00D-A051-4A07-9486-A42425FC03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8391343" y="-2670751"/>
            <a:ext cx="835224" cy="5425910"/>
          </a:xfrm>
          <a:prstGeom prst="rect">
            <a:avLst/>
          </a:prstGeom>
        </p:spPr>
      </p:pic>
      <p:sp>
        <p:nvSpPr>
          <p:cNvPr id="3" name="مربع نص 2">
            <a:extLst>
              <a:ext uri="{FF2B5EF4-FFF2-40B4-BE49-F238E27FC236}">
                <a16:creationId xmlns:a16="http://schemas.microsoft.com/office/drawing/2014/main" id="{1AF6DAB2-5BF6-2E52-C75C-E4498138FC79}"/>
              </a:ext>
            </a:extLst>
          </p:cNvPr>
          <p:cNvSpPr txBox="1"/>
          <p:nvPr/>
        </p:nvSpPr>
        <p:spPr>
          <a:xfrm>
            <a:off x="0" y="618724"/>
            <a:ext cx="2070761" cy="1200329"/>
          </a:xfrm>
          <a:prstGeom prst="rect">
            <a:avLst/>
          </a:prstGeom>
          <a:noFill/>
        </p:spPr>
        <p:txBody>
          <a:bodyPr wrap="square" rtlCol="1">
            <a:spAutoFit/>
          </a:bodyPr>
          <a:lstStyle/>
          <a:p>
            <a:pPr algn="ctr"/>
            <a:r>
              <a:rPr lang="ar-SA" sz="2400" dirty="0"/>
              <a:t>الخميس</a:t>
            </a:r>
          </a:p>
          <a:p>
            <a:pPr algn="ctr"/>
            <a:r>
              <a:rPr lang="ar-SA" sz="2400" dirty="0"/>
              <a:t>1445/4/4هـ</a:t>
            </a:r>
          </a:p>
          <a:p>
            <a:pPr algn="ctr"/>
            <a:r>
              <a:rPr lang="ar-SA" sz="2400" dirty="0"/>
              <a:t>تصميم رقمي</a:t>
            </a:r>
          </a:p>
        </p:txBody>
      </p:sp>
      <p:pic>
        <p:nvPicPr>
          <p:cNvPr id="7" name="صورة 6" descr="صورة تحتوي على نص&#10;&#10;تم إنشاء الوصف تلقائياً">
            <a:extLst>
              <a:ext uri="{FF2B5EF4-FFF2-40B4-BE49-F238E27FC236}">
                <a16:creationId xmlns:a16="http://schemas.microsoft.com/office/drawing/2014/main" id="{30E17703-A095-4703-A570-30224E3C8B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sp>
        <p:nvSpPr>
          <p:cNvPr id="10" name="مربع نص 9">
            <a:extLst>
              <a:ext uri="{FF2B5EF4-FFF2-40B4-BE49-F238E27FC236}">
                <a16:creationId xmlns:a16="http://schemas.microsoft.com/office/drawing/2014/main" id="{0CA07C22-2EDD-E80E-1C4E-08816F5FB911}"/>
              </a:ext>
            </a:extLst>
          </p:cNvPr>
          <p:cNvSpPr txBox="1"/>
          <p:nvPr/>
        </p:nvSpPr>
        <p:spPr>
          <a:xfrm>
            <a:off x="-64817" y="2490994"/>
            <a:ext cx="11269492" cy="739754"/>
          </a:xfrm>
          <a:prstGeom prst="rect">
            <a:avLst/>
          </a:prstGeom>
          <a:noFill/>
        </p:spPr>
        <p:txBody>
          <a:bodyPr wrap="square">
            <a:spAutoFit/>
          </a:bodyPr>
          <a:lstStyle/>
          <a:p>
            <a:pPr>
              <a:lnSpc>
                <a:spcPct val="150000"/>
              </a:lnSpc>
            </a:pPr>
            <a:r>
              <a:rPr lang="ar-SA" sz="3200" b="1" dirty="0">
                <a:solidFill>
                  <a:srgbClr val="FF0000"/>
                </a:solidFill>
                <a:cs typeface="Sultan bold" pitchFamily="2" charset="-78"/>
              </a:rPr>
              <a:t>تصميم التَّغليف يعد قوَّةً، فهو نقطة الاتِّصال الأولى بين المُنْتَج والمستهلك</a:t>
            </a:r>
            <a:endParaRPr lang="ar-SA" sz="3200" dirty="0">
              <a:solidFill>
                <a:srgbClr val="FF0000"/>
              </a:solidFill>
              <a:cs typeface="Sultan bold" pitchFamily="2" charset="-78"/>
            </a:endParaRPr>
          </a:p>
        </p:txBody>
      </p:sp>
      <p:sp>
        <p:nvSpPr>
          <p:cNvPr id="2" name="عنصر نائب للتذييل 1">
            <a:extLst>
              <a:ext uri="{FF2B5EF4-FFF2-40B4-BE49-F238E27FC236}">
                <a16:creationId xmlns:a16="http://schemas.microsoft.com/office/drawing/2014/main" id="{D0E1CEEC-18B3-5056-2A87-FB345C31BC15}"/>
              </a:ext>
            </a:extLst>
          </p:cNvPr>
          <p:cNvSpPr>
            <a:spLocks noGrp="1"/>
          </p:cNvSpPr>
          <p:nvPr>
            <p:ph type="ftr" sz="quarter" idx="11"/>
          </p:nvPr>
        </p:nvSpPr>
        <p:spPr/>
        <p:txBody>
          <a:bodyPr/>
          <a:lstStyle/>
          <a:p>
            <a:r>
              <a:rPr lang="ar-SA"/>
              <a:t>أ. دلال محمد الرشيد</a:t>
            </a:r>
          </a:p>
        </p:txBody>
      </p:sp>
    </p:spTree>
    <p:extLst>
      <p:ext uri="{BB962C8B-B14F-4D97-AF65-F5344CB8AC3E}">
        <p14:creationId xmlns:p14="http://schemas.microsoft.com/office/powerpoint/2010/main" val="844003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3" name="قلب الصفحة.wav"/>
          </p:stSnd>
        </p:sndAc>
      </p:transition>
    </mc:Choice>
    <mc:Fallback xmlns="">
      <p:transition spd="slow">
        <p:fade/>
        <p:sndAc>
          <p:stSnd>
            <p:snd r:embed="rId5" name="قلب الصفحة.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زوايا مستديرة 5">
            <a:extLst>
              <a:ext uri="{FF2B5EF4-FFF2-40B4-BE49-F238E27FC236}">
                <a16:creationId xmlns:a16="http://schemas.microsoft.com/office/drawing/2014/main" id="{8DB75004-5148-467A-90ED-66710884E478}"/>
              </a:ext>
            </a:extLst>
          </p:cNvPr>
          <p:cNvSpPr/>
          <p:nvPr/>
        </p:nvSpPr>
        <p:spPr>
          <a:xfrm rot="16200000" flipH="1">
            <a:off x="2724768" y="-2543589"/>
            <a:ext cx="6747164" cy="11971605"/>
          </a:xfrm>
          <a:prstGeom prst="roundRect">
            <a:avLst>
              <a:gd name="adj" fmla="val 6753"/>
            </a:avLst>
          </a:prstGeom>
          <a:solidFill>
            <a:schemeClr val="bg1"/>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3600"/>
          </a:p>
        </p:txBody>
      </p:sp>
      <p:sp>
        <p:nvSpPr>
          <p:cNvPr id="15" name="مستطيل: زوايا مستديرة 14">
            <a:extLst>
              <a:ext uri="{FF2B5EF4-FFF2-40B4-BE49-F238E27FC236}">
                <a16:creationId xmlns:a16="http://schemas.microsoft.com/office/drawing/2014/main" id="{FA32E3DA-F489-9E47-8173-D5F34EC2580D}"/>
              </a:ext>
            </a:extLst>
          </p:cNvPr>
          <p:cNvSpPr/>
          <p:nvPr/>
        </p:nvSpPr>
        <p:spPr>
          <a:xfrm rot="16200000" flipH="1">
            <a:off x="2832615" y="-2501385"/>
            <a:ext cx="6747164" cy="11971605"/>
          </a:xfrm>
          <a:prstGeom prst="roundRect">
            <a:avLst>
              <a:gd name="adj" fmla="val 6753"/>
            </a:avLst>
          </a:prstGeom>
          <a:solidFill>
            <a:schemeClr val="bg1">
              <a:lumMod val="95000"/>
            </a:schemeClr>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3600" dirty="0"/>
          </a:p>
        </p:txBody>
      </p:sp>
      <p:pic>
        <p:nvPicPr>
          <p:cNvPr id="8" name="صورة 7" descr="صورة تحتوي على نص&#10;&#10;تم إنشاء الوصف تلقائياً">
            <a:extLst>
              <a:ext uri="{FF2B5EF4-FFF2-40B4-BE49-F238E27FC236}">
                <a16:creationId xmlns:a16="http://schemas.microsoft.com/office/drawing/2014/main" id="{C27DD00D-A051-4A07-9486-A42425FC0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391343" y="-2670751"/>
            <a:ext cx="835224" cy="5425910"/>
          </a:xfrm>
          <a:prstGeom prst="rect">
            <a:avLst/>
          </a:prstGeom>
        </p:spPr>
      </p:pic>
      <p:sp>
        <p:nvSpPr>
          <p:cNvPr id="3" name="مربع نص 2">
            <a:extLst>
              <a:ext uri="{FF2B5EF4-FFF2-40B4-BE49-F238E27FC236}">
                <a16:creationId xmlns:a16="http://schemas.microsoft.com/office/drawing/2014/main" id="{1AF6DAB2-5BF6-2E52-C75C-E4498138FC79}"/>
              </a:ext>
            </a:extLst>
          </p:cNvPr>
          <p:cNvSpPr txBox="1"/>
          <p:nvPr/>
        </p:nvSpPr>
        <p:spPr>
          <a:xfrm>
            <a:off x="-228627" y="653196"/>
            <a:ext cx="2070761" cy="1015663"/>
          </a:xfrm>
          <a:prstGeom prst="rect">
            <a:avLst/>
          </a:prstGeom>
          <a:noFill/>
        </p:spPr>
        <p:txBody>
          <a:bodyPr wrap="square" rtlCol="1">
            <a:spAutoFit/>
          </a:bodyPr>
          <a:lstStyle/>
          <a:p>
            <a:r>
              <a:rPr lang="ar-SA" sz="2000" dirty="0"/>
              <a:t>الخميس</a:t>
            </a:r>
          </a:p>
          <a:p>
            <a:r>
              <a:rPr lang="ar-SA" sz="2000" dirty="0"/>
              <a:t>1445/4/4هـ</a:t>
            </a:r>
          </a:p>
          <a:p>
            <a:r>
              <a:rPr lang="ar-SA" sz="2000" dirty="0"/>
              <a:t>تصميم رقمي</a:t>
            </a:r>
          </a:p>
        </p:txBody>
      </p:sp>
      <p:grpSp>
        <p:nvGrpSpPr>
          <p:cNvPr id="11" name="مجموعة 10">
            <a:extLst>
              <a:ext uri="{FF2B5EF4-FFF2-40B4-BE49-F238E27FC236}">
                <a16:creationId xmlns:a16="http://schemas.microsoft.com/office/drawing/2014/main" id="{7CD25349-70C2-5BB3-CD85-675DD8154328}"/>
              </a:ext>
            </a:extLst>
          </p:cNvPr>
          <p:cNvGrpSpPr/>
          <p:nvPr/>
        </p:nvGrpSpPr>
        <p:grpSpPr>
          <a:xfrm>
            <a:off x="2527845" y="354787"/>
            <a:ext cx="7485276" cy="1553731"/>
            <a:chOff x="2502373" y="442024"/>
            <a:chExt cx="7485276" cy="1553731"/>
          </a:xfrm>
        </p:grpSpPr>
        <p:pic>
          <p:nvPicPr>
            <p:cNvPr id="12" name="صورة 11">
              <a:extLst>
                <a:ext uri="{FF2B5EF4-FFF2-40B4-BE49-F238E27FC236}">
                  <a16:creationId xmlns:a16="http://schemas.microsoft.com/office/drawing/2014/main" id="{509AD82A-4520-5D9D-C5A6-585F803BC3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2373" y="442024"/>
              <a:ext cx="7485276" cy="1553731"/>
            </a:xfrm>
            <a:prstGeom prst="rect">
              <a:avLst/>
            </a:prstGeom>
          </p:spPr>
        </p:pic>
        <p:sp>
          <p:nvSpPr>
            <p:cNvPr id="13" name="مربع نص 12">
              <a:extLst>
                <a:ext uri="{FF2B5EF4-FFF2-40B4-BE49-F238E27FC236}">
                  <a16:creationId xmlns:a16="http://schemas.microsoft.com/office/drawing/2014/main" id="{0B55B500-2E79-BA31-74E7-2FFA687669A0}"/>
                </a:ext>
              </a:extLst>
            </p:cNvPr>
            <p:cNvSpPr txBox="1"/>
            <p:nvPr/>
          </p:nvSpPr>
          <p:spPr>
            <a:xfrm>
              <a:off x="3873794" y="820071"/>
              <a:ext cx="4590839" cy="646331"/>
            </a:xfrm>
            <a:prstGeom prst="rect">
              <a:avLst/>
            </a:prstGeom>
            <a:noFill/>
          </p:spPr>
          <p:txBody>
            <a:bodyPr wrap="square" rtlCol="1">
              <a:spAutoFit/>
            </a:bodyPr>
            <a:lstStyle/>
            <a:p>
              <a:pPr algn="ctr"/>
              <a:r>
                <a:rPr lang="ar-SA" sz="3600" dirty="0">
                  <a:cs typeface="Sultan bold" pitchFamily="2" charset="-78"/>
                </a:rPr>
                <a:t>مستويات التغليف</a:t>
              </a:r>
            </a:p>
          </p:txBody>
        </p:sp>
      </p:grpSp>
      <p:pic>
        <p:nvPicPr>
          <p:cNvPr id="7" name="صورة 6" descr="صورة تحتوي على نص&#10;&#10;تم إنشاء الوصف تلقائياً">
            <a:extLst>
              <a:ext uri="{FF2B5EF4-FFF2-40B4-BE49-F238E27FC236}">
                <a16:creationId xmlns:a16="http://schemas.microsoft.com/office/drawing/2014/main" id="{30E17703-A095-4703-A570-30224E3C8B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sp>
        <p:nvSpPr>
          <p:cNvPr id="4" name="مربع نص 3">
            <a:extLst>
              <a:ext uri="{FF2B5EF4-FFF2-40B4-BE49-F238E27FC236}">
                <a16:creationId xmlns:a16="http://schemas.microsoft.com/office/drawing/2014/main" id="{445586DC-0061-11A7-746E-43A12430AFA0}"/>
              </a:ext>
            </a:extLst>
          </p:cNvPr>
          <p:cNvSpPr txBox="1"/>
          <p:nvPr/>
        </p:nvSpPr>
        <p:spPr>
          <a:xfrm>
            <a:off x="7365999" y="2883054"/>
            <a:ext cx="3733800" cy="646331"/>
          </a:xfrm>
          <a:prstGeom prst="rect">
            <a:avLst/>
          </a:prstGeom>
          <a:noFill/>
        </p:spPr>
        <p:txBody>
          <a:bodyPr wrap="square" rtlCol="1">
            <a:spAutoFit/>
          </a:bodyPr>
          <a:lstStyle/>
          <a:p>
            <a:r>
              <a:rPr lang="ar-SA" sz="3600" dirty="0"/>
              <a:t>1- تغليف الدَّرجة الأولى</a:t>
            </a:r>
          </a:p>
        </p:txBody>
      </p:sp>
      <p:sp>
        <p:nvSpPr>
          <p:cNvPr id="5" name="مربع نص 4">
            <a:extLst>
              <a:ext uri="{FF2B5EF4-FFF2-40B4-BE49-F238E27FC236}">
                <a16:creationId xmlns:a16="http://schemas.microsoft.com/office/drawing/2014/main" id="{DCB50C4F-468A-164F-4959-F855663D47E4}"/>
              </a:ext>
            </a:extLst>
          </p:cNvPr>
          <p:cNvSpPr txBox="1"/>
          <p:nvPr/>
        </p:nvSpPr>
        <p:spPr>
          <a:xfrm>
            <a:off x="3611243" y="3992734"/>
            <a:ext cx="7509511" cy="646331"/>
          </a:xfrm>
          <a:prstGeom prst="rect">
            <a:avLst/>
          </a:prstGeom>
          <a:noFill/>
        </p:spPr>
        <p:txBody>
          <a:bodyPr wrap="square" rtlCol="1">
            <a:spAutoFit/>
          </a:bodyPr>
          <a:lstStyle/>
          <a:p>
            <a:r>
              <a:rPr lang="ar-SA" sz="3600" dirty="0"/>
              <a:t>2- التّغليف من الدّرجة الثّانية أو الثّانوية</a:t>
            </a:r>
          </a:p>
        </p:txBody>
      </p:sp>
      <p:sp>
        <p:nvSpPr>
          <p:cNvPr id="9" name="مربع نص 8">
            <a:extLst>
              <a:ext uri="{FF2B5EF4-FFF2-40B4-BE49-F238E27FC236}">
                <a16:creationId xmlns:a16="http://schemas.microsoft.com/office/drawing/2014/main" id="{1E6470AD-EC65-B4C5-753A-6D3841548E74}"/>
              </a:ext>
            </a:extLst>
          </p:cNvPr>
          <p:cNvSpPr txBox="1"/>
          <p:nvPr/>
        </p:nvSpPr>
        <p:spPr>
          <a:xfrm>
            <a:off x="6152064" y="5090775"/>
            <a:ext cx="4947735" cy="646331"/>
          </a:xfrm>
          <a:prstGeom prst="rect">
            <a:avLst/>
          </a:prstGeom>
          <a:noFill/>
        </p:spPr>
        <p:txBody>
          <a:bodyPr wrap="square" rtlCol="1">
            <a:spAutoFit/>
          </a:bodyPr>
          <a:lstStyle/>
          <a:p>
            <a:r>
              <a:rPr lang="ar-SA" sz="3600" dirty="0"/>
              <a:t>3- التّغليف من الدرجة الثّالثة</a:t>
            </a:r>
          </a:p>
        </p:txBody>
      </p:sp>
      <p:pic>
        <p:nvPicPr>
          <p:cNvPr id="14" name="صورة 13">
            <a:extLst>
              <a:ext uri="{FF2B5EF4-FFF2-40B4-BE49-F238E27FC236}">
                <a16:creationId xmlns:a16="http://schemas.microsoft.com/office/drawing/2014/main" id="{A6CBE364-6DD4-BC22-2205-6C5B591C842E}"/>
              </a:ext>
            </a:extLst>
          </p:cNvPr>
          <p:cNvPicPr>
            <a:picLocks noChangeAspect="1"/>
          </p:cNvPicPr>
          <p:nvPr/>
        </p:nvPicPr>
        <p:blipFill>
          <a:blip r:embed="rId5"/>
          <a:stretch>
            <a:fillRect/>
          </a:stretch>
        </p:blipFill>
        <p:spPr>
          <a:xfrm>
            <a:off x="1260909" y="2043448"/>
            <a:ext cx="2300440" cy="1185611"/>
          </a:xfrm>
          <a:prstGeom prst="rect">
            <a:avLst/>
          </a:prstGeom>
        </p:spPr>
      </p:pic>
      <p:pic>
        <p:nvPicPr>
          <p:cNvPr id="17" name="صورة 16">
            <a:extLst>
              <a:ext uri="{FF2B5EF4-FFF2-40B4-BE49-F238E27FC236}">
                <a16:creationId xmlns:a16="http://schemas.microsoft.com/office/drawing/2014/main" id="{9B544C12-AD90-FF46-17F8-04CF8C1A2CC8}"/>
              </a:ext>
            </a:extLst>
          </p:cNvPr>
          <p:cNvPicPr>
            <a:picLocks noChangeAspect="1"/>
          </p:cNvPicPr>
          <p:nvPr/>
        </p:nvPicPr>
        <p:blipFill>
          <a:blip r:embed="rId6"/>
          <a:stretch>
            <a:fillRect/>
          </a:stretch>
        </p:blipFill>
        <p:spPr>
          <a:xfrm>
            <a:off x="1579986" y="5033485"/>
            <a:ext cx="1895717" cy="1520028"/>
          </a:xfrm>
          <a:prstGeom prst="rect">
            <a:avLst/>
          </a:prstGeom>
        </p:spPr>
      </p:pic>
      <p:pic>
        <p:nvPicPr>
          <p:cNvPr id="19" name="صورة 18">
            <a:extLst>
              <a:ext uri="{FF2B5EF4-FFF2-40B4-BE49-F238E27FC236}">
                <a16:creationId xmlns:a16="http://schemas.microsoft.com/office/drawing/2014/main" id="{03F5A00D-45D4-F60A-2CCE-34AD15EDDA8E}"/>
              </a:ext>
            </a:extLst>
          </p:cNvPr>
          <p:cNvPicPr>
            <a:picLocks noChangeAspect="1"/>
          </p:cNvPicPr>
          <p:nvPr/>
        </p:nvPicPr>
        <p:blipFill>
          <a:blip r:embed="rId7"/>
          <a:stretch>
            <a:fillRect/>
          </a:stretch>
        </p:blipFill>
        <p:spPr>
          <a:xfrm>
            <a:off x="1181794" y="3356387"/>
            <a:ext cx="2504830" cy="1735522"/>
          </a:xfrm>
          <a:prstGeom prst="rect">
            <a:avLst/>
          </a:prstGeom>
        </p:spPr>
      </p:pic>
      <p:sp>
        <p:nvSpPr>
          <p:cNvPr id="20" name="شكل بيضاوي 19">
            <a:extLst>
              <a:ext uri="{FF2B5EF4-FFF2-40B4-BE49-F238E27FC236}">
                <a16:creationId xmlns:a16="http://schemas.microsoft.com/office/drawing/2014/main" id="{D67A7BE3-A6EF-BE22-6B4E-59FA4305862E}"/>
              </a:ext>
            </a:extLst>
          </p:cNvPr>
          <p:cNvSpPr/>
          <p:nvPr/>
        </p:nvSpPr>
        <p:spPr>
          <a:xfrm>
            <a:off x="3799055" y="2430734"/>
            <a:ext cx="698501" cy="646331"/>
          </a:xfrm>
          <a:prstGeom prst="ellipse">
            <a:avLst/>
          </a:prstGeom>
          <a:ln w="19050">
            <a:solidFill>
              <a:srgbClr val="0953A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SA"/>
          </a:p>
        </p:txBody>
      </p:sp>
      <p:sp>
        <p:nvSpPr>
          <p:cNvPr id="21" name="شكل بيضاوي 20">
            <a:extLst>
              <a:ext uri="{FF2B5EF4-FFF2-40B4-BE49-F238E27FC236}">
                <a16:creationId xmlns:a16="http://schemas.microsoft.com/office/drawing/2014/main" id="{AD841CDC-CC0D-1507-7A49-D2E53BFA31BC}"/>
              </a:ext>
            </a:extLst>
          </p:cNvPr>
          <p:cNvSpPr/>
          <p:nvPr/>
        </p:nvSpPr>
        <p:spPr>
          <a:xfrm>
            <a:off x="3799054" y="3829461"/>
            <a:ext cx="698501" cy="646331"/>
          </a:xfrm>
          <a:prstGeom prst="ellipse">
            <a:avLst/>
          </a:prstGeom>
          <a:ln w="19050">
            <a:solidFill>
              <a:srgbClr val="0953A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SA"/>
          </a:p>
        </p:txBody>
      </p:sp>
      <p:sp>
        <p:nvSpPr>
          <p:cNvPr id="22" name="شكل بيضاوي 21">
            <a:extLst>
              <a:ext uri="{FF2B5EF4-FFF2-40B4-BE49-F238E27FC236}">
                <a16:creationId xmlns:a16="http://schemas.microsoft.com/office/drawing/2014/main" id="{21D5E385-8F8C-6615-5EF3-E44C19AA8808}"/>
              </a:ext>
            </a:extLst>
          </p:cNvPr>
          <p:cNvSpPr/>
          <p:nvPr/>
        </p:nvSpPr>
        <p:spPr>
          <a:xfrm>
            <a:off x="3799053" y="5334482"/>
            <a:ext cx="698501" cy="646331"/>
          </a:xfrm>
          <a:prstGeom prst="ellipse">
            <a:avLst/>
          </a:prstGeom>
          <a:ln w="19050">
            <a:solidFill>
              <a:srgbClr val="0953A1"/>
            </a:solidFill>
          </a:ln>
        </p:spPr>
        <p:style>
          <a:lnRef idx="2">
            <a:schemeClr val="accent6"/>
          </a:lnRef>
          <a:fillRef idx="1">
            <a:schemeClr val="lt1"/>
          </a:fillRef>
          <a:effectRef idx="0">
            <a:schemeClr val="accent6"/>
          </a:effectRef>
          <a:fontRef idx="minor">
            <a:schemeClr val="dk1"/>
          </a:fontRef>
        </p:style>
        <p:txBody>
          <a:bodyPr rtlCol="1" anchor="ctr"/>
          <a:lstStyle/>
          <a:p>
            <a:pPr algn="ctr"/>
            <a:endParaRPr lang="ar-SA"/>
          </a:p>
        </p:txBody>
      </p:sp>
      <p:sp>
        <p:nvSpPr>
          <p:cNvPr id="23" name="مستطيل 22">
            <a:extLst>
              <a:ext uri="{FF2B5EF4-FFF2-40B4-BE49-F238E27FC236}">
                <a16:creationId xmlns:a16="http://schemas.microsoft.com/office/drawing/2014/main" id="{38DF6F3E-6055-6022-5BE4-382D81F0201C}"/>
              </a:ext>
            </a:extLst>
          </p:cNvPr>
          <p:cNvSpPr/>
          <p:nvPr/>
        </p:nvSpPr>
        <p:spPr>
          <a:xfrm>
            <a:off x="2827052" y="1525854"/>
            <a:ext cx="8920921" cy="83522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r>
              <a:rPr lang="ar-SA" sz="3600" dirty="0">
                <a:solidFill>
                  <a:srgbClr val="0073BC"/>
                </a:solidFill>
              </a:rPr>
              <a:t>نشاط: صلي بين مستوى التغليف والصورة المناسبة له:</a:t>
            </a:r>
          </a:p>
        </p:txBody>
      </p:sp>
      <p:sp>
        <p:nvSpPr>
          <p:cNvPr id="24" name="شكل بيضاوي 23">
            <a:extLst>
              <a:ext uri="{FF2B5EF4-FFF2-40B4-BE49-F238E27FC236}">
                <a16:creationId xmlns:a16="http://schemas.microsoft.com/office/drawing/2014/main" id="{F892F14F-42D9-C546-E966-E67544F4B825}"/>
              </a:ext>
            </a:extLst>
          </p:cNvPr>
          <p:cNvSpPr/>
          <p:nvPr/>
        </p:nvSpPr>
        <p:spPr>
          <a:xfrm>
            <a:off x="3799051" y="2429739"/>
            <a:ext cx="698501" cy="646331"/>
          </a:xfrm>
          <a:prstGeom prst="ellipse">
            <a:avLst/>
          </a:prstGeom>
          <a:ln w="19050">
            <a:solidFill>
              <a:srgbClr val="0953A1"/>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2800" b="1" dirty="0">
                <a:solidFill>
                  <a:srgbClr val="FF0000"/>
                </a:solidFill>
              </a:rPr>
              <a:t>1</a:t>
            </a:r>
          </a:p>
        </p:txBody>
      </p:sp>
      <p:sp>
        <p:nvSpPr>
          <p:cNvPr id="25" name="شكل بيضاوي 24">
            <a:extLst>
              <a:ext uri="{FF2B5EF4-FFF2-40B4-BE49-F238E27FC236}">
                <a16:creationId xmlns:a16="http://schemas.microsoft.com/office/drawing/2014/main" id="{1A310D20-27B5-F34A-08CE-80B076C75725}"/>
              </a:ext>
            </a:extLst>
          </p:cNvPr>
          <p:cNvSpPr/>
          <p:nvPr/>
        </p:nvSpPr>
        <p:spPr>
          <a:xfrm>
            <a:off x="3799051" y="5334481"/>
            <a:ext cx="698501" cy="646331"/>
          </a:xfrm>
          <a:prstGeom prst="ellipse">
            <a:avLst/>
          </a:prstGeom>
          <a:ln w="19050">
            <a:solidFill>
              <a:srgbClr val="0953A1"/>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2800" b="1" dirty="0">
                <a:solidFill>
                  <a:srgbClr val="FF0000"/>
                </a:solidFill>
              </a:rPr>
              <a:t>2</a:t>
            </a:r>
          </a:p>
        </p:txBody>
      </p:sp>
      <p:sp>
        <p:nvSpPr>
          <p:cNvPr id="26" name="شكل بيضاوي 25">
            <a:extLst>
              <a:ext uri="{FF2B5EF4-FFF2-40B4-BE49-F238E27FC236}">
                <a16:creationId xmlns:a16="http://schemas.microsoft.com/office/drawing/2014/main" id="{F21D3DD6-8A8D-1B59-20A7-BC161840289F}"/>
              </a:ext>
            </a:extLst>
          </p:cNvPr>
          <p:cNvSpPr/>
          <p:nvPr/>
        </p:nvSpPr>
        <p:spPr>
          <a:xfrm>
            <a:off x="3799051" y="3828466"/>
            <a:ext cx="698501" cy="646331"/>
          </a:xfrm>
          <a:prstGeom prst="ellipse">
            <a:avLst/>
          </a:prstGeom>
          <a:ln w="19050">
            <a:solidFill>
              <a:srgbClr val="0953A1"/>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2800" b="1" dirty="0">
                <a:solidFill>
                  <a:srgbClr val="FF0000"/>
                </a:solidFill>
              </a:rPr>
              <a:t>3</a:t>
            </a:r>
          </a:p>
        </p:txBody>
      </p:sp>
      <p:sp>
        <p:nvSpPr>
          <p:cNvPr id="2" name="عنصر نائب للتذييل 1">
            <a:extLst>
              <a:ext uri="{FF2B5EF4-FFF2-40B4-BE49-F238E27FC236}">
                <a16:creationId xmlns:a16="http://schemas.microsoft.com/office/drawing/2014/main" id="{F16A3A2A-8C1B-A245-A3F2-02225CF016A2}"/>
              </a:ext>
            </a:extLst>
          </p:cNvPr>
          <p:cNvSpPr>
            <a:spLocks noGrp="1"/>
          </p:cNvSpPr>
          <p:nvPr>
            <p:ph type="ftr" sz="quarter" idx="11"/>
          </p:nvPr>
        </p:nvSpPr>
        <p:spPr/>
        <p:txBody>
          <a:bodyPr/>
          <a:lstStyle/>
          <a:p>
            <a:r>
              <a:rPr lang="ar-SA"/>
              <a:t>أ. دلال محمد الرشيد</a:t>
            </a:r>
          </a:p>
        </p:txBody>
      </p:sp>
    </p:spTree>
    <p:extLst>
      <p:ext uri="{BB962C8B-B14F-4D97-AF65-F5344CB8AC3E}">
        <p14:creationId xmlns:p14="http://schemas.microsoft.com/office/powerpoint/2010/main" val="1915397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8" name="قلب الصفحة.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زوايا مستديرة 5">
            <a:extLst>
              <a:ext uri="{FF2B5EF4-FFF2-40B4-BE49-F238E27FC236}">
                <a16:creationId xmlns:a16="http://schemas.microsoft.com/office/drawing/2014/main" id="{8DB75004-5148-467A-90ED-66710884E478}"/>
              </a:ext>
            </a:extLst>
          </p:cNvPr>
          <p:cNvSpPr/>
          <p:nvPr/>
        </p:nvSpPr>
        <p:spPr>
          <a:xfrm rot="16200000" flipH="1">
            <a:off x="2724768" y="-2543589"/>
            <a:ext cx="6747164" cy="11971605"/>
          </a:xfrm>
          <a:prstGeom prst="roundRect">
            <a:avLst>
              <a:gd name="adj" fmla="val 6753"/>
            </a:avLst>
          </a:prstGeom>
          <a:solidFill>
            <a:schemeClr val="bg1"/>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3600"/>
          </a:p>
        </p:txBody>
      </p:sp>
      <p:sp>
        <p:nvSpPr>
          <p:cNvPr id="15" name="مستطيل: زوايا مستديرة 14">
            <a:extLst>
              <a:ext uri="{FF2B5EF4-FFF2-40B4-BE49-F238E27FC236}">
                <a16:creationId xmlns:a16="http://schemas.microsoft.com/office/drawing/2014/main" id="{FA32E3DA-F489-9E47-8173-D5F34EC2580D}"/>
              </a:ext>
            </a:extLst>
          </p:cNvPr>
          <p:cNvSpPr/>
          <p:nvPr/>
        </p:nvSpPr>
        <p:spPr>
          <a:xfrm rot="16200000" flipH="1">
            <a:off x="2832615" y="-2501385"/>
            <a:ext cx="6747164" cy="11971605"/>
          </a:xfrm>
          <a:prstGeom prst="roundRect">
            <a:avLst>
              <a:gd name="adj" fmla="val 6753"/>
            </a:avLst>
          </a:prstGeom>
          <a:solidFill>
            <a:schemeClr val="bg1">
              <a:lumMod val="95000"/>
            </a:schemeClr>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3600" dirty="0"/>
          </a:p>
        </p:txBody>
      </p:sp>
      <p:pic>
        <p:nvPicPr>
          <p:cNvPr id="8" name="صورة 7" descr="صورة تحتوي على نص&#10;&#10;تم إنشاء الوصف تلقائياً">
            <a:extLst>
              <a:ext uri="{FF2B5EF4-FFF2-40B4-BE49-F238E27FC236}">
                <a16:creationId xmlns:a16="http://schemas.microsoft.com/office/drawing/2014/main" id="{C27DD00D-A051-4A07-9486-A42425FC0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391343" y="-2670751"/>
            <a:ext cx="835224" cy="5425910"/>
          </a:xfrm>
          <a:prstGeom prst="rect">
            <a:avLst/>
          </a:prstGeom>
        </p:spPr>
      </p:pic>
      <p:sp>
        <p:nvSpPr>
          <p:cNvPr id="3" name="مربع نص 2">
            <a:extLst>
              <a:ext uri="{FF2B5EF4-FFF2-40B4-BE49-F238E27FC236}">
                <a16:creationId xmlns:a16="http://schemas.microsoft.com/office/drawing/2014/main" id="{1AF6DAB2-5BF6-2E52-C75C-E4498138FC79}"/>
              </a:ext>
            </a:extLst>
          </p:cNvPr>
          <p:cNvSpPr txBox="1"/>
          <p:nvPr/>
        </p:nvSpPr>
        <p:spPr>
          <a:xfrm>
            <a:off x="-228627" y="653196"/>
            <a:ext cx="2070761" cy="1015663"/>
          </a:xfrm>
          <a:prstGeom prst="rect">
            <a:avLst/>
          </a:prstGeom>
          <a:noFill/>
        </p:spPr>
        <p:txBody>
          <a:bodyPr wrap="square" rtlCol="1">
            <a:spAutoFit/>
          </a:bodyPr>
          <a:lstStyle/>
          <a:p>
            <a:r>
              <a:rPr lang="ar-SA" sz="2000" dirty="0"/>
              <a:t>الخميس</a:t>
            </a:r>
          </a:p>
          <a:p>
            <a:r>
              <a:rPr lang="ar-SA" sz="2000" dirty="0"/>
              <a:t>1445/4/4هـ</a:t>
            </a:r>
          </a:p>
          <a:p>
            <a:r>
              <a:rPr lang="ar-SA" sz="2000" dirty="0"/>
              <a:t>تصميم رقمي</a:t>
            </a:r>
          </a:p>
        </p:txBody>
      </p:sp>
      <p:grpSp>
        <p:nvGrpSpPr>
          <p:cNvPr id="11" name="مجموعة 10">
            <a:extLst>
              <a:ext uri="{FF2B5EF4-FFF2-40B4-BE49-F238E27FC236}">
                <a16:creationId xmlns:a16="http://schemas.microsoft.com/office/drawing/2014/main" id="{7CD25349-70C2-5BB3-CD85-675DD8154328}"/>
              </a:ext>
            </a:extLst>
          </p:cNvPr>
          <p:cNvGrpSpPr/>
          <p:nvPr/>
        </p:nvGrpSpPr>
        <p:grpSpPr>
          <a:xfrm>
            <a:off x="2527845" y="354787"/>
            <a:ext cx="7485276" cy="1553731"/>
            <a:chOff x="2502373" y="442024"/>
            <a:chExt cx="7485276" cy="1553731"/>
          </a:xfrm>
        </p:grpSpPr>
        <p:pic>
          <p:nvPicPr>
            <p:cNvPr id="12" name="صورة 11">
              <a:extLst>
                <a:ext uri="{FF2B5EF4-FFF2-40B4-BE49-F238E27FC236}">
                  <a16:creationId xmlns:a16="http://schemas.microsoft.com/office/drawing/2014/main" id="{509AD82A-4520-5D9D-C5A6-585F803BC3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2373" y="442024"/>
              <a:ext cx="7485276" cy="1553731"/>
            </a:xfrm>
            <a:prstGeom prst="rect">
              <a:avLst/>
            </a:prstGeom>
          </p:spPr>
        </p:pic>
        <p:sp>
          <p:nvSpPr>
            <p:cNvPr id="13" name="مربع نص 12">
              <a:extLst>
                <a:ext uri="{FF2B5EF4-FFF2-40B4-BE49-F238E27FC236}">
                  <a16:creationId xmlns:a16="http://schemas.microsoft.com/office/drawing/2014/main" id="{0B55B500-2E79-BA31-74E7-2FFA687669A0}"/>
                </a:ext>
              </a:extLst>
            </p:cNvPr>
            <p:cNvSpPr txBox="1"/>
            <p:nvPr/>
          </p:nvSpPr>
          <p:spPr>
            <a:xfrm>
              <a:off x="3873794" y="820071"/>
              <a:ext cx="4590839" cy="646331"/>
            </a:xfrm>
            <a:prstGeom prst="rect">
              <a:avLst/>
            </a:prstGeom>
            <a:noFill/>
          </p:spPr>
          <p:txBody>
            <a:bodyPr wrap="square" rtlCol="1">
              <a:spAutoFit/>
            </a:bodyPr>
            <a:lstStyle/>
            <a:p>
              <a:pPr algn="ctr"/>
              <a:r>
                <a:rPr lang="ar-SA" sz="3600" dirty="0">
                  <a:cs typeface="Sultan bold" pitchFamily="2" charset="-78"/>
                </a:rPr>
                <a:t>مستويات التغليف</a:t>
              </a:r>
            </a:p>
          </p:txBody>
        </p:sp>
      </p:grpSp>
      <p:pic>
        <p:nvPicPr>
          <p:cNvPr id="7" name="صورة 6" descr="صورة تحتوي على نص&#10;&#10;تم إنشاء الوصف تلقائياً">
            <a:extLst>
              <a:ext uri="{FF2B5EF4-FFF2-40B4-BE49-F238E27FC236}">
                <a16:creationId xmlns:a16="http://schemas.microsoft.com/office/drawing/2014/main" id="{30E17703-A095-4703-A570-30224E3C8B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sp>
        <p:nvSpPr>
          <p:cNvPr id="4" name="مربع نص 3">
            <a:extLst>
              <a:ext uri="{FF2B5EF4-FFF2-40B4-BE49-F238E27FC236}">
                <a16:creationId xmlns:a16="http://schemas.microsoft.com/office/drawing/2014/main" id="{445586DC-0061-11A7-746E-43A12430AFA0}"/>
              </a:ext>
            </a:extLst>
          </p:cNvPr>
          <p:cNvSpPr txBox="1"/>
          <p:nvPr/>
        </p:nvSpPr>
        <p:spPr>
          <a:xfrm>
            <a:off x="5062631" y="2313087"/>
            <a:ext cx="6602247" cy="584775"/>
          </a:xfrm>
          <a:prstGeom prst="rect">
            <a:avLst/>
          </a:prstGeom>
          <a:noFill/>
        </p:spPr>
        <p:txBody>
          <a:bodyPr wrap="square" rtlCol="1">
            <a:spAutoFit/>
          </a:bodyPr>
          <a:lstStyle/>
          <a:p>
            <a:r>
              <a:rPr lang="ar-SA" sz="3200" dirty="0"/>
              <a:t>1- تغليف الدَّرجة الأولى </a:t>
            </a:r>
            <a:r>
              <a:rPr lang="ar-SA" sz="3200" dirty="0">
                <a:solidFill>
                  <a:schemeClr val="accent1"/>
                </a:solidFill>
              </a:rPr>
              <a:t>هو تغليف الوحدة.</a:t>
            </a:r>
          </a:p>
        </p:txBody>
      </p:sp>
      <p:sp>
        <p:nvSpPr>
          <p:cNvPr id="5" name="مربع نص 4">
            <a:extLst>
              <a:ext uri="{FF2B5EF4-FFF2-40B4-BE49-F238E27FC236}">
                <a16:creationId xmlns:a16="http://schemas.microsoft.com/office/drawing/2014/main" id="{DCB50C4F-468A-164F-4959-F855663D47E4}"/>
              </a:ext>
            </a:extLst>
          </p:cNvPr>
          <p:cNvSpPr txBox="1"/>
          <p:nvPr/>
        </p:nvSpPr>
        <p:spPr>
          <a:xfrm>
            <a:off x="4237967" y="3510522"/>
            <a:ext cx="7509511" cy="1077218"/>
          </a:xfrm>
          <a:prstGeom prst="rect">
            <a:avLst/>
          </a:prstGeom>
          <a:noFill/>
        </p:spPr>
        <p:txBody>
          <a:bodyPr wrap="square" rtlCol="1">
            <a:spAutoFit/>
          </a:bodyPr>
          <a:lstStyle/>
          <a:p>
            <a:r>
              <a:rPr lang="ar-SA" sz="3200" dirty="0"/>
              <a:t>2- التّغليف من الدّرجة الثّانية أو الثّانوية </a:t>
            </a:r>
            <a:r>
              <a:rPr lang="ar-SA" sz="3200" dirty="0">
                <a:solidFill>
                  <a:schemeClr val="accent1"/>
                </a:solidFill>
              </a:rPr>
              <a:t>هو التّجميع الذي يحتوي على تغليف المنتج الأولي.</a:t>
            </a:r>
          </a:p>
        </p:txBody>
      </p:sp>
      <p:sp>
        <p:nvSpPr>
          <p:cNvPr id="9" name="مربع نص 8">
            <a:extLst>
              <a:ext uri="{FF2B5EF4-FFF2-40B4-BE49-F238E27FC236}">
                <a16:creationId xmlns:a16="http://schemas.microsoft.com/office/drawing/2014/main" id="{1E6470AD-EC65-B4C5-753A-6D3841548E74}"/>
              </a:ext>
            </a:extLst>
          </p:cNvPr>
          <p:cNvSpPr txBox="1"/>
          <p:nvPr/>
        </p:nvSpPr>
        <p:spPr>
          <a:xfrm>
            <a:off x="4310206" y="4955387"/>
            <a:ext cx="7354672" cy="1200329"/>
          </a:xfrm>
          <a:prstGeom prst="rect">
            <a:avLst/>
          </a:prstGeom>
          <a:noFill/>
        </p:spPr>
        <p:txBody>
          <a:bodyPr wrap="square" rtlCol="1">
            <a:spAutoFit/>
          </a:bodyPr>
          <a:lstStyle/>
          <a:p>
            <a:r>
              <a:rPr lang="ar-SA" sz="3600" dirty="0"/>
              <a:t>3- التّغليف من الدرجة الثّالثة </a:t>
            </a:r>
            <a:r>
              <a:rPr lang="ar-SA" sz="3600" dirty="0">
                <a:solidFill>
                  <a:schemeClr val="accent1"/>
                </a:solidFill>
              </a:rPr>
              <a:t>هو تغليف الشّحن الذي يجمع العبوّات الثّانويّة.</a:t>
            </a:r>
          </a:p>
        </p:txBody>
      </p:sp>
      <p:pic>
        <p:nvPicPr>
          <p:cNvPr id="14" name="صورة 13">
            <a:extLst>
              <a:ext uri="{FF2B5EF4-FFF2-40B4-BE49-F238E27FC236}">
                <a16:creationId xmlns:a16="http://schemas.microsoft.com/office/drawing/2014/main" id="{A6CBE364-6DD4-BC22-2205-6C5B591C842E}"/>
              </a:ext>
            </a:extLst>
          </p:cNvPr>
          <p:cNvPicPr>
            <a:picLocks noChangeAspect="1"/>
          </p:cNvPicPr>
          <p:nvPr/>
        </p:nvPicPr>
        <p:blipFill>
          <a:blip r:embed="rId5"/>
          <a:stretch>
            <a:fillRect/>
          </a:stretch>
        </p:blipFill>
        <p:spPr>
          <a:xfrm>
            <a:off x="3493136" y="2011306"/>
            <a:ext cx="2300440" cy="1185611"/>
          </a:xfrm>
          <a:prstGeom prst="rect">
            <a:avLst/>
          </a:prstGeom>
        </p:spPr>
      </p:pic>
      <p:pic>
        <p:nvPicPr>
          <p:cNvPr id="17" name="صورة 16">
            <a:extLst>
              <a:ext uri="{FF2B5EF4-FFF2-40B4-BE49-F238E27FC236}">
                <a16:creationId xmlns:a16="http://schemas.microsoft.com/office/drawing/2014/main" id="{9B544C12-AD90-FF46-17F8-04CF8C1A2CC8}"/>
              </a:ext>
            </a:extLst>
          </p:cNvPr>
          <p:cNvPicPr>
            <a:picLocks noChangeAspect="1"/>
          </p:cNvPicPr>
          <p:nvPr/>
        </p:nvPicPr>
        <p:blipFill>
          <a:blip r:embed="rId6"/>
          <a:stretch>
            <a:fillRect/>
          </a:stretch>
        </p:blipFill>
        <p:spPr>
          <a:xfrm>
            <a:off x="2414489" y="3414257"/>
            <a:ext cx="1895717" cy="1520028"/>
          </a:xfrm>
          <a:prstGeom prst="rect">
            <a:avLst/>
          </a:prstGeom>
        </p:spPr>
      </p:pic>
      <p:pic>
        <p:nvPicPr>
          <p:cNvPr id="19" name="صورة 18">
            <a:extLst>
              <a:ext uri="{FF2B5EF4-FFF2-40B4-BE49-F238E27FC236}">
                <a16:creationId xmlns:a16="http://schemas.microsoft.com/office/drawing/2014/main" id="{03F5A00D-45D4-F60A-2CCE-34AD15EDDA8E}"/>
              </a:ext>
            </a:extLst>
          </p:cNvPr>
          <p:cNvPicPr>
            <a:picLocks noChangeAspect="1"/>
          </p:cNvPicPr>
          <p:nvPr/>
        </p:nvPicPr>
        <p:blipFill>
          <a:blip r:embed="rId7"/>
          <a:stretch>
            <a:fillRect/>
          </a:stretch>
        </p:blipFill>
        <p:spPr>
          <a:xfrm>
            <a:off x="2280456" y="5253183"/>
            <a:ext cx="2066507" cy="1431821"/>
          </a:xfrm>
          <a:prstGeom prst="rect">
            <a:avLst/>
          </a:prstGeom>
        </p:spPr>
      </p:pic>
      <p:sp>
        <p:nvSpPr>
          <p:cNvPr id="2" name="عنصر نائب للتذييل 1">
            <a:extLst>
              <a:ext uri="{FF2B5EF4-FFF2-40B4-BE49-F238E27FC236}">
                <a16:creationId xmlns:a16="http://schemas.microsoft.com/office/drawing/2014/main" id="{5184B627-8EE8-338E-B9F7-B35F7B317915}"/>
              </a:ext>
            </a:extLst>
          </p:cNvPr>
          <p:cNvSpPr>
            <a:spLocks noGrp="1"/>
          </p:cNvSpPr>
          <p:nvPr>
            <p:ph type="ftr" sz="quarter" idx="11"/>
          </p:nvPr>
        </p:nvSpPr>
        <p:spPr/>
        <p:txBody>
          <a:bodyPr/>
          <a:lstStyle/>
          <a:p>
            <a:r>
              <a:rPr lang="ar-SA"/>
              <a:t>أ. دلال محمد الرشيد</a:t>
            </a:r>
          </a:p>
        </p:txBody>
      </p:sp>
    </p:spTree>
    <p:extLst>
      <p:ext uri="{BB962C8B-B14F-4D97-AF65-F5344CB8AC3E}">
        <p14:creationId xmlns:p14="http://schemas.microsoft.com/office/powerpoint/2010/main" val="38630750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8" name="قلب الصفحة.wav"/>
          </p:st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ربع نص 5">
            <a:extLst>
              <a:ext uri="{FF2B5EF4-FFF2-40B4-BE49-F238E27FC236}">
                <a16:creationId xmlns:a16="http://schemas.microsoft.com/office/drawing/2014/main" id="{59EC32C3-B808-C705-250A-EC134B807211}"/>
              </a:ext>
            </a:extLst>
          </p:cNvPr>
          <p:cNvSpPr txBox="1"/>
          <p:nvPr/>
        </p:nvSpPr>
        <p:spPr>
          <a:xfrm>
            <a:off x="2218364" y="766863"/>
            <a:ext cx="5532770" cy="523220"/>
          </a:xfrm>
          <a:prstGeom prst="rect">
            <a:avLst/>
          </a:prstGeom>
          <a:noFill/>
        </p:spPr>
        <p:txBody>
          <a:bodyPr wrap="square">
            <a:spAutoFit/>
          </a:bodyPr>
          <a:lstStyle/>
          <a:p>
            <a:r>
              <a:rPr lang="ar-SA" sz="2800" b="1" u="sng" dirty="0">
                <a:solidFill>
                  <a:srgbClr val="FF0000"/>
                </a:solidFill>
              </a:rPr>
              <a:t>تنمية مهارات التفكير العليا</a:t>
            </a:r>
            <a:endParaRPr lang="ar-SA" sz="2800" u="sng" dirty="0">
              <a:solidFill>
                <a:srgbClr val="FF0000"/>
              </a:solidFill>
            </a:endParaRPr>
          </a:p>
        </p:txBody>
      </p:sp>
      <p:sp>
        <p:nvSpPr>
          <p:cNvPr id="5" name="مربع نص 4">
            <a:extLst>
              <a:ext uri="{FF2B5EF4-FFF2-40B4-BE49-F238E27FC236}">
                <a16:creationId xmlns:a16="http://schemas.microsoft.com/office/drawing/2014/main" id="{84580B0B-2C29-6295-9DDF-962E799E4BC9}"/>
              </a:ext>
            </a:extLst>
          </p:cNvPr>
          <p:cNvSpPr txBox="1"/>
          <p:nvPr/>
        </p:nvSpPr>
        <p:spPr>
          <a:xfrm>
            <a:off x="1677286" y="1883365"/>
            <a:ext cx="8646928" cy="523220"/>
          </a:xfrm>
          <a:prstGeom prst="rect">
            <a:avLst/>
          </a:prstGeom>
          <a:noFill/>
        </p:spPr>
        <p:txBody>
          <a:bodyPr wrap="square">
            <a:spAutoFit/>
          </a:bodyPr>
          <a:lstStyle/>
          <a:p>
            <a:pPr algn="ctr"/>
            <a:r>
              <a:rPr lang="ar-SA" sz="2800" b="1" dirty="0">
                <a:solidFill>
                  <a:srgbClr val="0953A1"/>
                </a:solidFill>
              </a:rPr>
              <a:t>عللي: يعتبر التغليف من الدرجة الأولى هو الأهم من الناحية التسويقية!</a:t>
            </a:r>
          </a:p>
        </p:txBody>
      </p:sp>
      <p:sp>
        <p:nvSpPr>
          <p:cNvPr id="2" name="عنصر نائب للتذييل 1">
            <a:extLst>
              <a:ext uri="{FF2B5EF4-FFF2-40B4-BE49-F238E27FC236}">
                <a16:creationId xmlns:a16="http://schemas.microsoft.com/office/drawing/2014/main" id="{A53B97B0-6611-0692-BC09-EF996B7F6F5F}"/>
              </a:ext>
            </a:extLst>
          </p:cNvPr>
          <p:cNvSpPr>
            <a:spLocks noGrp="1"/>
          </p:cNvSpPr>
          <p:nvPr>
            <p:ph type="ftr" sz="quarter" idx="11"/>
          </p:nvPr>
        </p:nvSpPr>
        <p:spPr/>
        <p:txBody>
          <a:bodyPr/>
          <a:lstStyle/>
          <a:p>
            <a:r>
              <a:rPr lang="ar-SA"/>
              <a:t>أ. دلال محمد الرشيد</a:t>
            </a:r>
          </a:p>
        </p:txBody>
      </p:sp>
    </p:spTree>
    <p:extLst>
      <p:ext uri="{BB962C8B-B14F-4D97-AF65-F5344CB8AC3E}">
        <p14:creationId xmlns:p14="http://schemas.microsoft.com/office/powerpoint/2010/main" val="2204423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4" name="قلب الصفحة.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زوايا مستديرة 5">
            <a:extLst>
              <a:ext uri="{FF2B5EF4-FFF2-40B4-BE49-F238E27FC236}">
                <a16:creationId xmlns:a16="http://schemas.microsoft.com/office/drawing/2014/main" id="{8DB75004-5148-467A-90ED-66710884E478}"/>
              </a:ext>
            </a:extLst>
          </p:cNvPr>
          <p:cNvSpPr/>
          <p:nvPr/>
        </p:nvSpPr>
        <p:spPr>
          <a:xfrm rot="16200000" flipH="1">
            <a:off x="2724768" y="-2543589"/>
            <a:ext cx="6747164" cy="11971605"/>
          </a:xfrm>
          <a:prstGeom prst="roundRect">
            <a:avLst>
              <a:gd name="adj" fmla="val 6753"/>
            </a:avLst>
          </a:prstGeom>
          <a:solidFill>
            <a:schemeClr val="bg1"/>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5" name="مستطيل: زوايا مستديرة 14">
            <a:extLst>
              <a:ext uri="{FF2B5EF4-FFF2-40B4-BE49-F238E27FC236}">
                <a16:creationId xmlns:a16="http://schemas.microsoft.com/office/drawing/2014/main" id="{FA32E3DA-F489-9E47-8173-D5F34EC2580D}"/>
              </a:ext>
            </a:extLst>
          </p:cNvPr>
          <p:cNvSpPr/>
          <p:nvPr/>
        </p:nvSpPr>
        <p:spPr>
          <a:xfrm rot="16200000" flipH="1">
            <a:off x="2821103" y="-2501385"/>
            <a:ext cx="6747164" cy="11971605"/>
          </a:xfrm>
          <a:prstGeom prst="roundRect">
            <a:avLst>
              <a:gd name="adj" fmla="val 6753"/>
            </a:avLst>
          </a:prstGeom>
          <a:solidFill>
            <a:schemeClr val="bg1">
              <a:lumMod val="95000"/>
            </a:schemeClr>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pic>
        <p:nvPicPr>
          <p:cNvPr id="8" name="صورة 7" descr="صورة تحتوي على نص&#10;&#10;تم إنشاء الوصف تلقائياً">
            <a:extLst>
              <a:ext uri="{FF2B5EF4-FFF2-40B4-BE49-F238E27FC236}">
                <a16:creationId xmlns:a16="http://schemas.microsoft.com/office/drawing/2014/main" id="{C27DD00D-A051-4A07-9486-A42425FC0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391343" y="-2670751"/>
            <a:ext cx="835224" cy="5425910"/>
          </a:xfrm>
          <a:prstGeom prst="rect">
            <a:avLst/>
          </a:prstGeom>
        </p:spPr>
      </p:pic>
      <p:sp>
        <p:nvSpPr>
          <p:cNvPr id="3" name="مربع نص 2">
            <a:extLst>
              <a:ext uri="{FF2B5EF4-FFF2-40B4-BE49-F238E27FC236}">
                <a16:creationId xmlns:a16="http://schemas.microsoft.com/office/drawing/2014/main" id="{1AF6DAB2-5BF6-2E52-C75C-E4498138FC79}"/>
              </a:ext>
            </a:extLst>
          </p:cNvPr>
          <p:cNvSpPr txBox="1"/>
          <p:nvPr/>
        </p:nvSpPr>
        <p:spPr>
          <a:xfrm>
            <a:off x="0" y="618724"/>
            <a:ext cx="2070761" cy="1200329"/>
          </a:xfrm>
          <a:prstGeom prst="rect">
            <a:avLst/>
          </a:prstGeom>
          <a:noFill/>
        </p:spPr>
        <p:txBody>
          <a:bodyPr wrap="square" rtlCol="1">
            <a:spAutoFit/>
          </a:bodyPr>
          <a:lstStyle/>
          <a:p>
            <a:pPr algn="ctr"/>
            <a:r>
              <a:rPr lang="ar-SA" sz="2400" dirty="0"/>
              <a:t>الخميس</a:t>
            </a:r>
          </a:p>
          <a:p>
            <a:pPr algn="ctr"/>
            <a:r>
              <a:rPr lang="ar-SA" sz="2400" dirty="0"/>
              <a:t>1445/4/4هـ</a:t>
            </a:r>
          </a:p>
          <a:p>
            <a:pPr algn="ctr"/>
            <a:r>
              <a:rPr lang="ar-SA" sz="2400" dirty="0"/>
              <a:t>تصميم رقمي</a:t>
            </a:r>
          </a:p>
        </p:txBody>
      </p:sp>
      <p:grpSp>
        <p:nvGrpSpPr>
          <p:cNvPr id="11" name="مجموعة 10">
            <a:extLst>
              <a:ext uri="{FF2B5EF4-FFF2-40B4-BE49-F238E27FC236}">
                <a16:creationId xmlns:a16="http://schemas.microsoft.com/office/drawing/2014/main" id="{7CD25349-70C2-5BB3-CD85-675DD8154328}"/>
              </a:ext>
            </a:extLst>
          </p:cNvPr>
          <p:cNvGrpSpPr/>
          <p:nvPr/>
        </p:nvGrpSpPr>
        <p:grpSpPr>
          <a:xfrm>
            <a:off x="2527845" y="459816"/>
            <a:ext cx="7485276" cy="1553731"/>
            <a:chOff x="2502373" y="442024"/>
            <a:chExt cx="7485276" cy="1553731"/>
          </a:xfrm>
        </p:grpSpPr>
        <p:pic>
          <p:nvPicPr>
            <p:cNvPr id="12" name="صورة 11">
              <a:extLst>
                <a:ext uri="{FF2B5EF4-FFF2-40B4-BE49-F238E27FC236}">
                  <a16:creationId xmlns:a16="http://schemas.microsoft.com/office/drawing/2014/main" id="{509AD82A-4520-5D9D-C5A6-585F803BC3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2373" y="442024"/>
              <a:ext cx="7485276" cy="1553731"/>
            </a:xfrm>
            <a:prstGeom prst="rect">
              <a:avLst/>
            </a:prstGeom>
          </p:spPr>
        </p:pic>
        <p:sp>
          <p:nvSpPr>
            <p:cNvPr id="13" name="مربع نص 12">
              <a:extLst>
                <a:ext uri="{FF2B5EF4-FFF2-40B4-BE49-F238E27FC236}">
                  <a16:creationId xmlns:a16="http://schemas.microsoft.com/office/drawing/2014/main" id="{0B55B500-2E79-BA31-74E7-2FFA687669A0}"/>
                </a:ext>
              </a:extLst>
            </p:cNvPr>
            <p:cNvSpPr txBox="1"/>
            <p:nvPr/>
          </p:nvSpPr>
          <p:spPr>
            <a:xfrm>
              <a:off x="3873794" y="820071"/>
              <a:ext cx="4590839" cy="707886"/>
            </a:xfrm>
            <a:prstGeom prst="rect">
              <a:avLst/>
            </a:prstGeom>
            <a:noFill/>
          </p:spPr>
          <p:txBody>
            <a:bodyPr wrap="square" rtlCol="1">
              <a:spAutoFit/>
            </a:bodyPr>
            <a:lstStyle/>
            <a:p>
              <a:pPr algn="ctr"/>
              <a:r>
                <a:rPr lang="ar-SA" sz="4000" dirty="0">
                  <a:cs typeface="Sultan bold" pitchFamily="2" charset="-78"/>
                </a:rPr>
                <a:t>مكوّنات تصميم التّغليف</a:t>
              </a:r>
            </a:p>
          </p:txBody>
        </p:sp>
      </p:grpSp>
      <p:pic>
        <p:nvPicPr>
          <p:cNvPr id="7" name="صورة 6" descr="صورة تحتوي على نص&#10;&#10;تم إنشاء الوصف تلقائياً">
            <a:extLst>
              <a:ext uri="{FF2B5EF4-FFF2-40B4-BE49-F238E27FC236}">
                <a16:creationId xmlns:a16="http://schemas.microsoft.com/office/drawing/2014/main" id="{30E17703-A095-4703-A570-30224E3C8B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sp>
        <p:nvSpPr>
          <p:cNvPr id="9" name="مستطيل 8">
            <a:extLst>
              <a:ext uri="{FF2B5EF4-FFF2-40B4-BE49-F238E27FC236}">
                <a16:creationId xmlns:a16="http://schemas.microsoft.com/office/drawing/2014/main" id="{292B20AB-6BDE-A1BE-CC93-865315130469}"/>
              </a:ext>
            </a:extLst>
          </p:cNvPr>
          <p:cNvSpPr/>
          <p:nvPr/>
        </p:nvSpPr>
        <p:spPr>
          <a:xfrm>
            <a:off x="-170121" y="0"/>
            <a:ext cx="12493256" cy="6858000"/>
          </a:xfrm>
          <a:prstGeom prst="rect">
            <a:avLst/>
          </a:prstGeom>
          <a:solidFill>
            <a:schemeClr val="bg1"/>
          </a:solidFill>
        </p:spPr>
        <p:style>
          <a:lnRef idx="2">
            <a:schemeClr val="dk1">
              <a:shade val="15000"/>
            </a:schemeClr>
          </a:lnRef>
          <a:fillRef idx="1">
            <a:schemeClr val="dk1"/>
          </a:fillRef>
          <a:effectRef idx="0">
            <a:schemeClr val="dk1"/>
          </a:effectRef>
          <a:fontRef idx="minor">
            <a:schemeClr val="lt1"/>
          </a:fontRef>
        </p:style>
        <p:txBody>
          <a:bodyPr rtlCol="1" anchor="ctr"/>
          <a:lstStyle/>
          <a:p>
            <a:pPr algn="ctr"/>
            <a:endParaRPr lang="ar-SA"/>
          </a:p>
        </p:txBody>
      </p:sp>
      <p:pic>
        <p:nvPicPr>
          <p:cNvPr id="10" name="صورة 9">
            <a:extLst>
              <a:ext uri="{FF2B5EF4-FFF2-40B4-BE49-F238E27FC236}">
                <a16:creationId xmlns:a16="http://schemas.microsoft.com/office/drawing/2014/main" id="{470756A6-BA18-E09B-8D7D-BB907C805673}"/>
              </a:ext>
            </a:extLst>
          </p:cNvPr>
          <p:cNvPicPr>
            <a:picLocks noChangeAspect="1"/>
          </p:cNvPicPr>
          <p:nvPr/>
        </p:nvPicPr>
        <p:blipFill>
          <a:blip r:embed="rId5"/>
          <a:stretch>
            <a:fillRect/>
          </a:stretch>
        </p:blipFill>
        <p:spPr>
          <a:xfrm>
            <a:off x="760011" y="486670"/>
            <a:ext cx="11318118" cy="6640890"/>
          </a:xfrm>
          <a:prstGeom prst="rect">
            <a:avLst/>
          </a:prstGeom>
        </p:spPr>
      </p:pic>
      <p:sp>
        <p:nvSpPr>
          <p:cNvPr id="2" name="عنصر نائب للتذييل 1">
            <a:extLst>
              <a:ext uri="{FF2B5EF4-FFF2-40B4-BE49-F238E27FC236}">
                <a16:creationId xmlns:a16="http://schemas.microsoft.com/office/drawing/2014/main" id="{106074C2-EC35-BAD9-5344-BBD39D4E1F72}"/>
              </a:ext>
            </a:extLst>
          </p:cNvPr>
          <p:cNvSpPr>
            <a:spLocks noGrp="1"/>
          </p:cNvSpPr>
          <p:nvPr>
            <p:ph type="ftr" sz="quarter" idx="11"/>
          </p:nvPr>
        </p:nvSpPr>
        <p:spPr/>
        <p:txBody>
          <a:bodyPr/>
          <a:lstStyle/>
          <a:p>
            <a:r>
              <a:rPr lang="ar-SA"/>
              <a:t>أ. دلال محمد الرشيد</a:t>
            </a:r>
          </a:p>
        </p:txBody>
      </p:sp>
    </p:spTree>
    <p:extLst>
      <p:ext uri="{BB962C8B-B14F-4D97-AF65-F5344CB8AC3E}">
        <p14:creationId xmlns:p14="http://schemas.microsoft.com/office/powerpoint/2010/main" val="3610873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6" name="قلب الصفحة.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زوايا مستديرة 5">
            <a:extLst>
              <a:ext uri="{FF2B5EF4-FFF2-40B4-BE49-F238E27FC236}">
                <a16:creationId xmlns:a16="http://schemas.microsoft.com/office/drawing/2014/main" id="{8DB75004-5148-467A-90ED-66710884E478}"/>
              </a:ext>
            </a:extLst>
          </p:cNvPr>
          <p:cNvSpPr/>
          <p:nvPr/>
        </p:nvSpPr>
        <p:spPr>
          <a:xfrm rot="16200000" flipH="1">
            <a:off x="2724768" y="-2543589"/>
            <a:ext cx="6747164" cy="11971605"/>
          </a:xfrm>
          <a:prstGeom prst="roundRect">
            <a:avLst>
              <a:gd name="adj" fmla="val 6753"/>
            </a:avLst>
          </a:prstGeom>
          <a:solidFill>
            <a:schemeClr val="bg1"/>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0" name="مستطيل: زوايا مستديرة 9">
            <a:extLst>
              <a:ext uri="{FF2B5EF4-FFF2-40B4-BE49-F238E27FC236}">
                <a16:creationId xmlns:a16="http://schemas.microsoft.com/office/drawing/2014/main" id="{8FB7C8FF-3143-44E6-BE49-FAAD29C71B8A}"/>
              </a:ext>
            </a:extLst>
          </p:cNvPr>
          <p:cNvSpPr/>
          <p:nvPr/>
        </p:nvSpPr>
        <p:spPr>
          <a:xfrm rot="16200000" flipH="1">
            <a:off x="2698062" y="-2559822"/>
            <a:ext cx="6747164" cy="11971605"/>
          </a:xfrm>
          <a:prstGeom prst="roundRect">
            <a:avLst>
              <a:gd name="adj" fmla="val 6753"/>
            </a:avLst>
          </a:prstGeom>
          <a:solidFill>
            <a:srgbClr val="E6E6E6"/>
          </a:solidFill>
          <a:ln w="28575">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pic>
        <p:nvPicPr>
          <p:cNvPr id="7" name="صورة 6" descr="صورة تحتوي على نص&#10;&#10;تم إنشاء الوصف تلقائياً">
            <a:extLst>
              <a:ext uri="{FF2B5EF4-FFF2-40B4-BE49-F238E27FC236}">
                <a16:creationId xmlns:a16="http://schemas.microsoft.com/office/drawing/2014/main" id="{30E17703-A095-4703-A570-30224E3C8B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pic>
        <p:nvPicPr>
          <p:cNvPr id="8" name="صورة 7" descr="صورة تحتوي على نص&#10;&#10;تم إنشاء الوصف تلقائياً">
            <a:extLst>
              <a:ext uri="{FF2B5EF4-FFF2-40B4-BE49-F238E27FC236}">
                <a16:creationId xmlns:a16="http://schemas.microsoft.com/office/drawing/2014/main" id="{C27DD00D-A051-4A07-9486-A42425FC0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391343" y="-2670751"/>
            <a:ext cx="835224" cy="5425910"/>
          </a:xfrm>
          <a:prstGeom prst="rect">
            <a:avLst/>
          </a:prstGeom>
        </p:spPr>
      </p:pic>
      <p:sp>
        <p:nvSpPr>
          <p:cNvPr id="2" name="مربع نص 1">
            <a:extLst>
              <a:ext uri="{FF2B5EF4-FFF2-40B4-BE49-F238E27FC236}">
                <a16:creationId xmlns:a16="http://schemas.microsoft.com/office/drawing/2014/main" id="{D8B8B005-D794-47A6-87ED-372212C23C67}"/>
              </a:ext>
            </a:extLst>
          </p:cNvPr>
          <p:cNvSpPr txBox="1"/>
          <p:nvPr/>
        </p:nvSpPr>
        <p:spPr>
          <a:xfrm>
            <a:off x="2214619" y="5718373"/>
            <a:ext cx="5727383" cy="707886"/>
          </a:xfrm>
          <a:prstGeom prst="rect">
            <a:avLst/>
          </a:prstGeom>
          <a:noFill/>
        </p:spPr>
        <p:txBody>
          <a:bodyPr wrap="square" rtlCol="1">
            <a:spAutoFit/>
          </a:bodyPr>
          <a:lstStyle/>
          <a:p>
            <a:pPr algn="ctr"/>
            <a:r>
              <a:rPr lang="ar-SA" sz="4000" dirty="0">
                <a:latin typeface="Aldhabi" panose="01000000000000000000" pitchFamily="2" charset="-78"/>
                <a:cs typeface="Aldhabi" panose="01000000000000000000" pitchFamily="2" charset="-78"/>
              </a:rPr>
              <a:t>استراتيجية شريط الذكريات</a:t>
            </a:r>
          </a:p>
        </p:txBody>
      </p:sp>
      <p:pic>
        <p:nvPicPr>
          <p:cNvPr id="4" name="صورة 3">
            <a:extLst>
              <a:ext uri="{FF2B5EF4-FFF2-40B4-BE49-F238E27FC236}">
                <a16:creationId xmlns:a16="http://schemas.microsoft.com/office/drawing/2014/main" id="{6EFCAE79-1425-9348-DEFC-E6E3C69A2B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64225">
            <a:off x="232373" y="4787164"/>
            <a:ext cx="4726112" cy="1374909"/>
          </a:xfrm>
          <a:prstGeom prst="rect">
            <a:avLst/>
          </a:prstGeom>
        </p:spPr>
      </p:pic>
      <p:sp>
        <p:nvSpPr>
          <p:cNvPr id="5" name="مربع نص 4">
            <a:extLst>
              <a:ext uri="{FF2B5EF4-FFF2-40B4-BE49-F238E27FC236}">
                <a16:creationId xmlns:a16="http://schemas.microsoft.com/office/drawing/2014/main" id="{CF545B87-5B48-F09D-04B3-9975D8E644A7}"/>
              </a:ext>
            </a:extLst>
          </p:cNvPr>
          <p:cNvSpPr txBox="1"/>
          <p:nvPr/>
        </p:nvSpPr>
        <p:spPr>
          <a:xfrm>
            <a:off x="3543619" y="874797"/>
            <a:ext cx="7921375" cy="461665"/>
          </a:xfrm>
          <a:prstGeom prst="rect">
            <a:avLst/>
          </a:prstGeom>
          <a:noFill/>
        </p:spPr>
        <p:txBody>
          <a:bodyPr wrap="square" rtlCol="1">
            <a:spAutoFit/>
          </a:bodyPr>
          <a:lstStyle/>
          <a:p>
            <a:r>
              <a:rPr lang="ar-SA" sz="2400" b="1" dirty="0"/>
              <a:t>س1: ما الهدف من تصميم الاتصال المرئي ؟</a:t>
            </a:r>
          </a:p>
        </p:txBody>
      </p:sp>
      <p:sp>
        <p:nvSpPr>
          <p:cNvPr id="9" name="مربع نص 8">
            <a:extLst>
              <a:ext uri="{FF2B5EF4-FFF2-40B4-BE49-F238E27FC236}">
                <a16:creationId xmlns:a16="http://schemas.microsoft.com/office/drawing/2014/main" id="{507E2091-E6F8-6907-89E5-4F47BF68D830}"/>
              </a:ext>
            </a:extLst>
          </p:cNvPr>
          <p:cNvSpPr txBox="1"/>
          <p:nvPr/>
        </p:nvSpPr>
        <p:spPr>
          <a:xfrm>
            <a:off x="3543619" y="1892059"/>
            <a:ext cx="7921375" cy="461665"/>
          </a:xfrm>
          <a:prstGeom prst="rect">
            <a:avLst/>
          </a:prstGeom>
          <a:noFill/>
        </p:spPr>
        <p:txBody>
          <a:bodyPr wrap="square" rtlCol="1">
            <a:spAutoFit/>
          </a:bodyPr>
          <a:lstStyle/>
          <a:p>
            <a:r>
              <a:rPr lang="ar-SA" sz="2400" b="1" dirty="0"/>
              <a:t>س2: ما الفرق بين الهوية المرئية والهوية التجارية؟</a:t>
            </a:r>
          </a:p>
        </p:txBody>
      </p:sp>
      <p:sp>
        <p:nvSpPr>
          <p:cNvPr id="13" name="مربع نص 12">
            <a:extLst>
              <a:ext uri="{FF2B5EF4-FFF2-40B4-BE49-F238E27FC236}">
                <a16:creationId xmlns:a16="http://schemas.microsoft.com/office/drawing/2014/main" id="{722D6DFC-2630-64DF-4AC3-1DE53C04E3A8}"/>
              </a:ext>
            </a:extLst>
          </p:cNvPr>
          <p:cNvSpPr txBox="1"/>
          <p:nvPr/>
        </p:nvSpPr>
        <p:spPr>
          <a:xfrm>
            <a:off x="3543619" y="4053310"/>
            <a:ext cx="7921375" cy="461665"/>
          </a:xfrm>
          <a:prstGeom prst="rect">
            <a:avLst/>
          </a:prstGeom>
          <a:noFill/>
        </p:spPr>
        <p:txBody>
          <a:bodyPr wrap="square" rtlCol="1">
            <a:spAutoFit/>
          </a:bodyPr>
          <a:lstStyle/>
          <a:p>
            <a:r>
              <a:rPr lang="ar-SA" sz="2400" b="1" dirty="0"/>
              <a:t>س4: للألوان دلالات تعبيرية اذكري ما يمثله اللون الأحمر</a:t>
            </a:r>
          </a:p>
        </p:txBody>
      </p:sp>
      <p:sp>
        <p:nvSpPr>
          <p:cNvPr id="14" name="مربع نص 13">
            <a:extLst>
              <a:ext uri="{FF2B5EF4-FFF2-40B4-BE49-F238E27FC236}">
                <a16:creationId xmlns:a16="http://schemas.microsoft.com/office/drawing/2014/main" id="{AF34579F-8E59-390C-7F6D-621723369E5B}"/>
              </a:ext>
            </a:extLst>
          </p:cNvPr>
          <p:cNvSpPr txBox="1"/>
          <p:nvPr/>
        </p:nvSpPr>
        <p:spPr>
          <a:xfrm>
            <a:off x="3600535" y="2890380"/>
            <a:ext cx="7921375" cy="461665"/>
          </a:xfrm>
          <a:prstGeom prst="rect">
            <a:avLst/>
          </a:prstGeom>
          <a:noFill/>
        </p:spPr>
        <p:txBody>
          <a:bodyPr wrap="square" rtlCol="1">
            <a:spAutoFit/>
          </a:bodyPr>
          <a:lstStyle/>
          <a:p>
            <a:r>
              <a:rPr lang="ar-SA" sz="2400" b="1" dirty="0"/>
              <a:t>س3: اذكري نوع من أنواع تصميم الاتصالات المرئية الرقمية؟</a:t>
            </a:r>
          </a:p>
        </p:txBody>
      </p:sp>
      <p:sp>
        <p:nvSpPr>
          <p:cNvPr id="3" name="عنصر نائب للتذييل 2">
            <a:extLst>
              <a:ext uri="{FF2B5EF4-FFF2-40B4-BE49-F238E27FC236}">
                <a16:creationId xmlns:a16="http://schemas.microsoft.com/office/drawing/2014/main" id="{9F7130B5-CC56-17B7-DB39-73A8779FE985}"/>
              </a:ext>
            </a:extLst>
          </p:cNvPr>
          <p:cNvSpPr>
            <a:spLocks noGrp="1"/>
          </p:cNvSpPr>
          <p:nvPr>
            <p:ph type="ftr" sz="quarter" idx="11"/>
          </p:nvPr>
        </p:nvSpPr>
        <p:spPr/>
        <p:txBody>
          <a:bodyPr/>
          <a:lstStyle/>
          <a:p>
            <a:r>
              <a:rPr lang="ar-SA"/>
              <a:t>أ. دلال محمد الرشيد</a:t>
            </a:r>
          </a:p>
        </p:txBody>
      </p:sp>
    </p:spTree>
    <p:extLst>
      <p:ext uri="{BB962C8B-B14F-4D97-AF65-F5344CB8AC3E}">
        <p14:creationId xmlns:p14="http://schemas.microsoft.com/office/powerpoint/2010/main" val="3551788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5" name="قلب الصفحة.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ppt_w</p:attrName>
                                        </p:attrNameLst>
                                      </p:cBhvr>
                                      <p:tavLst>
                                        <p:tav tm="0">
                                          <p:val>
                                            <p:fltVal val="0"/>
                                          </p:val>
                                        </p:tav>
                                        <p:tav tm="100000">
                                          <p:val>
                                            <p:strVal val="#ppt_w"/>
                                          </p:val>
                                        </p:tav>
                                      </p:tavLst>
                                    </p:anim>
                                    <p:anim calcmode="lin" valueType="num">
                                      <p:cBhvr>
                                        <p:cTn id="24" dur="1000" fill="hold"/>
                                        <p:tgtEl>
                                          <p:spTgt spid="14"/>
                                        </p:tgtEl>
                                        <p:attrNameLst>
                                          <p:attrName>ppt_h</p:attrName>
                                        </p:attrNameLst>
                                      </p:cBhvr>
                                      <p:tavLst>
                                        <p:tav tm="0">
                                          <p:val>
                                            <p:fltVal val="0"/>
                                          </p:val>
                                        </p:tav>
                                        <p:tav tm="100000">
                                          <p:val>
                                            <p:strVal val="#ppt_h"/>
                                          </p:val>
                                        </p:tav>
                                      </p:tavLst>
                                    </p:anim>
                                    <p:anim calcmode="lin" valueType="num">
                                      <p:cBhvr>
                                        <p:cTn id="25" dur="1000" fill="hold"/>
                                        <p:tgtEl>
                                          <p:spTgt spid="14"/>
                                        </p:tgtEl>
                                        <p:attrNameLst>
                                          <p:attrName>style.rotation</p:attrName>
                                        </p:attrNameLst>
                                      </p:cBhvr>
                                      <p:tavLst>
                                        <p:tav tm="0">
                                          <p:val>
                                            <p:fltVal val="90"/>
                                          </p:val>
                                        </p:tav>
                                        <p:tav tm="100000">
                                          <p:val>
                                            <p:fltVal val="0"/>
                                          </p:val>
                                        </p:tav>
                                      </p:tavLst>
                                    </p:anim>
                                    <p:animEffect transition="in" filter="fade">
                                      <p:cBhvr>
                                        <p:cTn id="26" dur="10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style.rotation</p:attrName>
                                        </p:attrNameLst>
                                      </p:cBhvr>
                                      <p:tavLst>
                                        <p:tav tm="0">
                                          <p:val>
                                            <p:fltVal val="90"/>
                                          </p:val>
                                        </p:tav>
                                        <p:tav tm="100000">
                                          <p:val>
                                            <p:fltVal val="0"/>
                                          </p:val>
                                        </p:tav>
                                      </p:tavLst>
                                    </p:anim>
                                    <p:animEffect transition="in" filter="fade">
                                      <p:cBhvr>
                                        <p:cTn id="3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زوايا مستديرة 5">
            <a:extLst>
              <a:ext uri="{FF2B5EF4-FFF2-40B4-BE49-F238E27FC236}">
                <a16:creationId xmlns:a16="http://schemas.microsoft.com/office/drawing/2014/main" id="{8DB75004-5148-467A-90ED-66710884E478}"/>
              </a:ext>
            </a:extLst>
          </p:cNvPr>
          <p:cNvSpPr/>
          <p:nvPr/>
        </p:nvSpPr>
        <p:spPr>
          <a:xfrm rot="16200000" flipH="1">
            <a:off x="2724768" y="-2543589"/>
            <a:ext cx="6747164" cy="11971605"/>
          </a:xfrm>
          <a:prstGeom prst="roundRect">
            <a:avLst>
              <a:gd name="adj" fmla="val 6753"/>
            </a:avLst>
          </a:prstGeom>
          <a:solidFill>
            <a:schemeClr val="bg1"/>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5" name="مستطيل: زوايا مستديرة 14">
            <a:extLst>
              <a:ext uri="{FF2B5EF4-FFF2-40B4-BE49-F238E27FC236}">
                <a16:creationId xmlns:a16="http://schemas.microsoft.com/office/drawing/2014/main" id="{FA32E3DA-F489-9E47-8173-D5F34EC2580D}"/>
              </a:ext>
            </a:extLst>
          </p:cNvPr>
          <p:cNvSpPr/>
          <p:nvPr/>
        </p:nvSpPr>
        <p:spPr>
          <a:xfrm rot="16200000" flipH="1">
            <a:off x="2832615" y="-2501385"/>
            <a:ext cx="6747164" cy="11971605"/>
          </a:xfrm>
          <a:prstGeom prst="roundRect">
            <a:avLst>
              <a:gd name="adj" fmla="val 6753"/>
            </a:avLst>
          </a:prstGeom>
          <a:solidFill>
            <a:schemeClr val="bg1">
              <a:lumMod val="95000"/>
            </a:schemeClr>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pic>
        <p:nvPicPr>
          <p:cNvPr id="8" name="صورة 7" descr="صورة تحتوي على نص&#10;&#10;تم إنشاء الوصف تلقائياً">
            <a:extLst>
              <a:ext uri="{FF2B5EF4-FFF2-40B4-BE49-F238E27FC236}">
                <a16:creationId xmlns:a16="http://schemas.microsoft.com/office/drawing/2014/main" id="{C27DD00D-A051-4A07-9486-A42425FC0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391343" y="-2670751"/>
            <a:ext cx="835224" cy="5425910"/>
          </a:xfrm>
          <a:prstGeom prst="rect">
            <a:avLst/>
          </a:prstGeom>
        </p:spPr>
      </p:pic>
      <p:grpSp>
        <p:nvGrpSpPr>
          <p:cNvPr id="11" name="مجموعة 10">
            <a:extLst>
              <a:ext uri="{FF2B5EF4-FFF2-40B4-BE49-F238E27FC236}">
                <a16:creationId xmlns:a16="http://schemas.microsoft.com/office/drawing/2014/main" id="{7CD25349-70C2-5BB3-CD85-675DD8154328}"/>
              </a:ext>
            </a:extLst>
          </p:cNvPr>
          <p:cNvGrpSpPr/>
          <p:nvPr/>
        </p:nvGrpSpPr>
        <p:grpSpPr>
          <a:xfrm>
            <a:off x="7336464" y="1270160"/>
            <a:ext cx="3742005" cy="1334818"/>
            <a:chOff x="2502373" y="442024"/>
            <a:chExt cx="7485276" cy="1553731"/>
          </a:xfrm>
        </p:grpSpPr>
        <p:pic>
          <p:nvPicPr>
            <p:cNvPr id="12" name="صورة 11">
              <a:extLst>
                <a:ext uri="{FF2B5EF4-FFF2-40B4-BE49-F238E27FC236}">
                  <a16:creationId xmlns:a16="http://schemas.microsoft.com/office/drawing/2014/main" id="{509AD82A-4520-5D9D-C5A6-585F803BC3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2373" y="442024"/>
              <a:ext cx="7485276" cy="1553731"/>
            </a:xfrm>
            <a:prstGeom prst="rect">
              <a:avLst/>
            </a:prstGeom>
          </p:spPr>
        </p:pic>
        <p:sp>
          <p:nvSpPr>
            <p:cNvPr id="13" name="مربع نص 12">
              <a:extLst>
                <a:ext uri="{FF2B5EF4-FFF2-40B4-BE49-F238E27FC236}">
                  <a16:creationId xmlns:a16="http://schemas.microsoft.com/office/drawing/2014/main" id="{0B55B500-2E79-BA31-74E7-2FFA687669A0}"/>
                </a:ext>
              </a:extLst>
            </p:cNvPr>
            <p:cNvSpPr txBox="1"/>
            <p:nvPr/>
          </p:nvSpPr>
          <p:spPr>
            <a:xfrm>
              <a:off x="3002390" y="897463"/>
              <a:ext cx="5933009" cy="752331"/>
            </a:xfrm>
            <a:prstGeom prst="rect">
              <a:avLst/>
            </a:prstGeom>
            <a:noFill/>
          </p:spPr>
          <p:txBody>
            <a:bodyPr wrap="square" rtlCol="1">
              <a:spAutoFit/>
            </a:bodyPr>
            <a:lstStyle/>
            <a:p>
              <a:pPr algn="ctr"/>
              <a:r>
                <a:rPr lang="ar-SA" sz="3600" dirty="0">
                  <a:cs typeface="Sultan bold" pitchFamily="2" charset="-78"/>
                </a:rPr>
                <a:t>إثراء تقني</a:t>
              </a:r>
            </a:p>
          </p:txBody>
        </p:sp>
      </p:grpSp>
      <p:pic>
        <p:nvPicPr>
          <p:cNvPr id="7" name="صورة 6" descr="صورة تحتوي على نص&#10;&#10;تم إنشاء الوصف تلقائياً">
            <a:extLst>
              <a:ext uri="{FF2B5EF4-FFF2-40B4-BE49-F238E27FC236}">
                <a16:creationId xmlns:a16="http://schemas.microsoft.com/office/drawing/2014/main" id="{30E17703-A095-4703-A570-30224E3C8B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sp>
        <p:nvSpPr>
          <p:cNvPr id="3" name="مربع نص 2">
            <a:extLst>
              <a:ext uri="{FF2B5EF4-FFF2-40B4-BE49-F238E27FC236}">
                <a16:creationId xmlns:a16="http://schemas.microsoft.com/office/drawing/2014/main" id="{72AE7DF3-C523-8D65-EB57-E0520469ECFE}"/>
              </a:ext>
            </a:extLst>
          </p:cNvPr>
          <p:cNvSpPr txBox="1"/>
          <p:nvPr/>
        </p:nvSpPr>
        <p:spPr>
          <a:xfrm>
            <a:off x="2699149" y="3004901"/>
            <a:ext cx="7166344" cy="646331"/>
          </a:xfrm>
          <a:prstGeom prst="rect">
            <a:avLst/>
          </a:prstGeom>
          <a:noFill/>
        </p:spPr>
        <p:txBody>
          <a:bodyPr wrap="square" rtlCol="1">
            <a:spAutoFit/>
          </a:bodyPr>
          <a:lstStyle/>
          <a:p>
            <a:pPr algn="ctr"/>
            <a:r>
              <a:rPr lang="en-US" sz="3600" b="1" dirty="0">
                <a:solidFill>
                  <a:schemeClr val="accent1"/>
                </a:solidFill>
                <a:hlinkClick r:id="rId5"/>
              </a:rPr>
              <a:t>Template maker</a:t>
            </a:r>
            <a:endParaRPr lang="ar-SA" sz="3600" b="1" dirty="0">
              <a:solidFill>
                <a:schemeClr val="accent1"/>
              </a:solidFill>
            </a:endParaRPr>
          </a:p>
        </p:txBody>
      </p:sp>
      <p:sp>
        <p:nvSpPr>
          <p:cNvPr id="2" name="عنصر نائب للتذييل 1">
            <a:extLst>
              <a:ext uri="{FF2B5EF4-FFF2-40B4-BE49-F238E27FC236}">
                <a16:creationId xmlns:a16="http://schemas.microsoft.com/office/drawing/2014/main" id="{8475DC54-D9E7-A62B-3574-2FF82B8A9BD1}"/>
              </a:ext>
            </a:extLst>
          </p:cNvPr>
          <p:cNvSpPr>
            <a:spLocks noGrp="1"/>
          </p:cNvSpPr>
          <p:nvPr>
            <p:ph type="ftr" sz="quarter" idx="11"/>
          </p:nvPr>
        </p:nvSpPr>
        <p:spPr/>
        <p:txBody>
          <a:bodyPr/>
          <a:lstStyle/>
          <a:p>
            <a:r>
              <a:rPr lang="ar-SA"/>
              <a:t>أ. دلال محمد الرشيد</a:t>
            </a:r>
          </a:p>
        </p:txBody>
      </p:sp>
    </p:spTree>
    <p:extLst>
      <p:ext uri="{BB962C8B-B14F-4D97-AF65-F5344CB8AC3E}">
        <p14:creationId xmlns:p14="http://schemas.microsoft.com/office/powerpoint/2010/main" val="12062484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6" name="قلب الصفحة.wav"/>
          </p:st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زوايا مستديرة 5">
            <a:extLst>
              <a:ext uri="{FF2B5EF4-FFF2-40B4-BE49-F238E27FC236}">
                <a16:creationId xmlns:a16="http://schemas.microsoft.com/office/drawing/2014/main" id="{8DB75004-5148-467A-90ED-66710884E478}"/>
              </a:ext>
            </a:extLst>
          </p:cNvPr>
          <p:cNvSpPr/>
          <p:nvPr/>
        </p:nvSpPr>
        <p:spPr>
          <a:xfrm rot="16200000" flipH="1">
            <a:off x="2724768" y="-2543589"/>
            <a:ext cx="6747164" cy="11971605"/>
          </a:xfrm>
          <a:prstGeom prst="roundRect">
            <a:avLst>
              <a:gd name="adj" fmla="val 6753"/>
            </a:avLst>
          </a:prstGeom>
          <a:solidFill>
            <a:schemeClr val="bg1"/>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5" name="مستطيل: زوايا مستديرة 14">
            <a:extLst>
              <a:ext uri="{FF2B5EF4-FFF2-40B4-BE49-F238E27FC236}">
                <a16:creationId xmlns:a16="http://schemas.microsoft.com/office/drawing/2014/main" id="{FA32E3DA-F489-9E47-8173-D5F34EC2580D}"/>
              </a:ext>
            </a:extLst>
          </p:cNvPr>
          <p:cNvSpPr/>
          <p:nvPr/>
        </p:nvSpPr>
        <p:spPr>
          <a:xfrm rot="16200000" flipH="1">
            <a:off x="2832615" y="-2501385"/>
            <a:ext cx="6747164" cy="11971605"/>
          </a:xfrm>
          <a:prstGeom prst="roundRect">
            <a:avLst>
              <a:gd name="adj" fmla="val 6753"/>
            </a:avLst>
          </a:prstGeom>
          <a:solidFill>
            <a:schemeClr val="bg1">
              <a:lumMod val="95000"/>
            </a:schemeClr>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pic>
        <p:nvPicPr>
          <p:cNvPr id="8" name="صورة 7" descr="صورة تحتوي على نص&#10;&#10;تم إنشاء الوصف تلقائياً">
            <a:extLst>
              <a:ext uri="{FF2B5EF4-FFF2-40B4-BE49-F238E27FC236}">
                <a16:creationId xmlns:a16="http://schemas.microsoft.com/office/drawing/2014/main" id="{C27DD00D-A051-4A07-9486-A42425FC0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391343" y="-2670751"/>
            <a:ext cx="835224" cy="5425910"/>
          </a:xfrm>
          <a:prstGeom prst="rect">
            <a:avLst/>
          </a:prstGeom>
        </p:spPr>
      </p:pic>
      <p:sp>
        <p:nvSpPr>
          <p:cNvPr id="2" name="مربع نص 1">
            <a:extLst>
              <a:ext uri="{FF2B5EF4-FFF2-40B4-BE49-F238E27FC236}">
                <a16:creationId xmlns:a16="http://schemas.microsoft.com/office/drawing/2014/main" id="{D8B8B005-D794-47A6-87ED-372212C23C67}"/>
              </a:ext>
            </a:extLst>
          </p:cNvPr>
          <p:cNvSpPr txBox="1"/>
          <p:nvPr/>
        </p:nvSpPr>
        <p:spPr>
          <a:xfrm>
            <a:off x="1035927" y="2771515"/>
            <a:ext cx="10340540" cy="2239844"/>
          </a:xfrm>
          <a:prstGeom prst="rect">
            <a:avLst/>
          </a:prstGeom>
          <a:noFill/>
        </p:spPr>
        <p:txBody>
          <a:bodyPr wrap="square" rtlCol="1">
            <a:spAutoFit/>
          </a:bodyPr>
          <a:lstStyle/>
          <a:p>
            <a:pPr>
              <a:lnSpc>
                <a:spcPct val="150000"/>
              </a:lnSpc>
            </a:pPr>
            <a:endParaRPr lang="ar-SA" sz="2400" b="1" dirty="0">
              <a:cs typeface="Sultan bold" pitchFamily="2" charset="-78"/>
            </a:endParaRPr>
          </a:p>
          <a:p>
            <a:pPr algn="ctr">
              <a:lnSpc>
                <a:spcPct val="150000"/>
              </a:lnSpc>
            </a:pPr>
            <a:r>
              <a:rPr lang="ar-SA" sz="2400" b="1" dirty="0">
                <a:cs typeface="Sultan bold" pitchFamily="2" charset="-78"/>
              </a:rPr>
              <a:t>يوجد حلولٌ ومنطلقات متنوعةٌ لأفكار تغليفٍ تحقق هدف التصميم غير المألوف لجذب المجموعة المستهدفة من العملاء، وذلك لأن عمليّة تغليف المنتج تعد إحدى العوامل الأساسيّة المؤثّرة في قرارات الشّراء.</a:t>
            </a:r>
          </a:p>
        </p:txBody>
      </p:sp>
      <p:grpSp>
        <p:nvGrpSpPr>
          <p:cNvPr id="11" name="مجموعة 10">
            <a:extLst>
              <a:ext uri="{FF2B5EF4-FFF2-40B4-BE49-F238E27FC236}">
                <a16:creationId xmlns:a16="http://schemas.microsoft.com/office/drawing/2014/main" id="{7CD25349-70C2-5BB3-CD85-675DD8154328}"/>
              </a:ext>
            </a:extLst>
          </p:cNvPr>
          <p:cNvGrpSpPr/>
          <p:nvPr/>
        </p:nvGrpSpPr>
        <p:grpSpPr>
          <a:xfrm>
            <a:off x="494218" y="1495188"/>
            <a:ext cx="11477388" cy="1655768"/>
            <a:chOff x="2502373" y="442024"/>
            <a:chExt cx="7485276" cy="1655768"/>
          </a:xfrm>
        </p:grpSpPr>
        <p:pic>
          <p:nvPicPr>
            <p:cNvPr id="12" name="صورة 11">
              <a:extLst>
                <a:ext uri="{FF2B5EF4-FFF2-40B4-BE49-F238E27FC236}">
                  <a16:creationId xmlns:a16="http://schemas.microsoft.com/office/drawing/2014/main" id="{509AD82A-4520-5D9D-C5A6-585F803BC3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2373" y="442024"/>
              <a:ext cx="7485276" cy="1553731"/>
            </a:xfrm>
            <a:prstGeom prst="rect">
              <a:avLst/>
            </a:prstGeom>
          </p:spPr>
        </p:pic>
        <p:sp>
          <p:nvSpPr>
            <p:cNvPr id="13" name="مربع نص 12">
              <a:extLst>
                <a:ext uri="{FF2B5EF4-FFF2-40B4-BE49-F238E27FC236}">
                  <a16:creationId xmlns:a16="http://schemas.microsoft.com/office/drawing/2014/main" id="{0B55B500-2E79-BA31-74E7-2FFA687669A0}"/>
                </a:ext>
              </a:extLst>
            </p:cNvPr>
            <p:cNvSpPr txBox="1"/>
            <p:nvPr/>
          </p:nvSpPr>
          <p:spPr>
            <a:xfrm>
              <a:off x="3002390" y="897463"/>
              <a:ext cx="5933010" cy="1200329"/>
            </a:xfrm>
            <a:prstGeom prst="rect">
              <a:avLst/>
            </a:prstGeom>
            <a:noFill/>
          </p:spPr>
          <p:txBody>
            <a:bodyPr wrap="square" rtlCol="1">
              <a:spAutoFit/>
            </a:bodyPr>
            <a:lstStyle/>
            <a:p>
              <a:pPr algn="r"/>
              <a:r>
                <a:rPr lang="ar-SA" sz="3600" dirty="0">
                  <a:cs typeface="Sultan bold" pitchFamily="2" charset="-78"/>
                </a:rPr>
                <a:t>منطلقات وحلول لابتكار أفكارٍ إبداعيةٍ في تصميم التغليف</a:t>
              </a:r>
            </a:p>
          </p:txBody>
        </p:sp>
      </p:grpSp>
      <p:pic>
        <p:nvPicPr>
          <p:cNvPr id="7" name="صورة 6" descr="صورة تحتوي على نص&#10;&#10;تم إنشاء الوصف تلقائياً">
            <a:extLst>
              <a:ext uri="{FF2B5EF4-FFF2-40B4-BE49-F238E27FC236}">
                <a16:creationId xmlns:a16="http://schemas.microsoft.com/office/drawing/2014/main" id="{30E17703-A095-4703-A570-30224E3C8B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sp>
        <p:nvSpPr>
          <p:cNvPr id="3" name="عنصر نائب للتذييل 2">
            <a:extLst>
              <a:ext uri="{FF2B5EF4-FFF2-40B4-BE49-F238E27FC236}">
                <a16:creationId xmlns:a16="http://schemas.microsoft.com/office/drawing/2014/main" id="{217FFDDF-18DA-536A-5F11-4D3EE95652E9}"/>
              </a:ext>
            </a:extLst>
          </p:cNvPr>
          <p:cNvSpPr>
            <a:spLocks noGrp="1"/>
          </p:cNvSpPr>
          <p:nvPr>
            <p:ph type="ftr" sz="quarter" idx="11"/>
          </p:nvPr>
        </p:nvSpPr>
        <p:spPr/>
        <p:txBody>
          <a:bodyPr/>
          <a:lstStyle/>
          <a:p>
            <a:r>
              <a:rPr lang="ar-SA"/>
              <a:t>أ. دلال محمد الرشيد</a:t>
            </a:r>
          </a:p>
        </p:txBody>
      </p:sp>
    </p:spTree>
    <p:extLst>
      <p:ext uri="{BB962C8B-B14F-4D97-AF65-F5344CB8AC3E}">
        <p14:creationId xmlns:p14="http://schemas.microsoft.com/office/powerpoint/2010/main" val="753842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5" name="قلب الصفحة.wav"/>
          </p:stSnd>
        </p:sndAc>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زوايا مستديرة 6">
            <a:extLst>
              <a:ext uri="{FF2B5EF4-FFF2-40B4-BE49-F238E27FC236}">
                <a16:creationId xmlns:a16="http://schemas.microsoft.com/office/drawing/2014/main" id="{8E31884F-D8C5-322F-E003-6F90E145A98D}"/>
              </a:ext>
            </a:extLst>
          </p:cNvPr>
          <p:cNvSpPr/>
          <p:nvPr/>
        </p:nvSpPr>
        <p:spPr>
          <a:xfrm rot="16200000" flipH="1">
            <a:off x="2778643" y="-2661683"/>
            <a:ext cx="6751674" cy="12075040"/>
          </a:xfrm>
          <a:prstGeom prst="roundRect">
            <a:avLst>
              <a:gd name="adj" fmla="val 6753"/>
            </a:avLst>
          </a:prstGeom>
          <a:solidFill>
            <a:schemeClr val="bg1">
              <a:lumMod val="95000"/>
            </a:schemeClr>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3" name="مربع نص 2">
            <a:extLst>
              <a:ext uri="{FF2B5EF4-FFF2-40B4-BE49-F238E27FC236}">
                <a16:creationId xmlns:a16="http://schemas.microsoft.com/office/drawing/2014/main" id="{FC945B93-07B5-52AA-6678-2AEE8383B0B5}"/>
              </a:ext>
            </a:extLst>
          </p:cNvPr>
          <p:cNvSpPr txBox="1"/>
          <p:nvPr/>
        </p:nvSpPr>
        <p:spPr>
          <a:xfrm>
            <a:off x="2251859" y="3871499"/>
            <a:ext cx="8327951" cy="1815882"/>
          </a:xfrm>
          <a:prstGeom prst="rect">
            <a:avLst/>
          </a:prstGeom>
          <a:noFill/>
        </p:spPr>
        <p:txBody>
          <a:bodyPr wrap="square">
            <a:spAutoFit/>
          </a:bodyPr>
          <a:lstStyle/>
          <a:p>
            <a:pPr algn="ctr"/>
            <a:r>
              <a:rPr lang="ar-SA" sz="2800" b="1" dirty="0">
                <a:solidFill>
                  <a:srgbClr val="465E8F"/>
                </a:solidFill>
                <a:cs typeface="Sultan bold" pitchFamily="2" charset="-78"/>
              </a:rPr>
              <a:t>سنستعرض أمثلة لمنطلقات وحلول إبداعية للتصميم </a:t>
            </a:r>
          </a:p>
          <a:p>
            <a:pPr algn="justLow"/>
            <a:r>
              <a:rPr lang="ar-SA" sz="2800" b="1" dirty="0">
                <a:solidFill>
                  <a:srgbClr val="437356"/>
                </a:solidFill>
                <a:cs typeface="Sultan bold" pitchFamily="2" charset="-78"/>
              </a:rPr>
              <a:t>المطلوب:</a:t>
            </a:r>
          </a:p>
          <a:p>
            <a:pPr algn="justLow"/>
            <a:r>
              <a:rPr lang="ar-SA" sz="2800" b="1" dirty="0">
                <a:solidFill>
                  <a:srgbClr val="465E8F"/>
                </a:solidFill>
                <a:cs typeface="Sultan bold" pitchFamily="2" charset="-78"/>
              </a:rPr>
              <a:t>أسرع مجموعة تأتي بصورة لهذا المنطلق تستحق نقطة في التحدي.</a:t>
            </a:r>
          </a:p>
          <a:p>
            <a:pPr algn="ctr"/>
            <a:r>
              <a:rPr lang="ar-SA" sz="2800" b="1" dirty="0">
                <a:solidFill>
                  <a:srgbClr val="EBC584"/>
                </a:solidFill>
                <a:cs typeface="Sultan bold" pitchFamily="2" charset="-78"/>
              </a:rPr>
              <a:t>الوقت المحدد للبحث 2 دقيقة</a:t>
            </a:r>
          </a:p>
        </p:txBody>
      </p:sp>
      <p:sp>
        <p:nvSpPr>
          <p:cNvPr id="4" name="مربع نص 3">
            <a:extLst>
              <a:ext uri="{FF2B5EF4-FFF2-40B4-BE49-F238E27FC236}">
                <a16:creationId xmlns:a16="http://schemas.microsoft.com/office/drawing/2014/main" id="{A80ED8B5-B21F-F2F8-A9EC-6AC43BF71360}"/>
              </a:ext>
            </a:extLst>
          </p:cNvPr>
          <p:cNvSpPr txBox="1"/>
          <p:nvPr/>
        </p:nvSpPr>
        <p:spPr>
          <a:xfrm>
            <a:off x="2668772" y="524288"/>
            <a:ext cx="7283302" cy="646331"/>
          </a:xfrm>
          <a:prstGeom prst="rect">
            <a:avLst/>
          </a:prstGeom>
          <a:noFill/>
        </p:spPr>
        <p:txBody>
          <a:bodyPr wrap="square" rtlCol="1">
            <a:spAutoFit/>
          </a:bodyPr>
          <a:lstStyle/>
          <a:p>
            <a:pPr algn="ctr"/>
            <a:r>
              <a:rPr lang="ar-SA" sz="3600" b="1" dirty="0">
                <a:solidFill>
                  <a:srgbClr val="F4AD1B"/>
                </a:solidFill>
              </a:rPr>
              <a:t>تحدي المجموعات</a:t>
            </a:r>
          </a:p>
        </p:txBody>
      </p:sp>
      <p:pic>
        <p:nvPicPr>
          <p:cNvPr id="6" name="صورة 5">
            <a:extLst>
              <a:ext uri="{FF2B5EF4-FFF2-40B4-BE49-F238E27FC236}">
                <a16:creationId xmlns:a16="http://schemas.microsoft.com/office/drawing/2014/main" id="{B5E64099-03CE-CCB3-9A45-A35B3A17A0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4105" y="1170619"/>
            <a:ext cx="2312636" cy="2346555"/>
          </a:xfrm>
          <a:prstGeom prst="rect">
            <a:avLst/>
          </a:prstGeom>
        </p:spPr>
      </p:pic>
      <p:sp>
        <p:nvSpPr>
          <p:cNvPr id="2" name="عنصر نائب للتذييل 1">
            <a:extLst>
              <a:ext uri="{FF2B5EF4-FFF2-40B4-BE49-F238E27FC236}">
                <a16:creationId xmlns:a16="http://schemas.microsoft.com/office/drawing/2014/main" id="{75F142C3-9E5B-0D96-E71E-CC478D8AAB7E}"/>
              </a:ext>
            </a:extLst>
          </p:cNvPr>
          <p:cNvSpPr>
            <a:spLocks noGrp="1"/>
          </p:cNvSpPr>
          <p:nvPr>
            <p:ph type="ftr" sz="quarter" idx="11"/>
          </p:nvPr>
        </p:nvSpPr>
        <p:spPr/>
        <p:txBody>
          <a:bodyPr/>
          <a:lstStyle/>
          <a:p>
            <a:r>
              <a:rPr lang="ar-SA"/>
              <a:t>أ. دلال محمد الرشيد</a:t>
            </a:r>
          </a:p>
        </p:txBody>
      </p:sp>
    </p:spTree>
    <p:extLst>
      <p:ext uri="{BB962C8B-B14F-4D97-AF65-F5344CB8AC3E}">
        <p14:creationId xmlns:p14="http://schemas.microsoft.com/office/powerpoint/2010/main" val="1312305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4" name="قلب الصفحة.wav"/>
          </p:stSnd>
        </p:sndAc>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زوايا مستديرة 6">
            <a:extLst>
              <a:ext uri="{FF2B5EF4-FFF2-40B4-BE49-F238E27FC236}">
                <a16:creationId xmlns:a16="http://schemas.microsoft.com/office/drawing/2014/main" id="{8E31884F-D8C5-322F-E003-6F90E145A98D}"/>
              </a:ext>
            </a:extLst>
          </p:cNvPr>
          <p:cNvSpPr/>
          <p:nvPr/>
        </p:nvSpPr>
        <p:spPr>
          <a:xfrm rot="16200000" flipH="1">
            <a:off x="2778643" y="-2587255"/>
            <a:ext cx="6751674" cy="12075040"/>
          </a:xfrm>
          <a:prstGeom prst="roundRect">
            <a:avLst>
              <a:gd name="adj" fmla="val 6753"/>
            </a:avLst>
          </a:prstGeom>
          <a:solidFill>
            <a:schemeClr val="bg1">
              <a:lumMod val="95000"/>
            </a:schemeClr>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3" name="مربع نص 2">
            <a:extLst>
              <a:ext uri="{FF2B5EF4-FFF2-40B4-BE49-F238E27FC236}">
                <a16:creationId xmlns:a16="http://schemas.microsoft.com/office/drawing/2014/main" id="{FC945B93-07B5-52AA-6678-2AEE8383B0B5}"/>
              </a:ext>
            </a:extLst>
          </p:cNvPr>
          <p:cNvSpPr txBox="1"/>
          <p:nvPr/>
        </p:nvSpPr>
        <p:spPr>
          <a:xfrm>
            <a:off x="3368278" y="487280"/>
            <a:ext cx="8327951" cy="1815882"/>
          </a:xfrm>
          <a:prstGeom prst="rect">
            <a:avLst/>
          </a:prstGeom>
          <a:noFill/>
        </p:spPr>
        <p:txBody>
          <a:bodyPr wrap="square">
            <a:spAutoFit/>
          </a:bodyPr>
          <a:lstStyle/>
          <a:p>
            <a:pPr algn="justLow"/>
            <a:r>
              <a:rPr lang="ar-SA" sz="2800" b="1" dirty="0">
                <a:solidFill>
                  <a:srgbClr val="EBC584"/>
                </a:solidFill>
                <a:cs typeface="Sultan bold" pitchFamily="2" charset="-78"/>
              </a:rPr>
              <a:t>1- إظهار جزء من المنتج في تصميم التغليف:</a:t>
            </a:r>
            <a:endParaRPr lang="ar-SA" sz="2800" b="1" dirty="0">
              <a:solidFill>
                <a:srgbClr val="465E8F"/>
              </a:solidFill>
              <a:cs typeface="Sultan bold" pitchFamily="2" charset="-78"/>
            </a:endParaRPr>
          </a:p>
          <a:p>
            <a:pPr algn="justLow"/>
            <a:r>
              <a:rPr lang="ar-SA" sz="2800" b="1" dirty="0">
                <a:solidFill>
                  <a:srgbClr val="465E8F"/>
                </a:solidFill>
                <a:cs typeface="Sultan bold" pitchFamily="2" charset="-78"/>
              </a:rPr>
              <a:t>ونعني الربط بين المغلَّف وما يغلفه، ويكون التصميم جزءًا منه؛ حيث يؤدي غرضًا تصميميًّا وآخر وظيفيًّا، وتعد فكرة دمج المنتج بالتصميم إحدى أفكار تغليف المنتجات التي يمكن تطبيقها بإبداع.</a:t>
            </a:r>
          </a:p>
        </p:txBody>
      </p:sp>
      <p:sp>
        <p:nvSpPr>
          <p:cNvPr id="4" name="مربع نص 3">
            <a:extLst>
              <a:ext uri="{FF2B5EF4-FFF2-40B4-BE49-F238E27FC236}">
                <a16:creationId xmlns:a16="http://schemas.microsoft.com/office/drawing/2014/main" id="{A80ED8B5-B21F-F2F8-A9EC-6AC43BF71360}"/>
              </a:ext>
            </a:extLst>
          </p:cNvPr>
          <p:cNvSpPr txBox="1"/>
          <p:nvPr/>
        </p:nvSpPr>
        <p:spPr>
          <a:xfrm>
            <a:off x="488406" y="3105834"/>
            <a:ext cx="3732027" cy="646331"/>
          </a:xfrm>
          <a:prstGeom prst="rect">
            <a:avLst/>
          </a:prstGeom>
          <a:noFill/>
        </p:spPr>
        <p:txBody>
          <a:bodyPr wrap="square" rtlCol="1">
            <a:spAutoFit/>
          </a:bodyPr>
          <a:lstStyle/>
          <a:p>
            <a:pPr algn="ctr"/>
            <a:r>
              <a:rPr lang="ar-SA" sz="3600" b="1" dirty="0">
                <a:solidFill>
                  <a:srgbClr val="F4AD1B"/>
                </a:solidFill>
              </a:rPr>
              <a:t>تحدي المجموعات</a:t>
            </a:r>
          </a:p>
        </p:txBody>
      </p:sp>
      <p:pic>
        <p:nvPicPr>
          <p:cNvPr id="6" name="صورة 5">
            <a:extLst>
              <a:ext uri="{FF2B5EF4-FFF2-40B4-BE49-F238E27FC236}">
                <a16:creationId xmlns:a16="http://schemas.microsoft.com/office/drawing/2014/main" id="{B5E64099-03CE-CCB3-9A45-A35B3A17A0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3378" y="3815607"/>
            <a:ext cx="1862082" cy="1889392"/>
          </a:xfrm>
          <a:prstGeom prst="rect">
            <a:avLst/>
          </a:prstGeom>
        </p:spPr>
      </p:pic>
      <p:pic>
        <p:nvPicPr>
          <p:cNvPr id="2" name="2 Minute Countdown Timer">
            <a:hlinkClick r:id="" action="ppaction://media"/>
            <a:extLst>
              <a:ext uri="{FF2B5EF4-FFF2-40B4-BE49-F238E27FC236}">
                <a16:creationId xmlns:a16="http://schemas.microsoft.com/office/drawing/2014/main" id="{40D4A58C-BA98-0819-E4F0-9B480C63DBD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50465" y="2934586"/>
            <a:ext cx="5406066" cy="3040912"/>
          </a:xfrm>
          <a:prstGeom prst="rect">
            <a:avLst/>
          </a:prstGeom>
        </p:spPr>
      </p:pic>
      <p:sp>
        <p:nvSpPr>
          <p:cNvPr id="5" name="عنصر نائب للتذييل 4">
            <a:extLst>
              <a:ext uri="{FF2B5EF4-FFF2-40B4-BE49-F238E27FC236}">
                <a16:creationId xmlns:a16="http://schemas.microsoft.com/office/drawing/2014/main" id="{00B8A9AB-F945-E763-6BD5-2DF5E5C5DD92}"/>
              </a:ext>
            </a:extLst>
          </p:cNvPr>
          <p:cNvSpPr>
            <a:spLocks noGrp="1"/>
          </p:cNvSpPr>
          <p:nvPr>
            <p:ph type="ftr" sz="quarter" idx="11"/>
          </p:nvPr>
        </p:nvSpPr>
        <p:spPr/>
        <p:txBody>
          <a:bodyPr/>
          <a:lstStyle/>
          <a:p>
            <a:r>
              <a:rPr lang="ar-SA"/>
              <a:t>أ. دلال محمد الرشيد</a:t>
            </a:r>
          </a:p>
        </p:txBody>
      </p:sp>
    </p:spTree>
    <p:extLst>
      <p:ext uri="{BB962C8B-B14F-4D97-AF65-F5344CB8AC3E}">
        <p14:creationId xmlns:p14="http://schemas.microsoft.com/office/powerpoint/2010/main" val="214884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4" name="قلب الصفحة.wav"/>
          </p:stSnd>
        </p:sndAc>
      </p:transition>
    </mc:Choice>
    <mc:Fallback xmlns="">
      <p:transition spd="slow">
        <p:fade/>
        <p:sndAc>
          <p:stSnd>
            <p:snd r:embed="rId7" name="قلب الصفحة.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0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A387959C-7D32-CC26-2E75-987CA1E2C6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7" y="4308110"/>
            <a:ext cx="3648925" cy="2177749"/>
          </a:xfrm>
          <a:prstGeom prst="rect">
            <a:avLst/>
          </a:prstGeom>
        </p:spPr>
      </p:pic>
      <p:pic>
        <p:nvPicPr>
          <p:cNvPr id="5" name="صورة 4">
            <a:extLst>
              <a:ext uri="{FF2B5EF4-FFF2-40B4-BE49-F238E27FC236}">
                <a16:creationId xmlns:a16="http://schemas.microsoft.com/office/drawing/2014/main" id="{B65FACF8-B2D7-15BF-25FB-897FBEBE64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8006" y="1695235"/>
            <a:ext cx="5833163" cy="5014793"/>
          </a:xfrm>
          <a:prstGeom prst="rect">
            <a:avLst/>
          </a:prstGeom>
        </p:spPr>
      </p:pic>
      <p:pic>
        <p:nvPicPr>
          <p:cNvPr id="7" name="صورة 6">
            <a:extLst>
              <a:ext uri="{FF2B5EF4-FFF2-40B4-BE49-F238E27FC236}">
                <a16:creationId xmlns:a16="http://schemas.microsoft.com/office/drawing/2014/main" id="{E79523B2-B28F-5A2E-C129-3823F0011A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7" y="1695235"/>
            <a:ext cx="3961589" cy="2268653"/>
          </a:xfrm>
          <a:prstGeom prst="rect">
            <a:avLst/>
          </a:prstGeom>
        </p:spPr>
      </p:pic>
      <p:sp>
        <p:nvSpPr>
          <p:cNvPr id="2" name="مستطيل 1">
            <a:extLst>
              <a:ext uri="{FF2B5EF4-FFF2-40B4-BE49-F238E27FC236}">
                <a16:creationId xmlns:a16="http://schemas.microsoft.com/office/drawing/2014/main" id="{AC33C332-B408-61CE-3D9E-9F8B54AA1B69}"/>
              </a:ext>
            </a:extLst>
          </p:cNvPr>
          <p:cNvSpPr/>
          <p:nvPr/>
        </p:nvSpPr>
        <p:spPr>
          <a:xfrm>
            <a:off x="2208944" y="480336"/>
            <a:ext cx="8774131" cy="739739"/>
          </a:xfrm>
          <a:prstGeom prst="rect">
            <a:avLst/>
          </a:prstGeom>
          <a:ln>
            <a:no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4000" dirty="0">
                <a:solidFill>
                  <a:srgbClr val="FFC000"/>
                </a:solidFill>
                <a:cs typeface="Bold Italic Art" panose="02010400000000000000" pitchFamily="2" charset="-78"/>
              </a:rPr>
              <a:t>تغذية بصرية</a:t>
            </a:r>
          </a:p>
        </p:txBody>
      </p:sp>
      <p:sp>
        <p:nvSpPr>
          <p:cNvPr id="4" name="عنصر نائب للتذييل 3">
            <a:extLst>
              <a:ext uri="{FF2B5EF4-FFF2-40B4-BE49-F238E27FC236}">
                <a16:creationId xmlns:a16="http://schemas.microsoft.com/office/drawing/2014/main" id="{3A587CCF-ADBD-EDB0-A9B8-DE8494506B50}"/>
              </a:ext>
            </a:extLst>
          </p:cNvPr>
          <p:cNvSpPr>
            <a:spLocks noGrp="1"/>
          </p:cNvSpPr>
          <p:nvPr>
            <p:ph type="ftr" sz="quarter" idx="11"/>
          </p:nvPr>
        </p:nvSpPr>
        <p:spPr/>
        <p:txBody>
          <a:bodyPr/>
          <a:lstStyle/>
          <a:p>
            <a:r>
              <a:rPr lang="ar-SA"/>
              <a:t>أ. دلال محمد الرشيد</a:t>
            </a:r>
          </a:p>
        </p:txBody>
      </p:sp>
    </p:spTree>
    <p:extLst>
      <p:ext uri="{BB962C8B-B14F-4D97-AF65-F5344CB8AC3E}">
        <p14:creationId xmlns:p14="http://schemas.microsoft.com/office/powerpoint/2010/main" val="3224701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6" name="قلب الصفحة.wav"/>
          </p:stSnd>
        </p:sndAc>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زوايا مستديرة 6">
            <a:extLst>
              <a:ext uri="{FF2B5EF4-FFF2-40B4-BE49-F238E27FC236}">
                <a16:creationId xmlns:a16="http://schemas.microsoft.com/office/drawing/2014/main" id="{8E31884F-D8C5-322F-E003-6F90E145A98D}"/>
              </a:ext>
            </a:extLst>
          </p:cNvPr>
          <p:cNvSpPr/>
          <p:nvPr/>
        </p:nvSpPr>
        <p:spPr>
          <a:xfrm rot="16200000" flipH="1">
            <a:off x="2778643" y="-2587255"/>
            <a:ext cx="6751674" cy="12075040"/>
          </a:xfrm>
          <a:prstGeom prst="roundRect">
            <a:avLst>
              <a:gd name="adj" fmla="val 6753"/>
            </a:avLst>
          </a:prstGeom>
          <a:solidFill>
            <a:schemeClr val="bg1">
              <a:lumMod val="95000"/>
            </a:schemeClr>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3" name="مربع نص 2">
            <a:extLst>
              <a:ext uri="{FF2B5EF4-FFF2-40B4-BE49-F238E27FC236}">
                <a16:creationId xmlns:a16="http://schemas.microsoft.com/office/drawing/2014/main" id="{FC945B93-07B5-52AA-6678-2AEE8383B0B5}"/>
              </a:ext>
            </a:extLst>
          </p:cNvPr>
          <p:cNvSpPr txBox="1"/>
          <p:nvPr/>
        </p:nvSpPr>
        <p:spPr>
          <a:xfrm>
            <a:off x="3368278" y="487280"/>
            <a:ext cx="8327951" cy="1384995"/>
          </a:xfrm>
          <a:prstGeom prst="rect">
            <a:avLst/>
          </a:prstGeom>
          <a:noFill/>
        </p:spPr>
        <p:txBody>
          <a:bodyPr wrap="square">
            <a:spAutoFit/>
          </a:bodyPr>
          <a:lstStyle/>
          <a:p>
            <a:pPr algn="justLow"/>
            <a:r>
              <a:rPr lang="ar-SA" sz="2800" b="1" dirty="0">
                <a:solidFill>
                  <a:srgbClr val="EBC584"/>
                </a:solidFill>
                <a:cs typeface="Sultan bold" pitchFamily="2" charset="-78"/>
              </a:rPr>
              <a:t>2- تطابق أجزاء من المنتج:</a:t>
            </a:r>
            <a:endParaRPr lang="ar-SA" sz="2800" b="1" dirty="0">
              <a:solidFill>
                <a:srgbClr val="465E8F"/>
              </a:solidFill>
              <a:cs typeface="Sultan bold" pitchFamily="2" charset="-78"/>
            </a:endParaRPr>
          </a:p>
          <a:p>
            <a:pPr algn="justLow"/>
            <a:r>
              <a:rPr lang="ar-SA" sz="2800" b="1" dirty="0">
                <a:solidFill>
                  <a:srgbClr val="465E8F"/>
                </a:solidFill>
                <a:cs typeface="Sultan bold" pitchFamily="2" charset="-78"/>
              </a:rPr>
              <a:t>مثلًا: جمع علب العصير في عبوةٍ تتخذ شكل الفاكهة المستَخرَج منها ذلك العصير.</a:t>
            </a:r>
          </a:p>
        </p:txBody>
      </p:sp>
      <p:sp>
        <p:nvSpPr>
          <p:cNvPr id="4" name="مربع نص 3">
            <a:extLst>
              <a:ext uri="{FF2B5EF4-FFF2-40B4-BE49-F238E27FC236}">
                <a16:creationId xmlns:a16="http://schemas.microsoft.com/office/drawing/2014/main" id="{A80ED8B5-B21F-F2F8-A9EC-6AC43BF71360}"/>
              </a:ext>
            </a:extLst>
          </p:cNvPr>
          <p:cNvSpPr txBox="1"/>
          <p:nvPr/>
        </p:nvSpPr>
        <p:spPr>
          <a:xfrm>
            <a:off x="488406" y="3105834"/>
            <a:ext cx="3732027" cy="646331"/>
          </a:xfrm>
          <a:prstGeom prst="rect">
            <a:avLst/>
          </a:prstGeom>
          <a:noFill/>
        </p:spPr>
        <p:txBody>
          <a:bodyPr wrap="square" rtlCol="1">
            <a:spAutoFit/>
          </a:bodyPr>
          <a:lstStyle/>
          <a:p>
            <a:pPr algn="ctr"/>
            <a:r>
              <a:rPr lang="ar-SA" sz="3600" b="1" dirty="0">
                <a:solidFill>
                  <a:srgbClr val="F4AD1B"/>
                </a:solidFill>
              </a:rPr>
              <a:t>تحدي المجموعات</a:t>
            </a:r>
          </a:p>
        </p:txBody>
      </p:sp>
      <p:pic>
        <p:nvPicPr>
          <p:cNvPr id="6" name="صورة 5">
            <a:extLst>
              <a:ext uri="{FF2B5EF4-FFF2-40B4-BE49-F238E27FC236}">
                <a16:creationId xmlns:a16="http://schemas.microsoft.com/office/drawing/2014/main" id="{B5E64099-03CE-CCB3-9A45-A35B3A17A0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3378" y="3815607"/>
            <a:ext cx="1862082" cy="1889392"/>
          </a:xfrm>
          <a:prstGeom prst="rect">
            <a:avLst/>
          </a:prstGeom>
        </p:spPr>
      </p:pic>
      <p:pic>
        <p:nvPicPr>
          <p:cNvPr id="2" name="2 Minute Countdown Timer">
            <a:hlinkClick r:id="" action="ppaction://media"/>
            <a:extLst>
              <a:ext uri="{FF2B5EF4-FFF2-40B4-BE49-F238E27FC236}">
                <a16:creationId xmlns:a16="http://schemas.microsoft.com/office/drawing/2014/main" id="{40D4A58C-BA98-0819-E4F0-9B480C63DBD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50465" y="2934586"/>
            <a:ext cx="5406066" cy="3040912"/>
          </a:xfrm>
          <a:prstGeom prst="rect">
            <a:avLst/>
          </a:prstGeom>
        </p:spPr>
      </p:pic>
      <p:sp>
        <p:nvSpPr>
          <p:cNvPr id="5" name="عنصر نائب للتذييل 4">
            <a:extLst>
              <a:ext uri="{FF2B5EF4-FFF2-40B4-BE49-F238E27FC236}">
                <a16:creationId xmlns:a16="http://schemas.microsoft.com/office/drawing/2014/main" id="{A0FBC3FC-F4DC-2285-C5FF-C67C0E605366}"/>
              </a:ext>
            </a:extLst>
          </p:cNvPr>
          <p:cNvSpPr>
            <a:spLocks noGrp="1"/>
          </p:cNvSpPr>
          <p:nvPr>
            <p:ph type="ftr" sz="quarter" idx="11"/>
          </p:nvPr>
        </p:nvSpPr>
        <p:spPr/>
        <p:txBody>
          <a:bodyPr/>
          <a:lstStyle/>
          <a:p>
            <a:r>
              <a:rPr lang="ar-SA"/>
              <a:t>أ. دلال محمد الرشيد</a:t>
            </a:r>
          </a:p>
        </p:txBody>
      </p:sp>
    </p:spTree>
    <p:extLst>
      <p:ext uri="{BB962C8B-B14F-4D97-AF65-F5344CB8AC3E}">
        <p14:creationId xmlns:p14="http://schemas.microsoft.com/office/powerpoint/2010/main" val="979299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4" name="قلب الصفحة.wav"/>
          </p:stSnd>
        </p:sndAc>
      </p:transition>
    </mc:Choice>
    <mc:Fallback xmlns="">
      <p:transition spd="slow">
        <p:fade/>
        <p:sndAc>
          <p:stSnd>
            <p:snd r:embed="rId7" name="قلب الصفحة.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0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4B86D8AA-4ED4-2F52-2384-304EA5EC50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4866" y="469576"/>
            <a:ext cx="6923789" cy="4331051"/>
          </a:xfrm>
          <a:prstGeom prst="rect">
            <a:avLst/>
          </a:prstGeom>
        </p:spPr>
      </p:pic>
      <p:pic>
        <p:nvPicPr>
          <p:cNvPr id="4" name="صورة 3">
            <a:extLst>
              <a:ext uri="{FF2B5EF4-FFF2-40B4-BE49-F238E27FC236}">
                <a16:creationId xmlns:a16="http://schemas.microsoft.com/office/drawing/2014/main" id="{FE1834F8-E3FA-4937-D362-EE8F7EA79C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9348" y="2635101"/>
            <a:ext cx="4667250" cy="3810000"/>
          </a:xfrm>
          <a:prstGeom prst="rect">
            <a:avLst/>
          </a:prstGeom>
        </p:spPr>
      </p:pic>
      <p:sp>
        <p:nvSpPr>
          <p:cNvPr id="7" name="مربع نص 6">
            <a:extLst>
              <a:ext uri="{FF2B5EF4-FFF2-40B4-BE49-F238E27FC236}">
                <a16:creationId xmlns:a16="http://schemas.microsoft.com/office/drawing/2014/main" id="{9A736436-132E-CEE0-1C94-3A1C9B22468F}"/>
              </a:ext>
            </a:extLst>
          </p:cNvPr>
          <p:cNvSpPr txBox="1"/>
          <p:nvPr/>
        </p:nvSpPr>
        <p:spPr>
          <a:xfrm>
            <a:off x="3047144" y="115633"/>
            <a:ext cx="6097712" cy="707886"/>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000" b="0" i="0" u="none" strike="noStrike" kern="1200" cap="none" spc="0" normalizeH="0" baseline="0" noProof="0" dirty="0">
                <a:ln>
                  <a:noFill/>
                </a:ln>
                <a:solidFill>
                  <a:srgbClr val="FFC000"/>
                </a:solidFill>
                <a:effectLst/>
                <a:uLnTx/>
                <a:uFillTx/>
                <a:latin typeface="Calibri" panose="020F0502020204030204"/>
                <a:ea typeface="+mn-ea"/>
                <a:cs typeface="Bold Italic Art" panose="02010400000000000000" pitchFamily="2" charset="-78"/>
              </a:rPr>
              <a:t>تغذية بصرية</a:t>
            </a:r>
          </a:p>
        </p:txBody>
      </p:sp>
      <p:sp>
        <p:nvSpPr>
          <p:cNvPr id="2" name="عنصر نائب للتذييل 1">
            <a:extLst>
              <a:ext uri="{FF2B5EF4-FFF2-40B4-BE49-F238E27FC236}">
                <a16:creationId xmlns:a16="http://schemas.microsoft.com/office/drawing/2014/main" id="{400B2AE2-F22F-6095-1E2B-CB3FD15A6F3A}"/>
              </a:ext>
            </a:extLst>
          </p:cNvPr>
          <p:cNvSpPr>
            <a:spLocks noGrp="1"/>
          </p:cNvSpPr>
          <p:nvPr>
            <p:ph type="ftr" sz="quarter" idx="11"/>
          </p:nvPr>
        </p:nvSpPr>
        <p:spPr/>
        <p:txBody>
          <a:bodyPr/>
          <a:lstStyle/>
          <a:p>
            <a:r>
              <a:rPr lang="ar-SA"/>
              <a:t>أ. دلال محمد الرشيد</a:t>
            </a:r>
          </a:p>
        </p:txBody>
      </p:sp>
    </p:spTree>
    <p:extLst>
      <p:ext uri="{BB962C8B-B14F-4D97-AF65-F5344CB8AC3E}">
        <p14:creationId xmlns:p14="http://schemas.microsoft.com/office/powerpoint/2010/main" val="1144641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5" name="قلب الصفحة.wav"/>
          </p:stSnd>
        </p:sndAc>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زوايا مستديرة 6">
            <a:extLst>
              <a:ext uri="{FF2B5EF4-FFF2-40B4-BE49-F238E27FC236}">
                <a16:creationId xmlns:a16="http://schemas.microsoft.com/office/drawing/2014/main" id="{8E31884F-D8C5-322F-E003-6F90E145A98D}"/>
              </a:ext>
            </a:extLst>
          </p:cNvPr>
          <p:cNvSpPr/>
          <p:nvPr/>
        </p:nvSpPr>
        <p:spPr>
          <a:xfrm rot="16200000" flipH="1">
            <a:off x="2778643" y="-2587255"/>
            <a:ext cx="6751674" cy="12075040"/>
          </a:xfrm>
          <a:prstGeom prst="roundRect">
            <a:avLst>
              <a:gd name="adj" fmla="val 6753"/>
            </a:avLst>
          </a:prstGeom>
          <a:solidFill>
            <a:schemeClr val="bg1">
              <a:lumMod val="95000"/>
            </a:schemeClr>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3" name="مربع نص 2">
            <a:extLst>
              <a:ext uri="{FF2B5EF4-FFF2-40B4-BE49-F238E27FC236}">
                <a16:creationId xmlns:a16="http://schemas.microsoft.com/office/drawing/2014/main" id="{FC945B93-07B5-52AA-6678-2AEE8383B0B5}"/>
              </a:ext>
            </a:extLst>
          </p:cNvPr>
          <p:cNvSpPr txBox="1"/>
          <p:nvPr/>
        </p:nvSpPr>
        <p:spPr>
          <a:xfrm>
            <a:off x="3368278" y="487280"/>
            <a:ext cx="8327951" cy="1384995"/>
          </a:xfrm>
          <a:prstGeom prst="rect">
            <a:avLst/>
          </a:prstGeom>
          <a:noFill/>
        </p:spPr>
        <p:txBody>
          <a:bodyPr wrap="square">
            <a:spAutoFit/>
          </a:bodyPr>
          <a:lstStyle/>
          <a:p>
            <a:pPr algn="justLow"/>
            <a:r>
              <a:rPr lang="ar-SA" sz="2800" b="1" dirty="0">
                <a:solidFill>
                  <a:srgbClr val="EBC584"/>
                </a:solidFill>
                <a:cs typeface="Sultan bold" pitchFamily="2" charset="-78"/>
              </a:rPr>
              <a:t>3- استخدام الحواس في التّعرف على المغلف:</a:t>
            </a:r>
            <a:endParaRPr lang="ar-SA" sz="2800" b="1" dirty="0">
              <a:solidFill>
                <a:srgbClr val="465E8F"/>
              </a:solidFill>
              <a:cs typeface="Sultan bold" pitchFamily="2" charset="-78"/>
            </a:endParaRPr>
          </a:p>
          <a:p>
            <a:pPr algn="justLow"/>
            <a:r>
              <a:rPr lang="ar-SA" sz="2800" b="1" dirty="0">
                <a:solidFill>
                  <a:srgbClr val="465E8F"/>
                </a:solidFill>
                <a:cs typeface="Sultan bold" pitchFamily="2" charset="-78"/>
              </a:rPr>
              <a:t>ويعني الإبداع في تصميم عبوة المنتج بالشكل الذي يُرى بالعين وجَعْل جزءٍ منه يتفاعل مع حواسٍ أخرى.</a:t>
            </a:r>
          </a:p>
        </p:txBody>
      </p:sp>
      <p:sp>
        <p:nvSpPr>
          <p:cNvPr id="4" name="مربع نص 3">
            <a:extLst>
              <a:ext uri="{FF2B5EF4-FFF2-40B4-BE49-F238E27FC236}">
                <a16:creationId xmlns:a16="http://schemas.microsoft.com/office/drawing/2014/main" id="{A80ED8B5-B21F-F2F8-A9EC-6AC43BF71360}"/>
              </a:ext>
            </a:extLst>
          </p:cNvPr>
          <p:cNvSpPr txBox="1"/>
          <p:nvPr/>
        </p:nvSpPr>
        <p:spPr>
          <a:xfrm>
            <a:off x="488406" y="3105834"/>
            <a:ext cx="3732027" cy="646331"/>
          </a:xfrm>
          <a:prstGeom prst="rect">
            <a:avLst/>
          </a:prstGeom>
          <a:noFill/>
        </p:spPr>
        <p:txBody>
          <a:bodyPr wrap="square" rtlCol="1">
            <a:spAutoFit/>
          </a:bodyPr>
          <a:lstStyle/>
          <a:p>
            <a:pPr algn="ctr"/>
            <a:r>
              <a:rPr lang="ar-SA" sz="3600" b="1" dirty="0">
                <a:solidFill>
                  <a:srgbClr val="F4AD1B"/>
                </a:solidFill>
              </a:rPr>
              <a:t>تحدي المجموعات</a:t>
            </a:r>
          </a:p>
        </p:txBody>
      </p:sp>
      <p:pic>
        <p:nvPicPr>
          <p:cNvPr id="6" name="صورة 5">
            <a:extLst>
              <a:ext uri="{FF2B5EF4-FFF2-40B4-BE49-F238E27FC236}">
                <a16:creationId xmlns:a16="http://schemas.microsoft.com/office/drawing/2014/main" id="{B5E64099-03CE-CCB3-9A45-A35B3A17A0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3378" y="3815607"/>
            <a:ext cx="1862082" cy="1889392"/>
          </a:xfrm>
          <a:prstGeom prst="rect">
            <a:avLst/>
          </a:prstGeom>
        </p:spPr>
      </p:pic>
      <p:pic>
        <p:nvPicPr>
          <p:cNvPr id="2" name="2 Minute Countdown Timer">
            <a:hlinkClick r:id="" action="ppaction://media"/>
            <a:extLst>
              <a:ext uri="{FF2B5EF4-FFF2-40B4-BE49-F238E27FC236}">
                <a16:creationId xmlns:a16="http://schemas.microsoft.com/office/drawing/2014/main" id="{40D4A58C-BA98-0819-E4F0-9B480C63DBD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50465" y="2934586"/>
            <a:ext cx="5406066" cy="3040912"/>
          </a:xfrm>
          <a:prstGeom prst="rect">
            <a:avLst/>
          </a:prstGeom>
        </p:spPr>
      </p:pic>
      <p:sp>
        <p:nvSpPr>
          <p:cNvPr id="5" name="عنصر نائب للتذييل 4">
            <a:extLst>
              <a:ext uri="{FF2B5EF4-FFF2-40B4-BE49-F238E27FC236}">
                <a16:creationId xmlns:a16="http://schemas.microsoft.com/office/drawing/2014/main" id="{A20A92EF-F05E-E75A-4251-AD9847FDF33C}"/>
              </a:ext>
            </a:extLst>
          </p:cNvPr>
          <p:cNvSpPr>
            <a:spLocks noGrp="1"/>
          </p:cNvSpPr>
          <p:nvPr>
            <p:ph type="ftr" sz="quarter" idx="11"/>
          </p:nvPr>
        </p:nvSpPr>
        <p:spPr/>
        <p:txBody>
          <a:bodyPr/>
          <a:lstStyle/>
          <a:p>
            <a:r>
              <a:rPr lang="ar-SA"/>
              <a:t>أ. دلال محمد الرشيد</a:t>
            </a:r>
          </a:p>
        </p:txBody>
      </p:sp>
    </p:spTree>
    <p:extLst>
      <p:ext uri="{BB962C8B-B14F-4D97-AF65-F5344CB8AC3E}">
        <p14:creationId xmlns:p14="http://schemas.microsoft.com/office/powerpoint/2010/main" val="916114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4" name="قلب الصفحة.wav"/>
          </p:stSnd>
        </p:sndAc>
      </p:transition>
    </mc:Choice>
    <mc:Fallback xmlns="">
      <p:transition spd="slow">
        <p:fade/>
        <p:sndAc>
          <p:stSnd>
            <p:snd r:embed="rId7" name="قلب الصفحة.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0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40120F80-B0EE-D900-86BB-510094A498E2}"/>
              </a:ext>
            </a:extLst>
          </p:cNvPr>
          <p:cNvPicPr>
            <a:picLocks noChangeAspect="1"/>
          </p:cNvPicPr>
          <p:nvPr/>
        </p:nvPicPr>
        <p:blipFill>
          <a:blip r:embed="rId3"/>
          <a:stretch>
            <a:fillRect/>
          </a:stretch>
        </p:blipFill>
        <p:spPr>
          <a:xfrm>
            <a:off x="1672006" y="1355166"/>
            <a:ext cx="8365129" cy="4085987"/>
          </a:xfrm>
          <a:prstGeom prst="rect">
            <a:avLst/>
          </a:prstGeom>
        </p:spPr>
      </p:pic>
      <p:sp>
        <p:nvSpPr>
          <p:cNvPr id="6" name="مربع نص 5">
            <a:extLst>
              <a:ext uri="{FF2B5EF4-FFF2-40B4-BE49-F238E27FC236}">
                <a16:creationId xmlns:a16="http://schemas.microsoft.com/office/drawing/2014/main" id="{3269939A-383C-ABDC-F90E-7BBAB76ADF46}"/>
              </a:ext>
            </a:extLst>
          </p:cNvPr>
          <p:cNvSpPr txBox="1"/>
          <p:nvPr/>
        </p:nvSpPr>
        <p:spPr>
          <a:xfrm>
            <a:off x="3047144" y="437166"/>
            <a:ext cx="6097712" cy="707886"/>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000" b="0" i="0" u="none" strike="noStrike" kern="1200" cap="none" spc="0" normalizeH="0" baseline="0" noProof="0" dirty="0">
                <a:ln>
                  <a:noFill/>
                </a:ln>
                <a:solidFill>
                  <a:srgbClr val="FFC000"/>
                </a:solidFill>
                <a:effectLst/>
                <a:uLnTx/>
                <a:uFillTx/>
                <a:latin typeface="Calibri" panose="020F0502020204030204"/>
                <a:ea typeface="+mn-ea"/>
                <a:cs typeface="Bold Italic Art" panose="02010400000000000000" pitchFamily="2" charset="-78"/>
              </a:rPr>
              <a:t>تغذية بصرية</a:t>
            </a:r>
          </a:p>
        </p:txBody>
      </p:sp>
      <p:sp>
        <p:nvSpPr>
          <p:cNvPr id="2" name="عنصر نائب للتذييل 1">
            <a:extLst>
              <a:ext uri="{FF2B5EF4-FFF2-40B4-BE49-F238E27FC236}">
                <a16:creationId xmlns:a16="http://schemas.microsoft.com/office/drawing/2014/main" id="{E370C3E0-E12F-45BA-C37F-C75F936A20B5}"/>
              </a:ext>
            </a:extLst>
          </p:cNvPr>
          <p:cNvSpPr>
            <a:spLocks noGrp="1"/>
          </p:cNvSpPr>
          <p:nvPr>
            <p:ph type="ftr" sz="quarter" idx="11"/>
          </p:nvPr>
        </p:nvSpPr>
        <p:spPr/>
        <p:txBody>
          <a:bodyPr/>
          <a:lstStyle/>
          <a:p>
            <a:r>
              <a:rPr lang="ar-SA"/>
              <a:t>أ. دلال محمد الرشيد</a:t>
            </a:r>
          </a:p>
        </p:txBody>
      </p:sp>
    </p:spTree>
    <p:extLst>
      <p:ext uri="{BB962C8B-B14F-4D97-AF65-F5344CB8AC3E}">
        <p14:creationId xmlns:p14="http://schemas.microsoft.com/office/powerpoint/2010/main" val="147416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4" name="قلب الصفحة.wav"/>
          </p:stSnd>
        </p:sndAc>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زوايا مستديرة 6">
            <a:extLst>
              <a:ext uri="{FF2B5EF4-FFF2-40B4-BE49-F238E27FC236}">
                <a16:creationId xmlns:a16="http://schemas.microsoft.com/office/drawing/2014/main" id="{8E31884F-D8C5-322F-E003-6F90E145A98D}"/>
              </a:ext>
            </a:extLst>
          </p:cNvPr>
          <p:cNvSpPr/>
          <p:nvPr/>
        </p:nvSpPr>
        <p:spPr>
          <a:xfrm rot="16200000" flipH="1">
            <a:off x="2778643" y="-2587255"/>
            <a:ext cx="6751674" cy="12075040"/>
          </a:xfrm>
          <a:prstGeom prst="roundRect">
            <a:avLst>
              <a:gd name="adj" fmla="val 6753"/>
            </a:avLst>
          </a:prstGeom>
          <a:solidFill>
            <a:schemeClr val="bg1">
              <a:lumMod val="95000"/>
            </a:schemeClr>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3" name="مربع نص 2">
            <a:extLst>
              <a:ext uri="{FF2B5EF4-FFF2-40B4-BE49-F238E27FC236}">
                <a16:creationId xmlns:a16="http://schemas.microsoft.com/office/drawing/2014/main" id="{FC945B93-07B5-52AA-6678-2AEE8383B0B5}"/>
              </a:ext>
            </a:extLst>
          </p:cNvPr>
          <p:cNvSpPr txBox="1"/>
          <p:nvPr/>
        </p:nvSpPr>
        <p:spPr>
          <a:xfrm>
            <a:off x="3368278" y="487280"/>
            <a:ext cx="8327951" cy="1815882"/>
          </a:xfrm>
          <a:prstGeom prst="rect">
            <a:avLst/>
          </a:prstGeom>
          <a:noFill/>
        </p:spPr>
        <p:txBody>
          <a:bodyPr wrap="square">
            <a:spAutoFit/>
          </a:bodyPr>
          <a:lstStyle/>
          <a:p>
            <a:pPr algn="justLow"/>
            <a:r>
              <a:rPr lang="ar-SA" sz="2800" b="1" dirty="0">
                <a:solidFill>
                  <a:srgbClr val="EBC584"/>
                </a:solidFill>
                <a:cs typeface="Sultan bold" pitchFamily="2" charset="-78"/>
              </a:rPr>
              <a:t>5- توظيف شيء لغرض آخر بخلاف الغرض الأصلي له:</a:t>
            </a:r>
            <a:endParaRPr lang="ar-SA" sz="2800" b="1" dirty="0">
              <a:solidFill>
                <a:srgbClr val="465E8F"/>
              </a:solidFill>
              <a:cs typeface="Sultan bold" pitchFamily="2" charset="-78"/>
            </a:endParaRPr>
          </a:p>
          <a:p>
            <a:pPr algn="justLow"/>
            <a:r>
              <a:rPr lang="ar-SA" sz="2800" b="1" dirty="0">
                <a:solidFill>
                  <a:srgbClr val="465E8F"/>
                </a:solidFill>
                <a:cs typeface="Sultan bold" pitchFamily="2" charset="-78"/>
              </a:rPr>
              <a:t>كالربط بين صور التربة الزراعية والنباتات جذورها التي تثبِّتها في باطن التربة وبين أدوات الطبخ المصنوعة من الخشب الطبيعي من أجل أن يوصل رسالة اتصالية بأن الخشب المصنوع منه المنتج طبيعي.</a:t>
            </a:r>
          </a:p>
        </p:txBody>
      </p:sp>
      <p:sp>
        <p:nvSpPr>
          <p:cNvPr id="4" name="مربع نص 3">
            <a:extLst>
              <a:ext uri="{FF2B5EF4-FFF2-40B4-BE49-F238E27FC236}">
                <a16:creationId xmlns:a16="http://schemas.microsoft.com/office/drawing/2014/main" id="{A80ED8B5-B21F-F2F8-A9EC-6AC43BF71360}"/>
              </a:ext>
            </a:extLst>
          </p:cNvPr>
          <p:cNvSpPr txBox="1"/>
          <p:nvPr/>
        </p:nvSpPr>
        <p:spPr>
          <a:xfrm>
            <a:off x="488406" y="3105834"/>
            <a:ext cx="3732027" cy="646331"/>
          </a:xfrm>
          <a:prstGeom prst="rect">
            <a:avLst/>
          </a:prstGeom>
          <a:noFill/>
        </p:spPr>
        <p:txBody>
          <a:bodyPr wrap="square" rtlCol="1">
            <a:spAutoFit/>
          </a:bodyPr>
          <a:lstStyle/>
          <a:p>
            <a:pPr algn="ctr"/>
            <a:r>
              <a:rPr lang="ar-SA" sz="3600" b="1" dirty="0">
                <a:solidFill>
                  <a:srgbClr val="F4AD1B"/>
                </a:solidFill>
              </a:rPr>
              <a:t>تحدي المجموعات</a:t>
            </a:r>
          </a:p>
        </p:txBody>
      </p:sp>
      <p:pic>
        <p:nvPicPr>
          <p:cNvPr id="6" name="صورة 5">
            <a:extLst>
              <a:ext uri="{FF2B5EF4-FFF2-40B4-BE49-F238E27FC236}">
                <a16:creationId xmlns:a16="http://schemas.microsoft.com/office/drawing/2014/main" id="{B5E64099-03CE-CCB3-9A45-A35B3A17A0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3378" y="3815607"/>
            <a:ext cx="1862082" cy="1889392"/>
          </a:xfrm>
          <a:prstGeom prst="rect">
            <a:avLst/>
          </a:prstGeom>
        </p:spPr>
      </p:pic>
      <p:pic>
        <p:nvPicPr>
          <p:cNvPr id="2" name="2 Minute Countdown Timer">
            <a:hlinkClick r:id="" action="ppaction://media"/>
            <a:extLst>
              <a:ext uri="{FF2B5EF4-FFF2-40B4-BE49-F238E27FC236}">
                <a16:creationId xmlns:a16="http://schemas.microsoft.com/office/drawing/2014/main" id="{40D4A58C-BA98-0819-E4F0-9B480C63DBD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50465" y="2934586"/>
            <a:ext cx="5406066" cy="3040912"/>
          </a:xfrm>
          <a:prstGeom prst="rect">
            <a:avLst/>
          </a:prstGeom>
        </p:spPr>
      </p:pic>
      <p:sp>
        <p:nvSpPr>
          <p:cNvPr id="5" name="عنصر نائب للتذييل 4">
            <a:extLst>
              <a:ext uri="{FF2B5EF4-FFF2-40B4-BE49-F238E27FC236}">
                <a16:creationId xmlns:a16="http://schemas.microsoft.com/office/drawing/2014/main" id="{BE71C862-AACB-B6D7-35A9-E40549A1A899}"/>
              </a:ext>
            </a:extLst>
          </p:cNvPr>
          <p:cNvSpPr>
            <a:spLocks noGrp="1"/>
          </p:cNvSpPr>
          <p:nvPr>
            <p:ph type="ftr" sz="quarter" idx="11"/>
          </p:nvPr>
        </p:nvSpPr>
        <p:spPr/>
        <p:txBody>
          <a:bodyPr/>
          <a:lstStyle/>
          <a:p>
            <a:r>
              <a:rPr lang="ar-SA"/>
              <a:t>أ. دلال محمد الرشيد</a:t>
            </a:r>
          </a:p>
        </p:txBody>
      </p:sp>
    </p:spTree>
    <p:extLst>
      <p:ext uri="{BB962C8B-B14F-4D97-AF65-F5344CB8AC3E}">
        <p14:creationId xmlns:p14="http://schemas.microsoft.com/office/powerpoint/2010/main" val="2823550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4" name="قلب الصفحة.wav"/>
          </p:stSnd>
        </p:sndAc>
      </p:transition>
    </mc:Choice>
    <mc:Fallback xmlns="">
      <p:transition spd="slow">
        <p:fade/>
        <p:sndAc>
          <p:stSnd>
            <p:snd r:embed="rId7" name="قلب الصفحة.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0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زوايا مستديرة 5">
            <a:extLst>
              <a:ext uri="{FF2B5EF4-FFF2-40B4-BE49-F238E27FC236}">
                <a16:creationId xmlns:a16="http://schemas.microsoft.com/office/drawing/2014/main" id="{8DB75004-5148-467A-90ED-66710884E478}"/>
              </a:ext>
            </a:extLst>
          </p:cNvPr>
          <p:cNvSpPr/>
          <p:nvPr/>
        </p:nvSpPr>
        <p:spPr>
          <a:xfrm rot="16200000" flipH="1">
            <a:off x="2724768" y="-2543589"/>
            <a:ext cx="6747164" cy="11971605"/>
          </a:xfrm>
          <a:prstGeom prst="roundRect">
            <a:avLst>
              <a:gd name="adj" fmla="val 6753"/>
            </a:avLst>
          </a:prstGeom>
          <a:solidFill>
            <a:schemeClr val="bg1"/>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0" name="مستطيل: زوايا مستديرة 9">
            <a:extLst>
              <a:ext uri="{FF2B5EF4-FFF2-40B4-BE49-F238E27FC236}">
                <a16:creationId xmlns:a16="http://schemas.microsoft.com/office/drawing/2014/main" id="{8FB7C8FF-3143-44E6-BE49-FAAD29C71B8A}"/>
              </a:ext>
            </a:extLst>
          </p:cNvPr>
          <p:cNvSpPr/>
          <p:nvPr/>
        </p:nvSpPr>
        <p:spPr>
          <a:xfrm rot="16200000" flipH="1">
            <a:off x="2720068" y="-2556803"/>
            <a:ext cx="6747164" cy="11971605"/>
          </a:xfrm>
          <a:prstGeom prst="roundRect">
            <a:avLst>
              <a:gd name="adj" fmla="val 6753"/>
            </a:avLst>
          </a:prstGeom>
          <a:solidFill>
            <a:srgbClr val="E6E6E6"/>
          </a:solidFill>
          <a:ln w="28575">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pic>
        <p:nvPicPr>
          <p:cNvPr id="7" name="صورة 6" descr="صورة تحتوي على نص&#10;&#10;تم إنشاء الوصف تلقائياً">
            <a:extLst>
              <a:ext uri="{FF2B5EF4-FFF2-40B4-BE49-F238E27FC236}">
                <a16:creationId xmlns:a16="http://schemas.microsoft.com/office/drawing/2014/main" id="{30E17703-A095-4703-A570-30224E3C8B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pic>
        <p:nvPicPr>
          <p:cNvPr id="8" name="صورة 7" descr="صورة تحتوي على نص&#10;&#10;تم إنشاء الوصف تلقائياً">
            <a:extLst>
              <a:ext uri="{FF2B5EF4-FFF2-40B4-BE49-F238E27FC236}">
                <a16:creationId xmlns:a16="http://schemas.microsoft.com/office/drawing/2014/main" id="{C27DD00D-A051-4A07-9486-A42425FC03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8391343" y="-2670751"/>
            <a:ext cx="835224" cy="5425910"/>
          </a:xfrm>
          <a:prstGeom prst="rect">
            <a:avLst/>
          </a:prstGeom>
        </p:spPr>
      </p:pic>
      <p:sp>
        <p:nvSpPr>
          <p:cNvPr id="2" name="مربع نص 1">
            <a:extLst>
              <a:ext uri="{FF2B5EF4-FFF2-40B4-BE49-F238E27FC236}">
                <a16:creationId xmlns:a16="http://schemas.microsoft.com/office/drawing/2014/main" id="{D8B8B005-D794-47A6-87ED-372212C23C67}"/>
              </a:ext>
            </a:extLst>
          </p:cNvPr>
          <p:cNvSpPr txBox="1"/>
          <p:nvPr/>
        </p:nvSpPr>
        <p:spPr>
          <a:xfrm>
            <a:off x="5685453" y="1138150"/>
            <a:ext cx="4523320" cy="1600438"/>
          </a:xfrm>
          <a:prstGeom prst="rect">
            <a:avLst/>
          </a:prstGeom>
          <a:noFill/>
        </p:spPr>
        <p:txBody>
          <a:bodyPr wrap="square" rtlCol="1">
            <a:spAutoFit/>
          </a:bodyPr>
          <a:lstStyle/>
          <a:p>
            <a:pPr algn="ctr"/>
            <a:r>
              <a:rPr lang="ar-SA" sz="4400" dirty="0">
                <a:solidFill>
                  <a:srgbClr val="ABBFC5"/>
                </a:solidFill>
                <a:cs typeface="Sultan bold" pitchFamily="2" charset="-78"/>
              </a:rPr>
              <a:t>تمهيد</a:t>
            </a:r>
          </a:p>
          <a:p>
            <a:pPr algn="ctr"/>
            <a:r>
              <a:rPr lang="ar-SA" sz="5400" dirty="0">
                <a:solidFill>
                  <a:srgbClr val="362956"/>
                </a:solidFill>
                <a:cs typeface="Sultan bold" pitchFamily="2" charset="-78"/>
              </a:rPr>
              <a:t>فن الأوريجامي</a:t>
            </a:r>
          </a:p>
        </p:txBody>
      </p:sp>
      <p:pic>
        <p:nvPicPr>
          <p:cNvPr id="4" name="اوريجامي">
            <a:hlinkClick r:id="" action="ppaction://media"/>
            <a:extLst>
              <a:ext uri="{FF2B5EF4-FFF2-40B4-BE49-F238E27FC236}">
                <a16:creationId xmlns:a16="http://schemas.microsoft.com/office/drawing/2014/main" id="{B845E27D-228E-87E9-7237-DEE0B262300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62523" y="528988"/>
            <a:ext cx="3505093" cy="6231276"/>
          </a:xfrm>
          <a:prstGeom prst="rect">
            <a:avLst/>
          </a:prstGeom>
        </p:spPr>
      </p:pic>
      <p:pic>
        <p:nvPicPr>
          <p:cNvPr id="5" name="صورة 4">
            <a:extLst>
              <a:ext uri="{FF2B5EF4-FFF2-40B4-BE49-F238E27FC236}">
                <a16:creationId xmlns:a16="http://schemas.microsoft.com/office/drawing/2014/main" id="{81FE3061-596F-22BC-785A-DFABD19D55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2316" y="3113070"/>
            <a:ext cx="7149594" cy="3647194"/>
          </a:xfrm>
          <a:prstGeom prst="rect">
            <a:avLst/>
          </a:prstGeom>
        </p:spPr>
      </p:pic>
      <p:sp>
        <p:nvSpPr>
          <p:cNvPr id="3" name="عنصر نائب للتذييل 2">
            <a:extLst>
              <a:ext uri="{FF2B5EF4-FFF2-40B4-BE49-F238E27FC236}">
                <a16:creationId xmlns:a16="http://schemas.microsoft.com/office/drawing/2014/main" id="{BF061720-0918-DF56-949B-26526ECE33F6}"/>
              </a:ext>
            </a:extLst>
          </p:cNvPr>
          <p:cNvSpPr>
            <a:spLocks noGrp="1"/>
          </p:cNvSpPr>
          <p:nvPr>
            <p:ph type="ftr" sz="quarter" idx="11"/>
          </p:nvPr>
        </p:nvSpPr>
        <p:spPr/>
        <p:txBody>
          <a:bodyPr/>
          <a:lstStyle/>
          <a:p>
            <a:r>
              <a:rPr lang="ar-SA"/>
              <a:t>أ. دلال محمد الرشيد</a:t>
            </a:r>
          </a:p>
        </p:txBody>
      </p:sp>
    </p:spTree>
    <p:extLst>
      <p:ext uri="{BB962C8B-B14F-4D97-AF65-F5344CB8AC3E}">
        <p14:creationId xmlns:p14="http://schemas.microsoft.com/office/powerpoint/2010/main" val="3650497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4" name="قلب الصفحة.wav"/>
          </p:stSnd>
        </p:sndAc>
      </p:transition>
    </mc:Choice>
    <mc:Fallback xmlns="">
      <p:transition spd="slow">
        <p:fade/>
        <p:sndAc>
          <p:stSnd>
            <p:snd r:embed="rId8" name="قلب الصفحة.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71419C53-24BC-7D7C-7654-46E42A89FD6F}"/>
              </a:ext>
            </a:extLst>
          </p:cNvPr>
          <p:cNvPicPr>
            <a:picLocks noChangeAspect="1"/>
          </p:cNvPicPr>
          <p:nvPr/>
        </p:nvPicPr>
        <p:blipFill>
          <a:blip r:embed="rId3"/>
          <a:stretch>
            <a:fillRect/>
          </a:stretch>
        </p:blipFill>
        <p:spPr>
          <a:xfrm>
            <a:off x="3841011" y="1770565"/>
            <a:ext cx="4509977" cy="3940580"/>
          </a:xfrm>
          <a:prstGeom prst="rect">
            <a:avLst/>
          </a:prstGeom>
        </p:spPr>
      </p:pic>
      <p:sp>
        <p:nvSpPr>
          <p:cNvPr id="6" name="مربع نص 5">
            <a:extLst>
              <a:ext uri="{FF2B5EF4-FFF2-40B4-BE49-F238E27FC236}">
                <a16:creationId xmlns:a16="http://schemas.microsoft.com/office/drawing/2014/main" id="{FB8749D2-25D2-F3C1-10F3-97F7C969F052}"/>
              </a:ext>
            </a:extLst>
          </p:cNvPr>
          <p:cNvSpPr txBox="1"/>
          <p:nvPr/>
        </p:nvSpPr>
        <p:spPr>
          <a:xfrm>
            <a:off x="2946115" y="559246"/>
            <a:ext cx="6097712" cy="707886"/>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000" b="0" i="0" u="none" strike="noStrike" kern="1200" cap="none" spc="0" normalizeH="0" baseline="0" noProof="0" dirty="0">
                <a:ln>
                  <a:noFill/>
                </a:ln>
                <a:solidFill>
                  <a:srgbClr val="FFC000"/>
                </a:solidFill>
                <a:effectLst/>
                <a:uLnTx/>
                <a:uFillTx/>
                <a:latin typeface="Calibri" panose="020F0502020204030204"/>
                <a:ea typeface="+mn-ea"/>
                <a:cs typeface="Bold Italic Art" panose="02010400000000000000" pitchFamily="2" charset="-78"/>
              </a:rPr>
              <a:t>تغذية بصرية</a:t>
            </a:r>
          </a:p>
        </p:txBody>
      </p:sp>
      <p:sp>
        <p:nvSpPr>
          <p:cNvPr id="2" name="عنصر نائب للتذييل 1">
            <a:extLst>
              <a:ext uri="{FF2B5EF4-FFF2-40B4-BE49-F238E27FC236}">
                <a16:creationId xmlns:a16="http://schemas.microsoft.com/office/drawing/2014/main" id="{82E1FACE-2FA7-89F7-8C99-1283CE863C37}"/>
              </a:ext>
            </a:extLst>
          </p:cNvPr>
          <p:cNvSpPr>
            <a:spLocks noGrp="1"/>
          </p:cNvSpPr>
          <p:nvPr>
            <p:ph type="ftr" sz="quarter" idx="11"/>
          </p:nvPr>
        </p:nvSpPr>
        <p:spPr/>
        <p:txBody>
          <a:bodyPr/>
          <a:lstStyle/>
          <a:p>
            <a:r>
              <a:rPr lang="ar-SA"/>
              <a:t>أ. دلال محمد الرشيد</a:t>
            </a:r>
          </a:p>
        </p:txBody>
      </p:sp>
    </p:spTree>
    <p:extLst>
      <p:ext uri="{BB962C8B-B14F-4D97-AF65-F5344CB8AC3E}">
        <p14:creationId xmlns:p14="http://schemas.microsoft.com/office/powerpoint/2010/main" val="3616266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4" name="قلب الصفحة.wav"/>
          </p:stSnd>
        </p:sndAc>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زوايا مستديرة 6">
            <a:extLst>
              <a:ext uri="{FF2B5EF4-FFF2-40B4-BE49-F238E27FC236}">
                <a16:creationId xmlns:a16="http://schemas.microsoft.com/office/drawing/2014/main" id="{8E31884F-D8C5-322F-E003-6F90E145A98D}"/>
              </a:ext>
            </a:extLst>
          </p:cNvPr>
          <p:cNvSpPr/>
          <p:nvPr/>
        </p:nvSpPr>
        <p:spPr>
          <a:xfrm rot="16200000" flipH="1">
            <a:off x="2778643" y="-2587255"/>
            <a:ext cx="6751674" cy="12075040"/>
          </a:xfrm>
          <a:prstGeom prst="roundRect">
            <a:avLst>
              <a:gd name="adj" fmla="val 6753"/>
            </a:avLst>
          </a:prstGeom>
          <a:solidFill>
            <a:schemeClr val="bg1">
              <a:lumMod val="95000"/>
            </a:schemeClr>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3" name="مربع نص 2">
            <a:extLst>
              <a:ext uri="{FF2B5EF4-FFF2-40B4-BE49-F238E27FC236}">
                <a16:creationId xmlns:a16="http://schemas.microsoft.com/office/drawing/2014/main" id="{FC945B93-07B5-52AA-6678-2AEE8383B0B5}"/>
              </a:ext>
            </a:extLst>
          </p:cNvPr>
          <p:cNvSpPr txBox="1"/>
          <p:nvPr/>
        </p:nvSpPr>
        <p:spPr>
          <a:xfrm>
            <a:off x="3176892" y="891391"/>
            <a:ext cx="8327951" cy="523220"/>
          </a:xfrm>
          <a:prstGeom prst="rect">
            <a:avLst/>
          </a:prstGeom>
          <a:noFill/>
        </p:spPr>
        <p:txBody>
          <a:bodyPr wrap="square">
            <a:spAutoFit/>
          </a:bodyPr>
          <a:lstStyle/>
          <a:p>
            <a:pPr algn="justLow"/>
            <a:r>
              <a:rPr lang="ar-SA" sz="2800" b="1" dirty="0">
                <a:solidFill>
                  <a:srgbClr val="EBC584"/>
                </a:solidFill>
                <a:cs typeface="Sultan bold" pitchFamily="2" charset="-78"/>
              </a:rPr>
              <a:t>7- تصميمٌ أخضرُ مستدام:</a:t>
            </a:r>
            <a:endParaRPr lang="ar-SA" sz="2800" b="1" dirty="0">
              <a:solidFill>
                <a:srgbClr val="465E8F"/>
              </a:solidFill>
              <a:cs typeface="Sultan bold" pitchFamily="2" charset="-78"/>
            </a:endParaRPr>
          </a:p>
        </p:txBody>
      </p:sp>
      <p:sp>
        <p:nvSpPr>
          <p:cNvPr id="4" name="مربع نص 3">
            <a:extLst>
              <a:ext uri="{FF2B5EF4-FFF2-40B4-BE49-F238E27FC236}">
                <a16:creationId xmlns:a16="http://schemas.microsoft.com/office/drawing/2014/main" id="{A80ED8B5-B21F-F2F8-A9EC-6AC43BF71360}"/>
              </a:ext>
            </a:extLst>
          </p:cNvPr>
          <p:cNvSpPr txBox="1"/>
          <p:nvPr/>
        </p:nvSpPr>
        <p:spPr>
          <a:xfrm>
            <a:off x="488406" y="3105834"/>
            <a:ext cx="3732027" cy="646331"/>
          </a:xfrm>
          <a:prstGeom prst="rect">
            <a:avLst/>
          </a:prstGeom>
          <a:noFill/>
        </p:spPr>
        <p:txBody>
          <a:bodyPr wrap="square" rtlCol="1">
            <a:spAutoFit/>
          </a:bodyPr>
          <a:lstStyle/>
          <a:p>
            <a:pPr algn="ctr"/>
            <a:r>
              <a:rPr lang="ar-SA" sz="3600" b="1" dirty="0">
                <a:solidFill>
                  <a:srgbClr val="F4AD1B"/>
                </a:solidFill>
              </a:rPr>
              <a:t>تحدي المجموعات</a:t>
            </a:r>
          </a:p>
        </p:txBody>
      </p:sp>
      <p:pic>
        <p:nvPicPr>
          <p:cNvPr id="6" name="صورة 5">
            <a:extLst>
              <a:ext uri="{FF2B5EF4-FFF2-40B4-BE49-F238E27FC236}">
                <a16:creationId xmlns:a16="http://schemas.microsoft.com/office/drawing/2014/main" id="{B5E64099-03CE-CCB3-9A45-A35B3A17A0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3378" y="3815607"/>
            <a:ext cx="1862082" cy="1889392"/>
          </a:xfrm>
          <a:prstGeom prst="rect">
            <a:avLst/>
          </a:prstGeom>
        </p:spPr>
      </p:pic>
      <p:pic>
        <p:nvPicPr>
          <p:cNvPr id="2" name="2 Minute Countdown Timer">
            <a:hlinkClick r:id="" action="ppaction://media"/>
            <a:extLst>
              <a:ext uri="{FF2B5EF4-FFF2-40B4-BE49-F238E27FC236}">
                <a16:creationId xmlns:a16="http://schemas.microsoft.com/office/drawing/2014/main" id="{40D4A58C-BA98-0819-E4F0-9B480C63DBD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50465" y="2934586"/>
            <a:ext cx="5406066" cy="3040912"/>
          </a:xfrm>
          <a:prstGeom prst="rect">
            <a:avLst/>
          </a:prstGeom>
        </p:spPr>
      </p:pic>
      <p:sp>
        <p:nvSpPr>
          <p:cNvPr id="5" name="عنصر نائب للتذييل 4">
            <a:extLst>
              <a:ext uri="{FF2B5EF4-FFF2-40B4-BE49-F238E27FC236}">
                <a16:creationId xmlns:a16="http://schemas.microsoft.com/office/drawing/2014/main" id="{C9E1BA31-4E2B-1C1D-866D-8A48CF9372C0}"/>
              </a:ext>
            </a:extLst>
          </p:cNvPr>
          <p:cNvSpPr>
            <a:spLocks noGrp="1"/>
          </p:cNvSpPr>
          <p:nvPr>
            <p:ph type="ftr" sz="quarter" idx="11"/>
          </p:nvPr>
        </p:nvSpPr>
        <p:spPr/>
        <p:txBody>
          <a:bodyPr/>
          <a:lstStyle/>
          <a:p>
            <a:r>
              <a:rPr lang="ar-SA"/>
              <a:t>أ. دلال محمد الرشيد</a:t>
            </a:r>
          </a:p>
        </p:txBody>
      </p:sp>
    </p:spTree>
    <p:extLst>
      <p:ext uri="{BB962C8B-B14F-4D97-AF65-F5344CB8AC3E}">
        <p14:creationId xmlns:p14="http://schemas.microsoft.com/office/powerpoint/2010/main" val="381959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4" name="قلب الصفحة.wav"/>
          </p:stSnd>
        </p:sndAc>
      </p:transition>
    </mc:Choice>
    <mc:Fallback xmlns="">
      <p:transition spd="slow">
        <p:fade/>
        <p:sndAc>
          <p:stSnd>
            <p:snd r:embed="rId7" name="قلب الصفحة.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0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id="{00A2CBD8-2B2B-EB65-7483-97B7B009B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112" y="1141462"/>
            <a:ext cx="2841377" cy="5008652"/>
          </a:xfrm>
          <a:prstGeom prst="rect">
            <a:avLst/>
          </a:prstGeom>
        </p:spPr>
      </p:pic>
      <p:sp>
        <p:nvSpPr>
          <p:cNvPr id="6" name="مربع نص 5">
            <a:extLst>
              <a:ext uri="{FF2B5EF4-FFF2-40B4-BE49-F238E27FC236}">
                <a16:creationId xmlns:a16="http://schemas.microsoft.com/office/drawing/2014/main" id="{259DC8B5-E0CD-6BA5-ADD8-A80D2A3ED2FD}"/>
              </a:ext>
            </a:extLst>
          </p:cNvPr>
          <p:cNvSpPr txBox="1"/>
          <p:nvPr/>
        </p:nvSpPr>
        <p:spPr>
          <a:xfrm>
            <a:off x="3542016" y="128941"/>
            <a:ext cx="6097712" cy="707886"/>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000" b="0" i="0" u="none" strike="noStrike" kern="1200" cap="none" spc="0" normalizeH="0" baseline="0" noProof="0" dirty="0">
                <a:ln>
                  <a:noFill/>
                </a:ln>
                <a:solidFill>
                  <a:srgbClr val="FFC000"/>
                </a:solidFill>
                <a:effectLst/>
                <a:uLnTx/>
                <a:uFillTx/>
                <a:latin typeface="Calibri" panose="020F0502020204030204"/>
                <a:ea typeface="+mn-ea"/>
                <a:cs typeface="Bold Italic Art" panose="02010400000000000000" pitchFamily="2" charset="-78"/>
              </a:rPr>
              <a:t>تغذية بصرية</a:t>
            </a:r>
          </a:p>
        </p:txBody>
      </p:sp>
      <p:pic>
        <p:nvPicPr>
          <p:cNvPr id="3074" name="Picture 2" descr="اشتري اونلاين بأفضل الاسعار بالسعودية - سوق الان امازون السعودية: سكوتش  غطاء حماية بقفل وسادة، 12 انش × 50 قدم، حل تغليف مستدام للتعبئة والشحن  والنقل، لا حاجة لمقص او شريط، بديل">
            <a:extLst>
              <a:ext uri="{FF2B5EF4-FFF2-40B4-BE49-F238E27FC236}">
                <a16:creationId xmlns:a16="http://schemas.microsoft.com/office/drawing/2014/main" id="{5F99A8A8-E71D-A43A-A7E0-680F5A7D2D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3435"/>
          <a:stretch/>
        </p:blipFill>
        <p:spPr bwMode="auto">
          <a:xfrm>
            <a:off x="5610652" y="1942792"/>
            <a:ext cx="5185921" cy="3452009"/>
          </a:xfrm>
          <a:prstGeom prst="rect">
            <a:avLst/>
          </a:prstGeom>
          <a:noFill/>
          <a:extLst>
            <a:ext uri="{909E8E84-426E-40DD-AFC4-6F175D3DCCD1}">
              <a14:hiddenFill xmlns:a14="http://schemas.microsoft.com/office/drawing/2010/main">
                <a:solidFill>
                  <a:srgbClr val="FFFFFF"/>
                </a:solidFill>
              </a14:hiddenFill>
            </a:ext>
          </a:extLst>
        </p:spPr>
      </p:pic>
      <p:sp>
        <p:nvSpPr>
          <p:cNvPr id="2" name="عنصر نائب للتذييل 1">
            <a:extLst>
              <a:ext uri="{FF2B5EF4-FFF2-40B4-BE49-F238E27FC236}">
                <a16:creationId xmlns:a16="http://schemas.microsoft.com/office/drawing/2014/main" id="{848065B1-6018-C813-CF39-B742F92959E5}"/>
              </a:ext>
            </a:extLst>
          </p:cNvPr>
          <p:cNvSpPr>
            <a:spLocks noGrp="1"/>
          </p:cNvSpPr>
          <p:nvPr>
            <p:ph type="ftr" sz="quarter" idx="11"/>
          </p:nvPr>
        </p:nvSpPr>
        <p:spPr/>
        <p:txBody>
          <a:bodyPr/>
          <a:lstStyle/>
          <a:p>
            <a:r>
              <a:rPr lang="ar-SA"/>
              <a:t>أ. دلال محمد الرشيد</a:t>
            </a:r>
          </a:p>
        </p:txBody>
      </p:sp>
    </p:spTree>
    <p:extLst>
      <p:ext uri="{BB962C8B-B14F-4D97-AF65-F5344CB8AC3E}">
        <p14:creationId xmlns:p14="http://schemas.microsoft.com/office/powerpoint/2010/main" val="38324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5" name="قلب الصفحة.wav"/>
          </p:stSnd>
        </p:sndAc>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زوايا مستديرة 6">
            <a:extLst>
              <a:ext uri="{FF2B5EF4-FFF2-40B4-BE49-F238E27FC236}">
                <a16:creationId xmlns:a16="http://schemas.microsoft.com/office/drawing/2014/main" id="{8E31884F-D8C5-322F-E003-6F90E145A98D}"/>
              </a:ext>
            </a:extLst>
          </p:cNvPr>
          <p:cNvSpPr/>
          <p:nvPr/>
        </p:nvSpPr>
        <p:spPr>
          <a:xfrm rot="16200000" flipH="1">
            <a:off x="2778643" y="-2587255"/>
            <a:ext cx="6751674" cy="12075040"/>
          </a:xfrm>
          <a:prstGeom prst="roundRect">
            <a:avLst>
              <a:gd name="adj" fmla="val 6753"/>
            </a:avLst>
          </a:prstGeom>
          <a:solidFill>
            <a:schemeClr val="bg1">
              <a:lumMod val="95000"/>
            </a:schemeClr>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3" name="مربع نص 2">
            <a:extLst>
              <a:ext uri="{FF2B5EF4-FFF2-40B4-BE49-F238E27FC236}">
                <a16:creationId xmlns:a16="http://schemas.microsoft.com/office/drawing/2014/main" id="{FC945B93-07B5-52AA-6678-2AEE8383B0B5}"/>
              </a:ext>
            </a:extLst>
          </p:cNvPr>
          <p:cNvSpPr txBox="1"/>
          <p:nvPr/>
        </p:nvSpPr>
        <p:spPr>
          <a:xfrm>
            <a:off x="3368278" y="487280"/>
            <a:ext cx="8327951" cy="1384995"/>
          </a:xfrm>
          <a:prstGeom prst="rect">
            <a:avLst/>
          </a:prstGeom>
          <a:noFill/>
        </p:spPr>
        <p:txBody>
          <a:bodyPr wrap="square">
            <a:spAutoFit/>
          </a:bodyPr>
          <a:lstStyle/>
          <a:p>
            <a:pPr algn="justLow"/>
            <a:r>
              <a:rPr lang="ar-SA" sz="2800" b="1" dirty="0">
                <a:solidFill>
                  <a:srgbClr val="EBC584"/>
                </a:solidFill>
                <a:cs typeface="Sultan bold" pitchFamily="2" charset="-78"/>
              </a:rPr>
              <a:t>6- الربط الإبداعي باستخدام أكثر من مادة:</a:t>
            </a:r>
            <a:endParaRPr lang="ar-SA" sz="2800" b="1" dirty="0">
              <a:solidFill>
                <a:srgbClr val="465E8F"/>
              </a:solidFill>
              <a:cs typeface="Sultan bold" pitchFamily="2" charset="-78"/>
            </a:endParaRPr>
          </a:p>
          <a:p>
            <a:pPr algn="justLow"/>
            <a:r>
              <a:rPr lang="ar-SA" sz="2800" b="1" dirty="0">
                <a:solidFill>
                  <a:srgbClr val="465E8F"/>
                </a:solidFill>
                <a:cs typeface="Sultan bold" pitchFamily="2" charset="-78"/>
              </a:rPr>
              <a:t>من الطرق التي تعد مدخلًا لإنجاز تصميمٍ إبداعي الجمع بين أكثر من مادة لتحقيق الغرض الوظيفي.</a:t>
            </a:r>
          </a:p>
        </p:txBody>
      </p:sp>
      <p:sp>
        <p:nvSpPr>
          <p:cNvPr id="4" name="مربع نص 3">
            <a:extLst>
              <a:ext uri="{FF2B5EF4-FFF2-40B4-BE49-F238E27FC236}">
                <a16:creationId xmlns:a16="http://schemas.microsoft.com/office/drawing/2014/main" id="{A80ED8B5-B21F-F2F8-A9EC-6AC43BF71360}"/>
              </a:ext>
            </a:extLst>
          </p:cNvPr>
          <p:cNvSpPr txBox="1"/>
          <p:nvPr/>
        </p:nvSpPr>
        <p:spPr>
          <a:xfrm>
            <a:off x="488406" y="3105834"/>
            <a:ext cx="3732027" cy="646331"/>
          </a:xfrm>
          <a:prstGeom prst="rect">
            <a:avLst/>
          </a:prstGeom>
          <a:noFill/>
        </p:spPr>
        <p:txBody>
          <a:bodyPr wrap="square" rtlCol="1">
            <a:spAutoFit/>
          </a:bodyPr>
          <a:lstStyle/>
          <a:p>
            <a:pPr algn="ctr"/>
            <a:r>
              <a:rPr lang="ar-SA" sz="3600" b="1" dirty="0">
                <a:solidFill>
                  <a:srgbClr val="F4AD1B"/>
                </a:solidFill>
              </a:rPr>
              <a:t>تحدي المجموعات</a:t>
            </a:r>
          </a:p>
        </p:txBody>
      </p:sp>
      <p:pic>
        <p:nvPicPr>
          <p:cNvPr id="6" name="صورة 5">
            <a:extLst>
              <a:ext uri="{FF2B5EF4-FFF2-40B4-BE49-F238E27FC236}">
                <a16:creationId xmlns:a16="http://schemas.microsoft.com/office/drawing/2014/main" id="{B5E64099-03CE-CCB3-9A45-A35B3A17A0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3378" y="3815607"/>
            <a:ext cx="1862082" cy="1889392"/>
          </a:xfrm>
          <a:prstGeom prst="rect">
            <a:avLst/>
          </a:prstGeom>
        </p:spPr>
      </p:pic>
      <p:pic>
        <p:nvPicPr>
          <p:cNvPr id="2" name="2 Minute Countdown Timer">
            <a:hlinkClick r:id="" action="ppaction://media"/>
            <a:extLst>
              <a:ext uri="{FF2B5EF4-FFF2-40B4-BE49-F238E27FC236}">
                <a16:creationId xmlns:a16="http://schemas.microsoft.com/office/drawing/2014/main" id="{40D4A58C-BA98-0819-E4F0-9B480C63DBD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50465" y="2934586"/>
            <a:ext cx="5406066" cy="3040912"/>
          </a:xfrm>
          <a:prstGeom prst="rect">
            <a:avLst/>
          </a:prstGeom>
        </p:spPr>
      </p:pic>
      <p:sp>
        <p:nvSpPr>
          <p:cNvPr id="5" name="عنصر نائب للتذييل 4">
            <a:extLst>
              <a:ext uri="{FF2B5EF4-FFF2-40B4-BE49-F238E27FC236}">
                <a16:creationId xmlns:a16="http://schemas.microsoft.com/office/drawing/2014/main" id="{92337A2E-85A0-F0F7-9B62-E16A87C719B4}"/>
              </a:ext>
            </a:extLst>
          </p:cNvPr>
          <p:cNvSpPr>
            <a:spLocks noGrp="1"/>
          </p:cNvSpPr>
          <p:nvPr>
            <p:ph type="ftr" sz="quarter" idx="11"/>
          </p:nvPr>
        </p:nvSpPr>
        <p:spPr/>
        <p:txBody>
          <a:bodyPr/>
          <a:lstStyle/>
          <a:p>
            <a:r>
              <a:rPr lang="ar-SA"/>
              <a:t>أ. دلال محمد الرشيد</a:t>
            </a:r>
          </a:p>
        </p:txBody>
      </p:sp>
    </p:spTree>
    <p:extLst>
      <p:ext uri="{BB962C8B-B14F-4D97-AF65-F5344CB8AC3E}">
        <p14:creationId xmlns:p14="http://schemas.microsoft.com/office/powerpoint/2010/main" val="642561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4" name="قلب الصفحة.wav"/>
          </p:stSnd>
        </p:sndAc>
      </p:transition>
    </mc:Choice>
    <mc:Fallback xmlns="">
      <p:transition spd="slow">
        <p:fade/>
        <p:sndAc>
          <p:stSnd>
            <p:snd r:embed="rId7" name="قلب الصفحة.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0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9AE9CCB0-D194-151A-5A89-E614E59091C7}"/>
              </a:ext>
            </a:extLst>
          </p:cNvPr>
          <p:cNvPicPr>
            <a:picLocks noChangeAspect="1"/>
          </p:cNvPicPr>
          <p:nvPr/>
        </p:nvPicPr>
        <p:blipFill>
          <a:blip r:embed="rId3"/>
          <a:stretch>
            <a:fillRect/>
          </a:stretch>
        </p:blipFill>
        <p:spPr>
          <a:xfrm>
            <a:off x="7771913" y="449770"/>
            <a:ext cx="2172395" cy="5804924"/>
          </a:xfrm>
          <a:prstGeom prst="rect">
            <a:avLst/>
          </a:prstGeom>
        </p:spPr>
      </p:pic>
      <p:sp>
        <p:nvSpPr>
          <p:cNvPr id="2" name="مربع نص 1">
            <a:extLst>
              <a:ext uri="{FF2B5EF4-FFF2-40B4-BE49-F238E27FC236}">
                <a16:creationId xmlns:a16="http://schemas.microsoft.com/office/drawing/2014/main" id="{A4309A29-F26C-3926-7B81-008FB33530E5}"/>
              </a:ext>
            </a:extLst>
          </p:cNvPr>
          <p:cNvSpPr txBox="1"/>
          <p:nvPr/>
        </p:nvSpPr>
        <p:spPr>
          <a:xfrm>
            <a:off x="3223517" y="375520"/>
            <a:ext cx="6097712" cy="707886"/>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000" b="0" i="0" u="none" strike="noStrike" kern="1200" cap="none" spc="0" normalizeH="0" baseline="0" noProof="0" dirty="0">
                <a:ln>
                  <a:noFill/>
                </a:ln>
                <a:solidFill>
                  <a:srgbClr val="FFC000"/>
                </a:solidFill>
                <a:effectLst/>
                <a:uLnTx/>
                <a:uFillTx/>
                <a:latin typeface="Calibri" panose="020F0502020204030204"/>
                <a:ea typeface="+mn-ea"/>
                <a:cs typeface="Bold Italic Art" panose="02010400000000000000" pitchFamily="2" charset="-78"/>
              </a:rPr>
              <a:t>تغذية بصرية</a:t>
            </a:r>
          </a:p>
        </p:txBody>
      </p:sp>
      <p:sp>
        <p:nvSpPr>
          <p:cNvPr id="4" name="عنصر نائب للتذييل 3">
            <a:extLst>
              <a:ext uri="{FF2B5EF4-FFF2-40B4-BE49-F238E27FC236}">
                <a16:creationId xmlns:a16="http://schemas.microsoft.com/office/drawing/2014/main" id="{7416F55A-AB0D-5C4D-37EF-E3AE2B6C9711}"/>
              </a:ext>
            </a:extLst>
          </p:cNvPr>
          <p:cNvSpPr>
            <a:spLocks noGrp="1"/>
          </p:cNvSpPr>
          <p:nvPr>
            <p:ph type="ftr" sz="quarter" idx="11"/>
          </p:nvPr>
        </p:nvSpPr>
        <p:spPr/>
        <p:txBody>
          <a:bodyPr/>
          <a:lstStyle/>
          <a:p>
            <a:r>
              <a:rPr lang="ar-SA"/>
              <a:t>أ. دلال محمد الرشيد</a:t>
            </a:r>
          </a:p>
        </p:txBody>
      </p:sp>
    </p:spTree>
    <p:extLst>
      <p:ext uri="{BB962C8B-B14F-4D97-AF65-F5344CB8AC3E}">
        <p14:creationId xmlns:p14="http://schemas.microsoft.com/office/powerpoint/2010/main" val="2291228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4" name="قلب الصفحة.wav"/>
          </p:stSnd>
        </p:sndAc>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زوايا مستديرة 6">
            <a:extLst>
              <a:ext uri="{FF2B5EF4-FFF2-40B4-BE49-F238E27FC236}">
                <a16:creationId xmlns:a16="http://schemas.microsoft.com/office/drawing/2014/main" id="{8E31884F-D8C5-322F-E003-6F90E145A98D}"/>
              </a:ext>
            </a:extLst>
          </p:cNvPr>
          <p:cNvSpPr/>
          <p:nvPr/>
        </p:nvSpPr>
        <p:spPr>
          <a:xfrm rot="16200000" flipH="1">
            <a:off x="2778643" y="-2587255"/>
            <a:ext cx="6751674" cy="12075040"/>
          </a:xfrm>
          <a:prstGeom prst="roundRect">
            <a:avLst>
              <a:gd name="adj" fmla="val 6753"/>
            </a:avLst>
          </a:prstGeom>
          <a:solidFill>
            <a:schemeClr val="bg1">
              <a:lumMod val="95000"/>
            </a:schemeClr>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3" name="مربع نص 2">
            <a:extLst>
              <a:ext uri="{FF2B5EF4-FFF2-40B4-BE49-F238E27FC236}">
                <a16:creationId xmlns:a16="http://schemas.microsoft.com/office/drawing/2014/main" id="{FC945B93-07B5-52AA-6678-2AEE8383B0B5}"/>
              </a:ext>
            </a:extLst>
          </p:cNvPr>
          <p:cNvSpPr txBox="1"/>
          <p:nvPr/>
        </p:nvSpPr>
        <p:spPr>
          <a:xfrm>
            <a:off x="3176892" y="891391"/>
            <a:ext cx="8327951" cy="523220"/>
          </a:xfrm>
          <a:prstGeom prst="rect">
            <a:avLst/>
          </a:prstGeom>
          <a:noFill/>
        </p:spPr>
        <p:txBody>
          <a:bodyPr wrap="square">
            <a:spAutoFit/>
          </a:bodyPr>
          <a:lstStyle/>
          <a:p>
            <a:pPr algn="justLow"/>
            <a:r>
              <a:rPr lang="ar-SA" sz="2800" b="1" dirty="0">
                <a:solidFill>
                  <a:srgbClr val="EBC584"/>
                </a:solidFill>
                <a:cs typeface="Sultan bold" pitchFamily="2" charset="-78"/>
              </a:rPr>
              <a:t>7- تصميم المرح في عناصر تصميم التغليف:</a:t>
            </a:r>
            <a:endParaRPr lang="ar-SA" sz="2800" b="1" dirty="0">
              <a:solidFill>
                <a:srgbClr val="465E8F"/>
              </a:solidFill>
              <a:cs typeface="Sultan bold" pitchFamily="2" charset="-78"/>
            </a:endParaRPr>
          </a:p>
        </p:txBody>
      </p:sp>
      <p:sp>
        <p:nvSpPr>
          <p:cNvPr id="4" name="مربع نص 3">
            <a:extLst>
              <a:ext uri="{FF2B5EF4-FFF2-40B4-BE49-F238E27FC236}">
                <a16:creationId xmlns:a16="http://schemas.microsoft.com/office/drawing/2014/main" id="{A80ED8B5-B21F-F2F8-A9EC-6AC43BF71360}"/>
              </a:ext>
            </a:extLst>
          </p:cNvPr>
          <p:cNvSpPr txBox="1"/>
          <p:nvPr/>
        </p:nvSpPr>
        <p:spPr>
          <a:xfrm>
            <a:off x="488406" y="3105834"/>
            <a:ext cx="3732027" cy="646331"/>
          </a:xfrm>
          <a:prstGeom prst="rect">
            <a:avLst/>
          </a:prstGeom>
          <a:noFill/>
        </p:spPr>
        <p:txBody>
          <a:bodyPr wrap="square" rtlCol="1">
            <a:spAutoFit/>
          </a:bodyPr>
          <a:lstStyle/>
          <a:p>
            <a:pPr algn="ctr"/>
            <a:r>
              <a:rPr lang="ar-SA" sz="3600" b="1" dirty="0">
                <a:solidFill>
                  <a:srgbClr val="F4AD1B"/>
                </a:solidFill>
              </a:rPr>
              <a:t>تحدي المجموعات</a:t>
            </a:r>
          </a:p>
        </p:txBody>
      </p:sp>
      <p:pic>
        <p:nvPicPr>
          <p:cNvPr id="6" name="صورة 5">
            <a:extLst>
              <a:ext uri="{FF2B5EF4-FFF2-40B4-BE49-F238E27FC236}">
                <a16:creationId xmlns:a16="http://schemas.microsoft.com/office/drawing/2014/main" id="{B5E64099-03CE-CCB3-9A45-A35B3A17A0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3378" y="3815607"/>
            <a:ext cx="1862082" cy="1889392"/>
          </a:xfrm>
          <a:prstGeom prst="rect">
            <a:avLst/>
          </a:prstGeom>
        </p:spPr>
      </p:pic>
      <p:pic>
        <p:nvPicPr>
          <p:cNvPr id="2" name="2 Minute Countdown Timer">
            <a:hlinkClick r:id="" action="ppaction://media"/>
            <a:extLst>
              <a:ext uri="{FF2B5EF4-FFF2-40B4-BE49-F238E27FC236}">
                <a16:creationId xmlns:a16="http://schemas.microsoft.com/office/drawing/2014/main" id="{40D4A58C-BA98-0819-E4F0-9B480C63DBD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50465" y="2934586"/>
            <a:ext cx="5406066" cy="3040912"/>
          </a:xfrm>
          <a:prstGeom prst="rect">
            <a:avLst/>
          </a:prstGeom>
        </p:spPr>
      </p:pic>
      <p:sp>
        <p:nvSpPr>
          <p:cNvPr id="5" name="عنصر نائب للتذييل 4">
            <a:extLst>
              <a:ext uri="{FF2B5EF4-FFF2-40B4-BE49-F238E27FC236}">
                <a16:creationId xmlns:a16="http://schemas.microsoft.com/office/drawing/2014/main" id="{40D01A6D-3791-D857-31A8-18AABED67364}"/>
              </a:ext>
            </a:extLst>
          </p:cNvPr>
          <p:cNvSpPr>
            <a:spLocks noGrp="1"/>
          </p:cNvSpPr>
          <p:nvPr>
            <p:ph type="ftr" sz="quarter" idx="11"/>
          </p:nvPr>
        </p:nvSpPr>
        <p:spPr/>
        <p:txBody>
          <a:bodyPr/>
          <a:lstStyle/>
          <a:p>
            <a:r>
              <a:rPr lang="ar-SA"/>
              <a:t>أ. دلال محمد الرشيد</a:t>
            </a:r>
          </a:p>
        </p:txBody>
      </p:sp>
    </p:spTree>
    <p:extLst>
      <p:ext uri="{BB962C8B-B14F-4D97-AF65-F5344CB8AC3E}">
        <p14:creationId xmlns:p14="http://schemas.microsoft.com/office/powerpoint/2010/main" val="3731720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4" name="قلب الصفحة.wav"/>
          </p:stSnd>
        </p:sndAc>
      </p:transition>
    </mc:Choice>
    <mc:Fallback xmlns="">
      <p:transition spd="slow">
        <p:fade/>
        <p:sndAc>
          <p:stSnd>
            <p:snd r:embed="rId7" name="قلب الصفحة.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0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A678EC2B-3D38-70ED-7407-B2EE0103FA99}"/>
              </a:ext>
            </a:extLst>
          </p:cNvPr>
          <p:cNvPicPr>
            <a:picLocks noChangeAspect="1"/>
          </p:cNvPicPr>
          <p:nvPr/>
        </p:nvPicPr>
        <p:blipFill rotWithShape="1">
          <a:blip r:embed="rId3">
            <a:extLst>
              <a:ext uri="{28A0092B-C50C-407E-A947-70E740481C1C}">
                <a14:useLocalDpi xmlns:a14="http://schemas.microsoft.com/office/drawing/2010/main" val="0"/>
              </a:ext>
            </a:extLst>
          </a:blip>
          <a:srcRect l="4968" t="10388" r="5192" b="37623"/>
          <a:stretch/>
        </p:blipFill>
        <p:spPr>
          <a:xfrm>
            <a:off x="8729210" y="2026419"/>
            <a:ext cx="2849525" cy="3565449"/>
          </a:xfrm>
          <a:prstGeom prst="rect">
            <a:avLst/>
          </a:prstGeom>
        </p:spPr>
      </p:pic>
      <p:pic>
        <p:nvPicPr>
          <p:cNvPr id="5" name="صورة 4">
            <a:extLst>
              <a:ext uri="{FF2B5EF4-FFF2-40B4-BE49-F238E27FC236}">
                <a16:creationId xmlns:a16="http://schemas.microsoft.com/office/drawing/2014/main" id="{74F8D670-73FA-861A-C011-E1309F4958E1}"/>
              </a:ext>
            </a:extLst>
          </p:cNvPr>
          <p:cNvPicPr>
            <a:picLocks noChangeAspect="1"/>
          </p:cNvPicPr>
          <p:nvPr/>
        </p:nvPicPr>
        <p:blipFill rotWithShape="1">
          <a:blip r:embed="rId4">
            <a:extLst>
              <a:ext uri="{28A0092B-C50C-407E-A947-70E740481C1C}">
                <a14:useLocalDpi xmlns:a14="http://schemas.microsoft.com/office/drawing/2010/main" val="0"/>
              </a:ext>
            </a:extLst>
          </a:blip>
          <a:srcRect l="8552" t="11457" r="-2413" b="46062"/>
          <a:stretch/>
        </p:blipFill>
        <p:spPr>
          <a:xfrm>
            <a:off x="5539144" y="2342210"/>
            <a:ext cx="2977116" cy="2913321"/>
          </a:xfrm>
          <a:prstGeom prst="rect">
            <a:avLst/>
          </a:prstGeom>
        </p:spPr>
      </p:pic>
      <p:pic>
        <p:nvPicPr>
          <p:cNvPr id="1026" name="Picture 2" descr="animal ice cream packaging | Ice cream packaging, Packaging design  inspiration, Creative packaging design">
            <a:extLst>
              <a:ext uri="{FF2B5EF4-FFF2-40B4-BE49-F238E27FC236}">
                <a16:creationId xmlns:a16="http://schemas.microsoft.com/office/drawing/2014/main" id="{FF1D6A53-3174-58FA-3C85-F395450234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607" y="1843537"/>
            <a:ext cx="4839587" cy="4198342"/>
          </a:xfrm>
          <a:prstGeom prst="rect">
            <a:avLst/>
          </a:prstGeom>
          <a:noFill/>
          <a:extLst>
            <a:ext uri="{909E8E84-426E-40DD-AFC4-6F175D3DCCD1}">
              <a14:hiddenFill xmlns:a14="http://schemas.microsoft.com/office/drawing/2010/main">
                <a:solidFill>
                  <a:srgbClr val="FFFFFF"/>
                </a:solidFill>
              </a14:hiddenFill>
            </a:ext>
          </a:extLst>
        </p:spPr>
      </p:pic>
      <p:sp>
        <p:nvSpPr>
          <p:cNvPr id="2" name="مربع نص 1">
            <a:extLst>
              <a:ext uri="{FF2B5EF4-FFF2-40B4-BE49-F238E27FC236}">
                <a16:creationId xmlns:a16="http://schemas.microsoft.com/office/drawing/2014/main" id="{A836F63D-01F5-8F6E-0D02-59E548312891}"/>
              </a:ext>
            </a:extLst>
          </p:cNvPr>
          <p:cNvSpPr txBox="1"/>
          <p:nvPr/>
        </p:nvSpPr>
        <p:spPr>
          <a:xfrm>
            <a:off x="3295437" y="426892"/>
            <a:ext cx="6097712" cy="707886"/>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000" b="0" i="0" u="none" strike="noStrike" kern="1200" cap="none" spc="0" normalizeH="0" baseline="0" noProof="0" dirty="0">
                <a:ln>
                  <a:noFill/>
                </a:ln>
                <a:solidFill>
                  <a:srgbClr val="FFC000"/>
                </a:solidFill>
                <a:effectLst/>
                <a:uLnTx/>
                <a:uFillTx/>
                <a:latin typeface="Calibri" panose="020F0502020204030204"/>
                <a:ea typeface="+mn-ea"/>
                <a:cs typeface="Bold Italic Art" panose="02010400000000000000" pitchFamily="2" charset="-78"/>
              </a:rPr>
              <a:t>تغذية بصرية</a:t>
            </a:r>
          </a:p>
        </p:txBody>
      </p:sp>
      <p:sp>
        <p:nvSpPr>
          <p:cNvPr id="4" name="عنصر نائب للتذييل 3">
            <a:extLst>
              <a:ext uri="{FF2B5EF4-FFF2-40B4-BE49-F238E27FC236}">
                <a16:creationId xmlns:a16="http://schemas.microsoft.com/office/drawing/2014/main" id="{BE629346-1222-0F33-4A9B-E2222B68909C}"/>
              </a:ext>
            </a:extLst>
          </p:cNvPr>
          <p:cNvSpPr>
            <a:spLocks noGrp="1"/>
          </p:cNvSpPr>
          <p:nvPr>
            <p:ph type="ftr" sz="quarter" idx="11"/>
          </p:nvPr>
        </p:nvSpPr>
        <p:spPr/>
        <p:txBody>
          <a:bodyPr/>
          <a:lstStyle/>
          <a:p>
            <a:r>
              <a:rPr lang="ar-SA"/>
              <a:t>أ. دلال محمد الرشيد</a:t>
            </a:r>
          </a:p>
        </p:txBody>
      </p:sp>
    </p:spTree>
    <p:extLst>
      <p:ext uri="{BB962C8B-B14F-4D97-AF65-F5344CB8AC3E}">
        <p14:creationId xmlns:p14="http://schemas.microsoft.com/office/powerpoint/2010/main" val="860912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6" name="قلب الصفحة.wav"/>
          </p:stSnd>
        </p:sndAc>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ستطيل: زوايا مستديرة 6">
            <a:extLst>
              <a:ext uri="{FF2B5EF4-FFF2-40B4-BE49-F238E27FC236}">
                <a16:creationId xmlns:a16="http://schemas.microsoft.com/office/drawing/2014/main" id="{8E31884F-D8C5-322F-E003-6F90E145A98D}"/>
              </a:ext>
            </a:extLst>
          </p:cNvPr>
          <p:cNvSpPr/>
          <p:nvPr/>
        </p:nvSpPr>
        <p:spPr>
          <a:xfrm rot="16200000" flipH="1">
            <a:off x="2778643" y="-2587255"/>
            <a:ext cx="6751674" cy="12075040"/>
          </a:xfrm>
          <a:prstGeom prst="roundRect">
            <a:avLst>
              <a:gd name="adj" fmla="val 6753"/>
            </a:avLst>
          </a:prstGeom>
          <a:solidFill>
            <a:schemeClr val="bg1">
              <a:lumMod val="95000"/>
            </a:schemeClr>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3" name="مربع نص 2">
            <a:extLst>
              <a:ext uri="{FF2B5EF4-FFF2-40B4-BE49-F238E27FC236}">
                <a16:creationId xmlns:a16="http://schemas.microsoft.com/office/drawing/2014/main" id="{FC945B93-07B5-52AA-6678-2AEE8383B0B5}"/>
              </a:ext>
            </a:extLst>
          </p:cNvPr>
          <p:cNvSpPr txBox="1"/>
          <p:nvPr/>
        </p:nvSpPr>
        <p:spPr>
          <a:xfrm>
            <a:off x="3176892" y="891391"/>
            <a:ext cx="8327951" cy="523220"/>
          </a:xfrm>
          <a:prstGeom prst="rect">
            <a:avLst/>
          </a:prstGeom>
          <a:noFill/>
        </p:spPr>
        <p:txBody>
          <a:bodyPr wrap="square">
            <a:spAutoFit/>
          </a:bodyPr>
          <a:lstStyle/>
          <a:p>
            <a:pPr algn="justLow"/>
            <a:r>
              <a:rPr lang="ar-SA" sz="2800" b="1" dirty="0">
                <a:solidFill>
                  <a:srgbClr val="EBC584"/>
                </a:solidFill>
                <a:cs typeface="Sultan bold" pitchFamily="2" charset="-78"/>
              </a:rPr>
              <a:t>7- تعدد طبقات التصميم:</a:t>
            </a:r>
            <a:endParaRPr lang="ar-SA" sz="2800" b="1" dirty="0">
              <a:solidFill>
                <a:srgbClr val="465E8F"/>
              </a:solidFill>
              <a:cs typeface="Sultan bold" pitchFamily="2" charset="-78"/>
            </a:endParaRPr>
          </a:p>
        </p:txBody>
      </p:sp>
      <p:sp>
        <p:nvSpPr>
          <p:cNvPr id="4" name="مربع نص 3">
            <a:extLst>
              <a:ext uri="{FF2B5EF4-FFF2-40B4-BE49-F238E27FC236}">
                <a16:creationId xmlns:a16="http://schemas.microsoft.com/office/drawing/2014/main" id="{A80ED8B5-B21F-F2F8-A9EC-6AC43BF71360}"/>
              </a:ext>
            </a:extLst>
          </p:cNvPr>
          <p:cNvSpPr txBox="1"/>
          <p:nvPr/>
        </p:nvSpPr>
        <p:spPr>
          <a:xfrm>
            <a:off x="488406" y="3105834"/>
            <a:ext cx="3732027" cy="646331"/>
          </a:xfrm>
          <a:prstGeom prst="rect">
            <a:avLst/>
          </a:prstGeom>
          <a:noFill/>
        </p:spPr>
        <p:txBody>
          <a:bodyPr wrap="square" rtlCol="1">
            <a:spAutoFit/>
          </a:bodyPr>
          <a:lstStyle/>
          <a:p>
            <a:pPr algn="ctr"/>
            <a:r>
              <a:rPr lang="ar-SA" sz="3600" b="1" dirty="0">
                <a:solidFill>
                  <a:srgbClr val="F4AD1B"/>
                </a:solidFill>
              </a:rPr>
              <a:t>تحدي المجموعات</a:t>
            </a:r>
          </a:p>
        </p:txBody>
      </p:sp>
      <p:pic>
        <p:nvPicPr>
          <p:cNvPr id="6" name="صورة 5">
            <a:extLst>
              <a:ext uri="{FF2B5EF4-FFF2-40B4-BE49-F238E27FC236}">
                <a16:creationId xmlns:a16="http://schemas.microsoft.com/office/drawing/2014/main" id="{B5E64099-03CE-CCB3-9A45-A35B3A17A0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3378" y="3815607"/>
            <a:ext cx="1862082" cy="1889392"/>
          </a:xfrm>
          <a:prstGeom prst="rect">
            <a:avLst/>
          </a:prstGeom>
        </p:spPr>
      </p:pic>
      <p:pic>
        <p:nvPicPr>
          <p:cNvPr id="2" name="2 Minute Countdown Timer">
            <a:hlinkClick r:id="" action="ppaction://media"/>
            <a:extLst>
              <a:ext uri="{FF2B5EF4-FFF2-40B4-BE49-F238E27FC236}">
                <a16:creationId xmlns:a16="http://schemas.microsoft.com/office/drawing/2014/main" id="{40D4A58C-BA98-0819-E4F0-9B480C63DBD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050465" y="2934586"/>
            <a:ext cx="5406066" cy="3040912"/>
          </a:xfrm>
          <a:prstGeom prst="rect">
            <a:avLst/>
          </a:prstGeom>
        </p:spPr>
      </p:pic>
      <p:sp>
        <p:nvSpPr>
          <p:cNvPr id="5" name="عنصر نائب للتذييل 4">
            <a:extLst>
              <a:ext uri="{FF2B5EF4-FFF2-40B4-BE49-F238E27FC236}">
                <a16:creationId xmlns:a16="http://schemas.microsoft.com/office/drawing/2014/main" id="{2F8416FF-9222-0389-1B65-15A5B5881605}"/>
              </a:ext>
            </a:extLst>
          </p:cNvPr>
          <p:cNvSpPr>
            <a:spLocks noGrp="1"/>
          </p:cNvSpPr>
          <p:nvPr>
            <p:ph type="ftr" sz="quarter" idx="11"/>
          </p:nvPr>
        </p:nvSpPr>
        <p:spPr/>
        <p:txBody>
          <a:bodyPr/>
          <a:lstStyle/>
          <a:p>
            <a:r>
              <a:rPr lang="ar-SA"/>
              <a:t>أ. دلال محمد الرشيد</a:t>
            </a:r>
          </a:p>
        </p:txBody>
      </p:sp>
    </p:spTree>
    <p:extLst>
      <p:ext uri="{BB962C8B-B14F-4D97-AF65-F5344CB8AC3E}">
        <p14:creationId xmlns:p14="http://schemas.microsoft.com/office/powerpoint/2010/main" val="342245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4" name="قلب الصفحة.wav"/>
          </p:stSnd>
        </p:sndAc>
      </p:transition>
    </mc:Choice>
    <mc:Fallback xmlns="">
      <p:transition spd="slow">
        <p:fade/>
        <p:sndAc>
          <p:stSnd>
            <p:snd r:embed="rId7" name="قلب الصفحة.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0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8B8C5EAB-37A8-B5EE-0028-FF6D0ED76425}"/>
              </a:ext>
            </a:extLst>
          </p:cNvPr>
          <p:cNvPicPr>
            <a:picLocks noChangeAspect="1"/>
          </p:cNvPicPr>
          <p:nvPr/>
        </p:nvPicPr>
        <p:blipFill rotWithShape="1">
          <a:blip r:embed="rId3">
            <a:extLst>
              <a:ext uri="{28A0092B-C50C-407E-A947-70E740481C1C}">
                <a14:useLocalDpi xmlns:a14="http://schemas.microsoft.com/office/drawing/2010/main" val="0"/>
              </a:ext>
            </a:extLst>
          </a:blip>
          <a:srcRect l="4969" t="8373" r="3182" b="40155"/>
          <a:stretch/>
        </p:blipFill>
        <p:spPr>
          <a:xfrm>
            <a:off x="5060543" y="241892"/>
            <a:ext cx="2070914" cy="2509283"/>
          </a:xfrm>
          <a:prstGeom prst="rect">
            <a:avLst/>
          </a:prstGeom>
        </p:spPr>
      </p:pic>
      <p:pic>
        <p:nvPicPr>
          <p:cNvPr id="8" name="صورة 7">
            <a:extLst>
              <a:ext uri="{FF2B5EF4-FFF2-40B4-BE49-F238E27FC236}">
                <a16:creationId xmlns:a16="http://schemas.microsoft.com/office/drawing/2014/main" id="{C9E71871-A981-3BA9-D34A-B4EB6FBF75B3}"/>
              </a:ext>
            </a:extLst>
          </p:cNvPr>
          <p:cNvPicPr>
            <a:picLocks noChangeAspect="1"/>
          </p:cNvPicPr>
          <p:nvPr/>
        </p:nvPicPr>
        <p:blipFill rotWithShape="1">
          <a:blip r:embed="rId4">
            <a:extLst>
              <a:ext uri="{28A0092B-C50C-407E-A947-70E740481C1C}">
                <a14:useLocalDpi xmlns:a14="http://schemas.microsoft.com/office/drawing/2010/main" val="0"/>
              </a:ext>
            </a:extLst>
          </a:blip>
          <a:srcRect l="3220" t="10822" r="4928" b="31040"/>
          <a:stretch/>
        </p:blipFill>
        <p:spPr>
          <a:xfrm>
            <a:off x="4577474" y="2828257"/>
            <a:ext cx="2913321" cy="3987211"/>
          </a:xfrm>
          <a:prstGeom prst="rect">
            <a:avLst/>
          </a:prstGeom>
        </p:spPr>
      </p:pic>
      <p:pic>
        <p:nvPicPr>
          <p:cNvPr id="10" name="صورة 9">
            <a:extLst>
              <a:ext uri="{FF2B5EF4-FFF2-40B4-BE49-F238E27FC236}">
                <a16:creationId xmlns:a16="http://schemas.microsoft.com/office/drawing/2014/main" id="{15678211-908A-62A1-758B-08BA5D2D28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673" y="3844814"/>
            <a:ext cx="3876714" cy="2847569"/>
          </a:xfrm>
          <a:prstGeom prst="rect">
            <a:avLst/>
          </a:prstGeom>
        </p:spPr>
      </p:pic>
      <p:pic>
        <p:nvPicPr>
          <p:cNvPr id="12" name="صورة 11">
            <a:extLst>
              <a:ext uri="{FF2B5EF4-FFF2-40B4-BE49-F238E27FC236}">
                <a16:creationId xmlns:a16="http://schemas.microsoft.com/office/drawing/2014/main" id="{B2F44BF0-A19A-F987-53C6-EE7D3C0802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674" y="300000"/>
            <a:ext cx="3876713" cy="3703703"/>
          </a:xfrm>
          <a:prstGeom prst="rect">
            <a:avLst/>
          </a:prstGeom>
        </p:spPr>
      </p:pic>
      <p:pic>
        <p:nvPicPr>
          <p:cNvPr id="2050" name="Picture 2" descr="Apple iPhone 8 PLUS 256GB likenew - MediaSpace">
            <a:extLst>
              <a:ext uri="{FF2B5EF4-FFF2-40B4-BE49-F238E27FC236}">
                <a16:creationId xmlns:a16="http://schemas.microsoft.com/office/drawing/2014/main" id="{117AE67E-230E-B4D1-615C-73967A269C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50134" y="520995"/>
            <a:ext cx="4131192" cy="5508256"/>
          </a:xfrm>
          <a:prstGeom prst="rect">
            <a:avLst/>
          </a:prstGeom>
          <a:noFill/>
          <a:extLst>
            <a:ext uri="{909E8E84-426E-40DD-AFC4-6F175D3DCCD1}">
              <a14:hiddenFill xmlns:a14="http://schemas.microsoft.com/office/drawing/2010/main">
                <a:solidFill>
                  <a:srgbClr val="FFFFFF"/>
                </a:solidFill>
              </a14:hiddenFill>
            </a:ext>
          </a:extLst>
        </p:spPr>
      </p:pic>
      <p:sp>
        <p:nvSpPr>
          <p:cNvPr id="2" name="عنصر نائب للتذييل 1">
            <a:extLst>
              <a:ext uri="{FF2B5EF4-FFF2-40B4-BE49-F238E27FC236}">
                <a16:creationId xmlns:a16="http://schemas.microsoft.com/office/drawing/2014/main" id="{ACF028E3-A408-2C69-C4EF-079AD4ADE7F0}"/>
              </a:ext>
            </a:extLst>
          </p:cNvPr>
          <p:cNvSpPr>
            <a:spLocks noGrp="1"/>
          </p:cNvSpPr>
          <p:nvPr>
            <p:ph type="ftr" sz="quarter" idx="11"/>
          </p:nvPr>
        </p:nvSpPr>
        <p:spPr/>
        <p:txBody>
          <a:bodyPr/>
          <a:lstStyle/>
          <a:p>
            <a:r>
              <a:rPr lang="ar-SA"/>
              <a:t>أ. دلال محمد الرشيد</a:t>
            </a:r>
          </a:p>
        </p:txBody>
      </p:sp>
    </p:spTree>
    <p:extLst>
      <p:ext uri="{BB962C8B-B14F-4D97-AF65-F5344CB8AC3E}">
        <p14:creationId xmlns:p14="http://schemas.microsoft.com/office/powerpoint/2010/main" val="3740280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8" name="قلب الصفحة.wav"/>
          </p:stSnd>
        </p:sndAc>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زوايا مستديرة 5">
            <a:extLst>
              <a:ext uri="{FF2B5EF4-FFF2-40B4-BE49-F238E27FC236}">
                <a16:creationId xmlns:a16="http://schemas.microsoft.com/office/drawing/2014/main" id="{8DB75004-5148-467A-90ED-66710884E478}"/>
              </a:ext>
            </a:extLst>
          </p:cNvPr>
          <p:cNvSpPr/>
          <p:nvPr/>
        </p:nvSpPr>
        <p:spPr>
          <a:xfrm rot="16200000" flipH="1">
            <a:off x="2724768" y="-2543589"/>
            <a:ext cx="6747164" cy="11971605"/>
          </a:xfrm>
          <a:prstGeom prst="roundRect">
            <a:avLst>
              <a:gd name="adj" fmla="val 6753"/>
            </a:avLst>
          </a:prstGeom>
          <a:solidFill>
            <a:schemeClr val="bg1"/>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5" name="مستطيل: زوايا مستديرة 14">
            <a:extLst>
              <a:ext uri="{FF2B5EF4-FFF2-40B4-BE49-F238E27FC236}">
                <a16:creationId xmlns:a16="http://schemas.microsoft.com/office/drawing/2014/main" id="{FA32E3DA-F489-9E47-8173-D5F34EC2580D}"/>
              </a:ext>
            </a:extLst>
          </p:cNvPr>
          <p:cNvSpPr/>
          <p:nvPr/>
        </p:nvSpPr>
        <p:spPr>
          <a:xfrm rot="16200000" flipH="1">
            <a:off x="2768820" y="-2501385"/>
            <a:ext cx="6747164" cy="11971605"/>
          </a:xfrm>
          <a:prstGeom prst="roundRect">
            <a:avLst>
              <a:gd name="adj" fmla="val 6753"/>
            </a:avLst>
          </a:prstGeom>
          <a:solidFill>
            <a:schemeClr val="bg1">
              <a:lumMod val="95000"/>
            </a:schemeClr>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dirty="0"/>
          </a:p>
        </p:txBody>
      </p:sp>
      <p:pic>
        <p:nvPicPr>
          <p:cNvPr id="8" name="صورة 7" descr="صورة تحتوي على نص&#10;&#10;تم إنشاء الوصف تلقائياً">
            <a:extLst>
              <a:ext uri="{FF2B5EF4-FFF2-40B4-BE49-F238E27FC236}">
                <a16:creationId xmlns:a16="http://schemas.microsoft.com/office/drawing/2014/main" id="{C27DD00D-A051-4A07-9486-A42425FC0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391343" y="-2670751"/>
            <a:ext cx="835224" cy="5425910"/>
          </a:xfrm>
          <a:prstGeom prst="rect">
            <a:avLst/>
          </a:prstGeom>
        </p:spPr>
      </p:pic>
      <p:sp>
        <p:nvSpPr>
          <p:cNvPr id="2" name="مربع نص 1">
            <a:extLst>
              <a:ext uri="{FF2B5EF4-FFF2-40B4-BE49-F238E27FC236}">
                <a16:creationId xmlns:a16="http://schemas.microsoft.com/office/drawing/2014/main" id="{D8B8B005-D794-47A6-87ED-372212C23C67}"/>
              </a:ext>
            </a:extLst>
          </p:cNvPr>
          <p:cNvSpPr txBox="1"/>
          <p:nvPr/>
        </p:nvSpPr>
        <p:spPr>
          <a:xfrm>
            <a:off x="510567" y="2975241"/>
            <a:ext cx="10787805" cy="3266985"/>
          </a:xfrm>
          <a:prstGeom prst="rect">
            <a:avLst/>
          </a:prstGeom>
          <a:noFill/>
        </p:spPr>
        <p:txBody>
          <a:bodyPr wrap="square" rtlCol="1">
            <a:spAutoFit/>
          </a:bodyPr>
          <a:lstStyle/>
          <a:p>
            <a:pPr>
              <a:lnSpc>
                <a:spcPct val="150000"/>
              </a:lnSpc>
            </a:pPr>
            <a:r>
              <a:rPr lang="ar-SA" sz="2000" b="1" dirty="0">
                <a:latin typeface="Ebrima" panose="02000000000000000000" pitchFamily="2" charset="0"/>
                <a:ea typeface="Ebrima" panose="02000000000000000000" pitchFamily="2" charset="0"/>
                <a:cs typeface="Sultan bold" pitchFamily="2" charset="-78"/>
              </a:rPr>
              <a:t>يُعد تغليف المنتج عملًا فنّيًا يتطلّب مهارة إبداعيّة لتحقيق تصميم غلاف مميّز يحظى بإشادة وإعجاب مختلف الأذواق، مما</a:t>
            </a:r>
          </a:p>
          <a:p>
            <a:pPr>
              <a:lnSpc>
                <a:spcPct val="150000"/>
              </a:lnSpc>
            </a:pPr>
            <a:r>
              <a:rPr lang="ar-SA" sz="2000" b="1" dirty="0">
                <a:latin typeface="Ebrima" panose="02000000000000000000" pitchFamily="2" charset="0"/>
                <a:ea typeface="Ebrima" panose="02000000000000000000" pitchFamily="2" charset="0"/>
                <a:cs typeface="Sultan bold" pitchFamily="2" charset="-78"/>
              </a:rPr>
              <a:t>يجعل التنافسية عاليةً جدًا في استخدام خامات تجذب المستهلكين إلا أنها تتفاوت في تأثيرها على البيئة؛</a:t>
            </a:r>
            <a:r>
              <a:rPr lang="ar-SA" sz="2000" b="1" dirty="0">
                <a:solidFill>
                  <a:srgbClr val="FF0000"/>
                </a:solidFill>
                <a:latin typeface="Ebrima" panose="02000000000000000000" pitchFamily="2" charset="0"/>
                <a:ea typeface="Ebrima" panose="02000000000000000000" pitchFamily="2" charset="0"/>
                <a:cs typeface="Sultan bold" pitchFamily="2" charset="-78"/>
              </a:rPr>
              <a:t> </a:t>
            </a:r>
            <a:r>
              <a:rPr lang="ar-SA" sz="2000" b="1" dirty="0">
                <a:latin typeface="Ebrima" panose="02000000000000000000" pitchFamily="2" charset="0"/>
                <a:ea typeface="Ebrima" panose="02000000000000000000" pitchFamily="2" charset="0"/>
                <a:cs typeface="Sultan bold" pitchFamily="2" charset="-78"/>
              </a:rPr>
              <a:t>ولأن أحد أهم عوامل</a:t>
            </a:r>
          </a:p>
          <a:p>
            <a:pPr>
              <a:lnSpc>
                <a:spcPct val="150000"/>
              </a:lnSpc>
            </a:pPr>
            <a:r>
              <a:rPr lang="ar-SA" sz="2000" b="1" dirty="0">
                <a:latin typeface="Ebrima" panose="02000000000000000000" pitchFamily="2" charset="0"/>
                <a:ea typeface="Ebrima" panose="02000000000000000000" pitchFamily="2" charset="0"/>
                <a:cs typeface="Sultan bold" pitchFamily="2" charset="-78"/>
              </a:rPr>
              <a:t>نجاح التصميم في الفترة الحالية أن يكون صديقًا للبيئة؛ حيث إن تلوث البيئة يشكل مصدر قلقٍ كبيرٍ مع تزايد نفايات التعبئة</a:t>
            </a:r>
          </a:p>
          <a:p>
            <a:pPr>
              <a:lnSpc>
                <a:spcPct val="150000"/>
              </a:lnSpc>
            </a:pPr>
            <a:r>
              <a:rPr lang="ar-SA" sz="2000" b="1" dirty="0">
                <a:latin typeface="Ebrima" panose="02000000000000000000" pitchFamily="2" charset="0"/>
                <a:ea typeface="Ebrima" panose="02000000000000000000" pitchFamily="2" charset="0"/>
                <a:cs typeface="Sultan bold" pitchFamily="2" charset="-78"/>
              </a:rPr>
              <a:t>والتغليف، فقد أصبح التغليف يخضع لمعايير ولوائح وأنظمة مصادق عليها دوليًا وذلك استجابة للتوجه الدولي الذي حدد</a:t>
            </a:r>
          </a:p>
          <a:p>
            <a:pPr>
              <a:lnSpc>
                <a:spcPct val="150000"/>
              </a:lnSpc>
            </a:pPr>
            <a:r>
              <a:rPr lang="ar-SA" sz="2000" b="1" dirty="0">
                <a:latin typeface="Ebrima" panose="02000000000000000000" pitchFamily="2" charset="0"/>
                <a:ea typeface="Ebrima" panose="02000000000000000000" pitchFamily="2" charset="0"/>
                <a:cs typeface="Sultan bold" pitchFamily="2" charset="-78"/>
              </a:rPr>
              <a:t>المتطلبات الأساسية التي يجب أن تلبيها العبوات.</a:t>
            </a:r>
          </a:p>
          <a:p>
            <a:pPr>
              <a:lnSpc>
                <a:spcPct val="150000"/>
              </a:lnSpc>
            </a:pPr>
            <a:r>
              <a:rPr lang="ar-SA" sz="2000" b="1" dirty="0">
                <a:solidFill>
                  <a:srgbClr val="00B050"/>
                </a:solidFill>
                <a:latin typeface="Ebrima" panose="02000000000000000000" pitchFamily="2" charset="0"/>
                <a:ea typeface="Ebrima" panose="02000000000000000000" pitchFamily="2" charset="0"/>
                <a:cs typeface="Sultan bold" pitchFamily="2" charset="-78"/>
              </a:rPr>
              <a:t>وللمملكة العربية السعودية جهودٌ في حماية البيئة </a:t>
            </a:r>
            <a:r>
              <a:rPr lang="ar-SA" sz="2000" b="1" dirty="0">
                <a:latin typeface="Ebrima" panose="02000000000000000000" pitchFamily="2" charset="0"/>
                <a:ea typeface="Ebrima" panose="02000000000000000000" pitchFamily="2" charset="0"/>
                <a:cs typeface="Sultan bold" pitchFamily="2" charset="-78"/>
              </a:rPr>
              <a:t>من خلال الحد من النفايات، وإعادة استخدامها وتدويرها.</a:t>
            </a:r>
          </a:p>
          <a:p>
            <a:pPr>
              <a:lnSpc>
                <a:spcPct val="150000"/>
              </a:lnSpc>
            </a:pPr>
            <a:r>
              <a:rPr lang="ar-SA" sz="2000" b="1" dirty="0">
                <a:latin typeface="Ebrima" panose="02000000000000000000" pitchFamily="2" charset="0"/>
                <a:ea typeface="Ebrima" panose="02000000000000000000" pitchFamily="2" charset="0"/>
                <a:cs typeface="Sultan bold" pitchFamily="2" charset="-78"/>
              </a:rPr>
              <a:t>فمنذ ظهور سياسات التنمية المستدامة، شهدت صناعة التغليف والتعبئة ظهور ما يسمى بالتغليف “المستدام” أو “الإيكولوجي”</a:t>
            </a:r>
          </a:p>
        </p:txBody>
      </p:sp>
      <p:grpSp>
        <p:nvGrpSpPr>
          <p:cNvPr id="11" name="مجموعة 10">
            <a:extLst>
              <a:ext uri="{FF2B5EF4-FFF2-40B4-BE49-F238E27FC236}">
                <a16:creationId xmlns:a16="http://schemas.microsoft.com/office/drawing/2014/main" id="{7CD25349-70C2-5BB3-CD85-675DD8154328}"/>
              </a:ext>
            </a:extLst>
          </p:cNvPr>
          <p:cNvGrpSpPr/>
          <p:nvPr/>
        </p:nvGrpSpPr>
        <p:grpSpPr>
          <a:xfrm>
            <a:off x="531789" y="325489"/>
            <a:ext cx="11477388" cy="1553731"/>
            <a:chOff x="2502373" y="442024"/>
            <a:chExt cx="7485276" cy="1553731"/>
          </a:xfrm>
        </p:grpSpPr>
        <p:pic>
          <p:nvPicPr>
            <p:cNvPr id="12" name="صورة 11">
              <a:extLst>
                <a:ext uri="{FF2B5EF4-FFF2-40B4-BE49-F238E27FC236}">
                  <a16:creationId xmlns:a16="http://schemas.microsoft.com/office/drawing/2014/main" id="{509AD82A-4520-5D9D-C5A6-585F803BC3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2373" y="442024"/>
              <a:ext cx="7485276" cy="1553731"/>
            </a:xfrm>
            <a:prstGeom prst="rect">
              <a:avLst/>
            </a:prstGeom>
          </p:spPr>
        </p:pic>
        <p:sp>
          <p:nvSpPr>
            <p:cNvPr id="13" name="مربع نص 12">
              <a:extLst>
                <a:ext uri="{FF2B5EF4-FFF2-40B4-BE49-F238E27FC236}">
                  <a16:creationId xmlns:a16="http://schemas.microsoft.com/office/drawing/2014/main" id="{0B55B500-2E79-BA31-74E7-2FFA687669A0}"/>
                </a:ext>
              </a:extLst>
            </p:cNvPr>
            <p:cNvSpPr txBox="1"/>
            <p:nvPr/>
          </p:nvSpPr>
          <p:spPr>
            <a:xfrm>
              <a:off x="3002390" y="897463"/>
              <a:ext cx="5933010" cy="646331"/>
            </a:xfrm>
            <a:prstGeom prst="rect">
              <a:avLst/>
            </a:prstGeom>
            <a:noFill/>
          </p:spPr>
          <p:txBody>
            <a:bodyPr wrap="square" rtlCol="1">
              <a:spAutoFit/>
            </a:bodyPr>
            <a:lstStyle/>
            <a:p>
              <a:pPr algn="r"/>
              <a:r>
                <a:rPr lang="ar-SA" sz="3600" dirty="0">
                  <a:cs typeface="Sultan bold" pitchFamily="2" charset="-78"/>
                </a:rPr>
                <a:t>حلول لتحقيق الاستدامة في تصميم تغليف المنتجات.</a:t>
              </a:r>
            </a:p>
          </p:txBody>
        </p:sp>
      </p:grpSp>
      <p:pic>
        <p:nvPicPr>
          <p:cNvPr id="7" name="صورة 6" descr="صورة تحتوي على نص&#10;&#10;تم إنشاء الوصف تلقائياً">
            <a:extLst>
              <a:ext uri="{FF2B5EF4-FFF2-40B4-BE49-F238E27FC236}">
                <a16:creationId xmlns:a16="http://schemas.microsoft.com/office/drawing/2014/main" id="{30E17703-A095-4703-A570-30224E3C8B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sp>
        <p:nvSpPr>
          <p:cNvPr id="3" name="مربع نص 2">
            <a:extLst>
              <a:ext uri="{FF2B5EF4-FFF2-40B4-BE49-F238E27FC236}">
                <a16:creationId xmlns:a16="http://schemas.microsoft.com/office/drawing/2014/main" id="{FEF1912D-F745-FC13-9E7E-8552ED5FE0CE}"/>
              </a:ext>
            </a:extLst>
          </p:cNvPr>
          <p:cNvSpPr txBox="1"/>
          <p:nvPr/>
        </p:nvSpPr>
        <p:spPr>
          <a:xfrm>
            <a:off x="1189074" y="2093874"/>
            <a:ext cx="9813851" cy="1231106"/>
          </a:xfrm>
          <a:prstGeom prst="rect">
            <a:avLst/>
          </a:prstGeom>
          <a:noFill/>
        </p:spPr>
        <p:txBody>
          <a:bodyPr wrap="square" rtlCol="1">
            <a:spAutoFit/>
          </a:bodyPr>
          <a:lstStyle/>
          <a:p>
            <a:r>
              <a:rPr lang="ar-SA" sz="2800" b="0" dirty="0">
                <a:effectLst/>
                <a:latin typeface="Amiri" panose="00000500000000000000" pitchFamily="2" charset="-78"/>
                <a:cs typeface="Amiri" panose="00000500000000000000" pitchFamily="2" charset="-78"/>
              </a:rPr>
              <a:t>عن </a:t>
            </a:r>
            <a:r>
              <a:rPr lang="ar-SA" sz="2800" b="0" i="0" dirty="0">
                <a:solidFill>
                  <a:srgbClr val="555555"/>
                </a:solidFill>
                <a:effectLst/>
                <a:latin typeface="Amiri" panose="00000500000000000000" pitchFamily="2" charset="-78"/>
                <a:cs typeface="Amiri" panose="00000500000000000000" pitchFamily="2" charset="-78"/>
              </a:rPr>
              <a:t>أبو سعيد الخدري رضي الله عنه أن </a:t>
            </a:r>
            <a:r>
              <a:rPr lang="ar-SA" sz="2800" b="0" dirty="0">
                <a:effectLst/>
                <a:latin typeface="Amiri" panose="00000500000000000000" pitchFamily="2" charset="-78"/>
                <a:cs typeface="Amiri" panose="00000500000000000000" pitchFamily="2" charset="-78"/>
              </a:rPr>
              <a:t>رسولَ اللَّهِ صلَّى اللَّهُ عليهِ وسلَّمَ قال :</a:t>
            </a:r>
          </a:p>
          <a:p>
            <a:pPr algn="ctr"/>
            <a:r>
              <a:rPr lang="ar-SA" sz="2800" b="0" dirty="0">
                <a:effectLst/>
                <a:latin typeface="Amiri" panose="00000500000000000000" pitchFamily="2" charset="-78"/>
                <a:cs typeface="Amiri" panose="00000500000000000000" pitchFamily="2" charset="-78"/>
              </a:rPr>
              <a:t> </a:t>
            </a:r>
            <a:r>
              <a:rPr lang="ar-SA" sz="2800" b="0" dirty="0">
                <a:solidFill>
                  <a:srgbClr val="FF0000"/>
                </a:solidFill>
                <a:effectLst/>
                <a:latin typeface="Amiri" panose="00000500000000000000" pitchFamily="2" charset="-78"/>
                <a:cs typeface="Amiri" panose="00000500000000000000" pitchFamily="2" charset="-78"/>
              </a:rPr>
              <a:t>لا ضَررَ ولا ضِرارَ</a:t>
            </a:r>
          </a:p>
          <a:p>
            <a:endParaRPr lang="ar-SA" dirty="0"/>
          </a:p>
        </p:txBody>
      </p:sp>
      <p:sp>
        <p:nvSpPr>
          <p:cNvPr id="4" name="عنصر نائب للتذييل 3">
            <a:extLst>
              <a:ext uri="{FF2B5EF4-FFF2-40B4-BE49-F238E27FC236}">
                <a16:creationId xmlns:a16="http://schemas.microsoft.com/office/drawing/2014/main" id="{9534E533-DE50-83CB-F2A2-BA690BE8F6A2}"/>
              </a:ext>
            </a:extLst>
          </p:cNvPr>
          <p:cNvSpPr>
            <a:spLocks noGrp="1"/>
          </p:cNvSpPr>
          <p:nvPr>
            <p:ph type="ftr" sz="quarter" idx="11"/>
          </p:nvPr>
        </p:nvSpPr>
        <p:spPr/>
        <p:txBody>
          <a:bodyPr/>
          <a:lstStyle/>
          <a:p>
            <a:r>
              <a:rPr lang="ar-SA"/>
              <a:t>أ. دلال محمد الرشيد</a:t>
            </a:r>
          </a:p>
        </p:txBody>
      </p:sp>
    </p:spTree>
    <p:extLst>
      <p:ext uri="{BB962C8B-B14F-4D97-AF65-F5344CB8AC3E}">
        <p14:creationId xmlns:p14="http://schemas.microsoft.com/office/powerpoint/2010/main" val="2726211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5" name="قلب الصفحة.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3"/>
                                        </p:tgtEl>
                                      </p:cBhvr>
                                    </p:animEffect>
                                    <p:anim calcmode="lin" valueType="num">
                                      <p:cBhvr>
                                        <p:cTn id="7" dur="1000"/>
                                        <p:tgtEl>
                                          <p:spTgt spid="3"/>
                                        </p:tgtEl>
                                        <p:attrNameLst>
                                          <p:attrName>ppt_x</p:attrName>
                                        </p:attrNameLst>
                                      </p:cBhvr>
                                      <p:tavLst>
                                        <p:tav tm="0">
                                          <p:val>
                                            <p:strVal val="ppt_x"/>
                                          </p:val>
                                        </p:tav>
                                        <p:tav tm="100000">
                                          <p:val>
                                            <p:strVal val="ppt_x"/>
                                          </p:val>
                                        </p:tav>
                                      </p:tavLst>
                                    </p:anim>
                                    <p:anim calcmode="lin" valueType="num">
                                      <p:cBhvr>
                                        <p:cTn id="8" dur="1000"/>
                                        <p:tgtEl>
                                          <p:spTgt spid="3"/>
                                        </p:tgtEl>
                                        <p:attrNameLst>
                                          <p:attrName>ppt_y</p:attrName>
                                        </p:attrNameLst>
                                      </p:cBhvr>
                                      <p:tavLst>
                                        <p:tav tm="0">
                                          <p:val>
                                            <p:strVal val="ppt_y"/>
                                          </p:val>
                                        </p:tav>
                                        <p:tav tm="100000">
                                          <p:val>
                                            <p:strVal val="ppt_y+.1"/>
                                          </p:val>
                                        </p:tav>
                                      </p:tavLst>
                                    </p:anim>
                                    <p:set>
                                      <p:cBhvr>
                                        <p:cTn id="9" dur="1" fill="hold">
                                          <p:stCondLst>
                                            <p:cond delay="999"/>
                                          </p:stCondLst>
                                        </p:cTn>
                                        <p:tgtEl>
                                          <p:spTgt spid="3"/>
                                        </p:tgtEl>
                                        <p:attrNameLst>
                                          <p:attrName>style.visibility</p:attrName>
                                        </p:attrNameLst>
                                      </p:cBhvr>
                                      <p:to>
                                        <p:strVal val="hidden"/>
                                      </p:to>
                                    </p:se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مستطيل: زوايا مستديرة 11">
            <a:extLst>
              <a:ext uri="{FF2B5EF4-FFF2-40B4-BE49-F238E27FC236}">
                <a16:creationId xmlns:a16="http://schemas.microsoft.com/office/drawing/2014/main" id="{6D1088B8-EDC5-4EEE-A336-28C4ED5A1AF4}"/>
              </a:ext>
            </a:extLst>
          </p:cNvPr>
          <p:cNvSpPr/>
          <p:nvPr/>
        </p:nvSpPr>
        <p:spPr>
          <a:xfrm rot="16200000" flipH="1">
            <a:off x="2724768" y="-2543589"/>
            <a:ext cx="6747164" cy="11971605"/>
          </a:xfrm>
          <a:prstGeom prst="roundRect">
            <a:avLst>
              <a:gd name="adj" fmla="val 6753"/>
            </a:avLst>
          </a:prstGeom>
          <a:solidFill>
            <a:schemeClr val="bg1">
              <a:lumMod val="95000"/>
            </a:schemeClr>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pic>
        <p:nvPicPr>
          <p:cNvPr id="14" name="صورة 13" descr="صورة تحتوي على نص&#10;&#10;تم إنشاء الوصف تلقائياً">
            <a:extLst>
              <a:ext uri="{FF2B5EF4-FFF2-40B4-BE49-F238E27FC236}">
                <a16:creationId xmlns:a16="http://schemas.microsoft.com/office/drawing/2014/main" id="{AD9BDECD-9ED0-44B7-A114-D1BDC66B54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391343" y="-2641711"/>
            <a:ext cx="835224" cy="5425910"/>
          </a:xfrm>
          <a:prstGeom prst="rect">
            <a:avLst/>
          </a:prstGeom>
        </p:spPr>
      </p:pic>
      <p:pic>
        <p:nvPicPr>
          <p:cNvPr id="16" name="صورة 15" descr="صورة تحتوي على نص&#10;&#10;تم إنشاء الوصف تلقائياً">
            <a:extLst>
              <a:ext uri="{FF2B5EF4-FFF2-40B4-BE49-F238E27FC236}">
                <a16:creationId xmlns:a16="http://schemas.microsoft.com/office/drawing/2014/main" id="{058D545E-26FB-4747-93C1-3065DA39EC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grpSp>
        <p:nvGrpSpPr>
          <p:cNvPr id="8" name="مجموعة 7">
            <a:extLst>
              <a:ext uri="{FF2B5EF4-FFF2-40B4-BE49-F238E27FC236}">
                <a16:creationId xmlns:a16="http://schemas.microsoft.com/office/drawing/2014/main" id="{3AF42E5F-705D-4268-BEEC-7D5BEB440528}"/>
              </a:ext>
            </a:extLst>
          </p:cNvPr>
          <p:cNvGrpSpPr/>
          <p:nvPr/>
        </p:nvGrpSpPr>
        <p:grpSpPr>
          <a:xfrm>
            <a:off x="1857479" y="901669"/>
            <a:ext cx="9019537" cy="1701486"/>
            <a:chOff x="2502373" y="442024"/>
            <a:chExt cx="7485276" cy="1701486"/>
          </a:xfrm>
        </p:grpSpPr>
        <p:pic>
          <p:nvPicPr>
            <p:cNvPr id="9" name="صورة 8">
              <a:extLst>
                <a:ext uri="{FF2B5EF4-FFF2-40B4-BE49-F238E27FC236}">
                  <a16:creationId xmlns:a16="http://schemas.microsoft.com/office/drawing/2014/main" id="{DBF1E289-47F4-4F41-87A5-A9DA7B7B15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2373" y="442024"/>
              <a:ext cx="7485276" cy="1553731"/>
            </a:xfrm>
            <a:prstGeom prst="rect">
              <a:avLst/>
            </a:prstGeom>
          </p:spPr>
        </p:pic>
        <p:sp>
          <p:nvSpPr>
            <p:cNvPr id="10" name="مربع نص 9">
              <a:extLst>
                <a:ext uri="{FF2B5EF4-FFF2-40B4-BE49-F238E27FC236}">
                  <a16:creationId xmlns:a16="http://schemas.microsoft.com/office/drawing/2014/main" id="{05CA5148-32EB-4797-B3E2-D3AB439C9AFE}"/>
                </a:ext>
              </a:extLst>
            </p:cNvPr>
            <p:cNvSpPr txBox="1"/>
            <p:nvPr/>
          </p:nvSpPr>
          <p:spPr>
            <a:xfrm>
              <a:off x="3873794" y="820071"/>
              <a:ext cx="4590839" cy="1323439"/>
            </a:xfrm>
            <a:prstGeom prst="rect">
              <a:avLst/>
            </a:prstGeom>
            <a:noFill/>
          </p:spPr>
          <p:txBody>
            <a:bodyPr wrap="square" rtlCol="1">
              <a:spAutoFit/>
            </a:bodyPr>
            <a:lstStyle/>
            <a:p>
              <a:pPr algn="ctr"/>
              <a:r>
                <a:rPr lang="ar-SA" sz="4000" dirty="0">
                  <a:cs typeface="Sultan bold" pitchFamily="2" charset="-78"/>
                </a:rPr>
                <a:t>لنستنتج سوياً موضوع الدرس</a:t>
              </a:r>
            </a:p>
          </p:txBody>
        </p:sp>
      </p:grpSp>
      <p:pic>
        <p:nvPicPr>
          <p:cNvPr id="4" name="صورة 3">
            <a:extLst>
              <a:ext uri="{FF2B5EF4-FFF2-40B4-BE49-F238E27FC236}">
                <a16:creationId xmlns:a16="http://schemas.microsoft.com/office/drawing/2014/main" id="{28B67024-3EE1-9DA8-D05E-F960AF64CF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3162" y="3046140"/>
            <a:ext cx="4365503" cy="3811860"/>
          </a:xfrm>
          <a:prstGeom prst="rect">
            <a:avLst/>
          </a:prstGeom>
        </p:spPr>
      </p:pic>
      <p:sp>
        <p:nvSpPr>
          <p:cNvPr id="2" name="عنصر نائب للتذييل 1">
            <a:extLst>
              <a:ext uri="{FF2B5EF4-FFF2-40B4-BE49-F238E27FC236}">
                <a16:creationId xmlns:a16="http://schemas.microsoft.com/office/drawing/2014/main" id="{06671537-A022-E011-C6D6-D1FDAF2037B3}"/>
              </a:ext>
            </a:extLst>
          </p:cNvPr>
          <p:cNvSpPr>
            <a:spLocks noGrp="1"/>
          </p:cNvSpPr>
          <p:nvPr>
            <p:ph type="ftr" sz="quarter" idx="11"/>
          </p:nvPr>
        </p:nvSpPr>
        <p:spPr/>
        <p:txBody>
          <a:bodyPr/>
          <a:lstStyle/>
          <a:p>
            <a:r>
              <a:rPr lang="ar-SA"/>
              <a:t>أ. دلال محمد الرشيد</a:t>
            </a:r>
          </a:p>
        </p:txBody>
      </p:sp>
    </p:spTree>
    <p:extLst>
      <p:ext uri="{BB962C8B-B14F-4D97-AF65-F5344CB8AC3E}">
        <p14:creationId xmlns:p14="http://schemas.microsoft.com/office/powerpoint/2010/main" val="4209855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7" name="قلب الصفحة.wav"/>
          </p:stSnd>
        </p:sndAc>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زوايا مستديرة 5">
            <a:extLst>
              <a:ext uri="{FF2B5EF4-FFF2-40B4-BE49-F238E27FC236}">
                <a16:creationId xmlns:a16="http://schemas.microsoft.com/office/drawing/2014/main" id="{8DB75004-5148-467A-90ED-66710884E478}"/>
              </a:ext>
            </a:extLst>
          </p:cNvPr>
          <p:cNvSpPr/>
          <p:nvPr/>
        </p:nvSpPr>
        <p:spPr>
          <a:xfrm rot="16200000" flipH="1">
            <a:off x="2724768" y="-2543589"/>
            <a:ext cx="6747164" cy="11971605"/>
          </a:xfrm>
          <a:prstGeom prst="roundRect">
            <a:avLst>
              <a:gd name="adj" fmla="val 6753"/>
            </a:avLst>
          </a:prstGeom>
          <a:solidFill>
            <a:schemeClr val="bg1"/>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5" name="مستطيل: زوايا مستديرة 14">
            <a:extLst>
              <a:ext uri="{FF2B5EF4-FFF2-40B4-BE49-F238E27FC236}">
                <a16:creationId xmlns:a16="http://schemas.microsoft.com/office/drawing/2014/main" id="{FA32E3DA-F489-9E47-8173-D5F34EC2580D}"/>
              </a:ext>
            </a:extLst>
          </p:cNvPr>
          <p:cNvSpPr/>
          <p:nvPr/>
        </p:nvSpPr>
        <p:spPr>
          <a:xfrm rot="16200000" flipH="1">
            <a:off x="2768820" y="-2501385"/>
            <a:ext cx="6747164" cy="11971605"/>
          </a:xfrm>
          <a:prstGeom prst="roundRect">
            <a:avLst>
              <a:gd name="adj" fmla="val 6753"/>
            </a:avLst>
          </a:prstGeom>
          <a:solidFill>
            <a:schemeClr val="bg1">
              <a:lumMod val="95000"/>
            </a:schemeClr>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dirty="0"/>
          </a:p>
        </p:txBody>
      </p:sp>
      <p:pic>
        <p:nvPicPr>
          <p:cNvPr id="8" name="صورة 7" descr="صورة تحتوي على نص&#10;&#10;تم إنشاء الوصف تلقائياً">
            <a:extLst>
              <a:ext uri="{FF2B5EF4-FFF2-40B4-BE49-F238E27FC236}">
                <a16:creationId xmlns:a16="http://schemas.microsoft.com/office/drawing/2014/main" id="{C27DD00D-A051-4A07-9486-A42425FC0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391343" y="-2670751"/>
            <a:ext cx="835224" cy="5425910"/>
          </a:xfrm>
          <a:prstGeom prst="rect">
            <a:avLst/>
          </a:prstGeom>
        </p:spPr>
      </p:pic>
      <p:sp>
        <p:nvSpPr>
          <p:cNvPr id="2" name="مربع نص 1">
            <a:extLst>
              <a:ext uri="{FF2B5EF4-FFF2-40B4-BE49-F238E27FC236}">
                <a16:creationId xmlns:a16="http://schemas.microsoft.com/office/drawing/2014/main" id="{D8B8B005-D794-47A6-87ED-372212C23C67}"/>
              </a:ext>
            </a:extLst>
          </p:cNvPr>
          <p:cNvSpPr txBox="1"/>
          <p:nvPr/>
        </p:nvSpPr>
        <p:spPr>
          <a:xfrm>
            <a:off x="876580" y="2869090"/>
            <a:ext cx="10787805" cy="2217082"/>
          </a:xfrm>
          <a:prstGeom prst="rect">
            <a:avLst/>
          </a:prstGeom>
          <a:noFill/>
        </p:spPr>
        <p:txBody>
          <a:bodyPr wrap="square" rtlCol="1">
            <a:spAutoFit/>
          </a:bodyPr>
          <a:lstStyle/>
          <a:p>
            <a:pPr algn="ctr">
              <a:lnSpc>
                <a:spcPct val="150000"/>
              </a:lnSpc>
            </a:pPr>
            <a:r>
              <a:rPr lang="ar-SA" sz="3200" b="1" dirty="0">
                <a:latin typeface="Ebrima" panose="02000000000000000000" pitchFamily="2" charset="0"/>
                <a:ea typeface="Ebrima" panose="02000000000000000000" pitchFamily="2" charset="0"/>
                <a:cs typeface="Sultan bold" pitchFamily="2" charset="-78"/>
              </a:rPr>
              <a:t>كل مجموعة تقدم عرض تقديمي عن التنمية المستدامة في مجال التغليف تدعمه بالوسائط المناسبة (صور وفيديو)</a:t>
            </a:r>
          </a:p>
          <a:p>
            <a:pPr algn="ctr">
              <a:lnSpc>
                <a:spcPct val="150000"/>
              </a:lnSpc>
            </a:pPr>
            <a:r>
              <a:rPr lang="ar-SA" sz="3200" b="1" dirty="0">
                <a:solidFill>
                  <a:srgbClr val="00B050"/>
                </a:solidFill>
                <a:latin typeface="Ebrima" panose="02000000000000000000" pitchFamily="2" charset="0"/>
                <a:ea typeface="Ebrima" panose="02000000000000000000" pitchFamily="2" charset="0"/>
                <a:cs typeface="Sultan bold" pitchFamily="2" charset="-78"/>
              </a:rPr>
              <a:t>يتشارك جميع أعضاء المجموعة في انتاج المحتوى وتقديمة داخل الفصل</a:t>
            </a:r>
          </a:p>
        </p:txBody>
      </p:sp>
      <p:grpSp>
        <p:nvGrpSpPr>
          <p:cNvPr id="11" name="مجموعة 10">
            <a:extLst>
              <a:ext uri="{FF2B5EF4-FFF2-40B4-BE49-F238E27FC236}">
                <a16:creationId xmlns:a16="http://schemas.microsoft.com/office/drawing/2014/main" id="{7CD25349-70C2-5BB3-CD85-675DD8154328}"/>
              </a:ext>
            </a:extLst>
          </p:cNvPr>
          <p:cNvGrpSpPr/>
          <p:nvPr/>
        </p:nvGrpSpPr>
        <p:grpSpPr>
          <a:xfrm>
            <a:off x="531789" y="459816"/>
            <a:ext cx="11181651" cy="1419404"/>
            <a:chOff x="2502373" y="442024"/>
            <a:chExt cx="7485276" cy="1553731"/>
          </a:xfrm>
        </p:grpSpPr>
        <p:pic>
          <p:nvPicPr>
            <p:cNvPr id="12" name="صورة 11">
              <a:extLst>
                <a:ext uri="{FF2B5EF4-FFF2-40B4-BE49-F238E27FC236}">
                  <a16:creationId xmlns:a16="http://schemas.microsoft.com/office/drawing/2014/main" id="{509AD82A-4520-5D9D-C5A6-585F803BC3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2373" y="442024"/>
              <a:ext cx="7485276" cy="1553731"/>
            </a:xfrm>
            <a:prstGeom prst="rect">
              <a:avLst/>
            </a:prstGeom>
          </p:spPr>
        </p:pic>
        <p:sp>
          <p:nvSpPr>
            <p:cNvPr id="13" name="مربع نص 12">
              <a:extLst>
                <a:ext uri="{FF2B5EF4-FFF2-40B4-BE49-F238E27FC236}">
                  <a16:creationId xmlns:a16="http://schemas.microsoft.com/office/drawing/2014/main" id="{0B55B500-2E79-BA31-74E7-2FFA687669A0}"/>
                </a:ext>
              </a:extLst>
            </p:cNvPr>
            <p:cNvSpPr txBox="1"/>
            <p:nvPr/>
          </p:nvSpPr>
          <p:spPr>
            <a:xfrm>
              <a:off x="3002390" y="897463"/>
              <a:ext cx="5933010" cy="646331"/>
            </a:xfrm>
            <a:prstGeom prst="rect">
              <a:avLst/>
            </a:prstGeom>
            <a:noFill/>
          </p:spPr>
          <p:txBody>
            <a:bodyPr wrap="square" rtlCol="1">
              <a:spAutoFit/>
            </a:bodyPr>
            <a:lstStyle/>
            <a:p>
              <a:pPr algn="r"/>
              <a:r>
                <a:rPr lang="ar-SA" sz="3600" dirty="0">
                  <a:cs typeface="Sultan bold" pitchFamily="2" charset="-78"/>
                </a:rPr>
                <a:t>حلول لتحقيق الاستدامة في تصميم تغليف المنتجات.</a:t>
              </a:r>
            </a:p>
          </p:txBody>
        </p:sp>
      </p:grpSp>
      <p:pic>
        <p:nvPicPr>
          <p:cNvPr id="7" name="صورة 6" descr="صورة تحتوي على نص&#10;&#10;تم إنشاء الوصف تلقائياً">
            <a:extLst>
              <a:ext uri="{FF2B5EF4-FFF2-40B4-BE49-F238E27FC236}">
                <a16:creationId xmlns:a16="http://schemas.microsoft.com/office/drawing/2014/main" id="{30E17703-A095-4703-A570-30224E3C8B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sp>
        <p:nvSpPr>
          <p:cNvPr id="4" name="مربع نص 3">
            <a:extLst>
              <a:ext uri="{FF2B5EF4-FFF2-40B4-BE49-F238E27FC236}">
                <a16:creationId xmlns:a16="http://schemas.microsoft.com/office/drawing/2014/main" id="{0E6B135F-269F-0891-D10A-D0DAFFFD0603}"/>
              </a:ext>
            </a:extLst>
          </p:cNvPr>
          <p:cNvSpPr txBox="1"/>
          <p:nvPr/>
        </p:nvSpPr>
        <p:spPr>
          <a:xfrm>
            <a:off x="277402" y="1871298"/>
            <a:ext cx="4906135" cy="739754"/>
          </a:xfrm>
          <a:prstGeom prst="rect">
            <a:avLst/>
          </a:prstGeom>
          <a:noFill/>
        </p:spPr>
        <p:txBody>
          <a:bodyPr wrap="square" rtlCol="1">
            <a:spAutoFit/>
          </a:bodyPr>
          <a:lstStyle/>
          <a:p>
            <a:pPr>
              <a:lnSpc>
                <a:spcPct val="150000"/>
              </a:lnSpc>
            </a:pPr>
            <a:r>
              <a:rPr lang="ar-SA" sz="3200" b="1" dirty="0">
                <a:solidFill>
                  <a:srgbClr val="FF0000"/>
                </a:solidFill>
                <a:latin typeface="Ebrima" panose="02000000000000000000" pitchFamily="2" charset="0"/>
                <a:ea typeface="Ebrima" panose="02000000000000000000" pitchFamily="2" charset="0"/>
                <a:cs typeface="Sultan bold" pitchFamily="2" charset="-78"/>
              </a:rPr>
              <a:t>مهارة تقديم العروض 10 درجات</a:t>
            </a:r>
          </a:p>
        </p:txBody>
      </p:sp>
      <p:sp>
        <p:nvSpPr>
          <p:cNvPr id="3" name="عنصر نائب للتذييل 2">
            <a:extLst>
              <a:ext uri="{FF2B5EF4-FFF2-40B4-BE49-F238E27FC236}">
                <a16:creationId xmlns:a16="http://schemas.microsoft.com/office/drawing/2014/main" id="{182FBC8E-9D48-4F86-571B-0C7E7E73B2F8}"/>
              </a:ext>
            </a:extLst>
          </p:cNvPr>
          <p:cNvSpPr>
            <a:spLocks noGrp="1"/>
          </p:cNvSpPr>
          <p:nvPr>
            <p:ph type="ftr" sz="quarter" idx="11"/>
          </p:nvPr>
        </p:nvSpPr>
        <p:spPr/>
        <p:txBody>
          <a:bodyPr/>
          <a:lstStyle/>
          <a:p>
            <a:r>
              <a:rPr lang="ar-SA"/>
              <a:t>أ. دلال محمد الرشيد</a:t>
            </a:r>
          </a:p>
        </p:txBody>
      </p:sp>
    </p:spTree>
    <p:extLst>
      <p:ext uri="{BB962C8B-B14F-4D97-AF65-F5344CB8AC3E}">
        <p14:creationId xmlns:p14="http://schemas.microsoft.com/office/powerpoint/2010/main" val="65969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5" name="قلب الصفحة.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زوايا مستديرة 4">
            <a:extLst>
              <a:ext uri="{FF2B5EF4-FFF2-40B4-BE49-F238E27FC236}">
                <a16:creationId xmlns:a16="http://schemas.microsoft.com/office/drawing/2014/main" id="{F8A42FEC-D110-454E-8B90-2C7D2C26695A}"/>
              </a:ext>
            </a:extLst>
          </p:cNvPr>
          <p:cNvSpPr/>
          <p:nvPr/>
        </p:nvSpPr>
        <p:spPr>
          <a:xfrm rot="16200000" flipH="1">
            <a:off x="2724768" y="-2543589"/>
            <a:ext cx="6747164" cy="11971605"/>
          </a:xfrm>
          <a:prstGeom prst="roundRect">
            <a:avLst>
              <a:gd name="adj" fmla="val 6753"/>
            </a:avLst>
          </a:prstGeom>
          <a:solidFill>
            <a:schemeClr val="bg1"/>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0" name="مستطيل: زوايا مستديرة 9">
            <a:extLst>
              <a:ext uri="{FF2B5EF4-FFF2-40B4-BE49-F238E27FC236}">
                <a16:creationId xmlns:a16="http://schemas.microsoft.com/office/drawing/2014/main" id="{8FB7C8FF-3143-44E6-BE49-FAAD29C71B8A}"/>
              </a:ext>
            </a:extLst>
          </p:cNvPr>
          <p:cNvSpPr/>
          <p:nvPr/>
        </p:nvSpPr>
        <p:spPr>
          <a:xfrm rot="16200000" flipH="1">
            <a:off x="2712544" y="-2516375"/>
            <a:ext cx="6747164" cy="11971605"/>
          </a:xfrm>
          <a:prstGeom prst="roundRect">
            <a:avLst>
              <a:gd name="adj" fmla="val 6753"/>
            </a:avLst>
          </a:prstGeom>
          <a:solidFill>
            <a:srgbClr val="E6E6E6"/>
          </a:solidFill>
          <a:ln w="28575">
            <a:solidFill>
              <a:srgbClr val="64798A"/>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solidFill>
                <a:srgbClr val="75AFBC"/>
              </a:solidFill>
            </a:endParaRPr>
          </a:p>
        </p:txBody>
      </p:sp>
      <p:pic>
        <p:nvPicPr>
          <p:cNvPr id="7" name="صورة 6" descr="صورة تحتوي على نص&#10;&#10;تم إنشاء الوصف تلقائياً">
            <a:extLst>
              <a:ext uri="{FF2B5EF4-FFF2-40B4-BE49-F238E27FC236}">
                <a16:creationId xmlns:a16="http://schemas.microsoft.com/office/drawing/2014/main" id="{30E17703-A095-4703-A570-30224E3C8B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pic>
        <p:nvPicPr>
          <p:cNvPr id="8" name="صورة 7" descr="صورة تحتوي على نص&#10;&#10;تم إنشاء الوصف تلقائياً">
            <a:extLst>
              <a:ext uri="{FF2B5EF4-FFF2-40B4-BE49-F238E27FC236}">
                <a16:creationId xmlns:a16="http://schemas.microsoft.com/office/drawing/2014/main" id="{C27DD00D-A051-4A07-9486-A42425FC0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391343" y="-2641711"/>
            <a:ext cx="835224" cy="5425910"/>
          </a:xfrm>
          <a:prstGeom prst="rect">
            <a:avLst/>
          </a:prstGeom>
        </p:spPr>
      </p:pic>
      <p:sp>
        <p:nvSpPr>
          <p:cNvPr id="6" name="مربع نص 5">
            <a:extLst>
              <a:ext uri="{FF2B5EF4-FFF2-40B4-BE49-F238E27FC236}">
                <a16:creationId xmlns:a16="http://schemas.microsoft.com/office/drawing/2014/main" id="{3B29EDB7-16D4-4E2A-9676-DA96C27A2292}"/>
              </a:ext>
            </a:extLst>
          </p:cNvPr>
          <p:cNvSpPr txBox="1"/>
          <p:nvPr/>
        </p:nvSpPr>
        <p:spPr>
          <a:xfrm>
            <a:off x="2447783" y="2326700"/>
            <a:ext cx="6597748" cy="707886"/>
          </a:xfrm>
          <a:prstGeom prst="rect">
            <a:avLst/>
          </a:prstGeom>
          <a:noFill/>
        </p:spPr>
        <p:txBody>
          <a:bodyPr wrap="square" rtlCol="1">
            <a:spAutoFit/>
          </a:bodyPr>
          <a:lstStyle/>
          <a:p>
            <a:pPr algn="ctr"/>
            <a:r>
              <a:rPr lang="ar-SA" sz="4000" dirty="0">
                <a:cs typeface="Sultan bold" pitchFamily="2" charset="-78"/>
              </a:rPr>
              <a:t>شكراً لحسن المتابعة والمشاركة              </a:t>
            </a:r>
          </a:p>
        </p:txBody>
      </p:sp>
      <p:pic>
        <p:nvPicPr>
          <p:cNvPr id="3" name="رسم 2" descr="وردة مع تعبئة خالصة">
            <a:extLst>
              <a:ext uri="{FF2B5EF4-FFF2-40B4-BE49-F238E27FC236}">
                <a16:creationId xmlns:a16="http://schemas.microsoft.com/office/drawing/2014/main" id="{3FC9A639-8421-438C-8D2B-6A25C3B27E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33395" y="3182255"/>
            <a:ext cx="1342150" cy="1342150"/>
          </a:xfrm>
          <a:prstGeom prst="rect">
            <a:avLst/>
          </a:prstGeom>
        </p:spPr>
      </p:pic>
      <p:sp>
        <p:nvSpPr>
          <p:cNvPr id="2" name="مربع نص 1">
            <a:extLst>
              <a:ext uri="{FF2B5EF4-FFF2-40B4-BE49-F238E27FC236}">
                <a16:creationId xmlns:a16="http://schemas.microsoft.com/office/drawing/2014/main" id="{E622FC2C-C73F-3DA6-47E4-F45B65D52FF9}"/>
              </a:ext>
            </a:extLst>
          </p:cNvPr>
          <p:cNvSpPr txBox="1"/>
          <p:nvPr/>
        </p:nvSpPr>
        <p:spPr>
          <a:xfrm>
            <a:off x="2528264" y="4872430"/>
            <a:ext cx="6597748" cy="707886"/>
          </a:xfrm>
          <a:prstGeom prst="rect">
            <a:avLst/>
          </a:prstGeom>
          <a:noFill/>
        </p:spPr>
        <p:txBody>
          <a:bodyPr wrap="square" rtlCol="1">
            <a:spAutoFit/>
          </a:bodyPr>
          <a:lstStyle/>
          <a:p>
            <a:pPr algn="ctr"/>
            <a:r>
              <a:rPr lang="ar-SA" sz="4000" dirty="0">
                <a:cs typeface="Sultan bold" pitchFamily="2" charset="-78"/>
              </a:rPr>
              <a:t>تقويم ختامي</a:t>
            </a:r>
          </a:p>
        </p:txBody>
      </p:sp>
      <p:sp>
        <p:nvSpPr>
          <p:cNvPr id="4" name="عنصر نائب للتذييل 3">
            <a:extLst>
              <a:ext uri="{FF2B5EF4-FFF2-40B4-BE49-F238E27FC236}">
                <a16:creationId xmlns:a16="http://schemas.microsoft.com/office/drawing/2014/main" id="{D353AB34-EAD4-043D-664C-E6D3358F8D12}"/>
              </a:ext>
            </a:extLst>
          </p:cNvPr>
          <p:cNvSpPr>
            <a:spLocks noGrp="1"/>
          </p:cNvSpPr>
          <p:nvPr>
            <p:ph type="ftr" sz="quarter" idx="11"/>
          </p:nvPr>
        </p:nvSpPr>
        <p:spPr/>
        <p:txBody>
          <a:bodyPr/>
          <a:lstStyle/>
          <a:p>
            <a:r>
              <a:rPr lang="ar-SA"/>
              <a:t>أ. دلال محمد الرشيد</a:t>
            </a:r>
          </a:p>
        </p:txBody>
      </p:sp>
    </p:spTree>
    <p:extLst>
      <p:ext uri="{BB962C8B-B14F-4D97-AF65-F5344CB8AC3E}">
        <p14:creationId xmlns:p14="http://schemas.microsoft.com/office/powerpoint/2010/main" val="2086388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6" name="قلب الصفحة.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زوايا مستديرة 5">
            <a:extLst>
              <a:ext uri="{FF2B5EF4-FFF2-40B4-BE49-F238E27FC236}">
                <a16:creationId xmlns:a16="http://schemas.microsoft.com/office/drawing/2014/main" id="{8DB75004-5148-467A-90ED-66710884E478}"/>
              </a:ext>
            </a:extLst>
          </p:cNvPr>
          <p:cNvSpPr/>
          <p:nvPr/>
        </p:nvSpPr>
        <p:spPr>
          <a:xfrm rot="16200000" flipH="1">
            <a:off x="2724768" y="-2543589"/>
            <a:ext cx="6747164" cy="11971605"/>
          </a:xfrm>
          <a:prstGeom prst="roundRect">
            <a:avLst>
              <a:gd name="adj" fmla="val 6753"/>
            </a:avLst>
          </a:prstGeom>
          <a:solidFill>
            <a:schemeClr val="bg1"/>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5" name="مستطيل: زوايا مستديرة 14">
            <a:extLst>
              <a:ext uri="{FF2B5EF4-FFF2-40B4-BE49-F238E27FC236}">
                <a16:creationId xmlns:a16="http://schemas.microsoft.com/office/drawing/2014/main" id="{FA32E3DA-F489-9E47-8173-D5F34EC2580D}"/>
              </a:ext>
            </a:extLst>
          </p:cNvPr>
          <p:cNvSpPr/>
          <p:nvPr/>
        </p:nvSpPr>
        <p:spPr>
          <a:xfrm rot="16200000" flipH="1">
            <a:off x="2821103" y="-2501385"/>
            <a:ext cx="6747164" cy="11971605"/>
          </a:xfrm>
          <a:prstGeom prst="roundRect">
            <a:avLst>
              <a:gd name="adj" fmla="val 6753"/>
            </a:avLst>
          </a:prstGeom>
          <a:solidFill>
            <a:schemeClr val="bg1">
              <a:lumMod val="95000"/>
            </a:schemeClr>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pic>
        <p:nvPicPr>
          <p:cNvPr id="8" name="صورة 7" descr="صورة تحتوي على نص&#10;&#10;تم إنشاء الوصف تلقائياً">
            <a:extLst>
              <a:ext uri="{FF2B5EF4-FFF2-40B4-BE49-F238E27FC236}">
                <a16:creationId xmlns:a16="http://schemas.microsoft.com/office/drawing/2014/main" id="{C27DD00D-A051-4A07-9486-A42425FC0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391343" y="-2670751"/>
            <a:ext cx="835224" cy="5425910"/>
          </a:xfrm>
          <a:prstGeom prst="rect">
            <a:avLst/>
          </a:prstGeom>
        </p:spPr>
      </p:pic>
      <p:sp>
        <p:nvSpPr>
          <p:cNvPr id="2" name="مربع نص 1">
            <a:extLst>
              <a:ext uri="{FF2B5EF4-FFF2-40B4-BE49-F238E27FC236}">
                <a16:creationId xmlns:a16="http://schemas.microsoft.com/office/drawing/2014/main" id="{D8B8B005-D794-47A6-87ED-372212C23C67}"/>
              </a:ext>
            </a:extLst>
          </p:cNvPr>
          <p:cNvSpPr txBox="1"/>
          <p:nvPr/>
        </p:nvSpPr>
        <p:spPr>
          <a:xfrm>
            <a:off x="1260909" y="1655747"/>
            <a:ext cx="10340540" cy="4086503"/>
          </a:xfrm>
          <a:prstGeom prst="rect">
            <a:avLst/>
          </a:prstGeom>
          <a:noFill/>
        </p:spPr>
        <p:txBody>
          <a:bodyPr wrap="square" rtlCol="1">
            <a:spAutoFit/>
          </a:bodyPr>
          <a:lstStyle/>
          <a:p>
            <a:pPr>
              <a:lnSpc>
                <a:spcPct val="150000"/>
              </a:lnSpc>
            </a:pPr>
            <a:r>
              <a:rPr lang="ar-SA" sz="3200" dirty="0">
                <a:cs typeface="Sultan bold" pitchFamily="2" charset="-78"/>
              </a:rPr>
              <a:t>نواتج التعلم</a:t>
            </a:r>
          </a:p>
          <a:p>
            <a:pPr marL="571500" indent="-571500">
              <a:lnSpc>
                <a:spcPct val="150000"/>
              </a:lnSpc>
              <a:buFont typeface="Arial" panose="020B0604020202020204" pitchFamily="34" charset="0"/>
              <a:buChar char="•"/>
            </a:pPr>
            <a:r>
              <a:rPr lang="ar-SA" sz="2400" b="1" dirty="0">
                <a:cs typeface="Sultan bold" pitchFamily="2" charset="-78"/>
              </a:rPr>
              <a:t>أن أعرف مفهوم التَّغليف.</a:t>
            </a:r>
          </a:p>
          <a:p>
            <a:pPr marL="571500" indent="-571500">
              <a:lnSpc>
                <a:spcPct val="150000"/>
              </a:lnSpc>
              <a:buFont typeface="Arial" panose="020B0604020202020204" pitchFamily="34" charset="0"/>
              <a:buChar char="•"/>
            </a:pPr>
            <a:r>
              <a:rPr lang="ar-SA" sz="2400" b="1" dirty="0">
                <a:cs typeface="Sultan bold" pitchFamily="2" charset="-78"/>
              </a:rPr>
              <a:t>أن أفسر أهمِّية تصميم تغليف المنتج.</a:t>
            </a:r>
          </a:p>
          <a:p>
            <a:pPr marL="571500" indent="-571500">
              <a:lnSpc>
                <a:spcPct val="150000"/>
              </a:lnSpc>
              <a:buFont typeface="Arial" panose="020B0604020202020204" pitchFamily="34" charset="0"/>
              <a:buChar char="•"/>
            </a:pPr>
            <a:r>
              <a:rPr lang="ar-SA" sz="2400" b="1" dirty="0">
                <a:cs typeface="Sultan bold" pitchFamily="2" charset="-78"/>
              </a:rPr>
              <a:t>أن أميز بين مستويات التَّغليف.</a:t>
            </a:r>
          </a:p>
          <a:p>
            <a:pPr marL="571500" indent="-571500">
              <a:lnSpc>
                <a:spcPct val="150000"/>
              </a:lnSpc>
              <a:buFont typeface="Arial" panose="020B0604020202020204" pitchFamily="34" charset="0"/>
              <a:buChar char="•"/>
            </a:pPr>
            <a:r>
              <a:rPr lang="ar-SA" sz="2400" b="1" dirty="0">
                <a:cs typeface="Sultan bold" pitchFamily="2" charset="-78"/>
              </a:rPr>
              <a:t>أن أوضح مكوّنات تصميم التّغليف.</a:t>
            </a:r>
          </a:p>
          <a:p>
            <a:pPr marL="571500" indent="-571500">
              <a:lnSpc>
                <a:spcPct val="150000"/>
              </a:lnSpc>
              <a:buFont typeface="Arial" panose="020B0604020202020204" pitchFamily="34" charset="0"/>
              <a:buChar char="•"/>
            </a:pPr>
            <a:r>
              <a:rPr lang="ar-SA" sz="2400" b="1" dirty="0">
                <a:cs typeface="Sultan bold" pitchFamily="2" charset="-78"/>
              </a:rPr>
              <a:t>أن أحلل منطلقات تحقيق الابتكار والأفكار الإبداعيةٍ في تصميم التغليف.</a:t>
            </a:r>
          </a:p>
          <a:p>
            <a:pPr marL="571500" indent="-571500">
              <a:lnSpc>
                <a:spcPct val="150000"/>
              </a:lnSpc>
              <a:buFont typeface="Arial" panose="020B0604020202020204" pitchFamily="34" charset="0"/>
              <a:buChar char="•"/>
            </a:pPr>
            <a:r>
              <a:rPr lang="ar-SA" sz="2400" b="1" dirty="0">
                <a:cs typeface="Sultan bold" pitchFamily="2" charset="-78"/>
              </a:rPr>
              <a:t>أن أقدم حلولٍ لتحقيق الاستدامة في تصميم تغليف المنتجات.</a:t>
            </a:r>
          </a:p>
        </p:txBody>
      </p:sp>
      <p:sp>
        <p:nvSpPr>
          <p:cNvPr id="3" name="مربع نص 2">
            <a:extLst>
              <a:ext uri="{FF2B5EF4-FFF2-40B4-BE49-F238E27FC236}">
                <a16:creationId xmlns:a16="http://schemas.microsoft.com/office/drawing/2014/main" id="{1AF6DAB2-5BF6-2E52-C75C-E4498138FC79}"/>
              </a:ext>
            </a:extLst>
          </p:cNvPr>
          <p:cNvSpPr txBox="1"/>
          <p:nvPr/>
        </p:nvSpPr>
        <p:spPr>
          <a:xfrm>
            <a:off x="0" y="618724"/>
            <a:ext cx="2070761" cy="1200329"/>
          </a:xfrm>
          <a:prstGeom prst="rect">
            <a:avLst/>
          </a:prstGeom>
          <a:noFill/>
        </p:spPr>
        <p:txBody>
          <a:bodyPr wrap="square" rtlCol="1">
            <a:spAutoFit/>
          </a:bodyPr>
          <a:lstStyle/>
          <a:p>
            <a:pPr algn="ctr"/>
            <a:r>
              <a:rPr lang="ar-SA" sz="2400" dirty="0"/>
              <a:t>الخميس</a:t>
            </a:r>
          </a:p>
          <a:p>
            <a:pPr algn="ctr"/>
            <a:r>
              <a:rPr lang="ar-SA" sz="2400" dirty="0"/>
              <a:t>1445/4/4هـ</a:t>
            </a:r>
          </a:p>
          <a:p>
            <a:pPr algn="ctr"/>
            <a:r>
              <a:rPr lang="ar-SA" sz="2400" dirty="0"/>
              <a:t>تصميم رقمي</a:t>
            </a:r>
          </a:p>
        </p:txBody>
      </p:sp>
      <p:grpSp>
        <p:nvGrpSpPr>
          <p:cNvPr id="11" name="مجموعة 10">
            <a:extLst>
              <a:ext uri="{FF2B5EF4-FFF2-40B4-BE49-F238E27FC236}">
                <a16:creationId xmlns:a16="http://schemas.microsoft.com/office/drawing/2014/main" id="{7CD25349-70C2-5BB3-CD85-675DD8154328}"/>
              </a:ext>
            </a:extLst>
          </p:cNvPr>
          <p:cNvGrpSpPr/>
          <p:nvPr/>
        </p:nvGrpSpPr>
        <p:grpSpPr>
          <a:xfrm>
            <a:off x="2527845" y="459816"/>
            <a:ext cx="7485276" cy="1553731"/>
            <a:chOff x="2502373" y="442024"/>
            <a:chExt cx="7485276" cy="1553731"/>
          </a:xfrm>
        </p:grpSpPr>
        <p:pic>
          <p:nvPicPr>
            <p:cNvPr id="12" name="صورة 11">
              <a:extLst>
                <a:ext uri="{FF2B5EF4-FFF2-40B4-BE49-F238E27FC236}">
                  <a16:creationId xmlns:a16="http://schemas.microsoft.com/office/drawing/2014/main" id="{509AD82A-4520-5D9D-C5A6-585F803BC3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2373" y="442024"/>
              <a:ext cx="7485276" cy="1553731"/>
            </a:xfrm>
            <a:prstGeom prst="rect">
              <a:avLst/>
            </a:prstGeom>
          </p:spPr>
        </p:pic>
        <p:sp>
          <p:nvSpPr>
            <p:cNvPr id="13" name="مربع نص 12">
              <a:extLst>
                <a:ext uri="{FF2B5EF4-FFF2-40B4-BE49-F238E27FC236}">
                  <a16:creationId xmlns:a16="http://schemas.microsoft.com/office/drawing/2014/main" id="{0B55B500-2E79-BA31-74E7-2FFA687669A0}"/>
                </a:ext>
              </a:extLst>
            </p:cNvPr>
            <p:cNvSpPr txBox="1"/>
            <p:nvPr/>
          </p:nvSpPr>
          <p:spPr>
            <a:xfrm>
              <a:off x="3873794" y="820071"/>
              <a:ext cx="4590839" cy="707886"/>
            </a:xfrm>
            <a:prstGeom prst="rect">
              <a:avLst/>
            </a:prstGeom>
            <a:noFill/>
          </p:spPr>
          <p:txBody>
            <a:bodyPr wrap="square" rtlCol="1">
              <a:spAutoFit/>
            </a:bodyPr>
            <a:lstStyle/>
            <a:p>
              <a:pPr algn="ctr"/>
              <a:r>
                <a:rPr lang="ar-SA" sz="4000" dirty="0">
                  <a:cs typeface="Sultan bold" pitchFamily="2" charset="-78"/>
                </a:rPr>
                <a:t>التغليف</a:t>
              </a:r>
            </a:p>
          </p:txBody>
        </p:sp>
      </p:grpSp>
      <p:pic>
        <p:nvPicPr>
          <p:cNvPr id="7" name="صورة 6" descr="صورة تحتوي على نص&#10;&#10;تم إنشاء الوصف تلقائياً">
            <a:extLst>
              <a:ext uri="{FF2B5EF4-FFF2-40B4-BE49-F238E27FC236}">
                <a16:creationId xmlns:a16="http://schemas.microsoft.com/office/drawing/2014/main" id="{30E17703-A095-4703-A570-30224E3C8B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sp>
        <p:nvSpPr>
          <p:cNvPr id="4" name="عنصر نائب للتذييل 3">
            <a:extLst>
              <a:ext uri="{FF2B5EF4-FFF2-40B4-BE49-F238E27FC236}">
                <a16:creationId xmlns:a16="http://schemas.microsoft.com/office/drawing/2014/main" id="{0EE4C2C0-743D-57C8-4931-C3CFC4E4F6F1}"/>
              </a:ext>
            </a:extLst>
          </p:cNvPr>
          <p:cNvSpPr>
            <a:spLocks noGrp="1"/>
          </p:cNvSpPr>
          <p:nvPr>
            <p:ph type="ftr" sz="quarter" idx="11"/>
          </p:nvPr>
        </p:nvSpPr>
        <p:spPr/>
        <p:txBody>
          <a:bodyPr/>
          <a:lstStyle/>
          <a:p>
            <a:r>
              <a:rPr lang="ar-SA"/>
              <a:t>أ. دلال محمد الرشيد</a:t>
            </a:r>
          </a:p>
        </p:txBody>
      </p:sp>
    </p:spTree>
    <p:extLst>
      <p:ext uri="{BB962C8B-B14F-4D97-AF65-F5344CB8AC3E}">
        <p14:creationId xmlns:p14="http://schemas.microsoft.com/office/powerpoint/2010/main" val="1939349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5" name="قلب الصفحة.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زوايا مستديرة 5">
            <a:extLst>
              <a:ext uri="{FF2B5EF4-FFF2-40B4-BE49-F238E27FC236}">
                <a16:creationId xmlns:a16="http://schemas.microsoft.com/office/drawing/2014/main" id="{8DB75004-5148-467A-90ED-66710884E478}"/>
              </a:ext>
            </a:extLst>
          </p:cNvPr>
          <p:cNvSpPr/>
          <p:nvPr/>
        </p:nvSpPr>
        <p:spPr>
          <a:xfrm rot="16200000" flipH="1">
            <a:off x="2724768" y="-2543589"/>
            <a:ext cx="6747164" cy="11971605"/>
          </a:xfrm>
          <a:prstGeom prst="roundRect">
            <a:avLst>
              <a:gd name="adj" fmla="val 6753"/>
            </a:avLst>
          </a:prstGeom>
          <a:solidFill>
            <a:schemeClr val="bg1"/>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5" name="مستطيل: زوايا مستديرة 14">
            <a:extLst>
              <a:ext uri="{FF2B5EF4-FFF2-40B4-BE49-F238E27FC236}">
                <a16:creationId xmlns:a16="http://schemas.microsoft.com/office/drawing/2014/main" id="{FA32E3DA-F489-9E47-8173-D5F34EC2580D}"/>
              </a:ext>
            </a:extLst>
          </p:cNvPr>
          <p:cNvSpPr/>
          <p:nvPr/>
        </p:nvSpPr>
        <p:spPr>
          <a:xfrm rot="16200000" flipH="1">
            <a:off x="2821103" y="-2480119"/>
            <a:ext cx="6747164" cy="11971605"/>
          </a:xfrm>
          <a:prstGeom prst="roundRect">
            <a:avLst>
              <a:gd name="adj" fmla="val 6753"/>
            </a:avLst>
          </a:prstGeom>
          <a:solidFill>
            <a:schemeClr val="bg1">
              <a:lumMod val="95000"/>
            </a:schemeClr>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pic>
        <p:nvPicPr>
          <p:cNvPr id="8" name="صورة 7" descr="صورة تحتوي على نص&#10;&#10;تم إنشاء الوصف تلقائياً">
            <a:extLst>
              <a:ext uri="{FF2B5EF4-FFF2-40B4-BE49-F238E27FC236}">
                <a16:creationId xmlns:a16="http://schemas.microsoft.com/office/drawing/2014/main" id="{C27DD00D-A051-4A07-9486-A42425FC03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391343" y="-2670751"/>
            <a:ext cx="835224" cy="5425910"/>
          </a:xfrm>
          <a:prstGeom prst="rect">
            <a:avLst/>
          </a:prstGeom>
        </p:spPr>
      </p:pic>
      <p:pic>
        <p:nvPicPr>
          <p:cNvPr id="7" name="صورة 6" descr="صورة تحتوي على نص&#10;&#10;تم إنشاء الوصف تلقائياً">
            <a:extLst>
              <a:ext uri="{FF2B5EF4-FFF2-40B4-BE49-F238E27FC236}">
                <a16:creationId xmlns:a16="http://schemas.microsoft.com/office/drawing/2014/main" id="{30E17703-A095-4703-A570-30224E3C8B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sp>
        <p:nvSpPr>
          <p:cNvPr id="16" name="مخطط انسيابي: محطة طرفية 15">
            <a:extLst>
              <a:ext uri="{FF2B5EF4-FFF2-40B4-BE49-F238E27FC236}">
                <a16:creationId xmlns:a16="http://schemas.microsoft.com/office/drawing/2014/main" id="{9B520278-7225-CFE9-B393-62A3AD003E79}"/>
              </a:ext>
            </a:extLst>
          </p:cNvPr>
          <p:cNvSpPr/>
          <p:nvPr/>
        </p:nvSpPr>
        <p:spPr>
          <a:xfrm>
            <a:off x="6464594" y="1502885"/>
            <a:ext cx="3596147" cy="936322"/>
          </a:xfrm>
          <a:prstGeom prst="flowChartTerminator">
            <a:avLst/>
          </a:prstGeom>
          <a:ln w="38100">
            <a:solidFill>
              <a:srgbClr val="0073BC"/>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2800" b="1" dirty="0"/>
              <a:t>استراتيجية العصف ذهني </a:t>
            </a:r>
          </a:p>
        </p:txBody>
      </p:sp>
      <p:sp>
        <p:nvSpPr>
          <p:cNvPr id="17" name="مربع نص 16">
            <a:extLst>
              <a:ext uri="{FF2B5EF4-FFF2-40B4-BE49-F238E27FC236}">
                <a16:creationId xmlns:a16="http://schemas.microsoft.com/office/drawing/2014/main" id="{B6B2FE35-5F4C-2441-D19D-19488DDAD77E}"/>
              </a:ext>
            </a:extLst>
          </p:cNvPr>
          <p:cNvSpPr txBox="1"/>
          <p:nvPr/>
        </p:nvSpPr>
        <p:spPr>
          <a:xfrm>
            <a:off x="4982203" y="2759962"/>
            <a:ext cx="6886259" cy="1077218"/>
          </a:xfrm>
          <a:prstGeom prst="rect">
            <a:avLst/>
          </a:prstGeom>
          <a:noFill/>
        </p:spPr>
        <p:txBody>
          <a:bodyPr wrap="square" rtlCol="1">
            <a:spAutoFit/>
          </a:bodyPr>
          <a:lstStyle/>
          <a:p>
            <a:r>
              <a:rPr lang="ar-SA" sz="3200" b="1" dirty="0"/>
              <a:t>خلال 4 دقائق اقترح مع مجموعتي تعريف مناسب للتغليف! </a:t>
            </a:r>
          </a:p>
        </p:txBody>
      </p:sp>
      <p:pic>
        <p:nvPicPr>
          <p:cNvPr id="3" name="صورة 2">
            <a:extLst>
              <a:ext uri="{FF2B5EF4-FFF2-40B4-BE49-F238E27FC236}">
                <a16:creationId xmlns:a16="http://schemas.microsoft.com/office/drawing/2014/main" id="{B0F81ED5-F7F0-79C2-39EA-A6419FB1EB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9503" y="999460"/>
            <a:ext cx="3429000" cy="3429000"/>
          </a:xfrm>
          <a:prstGeom prst="rect">
            <a:avLst/>
          </a:prstGeom>
        </p:spPr>
      </p:pic>
      <p:sp>
        <p:nvSpPr>
          <p:cNvPr id="2" name="عنصر نائب للتذييل 1">
            <a:extLst>
              <a:ext uri="{FF2B5EF4-FFF2-40B4-BE49-F238E27FC236}">
                <a16:creationId xmlns:a16="http://schemas.microsoft.com/office/drawing/2014/main" id="{8858D14E-FF0D-EA42-0A75-CF782BA52B6C}"/>
              </a:ext>
            </a:extLst>
          </p:cNvPr>
          <p:cNvSpPr>
            <a:spLocks noGrp="1"/>
          </p:cNvSpPr>
          <p:nvPr>
            <p:ph type="ftr" sz="quarter" idx="11"/>
          </p:nvPr>
        </p:nvSpPr>
        <p:spPr/>
        <p:txBody>
          <a:bodyPr/>
          <a:lstStyle/>
          <a:p>
            <a:r>
              <a:rPr lang="ar-SA"/>
              <a:t>أ. دلال محمد الرشيد</a:t>
            </a:r>
          </a:p>
        </p:txBody>
      </p:sp>
    </p:spTree>
    <p:extLst>
      <p:ext uri="{BB962C8B-B14F-4D97-AF65-F5344CB8AC3E}">
        <p14:creationId xmlns:p14="http://schemas.microsoft.com/office/powerpoint/2010/main" val="208230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2" name="قلب الصفحة.wav"/>
          </p:stSnd>
        </p:sndAc>
      </p:transition>
    </mc:Choice>
    <mc:Fallback xmlns="">
      <p:transition spd="slow">
        <p:fade/>
        <p:sndAc>
          <p:stSnd>
            <p:snd r:embed="rId5" name="قلب الصفحة.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زوايا مستديرة 5">
            <a:extLst>
              <a:ext uri="{FF2B5EF4-FFF2-40B4-BE49-F238E27FC236}">
                <a16:creationId xmlns:a16="http://schemas.microsoft.com/office/drawing/2014/main" id="{8DB75004-5148-467A-90ED-66710884E478}"/>
              </a:ext>
            </a:extLst>
          </p:cNvPr>
          <p:cNvSpPr/>
          <p:nvPr/>
        </p:nvSpPr>
        <p:spPr>
          <a:xfrm rot="16200000" flipH="1">
            <a:off x="2724768" y="-2543589"/>
            <a:ext cx="6747164" cy="11971605"/>
          </a:xfrm>
          <a:prstGeom prst="roundRect">
            <a:avLst>
              <a:gd name="adj" fmla="val 6753"/>
            </a:avLst>
          </a:prstGeom>
          <a:solidFill>
            <a:schemeClr val="bg1"/>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5" name="مستطيل: زوايا مستديرة 14">
            <a:extLst>
              <a:ext uri="{FF2B5EF4-FFF2-40B4-BE49-F238E27FC236}">
                <a16:creationId xmlns:a16="http://schemas.microsoft.com/office/drawing/2014/main" id="{FA32E3DA-F489-9E47-8173-D5F34EC2580D}"/>
              </a:ext>
            </a:extLst>
          </p:cNvPr>
          <p:cNvSpPr/>
          <p:nvPr/>
        </p:nvSpPr>
        <p:spPr>
          <a:xfrm rot="16200000" flipH="1">
            <a:off x="2770709" y="-2526308"/>
            <a:ext cx="6747164" cy="12021451"/>
          </a:xfrm>
          <a:prstGeom prst="roundRect">
            <a:avLst>
              <a:gd name="adj" fmla="val 6753"/>
            </a:avLst>
          </a:prstGeom>
          <a:solidFill>
            <a:schemeClr val="bg1">
              <a:lumMod val="95000"/>
            </a:schemeClr>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pic>
        <p:nvPicPr>
          <p:cNvPr id="8" name="صورة 7" descr="صورة تحتوي على نص&#10;&#10;تم إنشاء الوصف تلقائياً">
            <a:extLst>
              <a:ext uri="{FF2B5EF4-FFF2-40B4-BE49-F238E27FC236}">
                <a16:creationId xmlns:a16="http://schemas.microsoft.com/office/drawing/2014/main" id="{C27DD00D-A051-4A07-9486-A42425FC03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8391343" y="-2670751"/>
            <a:ext cx="835224" cy="5425910"/>
          </a:xfrm>
          <a:prstGeom prst="rect">
            <a:avLst/>
          </a:prstGeom>
        </p:spPr>
      </p:pic>
      <p:sp>
        <p:nvSpPr>
          <p:cNvPr id="3" name="مربع نص 2">
            <a:extLst>
              <a:ext uri="{FF2B5EF4-FFF2-40B4-BE49-F238E27FC236}">
                <a16:creationId xmlns:a16="http://schemas.microsoft.com/office/drawing/2014/main" id="{1AF6DAB2-5BF6-2E52-C75C-E4498138FC79}"/>
              </a:ext>
            </a:extLst>
          </p:cNvPr>
          <p:cNvSpPr txBox="1"/>
          <p:nvPr/>
        </p:nvSpPr>
        <p:spPr>
          <a:xfrm>
            <a:off x="0" y="618724"/>
            <a:ext cx="2070761" cy="1200329"/>
          </a:xfrm>
          <a:prstGeom prst="rect">
            <a:avLst/>
          </a:prstGeom>
          <a:noFill/>
        </p:spPr>
        <p:txBody>
          <a:bodyPr wrap="square" rtlCol="1">
            <a:spAutoFit/>
          </a:bodyPr>
          <a:lstStyle/>
          <a:p>
            <a:pPr algn="ctr"/>
            <a:r>
              <a:rPr lang="ar-SA" sz="2400" dirty="0"/>
              <a:t>الخميس</a:t>
            </a:r>
          </a:p>
          <a:p>
            <a:pPr algn="ctr"/>
            <a:r>
              <a:rPr lang="ar-SA" sz="2400" dirty="0"/>
              <a:t>1445/4/4هـ</a:t>
            </a:r>
          </a:p>
          <a:p>
            <a:pPr algn="ctr"/>
            <a:r>
              <a:rPr lang="ar-SA" sz="2400" dirty="0"/>
              <a:t>تصميم رقمي</a:t>
            </a:r>
          </a:p>
        </p:txBody>
      </p:sp>
      <p:grpSp>
        <p:nvGrpSpPr>
          <p:cNvPr id="11" name="مجموعة 10">
            <a:extLst>
              <a:ext uri="{FF2B5EF4-FFF2-40B4-BE49-F238E27FC236}">
                <a16:creationId xmlns:a16="http://schemas.microsoft.com/office/drawing/2014/main" id="{7CD25349-70C2-5BB3-CD85-675DD8154328}"/>
              </a:ext>
            </a:extLst>
          </p:cNvPr>
          <p:cNvGrpSpPr/>
          <p:nvPr/>
        </p:nvGrpSpPr>
        <p:grpSpPr>
          <a:xfrm>
            <a:off x="2502373" y="442024"/>
            <a:ext cx="7485276" cy="1553731"/>
            <a:chOff x="2502373" y="442024"/>
            <a:chExt cx="7485276" cy="1553731"/>
          </a:xfrm>
        </p:grpSpPr>
        <p:pic>
          <p:nvPicPr>
            <p:cNvPr id="12" name="صورة 11">
              <a:extLst>
                <a:ext uri="{FF2B5EF4-FFF2-40B4-BE49-F238E27FC236}">
                  <a16:creationId xmlns:a16="http://schemas.microsoft.com/office/drawing/2014/main" id="{509AD82A-4520-5D9D-C5A6-585F803BC3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2373" y="442024"/>
              <a:ext cx="7485276" cy="1553731"/>
            </a:xfrm>
            <a:prstGeom prst="rect">
              <a:avLst/>
            </a:prstGeom>
          </p:spPr>
        </p:pic>
        <p:sp>
          <p:nvSpPr>
            <p:cNvPr id="13" name="مربع نص 12">
              <a:extLst>
                <a:ext uri="{FF2B5EF4-FFF2-40B4-BE49-F238E27FC236}">
                  <a16:creationId xmlns:a16="http://schemas.microsoft.com/office/drawing/2014/main" id="{0B55B500-2E79-BA31-74E7-2FFA687669A0}"/>
                </a:ext>
              </a:extLst>
            </p:cNvPr>
            <p:cNvSpPr txBox="1"/>
            <p:nvPr/>
          </p:nvSpPr>
          <p:spPr>
            <a:xfrm>
              <a:off x="3873794" y="820071"/>
              <a:ext cx="4590839" cy="707886"/>
            </a:xfrm>
            <a:prstGeom prst="rect">
              <a:avLst/>
            </a:prstGeom>
            <a:noFill/>
          </p:spPr>
          <p:txBody>
            <a:bodyPr wrap="square" rtlCol="1">
              <a:spAutoFit/>
            </a:bodyPr>
            <a:lstStyle/>
            <a:p>
              <a:pPr algn="ctr"/>
              <a:r>
                <a:rPr lang="ar-SA" sz="4000" dirty="0">
                  <a:cs typeface="Sultan bold" pitchFamily="2" charset="-78"/>
                </a:rPr>
                <a:t>تعريف التغليف</a:t>
              </a:r>
            </a:p>
          </p:txBody>
        </p:sp>
      </p:grpSp>
      <p:pic>
        <p:nvPicPr>
          <p:cNvPr id="7" name="صورة 6" descr="صورة تحتوي على نص&#10;&#10;تم إنشاء الوصف تلقائياً">
            <a:extLst>
              <a:ext uri="{FF2B5EF4-FFF2-40B4-BE49-F238E27FC236}">
                <a16:creationId xmlns:a16="http://schemas.microsoft.com/office/drawing/2014/main" id="{30E17703-A095-4703-A570-30224E3C8B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sp>
        <p:nvSpPr>
          <p:cNvPr id="10" name="مربع نص 9">
            <a:extLst>
              <a:ext uri="{FF2B5EF4-FFF2-40B4-BE49-F238E27FC236}">
                <a16:creationId xmlns:a16="http://schemas.microsoft.com/office/drawing/2014/main" id="{0CA07C22-2EDD-E80E-1C4E-08816F5FB911}"/>
              </a:ext>
            </a:extLst>
          </p:cNvPr>
          <p:cNvSpPr txBox="1"/>
          <p:nvPr/>
        </p:nvSpPr>
        <p:spPr>
          <a:xfrm>
            <a:off x="133565" y="1715743"/>
            <a:ext cx="11616218" cy="2217082"/>
          </a:xfrm>
          <a:prstGeom prst="rect">
            <a:avLst/>
          </a:prstGeom>
          <a:noFill/>
        </p:spPr>
        <p:txBody>
          <a:bodyPr wrap="square">
            <a:spAutoFit/>
          </a:bodyPr>
          <a:lstStyle/>
          <a:p>
            <a:pPr>
              <a:lnSpc>
                <a:spcPct val="150000"/>
              </a:lnSpc>
            </a:pPr>
            <a:r>
              <a:rPr lang="ar-SA" sz="3200" b="1" dirty="0">
                <a:cs typeface="Sultan bold" pitchFamily="2" charset="-78"/>
              </a:rPr>
              <a:t>التغليف: </a:t>
            </a:r>
          </a:p>
          <a:p>
            <a:pPr>
              <a:lnSpc>
                <a:spcPct val="150000"/>
              </a:lnSpc>
            </a:pPr>
            <a:r>
              <a:rPr lang="ar-SA" sz="3200" dirty="0">
                <a:solidFill>
                  <a:schemeClr val="accent5"/>
                </a:solidFill>
                <a:cs typeface="Sultan bold" pitchFamily="2" charset="-78"/>
              </a:rPr>
              <a:t>هو عمليَّة تربط بين </a:t>
            </a:r>
            <a:r>
              <a:rPr lang="ar-SA" sz="3200" dirty="0">
                <a:solidFill>
                  <a:srgbClr val="FF0000"/>
                </a:solidFill>
                <a:cs typeface="Sultan bold" pitchFamily="2" charset="-78"/>
              </a:rPr>
              <a:t>التَّصميم الجرافيكي </a:t>
            </a:r>
            <a:r>
              <a:rPr lang="ar-SA" sz="3200" dirty="0">
                <a:solidFill>
                  <a:schemeClr val="accent5"/>
                </a:solidFill>
                <a:cs typeface="Sultan bold" pitchFamily="2" charset="-78"/>
              </a:rPr>
              <a:t>و</a:t>
            </a:r>
            <a:r>
              <a:rPr lang="ar-SA" sz="3200" dirty="0">
                <a:solidFill>
                  <a:srgbClr val="FF0000"/>
                </a:solidFill>
                <a:cs typeface="Sultan bold" pitchFamily="2" charset="-78"/>
              </a:rPr>
              <a:t>الهندسة</a:t>
            </a:r>
            <a:r>
              <a:rPr lang="ar-SA" sz="3200" dirty="0">
                <a:solidFill>
                  <a:schemeClr val="accent5"/>
                </a:solidFill>
                <a:cs typeface="Sultan bold" pitchFamily="2" charset="-78"/>
              </a:rPr>
              <a:t> </a:t>
            </a:r>
            <a:r>
              <a:rPr lang="ar-SA" sz="3200" u="sng" dirty="0">
                <a:solidFill>
                  <a:schemeClr val="accent6"/>
                </a:solidFill>
                <a:cs typeface="Sultan bold" pitchFamily="2" charset="-78"/>
              </a:rPr>
              <a:t>بهدف</a:t>
            </a:r>
            <a:r>
              <a:rPr lang="ar-SA" sz="3200" dirty="0">
                <a:solidFill>
                  <a:schemeClr val="accent5"/>
                </a:solidFill>
                <a:cs typeface="Sultan bold" pitchFamily="2" charset="-78"/>
              </a:rPr>
              <a:t> إنتاج أفكار تصميم تغليفٍ جديدة </a:t>
            </a:r>
            <a:r>
              <a:rPr lang="ar-SA" sz="3200" u="sng" dirty="0">
                <a:solidFill>
                  <a:schemeClr val="accent6"/>
                </a:solidFill>
                <a:cs typeface="Sultan bold" pitchFamily="2" charset="-78"/>
              </a:rPr>
              <a:t>أو</a:t>
            </a:r>
            <a:r>
              <a:rPr lang="ar-SA" sz="3200" dirty="0">
                <a:solidFill>
                  <a:schemeClr val="accent5"/>
                </a:solidFill>
                <a:cs typeface="Sultan bold" pitchFamily="2" charset="-78"/>
              </a:rPr>
              <a:t> ابتكار حلول لتصميم غلاف منتج لعلامةٍ تجاريةٍ ما.</a:t>
            </a:r>
          </a:p>
        </p:txBody>
      </p:sp>
      <p:pic>
        <p:nvPicPr>
          <p:cNvPr id="2" name="Picture 6" descr="Vista dall'alto del designer di packaging dell'ambiente di lavoro. L'uomo  lavora sul tavolo Foto stock - Alamy">
            <a:extLst>
              <a:ext uri="{FF2B5EF4-FFF2-40B4-BE49-F238E27FC236}">
                <a16:creationId xmlns:a16="http://schemas.microsoft.com/office/drawing/2014/main" id="{58136E0B-20BB-7901-7C9F-F1A9FD8AE96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2809"/>
          <a:stretch/>
        </p:blipFill>
        <p:spPr bwMode="auto">
          <a:xfrm>
            <a:off x="2346647" y="4163959"/>
            <a:ext cx="2979506" cy="20807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10" descr="3D Packaging Illustrator - Perfume Box - YouTube">
            <a:extLst>
              <a:ext uri="{FF2B5EF4-FFF2-40B4-BE49-F238E27FC236}">
                <a16:creationId xmlns:a16="http://schemas.microsoft.com/office/drawing/2014/main" id="{B1E56028-1886-220E-C1CA-9FEB83B61E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4206" y="4114289"/>
            <a:ext cx="3120064" cy="20495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مربع نص 4">
            <a:extLst>
              <a:ext uri="{FF2B5EF4-FFF2-40B4-BE49-F238E27FC236}">
                <a16:creationId xmlns:a16="http://schemas.microsoft.com/office/drawing/2014/main" id="{30B255C1-0D06-A2A2-D20B-12E2BBB7AFF7}"/>
              </a:ext>
            </a:extLst>
          </p:cNvPr>
          <p:cNvSpPr txBox="1"/>
          <p:nvPr/>
        </p:nvSpPr>
        <p:spPr>
          <a:xfrm>
            <a:off x="7197209" y="6244690"/>
            <a:ext cx="3328827" cy="369332"/>
          </a:xfrm>
          <a:prstGeom prst="rect">
            <a:avLst/>
          </a:prstGeom>
          <a:noFill/>
        </p:spPr>
        <p:txBody>
          <a:bodyPr wrap="square" rtlCol="1">
            <a:spAutoFit/>
          </a:bodyPr>
          <a:lstStyle/>
          <a:p>
            <a:pPr algn="ctr"/>
            <a:r>
              <a:rPr lang="ar-SA" sz="1800" dirty="0">
                <a:solidFill>
                  <a:srgbClr val="FF0000"/>
                </a:solidFill>
                <a:cs typeface="Sultan bold" pitchFamily="2" charset="-78"/>
              </a:rPr>
              <a:t>التَّصميم الجرافيكي</a:t>
            </a:r>
            <a:endParaRPr lang="ar-SA" dirty="0"/>
          </a:p>
        </p:txBody>
      </p:sp>
      <p:sp>
        <p:nvSpPr>
          <p:cNvPr id="14" name="مربع نص 13">
            <a:extLst>
              <a:ext uri="{FF2B5EF4-FFF2-40B4-BE49-F238E27FC236}">
                <a16:creationId xmlns:a16="http://schemas.microsoft.com/office/drawing/2014/main" id="{DF8CA776-CFB3-245E-097E-3F1B5B2AF0CC}"/>
              </a:ext>
            </a:extLst>
          </p:cNvPr>
          <p:cNvSpPr txBox="1"/>
          <p:nvPr/>
        </p:nvSpPr>
        <p:spPr>
          <a:xfrm>
            <a:off x="2119795" y="6251583"/>
            <a:ext cx="3328827" cy="369332"/>
          </a:xfrm>
          <a:prstGeom prst="rect">
            <a:avLst/>
          </a:prstGeom>
          <a:noFill/>
        </p:spPr>
        <p:txBody>
          <a:bodyPr wrap="square" rtlCol="1">
            <a:spAutoFit/>
          </a:bodyPr>
          <a:lstStyle/>
          <a:p>
            <a:pPr algn="ctr"/>
            <a:r>
              <a:rPr lang="ar-SA" sz="1800" dirty="0">
                <a:solidFill>
                  <a:srgbClr val="FF0000"/>
                </a:solidFill>
                <a:cs typeface="Sultan bold" pitchFamily="2" charset="-78"/>
              </a:rPr>
              <a:t>الهندسة</a:t>
            </a:r>
            <a:endParaRPr lang="ar-SA" dirty="0"/>
          </a:p>
        </p:txBody>
      </p:sp>
      <p:sp>
        <p:nvSpPr>
          <p:cNvPr id="9" name="عنصر نائب للتذييل 8">
            <a:extLst>
              <a:ext uri="{FF2B5EF4-FFF2-40B4-BE49-F238E27FC236}">
                <a16:creationId xmlns:a16="http://schemas.microsoft.com/office/drawing/2014/main" id="{B31BEB90-8443-FC0B-59DF-B11EF905B9A8}"/>
              </a:ext>
            </a:extLst>
          </p:cNvPr>
          <p:cNvSpPr>
            <a:spLocks noGrp="1"/>
          </p:cNvSpPr>
          <p:nvPr>
            <p:ph type="ftr" sz="quarter" idx="11"/>
          </p:nvPr>
        </p:nvSpPr>
        <p:spPr/>
        <p:txBody>
          <a:bodyPr/>
          <a:lstStyle/>
          <a:p>
            <a:r>
              <a:rPr lang="ar-SA"/>
              <a:t>أ. دلال محمد الرشيد</a:t>
            </a:r>
          </a:p>
        </p:txBody>
      </p:sp>
    </p:spTree>
    <p:extLst>
      <p:ext uri="{BB962C8B-B14F-4D97-AF65-F5344CB8AC3E}">
        <p14:creationId xmlns:p14="http://schemas.microsoft.com/office/powerpoint/2010/main" val="424320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3" name="قلب الصفحة.wav"/>
          </p:stSnd>
        </p:sndAc>
      </p:transition>
    </mc:Choice>
    <mc:Fallback xmlns="">
      <p:transition spd="slow">
        <p:fade/>
        <p:sndAc>
          <p:stSnd>
            <p:snd r:embed="rId8" name="قلب الصفحة.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زوايا مستديرة 5">
            <a:extLst>
              <a:ext uri="{FF2B5EF4-FFF2-40B4-BE49-F238E27FC236}">
                <a16:creationId xmlns:a16="http://schemas.microsoft.com/office/drawing/2014/main" id="{8DB75004-5148-467A-90ED-66710884E478}"/>
              </a:ext>
            </a:extLst>
          </p:cNvPr>
          <p:cNvSpPr/>
          <p:nvPr/>
        </p:nvSpPr>
        <p:spPr>
          <a:xfrm rot="16200000" flipH="1">
            <a:off x="2724768" y="-2543589"/>
            <a:ext cx="6747164" cy="11971605"/>
          </a:xfrm>
          <a:prstGeom prst="roundRect">
            <a:avLst>
              <a:gd name="adj" fmla="val 6753"/>
            </a:avLst>
          </a:prstGeom>
          <a:solidFill>
            <a:schemeClr val="bg1"/>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sp>
        <p:nvSpPr>
          <p:cNvPr id="15" name="مستطيل: زوايا مستديرة 14">
            <a:extLst>
              <a:ext uri="{FF2B5EF4-FFF2-40B4-BE49-F238E27FC236}">
                <a16:creationId xmlns:a16="http://schemas.microsoft.com/office/drawing/2014/main" id="{FA32E3DA-F489-9E47-8173-D5F34EC2580D}"/>
              </a:ext>
            </a:extLst>
          </p:cNvPr>
          <p:cNvSpPr/>
          <p:nvPr/>
        </p:nvSpPr>
        <p:spPr>
          <a:xfrm rot="16200000" flipH="1">
            <a:off x="2832615" y="-2491111"/>
            <a:ext cx="6747164" cy="11971605"/>
          </a:xfrm>
          <a:prstGeom prst="roundRect">
            <a:avLst>
              <a:gd name="adj" fmla="val 6753"/>
            </a:avLst>
          </a:prstGeom>
          <a:solidFill>
            <a:schemeClr val="bg1">
              <a:lumMod val="95000"/>
            </a:schemeClr>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a:p>
        </p:txBody>
      </p:sp>
      <p:pic>
        <p:nvPicPr>
          <p:cNvPr id="8" name="صورة 7" descr="صورة تحتوي على نص&#10;&#10;تم إنشاء الوصف تلقائياً">
            <a:extLst>
              <a:ext uri="{FF2B5EF4-FFF2-40B4-BE49-F238E27FC236}">
                <a16:creationId xmlns:a16="http://schemas.microsoft.com/office/drawing/2014/main" id="{C27DD00D-A051-4A07-9486-A42425FC03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8391343" y="-2670751"/>
            <a:ext cx="835224" cy="5425910"/>
          </a:xfrm>
          <a:prstGeom prst="rect">
            <a:avLst/>
          </a:prstGeom>
        </p:spPr>
      </p:pic>
      <p:sp>
        <p:nvSpPr>
          <p:cNvPr id="3" name="مربع نص 2">
            <a:extLst>
              <a:ext uri="{FF2B5EF4-FFF2-40B4-BE49-F238E27FC236}">
                <a16:creationId xmlns:a16="http://schemas.microsoft.com/office/drawing/2014/main" id="{1AF6DAB2-5BF6-2E52-C75C-E4498138FC79}"/>
              </a:ext>
            </a:extLst>
          </p:cNvPr>
          <p:cNvSpPr txBox="1"/>
          <p:nvPr/>
        </p:nvSpPr>
        <p:spPr>
          <a:xfrm>
            <a:off x="0" y="618724"/>
            <a:ext cx="2070761" cy="1200329"/>
          </a:xfrm>
          <a:prstGeom prst="rect">
            <a:avLst/>
          </a:prstGeom>
          <a:noFill/>
        </p:spPr>
        <p:txBody>
          <a:bodyPr wrap="square" rtlCol="1">
            <a:spAutoFit/>
          </a:bodyPr>
          <a:lstStyle/>
          <a:p>
            <a:pPr algn="ctr"/>
            <a:r>
              <a:rPr lang="ar-SA" sz="2400" dirty="0"/>
              <a:t>الخميس</a:t>
            </a:r>
          </a:p>
          <a:p>
            <a:pPr algn="ctr"/>
            <a:r>
              <a:rPr lang="ar-SA" sz="2400" dirty="0"/>
              <a:t>1445/4/4هـ</a:t>
            </a:r>
          </a:p>
          <a:p>
            <a:pPr algn="ctr"/>
            <a:r>
              <a:rPr lang="ar-SA" sz="2400" dirty="0"/>
              <a:t>تصميم رقمي</a:t>
            </a:r>
          </a:p>
        </p:txBody>
      </p:sp>
      <p:pic>
        <p:nvPicPr>
          <p:cNvPr id="7" name="صورة 6" descr="صورة تحتوي على نص&#10;&#10;تم إنشاء الوصف تلقائياً">
            <a:extLst>
              <a:ext uri="{FF2B5EF4-FFF2-40B4-BE49-F238E27FC236}">
                <a16:creationId xmlns:a16="http://schemas.microsoft.com/office/drawing/2014/main" id="{30E17703-A095-4703-A570-30224E3C8B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sp>
        <p:nvSpPr>
          <p:cNvPr id="2" name="مستطيل: زوايا مستديرة 1">
            <a:extLst>
              <a:ext uri="{FF2B5EF4-FFF2-40B4-BE49-F238E27FC236}">
                <a16:creationId xmlns:a16="http://schemas.microsoft.com/office/drawing/2014/main" id="{90B239BD-A1C2-F703-75F8-DAEA9AEFD2BD}"/>
              </a:ext>
            </a:extLst>
          </p:cNvPr>
          <p:cNvSpPr/>
          <p:nvPr/>
        </p:nvSpPr>
        <p:spPr>
          <a:xfrm>
            <a:off x="1647903" y="1689386"/>
            <a:ext cx="9874007" cy="4773133"/>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2400" b="1" dirty="0"/>
              <a:t>بطاقة تقييم تصميم التغليف لمنتج:</a:t>
            </a:r>
          </a:p>
          <a:p>
            <a:pPr algn="ctr"/>
            <a:endParaRPr lang="ar-SA" sz="800" b="1" dirty="0"/>
          </a:p>
          <a:p>
            <a:r>
              <a:rPr lang="ar-SA" sz="2000" b="1" dirty="0"/>
              <a:t>من تجاربك الشخصية في شراء السلع من المتاجر أجيبي عن الآتي:</a:t>
            </a:r>
            <a:endParaRPr lang="ar-SA" dirty="0"/>
          </a:p>
          <a:p>
            <a:pPr>
              <a:lnSpc>
                <a:spcPct val="200000"/>
              </a:lnSpc>
            </a:pPr>
            <a:r>
              <a:rPr lang="ar-SA" sz="2000" b="1" dirty="0"/>
              <a:t>التجربة:</a:t>
            </a:r>
            <a:r>
              <a:rPr lang="ar-SA" sz="2000" dirty="0"/>
              <a:t>   </a:t>
            </a:r>
            <a:r>
              <a:rPr lang="ar-SA" sz="2000" dirty="0">
                <a:sym typeface="Wingdings 2" panose="05020102010507070707" pitchFamily="18" charset="2"/>
              </a:rPr>
              <a:t></a:t>
            </a:r>
            <a:r>
              <a:rPr lang="ar-SA" sz="2000" dirty="0"/>
              <a:t>إيجابية      </a:t>
            </a:r>
            <a:r>
              <a:rPr lang="ar-SA" sz="2000" dirty="0">
                <a:sym typeface="Wingdings 2" panose="05020102010507070707" pitchFamily="18" charset="2"/>
              </a:rPr>
              <a:t></a:t>
            </a:r>
            <a:r>
              <a:rPr lang="ar-SA" sz="2000" dirty="0"/>
              <a:t>سلبية</a:t>
            </a:r>
          </a:p>
          <a:p>
            <a:pPr>
              <a:lnSpc>
                <a:spcPct val="200000"/>
              </a:lnSpc>
            </a:pPr>
            <a:r>
              <a:rPr lang="ar-SA" sz="2000" b="1" dirty="0"/>
              <a:t>نوع المنتج</a:t>
            </a:r>
            <a:r>
              <a:rPr lang="ar-SA" sz="2000" dirty="0"/>
              <a:t>:    </a:t>
            </a:r>
            <a:r>
              <a:rPr lang="ar-SA" sz="2000" dirty="0">
                <a:sym typeface="Wingdings 2" panose="05020102010507070707" pitchFamily="18" charset="2"/>
              </a:rPr>
              <a:t></a:t>
            </a:r>
            <a:r>
              <a:rPr lang="ar-SA" sz="2000" dirty="0"/>
              <a:t>أغذية     </a:t>
            </a:r>
            <a:r>
              <a:rPr lang="ar-SA" sz="2000" dirty="0">
                <a:sym typeface="Wingdings 2" panose="05020102010507070707" pitchFamily="18" charset="2"/>
              </a:rPr>
              <a:t></a:t>
            </a:r>
            <a:r>
              <a:rPr lang="ar-SA" sz="2000" dirty="0"/>
              <a:t>ملابس     </a:t>
            </a:r>
            <a:r>
              <a:rPr lang="ar-SA" sz="2000" dirty="0">
                <a:sym typeface="Wingdings 2" panose="05020102010507070707" pitchFamily="18" charset="2"/>
              </a:rPr>
              <a:t></a:t>
            </a:r>
            <a:r>
              <a:rPr lang="ar-SA" sz="2000" dirty="0"/>
              <a:t>ألعاب    </a:t>
            </a:r>
            <a:r>
              <a:rPr lang="ar-SA" sz="2000" dirty="0">
                <a:sym typeface="Wingdings 2" panose="05020102010507070707" pitchFamily="18" charset="2"/>
              </a:rPr>
              <a:t></a:t>
            </a:r>
            <a:r>
              <a:rPr lang="ar-SA" sz="2000" dirty="0"/>
              <a:t>أجهزة    </a:t>
            </a:r>
            <a:r>
              <a:rPr lang="ar-SA" sz="2000" dirty="0">
                <a:sym typeface="Wingdings 2" panose="05020102010507070707" pitchFamily="18" charset="2"/>
              </a:rPr>
              <a:t></a:t>
            </a:r>
            <a:r>
              <a:rPr lang="ar-SA" sz="2000" dirty="0"/>
              <a:t>أخرى اذكريها...........</a:t>
            </a:r>
          </a:p>
          <a:p>
            <a:pPr>
              <a:lnSpc>
                <a:spcPct val="200000"/>
              </a:lnSpc>
            </a:pPr>
            <a:r>
              <a:rPr lang="ar-SA" sz="2000" b="1" dirty="0"/>
              <a:t>اسم المنتج</a:t>
            </a:r>
            <a:r>
              <a:rPr lang="ar-SA" sz="2000" dirty="0"/>
              <a:t> (العلامة التجارية)</a:t>
            </a:r>
            <a:r>
              <a:rPr lang="ar-SA" sz="2000" b="1" dirty="0"/>
              <a:t>:</a:t>
            </a:r>
            <a:r>
              <a:rPr lang="ar-SA" sz="2000" dirty="0"/>
              <a:t> .......................</a:t>
            </a:r>
          </a:p>
          <a:p>
            <a:pPr>
              <a:lnSpc>
                <a:spcPct val="200000"/>
              </a:lnSpc>
            </a:pPr>
            <a:r>
              <a:rPr lang="ar-SA" sz="2000" b="1" dirty="0"/>
              <a:t>نقاط قوه في التصميم جذبتك لشرائه: </a:t>
            </a:r>
            <a:r>
              <a:rPr lang="ar-SA" sz="2000" dirty="0"/>
              <a:t>.................................................................</a:t>
            </a:r>
          </a:p>
          <a:p>
            <a:pPr>
              <a:lnSpc>
                <a:spcPct val="200000"/>
              </a:lnSpc>
            </a:pPr>
            <a:r>
              <a:rPr lang="ar-SA" sz="2000" b="1" dirty="0"/>
              <a:t>هل وجدتِ أن التصميم يعكس جودة المنتج: </a:t>
            </a:r>
            <a:r>
              <a:rPr lang="ar-SA" sz="2000" dirty="0">
                <a:sym typeface="Wingdings 2" panose="05020102010507070707" pitchFamily="18" charset="2"/>
              </a:rPr>
              <a:t> </a:t>
            </a:r>
            <a:r>
              <a:rPr lang="ar-SA" sz="2000" dirty="0"/>
              <a:t>نعم        </a:t>
            </a:r>
            <a:r>
              <a:rPr lang="ar-SA" sz="2000" dirty="0">
                <a:sym typeface="Wingdings 2" panose="05020102010507070707" pitchFamily="18" charset="2"/>
              </a:rPr>
              <a:t> لا</a:t>
            </a:r>
            <a:r>
              <a:rPr lang="ar-SA" sz="2000" dirty="0"/>
              <a:t> </a:t>
            </a:r>
          </a:p>
          <a:p>
            <a:pPr algn="ctr"/>
            <a:endParaRPr lang="ar-SA" dirty="0"/>
          </a:p>
        </p:txBody>
      </p:sp>
      <p:sp>
        <p:nvSpPr>
          <p:cNvPr id="4" name="مخطط انسيابي: محطة طرفية 3">
            <a:extLst>
              <a:ext uri="{FF2B5EF4-FFF2-40B4-BE49-F238E27FC236}">
                <a16:creationId xmlns:a16="http://schemas.microsoft.com/office/drawing/2014/main" id="{2B1F581F-D2AC-89C6-976B-01694F6BA5AE}"/>
              </a:ext>
            </a:extLst>
          </p:cNvPr>
          <p:cNvSpPr/>
          <p:nvPr/>
        </p:nvSpPr>
        <p:spPr>
          <a:xfrm>
            <a:off x="8322066" y="570656"/>
            <a:ext cx="3445293" cy="1007889"/>
          </a:xfrm>
          <a:prstGeom prst="flowChartTerminator">
            <a:avLst/>
          </a:prstGeom>
          <a:ln w="38100">
            <a:solidFill>
              <a:srgbClr val="0073BC"/>
            </a:solidFill>
          </a:ln>
        </p:spPr>
        <p:style>
          <a:lnRef idx="2">
            <a:schemeClr val="accent6"/>
          </a:lnRef>
          <a:fillRef idx="1">
            <a:schemeClr val="lt1"/>
          </a:fillRef>
          <a:effectRef idx="0">
            <a:schemeClr val="accent6"/>
          </a:effectRef>
          <a:fontRef idx="minor">
            <a:schemeClr val="dk1"/>
          </a:fontRef>
        </p:style>
        <p:txBody>
          <a:bodyPr rtlCol="1" anchor="ctr"/>
          <a:lstStyle/>
          <a:p>
            <a:pPr algn="ctr"/>
            <a:r>
              <a:rPr lang="ar-SA" sz="3200" b="1" dirty="0"/>
              <a:t>استراتيجية التقييم</a:t>
            </a:r>
          </a:p>
        </p:txBody>
      </p:sp>
      <p:sp>
        <p:nvSpPr>
          <p:cNvPr id="5" name="عنصر نائب للتذييل 4">
            <a:extLst>
              <a:ext uri="{FF2B5EF4-FFF2-40B4-BE49-F238E27FC236}">
                <a16:creationId xmlns:a16="http://schemas.microsoft.com/office/drawing/2014/main" id="{8372E1CD-B0D9-29A9-FF40-B79260AC6BFA}"/>
              </a:ext>
            </a:extLst>
          </p:cNvPr>
          <p:cNvSpPr>
            <a:spLocks noGrp="1"/>
          </p:cNvSpPr>
          <p:nvPr>
            <p:ph type="ftr" sz="quarter" idx="11"/>
          </p:nvPr>
        </p:nvSpPr>
        <p:spPr/>
        <p:txBody>
          <a:bodyPr/>
          <a:lstStyle/>
          <a:p>
            <a:r>
              <a:rPr lang="ar-SA"/>
              <a:t>أ. دلال محمد الرشيد</a:t>
            </a:r>
          </a:p>
        </p:txBody>
      </p:sp>
    </p:spTree>
    <p:extLst>
      <p:ext uri="{BB962C8B-B14F-4D97-AF65-F5344CB8AC3E}">
        <p14:creationId xmlns:p14="http://schemas.microsoft.com/office/powerpoint/2010/main" val="2463330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3" name="قلب الصفحة.wav"/>
          </p:stSnd>
        </p:sndAc>
      </p:transition>
    </mc:Choice>
    <mc:Fallback xmlns="">
      <p:transition spd="slow">
        <p:fade/>
        <p:sndAc>
          <p:stSnd>
            <p:snd r:embed="rId5" name="قلب الصفحة.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زوايا مستديرة 5">
            <a:extLst>
              <a:ext uri="{FF2B5EF4-FFF2-40B4-BE49-F238E27FC236}">
                <a16:creationId xmlns:a16="http://schemas.microsoft.com/office/drawing/2014/main" id="{8DB75004-5148-467A-90ED-66710884E478}"/>
              </a:ext>
            </a:extLst>
          </p:cNvPr>
          <p:cNvSpPr/>
          <p:nvPr/>
        </p:nvSpPr>
        <p:spPr>
          <a:xfrm rot="16200000" flipH="1">
            <a:off x="2724768" y="-2543589"/>
            <a:ext cx="6747164" cy="11971605"/>
          </a:xfrm>
          <a:prstGeom prst="roundRect">
            <a:avLst>
              <a:gd name="adj" fmla="val 6753"/>
            </a:avLst>
          </a:prstGeom>
          <a:solidFill>
            <a:schemeClr val="bg1"/>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1600"/>
          </a:p>
        </p:txBody>
      </p:sp>
      <p:sp>
        <p:nvSpPr>
          <p:cNvPr id="15" name="مستطيل: زوايا مستديرة 14">
            <a:extLst>
              <a:ext uri="{FF2B5EF4-FFF2-40B4-BE49-F238E27FC236}">
                <a16:creationId xmlns:a16="http://schemas.microsoft.com/office/drawing/2014/main" id="{FA32E3DA-F489-9E47-8173-D5F34EC2580D}"/>
              </a:ext>
            </a:extLst>
          </p:cNvPr>
          <p:cNvSpPr/>
          <p:nvPr/>
        </p:nvSpPr>
        <p:spPr>
          <a:xfrm rot="16200000" flipH="1">
            <a:off x="2832615" y="-2501385"/>
            <a:ext cx="6747164" cy="11971605"/>
          </a:xfrm>
          <a:prstGeom prst="roundRect">
            <a:avLst>
              <a:gd name="adj" fmla="val 6753"/>
            </a:avLst>
          </a:prstGeom>
          <a:solidFill>
            <a:schemeClr val="bg1">
              <a:lumMod val="95000"/>
            </a:schemeClr>
          </a:solidFill>
          <a:ln w="28575">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EG" sz="1600" dirty="0"/>
          </a:p>
        </p:txBody>
      </p:sp>
      <p:pic>
        <p:nvPicPr>
          <p:cNvPr id="8" name="صورة 7" descr="صورة تحتوي على نص&#10;&#10;تم إنشاء الوصف تلقائياً">
            <a:extLst>
              <a:ext uri="{FF2B5EF4-FFF2-40B4-BE49-F238E27FC236}">
                <a16:creationId xmlns:a16="http://schemas.microsoft.com/office/drawing/2014/main" id="{C27DD00D-A051-4A07-9486-A42425FC03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8391343" y="-2670751"/>
            <a:ext cx="835224" cy="5425910"/>
          </a:xfrm>
          <a:prstGeom prst="rect">
            <a:avLst/>
          </a:prstGeom>
        </p:spPr>
      </p:pic>
      <p:sp>
        <p:nvSpPr>
          <p:cNvPr id="3" name="مربع نص 2">
            <a:extLst>
              <a:ext uri="{FF2B5EF4-FFF2-40B4-BE49-F238E27FC236}">
                <a16:creationId xmlns:a16="http://schemas.microsoft.com/office/drawing/2014/main" id="{1AF6DAB2-5BF6-2E52-C75C-E4498138FC79}"/>
              </a:ext>
            </a:extLst>
          </p:cNvPr>
          <p:cNvSpPr txBox="1"/>
          <p:nvPr/>
        </p:nvSpPr>
        <p:spPr>
          <a:xfrm>
            <a:off x="0" y="618724"/>
            <a:ext cx="2070761" cy="1200329"/>
          </a:xfrm>
          <a:prstGeom prst="rect">
            <a:avLst/>
          </a:prstGeom>
          <a:noFill/>
        </p:spPr>
        <p:txBody>
          <a:bodyPr wrap="square" rtlCol="1">
            <a:spAutoFit/>
          </a:bodyPr>
          <a:lstStyle/>
          <a:p>
            <a:pPr algn="ctr"/>
            <a:r>
              <a:rPr lang="ar-SA" sz="2400" dirty="0"/>
              <a:t>الخميس</a:t>
            </a:r>
          </a:p>
          <a:p>
            <a:pPr algn="ctr"/>
            <a:r>
              <a:rPr lang="ar-SA" sz="2400" dirty="0"/>
              <a:t>1445/4/4هـ</a:t>
            </a:r>
          </a:p>
          <a:p>
            <a:pPr algn="ctr"/>
            <a:r>
              <a:rPr lang="ar-SA" sz="2400" dirty="0"/>
              <a:t>تصميم رقمي</a:t>
            </a:r>
          </a:p>
        </p:txBody>
      </p:sp>
      <p:grpSp>
        <p:nvGrpSpPr>
          <p:cNvPr id="11" name="مجموعة 10">
            <a:extLst>
              <a:ext uri="{FF2B5EF4-FFF2-40B4-BE49-F238E27FC236}">
                <a16:creationId xmlns:a16="http://schemas.microsoft.com/office/drawing/2014/main" id="{7CD25349-70C2-5BB3-CD85-675DD8154328}"/>
              </a:ext>
            </a:extLst>
          </p:cNvPr>
          <p:cNvGrpSpPr/>
          <p:nvPr/>
        </p:nvGrpSpPr>
        <p:grpSpPr>
          <a:xfrm>
            <a:off x="2502373" y="442024"/>
            <a:ext cx="7485276" cy="1553731"/>
            <a:chOff x="2502373" y="442024"/>
            <a:chExt cx="7485276" cy="1553731"/>
          </a:xfrm>
        </p:grpSpPr>
        <p:pic>
          <p:nvPicPr>
            <p:cNvPr id="12" name="صورة 11">
              <a:extLst>
                <a:ext uri="{FF2B5EF4-FFF2-40B4-BE49-F238E27FC236}">
                  <a16:creationId xmlns:a16="http://schemas.microsoft.com/office/drawing/2014/main" id="{509AD82A-4520-5D9D-C5A6-585F803BC3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2373" y="442024"/>
              <a:ext cx="7485276" cy="1553731"/>
            </a:xfrm>
            <a:prstGeom prst="rect">
              <a:avLst/>
            </a:prstGeom>
          </p:spPr>
        </p:pic>
        <p:sp>
          <p:nvSpPr>
            <p:cNvPr id="13" name="مربع نص 12">
              <a:extLst>
                <a:ext uri="{FF2B5EF4-FFF2-40B4-BE49-F238E27FC236}">
                  <a16:creationId xmlns:a16="http://schemas.microsoft.com/office/drawing/2014/main" id="{0B55B500-2E79-BA31-74E7-2FFA687669A0}"/>
                </a:ext>
              </a:extLst>
            </p:cNvPr>
            <p:cNvSpPr txBox="1"/>
            <p:nvPr/>
          </p:nvSpPr>
          <p:spPr>
            <a:xfrm>
              <a:off x="3873794" y="820071"/>
              <a:ext cx="4590839" cy="707886"/>
            </a:xfrm>
            <a:prstGeom prst="rect">
              <a:avLst/>
            </a:prstGeom>
            <a:noFill/>
          </p:spPr>
          <p:txBody>
            <a:bodyPr wrap="square" rtlCol="1">
              <a:spAutoFit/>
            </a:bodyPr>
            <a:lstStyle/>
            <a:p>
              <a:pPr algn="ctr"/>
              <a:r>
                <a:rPr lang="ar-SA" sz="3600" dirty="0">
                  <a:cs typeface="Sultan bold" pitchFamily="2" charset="-78"/>
                </a:rPr>
                <a:t>أهمية </a:t>
              </a:r>
              <a:r>
                <a:rPr lang="ar-SA" sz="4000" dirty="0">
                  <a:cs typeface="Sultan bold" pitchFamily="2" charset="-78"/>
                </a:rPr>
                <a:t>تصميم</a:t>
              </a:r>
              <a:r>
                <a:rPr lang="ar-SA" sz="3600" dirty="0">
                  <a:cs typeface="Sultan bold" pitchFamily="2" charset="-78"/>
                </a:rPr>
                <a:t> تغليف المنتج</a:t>
              </a:r>
            </a:p>
          </p:txBody>
        </p:sp>
      </p:grpSp>
      <p:pic>
        <p:nvPicPr>
          <p:cNvPr id="7" name="صورة 6" descr="صورة تحتوي على نص&#10;&#10;تم إنشاء الوصف تلقائياً">
            <a:extLst>
              <a:ext uri="{FF2B5EF4-FFF2-40B4-BE49-F238E27FC236}">
                <a16:creationId xmlns:a16="http://schemas.microsoft.com/office/drawing/2014/main" id="{30E17703-A095-4703-A570-30224E3C8B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2773903" y="-2643898"/>
            <a:ext cx="835224" cy="5425910"/>
          </a:xfrm>
          <a:prstGeom prst="rect">
            <a:avLst/>
          </a:prstGeom>
        </p:spPr>
      </p:pic>
      <p:sp>
        <p:nvSpPr>
          <p:cNvPr id="10" name="مربع نص 9">
            <a:extLst>
              <a:ext uri="{FF2B5EF4-FFF2-40B4-BE49-F238E27FC236}">
                <a16:creationId xmlns:a16="http://schemas.microsoft.com/office/drawing/2014/main" id="{0CA07C22-2EDD-E80E-1C4E-08816F5FB911}"/>
              </a:ext>
            </a:extLst>
          </p:cNvPr>
          <p:cNvSpPr txBox="1"/>
          <p:nvPr/>
        </p:nvSpPr>
        <p:spPr>
          <a:xfrm>
            <a:off x="7331502" y="2128778"/>
            <a:ext cx="4045837" cy="577850"/>
          </a:xfrm>
          <a:prstGeom prst="rect">
            <a:avLst/>
          </a:prstGeom>
          <a:noFill/>
        </p:spPr>
        <p:txBody>
          <a:bodyPr wrap="square">
            <a:spAutoFit/>
          </a:bodyPr>
          <a:lstStyle/>
          <a:p>
            <a:pPr>
              <a:lnSpc>
                <a:spcPct val="150000"/>
              </a:lnSpc>
            </a:pPr>
            <a:r>
              <a:rPr lang="ar-SA" sz="2400" b="1" dirty="0">
                <a:cs typeface="Sultan bold" pitchFamily="2" charset="-78"/>
              </a:rPr>
              <a:t>1- جذب انتباه العميل.</a:t>
            </a:r>
            <a:endParaRPr lang="ar-SA" sz="2400" dirty="0">
              <a:solidFill>
                <a:schemeClr val="accent1"/>
              </a:solidFill>
              <a:cs typeface="Sultan bold" pitchFamily="2" charset="-78"/>
            </a:endParaRPr>
          </a:p>
        </p:txBody>
      </p:sp>
      <p:sp>
        <p:nvSpPr>
          <p:cNvPr id="2" name="مربع نص 1">
            <a:extLst>
              <a:ext uri="{FF2B5EF4-FFF2-40B4-BE49-F238E27FC236}">
                <a16:creationId xmlns:a16="http://schemas.microsoft.com/office/drawing/2014/main" id="{B97888D1-3BD8-900E-C76F-C7FB75B2529B}"/>
              </a:ext>
            </a:extLst>
          </p:cNvPr>
          <p:cNvSpPr txBox="1"/>
          <p:nvPr/>
        </p:nvSpPr>
        <p:spPr>
          <a:xfrm>
            <a:off x="107847" y="2687336"/>
            <a:ext cx="11269492" cy="577850"/>
          </a:xfrm>
          <a:prstGeom prst="rect">
            <a:avLst/>
          </a:prstGeom>
          <a:noFill/>
        </p:spPr>
        <p:txBody>
          <a:bodyPr wrap="square">
            <a:spAutoFit/>
          </a:bodyPr>
          <a:lstStyle/>
          <a:p>
            <a:pPr>
              <a:lnSpc>
                <a:spcPct val="150000"/>
              </a:lnSpc>
            </a:pPr>
            <a:r>
              <a:rPr lang="ar-SA" sz="2400" b="1" dirty="0">
                <a:cs typeface="Sultan bold" pitchFamily="2" charset="-78"/>
              </a:rPr>
              <a:t>2- تمييز المنتج بين المنتجات المنافسة الأخرى وعرض المعلومات الأساسيَّة.</a:t>
            </a:r>
            <a:endParaRPr lang="ar-SA" sz="2400" dirty="0">
              <a:solidFill>
                <a:schemeClr val="accent1"/>
              </a:solidFill>
              <a:cs typeface="Sultan bold" pitchFamily="2" charset="-78"/>
            </a:endParaRPr>
          </a:p>
        </p:txBody>
      </p:sp>
      <p:sp>
        <p:nvSpPr>
          <p:cNvPr id="5" name="مربع نص 4">
            <a:extLst>
              <a:ext uri="{FF2B5EF4-FFF2-40B4-BE49-F238E27FC236}">
                <a16:creationId xmlns:a16="http://schemas.microsoft.com/office/drawing/2014/main" id="{034C1489-534F-76F1-286F-1E73902E1EC1}"/>
              </a:ext>
            </a:extLst>
          </p:cNvPr>
          <p:cNvSpPr txBox="1"/>
          <p:nvPr/>
        </p:nvSpPr>
        <p:spPr>
          <a:xfrm>
            <a:off x="112547" y="3329809"/>
            <a:ext cx="11269492" cy="577850"/>
          </a:xfrm>
          <a:prstGeom prst="rect">
            <a:avLst/>
          </a:prstGeom>
          <a:noFill/>
        </p:spPr>
        <p:txBody>
          <a:bodyPr wrap="square">
            <a:spAutoFit/>
          </a:bodyPr>
          <a:lstStyle/>
          <a:p>
            <a:pPr>
              <a:lnSpc>
                <a:spcPct val="150000"/>
              </a:lnSpc>
            </a:pPr>
            <a:r>
              <a:rPr lang="ar-SA" sz="2400" b="1" dirty="0">
                <a:cs typeface="Sultan bold" pitchFamily="2" charset="-78"/>
              </a:rPr>
              <a:t>3- يعكس جودة المنتج.</a:t>
            </a:r>
            <a:endParaRPr lang="ar-SA" sz="2400" dirty="0">
              <a:solidFill>
                <a:schemeClr val="accent1"/>
              </a:solidFill>
              <a:cs typeface="Sultan bold" pitchFamily="2" charset="-78"/>
            </a:endParaRPr>
          </a:p>
        </p:txBody>
      </p:sp>
      <p:sp>
        <p:nvSpPr>
          <p:cNvPr id="9" name="مربع نص 8">
            <a:extLst>
              <a:ext uri="{FF2B5EF4-FFF2-40B4-BE49-F238E27FC236}">
                <a16:creationId xmlns:a16="http://schemas.microsoft.com/office/drawing/2014/main" id="{AB7A2D4C-410C-F9E3-751C-30B8B9D2D270}"/>
              </a:ext>
            </a:extLst>
          </p:cNvPr>
          <p:cNvSpPr txBox="1"/>
          <p:nvPr/>
        </p:nvSpPr>
        <p:spPr>
          <a:xfrm>
            <a:off x="112547" y="3966820"/>
            <a:ext cx="11269492" cy="577850"/>
          </a:xfrm>
          <a:prstGeom prst="rect">
            <a:avLst/>
          </a:prstGeom>
          <a:noFill/>
        </p:spPr>
        <p:txBody>
          <a:bodyPr wrap="square">
            <a:spAutoFit/>
          </a:bodyPr>
          <a:lstStyle/>
          <a:p>
            <a:pPr>
              <a:lnSpc>
                <a:spcPct val="150000"/>
              </a:lnSpc>
            </a:pPr>
            <a:r>
              <a:rPr lang="ar-SA" sz="2400" b="1" dirty="0">
                <a:cs typeface="Sultan bold" pitchFamily="2" charset="-78"/>
              </a:rPr>
              <a:t>4- يزيد من قيمة السَّلع.</a:t>
            </a:r>
          </a:p>
        </p:txBody>
      </p:sp>
      <p:sp>
        <p:nvSpPr>
          <p:cNvPr id="14" name="مربع نص 13">
            <a:extLst>
              <a:ext uri="{FF2B5EF4-FFF2-40B4-BE49-F238E27FC236}">
                <a16:creationId xmlns:a16="http://schemas.microsoft.com/office/drawing/2014/main" id="{89713EC7-6614-0BE5-6032-1977398F72F3}"/>
              </a:ext>
            </a:extLst>
          </p:cNvPr>
          <p:cNvSpPr txBox="1"/>
          <p:nvPr/>
        </p:nvSpPr>
        <p:spPr>
          <a:xfrm>
            <a:off x="117247" y="4551849"/>
            <a:ext cx="11269492" cy="577850"/>
          </a:xfrm>
          <a:prstGeom prst="rect">
            <a:avLst/>
          </a:prstGeom>
          <a:noFill/>
        </p:spPr>
        <p:txBody>
          <a:bodyPr wrap="square">
            <a:spAutoFit/>
          </a:bodyPr>
          <a:lstStyle/>
          <a:p>
            <a:pPr>
              <a:lnSpc>
                <a:spcPct val="150000"/>
              </a:lnSpc>
            </a:pPr>
            <a:r>
              <a:rPr lang="ar-SA" sz="2400" b="1" dirty="0">
                <a:cs typeface="Sultan bold" pitchFamily="2" charset="-78"/>
              </a:rPr>
              <a:t>5- زيادة ولاء المستهلكين للعلامة التِّجاريَّة.</a:t>
            </a:r>
            <a:endParaRPr lang="ar-SA" sz="2400" dirty="0">
              <a:solidFill>
                <a:schemeClr val="accent1"/>
              </a:solidFill>
              <a:cs typeface="Sultan bold" pitchFamily="2" charset="-78"/>
            </a:endParaRPr>
          </a:p>
        </p:txBody>
      </p:sp>
      <p:sp>
        <p:nvSpPr>
          <p:cNvPr id="4" name="عنصر نائب للتذييل 3">
            <a:extLst>
              <a:ext uri="{FF2B5EF4-FFF2-40B4-BE49-F238E27FC236}">
                <a16:creationId xmlns:a16="http://schemas.microsoft.com/office/drawing/2014/main" id="{E89D2952-D0F5-12A8-8C3C-5145EDFABE8B}"/>
              </a:ext>
            </a:extLst>
          </p:cNvPr>
          <p:cNvSpPr>
            <a:spLocks noGrp="1"/>
          </p:cNvSpPr>
          <p:nvPr>
            <p:ph type="ftr" sz="quarter" idx="11"/>
          </p:nvPr>
        </p:nvSpPr>
        <p:spPr/>
        <p:txBody>
          <a:bodyPr/>
          <a:lstStyle/>
          <a:p>
            <a:r>
              <a:rPr lang="ar-SA"/>
              <a:t>أ. دلال محمد الرشيد</a:t>
            </a:r>
          </a:p>
        </p:txBody>
      </p:sp>
    </p:spTree>
    <p:extLst>
      <p:ext uri="{BB962C8B-B14F-4D97-AF65-F5344CB8AC3E}">
        <p14:creationId xmlns:p14="http://schemas.microsoft.com/office/powerpoint/2010/main" val="621438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3" name="قلب الصفحة.wav"/>
          </p:stSnd>
        </p:sndAc>
      </p:transition>
    </mc:Choice>
    <mc:Fallback xmlns="">
      <p:transition spd="slow">
        <p:fade/>
        <p:sndAc>
          <p:stSnd>
            <p:snd r:embed="rId6" name="قلب الصفحة.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5" grpId="0"/>
      <p:bldP spid="9" grpId="0"/>
      <p:bldP spid="14" grpId="0"/>
    </p:bld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7796</TotalTime>
  <Words>1220</Words>
  <Application>Microsoft Office PowerPoint</Application>
  <PresentationFormat>شاشة عريضة</PresentationFormat>
  <Paragraphs>214</Paragraphs>
  <Slides>41</Slides>
  <Notes>9</Notes>
  <HiddenSlides>0</HiddenSlides>
  <MMClips>10</MMClips>
  <ScaleCrop>false</ScaleCrop>
  <HeadingPairs>
    <vt:vector size="6" baseType="variant">
      <vt:variant>
        <vt:lpstr>الخطوط المستخدمة</vt:lpstr>
      </vt:variant>
      <vt:variant>
        <vt:i4>6</vt:i4>
      </vt:variant>
      <vt:variant>
        <vt:lpstr>نسق</vt:lpstr>
      </vt:variant>
      <vt:variant>
        <vt:i4>1</vt:i4>
      </vt:variant>
      <vt:variant>
        <vt:lpstr>عناوين الشرائح</vt:lpstr>
      </vt:variant>
      <vt:variant>
        <vt:i4>41</vt:i4>
      </vt:variant>
    </vt:vector>
  </HeadingPairs>
  <TitlesOfParts>
    <vt:vector size="48" baseType="lpstr">
      <vt:lpstr>Aldhabi</vt:lpstr>
      <vt:lpstr>Amiri</vt:lpstr>
      <vt:lpstr>Arial</vt:lpstr>
      <vt:lpstr>Calibri</vt:lpstr>
      <vt:lpstr>Calibri Light</vt:lpstr>
      <vt:lpstr>Ebrima</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abeer saleh</dc:creator>
  <cp:lastModifiedBy>دلال الرشيد</cp:lastModifiedBy>
  <cp:revision>342</cp:revision>
  <cp:lastPrinted>2023-10-18T15:16:51Z</cp:lastPrinted>
  <dcterms:created xsi:type="dcterms:W3CDTF">2021-12-07T20:34:41Z</dcterms:created>
  <dcterms:modified xsi:type="dcterms:W3CDTF">2023-11-25T13:27:32Z</dcterms:modified>
</cp:coreProperties>
</file>