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7"/>
  </p:notesMasterIdLst>
  <p:sldIdLst>
    <p:sldId id="257" r:id="rId2"/>
    <p:sldId id="11088945" r:id="rId3"/>
    <p:sldId id="262" r:id="rId4"/>
    <p:sldId id="11088946" r:id="rId5"/>
    <p:sldId id="266" r:id="rId6"/>
    <p:sldId id="279" r:id="rId7"/>
    <p:sldId id="11088999" r:id="rId8"/>
    <p:sldId id="11088985" r:id="rId9"/>
    <p:sldId id="278" r:id="rId10"/>
    <p:sldId id="11089000" r:id="rId11"/>
    <p:sldId id="11088987" r:id="rId12"/>
    <p:sldId id="11088988" r:id="rId13"/>
    <p:sldId id="11088989" r:id="rId14"/>
    <p:sldId id="11088986" r:id="rId15"/>
    <p:sldId id="11088990" r:id="rId16"/>
    <p:sldId id="11089001" r:id="rId17"/>
    <p:sldId id="11088991" r:id="rId18"/>
    <p:sldId id="11088997" r:id="rId19"/>
    <p:sldId id="11088980" r:id="rId20"/>
    <p:sldId id="11088976" r:id="rId21"/>
    <p:sldId id="11088992" r:id="rId22"/>
    <p:sldId id="11088993" r:id="rId23"/>
    <p:sldId id="11088994" r:id="rId24"/>
    <p:sldId id="11088995" r:id="rId25"/>
    <p:sldId id="11088998" r:id="rId2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E7E6"/>
    <a:srgbClr val="DDF4CF"/>
    <a:srgbClr val="E6FFD7"/>
    <a:srgbClr val="005C2A"/>
    <a:srgbClr val="0C8190"/>
    <a:srgbClr val="A6028F"/>
    <a:srgbClr val="E2C9E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299F0F-50C9-4A85-B8BB-37DAAB4FA565}" v="527" dt="2023-12-04T19:43:57.617"/>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68" d="100"/>
          <a:sy n="68"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al ali" userId="edb0f116218d3443" providerId="LiveId" clId="{8A2DB28C-072D-40E1-A24B-A5E0B52D10C2}"/>
    <pc:docChg chg="modSld">
      <pc:chgData name="manal ali" userId="edb0f116218d3443" providerId="LiveId" clId="{8A2DB28C-072D-40E1-A24B-A5E0B52D10C2}" dt="2023-12-04T19:53:25.815" v="1" actId="1076"/>
      <pc:docMkLst>
        <pc:docMk/>
      </pc:docMkLst>
      <pc:sldChg chg="modSp mod">
        <pc:chgData name="manal ali" userId="edb0f116218d3443" providerId="LiveId" clId="{8A2DB28C-072D-40E1-A24B-A5E0B52D10C2}" dt="2023-12-04T19:53:25.815" v="1" actId="1076"/>
        <pc:sldMkLst>
          <pc:docMk/>
          <pc:sldMk cId="2755312304" sldId="257"/>
        </pc:sldMkLst>
        <pc:spChg chg="mod">
          <ac:chgData name="manal ali" userId="edb0f116218d3443" providerId="LiveId" clId="{8A2DB28C-072D-40E1-A24B-A5E0B52D10C2}" dt="2023-12-04T19:53:22.237" v="0" actId="20577"/>
          <ac:spMkLst>
            <pc:docMk/>
            <pc:sldMk cId="2755312304" sldId="257"/>
            <ac:spMk id="2" creationId="{64C594DF-C8BA-4BD4-B89D-AAD873E525ED}"/>
          </ac:spMkLst>
        </pc:spChg>
        <pc:spChg chg="mod">
          <ac:chgData name="manal ali" userId="edb0f116218d3443" providerId="LiveId" clId="{8A2DB28C-072D-40E1-A24B-A5E0B52D10C2}" dt="2023-12-04T19:53:25.815" v="1" actId="1076"/>
          <ac:spMkLst>
            <pc:docMk/>
            <pc:sldMk cId="2755312304" sldId="257"/>
            <ac:spMk id="4" creationId="{FAAA6773-084B-412F-B781-A41816619E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BFD88D5-1A49-439C-91C7-33ABCCD97D18}" type="datetimeFigureOut">
              <a:rPr lang="ar-SA" smtClean="0"/>
              <a:t>23/05/45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9AC2A68-31C3-4AF0-98F9-B3488F3ABA04}" type="slidenum">
              <a:rPr lang="ar-SA" smtClean="0"/>
              <a:t>‹#›</a:t>
            </a:fld>
            <a:endParaRPr lang="ar-SA"/>
          </a:p>
        </p:txBody>
      </p:sp>
    </p:spTree>
    <p:extLst>
      <p:ext uri="{BB962C8B-B14F-4D97-AF65-F5344CB8AC3E}">
        <p14:creationId xmlns:p14="http://schemas.microsoft.com/office/powerpoint/2010/main" val="17767553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2EBAA35-C8DD-452E-8E6D-B946964F9708}"/>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2E210F16-3E02-4207-A426-D84D6D25DB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943EE003-A962-4808-A44D-58E2DB7B7D36}"/>
              </a:ext>
            </a:extLst>
          </p:cNvPr>
          <p:cNvSpPr>
            <a:spLocks noGrp="1"/>
          </p:cNvSpPr>
          <p:nvPr>
            <p:ph type="dt" sz="half" idx="10"/>
          </p:nvPr>
        </p:nvSpPr>
        <p:spPr/>
        <p:txBody>
          <a:bodyPr/>
          <a:lstStyle/>
          <a:p>
            <a:fld id="{9DBDFA78-CFEE-45BB-BEFE-EAB117113CA6}" type="datetimeFigureOut">
              <a:rPr lang="ar-SA" smtClean="0"/>
              <a:t>23/05/45</a:t>
            </a:fld>
            <a:endParaRPr lang="ar-SA"/>
          </a:p>
        </p:txBody>
      </p:sp>
      <p:sp>
        <p:nvSpPr>
          <p:cNvPr id="5" name="عنصر نائب للتذييل 4">
            <a:extLst>
              <a:ext uri="{FF2B5EF4-FFF2-40B4-BE49-F238E27FC236}">
                <a16:creationId xmlns:a16="http://schemas.microsoft.com/office/drawing/2014/main" id="{5450E147-138D-48D4-8951-2D00639CF86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824EB53-FAA3-45E8-8296-AE4A3E1A35A2}"/>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31732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061EDF-52EE-4F91-8B35-D3A4AA2B50F3}"/>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312CA99-0B6E-4E11-B37D-DF011E8C015B}"/>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E057BC4-A488-47B1-BA2D-A163DC132593}"/>
              </a:ext>
            </a:extLst>
          </p:cNvPr>
          <p:cNvSpPr>
            <a:spLocks noGrp="1"/>
          </p:cNvSpPr>
          <p:nvPr>
            <p:ph type="dt" sz="half" idx="10"/>
          </p:nvPr>
        </p:nvSpPr>
        <p:spPr/>
        <p:txBody>
          <a:bodyPr/>
          <a:lstStyle/>
          <a:p>
            <a:fld id="{9DBDFA78-CFEE-45BB-BEFE-EAB117113CA6}" type="datetimeFigureOut">
              <a:rPr lang="ar-SA" smtClean="0"/>
              <a:t>23/05/45</a:t>
            </a:fld>
            <a:endParaRPr lang="ar-SA"/>
          </a:p>
        </p:txBody>
      </p:sp>
      <p:sp>
        <p:nvSpPr>
          <p:cNvPr id="5" name="عنصر نائب للتذييل 4">
            <a:extLst>
              <a:ext uri="{FF2B5EF4-FFF2-40B4-BE49-F238E27FC236}">
                <a16:creationId xmlns:a16="http://schemas.microsoft.com/office/drawing/2014/main" id="{597A815C-1155-44BD-AAF4-AD5B4AB9798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27F29F2-F2C7-4ECD-9526-7AED017906AF}"/>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0740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3860931-7559-4F72-A397-46CBEEE27F2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1A4B0E1-0C5E-4D08-8F09-392E8AA04406}"/>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1D7D137-BF19-49B7-9DFF-0DE28EB3E0D7}"/>
              </a:ext>
            </a:extLst>
          </p:cNvPr>
          <p:cNvSpPr>
            <a:spLocks noGrp="1"/>
          </p:cNvSpPr>
          <p:nvPr>
            <p:ph type="dt" sz="half" idx="10"/>
          </p:nvPr>
        </p:nvSpPr>
        <p:spPr/>
        <p:txBody>
          <a:bodyPr/>
          <a:lstStyle/>
          <a:p>
            <a:fld id="{9DBDFA78-CFEE-45BB-BEFE-EAB117113CA6}" type="datetimeFigureOut">
              <a:rPr lang="ar-SA" smtClean="0"/>
              <a:t>23/05/45</a:t>
            </a:fld>
            <a:endParaRPr lang="ar-SA"/>
          </a:p>
        </p:txBody>
      </p:sp>
      <p:sp>
        <p:nvSpPr>
          <p:cNvPr id="5" name="عنصر نائب للتذييل 4">
            <a:extLst>
              <a:ext uri="{FF2B5EF4-FFF2-40B4-BE49-F238E27FC236}">
                <a16:creationId xmlns:a16="http://schemas.microsoft.com/office/drawing/2014/main" id="{51071135-D939-45B6-A0A3-9217421769C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BAA50E0-61F2-4617-8C52-0E567C4A48CB}"/>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18428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2F973C-7EFD-4561-9DBE-2EFB74B286C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D5C8414-DDC7-403C-9396-AF1CD94166F9}"/>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EBCE8EC-958A-40AA-993C-E1E81C2BD076}"/>
              </a:ext>
            </a:extLst>
          </p:cNvPr>
          <p:cNvSpPr>
            <a:spLocks noGrp="1"/>
          </p:cNvSpPr>
          <p:nvPr>
            <p:ph type="dt" sz="half" idx="10"/>
          </p:nvPr>
        </p:nvSpPr>
        <p:spPr/>
        <p:txBody>
          <a:bodyPr/>
          <a:lstStyle/>
          <a:p>
            <a:fld id="{9DBDFA78-CFEE-45BB-BEFE-EAB117113CA6}" type="datetimeFigureOut">
              <a:rPr lang="ar-SA" smtClean="0"/>
              <a:t>23/05/45</a:t>
            </a:fld>
            <a:endParaRPr lang="ar-SA"/>
          </a:p>
        </p:txBody>
      </p:sp>
      <p:sp>
        <p:nvSpPr>
          <p:cNvPr id="5" name="عنصر نائب للتذييل 4">
            <a:extLst>
              <a:ext uri="{FF2B5EF4-FFF2-40B4-BE49-F238E27FC236}">
                <a16:creationId xmlns:a16="http://schemas.microsoft.com/office/drawing/2014/main" id="{242167C5-55D0-4E7C-9352-710B69E2942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E8ED422-F2F7-4214-89B8-4697D200C9D5}"/>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416771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D9B366-270E-448A-8410-A9D5FD7EA883}"/>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803F301-31AC-426D-82FA-2E53010A5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D6C03DE-D4DC-41B6-9203-ED982C36F96B}"/>
              </a:ext>
            </a:extLst>
          </p:cNvPr>
          <p:cNvSpPr>
            <a:spLocks noGrp="1"/>
          </p:cNvSpPr>
          <p:nvPr>
            <p:ph type="dt" sz="half" idx="10"/>
          </p:nvPr>
        </p:nvSpPr>
        <p:spPr/>
        <p:txBody>
          <a:bodyPr/>
          <a:lstStyle/>
          <a:p>
            <a:fld id="{9DBDFA78-CFEE-45BB-BEFE-EAB117113CA6}" type="datetimeFigureOut">
              <a:rPr lang="ar-SA" smtClean="0"/>
              <a:t>23/05/45</a:t>
            </a:fld>
            <a:endParaRPr lang="ar-SA"/>
          </a:p>
        </p:txBody>
      </p:sp>
      <p:sp>
        <p:nvSpPr>
          <p:cNvPr id="5" name="عنصر نائب للتذييل 4">
            <a:extLst>
              <a:ext uri="{FF2B5EF4-FFF2-40B4-BE49-F238E27FC236}">
                <a16:creationId xmlns:a16="http://schemas.microsoft.com/office/drawing/2014/main" id="{1310378D-C0D8-4A2F-AE5F-62106EDBD81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C022686-D551-49B5-A935-F717B85F4BE2}"/>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97074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3DAAA1F-17F7-47A0-AF0D-4628BC7233D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97CB441-0593-4069-974D-5FD91943787B}"/>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BDB56F93-DCCC-4D95-933C-3C59ED2A59A4}"/>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DD28884D-6921-4EFD-B560-B23AB00723CD}"/>
              </a:ext>
            </a:extLst>
          </p:cNvPr>
          <p:cNvSpPr>
            <a:spLocks noGrp="1"/>
          </p:cNvSpPr>
          <p:nvPr>
            <p:ph type="dt" sz="half" idx="10"/>
          </p:nvPr>
        </p:nvSpPr>
        <p:spPr/>
        <p:txBody>
          <a:bodyPr/>
          <a:lstStyle/>
          <a:p>
            <a:fld id="{9DBDFA78-CFEE-45BB-BEFE-EAB117113CA6}" type="datetimeFigureOut">
              <a:rPr lang="ar-SA" smtClean="0"/>
              <a:t>23/05/45</a:t>
            </a:fld>
            <a:endParaRPr lang="ar-SA"/>
          </a:p>
        </p:txBody>
      </p:sp>
      <p:sp>
        <p:nvSpPr>
          <p:cNvPr id="6" name="عنصر نائب للتذييل 5">
            <a:extLst>
              <a:ext uri="{FF2B5EF4-FFF2-40B4-BE49-F238E27FC236}">
                <a16:creationId xmlns:a16="http://schemas.microsoft.com/office/drawing/2014/main" id="{89B63AD1-BDD2-4E19-8E2C-9EABAFA1DB4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07998C0-CB78-4A65-BCD6-0A8FA2C49956}"/>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58319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6AB750-9E24-4A8B-92AD-43452DFEB428}"/>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3F669A7-7BF1-4BA3-94FE-6BF350431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2FDDD32-075D-4FB3-827F-00E8F477328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7BBCE9-FCA5-475D-BDB7-AAB95089A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677F22C-8605-4381-B84D-C20756DBACC0}"/>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AD40D23-A55A-473C-9A6E-B030BDC7DC5E}"/>
              </a:ext>
            </a:extLst>
          </p:cNvPr>
          <p:cNvSpPr>
            <a:spLocks noGrp="1"/>
          </p:cNvSpPr>
          <p:nvPr>
            <p:ph type="dt" sz="half" idx="10"/>
          </p:nvPr>
        </p:nvSpPr>
        <p:spPr/>
        <p:txBody>
          <a:bodyPr/>
          <a:lstStyle/>
          <a:p>
            <a:fld id="{9DBDFA78-CFEE-45BB-BEFE-EAB117113CA6}" type="datetimeFigureOut">
              <a:rPr lang="ar-SA" smtClean="0"/>
              <a:t>23/05/45</a:t>
            </a:fld>
            <a:endParaRPr lang="ar-SA"/>
          </a:p>
        </p:txBody>
      </p:sp>
      <p:sp>
        <p:nvSpPr>
          <p:cNvPr id="8" name="عنصر نائب للتذييل 7">
            <a:extLst>
              <a:ext uri="{FF2B5EF4-FFF2-40B4-BE49-F238E27FC236}">
                <a16:creationId xmlns:a16="http://schemas.microsoft.com/office/drawing/2014/main" id="{E38867DF-935E-42F8-AF57-B332EBE1120E}"/>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43C77416-73BD-4956-A045-F73C63C35659}"/>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26536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EEE8E7-D043-4484-90A6-11758A4E8A71}"/>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1F87F698-9F6D-49EB-B97B-CE4C36557FC1}"/>
              </a:ext>
            </a:extLst>
          </p:cNvPr>
          <p:cNvSpPr>
            <a:spLocks noGrp="1"/>
          </p:cNvSpPr>
          <p:nvPr>
            <p:ph type="dt" sz="half" idx="10"/>
          </p:nvPr>
        </p:nvSpPr>
        <p:spPr/>
        <p:txBody>
          <a:bodyPr/>
          <a:lstStyle/>
          <a:p>
            <a:fld id="{9DBDFA78-CFEE-45BB-BEFE-EAB117113CA6}" type="datetimeFigureOut">
              <a:rPr lang="ar-SA" smtClean="0"/>
              <a:t>23/05/45</a:t>
            </a:fld>
            <a:endParaRPr lang="ar-SA"/>
          </a:p>
        </p:txBody>
      </p:sp>
      <p:sp>
        <p:nvSpPr>
          <p:cNvPr id="4" name="عنصر نائب للتذييل 3">
            <a:extLst>
              <a:ext uri="{FF2B5EF4-FFF2-40B4-BE49-F238E27FC236}">
                <a16:creationId xmlns:a16="http://schemas.microsoft.com/office/drawing/2014/main" id="{4C12A80F-D16C-40E8-A191-20A3BC0B35E5}"/>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77D579A4-C4EB-43EB-A1C7-C00BF6F9BE04}"/>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59897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7C14046-5C7F-4CFD-8C29-E035BBE0BF00}"/>
              </a:ext>
            </a:extLst>
          </p:cNvPr>
          <p:cNvSpPr>
            <a:spLocks noGrp="1"/>
          </p:cNvSpPr>
          <p:nvPr>
            <p:ph type="dt" sz="half" idx="10"/>
          </p:nvPr>
        </p:nvSpPr>
        <p:spPr/>
        <p:txBody>
          <a:bodyPr/>
          <a:lstStyle/>
          <a:p>
            <a:fld id="{9DBDFA78-CFEE-45BB-BEFE-EAB117113CA6}" type="datetimeFigureOut">
              <a:rPr lang="ar-SA" smtClean="0"/>
              <a:t>23/05/45</a:t>
            </a:fld>
            <a:endParaRPr lang="ar-SA"/>
          </a:p>
        </p:txBody>
      </p:sp>
      <p:sp>
        <p:nvSpPr>
          <p:cNvPr id="3" name="عنصر نائب للتذييل 2">
            <a:extLst>
              <a:ext uri="{FF2B5EF4-FFF2-40B4-BE49-F238E27FC236}">
                <a16:creationId xmlns:a16="http://schemas.microsoft.com/office/drawing/2014/main" id="{C336038F-CBFD-4E54-8623-66DA16420592}"/>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EF94E313-DEAF-4253-BE7A-4B6A9F30210E}"/>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416709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FC05F6-714F-49C9-81D2-494B513E07A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C765DA8-A7F3-4ED7-BD3D-CA05A9D8A0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696C8D74-3AA1-45E2-BA99-9CD1639FD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599B082-2D19-4253-BC3E-C634C5CCB1F5}"/>
              </a:ext>
            </a:extLst>
          </p:cNvPr>
          <p:cNvSpPr>
            <a:spLocks noGrp="1"/>
          </p:cNvSpPr>
          <p:nvPr>
            <p:ph type="dt" sz="half" idx="10"/>
          </p:nvPr>
        </p:nvSpPr>
        <p:spPr/>
        <p:txBody>
          <a:bodyPr/>
          <a:lstStyle/>
          <a:p>
            <a:fld id="{9DBDFA78-CFEE-45BB-BEFE-EAB117113CA6}" type="datetimeFigureOut">
              <a:rPr lang="ar-SA" smtClean="0"/>
              <a:t>23/05/45</a:t>
            </a:fld>
            <a:endParaRPr lang="ar-SA"/>
          </a:p>
        </p:txBody>
      </p:sp>
      <p:sp>
        <p:nvSpPr>
          <p:cNvPr id="6" name="عنصر نائب للتذييل 5">
            <a:extLst>
              <a:ext uri="{FF2B5EF4-FFF2-40B4-BE49-F238E27FC236}">
                <a16:creationId xmlns:a16="http://schemas.microsoft.com/office/drawing/2014/main" id="{8C0D94A7-6212-45B0-B632-40F3C9BCEBF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CEEF711-8EFC-4718-9478-ADB3775213CD}"/>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65310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5457B9A-30A2-4A5B-BEE3-6D75C177833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7CE05158-8D22-4C46-9E86-4DAF026CBE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DB21E407-210C-40A6-97F7-22F978929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FF1A00A-7B9C-410D-8615-0C8FCB4B4BB8}"/>
              </a:ext>
            </a:extLst>
          </p:cNvPr>
          <p:cNvSpPr>
            <a:spLocks noGrp="1"/>
          </p:cNvSpPr>
          <p:nvPr>
            <p:ph type="dt" sz="half" idx="10"/>
          </p:nvPr>
        </p:nvSpPr>
        <p:spPr/>
        <p:txBody>
          <a:bodyPr/>
          <a:lstStyle/>
          <a:p>
            <a:fld id="{9DBDFA78-CFEE-45BB-BEFE-EAB117113CA6}" type="datetimeFigureOut">
              <a:rPr lang="ar-SA" smtClean="0"/>
              <a:t>23/05/45</a:t>
            </a:fld>
            <a:endParaRPr lang="ar-SA"/>
          </a:p>
        </p:txBody>
      </p:sp>
      <p:sp>
        <p:nvSpPr>
          <p:cNvPr id="6" name="عنصر نائب للتذييل 5">
            <a:extLst>
              <a:ext uri="{FF2B5EF4-FFF2-40B4-BE49-F238E27FC236}">
                <a16:creationId xmlns:a16="http://schemas.microsoft.com/office/drawing/2014/main" id="{862C045D-8500-400C-B10F-E8272449DD4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7457862-102A-4F0C-8170-937A04BEBE84}"/>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66048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96797F9-380C-441F-99A0-4B27CD1060F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B1115CD-8E47-43C0-8848-21993208B22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7B75C26-DC9C-4F82-9F9F-A646CEEE77E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BDFA78-CFEE-45BB-BEFE-EAB117113CA6}" type="datetimeFigureOut">
              <a:rPr lang="ar-SA" smtClean="0"/>
              <a:t>23/05/45</a:t>
            </a:fld>
            <a:endParaRPr lang="ar-SA"/>
          </a:p>
        </p:txBody>
      </p:sp>
      <p:sp>
        <p:nvSpPr>
          <p:cNvPr id="5" name="عنصر نائب للتذييل 4">
            <a:extLst>
              <a:ext uri="{FF2B5EF4-FFF2-40B4-BE49-F238E27FC236}">
                <a16:creationId xmlns:a16="http://schemas.microsoft.com/office/drawing/2014/main" id="{B7E55E37-9096-485B-8702-CC2F49035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34C9BC09-C33F-435A-99A6-666BFD9E61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F7A1627-73E6-4E20-8D08-33BA56685586}" type="slidenum">
              <a:rPr lang="ar-SA" smtClean="0"/>
              <a:t>‹#›</a:t>
            </a:fld>
            <a:endParaRPr lang="ar-SA"/>
          </a:p>
        </p:txBody>
      </p:sp>
    </p:spTree>
    <p:extLst>
      <p:ext uri="{BB962C8B-B14F-4D97-AF65-F5344CB8AC3E}">
        <p14:creationId xmlns:p14="http://schemas.microsoft.com/office/powerpoint/2010/main" val="1913561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4C594DF-C8BA-4BD4-B89D-AAD873E525ED}"/>
              </a:ext>
            </a:extLst>
          </p:cNvPr>
          <p:cNvSpPr txBox="1"/>
          <p:nvPr/>
        </p:nvSpPr>
        <p:spPr>
          <a:xfrm>
            <a:off x="5589638" y="2023445"/>
            <a:ext cx="6218903" cy="1938992"/>
          </a:xfrm>
          <a:prstGeom prst="rect">
            <a:avLst/>
          </a:prstGeom>
          <a:noFill/>
        </p:spPr>
        <p:txBody>
          <a:bodyPr wrap="square" rtlCol="1">
            <a:spAutoFit/>
          </a:bodyPr>
          <a:lstStyle/>
          <a:p>
            <a:pPr algn="ctr"/>
            <a:r>
              <a:rPr lang="ar-SA" sz="4000" b="1" dirty="0">
                <a:latin typeface="Calibri" panose="020F0502020204030204" pitchFamily="34" charset="0"/>
                <a:cs typeface="Calibri" panose="020F0502020204030204" pitchFamily="34" charset="0"/>
              </a:rPr>
              <a:t>مقرر التصميم الرقمي 1-2</a:t>
            </a:r>
          </a:p>
          <a:p>
            <a:pPr algn="ctr"/>
            <a:r>
              <a:rPr lang="ar-SA" sz="4000" b="1" dirty="0">
                <a:solidFill>
                  <a:srgbClr val="00B050"/>
                </a:solidFill>
                <a:latin typeface="Calibri" panose="020F0502020204030204" pitchFamily="34" charset="0"/>
                <a:cs typeface="Calibri" panose="020F0502020204030204" pitchFamily="34" charset="0"/>
              </a:rPr>
              <a:t>( السنة الثالثة ) مسار عام</a:t>
            </a:r>
          </a:p>
          <a:p>
            <a:pPr algn="ctr"/>
            <a:r>
              <a:rPr lang="ar-SA" sz="4000" b="1" dirty="0">
                <a:solidFill>
                  <a:srgbClr val="C00000"/>
                </a:solidFill>
                <a:latin typeface="Calibri" panose="020F0502020204030204" pitchFamily="34" charset="0"/>
                <a:cs typeface="Calibri" panose="020F0502020204030204" pitchFamily="34" charset="0"/>
              </a:rPr>
              <a:t>الفصل الدراسي الثاني </a:t>
            </a:r>
          </a:p>
        </p:txBody>
      </p:sp>
      <p:sp>
        <p:nvSpPr>
          <p:cNvPr id="4" name="مربع نص 3">
            <a:extLst>
              <a:ext uri="{FF2B5EF4-FFF2-40B4-BE49-F238E27FC236}">
                <a16:creationId xmlns:a16="http://schemas.microsoft.com/office/drawing/2014/main" id="{FAAA6773-084B-412F-B781-A41816619E0F}"/>
              </a:ext>
            </a:extLst>
          </p:cNvPr>
          <p:cNvSpPr txBox="1"/>
          <p:nvPr/>
        </p:nvSpPr>
        <p:spPr>
          <a:xfrm>
            <a:off x="5710083" y="4189657"/>
            <a:ext cx="6098458" cy="830997"/>
          </a:xfrm>
          <a:prstGeom prst="rect">
            <a:avLst/>
          </a:prstGeom>
          <a:noFill/>
        </p:spPr>
        <p:txBody>
          <a:bodyPr wrap="square">
            <a:spAutoFit/>
          </a:bodyPr>
          <a:lstStyle/>
          <a:p>
            <a:pPr algn="ctr"/>
            <a:r>
              <a:rPr lang="ar-SA" sz="4800" dirty="0">
                <a:latin typeface="Calibri" panose="020F0502020204030204" pitchFamily="34" charset="0"/>
                <a:cs typeface="DecoType Naskh Special" panose="02010000000000000000" pitchFamily="2" charset="-78"/>
              </a:rPr>
              <a:t>المعلمة : نجود دحمان </a:t>
            </a:r>
          </a:p>
        </p:txBody>
      </p:sp>
    </p:spTree>
    <p:extLst>
      <p:ext uri="{BB962C8B-B14F-4D97-AF65-F5344CB8AC3E}">
        <p14:creationId xmlns:p14="http://schemas.microsoft.com/office/powerpoint/2010/main" val="275531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ربع نص 12">
            <a:extLst>
              <a:ext uri="{FF2B5EF4-FFF2-40B4-BE49-F238E27FC236}">
                <a16:creationId xmlns:a16="http://schemas.microsoft.com/office/drawing/2014/main" id="{B23E2694-0C58-451B-A0E0-920E710AD26D}"/>
              </a:ext>
            </a:extLst>
          </p:cNvPr>
          <p:cNvSpPr txBox="1"/>
          <p:nvPr/>
        </p:nvSpPr>
        <p:spPr>
          <a:xfrm>
            <a:off x="787096" y="272209"/>
            <a:ext cx="8704602" cy="707886"/>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يتمثل أساس التصوير في نوعين رئيسين هما:</a:t>
            </a:r>
          </a:p>
        </p:txBody>
      </p:sp>
      <p:grpSp>
        <p:nvGrpSpPr>
          <p:cNvPr id="16" name="مجموعة 15">
            <a:extLst>
              <a:ext uri="{FF2B5EF4-FFF2-40B4-BE49-F238E27FC236}">
                <a16:creationId xmlns:a16="http://schemas.microsoft.com/office/drawing/2014/main" id="{E4A10F92-F5D8-4D83-A3F8-4DBB3FFD4184}"/>
              </a:ext>
            </a:extLst>
          </p:cNvPr>
          <p:cNvGrpSpPr/>
          <p:nvPr/>
        </p:nvGrpSpPr>
        <p:grpSpPr>
          <a:xfrm>
            <a:off x="6611817" y="1810959"/>
            <a:ext cx="5407594" cy="3954333"/>
            <a:chOff x="6513616" y="2626917"/>
            <a:chExt cx="5238507" cy="3106225"/>
          </a:xfrm>
        </p:grpSpPr>
        <p:grpSp>
          <p:nvGrpSpPr>
            <p:cNvPr id="3" name="مجموعة 2">
              <a:extLst>
                <a:ext uri="{FF2B5EF4-FFF2-40B4-BE49-F238E27FC236}">
                  <a16:creationId xmlns:a16="http://schemas.microsoft.com/office/drawing/2014/main" id="{24239A8D-FD2E-4A65-B433-FA3F43CFFC4E}"/>
                </a:ext>
              </a:extLst>
            </p:cNvPr>
            <p:cNvGrpSpPr/>
            <p:nvPr/>
          </p:nvGrpSpPr>
          <p:grpSpPr>
            <a:xfrm>
              <a:off x="6513616" y="2626917"/>
              <a:ext cx="5238507" cy="3106225"/>
              <a:chOff x="5525572" y="2435013"/>
              <a:chExt cx="3342976" cy="1953142"/>
            </a:xfrm>
          </p:grpSpPr>
          <p:sp>
            <p:nvSpPr>
              <p:cNvPr id="5" name="مستطيل: زوايا مستديرة 4">
                <a:extLst>
                  <a:ext uri="{FF2B5EF4-FFF2-40B4-BE49-F238E27FC236}">
                    <a16:creationId xmlns:a16="http://schemas.microsoft.com/office/drawing/2014/main" id="{12C2C65B-F378-4A63-A0DA-82EB0A3A3F72}"/>
                  </a:ext>
                </a:extLst>
              </p:cNvPr>
              <p:cNvSpPr/>
              <p:nvPr/>
            </p:nvSpPr>
            <p:spPr>
              <a:xfrm>
                <a:off x="5525572" y="2768438"/>
                <a:ext cx="3342976" cy="1619717"/>
              </a:xfrm>
              <a:prstGeom prst="roundRect">
                <a:avLst>
                  <a:gd name="adj" fmla="val 18741"/>
                </a:avLst>
              </a:prstGeom>
              <a:solidFill>
                <a:schemeClr val="accent5">
                  <a:lumMod val="20000"/>
                  <a:lumOff val="8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 name="مستطيل: زوايا مستديرة 5">
                <a:extLst>
                  <a:ext uri="{FF2B5EF4-FFF2-40B4-BE49-F238E27FC236}">
                    <a16:creationId xmlns:a16="http://schemas.microsoft.com/office/drawing/2014/main" id="{C204918D-0608-4B43-AEF7-0D92EF462D09}"/>
                  </a:ext>
                </a:extLst>
              </p:cNvPr>
              <p:cNvSpPr/>
              <p:nvPr/>
            </p:nvSpPr>
            <p:spPr>
              <a:xfrm rot="841492">
                <a:off x="6420310" y="2435013"/>
                <a:ext cx="2431452" cy="349642"/>
              </a:xfrm>
              <a:prstGeom prst="roundRect">
                <a:avLst>
                  <a:gd name="adj" fmla="val 22178"/>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a:solidFill>
                      <a:schemeClr val="bg1"/>
                    </a:solidFill>
                    <a:latin typeface="Calibri" panose="020F0502020204030204" pitchFamily="34" charset="0"/>
                    <a:cs typeface="Calibri" panose="020F0502020204030204" pitchFamily="34" charset="0"/>
                  </a:rPr>
                  <a:t>IN DOOR</a:t>
                </a:r>
                <a:endParaRPr lang="ar-SA" sz="4000" b="1" dirty="0">
                  <a:solidFill>
                    <a:schemeClr val="bg1"/>
                  </a:solidFill>
                  <a:latin typeface="Calibri" panose="020F0502020204030204" pitchFamily="34" charset="0"/>
                  <a:cs typeface="Calibri" panose="020F0502020204030204" pitchFamily="34" charset="0"/>
                </a:endParaRPr>
              </a:p>
            </p:txBody>
          </p:sp>
        </p:grpSp>
        <p:sp>
          <p:nvSpPr>
            <p:cNvPr id="15" name="مربع نص 14">
              <a:extLst>
                <a:ext uri="{FF2B5EF4-FFF2-40B4-BE49-F238E27FC236}">
                  <a16:creationId xmlns:a16="http://schemas.microsoft.com/office/drawing/2014/main" id="{8A8B1D75-82BE-4623-97A9-C8E0A6CD5767}"/>
                </a:ext>
              </a:extLst>
            </p:cNvPr>
            <p:cNvSpPr txBox="1"/>
            <p:nvPr/>
          </p:nvSpPr>
          <p:spPr>
            <a:xfrm>
              <a:off x="6672363" y="3496695"/>
              <a:ext cx="4921013" cy="2103364"/>
            </a:xfrm>
            <a:prstGeom prst="rect">
              <a:avLst/>
            </a:prstGeom>
            <a:noFill/>
          </p:spPr>
          <p:txBody>
            <a:bodyPr wrap="square">
              <a:spAutoFit/>
            </a:bodyPr>
            <a:lstStyle/>
            <a:p>
              <a:pPr algn="ctr"/>
              <a:r>
                <a:rPr lang="ar-SA" sz="2800" b="1" dirty="0">
                  <a:latin typeface="Calibri" panose="020F0502020204030204" pitchFamily="34" charset="0"/>
                  <a:cs typeface="Calibri" panose="020F0502020204030204" pitchFamily="34" charset="0"/>
                </a:rPr>
                <a:t>وهو التصوير الفوتوغرافي الداخلي أو الفضاء الداخلي، ويكون التصوير في بيئة مغلقة مثل الأستديو أو داخل غرفة، ويسمى بالتصوير المجهز أي الذي يتم التجهيز له من خلال عدة أمور</a:t>
              </a:r>
            </a:p>
            <a:p>
              <a:pPr algn="ctr"/>
              <a:r>
                <a:rPr lang="ar-SA" sz="2800" b="1" dirty="0">
                  <a:latin typeface="Calibri" panose="020F0502020204030204" pitchFamily="34" charset="0"/>
                  <a:cs typeface="Calibri" panose="020F0502020204030204" pitchFamily="34" charset="0"/>
                </a:rPr>
                <a:t>مثل </a:t>
              </a:r>
              <a:r>
                <a:rPr lang="ar-SA" sz="2800" b="1" dirty="0">
                  <a:solidFill>
                    <a:srgbClr val="C00000"/>
                  </a:solidFill>
                  <a:latin typeface="Calibri" panose="020F0502020204030204" pitchFamily="34" charset="0"/>
                  <a:cs typeface="Calibri" panose="020F0502020204030204" pitchFamily="34" charset="0"/>
                </a:rPr>
                <a:t>الإضاءة</a:t>
              </a:r>
              <a:r>
                <a:rPr lang="ar-SA" sz="2800" b="1" dirty="0">
                  <a:latin typeface="Calibri" panose="020F0502020204030204" pitchFamily="34" charset="0"/>
                  <a:cs typeface="Calibri" panose="020F0502020204030204" pitchFamily="34" charset="0"/>
                </a:rPr>
                <a:t> </a:t>
              </a:r>
              <a:r>
                <a:rPr lang="ar-SA" sz="2800" b="1" dirty="0">
                  <a:solidFill>
                    <a:schemeClr val="accent2">
                      <a:lumMod val="75000"/>
                    </a:schemeClr>
                  </a:solidFill>
                  <a:latin typeface="Calibri" panose="020F0502020204030204" pitchFamily="34" charset="0"/>
                  <a:cs typeface="Calibri" panose="020F0502020204030204" pitchFamily="34" charset="0"/>
                </a:rPr>
                <a:t>والوضعيات</a:t>
              </a:r>
              <a:r>
                <a:rPr lang="ar-SA" sz="2800" b="1" dirty="0">
                  <a:latin typeface="Calibri" panose="020F0502020204030204" pitchFamily="34" charset="0"/>
                  <a:cs typeface="Calibri" panose="020F0502020204030204" pitchFamily="34" charset="0"/>
                </a:rPr>
                <a:t> </a:t>
              </a:r>
              <a:r>
                <a:rPr lang="ar-SA" sz="2800" b="1" dirty="0">
                  <a:solidFill>
                    <a:srgbClr val="002060"/>
                  </a:solidFill>
                  <a:latin typeface="Calibri" panose="020F0502020204030204" pitchFamily="34" charset="0"/>
                  <a:cs typeface="Calibri" panose="020F0502020204030204" pitchFamily="34" charset="0"/>
                </a:rPr>
                <a:t>والخلفيات</a:t>
              </a:r>
              <a:r>
                <a:rPr lang="ar-SA" sz="2800" b="1" dirty="0">
                  <a:latin typeface="Calibri" panose="020F0502020204030204" pitchFamily="34" charset="0"/>
                  <a:cs typeface="Calibri" panose="020F0502020204030204" pitchFamily="34" charset="0"/>
                </a:rPr>
                <a:t>.</a:t>
              </a:r>
              <a:endParaRPr lang="ar-SA" sz="2800" dirty="0"/>
            </a:p>
          </p:txBody>
        </p:sp>
      </p:grpSp>
      <p:grpSp>
        <p:nvGrpSpPr>
          <p:cNvPr id="19" name="مجموعة 18">
            <a:extLst>
              <a:ext uri="{FF2B5EF4-FFF2-40B4-BE49-F238E27FC236}">
                <a16:creationId xmlns:a16="http://schemas.microsoft.com/office/drawing/2014/main" id="{1B6F99A3-71C6-4999-93BC-773E6DAF8C5B}"/>
              </a:ext>
            </a:extLst>
          </p:cNvPr>
          <p:cNvGrpSpPr/>
          <p:nvPr/>
        </p:nvGrpSpPr>
        <p:grpSpPr>
          <a:xfrm>
            <a:off x="467209" y="2602823"/>
            <a:ext cx="5516457" cy="4006531"/>
            <a:chOff x="486265" y="1920632"/>
            <a:chExt cx="5516457" cy="3796144"/>
          </a:xfrm>
        </p:grpSpPr>
        <p:grpSp>
          <p:nvGrpSpPr>
            <p:cNvPr id="8" name="مجموعة 7">
              <a:extLst>
                <a:ext uri="{FF2B5EF4-FFF2-40B4-BE49-F238E27FC236}">
                  <a16:creationId xmlns:a16="http://schemas.microsoft.com/office/drawing/2014/main" id="{39C00A90-392C-4B32-B238-79F6DA5DA99A}"/>
                </a:ext>
              </a:extLst>
            </p:cNvPr>
            <p:cNvGrpSpPr/>
            <p:nvPr/>
          </p:nvGrpSpPr>
          <p:grpSpPr>
            <a:xfrm>
              <a:off x="486265" y="1920632"/>
              <a:ext cx="5516457" cy="3796144"/>
              <a:chOff x="1470436" y="1888603"/>
              <a:chExt cx="3342976" cy="1985732"/>
            </a:xfrm>
          </p:grpSpPr>
          <p:sp>
            <p:nvSpPr>
              <p:cNvPr id="10" name="مستطيل: زوايا مستديرة 9">
                <a:extLst>
                  <a:ext uri="{FF2B5EF4-FFF2-40B4-BE49-F238E27FC236}">
                    <a16:creationId xmlns:a16="http://schemas.microsoft.com/office/drawing/2014/main" id="{B44830A2-8D5C-4859-8367-3A61A328E1D5}"/>
                  </a:ext>
                </a:extLst>
              </p:cNvPr>
              <p:cNvSpPr/>
              <p:nvPr/>
            </p:nvSpPr>
            <p:spPr>
              <a:xfrm>
                <a:off x="1470436" y="2249045"/>
                <a:ext cx="3342976" cy="1625290"/>
              </a:xfrm>
              <a:prstGeom prst="roundRect">
                <a:avLst>
                  <a:gd name="adj" fmla="val 18741"/>
                </a:avLst>
              </a:prstGeom>
              <a:solidFill>
                <a:schemeClr val="accent2">
                  <a:lumMod val="20000"/>
                  <a:lumOff val="80000"/>
                </a:schemeClr>
              </a:solid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مستطيل: زوايا مستديرة 10">
                <a:extLst>
                  <a:ext uri="{FF2B5EF4-FFF2-40B4-BE49-F238E27FC236}">
                    <a16:creationId xmlns:a16="http://schemas.microsoft.com/office/drawing/2014/main" id="{BDFE86EE-8C68-429C-8349-96DBD99AA94C}"/>
                  </a:ext>
                </a:extLst>
              </p:cNvPr>
              <p:cNvSpPr/>
              <p:nvPr/>
            </p:nvSpPr>
            <p:spPr>
              <a:xfrm rot="21008014">
                <a:off x="1490190" y="1888603"/>
                <a:ext cx="2431452" cy="360212"/>
              </a:xfrm>
              <a:prstGeom prst="roundRect">
                <a:avLst>
                  <a:gd name="adj" fmla="val 21005"/>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bg1"/>
                    </a:solidFill>
                    <a:latin typeface="Calibri" panose="020F0502020204030204" pitchFamily="34" charset="0"/>
                    <a:cs typeface="Calibri" panose="020F0502020204030204" pitchFamily="34" charset="0"/>
                  </a:rPr>
                  <a:t>OUT DOOR</a:t>
                </a:r>
                <a:endParaRPr lang="ar-SA" sz="3600" b="1" dirty="0">
                  <a:solidFill>
                    <a:schemeClr val="bg1"/>
                  </a:solidFill>
                  <a:latin typeface="Calibri" panose="020F0502020204030204" pitchFamily="34" charset="0"/>
                  <a:cs typeface="Calibri" panose="020F0502020204030204" pitchFamily="34" charset="0"/>
                </a:endParaRPr>
              </a:p>
            </p:txBody>
          </p:sp>
        </p:grpSp>
        <p:sp>
          <p:nvSpPr>
            <p:cNvPr id="18" name="مربع نص 17">
              <a:extLst>
                <a:ext uri="{FF2B5EF4-FFF2-40B4-BE49-F238E27FC236}">
                  <a16:creationId xmlns:a16="http://schemas.microsoft.com/office/drawing/2014/main" id="{0703DC0A-62E9-404C-B89B-B17B8A989F7D}"/>
                </a:ext>
              </a:extLst>
            </p:cNvPr>
            <p:cNvSpPr txBox="1"/>
            <p:nvPr/>
          </p:nvSpPr>
          <p:spPr>
            <a:xfrm>
              <a:off x="629109" y="3135846"/>
              <a:ext cx="5189355" cy="2420404"/>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وهو التصوير الفوتوغرافي الخارجي </a:t>
              </a:r>
            </a:p>
            <a:p>
              <a:pPr algn="ctr"/>
              <a:r>
                <a:rPr lang="ar-SA" sz="3200" b="1" dirty="0">
                  <a:latin typeface="Calibri" panose="020F0502020204030204" pitchFamily="34" charset="0"/>
                  <a:cs typeface="Calibri" panose="020F0502020204030204" pitchFamily="34" charset="0"/>
                </a:rPr>
                <a:t>أو الفضاء الخارجي، ويكون هذا التصوير في </a:t>
              </a:r>
              <a:r>
                <a:rPr lang="ar-SA" sz="3200" b="1" dirty="0">
                  <a:solidFill>
                    <a:srgbClr val="C00000"/>
                  </a:solidFill>
                  <a:latin typeface="Calibri" panose="020F0502020204030204" pitchFamily="34" charset="0"/>
                  <a:cs typeface="Calibri" panose="020F0502020204030204" pitchFamily="34" charset="0"/>
                </a:rPr>
                <a:t>بيئة مفتوحة خارج الغرف والأستديو، </a:t>
              </a:r>
              <a:r>
                <a:rPr lang="ar-SA" sz="3200" b="1" dirty="0">
                  <a:latin typeface="Calibri" panose="020F0502020204030204" pitchFamily="34" charset="0"/>
                  <a:cs typeface="Calibri" panose="020F0502020204030204" pitchFamily="34" charset="0"/>
                </a:rPr>
                <a:t>ويعتمد هذا النوع على اللحظة المناسبة للتصوير.</a:t>
              </a:r>
              <a:endParaRPr lang="ar-SA" sz="3200" dirty="0"/>
            </a:p>
          </p:txBody>
        </p:sp>
      </p:grpSp>
    </p:spTree>
    <p:extLst>
      <p:ext uri="{BB962C8B-B14F-4D97-AF65-F5344CB8AC3E}">
        <p14:creationId xmlns:p14="http://schemas.microsoft.com/office/powerpoint/2010/main" val="1424027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BED7D6C-E4BA-4140-A1B3-F531E05B03DE}"/>
              </a:ext>
            </a:extLst>
          </p:cNvPr>
          <p:cNvSpPr txBox="1"/>
          <p:nvPr/>
        </p:nvSpPr>
        <p:spPr>
          <a:xfrm>
            <a:off x="1575582" y="485727"/>
            <a:ext cx="9864968" cy="2062103"/>
          </a:xfrm>
          <a:prstGeom prst="rect">
            <a:avLst/>
          </a:prstGeom>
          <a:noFill/>
        </p:spPr>
        <p:txBody>
          <a:bodyPr wrap="square">
            <a:spAutoFit/>
          </a:bodyPr>
          <a:lstStyle/>
          <a:p>
            <a:r>
              <a:rPr lang="ar-SA" sz="3200" b="1" dirty="0">
                <a:solidFill>
                  <a:srgbClr val="C00000"/>
                </a:solidFill>
                <a:latin typeface="Calibri" panose="020F0502020204030204" pitchFamily="34" charset="0"/>
                <a:cs typeface="Calibri" panose="020F0502020204030204" pitchFamily="34" charset="0"/>
              </a:rPr>
              <a:t>وتتمثل المبادئ الأساسية للتصوير عبر ثلاثة  محاور وهي: </a:t>
            </a:r>
          </a:p>
          <a:p>
            <a:pPr marL="457200" indent="-457200">
              <a:buFont typeface="Courier New" panose="02070309020205020404" pitchFamily="49" charset="0"/>
              <a:buChar char="o"/>
            </a:pPr>
            <a:r>
              <a:rPr lang="ar-SA" sz="3200" b="1" dirty="0">
                <a:latin typeface="Calibri" panose="020F0502020204030204" pitchFamily="34" charset="0"/>
                <a:cs typeface="Calibri" panose="020F0502020204030204" pitchFamily="34" charset="0"/>
              </a:rPr>
              <a:t> جودة الصورة. </a:t>
            </a:r>
          </a:p>
          <a:p>
            <a:pPr marL="457200" indent="-457200">
              <a:buFont typeface="Courier New" panose="02070309020205020404" pitchFamily="49" charset="0"/>
              <a:buChar char="o"/>
            </a:pPr>
            <a:r>
              <a:rPr lang="ar-SA" sz="3200" b="1" dirty="0">
                <a:latin typeface="Calibri" panose="020F0502020204030204" pitchFamily="34" charset="0"/>
                <a:cs typeface="Calibri" panose="020F0502020204030204" pitchFamily="34" charset="0"/>
              </a:rPr>
              <a:t> فتحة العدسة. </a:t>
            </a:r>
          </a:p>
          <a:p>
            <a:pPr marL="457200" indent="-457200">
              <a:buFont typeface="Courier New" panose="02070309020205020404" pitchFamily="49" charset="0"/>
              <a:buChar char="o"/>
            </a:pPr>
            <a:r>
              <a:rPr lang="ar-SA" sz="3200" b="1" dirty="0">
                <a:latin typeface="Calibri" panose="020F0502020204030204" pitchFamily="34" charset="0"/>
                <a:cs typeface="Calibri" panose="020F0502020204030204" pitchFamily="34" charset="0"/>
              </a:rPr>
              <a:t>سرعة الغالق.</a:t>
            </a:r>
            <a:endParaRPr lang="ar-SA" sz="3200" dirty="0"/>
          </a:p>
        </p:txBody>
      </p:sp>
      <p:pic>
        <p:nvPicPr>
          <p:cNvPr id="5" name="صورة 4">
            <a:extLst>
              <a:ext uri="{FF2B5EF4-FFF2-40B4-BE49-F238E27FC236}">
                <a16:creationId xmlns:a16="http://schemas.microsoft.com/office/drawing/2014/main" id="{A9A1F0E1-109E-4A5B-8080-3F6E32DD0754}"/>
              </a:ext>
            </a:extLst>
          </p:cNvPr>
          <p:cNvPicPr>
            <a:picLocks noChangeAspect="1"/>
          </p:cNvPicPr>
          <p:nvPr/>
        </p:nvPicPr>
        <p:blipFill>
          <a:blip r:embed="rId2"/>
          <a:stretch>
            <a:fillRect/>
          </a:stretch>
        </p:blipFill>
        <p:spPr>
          <a:xfrm>
            <a:off x="448133" y="1749810"/>
            <a:ext cx="8116433" cy="4286848"/>
          </a:xfrm>
          <a:prstGeom prst="rect">
            <a:avLst/>
          </a:prstGeom>
        </p:spPr>
      </p:pic>
    </p:spTree>
    <p:extLst>
      <p:ext uri="{BB962C8B-B14F-4D97-AF65-F5344CB8AC3E}">
        <p14:creationId xmlns:p14="http://schemas.microsoft.com/office/powerpoint/2010/main" val="368619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5EDBF2A-920A-43E4-AAA4-D6C8D2D302A9}"/>
              </a:ext>
            </a:extLst>
          </p:cNvPr>
          <p:cNvSpPr txBox="1"/>
          <p:nvPr/>
        </p:nvSpPr>
        <p:spPr>
          <a:xfrm>
            <a:off x="903264" y="311678"/>
            <a:ext cx="10948180" cy="3970318"/>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ومبدأ العملية التصويرية يتمثل عبر ضبط كل من تلك القياســات بالشــكل المطلوب لاســتخراج الصورة المناسبة</a:t>
            </a:r>
          </a:p>
          <a:p>
            <a:pPr algn="ctr"/>
            <a:r>
              <a:rPr lang="ar-SA" sz="3600" b="1" dirty="0">
                <a:latin typeface="Calibri" panose="020F0502020204030204" pitchFamily="34" charset="0"/>
                <a:cs typeface="Calibri" panose="020F0502020204030204" pitchFamily="34" charset="0"/>
              </a:rPr>
              <a:t> </a:t>
            </a:r>
            <a:r>
              <a:rPr lang="ar-SA" sz="3600" b="1" dirty="0">
                <a:solidFill>
                  <a:srgbClr val="C00000"/>
                </a:solidFill>
                <a:latin typeface="Calibri" panose="020F0502020204030204" pitchFamily="34" charset="0"/>
                <a:cs typeface="Calibri" panose="020F0502020204030204" pitchFamily="34" charset="0"/>
              </a:rPr>
              <a:t>إذ يتحكم المكان </a:t>
            </a:r>
            <a:r>
              <a:rPr lang="ar-SA" sz="3600" b="1" dirty="0">
                <a:latin typeface="Calibri" panose="020F0502020204030204" pitchFamily="34" charset="0"/>
                <a:cs typeface="Calibri" panose="020F0502020204030204" pitchFamily="34" charset="0"/>
              </a:rPr>
              <a:t>في ضبط تلك الأسس لأن القضية المحورية في التقاط أي صورة هو الضوء، فقط يكون الضوء منتشــراً جداً ومن</a:t>
            </a:r>
          </a:p>
          <a:p>
            <a:pPr algn="ctr"/>
            <a:r>
              <a:rPr lang="ar-SA" sz="3600" b="1" dirty="0">
                <a:latin typeface="Calibri" panose="020F0502020204030204" pitchFamily="34" charset="0"/>
                <a:cs typeface="Calibri" panose="020F0502020204030204" pitchFamily="34" charset="0"/>
              </a:rPr>
              <a:t> ثم يجــب التحكم بشــكل مختلف عن إذا ما كان الضــوء خافتاً </a:t>
            </a:r>
          </a:p>
          <a:p>
            <a:pPr algn="ctr"/>
            <a:r>
              <a:rPr lang="ar-SA" sz="3600" b="1" dirty="0">
                <a:latin typeface="Calibri" panose="020F0502020204030204" pitchFamily="34" charset="0"/>
                <a:cs typeface="Calibri" panose="020F0502020204030204" pitchFamily="34" charset="0"/>
              </a:rPr>
              <a:t>في لحظة التقاط تلك الصورة أو أن تكون المســافة بعيدة </a:t>
            </a:r>
          </a:p>
          <a:p>
            <a:pPr algn="ctr"/>
            <a:r>
              <a:rPr lang="ar-SA" sz="3600" b="1" dirty="0">
                <a:latin typeface="Calibri" panose="020F0502020204030204" pitchFamily="34" charset="0"/>
                <a:cs typeface="Calibri" panose="020F0502020204030204" pitchFamily="34" charset="0"/>
              </a:rPr>
              <a:t>أو قريبة وهكذا .</a:t>
            </a:r>
          </a:p>
        </p:txBody>
      </p:sp>
      <p:pic>
        <p:nvPicPr>
          <p:cNvPr id="7" name="صورة 6">
            <a:extLst>
              <a:ext uri="{FF2B5EF4-FFF2-40B4-BE49-F238E27FC236}">
                <a16:creationId xmlns:a16="http://schemas.microsoft.com/office/drawing/2014/main" id="{D922CEE2-0972-450E-AE34-0F62903AF4F3}"/>
              </a:ext>
            </a:extLst>
          </p:cNvPr>
          <p:cNvPicPr>
            <a:picLocks noChangeAspect="1"/>
          </p:cNvPicPr>
          <p:nvPr/>
        </p:nvPicPr>
        <p:blipFill>
          <a:blip r:embed="rId2"/>
          <a:stretch>
            <a:fillRect/>
          </a:stretch>
        </p:blipFill>
        <p:spPr>
          <a:xfrm>
            <a:off x="340556" y="3734972"/>
            <a:ext cx="2616591" cy="2616591"/>
          </a:xfrm>
          <a:prstGeom prst="rect">
            <a:avLst/>
          </a:prstGeom>
        </p:spPr>
      </p:pic>
      <p:sp>
        <p:nvSpPr>
          <p:cNvPr id="8" name="مربع نص 7">
            <a:extLst>
              <a:ext uri="{FF2B5EF4-FFF2-40B4-BE49-F238E27FC236}">
                <a16:creationId xmlns:a16="http://schemas.microsoft.com/office/drawing/2014/main" id="{02169B44-3349-4B1F-AEFF-7147F635A207}"/>
              </a:ext>
            </a:extLst>
          </p:cNvPr>
          <p:cNvSpPr txBox="1"/>
          <p:nvPr/>
        </p:nvSpPr>
        <p:spPr>
          <a:xfrm>
            <a:off x="2014609" y="5339080"/>
            <a:ext cx="9963445" cy="646331"/>
          </a:xfrm>
          <a:prstGeom prst="rect">
            <a:avLst/>
          </a:prstGeom>
          <a:noFill/>
        </p:spPr>
        <p:txBody>
          <a:bodyPr wrap="square">
            <a:spAutoFit/>
          </a:bodyPr>
          <a:lstStyle/>
          <a:p>
            <a:r>
              <a:rPr lang="ar-SA" sz="3600" b="1" dirty="0">
                <a:solidFill>
                  <a:srgbClr val="0070C0"/>
                </a:solidFill>
                <a:latin typeface="Calibri" panose="020F0502020204030204" pitchFamily="34" charset="0"/>
                <a:cs typeface="Calibri" panose="020F0502020204030204" pitchFamily="34" charset="0"/>
              </a:rPr>
              <a:t>ولكي ندرك تلك المبادئ جيدا علينا أن نفهم القصد في كل منها.</a:t>
            </a:r>
          </a:p>
        </p:txBody>
      </p:sp>
    </p:spTree>
    <p:extLst>
      <p:ext uri="{BB962C8B-B14F-4D97-AF65-F5344CB8AC3E}">
        <p14:creationId xmlns:p14="http://schemas.microsoft.com/office/powerpoint/2010/main" val="405533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0E68BA2-D5BE-44BA-A9DF-039E68F012AF}"/>
              </a:ext>
            </a:extLst>
          </p:cNvPr>
          <p:cNvSpPr txBox="1"/>
          <p:nvPr/>
        </p:nvSpPr>
        <p:spPr>
          <a:xfrm>
            <a:off x="314178" y="2531224"/>
            <a:ext cx="11563643" cy="1077218"/>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الضوء هو العنصر الأساسي في التصوير الرقمي</a:t>
            </a:r>
          </a:p>
          <a:p>
            <a:pPr algn="ctr"/>
            <a:r>
              <a:rPr lang="ar-SA" sz="3200" b="1" dirty="0">
                <a:latin typeface="Calibri" panose="020F0502020204030204" pitchFamily="34" charset="0"/>
                <a:cs typeface="Calibri" panose="020F0502020204030204" pitchFamily="34" charset="0"/>
              </a:rPr>
              <a:t> </a:t>
            </a:r>
            <a:r>
              <a:rPr lang="ar-SA" sz="3200" b="1" dirty="0">
                <a:solidFill>
                  <a:srgbClr val="005C2A"/>
                </a:solidFill>
                <a:latin typeface="Calibri" panose="020F0502020204030204" pitchFamily="34" charset="0"/>
                <a:cs typeface="Calibri" panose="020F0502020204030204" pitchFamily="34" charset="0"/>
              </a:rPr>
              <a:t>وال </a:t>
            </a:r>
            <a:r>
              <a:rPr lang="en-US" sz="3200" b="1" dirty="0">
                <a:solidFill>
                  <a:srgbClr val="005C2A"/>
                </a:solidFill>
                <a:latin typeface="Calibri" panose="020F0502020204030204" pitchFamily="34" charset="0"/>
                <a:cs typeface="Calibri" panose="020F0502020204030204" pitchFamily="34" charset="0"/>
              </a:rPr>
              <a:t>ISO </a:t>
            </a:r>
            <a:r>
              <a:rPr lang="ar-SA" sz="3200" b="1" dirty="0">
                <a:solidFill>
                  <a:srgbClr val="005C2A"/>
                </a:solidFill>
                <a:latin typeface="Calibri" panose="020F0502020204030204" pitchFamily="34" charset="0"/>
                <a:cs typeface="Calibri" panose="020F0502020204030204" pitchFamily="34" charset="0"/>
              </a:rPr>
              <a:t> هي القيمة التي تحتاجها الكاميرا لتلك اللقطة </a:t>
            </a:r>
          </a:p>
        </p:txBody>
      </p:sp>
      <p:grpSp>
        <p:nvGrpSpPr>
          <p:cNvPr id="10" name="مجموعة 9">
            <a:extLst>
              <a:ext uri="{FF2B5EF4-FFF2-40B4-BE49-F238E27FC236}">
                <a16:creationId xmlns:a16="http://schemas.microsoft.com/office/drawing/2014/main" id="{978A636E-F14F-41A6-9EAF-D83344465213}"/>
              </a:ext>
            </a:extLst>
          </p:cNvPr>
          <p:cNvGrpSpPr/>
          <p:nvPr/>
        </p:nvGrpSpPr>
        <p:grpSpPr>
          <a:xfrm>
            <a:off x="-617066" y="4932064"/>
            <a:ext cx="6098344" cy="795353"/>
            <a:chOff x="3170034" y="722768"/>
            <a:chExt cx="6098344" cy="872145"/>
          </a:xfrm>
        </p:grpSpPr>
        <p:sp>
          <p:nvSpPr>
            <p:cNvPr id="7" name="مربع نص 6">
              <a:extLst>
                <a:ext uri="{FF2B5EF4-FFF2-40B4-BE49-F238E27FC236}">
                  <a16:creationId xmlns:a16="http://schemas.microsoft.com/office/drawing/2014/main" id="{61AAEA13-E0DE-45F1-B406-1FB6BF7F9081}"/>
                </a:ext>
              </a:extLst>
            </p:cNvPr>
            <p:cNvSpPr txBox="1"/>
            <p:nvPr/>
          </p:nvSpPr>
          <p:spPr>
            <a:xfrm>
              <a:off x="4350537" y="722768"/>
              <a:ext cx="3989667" cy="573323"/>
            </a:xfrm>
            <a:prstGeom prst="rect">
              <a:avLst/>
            </a:prstGeom>
            <a:noFill/>
          </p:spPr>
          <p:txBody>
            <a:bodyPr wrap="square">
              <a:spAutoFit/>
            </a:bodyPr>
            <a:lstStyle/>
            <a:p>
              <a:pPr algn="ctr"/>
              <a:endParaRPr lang="ar-SA" sz="4000" b="1" dirty="0">
                <a:latin typeface="Calibri" panose="020F0502020204030204" pitchFamily="34" charset="0"/>
                <a:cs typeface="Calibri" panose="020F0502020204030204" pitchFamily="34" charset="0"/>
              </a:endParaRPr>
            </a:p>
          </p:txBody>
        </p:sp>
        <p:sp>
          <p:nvSpPr>
            <p:cNvPr id="9" name="مربع نص 8">
              <a:extLst>
                <a:ext uri="{FF2B5EF4-FFF2-40B4-BE49-F238E27FC236}">
                  <a16:creationId xmlns:a16="http://schemas.microsoft.com/office/drawing/2014/main" id="{A0F2C56F-2200-4863-BA13-D8EF382A871B}"/>
                </a:ext>
              </a:extLst>
            </p:cNvPr>
            <p:cNvSpPr txBox="1"/>
            <p:nvPr/>
          </p:nvSpPr>
          <p:spPr>
            <a:xfrm>
              <a:off x="3170034" y="818680"/>
              <a:ext cx="6098344" cy="776233"/>
            </a:xfrm>
            <a:prstGeom prst="rect">
              <a:avLst/>
            </a:prstGeom>
            <a:noFill/>
          </p:spPr>
          <p:txBody>
            <a:bodyPr wrap="square">
              <a:spAutoFit/>
            </a:bodyPr>
            <a:lstStyle/>
            <a:p>
              <a:pPr algn="ctr"/>
              <a:endParaRPr lang="ar-SA" sz="4000" dirty="0"/>
            </a:p>
          </p:txBody>
        </p:sp>
      </p:grpSp>
      <p:grpSp>
        <p:nvGrpSpPr>
          <p:cNvPr id="11" name="مجموعة 10">
            <a:extLst>
              <a:ext uri="{FF2B5EF4-FFF2-40B4-BE49-F238E27FC236}">
                <a16:creationId xmlns:a16="http://schemas.microsoft.com/office/drawing/2014/main" id="{015FA448-E65B-404E-9EF0-0BE92E38628E}"/>
              </a:ext>
            </a:extLst>
          </p:cNvPr>
          <p:cNvGrpSpPr/>
          <p:nvPr/>
        </p:nvGrpSpPr>
        <p:grpSpPr>
          <a:xfrm>
            <a:off x="2530579" y="354840"/>
            <a:ext cx="7710700" cy="1530590"/>
            <a:chOff x="6253315" y="516194"/>
            <a:chExt cx="5427407" cy="1932038"/>
          </a:xfrm>
        </p:grpSpPr>
        <p:grpSp>
          <p:nvGrpSpPr>
            <p:cNvPr id="12" name="مجموعة 11">
              <a:extLst>
                <a:ext uri="{FF2B5EF4-FFF2-40B4-BE49-F238E27FC236}">
                  <a16:creationId xmlns:a16="http://schemas.microsoft.com/office/drawing/2014/main" id="{26FB1549-8622-4F5C-99DC-9B7C05585C0E}"/>
                </a:ext>
              </a:extLst>
            </p:cNvPr>
            <p:cNvGrpSpPr/>
            <p:nvPr/>
          </p:nvGrpSpPr>
          <p:grpSpPr>
            <a:xfrm>
              <a:off x="6253315" y="516194"/>
              <a:ext cx="5427407" cy="1769806"/>
              <a:chOff x="6253315" y="516194"/>
              <a:chExt cx="5427407" cy="1769806"/>
            </a:xfrm>
          </p:grpSpPr>
          <p:pic>
            <p:nvPicPr>
              <p:cNvPr id="14" name="Picture 4" descr="Title Box Banner PNG Free Download And Clipart Image For Free Download -  Lovepik | 401442823">
                <a:extLst>
                  <a:ext uri="{FF2B5EF4-FFF2-40B4-BE49-F238E27FC236}">
                    <a16:creationId xmlns:a16="http://schemas.microsoft.com/office/drawing/2014/main" id="{0544925C-396F-4C0A-8C3B-4269A610ACDA}"/>
                  </a:ext>
                </a:extLst>
              </p:cNvPr>
              <p:cNvPicPr>
                <a:picLocks noChangeAspect="1" noChangeArrowheads="1"/>
              </p:cNvPicPr>
              <p:nvPr/>
            </p:nvPicPr>
            <p:blipFill rotWithShape="1">
              <a:blip r:embed="rId2">
                <a:clrChange>
                  <a:clrFrom>
                    <a:srgbClr val="EBEBEB"/>
                  </a:clrFrom>
                  <a:clrTo>
                    <a:srgbClr val="EBEBEB">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789" t="62418" r="10072" b="19140"/>
              <a:stretch/>
            </p:blipFill>
            <p:spPr bwMode="auto">
              <a:xfrm>
                <a:off x="6253315" y="516194"/>
                <a:ext cx="5427407" cy="1769806"/>
              </a:xfrm>
              <a:prstGeom prst="rect">
                <a:avLst/>
              </a:prstGeom>
              <a:noFill/>
              <a:extLst>
                <a:ext uri="{909E8E84-426E-40DD-AFC4-6F175D3DCCD1}">
                  <a14:hiddenFill xmlns:a14="http://schemas.microsoft.com/office/drawing/2010/main">
                    <a:solidFill>
                      <a:srgbClr val="FFFFFF"/>
                    </a:solidFill>
                  </a14:hiddenFill>
                </a:ext>
              </a:extLst>
            </p:spPr>
          </p:pic>
          <p:sp>
            <p:nvSpPr>
              <p:cNvPr id="15" name="مربع نص 14">
                <a:extLst>
                  <a:ext uri="{FF2B5EF4-FFF2-40B4-BE49-F238E27FC236}">
                    <a16:creationId xmlns:a16="http://schemas.microsoft.com/office/drawing/2014/main" id="{69B7C912-07BE-410C-951C-C351DF19F7C3}"/>
                  </a:ext>
                </a:extLst>
              </p:cNvPr>
              <p:cNvSpPr txBox="1"/>
              <p:nvPr/>
            </p:nvSpPr>
            <p:spPr>
              <a:xfrm>
                <a:off x="6742992" y="721443"/>
                <a:ext cx="4273799" cy="786650"/>
              </a:xfrm>
              <a:prstGeom prst="rect">
                <a:avLst/>
              </a:prstGeom>
              <a:solidFill>
                <a:schemeClr val="bg1"/>
              </a:solidFill>
            </p:spPr>
            <p:txBody>
              <a:bodyPr wrap="square">
                <a:spAutoFit/>
              </a:bodyPr>
              <a:lstStyle/>
              <a:p>
                <a:pPr algn="ctr"/>
                <a:r>
                  <a:rPr lang="ar-SA" sz="4800" b="1" dirty="0">
                    <a:latin typeface="Calibri" panose="020F0502020204030204" pitchFamily="34" charset="0"/>
                    <a:cs typeface="Calibri" panose="020F0502020204030204" pitchFamily="34" charset="0"/>
                  </a:rPr>
                  <a:t>أولاً: جودة الصورة </a:t>
                </a:r>
                <a:r>
                  <a:rPr lang="en-US" sz="4800" b="1" dirty="0">
                    <a:latin typeface="Calibri" panose="020F0502020204030204" pitchFamily="34" charset="0"/>
                    <a:cs typeface="Calibri" panose="020F0502020204030204" pitchFamily="34" charset="0"/>
                  </a:rPr>
                  <a:t>ISO</a:t>
                </a:r>
                <a:r>
                  <a:rPr lang="ar-SA" sz="2400" b="1" dirty="0">
                    <a:latin typeface="Calibri" panose="020F0502020204030204" pitchFamily="34" charset="0"/>
                    <a:cs typeface="Calibri" panose="020F0502020204030204" pitchFamily="34" charset="0"/>
                  </a:rPr>
                  <a:t> </a:t>
                </a:r>
              </a:p>
            </p:txBody>
          </p:sp>
        </p:grpSp>
        <p:sp>
          <p:nvSpPr>
            <p:cNvPr id="13" name="مستطيل 12">
              <a:extLst>
                <a:ext uri="{FF2B5EF4-FFF2-40B4-BE49-F238E27FC236}">
                  <a16:creationId xmlns:a16="http://schemas.microsoft.com/office/drawing/2014/main" id="{26F447CB-268D-48E1-ABEF-77AD1C121423}"/>
                </a:ext>
              </a:extLst>
            </p:cNvPr>
            <p:cNvSpPr/>
            <p:nvPr/>
          </p:nvSpPr>
          <p:spPr>
            <a:xfrm>
              <a:off x="7270955" y="2020529"/>
              <a:ext cx="33921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a:p>
          </p:txBody>
        </p:sp>
      </p:grpSp>
      <p:sp>
        <p:nvSpPr>
          <p:cNvPr id="17" name="مربع نص 16">
            <a:extLst>
              <a:ext uri="{FF2B5EF4-FFF2-40B4-BE49-F238E27FC236}">
                <a16:creationId xmlns:a16="http://schemas.microsoft.com/office/drawing/2014/main" id="{3BB0A1C2-8C86-4669-B1A9-C7236CFA2937}"/>
              </a:ext>
            </a:extLst>
          </p:cNvPr>
          <p:cNvSpPr txBox="1"/>
          <p:nvPr/>
        </p:nvSpPr>
        <p:spPr>
          <a:xfrm>
            <a:off x="1783856" y="4032156"/>
            <a:ext cx="4265538" cy="2062103"/>
          </a:xfrm>
          <a:prstGeom prst="rect">
            <a:avLst/>
          </a:prstGeom>
          <a:noFill/>
        </p:spPr>
        <p:txBody>
          <a:bodyPr wrap="square">
            <a:spAutoFit/>
          </a:bodyPr>
          <a:lstStyle/>
          <a:p>
            <a:pPr algn="ctr"/>
            <a:r>
              <a:rPr lang="ar-SA" sz="3200" b="1" dirty="0">
                <a:solidFill>
                  <a:srgbClr val="0070C0"/>
                </a:solidFill>
                <a:latin typeface="Calibri" panose="020F0502020204030204" pitchFamily="34" charset="0"/>
                <a:cs typeface="Calibri" panose="020F0502020204030204" pitchFamily="34" charset="0"/>
              </a:rPr>
              <a:t>كلما كان مقدار</a:t>
            </a:r>
            <a:r>
              <a:rPr lang="en-US" sz="3200" b="1" dirty="0">
                <a:solidFill>
                  <a:srgbClr val="0070C0"/>
                </a:solidFill>
                <a:latin typeface="Calibri" panose="020F0502020204030204" pitchFamily="34" charset="0"/>
                <a:cs typeface="Calibri" panose="020F0502020204030204" pitchFamily="34" charset="0"/>
              </a:rPr>
              <a:t> ISO  </a:t>
            </a:r>
            <a:r>
              <a:rPr lang="ar-SA" sz="3200" b="1" dirty="0">
                <a:solidFill>
                  <a:srgbClr val="0070C0"/>
                </a:solidFill>
                <a:latin typeface="Calibri" panose="020F0502020204030204" pitchFamily="34" charset="0"/>
                <a:cs typeface="Calibri" panose="020F0502020204030204" pitchFamily="34" charset="0"/>
              </a:rPr>
              <a:t>منخفضا </a:t>
            </a:r>
            <a:r>
              <a:rPr lang="ar-SA" sz="3200" b="1" dirty="0">
                <a:latin typeface="Calibri" panose="020F0502020204030204" pitchFamily="34" charset="0"/>
                <a:cs typeface="Calibri" panose="020F0502020204030204" pitchFamily="34" charset="0"/>
              </a:rPr>
              <a:t>كلما كان المستشــعر السينســور </a:t>
            </a:r>
            <a:r>
              <a:rPr lang="en-US" sz="3200" b="1" dirty="0">
                <a:latin typeface="Calibri" panose="020F0502020204030204" pitchFamily="34" charset="0"/>
                <a:cs typeface="Calibri" panose="020F0502020204030204" pitchFamily="34" charset="0"/>
              </a:rPr>
              <a:t>SENSOR) </a:t>
            </a:r>
            <a:r>
              <a:rPr lang="ar-SA" sz="3200" b="1" dirty="0">
                <a:latin typeface="Calibri" panose="020F0502020204030204" pitchFamily="34" charset="0"/>
                <a:cs typeface="Calibri" panose="020F0502020204030204" pitchFamily="34" charset="0"/>
              </a:rPr>
              <a:t> )أقل حساســية للضوء.</a:t>
            </a:r>
          </a:p>
        </p:txBody>
      </p:sp>
      <p:sp>
        <p:nvSpPr>
          <p:cNvPr id="19" name="مربع نص 18">
            <a:extLst>
              <a:ext uri="{FF2B5EF4-FFF2-40B4-BE49-F238E27FC236}">
                <a16:creationId xmlns:a16="http://schemas.microsoft.com/office/drawing/2014/main" id="{6F869FC7-1649-4AF4-80EE-C71AE571F85C}"/>
              </a:ext>
            </a:extLst>
          </p:cNvPr>
          <p:cNvSpPr txBox="1"/>
          <p:nvPr/>
        </p:nvSpPr>
        <p:spPr>
          <a:xfrm>
            <a:off x="6993943" y="3988479"/>
            <a:ext cx="4265538" cy="2062103"/>
          </a:xfrm>
          <a:prstGeom prst="rect">
            <a:avLst/>
          </a:prstGeom>
          <a:noFill/>
        </p:spPr>
        <p:txBody>
          <a:bodyPr wrap="square">
            <a:spAutoFit/>
          </a:bodyPr>
          <a:lstStyle/>
          <a:p>
            <a:pPr algn="ctr"/>
            <a:r>
              <a:rPr lang="ar-SA" sz="3200" b="1" dirty="0">
                <a:solidFill>
                  <a:srgbClr val="0070C0"/>
                </a:solidFill>
                <a:latin typeface="Calibri" panose="020F0502020204030204" pitchFamily="34" charset="0"/>
                <a:cs typeface="Calibri" panose="020F0502020204030204" pitchFamily="34" charset="0"/>
              </a:rPr>
              <a:t>وكلما كان مقدار </a:t>
            </a:r>
            <a:r>
              <a:rPr lang="en-US" sz="3200" b="1" dirty="0">
                <a:solidFill>
                  <a:srgbClr val="0070C0"/>
                </a:solidFill>
                <a:latin typeface="Calibri" panose="020F0502020204030204" pitchFamily="34" charset="0"/>
                <a:cs typeface="Calibri" panose="020F0502020204030204" pitchFamily="34" charset="0"/>
              </a:rPr>
              <a:t> ISO </a:t>
            </a:r>
            <a:r>
              <a:rPr lang="ar-SA" sz="3200" b="1" dirty="0">
                <a:solidFill>
                  <a:srgbClr val="0070C0"/>
                </a:solidFill>
                <a:latin typeface="Calibri" panose="020F0502020204030204" pitchFamily="34" charset="0"/>
                <a:cs typeface="Calibri" panose="020F0502020204030204" pitchFamily="34" charset="0"/>
              </a:rPr>
              <a:t>أعلى </a:t>
            </a:r>
            <a:r>
              <a:rPr lang="ar-SA" sz="3200" b="1" dirty="0">
                <a:latin typeface="Calibri" panose="020F0502020204030204" pitchFamily="34" charset="0"/>
                <a:cs typeface="Calibri" panose="020F0502020204030204" pitchFamily="34" charset="0"/>
              </a:rPr>
              <a:t>كلما كان المستشعر السينسور </a:t>
            </a:r>
            <a:r>
              <a:rPr lang="en-US" sz="3200" b="1" dirty="0">
                <a:latin typeface="Calibri" panose="020F0502020204030204" pitchFamily="34" charset="0"/>
                <a:cs typeface="Calibri" panose="020F0502020204030204" pitchFamily="34" charset="0"/>
              </a:rPr>
              <a:t>SENSOR </a:t>
            </a:r>
            <a:r>
              <a:rPr lang="ar-SA" sz="3200" b="1" dirty="0">
                <a:latin typeface="Calibri" panose="020F0502020204030204" pitchFamily="34" charset="0"/>
                <a:cs typeface="Calibri" panose="020F0502020204030204" pitchFamily="34" charset="0"/>
              </a:rPr>
              <a:t> حساساً أكثر للضوء، والعكس صحيح </a:t>
            </a:r>
          </a:p>
        </p:txBody>
      </p:sp>
    </p:spTree>
    <p:extLst>
      <p:ext uri="{BB962C8B-B14F-4D97-AF65-F5344CB8AC3E}">
        <p14:creationId xmlns:p14="http://schemas.microsoft.com/office/powerpoint/2010/main" val="2077103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ربع نص 13">
            <a:extLst>
              <a:ext uri="{FF2B5EF4-FFF2-40B4-BE49-F238E27FC236}">
                <a16:creationId xmlns:a16="http://schemas.microsoft.com/office/drawing/2014/main" id="{D0094CCB-D78F-4372-BA33-4CA9584B2C66}"/>
              </a:ext>
            </a:extLst>
          </p:cNvPr>
          <p:cNvSpPr txBox="1"/>
          <p:nvPr/>
        </p:nvSpPr>
        <p:spPr>
          <a:xfrm>
            <a:off x="413822" y="2382839"/>
            <a:ext cx="11364351" cy="3539430"/>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 f- stop </a:t>
            </a:r>
            <a:r>
              <a:rPr lang="ar-SA" sz="3200" b="1" dirty="0">
                <a:latin typeface="Calibri" panose="020F0502020204030204" pitchFamily="34" charset="0"/>
                <a:cs typeface="Calibri" panose="020F0502020204030204" pitchFamily="34" charset="0"/>
              </a:rPr>
              <a:t>ويرمز إليها بالحرف </a:t>
            </a:r>
            <a:r>
              <a:rPr lang="en-US" sz="3200" b="1" dirty="0">
                <a:latin typeface="Calibri" panose="020F0502020204030204" pitchFamily="34" charset="0"/>
                <a:cs typeface="Calibri" panose="020F0502020204030204" pitchFamily="34" charset="0"/>
              </a:rPr>
              <a:t>F </a:t>
            </a:r>
            <a:r>
              <a:rPr lang="ar-SA" sz="3200" b="1" dirty="0">
                <a:latin typeface="Calibri" panose="020F0502020204030204" pitchFamily="34" charset="0"/>
                <a:cs typeface="Calibri" panose="020F0502020204030204" pitchFamily="34" charset="0"/>
              </a:rPr>
              <a:t> ومن خلالها يتــم التحكم في كمية الضوء الذي نحتاجه للحصول على التعريض المناســب للصورة،</a:t>
            </a:r>
          </a:p>
          <a:p>
            <a:pPr algn="ctr"/>
            <a:r>
              <a:rPr lang="ar-SA" sz="3200" b="1" dirty="0">
                <a:latin typeface="Calibri" panose="020F0502020204030204" pitchFamily="34" charset="0"/>
                <a:cs typeface="Calibri" panose="020F0502020204030204" pitchFamily="34" charset="0"/>
              </a:rPr>
              <a:t> </a:t>
            </a:r>
            <a:r>
              <a:rPr lang="ar-SA" sz="3200" b="1" dirty="0">
                <a:solidFill>
                  <a:srgbClr val="C00000"/>
                </a:solidFill>
                <a:latin typeface="Calibri" panose="020F0502020204030204" pitchFamily="34" charset="0"/>
                <a:cs typeface="Calibri" panose="020F0502020204030204" pitchFamily="34" charset="0"/>
              </a:rPr>
              <a:t>وتكمن أهمية فتحة العدســة لتحديد </a:t>
            </a:r>
            <a:r>
              <a:rPr lang="ar-SA" sz="3200" b="1" dirty="0">
                <a:latin typeface="Calibri" panose="020F0502020204030204" pitchFamily="34" charset="0"/>
                <a:cs typeface="Calibri" panose="020F0502020204030204" pitchFamily="34" charset="0"/>
              </a:rPr>
              <a:t>عمق الميدان الذي من خلاله</a:t>
            </a:r>
          </a:p>
          <a:p>
            <a:pPr algn="ctr"/>
            <a:r>
              <a:rPr lang="ar-SA" sz="3200" b="1" dirty="0">
                <a:latin typeface="Calibri" panose="020F0502020204030204" pitchFamily="34" charset="0"/>
                <a:cs typeface="Calibri" panose="020F0502020204030204" pitchFamily="34" charset="0"/>
              </a:rPr>
              <a:t> نتمكن من التركيز على المشهد أو الهدف المراد تصويره، ونستطيع التحكم في فتحه العدسة عندما نضع الأمر على الحرف </a:t>
            </a:r>
            <a:r>
              <a:rPr lang="en-US" sz="3200" b="1" dirty="0">
                <a:latin typeface="Calibri" panose="020F0502020204030204" pitchFamily="34" charset="0"/>
                <a:cs typeface="Calibri" panose="020F0502020204030204" pitchFamily="34" charset="0"/>
              </a:rPr>
              <a:t>M </a:t>
            </a:r>
            <a:r>
              <a:rPr lang="ar-SA" sz="3200" b="1" dirty="0">
                <a:latin typeface="Calibri" panose="020F0502020204030204" pitchFamily="34" charset="0"/>
                <a:cs typeface="Calibri" panose="020F0502020204030204" pitchFamily="34" charset="0"/>
              </a:rPr>
              <a:t> والأمر </a:t>
            </a:r>
            <a:r>
              <a:rPr lang="en-US" sz="3200" b="1" dirty="0">
                <a:latin typeface="Calibri" panose="020F0502020204030204" pitchFamily="34" charset="0"/>
                <a:cs typeface="Calibri" panose="020F0502020204030204" pitchFamily="34" charset="0"/>
              </a:rPr>
              <a:t> AB </a:t>
            </a:r>
            <a:r>
              <a:rPr lang="ar-SA" sz="3200" b="1" dirty="0">
                <a:latin typeface="Calibri" panose="020F0502020204030204" pitchFamily="34" charset="0"/>
                <a:cs typeface="Calibri" panose="020F0502020204030204" pitchFamily="34" charset="0"/>
              </a:rPr>
              <a:t>في الكاميرا الرقمية </a:t>
            </a:r>
          </a:p>
          <a:p>
            <a:pPr algn="ctr"/>
            <a:r>
              <a:rPr lang="ar-SA" sz="3200" b="1" dirty="0">
                <a:latin typeface="Calibri" panose="020F0502020204030204" pitchFamily="34" charset="0"/>
                <a:cs typeface="Calibri" panose="020F0502020204030204" pitchFamily="34" charset="0"/>
              </a:rPr>
              <a:t>وقد تكون أحيانا في كاميرات الهاتف النقال الحديثة وهو الوضع اليدوي لتغيير فتحة العدسة مع تحريك التحديد.</a:t>
            </a:r>
          </a:p>
        </p:txBody>
      </p:sp>
      <p:grpSp>
        <p:nvGrpSpPr>
          <p:cNvPr id="21" name="مجموعة 20">
            <a:extLst>
              <a:ext uri="{FF2B5EF4-FFF2-40B4-BE49-F238E27FC236}">
                <a16:creationId xmlns:a16="http://schemas.microsoft.com/office/drawing/2014/main" id="{C8CDDD3C-76B0-4717-8C48-0530B4521515}"/>
              </a:ext>
            </a:extLst>
          </p:cNvPr>
          <p:cNvGrpSpPr/>
          <p:nvPr/>
        </p:nvGrpSpPr>
        <p:grpSpPr>
          <a:xfrm>
            <a:off x="2240648" y="256366"/>
            <a:ext cx="7710700" cy="1530590"/>
            <a:chOff x="6253315" y="516194"/>
            <a:chExt cx="5427407" cy="1932038"/>
          </a:xfrm>
        </p:grpSpPr>
        <p:grpSp>
          <p:nvGrpSpPr>
            <p:cNvPr id="22" name="مجموعة 21">
              <a:extLst>
                <a:ext uri="{FF2B5EF4-FFF2-40B4-BE49-F238E27FC236}">
                  <a16:creationId xmlns:a16="http://schemas.microsoft.com/office/drawing/2014/main" id="{C1B21BDA-E8EC-49EB-BF33-5CC688B018BD}"/>
                </a:ext>
              </a:extLst>
            </p:cNvPr>
            <p:cNvGrpSpPr/>
            <p:nvPr/>
          </p:nvGrpSpPr>
          <p:grpSpPr>
            <a:xfrm>
              <a:off x="6253315" y="516194"/>
              <a:ext cx="5427407" cy="1769806"/>
              <a:chOff x="6253315" y="516194"/>
              <a:chExt cx="5427407" cy="1769806"/>
            </a:xfrm>
          </p:grpSpPr>
          <p:pic>
            <p:nvPicPr>
              <p:cNvPr id="24" name="Picture 4" descr="Title Box Banner PNG Free Download And Clipart Image For Free Download -  Lovepik | 401442823">
                <a:extLst>
                  <a:ext uri="{FF2B5EF4-FFF2-40B4-BE49-F238E27FC236}">
                    <a16:creationId xmlns:a16="http://schemas.microsoft.com/office/drawing/2014/main" id="{556B4F92-2FE1-4B83-BFEF-D5DC16FF46AB}"/>
                  </a:ext>
                </a:extLst>
              </p:cNvPr>
              <p:cNvPicPr>
                <a:picLocks noChangeAspect="1" noChangeArrowheads="1"/>
              </p:cNvPicPr>
              <p:nvPr/>
            </p:nvPicPr>
            <p:blipFill rotWithShape="1">
              <a:blip r:embed="rId2">
                <a:clrChange>
                  <a:clrFrom>
                    <a:srgbClr val="EBEBEB"/>
                  </a:clrFrom>
                  <a:clrTo>
                    <a:srgbClr val="EBEBE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0789" t="62418" r="10072" b="19140"/>
              <a:stretch/>
            </p:blipFill>
            <p:spPr bwMode="auto">
              <a:xfrm>
                <a:off x="6253315" y="516194"/>
                <a:ext cx="5427407" cy="1769806"/>
              </a:xfrm>
              <a:prstGeom prst="rect">
                <a:avLst/>
              </a:prstGeom>
              <a:noFill/>
              <a:extLst>
                <a:ext uri="{909E8E84-426E-40DD-AFC4-6F175D3DCCD1}">
                  <a14:hiddenFill xmlns:a14="http://schemas.microsoft.com/office/drawing/2010/main">
                    <a:solidFill>
                      <a:srgbClr val="FFFFFF"/>
                    </a:solidFill>
                  </a14:hiddenFill>
                </a:ext>
              </a:extLst>
            </p:spPr>
          </p:pic>
          <p:sp>
            <p:nvSpPr>
              <p:cNvPr id="25" name="مربع نص 24">
                <a:extLst>
                  <a:ext uri="{FF2B5EF4-FFF2-40B4-BE49-F238E27FC236}">
                    <a16:creationId xmlns:a16="http://schemas.microsoft.com/office/drawing/2014/main" id="{FC9A4A4F-31C1-43D5-960B-83B2BCFA2E1A}"/>
                  </a:ext>
                </a:extLst>
              </p:cNvPr>
              <p:cNvSpPr txBox="1"/>
              <p:nvPr/>
            </p:nvSpPr>
            <p:spPr>
              <a:xfrm>
                <a:off x="6742992" y="721443"/>
                <a:ext cx="4273799" cy="1048954"/>
              </a:xfrm>
              <a:prstGeom prst="rect">
                <a:avLst/>
              </a:prstGeom>
              <a:solidFill>
                <a:schemeClr val="bg1"/>
              </a:solidFill>
            </p:spPr>
            <p:txBody>
              <a:bodyPr wrap="square">
                <a:spAutoFit/>
              </a:bodyPr>
              <a:lstStyle/>
              <a:p>
                <a:pPr algn="ctr"/>
                <a:r>
                  <a:rPr lang="ar-SA" sz="4800" b="1" dirty="0">
                    <a:latin typeface="Calibri" panose="020F0502020204030204" pitchFamily="34" charset="0"/>
                    <a:cs typeface="Calibri" panose="020F0502020204030204" pitchFamily="34" charset="0"/>
                  </a:rPr>
                  <a:t>ثانيــا: فتحة العدســة</a:t>
                </a:r>
              </a:p>
            </p:txBody>
          </p:sp>
        </p:grpSp>
        <p:sp>
          <p:nvSpPr>
            <p:cNvPr id="23" name="مستطيل 22">
              <a:extLst>
                <a:ext uri="{FF2B5EF4-FFF2-40B4-BE49-F238E27FC236}">
                  <a16:creationId xmlns:a16="http://schemas.microsoft.com/office/drawing/2014/main" id="{E86E35E4-2DA5-4002-B219-364BAA08A618}"/>
                </a:ext>
              </a:extLst>
            </p:cNvPr>
            <p:cNvSpPr/>
            <p:nvPr/>
          </p:nvSpPr>
          <p:spPr>
            <a:xfrm>
              <a:off x="7270955" y="2020529"/>
              <a:ext cx="33921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a:p>
          </p:txBody>
        </p:sp>
      </p:grpSp>
    </p:spTree>
    <p:extLst>
      <p:ext uri="{BB962C8B-B14F-4D97-AF65-F5344CB8AC3E}">
        <p14:creationId xmlns:p14="http://schemas.microsoft.com/office/powerpoint/2010/main" val="277561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9E5CD96E-FCA0-4A7B-842A-29DAF63A372D}"/>
              </a:ext>
            </a:extLst>
          </p:cNvPr>
          <p:cNvSpPr txBox="1"/>
          <p:nvPr/>
        </p:nvSpPr>
        <p:spPr>
          <a:xfrm>
            <a:off x="544537" y="3015547"/>
            <a:ext cx="11102925" cy="1938992"/>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وتعني مقدار الوقت الذي يأخــذه غالق الكاميرا ليبقى مفتوحاً حتى تصل كمية الضوء إلى المستشــعر </a:t>
            </a:r>
            <a:r>
              <a:rPr lang="en-US" sz="4000" b="1" dirty="0">
                <a:latin typeface="Calibri" panose="020F0502020204030204" pitchFamily="34" charset="0"/>
                <a:cs typeface="Calibri" panose="020F0502020204030204" pitchFamily="34" charset="0"/>
              </a:rPr>
              <a:t>SENSOR </a:t>
            </a:r>
            <a:r>
              <a:rPr lang="ar-SA" sz="4000" b="1" dirty="0">
                <a:latin typeface="Calibri" panose="020F0502020204030204" pitchFamily="34" charset="0"/>
                <a:cs typeface="Calibri" panose="020F0502020204030204" pitchFamily="34" charset="0"/>
              </a:rPr>
              <a:t> في الكاميرا، والوقت المحدد هو الأجزاء من الثانية.</a:t>
            </a:r>
          </a:p>
        </p:txBody>
      </p:sp>
      <p:sp>
        <p:nvSpPr>
          <p:cNvPr id="8" name="مربع نص 7">
            <a:extLst>
              <a:ext uri="{FF2B5EF4-FFF2-40B4-BE49-F238E27FC236}">
                <a16:creationId xmlns:a16="http://schemas.microsoft.com/office/drawing/2014/main" id="{F7A98572-1C28-4843-8E38-CF545525D58C}"/>
              </a:ext>
            </a:extLst>
          </p:cNvPr>
          <p:cNvSpPr txBox="1"/>
          <p:nvPr/>
        </p:nvSpPr>
        <p:spPr>
          <a:xfrm>
            <a:off x="738161" y="2493866"/>
            <a:ext cx="3918043" cy="707886"/>
          </a:xfrm>
          <a:prstGeom prst="rect">
            <a:avLst/>
          </a:prstGeom>
          <a:noFill/>
        </p:spPr>
        <p:txBody>
          <a:bodyPr wrap="square">
            <a:spAutoFit/>
          </a:bodyPr>
          <a:lstStyle/>
          <a:p>
            <a:pPr algn="ctr"/>
            <a:endParaRPr lang="ar-SA" sz="4000" b="1" dirty="0">
              <a:solidFill>
                <a:srgbClr val="0070C0"/>
              </a:solidFill>
              <a:latin typeface="Calibri" panose="020F0502020204030204" pitchFamily="34" charset="0"/>
              <a:cs typeface="Calibri" panose="020F0502020204030204" pitchFamily="34" charset="0"/>
            </a:endParaRPr>
          </a:p>
        </p:txBody>
      </p:sp>
      <p:grpSp>
        <p:nvGrpSpPr>
          <p:cNvPr id="10" name="مجموعة 9">
            <a:extLst>
              <a:ext uri="{FF2B5EF4-FFF2-40B4-BE49-F238E27FC236}">
                <a16:creationId xmlns:a16="http://schemas.microsoft.com/office/drawing/2014/main" id="{99E992D7-C2BE-4A38-8FB2-BBEE314DE9F6}"/>
              </a:ext>
            </a:extLst>
          </p:cNvPr>
          <p:cNvGrpSpPr/>
          <p:nvPr/>
        </p:nvGrpSpPr>
        <p:grpSpPr>
          <a:xfrm>
            <a:off x="2509475" y="963276"/>
            <a:ext cx="7710700" cy="1530590"/>
            <a:chOff x="6253315" y="516194"/>
            <a:chExt cx="5427407" cy="1932038"/>
          </a:xfrm>
        </p:grpSpPr>
        <p:grpSp>
          <p:nvGrpSpPr>
            <p:cNvPr id="11" name="مجموعة 10">
              <a:extLst>
                <a:ext uri="{FF2B5EF4-FFF2-40B4-BE49-F238E27FC236}">
                  <a16:creationId xmlns:a16="http://schemas.microsoft.com/office/drawing/2014/main" id="{465D500B-305B-4C72-A9BF-CA2DB8754A6E}"/>
                </a:ext>
              </a:extLst>
            </p:cNvPr>
            <p:cNvGrpSpPr/>
            <p:nvPr/>
          </p:nvGrpSpPr>
          <p:grpSpPr>
            <a:xfrm>
              <a:off x="6253315" y="516194"/>
              <a:ext cx="5427407" cy="1769806"/>
              <a:chOff x="6253315" y="516194"/>
              <a:chExt cx="5427407" cy="1769806"/>
            </a:xfrm>
          </p:grpSpPr>
          <p:pic>
            <p:nvPicPr>
              <p:cNvPr id="13" name="Picture 4" descr="Title Box Banner PNG Free Download And Clipart Image For Free Download -  Lovepik | 401442823">
                <a:extLst>
                  <a:ext uri="{FF2B5EF4-FFF2-40B4-BE49-F238E27FC236}">
                    <a16:creationId xmlns:a16="http://schemas.microsoft.com/office/drawing/2014/main" id="{3569E7FA-146F-475A-A5AD-4D0B1AAFB382}"/>
                  </a:ext>
                </a:extLst>
              </p:cNvPr>
              <p:cNvPicPr>
                <a:picLocks noChangeAspect="1" noChangeArrowheads="1"/>
              </p:cNvPicPr>
              <p:nvPr/>
            </p:nvPicPr>
            <p:blipFill rotWithShape="1">
              <a:blip r:embed="rId2">
                <a:clrChange>
                  <a:clrFrom>
                    <a:srgbClr val="EBEBEB"/>
                  </a:clrFrom>
                  <a:clrTo>
                    <a:srgbClr val="EBEBEB">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10789" t="62418" r="10072" b="19140"/>
              <a:stretch/>
            </p:blipFill>
            <p:spPr bwMode="auto">
              <a:xfrm>
                <a:off x="6253315" y="516194"/>
                <a:ext cx="5427407" cy="1769806"/>
              </a:xfrm>
              <a:prstGeom prst="rect">
                <a:avLst/>
              </a:prstGeom>
              <a:noFill/>
              <a:extLst>
                <a:ext uri="{909E8E84-426E-40DD-AFC4-6F175D3DCCD1}">
                  <a14:hiddenFill xmlns:a14="http://schemas.microsoft.com/office/drawing/2010/main">
                    <a:solidFill>
                      <a:srgbClr val="FFFFFF"/>
                    </a:solidFill>
                  </a14:hiddenFill>
                </a:ext>
              </a:extLst>
            </p:spPr>
          </p:pic>
          <p:sp>
            <p:nvSpPr>
              <p:cNvPr id="14" name="مربع نص 13">
                <a:extLst>
                  <a:ext uri="{FF2B5EF4-FFF2-40B4-BE49-F238E27FC236}">
                    <a16:creationId xmlns:a16="http://schemas.microsoft.com/office/drawing/2014/main" id="{CF316914-BBA0-47A4-BB9E-1BC1575B9D5F}"/>
                  </a:ext>
                </a:extLst>
              </p:cNvPr>
              <p:cNvSpPr txBox="1"/>
              <p:nvPr/>
            </p:nvSpPr>
            <p:spPr>
              <a:xfrm>
                <a:off x="6742992" y="721443"/>
                <a:ext cx="4273799" cy="1048954"/>
              </a:xfrm>
              <a:prstGeom prst="rect">
                <a:avLst/>
              </a:prstGeom>
              <a:solidFill>
                <a:schemeClr val="bg1"/>
              </a:solidFill>
            </p:spPr>
            <p:txBody>
              <a:bodyPr wrap="square">
                <a:spAutoFit/>
              </a:bodyPr>
              <a:lstStyle/>
              <a:p>
                <a:pPr algn="ctr"/>
                <a:r>
                  <a:rPr lang="ar-SA" sz="4800" b="1" dirty="0">
                    <a:solidFill>
                      <a:srgbClr val="C00000"/>
                    </a:solidFill>
                    <a:latin typeface="Calibri" panose="020F0502020204030204" pitchFamily="34" charset="0"/>
                    <a:cs typeface="Calibri" panose="020F0502020204030204" pitchFamily="34" charset="0"/>
                  </a:rPr>
                  <a:t>ثالثاً : سـرعة الغالق</a:t>
                </a:r>
                <a:endParaRPr lang="ar-SA" sz="4800" b="1" dirty="0">
                  <a:solidFill>
                    <a:srgbClr val="0070C0"/>
                  </a:solidFill>
                  <a:latin typeface="Calibri" panose="020F0502020204030204" pitchFamily="34" charset="0"/>
                  <a:cs typeface="Calibri" panose="020F0502020204030204" pitchFamily="34" charset="0"/>
                </a:endParaRPr>
              </a:p>
            </p:txBody>
          </p:sp>
        </p:grpSp>
        <p:sp>
          <p:nvSpPr>
            <p:cNvPr id="12" name="مستطيل 11">
              <a:extLst>
                <a:ext uri="{FF2B5EF4-FFF2-40B4-BE49-F238E27FC236}">
                  <a16:creationId xmlns:a16="http://schemas.microsoft.com/office/drawing/2014/main" id="{576F2489-9527-44EE-832B-0176E481F1A0}"/>
                </a:ext>
              </a:extLst>
            </p:cNvPr>
            <p:cNvSpPr/>
            <p:nvPr/>
          </p:nvSpPr>
          <p:spPr>
            <a:xfrm>
              <a:off x="7270955" y="2020529"/>
              <a:ext cx="33921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a:p>
          </p:txBody>
        </p:sp>
      </p:grpSp>
    </p:spTree>
    <p:extLst>
      <p:ext uri="{BB962C8B-B14F-4D97-AF65-F5344CB8AC3E}">
        <p14:creationId xmlns:p14="http://schemas.microsoft.com/office/powerpoint/2010/main" val="753272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سرعة غالق الكاميرا – مدخل إلى أساسيات التصوير الفوتوغرافي: الدرس رقم (٣) |  ورشة الصور">
            <a:extLst>
              <a:ext uri="{FF2B5EF4-FFF2-40B4-BE49-F238E27FC236}">
                <a16:creationId xmlns:a16="http://schemas.microsoft.com/office/drawing/2014/main" id="{496AACF5-6748-4EEF-BAB8-DFE42B4125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5321"/>
          <a:stretch/>
        </p:blipFill>
        <p:spPr bwMode="auto">
          <a:xfrm>
            <a:off x="312839" y="864493"/>
            <a:ext cx="11083524" cy="371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477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CD91C01-0326-4D89-A36D-5EAED5023021}"/>
              </a:ext>
            </a:extLst>
          </p:cNvPr>
          <p:cNvPicPr>
            <a:picLocks noChangeAspect="1"/>
          </p:cNvPicPr>
          <p:nvPr/>
        </p:nvPicPr>
        <p:blipFill>
          <a:blip r:embed="rId2"/>
          <a:stretch>
            <a:fillRect/>
          </a:stretch>
        </p:blipFill>
        <p:spPr>
          <a:xfrm>
            <a:off x="6505330" y="745674"/>
            <a:ext cx="5686670" cy="5045526"/>
          </a:xfrm>
          <a:prstGeom prst="rect">
            <a:avLst/>
          </a:prstGeom>
        </p:spPr>
      </p:pic>
      <p:pic>
        <p:nvPicPr>
          <p:cNvPr id="5" name="صورة 4">
            <a:extLst>
              <a:ext uri="{FF2B5EF4-FFF2-40B4-BE49-F238E27FC236}">
                <a16:creationId xmlns:a16="http://schemas.microsoft.com/office/drawing/2014/main" id="{EE90D508-FF09-4B0F-BADB-BD36561EADE5}"/>
              </a:ext>
            </a:extLst>
          </p:cNvPr>
          <p:cNvPicPr>
            <a:picLocks noChangeAspect="1"/>
          </p:cNvPicPr>
          <p:nvPr/>
        </p:nvPicPr>
        <p:blipFill>
          <a:blip r:embed="rId3"/>
          <a:stretch>
            <a:fillRect/>
          </a:stretch>
        </p:blipFill>
        <p:spPr>
          <a:xfrm>
            <a:off x="430309" y="158407"/>
            <a:ext cx="6075021" cy="6256908"/>
          </a:xfrm>
          <a:prstGeom prst="rect">
            <a:avLst/>
          </a:prstGeom>
        </p:spPr>
      </p:pic>
    </p:spTree>
    <p:extLst>
      <p:ext uri="{BB962C8B-B14F-4D97-AF65-F5344CB8AC3E}">
        <p14:creationId xmlns:p14="http://schemas.microsoft.com/office/powerpoint/2010/main" val="565833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C1AD40B-7085-4DC8-AD9F-3EA48C48AC65}"/>
              </a:ext>
            </a:extLst>
          </p:cNvPr>
          <p:cNvSpPr txBox="1"/>
          <p:nvPr/>
        </p:nvSpPr>
        <p:spPr>
          <a:xfrm>
            <a:off x="2796524" y="346762"/>
            <a:ext cx="6292645" cy="666786"/>
          </a:xfrm>
          <a:prstGeom prst="rect">
            <a:avLst/>
          </a:prstGeom>
          <a:noFill/>
        </p:spPr>
        <p:txBody>
          <a:bodyPr wrap="square">
            <a:spAutoFit/>
          </a:bodyPr>
          <a:lstStyle/>
          <a:p>
            <a:pPr algn="ctr"/>
            <a:r>
              <a:rPr lang="ar-SA" sz="3733" b="1" dirty="0">
                <a:solidFill>
                  <a:srgbClr val="FE3E01"/>
                </a:solidFill>
                <a:latin typeface="Calibri" panose="020F0502020204030204" pitchFamily="34" charset="0"/>
                <a:cs typeface="Calibri" panose="020F0502020204030204" pitchFamily="34" charset="0"/>
              </a:rPr>
              <a:t>تقويم تكويني</a:t>
            </a:r>
          </a:p>
        </p:txBody>
      </p:sp>
      <p:sp>
        <p:nvSpPr>
          <p:cNvPr id="3" name="مستطيل: زوايا مستديرة 2">
            <a:extLst>
              <a:ext uri="{FF2B5EF4-FFF2-40B4-BE49-F238E27FC236}">
                <a16:creationId xmlns:a16="http://schemas.microsoft.com/office/drawing/2014/main" id="{F241C1A6-A931-4AE4-A9BA-B48B79890A10}"/>
              </a:ext>
            </a:extLst>
          </p:cNvPr>
          <p:cNvSpPr/>
          <p:nvPr/>
        </p:nvSpPr>
        <p:spPr>
          <a:xfrm>
            <a:off x="1015753" y="1497566"/>
            <a:ext cx="10303832" cy="1018155"/>
          </a:xfrm>
          <a:prstGeom prst="roundRect">
            <a:avLst>
              <a:gd name="adj" fmla="val 40726"/>
            </a:avLst>
          </a:prstGeom>
          <a:solidFill>
            <a:srgbClr val="E6F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tx1"/>
                </a:solidFill>
                <a:latin typeface="Calibri" panose="020F0502020204030204" pitchFamily="34" charset="0"/>
                <a:cs typeface="Calibri" panose="020F0502020204030204" pitchFamily="34" charset="0"/>
              </a:rPr>
              <a:t>يكون هذا التصوير في بيئة مفتوحة خارج الغرف والاستديو </a:t>
            </a:r>
          </a:p>
        </p:txBody>
      </p:sp>
      <p:sp>
        <p:nvSpPr>
          <p:cNvPr id="4" name="مستطيل: زوايا مستديرة 3">
            <a:extLst>
              <a:ext uri="{FF2B5EF4-FFF2-40B4-BE49-F238E27FC236}">
                <a16:creationId xmlns:a16="http://schemas.microsoft.com/office/drawing/2014/main" id="{35450E38-F278-4ABE-8E84-C35E6497B5E9}"/>
              </a:ext>
            </a:extLst>
          </p:cNvPr>
          <p:cNvSpPr/>
          <p:nvPr/>
        </p:nvSpPr>
        <p:spPr>
          <a:xfrm>
            <a:off x="8821883" y="3303021"/>
            <a:ext cx="2510330" cy="865666"/>
          </a:xfrm>
          <a:prstGeom prst="roundRect">
            <a:avLst>
              <a:gd name="adj" fmla="val 40726"/>
            </a:avLst>
          </a:prstGeom>
          <a:solidFill>
            <a:srgbClr val="DDF4C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chemeClr val="tx1"/>
                </a:solidFill>
                <a:latin typeface="Calibri" panose="020F0502020204030204" pitchFamily="34" charset="0"/>
                <a:cs typeface="Calibri" panose="020F0502020204030204" pitchFamily="34" charset="0"/>
              </a:rPr>
              <a:t>IN DOOR</a:t>
            </a:r>
            <a:endParaRPr lang="ar-SA" sz="2133" dirty="0">
              <a:solidFill>
                <a:schemeClr val="tx1"/>
              </a:solidFill>
              <a:latin typeface="Calibri" panose="020F0502020204030204" pitchFamily="34" charset="0"/>
              <a:cs typeface="Calibri" panose="020F0502020204030204" pitchFamily="34" charset="0"/>
            </a:endParaRPr>
          </a:p>
        </p:txBody>
      </p:sp>
      <p:sp>
        <p:nvSpPr>
          <p:cNvPr id="5" name="مستطيل: زوايا مستديرة 4">
            <a:extLst>
              <a:ext uri="{FF2B5EF4-FFF2-40B4-BE49-F238E27FC236}">
                <a16:creationId xmlns:a16="http://schemas.microsoft.com/office/drawing/2014/main" id="{F1146487-4DC6-469B-8024-5B35E844AC67}"/>
              </a:ext>
            </a:extLst>
          </p:cNvPr>
          <p:cNvSpPr/>
          <p:nvPr/>
        </p:nvSpPr>
        <p:spPr>
          <a:xfrm>
            <a:off x="1028381" y="3303021"/>
            <a:ext cx="2836457" cy="895490"/>
          </a:xfrm>
          <a:prstGeom prst="roundRect">
            <a:avLst>
              <a:gd name="adj" fmla="val 40726"/>
            </a:avLst>
          </a:prstGeom>
          <a:solidFill>
            <a:srgbClr val="DDF4C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chemeClr val="tx1"/>
                </a:solidFill>
                <a:latin typeface="Calibri" panose="020F0502020204030204" pitchFamily="34" charset="0"/>
                <a:cs typeface="Calibri" panose="020F0502020204030204" pitchFamily="34" charset="0"/>
              </a:rPr>
              <a:t>OUT DOOR</a:t>
            </a:r>
            <a:endParaRPr lang="ar-SA" sz="2133" b="1" dirty="0">
              <a:solidFill>
                <a:schemeClr val="tx1"/>
              </a:solidFill>
              <a:latin typeface="Calibri" panose="020F0502020204030204" pitchFamily="34" charset="0"/>
              <a:cs typeface="Calibri" panose="020F0502020204030204" pitchFamily="34" charset="0"/>
            </a:endParaRPr>
          </a:p>
        </p:txBody>
      </p:sp>
      <p:sp>
        <p:nvSpPr>
          <p:cNvPr id="6" name="مستطيل: زوايا مستديرة 5">
            <a:extLst>
              <a:ext uri="{FF2B5EF4-FFF2-40B4-BE49-F238E27FC236}">
                <a16:creationId xmlns:a16="http://schemas.microsoft.com/office/drawing/2014/main" id="{B85C0A1F-8F84-4950-9B96-E299D07672CB}"/>
              </a:ext>
            </a:extLst>
          </p:cNvPr>
          <p:cNvSpPr/>
          <p:nvPr/>
        </p:nvSpPr>
        <p:spPr>
          <a:xfrm>
            <a:off x="4925132" y="3360981"/>
            <a:ext cx="2836457" cy="837530"/>
          </a:xfrm>
          <a:prstGeom prst="roundRect">
            <a:avLst>
              <a:gd name="adj" fmla="val 40726"/>
            </a:avLst>
          </a:prstGeom>
          <a:solidFill>
            <a:srgbClr val="DDF4C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chemeClr val="tx1"/>
                </a:solidFill>
                <a:latin typeface="Calibri" panose="020F0502020204030204" pitchFamily="34" charset="0"/>
                <a:cs typeface="Calibri" panose="020F0502020204030204" pitchFamily="34" charset="0"/>
              </a:rPr>
              <a:t>OVER DOOR</a:t>
            </a:r>
            <a:endParaRPr lang="ar-SA" sz="2133" b="1" dirty="0">
              <a:solidFill>
                <a:schemeClr val="tx1"/>
              </a:solidFill>
              <a:latin typeface="Calibri" panose="020F0502020204030204" pitchFamily="34" charset="0"/>
              <a:cs typeface="Calibri" panose="020F0502020204030204" pitchFamily="34" charset="0"/>
            </a:endParaRPr>
          </a:p>
        </p:txBody>
      </p:sp>
      <p:pic>
        <p:nvPicPr>
          <p:cNvPr id="7" name="Picture 2" descr="عبدالمعز صفوت: تقويم درس حكمة قاضٍ للصف الثالث الإعدادى">
            <a:extLst>
              <a:ext uri="{FF2B5EF4-FFF2-40B4-BE49-F238E27FC236}">
                <a16:creationId xmlns:a16="http://schemas.microsoft.com/office/drawing/2014/main" id="{FE8D8573-E63C-4503-AA9A-96ADC2CE2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815" y="4870876"/>
            <a:ext cx="2050064" cy="198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712835"/>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grpId="0" nodeType="clickEffect" p14:presetBounceEnd="6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4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100000" fill="hold" grpId="0" nodeType="afterEffect" p14:presetBounceEnd="64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4000">
                                          <p:cBhvr additive="base">
                                            <p:cTn id="12" dur="50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100000" fill="hold" grpId="0" nodeType="afterEffect" p14:presetBounceEnd="64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64000">
                                          <p:cBhvr additive="base">
                                            <p:cTn id="17" dur="500" fill="hold"/>
                                            <p:tgtEl>
                                              <p:spTgt spid="5"/>
                                            </p:tgtEl>
                                            <p:attrNameLst>
                                              <p:attrName>ppt_x</p:attrName>
                                            </p:attrNameLst>
                                          </p:cBhvr>
                                          <p:tavLst>
                                            <p:tav tm="0">
                                              <p:val>
                                                <p:strVal val="1+#ppt_w/2"/>
                                              </p:val>
                                            </p:tav>
                                            <p:tav tm="100000">
                                              <p:val>
                                                <p:strVal val="#ppt_x"/>
                                              </p:val>
                                            </p:tav>
                                          </p:tavLst>
                                        </p:anim>
                                        <p:anim calcmode="lin" valueType="num" p14:bounceEnd="64000">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100000" fill="hold" grpId="0" nodeType="afterEffect" p14:presetBounceEnd="64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64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64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1" nodeType="clickEffect">
                                      <p:stCondLst>
                                        <p:cond delay="0"/>
                                      </p:stCondLst>
                                      <p:childTnLst>
                                        <p:animRot by="21600000">
                                          <p:cBhvr>
                                            <p:cTn id="27"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1" nodeType="clickEffect">
                                      <p:stCondLst>
                                        <p:cond delay="0"/>
                                      </p:stCondLst>
                                      <p:childTnLst>
                                        <p:animRot by="21600000">
                                          <p:cBhvr>
                                            <p:cTn id="27"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C1AD40B-7085-4DC8-AD9F-3EA48C48AC65}"/>
              </a:ext>
            </a:extLst>
          </p:cNvPr>
          <p:cNvSpPr txBox="1"/>
          <p:nvPr/>
        </p:nvSpPr>
        <p:spPr>
          <a:xfrm>
            <a:off x="3056076" y="462459"/>
            <a:ext cx="6292645" cy="666786"/>
          </a:xfrm>
          <a:prstGeom prst="rect">
            <a:avLst/>
          </a:prstGeom>
          <a:noFill/>
        </p:spPr>
        <p:txBody>
          <a:bodyPr wrap="square">
            <a:spAutoFit/>
          </a:bodyPr>
          <a:lstStyle/>
          <a:p>
            <a:pPr algn="ctr"/>
            <a:r>
              <a:rPr lang="ar-SA" sz="3733" b="1" dirty="0">
                <a:solidFill>
                  <a:srgbClr val="FE3E01"/>
                </a:solidFill>
                <a:latin typeface="Calibri" panose="020F0502020204030204" pitchFamily="34" charset="0"/>
                <a:cs typeface="Calibri" panose="020F0502020204030204" pitchFamily="34" charset="0"/>
              </a:rPr>
              <a:t>تقويم تكويني</a:t>
            </a:r>
          </a:p>
        </p:txBody>
      </p:sp>
      <p:sp>
        <p:nvSpPr>
          <p:cNvPr id="3" name="مستطيل: زوايا مستديرة 2">
            <a:extLst>
              <a:ext uri="{FF2B5EF4-FFF2-40B4-BE49-F238E27FC236}">
                <a16:creationId xmlns:a16="http://schemas.microsoft.com/office/drawing/2014/main" id="{F241C1A6-A931-4AE4-A9BA-B48B79890A10}"/>
              </a:ext>
            </a:extLst>
          </p:cNvPr>
          <p:cNvSpPr/>
          <p:nvPr/>
        </p:nvSpPr>
        <p:spPr>
          <a:xfrm>
            <a:off x="1088092" y="1509731"/>
            <a:ext cx="10228614" cy="1363236"/>
          </a:xfrm>
          <a:prstGeom prst="roundRect">
            <a:avLst>
              <a:gd name="adj" fmla="val 40726"/>
            </a:avLst>
          </a:prstGeom>
          <a:solidFill>
            <a:srgbClr val="C9E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Calibri" panose="020F0502020204030204" pitchFamily="34" charset="0"/>
                <a:cs typeface="Calibri" panose="020F0502020204030204" pitchFamily="34" charset="0"/>
              </a:rPr>
              <a:t>من خلالها يتم التحكم في كمية الضوء الذي نحتاجه للحصول على التعريض المناسب للصورة </a:t>
            </a:r>
          </a:p>
        </p:txBody>
      </p:sp>
      <p:sp>
        <p:nvSpPr>
          <p:cNvPr id="4" name="مستطيل: زوايا مستديرة 3">
            <a:extLst>
              <a:ext uri="{FF2B5EF4-FFF2-40B4-BE49-F238E27FC236}">
                <a16:creationId xmlns:a16="http://schemas.microsoft.com/office/drawing/2014/main" id="{35450E38-F278-4ABE-8E84-C35E6497B5E9}"/>
              </a:ext>
            </a:extLst>
          </p:cNvPr>
          <p:cNvSpPr/>
          <p:nvPr/>
        </p:nvSpPr>
        <p:spPr>
          <a:xfrm>
            <a:off x="1088092" y="3303866"/>
            <a:ext cx="2935268" cy="865666"/>
          </a:xfrm>
          <a:prstGeom prst="roundRect">
            <a:avLst>
              <a:gd name="adj" fmla="val 40726"/>
            </a:avLst>
          </a:prstGeom>
          <a:solidFill>
            <a:srgbClr val="C9E7E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70C0"/>
                </a:solidFill>
                <a:latin typeface="Calibri" panose="020F0502020204030204" pitchFamily="34" charset="0"/>
                <a:cs typeface="Calibri" panose="020F0502020204030204" pitchFamily="34" charset="0"/>
              </a:rPr>
              <a:t>سرعة الغالق </a:t>
            </a:r>
            <a:endParaRPr lang="ar-SA" sz="2400" dirty="0">
              <a:solidFill>
                <a:schemeClr val="tx1"/>
              </a:solidFill>
              <a:latin typeface="Calibri" panose="020F0502020204030204" pitchFamily="34" charset="0"/>
              <a:cs typeface="Calibri" panose="020F0502020204030204" pitchFamily="34" charset="0"/>
            </a:endParaRPr>
          </a:p>
        </p:txBody>
      </p:sp>
      <p:sp>
        <p:nvSpPr>
          <p:cNvPr id="5" name="مستطيل: زوايا مستديرة 4">
            <a:extLst>
              <a:ext uri="{FF2B5EF4-FFF2-40B4-BE49-F238E27FC236}">
                <a16:creationId xmlns:a16="http://schemas.microsoft.com/office/drawing/2014/main" id="{F1146487-4DC6-469B-8024-5B35E844AC67}"/>
              </a:ext>
            </a:extLst>
          </p:cNvPr>
          <p:cNvSpPr/>
          <p:nvPr/>
        </p:nvSpPr>
        <p:spPr>
          <a:xfrm>
            <a:off x="4813591" y="3345751"/>
            <a:ext cx="2935267" cy="895490"/>
          </a:xfrm>
          <a:prstGeom prst="roundRect">
            <a:avLst>
              <a:gd name="adj" fmla="val 40726"/>
            </a:avLst>
          </a:prstGeom>
          <a:solidFill>
            <a:srgbClr val="C9E7E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70C0"/>
                </a:solidFill>
                <a:latin typeface="Calibri" panose="020F0502020204030204" pitchFamily="34" charset="0"/>
                <a:cs typeface="Calibri" panose="020F0502020204030204" pitchFamily="34" charset="0"/>
              </a:rPr>
              <a:t>فتحة العدسة</a:t>
            </a:r>
            <a:endParaRPr lang="ar-SA" sz="2400" b="1" dirty="0">
              <a:solidFill>
                <a:schemeClr val="tx1"/>
              </a:solidFill>
              <a:latin typeface="Calibri" panose="020F0502020204030204" pitchFamily="34" charset="0"/>
              <a:cs typeface="Calibri" panose="020F0502020204030204" pitchFamily="34" charset="0"/>
            </a:endParaRPr>
          </a:p>
        </p:txBody>
      </p:sp>
      <p:sp>
        <p:nvSpPr>
          <p:cNvPr id="6" name="مستطيل: زوايا مستديرة 5">
            <a:extLst>
              <a:ext uri="{FF2B5EF4-FFF2-40B4-BE49-F238E27FC236}">
                <a16:creationId xmlns:a16="http://schemas.microsoft.com/office/drawing/2014/main" id="{B85C0A1F-8F84-4950-9B96-E299D07672CB}"/>
              </a:ext>
            </a:extLst>
          </p:cNvPr>
          <p:cNvSpPr/>
          <p:nvPr/>
        </p:nvSpPr>
        <p:spPr>
          <a:xfrm>
            <a:off x="8539089" y="3303866"/>
            <a:ext cx="2781381" cy="837530"/>
          </a:xfrm>
          <a:prstGeom prst="roundRect">
            <a:avLst>
              <a:gd name="adj" fmla="val 40726"/>
            </a:avLst>
          </a:prstGeom>
          <a:solidFill>
            <a:srgbClr val="C9E7E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70C0"/>
                </a:solidFill>
                <a:latin typeface="Calibri" panose="020F0502020204030204" pitchFamily="34" charset="0"/>
                <a:cs typeface="Calibri" panose="020F0502020204030204" pitchFamily="34" charset="0"/>
              </a:rPr>
              <a:t>جودة الصورة </a:t>
            </a:r>
            <a:endParaRPr lang="ar-SA" sz="2400" b="1" dirty="0">
              <a:solidFill>
                <a:schemeClr val="tx1"/>
              </a:solidFill>
              <a:latin typeface="Calibri" panose="020F0502020204030204" pitchFamily="34" charset="0"/>
              <a:cs typeface="Calibri" panose="020F0502020204030204" pitchFamily="34" charset="0"/>
            </a:endParaRPr>
          </a:p>
        </p:txBody>
      </p:sp>
      <p:pic>
        <p:nvPicPr>
          <p:cNvPr id="7" name="Picture 2" descr="عبدالمعز صفوت: تقويم درس حكمة قاضٍ للصف الثالث الإعدادى">
            <a:extLst>
              <a:ext uri="{FF2B5EF4-FFF2-40B4-BE49-F238E27FC236}">
                <a16:creationId xmlns:a16="http://schemas.microsoft.com/office/drawing/2014/main" id="{FE8D8573-E63C-4503-AA9A-96ADC2CE2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815" y="4870876"/>
            <a:ext cx="2050064" cy="198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753487"/>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grpId="0" nodeType="clickEffect" p14:presetBounceEnd="6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4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100000" fill="hold" grpId="0" nodeType="afterEffect" p14:presetBounceEnd="64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4000">
                                          <p:cBhvr additive="base">
                                            <p:cTn id="12" dur="50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100000" fill="hold" grpId="0" nodeType="afterEffect" p14:presetBounceEnd="64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64000">
                                          <p:cBhvr additive="base">
                                            <p:cTn id="17" dur="500" fill="hold"/>
                                            <p:tgtEl>
                                              <p:spTgt spid="5"/>
                                            </p:tgtEl>
                                            <p:attrNameLst>
                                              <p:attrName>ppt_x</p:attrName>
                                            </p:attrNameLst>
                                          </p:cBhvr>
                                          <p:tavLst>
                                            <p:tav tm="0">
                                              <p:val>
                                                <p:strVal val="1+#ppt_w/2"/>
                                              </p:val>
                                            </p:tav>
                                            <p:tav tm="100000">
                                              <p:val>
                                                <p:strVal val="#ppt_x"/>
                                              </p:val>
                                            </p:tav>
                                          </p:tavLst>
                                        </p:anim>
                                        <p:anim calcmode="lin" valueType="num" p14:bounceEnd="64000">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100000" fill="hold" grpId="0" nodeType="afterEffect" p14:presetBounceEnd="64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64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64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1" nodeType="clickEffect">
                                      <p:stCondLst>
                                        <p:cond delay="0"/>
                                      </p:stCondLst>
                                      <p:childTnLst>
                                        <p:animRot by="21600000">
                                          <p:cBhvr>
                                            <p:cTn id="27"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1" nodeType="clickEffect">
                                      <p:stCondLst>
                                        <p:cond delay="0"/>
                                      </p:stCondLst>
                                      <p:childTnLst>
                                        <p:animRot by="21600000">
                                          <p:cBhvr>
                                            <p:cTn id="27"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3C03F95C-3D7F-4A67-A0F3-8D1E3F5A7E81}"/>
              </a:ext>
            </a:extLst>
          </p:cNvPr>
          <p:cNvSpPr txBox="1"/>
          <p:nvPr/>
        </p:nvSpPr>
        <p:spPr>
          <a:xfrm>
            <a:off x="2738431" y="2817684"/>
            <a:ext cx="8695863" cy="2677656"/>
          </a:xfrm>
          <a:prstGeom prst="rect">
            <a:avLst/>
          </a:prstGeom>
          <a:noFill/>
        </p:spPr>
        <p:txBody>
          <a:bodyPr wrap="square">
            <a:spAutoFit/>
          </a:bodyPr>
          <a:lstStyle/>
          <a:p>
            <a:pPr marL="0" marR="0" lvl="0" indent="0" algn="ctr" rtl="1">
              <a:spcBef>
                <a:spcPts val="0"/>
              </a:spcBef>
              <a:spcAft>
                <a:spcPts val="0"/>
              </a:spcAft>
              <a:buClr>
                <a:srgbClr val="3F937C"/>
              </a:buClr>
              <a:buSzPts val="3600"/>
              <a:buFont typeface="Arial"/>
              <a:buNone/>
            </a:pPr>
            <a:r>
              <a:rPr lang="ar-SA" sz="5400" b="1" dirty="0">
                <a:solidFill>
                  <a:srgbClr val="002060"/>
                </a:solidFill>
                <a:latin typeface="Dubai" panose="020B0503030403030204" pitchFamily="34" charset="-78"/>
                <a:cs typeface="Dubai" panose="020B0503030403030204" pitchFamily="34" charset="-78"/>
              </a:rPr>
              <a:t>التصوير الرقمي</a:t>
            </a:r>
          </a:p>
          <a:p>
            <a:pPr marL="0" marR="0" lvl="0" indent="0" algn="ctr" rtl="1">
              <a:spcBef>
                <a:spcPts val="0"/>
              </a:spcBef>
              <a:spcAft>
                <a:spcPts val="0"/>
              </a:spcAft>
              <a:buClr>
                <a:srgbClr val="3F937C"/>
              </a:buClr>
              <a:buSzPts val="3600"/>
              <a:buFont typeface="Arial"/>
              <a:buNone/>
            </a:pPr>
            <a:r>
              <a:rPr lang="ar-SA" sz="5400" b="1" dirty="0">
                <a:solidFill>
                  <a:srgbClr val="002060"/>
                </a:solidFill>
                <a:latin typeface="Dubai" panose="020B0503030403030204" pitchFamily="34" charset="-78"/>
                <a:cs typeface="Dubai" panose="020B0503030403030204" pitchFamily="34" charset="-78"/>
              </a:rPr>
              <a:t> </a:t>
            </a:r>
            <a:endParaRPr lang="en-US" sz="5400" b="1" dirty="0">
              <a:solidFill>
                <a:srgbClr val="002060"/>
              </a:solidFill>
              <a:latin typeface="Dubai" panose="020B0503030403030204" pitchFamily="34" charset="-78"/>
              <a:cs typeface="Dubai" panose="020B0503030403030204" pitchFamily="34" charset="-78"/>
            </a:endParaRPr>
          </a:p>
          <a:p>
            <a:pPr marL="0" marR="0" lvl="0" indent="0" algn="ctr" rtl="1">
              <a:spcBef>
                <a:spcPts val="0"/>
              </a:spcBef>
              <a:spcAft>
                <a:spcPts val="0"/>
              </a:spcAft>
              <a:buClr>
                <a:srgbClr val="3F937C"/>
              </a:buClr>
              <a:buSzPts val="3600"/>
              <a:buFont typeface="Arial"/>
              <a:buNone/>
            </a:pPr>
            <a:r>
              <a:rPr lang="en-US" sz="4000" dirty="0">
                <a:solidFill>
                  <a:srgbClr val="C00000"/>
                </a:solidFill>
                <a:latin typeface="Dubai" panose="020B0503030403030204" pitchFamily="34" charset="-78"/>
                <a:cs typeface="Dubai" panose="020B0503030403030204" pitchFamily="34" charset="-78"/>
              </a:rPr>
              <a:t>Digital photography</a:t>
            </a:r>
          </a:p>
          <a:p>
            <a:pPr marL="0" marR="0" lvl="0" indent="0" algn="ctr" rtl="1">
              <a:spcBef>
                <a:spcPts val="0"/>
              </a:spcBef>
              <a:spcAft>
                <a:spcPts val="0"/>
              </a:spcAft>
              <a:buClr>
                <a:srgbClr val="3F937C"/>
              </a:buClr>
              <a:buSzPts val="3600"/>
              <a:buFont typeface="Arial"/>
              <a:buNone/>
            </a:pPr>
            <a:endParaRPr lang="ar-SA" sz="2000" b="1" dirty="0">
              <a:solidFill>
                <a:srgbClr val="C00000"/>
              </a:solidFill>
              <a:latin typeface="Dubai" panose="020B0503030403030204" pitchFamily="34" charset="-78"/>
              <a:cs typeface="Dubai" panose="020B0503030403030204" pitchFamily="34" charset="-78"/>
            </a:endParaRPr>
          </a:p>
        </p:txBody>
      </p:sp>
      <p:sp>
        <p:nvSpPr>
          <p:cNvPr id="9" name="مربع نص 8">
            <a:extLst>
              <a:ext uri="{FF2B5EF4-FFF2-40B4-BE49-F238E27FC236}">
                <a16:creationId xmlns:a16="http://schemas.microsoft.com/office/drawing/2014/main" id="{8C462E5D-E74B-4C2F-8B99-7BC540D4E823}"/>
              </a:ext>
            </a:extLst>
          </p:cNvPr>
          <p:cNvSpPr txBox="1"/>
          <p:nvPr/>
        </p:nvSpPr>
        <p:spPr>
          <a:xfrm>
            <a:off x="1925048" y="164787"/>
            <a:ext cx="8935012" cy="1081980"/>
          </a:xfrm>
          <a:prstGeom prst="roundRect">
            <a:avLst>
              <a:gd name="adj" fmla="val 50000"/>
            </a:avLst>
          </a:prstGeom>
          <a:solidFill>
            <a:schemeClr val="accent4">
              <a:lumMod val="40000"/>
              <a:lumOff val="60000"/>
            </a:schemeClr>
          </a:solidFill>
        </p:spPr>
        <p:txBody>
          <a:bodyPr wrap="square">
            <a:spAutoFit/>
          </a:bodyPr>
          <a:lstStyle/>
          <a:p>
            <a:pPr marL="0" marR="0" lvl="0" indent="0" algn="ctr" rtl="1">
              <a:spcBef>
                <a:spcPts val="0"/>
              </a:spcBef>
              <a:spcAft>
                <a:spcPts val="0"/>
              </a:spcAft>
              <a:buClr>
                <a:srgbClr val="3F937C"/>
              </a:buClr>
              <a:buSzPts val="3600"/>
              <a:buFont typeface="Arial"/>
              <a:buNone/>
            </a:pPr>
            <a:r>
              <a:rPr lang="ar-SA" sz="4400" b="1" dirty="0">
                <a:latin typeface="Calibri" panose="020F0502020204030204" pitchFamily="34" charset="0"/>
                <a:cs typeface="Calibri" panose="020F0502020204030204" pitchFamily="34" charset="0"/>
              </a:rPr>
              <a:t>الباب الخامس </a:t>
            </a:r>
            <a:endParaRPr lang="en-US" sz="4400" b="1" dirty="0">
              <a:latin typeface="Calibri" panose="020F0502020204030204" pitchFamily="34" charset="0"/>
              <a:cs typeface="Calibri" panose="020F0502020204030204" pitchFamily="34" charset="0"/>
            </a:endParaRPr>
          </a:p>
        </p:txBody>
      </p:sp>
      <p:pic>
        <p:nvPicPr>
          <p:cNvPr id="16" name="صورة 15">
            <a:extLst>
              <a:ext uri="{FF2B5EF4-FFF2-40B4-BE49-F238E27FC236}">
                <a16:creationId xmlns:a16="http://schemas.microsoft.com/office/drawing/2014/main" id="{901C92DA-29B8-4CD5-880C-77FF9B50C474}"/>
              </a:ext>
            </a:extLst>
          </p:cNvPr>
          <p:cNvPicPr>
            <a:picLocks noChangeAspect="1"/>
          </p:cNvPicPr>
          <p:nvPr/>
        </p:nvPicPr>
        <p:blipFill>
          <a:blip r:embed="rId2"/>
          <a:stretch>
            <a:fillRect/>
          </a:stretch>
        </p:blipFill>
        <p:spPr>
          <a:xfrm>
            <a:off x="1571090" y="2817684"/>
            <a:ext cx="3122474" cy="3122474"/>
          </a:xfrm>
          <a:prstGeom prst="rect">
            <a:avLst/>
          </a:prstGeom>
        </p:spPr>
      </p:pic>
    </p:spTree>
    <p:extLst>
      <p:ext uri="{BB962C8B-B14F-4D97-AF65-F5344CB8AC3E}">
        <p14:creationId xmlns:p14="http://schemas.microsoft.com/office/powerpoint/2010/main" val="1639715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4B081F60-3533-414A-8C74-D3D2AD9E050C}"/>
              </a:ext>
            </a:extLst>
          </p:cNvPr>
          <p:cNvGrpSpPr/>
          <p:nvPr/>
        </p:nvGrpSpPr>
        <p:grpSpPr>
          <a:xfrm>
            <a:off x="5542462" y="351692"/>
            <a:ext cx="6707943" cy="2306751"/>
            <a:chOff x="3953022" y="1270297"/>
            <a:chExt cx="6707943" cy="2066474"/>
          </a:xfrm>
        </p:grpSpPr>
        <p:sp>
          <p:nvSpPr>
            <p:cNvPr id="6" name="مربع نص 5">
              <a:extLst>
                <a:ext uri="{FF2B5EF4-FFF2-40B4-BE49-F238E27FC236}">
                  <a16:creationId xmlns:a16="http://schemas.microsoft.com/office/drawing/2014/main" id="{CC032E46-8C8C-48A2-868F-4C11ECCBD244}"/>
                </a:ext>
              </a:extLst>
            </p:cNvPr>
            <p:cNvSpPr txBox="1"/>
            <p:nvPr/>
          </p:nvSpPr>
          <p:spPr>
            <a:xfrm>
              <a:off x="3953022" y="1867001"/>
              <a:ext cx="6292736" cy="1068259"/>
            </a:xfrm>
            <a:prstGeom prst="roundRect">
              <a:avLst>
                <a:gd name="adj" fmla="val 25854"/>
              </a:avLst>
            </a:prstGeom>
            <a:solidFill>
              <a:srgbClr val="0C8190"/>
            </a:solidFill>
          </p:spPr>
          <p:txBody>
            <a:bodyPr wrap="square">
              <a:spAutoFit/>
            </a:bodyPr>
            <a:lstStyle/>
            <a:p>
              <a:pPr algn="ctr"/>
              <a:r>
                <a:rPr lang="ar-SA" sz="6000" b="1" dirty="0">
                  <a:solidFill>
                    <a:schemeClr val="bg1"/>
                  </a:solidFill>
                  <a:latin typeface="Calibri" panose="020F0502020204030204" pitchFamily="34" charset="0"/>
                  <a:cs typeface="Calibri" panose="020F0502020204030204" pitchFamily="34" charset="0"/>
                </a:rPr>
                <a:t>     الهدف الثاني</a:t>
              </a:r>
            </a:p>
          </p:txBody>
        </p:sp>
        <p:pic>
          <p:nvPicPr>
            <p:cNvPr id="8" name="صورة 7">
              <a:extLst>
                <a:ext uri="{FF2B5EF4-FFF2-40B4-BE49-F238E27FC236}">
                  <a16:creationId xmlns:a16="http://schemas.microsoft.com/office/drawing/2014/main" id="{18BBC76D-2CAD-4490-9D06-B1A3C65C8E71}"/>
                </a:ext>
              </a:extLst>
            </p:cNvPr>
            <p:cNvPicPr>
              <a:picLocks noChangeAspect="1"/>
            </p:cNvPicPr>
            <p:nvPr/>
          </p:nvPicPr>
          <p:blipFill>
            <a:blip r:embed="rId2">
              <a:clrChange>
                <a:clrFrom>
                  <a:srgbClr val="C6E9FF"/>
                </a:clrFrom>
                <a:clrTo>
                  <a:srgbClr val="C6E9FF">
                    <a:alpha val="0"/>
                  </a:srgbClr>
                </a:clrTo>
              </a:clrChange>
            </a:blip>
            <a:stretch>
              <a:fillRect/>
            </a:stretch>
          </p:blipFill>
          <p:spPr>
            <a:xfrm>
              <a:off x="7905666" y="1270297"/>
              <a:ext cx="2755299" cy="2066474"/>
            </a:xfrm>
            <a:prstGeom prst="rect">
              <a:avLst/>
            </a:prstGeom>
          </p:spPr>
        </p:pic>
      </p:grpSp>
      <p:grpSp>
        <p:nvGrpSpPr>
          <p:cNvPr id="4" name="مجموعة 3">
            <a:extLst>
              <a:ext uri="{FF2B5EF4-FFF2-40B4-BE49-F238E27FC236}">
                <a16:creationId xmlns:a16="http://schemas.microsoft.com/office/drawing/2014/main" id="{79553322-A778-44AB-BB3C-3ED9EFEFFCD5}"/>
              </a:ext>
            </a:extLst>
          </p:cNvPr>
          <p:cNvGrpSpPr/>
          <p:nvPr/>
        </p:nvGrpSpPr>
        <p:grpSpPr>
          <a:xfrm>
            <a:off x="769564" y="3240122"/>
            <a:ext cx="10652872" cy="1077218"/>
            <a:chOff x="886267" y="3175057"/>
            <a:chExt cx="10652872" cy="1077218"/>
          </a:xfrm>
        </p:grpSpPr>
        <p:sp>
          <p:nvSpPr>
            <p:cNvPr id="9" name="مربع نص 8">
              <a:extLst>
                <a:ext uri="{FF2B5EF4-FFF2-40B4-BE49-F238E27FC236}">
                  <a16:creationId xmlns:a16="http://schemas.microsoft.com/office/drawing/2014/main" id="{20BAB5E8-E5ED-46E8-A4BC-15EC107EA52C}"/>
                </a:ext>
              </a:extLst>
            </p:cNvPr>
            <p:cNvSpPr txBox="1"/>
            <p:nvPr/>
          </p:nvSpPr>
          <p:spPr>
            <a:xfrm>
              <a:off x="886267" y="3175057"/>
              <a:ext cx="9650436" cy="1077218"/>
            </a:xfrm>
            <a:prstGeom prst="rect">
              <a:avLst/>
            </a:prstGeom>
            <a:noFill/>
          </p:spPr>
          <p:txBody>
            <a:bodyPr wrap="square">
              <a:spAutoFit/>
            </a:bodyPr>
            <a:lstStyle/>
            <a:p>
              <a:r>
                <a:rPr lang="ar-SA" sz="3200" b="1" dirty="0">
                  <a:latin typeface="Calibri" panose="020F0502020204030204" pitchFamily="34" charset="0"/>
                  <a:cs typeface="Calibri" panose="020F0502020204030204" pitchFamily="34" charset="0"/>
                </a:rPr>
                <a:t>أن يكون الطلبة قادرين على اتباع إرشادات التصوير قبل وأثناء عملية التصوير.</a:t>
              </a:r>
            </a:p>
          </p:txBody>
        </p:sp>
        <p:sp>
          <p:nvSpPr>
            <p:cNvPr id="11" name="شكل بيضاوي 10">
              <a:extLst>
                <a:ext uri="{FF2B5EF4-FFF2-40B4-BE49-F238E27FC236}">
                  <a16:creationId xmlns:a16="http://schemas.microsoft.com/office/drawing/2014/main" id="{987A88BA-8231-4791-84B6-13BF2DA0C790}"/>
                </a:ext>
              </a:extLst>
            </p:cNvPr>
            <p:cNvSpPr/>
            <p:nvPr/>
          </p:nvSpPr>
          <p:spPr>
            <a:xfrm>
              <a:off x="10603411" y="3263295"/>
              <a:ext cx="935728" cy="900742"/>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latin typeface="Calibri" panose="020F0502020204030204" pitchFamily="34" charset="0"/>
                  <a:cs typeface="Calibri" panose="020F0502020204030204" pitchFamily="34" charset="0"/>
                </a:rPr>
                <a:t>2</a:t>
              </a:r>
            </a:p>
          </p:txBody>
        </p:sp>
      </p:grpSp>
    </p:spTree>
    <p:extLst>
      <p:ext uri="{BB962C8B-B14F-4D97-AF65-F5344CB8AC3E}">
        <p14:creationId xmlns:p14="http://schemas.microsoft.com/office/powerpoint/2010/main" val="2067285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8ECDBFD-D6CA-4F69-8B19-519C6C704568}"/>
              </a:ext>
            </a:extLst>
          </p:cNvPr>
          <p:cNvSpPr txBox="1"/>
          <p:nvPr/>
        </p:nvSpPr>
        <p:spPr>
          <a:xfrm>
            <a:off x="293077" y="1060681"/>
            <a:ext cx="11605846" cy="3046988"/>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يرتبط تكوين الصورة الرقمية بالمصور، فالمصور يجب أن يتحلى بعدد من الصفات التي تمكنه من التقاط الصورة المناسبة بهــدف تحقيق المبتغى من الصورة، والذي يختلف باختلاف مواضيع الصور، فالتقاط المصور للصور لا يقتصر على المناظر الطبيعيــة وإنما يمكن للمصــور أن يكون مصوراً تســويقياً أو إعلانيا مثل تصوير المنتجات المختلفــة، أو تصوير الأطعمة، أو تصوير الزوم أو التصوير الصحفي،</a:t>
            </a:r>
          </a:p>
          <a:p>
            <a:pPr algn="ctr"/>
            <a:r>
              <a:rPr lang="ar-SA" sz="3200" b="1" dirty="0">
                <a:latin typeface="Calibri" panose="020F0502020204030204" pitchFamily="34" charset="0"/>
                <a:cs typeface="Calibri" panose="020F0502020204030204" pitchFamily="34" charset="0"/>
              </a:rPr>
              <a:t> أو تصوير المدن، أو تصوير الطبيعة، وغيرها من المواضيع.</a:t>
            </a:r>
          </a:p>
        </p:txBody>
      </p:sp>
      <p:sp>
        <p:nvSpPr>
          <p:cNvPr id="5" name="مربع نص 4">
            <a:extLst>
              <a:ext uri="{FF2B5EF4-FFF2-40B4-BE49-F238E27FC236}">
                <a16:creationId xmlns:a16="http://schemas.microsoft.com/office/drawing/2014/main" id="{FFDEED5D-A7ED-4168-B5D6-C59E5C04F84F}"/>
              </a:ext>
            </a:extLst>
          </p:cNvPr>
          <p:cNvSpPr txBox="1"/>
          <p:nvPr/>
        </p:nvSpPr>
        <p:spPr>
          <a:xfrm>
            <a:off x="926123" y="4720103"/>
            <a:ext cx="10339754" cy="1323439"/>
          </a:xfrm>
          <a:prstGeom prst="rect">
            <a:avLst/>
          </a:prstGeom>
          <a:solidFill>
            <a:schemeClr val="accent4">
              <a:lumMod val="20000"/>
              <a:lumOff val="80000"/>
            </a:schemeClr>
          </a:solidFill>
        </p:spPr>
        <p:txBody>
          <a:bodyPr wrap="square">
            <a:spAutoFit/>
          </a:bodyPr>
          <a:lstStyle/>
          <a:p>
            <a:pPr algn="ctr"/>
            <a:r>
              <a:rPr lang="ar-SA" sz="4000" b="1" dirty="0">
                <a:solidFill>
                  <a:srgbClr val="C00000"/>
                </a:solidFill>
                <a:latin typeface="Calibri" panose="020F0502020204030204" pitchFamily="34" charset="0"/>
                <a:cs typeface="Calibri" panose="020F0502020204030204" pitchFamily="34" charset="0"/>
              </a:rPr>
              <a:t>ولتحقيق ذلك هناك عدد من الإرشادات الأولية التي يجب على المصور مراعاتها قبل وأثناء العملية التصويرية أهمها: </a:t>
            </a:r>
          </a:p>
        </p:txBody>
      </p:sp>
    </p:spTree>
    <p:extLst>
      <p:ext uri="{BB962C8B-B14F-4D97-AF65-F5344CB8AC3E}">
        <p14:creationId xmlns:p14="http://schemas.microsoft.com/office/powerpoint/2010/main" val="198970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2518EF7-42FD-46B8-8C9F-C087F4E2577F}"/>
              </a:ext>
            </a:extLst>
          </p:cNvPr>
          <p:cNvSpPr txBox="1"/>
          <p:nvPr/>
        </p:nvSpPr>
        <p:spPr>
          <a:xfrm>
            <a:off x="1041008" y="2224878"/>
            <a:ext cx="10385473" cy="4031873"/>
          </a:xfrm>
          <a:prstGeom prst="rect">
            <a:avLst/>
          </a:prstGeom>
          <a:noFill/>
        </p:spPr>
        <p:txBody>
          <a:bodyPr wrap="square">
            <a:spAutoFit/>
          </a:bodyPr>
          <a:lstStyle/>
          <a:p>
            <a:pPr marL="514350" indent="-514350">
              <a:buFont typeface="+mj-lt"/>
              <a:buAutoNum type="arabicPeriod"/>
            </a:pPr>
            <a:r>
              <a:rPr lang="ar-SA" sz="3200" b="1" dirty="0">
                <a:latin typeface="Calibri" panose="020F0502020204030204" pitchFamily="34" charset="0"/>
                <a:cs typeface="Calibri" panose="020F0502020204030204" pitchFamily="34" charset="0"/>
              </a:rPr>
              <a:t>تكوين كادر جيد من التصوير. </a:t>
            </a:r>
          </a:p>
          <a:p>
            <a:pPr marL="514350" indent="-514350">
              <a:buFont typeface="+mj-lt"/>
              <a:buAutoNum type="arabicPeriod"/>
            </a:pPr>
            <a:r>
              <a:rPr lang="ar-SA" sz="3200" b="1" dirty="0">
                <a:latin typeface="Calibri" panose="020F0502020204030204" pitchFamily="34" charset="0"/>
                <a:cs typeface="Calibri" panose="020F0502020204030204" pitchFamily="34" charset="0"/>
              </a:rPr>
              <a:t>مراعاة تناغم الألوان. </a:t>
            </a:r>
          </a:p>
          <a:p>
            <a:pPr marL="514350" indent="-514350">
              <a:buFont typeface="+mj-lt"/>
              <a:buAutoNum type="arabicPeriod"/>
            </a:pPr>
            <a:r>
              <a:rPr lang="ar-SA" sz="3200" b="1" dirty="0">
                <a:latin typeface="Calibri" panose="020F0502020204030204" pitchFamily="34" charset="0"/>
                <a:cs typeface="Calibri" panose="020F0502020204030204" pitchFamily="34" charset="0"/>
              </a:rPr>
              <a:t>ضبط التركيز. </a:t>
            </a:r>
          </a:p>
          <a:p>
            <a:pPr marL="514350" indent="-514350">
              <a:buFont typeface="+mj-lt"/>
              <a:buAutoNum type="arabicPeriod"/>
            </a:pPr>
            <a:r>
              <a:rPr lang="ar-SA" sz="3200" b="1" dirty="0">
                <a:latin typeface="Calibri" panose="020F0502020204030204" pitchFamily="34" charset="0"/>
                <a:cs typeface="Calibri" panose="020F0502020204030204" pitchFamily="34" charset="0"/>
              </a:rPr>
              <a:t> ضبط الإضاءة. </a:t>
            </a:r>
          </a:p>
          <a:p>
            <a:pPr marL="514350" indent="-514350">
              <a:buFont typeface="+mj-lt"/>
              <a:buAutoNum type="arabicPeriod"/>
            </a:pPr>
            <a:r>
              <a:rPr lang="ar-SA" sz="3200" b="1" dirty="0">
                <a:latin typeface="Calibri" panose="020F0502020204030204" pitchFamily="34" charset="0"/>
                <a:cs typeface="Calibri" panose="020F0502020204030204" pitchFamily="34" charset="0"/>
              </a:rPr>
              <a:t>اختيار الخلفيات المناسبة مع الكادر التصويري. </a:t>
            </a:r>
          </a:p>
          <a:p>
            <a:pPr marL="514350" indent="-514350">
              <a:buFont typeface="+mj-lt"/>
              <a:buAutoNum type="arabicPeriod"/>
            </a:pPr>
            <a:r>
              <a:rPr lang="ar-SA" sz="3200" b="1" dirty="0">
                <a:latin typeface="Calibri" panose="020F0502020204030204" pitchFamily="34" charset="0"/>
                <a:cs typeface="Calibri" panose="020F0502020204030204" pitchFamily="34" charset="0"/>
              </a:rPr>
              <a:t>اختيار الزوايا المناسبة. </a:t>
            </a:r>
          </a:p>
          <a:p>
            <a:pPr marL="514350" indent="-514350">
              <a:buFont typeface="+mj-lt"/>
              <a:buAutoNum type="arabicPeriod"/>
            </a:pPr>
            <a:r>
              <a:rPr lang="ar-SA" sz="3200" b="1" dirty="0">
                <a:latin typeface="Calibri" panose="020F0502020204030204" pitchFamily="34" charset="0"/>
                <a:cs typeface="Calibri" panose="020F0502020204030204" pitchFamily="34" charset="0"/>
              </a:rPr>
              <a:t>تجنب إظهار أي مشتتات للنظر مع الهدف المراد التركيز عليه. </a:t>
            </a:r>
          </a:p>
          <a:p>
            <a:pPr marL="514350" indent="-514350">
              <a:buFont typeface="+mj-lt"/>
              <a:buAutoNum type="arabicPeriod"/>
            </a:pPr>
            <a:r>
              <a:rPr lang="ar-SA" sz="3200" b="1" dirty="0">
                <a:latin typeface="Calibri" panose="020F0502020204030204" pitchFamily="34" charset="0"/>
                <a:cs typeface="Calibri" panose="020F0502020204030204" pitchFamily="34" charset="0"/>
              </a:rPr>
              <a:t> تجنب رفع الأيزو </a:t>
            </a:r>
            <a:r>
              <a:rPr lang="en-US" sz="3200" b="1" dirty="0">
                <a:latin typeface="Calibri" panose="020F0502020204030204" pitchFamily="34" charset="0"/>
                <a:cs typeface="Calibri" panose="020F0502020204030204" pitchFamily="34" charset="0"/>
              </a:rPr>
              <a:t>ISO </a:t>
            </a:r>
            <a:r>
              <a:rPr lang="ar-SA" sz="3200" b="1" dirty="0">
                <a:latin typeface="Calibri" panose="020F0502020204030204" pitchFamily="34" charset="0"/>
                <a:cs typeface="Calibri" panose="020F0502020204030204" pitchFamily="34" charset="0"/>
              </a:rPr>
              <a:t> لتكون الصورة خالية من التشويش.</a:t>
            </a:r>
          </a:p>
        </p:txBody>
      </p:sp>
      <p:grpSp>
        <p:nvGrpSpPr>
          <p:cNvPr id="9" name="مجموعة 8">
            <a:extLst>
              <a:ext uri="{FF2B5EF4-FFF2-40B4-BE49-F238E27FC236}">
                <a16:creationId xmlns:a16="http://schemas.microsoft.com/office/drawing/2014/main" id="{CA8304D4-DBE1-483B-8FB0-C4D636FBACAD}"/>
              </a:ext>
            </a:extLst>
          </p:cNvPr>
          <p:cNvGrpSpPr/>
          <p:nvPr/>
        </p:nvGrpSpPr>
        <p:grpSpPr>
          <a:xfrm>
            <a:off x="2628913" y="322005"/>
            <a:ext cx="6934173" cy="1591201"/>
            <a:chOff x="2181691" y="181328"/>
            <a:chExt cx="6934173" cy="1591201"/>
          </a:xfrm>
        </p:grpSpPr>
        <p:pic>
          <p:nvPicPr>
            <p:cNvPr id="7" name="صورة 6">
              <a:extLst>
                <a:ext uri="{FF2B5EF4-FFF2-40B4-BE49-F238E27FC236}">
                  <a16:creationId xmlns:a16="http://schemas.microsoft.com/office/drawing/2014/main" id="{65AD8DC7-8CB4-4D61-9790-03561EAC6283}"/>
                </a:ext>
              </a:extLst>
            </p:cNvPr>
            <p:cNvPicPr>
              <a:picLocks noChangeAspect="1"/>
            </p:cNvPicPr>
            <p:nvPr/>
          </p:nvPicPr>
          <p:blipFill rotWithShape="1">
            <a:blip r:embed="rId2">
              <a:clrChange>
                <a:clrFrom>
                  <a:srgbClr val="EEEEEE"/>
                </a:clrFrom>
                <a:clrTo>
                  <a:srgbClr val="EEEEEE">
                    <a:alpha val="0"/>
                  </a:srgbClr>
                </a:clrTo>
              </a:clrChange>
            </a:blip>
            <a:srcRect l="6724" t="37567" r="7112" b="42660"/>
            <a:stretch/>
          </p:blipFill>
          <p:spPr>
            <a:xfrm>
              <a:off x="2181691" y="181328"/>
              <a:ext cx="6934173" cy="1591201"/>
            </a:xfrm>
            <a:prstGeom prst="rect">
              <a:avLst/>
            </a:prstGeom>
          </p:spPr>
        </p:pic>
        <p:sp>
          <p:nvSpPr>
            <p:cNvPr id="8" name="مربع نص 7">
              <a:extLst>
                <a:ext uri="{FF2B5EF4-FFF2-40B4-BE49-F238E27FC236}">
                  <a16:creationId xmlns:a16="http://schemas.microsoft.com/office/drawing/2014/main" id="{AB158FD6-6FC2-4FA8-8599-B6BC80E4F353}"/>
                </a:ext>
              </a:extLst>
            </p:cNvPr>
            <p:cNvSpPr txBox="1"/>
            <p:nvPr/>
          </p:nvSpPr>
          <p:spPr>
            <a:xfrm>
              <a:off x="2767818" y="578181"/>
              <a:ext cx="4800600" cy="923330"/>
            </a:xfrm>
            <a:prstGeom prst="rect">
              <a:avLst/>
            </a:prstGeom>
            <a:noFill/>
          </p:spPr>
          <p:txBody>
            <a:bodyPr wrap="square">
              <a:spAutoFit/>
            </a:bodyPr>
            <a:lstStyle/>
            <a:p>
              <a:r>
                <a:rPr lang="ar-SA" sz="5400" b="1" dirty="0">
                  <a:solidFill>
                    <a:srgbClr val="C00000"/>
                  </a:solidFill>
                  <a:latin typeface="Calibri" panose="020F0502020204030204" pitchFamily="34" charset="0"/>
                  <a:cs typeface="Calibri" panose="020F0502020204030204" pitchFamily="34" charset="0"/>
                </a:rPr>
                <a:t>إرشادات تقنية:</a:t>
              </a:r>
            </a:p>
          </p:txBody>
        </p:sp>
      </p:grpSp>
    </p:spTree>
    <p:extLst>
      <p:ext uri="{BB962C8B-B14F-4D97-AF65-F5344CB8AC3E}">
        <p14:creationId xmlns:p14="http://schemas.microsoft.com/office/powerpoint/2010/main" val="3579168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0FE4D262-192C-4AA7-8FDB-E8BB03BF99E9}"/>
              </a:ext>
            </a:extLst>
          </p:cNvPr>
          <p:cNvSpPr txBox="1"/>
          <p:nvPr/>
        </p:nvSpPr>
        <p:spPr>
          <a:xfrm>
            <a:off x="516402" y="1678855"/>
            <a:ext cx="11159196" cy="5016758"/>
          </a:xfrm>
          <a:prstGeom prst="rect">
            <a:avLst/>
          </a:prstGeom>
          <a:noFill/>
        </p:spPr>
        <p:txBody>
          <a:bodyPr wrap="square">
            <a:spAutoFit/>
          </a:bodyPr>
          <a:lstStyle/>
          <a:p>
            <a:pPr marL="457200" indent="-457200">
              <a:buFont typeface="Wingdings" panose="05000000000000000000" pitchFamily="2" charset="2"/>
              <a:buChar char="q"/>
            </a:pPr>
            <a:r>
              <a:rPr lang="ar-SA" sz="3200" b="1" dirty="0">
                <a:latin typeface="Calibri" panose="020F0502020204030204" pitchFamily="34" charset="0"/>
                <a:cs typeface="Calibri" panose="020F0502020204030204" pitchFamily="34" charset="0"/>
              </a:rPr>
              <a:t>التصويــر الرقمــي عالم مفتوح قد يمتد بشــكل متشــعب في مختلف المجالات وأحيانا قد يطرح مجالات جديدة في التصوير، ويكون المحرك للخوض فيها قيم المصور، والرسالة من وراء الصورة. </a:t>
            </a:r>
          </a:p>
          <a:p>
            <a:pPr marL="457200" indent="-457200">
              <a:buFont typeface="Wingdings" panose="05000000000000000000" pitchFamily="2" charset="2"/>
              <a:buChar char="q"/>
            </a:pPr>
            <a:r>
              <a:rPr lang="ar-SA" sz="3200" b="1" dirty="0">
                <a:latin typeface="Calibri" panose="020F0502020204030204" pitchFamily="34" charset="0"/>
                <a:cs typeface="Calibri" panose="020F0502020204030204" pitchFamily="34" charset="0"/>
              </a:rPr>
              <a:t>من أجل تصوير أكثر إبداعا على المصور أن يأتي بعدد من التجارب والتدريب لتكوين خبرات متراكمة. </a:t>
            </a:r>
          </a:p>
          <a:p>
            <a:pPr marL="457200" indent="-457200">
              <a:buFont typeface="Wingdings" panose="05000000000000000000" pitchFamily="2" charset="2"/>
              <a:buChar char="q"/>
            </a:pPr>
            <a:r>
              <a:rPr lang="ar-SA" sz="3200" b="1" dirty="0">
                <a:latin typeface="Calibri" panose="020F0502020204030204" pitchFamily="34" charset="0"/>
                <a:cs typeface="Calibri" panose="020F0502020204030204" pitchFamily="34" charset="0"/>
              </a:rPr>
              <a:t>على المصور العمل في التطبيق بمختلف أنواع التصوير وعليه أن يتحلى دائما بأخلاق رفيعة ســمحة، وأن يدرك أحيانا أن هناك مواضيع يجب الاستئذان قبل تصويرها. </a:t>
            </a:r>
          </a:p>
          <a:p>
            <a:pPr marL="457200" indent="-457200">
              <a:buFont typeface="Wingdings" panose="05000000000000000000" pitchFamily="2" charset="2"/>
              <a:buChar char="q"/>
            </a:pPr>
            <a:r>
              <a:rPr lang="ar-SA" sz="3200" b="1" dirty="0">
                <a:latin typeface="Calibri" panose="020F0502020204030204" pitchFamily="34" charset="0"/>
                <a:cs typeface="Calibri" panose="020F0502020204030204" pitchFamily="34" charset="0"/>
              </a:rPr>
              <a:t>أن يعترف بالتقصير إن قصر وأن يخبر عن تميزه إذا تميز.</a:t>
            </a:r>
          </a:p>
          <a:p>
            <a:pPr marL="457200" indent="-457200">
              <a:buFont typeface="Wingdings" panose="05000000000000000000" pitchFamily="2" charset="2"/>
              <a:buChar char="q"/>
            </a:pPr>
            <a:r>
              <a:rPr lang="ar-SA" sz="3200" b="1" dirty="0">
                <a:latin typeface="Calibri" panose="020F0502020204030204" pitchFamily="34" charset="0"/>
                <a:cs typeface="Calibri" panose="020F0502020204030204" pitchFamily="34" charset="0"/>
              </a:rPr>
              <a:t>ألا يقلد صور غيره وألا ينسب صورة لنفسه.</a:t>
            </a:r>
          </a:p>
        </p:txBody>
      </p:sp>
      <p:grpSp>
        <p:nvGrpSpPr>
          <p:cNvPr id="11" name="مجموعة 10">
            <a:extLst>
              <a:ext uri="{FF2B5EF4-FFF2-40B4-BE49-F238E27FC236}">
                <a16:creationId xmlns:a16="http://schemas.microsoft.com/office/drawing/2014/main" id="{912ADBA9-A723-4FEE-A80A-93E760F8A951}"/>
              </a:ext>
            </a:extLst>
          </p:cNvPr>
          <p:cNvGrpSpPr/>
          <p:nvPr/>
        </p:nvGrpSpPr>
        <p:grpSpPr>
          <a:xfrm>
            <a:off x="3356298" y="162387"/>
            <a:ext cx="5817028" cy="1497601"/>
            <a:chOff x="3379727" y="317132"/>
            <a:chExt cx="5817028" cy="1750819"/>
          </a:xfrm>
        </p:grpSpPr>
        <p:pic>
          <p:nvPicPr>
            <p:cNvPr id="9" name="صورة 8">
              <a:extLst>
                <a:ext uri="{FF2B5EF4-FFF2-40B4-BE49-F238E27FC236}">
                  <a16:creationId xmlns:a16="http://schemas.microsoft.com/office/drawing/2014/main" id="{9A416534-969E-4BB2-99CF-EAAA19A651F7}"/>
                </a:ext>
              </a:extLst>
            </p:cNvPr>
            <p:cNvPicPr>
              <a:picLocks noChangeAspect="1"/>
            </p:cNvPicPr>
            <p:nvPr/>
          </p:nvPicPr>
          <p:blipFill rotWithShape="1">
            <a:blip r:embed="rId2"/>
            <a:srcRect l="8422" t="63643" r="7875" b="14200"/>
            <a:stretch/>
          </p:blipFill>
          <p:spPr>
            <a:xfrm>
              <a:off x="3379727" y="317132"/>
              <a:ext cx="5817028" cy="1750819"/>
            </a:xfrm>
            <a:prstGeom prst="rect">
              <a:avLst/>
            </a:prstGeom>
          </p:spPr>
        </p:pic>
        <p:sp>
          <p:nvSpPr>
            <p:cNvPr id="10" name="مربع نص 9">
              <a:extLst>
                <a:ext uri="{FF2B5EF4-FFF2-40B4-BE49-F238E27FC236}">
                  <a16:creationId xmlns:a16="http://schemas.microsoft.com/office/drawing/2014/main" id="{D296901F-10C8-4E24-A975-8376BB516F55}"/>
                </a:ext>
              </a:extLst>
            </p:cNvPr>
            <p:cNvSpPr txBox="1"/>
            <p:nvPr/>
          </p:nvSpPr>
          <p:spPr>
            <a:xfrm>
              <a:off x="4033911" y="961852"/>
              <a:ext cx="3801794" cy="707886"/>
            </a:xfrm>
            <a:prstGeom prst="rect">
              <a:avLst/>
            </a:prstGeom>
            <a:noFill/>
          </p:spPr>
          <p:txBody>
            <a:bodyPr wrap="square">
              <a:spAutoFit/>
            </a:bodyPr>
            <a:lstStyle/>
            <a:p>
              <a:r>
                <a:rPr lang="ar-SA" sz="4000" b="1" dirty="0">
                  <a:solidFill>
                    <a:srgbClr val="C00000"/>
                  </a:solidFill>
                  <a:latin typeface="Calibri" panose="020F0502020204030204" pitchFamily="34" charset="0"/>
                  <a:cs typeface="Calibri" panose="020F0502020204030204" pitchFamily="34" charset="0"/>
                </a:rPr>
                <a:t>إرشادات أخلاقية:</a:t>
              </a:r>
            </a:p>
          </p:txBody>
        </p:sp>
      </p:grpSp>
    </p:spTree>
    <p:extLst>
      <p:ext uri="{BB962C8B-B14F-4D97-AF65-F5344CB8AC3E}">
        <p14:creationId xmlns:p14="http://schemas.microsoft.com/office/powerpoint/2010/main" val="148301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CBC57113-E476-470D-BE90-E8BE518A5C9F}"/>
              </a:ext>
            </a:extLst>
          </p:cNvPr>
          <p:cNvSpPr txBox="1"/>
          <p:nvPr/>
        </p:nvSpPr>
        <p:spPr>
          <a:xfrm>
            <a:off x="1406769" y="2829965"/>
            <a:ext cx="9780562" cy="3416320"/>
          </a:xfrm>
          <a:prstGeom prst="rect">
            <a:avLst/>
          </a:prstGeom>
          <a:noFill/>
        </p:spPr>
        <p:txBody>
          <a:bodyPr wrap="square">
            <a:spAutoFit/>
          </a:bodyPr>
          <a:lstStyle/>
          <a:p>
            <a:pPr marL="514350" indent="-514350">
              <a:buFont typeface="+mj-lt"/>
              <a:buAutoNum type="arabicPeriod"/>
            </a:pPr>
            <a:r>
              <a:rPr lang="ar-SA" sz="3600" b="1" dirty="0">
                <a:latin typeface="Calibri" panose="020F0502020204030204" pitchFamily="34" charset="0"/>
                <a:cs typeface="Calibri" panose="020F0502020204030204" pitchFamily="34" charset="0"/>
              </a:rPr>
              <a:t>تجنب الميلان عن خط الأفق أثناء التصوير. </a:t>
            </a:r>
          </a:p>
          <a:p>
            <a:pPr marL="514350" indent="-514350">
              <a:buFont typeface="+mj-lt"/>
              <a:buAutoNum type="arabicPeriod"/>
            </a:pPr>
            <a:r>
              <a:rPr lang="ar-SA" sz="3600" b="1" dirty="0">
                <a:latin typeface="Calibri" panose="020F0502020204030204" pitchFamily="34" charset="0"/>
                <a:cs typeface="Calibri" panose="020F0502020204030204" pitchFamily="34" charset="0"/>
              </a:rPr>
              <a:t> تجنب التصوير المباشر تحت أشعة الشمس. </a:t>
            </a:r>
          </a:p>
          <a:p>
            <a:pPr marL="514350" indent="-514350">
              <a:buFont typeface="+mj-lt"/>
              <a:buAutoNum type="arabicPeriod"/>
            </a:pPr>
            <a:r>
              <a:rPr lang="ar-SA" sz="3600" b="1" dirty="0">
                <a:latin typeface="Calibri" panose="020F0502020204030204" pitchFamily="34" charset="0"/>
                <a:cs typeface="Calibri" panose="020F0502020204030204" pitchFamily="34" charset="0"/>
              </a:rPr>
              <a:t> تجنب توسيط الهدف المراد تصويره. </a:t>
            </a:r>
          </a:p>
          <a:p>
            <a:pPr marL="514350" indent="-514350">
              <a:buFont typeface="+mj-lt"/>
              <a:buAutoNum type="arabicPeriod"/>
            </a:pPr>
            <a:r>
              <a:rPr lang="ar-SA" sz="3600" b="1" dirty="0">
                <a:latin typeface="Calibri" panose="020F0502020204030204" pitchFamily="34" charset="0"/>
                <a:cs typeface="Calibri" panose="020F0502020204030204" pitchFamily="34" charset="0"/>
              </a:rPr>
              <a:t> تجنب المعالجة المبالغ فيها. </a:t>
            </a:r>
          </a:p>
          <a:p>
            <a:pPr marL="514350" indent="-514350">
              <a:buFont typeface="+mj-lt"/>
              <a:buAutoNum type="arabicPeriod"/>
            </a:pPr>
            <a:r>
              <a:rPr lang="ar-SA" sz="3600" b="1" dirty="0">
                <a:latin typeface="Calibri" panose="020F0502020204030204" pitchFamily="34" charset="0"/>
                <a:cs typeface="Calibri" panose="020F0502020204030204" pitchFamily="34" charset="0"/>
              </a:rPr>
              <a:t> تجنب الاهتزاز أثناء التصوير. </a:t>
            </a:r>
          </a:p>
          <a:p>
            <a:pPr marL="514350" indent="-514350">
              <a:buFont typeface="+mj-lt"/>
              <a:buAutoNum type="arabicPeriod"/>
            </a:pPr>
            <a:r>
              <a:rPr lang="ar-SA" sz="3600" b="1" dirty="0">
                <a:latin typeface="Calibri" panose="020F0502020204030204" pitchFamily="34" charset="0"/>
                <a:cs typeface="Calibri" panose="020F0502020204030204" pitchFamily="34" charset="0"/>
              </a:rPr>
              <a:t>أخذ نفسٍ عميقٍ عند التقاط الصورة.</a:t>
            </a:r>
          </a:p>
        </p:txBody>
      </p:sp>
      <p:grpSp>
        <p:nvGrpSpPr>
          <p:cNvPr id="11" name="مجموعة 10">
            <a:extLst>
              <a:ext uri="{FF2B5EF4-FFF2-40B4-BE49-F238E27FC236}">
                <a16:creationId xmlns:a16="http://schemas.microsoft.com/office/drawing/2014/main" id="{911EF15E-5A86-457D-BAD8-579FABB3145B}"/>
              </a:ext>
            </a:extLst>
          </p:cNvPr>
          <p:cNvGrpSpPr/>
          <p:nvPr/>
        </p:nvGrpSpPr>
        <p:grpSpPr>
          <a:xfrm>
            <a:off x="3046828" y="365322"/>
            <a:ext cx="6697450" cy="1899576"/>
            <a:chOff x="2955388" y="245458"/>
            <a:chExt cx="6697450" cy="1625545"/>
          </a:xfrm>
        </p:grpSpPr>
        <p:pic>
          <p:nvPicPr>
            <p:cNvPr id="9" name="صورة 8">
              <a:extLst>
                <a:ext uri="{FF2B5EF4-FFF2-40B4-BE49-F238E27FC236}">
                  <a16:creationId xmlns:a16="http://schemas.microsoft.com/office/drawing/2014/main" id="{ECCA92D4-6AAB-499E-9640-55AA1C08574C}"/>
                </a:ext>
              </a:extLst>
            </p:cNvPr>
            <p:cNvPicPr>
              <a:picLocks noChangeAspect="1"/>
            </p:cNvPicPr>
            <p:nvPr/>
          </p:nvPicPr>
          <p:blipFill rotWithShape="1">
            <a:blip r:embed="rId2"/>
            <a:srcRect l="8012" t="9894" r="7875" b="69181"/>
            <a:stretch/>
          </p:blipFill>
          <p:spPr>
            <a:xfrm>
              <a:off x="3118784" y="245458"/>
              <a:ext cx="6534054" cy="1625545"/>
            </a:xfrm>
            <a:prstGeom prst="rect">
              <a:avLst/>
            </a:prstGeom>
          </p:spPr>
        </p:pic>
        <p:sp>
          <p:nvSpPr>
            <p:cNvPr id="10" name="مربع نص 9">
              <a:extLst>
                <a:ext uri="{FF2B5EF4-FFF2-40B4-BE49-F238E27FC236}">
                  <a16:creationId xmlns:a16="http://schemas.microsoft.com/office/drawing/2014/main" id="{83A199D9-FD1B-4FEA-AC6C-80583174C73B}"/>
                </a:ext>
              </a:extLst>
            </p:cNvPr>
            <p:cNvSpPr txBox="1"/>
            <p:nvPr/>
          </p:nvSpPr>
          <p:spPr>
            <a:xfrm>
              <a:off x="2955388" y="729009"/>
              <a:ext cx="6098344" cy="658442"/>
            </a:xfrm>
            <a:prstGeom prst="rect">
              <a:avLst/>
            </a:prstGeom>
            <a:noFill/>
          </p:spPr>
          <p:txBody>
            <a:bodyPr wrap="square">
              <a:spAutoFit/>
            </a:bodyPr>
            <a:lstStyle/>
            <a:p>
              <a:r>
                <a:rPr lang="ar-SA" sz="4400" b="1" dirty="0">
                  <a:solidFill>
                    <a:srgbClr val="C00000"/>
                  </a:solidFill>
                  <a:latin typeface="Calibri" panose="020F0502020204030204" pitchFamily="34" charset="0"/>
                  <a:cs typeface="Calibri" panose="020F0502020204030204" pitchFamily="34" charset="0"/>
                </a:rPr>
                <a:t>نصائح مهمة في التصوير: </a:t>
              </a:r>
            </a:p>
          </p:txBody>
        </p:sp>
      </p:grpSp>
    </p:spTree>
    <p:extLst>
      <p:ext uri="{BB962C8B-B14F-4D97-AF65-F5344CB8AC3E}">
        <p14:creationId xmlns:p14="http://schemas.microsoft.com/office/powerpoint/2010/main" val="1421337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عبدالمعز صفوت: تقويم درس حكمة قاضٍ للصف الثالث الإعدادى">
            <a:extLst>
              <a:ext uri="{FF2B5EF4-FFF2-40B4-BE49-F238E27FC236}">
                <a16:creationId xmlns:a16="http://schemas.microsoft.com/office/drawing/2014/main" id="{B0EECD05-46AF-4623-9D68-335C96F14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842" y="4870876"/>
            <a:ext cx="2050064" cy="1987124"/>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زوايا مستديرة 2">
            <a:extLst>
              <a:ext uri="{FF2B5EF4-FFF2-40B4-BE49-F238E27FC236}">
                <a16:creationId xmlns:a16="http://schemas.microsoft.com/office/drawing/2014/main" id="{C5D798F3-4D7D-45EA-96E3-8F4897B8CCAD}"/>
              </a:ext>
            </a:extLst>
          </p:cNvPr>
          <p:cNvSpPr/>
          <p:nvPr/>
        </p:nvSpPr>
        <p:spPr>
          <a:xfrm>
            <a:off x="2658794" y="2267267"/>
            <a:ext cx="9158068" cy="603327"/>
          </a:xfrm>
          <a:prstGeom prst="roundRect">
            <a:avLst/>
          </a:prstGeom>
          <a:solidFill>
            <a:srgbClr val="CAD5D7"/>
          </a:solidFill>
          <a:ln w="25400" cap="flat" cmpd="sng" algn="ctr">
            <a:noFill/>
            <a:prstDash val="solid"/>
          </a:ln>
          <a:effectLst/>
        </p:spPr>
        <p:txBody>
          <a:bodyPr rtlCol="1" anchor="ctr"/>
          <a:lstStyle/>
          <a:p>
            <a:r>
              <a:rPr lang="ar-SA" sz="2400" b="1" dirty="0">
                <a:solidFill>
                  <a:srgbClr val="0070C0"/>
                </a:solidFill>
                <a:latin typeface="Calibri" panose="020F0502020204030204" pitchFamily="34" charset="0"/>
                <a:cs typeface="Calibri" panose="020F0502020204030204" pitchFamily="34" charset="0"/>
              </a:rPr>
              <a:t>وكلما كان مقدار </a:t>
            </a:r>
            <a:r>
              <a:rPr lang="en-US" sz="2400" b="1" dirty="0">
                <a:solidFill>
                  <a:srgbClr val="0070C0"/>
                </a:solidFill>
                <a:latin typeface="Calibri" panose="020F0502020204030204" pitchFamily="34" charset="0"/>
                <a:cs typeface="Calibri" panose="020F0502020204030204" pitchFamily="34" charset="0"/>
              </a:rPr>
              <a:t> ISO </a:t>
            </a:r>
            <a:r>
              <a:rPr lang="ar-SA" sz="2400" b="1" dirty="0">
                <a:solidFill>
                  <a:srgbClr val="0070C0"/>
                </a:solidFill>
                <a:latin typeface="Calibri" panose="020F0502020204030204" pitchFamily="34" charset="0"/>
                <a:cs typeface="Calibri" panose="020F0502020204030204" pitchFamily="34" charset="0"/>
              </a:rPr>
              <a:t>أعلى </a:t>
            </a:r>
            <a:r>
              <a:rPr lang="ar-SA" sz="2400" b="1" dirty="0">
                <a:latin typeface="Calibri" panose="020F0502020204030204" pitchFamily="34" charset="0"/>
                <a:cs typeface="Calibri" panose="020F0502020204030204" pitchFamily="34" charset="0"/>
              </a:rPr>
              <a:t>كلما كان المستشعر السينسور </a:t>
            </a:r>
            <a:r>
              <a:rPr lang="en-US" sz="2400" b="1" dirty="0">
                <a:latin typeface="Calibri" panose="020F0502020204030204" pitchFamily="34" charset="0"/>
                <a:cs typeface="Calibri" panose="020F0502020204030204" pitchFamily="34" charset="0"/>
              </a:rPr>
              <a:t>SENSOR </a:t>
            </a:r>
            <a:r>
              <a:rPr lang="ar-SA" sz="2400" b="1" dirty="0">
                <a:latin typeface="Calibri" panose="020F0502020204030204" pitchFamily="34" charset="0"/>
                <a:cs typeface="Calibri" panose="020F0502020204030204" pitchFamily="34" charset="0"/>
              </a:rPr>
              <a:t> حساساً أكثر للضوء</a:t>
            </a:r>
          </a:p>
        </p:txBody>
      </p:sp>
      <p:sp>
        <p:nvSpPr>
          <p:cNvPr id="4" name="مستطيل: زوايا مستديرة 3">
            <a:extLst>
              <a:ext uri="{FF2B5EF4-FFF2-40B4-BE49-F238E27FC236}">
                <a16:creationId xmlns:a16="http://schemas.microsoft.com/office/drawing/2014/main" id="{7E7889A3-1BD6-4E65-9DC2-C4093FE411C1}"/>
              </a:ext>
            </a:extLst>
          </p:cNvPr>
          <p:cNvSpPr/>
          <p:nvPr/>
        </p:nvSpPr>
        <p:spPr>
          <a:xfrm>
            <a:off x="2658793" y="3023419"/>
            <a:ext cx="9158069" cy="550607"/>
          </a:xfrm>
          <a:prstGeom prst="roundRect">
            <a:avLst/>
          </a:prstGeom>
          <a:solidFill>
            <a:srgbClr val="CAD5D7"/>
          </a:solidFill>
          <a:ln w="25400" cap="flat" cmpd="sng" algn="ctr">
            <a:noFill/>
            <a:prstDash val="solid"/>
          </a:ln>
          <a:effectLst/>
        </p:spPr>
        <p:txBody>
          <a:bodyPr rtlCol="1" anchor="ctr"/>
          <a:lstStyle/>
          <a:p>
            <a:pPr algn="ctr" defTabSz="1219170">
              <a:defRPr/>
            </a:pPr>
            <a:r>
              <a:rPr lang="ar-SA" sz="2667" b="1" dirty="0">
                <a:solidFill>
                  <a:srgbClr val="2A2828"/>
                </a:solidFill>
                <a:latin typeface="Calibri"/>
                <a:cs typeface="Calibri"/>
              </a:rPr>
              <a:t>قيم المصور لا دخل لها بالصور التي يلتقطها أو الرسالة من وراء الصورة</a:t>
            </a:r>
          </a:p>
        </p:txBody>
      </p:sp>
      <p:sp>
        <p:nvSpPr>
          <p:cNvPr id="5" name="مستطيل: زوايا مستديرة 4">
            <a:extLst>
              <a:ext uri="{FF2B5EF4-FFF2-40B4-BE49-F238E27FC236}">
                <a16:creationId xmlns:a16="http://schemas.microsoft.com/office/drawing/2014/main" id="{8641501D-1548-4B79-9F5C-87101BC44253}"/>
              </a:ext>
            </a:extLst>
          </p:cNvPr>
          <p:cNvSpPr/>
          <p:nvPr/>
        </p:nvSpPr>
        <p:spPr>
          <a:xfrm>
            <a:off x="2658792" y="3732553"/>
            <a:ext cx="9158070" cy="824788"/>
          </a:xfrm>
          <a:prstGeom prst="roundRect">
            <a:avLst/>
          </a:prstGeom>
          <a:solidFill>
            <a:srgbClr val="CAD5D7"/>
          </a:solidFill>
          <a:ln w="25400" cap="flat" cmpd="sng" algn="ctr">
            <a:noFill/>
            <a:prstDash val="solid"/>
          </a:ln>
          <a:effectLst/>
        </p:spPr>
        <p:txBody>
          <a:bodyPr rtlCol="1" anchor="ctr"/>
          <a:lstStyle/>
          <a:p>
            <a:pPr algn="ctr" defTabSz="1219170">
              <a:defRPr/>
            </a:pPr>
            <a:r>
              <a:rPr lang="ar-SA" sz="2667" b="1" dirty="0">
                <a:solidFill>
                  <a:srgbClr val="2A2828"/>
                </a:solidFill>
                <a:latin typeface="Calibri"/>
                <a:cs typeface="Calibri"/>
              </a:rPr>
              <a:t>من الارشادات الأولية يجب على المصور مراعاتها قبل واثناء التصوير تناغم الأوان والتركيز وضبط الإضاءة   </a:t>
            </a:r>
          </a:p>
        </p:txBody>
      </p:sp>
      <p:pic>
        <p:nvPicPr>
          <p:cNvPr id="9" name="Picture 2" descr="762,020 True Or False Stock Photos, Pictures &amp; Royalty-Free Images - iStock">
            <a:extLst>
              <a:ext uri="{FF2B5EF4-FFF2-40B4-BE49-F238E27FC236}">
                <a16:creationId xmlns:a16="http://schemas.microsoft.com/office/drawing/2014/main" id="{B4B0EEA8-7BC5-453F-82F0-0C4135B56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842" y="825646"/>
            <a:ext cx="1716512" cy="1063004"/>
          </a:xfrm>
          <a:prstGeom prst="rect">
            <a:avLst/>
          </a:prstGeom>
          <a:noFill/>
          <a:extLst>
            <a:ext uri="{909E8E84-426E-40DD-AFC4-6F175D3DCCD1}">
              <a14:hiddenFill xmlns:a14="http://schemas.microsoft.com/office/drawing/2010/main">
                <a:solidFill>
                  <a:srgbClr val="FFFFFF"/>
                </a:solidFill>
              </a14:hiddenFill>
            </a:ext>
          </a:extLst>
        </p:spPr>
      </p:pic>
      <p:sp>
        <p:nvSpPr>
          <p:cNvPr id="10" name="مربع نص 9">
            <a:extLst>
              <a:ext uri="{FF2B5EF4-FFF2-40B4-BE49-F238E27FC236}">
                <a16:creationId xmlns:a16="http://schemas.microsoft.com/office/drawing/2014/main" id="{9908597D-AC9D-4192-9627-40AE36C8679B}"/>
              </a:ext>
            </a:extLst>
          </p:cNvPr>
          <p:cNvSpPr txBox="1"/>
          <p:nvPr/>
        </p:nvSpPr>
        <p:spPr>
          <a:xfrm>
            <a:off x="7922520" y="408139"/>
            <a:ext cx="4027920" cy="584775"/>
          </a:xfrm>
          <a:prstGeom prst="rect">
            <a:avLst/>
          </a:prstGeom>
          <a:noFill/>
        </p:spPr>
        <p:txBody>
          <a:bodyPr wrap="square">
            <a:spAutoFit/>
          </a:bodyPr>
          <a:lstStyle/>
          <a:p>
            <a:pPr algn="ctr" rtl="1"/>
            <a:r>
              <a:rPr lang="ar-SA" sz="3200" b="1" dirty="0">
                <a:solidFill>
                  <a:srgbClr val="4F81BD"/>
                </a:solidFill>
                <a:latin typeface="Calibri" panose="020F0502020204030204" pitchFamily="34" charset="0"/>
                <a:cs typeface="Calibri" panose="020F0502020204030204" pitchFamily="34" charset="0"/>
              </a:rPr>
              <a:t>تقويم ختامي</a:t>
            </a:r>
          </a:p>
        </p:txBody>
      </p:sp>
      <p:pic>
        <p:nvPicPr>
          <p:cNvPr id="11" name="صورة 10">
            <a:extLst>
              <a:ext uri="{FF2B5EF4-FFF2-40B4-BE49-F238E27FC236}">
                <a16:creationId xmlns:a16="http://schemas.microsoft.com/office/drawing/2014/main" id="{735394C7-BA92-4AB0-B159-55EAEAB45446}"/>
              </a:ext>
            </a:extLst>
          </p:cNvPr>
          <p:cNvPicPr>
            <a:picLocks noChangeAspect="1"/>
          </p:cNvPicPr>
          <p:nvPr/>
        </p:nvPicPr>
        <p:blipFill rotWithShape="1">
          <a:blip r:embed="rId5"/>
          <a:srcRect l="49867" t="30617" r="8194" b="11002"/>
          <a:stretch/>
        </p:blipFill>
        <p:spPr>
          <a:xfrm>
            <a:off x="1898937" y="2267267"/>
            <a:ext cx="600455" cy="561600"/>
          </a:xfrm>
          <a:prstGeom prst="rect">
            <a:avLst/>
          </a:prstGeom>
        </p:spPr>
      </p:pic>
      <p:pic>
        <p:nvPicPr>
          <p:cNvPr id="12" name="صورة 11">
            <a:extLst>
              <a:ext uri="{FF2B5EF4-FFF2-40B4-BE49-F238E27FC236}">
                <a16:creationId xmlns:a16="http://schemas.microsoft.com/office/drawing/2014/main" id="{428C9706-9177-4327-BE65-13A15F8CA315}"/>
              </a:ext>
            </a:extLst>
          </p:cNvPr>
          <p:cNvPicPr>
            <a:picLocks noChangeAspect="1"/>
          </p:cNvPicPr>
          <p:nvPr/>
        </p:nvPicPr>
        <p:blipFill rotWithShape="1">
          <a:blip r:embed="rId5"/>
          <a:srcRect l="6774" t="29471" r="51287" b="12147"/>
          <a:stretch/>
        </p:blipFill>
        <p:spPr>
          <a:xfrm>
            <a:off x="1898635" y="3023419"/>
            <a:ext cx="600757" cy="561883"/>
          </a:xfrm>
          <a:prstGeom prst="rect">
            <a:avLst/>
          </a:prstGeom>
        </p:spPr>
      </p:pic>
      <p:pic>
        <p:nvPicPr>
          <p:cNvPr id="13" name="صورة 12">
            <a:extLst>
              <a:ext uri="{FF2B5EF4-FFF2-40B4-BE49-F238E27FC236}">
                <a16:creationId xmlns:a16="http://schemas.microsoft.com/office/drawing/2014/main" id="{42C02931-BB70-4295-AC96-BF3A8AB215CF}"/>
              </a:ext>
            </a:extLst>
          </p:cNvPr>
          <p:cNvPicPr>
            <a:picLocks noChangeAspect="1"/>
          </p:cNvPicPr>
          <p:nvPr/>
        </p:nvPicPr>
        <p:blipFill rotWithShape="1">
          <a:blip r:embed="rId5"/>
          <a:srcRect l="49867" t="30617" r="8194" b="11002"/>
          <a:stretch/>
        </p:blipFill>
        <p:spPr>
          <a:xfrm>
            <a:off x="1898635" y="3864147"/>
            <a:ext cx="600455" cy="561600"/>
          </a:xfrm>
          <a:prstGeom prst="rect">
            <a:avLst/>
          </a:prstGeom>
        </p:spPr>
      </p:pic>
    </p:spTree>
    <p:extLst>
      <p:ext uri="{BB962C8B-B14F-4D97-AF65-F5344CB8AC3E}">
        <p14:creationId xmlns:p14="http://schemas.microsoft.com/office/powerpoint/2010/main" val="41866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صورة 2">
            <a:extLst>
              <a:ext uri="{FF2B5EF4-FFF2-40B4-BE49-F238E27FC236}">
                <a16:creationId xmlns:a16="http://schemas.microsoft.com/office/drawing/2014/main" id="{AD37020C-51B6-4D0C-BD62-FAA1C3E11277}"/>
              </a:ext>
            </a:extLst>
          </p:cNvPr>
          <p:cNvPicPr>
            <a:picLocks noChangeAspect="1"/>
          </p:cNvPicPr>
          <p:nvPr/>
        </p:nvPicPr>
        <p:blipFill rotWithShape="1">
          <a:blip r:embed="rId2"/>
          <a:srcRect l="28185" t="43815" r="36833" b="25703"/>
          <a:stretch/>
        </p:blipFill>
        <p:spPr>
          <a:xfrm>
            <a:off x="2631417" y="1533832"/>
            <a:ext cx="7736700" cy="3790336"/>
          </a:xfrm>
          <a:prstGeom prst="rect">
            <a:avLst/>
          </a:prstGeom>
        </p:spPr>
      </p:pic>
      <p:sp>
        <p:nvSpPr>
          <p:cNvPr id="2" name="سهم: لليسار 1">
            <a:extLst>
              <a:ext uri="{FF2B5EF4-FFF2-40B4-BE49-F238E27FC236}">
                <a16:creationId xmlns:a16="http://schemas.microsoft.com/office/drawing/2014/main" id="{7BD47158-F7B0-4F42-8483-C9B25B0ACF33}"/>
              </a:ext>
            </a:extLst>
          </p:cNvPr>
          <p:cNvSpPr/>
          <p:nvPr/>
        </p:nvSpPr>
        <p:spPr>
          <a:xfrm>
            <a:off x="9973994" y="2613074"/>
            <a:ext cx="534800" cy="71745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63184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7" name="مربع نص 6">
            <a:extLst>
              <a:ext uri="{FF2B5EF4-FFF2-40B4-BE49-F238E27FC236}">
                <a16:creationId xmlns:a16="http://schemas.microsoft.com/office/drawing/2014/main" id="{0E2C375E-41B1-483F-AD39-9DBBA5FD5F6B}"/>
              </a:ext>
            </a:extLst>
          </p:cNvPr>
          <p:cNvSpPr txBox="1"/>
          <p:nvPr/>
        </p:nvSpPr>
        <p:spPr>
          <a:xfrm>
            <a:off x="3956439" y="5271203"/>
            <a:ext cx="7729560" cy="923330"/>
          </a:xfrm>
          <a:prstGeom prst="rect">
            <a:avLst/>
          </a:prstGeom>
          <a:noFill/>
        </p:spPr>
        <p:txBody>
          <a:bodyPr wrap="square">
            <a:spAutoFit/>
          </a:bodyPr>
          <a:lstStyle/>
          <a:p>
            <a:pPr algn="ctr"/>
            <a:r>
              <a:rPr lang="ar-SA" sz="5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أسس التصوير الرقمي </a:t>
            </a:r>
            <a:endParaRPr lang="ar-SA" sz="5400" b="1" dirty="0">
              <a:solidFill>
                <a:srgbClr val="C00000"/>
              </a:solidFill>
              <a:latin typeface="Calibri" panose="020F0502020204030204" pitchFamily="34" charset="0"/>
              <a:cs typeface="Calibri" panose="020F0502020204030204" pitchFamily="34" charset="0"/>
            </a:endParaRPr>
          </a:p>
        </p:txBody>
      </p:sp>
      <p:pic>
        <p:nvPicPr>
          <p:cNvPr id="3" name="صورة 2">
            <a:extLst>
              <a:ext uri="{FF2B5EF4-FFF2-40B4-BE49-F238E27FC236}">
                <a16:creationId xmlns:a16="http://schemas.microsoft.com/office/drawing/2014/main" id="{AE46DC71-D720-4421-BECF-B57DACAAB708}"/>
              </a:ext>
            </a:extLst>
          </p:cNvPr>
          <p:cNvPicPr>
            <a:picLocks noChangeAspect="1"/>
          </p:cNvPicPr>
          <p:nvPr/>
        </p:nvPicPr>
        <p:blipFill>
          <a:blip r:embed="rId2"/>
          <a:stretch>
            <a:fillRect/>
          </a:stretch>
        </p:blipFill>
        <p:spPr>
          <a:xfrm>
            <a:off x="2686929" y="363604"/>
            <a:ext cx="4876800" cy="4876800"/>
          </a:xfrm>
          <a:prstGeom prst="rect">
            <a:avLst/>
          </a:prstGeom>
        </p:spPr>
      </p:pic>
    </p:spTree>
    <p:extLst>
      <p:ext uri="{BB962C8B-B14F-4D97-AF65-F5344CB8AC3E}">
        <p14:creationId xmlns:p14="http://schemas.microsoft.com/office/powerpoint/2010/main" val="426346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مجموعة 18">
            <a:extLst>
              <a:ext uri="{FF2B5EF4-FFF2-40B4-BE49-F238E27FC236}">
                <a16:creationId xmlns:a16="http://schemas.microsoft.com/office/drawing/2014/main" id="{BC6AB92F-E9BF-4729-B283-1700EE8DDA73}"/>
              </a:ext>
            </a:extLst>
          </p:cNvPr>
          <p:cNvGrpSpPr/>
          <p:nvPr/>
        </p:nvGrpSpPr>
        <p:grpSpPr>
          <a:xfrm>
            <a:off x="2330662" y="916937"/>
            <a:ext cx="7917426" cy="2040956"/>
            <a:chOff x="6253315" y="516194"/>
            <a:chExt cx="5427407" cy="1932038"/>
          </a:xfrm>
        </p:grpSpPr>
        <p:grpSp>
          <p:nvGrpSpPr>
            <p:cNvPr id="20" name="مجموعة 19">
              <a:extLst>
                <a:ext uri="{FF2B5EF4-FFF2-40B4-BE49-F238E27FC236}">
                  <a16:creationId xmlns:a16="http://schemas.microsoft.com/office/drawing/2014/main" id="{84DDB6A9-3928-4CB7-ACBF-1DD4D0695B28}"/>
                </a:ext>
              </a:extLst>
            </p:cNvPr>
            <p:cNvGrpSpPr/>
            <p:nvPr/>
          </p:nvGrpSpPr>
          <p:grpSpPr>
            <a:xfrm>
              <a:off x="6253315" y="516194"/>
              <a:ext cx="5427407" cy="1769806"/>
              <a:chOff x="6253315" y="516194"/>
              <a:chExt cx="5427407" cy="1769806"/>
            </a:xfrm>
          </p:grpSpPr>
          <p:pic>
            <p:nvPicPr>
              <p:cNvPr id="22" name="Picture 4" descr="Title Box Banner PNG Free Download And Clipart Image For Free Download -  Lovepik | 401442823">
                <a:extLst>
                  <a:ext uri="{FF2B5EF4-FFF2-40B4-BE49-F238E27FC236}">
                    <a16:creationId xmlns:a16="http://schemas.microsoft.com/office/drawing/2014/main" id="{DC3B1D13-2090-4094-BA81-50E95C65118F}"/>
                  </a:ext>
                </a:extLst>
              </p:cNvPr>
              <p:cNvPicPr>
                <a:picLocks noChangeAspect="1" noChangeArrowheads="1"/>
              </p:cNvPicPr>
              <p:nvPr/>
            </p:nvPicPr>
            <p:blipFill rotWithShape="1">
              <a:blip r:embed="rId2">
                <a:clrChange>
                  <a:clrFrom>
                    <a:srgbClr val="EBEBEB"/>
                  </a:clrFrom>
                  <a:clrTo>
                    <a:srgbClr val="EBEBEB">
                      <a:alpha val="0"/>
                    </a:srgbClr>
                  </a:clrTo>
                </a:clrChange>
                <a:extLst>
                  <a:ext uri="{28A0092B-C50C-407E-A947-70E740481C1C}">
                    <a14:useLocalDpi xmlns:a14="http://schemas.microsoft.com/office/drawing/2010/main" val="0"/>
                  </a:ext>
                </a:extLst>
              </a:blip>
              <a:srcRect l="10789" t="62418" r="10072" b="19140"/>
              <a:stretch/>
            </p:blipFill>
            <p:spPr bwMode="auto">
              <a:xfrm>
                <a:off x="6253315" y="516194"/>
                <a:ext cx="5427407" cy="1769806"/>
              </a:xfrm>
              <a:prstGeom prst="rect">
                <a:avLst/>
              </a:prstGeom>
              <a:noFill/>
              <a:extLst>
                <a:ext uri="{909E8E84-426E-40DD-AFC4-6F175D3DCCD1}">
                  <a14:hiddenFill xmlns:a14="http://schemas.microsoft.com/office/drawing/2010/main">
                    <a:solidFill>
                      <a:srgbClr val="FFFFFF"/>
                    </a:solidFill>
                  </a14:hiddenFill>
                </a:ext>
              </a:extLst>
            </p:spPr>
          </p:pic>
          <p:sp>
            <p:nvSpPr>
              <p:cNvPr id="23" name="مربع نص 22">
                <a:extLst>
                  <a:ext uri="{FF2B5EF4-FFF2-40B4-BE49-F238E27FC236}">
                    <a16:creationId xmlns:a16="http://schemas.microsoft.com/office/drawing/2014/main" id="{97198540-C3E2-4AEC-AF02-4A040DD509DD}"/>
                  </a:ext>
                </a:extLst>
              </p:cNvPr>
              <p:cNvSpPr txBox="1"/>
              <p:nvPr/>
            </p:nvSpPr>
            <p:spPr>
              <a:xfrm>
                <a:off x="6742992" y="652257"/>
                <a:ext cx="4273799" cy="1206040"/>
              </a:xfrm>
              <a:prstGeom prst="rect">
                <a:avLst/>
              </a:prstGeom>
              <a:solidFill>
                <a:schemeClr val="bg1"/>
              </a:solidFill>
            </p:spPr>
            <p:txBody>
              <a:bodyPr wrap="square">
                <a:spAutoFit/>
              </a:bodyPr>
              <a:lstStyle/>
              <a:p>
                <a:pPr algn="ctr"/>
                <a:r>
                  <a:rPr lang="ar-SA" sz="6000" b="1" dirty="0">
                    <a:latin typeface="Calibri" panose="020F0502020204030204" pitchFamily="34" charset="0"/>
                    <a:cs typeface="Calibri" panose="020F0502020204030204" pitchFamily="34" charset="0"/>
                  </a:rPr>
                  <a:t>أهداف الموضوع</a:t>
                </a:r>
              </a:p>
              <a:p>
                <a:pPr algn="ctr"/>
                <a:r>
                  <a:rPr lang="ar-SA" sz="3200" b="1" dirty="0">
                    <a:latin typeface="Calibri" panose="020F0502020204030204" pitchFamily="34" charset="0"/>
                    <a:cs typeface="Calibri" panose="020F0502020204030204" pitchFamily="34" charset="0"/>
                  </a:rPr>
                  <a:t> </a:t>
                </a:r>
              </a:p>
            </p:txBody>
          </p:sp>
        </p:grpSp>
        <p:sp>
          <p:nvSpPr>
            <p:cNvPr id="21" name="مستطيل 20">
              <a:extLst>
                <a:ext uri="{FF2B5EF4-FFF2-40B4-BE49-F238E27FC236}">
                  <a16:creationId xmlns:a16="http://schemas.microsoft.com/office/drawing/2014/main" id="{3E1B0CFE-D7EB-4C32-B6C5-CB52895802F1}"/>
                </a:ext>
              </a:extLst>
            </p:cNvPr>
            <p:cNvSpPr/>
            <p:nvPr/>
          </p:nvSpPr>
          <p:spPr>
            <a:xfrm>
              <a:off x="7270955" y="2020529"/>
              <a:ext cx="33921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 name="مجموعة 3">
            <a:extLst>
              <a:ext uri="{FF2B5EF4-FFF2-40B4-BE49-F238E27FC236}">
                <a16:creationId xmlns:a16="http://schemas.microsoft.com/office/drawing/2014/main" id="{48A5E09B-88B0-40B3-9B59-E30D9726C85B}"/>
              </a:ext>
            </a:extLst>
          </p:cNvPr>
          <p:cNvGrpSpPr/>
          <p:nvPr/>
        </p:nvGrpSpPr>
        <p:grpSpPr>
          <a:xfrm>
            <a:off x="3674503" y="3666494"/>
            <a:ext cx="7609829" cy="1677936"/>
            <a:chOff x="3716706" y="3625445"/>
            <a:chExt cx="7609829" cy="1677936"/>
          </a:xfrm>
        </p:grpSpPr>
        <p:grpSp>
          <p:nvGrpSpPr>
            <p:cNvPr id="9" name="مجموعة 8">
              <a:extLst>
                <a:ext uri="{FF2B5EF4-FFF2-40B4-BE49-F238E27FC236}">
                  <a16:creationId xmlns:a16="http://schemas.microsoft.com/office/drawing/2014/main" id="{ECEAB9BC-9AA5-402C-96C1-74714140E238}"/>
                </a:ext>
              </a:extLst>
            </p:cNvPr>
            <p:cNvGrpSpPr/>
            <p:nvPr/>
          </p:nvGrpSpPr>
          <p:grpSpPr>
            <a:xfrm>
              <a:off x="3716706" y="3625445"/>
              <a:ext cx="7609829" cy="1634904"/>
              <a:chOff x="2543130" y="2717082"/>
              <a:chExt cx="7609829" cy="1634904"/>
            </a:xfrm>
          </p:grpSpPr>
          <p:sp>
            <p:nvSpPr>
              <p:cNvPr id="16" name="مستطيل: زوايا مستديرة 15">
                <a:extLst>
                  <a:ext uri="{FF2B5EF4-FFF2-40B4-BE49-F238E27FC236}">
                    <a16:creationId xmlns:a16="http://schemas.microsoft.com/office/drawing/2014/main" id="{DE53261A-5B15-4376-9A83-4DD69C2A1749}"/>
                  </a:ext>
                </a:extLst>
              </p:cNvPr>
              <p:cNvSpPr/>
              <p:nvPr/>
            </p:nvSpPr>
            <p:spPr>
              <a:xfrm>
                <a:off x="2543130" y="2717082"/>
                <a:ext cx="6748410" cy="951548"/>
              </a:xfrm>
              <a:prstGeom prst="round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r>
                  <a:rPr lang="ar-SA" sz="3600" b="1" dirty="0">
                    <a:latin typeface="Calibri" panose="020F0502020204030204" pitchFamily="34" charset="0"/>
                    <a:cs typeface="Calibri" panose="020F0502020204030204" pitchFamily="34" charset="0"/>
                  </a:rPr>
                  <a:t>مراعاة المبادئ الأساسية في التصوير.</a:t>
                </a:r>
                <a:endParaRPr lang="ar-SA" sz="3600" b="1" dirty="0">
                  <a:solidFill>
                    <a:schemeClr val="tx1"/>
                  </a:solidFill>
                  <a:latin typeface="Calibri" panose="020F0502020204030204" pitchFamily="34" charset="0"/>
                  <a:cs typeface="Calibri" panose="020F0502020204030204" pitchFamily="34" charset="0"/>
                </a:endParaRPr>
              </a:p>
            </p:txBody>
          </p:sp>
          <p:grpSp>
            <p:nvGrpSpPr>
              <p:cNvPr id="12" name="مجموعة 11">
                <a:extLst>
                  <a:ext uri="{FF2B5EF4-FFF2-40B4-BE49-F238E27FC236}">
                    <a16:creationId xmlns:a16="http://schemas.microsoft.com/office/drawing/2014/main" id="{DA03FDBF-2CAF-48CC-A233-96282A3D54E6}"/>
                  </a:ext>
                </a:extLst>
              </p:cNvPr>
              <p:cNvGrpSpPr/>
              <p:nvPr/>
            </p:nvGrpSpPr>
            <p:grpSpPr>
              <a:xfrm>
                <a:off x="9291540" y="2851178"/>
                <a:ext cx="861419" cy="1500808"/>
                <a:chOff x="10119851" y="2196149"/>
                <a:chExt cx="861419" cy="1500808"/>
              </a:xfrm>
            </p:grpSpPr>
            <p:sp>
              <p:nvSpPr>
                <p:cNvPr id="13" name="شكل بيضاوي 12">
                  <a:extLst>
                    <a:ext uri="{FF2B5EF4-FFF2-40B4-BE49-F238E27FC236}">
                      <a16:creationId xmlns:a16="http://schemas.microsoft.com/office/drawing/2014/main" id="{9A3CB561-ACBB-4257-8F3D-8206775D98DC}"/>
                    </a:ext>
                  </a:extLst>
                </p:cNvPr>
                <p:cNvSpPr/>
                <p:nvPr/>
              </p:nvSpPr>
              <p:spPr>
                <a:xfrm>
                  <a:off x="10119851" y="2196149"/>
                  <a:ext cx="811161" cy="683356"/>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latin typeface="Calibri" panose="020F0502020204030204" pitchFamily="34" charset="0"/>
                      <a:cs typeface="Calibri" panose="020F0502020204030204" pitchFamily="34" charset="0"/>
                    </a:rPr>
                    <a:t>1</a:t>
                  </a:r>
                </a:p>
              </p:txBody>
            </p:sp>
            <p:sp>
              <p:nvSpPr>
                <p:cNvPr id="14" name="شكل بيضاوي 13">
                  <a:extLst>
                    <a:ext uri="{FF2B5EF4-FFF2-40B4-BE49-F238E27FC236}">
                      <a16:creationId xmlns:a16="http://schemas.microsoft.com/office/drawing/2014/main" id="{34161A1E-7A62-4E60-AD2A-B7C074F76113}"/>
                    </a:ext>
                  </a:extLst>
                </p:cNvPr>
                <p:cNvSpPr/>
                <p:nvPr/>
              </p:nvSpPr>
              <p:spPr>
                <a:xfrm>
                  <a:off x="10170109" y="3013601"/>
                  <a:ext cx="811161" cy="683356"/>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latin typeface="Calibri" panose="020F0502020204030204" pitchFamily="34" charset="0"/>
                      <a:cs typeface="Calibri" panose="020F0502020204030204" pitchFamily="34" charset="0"/>
                    </a:rPr>
                    <a:t>2</a:t>
                  </a:r>
                </a:p>
              </p:txBody>
            </p:sp>
          </p:grpSp>
        </p:grpSp>
        <p:sp>
          <p:nvSpPr>
            <p:cNvPr id="24" name="مربع نص 23">
              <a:extLst>
                <a:ext uri="{FF2B5EF4-FFF2-40B4-BE49-F238E27FC236}">
                  <a16:creationId xmlns:a16="http://schemas.microsoft.com/office/drawing/2014/main" id="{74811CDB-FF92-4018-BF8B-9ADCA7B4F6AD}"/>
                </a:ext>
              </a:extLst>
            </p:cNvPr>
            <p:cNvSpPr txBox="1"/>
            <p:nvPr/>
          </p:nvSpPr>
          <p:spPr>
            <a:xfrm>
              <a:off x="3716706" y="4657050"/>
              <a:ext cx="6748410" cy="646331"/>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اتباع إرشادات قبل وأثناء عملية التصوير.</a:t>
              </a:r>
            </a:p>
          </p:txBody>
        </p:sp>
      </p:grpSp>
    </p:spTree>
    <p:extLst>
      <p:ext uri="{BB962C8B-B14F-4D97-AF65-F5344CB8AC3E}">
        <p14:creationId xmlns:p14="http://schemas.microsoft.com/office/powerpoint/2010/main" val="386568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39E0CE8E-77FA-4E0E-B6E9-17B616C9ED8E}"/>
              </a:ext>
            </a:extLst>
          </p:cNvPr>
          <p:cNvSpPr txBox="1"/>
          <p:nvPr/>
        </p:nvSpPr>
        <p:spPr>
          <a:xfrm>
            <a:off x="403851" y="2054966"/>
            <a:ext cx="11384279" cy="3785652"/>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شهدت الصورة عدة تحولات فنية، تتبع التطور التقني في الكاميرات، وقد أثرت الصورة بشكل كبير في إنتاج مفاهيم جديدة أسهمت في إثراء كافة الأنشطة </a:t>
            </a:r>
          </a:p>
          <a:p>
            <a:pPr algn="ctr"/>
            <a:r>
              <a:rPr lang="ar-SA" sz="4000" b="1" dirty="0">
                <a:solidFill>
                  <a:srgbClr val="0070C0"/>
                </a:solidFill>
                <a:latin typeface="Calibri" panose="020F0502020204030204" pitchFamily="34" charset="0"/>
                <a:cs typeface="Calibri" panose="020F0502020204030204" pitchFamily="34" charset="0"/>
              </a:rPr>
              <a:t>الثقافية</a:t>
            </a:r>
            <a:r>
              <a:rPr lang="ar-SA" sz="4000" b="1" dirty="0">
                <a:latin typeface="Calibri" panose="020F0502020204030204" pitchFamily="34" charset="0"/>
                <a:cs typeface="Calibri" panose="020F0502020204030204" pitchFamily="34" charset="0"/>
              </a:rPr>
              <a:t> </a:t>
            </a:r>
            <a:r>
              <a:rPr lang="ar-SA" sz="4000" b="1" dirty="0">
                <a:solidFill>
                  <a:srgbClr val="002060"/>
                </a:solidFill>
                <a:latin typeface="Calibri" panose="020F0502020204030204" pitchFamily="34" charset="0"/>
                <a:cs typeface="Calibri" panose="020F0502020204030204" pitchFamily="34" charset="0"/>
              </a:rPr>
              <a:t>والتعليمية، </a:t>
            </a:r>
            <a:r>
              <a:rPr lang="ar-SA" sz="4000" b="1" dirty="0">
                <a:solidFill>
                  <a:srgbClr val="C00000"/>
                </a:solidFill>
                <a:latin typeface="Calibri" panose="020F0502020204030204" pitchFamily="34" charset="0"/>
                <a:cs typeface="Calibri" panose="020F0502020204030204" pitchFamily="34" charset="0"/>
              </a:rPr>
              <a:t>والحضارة الإنسانية </a:t>
            </a:r>
            <a:r>
              <a:rPr lang="ar-SA" sz="4000" b="1" dirty="0">
                <a:solidFill>
                  <a:srgbClr val="005C2A"/>
                </a:solidFill>
                <a:latin typeface="Calibri" panose="020F0502020204030204" pitchFamily="34" charset="0"/>
                <a:cs typeface="Calibri" panose="020F0502020204030204" pitchFamily="34" charset="0"/>
              </a:rPr>
              <a:t>والقيم والمعاني الجمالية</a:t>
            </a:r>
            <a:endParaRPr lang="ar-SA" sz="4000" b="1" dirty="0">
              <a:latin typeface="Calibri" panose="020F0502020204030204" pitchFamily="34" charset="0"/>
              <a:cs typeface="Calibri" panose="020F0502020204030204" pitchFamily="34" charset="0"/>
            </a:endParaRPr>
          </a:p>
          <a:p>
            <a:pPr algn="ctr"/>
            <a:endParaRPr lang="ar-SA" sz="4000" b="1" dirty="0">
              <a:latin typeface="Calibri" panose="020F0502020204030204" pitchFamily="34" charset="0"/>
              <a:cs typeface="Calibri" panose="020F0502020204030204" pitchFamily="34" charset="0"/>
            </a:endParaRPr>
          </a:p>
          <a:p>
            <a:pPr algn="ctr"/>
            <a:r>
              <a:rPr lang="ar-SA" sz="4000" b="1" dirty="0">
                <a:latin typeface="Calibri" panose="020F0502020204030204" pitchFamily="34" charset="0"/>
                <a:cs typeface="Calibri" panose="020F0502020204030204" pitchFamily="34" charset="0"/>
              </a:rPr>
              <a:t> فأصبحت الصورة قوة تعبيرية عالية المستوى.</a:t>
            </a:r>
          </a:p>
        </p:txBody>
      </p:sp>
      <p:sp>
        <p:nvSpPr>
          <p:cNvPr id="6" name="مربع نص 5">
            <a:extLst>
              <a:ext uri="{FF2B5EF4-FFF2-40B4-BE49-F238E27FC236}">
                <a16:creationId xmlns:a16="http://schemas.microsoft.com/office/drawing/2014/main" id="{EA0B86DB-E38D-4A36-A736-0EF5477A4A0A}"/>
              </a:ext>
            </a:extLst>
          </p:cNvPr>
          <p:cNvSpPr txBox="1"/>
          <p:nvPr/>
        </p:nvSpPr>
        <p:spPr>
          <a:xfrm>
            <a:off x="1888899" y="317340"/>
            <a:ext cx="8414185" cy="1137642"/>
          </a:xfrm>
          <a:prstGeom prst="roundRect">
            <a:avLst>
              <a:gd name="adj" fmla="val 33192"/>
            </a:avLst>
          </a:prstGeom>
          <a:solidFill>
            <a:schemeClr val="accent4">
              <a:lumMod val="40000"/>
              <a:lumOff val="60000"/>
            </a:schemeClr>
          </a:solidFill>
        </p:spPr>
        <p:txBody>
          <a:bodyPr wrap="square">
            <a:spAutoFit/>
          </a:bodyPr>
          <a:lstStyle/>
          <a:p>
            <a:pPr algn="ctr"/>
            <a:r>
              <a:rPr lang="ar-SA" sz="5400" b="1" dirty="0">
                <a:effectLst/>
                <a:latin typeface="Calibri" panose="020F0502020204030204" pitchFamily="34" charset="0"/>
                <a:ea typeface="Calibri" panose="020F0502020204030204" pitchFamily="34" charset="0"/>
                <a:cs typeface="Calibri" panose="020F0502020204030204" pitchFamily="34" charset="0"/>
              </a:rPr>
              <a:t>مقدمة</a:t>
            </a:r>
            <a:endParaRPr lang="ar-SA" sz="5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702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5E3A33A-72AC-4927-BCE1-76F80EDF1F85}"/>
              </a:ext>
            </a:extLst>
          </p:cNvPr>
          <p:cNvSpPr txBox="1"/>
          <p:nvPr/>
        </p:nvSpPr>
        <p:spPr>
          <a:xfrm>
            <a:off x="2434297" y="2672861"/>
            <a:ext cx="8881403" cy="3785652"/>
          </a:xfrm>
          <a:prstGeom prst="rect">
            <a:avLst/>
          </a:prstGeom>
          <a:noFill/>
        </p:spPr>
        <p:txBody>
          <a:bodyPr wrap="square">
            <a:spAutoFit/>
          </a:bodyPr>
          <a:lstStyle/>
          <a:p>
            <a:r>
              <a:rPr lang="ar-SA" sz="4000" b="1" dirty="0">
                <a:latin typeface="Calibri" panose="020F0502020204030204" pitchFamily="34" charset="0"/>
                <a:cs typeface="Calibri" panose="020F0502020204030204" pitchFamily="34" charset="0"/>
              </a:rPr>
              <a:t>هو شكل من أشكال التصوير التي تستخدم التكنولوجيا الرقمية لمعالجة الصور دون المعالجة الكيميائية، </a:t>
            </a:r>
            <a:r>
              <a:rPr lang="ar-SA" sz="4000" b="1" dirty="0">
                <a:solidFill>
                  <a:srgbClr val="0070C0"/>
                </a:solidFill>
                <a:latin typeface="Calibri" panose="020F0502020204030204" pitchFamily="34" charset="0"/>
                <a:cs typeface="Calibri" panose="020F0502020204030204" pitchFamily="34" charset="0"/>
              </a:rPr>
              <a:t>فإن الصور الرقمية يمكن معالجتها </a:t>
            </a:r>
            <a:r>
              <a:rPr lang="ar-SA" sz="4000" b="1" dirty="0">
                <a:solidFill>
                  <a:srgbClr val="005C2A"/>
                </a:solidFill>
                <a:latin typeface="Calibri" panose="020F0502020204030204" pitchFamily="34" charset="0"/>
                <a:cs typeface="Calibri" panose="020F0502020204030204" pitchFamily="34" charset="0"/>
              </a:rPr>
              <a:t>وتخزينها ومشاركتها</a:t>
            </a:r>
            <a:r>
              <a:rPr lang="ar-SA" sz="4000" b="1" dirty="0">
                <a:latin typeface="Calibri" panose="020F0502020204030204" pitchFamily="34" charset="0"/>
                <a:cs typeface="Calibri" panose="020F0502020204030204" pitchFamily="34" charset="0"/>
              </a:rPr>
              <a:t>، </a:t>
            </a:r>
            <a:r>
              <a:rPr lang="ar-SA" sz="4000" b="1" dirty="0">
                <a:solidFill>
                  <a:srgbClr val="0C8190"/>
                </a:solidFill>
                <a:latin typeface="Calibri" panose="020F0502020204030204" pitchFamily="34" charset="0"/>
                <a:cs typeface="Calibri" panose="020F0502020204030204" pitchFamily="34" charset="0"/>
              </a:rPr>
              <a:t>كما يمكن طباعتها</a:t>
            </a:r>
            <a:r>
              <a:rPr lang="ar-SA" sz="4000" b="1" dirty="0">
                <a:latin typeface="Calibri" panose="020F0502020204030204" pitchFamily="34" charset="0"/>
                <a:cs typeface="Calibri" panose="020F0502020204030204" pitchFamily="34" charset="0"/>
              </a:rPr>
              <a:t>، </a:t>
            </a:r>
          </a:p>
          <a:p>
            <a:r>
              <a:rPr lang="ar-SA" sz="4000" b="1" dirty="0">
                <a:latin typeface="Calibri" panose="020F0502020204030204" pitchFamily="34" charset="0"/>
                <a:cs typeface="Calibri" panose="020F0502020204030204" pitchFamily="34" charset="0"/>
              </a:rPr>
              <a:t>ولا تعد بديلاً عن التصوير الفوتوغرافي التقليدي، </a:t>
            </a:r>
          </a:p>
          <a:p>
            <a:r>
              <a:rPr lang="ar-SA" sz="4000" b="1" dirty="0">
                <a:latin typeface="Calibri" panose="020F0502020204030204" pitchFamily="34" charset="0"/>
                <a:cs typeface="Calibri" panose="020F0502020204030204" pitchFamily="34" charset="0"/>
              </a:rPr>
              <a:t>حيث إنها تقنية مختلفة تماما وهو علم مســتقل.</a:t>
            </a:r>
          </a:p>
        </p:txBody>
      </p:sp>
      <p:grpSp>
        <p:nvGrpSpPr>
          <p:cNvPr id="12" name="مجموعة 11">
            <a:extLst>
              <a:ext uri="{FF2B5EF4-FFF2-40B4-BE49-F238E27FC236}">
                <a16:creationId xmlns:a16="http://schemas.microsoft.com/office/drawing/2014/main" id="{2A0E30D5-DCE0-46B7-94D0-90DBA5B0DC9E}"/>
              </a:ext>
            </a:extLst>
          </p:cNvPr>
          <p:cNvGrpSpPr/>
          <p:nvPr/>
        </p:nvGrpSpPr>
        <p:grpSpPr>
          <a:xfrm>
            <a:off x="4141528" y="112543"/>
            <a:ext cx="5670452" cy="2307102"/>
            <a:chOff x="3321212" y="-1"/>
            <a:chExt cx="6098344" cy="2447779"/>
          </a:xfrm>
        </p:grpSpPr>
        <p:pic>
          <p:nvPicPr>
            <p:cNvPr id="10" name="صورة 9">
              <a:extLst>
                <a:ext uri="{FF2B5EF4-FFF2-40B4-BE49-F238E27FC236}">
                  <a16:creationId xmlns:a16="http://schemas.microsoft.com/office/drawing/2014/main" id="{DCC29F12-281E-460C-B901-3B8A0394A1C4}"/>
                </a:ext>
              </a:extLst>
            </p:cNvPr>
            <p:cNvPicPr>
              <a:picLocks noChangeAspect="1"/>
            </p:cNvPicPr>
            <p:nvPr/>
          </p:nvPicPr>
          <p:blipFill>
            <a:blip r:embed="rId2"/>
            <a:stretch>
              <a:fillRect/>
            </a:stretch>
          </p:blipFill>
          <p:spPr>
            <a:xfrm>
              <a:off x="3460653" y="-1"/>
              <a:ext cx="5958903" cy="2447779"/>
            </a:xfrm>
            <a:prstGeom prst="rect">
              <a:avLst/>
            </a:prstGeom>
          </p:spPr>
        </p:pic>
        <p:sp>
          <p:nvSpPr>
            <p:cNvPr id="11" name="مربع نص 10">
              <a:extLst>
                <a:ext uri="{FF2B5EF4-FFF2-40B4-BE49-F238E27FC236}">
                  <a16:creationId xmlns:a16="http://schemas.microsoft.com/office/drawing/2014/main" id="{02809825-7A85-42C8-BAAA-AE1FCA0B237F}"/>
                </a:ext>
              </a:extLst>
            </p:cNvPr>
            <p:cNvSpPr txBox="1"/>
            <p:nvPr/>
          </p:nvSpPr>
          <p:spPr>
            <a:xfrm>
              <a:off x="3321212" y="690125"/>
              <a:ext cx="6098344" cy="923330"/>
            </a:xfrm>
            <a:prstGeom prst="rect">
              <a:avLst/>
            </a:prstGeom>
            <a:noFill/>
          </p:spPr>
          <p:txBody>
            <a:bodyPr wrap="square">
              <a:spAutoFit/>
            </a:bodyPr>
            <a:lstStyle/>
            <a:p>
              <a:pPr algn="ctr"/>
              <a:r>
                <a:rPr lang="ar-SA" sz="5400" b="1" dirty="0">
                  <a:latin typeface="Calibri" panose="020F0502020204030204" pitchFamily="34" charset="0"/>
                  <a:cs typeface="Calibri" panose="020F0502020204030204" pitchFamily="34" charset="0"/>
                </a:rPr>
                <a:t>التصوير الرقمي </a:t>
              </a:r>
            </a:p>
          </p:txBody>
        </p:sp>
      </p:grpSp>
      <p:pic>
        <p:nvPicPr>
          <p:cNvPr id="14" name="صورة 13">
            <a:extLst>
              <a:ext uri="{FF2B5EF4-FFF2-40B4-BE49-F238E27FC236}">
                <a16:creationId xmlns:a16="http://schemas.microsoft.com/office/drawing/2014/main" id="{126BB6B2-825A-4EF0-B004-7823B3A7BBE6}"/>
              </a:ext>
            </a:extLst>
          </p:cNvPr>
          <p:cNvPicPr>
            <a:picLocks noChangeAspect="1"/>
          </p:cNvPicPr>
          <p:nvPr/>
        </p:nvPicPr>
        <p:blipFill>
          <a:blip r:embed="rId3"/>
          <a:stretch>
            <a:fillRect/>
          </a:stretch>
        </p:blipFill>
        <p:spPr>
          <a:xfrm flipH="1">
            <a:off x="-35052" y="573258"/>
            <a:ext cx="2827606" cy="2827606"/>
          </a:xfrm>
          <a:prstGeom prst="rect">
            <a:avLst/>
          </a:prstGeom>
        </p:spPr>
      </p:pic>
    </p:spTree>
    <p:extLst>
      <p:ext uri="{BB962C8B-B14F-4D97-AF65-F5344CB8AC3E}">
        <p14:creationId xmlns:p14="http://schemas.microsoft.com/office/powerpoint/2010/main" val="2645434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D2F77EB8-02B2-44F5-8635-45303410C2E4}"/>
              </a:ext>
            </a:extLst>
          </p:cNvPr>
          <p:cNvSpPr txBox="1"/>
          <p:nvPr/>
        </p:nvSpPr>
        <p:spPr>
          <a:xfrm>
            <a:off x="2670812" y="3530401"/>
            <a:ext cx="8845940" cy="1754326"/>
          </a:xfrm>
          <a:prstGeom prst="rect">
            <a:avLst/>
          </a:prstGeom>
          <a:noFill/>
        </p:spPr>
        <p:txBody>
          <a:bodyPr wrap="square">
            <a:spAutoFit/>
          </a:bodyPr>
          <a:lstStyle/>
          <a:p>
            <a:pPr marL="571500" indent="-571500">
              <a:buFont typeface="Wingdings" panose="05000000000000000000" pitchFamily="2" charset="2"/>
              <a:buChar char="q"/>
            </a:pPr>
            <a:r>
              <a:rPr lang="ar-SA" sz="3600" b="1" dirty="0">
                <a:latin typeface="Calibri" panose="020F0502020204030204" pitchFamily="34" charset="0"/>
                <a:cs typeface="Calibri" panose="020F0502020204030204" pitchFamily="34" charset="0"/>
              </a:rPr>
              <a:t>قلة التكلفة عن الفوتوغرافي.</a:t>
            </a:r>
          </a:p>
          <a:p>
            <a:pPr marL="571500" indent="-571500">
              <a:buFont typeface="Wingdings" panose="05000000000000000000" pitchFamily="2" charset="2"/>
              <a:buChar char="q"/>
            </a:pPr>
            <a:r>
              <a:rPr lang="ar-SA" sz="3600" b="1" dirty="0">
                <a:latin typeface="Calibri" panose="020F0502020204030204" pitchFamily="34" charset="0"/>
                <a:cs typeface="Calibri" panose="020F0502020204030204" pitchFamily="34" charset="0"/>
              </a:rPr>
              <a:t>ســرعة تسجيل الأحداث .</a:t>
            </a:r>
          </a:p>
          <a:p>
            <a:pPr marL="571500" indent="-571500">
              <a:buFont typeface="Wingdings" panose="05000000000000000000" pitchFamily="2" charset="2"/>
              <a:buChar char="q"/>
            </a:pPr>
            <a:r>
              <a:rPr lang="ar-SA" sz="3600" b="1" dirty="0">
                <a:latin typeface="Calibri" panose="020F0502020204030204" pitchFamily="34" charset="0"/>
                <a:cs typeface="Calibri" panose="020F0502020204030204" pitchFamily="34" charset="0"/>
              </a:rPr>
              <a:t>سرعة التأكد من سلامة وجودة الصورة قبل الطبع.</a:t>
            </a:r>
            <a:endParaRPr lang="ar-SA" sz="3600" dirty="0"/>
          </a:p>
        </p:txBody>
      </p:sp>
      <p:pic>
        <p:nvPicPr>
          <p:cNvPr id="9" name="صورة 8">
            <a:extLst>
              <a:ext uri="{FF2B5EF4-FFF2-40B4-BE49-F238E27FC236}">
                <a16:creationId xmlns:a16="http://schemas.microsoft.com/office/drawing/2014/main" id="{B7E4A02D-A4EA-4125-8391-F2E461CEDF2D}"/>
              </a:ext>
            </a:extLst>
          </p:cNvPr>
          <p:cNvPicPr>
            <a:picLocks noChangeAspect="1"/>
          </p:cNvPicPr>
          <p:nvPr/>
        </p:nvPicPr>
        <p:blipFill>
          <a:blip r:embed="rId2"/>
          <a:stretch>
            <a:fillRect/>
          </a:stretch>
        </p:blipFill>
        <p:spPr>
          <a:xfrm>
            <a:off x="305124" y="909723"/>
            <a:ext cx="3526037" cy="29823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6" name="مجموعة 15">
            <a:extLst>
              <a:ext uri="{FF2B5EF4-FFF2-40B4-BE49-F238E27FC236}">
                <a16:creationId xmlns:a16="http://schemas.microsoft.com/office/drawing/2014/main" id="{8FAF3991-1FC9-43D1-A753-5AEA73DEFB00}"/>
              </a:ext>
            </a:extLst>
          </p:cNvPr>
          <p:cNvGrpSpPr/>
          <p:nvPr/>
        </p:nvGrpSpPr>
        <p:grpSpPr>
          <a:xfrm>
            <a:off x="4220308" y="272784"/>
            <a:ext cx="5247471" cy="2738564"/>
            <a:chOff x="4403188" y="407921"/>
            <a:chExt cx="5314688" cy="2865175"/>
          </a:xfrm>
        </p:grpSpPr>
        <p:pic>
          <p:nvPicPr>
            <p:cNvPr id="14" name="صورة 13">
              <a:extLst>
                <a:ext uri="{FF2B5EF4-FFF2-40B4-BE49-F238E27FC236}">
                  <a16:creationId xmlns:a16="http://schemas.microsoft.com/office/drawing/2014/main" id="{E65DE371-0ABF-41F3-8771-BACAEFD6A206}"/>
                </a:ext>
              </a:extLst>
            </p:cNvPr>
            <p:cNvPicPr>
              <a:picLocks noChangeAspect="1"/>
            </p:cNvPicPr>
            <p:nvPr/>
          </p:nvPicPr>
          <p:blipFill>
            <a:blip r:embed="rId3"/>
            <a:stretch>
              <a:fillRect/>
            </a:stretch>
          </p:blipFill>
          <p:spPr>
            <a:xfrm>
              <a:off x="4403188" y="407921"/>
              <a:ext cx="5314688" cy="2865175"/>
            </a:xfrm>
            <a:prstGeom prst="rect">
              <a:avLst/>
            </a:prstGeom>
          </p:spPr>
        </p:pic>
        <p:sp>
          <p:nvSpPr>
            <p:cNvPr id="15" name="مربع نص 14">
              <a:extLst>
                <a:ext uri="{FF2B5EF4-FFF2-40B4-BE49-F238E27FC236}">
                  <a16:creationId xmlns:a16="http://schemas.microsoft.com/office/drawing/2014/main" id="{DE8B0852-5E88-46CE-BF48-13FD326F7143}"/>
                </a:ext>
              </a:extLst>
            </p:cNvPr>
            <p:cNvSpPr txBox="1"/>
            <p:nvPr/>
          </p:nvSpPr>
          <p:spPr>
            <a:xfrm>
              <a:off x="4797319" y="1486565"/>
              <a:ext cx="4526426" cy="707886"/>
            </a:xfrm>
            <a:prstGeom prst="rect">
              <a:avLst/>
            </a:prstGeom>
            <a:noFill/>
          </p:spPr>
          <p:txBody>
            <a:bodyPr wrap="square">
              <a:spAutoFit/>
            </a:bodyPr>
            <a:lstStyle/>
            <a:p>
              <a:pPr algn="ctr"/>
              <a:r>
                <a:rPr lang="ar-SA" sz="4000" b="1" dirty="0">
                  <a:solidFill>
                    <a:srgbClr val="0070C0"/>
                  </a:solidFill>
                  <a:latin typeface="Calibri" panose="020F0502020204030204" pitchFamily="34" charset="0"/>
                  <a:cs typeface="Calibri" panose="020F0502020204030204" pitchFamily="34" charset="0"/>
                </a:rPr>
                <a:t>مميزات التصوير الرقمي </a:t>
              </a:r>
            </a:p>
          </p:txBody>
        </p:sp>
      </p:grpSp>
    </p:spTree>
    <p:extLst>
      <p:ext uri="{BB962C8B-B14F-4D97-AF65-F5344CB8AC3E}">
        <p14:creationId xmlns:p14="http://schemas.microsoft.com/office/powerpoint/2010/main" val="371877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4B081F60-3533-414A-8C74-D3D2AD9E050C}"/>
              </a:ext>
            </a:extLst>
          </p:cNvPr>
          <p:cNvGrpSpPr/>
          <p:nvPr/>
        </p:nvGrpSpPr>
        <p:grpSpPr>
          <a:xfrm>
            <a:off x="6313996" y="0"/>
            <a:ext cx="5878004" cy="2025748"/>
            <a:chOff x="4700951" y="1334073"/>
            <a:chExt cx="5878004" cy="1814741"/>
          </a:xfrm>
        </p:grpSpPr>
        <p:sp>
          <p:nvSpPr>
            <p:cNvPr id="6" name="مربع نص 5">
              <a:extLst>
                <a:ext uri="{FF2B5EF4-FFF2-40B4-BE49-F238E27FC236}">
                  <a16:creationId xmlns:a16="http://schemas.microsoft.com/office/drawing/2014/main" id="{CC032E46-8C8C-48A2-868F-4C11ECCBD244}"/>
                </a:ext>
              </a:extLst>
            </p:cNvPr>
            <p:cNvSpPr txBox="1"/>
            <p:nvPr/>
          </p:nvSpPr>
          <p:spPr>
            <a:xfrm>
              <a:off x="4700951" y="1879604"/>
              <a:ext cx="5207181" cy="971145"/>
            </a:xfrm>
            <a:prstGeom prst="roundRect">
              <a:avLst>
                <a:gd name="adj" fmla="val 25854"/>
              </a:avLst>
            </a:prstGeom>
            <a:solidFill>
              <a:srgbClr val="0C8190"/>
            </a:solidFill>
          </p:spPr>
          <p:txBody>
            <a:bodyPr wrap="square">
              <a:spAutoFit/>
            </a:bodyPr>
            <a:lstStyle/>
            <a:p>
              <a:pPr algn="ctr"/>
              <a:r>
                <a:rPr lang="ar-SA" sz="5400" b="1" dirty="0">
                  <a:solidFill>
                    <a:schemeClr val="bg1"/>
                  </a:solidFill>
                  <a:latin typeface="Calibri" panose="020F0502020204030204" pitchFamily="34" charset="0"/>
                  <a:cs typeface="Calibri" panose="020F0502020204030204" pitchFamily="34" charset="0"/>
                </a:rPr>
                <a:t>     الهدف الأول</a:t>
              </a:r>
            </a:p>
          </p:txBody>
        </p:sp>
        <p:pic>
          <p:nvPicPr>
            <p:cNvPr id="8" name="صورة 7">
              <a:extLst>
                <a:ext uri="{FF2B5EF4-FFF2-40B4-BE49-F238E27FC236}">
                  <a16:creationId xmlns:a16="http://schemas.microsoft.com/office/drawing/2014/main" id="{18BBC76D-2CAD-4490-9D06-B1A3C65C8E71}"/>
                </a:ext>
              </a:extLst>
            </p:cNvPr>
            <p:cNvPicPr>
              <a:picLocks noChangeAspect="1"/>
            </p:cNvPicPr>
            <p:nvPr/>
          </p:nvPicPr>
          <p:blipFill>
            <a:blip r:embed="rId2">
              <a:clrChange>
                <a:clrFrom>
                  <a:srgbClr val="C6E9FF"/>
                </a:clrFrom>
                <a:clrTo>
                  <a:srgbClr val="C6E9FF">
                    <a:alpha val="0"/>
                  </a:srgbClr>
                </a:clrTo>
              </a:clrChange>
            </a:blip>
            <a:stretch>
              <a:fillRect/>
            </a:stretch>
          </p:blipFill>
          <p:spPr>
            <a:xfrm>
              <a:off x="8159300" y="1334073"/>
              <a:ext cx="2419655" cy="1814741"/>
            </a:xfrm>
            <a:prstGeom prst="rect">
              <a:avLst/>
            </a:prstGeom>
          </p:spPr>
        </p:pic>
      </p:grpSp>
      <p:grpSp>
        <p:nvGrpSpPr>
          <p:cNvPr id="3" name="مجموعة 2">
            <a:extLst>
              <a:ext uri="{FF2B5EF4-FFF2-40B4-BE49-F238E27FC236}">
                <a16:creationId xmlns:a16="http://schemas.microsoft.com/office/drawing/2014/main" id="{293F8361-5C99-488A-AA59-E735CFCB2110}"/>
              </a:ext>
            </a:extLst>
          </p:cNvPr>
          <p:cNvGrpSpPr/>
          <p:nvPr/>
        </p:nvGrpSpPr>
        <p:grpSpPr>
          <a:xfrm>
            <a:off x="586170" y="2301988"/>
            <a:ext cx="11136847" cy="732057"/>
            <a:chOff x="716221" y="3196750"/>
            <a:chExt cx="11136847" cy="732057"/>
          </a:xfrm>
        </p:grpSpPr>
        <p:sp>
          <p:nvSpPr>
            <p:cNvPr id="7" name="مربع نص 6">
              <a:extLst>
                <a:ext uri="{FF2B5EF4-FFF2-40B4-BE49-F238E27FC236}">
                  <a16:creationId xmlns:a16="http://schemas.microsoft.com/office/drawing/2014/main" id="{61AA3716-E3B4-45BD-A8B4-DFF8CA9357A0}"/>
                </a:ext>
              </a:extLst>
            </p:cNvPr>
            <p:cNvSpPr txBox="1"/>
            <p:nvPr/>
          </p:nvSpPr>
          <p:spPr>
            <a:xfrm>
              <a:off x="716221" y="3196750"/>
              <a:ext cx="10343212" cy="646331"/>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أن يكون الطلبة قادرين على مراعاة المبادئ الأساسية في التصوير.</a:t>
              </a:r>
              <a:endParaRPr lang="ar-SA" sz="3600" b="1" dirty="0">
                <a:solidFill>
                  <a:schemeClr val="tx1"/>
                </a:solidFill>
                <a:latin typeface="Calibri" panose="020F0502020204030204" pitchFamily="34" charset="0"/>
                <a:cs typeface="Calibri" panose="020F0502020204030204" pitchFamily="34" charset="0"/>
              </a:endParaRPr>
            </a:p>
          </p:txBody>
        </p:sp>
        <p:sp>
          <p:nvSpPr>
            <p:cNvPr id="17" name="شكل بيضاوي 16">
              <a:extLst>
                <a:ext uri="{FF2B5EF4-FFF2-40B4-BE49-F238E27FC236}">
                  <a16:creationId xmlns:a16="http://schemas.microsoft.com/office/drawing/2014/main" id="{1085BB01-51BB-49B1-944F-CBB5CF77157F}"/>
                </a:ext>
              </a:extLst>
            </p:cNvPr>
            <p:cNvSpPr/>
            <p:nvPr/>
          </p:nvSpPr>
          <p:spPr>
            <a:xfrm>
              <a:off x="11041907" y="3245451"/>
              <a:ext cx="811161" cy="683356"/>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latin typeface="Calibri" panose="020F0502020204030204" pitchFamily="34" charset="0"/>
                  <a:cs typeface="Calibri" panose="020F0502020204030204" pitchFamily="34" charset="0"/>
                </a:rPr>
                <a:t>1</a:t>
              </a:r>
            </a:p>
          </p:txBody>
        </p:sp>
      </p:grpSp>
      <p:pic>
        <p:nvPicPr>
          <p:cNvPr id="5" name="صورة 4">
            <a:extLst>
              <a:ext uri="{FF2B5EF4-FFF2-40B4-BE49-F238E27FC236}">
                <a16:creationId xmlns:a16="http://schemas.microsoft.com/office/drawing/2014/main" id="{D2204C88-C263-47E5-83B4-C7897FD5BD2A}"/>
              </a:ext>
            </a:extLst>
          </p:cNvPr>
          <p:cNvPicPr>
            <a:picLocks noChangeAspect="1"/>
          </p:cNvPicPr>
          <p:nvPr/>
        </p:nvPicPr>
        <p:blipFill>
          <a:blip r:embed="rId3"/>
          <a:stretch>
            <a:fillRect/>
          </a:stretch>
        </p:blipFill>
        <p:spPr>
          <a:xfrm>
            <a:off x="492369" y="3988191"/>
            <a:ext cx="2869809" cy="2869809"/>
          </a:xfrm>
          <a:prstGeom prst="rect">
            <a:avLst/>
          </a:prstGeom>
        </p:spPr>
      </p:pic>
    </p:spTree>
    <p:extLst>
      <p:ext uri="{BB962C8B-B14F-4D97-AF65-F5344CB8AC3E}">
        <p14:creationId xmlns:p14="http://schemas.microsoft.com/office/powerpoint/2010/main" val="30817672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901</Words>
  <Application>Microsoft Office PowerPoint</Application>
  <PresentationFormat>شاشة عريضة</PresentationFormat>
  <Paragraphs>102</Paragraphs>
  <Slides>25</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25</vt:i4>
      </vt:variant>
    </vt:vector>
  </HeadingPairs>
  <TitlesOfParts>
    <vt:vector size="32" baseType="lpstr">
      <vt:lpstr>Arial</vt:lpstr>
      <vt:lpstr>Calibri</vt:lpstr>
      <vt:lpstr>Calibri Light</vt:lpstr>
      <vt:lpstr>Courier New</vt:lpstr>
      <vt:lpstr>Dubai</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manal ali</dc:creator>
  <cp:lastModifiedBy>manal ali</cp:lastModifiedBy>
  <cp:revision>91</cp:revision>
  <dcterms:created xsi:type="dcterms:W3CDTF">2023-09-15T03:05:05Z</dcterms:created>
  <dcterms:modified xsi:type="dcterms:W3CDTF">2023-12-05T22:58:45Z</dcterms:modified>
</cp:coreProperties>
</file>