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6"/>
  </p:notesMasterIdLst>
  <p:sldIdLst>
    <p:sldId id="257" r:id="rId2"/>
    <p:sldId id="11088945" r:id="rId3"/>
    <p:sldId id="262" r:id="rId4"/>
    <p:sldId id="11088935" r:id="rId5"/>
    <p:sldId id="256" r:id="rId6"/>
    <p:sldId id="11088946" r:id="rId7"/>
    <p:sldId id="266" r:id="rId8"/>
    <p:sldId id="279" r:id="rId9"/>
    <p:sldId id="11088974" r:id="rId10"/>
    <p:sldId id="11088975" r:id="rId11"/>
    <p:sldId id="11088947" r:id="rId12"/>
    <p:sldId id="278" r:id="rId13"/>
    <p:sldId id="11088948" r:id="rId14"/>
    <p:sldId id="11088949" r:id="rId15"/>
    <p:sldId id="11088950" r:id="rId16"/>
    <p:sldId id="11088951" r:id="rId17"/>
    <p:sldId id="11088956" r:id="rId18"/>
    <p:sldId id="11088957" r:id="rId19"/>
    <p:sldId id="11088980" r:id="rId20"/>
    <p:sldId id="11088953" r:id="rId21"/>
    <p:sldId id="11088976" r:id="rId22"/>
    <p:sldId id="11088954" r:id="rId23"/>
    <p:sldId id="11088955" r:id="rId24"/>
    <p:sldId id="11088959" r:id="rId25"/>
    <p:sldId id="11088960" r:id="rId26"/>
    <p:sldId id="11088977" r:id="rId27"/>
    <p:sldId id="11088961" r:id="rId28"/>
    <p:sldId id="11088962" r:id="rId29"/>
    <p:sldId id="11088963" r:id="rId30"/>
    <p:sldId id="11088964" r:id="rId31"/>
    <p:sldId id="11088965" r:id="rId32"/>
    <p:sldId id="283" r:id="rId33"/>
    <p:sldId id="11088966" r:id="rId34"/>
    <p:sldId id="284" r:id="rId35"/>
    <p:sldId id="11088967" r:id="rId36"/>
    <p:sldId id="11088968" r:id="rId37"/>
    <p:sldId id="11088969" r:id="rId38"/>
    <p:sldId id="11088973" r:id="rId39"/>
    <p:sldId id="11088970" r:id="rId40"/>
    <p:sldId id="11088971" r:id="rId41"/>
    <p:sldId id="11088972" r:id="rId42"/>
    <p:sldId id="11088982" r:id="rId43"/>
    <p:sldId id="11088984" r:id="rId44"/>
    <p:sldId id="11088981" r:id="rId4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190"/>
    <a:srgbClr val="005C2A"/>
    <a:srgbClr val="A6028F"/>
    <a:srgbClr val="E2C9E7"/>
    <a:srgbClr val="C9E7E6"/>
    <a:srgbClr val="E6FFD7"/>
    <a:srgbClr val="DDF4C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99F0F-50C9-4A85-B8BB-37DAAB4FA565}" v="527" dt="2023-12-04T19:43:57.617"/>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l ali" userId="edb0f116218d3443" providerId="LiveId" clId="{8A2DB28C-072D-40E1-A24B-A5E0B52D10C2}"/>
    <pc:docChg chg="modSld">
      <pc:chgData name="manal ali" userId="edb0f116218d3443" providerId="LiveId" clId="{8A2DB28C-072D-40E1-A24B-A5E0B52D10C2}" dt="2023-12-04T19:53:25.815" v="1" actId="1076"/>
      <pc:docMkLst>
        <pc:docMk/>
      </pc:docMkLst>
      <pc:sldChg chg="modSp mod">
        <pc:chgData name="manal ali" userId="edb0f116218d3443" providerId="LiveId" clId="{8A2DB28C-072D-40E1-A24B-A5E0B52D10C2}" dt="2023-12-04T19:53:25.815" v="1" actId="1076"/>
        <pc:sldMkLst>
          <pc:docMk/>
          <pc:sldMk cId="2755312304" sldId="257"/>
        </pc:sldMkLst>
        <pc:spChg chg="mod">
          <ac:chgData name="manal ali" userId="edb0f116218d3443" providerId="LiveId" clId="{8A2DB28C-072D-40E1-A24B-A5E0B52D10C2}" dt="2023-12-04T19:53:22.237" v="0" actId="20577"/>
          <ac:spMkLst>
            <pc:docMk/>
            <pc:sldMk cId="2755312304" sldId="257"/>
            <ac:spMk id="2" creationId="{64C594DF-C8BA-4BD4-B89D-AAD873E525ED}"/>
          </ac:spMkLst>
        </pc:spChg>
        <pc:spChg chg="mod">
          <ac:chgData name="manal ali" userId="edb0f116218d3443" providerId="LiveId" clId="{8A2DB28C-072D-40E1-A24B-A5E0B52D10C2}" dt="2023-12-04T19:53:25.815" v="1" actId="1076"/>
          <ac:spMkLst>
            <pc:docMk/>
            <pc:sldMk cId="2755312304" sldId="257"/>
            <ac:spMk id="4" creationId="{FAAA6773-084B-412F-B781-A41816619E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FD88D5-1A49-439C-91C7-33ABCCD97D18}" type="datetimeFigureOut">
              <a:rPr lang="ar-SA" smtClean="0"/>
              <a:t>22/05/45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AC2A68-31C3-4AF0-98F9-B3488F3ABA04}" type="slidenum">
              <a:rPr lang="ar-SA" smtClean="0"/>
              <a:t>‹#›</a:t>
            </a:fld>
            <a:endParaRPr lang="ar-SA"/>
          </a:p>
        </p:txBody>
      </p:sp>
    </p:spTree>
    <p:extLst>
      <p:ext uri="{BB962C8B-B14F-4D97-AF65-F5344CB8AC3E}">
        <p14:creationId xmlns:p14="http://schemas.microsoft.com/office/powerpoint/2010/main" val="1776755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BAA35-C8DD-452E-8E6D-B946964F97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E210F16-3E02-4207-A426-D84D6D25D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43EE003-A962-4808-A44D-58E2DB7B7D36}"/>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5450E147-138D-48D4-8951-2D00639CF8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24EB53-FAA3-45E8-8296-AE4A3E1A35A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3173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61EDF-52EE-4F91-8B35-D3A4AA2B50F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312CA99-0B6E-4E11-B37D-DF011E8C015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057BC4-A488-47B1-BA2D-A163DC132593}"/>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597A815C-1155-44BD-AAF4-AD5B4AB97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7F29F2-F2C7-4ECD-9526-7AED017906AF}"/>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0740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3860931-7559-4F72-A397-46CBEEE27F2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1A4B0E1-0C5E-4D08-8F09-392E8AA0440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1D7D137-BF19-49B7-9DFF-0DE28EB3E0D7}"/>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51071135-D939-45B6-A0A3-9217421769C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BAA50E0-61F2-4617-8C52-0E567C4A48CB}"/>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1842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F973C-7EFD-4561-9DBE-2EFB74B286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5C8414-DDC7-403C-9396-AF1CD94166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BCE8EC-958A-40AA-993C-E1E81C2BD076}"/>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242167C5-55D0-4E7C-9352-710B69E29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8ED422-F2F7-4214-89B8-4697D200C9D5}"/>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7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9B366-270E-448A-8410-A9D5FD7EA88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03F301-31AC-426D-82FA-2E53010A5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D6C03DE-D4DC-41B6-9203-ED982C36F96B}"/>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1310378D-C0D8-4A2F-AE5F-62106EDBD81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022686-D551-49B5-A935-F717B85F4BE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97074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DAAA1F-17F7-47A0-AF0D-4628BC7233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97CB441-0593-4069-974D-5FD91943787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DB56F93-DCCC-4D95-933C-3C59ED2A59A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28884D-6921-4EFD-B560-B23AB00723CD}"/>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6" name="عنصر نائب للتذييل 5">
            <a:extLst>
              <a:ext uri="{FF2B5EF4-FFF2-40B4-BE49-F238E27FC236}">
                <a16:creationId xmlns:a16="http://schemas.microsoft.com/office/drawing/2014/main" id="{89B63AD1-BDD2-4E19-8E2C-9EABAFA1DB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998C0-CB78-4A65-BCD6-0A8FA2C49956}"/>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5831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6AB750-9E24-4A8B-92AD-43452DFEB42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3F669A7-7BF1-4BA3-94FE-6BF350431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2FDDD32-075D-4FB3-827F-00E8F477328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7BBCE9-FCA5-475D-BDB7-AAB95089A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677F22C-8605-4381-B84D-C20756DBAC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AD40D23-A55A-473C-9A6E-B030BDC7DC5E}"/>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8" name="عنصر نائب للتذييل 7">
            <a:extLst>
              <a:ext uri="{FF2B5EF4-FFF2-40B4-BE49-F238E27FC236}">
                <a16:creationId xmlns:a16="http://schemas.microsoft.com/office/drawing/2014/main" id="{E38867DF-935E-42F8-AF57-B332EBE1120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3C77416-73BD-4956-A045-F73C63C35659}"/>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2653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EE8E7-D043-4484-90A6-11758A4E8A7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F87F698-9F6D-49EB-B97B-CE4C36557FC1}"/>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4" name="عنصر نائب للتذييل 3">
            <a:extLst>
              <a:ext uri="{FF2B5EF4-FFF2-40B4-BE49-F238E27FC236}">
                <a16:creationId xmlns:a16="http://schemas.microsoft.com/office/drawing/2014/main" id="{4C12A80F-D16C-40E8-A191-20A3BC0B35E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D579A4-C4EB-43EB-A1C7-C00BF6F9BE0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5989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7C14046-5C7F-4CFD-8C29-E035BBE0BF00}"/>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3" name="عنصر نائب للتذييل 2">
            <a:extLst>
              <a:ext uri="{FF2B5EF4-FFF2-40B4-BE49-F238E27FC236}">
                <a16:creationId xmlns:a16="http://schemas.microsoft.com/office/drawing/2014/main" id="{C336038F-CBFD-4E54-8623-66DA1642059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F94E313-DEAF-4253-BE7A-4B6A9F30210E}"/>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09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FC05F6-714F-49C9-81D2-494B513E07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765DA8-A7F3-4ED7-BD3D-CA05A9D8A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C8D74-3AA1-45E2-BA99-9CD1639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99B082-2D19-4253-BC3E-C634C5CCB1F5}"/>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6" name="عنصر نائب للتذييل 5">
            <a:extLst>
              <a:ext uri="{FF2B5EF4-FFF2-40B4-BE49-F238E27FC236}">
                <a16:creationId xmlns:a16="http://schemas.microsoft.com/office/drawing/2014/main" id="{8C0D94A7-6212-45B0-B632-40F3C9BCEB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EEF711-8EFC-4718-9478-ADB3775213CD}"/>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531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457B9A-30A2-4A5B-BEE3-6D75C17783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CE05158-8D22-4C46-9E86-4DAF026C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B21E407-210C-40A6-97F7-22F97892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F1A00A-7B9C-410D-8615-0C8FCB4B4BB8}"/>
              </a:ext>
            </a:extLst>
          </p:cNvPr>
          <p:cNvSpPr>
            <a:spLocks noGrp="1"/>
          </p:cNvSpPr>
          <p:nvPr>
            <p:ph type="dt" sz="half" idx="10"/>
          </p:nvPr>
        </p:nvSpPr>
        <p:spPr/>
        <p:txBody>
          <a:bodyPr/>
          <a:lstStyle/>
          <a:p>
            <a:fld id="{9DBDFA78-CFEE-45BB-BEFE-EAB117113CA6}" type="datetimeFigureOut">
              <a:rPr lang="ar-SA" smtClean="0"/>
              <a:t>22/05/45</a:t>
            </a:fld>
            <a:endParaRPr lang="ar-SA"/>
          </a:p>
        </p:txBody>
      </p:sp>
      <p:sp>
        <p:nvSpPr>
          <p:cNvPr id="6" name="عنصر نائب للتذييل 5">
            <a:extLst>
              <a:ext uri="{FF2B5EF4-FFF2-40B4-BE49-F238E27FC236}">
                <a16:creationId xmlns:a16="http://schemas.microsoft.com/office/drawing/2014/main" id="{862C045D-8500-400C-B10F-E8272449DD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457862-102A-4F0C-8170-937A04BEBE8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60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96797F9-380C-441F-99A0-4B27CD1060F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1115CD-8E47-43C0-8848-21993208B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B75C26-DC9C-4F82-9F9F-A646CEEE77E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BDFA78-CFEE-45BB-BEFE-EAB117113CA6}" type="datetimeFigureOut">
              <a:rPr lang="ar-SA" smtClean="0"/>
              <a:t>22/05/45</a:t>
            </a:fld>
            <a:endParaRPr lang="ar-SA"/>
          </a:p>
        </p:txBody>
      </p:sp>
      <p:sp>
        <p:nvSpPr>
          <p:cNvPr id="5" name="عنصر نائب للتذييل 4">
            <a:extLst>
              <a:ext uri="{FF2B5EF4-FFF2-40B4-BE49-F238E27FC236}">
                <a16:creationId xmlns:a16="http://schemas.microsoft.com/office/drawing/2014/main" id="{B7E55E37-9096-485B-8702-CC2F49035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C9BC09-C33F-435A-99A6-666BFD9E61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7A1627-73E6-4E20-8D08-33BA56685586}" type="slidenum">
              <a:rPr lang="ar-SA" smtClean="0"/>
              <a:t>‹#›</a:t>
            </a:fld>
            <a:endParaRPr lang="ar-SA"/>
          </a:p>
        </p:txBody>
      </p:sp>
    </p:spTree>
    <p:extLst>
      <p:ext uri="{BB962C8B-B14F-4D97-AF65-F5344CB8AC3E}">
        <p14:creationId xmlns:p14="http://schemas.microsoft.com/office/powerpoint/2010/main" val="191356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594DF-C8BA-4BD4-B89D-AAD873E525ED}"/>
              </a:ext>
            </a:extLst>
          </p:cNvPr>
          <p:cNvSpPr txBox="1"/>
          <p:nvPr/>
        </p:nvSpPr>
        <p:spPr>
          <a:xfrm>
            <a:off x="5589638" y="2023445"/>
            <a:ext cx="6218903" cy="1938992"/>
          </a:xfrm>
          <a:prstGeom prst="rect">
            <a:avLst/>
          </a:prstGeom>
          <a:noFill/>
        </p:spPr>
        <p:txBody>
          <a:bodyPr wrap="square" rtlCol="1">
            <a:spAutoFit/>
          </a:bodyPr>
          <a:lstStyle/>
          <a:p>
            <a:pPr algn="ctr"/>
            <a:r>
              <a:rPr lang="ar-SA" sz="4000" dirty="0">
                <a:latin typeface="Calibri" panose="020F0502020204030204" pitchFamily="34" charset="0"/>
                <a:cs typeface="Calibri" panose="020F0502020204030204" pitchFamily="34" charset="0"/>
              </a:rPr>
              <a:t>مقرر التصميم الرقمي 1-2</a:t>
            </a:r>
          </a:p>
          <a:p>
            <a:pPr algn="ctr"/>
            <a:r>
              <a:rPr lang="ar-SA" sz="4000" dirty="0">
                <a:solidFill>
                  <a:srgbClr val="00B050"/>
                </a:solidFill>
                <a:latin typeface="Calibri" panose="020F0502020204030204" pitchFamily="34" charset="0"/>
                <a:cs typeface="Calibri" panose="020F0502020204030204" pitchFamily="34" charset="0"/>
              </a:rPr>
              <a:t>( السنة الثالثة ) مسار عام</a:t>
            </a:r>
          </a:p>
          <a:p>
            <a:pPr algn="ctr"/>
            <a:r>
              <a:rPr lang="ar-SA" sz="4000" dirty="0">
                <a:solidFill>
                  <a:srgbClr val="C00000"/>
                </a:solidFill>
                <a:latin typeface="Calibri" panose="020F0502020204030204" pitchFamily="34" charset="0"/>
                <a:cs typeface="Calibri" panose="020F0502020204030204" pitchFamily="34" charset="0"/>
              </a:rPr>
              <a:t>الفصل الدراسي الثاني </a:t>
            </a:r>
          </a:p>
        </p:txBody>
      </p:sp>
      <p:sp>
        <p:nvSpPr>
          <p:cNvPr id="4" name="مربع نص 3">
            <a:extLst>
              <a:ext uri="{FF2B5EF4-FFF2-40B4-BE49-F238E27FC236}">
                <a16:creationId xmlns:a16="http://schemas.microsoft.com/office/drawing/2014/main" id="{FAAA6773-084B-412F-B781-A41816619E0F}"/>
              </a:ext>
            </a:extLst>
          </p:cNvPr>
          <p:cNvSpPr txBox="1"/>
          <p:nvPr/>
        </p:nvSpPr>
        <p:spPr>
          <a:xfrm>
            <a:off x="5710083" y="5188463"/>
            <a:ext cx="6098458" cy="830997"/>
          </a:xfrm>
          <a:prstGeom prst="rect">
            <a:avLst/>
          </a:prstGeom>
          <a:noFill/>
        </p:spPr>
        <p:txBody>
          <a:bodyPr wrap="square">
            <a:spAutoFit/>
          </a:bodyPr>
          <a:lstStyle/>
          <a:p>
            <a:pPr algn="ctr"/>
            <a:r>
              <a:rPr lang="ar-SA" sz="4800" dirty="0">
                <a:latin typeface="Calibri" panose="020F0502020204030204" pitchFamily="34" charset="0"/>
                <a:cs typeface="DecoType Naskh Special" panose="02010000000000000000" pitchFamily="2" charset="-78"/>
              </a:rPr>
              <a:t>المعلمة : نجود دحمان </a:t>
            </a:r>
          </a:p>
        </p:txBody>
      </p:sp>
    </p:spTree>
    <p:extLst>
      <p:ext uri="{BB962C8B-B14F-4D97-AF65-F5344CB8AC3E}">
        <p14:creationId xmlns:p14="http://schemas.microsoft.com/office/powerpoint/2010/main" val="2755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CF83905-ECC2-4D94-9A29-ED4BA88E2AFF}"/>
              </a:ext>
            </a:extLst>
          </p:cNvPr>
          <p:cNvPicPr>
            <a:picLocks noChangeAspect="1"/>
          </p:cNvPicPr>
          <p:nvPr/>
        </p:nvPicPr>
        <p:blipFill>
          <a:blip r:embed="rId2"/>
          <a:stretch>
            <a:fillRect/>
          </a:stretch>
        </p:blipFill>
        <p:spPr>
          <a:xfrm>
            <a:off x="1026942" y="2889391"/>
            <a:ext cx="2743200" cy="2743200"/>
          </a:xfrm>
          <a:prstGeom prst="rect">
            <a:avLst/>
          </a:prstGeom>
        </p:spPr>
      </p:pic>
      <p:sp>
        <p:nvSpPr>
          <p:cNvPr id="5" name="مربع نص 4">
            <a:extLst>
              <a:ext uri="{FF2B5EF4-FFF2-40B4-BE49-F238E27FC236}">
                <a16:creationId xmlns:a16="http://schemas.microsoft.com/office/drawing/2014/main" id="{A004FCCD-9AC6-4CAC-A355-C8332D154361}"/>
              </a:ext>
            </a:extLst>
          </p:cNvPr>
          <p:cNvSpPr txBox="1"/>
          <p:nvPr/>
        </p:nvSpPr>
        <p:spPr>
          <a:xfrm>
            <a:off x="422032" y="581067"/>
            <a:ext cx="11440550"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منذ نهاية القرن التاســع عشــر تحولت </a:t>
            </a:r>
            <a:r>
              <a:rPr lang="ar-SA" sz="3600" b="1" dirty="0">
                <a:solidFill>
                  <a:srgbClr val="0070C0"/>
                </a:solidFill>
                <a:latin typeface="Calibri" panose="020F0502020204030204" pitchFamily="34" charset="0"/>
                <a:cs typeface="Calibri" panose="020F0502020204030204" pitchFamily="34" charset="0"/>
              </a:rPr>
              <a:t>الصورة الفوتوغرافية </a:t>
            </a:r>
            <a:r>
              <a:rPr lang="ar-SA" sz="3600" b="1" dirty="0">
                <a:latin typeface="Calibri" panose="020F0502020204030204" pitchFamily="34" charset="0"/>
                <a:cs typeface="Calibri" panose="020F0502020204030204" pitchFamily="34" charset="0"/>
              </a:rPr>
              <a:t>إلى وسيط مفضل لترجمة مظاهر الأشياء وكوسيلة فنية معبرة عن المنتجات بشكل مباشر وغير مباشر، حيث ينعكس العالم من خلالها إلى اليوم.</a:t>
            </a:r>
          </a:p>
          <a:p>
            <a:pPr algn="ctr"/>
            <a:endParaRPr lang="ar-SA"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44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DF48C97-2FFF-448B-8D7E-1A7C845CBE0A}"/>
              </a:ext>
            </a:extLst>
          </p:cNvPr>
          <p:cNvSpPr txBox="1"/>
          <p:nvPr/>
        </p:nvSpPr>
        <p:spPr>
          <a:xfrm>
            <a:off x="4698610" y="1167049"/>
            <a:ext cx="6597746" cy="1754326"/>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وتعد </a:t>
            </a:r>
            <a:r>
              <a:rPr lang="ar-SA" sz="3600" b="1" dirty="0">
                <a:solidFill>
                  <a:srgbClr val="C00000"/>
                </a:solidFill>
                <a:latin typeface="Calibri" panose="020F0502020204030204" pitchFamily="34" charset="0"/>
                <a:cs typeface="Calibri" panose="020F0502020204030204" pitchFamily="34" charset="0"/>
              </a:rPr>
              <a:t>الكاميرا الرقمية </a:t>
            </a:r>
            <a:r>
              <a:rPr lang="ar-SA" sz="3600" b="1" dirty="0">
                <a:latin typeface="Calibri" panose="020F0502020204030204" pitchFamily="34" charset="0"/>
                <a:cs typeface="Calibri" panose="020F0502020204030204" pitchFamily="34" charset="0"/>
              </a:rPr>
              <a:t>إحدى الوسائط الرقمية التي تهدف إلى نقل المعلومة، من خلال الصورة الرقمية.</a:t>
            </a:r>
          </a:p>
        </p:txBody>
      </p:sp>
      <p:sp>
        <p:nvSpPr>
          <p:cNvPr id="5" name="مربع نص 4">
            <a:extLst>
              <a:ext uri="{FF2B5EF4-FFF2-40B4-BE49-F238E27FC236}">
                <a16:creationId xmlns:a16="http://schemas.microsoft.com/office/drawing/2014/main" id="{976B76EB-09DA-4717-96B6-0C7653165797}"/>
              </a:ext>
            </a:extLst>
          </p:cNvPr>
          <p:cNvSpPr txBox="1"/>
          <p:nvPr/>
        </p:nvSpPr>
        <p:spPr>
          <a:xfrm>
            <a:off x="0" y="3777023"/>
            <a:ext cx="11957537" cy="2554545"/>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ســيتم توضيح قواعد وأسس التصوير الرقمي، وأنواع الكاميرات، والتصوير ومعالجة التصور من خلال الهاتف الذكي، </a:t>
            </a:r>
          </a:p>
          <a:p>
            <a:pPr algn="ctr"/>
            <a:r>
              <a:rPr lang="ar-SA" sz="4000" b="1" dirty="0">
                <a:solidFill>
                  <a:srgbClr val="002060"/>
                </a:solidFill>
                <a:latin typeface="Calibri" panose="020F0502020204030204" pitchFamily="34" charset="0"/>
                <a:cs typeface="Calibri" panose="020F0502020204030204" pitchFamily="34" charset="0"/>
              </a:rPr>
              <a:t>وذلك من أجل اكساب مهارة ترتبط بتحقيق تصميم</a:t>
            </a:r>
          </a:p>
          <a:p>
            <a:pPr algn="ctr"/>
            <a:r>
              <a:rPr lang="ar-SA" sz="4000" b="1" dirty="0">
                <a:solidFill>
                  <a:srgbClr val="002060"/>
                </a:solidFill>
                <a:latin typeface="Calibri" panose="020F0502020204030204" pitchFamily="34" charset="0"/>
                <a:cs typeface="Calibri" panose="020F0502020204030204" pitchFamily="34" charset="0"/>
              </a:rPr>
              <a:t> ذي رسالة اتصالية.</a:t>
            </a:r>
          </a:p>
        </p:txBody>
      </p:sp>
      <p:pic>
        <p:nvPicPr>
          <p:cNvPr id="7" name="صورة 6">
            <a:extLst>
              <a:ext uri="{FF2B5EF4-FFF2-40B4-BE49-F238E27FC236}">
                <a16:creationId xmlns:a16="http://schemas.microsoft.com/office/drawing/2014/main" id="{5DAA150E-4973-49B8-AAC2-95C530F6229E}"/>
              </a:ext>
            </a:extLst>
          </p:cNvPr>
          <p:cNvPicPr>
            <a:picLocks noChangeAspect="1"/>
          </p:cNvPicPr>
          <p:nvPr/>
        </p:nvPicPr>
        <p:blipFill>
          <a:blip r:embed="rId2"/>
          <a:stretch>
            <a:fillRect/>
          </a:stretch>
        </p:blipFill>
        <p:spPr>
          <a:xfrm>
            <a:off x="1650607" y="206310"/>
            <a:ext cx="2715065" cy="2715065"/>
          </a:xfrm>
          <a:prstGeom prst="rect">
            <a:avLst/>
          </a:prstGeom>
        </p:spPr>
      </p:pic>
    </p:spTree>
    <p:extLst>
      <p:ext uri="{BB962C8B-B14F-4D97-AF65-F5344CB8AC3E}">
        <p14:creationId xmlns:p14="http://schemas.microsoft.com/office/powerpoint/2010/main" val="136427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484057" y="0"/>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192470"/>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الأول</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3" name="مجموعة 2">
            <a:extLst>
              <a:ext uri="{FF2B5EF4-FFF2-40B4-BE49-F238E27FC236}">
                <a16:creationId xmlns:a16="http://schemas.microsoft.com/office/drawing/2014/main" id="{293F8361-5C99-488A-AA59-E735CFCB2110}"/>
              </a:ext>
            </a:extLst>
          </p:cNvPr>
          <p:cNvGrpSpPr/>
          <p:nvPr/>
        </p:nvGrpSpPr>
        <p:grpSpPr>
          <a:xfrm>
            <a:off x="480676" y="3676221"/>
            <a:ext cx="11230648" cy="683356"/>
            <a:chOff x="622420" y="3245451"/>
            <a:chExt cx="11230648" cy="683356"/>
          </a:xfrm>
        </p:grpSpPr>
        <p:sp>
          <p:nvSpPr>
            <p:cNvPr id="7" name="مربع نص 6">
              <a:extLst>
                <a:ext uri="{FF2B5EF4-FFF2-40B4-BE49-F238E27FC236}">
                  <a16:creationId xmlns:a16="http://schemas.microsoft.com/office/drawing/2014/main" id="{61AA3716-E3B4-45BD-A8B4-DFF8CA9357A0}"/>
                </a:ext>
              </a:extLst>
            </p:cNvPr>
            <p:cNvSpPr txBox="1"/>
            <p:nvPr/>
          </p:nvSpPr>
          <p:spPr>
            <a:xfrm>
              <a:off x="622420" y="3245451"/>
              <a:ext cx="10343212"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على توضيح نشأة التصوير الرقمي، وتطوره. </a:t>
              </a:r>
              <a:endParaRPr lang="ar-SA" sz="3600" b="1" dirty="0">
                <a:solidFill>
                  <a:schemeClr val="tx1"/>
                </a:solidFill>
                <a:latin typeface="Calibri" panose="020F0502020204030204" pitchFamily="34" charset="0"/>
                <a:cs typeface="Calibri" panose="020F0502020204030204" pitchFamily="34" charset="0"/>
              </a:endParaRPr>
            </a:p>
          </p:txBody>
        </p:sp>
        <p:sp>
          <p:nvSpPr>
            <p:cNvPr id="17" name="شكل بيضاوي 16">
              <a:extLst>
                <a:ext uri="{FF2B5EF4-FFF2-40B4-BE49-F238E27FC236}">
                  <a16:creationId xmlns:a16="http://schemas.microsoft.com/office/drawing/2014/main" id="{1085BB01-51BB-49B1-944F-CBB5CF77157F}"/>
                </a:ext>
              </a:extLst>
            </p:cNvPr>
            <p:cNvSpPr/>
            <p:nvPr/>
          </p:nvSpPr>
          <p:spPr>
            <a:xfrm>
              <a:off x="11041907" y="3245451"/>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30817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BF62897-4319-4A68-89BB-B951BB2025EE}"/>
              </a:ext>
            </a:extLst>
          </p:cNvPr>
          <p:cNvSpPr txBox="1"/>
          <p:nvPr/>
        </p:nvSpPr>
        <p:spPr>
          <a:xfrm>
            <a:off x="3995224" y="692643"/>
            <a:ext cx="7727852" cy="3046988"/>
          </a:xfrm>
          <a:prstGeom prst="rect">
            <a:avLst/>
          </a:prstGeom>
          <a:noFill/>
        </p:spPr>
        <p:txBody>
          <a:bodyPr wrap="square">
            <a:spAutoFit/>
          </a:bodyPr>
          <a:lstStyle/>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تم إنتاج أول صورة رقمية في عام 1920 بواسـطة نظـام نقل الصورة عبر الكابل المعروفة</a:t>
            </a:r>
          </a:p>
          <a:p>
            <a:r>
              <a:rPr lang="ar-SA" sz="3200" b="1" dirty="0">
                <a:latin typeface="Calibri" panose="020F0502020204030204" pitchFamily="34" charset="0"/>
                <a:cs typeface="Calibri" panose="020F0502020204030204" pitchFamily="34" charset="0"/>
              </a:rPr>
              <a:t>  </a:t>
            </a:r>
            <a:r>
              <a:rPr lang="ar-SA" sz="3200" b="1" dirty="0">
                <a:solidFill>
                  <a:srgbClr val="0070C0"/>
                </a:solidFill>
                <a:latin typeface="Calibri" panose="020F0502020204030204" pitchFamily="34" charset="0"/>
                <a:cs typeface="Calibri" panose="020F0502020204030204" pitchFamily="34" charset="0"/>
              </a:rPr>
              <a:t>بواسـطة المخترع البريطاني هاري جـي بارثولوميـو</a:t>
            </a:r>
            <a:endParaRPr lang="ar-SA" sz="2400" b="1" dirty="0">
              <a:latin typeface="Calibri" panose="020F0502020204030204" pitchFamily="34" charset="0"/>
              <a:cs typeface="Calibri" panose="020F0502020204030204" pitchFamily="34" charset="0"/>
            </a:endParaRPr>
          </a:p>
          <a:p>
            <a:r>
              <a:rPr lang="ar-SA" sz="3200" b="1" dirty="0">
                <a:latin typeface="Calibri" panose="020F0502020204030204" pitchFamily="34" charset="0"/>
                <a:cs typeface="Calibri" panose="020F0502020204030204" pitchFamily="34" charset="0"/>
              </a:rPr>
              <a:t>كان التمثيـل الأول للعمـل في هـذا المجال عبر ألـواح الزنك التي تـم تعريضها للضوء لمدة زمنية بحيث ينتج عنها كثافات مختلفة.</a:t>
            </a:r>
          </a:p>
        </p:txBody>
      </p:sp>
      <p:sp>
        <p:nvSpPr>
          <p:cNvPr id="5" name="مربع نص 4">
            <a:extLst>
              <a:ext uri="{FF2B5EF4-FFF2-40B4-BE49-F238E27FC236}">
                <a16:creationId xmlns:a16="http://schemas.microsoft.com/office/drawing/2014/main" id="{16C12A40-3D2D-4E84-930B-0EF2CADB911D}"/>
              </a:ext>
            </a:extLst>
          </p:cNvPr>
          <p:cNvSpPr txBox="1"/>
          <p:nvPr/>
        </p:nvSpPr>
        <p:spPr>
          <a:xfrm>
            <a:off x="3320121" y="5035830"/>
            <a:ext cx="8594188" cy="646331"/>
          </a:xfrm>
          <a:prstGeom prst="rect">
            <a:avLst/>
          </a:prstGeom>
          <a:noFill/>
        </p:spPr>
        <p:txBody>
          <a:bodyPr wrap="square">
            <a:spAutoFit/>
          </a:bodyPr>
          <a:lstStyle/>
          <a:p>
            <a:pPr marL="571500" indent="-571500" algn="ctr">
              <a:buFont typeface="Wingdings" panose="05000000000000000000" pitchFamily="2" charset="2"/>
              <a:buChar char="q"/>
            </a:pPr>
            <a:r>
              <a:rPr lang="ar-SA" sz="3600" b="1" dirty="0">
                <a:solidFill>
                  <a:srgbClr val="C00000"/>
                </a:solidFill>
                <a:latin typeface="Calibri" panose="020F0502020204030204" pitchFamily="34" charset="0"/>
                <a:cs typeface="Calibri" panose="020F0502020204030204" pitchFamily="34" charset="0"/>
              </a:rPr>
              <a:t>ثم شهد تطور التصوير الرقمي مرحلتين  أساسيتين : </a:t>
            </a:r>
          </a:p>
        </p:txBody>
      </p:sp>
      <p:pic>
        <p:nvPicPr>
          <p:cNvPr id="7" name="صورة 6">
            <a:extLst>
              <a:ext uri="{FF2B5EF4-FFF2-40B4-BE49-F238E27FC236}">
                <a16:creationId xmlns:a16="http://schemas.microsoft.com/office/drawing/2014/main" id="{B3252554-162F-49CF-B4F0-92B9E49C7F5C}"/>
              </a:ext>
            </a:extLst>
          </p:cNvPr>
          <p:cNvPicPr>
            <a:picLocks noChangeAspect="1"/>
          </p:cNvPicPr>
          <p:nvPr/>
        </p:nvPicPr>
        <p:blipFill>
          <a:blip r:embed="rId2"/>
          <a:stretch>
            <a:fillRect/>
          </a:stretch>
        </p:blipFill>
        <p:spPr>
          <a:xfrm>
            <a:off x="1041009" y="470536"/>
            <a:ext cx="2279112" cy="2815807"/>
          </a:xfrm>
          <a:prstGeom prst="rect">
            <a:avLst/>
          </a:prstGeom>
        </p:spPr>
      </p:pic>
    </p:spTree>
    <p:extLst>
      <p:ext uri="{BB962C8B-B14F-4D97-AF65-F5344CB8AC3E}">
        <p14:creationId xmlns:p14="http://schemas.microsoft.com/office/powerpoint/2010/main" val="284034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B4D8328-733C-4F59-8C35-2F6F50DC95D8}"/>
              </a:ext>
            </a:extLst>
          </p:cNvPr>
          <p:cNvSpPr txBox="1"/>
          <p:nvPr/>
        </p:nvSpPr>
        <p:spPr>
          <a:xfrm>
            <a:off x="875713" y="347108"/>
            <a:ext cx="10905978" cy="1569660"/>
          </a:xfrm>
          <a:prstGeom prst="rect">
            <a:avLst/>
          </a:prstGeom>
          <a:noFill/>
        </p:spPr>
        <p:txBody>
          <a:bodyPr wrap="square">
            <a:spAutoFit/>
          </a:bodyPr>
          <a:lstStyle/>
          <a:p>
            <a:pPr marL="457200" indent="-457200">
              <a:buFont typeface="Wingdings" panose="05000000000000000000" pitchFamily="2" charset="2"/>
              <a:buChar char="Ø"/>
            </a:pPr>
            <a:r>
              <a:rPr lang="ar-SA" sz="3200" b="1" dirty="0">
                <a:solidFill>
                  <a:srgbClr val="A6028F"/>
                </a:solidFill>
                <a:latin typeface="Calibri" panose="020F0502020204030204" pitchFamily="34" charset="0"/>
                <a:cs typeface="Calibri" panose="020F0502020204030204" pitchFamily="34" charset="0"/>
              </a:rPr>
              <a:t>المرحلــة الأولى :</a:t>
            </a:r>
          </a:p>
          <a:p>
            <a:r>
              <a:rPr lang="ar-SA" sz="3200" b="1" dirty="0">
                <a:latin typeface="Calibri" panose="020F0502020204030204" pitchFamily="34" charset="0"/>
                <a:cs typeface="Calibri" panose="020F0502020204030204" pitchFamily="34" charset="0"/>
              </a:rPr>
              <a:t>من تطور التصوير الرقمي التي شــهدتها الأعوام التالية منذ 1957م </a:t>
            </a:r>
          </a:p>
          <a:p>
            <a:r>
              <a:rPr lang="ar-SA" sz="3200" b="1" dirty="0">
                <a:latin typeface="Calibri" panose="020F0502020204030204" pitchFamily="34" charset="0"/>
                <a:cs typeface="Calibri" panose="020F0502020204030204" pitchFamily="34" charset="0"/>
              </a:rPr>
              <a:t>وذلك عبر العالم روســيل كيرش </a:t>
            </a:r>
            <a:r>
              <a:rPr lang="en-US" sz="3200" b="1" dirty="0">
                <a:latin typeface="Calibri" panose="020F0502020204030204" pitchFamily="34" charset="0"/>
                <a:cs typeface="Calibri" panose="020F0502020204030204" pitchFamily="34" charset="0"/>
              </a:rPr>
              <a:t>KIRSCH RUSSELL-</a:t>
            </a:r>
            <a:endParaRPr lang="ar-SA" sz="3200" b="1" dirty="0">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9D5F607A-9D95-4354-981C-FB2C947A7E31}"/>
              </a:ext>
            </a:extLst>
          </p:cNvPr>
          <p:cNvPicPr>
            <a:picLocks noChangeAspect="1"/>
          </p:cNvPicPr>
          <p:nvPr/>
        </p:nvPicPr>
        <p:blipFill rotWithShape="1">
          <a:blip r:embed="rId2"/>
          <a:srcRect l="19320" r="20350"/>
          <a:stretch/>
        </p:blipFill>
        <p:spPr>
          <a:xfrm>
            <a:off x="663527" y="347108"/>
            <a:ext cx="1938996" cy="2684408"/>
          </a:xfrm>
          <a:prstGeom prst="rect">
            <a:avLst/>
          </a:prstGeom>
        </p:spPr>
      </p:pic>
      <p:sp>
        <p:nvSpPr>
          <p:cNvPr id="7" name="مربع نص 6">
            <a:extLst>
              <a:ext uri="{FF2B5EF4-FFF2-40B4-BE49-F238E27FC236}">
                <a16:creationId xmlns:a16="http://schemas.microsoft.com/office/drawing/2014/main" id="{17FA10AC-F6BE-40DF-AC6D-40A75F53BA9F}"/>
              </a:ext>
            </a:extLst>
          </p:cNvPr>
          <p:cNvSpPr txBox="1"/>
          <p:nvPr/>
        </p:nvSpPr>
        <p:spPr>
          <a:xfrm>
            <a:off x="272091" y="3818851"/>
            <a:ext cx="11509600" cy="156966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حيــث يحســب له التطوير الأول، إذ قام باســتخدام التصوير الضوئي من خلال جهاز الكمبيوتــر في عام 1957م، وذلك من خلال الماسح الضوئي، حيث كانت الصور بالتدرج الأبيض والأسود مروراً باللون الرمادي، ولم تكن ملونة في ذلك الوقت.</a:t>
            </a:r>
          </a:p>
        </p:txBody>
      </p:sp>
    </p:spTree>
    <p:extLst>
      <p:ext uri="{BB962C8B-B14F-4D97-AF65-F5344CB8AC3E}">
        <p14:creationId xmlns:p14="http://schemas.microsoft.com/office/powerpoint/2010/main" val="254527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FACDEAC-3022-428D-805D-734D3402A808}"/>
              </a:ext>
            </a:extLst>
          </p:cNvPr>
          <p:cNvSpPr txBox="1"/>
          <p:nvPr/>
        </p:nvSpPr>
        <p:spPr>
          <a:xfrm>
            <a:off x="326487" y="382012"/>
            <a:ext cx="11539026" cy="2554545"/>
          </a:xfrm>
          <a:prstGeom prst="rect">
            <a:avLst/>
          </a:prstGeom>
          <a:noFill/>
        </p:spPr>
        <p:txBody>
          <a:bodyPr wrap="square">
            <a:spAutoFit/>
          </a:bodyPr>
          <a:lstStyle/>
          <a:p>
            <a:pPr marL="457200" indent="-457200">
              <a:buFont typeface="Wingdings" panose="05000000000000000000" pitchFamily="2" charset="2"/>
              <a:buChar char="Ø"/>
            </a:pPr>
            <a:r>
              <a:rPr lang="ar-SA" sz="3200" b="1" dirty="0">
                <a:solidFill>
                  <a:srgbClr val="A6028F"/>
                </a:solidFill>
                <a:latin typeface="Calibri" panose="020F0502020204030204" pitchFamily="34" charset="0"/>
                <a:cs typeface="Calibri" panose="020F0502020204030204" pitchFamily="34" charset="0"/>
              </a:rPr>
              <a:t>المرحلــة الثانيــة : </a:t>
            </a:r>
          </a:p>
          <a:p>
            <a:r>
              <a:rPr lang="ar-SA" sz="3200" b="1" dirty="0">
                <a:latin typeface="Calibri" panose="020F0502020204030204" pitchFamily="34" charset="0"/>
                <a:cs typeface="Calibri" panose="020F0502020204030204" pitchFamily="34" charset="0"/>
              </a:rPr>
              <a:t>الهامة من مراحــل تطور التصوير الرقمي شــهدتها الأعوام التالية لعــام 1969م عبر تطور</a:t>
            </a:r>
            <a:r>
              <a:rPr lang="ar-SA" sz="3200" b="1" dirty="0">
                <a:solidFill>
                  <a:srgbClr val="C00000"/>
                </a:solidFill>
                <a:latin typeface="Calibri" panose="020F0502020204030204" pitchFamily="34" charset="0"/>
                <a:cs typeface="Calibri" panose="020F0502020204030204" pitchFamily="34" charset="0"/>
              </a:rPr>
              <a:t>( الكاميرات) </a:t>
            </a:r>
            <a:r>
              <a:rPr lang="ar-SA" sz="3200" b="1" dirty="0">
                <a:latin typeface="Calibri" panose="020F0502020204030204" pitchFamily="34" charset="0"/>
                <a:cs typeface="Calibri" panose="020F0502020204030204" pitchFamily="34" charset="0"/>
              </a:rPr>
              <a:t>في إنتاج الصور.</a:t>
            </a:r>
          </a:p>
          <a:p>
            <a:r>
              <a:rPr lang="ar-SA" sz="3200" b="1" dirty="0">
                <a:latin typeface="Calibri" panose="020F0502020204030204" pitchFamily="34" charset="0"/>
                <a:cs typeface="Calibri" panose="020F0502020204030204" pitchFamily="34" charset="0"/>
              </a:rPr>
              <a:t>ومن ثم قامت شركة كوداك بتصنيع أول كاميرا رقمية </a:t>
            </a:r>
          </a:p>
          <a:p>
            <a:r>
              <a:rPr lang="ar-SA" sz="3200" b="1" dirty="0">
                <a:latin typeface="Calibri" panose="020F0502020204030204" pitchFamily="34" charset="0"/>
                <a:cs typeface="Calibri" panose="020F0502020204030204" pitchFamily="34" charset="0"/>
              </a:rPr>
              <a:t>وذلك في عام1975 .</a:t>
            </a:r>
          </a:p>
        </p:txBody>
      </p:sp>
      <p:pic>
        <p:nvPicPr>
          <p:cNvPr id="5" name="صورة 4">
            <a:extLst>
              <a:ext uri="{FF2B5EF4-FFF2-40B4-BE49-F238E27FC236}">
                <a16:creationId xmlns:a16="http://schemas.microsoft.com/office/drawing/2014/main" id="{8DCE3E6E-F7CB-4493-9C42-3EA05BD544D6}"/>
              </a:ext>
            </a:extLst>
          </p:cNvPr>
          <p:cNvPicPr>
            <a:picLocks noChangeAspect="1"/>
          </p:cNvPicPr>
          <p:nvPr/>
        </p:nvPicPr>
        <p:blipFill rotWithShape="1">
          <a:blip r:embed="rId2"/>
          <a:srcRect l="4927" r="8457"/>
          <a:stretch/>
        </p:blipFill>
        <p:spPr>
          <a:xfrm>
            <a:off x="903262" y="1747604"/>
            <a:ext cx="3513993" cy="4728384"/>
          </a:xfrm>
          <a:prstGeom prst="rect">
            <a:avLst/>
          </a:prstGeom>
        </p:spPr>
      </p:pic>
    </p:spTree>
    <p:extLst>
      <p:ext uri="{BB962C8B-B14F-4D97-AF65-F5344CB8AC3E}">
        <p14:creationId xmlns:p14="http://schemas.microsoft.com/office/powerpoint/2010/main" val="117212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5E565D3-1933-4BE0-AEAC-C11D106D4D60}"/>
              </a:ext>
            </a:extLst>
          </p:cNvPr>
          <p:cNvSpPr txBox="1"/>
          <p:nvPr/>
        </p:nvSpPr>
        <p:spPr>
          <a:xfrm>
            <a:off x="4661395" y="687519"/>
            <a:ext cx="7178910" cy="2308324"/>
          </a:xfrm>
          <a:prstGeom prst="rect">
            <a:avLst/>
          </a:prstGeom>
          <a:noFill/>
        </p:spPr>
        <p:txBody>
          <a:bodyPr wrap="square">
            <a:spAutoFit/>
          </a:bodyPr>
          <a:lstStyle/>
          <a:p>
            <a:pPr marL="285750" indent="-28575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في نهايات التسـعينات حدثت خطوه تطويرية مهمة حيث نشـأت فكرة إمكانيـة </a:t>
            </a:r>
            <a:r>
              <a:rPr lang="ar-SA" sz="3600" b="1" dirty="0">
                <a:solidFill>
                  <a:srgbClr val="C00000"/>
                </a:solidFill>
                <a:latin typeface="Calibri" panose="020F0502020204030204" pitchFamily="34" charset="0"/>
                <a:cs typeface="Calibri" panose="020F0502020204030204" pitchFamily="34" charset="0"/>
              </a:rPr>
              <a:t>تثبيت الصور المتحركة </a:t>
            </a:r>
            <a:r>
              <a:rPr lang="ar-SA" sz="3600" b="1" dirty="0">
                <a:latin typeface="Calibri" panose="020F0502020204030204" pitchFamily="34" charset="0"/>
                <a:cs typeface="Calibri" panose="020F0502020204030204" pitchFamily="34" charset="0"/>
              </a:rPr>
              <a:t>وتوصيلها بالكمبيوتر وطبعها.</a:t>
            </a:r>
          </a:p>
        </p:txBody>
      </p:sp>
      <p:sp>
        <p:nvSpPr>
          <p:cNvPr id="5" name="مربع نص 4">
            <a:extLst>
              <a:ext uri="{FF2B5EF4-FFF2-40B4-BE49-F238E27FC236}">
                <a16:creationId xmlns:a16="http://schemas.microsoft.com/office/drawing/2014/main" id="{6BC354F5-9C0F-4346-BC3A-71CFEDDB58DA}"/>
              </a:ext>
            </a:extLst>
          </p:cNvPr>
          <p:cNvSpPr txBox="1"/>
          <p:nvPr/>
        </p:nvSpPr>
        <p:spPr>
          <a:xfrm>
            <a:off x="225083" y="3864566"/>
            <a:ext cx="11615222" cy="2308324"/>
          </a:xfrm>
          <a:prstGeom prst="rect">
            <a:avLst/>
          </a:prstGeom>
          <a:noFill/>
        </p:spPr>
        <p:txBody>
          <a:bodyPr wrap="square">
            <a:spAutoFit/>
          </a:bodyPr>
          <a:lstStyle/>
          <a:p>
            <a:pPr marL="285750" indent="-28575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ظهرت البرامج  التي تعتمد على تعديل الصورة الفوتوغرافية، ومن هنا نشـأت فكرة الكاميرا الرقميـة التي تعمل بدون فيلم، بل تعمل بواسطة ذاكره مدمجة أو مدرجة بالكاميرا، حيث تطورت سريعاً تقنية التصوير الرقمي </a:t>
            </a:r>
          </a:p>
          <a:p>
            <a:r>
              <a:rPr lang="ar-SA" sz="3600" b="1" dirty="0">
                <a:latin typeface="Calibri" panose="020F0502020204030204" pitchFamily="34" charset="0"/>
                <a:cs typeface="Calibri" panose="020F0502020204030204" pitchFamily="34" charset="0"/>
              </a:rPr>
              <a:t> إذ إنها تعد مرتبطة ارتباطاً وثيقاً بتطور الحاسب الآلي في الآونة الأخيرة .</a:t>
            </a:r>
          </a:p>
        </p:txBody>
      </p:sp>
      <p:pic>
        <p:nvPicPr>
          <p:cNvPr id="9" name="صورة 8">
            <a:extLst>
              <a:ext uri="{FF2B5EF4-FFF2-40B4-BE49-F238E27FC236}">
                <a16:creationId xmlns:a16="http://schemas.microsoft.com/office/drawing/2014/main" id="{4DDBF526-B7E7-4CA1-AE51-5A66892BE55B}"/>
              </a:ext>
            </a:extLst>
          </p:cNvPr>
          <p:cNvPicPr>
            <a:picLocks noChangeAspect="1"/>
          </p:cNvPicPr>
          <p:nvPr/>
        </p:nvPicPr>
        <p:blipFill>
          <a:blip r:embed="rId2"/>
          <a:stretch>
            <a:fillRect/>
          </a:stretch>
        </p:blipFill>
        <p:spPr>
          <a:xfrm>
            <a:off x="1655013" y="540420"/>
            <a:ext cx="2602523" cy="2602523"/>
          </a:xfrm>
          <a:prstGeom prst="rect">
            <a:avLst/>
          </a:prstGeom>
        </p:spPr>
      </p:pic>
    </p:spTree>
    <p:extLst>
      <p:ext uri="{BB962C8B-B14F-4D97-AF65-F5344CB8AC3E}">
        <p14:creationId xmlns:p14="http://schemas.microsoft.com/office/powerpoint/2010/main" val="285917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0FAD17E-A89E-4AAD-B556-02DDE2124D7C}"/>
              </a:ext>
            </a:extLst>
          </p:cNvPr>
          <p:cNvSpPr txBox="1"/>
          <p:nvPr/>
        </p:nvSpPr>
        <p:spPr>
          <a:xfrm>
            <a:off x="502334" y="272533"/>
            <a:ext cx="11187332" cy="193899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إن ديناميكية التصوير الرقمي تكمن في ناقل الصور من العدســة </a:t>
            </a:r>
          </a:p>
          <a:p>
            <a:pPr algn="ctr"/>
            <a:r>
              <a:rPr lang="ar-SA" sz="4000" b="1" dirty="0">
                <a:latin typeface="Calibri" panose="020F0502020204030204" pitchFamily="34" charset="0"/>
                <a:cs typeface="Calibri" panose="020F0502020204030204" pitchFamily="34" charset="0"/>
              </a:rPr>
              <a:t>إلى الشاشــة الخلفية وكلما زادت مساحته </a:t>
            </a:r>
          </a:p>
          <a:p>
            <a:pPr algn="ctr"/>
            <a:r>
              <a:rPr lang="ar-SA" sz="4000" b="1" dirty="0">
                <a:latin typeface="Calibri" panose="020F0502020204030204" pitchFamily="34" charset="0"/>
                <a:cs typeface="Calibri" panose="020F0502020204030204" pitchFamily="34" charset="0"/>
              </a:rPr>
              <a:t>ازدادت الإمكانيات والجودة في الكاميرا.</a:t>
            </a:r>
          </a:p>
        </p:txBody>
      </p:sp>
      <p:pic>
        <p:nvPicPr>
          <p:cNvPr id="6" name="صورة 5">
            <a:extLst>
              <a:ext uri="{FF2B5EF4-FFF2-40B4-BE49-F238E27FC236}">
                <a16:creationId xmlns:a16="http://schemas.microsoft.com/office/drawing/2014/main" id="{CAA08B08-FAD6-4668-AE19-81212911CF77}"/>
              </a:ext>
            </a:extLst>
          </p:cNvPr>
          <p:cNvPicPr>
            <a:picLocks noChangeAspect="1"/>
          </p:cNvPicPr>
          <p:nvPr/>
        </p:nvPicPr>
        <p:blipFill>
          <a:blip r:embed="rId2"/>
          <a:stretch>
            <a:fillRect/>
          </a:stretch>
        </p:blipFill>
        <p:spPr>
          <a:xfrm>
            <a:off x="1531034" y="2311882"/>
            <a:ext cx="9129932" cy="4273585"/>
          </a:xfrm>
          <a:prstGeom prst="rect">
            <a:avLst/>
          </a:prstGeom>
        </p:spPr>
      </p:pic>
    </p:spTree>
    <p:extLst>
      <p:ext uri="{BB962C8B-B14F-4D97-AF65-F5344CB8AC3E}">
        <p14:creationId xmlns:p14="http://schemas.microsoft.com/office/powerpoint/2010/main" val="214377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BF57CE2-E249-481E-9246-FD8B2436AF6B}"/>
              </a:ext>
            </a:extLst>
          </p:cNvPr>
          <p:cNvPicPr>
            <a:picLocks noChangeAspect="1"/>
          </p:cNvPicPr>
          <p:nvPr/>
        </p:nvPicPr>
        <p:blipFill rotWithShape="1">
          <a:blip r:embed="rId2"/>
          <a:srcRect r="9972"/>
          <a:stretch/>
        </p:blipFill>
        <p:spPr>
          <a:xfrm>
            <a:off x="238196" y="278258"/>
            <a:ext cx="11395785" cy="6301483"/>
          </a:xfrm>
          <a:prstGeom prst="rect">
            <a:avLst/>
          </a:prstGeom>
        </p:spPr>
      </p:pic>
    </p:spTree>
    <p:extLst>
      <p:ext uri="{BB962C8B-B14F-4D97-AF65-F5344CB8AC3E}">
        <p14:creationId xmlns:p14="http://schemas.microsoft.com/office/powerpoint/2010/main" val="311208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2796524" y="346762"/>
            <a:ext cx="6292645" cy="666786"/>
          </a:xfrm>
          <a:prstGeom prst="rect">
            <a:avLst/>
          </a:prstGeom>
          <a:noFill/>
        </p:spPr>
        <p:txBody>
          <a:bodyPr wrap="square">
            <a:spAutoFit/>
          </a:bodyPr>
          <a:lstStyle/>
          <a:p>
            <a:pPr algn="ctr"/>
            <a:r>
              <a:rPr lang="ar-SA" sz="3733" b="1" dirty="0">
                <a:solidFill>
                  <a:srgbClr val="FE3E01"/>
                </a:solidFill>
                <a:latin typeface="Calibri" panose="020F0502020204030204" pitchFamily="34" charset="0"/>
                <a:cs typeface="Calibri" panose="020F0502020204030204" pitchFamily="34" charset="0"/>
              </a:rPr>
              <a:t>تقويم تكويني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1913206" y="1271779"/>
            <a:ext cx="9103199" cy="865666"/>
          </a:xfrm>
          <a:prstGeom prst="roundRect">
            <a:avLst>
              <a:gd name="adj" fmla="val 407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Calibri" panose="020F0502020204030204" pitchFamily="34" charset="0"/>
                <a:cs typeface="Calibri" panose="020F0502020204030204" pitchFamily="34" charset="0"/>
              </a:rPr>
              <a:t>أول من وصف كيفية بناء الكاميرا ( الحجرة المظلمة )واسماها قمرة هو </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8806376" y="2898664"/>
            <a:ext cx="2510330" cy="865666"/>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133" b="1" dirty="0">
                <a:solidFill>
                  <a:schemeClr val="tx1"/>
                </a:solidFill>
                <a:latin typeface="Calibri" panose="020F0502020204030204" pitchFamily="34" charset="0"/>
                <a:cs typeface="Calibri" panose="020F0502020204030204" pitchFamily="34" charset="0"/>
              </a:rPr>
              <a:t>هاري جي بارثولوميو</a:t>
            </a:r>
            <a:endParaRPr lang="ar-SA" sz="2133" dirty="0">
              <a:solidFill>
                <a:schemeClr val="tx1"/>
              </a:solidFill>
              <a:latin typeface="Calibri" panose="020F0502020204030204" pitchFamily="34" charset="0"/>
              <a:cs typeface="Calibri" panose="020F0502020204030204" pitchFamily="34" charset="0"/>
            </a:endParaRP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5095721" y="2851489"/>
            <a:ext cx="2510329" cy="895490"/>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133" b="1" dirty="0">
                <a:solidFill>
                  <a:schemeClr val="tx1"/>
                </a:solidFill>
                <a:latin typeface="Calibri" panose="020F0502020204030204" pitchFamily="34" charset="0"/>
                <a:cs typeface="Calibri" panose="020F0502020204030204" pitchFamily="34" charset="0"/>
              </a:rPr>
              <a:t>الحسن بن الهيثم</a:t>
            </a: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1392701" y="2868840"/>
            <a:ext cx="2368407" cy="837530"/>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133" b="1" dirty="0">
                <a:solidFill>
                  <a:schemeClr val="tx1"/>
                </a:solidFill>
                <a:latin typeface="Calibri" panose="020F0502020204030204" pitchFamily="34" charset="0"/>
                <a:cs typeface="Calibri" panose="020F0502020204030204" pitchFamily="34" charset="0"/>
              </a:rPr>
              <a:t>روسيل كيرش</a:t>
            </a: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753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3C03F95C-3D7F-4A67-A0F3-8D1E3F5A7E81}"/>
              </a:ext>
            </a:extLst>
          </p:cNvPr>
          <p:cNvSpPr txBox="1"/>
          <p:nvPr/>
        </p:nvSpPr>
        <p:spPr>
          <a:xfrm>
            <a:off x="3150506" y="3010774"/>
            <a:ext cx="8695863" cy="1846659"/>
          </a:xfrm>
          <a:prstGeom prst="rect">
            <a:avLst/>
          </a:prstGeom>
          <a:noFill/>
        </p:spPr>
        <p:txBody>
          <a:bodyPr wrap="square">
            <a:spAutoFit/>
          </a:bodyPr>
          <a:lstStyle/>
          <a:p>
            <a:pPr marL="0" marR="0" lvl="0" indent="0" algn="ctr" rtl="1">
              <a:spcBef>
                <a:spcPts val="0"/>
              </a:spcBef>
              <a:spcAft>
                <a:spcPts val="0"/>
              </a:spcAft>
              <a:buClr>
                <a:srgbClr val="3F937C"/>
              </a:buClr>
              <a:buSzPts val="3600"/>
              <a:buFont typeface="Arial"/>
              <a:buNone/>
            </a:pPr>
            <a:r>
              <a:rPr lang="ar-SA" sz="5400" b="1" dirty="0">
                <a:solidFill>
                  <a:srgbClr val="002060"/>
                </a:solidFill>
                <a:latin typeface="Dubai" panose="020B0503030403030204" pitchFamily="34" charset="-78"/>
                <a:cs typeface="Dubai" panose="020B0503030403030204" pitchFamily="34" charset="-78"/>
              </a:rPr>
              <a:t>التصوير الرقمي </a:t>
            </a:r>
            <a:endParaRPr lang="en-US" sz="5400" b="1" dirty="0">
              <a:solidFill>
                <a:srgbClr val="002060"/>
              </a:solidFill>
              <a:latin typeface="Dubai" panose="020B0503030403030204" pitchFamily="34" charset="-78"/>
              <a:cs typeface="Dubai" panose="020B0503030403030204" pitchFamily="34" charset="-78"/>
            </a:endParaRPr>
          </a:p>
          <a:p>
            <a:pPr marL="0" marR="0" lvl="0" indent="0" algn="ctr" rtl="1">
              <a:spcBef>
                <a:spcPts val="0"/>
              </a:spcBef>
              <a:spcAft>
                <a:spcPts val="0"/>
              </a:spcAft>
              <a:buClr>
                <a:srgbClr val="3F937C"/>
              </a:buClr>
              <a:buSzPts val="3600"/>
              <a:buFont typeface="Arial"/>
              <a:buNone/>
            </a:pPr>
            <a:r>
              <a:rPr lang="en-US" sz="4000" dirty="0">
                <a:solidFill>
                  <a:srgbClr val="C00000"/>
                </a:solidFill>
                <a:latin typeface="Dubai" panose="020B0503030403030204" pitchFamily="34" charset="-78"/>
                <a:cs typeface="Dubai" panose="020B0503030403030204" pitchFamily="34" charset="-78"/>
              </a:rPr>
              <a:t>Digital photography</a:t>
            </a:r>
          </a:p>
          <a:p>
            <a:pPr marL="0" marR="0" lvl="0" indent="0" algn="ctr" rtl="1">
              <a:spcBef>
                <a:spcPts val="0"/>
              </a:spcBef>
              <a:spcAft>
                <a:spcPts val="0"/>
              </a:spcAft>
              <a:buClr>
                <a:srgbClr val="3F937C"/>
              </a:buClr>
              <a:buSzPts val="3600"/>
              <a:buFont typeface="Arial"/>
              <a:buNone/>
            </a:pPr>
            <a:endParaRPr lang="ar-SA" sz="2000" b="1" dirty="0">
              <a:solidFill>
                <a:srgbClr val="C00000"/>
              </a:solidFill>
              <a:latin typeface="Dubai" panose="020B0503030403030204" pitchFamily="34" charset="-78"/>
              <a:cs typeface="Dubai" panose="020B0503030403030204" pitchFamily="34" charset="-78"/>
            </a:endParaRPr>
          </a:p>
        </p:txBody>
      </p:sp>
      <p:sp>
        <p:nvSpPr>
          <p:cNvPr id="9" name="مربع نص 8">
            <a:extLst>
              <a:ext uri="{FF2B5EF4-FFF2-40B4-BE49-F238E27FC236}">
                <a16:creationId xmlns:a16="http://schemas.microsoft.com/office/drawing/2014/main" id="{8C462E5D-E74B-4C2F-8B99-7BC540D4E823}"/>
              </a:ext>
            </a:extLst>
          </p:cNvPr>
          <p:cNvSpPr txBox="1"/>
          <p:nvPr/>
        </p:nvSpPr>
        <p:spPr>
          <a:xfrm>
            <a:off x="1925048" y="164787"/>
            <a:ext cx="8935012" cy="1081980"/>
          </a:xfrm>
          <a:prstGeom prst="roundRect">
            <a:avLst>
              <a:gd name="adj" fmla="val 50000"/>
            </a:avLst>
          </a:prstGeom>
          <a:solidFill>
            <a:schemeClr val="accent4">
              <a:lumMod val="40000"/>
              <a:lumOff val="60000"/>
            </a:schemeClr>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4400" b="1" dirty="0">
                <a:latin typeface="Calibri" panose="020F0502020204030204" pitchFamily="34" charset="0"/>
                <a:cs typeface="Calibri" panose="020F0502020204030204" pitchFamily="34" charset="0"/>
              </a:rPr>
              <a:t>الباب الخامس </a:t>
            </a:r>
            <a:endParaRPr lang="en-US" sz="4400" b="1" dirty="0">
              <a:latin typeface="Calibri" panose="020F0502020204030204" pitchFamily="34" charset="0"/>
              <a:cs typeface="Calibri" panose="020F0502020204030204" pitchFamily="34" charset="0"/>
            </a:endParaRPr>
          </a:p>
        </p:txBody>
      </p:sp>
      <p:pic>
        <p:nvPicPr>
          <p:cNvPr id="16" name="صورة 15">
            <a:extLst>
              <a:ext uri="{FF2B5EF4-FFF2-40B4-BE49-F238E27FC236}">
                <a16:creationId xmlns:a16="http://schemas.microsoft.com/office/drawing/2014/main" id="{901C92DA-29B8-4CD5-880C-77FF9B50C474}"/>
              </a:ext>
            </a:extLst>
          </p:cNvPr>
          <p:cNvPicPr>
            <a:picLocks noChangeAspect="1"/>
          </p:cNvPicPr>
          <p:nvPr/>
        </p:nvPicPr>
        <p:blipFill>
          <a:blip r:embed="rId2"/>
          <a:stretch>
            <a:fillRect/>
          </a:stretch>
        </p:blipFill>
        <p:spPr>
          <a:xfrm>
            <a:off x="1177194" y="2372866"/>
            <a:ext cx="3122474" cy="3122474"/>
          </a:xfrm>
          <a:prstGeom prst="rect">
            <a:avLst/>
          </a:prstGeom>
        </p:spPr>
      </p:pic>
    </p:spTree>
    <p:extLst>
      <p:ext uri="{BB962C8B-B14F-4D97-AF65-F5344CB8AC3E}">
        <p14:creationId xmlns:p14="http://schemas.microsoft.com/office/powerpoint/2010/main" val="163971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ACA12F2-4DDD-462B-80E2-F3C8225CDDBE}"/>
              </a:ext>
            </a:extLst>
          </p:cNvPr>
          <p:cNvSpPr txBox="1"/>
          <p:nvPr/>
        </p:nvSpPr>
        <p:spPr>
          <a:xfrm>
            <a:off x="518453" y="975917"/>
            <a:ext cx="11155093" cy="2062103"/>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ويشــكل التصويــر الرقمي دور اً مهم في حياتنا اليومية حيث أصبح متوفراً على جميع الهواتف والتي ســاعدتنا كثيراً على التقاط الصور وعمل الفيديوهات بشكل احترافي دون الحاجة إلى مصور محترف وأيضاً الاحتفاظ بها على الهاتف أو نقلها إلى جهاز الكمبيوتر بشكل سريع.</a:t>
            </a:r>
          </a:p>
        </p:txBody>
      </p:sp>
      <p:pic>
        <p:nvPicPr>
          <p:cNvPr id="5" name="صورة 4">
            <a:extLst>
              <a:ext uri="{FF2B5EF4-FFF2-40B4-BE49-F238E27FC236}">
                <a16:creationId xmlns:a16="http://schemas.microsoft.com/office/drawing/2014/main" id="{7C77038B-66B8-4CEB-A6E9-3D4BD75383A4}"/>
              </a:ext>
            </a:extLst>
          </p:cNvPr>
          <p:cNvPicPr>
            <a:picLocks noChangeAspect="1"/>
          </p:cNvPicPr>
          <p:nvPr/>
        </p:nvPicPr>
        <p:blipFill>
          <a:blip r:embed="rId2"/>
          <a:stretch>
            <a:fillRect/>
          </a:stretch>
        </p:blipFill>
        <p:spPr>
          <a:xfrm>
            <a:off x="1078523" y="3288323"/>
            <a:ext cx="3127718" cy="3127718"/>
          </a:xfrm>
          <a:prstGeom prst="rect">
            <a:avLst/>
          </a:prstGeom>
        </p:spPr>
      </p:pic>
    </p:spTree>
    <p:extLst>
      <p:ext uri="{BB962C8B-B14F-4D97-AF65-F5344CB8AC3E}">
        <p14:creationId xmlns:p14="http://schemas.microsoft.com/office/powerpoint/2010/main" val="68049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542462" y="351692"/>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الثاني</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4" name="مجموعة 3">
            <a:extLst>
              <a:ext uri="{FF2B5EF4-FFF2-40B4-BE49-F238E27FC236}">
                <a16:creationId xmlns:a16="http://schemas.microsoft.com/office/drawing/2014/main" id="{79553322-A778-44AB-BB3C-3ED9EFEFFCD5}"/>
              </a:ext>
            </a:extLst>
          </p:cNvPr>
          <p:cNvGrpSpPr/>
          <p:nvPr/>
        </p:nvGrpSpPr>
        <p:grpSpPr>
          <a:xfrm>
            <a:off x="769563" y="3240122"/>
            <a:ext cx="10652873" cy="1077218"/>
            <a:chOff x="886266" y="3175057"/>
            <a:chExt cx="10652873" cy="1077218"/>
          </a:xfrm>
        </p:grpSpPr>
        <p:sp>
          <p:nvSpPr>
            <p:cNvPr id="9" name="مربع نص 8">
              <a:extLst>
                <a:ext uri="{FF2B5EF4-FFF2-40B4-BE49-F238E27FC236}">
                  <a16:creationId xmlns:a16="http://schemas.microsoft.com/office/drawing/2014/main" id="{20BAB5E8-E5ED-46E8-A4BC-15EC107EA52C}"/>
                </a:ext>
              </a:extLst>
            </p:cNvPr>
            <p:cNvSpPr txBox="1"/>
            <p:nvPr/>
          </p:nvSpPr>
          <p:spPr>
            <a:xfrm>
              <a:off x="886266" y="3175057"/>
              <a:ext cx="9650436" cy="1077218"/>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أن  يكون الطلبة قادرين على تمييز مفهوم التصوير الرقمي في التصميم الرقمي الحديث. </a:t>
              </a:r>
            </a:p>
          </p:txBody>
        </p:sp>
        <p:sp>
          <p:nvSpPr>
            <p:cNvPr id="11" name="شكل بيضاوي 10">
              <a:extLst>
                <a:ext uri="{FF2B5EF4-FFF2-40B4-BE49-F238E27FC236}">
                  <a16:creationId xmlns:a16="http://schemas.microsoft.com/office/drawing/2014/main" id="{987A88BA-8231-4791-84B6-13BF2DA0C790}"/>
                </a:ext>
              </a:extLst>
            </p:cNvPr>
            <p:cNvSpPr/>
            <p:nvPr/>
          </p:nvSpPr>
          <p:spPr>
            <a:xfrm>
              <a:off x="10603411" y="3263295"/>
              <a:ext cx="935728" cy="900742"/>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06728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F79EA24-CA39-424A-A1FF-1A20EF285234}"/>
              </a:ext>
            </a:extLst>
          </p:cNvPr>
          <p:cNvSpPr txBox="1"/>
          <p:nvPr/>
        </p:nvSpPr>
        <p:spPr>
          <a:xfrm>
            <a:off x="494715" y="419573"/>
            <a:ext cx="10923562" cy="1200329"/>
          </a:xfrm>
          <a:prstGeom prst="rect">
            <a:avLst/>
          </a:prstGeom>
          <a:noFill/>
        </p:spPr>
        <p:txBody>
          <a:bodyPr wrap="square">
            <a:spAutoFit/>
          </a:bodyPr>
          <a:lstStyle/>
          <a:p>
            <a:r>
              <a:rPr lang="ar-SA" sz="3600" b="1" dirty="0">
                <a:solidFill>
                  <a:srgbClr val="C00000"/>
                </a:solidFill>
                <a:latin typeface="Calibri" panose="020F0502020204030204" pitchFamily="34" charset="0"/>
                <a:cs typeface="Calibri" panose="020F0502020204030204" pitchFamily="34" charset="0"/>
              </a:rPr>
              <a:t>يعد التصوير الرقمي </a:t>
            </a:r>
            <a:r>
              <a:rPr lang="ar-SA" sz="3600" b="1" dirty="0">
                <a:latin typeface="Calibri" panose="020F0502020204030204" pitchFamily="34" charset="0"/>
                <a:cs typeface="Calibri" panose="020F0502020204030204" pitchFamily="34" charset="0"/>
              </a:rPr>
              <a:t>هو الأساس في مجال التصوير واحتل مكانة كبيرة عن التصوير الفوتوغرافي الذي يستغرق الكثير من الوقت والجهد</a:t>
            </a:r>
          </a:p>
        </p:txBody>
      </p:sp>
      <p:sp>
        <p:nvSpPr>
          <p:cNvPr id="5" name="مربع نص 4">
            <a:extLst>
              <a:ext uri="{FF2B5EF4-FFF2-40B4-BE49-F238E27FC236}">
                <a16:creationId xmlns:a16="http://schemas.microsoft.com/office/drawing/2014/main" id="{0F6759C3-3789-45CA-B431-52CF5BAB8B3D}"/>
              </a:ext>
            </a:extLst>
          </p:cNvPr>
          <p:cNvSpPr txBox="1"/>
          <p:nvPr/>
        </p:nvSpPr>
        <p:spPr>
          <a:xfrm>
            <a:off x="282527" y="4739931"/>
            <a:ext cx="11626945" cy="1754326"/>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وهو نوع من أنواع التصوير الفوتوغرافي الذي يعد بمثابة مرحلة واحدة أو أكثر من مراحل العمل مع صورة رقمية، </a:t>
            </a:r>
            <a:r>
              <a:rPr lang="ar-SA" sz="3600" b="1" dirty="0">
                <a:solidFill>
                  <a:srgbClr val="0070C0"/>
                </a:solidFill>
                <a:latin typeface="Calibri" panose="020F0502020204030204" pitchFamily="34" charset="0"/>
                <a:cs typeface="Calibri" panose="020F0502020204030204" pitchFamily="34" charset="0"/>
              </a:rPr>
              <a:t>قد يتم التقاط صورة،</a:t>
            </a:r>
            <a:r>
              <a:rPr lang="ar-SA" sz="3600" b="1" dirty="0">
                <a:latin typeface="Calibri" panose="020F0502020204030204" pitchFamily="34" charset="0"/>
                <a:cs typeface="Calibri" panose="020F0502020204030204" pitchFamily="34" charset="0"/>
              </a:rPr>
              <a:t> ثم يتم </a:t>
            </a:r>
            <a:r>
              <a:rPr lang="ar-SA" sz="3600" b="1" dirty="0">
                <a:solidFill>
                  <a:srgbClr val="005C2A"/>
                </a:solidFill>
                <a:latin typeface="Calibri" panose="020F0502020204030204" pitchFamily="34" charset="0"/>
                <a:cs typeface="Calibri" panose="020F0502020204030204" pitchFamily="34" charset="0"/>
              </a:rPr>
              <a:t>معالجة الصورة</a:t>
            </a:r>
            <a:r>
              <a:rPr lang="ar-SA" sz="3600" b="1" dirty="0">
                <a:latin typeface="Calibri" panose="020F0502020204030204" pitchFamily="34" charset="0"/>
                <a:cs typeface="Calibri" panose="020F0502020204030204" pitchFamily="34" charset="0"/>
              </a:rPr>
              <a:t>، ثم يتم </a:t>
            </a:r>
            <a:r>
              <a:rPr lang="ar-SA" sz="3600" b="1" dirty="0">
                <a:solidFill>
                  <a:schemeClr val="accent2">
                    <a:lumMod val="75000"/>
                  </a:schemeClr>
                </a:solidFill>
                <a:latin typeface="Calibri" panose="020F0502020204030204" pitchFamily="34" charset="0"/>
                <a:cs typeface="Calibri" panose="020F0502020204030204" pitchFamily="34" charset="0"/>
              </a:rPr>
              <a:t>إخراجها مطبوعة </a:t>
            </a:r>
            <a:r>
              <a:rPr lang="ar-SA" sz="3600" b="1" dirty="0">
                <a:latin typeface="Calibri" panose="020F0502020204030204" pitchFamily="34" charset="0"/>
                <a:cs typeface="Calibri" panose="020F0502020204030204" pitchFamily="34" charset="0"/>
              </a:rPr>
              <a:t>أو يتم </a:t>
            </a:r>
            <a:r>
              <a:rPr lang="ar-SA" sz="3600" b="1" dirty="0">
                <a:solidFill>
                  <a:srgbClr val="0C8190"/>
                </a:solidFill>
                <a:latin typeface="Calibri" panose="020F0502020204030204" pitchFamily="34" charset="0"/>
                <a:cs typeface="Calibri" panose="020F0502020204030204" pitchFamily="34" charset="0"/>
              </a:rPr>
              <a:t>عرضها على وسائط رقمية</a:t>
            </a:r>
            <a:r>
              <a:rPr lang="ar-SA" sz="3600" b="1" dirty="0">
                <a:latin typeface="Calibri" panose="020F0502020204030204" pitchFamily="34" charset="0"/>
                <a:cs typeface="Calibri" panose="020F0502020204030204" pitchFamily="34" charset="0"/>
              </a:rPr>
              <a:t>.</a:t>
            </a:r>
          </a:p>
        </p:txBody>
      </p:sp>
      <p:pic>
        <p:nvPicPr>
          <p:cNvPr id="7" name="صورة 6">
            <a:extLst>
              <a:ext uri="{FF2B5EF4-FFF2-40B4-BE49-F238E27FC236}">
                <a16:creationId xmlns:a16="http://schemas.microsoft.com/office/drawing/2014/main" id="{904B2584-15B9-4DDA-A861-96A6AD045450}"/>
              </a:ext>
            </a:extLst>
          </p:cNvPr>
          <p:cNvPicPr>
            <a:picLocks noChangeAspect="1"/>
          </p:cNvPicPr>
          <p:nvPr/>
        </p:nvPicPr>
        <p:blipFill>
          <a:blip r:embed="rId2"/>
          <a:stretch>
            <a:fillRect/>
          </a:stretch>
        </p:blipFill>
        <p:spPr>
          <a:xfrm>
            <a:off x="5148775" y="1909354"/>
            <a:ext cx="2232075" cy="2232075"/>
          </a:xfrm>
          <a:prstGeom prst="rect">
            <a:avLst/>
          </a:prstGeom>
        </p:spPr>
      </p:pic>
    </p:spTree>
    <p:extLst>
      <p:ext uri="{BB962C8B-B14F-4D97-AF65-F5344CB8AC3E}">
        <p14:creationId xmlns:p14="http://schemas.microsoft.com/office/powerpoint/2010/main" val="336789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5B17C61-F50B-4BA8-A1DC-17E47F2EEB17}"/>
              </a:ext>
            </a:extLst>
          </p:cNvPr>
          <p:cNvSpPr txBox="1"/>
          <p:nvPr/>
        </p:nvSpPr>
        <p:spPr>
          <a:xfrm>
            <a:off x="544537" y="671756"/>
            <a:ext cx="11102926" cy="2062103"/>
          </a:xfrm>
          <a:prstGeom prst="rect">
            <a:avLst/>
          </a:prstGeom>
          <a:noFill/>
        </p:spPr>
        <p:txBody>
          <a:bodyPr wrap="square">
            <a:spAutoFit/>
          </a:bodyPr>
          <a:lstStyle/>
          <a:p>
            <a:r>
              <a:rPr lang="ar-SA" sz="3200" b="1" dirty="0">
                <a:solidFill>
                  <a:srgbClr val="C00000"/>
                </a:solidFill>
                <a:latin typeface="Calibri" panose="020F0502020204030204" pitchFamily="34" charset="0"/>
                <a:cs typeface="Calibri" panose="020F0502020204030204" pitchFamily="34" charset="0"/>
              </a:rPr>
              <a:t>فالصورة الرقمية </a:t>
            </a:r>
            <a:r>
              <a:rPr lang="en-US" sz="3200" b="1" dirty="0">
                <a:solidFill>
                  <a:srgbClr val="C00000"/>
                </a:solidFill>
                <a:latin typeface="Calibri" panose="020F0502020204030204" pitchFamily="34" charset="0"/>
                <a:cs typeface="Calibri" panose="020F0502020204030204" pitchFamily="34" charset="0"/>
              </a:rPr>
              <a:t>DIGITAL IMAGE </a:t>
            </a:r>
            <a:r>
              <a:rPr lang="ar-SA" sz="3200" b="1" dirty="0">
                <a:solidFill>
                  <a:srgbClr val="C00000"/>
                </a:solidFill>
                <a:latin typeface="Calibri" panose="020F0502020204030204" pitchFamily="34" charset="0"/>
                <a:cs typeface="Calibri" panose="020F0502020204030204" pitchFamily="34" charset="0"/>
              </a:rPr>
              <a:t> </a:t>
            </a:r>
            <a:endParaRPr lang="en-US" sz="3200" b="1" dirty="0">
              <a:solidFill>
                <a:srgbClr val="C00000"/>
              </a:solidFill>
              <a:latin typeface="Calibri" panose="020F0502020204030204" pitchFamily="34" charset="0"/>
              <a:cs typeface="Calibri" panose="020F0502020204030204" pitchFamily="34" charset="0"/>
            </a:endParaRPr>
          </a:p>
          <a:p>
            <a:r>
              <a:rPr lang="ar-SA" sz="3200" b="1" dirty="0">
                <a:latin typeface="Calibri" panose="020F0502020204030204" pitchFamily="34" charset="0"/>
                <a:cs typeface="Calibri" panose="020F0502020204030204" pitchFamily="34" charset="0"/>
              </a:rPr>
              <a:t>هي بذاتها الصورة المعالجة كلياً بواســطة الكمبيوتر، ومنهجية معالجة الصور </a:t>
            </a:r>
          </a:p>
          <a:p>
            <a:r>
              <a:rPr lang="ar-SA" sz="3200" b="1" dirty="0">
                <a:latin typeface="Calibri" panose="020F0502020204030204" pitchFamily="34" charset="0"/>
                <a:cs typeface="Calibri" panose="020F0502020204030204" pitchFamily="34" charset="0"/>
              </a:rPr>
              <a:t>تُنتج عن التلاحم بين هذا المنتج وشبكية الخطوط، وتنقسم أنماط الصورة الرقمية إلى: </a:t>
            </a:r>
          </a:p>
        </p:txBody>
      </p:sp>
      <p:sp>
        <p:nvSpPr>
          <p:cNvPr id="5" name="مربع نص 4">
            <a:extLst>
              <a:ext uri="{FF2B5EF4-FFF2-40B4-BE49-F238E27FC236}">
                <a16:creationId xmlns:a16="http://schemas.microsoft.com/office/drawing/2014/main" id="{18DD45CA-0F5D-422E-BA5D-90B216F14321}"/>
              </a:ext>
            </a:extLst>
          </p:cNvPr>
          <p:cNvSpPr txBox="1"/>
          <p:nvPr/>
        </p:nvSpPr>
        <p:spPr>
          <a:xfrm>
            <a:off x="2996418" y="3246979"/>
            <a:ext cx="8387861" cy="2862322"/>
          </a:xfrm>
          <a:prstGeom prst="rect">
            <a:avLst/>
          </a:prstGeom>
          <a:noFill/>
        </p:spPr>
        <p:txBody>
          <a:bodyPr wrap="square">
            <a:spAutoFit/>
          </a:bodyPr>
          <a:lstStyle/>
          <a:p>
            <a:pPr marL="571500" indent="-571500">
              <a:buFont typeface="Wingdings" panose="05000000000000000000" pitchFamily="2" charset="2"/>
              <a:buChar char="Ø"/>
            </a:pPr>
            <a:r>
              <a:rPr lang="ar-SA" sz="3600" b="1" dirty="0">
                <a:latin typeface="Calibri" panose="020F0502020204030204" pitchFamily="34" charset="0"/>
                <a:cs typeface="Calibri" panose="020F0502020204030204" pitchFamily="34" charset="0"/>
              </a:rPr>
              <a:t>صور </a:t>
            </a:r>
            <a:r>
              <a:rPr lang="en-US" sz="3600" b="1" dirty="0">
                <a:latin typeface="Calibri" panose="020F0502020204030204" pitchFamily="34" charset="0"/>
                <a:cs typeface="Calibri" panose="020F0502020204030204" pitchFamily="34" charset="0"/>
              </a:rPr>
              <a:t>BITMAP</a:t>
            </a:r>
            <a:endParaRPr lang="ar-SA" sz="3600" b="1" dirty="0">
              <a:latin typeface="Calibri" panose="020F0502020204030204" pitchFamily="34" charset="0"/>
              <a:cs typeface="Calibri" panose="020F0502020204030204" pitchFamily="34" charset="0"/>
            </a:endParaRPr>
          </a:p>
          <a:p>
            <a:endParaRPr lang="ar-SA" sz="3600" b="1"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Ø"/>
            </a:pPr>
            <a:r>
              <a:rPr lang="ar-SA" sz="3600" b="1" dirty="0">
                <a:latin typeface="Calibri" panose="020F0502020204030204" pitchFamily="34" charset="0"/>
                <a:cs typeface="Calibri" panose="020F0502020204030204" pitchFamily="34" charset="0"/>
              </a:rPr>
              <a:t>صور موجهة المقاطع </a:t>
            </a:r>
            <a:r>
              <a:rPr lang="en-US" sz="3600" b="1" dirty="0">
                <a:latin typeface="Calibri" panose="020F0502020204030204" pitchFamily="34" charset="0"/>
                <a:cs typeface="Calibri" panose="020F0502020204030204" pitchFamily="34" charset="0"/>
              </a:rPr>
              <a:t>VECTORIEL</a:t>
            </a:r>
          </a:p>
          <a:p>
            <a:r>
              <a:rPr lang="en-US" sz="3600" b="1" dirty="0">
                <a:latin typeface="Calibri" panose="020F0502020204030204" pitchFamily="34" charset="0"/>
                <a:cs typeface="Calibri" panose="020F0502020204030204" pitchFamily="34" charset="0"/>
              </a:rPr>
              <a:t> </a:t>
            </a:r>
          </a:p>
          <a:p>
            <a:pPr marL="571500" indent="-571500">
              <a:buFont typeface="Wingdings" panose="05000000000000000000" pitchFamily="2" charset="2"/>
              <a:buChar char="Ø"/>
            </a:pPr>
            <a:r>
              <a:rPr lang="ar-SA" sz="3600" b="1" dirty="0">
                <a:latin typeface="Calibri" panose="020F0502020204030204" pitchFamily="34" charset="0"/>
                <a:cs typeface="Calibri" panose="020F0502020204030204" pitchFamily="34" charset="0"/>
              </a:rPr>
              <a:t>الصور المركبة  </a:t>
            </a:r>
            <a:r>
              <a:rPr lang="en-US" sz="3600" b="1" dirty="0">
                <a:latin typeface="Calibri" panose="020F0502020204030204" pitchFamily="34" charset="0"/>
                <a:cs typeface="Calibri" panose="020F0502020204030204" pitchFamily="34" charset="0"/>
              </a:rPr>
              <a:t>3D</a:t>
            </a:r>
            <a:endParaRPr lang="ar-SA" sz="3600" b="1" dirty="0">
              <a:latin typeface="Calibri" panose="020F0502020204030204" pitchFamily="34" charset="0"/>
              <a:cs typeface="Calibri" panose="020F0502020204030204" pitchFamily="34" charset="0"/>
            </a:endParaRPr>
          </a:p>
        </p:txBody>
      </p:sp>
      <p:pic>
        <p:nvPicPr>
          <p:cNvPr id="7" name="صورة 6">
            <a:extLst>
              <a:ext uri="{FF2B5EF4-FFF2-40B4-BE49-F238E27FC236}">
                <a16:creationId xmlns:a16="http://schemas.microsoft.com/office/drawing/2014/main" id="{F20F0080-0FCE-4371-8BA3-87E4F48FAF72}"/>
              </a:ext>
            </a:extLst>
          </p:cNvPr>
          <p:cNvPicPr>
            <a:picLocks noChangeAspect="1"/>
          </p:cNvPicPr>
          <p:nvPr/>
        </p:nvPicPr>
        <p:blipFill>
          <a:blip r:embed="rId2"/>
          <a:stretch>
            <a:fillRect/>
          </a:stretch>
        </p:blipFill>
        <p:spPr>
          <a:xfrm>
            <a:off x="6827520" y="2887271"/>
            <a:ext cx="1069145" cy="1069145"/>
          </a:xfrm>
          <a:prstGeom prst="rect">
            <a:avLst/>
          </a:prstGeom>
        </p:spPr>
      </p:pic>
      <p:pic>
        <p:nvPicPr>
          <p:cNvPr id="9" name="صورة 8">
            <a:extLst>
              <a:ext uri="{FF2B5EF4-FFF2-40B4-BE49-F238E27FC236}">
                <a16:creationId xmlns:a16="http://schemas.microsoft.com/office/drawing/2014/main" id="{8634A936-AACB-4BC3-9CA9-7289650B7642}"/>
              </a:ext>
            </a:extLst>
          </p:cNvPr>
          <p:cNvPicPr>
            <a:picLocks noChangeAspect="1"/>
          </p:cNvPicPr>
          <p:nvPr/>
        </p:nvPicPr>
        <p:blipFill>
          <a:blip r:embed="rId3"/>
          <a:stretch>
            <a:fillRect/>
          </a:stretch>
        </p:blipFill>
        <p:spPr>
          <a:xfrm>
            <a:off x="6292947" y="5397755"/>
            <a:ext cx="1069145" cy="1069145"/>
          </a:xfrm>
          <a:prstGeom prst="rect">
            <a:avLst/>
          </a:prstGeom>
        </p:spPr>
      </p:pic>
    </p:spTree>
    <p:extLst>
      <p:ext uri="{BB962C8B-B14F-4D97-AF65-F5344CB8AC3E}">
        <p14:creationId xmlns:p14="http://schemas.microsoft.com/office/powerpoint/2010/main" val="103303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9868983-8094-4341-9999-1723EF587354}"/>
              </a:ext>
            </a:extLst>
          </p:cNvPr>
          <p:cNvSpPr txBox="1"/>
          <p:nvPr/>
        </p:nvSpPr>
        <p:spPr>
          <a:xfrm>
            <a:off x="541606" y="164755"/>
            <a:ext cx="11422965" cy="501675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والصــورة تعــادل ألف كلمة في مجال التصميــم الرقمي، حيث تعبر عن مفهوم عميق لإدراك الصــورة الرقمية في التصميم، </a:t>
            </a:r>
          </a:p>
          <a:p>
            <a:pPr algn="ctr"/>
            <a:endParaRPr lang="ar-SA" sz="3200" b="1" dirty="0">
              <a:latin typeface="Calibri" panose="020F0502020204030204" pitchFamily="34" charset="0"/>
              <a:cs typeface="Calibri" panose="020F0502020204030204" pitchFamily="34" charset="0"/>
            </a:endParaRPr>
          </a:p>
          <a:p>
            <a:pPr algn="ctr"/>
            <a:r>
              <a:rPr lang="ar-SA" sz="3200" b="1" dirty="0">
                <a:latin typeface="Calibri" panose="020F0502020204030204" pitchFamily="34" charset="0"/>
                <a:cs typeface="Calibri" panose="020F0502020204030204" pitchFamily="34" charset="0"/>
              </a:rPr>
              <a:t>فتأتي فاعلية الصورة عبر طرحها بشكل فعال فقد تظهر </a:t>
            </a:r>
          </a:p>
          <a:p>
            <a:pPr algn="ctr"/>
            <a:r>
              <a:rPr lang="ar-SA" sz="3200" b="1" dirty="0">
                <a:latin typeface="Calibri" panose="020F0502020204030204" pitchFamily="34" charset="0"/>
                <a:cs typeface="Calibri" panose="020F0502020204030204" pitchFamily="34" charset="0"/>
              </a:rPr>
              <a:t>في الإعلان أو غلاف المنتج؛ </a:t>
            </a:r>
          </a:p>
          <a:p>
            <a:pPr algn="ctr"/>
            <a:endParaRPr lang="ar-SA" sz="3200" b="1" dirty="0">
              <a:latin typeface="Calibri" panose="020F0502020204030204" pitchFamily="34" charset="0"/>
              <a:cs typeface="Calibri" panose="020F0502020204030204" pitchFamily="34" charset="0"/>
            </a:endParaRPr>
          </a:p>
          <a:p>
            <a:pPr algn="ctr"/>
            <a:r>
              <a:rPr lang="ar-SA" sz="3200" b="1" dirty="0">
                <a:latin typeface="Calibri" panose="020F0502020204030204" pitchFamily="34" charset="0"/>
                <a:cs typeface="Calibri" panose="020F0502020204030204" pitchFamily="34" charset="0"/>
              </a:rPr>
              <a:t>حيث إن تحديد الصورة يأتي عبر التكوين من خلال ترتيب الأشكال والعناصر </a:t>
            </a:r>
          </a:p>
          <a:p>
            <a:pPr algn="ctr"/>
            <a:r>
              <a:rPr lang="ar-SA" sz="3200" b="1" dirty="0">
                <a:latin typeface="Calibri" panose="020F0502020204030204" pitchFamily="34" charset="0"/>
                <a:cs typeface="Calibri" panose="020F0502020204030204" pitchFamily="34" charset="0"/>
              </a:rPr>
              <a:t>في تركيبة تدعم الموضوع أو الهدف من التصميم، إذ يكون موضوع الصورة مقنعاً</a:t>
            </a:r>
          </a:p>
          <a:p>
            <a:pPr algn="ctr"/>
            <a:endParaRPr lang="ar-SA" sz="3200" b="1" dirty="0">
              <a:latin typeface="Calibri" panose="020F0502020204030204" pitchFamily="34" charset="0"/>
              <a:cs typeface="Calibri" panose="020F0502020204030204" pitchFamily="34" charset="0"/>
            </a:endParaRPr>
          </a:p>
          <a:p>
            <a:pPr algn="ctr"/>
            <a:r>
              <a:rPr lang="ar-SA" sz="3200" b="1" dirty="0">
                <a:latin typeface="Calibri" panose="020F0502020204030204" pitchFamily="34" charset="0"/>
                <a:cs typeface="Calibri" panose="020F0502020204030204" pitchFamily="34" charset="0"/>
              </a:rPr>
              <a:t> وواضحاً فإن ذلك يدل على أن الصور تحتوي على تكوين ناجح.</a:t>
            </a:r>
          </a:p>
        </p:txBody>
      </p:sp>
      <p:pic>
        <p:nvPicPr>
          <p:cNvPr id="7" name="صورة 6">
            <a:extLst>
              <a:ext uri="{FF2B5EF4-FFF2-40B4-BE49-F238E27FC236}">
                <a16:creationId xmlns:a16="http://schemas.microsoft.com/office/drawing/2014/main" id="{62F98292-5490-4EE7-A50F-42488ECC1D84}"/>
              </a:ext>
            </a:extLst>
          </p:cNvPr>
          <p:cNvPicPr>
            <a:picLocks noChangeAspect="1"/>
          </p:cNvPicPr>
          <p:nvPr/>
        </p:nvPicPr>
        <p:blipFill>
          <a:blip r:embed="rId2"/>
          <a:stretch>
            <a:fillRect/>
          </a:stretch>
        </p:blipFill>
        <p:spPr>
          <a:xfrm>
            <a:off x="286046" y="4864445"/>
            <a:ext cx="1828800" cy="1828800"/>
          </a:xfrm>
          <a:prstGeom prst="rect">
            <a:avLst/>
          </a:prstGeom>
        </p:spPr>
      </p:pic>
    </p:spTree>
    <p:extLst>
      <p:ext uri="{BB962C8B-B14F-4D97-AF65-F5344CB8AC3E}">
        <p14:creationId xmlns:p14="http://schemas.microsoft.com/office/powerpoint/2010/main" val="248045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A57B30E-6043-44C2-BA9E-2BBACEBB473D}"/>
              </a:ext>
            </a:extLst>
          </p:cNvPr>
          <p:cNvSpPr txBox="1"/>
          <p:nvPr/>
        </p:nvSpPr>
        <p:spPr>
          <a:xfrm>
            <a:off x="2813537" y="2083709"/>
            <a:ext cx="8806375" cy="3499475"/>
          </a:xfrm>
          <a:prstGeom prst="rect">
            <a:avLst/>
          </a:prstGeom>
          <a:noFill/>
        </p:spPr>
        <p:txBody>
          <a:bodyPr wrap="square">
            <a:spAutoFit/>
          </a:bodyPr>
          <a:lstStyle/>
          <a:p>
            <a:r>
              <a:rPr lang="ar-SA" sz="3600" b="1" dirty="0">
                <a:solidFill>
                  <a:srgbClr val="0070C0"/>
                </a:solidFill>
                <a:latin typeface="Calibri" panose="020F0502020204030204" pitchFamily="34" charset="0"/>
                <a:cs typeface="Calibri" panose="020F0502020204030204" pitchFamily="34" charset="0"/>
              </a:rPr>
              <a:t>تتمثــل أهمية الصور </a:t>
            </a:r>
            <a:r>
              <a:rPr lang="ar-SA" sz="3600" b="1" dirty="0">
                <a:latin typeface="Calibri" panose="020F0502020204030204" pitchFamily="34" charset="0"/>
                <a:cs typeface="Calibri" panose="020F0502020204030204" pitchFamily="34" charset="0"/>
              </a:rPr>
              <a:t>في الإعلان كأحد الأمثلة للتصميم </a:t>
            </a:r>
          </a:p>
          <a:p>
            <a:r>
              <a:rPr lang="ar-SA" sz="3600" b="1" dirty="0">
                <a:latin typeface="Calibri" panose="020F0502020204030204" pitchFamily="34" charset="0"/>
                <a:cs typeface="Calibri" panose="020F0502020204030204" pitchFamily="34" charset="0"/>
              </a:rPr>
              <a:t>الذي يحتوي في بنائه على صورة رقمية، لإيصال فكرة الإعلان إلى المتلقي، مع أن هيئتها تخرج بأشــكال مختلفة، </a:t>
            </a:r>
            <a:r>
              <a:rPr lang="ar-SA" sz="3600" b="1" dirty="0">
                <a:solidFill>
                  <a:srgbClr val="C00000"/>
                </a:solidFill>
                <a:latin typeface="Calibri" panose="020F0502020204030204" pitchFamily="34" charset="0"/>
                <a:cs typeface="Calibri" panose="020F0502020204030204" pitchFamily="34" charset="0"/>
              </a:rPr>
              <a:t>فتعمل على اجتذاب جمهور معين</a:t>
            </a:r>
            <a:r>
              <a:rPr lang="ar-SA" sz="3600" b="1" dirty="0">
                <a:latin typeface="Calibri" panose="020F0502020204030204" pitchFamily="34" charset="0"/>
                <a:cs typeface="Calibri" panose="020F0502020204030204" pitchFamily="34" charset="0"/>
              </a:rPr>
              <a:t> </a:t>
            </a:r>
          </a:p>
          <a:p>
            <a:r>
              <a:rPr lang="ar-SA" sz="3600" b="1" dirty="0">
                <a:latin typeface="Calibri" panose="020F0502020204030204" pitchFamily="34" charset="0"/>
                <a:cs typeface="Calibri" panose="020F0502020204030204" pitchFamily="34" charset="0"/>
              </a:rPr>
              <a:t>لتعبر عن الأفكار الإعلانية بســرعة وكفاءة، </a:t>
            </a:r>
          </a:p>
          <a:p>
            <a:r>
              <a:rPr lang="ar-SA" sz="3600" b="1" dirty="0">
                <a:latin typeface="Calibri" panose="020F0502020204030204" pitchFamily="34" charset="0"/>
                <a:cs typeface="Calibri" panose="020F0502020204030204" pitchFamily="34" charset="0"/>
              </a:rPr>
              <a:t>مع إثارة اهتمام المتلقي  بما يحتوي الإعلان.</a:t>
            </a:r>
          </a:p>
        </p:txBody>
      </p:sp>
      <p:sp>
        <p:nvSpPr>
          <p:cNvPr id="5" name="مربع نص 4">
            <a:extLst>
              <a:ext uri="{FF2B5EF4-FFF2-40B4-BE49-F238E27FC236}">
                <a16:creationId xmlns:a16="http://schemas.microsoft.com/office/drawing/2014/main" id="{205BCD59-D3B5-4F76-8BD3-541F2D95898E}"/>
              </a:ext>
            </a:extLst>
          </p:cNvPr>
          <p:cNvSpPr txBox="1"/>
          <p:nvPr/>
        </p:nvSpPr>
        <p:spPr>
          <a:xfrm>
            <a:off x="2363372" y="434681"/>
            <a:ext cx="7895492" cy="1168539"/>
          </a:xfrm>
          <a:prstGeom prst="roundRect">
            <a:avLst>
              <a:gd name="adj" fmla="val 50000"/>
            </a:avLst>
          </a:prstGeom>
          <a:solidFill>
            <a:schemeClr val="accent4">
              <a:lumMod val="40000"/>
              <a:lumOff val="60000"/>
            </a:schemeClr>
          </a:solidFill>
        </p:spPr>
        <p:txBody>
          <a:bodyPr wrap="square">
            <a:spAutoFit/>
          </a:bodyPr>
          <a:lstStyle/>
          <a:p>
            <a:pPr algn="ctr"/>
            <a:r>
              <a:rPr lang="ar-SA" sz="4800" b="1" dirty="0">
                <a:latin typeface="Calibri" panose="020F0502020204030204" pitchFamily="34" charset="0"/>
                <a:cs typeface="Calibri" panose="020F0502020204030204" pitchFamily="34" charset="0"/>
              </a:rPr>
              <a:t>أهمية الصور </a:t>
            </a:r>
            <a:endParaRPr lang="ar-SA" sz="4800" dirty="0"/>
          </a:p>
        </p:txBody>
      </p:sp>
      <p:pic>
        <p:nvPicPr>
          <p:cNvPr id="7" name="صورة 6">
            <a:extLst>
              <a:ext uri="{FF2B5EF4-FFF2-40B4-BE49-F238E27FC236}">
                <a16:creationId xmlns:a16="http://schemas.microsoft.com/office/drawing/2014/main" id="{47EF3D3B-61BE-4121-A7C4-EE3F8A54B449}"/>
              </a:ext>
            </a:extLst>
          </p:cNvPr>
          <p:cNvPicPr>
            <a:picLocks noChangeAspect="1"/>
          </p:cNvPicPr>
          <p:nvPr/>
        </p:nvPicPr>
        <p:blipFill>
          <a:blip r:embed="rId2"/>
          <a:stretch>
            <a:fillRect/>
          </a:stretch>
        </p:blipFill>
        <p:spPr>
          <a:xfrm>
            <a:off x="572088" y="4277918"/>
            <a:ext cx="2152356" cy="2265897"/>
          </a:xfrm>
          <a:prstGeom prst="rect">
            <a:avLst/>
          </a:prstGeom>
        </p:spPr>
      </p:pic>
    </p:spTree>
    <p:extLst>
      <p:ext uri="{BB962C8B-B14F-4D97-AF65-F5344CB8AC3E}">
        <p14:creationId xmlns:p14="http://schemas.microsoft.com/office/powerpoint/2010/main" val="3184772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B01E38F-26C1-4B17-8BCD-E56EEE88C76F}"/>
              </a:ext>
            </a:extLst>
          </p:cNvPr>
          <p:cNvSpPr txBox="1"/>
          <p:nvPr/>
        </p:nvSpPr>
        <p:spPr>
          <a:xfrm>
            <a:off x="429209" y="335845"/>
            <a:ext cx="11596176" cy="3970318"/>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وتأتي الصورة </a:t>
            </a:r>
            <a:r>
              <a:rPr lang="ar-SA" sz="3600" b="1" dirty="0">
                <a:latin typeface="Calibri" panose="020F0502020204030204" pitchFamily="34" charset="0"/>
                <a:cs typeface="Calibri" panose="020F0502020204030204" pitchFamily="34" charset="0"/>
              </a:rPr>
              <a:t>من ضمن البناء التصميمي بطرق متنوعة </a:t>
            </a:r>
          </a:p>
          <a:p>
            <a:pPr algn="ctr"/>
            <a:r>
              <a:rPr lang="ar-SA" sz="3600" b="1" dirty="0">
                <a:latin typeface="Calibri" panose="020F0502020204030204" pitchFamily="34" charset="0"/>
                <a:cs typeface="Calibri" panose="020F0502020204030204" pitchFamily="34" charset="0"/>
              </a:rPr>
              <a:t>نسبة إلى الهدف من الإعلان فقد تكون على السلعة نفسها أو جزء منها</a:t>
            </a:r>
          </a:p>
          <a:p>
            <a:pPr algn="ctr"/>
            <a:r>
              <a:rPr lang="ar-SA" sz="3600" b="1" dirty="0">
                <a:latin typeface="Calibri" panose="020F0502020204030204" pitchFamily="34" charset="0"/>
                <a:cs typeface="Calibri" panose="020F0502020204030204" pitchFamily="34" charset="0"/>
              </a:rPr>
              <a:t> أو تظهر السلعة معدة للاستعمال أو في الاستعمال الفعلي لها </a:t>
            </a:r>
          </a:p>
          <a:p>
            <a:pPr algn="ctr"/>
            <a:r>
              <a:rPr lang="ar-SA" sz="3600" b="1" dirty="0">
                <a:latin typeface="Calibri" panose="020F0502020204030204" pitchFamily="34" charset="0"/>
                <a:cs typeface="Calibri" panose="020F0502020204030204" pitchFamily="34" charset="0"/>
              </a:rPr>
              <a:t>أو في التجارب أو تظهر خاصية فريدة فيها تمتاز بها عن غيرها،</a:t>
            </a:r>
          </a:p>
          <a:p>
            <a:pPr algn="ctr"/>
            <a:endParaRPr lang="ar-SA" sz="3600" b="1" dirty="0">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 وكما قد تصور أحد المشهورين أو المستهلكين ويوصي باستعمال </a:t>
            </a:r>
          </a:p>
          <a:p>
            <a:pPr algn="ctr"/>
            <a:r>
              <a:rPr lang="ar-SA" sz="3600" b="1" dirty="0">
                <a:latin typeface="Calibri" panose="020F0502020204030204" pitchFamily="34" charset="0"/>
                <a:cs typeface="Calibri" panose="020F0502020204030204" pitchFamily="34" charset="0"/>
              </a:rPr>
              <a:t>السلعة وغير ذلك.</a:t>
            </a:r>
            <a:endParaRPr lang="ar-SA" sz="3600" dirty="0"/>
          </a:p>
        </p:txBody>
      </p:sp>
      <p:pic>
        <p:nvPicPr>
          <p:cNvPr id="5" name="صورة 4">
            <a:extLst>
              <a:ext uri="{FF2B5EF4-FFF2-40B4-BE49-F238E27FC236}">
                <a16:creationId xmlns:a16="http://schemas.microsoft.com/office/drawing/2014/main" id="{C818EAC4-6CDF-4392-8F06-924AF20162D8}"/>
              </a:ext>
            </a:extLst>
          </p:cNvPr>
          <p:cNvPicPr>
            <a:picLocks noChangeAspect="1"/>
          </p:cNvPicPr>
          <p:nvPr/>
        </p:nvPicPr>
        <p:blipFill>
          <a:blip r:embed="rId2"/>
          <a:stretch>
            <a:fillRect/>
          </a:stretch>
        </p:blipFill>
        <p:spPr>
          <a:xfrm>
            <a:off x="1702190" y="3724419"/>
            <a:ext cx="2982351" cy="2982351"/>
          </a:xfrm>
          <a:prstGeom prst="rect">
            <a:avLst/>
          </a:prstGeom>
        </p:spPr>
      </p:pic>
    </p:spTree>
    <p:extLst>
      <p:ext uri="{BB962C8B-B14F-4D97-AF65-F5344CB8AC3E}">
        <p14:creationId xmlns:p14="http://schemas.microsoft.com/office/powerpoint/2010/main" val="393487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042DABD-F0C3-46A0-8CFB-418ED7E9788F}"/>
              </a:ext>
            </a:extLst>
          </p:cNvPr>
          <p:cNvSpPr txBox="1"/>
          <p:nvPr/>
        </p:nvSpPr>
        <p:spPr>
          <a:xfrm>
            <a:off x="403860" y="370322"/>
            <a:ext cx="11609363" cy="3724096"/>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ويدعى الأسلوب الذي ترتكز عليه الصورة الإعلانية بصفة أساسية</a:t>
            </a:r>
          </a:p>
          <a:p>
            <a:pPr algn="ctr"/>
            <a:r>
              <a:rPr lang="en-US" sz="3200" b="1" dirty="0">
                <a:solidFill>
                  <a:srgbClr val="C00000"/>
                </a:solidFill>
                <a:latin typeface="Calibri" panose="020F0502020204030204" pitchFamily="34" charset="0"/>
                <a:cs typeface="Calibri" panose="020F0502020204030204" pitchFamily="34" charset="0"/>
              </a:rPr>
              <a:t>PICTURE- WINDOW- LAYOUT</a:t>
            </a:r>
            <a:endParaRPr lang="en-US" sz="3200" b="1" dirty="0">
              <a:latin typeface="Calibri" panose="020F0502020204030204" pitchFamily="34" charset="0"/>
              <a:cs typeface="Calibri" panose="020F0502020204030204" pitchFamily="34" charset="0"/>
            </a:endParaRPr>
          </a:p>
          <a:p>
            <a:pPr algn="ctr"/>
            <a:endParaRPr lang="ar-SA" sz="1200" b="1" dirty="0">
              <a:latin typeface="Calibri" panose="020F0502020204030204" pitchFamily="34" charset="0"/>
              <a:cs typeface="Calibri" panose="020F0502020204030204" pitchFamily="34" charset="0"/>
            </a:endParaRPr>
          </a:p>
          <a:p>
            <a:pPr algn="ctr"/>
            <a:r>
              <a:rPr lang="ar-SA" sz="3200" b="1" dirty="0">
                <a:latin typeface="Calibri" panose="020F0502020204030204" pitchFamily="34" charset="0"/>
                <a:cs typeface="Calibri" panose="020F0502020204030204" pitchFamily="34" charset="0"/>
              </a:rPr>
              <a:t>حيث تحتل الصورة مكاناً مميزاً في المساحة الإعلانية،</a:t>
            </a:r>
          </a:p>
          <a:p>
            <a:pPr algn="ctr"/>
            <a:r>
              <a:rPr lang="ar-SA" sz="3200" b="1" dirty="0">
                <a:latin typeface="Calibri" panose="020F0502020204030204" pitchFamily="34" charset="0"/>
                <a:cs typeface="Calibri" panose="020F0502020204030204" pitchFamily="34" charset="0"/>
              </a:rPr>
              <a:t> ومن الممكن أن تحتل المساحة كلها مع ترك مساحة بسيطة للنص الإعلاني</a:t>
            </a:r>
          </a:p>
          <a:p>
            <a:pPr algn="ctr"/>
            <a:r>
              <a:rPr lang="ar-SA" sz="3200" b="1" dirty="0">
                <a:latin typeface="Calibri" panose="020F0502020204030204" pitchFamily="34" charset="0"/>
                <a:cs typeface="Calibri" panose="020F0502020204030204" pitchFamily="34" charset="0"/>
              </a:rPr>
              <a:t> والذي لا يزيد عن جملة أو جملتين، ويمكن كتابة النص على الصورة، </a:t>
            </a:r>
          </a:p>
          <a:p>
            <a:pPr algn="ctr"/>
            <a:r>
              <a:rPr lang="ar-SA" sz="3200" b="1" dirty="0">
                <a:latin typeface="Calibri" panose="020F0502020204030204" pitchFamily="34" charset="0"/>
                <a:cs typeface="Calibri" panose="020F0502020204030204" pitchFamily="34" charset="0"/>
              </a:rPr>
              <a:t>وتفهم الصورة الرقمية من خلال</a:t>
            </a:r>
          </a:p>
          <a:p>
            <a:pPr algn="ctr"/>
            <a:r>
              <a:rPr lang="ar-SA" sz="3200" b="1" dirty="0">
                <a:latin typeface="Calibri" panose="020F0502020204030204" pitchFamily="34" charset="0"/>
                <a:cs typeface="Calibri" panose="020F0502020204030204" pitchFamily="34" charset="0"/>
              </a:rPr>
              <a:t> </a:t>
            </a:r>
            <a:r>
              <a:rPr lang="ar-SA" sz="3200" b="1" dirty="0">
                <a:solidFill>
                  <a:srgbClr val="0070C0"/>
                </a:solidFill>
                <a:latin typeface="Calibri" panose="020F0502020204030204" pitchFamily="34" charset="0"/>
                <a:cs typeface="Calibri" panose="020F0502020204030204" pitchFamily="34" charset="0"/>
              </a:rPr>
              <a:t>عاملين أساسيين هما:</a:t>
            </a:r>
          </a:p>
        </p:txBody>
      </p:sp>
      <p:sp>
        <p:nvSpPr>
          <p:cNvPr id="5" name="مربع نص 4">
            <a:extLst>
              <a:ext uri="{FF2B5EF4-FFF2-40B4-BE49-F238E27FC236}">
                <a16:creationId xmlns:a16="http://schemas.microsoft.com/office/drawing/2014/main" id="{494B86E2-E80F-44F3-8A0F-427694C75F59}"/>
              </a:ext>
            </a:extLst>
          </p:cNvPr>
          <p:cNvSpPr txBox="1"/>
          <p:nvPr/>
        </p:nvSpPr>
        <p:spPr>
          <a:xfrm>
            <a:off x="2204524" y="4543864"/>
            <a:ext cx="8655148" cy="1238801"/>
          </a:xfrm>
          <a:prstGeom prst="rect">
            <a:avLst/>
          </a:prstGeom>
          <a:noFill/>
        </p:spPr>
        <p:txBody>
          <a:bodyPr wrap="square">
            <a:spAutoFit/>
          </a:bodyPr>
          <a:lstStyle/>
          <a:p>
            <a:pPr marL="285750" indent="-28575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خبرات الفرد المباشرة.</a:t>
            </a:r>
          </a:p>
          <a:p>
            <a:endParaRPr lang="ar-SA" sz="105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ثقافة المجتمع الذي يعيش فيه هذا الفرد. </a:t>
            </a:r>
          </a:p>
        </p:txBody>
      </p:sp>
      <p:pic>
        <p:nvPicPr>
          <p:cNvPr id="7" name="صورة 6">
            <a:extLst>
              <a:ext uri="{FF2B5EF4-FFF2-40B4-BE49-F238E27FC236}">
                <a16:creationId xmlns:a16="http://schemas.microsoft.com/office/drawing/2014/main" id="{4FEA5B8E-3838-4452-8E91-DAD190C50332}"/>
              </a:ext>
            </a:extLst>
          </p:cNvPr>
          <p:cNvPicPr>
            <a:picLocks noChangeAspect="1"/>
          </p:cNvPicPr>
          <p:nvPr/>
        </p:nvPicPr>
        <p:blipFill>
          <a:blip r:embed="rId2"/>
          <a:stretch>
            <a:fillRect/>
          </a:stretch>
        </p:blipFill>
        <p:spPr>
          <a:xfrm>
            <a:off x="1050974" y="3838849"/>
            <a:ext cx="2648829" cy="2648829"/>
          </a:xfrm>
          <a:prstGeom prst="rect">
            <a:avLst/>
          </a:prstGeom>
        </p:spPr>
      </p:pic>
    </p:spTree>
    <p:extLst>
      <p:ext uri="{BB962C8B-B14F-4D97-AF65-F5344CB8AC3E}">
        <p14:creationId xmlns:p14="http://schemas.microsoft.com/office/powerpoint/2010/main" val="151629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3D9211B-F7E2-4982-A79C-53928BF324C7}"/>
              </a:ext>
            </a:extLst>
          </p:cNvPr>
          <p:cNvSpPr txBox="1"/>
          <p:nvPr/>
        </p:nvSpPr>
        <p:spPr>
          <a:xfrm>
            <a:off x="614876" y="1254820"/>
            <a:ext cx="10962248" cy="378565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وتأتــي الصورة الرقمية بدور مهم في مســاحة تصميمية متعددة مثل واجهات المواقــع، وتصميم أغلفة المنتجات أو تصميم المطبوعات وغيرها، كما أن الإمكانيات المتعددة في معالجة الصور والتركيب بين أكثر من صورة، واستخداماتها المتعددة، أعطت للصورة الرقمية قوة في التأثير على الفئة المستهدفة بحسب الرسالة.</a:t>
            </a:r>
          </a:p>
        </p:txBody>
      </p:sp>
    </p:spTree>
    <p:extLst>
      <p:ext uri="{BB962C8B-B14F-4D97-AF65-F5344CB8AC3E}">
        <p14:creationId xmlns:p14="http://schemas.microsoft.com/office/powerpoint/2010/main" val="677245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61AA3716-E3B4-45BD-A8B4-DFF8CA9357A0}"/>
              </a:ext>
            </a:extLst>
          </p:cNvPr>
          <p:cNvSpPr txBox="1"/>
          <p:nvPr/>
        </p:nvSpPr>
        <p:spPr>
          <a:xfrm>
            <a:off x="205949" y="3595564"/>
            <a:ext cx="11558910" cy="707886"/>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أن يكون الطلبة قادرين على تطبيق قواعد التصوير الرقمي.</a:t>
            </a:r>
          </a:p>
        </p:txBody>
      </p:sp>
      <p:grpSp>
        <p:nvGrpSpPr>
          <p:cNvPr id="8" name="مجموعة 7">
            <a:extLst>
              <a:ext uri="{FF2B5EF4-FFF2-40B4-BE49-F238E27FC236}">
                <a16:creationId xmlns:a16="http://schemas.microsoft.com/office/drawing/2014/main" id="{296264E8-1A32-4E07-8CEF-4002027FF971}"/>
              </a:ext>
            </a:extLst>
          </p:cNvPr>
          <p:cNvGrpSpPr/>
          <p:nvPr/>
        </p:nvGrpSpPr>
        <p:grpSpPr>
          <a:xfrm>
            <a:off x="5190978" y="351692"/>
            <a:ext cx="7059427" cy="2306751"/>
            <a:chOff x="3601538" y="1270297"/>
            <a:chExt cx="7059427" cy="2066474"/>
          </a:xfrm>
        </p:grpSpPr>
        <p:sp>
          <p:nvSpPr>
            <p:cNvPr id="9" name="مربع نص 8">
              <a:extLst>
                <a:ext uri="{FF2B5EF4-FFF2-40B4-BE49-F238E27FC236}">
                  <a16:creationId xmlns:a16="http://schemas.microsoft.com/office/drawing/2014/main" id="{63A3EFCE-5212-4F08-BE90-F6A5B5625BCB}"/>
                </a:ext>
              </a:extLst>
            </p:cNvPr>
            <p:cNvSpPr txBox="1"/>
            <p:nvPr/>
          </p:nvSpPr>
          <p:spPr>
            <a:xfrm>
              <a:off x="3601538" y="1903020"/>
              <a:ext cx="6573881"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الثالث</a:t>
              </a:r>
            </a:p>
          </p:txBody>
        </p:sp>
        <p:pic>
          <p:nvPicPr>
            <p:cNvPr id="10" name="صورة 9">
              <a:extLst>
                <a:ext uri="{FF2B5EF4-FFF2-40B4-BE49-F238E27FC236}">
                  <a16:creationId xmlns:a16="http://schemas.microsoft.com/office/drawing/2014/main" id="{990B2287-970A-4B58-8E20-7F13D071199C}"/>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sp>
        <p:nvSpPr>
          <p:cNvPr id="11" name="شكل بيضاوي 10">
            <a:extLst>
              <a:ext uri="{FF2B5EF4-FFF2-40B4-BE49-F238E27FC236}">
                <a16:creationId xmlns:a16="http://schemas.microsoft.com/office/drawing/2014/main" id="{CA61D838-30EB-49DE-BD2C-5668F1652004}"/>
              </a:ext>
            </a:extLst>
          </p:cNvPr>
          <p:cNvSpPr/>
          <p:nvPr/>
        </p:nvSpPr>
        <p:spPr>
          <a:xfrm>
            <a:off x="10925660" y="3582576"/>
            <a:ext cx="738780" cy="68335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79326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صورة 2">
            <a:extLst>
              <a:ext uri="{FF2B5EF4-FFF2-40B4-BE49-F238E27FC236}">
                <a16:creationId xmlns:a16="http://schemas.microsoft.com/office/drawing/2014/main" id="{AD37020C-51B6-4D0C-BD62-FAA1C3E11277}"/>
              </a:ext>
            </a:extLst>
          </p:cNvPr>
          <p:cNvPicPr>
            <a:picLocks noChangeAspect="1"/>
          </p:cNvPicPr>
          <p:nvPr/>
        </p:nvPicPr>
        <p:blipFill rotWithShape="1">
          <a:blip r:embed="rId2"/>
          <a:srcRect l="28185" t="43815" r="36833" b="25703"/>
          <a:stretch/>
        </p:blipFill>
        <p:spPr>
          <a:xfrm>
            <a:off x="2631417" y="1533832"/>
            <a:ext cx="7736700" cy="3790336"/>
          </a:xfrm>
          <a:prstGeom prst="rect">
            <a:avLst/>
          </a:prstGeom>
        </p:spPr>
      </p:pic>
      <p:sp>
        <p:nvSpPr>
          <p:cNvPr id="2" name="سهم: لليسار 1">
            <a:extLst>
              <a:ext uri="{FF2B5EF4-FFF2-40B4-BE49-F238E27FC236}">
                <a16:creationId xmlns:a16="http://schemas.microsoft.com/office/drawing/2014/main" id="{7BD47158-F7B0-4F42-8483-C9B25B0ACF33}"/>
              </a:ext>
            </a:extLst>
          </p:cNvPr>
          <p:cNvSpPr/>
          <p:nvPr/>
        </p:nvSpPr>
        <p:spPr>
          <a:xfrm>
            <a:off x="9931791" y="1702191"/>
            <a:ext cx="534800" cy="7174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184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713D8F3-B6AD-4B05-B92A-A04C5F8FABD2}"/>
              </a:ext>
            </a:extLst>
          </p:cNvPr>
          <p:cNvSpPr txBox="1"/>
          <p:nvPr/>
        </p:nvSpPr>
        <p:spPr>
          <a:xfrm>
            <a:off x="729175" y="1267451"/>
            <a:ext cx="10986867"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يعد التصوير الرقمي أحد أهم الجوانب التي تدخل بشــكل مباشــر في</a:t>
            </a:r>
          </a:p>
          <a:p>
            <a:pPr algn="ctr"/>
            <a:r>
              <a:rPr lang="ar-SA" sz="3600" b="1" dirty="0">
                <a:latin typeface="Calibri" panose="020F0502020204030204" pitchFamily="34" charset="0"/>
                <a:cs typeface="Calibri" panose="020F0502020204030204" pitchFamily="34" charset="0"/>
              </a:rPr>
              <a:t> مختلف التخصصات العلمية منها والعملية والأدبية</a:t>
            </a:r>
          </a:p>
          <a:p>
            <a:pPr algn="ctr"/>
            <a:r>
              <a:rPr lang="ar-SA" sz="3600" b="1" dirty="0">
                <a:latin typeface="Calibri" panose="020F0502020204030204" pitchFamily="34" charset="0"/>
                <a:cs typeface="Calibri" panose="020F0502020204030204" pitchFamily="34" charset="0"/>
              </a:rPr>
              <a:t> فالتصوير عموماً</a:t>
            </a:r>
          </a:p>
          <a:p>
            <a:pPr algn="ctr"/>
            <a:r>
              <a:rPr lang="ar-SA" sz="3600" b="1" dirty="0">
                <a:latin typeface="Calibri" panose="020F0502020204030204" pitchFamily="34" charset="0"/>
                <a:cs typeface="Calibri" panose="020F0502020204030204" pitchFamily="34" charset="0"/>
              </a:rPr>
              <a:t> </a:t>
            </a:r>
            <a:r>
              <a:rPr lang="ar-SA" sz="3600" b="1" dirty="0">
                <a:solidFill>
                  <a:srgbClr val="0070C0"/>
                </a:solidFill>
                <a:latin typeface="Calibri" panose="020F0502020204030204" pitchFamily="34" charset="0"/>
                <a:cs typeface="Calibri" panose="020F0502020204030204" pitchFamily="34" charset="0"/>
              </a:rPr>
              <a:t>هو تمثيل للوقائع ونقل للحقائق.</a:t>
            </a:r>
          </a:p>
        </p:txBody>
      </p:sp>
      <p:grpSp>
        <p:nvGrpSpPr>
          <p:cNvPr id="4" name="مجموعة 3">
            <a:extLst>
              <a:ext uri="{FF2B5EF4-FFF2-40B4-BE49-F238E27FC236}">
                <a16:creationId xmlns:a16="http://schemas.microsoft.com/office/drawing/2014/main" id="{88950601-01A7-4894-8F6F-146CC18E308A}"/>
              </a:ext>
            </a:extLst>
          </p:cNvPr>
          <p:cNvGrpSpPr/>
          <p:nvPr/>
        </p:nvGrpSpPr>
        <p:grpSpPr>
          <a:xfrm>
            <a:off x="2358372" y="4659083"/>
            <a:ext cx="7475256" cy="1200329"/>
            <a:chOff x="6412398" y="375045"/>
            <a:chExt cx="5427407" cy="1423492"/>
          </a:xfrm>
        </p:grpSpPr>
        <p:grpSp>
          <p:nvGrpSpPr>
            <p:cNvPr id="5" name="مجموعة 4">
              <a:extLst>
                <a:ext uri="{FF2B5EF4-FFF2-40B4-BE49-F238E27FC236}">
                  <a16:creationId xmlns:a16="http://schemas.microsoft.com/office/drawing/2014/main" id="{9E41AE53-67C0-4D01-AE0D-3758027A47EB}"/>
                </a:ext>
              </a:extLst>
            </p:cNvPr>
            <p:cNvGrpSpPr/>
            <p:nvPr/>
          </p:nvGrpSpPr>
          <p:grpSpPr>
            <a:xfrm>
              <a:off x="6412398" y="375045"/>
              <a:ext cx="5427407" cy="1423492"/>
              <a:chOff x="6412398" y="452537"/>
              <a:chExt cx="5427407" cy="1423492"/>
            </a:xfrm>
          </p:grpSpPr>
          <p:pic>
            <p:nvPicPr>
              <p:cNvPr id="7" name="Picture 4" descr="Title Box Banner PNG Free Download And Clipart Image For Free Download -  Lovepik | 401442823">
                <a:extLst>
                  <a:ext uri="{FF2B5EF4-FFF2-40B4-BE49-F238E27FC236}">
                    <a16:creationId xmlns:a16="http://schemas.microsoft.com/office/drawing/2014/main" id="{9AC2B225-6DCB-43D1-803D-26BA5F870445}"/>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24410" r="10072" b="54833"/>
              <a:stretch/>
            </p:blipFill>
            <p:spPr bwMode="auto">
              <a:xfrm>
                <a:off x="6412398" y="452537"/>
                <a:ext cx="5427407" cy="1423492"/>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B7385972-483C-4787-83C9-7B1B2687FF49}"/>
                  </a:ext>
                </a:extLst>
              </p:cNvPr>
              <p:cNvSpPr txBox="1"/>
              <p:nvPr/>
            </p:nvSpPr>
            <p:spPr>
              <a:xfrm>
                <a:off x="6979230" y="587226"/>
                <a:ext cx="4293739" cy="839495"/>
              </a:xfrm>
              <a:prstGeom prst="rect">
                <a:avLst/>
              </a:prstGeom>
              <a:solidFill>
                <a:srgbClr val="E6FFD7"/>
              </a:solidFill>
            </p:spPr>
            <p:txBody>
              <a:bodyPr wrap="square">
                <a:spAutoFit/>
              </a:bodyPr>
              <a:lstStyle/>
              <a:p>
                <a:pPr algn="ctr"/>
                <a:r>
                  <a:rPr lang="ar-SA" sz="4000" b="1" dirty="0">
                    <a:latin typeface="Calibri" panose="020F0502020204030204" pitchFamily="34" charset="0"/>
                    <a:cs typeface="Calibri" panose="020F0502020204030204" pitchFamily="34" charset="0"/>
                  </a:rPr>
                  <a:t>أنواع التصوير الرقمي</a:t>
                </a:r>
              </a:p>
            </p:txBody>
          </p:sp>
        </p:grpSp>
        <p:sp>
          <p:nvSpPr>
            <p:cNvPr id="6" name="مستطيل 5">
              <a:extLst>
                <a:ext uri="{FF2B5EF4-FFF2-40B4-BE49-F238E27FC236}">
                  <a16:creationId xmlns:a16="http://schemas.microsoft.com/office/drawing/2014/main" id="{7ABB4D9D-1622-4373-AEA2-1214FAFD82E7}"/>
                </a:ext>
              </a:extLst>
            </p:cNvPr>
            <p:cNvSpPr/>
            <p:nvPr/>
          </p:nvSpPr>
          <p:spPr>
            <a:xfrm>
              <a:off x="7425827" y="1472032"/>
              <a:ext cx="3400547" cy="32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1582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3A5DB85-2690-4B85-9073-6EB80A625102}"/>
              </a:ext>
            </a:extLst>
          </p:cNvPr>
          <p:cNvPicPr>
            <a:picLocks noChangeAspect="1"/>
          </p:cNvPicPr>
          <p:nvPr/>
        </p:nvPicPr>
        <p:blipFill rotWithShape="1">
          <a:blip r:embed="rId2"/>
          <a:srcRect t="8604"/>
          <a:stretch/>
        </p:blipFill>
        <p:spPr>
          <a:xfrm>
            <a:off x="1769675" y="462914"/>
            <a:ext cx="8652649" cy="4557149"/>
          </a:xfrm>
          <a:prstGeom prst="rect">
            <a:avLst/>
          </a:prstGeom>
        </p:spPr>
      </p:pic>
      <p:sp>
        <p:nvSpPr>
          <p:cNvPr id="5" name="مربع نص 4">
            <a:extLst>
              <a:ext uri="{FF2B5EF4-FFF2-40B4-BE49-F238E27FC236}">
                <a16:creationId xmlns:a16="http://schemas.microsoft.com/office/drawing/2014/main" id="{43FB4329-7052-4C8E-8E7F-47D4FA1F0BFD}"/>
              </a:ext>
            </a:extLst>
          </p:cNvPr>
          <p:cNvSpPr txBox="1"/>
          <p:nvPr/>
        </p:nvSpPr>
        <p:spPr>
          <a:xfrm>
            <a:off x="1269606" y="5208165"/>
            <a:ext cx="9652787" cy="1200329"/>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ولكل نوع طريقة في اتباع القواعد المناسبة له بحيث تجعل عين الرائي تركز في الصورة وفق نظام محدد. </a:t>
            </a:r>
          </a:p>
        </p:txBody>
      </p:sp>
    </p:spTree>
    <p:extLst>
      <p:ext uri="{BB962C8B-B14F-4D97-AF65-F5344CB8AC3E}">
        <p14:creationId xmlns:p14="http://schemas.microsoft.com/office/powerpoint/2010/main" val="796470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C8C3E7E-EF62-4FB2-8431-8CCC00D2F0E0}"/>
              </a:ext>
            </a:extLst>
          </p:cNvPr>
          <p:cNvGrpSpPr/>
          <p:nvPr/>
        </p:nvGrpSpPr>
        <p:grpSpPr>
          <a:xfrm>
            <a:off x="2291791" y="959791"/>
            <a:ext cx="7608417" cy="1884324"/>
            <a:chOff x="6412398" y="375045"/>
            <a:chExt cx="5427407" cy="1423492"/>
          </a:xfrm>
        </p:grpSpPr>
        <p:grpSp>
          <p:nvGrpSpPr>
            <p:cNvPr id="3" name="مجموعة 2">
              <a:extLst>
                <a:ext uri="{FF2B5EF4-FFF2-40B4-BE49-F238E27FC236}">
                  <a16:creationId xmlns:a16="http://schemas.microsoft.com/office/drawing/2014/main" id="{0483DA4F-49EB-40B6-A074-56F4FF546A0A}"/>
                </a:ext>
              </a:extLst>
            </p:cNvPr>
            <p:cNvGrpSpPr/>
            <p:nvPr/>
          </p:nvGrpSpPr>
          <p:grpSpPr>
            <a:xfrm>
              <a:off x="6412398" y="375045"/>
              <a:ext cx="5427407" cy="1423492"/>
              <a:chOff x="6412398" y="452537"/>
              <a:chExt cx="5427407" cy="1423492"/>
            </a:xfrm>
          </p:grpSpPr>
          <p:pic>
            <p:nvPicPr>
              <p:cNvPr id="5" name="Picture 4" descr="Title Box Banner PNG Free Download And Clipart Image For Free Download -  Lovepik | 401442823">
                <a:extLst>
                  <a:ext uri="{FF2B5EF4-FFF2-40B4-BE49-F238E27FC236}">
                    <a16:creationId xmlns:a16="http://schemas.microsoft.com/office/drawing/2014/main" id="{A502F3C0-3365-455C-A93F-856530C8AB40}"/>
                  </a:ext>
                </a:extLst>
              </p:cNvPr>
              <p:cNvPicPr>
                <a:picLocks noChangeAspect="1" noChangeArrowheads="1"/>
              </p:cNvPicPr>
              <p:nvPr/>
            </p:nvPicPr>
            <p:blipFill rotWithShape="1">
              <a:blip r:embed="rId2">
                <a:clrChange>
                  <a:clrFrom>
                    <a:srgbClr val="EBEBEB"/>
                  </a:clrFrom>
                  <a:clrTo>
                    <a:srgbClr val="EBEBEB">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0789" t="24410" r="10072" b="54833"/>
              <a:stretch/>
            </p:blipFill>
            <p:spPr bwMode="auto">
              <a:xfrm>
                <a:off x="6412398" y="452537"/>
                <a:ext cx="5427407" cy="1423492"/>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8B5ADFA1-1922-42D5-B062-DA914E212350}"/>
                  </a:ext>
                </a:extLst>
              </p:cNvPr>
              <p:cNvSpPr txBox="1"/>
              <p:nvPr/>
            </p:nvSpPr>
            <p:spPr>
              <a:xfrm>
                <a:off x="6896992" y="652271"/>
                <a:ext cx="4458217" cy="697520"/>
              </a:xfrm>
              <a:prstGeom prst="rect">
                <a:avLst/>
              </a:prstGeom>
              <a:solidFill>
                <a:schemeClr val="bg1"/>
              </a:solidFill>
            </p:spPr>
            <p:txBody>
              <a:bodyPr wrap="square">
                <a:spAutoFit/>
              </a:bodyPr>
              <a:lstStyle/>
              <a:p>
                <a:pPr algn="ctr"/>
                <a:r>
                  <a:rPr lang="ar-SA" sz="5400" dirty="0">
                    <a:latin typeface="Calibri" panose="020F0502020204030204" pitchFamily="34" charset="0"/>
                    <a:cs typeface="Calibri" panose="020F0502020204030204" pitchFamily="34" charset="0"/>
                  </a:rPr>
                  <a:t>قواعد التصوير الرقمي</a:t>
                </a:r>
                <a:endParaRPr lang="ar-SA" sz="5400" b="1" dirty="0">
                  <a:latin typeface="Calibri" panose="020F0502020204030204" pitchFamily="34" charset="0"/>
                  <a:cs typeface="Calibri" panose="020F0502020204030204" pitchFamily="34" charset="0"/>
                </a:endParaRPr>
              </a:p>
            </p:txBody>
          </p:sp>
        </p:grpSp>
        <p:sp>
          <p:nvSpPr>
            <p:cNvPr id="4" name="مستطيل 3">
              <a:extLst>
                <a:ext uri="{FF2B5EF4-FFF2-40B4-BE49-F238E27FC236}">
                  <a16:creationId xmlns:a16="http://schemas.microsoft.com/office/drawing/2014/main" id="{8B90AD7C-BBC7-45EB-844A-2931A192B3FA}"/>
                </a:ext>
              </a:extLst>
            </p:cNvPr>
            <p:cNvSpPr/>
            <p:nvPr/>
          </p:nvSpPr>
          <p:spPr>
            <a:xfrm>
              <a:off x="7425827" y="1472032"/>
              <a:ext cx="3400547" cy="32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a:latin typeface="Calibri" panose="020F0502020204030204" pitchFamily="34" charset="0"/>
                <a:cs typeface="Calibri" panose="020F0502020204030204" pitchFamily="34" charset="0"/>
              </a:endParaRPr>
            </a:p>
          </p:txBody>
        </p:sp>
      </p:grpSp>
      <p:sp>
        <p:nvSpPr>
          <p:cNvPr id="9" name="مربع نص 8">
            <a:extLst>
              <a:ext uri="{FF2B5EF4-FFF2-40B4-BE49-F238E27FC236}">
                <a16:creationId xmlns:a16="http://schemas.microsoft.com/office/drawing/2014/main" id="{45912E10-E5CD-4B86-BE36-E09CE0ED0722}"/>
              </a:ext>
            </a:extLst>
          </p:cNvPr>
          <p:cNvSpPr txBox="1"/>
          <p:nvPr/>
        </p:nvSpPr>
        <p:spPr>
          <a:xfrm>
            <a:off x="424960" y="3108507"/>
            <a:ext cx="11342076" cy="304698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لفهــم التصوير الرقمي من الجيــد </a:t>
            </a:r>
            <a:r>
              <a:rPr lang="ar-SA" sz="3200" b="1" dirty="0">
                <a:solidFill>
                  <a:srgbClr val="C00000"/>
                </a:solidFill>
                <a:latin typeface="Calibri" panose="020F0502020204030204" pitchFamily="34" charset="0"/>
                <a:cs typeface="Calibri" panose="020F0502020204030204" pitchFamily="34" charset="0"/>
              </a:rPr>
              <a:t>إدراك أهم القواعد في عالم التصوير</a:t>
            </a:r>
            <a:r>
              <a:rPr lang="ar-SA" sz="3200" b="1" dirty="0">
                <a:latin typeface="Calibri" panose="020F0502020204030204" pitchFamily="34" charset="0"/>
                <a:cs typeface="Calibri" panose="020F0502020204030204" pitchFamily="34" charset="0"/>
              </a:rPr>
              <a:t>،</a:t>
            </a:r>
          </a:p>
          <a:p>
            <a:pPr algn="ctr"/>
            <a:r>
              <a:rPr lang="ar-SA" sz="3200" b="1" dirty="0">
                <a:latin typeface="Calibri" panose="020F0502020204030204" pitchFamily="34" charset="0"/>
                <a:cs typeface="Calibri" panose="020F0502020204030204" pitchFamily="34" charset="0"/>
              </a:rPr>
              <a:t> حيث يجب اختيــار النقطة المحورية في الصورة بهدف تركيز نقطة الاهتمام الأساسية، ودائما ما تكون النقطة المحورية هي التي تحمل الرســالة الهادفة من الصورة، فالصورة غير الهادفة لا تساوي شيئا. </a:t>
            </a:r>
          </a:p>
          <a:p>
            <a:pPr algn="ctr"/>
            <a:r>
              <a:rPr lang="ar-SA" sz="3200" b="1" dirty="0">
                <a:latin typeface="Calibri" panose="020F0502020204030204" pitchFamily="34" charset="0"/>
                <a:cs typeface="Calibri" panose="020F0502020204030204" pitchFamily="34" charset="0"/>
              </a:rPr>
              <a:t>فالمعنى المحوري للصورة يكمن في ترتيب أجزائها لإبراز العناصر الفعالة بالمستوى المطلوب.</a:t>
            </a:r>
          </a:p>
        </p:txBody>
      </p:sp>
    </p:spTree>
    <p:extLst>
      <p:ext uri="{BB962C8B-B14F-4D97-AF65-F5344CB8AC3E}">
        <p14:creationId xmlns:p14="http://schemas.microsoft.com/office/powerpoint/2010/main" val="411710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B97DAD5-B310-4FD8-A5D6-034F14CFACC7}"/>
              </a:ext>
            </a:extLst>
          </p:cNvPr>
          <p:cNvPicPr>
            <a:picLocks noChangeAspect="1"/>
          </p:cNvPicPr>
          <p:nvPr/>
        </p:nvPicPr>
        <p:blipFill>
          <a:blip r:embed="rId2"/>
          <a:stretch>
            <a:fillRect/>
          </a:stretch>
        </p:blipFill>
        <p:spPr>
          <a:xfrm>
            <a:off x="1262329" y="122681"/>
            <a:ext cx="9667342" cy="6500096"/>
          </a:xfrm>
          <a:prstGeom prst="rect">
            <a:avLst/>
          </a:prstGeom>
        </p:spPr>
      </p:pic>
    </p:spTree>
    <p:extLst>
      <p:ext uri="{BB962C8B-B14F-4D97-AF65-F5344CB8AC3E}">
        <p14:creationId xmlns:p14="http://schemas.microsoft.com/office/powerpoint/2010/main" val="3208199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853AACF1-80B4-495D-A91D-46A3F1828868}"/>
              </a:ext>
            </a:extLst>
          </p:cNvPr>
          <p:cNvSpPr txBox="1"/>
          <p:nvPr/>
        </p:nvSpPr>
        <p:spPr>
          <a:xfrm>
            <a:off x="6096000" y="2277950"/>
            <a:ext cx="5553444" cy="3416320"/>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هي تقسيم الصورة المراد التقاطها </a:t>
            </a:r>
            <a:r>
              <a:rPr lang="ar-SA" sz="3600" b="1" dirty="0">
                <a:solidFill>
                  <a:srgbClr val="C00000"/>
                </a:solidFill>
                <a:latin typeface="Calibri" panose="020F0502020204030204" pitchFamily="34" charset="0"/>
                <a:cs typeface="Calibri" panose="020F0502020204030204" pitchFamily="34" charset="0"/>
              </a:rPr>
              <a:t>إلى ثلاثة أجزاء </a:t>
            </a:r>
            <a:r>
              <a:rPr lang="ar-SA" sz="3600" b="1" dirty="0">
                <a:latin typeface="Calibri" panose="020F0502020204030204" pitchFamily="34" charset="0"/>
                <a:cs typeface="Calibri" panose="020F0502020204030204" pitchFamily="34" charset="0"/>
              </a:rPr>
              <a:t>وتكون</a:t>
            </a:r>
          </a:p>
          <a:p>
            <a:pPr algn="ctr"/>
            <a:r>
              <a:rPr lang="ar-SA" sz="3600" b="1" dirty="0">
                <a:latin typeface="Calibri" panose="020F0502020204030204" pitchFamily="34" charset="0"/>
                <a:cs typeface="Calibri" panose="020F0502020204030204" pitchFamily="34" charset="0"/>
              </a:rPr>
              <a:t> إما بشكل عامودية أو أفقية </a:t>
            </a:r>
          </a:p>
          <a:p>
            <a:pPr algn="ctr"/>
            <a:r>
              <a:rPr lang="ar-SA" sz="3600" b="1" dirty="0">
                <a:latin typeface="Calibri" panose="020F0502020204030204" pitchFamily="34" charset="0"/>
                <a:cs typeface="Calibri" panose="020F0502020204030204" pitchFamily="34" charset="0"/>
              </a:rPr>
              <a:t>ويجب أن يكون ثلثي الصورة مشتملاً على الجزء الأهم والبقية على الجزء الأقل أهمية.</a:t>
            </a:r>
          </a:p>
        </p:txBody>
      </p:sp>
      <p:pic>
        <p:nvPicPr>
          <p:cNvPr id="18" name="صورة 17">
            <a:extLst>
              <a:ext uri="{FF2B5EF4-FFF2-40B4-BE49-F238E27FC236}">
                <a16:creationId xmlns:a16="http://schemas.microsoft.com/office/drawing/2014/main" id="{D90B073A-74A1-4DBD-BBB3-38F972C5CEEB}"/>
              </a:ext>
            </a:extLst>
          </p:cNvPr>
          <p:cNvPicPr>
            <a:picLocks noChangeAspect="1"/>
          </p:cNvPicPr>
          <p:nvPr/>
        </p:nvPicPr>
        <p:blipFill>
          <a:blip r:embed="rId2"/>
          <a:stretch>
            <a:fillRect/>
          </a:stretch>
        </p:blipFill>
        <p:spPr>
          <a:xfrm>
            <a:off x="1001099" y="105152"/>
            <a:ext cx="4701367" cy="6876064"/>
          </a:xfrm>
          <a:prstGeom prst="rect">
            <a:avLst/>
          </a:prstGeom>
        </p:spPr>
      </p:pic>
      <p:grpSp>
        <p:nvGrpSpPr>
          <p:cNvPr id="21" name="مجموعة 20">
            <a:extLst>
              <a:ext uri="{FF2B5EF4-FFF2-40B4-BE49-F238E27FC236}">
                <a16:creationId xmlns:a16="http://schemas.microsoft.com/office/drawing/2014/main" id="{F5431E79-BFA7-4E2B-8039-892E539493E8}"/>
              </a:ext>
            </a:extLst>
          </p:cNvPr>
          <p:cNvGrpSpPr/>
          <p:nvPr/>
        </p:nvGrpSpPr>
        <p:grpSpPr>
          <a:xfrm>
            <a:off x="6489536" y="491367"/>
            <a:ext cx="5195239" cy="1344726"/>
            <a:chOff x="6411267" y="489782"/>
            <a:chExt cx="5195239" cy="1344726"/>
          </a:xfrm>
        </p:grpSpPr>
        <p:grpSp>
          <p:nvGrpSpPr>
            <p:cNvPr id="2" name="مجموعة 1">
              <a:extLst>
                <a:ext uri="{FF2B5EF4-FFF2-40B4-BE49-F238E27FC236}">
                  <a16:creationId xmlns:a16="http://schemas.microsoft.com/office/drawing/2014/main" id="{C39073C2-8D1F-4E4B-B03C-82168F6E3F3A}"/>
                </a:ext>
              </a:extLst>
            </p:cNvPr>
            <p:cNvGrpSpPr/>
            <p:nvPr/>
          </p:nvGrpSpPr>
          <p:grpSpPr>
            <a:xfrm>
              <a:off x="6411267" y="489782"/>
              <a:ext cx="5195239" cy="1344726"/>
              <a:chOff x="6346506" y="373701"/>
              <a:chExt cx="5863391" cy="1440551"/>
            </a:xfrm>
          </p:grpSpPr>
          <p:pic>
            <p:nvPicPr>
              <p:cNvPr id="3" name="Picture 2" descr="簡約標題欄PSD圖案素材免費下載，圖片尺寸2000 × 2000px - Lovepik">
                <a:extLst>
                  <a:ext uri="{FF2B5EF4-FFF2-40B4-BE49-F238E27FC236}">
                    <a16:creationId xmlns:a16="http://schemas.microsoft.com/office/drawing/2014/main" id="{31BBA137-A2A8-4720-8D33-3EC739FA128B}"/>
                  </a:ext>
                </a:extLst>
              </p:cNvPr>
              <p:cNvPicPr>
                <a:picLocks noChangeAspect="1" noChangeArrowheads="1"/>
              </p:cNvPicPr>
              <p:nvPr/>
            </p:nvPicPr>
            <p:blipFill rotWithShape="1">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flipH="1">
                <a:off x="6346506" y="373701"/>
                <a:ext cx="5863391" cy="1440551"/>
              </a:xfrm>
              <a:prstGeom prst="rect">
                <a:avLst/>
              </a:prstGeom>
              <a:noFill/>
              <a:extLst>
                <a:ext uri="{909E8E84-426E-40DD-AFC4-6F175D3DCCD1}">
                  <a14:hiddenFill xmlns:a14="http://schemas.microsoft.com/office/drawing/2010/main">
                    <a:solidFill>
                      <a:srgbClr val="FFFFFF"/>
                    </a:solidFill>
                  </a14:hiddenFill>
                </a:ext>
              </a:extLst>
            </p:spPr>
          </p:pic>
          <p:sp>
            <p:nvSpPr>
              <p:cNvPr id="19" name="مربع نص 18">
                <a:extLst>
                  <a:ext uri="{FF2B5EF4-FFF2-40B4-BE49-F238E27FC236}">
                    <a16:creationId xmlns:a16="http://schemas.microsoft.com/office/drawing/2014/main" id="{594FCCC2-1FF1-4173-BF50-927125F015DB}"/>
                  </a:ext>
                </a:extLst>
              </p:cNvPr>
              <p:cNvSpPr txBox="1"/>
              <p:nvPr/>
            </p:nvSpPr>
            <p:spPr>
              <a:xfrm>
                <a:off x="6556968" y="692727"/>
                <a:ext cx="5234011" cy="715089"/>
              </a:xfrm>
              <a:prstGeom prst="roundRect">
                <a:avLst/>
              </a:prstGeom>
              <a:solidFill>
                <a:schemeClr val="bg1"/>
              </a:solidFill>
              <a:ln>
                <a:noFill/>
              </a:ln>
            </p:spPr>
            <p:txBody>
              <a:bodyPr wrap="square">
                <a:spAutoFit/>
              </a:bodyPr>
              <a:lstStyle/>
              <a:p>
                <a:pPr algn="ctr"/>
                <a:endParaRPr lang="ar-SA" sz="3600" b="1" dirty="0">
                  <a:latin typeface="Calibri" panose="020F0502020204030204" pitchFamily="34" charset="0"/>
                  <a:cs typeface="Calibri" panose="020F0502020204030204" pitchFamily="34" charset="0"/>
                </a:endParaRPr>
              </a:p>
            </p:txBody>
          </p:sp>
        </p:grpSp>
        <p:sp>
          <p:nvSpPr>
            <p:cNvPr id="20" name="مربع نص 19">
              <a:extLst>
                <a:ext uri="{FF2B5EF4-FFF2-40B4-BE49-F238E27FC236}">
                  <a16:creationId xmlns:a16="http://schemas.microsoft.com/office/drawing/2014/main" id="{46945E27-C1CB-487F-A9B5-4FAB65BAAEA6}"/>
                </a:ext>
              </a:extLst>
            </p:cNvPr>
            <p:cNvSpPr txBox="1"/>
            <p:nvPr/>
          </p:nvSpPr>
          <p:spPr>
            <a:xfrm>
              <a:off x="6791653" y="838980"/>
              <a:ext cx="4434468" cy="646331"/>
            </a:xfrm>
            <a:prstGeom prst="rect">
              <a:avLst/>
            </a:prstGeom>
            <a:solidFill>
              <a:schemeClr val="bg1"/>
            </a:solidFill>
            <a:ln>
              <a:noFill/>
            </a:ln>
          </p:spPr>
          <p:txBody>
            <a:bodyPr wrap="square">
              <a:spAutoFit/>
            </a:bodyPr>
            <a:lstStyle/>
            <a:p>
              <a:pPr algn="ctr"/>
              <a:r>
                <a:rPr lang="ar-SA" sz="3600" b="1" dirty="0">
                  <a:latin typeface="Calibri" panose="020F0502020204030204" pitchFamily="34" charset="0"/>
                  <a:cs typeface="Calibri" panose="020F0502020204030204" pitchFamily="34" charset="0"/>
                </a:rPr>
                <a:t>1- قاعدة الأثلاث ( الثلث )</a:t>
              </a:r>
            </a:p>
          </p:txBody>
        </p:sp>
      </p:grpSp>
    </p:spTree>
    <p:extLst>
      <p:ext uri="{BB962C8B-B14F-4D97-AF65-F5344CB8AC3E}">
        <p14:creationId xmlns:p14="http://schemas.microsoft.com/office/powerpoint/2010/main" val="1324009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6A110239-FA46-493E-9637-D1DCE9532173}"/>
              </a:ext>
            </a:extLst>
          </p:cNvPr>
          <p:cNvGrpSpPr/>
          <p:nvPr/>
        </p:nvGrpSpPr>
        <p:grpSpPr>
          <a:xfrm>
            <a:off x="614739" y="98474"/>
            <a:ext cx="5481261" cy="1675057"/>
            <a:chOff x="3671220" y="-396482"/>
            <a:chExt cx="5195239" cy="1344726"/>
          </a:xfrm>
        </p:grpSpPr>
        <p:grpSp>
          <p:nvGrpSpPr>
            <p:cNvPr id="6" name="مجموعة 5">
              <a:extLst>
                <a:ext uri="{FF2B5EF4-FFF2-40B4-BE49-F238E27FC236}">
                  <a16:creationId xmlns:a16="http://schemas.microsoft.com/office/drawing/2014/main" id="{B58A77BA-549C-4801-B9AA-BEC6AD979861}"/>
                </a:ext>
              </a:extLst>
            </p:cNvPr>
            <p:cNvGrpSpPr/>
            <p:nvPr/>
          </p:nvGrpSpPr>
          <p:grpSpPr>
            <a:xfrm>
              <a:off x="3671220" y="-396482"/>
              <a:ext cx="5195239" cy="1344726"/>
              <a:chOff x="3254065" y="-575718"/>
              <a:chExt cx="5863391" cy="1440551"/>
            </a:xfrm>
          </p:grpSpPr>
          <p:pic>
            <p:nvPicPr>
              <p:cNvPr id="8" name="Picture 2" descr="簡約標題欄PSD圖案素材免費下載，圖片尺寸2000 × 2000px - Lovepik">
                <a:extLst>
                  <a:ext uri="{FF2B5EF4-FFF2-40B4-BE49-F238E27FC236}">
                    <a16:creationId xmlns:a16="http://schemas.microsoft.com/office/drawing/2014/main" id="{12635C0C-014D-4A90-A8C4-2E3E6D7C1077}"/>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a:off x="3254065" y="-575718"/>
                <a:ext cx="5863391" cy="1440551"/>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04E1B38D-C160-4A32-853E-16FF61FD9E6C}"/>
                  </a:ext>
                </a:extLst>
              </p:cNvPr>
              <p:cNvSpPr txBox="1"/>
              <p:nvPr/>
            </p:nvSpPr>
            <p:spPr>
              <a:xfrm>
                <a:off x="3570949" y="-306068"/>
                <a:ext cx="5368845" cy="570789"/>
              </a:xfrm>
              <a:prstGeom prst="roundRect">
                <a:avLst/>
              </a:prstGeom>
              <a:solidFill>
                <a:schemeClr val="bg1"/>
              </a:solidFill>
              <a:ln>
                <a:noFill/>
              </a:ln>
            </p:spPr>
            <p:txBody>
              <a:bodyPr wrap="square">
                <a:spAutoFit/>
              </a:bodyPr>
              <a:lstStyle/>
              <a:p>
                <a:pPr algn="ctr"/>
                <a:endParaRPr lang="ar-SA" sz="3200" b="1" dirty="0">
                  <a:latin typeface="Calibri" panose="020F0502020204030204" pitchFamily="34" charset="0"/>
                  <a:cs typeface="Calibri" panose="020F0502020204030204" pitchFamily="34" charset="0"/>
                </a:endParaRPr>
              </a:p>
            </p:txBody>
          </p:sp>
        </p:grpSp>
        <p:sp>
          <p:nvSpPr>
            <p:cNvPr id="7" name="مربع نص 6">
              <a:extLst>
                <a:ext uri="{FF2B5EF4-FFF2-40B4-BE49-F238E27FC236}">
                  <a16:creationId xmlns:a16="http://schemas.microsoft.com/office/drawing/2014/main" id="{4B0E79F3-4C04-45FA-8371-ED5CA2F4BF74}"/>
                </a:ext>
              </a:extLst>
            </p:cNvPr>
            <p:cNvSpPr txBox="1"/>
            <p:nvPr/>
          </p:nvSpPr>
          <p:spPr>
            <a:xfrm>
              <a:off x="3890315" y="-89497"/>
              <a:ext cx="4757047" cy="785748"/>
            </a:xfrm>
            <a:prstGeom prst="rect">
              <a:avLst/>
            </a:prstGeom>
            <a:noFill/>
            <a:ln>
              <a:noFill/>
            </a:ln>
          </p:spPr>
          <p:txBody>
            <a:bodyPr wrap="square">
              <a:spAutoFit/>
            </a:bodyPr>
            <a:lstStyle/>
            <a:p>
              <a:pPr algn="ctr"/>
              <a:r>
                <a:rPr lang="ar-SA" sz="2800" b="1" dirty="0">
                  <a:latin typeface="Calibri" panose="020F0502020204030204" pitchFamily="34" charset="0"/>
                  <a:cs typeface="Calibri" panose="020F0502020204030204" pitchFamily="34" charset="0"/>
                </a:rPr>
                <a:t>2- القاعدة الذهبية الحلزونية </a:t>
              </a:r>
            </a:p>
            <a:p>
              <a:pPr algn="ctr"/>
              <a:r>
                <a:rPr lang="ar-SA" sz="2800" b="1" dirty="0">
                  <a:latin typeface="Calibri" panose="020F0502020204030204" pitchFamily="34" charset="0"/>
                  <a:cs typeface="Calibri" panose="020F0502020204030204" pitchFamily="34" charset="0"/>
                </a:rPr>
                <a:t>(قاعدة فيبوناتشي)</a:t>
              </a:r>
            </a:p>
          </p:txBody>
        </p:sp>
      </p:grpSp>
      <p:pic>
        <p:nvPicPr>
          <p:cNvPr id="13" name="صورة 12">
            <a:extLst>
              <a:ext uri="{FF2B5EF4-FFF2-40B4-BE49-F238E27FC236}">
                <a16:creationId xmlns:a16="http://schemas.microsoft.com/office/drawing/2014/main" id="{5B3DF8EE-BE79-484B-A1D3-1AB72604F895}"/>
              </a:ext>
            </a:extLst>
          </p:cNvPr>
          <p:cNvPicPr>
            <a:picLocks noChangeAspect="1"/>
          </p:cNvPicPr>
          <p:nvPr/>
        </p:nvPicPr>
        <p:blipFill>
          <a:blip r:embed="rId3"/>
          <a:stretch>
            <a:fillRect/>
          </a:stretch>
        </p:blipFill>
        <p:spPr>
          <a:xfrm>
            <a:off x="5936566" y="2116108"/>
            <a:ext cx="6153286" cy="4004819"/>
          </a:xfrm>
          <a:prstGeom prst="rect">
            <a:avLst/>
          </a:prstGeom>
        </p:spPr>
      </p:pic>
      <p:sp>
        <p:nvSpPr>
          <p:cNvPr id="14" name="مربع نص 13">
            <a:extLst>
              <a:ext uri="{FF2B5EF4-FFF2-40B4-BE49-F238E27FC236}">
                <a16:creationId xmlns:a16="http://schemas.microsoft.com/office/drawing/2014/main" id="{A6AB5D6E-DF43-41B4-A557-D4C79E67C202}"/>
              </a:ext>
            </a:extLst>
          </p:cNvPr>
          <p:cNvSpPr txBox="1"/>
          <p:nvPr/>
        </p:nvSpPr>
        <p:spPr>
          <a:xfrm>
            <a:off x="417342" y="2581497"/>
            <a:ext cx="5870917" cy="353943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وهي قاعدة تعتمد على تخيل الصورة بشــكل لولبي ، وهي مقتبســة من خوارزمية رياضية تسمى النسبة الذهبية، بحيث يكون مركــز اللولــب هو هدف الصورة في جزء من نقطة القوة لقاعدة التثليث، وقــد يكون اللولب عامودياً أو أفقياً من اليمين أو من اليسار لتحقيق الاتزان في الصورة. </a:t>
            </a:r>
          </a:p>
        </p:txBody>
      </p:sp>
    </p:spTree>
    <p:extLst>
      <p:ext uri="{BB962C8B-B14F-4D97-AF65-F5344CB8AC3E}">
        <p14:creationId xmlns:p14="http://schemas.microsoft.com/office/powerpoint/2010/main" val="191407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F9D02813-37D5-4153-8C87-929F3BF4110F}"/>
              </a:ext>
            </a:extLst>
          </p:cNvPr>
          <p:cNvGrpSpPr/>
          <p:nvPr/>
        </p:nvGrpSpPr>
        <p:grpSpPr>
          <a:xfrm>
            <a:off x="5485914" y="322555"/>
            <a:ext cx="6297993" cy="1344726"/>
            <a:chOff x="5394170" y="489782"/>
            <a:chExt cx="6212334" cy="1344726"/>
          </a:xfrm>
        </p:grpSpPr>
        <p:grpSp>
          <p:nvGrpSpPr>
            <p:cNvPr id="3" name="مجموعة 2">
              <a:extLst>
                <a:ext uri="{FF2B5EF4-FFF2-40B4-BE49-F238E27FC236}">
                  <a16:creationId xmlns:a16="http://schemas.microsoft.com/office/drawing/2014/main" id="{83C3CB39-EAEC-46B7-B2FD-08ADB4CCFAEB}"/>
                </a:ext>
              </a:extLst>
            </p:cNvPr>
            <p:cNvGrpSpPr/>
            <p:nvPr/>
          </p:nvGrpSpPr>
          <p:grpSpPr>
            <a:xfrm>
              <a:off x="5394170" y="489782"/>
              <a:ext cx="6212334" cy="1344726"/>
              <a:chOff x="5198602" y="373701"/>
              <a:chExt cx="7011293" cy="1440551"/>
            </a:xfrm>
          </p:grpSpPr>
          <p:pic>
            <p:nvPicPr>
              <p:cNvPr id="5" name="Picture 2" descr="簡約標題欄PSD圖案素材免費下載，圖片尺寸2000 × 2000px - Lovepik">
                <a:extLst>
                  <a:ext uri="{FF2B5EF4-FFF2-40B4-BE49-F238E27FC236}">
                    <a16:creationId xmlns:a16="http://schemas.microsoft.com/office/drawing/2014/main" id="{74364307-127E-4BC0-AF9D-411FC4FBDC99}"/>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flipH="1">
                <a:off x="5198602" y="373701"/>
                <a:ext cx="7011293" cy="1440551"/>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1B7170FD-0404-4071-8524-7FE812D29F16}"/>
                  </a:ext>
                </a:extLst>
              </p:cNvPr>
              <p:cNvSpPr txBox="1"/>
              <p:nvPr/>
            </p:nvSpPr>
            <p:spPr>
              <a:xfrm>
                <a:off x="6556968" y="692727"/>
                <a:ext cx="5234011" cy="715089"/>
              </a:xfrm>
              <a:prstGeom prst="roundRect">
                <a:avLst/>
              </a:prstGeom>
              <a:solidFill>
                <a:schemeClr val="bg1"/>
              </a:solidFill>
              <a:ln>
                <a:noFill/>
              </a:ln>
            </p:spPr>
            <p:txBody>
              <a:bodyPr wrap="square">
                <a:spAutoFit/>
              </a:bodyPr>
              <a:lstStyle/>
              <a:p>
                <a:pPr algn="ctr"/>
                <a:endParaRPr lang="ar-SA" sz="3600" b="1" dirty="0">
                  <a:latin typeface="Calibri" panose="020F0502020204030204" pitchFamily="34" charset="0"/>
                  <a:cs typeface="Calibri" panose="020F0502020204030204" pitchFamily="34" charset="0"/>
                </a:endParaRPr>
              </a:p>
            </p:txBody>
          </p:sp>
        </p:grpSp>
        <p:sp>
          <p:nvSpPr>
            <p:cNvPr id="4" name="مربع نص 3">
              <a:extLst>
                <a:ext uri="{FF2B5EF4-FFF2-40B4-BE49-F238E27FC236}">
                  <a16:creationId xmlns:a16="http://schemas.microsoft.com/office/drawing/2014/main" id="{D21DB919-3104-4733-8AAE-5BD94604744D}"/>
                </a:ext>
              </a:extLst>
            </p:cNvPr>
            <p:cNvSpPr txBox="1"/>
            <p:nvPr/>
          </p:nvSpPr>
          <p:spPr>
            <a:xfrm>
              <a:off x="5491784" y="955111"/>
              <a:ext cx="5766990" cy="573286"/>
            </a:xfrm>
            <a:prstGeom prst="roundRect">
              <a:avLst>
                <a:gd name="adj" fmla="val 34372"/>
              </a:avLst>
            </a:prstGeom>
            <a:solidFill>
              <a:schemeClr val="bg1"/>
            </a:solidFill>
            <a:ln>
              <a:noFill/>
            </a:ln>
          </p:spPr>
          <p:txBody>
            <a:bodyPr wrap="square">
              <a:spAutoFit/>
            </a:bodyPr>
            <a:lstStyle/>
            <a:p>
              <a:pPr algn="ctr"/>
              <a:r>
                <a:rPr lang="ar-SA" sz="2400" b="1" dirty="0">
                  <a:latin typeface="Calibri" panose="020F0502020204030204" pitchFamily="34" charset="0"/>
                  <a:cs typeface="Calibri" panose="020F0502020204030204" pitchFamily="34" charset="0"/>
                </a:rPr>
                <a:t>3- استخدم الخطوط في تحديد النقطة المحورية:</a:t>
              </a:r>
            </a:p>
          </p:txBody>
        </p:sp>
      </p:grpSp>
      <p:sp>
        <p:nvSpPr>
          <p:cNvPr id="8" name="مربع نص 7">
            <a:extLst>
              <a:ext uri="{FF2B5EF4-FFF2-40B4-BE49-F238E27FC236}">
                <a16:creationId xmlns:a16="http://schemas.microsoft.com/office/drawing/2014/main" id="{A227ADBA-D010-4AAC-A3EF-F7DD57F5CE04}"/>
              </a:ext>
            </a:extLst>
          </p:cNvPr>
          <p:cNvSpPr txBox="1"/>
          <p:nvPr/>
        </p:nvSpPr>
        <p:spPr>
          <a:xfrm>
            <a:off x="6372665" y="1973392"/>
            <a:ext cx="5516506" cy="4832092"/>
          </a:xfrm>
          <a:prstGeom prst="rect">
            <a:avLst/>
          </a:prstGeom>
          <a:noFill/>
        </p:spPr>
        <p:txBody>
          <a:bodyPr wrap="square">
            <a:spAutoFit/>
          </a:bodyPr>
          <a:lstStyle/>
          <a:p>
            <a:r>
              <a:rPr lang="ar-SA" sz="2800" b="1" dirty="0">
                <a:latin typeface="Calibri" panose="020F0502020204030204" pitchFamily="34" charset="0"/>
                <a:cs typeface="Calibri" panose="020F0502020204030204" pitchFamily="34" charset="0"/>
              </a:rPr>
              <a:t>ويتم ذلك عبر ســير حركة العين داخل مســاحة الصورة، فقد تكون خطوطاً واضحة كما في المثال، أو الخطوط المتكونة في الصــورة الملتقطــة، أي إن إخراج الصورة الرقمية يتمثل في أن يحقق هدفاً يتم التركيز عليه، وليس كل ما يرى تكون له الأهمية ذاتها، وبالتالي يكون التركيز على الصورة الملتقطة بشــكل كامل وفق مســار، وأحيانا يختار المصور الزاوية المناسبة لأخذ لقطة الصورة في محاولة لتحديد تلك الخطوط في الصورة</a:t>
            </a:r>
          </a:p>
        </p:txBody>
      </p:sp>
      <p:pic>
        <p:nvPicPr>
          <p:cNvPr id="10" name="صورة 9">
            <a:extLst>
              <a:ext uri="{FF2B5EF4-FFF2-40B4-BE49-F238E27FC236}">
                <a16:creationId xmlns:a16="http://schemas.microsoft.com/office/drawing/2014/main" id="{6AF0BE52-D554-496C-9B75-49FFDD4A16C7}"/>
              </a:ext>
            </a:extLst>
          </p:cNvPr>
          <p:cNvPicPr>
            <a:picLocks noChangeAspect="1"/>
          </p:cNvPicPr>
          <p:nvPr/>
        </p:nvPicPr>
        <p:blipFill>
          <a:blip r:embed="rId3"/>
          <a:stretch>
            <a:fillRect/>
          </a:stretch>
        </p:blipFill>
        <p:spPr>
          <a:xfrm>
            <a:off x="68368" y="1667281"/>
            <a:ext cx="5516506" cy="5093140"/>
          </a:xfrm>
          <a:prstGeom prst="rect">
            <a:avLst/>
          </a:prstGeom>
        </p:spPr>
      </p:pic>
    </p:spTree>
    <p:extLst>
      <p:ext uri="{BB962C8B-B14F-4D97-AF65-F5344CB8AC3E}">
        <p14:creationId xmlns:p14="http://schemas.microsoft.com/office/powerpoint/2010/main" val="280960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3E163670-A334-4BFB-9791-4BF80C86182D}"/>
              </a:ext>
            </a:extLst>
          </p:cNvPr>
          <p:cNvGrpSpPr/>
          <p:nvPr/>
        </p:nvGrpSpPr>
        <p:grpSpPr>
          <a:xfrm>
            <a:off x="5092018" y="702382"/>
            <a:ext cx="6297993" cy="1590651"/>
            <a:chOff x="5394170" y="489782"/>
            <a:chExt cx="6212334" cy="1344726"/>
          </a:xfrm>
        </p:grpSpPr>
        <p:grpSp>
          <p:nvGrpSpPr>
            <p:cNvPr id="3" name="مجموعة 2">
              <a:extLst>
                <a:ext uri="{FF2B5EF4-FFF2-40B4-BE49-F238E27FC236}">
                  <a16:creationId xmlns:a16="http://schemas.microsoft.com/office/drawing/2014/main" id="{322EDA0D-79CF-4F6B-A774-E815E10342C9}"/>
                </a:ext>
              </a:extLst>
            </p:cNvPr>
            <p:cNvGrpSpPr/>
            <p:nvPr/>
          </p:nvGrpSpPr>
          <p:grpSpPr>
            <a:xfrm>
              <a:off x="5394170" y="489782"/>
              <a:ext cx="6212334" cy="1344726"/>
              <a:chOff x="5198602" y="373701"/>
              <a:chExt cx="7011293" cy="1440551"/>
            </a:xfrm>
          </p:grpSpPr>
          <p:pic>
            <p:nvPicPr>
              <p:cNvPr id="5" name="Picture 2" descr="簡約標題欄PSD圖案素材免費下載，圖片尺寸2000 × 2000px - Lovepik">
                <a:extLst>
                  <a:ext uri="{FF2B5EF4-FFF2-40B4-BE49-F238E27FC236}">
                    <a16:creationId xmlns:a16="http://schemas.microsoft.com/office/drawing/2014/main" id="{21F9530E-DB38-4460-9CE5-2EC132BA1C0D}"/>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flipH="1">
                <a:off x="5198602" y="373701"/>
                <a:ext cx="7011293" cy="1440551"/>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225A02C3-2405-433E-9B4E-EF35EF12DB6B}"/>
                  </a:ext>
                </a:extLst>
              </p:cNvPr>
              <p:cNvSpPr txBox="1"/>
              <p:nvPr/>
            </p:nvSpPr>
            <p:spPr>
              <a:xfrm>
                <a:off x="6714118" y="682949"/>
                <a:ext cx="5234011" cy="715089"/>
              </a:xfrm>
              <a:prstGeom prst="roundRect">
                <a:avLst/>
              </a:prstGeom>
              <a:solidFill>
                <a:schemeClr val="bg1"/>
              </a:solidFill>
              <a:ln>
                <a:noFill/>
              </a:ln>
            </p:spPr>
            <p:txBody>
              <a:bodyPr wrap="square">
                <a:spAutoFit/>
              </a:bodyPr>
              <a:lstStyle/>
              <a:p>
                <a:pPr algn="ctr"/>
                <a:endParaRPr lang="ar-SA" sz="3600" b="1" dirty="0">
                  <a:latin typeface="Calibri" panose="020F0502020204030204" pitchFamily="34" charset="0"/>
                  <a:cs typeface="Calibri" panose="020F0502020204030204" pitchFamily="34" charset="0"/>
                </a:endParaRPr>
              </a:p>
            </p:txBody>
          </p:sp>
        </p:grpSp>
        <p:sp>
          <p:nvSpPr>
            <p:cNvPr id="4" name="مربع نص 3">
              <a:extLst>
                <a:ext uri="{FF2B5EF4-FFF2-40B4-BE49-F238E27FC236}">
                  <a16:creationId xmlns:a16="http://schemas.microsoft.com/office/drawing/2014/main" id="{93A14D90-C3CE-40D8-9DE0-E2AB04DF1B1D}"/>
                </a:ext>
              </a:extLst>
            </p:cNvPr>
            <p:cNvSpPr txBox="1"/>
            <p:nvPr/>
          </p:nvSpPr>
          <p:spPr>
            <a:xfrm>
              <a:off x="5547290" y="982264"/>
              <a:ext cx="5701911" cy="463716"/>
            </a:xfrm>
            <a:prstGeom prst="roundRect">
              <a:avLst>
                <a:gd name="adj" fmla="val 9438"/>
              </a:avLst>
            </a:prstGeom>
            <a:solidFill>
              <a:schemeClr val="bg1"/>
            </a:solidFill>
            <a:ln>
              <a:noFill/>
            </a:ln>
          </p:spPr>
          <p:txBody>
            <a:bodyPr wrap="square">
              <a:spAutoFit/>
            </a:bodyPr>
            <a:lstStyle/>
            <a:p>
              <a:r>
                <a:rPr lang="ar-SA" sz="2800" b="1" dirty="0">
                  <a:latin typeface="Calibri" panose="020F0502020204030204" pitchFamily="34" charset="0"/>
                  <a:cs typeface="Calibri" panose="020F0502020204030204" pitchFamily="34" charset="0"/>
                </a:rPr>
                <a:t>4- استخدام الزوايا المختلفة في التقاط الصورة</a:t>
              </a:r>
            </a:p>
          </p:txBody>
        </p:sp>
      </p:grpSp>
      <p:sp>
        <p:nvSpPr>
          <p:cNvPr id="8" name="مربع نص 7">
            <a:extLst>
              <a:ext uri="{FF2B5EF4-FFF2-40B4-BE49-F238E27FC236}">
                <a16:creationId xmlns:a16="http://schemas.microsoft.com/office/drawing/2014/main" id="{1BC5399C-8320-49DD-9AE2-F70848C87C5D}"/>
              </a:ext>
            </a:extLst>
          </p:cNvPr>
          <p:cNvSpPr txBox="1"/>
          <p:nvPr/>
        </p:nvSpPr>
        <p:spPr>
          <a:xfrm>
            <a:off x="1173343" y="2875581"/>
            <a:ext cx="10560018" cy="2062103"/>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ويكون ذلك عبر اتخاذ المسافة والزاوية المناسبة في إحداث لقطة مختلفة وغير مألوفة أو بالتصوير من أعلى أو من أسفل للصــورة، والخروج عن المألوف ســيتيح للمصور حتماً خيارات متعددة وتوســع في الذهن والإدراك المســتمر عبر المتابعة في ممارسة هذه الخطوة المهمة.</a:t>
            </a:r>
          </a:p>
        </p:txBody>
      </p:sp>
    </p:spTree>
    <p:extLst>
      <p:ext uri="{BB962C8B-B14F-4D97-AF65-F5344CB8AC3E}">
        <p14:creationId xmlns:p14="http://schemas.microsoft.com/office/powerpoint/2010/main" val="1162039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6BAA729-0D30-4926-AE53-6DDF7EE838E7}"/>
              </a:ext>
            </a:extLst>
          </p:cNvPr>
          <p:cNvSpPr txBox="1"/>
          <p:nvPr/>
        </p:nvSpPr>
        <p:spPr>
          <a:xfrm>
            <a:off x="1266091" y="5119235"/>
            <a:ext cx="3759589" cy="461665"/>
          </a:xfrm>
          <a:prstGeom prst="rect">
            <a:avLst/>
          </a:prstGeom>
          <a:noFill/>
        </p:spPr>
        <p:txBody>
          <a:bodyPr wrap="square">
            <a:spAutoFit/>
          </a:bodyPr>
          <a:lstStyle/>
          <a:p>
            <a:r>
              <a:rPr lang="ar-SA" sz="2400" dirty="0">
                <a:solidFill>
                  <a:srgbClr val="C00000"/>
                </a:solidFill>
                <a:latin typeface="Calibri" panose="020F0502020204030204" pitchFamily="34" charset="0"/>
                <a:cs typeface="Calibri" panose="020F0502020204030204" pitchFamily="34" charset="0"/>
              </a:rPr>
              <a:t>مثال:2 صورة جوية للحرم المكي.</a:t>
            </a:r>
          </a:p>
        </p:txBody>
      </p:sp>
      <p:sp>
        <p:nvSpPr>
          <p:cNvPr id="4" name="مربع نص 3">
            <a:extLst>
              <a:ext uri="{FF2B5EF4-FFF2-40B4-BE49-F238E27FC236}">
                <a16:creationId xmlns:a16="http://schemas.microsoft.com/office/drawing/2014/main" id="{A7E8ABFC-7431-42E2-B69C-9C512980729B}"/>
              </a:ext>
            </a:extLst>
          </p:cNvPr>
          <p:cNvSpPr txBox="1"/>
          <p:nvPr/>
        </p:nvSpPr>
        <p:spPr>
          <a:xfrm>
            <a:off x="5792372" y="6160245"/>
            <a:ext cx="6098344" cy="400110"/>
          </a:xfrm>
          <a:prstGeom prst="rect">
            <a:avLst/>
          </a:prstGeom>
          <a:noFill/>
        </p:spPr>
        <p:txBody>
          <a:bodyPr wrap="square">
            <a:spAutoFit/>
          </a:bodyPr>
          <a:lstStyle/>
          <a:p>
            <a:r>
              <a:rPr lang="ar-SA" sz="2000" b="1" dirty="0">
                <a:solidFill>
                  <a:srgbClr val="C00000"/>
                </a:solidFill>
                <a:latin typeface="Calibri" panose="020F0502020204030204" pitchFamily="34" charset="0"/>
                <a:cs typeface="Calibri" panose="020F0502020204030204" pitchFamily="34" charset="0"/>
              </a:rPr>
              <a:t>مثال:1 صورة بزاوية من الأسفل لمركز الملك عبدالله المالي(</a:t>
            </a:r>
            <a:r>
              <a:rPr lang="ar-SA" sz="2000" b="1" dirty="0" err="1">
                <a:solidFill>
                  <a:srgbClr val="C00000"/>
                </a:solidFill>
                <a:latin typeface="Calibri" panose="020F0502020204030204" pitchFamily="34" charset="0"/>
                <a:cs typeface="Calibri" panose="020F0502020204030204" pitchFamily="34" charset="0"/>
              </a:rPr>
              <a:t>كافد</a:t>
            </a:r>
            <a:r>
              <a:rPr lang="ar-SA" sz="2000" b="1" dirty="0">
                <a:solidFill>
                  <a:srgbClr val="C00000"/>
                </a:solidFill>
                <a:latin typeface="Calibri" panose="020F0502020204030204" pitchFamily="34" charset="0"/>
                <a:cs typeface="Calibri" panose="020F0502020204030204" pitchFamily="34" charset="0"/>
              </a:rPr>
              <a:t>)</a:t>
            </a:r>
          </a:p>
        </p:txBody>
      </p:sp>
      <p:pic>
        <p:nvPicPr>
          <p:cNvPr id="5" name="صورة 4">
            <a:extLst>
              <a:ext uri="{FF2B5EF4-FFF2-40B4-BE49-F238E27FC236}">
                <a16:creationId xmlns:a16="http://schemas.microsoft.com/office/drawing/2014/main" id="{5E4B9C10-5E93-44C9-9ABE-7F504BA15705}"/>
              </a:ext>
            </a:extLst>
          </p:cNvPr>
          <p:cNvPicPr>
            <a:picLocks noChangeAspect="1"/>
          </p:cNvPicPr>
          <p:nvPr/>
        </p:nvPicPr>
        <p:blipFill rotWithShape="1">
          <a:blip r:embed="rId2"/>
          <a:srcRect l="7515" t="2570" r="9596"/>
          <a:stretch/>
        </p:blipFill>
        <p:spPr>
          <a:xfrm>
            <a:off x="7272101" y="293678"/>
            <a:ext cx="3858433" cy="5866567"/>
          </a:xfrm>
          <a:prstGeom prst="rect">
            <a:avLst/>
          </a:prstGeom>
        </p:spPr>
      </p:pic>
      <p:pic>
        <p:nvPicPr>
          <p:cNvPr id="7" name="صورة 6">
            <a:extLst>
              <a:ext uri="{FF2B5EF4-FFF2-40B4-BE49-F238E27FC236}">
                <a16:creationId xmlns:a16="http://schemas.microsoft.com/office/drawing/2014/main" id="{71B485AA-1DF4-4B58-AE83-A4B5B4CB89EC}"/>
              </a:ext>
            </a:extLst>
          </p:cNvPr>
          <p:cNvPicPr>
            <a:picLocks noChangeAspect="1"/>
          </p:cNvPicPr>
          <p:nvPr/>
        </p:nvPicPr>
        <p:blipFill>
          <a:blip r:embed="rId3"/>
          <a:stretch>
            <a:fillRect/>
          </a:stretch>
        </p:blipFill>
        <p:spPr>
          <a:xfrm>
            <a:off x="448591" y="723522"/>
            <a:ext cx="6080710" cy="4383050"/>
          </a:xfrm>
          <a:prstGeom prst="rect">
            <a:avLst/>
          </a:prstGeom>
        </p:spPr>
      </p:pic>
    </p:spTree>
    <p:extLst>
      <p:ext uri="{BB962C8B-B14F-4D97-AF65-F5344CB8AC3E}">
        <p14:creationId xmlns:p14="http://schemas.microsoft.com/office/powerpoint/2010/main" val="1932839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A6F60FDC-58C1-4DFB-AF70-0475A85D2465}"/>
              </a:ext>
            </a:extLst>
          </p:cNvPr>
          <p:cNvGrpSpPr/>
          <p:nvPr/>
        </p:nvGrpSpPr>
        <p:grpSpPr>
          <a:xfrm>
            <a:off x="234911" y="281355"/>
            <a:ext cx="5481261" cy="1533378"/>
            <a:chOff x="3671220" y="-396482"/>
            <a:chExt cx="5195239" cy="1344726"/>
          </a:xfrm>
        </p:grpSpPr>
        <p:grpSp>
          <p:nvGrpSpPr>
            <p:cNvPr id="8" name="مجموعة 7">
              <a:extLst>
                <a:ext uri="{FF2B5EF4-FFF2-40B4-BE49-F238E27FC236}">
                  <a16:creationId xmlns:a16="http://schemas.microsoft.com/office/drawing/2014/main" id="{E910C890-9006-4705-877C-C784E3D15CFF}"/>
                </a:ext>
              </a:extLst>
            </p:cNvPr>
            <p:cNvGrpSpPr/>
            <p:nvPr/>
          </p:nvGrpSpPr>
          <p:grpSpPr>
            <a:xfrm>
              <a:off x="3671220" y="-396482"/>
              <a:ext cx="5195239" cy="1344726"/>
              <a:chOff x="3254065" y="-575718"/>
              <a:chExt cx="5863391" cy="1440551"/>
            </a:xfrm>
          </p:grpSpPr>
          <p:pic>
            <p:nvPicPr>
              <p:cNvPr id="10" name="Picture 2" descr="簡約標題欄PSD圖案素材免費下載，圖片尺寸2000 × 2000px - Lovepik">
                <a:extLst>
                  <a:ext uri="{FF2B5EF4-FFF2-40B4-BE49-F238E27FC236}">
                    <a16:creationId xmlns:a16="http://schemas.microsoft.com/office/drawing/2014/main" id="{6D5A741E-3255-4277-9024-7A447927548A}"/>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a:off x="3254065" y="-575718"/>
                <a:ext cx="5863391" cy="1440551"/>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C2D5A0A0-9E62-45D0-B19F-B316405B99CB}"/>
                  </a:ext>
                </a:extLst>
              </p:cNvPr>
              <p:cNvSpPr txBox="1"/>
              <p:nvPr/>
            </p:nvSpPr>
            <p:spPr>
              <a:xfrm>
                <a:off x="3570949" y="-306068"/>
                <a:ext cx="5368845" cy="570789"/>
              </a:xfrm>
              <a:prstGeom prst="roundRect">
                <a:avLst/>
              </a:prstGeom>
              <a:solidFill>
                <a:schemeClr val="bg1"/>
              </a:solidFill>
              <a:ln>
                <a:noFill/>
              </a:ln>
            </p:spPr>
            <p:txBody>
              <a:bodyPr wrap="square">
                <a:spAutoFit/>
              </a:bodyPr>
              <a:lstStyle/>
              <a:p>
                <a:pPr algn="ctr"/>
                <a:endParaRPr lang="ar-SA" sz="3200" b="1" dirty="0">
                  <a:latin typeface="Calibri" panose="020F0502020204030204" pitchFamily="34" charset="0"/>
                  <a:cs typeface="Calibri" panose="020F0502020204030204" pitchFamily="34" charset="0"/>
                </a:endParaRPr>
              </a:p>
            </p:txBody>
          </p:sp>
        </p:grpSp>
        <p:sp>
          <p:nvSpPr>
            <p:cNvPr id="9" name="مربع نص 8">
              <a:extLst>
                <a:ext uri="{FF2B5EF4-FFF2-40B4-BE49-F238E27FC236}">
                  <a16:creationId xmlns:a16="http://schemas.microsoft.com/office/drawing/2014/main" id="{E846391D-7B73-426A-B11E-5748A3BF3A37}"/>
                </a:ext>
              </a:extLst>
            </p:cNvPr>
            <p:cNvSpPr txBox="1"/>
            <p:nvPr/>
          </p:nvSpPr>
          <p:spPr>
            <a:xfrm>
              <a:off x="3773253" y="-125724"/>
              <a:ext cx="4757047" cy="944688"/>
            </a:xfrm>
            <a:prstGeom prst="rect">
              <a:avLst/>
            </a:prstGeom>
            <a:noFill/>
            <a:ln>
              <a:noFill/>
            </a:ln>
          </p:spPr>
          <p:txBody>
            <a:bodyPr wrap="square">
              <a:spAutoFit/>
            </a:bodyPr>
            <a:lstStyle/>
            <a:p>
              <a:pPr algn="ctr"/>
              <a:r>
                <a:rPr lang="ar-SA" sz="3200" b="1" dirty="0">
                  <a:latin typeface="Calibri" panose="020F0502020204030204" pitchFamily="34" charset="0"/>
                  <a:cs typeface="Calibri" panose="020F0502020204030204" pitchFamily="34" charset="0"/>
                </a:rPr>
                <a:t>5- استخدم اللقطة العميقة </a:t>
              </a:r>
            </a:p>
            <a:p>
              <a:pPr algn="ctr"/>
              <a:r>
                <a:rPr lang="ar-SA" sz="3200" b="1" dirty="0">
                  <a:latin typeface="Calibri" panose="020F0502020204030204" pitchFamily="34" charset="0"/>
                  <a:cs typeface="Calibri" panose="020F0502020204030204" pitchFamily="34" charset="0"/>
                </a:rPr>
                <a:t>في التصوير</a:t>
              </a:r>
            </a:p>
          </p:txBody>
        </p:sp>
      </p:grpSp>
      <p:sp>
        <p:nvSpPr>
          <p:cNvPr id="13" name="مربع نص 12">
            <a:extLst>
              <a:ext uri="{FF2B5EF4-FFF2-40B4-BE49-F238E27FC236}">
                <a16:creationId xmlns:a16="http://schemas.microsoft.com/office/drawing/2014/main" id="{446BF398-0DB8-45CF-9FC7-AF4BB08F4387}"/>
              </a:ext>
            </a:extLst>
          </p:cNvPr>
          <p:cNvSpPr txBox="1"/>
          <p:nvPr/>
        </p:nvSpPr>
        <p:spPr>
          <a:xfrm>
            <a:off x="4825218" y="2220828"/>
            <a:ext cx="7036958" cy="3970318"/>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ويقصــد بهــا أن تكــون من مســافات بعيدة تريــح العين فــي اللقطة المصــورة، والصــورة العميقة عكس الصورة المســطحة إذ يتوهج العمق في الصورة ليأخذك إلى أبعد نقطة في تلك اللقطة. </a:t>
            </a:r>
          </a:p>
          <a:p>
            <a:r>
              <a:rPr lang="ar-SA" sz="3600" b="1" dirty="0">
                <a:latin typeface="Calibri" panose="020F0502020204030204" pitchFamily="34" charset="0"/>
                <a:cs typeface="Calibri" panose="020F0502020204030204" pitchFamily="34" charset="0"/>
              </a:rPr>
              <a:t>حيث الأجواء المفتوحة في الصحراء</a:t>
            </a:r>
          </a:p>
          <a:p>
            <a:r>
              <a:rPr lang="ar-SA" sz="3600" b="1" dirty="0">
                <a:latin typeface="Calibri" panose="020F0502020204030204" pitchFamily="34" charset="0"/>
                <a:cs typeface="Calibri" panose="020F0502020204030204" pitchFamily="34" charset="0"/>
              </a:rPr>
              <a:t> بتلالها أو بالجبال أو السواحل الخلابة.</a:t>
            </a:r>
          </a:p>
        </p:txBody>
      </p:sp>
      <p:pic>
        <p:nvPicPr>
          <p:cNvPr id="15" name="صورة 14">
            <a:extLst>
              <a:ext uri="{FF2B5EF4-FFF2-40B4-BE49-F238E27FC236}">
                <a16:creationId xmlns:a16="http://schemas.microsoft.com/office/drawing/2014/main" id="{B21BA457-99F8-44FA-9739-1DB87A6F88A4}"/>
              </a:ext>
            </a:extLst>
          </p:cNvPr>
          <p:cNvPicPr>
            <a:picLocks noChangeAspect="1"/>
          </p:cNvPicPr>
          <p:nvPr/>
        </p:nvPicPr>
        <p:blipFill>
          <a:blip r:embed="rId3"/>
          <a:stretch>
            <a:fillRect/>
          </a:stretch>
        </p:blipFill>
        <p:spPr>
          <a:xfrm>
            <a:off x="365060" y="2817252"/>
            <a:ext cx="4522066" cy="3301579"/>
          </a:xfrm>
          <a:prstGeom prst="rect">
            <a:avLst/>
          </a:prstGeom>
        </p:spPr>
      </p:pic>
    </p:spTree>
    <p:extLst>
      <p:ext uri="{BB962C8B-B14F-4D97-AF65-F5344CB8AC3E}">
        <p14:creationId xmlns:p14="http://schemas.microsoft.com/office/powerpoint/2010/main" val="201475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CC92563F-9FBF-49F9-95A5-D88BBEB293E9}"/>
              </a:ext>
            </a:extLst>
          </p:cNvPr>
          <p:cNvSpPr txBox="1"/>
          <p:nvPr/>
        </p:nvSpPr>
        <p:spPr>
          <a:xfrm>
            <a:off x="7415007" y="417613"/>
            <a:ext cx="4670323" cy="846356"/>
          </a:xfrm>
          <a:prstGeom prst="roundRect">
            <a:avLst>
              <a:gd name="adj" fmla="val 41417"/>
            </a:avLst>
          </a:prstGeom>
          <a:solidFill>
            <a:srgbClr val="417477"/>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3600" b="1" dirty="0">
                <a:solidFill>
                  <a:schemeClr val="bg1"/>
                </a:solidFill>
                <a:latin typeface="Dubai" panose="020B0503030403030204" pitchFamily="34" charset="-78"/>
                <a:cs typeface="Dubai" panose="020B0503030403030204" pitchFamily="34" charset="-78"/>
              </a:rPr>
              <a:t>الفكرة المحورية : </a:t>
            </a:r>
          </a:p>
        </p:txBody>
      </p:sp>
      <p:sp>
        <p:nvSpPr>
          <p:cNvPr id="6" name="مربع نص 5">
            <a:extLst>
              <a:ext uri="{FF2B5EF4-FFF2-40B4-BE49-F238E27FC236}">
                <a16:creationId xmlns:a16="http://schemas.microsoft.com/office/drawing/2014/main" id="{2A52ED16-C56E-4A0D-BB24-FFB27C2EA4FB}"/>
              </a:ext>
            </a:extLst>
          </p:cNvPr>
          <p:cNvSpPr txBox="1"/>
          <p:nvPr/>
        </p:nvSpPr>
        <p:spPr>
          <a:xfrm>
            <a:off x="488413" y="1743807"/>
            <a:ext cx="11596917"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اكساب مهارة التصوير الرقمي والمعالجة لتحقيق التواصل الفعال مع المجموعة المستهدفة، من خلال صياغة رسالة اتصالية مؤثرة في الصورة الرقمية، قائم على معرفة الممارسات العالمية </a:t>
            </a:r>
          </a:p>
          <a:p>
            <a:pPr algn="ctr"/>
            <a:r>
              <a:rPr lang="ar-SA" sz="3600" b="1" dirty="0">
                <a:latin typeface="Calibri" panose="020F0502020204030204" pitchFamily="34" charset="0"/>
                <a:cs typeface="Calibri" panose="020F0502020204030204" pitchFamily="34" charset="0"/>
              </a:rPr>
              <a:t>وتحليل مكونات الثقافية السعودية.</a:t>
            </a:r>
          </a:p>
        </p:txBody>
      </p:sp>
      <p:pic>
        <p:nvPicPr>
          <p:cNvPr id="8" name="صورة 7">
            <a:extLst>
              <a:ext uri="{FF2B5EF4-FFF2-40B4-BE49-F238E27FC236}">
                <a16:creationId xmlns:a16="http://schemas.microsoft.com/office/drawing/2014/main" id="{4102C50C-CFA6-4371-B8E2-F8393AE060CD}"/>
              </a:ext>
            </a:extLst>
          </p:cNvPr>
          <p:cNvPicPr>
            <a:picLocks noChangeAspect="1"/>
          </p:cNvPicPr>
          <p:nvPr/>
        </p:nvPicPr>
        <p:blipFill rotWithShape="1">
          <a:blip r:embed="rId2"/>
          <a:srcRect l="19234" t="34355" r="57540" b="33926"/>
          <a:stretch/>
        </p:blipFill>
        <p:spPr>
          <a:xfrm>
            <a:off x="4871026" y="4052131"/>
            <a:ext cx="2831690" cy="2174251"/>
          </a:xfrm>
          <a:prstGeom prst="rect">
            <a:avLst/>
          </a:prstGeom>
        </p:spPr>
      </p:pic>
    </p:spTree>
    <p:extLst>
      <p:ext uri="{BB962C8B-B14F-4D97-AF65-F5344CB8AC3E}">
        <p14:creationId xmlns:p14="http://schemas.microsoft.com/office/powerpoint/2010/main" val="3179097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E939B85-D1F0-4938-A138-4D7CDE7AC10B}"/>
              </a:ext>
            </a:extLst>
          </p:cNvPr>
          <p:cNvGrpSpPr/>
          <p:nvPr/>
        </p:nvGrpSpPr>
        <p:grpSpPr>
          <a:xfrm>
            <a:off x="7170057" y="687867"/>
            <a:ext cx="4219951" cy="1351501"/>
            <a:chOff x="7443946" y="489782"/>
            <a:chExt cx="4162556" cy="1142550"/>
          </a:xfrm>
        </p:grpSpPr>
        <p:grpSp>
          <p:nvGrpSpPr>
            <p:cNvPr id="3" name="مجموعة 2">
              <a:extLst>
                <a:ext uri="{FF2B5EF4-FFF2-40B4-BE49-F238E27FC236}">
                  <a16:creationId xmlns:a16="http://schemas.microsoft.com/office/drawing/2014/main" id="{5B9AF3FC-FA74-45AA-AB33-B67AACBD0E1F}"/>
                </a:ext>
              </a:extLst>
            </p:cNvPr>
            <p:cNvGrpSpPr/>
            <p:nvPr/>
          </p:nvGrpSpPr>
          <p:grpSpPr>
            <a:xfrm>
              <a:off x="7443946" y="489782"/>
              <a:ext cx="4162556" cy="1142550"/>
              <a:chOff x="7511997" y="373701"/>
              <a:chExt cx="4697896" cy="1223968"/>
            </a:xfrm>
          </p:grpSpPr>
          <p:pic>
            <p:nvPicPr>
              <p:cNvPr id="5" name="Picture 2" descr="簡約標題欄PSD圖案素材免費下載，圖片尺寸2000 × 2000px - Lovepik">
                <a:extLst>
                  <a:ext uri="{FF2B5EF4-FFF2-40B4-BE49-F238E27FC236}">
                    <a16:creationId xmlns:a16="http://schemas.microsoft.com/office/drawing/2014/main" id="{ED8EB2FC-26C3-4B9B-9328-15831F3BFB6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7778" t="9892" r="6725" b="69103"/>
              <a:stretch/>
            </p:blipFill>
            <p:spPr bwMode="auto">
              <a:xfrm flipH="1">
                <a:off x="7511997" y="373701"/>
                <a:ext cx="4697896" cy="1223968"/>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7D9FAAB1-A619-4070-ADC0-C9A941EB5364}"/>
                  </a:ext>
                </a:extLst>
              </p:cNvPr>
              <p:cNvSpPr txBox="1"/>
              <p:nvPr/>
            </p:nvSpPr>
            <p:spPr>
              <a:xfrm>
                <a:off x="7964424" y="628139"/>
                <a:ext cx="3983704" cy="715089"/>
              </a:xfrm>
              <a:prstGeom prst="roundRect">
                <a:avLst/>
              </a:prstGeom>
              <a:solidFill>
                <a:schemeClr val="bg1"/>
              </a:solidFill>
              <a:ln>
                <a:noFill/>
              </a:ln>
            </p:spPr>
            <p:txBody>
              <a:bodyPr wrap="square">
                <a:spAutoFit/>
              </a:bodyPr>
              <a:lstStyle/>
              <a:p>
                <a:pPr algn="ctr"/>
                <a:endParaRPr lang="ar-SA" sz="3600" b="1" dirty="0">
                  <a:latin typeface="Calibri" panose="020F0502020204030204" pitchFamily="34" charset="0"/>
                  <a:cs typeface="Calibri" panose="020F0502020204030204" pitchFamily="34" charset="0"/>
                </a:endParaRPr>
              </a:p>
            </p:txBody>
          </p:sp>
        </p:grpSp>
        <p:sp>
          <p:nvSpPr>
            <p:cNvPr id="4" name="مربع نص 3">
              <a:extLst>
                <a:ext uri="{FF2B5EF4-FFF2-40B4-BE49-F238E27FC236}">
                  <a16:creationId xmlns:a16="http://schemas.microsoft.com/office/drawing/2014/main" id="{B03EECFB-8E4F-4D8B-99F6-E54A79956888}"/>
                </a:ext>
              </a:extLst>
            </p:cNvPr>
            <p:cNvSpPr txBox="1"/>
            <p:nvPr/>
          </p:nvSpPr>
          <p:spPr>
            <a:xfrm>
              <a:off x="7943955" y="851391"/>
              <a:ext cx="3162537" cy="518271"/>
            </a:xfrm>
            <a:prstGeom prst="roundRect">
              <a:avLst>
                <a:gd name="adj" fmla="val 9438"/>
              </a:avLst>
            </a:prstGeom>
            <a:solidFill>
              <a:schemeClr val="bg1"/>
            </a:solidFill>
            <a:ln>
              <a:noFill/>
            </a:ln>
          </p:spPr>
          <p:txBody>
            <a:bodyPr wrap="square">
              <a:spAutoFit/>
            </a:bodyPr>
            <a:lstStyle/>
            <a:p>
              <a:r>
                <a:rPr lang="ar-SA" sz="3200" b="1" dirty="0">
                  <a:latin typeface="Calibri" panose="020F0502020204030204" pitchFamily="34" charset="0"/>
                  <a:cs typeface="Calibri" panose="020F0502020204030204" pitchFamily="34" charset="0"/>
                </a:rPr>
                <a:t>6- المساحة السلبية:</a:t>
              </a:r>
            </a:p>
          </p:txBody>
        </p:sp>
      </p:grpSp>
      <p:sp>
        <p:nvSpPr>
          <p:cNvPr id="8" name="مربع نص 7">
            <a:extLst>
              <a:ext uri="{FF2B5EF4-FFF2-40B4-BE49-F238E27FC236}">
                <a16:creationId xmlns:a16="http://schemas.microsoft.com/office/drawing/2014/main" id="{8B7032C8-052C-45C5-9BD4-E3C7C71ADC1E}"/>
              </a:ext>
            </a:extLst>
          </p:cNvPr>
          <p:cNvSpPr txBox="1"/>
          <p:nvPr/>
        </p:nvSpPr>
        <p:spPr>
          <a:xfrm>
            <a:off x="567910" y="2397948"/>
            <a:ext cx="11056179" cy="2062103"/>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هــي واحدة من أقــوى الأدوات التي يمتلكها المصممون، ويمكن اســتخدامها لتوجيه تركيز المشــاهد، وإيجاد التوازن، وعند استخدامها بشكل صحيح، يمكن إضافة بعض المعالجات عليها، هذا يجعل من قدراتك الابتكارية متقدمة جداً</a:t>
            </a:r>
          </a:p>
          <a:p>
            <a:r>
              <a:rPr lang="ar-SA" sz="3200" b="1" dirty="0">
                <a:latin typeface="Calibri" panose="020F0502020204030204" pitchFamily="34" charset="0"/>
                <a:cs typeface="Calibri" panose="020F0502020204030204" pitchFamily="34" charset="0"/>
              </a:rPr>
              <a:t> في التصميم. </a:t>
            </a:r>
          </a:p>
        </p:txBody>
      </p:sp>
      <p:sp>
        <p:nvSpPr>
          <p:cNvPr id="9" name="مربع نص 8">
            <a:extLst>
              <a:ext uri="{FF2B5EF4-FFF2-40B4-BE49-F238E27FC236}">
                <a16:creationId xmlns:a16="http://schemas.microsoft.com/office/drawing/2014/main" id="{DF03C5EA-E3AC-4410-99B8-CBF15DD03236}"/>
              </a:ext>
            </a:extLst>
          </p:cNvPr>
          <p:cNvSpPr txBox="1"/>
          <p:nvPr/>
        </p:nvSpPr>
        <p:spPr>
          <a:xfrm>
            <a:off x="399789" y="4969804"/>
            <a:ext cx="10755085" cy="1200329"/>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فيمــا يلي بعض الأمثلة على اســتخدام المســاحة الســلبية في الصورة الرقمية، والتي تعطي رســائل اتصاليــة في التصميم الجرافيكي.</a:t>
            </a:r>
          </a:p>
        </p:txBody>
      </p:sp>
    </p:spTree>
    <p:extLst>
      <p:ext uri="{BB962C8B-B14F-4D97-AF65-F5344CB8AC3E}">
        <p14:creationId xmlns:p14="http://schemas.microsoft.com/office/powerpoint/2010/main" val="1314639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5C86103-0031-4D0D-8F7A-02B55E8C342A}"/>
              </a:ext>
            </a:extLst>
          </p:cNvPr>
          <p:cNvSpPr txBox="1"/>
          <p:nvPr/>
        </p:nvSpPr>
        <p:spPr>
          <a:xfrm>
            <a:off x="820057" y="522515"/>
            <a:ext cx="11190514" cy="501675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هذه الأفكار تعد جزءاً من مهام الطالب لمشــاريع التصميم، ولتوصيل رســائل اتصالية متنوعــة، ولتنمية التفكير الابتكاري لديهم، كما يمكن أن تكون غير واقعية في تركيبها أي ســريالية، ويوجد عدة اختيارات من أجل انتشــار رســائلها وتعميم الفائدة منها، </a:t>
            </a:r>
            <a:r>
              <a:rPr lang="ar-SA" sz="3200" b="1" dirty="0">
                <a:solidFill>
                  <a:srgbClr val="A6028F"/>
                </a:solidFill>
                <a:latin typeface="Calibri" panose="020F0502020204030204" pitchFamily="34" charset="0"/>
                <a:cs typeface="Calibri" panose="020F0502020204030204" pitchFamily="34" charset="0"/>
              </a:rPr>
              <a:t>مثل: </a:t>
            </a: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 البطاقات البريدية الإلكترونية </a:t>
            </a:r>
          </a:p>
          <a:p>
            <a:pPr marL="457200" indent="-457200">
              <a:buFont typeface="Wingdings" panose="05000000000000000000" pitchFamily="2" charset="2"/>
              <a:buChar char="q"/>
            </a:pPr>
            <a:r>
              <a:rPr lang="ar-SA" sz="3200" b="1" dirty="0">
                <a:solidFill>
                  <a:schemeClr val="accent6">
                    <a:lumMod val="75000"/>
                  </a:schemeClr>
                </a:solidFill>
                <a:latin typeface="Calibri" panose="020F0502020204030204" pitchFamily="34" charset="0"/>
                <a:cs typeface="Calibri" panose="020F0502020204030204" pitchFamily="34" charset="0"/>
              </a:rPr>
              <a:t>وكروت الإهداء، </a:t>
            </a:r>
          </a:p>
          <a:p>
            <a:pPr marL="457200" indent="-457200">
              <a:buFont typeface="Wingdings" panose="05000000000000000000" pitchFamily="2" charset="2"/>
              <a:buChar char="q"/>
            </a:pPr>
            <a:r>
              <a:rPr lang="ar-SA" sz="3200" b="1" dirty="0">
                <a:solidFill>
                  <a:srgbClr val="C00000"/>
                </a:solidFill>
                <a:latin typeface="Calibri" panose="020F0502020204030204" pitchFamily="34" charset="0"/>
                <a:cs typeface="Calibri" panose="020F0502020204030204" pitchFamily="34" charset="0"/>
              </a:rPr>
              <a:t>والملصقات الإعلانية</a:t>
            </a:r>
          </a:p>
          <a:p>
            <a:pPr marL="457200" indent="-457200">
              <a:buFont typeface="Wingdings" panose="05000000000000000000" pitchFamily="2" charset="2"/>
              <a:buChar char="q"/>
            </a:pPr>
            <a:r>
              <a:rPr lang="ar-SA" sz="3200" b="1" dirty="0">
                <a:solidFill>
                  <a:schemeClr val="accent2">
                    <a:lumMod val="75000"/>
                  </a:schemeClr>
                </a:solidFill>
                <a:latin typeface="Calibri" panose="020F0502020204030204" pitchFamily="34" charset="0"/>
                <a:cs typeface="Calibri" panose="020F0502020204030204" pitchFamily="34" charset="0"/>
              </a:rPr>
              <a:t> وتصميم الويب</a:t>
            </a:r>
          </a:p>
          <a:p>
            <a:pPr marL="457200" indent="-457200">
              <a:buFont typeface="Wingdings" panose="05000000000000000000" pitchFamily="2" charset="2"/>
              <a:buChar char="q"/>
            </a:pPr>
            <a:r>
              <a:rPr lang="ar-SA" sz="3200" b="1" dirty="0">
                <a:solidFill>
                  <a:srgbClr val="005C2A"/>
                </a:solidFill>
                <a:latin typeface="Calibri" panose="020F0502020204030204" pitchFamily="34" charset="0"/>
                <a:cs typeface="Calibri" panose="020F0502020204030204" pitchFamily="34" charset="0"/>
              </a:rPr>
              <a:t> أو عمل معرض افتراضي أو في المدرسة،</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 وغير ذلك الكثير.</a:t>
            </a:r>
          </a:p>
        </p:txBody>
      </p:sp>
      <p:pic>
        <p:nvPicPr>
          <p:cNvPr id="7" name="صورة 6">
            <a:extLst>
              <a:ext uri="{FF2B5EF4-FFF2-40B4-BE49-F238E27FC236}">
                <a16:creationId xmlns:a16="http://schemas.microsoft.com/office/drawing/2014/main" id="{62DF0896-05B2-4B27-BB2F-F5E13BE635DF}"/>
              </a:ext>
            </a:extLst>
          </p:cNvPr>
          <p:cNvPicPr>
            <a:picLocks noChangeAspect="1"/>
          </p:cNvPicPr>
          <p:nvPr/>
        </p:nvPicPr>
        <p:blipFill>
          <a:blip r:embed="rId2"/>
          <a:stretch>
            <a:fillRect/>
          </a:stretch>
        </p:blipFill>
        <p:spPr>
          <a:xfrm>
            <a:off x="573315" y="2538854"/>
            <a:ext cx="4611613" cy="3549888"/>
          </a:xfrm>
          <a:prstGeom prst="rect">
            <a:avLst/>
          </a:prstGeom>
        </p:spPr>
      </p:pic>
    </p:spTree>
    <p:extLst>
      <p:ext uri="{BB962C8B-B14F-4D97-AF65-F5344CB8AC3E}">
        <p14:creationId xmlns:p14="http://schemas.microsoft.com/office/powerpoint/2010/main" val="4009537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3A5DB85-2690-4B85-9073-6EB80A625102}"/>
              </a:ext>
            </a:extLst>
          </p:cNvPr>
          <p:cNvPicPr>
            <a:picLocks noChangeAspect="1"/>
          </p:cNvPicPr>
          <p:nvPr/>
        </p:nvPicPr>
        <p:blipFill rotWithShape="1">
          <a:blip r:embed="rId2"/>
          <a:srcRect t="8604"/>
          <a:stretch/>
        </p:blipFill>
        <p:spPr>
          <a:xfrm>
            <a:off x="1769675" y="462914"/>
            <a:ext cx="8652649" cy="4557149"/>
          </a:xfrm>
          <a:prstGeom prst="rect">
            <a:avLst/>
          </a:prstGeom>
        </p:spPr>
      </p:pic>
      <p:sp>
        <p:nvSpPr>
          <p:cNvPr id="5" name="مربع نص 4">
            <a:extLst>
              <a:ext uri="{FF2B5EF4-FFF2-40B4-BE49-F238E27FC236}">
                <a16:creationId xmlns:a16="http://schemas.microsoft.com/office/drawing/2014/main" id="{43FB4329-7052-4C8E-8E7F-47D4FA1F0BFD}"/>
              </a:ext>
            </a:extLst>
          </p:cNvPr>
          <p:cNvSpPr txBox="1"/>
          <p:nvPr/>
        </p:nvSpPr>
        <p:spPr>
          <a:xfrm>
            <a:off x="1269606" y="5208165"/>
            <a:ext cx="9652787" cy="1200329"/>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ولكل نوع طريقة في اتباع القواعد المناسبة له بحيث تجعل عين الرائي تركز في الصورة وفق نظام محدد. </a:t>
            </a:r>
          </a:p>
        </p:txBody>
      </p:sp>
    </p:spTree>
    <p:extLst>
      <p:ext uri="{BB962C8B-B14F-4D97-AF65-F5344CB8AC3E}">
        <p14:creationId xmlns:p14="http://schemas.microsoft.com/office/powerpoint/2010/main" val="1155345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25C2C48-1327-4249-90E8-F2A107159D42}"/>
              </a:ext>
            </a:extLst>
          </p:cNvPr>
          <p:cNvSpPr txBox="1"/>
          <p:nvPr/>
        </p:nvSpPr>
        <p:spPr>
          <a:xfrm>
            <a:off x="4388945" y="131113"/>
            <a:ext cx="4027920" cy="584775"/>
          </a:xfrm>
          <a:prstGeom prst="rect">
            <a:avLst/>
          </a:prstGeom>
          <a:noFill/>
        </p:spPr>
        <p:txBody>
          <a:bodyPr wrap="square">
            <a:spAutoFit/>
          </a:bodyPr>
          <a:lstStyle/>
          <a:p>
            <a:pPr algn="ctr" rtl="1"/>
            <a:r>
              <a:rPr lang="ar-SA" sz="3200" b="1" dirty="0">
                <a:solidFill>
                  <a:srgbClr val="4F81BD"/>
                </a:solidFill>
                <a:latin typeface="Calibri" panose="020F0502020204030204" pitchFamily="34" charset="0"/>
                <a:cs typeface="Calibri" panose="020F0502020204030204" pitchFamily="34" charset="0"/>
              </a:rPr>
              <a:t>تقويم ختامي</a:t>
            </a:r>
          </a:p>
        </p:txBody>
      </p:sp>
      <p:pic>
        <p:nvPicPr>
          <p:cNvPr id="3" name="Picture 2" descr="عبدالمعز صفوت: تقويم درس حكمة قاضٍ للصف الثالث الإعدادى">
            <a:extLst>
              <a:ext uri="{FF2B5EF4-FFF2-40B4-BE49-F238E27FC236}">
                <a16:creationId xmlns:a16="http://schemas.microsoft.com/office/drawing/2014/main" id="{DAD46A66-6771-48FB-ACB2-1914BAD24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873" y="4961297"/>
            <a:ext cx="2050064" cy="1987124"/>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66014476-A372-479B-8A64-A6035C1E5B04}"/>
              </a:ext>
            </a:extLst>
          </p:cNvPr>
          <p:cNvSpPr/>
          <p:nvPr/>
        </p:nvSpPr>
        <p:spPr>
          <a:xfrm>
            <a:off x="6841590" y="1915184"/>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2A2828"/>
                </a:solidFill>
                <a:latin typeface="Calibri"/>
                <a:cs typeface="Calibri"/>
              </a:rPr>
              <a:t>تصوير المعالم الميدانية  </a:t>
            </a:r>
          </a:p>
        </p:txBody>
      </p:sp>
      <p:sp>
        <p:nvSpPr>
          <p:cNvPr id="5" name="مربع نص 4">
            <a:extLst>
              <a:ext uri="{FF2B5EF4-FFF2-40B4-BE49-F238E27FC236}">
                <a16:creationId xmlns:a16="http://schemas.microsoft.com/office/drawing/2014/main" id="{F9BBD18D-C85A-4A42-BCB6-35B49F230E42}"/>
              </a:ext>
            </a:extLst>
          </p:cNvPr>
          <p:cNvSpPr txBox="1"/>
          <p:nvPr/>
        </p:nvSpPr>
        <p:spPr>
          <a:xfrm>
            <a:off x="3172177" y="853294"/>
            <a:ext cx="6799080" cy="584775"/>
          </a:xfrm>
          <a:prstGeom prst="rect">
            <a:avLst/>
          </a:prstGeom>
          <a:noFill/>
        </p:spPr>
        <p:txBody>
          <a:bodyPr wrap="square">
            <a:spAutoFit/>
          </a:bodyPr>
          <a:lstStyle/>
          <a:p>
            <a:pPr algn="ctr" rtl="1"/>
            <a:r>
              <a:rPr lang="ar-SA" sz="3200" b="1" dirty="0">
                <a:latin typeface="Calibri" panose="020F0502020204030204" pitchFamily="34" charset="0"/>
                <a:cs typeface="Calibri" panose="020F0502020204030204" pitchFamily="34" charset="0"/>
              </a:rPr>
              <a:t>من أنواع التصوير الرقمي </a:t>
            </a:r>
          </a:p>
        </p:txBody>
      </p:sp>
      <p:sp>
        <p:nvSpPr>
          <p:cNvPr id="6" name="مستطيل: زوايا مستديرة 5">
            <a:extLst>
              <a:ext uri="{FF2B5EF4-FFF2-40B4-BE49-F238E27FC236}">
                <a16:creationId xmlns:a16="http://schemas.microsoft.com/office/drawing/2014/main" id="{8883F79D-EB61-413F-AEF3-87646885C3D1}"/>
              </a:ext>
            </a:extLst>
          </p:cNvPr>
          <p:cNvSpPr/>
          <p:nvPr/>
        </p:nvSpPr>
        <p:spPr>
          <a:xfrm>
            <a:off x="1549194" y="1915184"/>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FF0000"/>
                </a:solidFill>
                <a:cs typeface="Calibri"/>
              </a:rPr>
              <a:t>تصوير الأشخاص </a:t>
            </a:r>
          </a:p>
        </p:txBody>
      </p:sp>
      <p:sp>
        <p:nvSpPr>
          <p:cNvPr id="7" name="مستطيل: زوايا مستديرة 6">
            <a:extLst>
              <a:ext uri="{FF2B5EF4-FFF2-40B4-BE49-F238E27FC236}">
                <a16:creationId xmlns:a16="http://schemas.microsoft.com/office/drawing/2014/main" id="{0429B478-5FFB-4AE5-AD11-746C687461D7}"/>
              </a:ext>
            </a:extLst>
          </p:cNvPr>
          <p:cNvSpPr/>
          <p:nvPr/>
        </p:nvSpPr>
        <p:spPr>
          <a:xfrm>
            <a:off x="1521928" y="2960324"/>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2A2828"/>
                </a:solidFill>
                <a:latin typeface="Calibri"/>
                <a:cs typeface="Calibri"/>
              </a:rPr>
              <a:t>تصوير الحفلات والفعاليات </a:t>
            </a:r>
          </a:p>
        </p:txBody>
      </p:sp>
      <p:sp>
        <p:nvSpPr>
          <p:cNvPr id="8" name="مستطيل: زوايا مستديرة 7">
            <a:extLst>
              <a:ext uri="{FF2B5EF4-FFF2-40B4-BE49-F238E27FC236}">
                <a16:creationId xmlns:a16="http://schemas.microsoft.com/office/drawing/2014/main" id="{E3E1FBD5-8B9A-41AD-B2DF-173A609E7D96}"/>
              </a:ext>
            </a:extLst>
          </p:cNvPr>
          <p:cNvSpPr/>
          <p:nvPr/>
        </p:nvSpPr>
        <p:spPr>
          <a:xfrm>
            <a:off x="6841590" y="3002087"/>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FF0000"/>
                </a:solidFill>
                <a:cs typeface="Calibri"/>
              </a:rPr>
              <a:t>الطبيعة الصامتة </a:t>
            </a:r>
          </a:p>
        </p:txBody>
      </p:sp>
      <p:sp>
        <p:nvSpPr>
          <p:cNvPr id="9" name="مستطيل: زوايا مستديرة 8">
            <a:extLst>
              <a:ext uri="{FF2B5EF4-FFF2-40B4-BE49-F238E27FC236}">
                <a16:creationId xmlns:a16="http://schemas.microsoft.com/office/drawing/2014/main" id="{6E59E14B-3184-4B43-97E9-3F98EAA77F4A}"/>
              </a:ext>
            </a:extLst>
          </p:cNvPr>
          <p:cNvSpPr/>
          <p:nvPr/>
        </p:nvSpPr>
        <p:spPr>
          <a:xfrm>
            <a:off x="1507685" y="4017582"/>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FF0000"/>
                </a:solidFill>
                <a:cs typeface="Calibri"/>
              </a:rPr>
              <a:t>تصوير الاعلانات</a:t>
            </a:r>
          </a:p>
        </p:txBody>
      </p:sp>
      <p:sp>
        <p:nvSpPr>
          <p:cNvPr id="10" name="مستطيل: زوايا مستديرة 9">
            <a:extLst>
              <a:ext uri="{FF2B5EF4-FFF2-40B4-BE49-F238E27FC236}">
                <a16:creationId xmlns:a16="http://schemas.microsoft.com/office/drawing/2014/main" id="{17789F19-9FA9-4167-ABE2-CC45D0B4C632}"/>
              </a:ext>
            </a:extLst>
          </p:cNvPr>
          <p:cNvSpPr/>
          <p:nvPr/>
        </p:nvSpPr>
        <p:spPr>
          <a:xfrm>
            <a:off x="6841590" y="3981692"/>
            <a:ext cx="4618187" cy="778773"/>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2A2828"/>
                </a:solidFill>
                <a:latin typeface="Calibri"/>
                <a:cs typeface="Calibri"/>
              </a:rPr>
              <a:t>تصوير المناظر الطبيعية </a:t>
            </a:r>
          </a:p>
        </p:txBody>
      </p:sp>
    </p:spTree>
    <p:extLst>
      <p:ext uri="{BB962C8B-B14F-4D97-AF65-F5344CB8AC3E}">
        <p14:creationId xmlns:p14="http://schemas.microsoft.com/office/powerpoint/2010/main" val="33882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3031912" y="268280"/>
            <a:ext cx="6292645" cy="666786"/>
          </a:xfrm>
          <a:prstGeom prst="rect">
            <a:avLst/>
          </a:prstGeom>
          <a:noFill/>
        </p:spPr>
        <p:txBody>
          <a:bodyPr wrap="square">
            <a:spAutoFit/>
          </a:bodyPr>
          <a:lstStyle/>
          <a:p>
            <a:pPr algn="ctr"/>
            <a:r>
              <a:rPr lang="ar-SA" sz="3733" b="1" dirty="0">
                <a:solidFill>
                  <a:srgbClr val="FE3E01"/>
                </a:solidFill>
                <a:latin typeface="Calibri" panose="020F0502020204030204" pitchFamily="34" charset="0"/>
                <a:cs typeface="Calibri" panose="020F0502020204030204" pitchFamily="34" charset="0"/>
              </a:rPr>
              <a:t>تقويم ختامي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633046" y="1245122"/>
            <a:ext cx="10683660" cy="1091593"/>
          </a:xfrm>
          <a:prstGeom prst="roundRect">
            <a:avLst>
              <a:gd name="adj" fmla="val 407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Calibri" panose="020F0502020204030204" pitchFamily="34" charset="0"/>
                <a:cs typeface="Calibri" panose="020F0502020204030204" pitchFamily="34" charset="0"/>
              </a:rPr>
              <a:t>أحد قواعد التصوير تعتمد على أخذ لقطة مختلفة وغير مألوفة أو بالتصوير من أعلى أو أسفل الصورة  </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4661168" y="3327137"/>
            <a:ext cx="3034134" cy="923626"/>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latin typeface="Calibri" panose="020F0502020204030204" pitchFamily="34" charset="0"/>
                <a:cs typeface="Calibri" panose="020F0502020204030204" pitchFamily="34" charset="0"/>
              </a:rPr>
              <a:t>استخدم الخطوط في تحديد النقطة المحورية</a:t>
            </a:r>
            <a:endParaRPr lang="ar-SA" sz="2133" dirty="0">
              <a:solidFill>
                <a:schemeClr val="tx1"/>
              </a:solidFill>
              <a:latin typeface="Calibri" panose="020F0502020204030204" pitchFamily="34" charset="0"/>
              <a:cs typeface="Calibri" panose="020F0502020204030204" pitchFamily="34" charset="0"/>
            </a:endParaRP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8282573" y="3327137"/>
            <a:ext cx="3034134" cy="923626"/>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latin typeface="Calibri" panose="020F0502020204030204" pitchFamily="34" charset="0"/>
                <a:cs typeface="Calibri" panose="020F0502020204030204" pitchFamily="34" charset="0"/>
              </a:rPr>
              <a:t>استخدام الزوايا المختلفة </a:t>
            </a:r>
          </a:p>
          <a:p>
            <a:pPr algn="ctr"/>
            <a:r>
              <a:rPr lang="ar-SA" sz="2000" b="1" dirty="0">
                <a:solidFill>
                  <a:schemeClr val="tx1"/>
                </a:solidFill>
                <a:latin typeface="Calibri" panose="020F0502020204030204" pitchFamily="34" charset="0"/>
                <a:cs typeface="Calibri" panose="020F0502020204030204" pitchFamily="34" charset="0"/>
              </a:rPr>
              <a:t>في التقاط الصورة</a:t>
            </a: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1181686" y="3327137"/>
            <a:ext cx="2892211" cy="837530"/>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latin typeface="Calibri" panose="020F0502020204030204" pitchFamily="34" charset="0"/>
                <a:cs typeface="Calibri" panose="020F0502020204030204" pitchFamily="34" charset="0"/>
              </a:rPr>
              <a:t>استخدم اللقطة العميقة </a:t>
            </a:r>
          </a:p>
          <a:p>
            <a:pPr algn="ctr"/>
            <a:r>
              <a:rPr lang="ar-SA" sz="2000" b="1" dirty="0">
                <a:solidFill>
                  <a:schemeClr val="tx1"/>
                </a:solidFill>
                <a:latin typeface="Calibri" panose="020F0502020204030204" pitchFamily="34" charset="0"/>
                <a:cs typeface="Calibri" panose="020F0502020204030204" pitchFamily="34" charset="0"/>
              </a:rPr>
              <a:t>في التصوير</a:t>
            </a: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21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17CA0B88-C572-4958-89A2-C0330741A6A3}"/>
              </a:ext>
            </a:extLst>
          </p:cNvPr>
          <p:cNvSpPr txBox="1"/>
          <p:nvPr/>
        </p:nvSpPr>
        <p:spPr>
          <a:xfrm>
            <a:off x="4625376" y="2405290"/>
            <a:ext cx="7101398" cy="3970318"/>
          </a:xfrm>
          <a:prstGeom prst="rect">
            <a:avLst/>
          </a:prstGeom>
          <a:noFill/>
        </p:spPr>
        <p:txBody>
          <a:bodyPr wrap="square">
            <a:spAutoFit/>
          </a:bodyPr>
          <a:lstStyle/>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توضيح</a:t>
            </a:r>
            <a:r>
              <a:rPr lang="ar-SA" sz="2800" b="1" dirty="0">
                <a:latin typeface="Calibri" panose="020F0502020204030204" pitchFamily="34" charset="0"/>
                <a:cs typeface="Calibri" panose="020F0502020204030204" pitchFamily="34" charset="0"/>
              </a:rPr>
              <a:t> نشأة التصوير الرقمي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تمييز </a:t>
            </a:r>
            <a:r>
              <a:rPr lang="ar-SA" sz="2800" b="1" dirty="0">
                <a:latin typeface="Calibri" panose="020F0502020204030204" pitchFamily="34" charset="0"/>
                <a:cs typeface="Calibri" panose="020F0502020204030204" pitchFamily="34" charset="0"/>
              </a:rPr>
              <a:t>مفهوم التصوير الرقمي في التصميم الرقمي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تطبيق </a:t>
            </a:r>
            <a:r>
              <a:rPr lang="ar-SA" sz="2800" b="1" dirty="0">
                <a:latin typeface="Calibri" panose="020F0502020204030204" pitchFamily="34" charset="0"/>
                <a:cs typeface="Calibri" panose="020F0502020204030204" pitchFamily="34" charset="0"/>
              </a:rPr>
              <a:t>قواعد التصوير الرقمي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مراعاة </a:t>
            </a:r>
            <a:r>
              <a:rPr lang="ar-SA" sz="2800" b="1" dirty="0">
                <a:latin typeface="Calibri" panose="020F0502020204030204" pitchFamily="34" charset="0"/>
                <a:cs typeface="Calibri" panose="020F0502020204030204" pitchFamily="34" charset="0"/>
              </a:rPr>
              <a:t>المبادئ الأساسية في التصوير.</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اتباع</a:t>
            </a:r>
            <a:r>
              <a:rPr lang="ar-SA" sz="2800" b="1" dirty="0">
                <a:latin typeface="Calibri" panose="020F0502020204030204" pitchFamily="34" charset="0"/>
                <a:cs typeface="Calibri" panose="020F0502020204030204" pitchFamily="34" charset="0"/>
              </a:rPr>
              <a:t> إرشادات قبل وأثناء عملية التصوير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التمييز </a:t>
            </a:r>
            <a:r>
              <a:rPr lang="ar-SA" sz="2800" b="1" dirty="0">
                <a:latin typeface="Calibri" panose="020F0502020204030204" pitchFamily="34" charset="0"/>
                <a:cs typeface="Calibri" panose="020F0502020204030204" pitchFamily="34" charset="0"/>
              </a:rPr>
              <a:t>بين أنواع الكاميرات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حفظ</a:t>
            </a:r>
            <a:r>
              <a:rPr lang="ar-SA" sz="2800" b="1" dirty="0">
                <a:latin typeface="Calibri" panose="020F0502020204030204" pitchFamily="34" charset="0"/>
                <a:cs typeface="Calibri" panose="020F0502020204030204" pitchFamily="34" charset="0"/>
              </a:rPr>
              <a:t> وإخراج الصورة الرقمية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تجريب </a:t>
            </a:r>
            <a:r>
              <a:rPr lang="ar-SA" sz="2800" b="1" dirty="0">
                <a:latin typeface="Calibri" panose="020F0502020204030204" pitchFamily="34" charset="0"/>
                <a:cs typeface="Calibri" panose="020F0502020204030204" pitchFamily="34" charset="0"/>
              </a:rPr>
              <a:t>التصوير باستخدام الهاتف الذكي .</a:t>
            </a:r>
          </a:p>
          <a:p>
            <a:pPr marL="457200" indent="-457200" algn="just">
              <a:buFont typeface="Wingdings" panose="05000000000000000000" pitchFamily="2" charset="2"/>
              <a:buChar char="q"/>
            </a:pPr>
            <a:r>
              <a:rPr lang="ar-SA" sz="2800" b="1" dirty="0">
                <a:solidFill>
                  <a:srgbClr val="0070C0"/>
                </a:solidFill>
                <a:latin typeface="Calibri" panose="020F0502020204030204" pitchFamily="34" charset="0"/>
                <a:cs typeface="Calibri" panose="020F0502020204030204" pitchFamily="34" charset="0"/>
              </a:rPr>
              <a:t>معالجة</a:t>
            </a:r>
            <a:r>
              <a:rPr lang="ar-SA" sz="2800" b="1" dirty="0">
                <a:latin typeface="Calibri" panose="020F0502020204030204" pitchFamily="34" charset="0"/>
                <a:cs typeface="Calibri" panose="020F0502020204030204" pitchFamily="34" charset="0"/>
              </a:rPr>
              <a:t> الصور باستخدام تطبيقات الهاتف .</a:t>
            </a:r>
          </a:p>
        </p:txBody>
      </p:sp>
      <p:sp>
        <p:nvSpPr>
          <p:cNvPr id="16" name="مربع نص 15">
            <a:extLst>
              <a:ext uri="{FF2B5EF4-FFF2-40B4-BE49-F238E27FC236}">
                <a16:creationId xmlns:a16="http://schemas.microsoft.com/office/drawing/2014/main" id="{1A7C1B21-F3EE-4D63-82DC-505E979A5659}"/>
              </a:ext>
            </a:extLst>
          </p:cNvPr>
          <p:cNvSpPr txBox="1"/>
          <p:nvPr/>
        </p:nvSpPr>
        <p:spPr>
          <a:xfrm>
            <a:off x="1887793" y="448590"/>
            <a:ext cx="9185787" cy="947499"/>
          </a:xfrm>
          <a:prstGeom prst="roundRect">
            <a:avLst>
              <a:gd name="adj" fmla="val 43937"/>
            </a:avLst>
          </a:prstGeom>
          <a:solidFill>
            <a:schemeClr val="accent4">
              <a:lumMod val="40000"/>
              <a:lumOff val="60000"/>
            </a:schemeClr>
          </a:solidFill>
        </p:spPr>
        <p:txBody>
          <a:bodyPr wrap="square">
            <a:spAutoFit/>
          </a:bodyPr>
          <a:lstStyle/>
          <a:p>
            <a:pPr algn="ctr"/>
            <a:r>
              <a:rPr lang="ar-SA" sz="40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سنتعلم في هذه الباب</a:t>
            </a:r>
            <a:endParaRPr lang="ar-SA" sz="4000" b="1" dirty="0">
              <a:solidFill>
                <a:sysClr val="windowText" lastClr="000000"/>
              </a:solidFill>
              <a:latin typeface="Calibri" panose="020F0502020204030204" pitchFamily="34" charset="0"/>
              <a:cs typeface="Calibri" panose="020F0502020204030204" pitchFamily="34" charset="0"/>
            </a:endParaRPr>
          </a:p>
        </p:txBody>
      </p:sp>
      <p:sp>
        <p:nvSpPr>
          <p:cNvPr id="9" name="مربع نص 8">
            <a:extLst>
              <a:ext uri="{FF2B5EF4-FFF2-40B4-BE49-F238E27FC236}">
                <a16:creationId xmlns:a16="http://schemas.microsoft.com/office/drawing/2014/main" id="{40309D8F-02D1-4D34-810C-3EECD674544F}"/>
              </a:ext>
            </a:extLst>
          </p:cNvPr>
          <p:cNvSpPr txBox="1"/>
          <p:nvPr/>
        </p:nvSpPr>
        <p:spPr>
          <a:xfrm>
            <a:off x="1663759" y="1769719"/>
            <a:ext cx="9841422" cy="523220"/>
          </a:xfrm>
          <a:prstGeom prst="rect">
            <a:avLst/>
          </a:prstGeom>
          <a:noFill/>
        </p:spPr>
        <p:txBody>
          <a:bodyPr wrap="square">
            <a:spAutoFit/>
          </a:bodyPr>
          <a:lstStyle/>
          <a:p>
            <a:pPr algn="ctr"/>
            <a:r>
              <a:rPr lang="ar-SA" sz="2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يتوقع من الطلبة بعد دراسة هذا الموضوع أن يكونوا قادرين على :</a:t>
            </a:r>
            <a:endParaRPr lang="ar-SA" sz="2800" b="1" dirty="0">
              <a:solidFill>
                <a:srgbClr val="C00000"/>
              </a:solidFill>
              <a:latin typeface="Calibri" panose="020F0502020204030204" pitchFamily="34" charset="0"/>
              <a:cs typeface="Calibri" panose="020F0502020204030204" pitchFamily="34" charset="0"/>
            </a:endParaRPr>
          </a:p>
        </p:txBody>
      </p:sp>
      <p:pic>
        <p:nvPicPr>
          <p:cNvPr id="8" name="صورة 7">
            <a:extLst>
              <a:ext uri="{FF2B5EF4-FFF2-40B4-BE49-F238E27FC236}">
                <a16:creationId xmlns:a16="http://schemas.microsoft.com/office/drawing/2014/main" id="{00F93701-F9ED-42E8-BCA9-E083D7165865}"/>
              </a:ext>
            </a:extLst>
          </p:cNvPr>
          <p:cNvPicPr>
            <a:picLocks noChangeAspect="1"/>
          </p:cNvPicPr>
          <p:nvPr/>
        </p:nvPicPr>
        <p:blipFill>
          <a:blip r:embed="rId2"/>
          <a:stretch>
            <a:fillRect/>
          </a:stretch>
        </p:blipFill>
        <p:spPr>
          <a:xfrm>
            <a:off x="1306251" y="3261546"/>
            <a:ext cx="2605461" cy="2605461"/>
          </a:xfrm>
          <a:prstGeom prst="rect">
            <a:avLst/>
          </a:prstGeom>
        </p:spPr>
      </p:pic>
    </p:spTree>
    <p:extLst>
      <p:ext uri="{BB962C8B-B14F-4D97-AF65-F5344CB8AC3E}">
        <p14:creationId xmlns:p14="http://schemas.microsoft.com/office/powerpoint/2010/main" val="9165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صورة 3" descr="صورة تحتوي على لقطة شاشة, دائرة, قصاصة فنية, تعبيرات&#10;&#10;تم إنشاء الوصف تلقائياً">
            <a:extLst>
              <a:ext uri="{FF2B5EF4-FFF2-40B4-BE49-F238E27FC236}">
                <a16:creationId xmlns:a16="http://schemas.microsoft.com/office/drawing/2014/main" id="{128F18F6-4FE5-45F3-806C-405980EC6B6D}"/>
              </a:ext>
            </a:extLst>
          </p:cNvPr>
          <p:cNvPicPr>
            <a:picLocks noChangeAspect="1"/>
          </p:cNvPicPr>
          <p:nvPr/>
        </p:nvPicPr>
        <p:blipFill>
          <a:blip r:embed="rId2"/>
          <a:stretch>
            <a:fillRect/>
          </a:stretch>
        </p:blipFill>
        <p:spPr>
          <a:xfrm>
            <a:off x="2601846" y="0"/>
            <a:ext cx="5571066" cy="5571066"/>
          </a:xfrm>
          <a:prstGeom prst="rect">
            <a:avLst/>
          </a:prstGeom>
        </p:spPr>
      </p:pic>
      <p:sp>
        <p:nvSpPr>
          <p:cNvPr id="7" name="مربع نص 6">
            <a:extLst>
              <a:ext uri="{FF2B5EF4-FFF2-40B4-BE49-F238E27FC236}">
                <a16:creationId xmlns:a16="http://schemas.microsoft.com/office/drawing/2014/main" id="{0E2C375E-41B1-483F-AD39-9DBBA5FD5F6B}"/>
              </a:ext>
            </a:extLst>
          </p:cNvPr>
          <p:cNvSpPr txBox="1"/>
          <p:nvPr/>
        </p:nvSpPr>
        <p:spPr>
          <a:xfrm>
            <a:off x="3721542" y="5571066"/>
            <a:ext cx="9841422" cy="923330"/>
          </a:xfrm>
          <a:prstGeom prst="rect">
            <a:avLst/>
          </a:prstGeom>
          <a:noFill/>
        </p:spPr>
        <p:txBody>
          <a:bodyPr wrap="square">
            <a:spAutoFit/>
          </a:bodyPr>
          <a:lstStyle/>
          <a:p>
            <a:pPr algn="ctr"/>
            <a:r>
              <a:rPr lang="ar-SA" sz="5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مفهوم التصوير الرقمي </a:t>
            </a:r>
            <a:endParaRPr lang="ar-SA" sz="5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346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BC6AB92F-E9BF-4729-B283-1700EE8DDA73}"/>
              </a:ext>
            </a:extLst>
          </p:cNvPr>
          <p:cNvGrpSpPr/>
          <p:nvPr/>
        </p:nvGrpSpPr>
        <p:grpSpPr>
          <a:xfrm>
            <a:off x="2429135" y="635583"/>
            <a:ext cx="7917426" cy="2040956"/>
            <a:chOff x="6253315" y="516194"/>
            <a:chExt cx="5427407" cy="1932038"/>
          </a:xfrm>
        </p:grpSpPr>
        <p:grpSp>
          <p:nvGrpSpPr>
            <p:cNvPr id="20" name="مجموعة 19">
              <a:extLst>
                <a:ext uri="{FF2B5EF4-FFF2-40B4-BE49-F238E27FC236}">
                  <a16:creationId xmlns:a16="http://schemas.microsoft.com/office/drawing/2014/main" id="{84DDB6A9-3928-4CB7-ACBF-1DD4D0695B28}"/>
                </a:ext>
              </a:extLst>
            </p:cNvPr>
            <p:cNvGrpSpPr/>
            <p:nvPr/>
          </p:nvGrpSpPr>
          <p:grpSpPr>
            <a:xfrm>
              <a:off x="6253315" y="516194"/>
              <a:ext cx="5427407" cy="1769806"/>
              <a:chOff x="6253315" y="516194"/>
              <a:chExt cx="5427407" cy="1769806"/>
            </a:xfrm>
          </p:grpSpPr>
          <p:pic>
            <p:nvPicPr>
              <p:cNvPr id="22" name="Picture 4" descr="Title Box Banner PNG Free Download And Clipart Image For Free Download -  Lovepik | 401442823">
                <a:extLst>
                  <a:ext uri="{FF2B5EF4-FFF2-40B4-BE49-F238E27FC236}">
                    <a16:creationId xmlns:a16="http://schemas.microsoft.com/office/drawing/2014/main" id="{DC3B1D13-2090-4094-BA81-50E95C65118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97198540-C3E2-4AEC-AF02-4A040DD509DD}"/>
                  </a:ext>
                </a:extLst>
              </p:cNvPr>
              <p:cNvSpPr txBox="1"/>
              <p:nvPr/>
            </p:nvSpPr>
            <p:spPr>
              <a:xfrm>
                <a:off x="6742992" y="652257"/>
                <a:ext cx="4273799" cy="1206040"/>
              </a:xfrm>
              <a:prstGeom prst="rect">
                <a:avLst/>
              </a:prstGeom>
              <a:solidFill>
                <a:schemeClr val="bg1"/>
              </a:solidFill>
            </p:spPr>
            <p:txBody>
              <a:bodyPr wrap="square">
                <a:spAutoFit/>
              </a:bodyPr>
              <a:lstStyle/>
              <a:p>
                <a:pPr algn="ctr"/>
                <a:r>
                  <a:rPr lang="ar-SA" sz="6000" b="1" dirty="0">
                    <a:latin typeface="Calibri" panose="020F0502020204030204" pitchFamily="34" charset="0"/>
                    <a:cs typeface="Calibri" panose="020F0502020204030204" pitchFamily="34" charset="0"/>
                  </a:rPr>
                  <a:t>أهداف الموضوع</a:t>
                </a:r>
              </a:p>
              <a:p>
                <a:pPr algn="ctr"/>
                <a:r>
                  <a:rPr lang="ar-SA" sz="3200" b="1" dirty="0">
                    <a:latin typeface="Calibri" panose="020F0502020204030204" pitchFamily="34" charset="0"/>
                    <a:cs typeface="Calibri" panose="020F0502020204030204" pitchFamily="34" charset="0"/>
                  </a:rPr>
                  <a:t> </a:t>
                </a:r>
              </a:p>
            </p:txBody>
          </p:sp>
        </p:grpSp>
        <p:sp>
          <p:nvSpPr>
            <p:cNvPr id="21" name="مستطيل 20">
              <a:extLst>
                <a:ext uri="{FF2B5EF4-FFF2-40B4-BE49-F238E27FC236}">
                  <a16:creationId xmlns:a16="http://schemas.microsoft.com/office/drawing/2014/main" id="{3E1B0CFE-D7EB-4C32-B6C5-CB52895802F1}"/>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 name="مجموعة 4">
            <a:extLst>
              <a:ext uri="{FF2B5EF4-FFF2-40B4-BE49-F238E27FC236}">
                <a16:creationId xmlns:a16="http://schemas.microsoft.com/office/drawing/2014/main" id="{FA8FC73D-B5A5-4E5E-9ECB-37E14EFD5D41}"/>
              </a:ext>
            </a:extLst>
          </p:cNvPr>
          <p:cNvGrpSpPr/>
          <p:nvPr/>
        </p:nvGrpSpPr>
        <p:grpSpPr>
          <a:xfrm>
            <a:off x="-745587" y="3089719"/>
            <a:ext cx="12269070" cy="2526241"/>
            <a:chOff x="-942535" y="3551560"/>
            <a:chExt cx="12269070" cy="2526241"/>
          </a:xfrm>
        </p:grpSpPr>
        <p:sp>
          <p:nvSpPr>
            <p:cNvPr id="15" name="شكل بيضاوي 14">
              <a:extLst>
                <a:ext uri="{FF2B5EF4-FFF2-40B4-BE49-F238E27FC236}">
                  <a16:creationId xmlns:a16="http://schemas.microsoft.com/office/drawing/2014/main" id="{727D1F52-20E2-48F5-9C2A-C6C43B77050C}"/>
                </a:ext>
              </a:extLst>
            </p:cNvPr>
            <p:cNvSpPr/>
            <p:nvPr/>
          </p:nvSpPr>
          <p:spPr>
            <a:xfrm>
              <a:off x="10515374" y="5394445"/>
              <a:ext cx="811161" cy="68335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3</a:t>
              </a:r>
            </a:p>
          </p:txBody>
        </p:sp>
        <p:grpSp>
          <p:nvGrpSpPr>
            <p:cNvPr id="4" name="مجموعة 3">
              <a:extLst>
                <a:ext uri="{FF2B5EF4-FFF2-40B4-BE49-F238E27FC236}">
                  <a16:creationId xmlns:a16="http://schemas.microsoft.com/office/drawing/2014/main" id="{48A5E09B-88B0-40B3-9B59-E30D9726C85B}"/>
                </a:ext>
              </a:extLst>
            </p:cNvPr>
            <p:cNvGrpSpPr/>
            <p:nvPr/>
          </p:nvGrpSpPr>
          <p:grpSpPr>
            <a:xfrm>
              <a:off x="-942535" y="3551560"/>
              <a:ext cx="12269070" cy="2526241"/>
              <a:chOff x="-942535" y="3625445"/>
              <a:chExt cx="12269070" cy="2526241"/>
            </a:xfrm>
          </p:grpSpPr>
          <p:grpSp>
            <p:nvGrpSpPr>
              <p:cNvPr id="9" name="مجموعة 8">
                <a:extLst>
                  <a:ext uri="{FF2B5EF4-FFF2-40B4-BE49-F238E27FC236}">
                    <a16:creationId xmlns:a16="http://schemas.microsoft.com/office/drawing/2014/main" id="{ECEAB9BC-9AA5-402C-96C1-74714140E238}"/>
                  </a:ext>
                </a:extLst>
              </p:cNvPr>
              <p:cNvGrpSpPr/>
              <p:nvPr/>
            </p:nvGrpSpPr>
            <p:grpSpPr>
              <a:xfrm>
                <a:off x="-942535" y="3625445"/>
                <a:ext cx="12269070" cy="1634904"/>
                <a:chOff x="-2116111" y="2717082"/>
                <a:chExt cx="12269070" cy="1634904"/>
              </a:xfrm>
            </p:grpSpPr>
            <p:sp>
              <p:nvSpPr>
                <p:cNvPr id="16" name="مستطيل: زوايا مستديرة 15">
                  <a:extLst>
                    <a:ext uri="{FF2B5EF4-FFF2-40B4-BE49-F238E27FC236}">
                      <a16:creationId xmlns:a16="http://schemas.microsoft.com/office/drawing/2014/main" id="{DE53261A-5B15-4376-9A83-4DD69C2A1749}"/>
                    </a:ext>
                  </a:extLst>
                </p:cNvPr>
                <p:cNvSpPr/>
                <p:nvPr/>
              </p:nvSpPr>
              <p:spPr>
                <a:xfrm>
                  <a:off x="-2116111" y="2717082"/>
                  <a:ext cx="11407651" cy="951548"/>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r>
                    <a:rPr lang="ar-SA" sz="3600" b="1" dirty="0">
                      <a:latin typeface="Calibri" panose="020F0502020204030204" pitchFamily="34" charset="0"/>
                      <a:cs typeface="Calibri" panose="020F0502020204030204" pitchFamily="34" charset="0"/>
                    </a:rPr>
                    <a:t>توضيح نشأة التصوير الرقمي، وتطوره. </a:t>
                  </a:r>
                  <a:endParaRPr lang="ar-SA" sz="3600" b="1" dirty="0">
                    <a:solidFill>
                      <a:schemeClr val="tx1"/>
                    </a:solidFill>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DA03FDBF-2CAF-48CC-A233-96282A3D54E6}"/>
                    </a:ext>
                  </a:extLst>
                </p:cNvPr>
                <p:cNvGrpSpPr/>
                <p:nvPr/>
              </p:nvGrpSpPr>
              <p:grpSpPr>
                <a:xfrm>
                  <a:off x="9291540" y="2851178"/>
                  <a:ext cx="861419" cy="1500808"/>
                  <a:chOff x="10119851" y="2196149"/>
                  <a:chExt cx="861419" cy="1500808"/>
                </a:xfrm>
              </p:grpSpPr>
              <p:sp>
                <p:nvSpPr>
                  <p:cNvPr id="13" name="شكل بيضاوي 12">
                    <a:extLst>
                      <a:ext uri="{FF2B5EF4-FFF2-40B4-BE49-F238E27FC236}">
                        <a16:creationId xmlns:a16="http://schemas.microsoft.com/office/drawing/2014/main" id="{9A3CB561-ACBB-4257-8F3D-8206775D98DC}"/>
                      </a:ext>
                    </a:extLst>
                  </p:cNvPr>
                  <p:cNvSpPr/>
                  <p:nvPr/>
                </p:nvSpPr>
                <p:spPr>
                  <a:xfrm>
                    <a:off x="10119851" y="2196149"/>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1</a:t>
                    </a:r>
                  </a:p>
                </p:txBody>
              </p:sp>
              <p:sp>
                <p:nvSpPr>
                  <p:cNvPr id="14" name="شكل بيضاوي 13">
                    <a:extLst>
                      <a:ext uri="{FF2B5EF4-FFF2-40B4-BE49-F238E27FC236}">
                        <a16:creationId xmlns:a16="http://schemas.microsoft.com/office/drawing/2014/main" id="{34161A1E-7A62-4E60-AD2A-B7C074F76113}"/>
                      </a:ext>
                    </a:extLst>
                  </p:cNvPr>
                  <p:cNvSpPr/>
                  <p:nvPr/>
                </p:nvSpPr>
                <p:spPr>
                  <a:xfrm>
                    <a:off x="10170109" y="3013601"/>
                    <a:ext cx="811161" cy="683356"/>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2</a:t>
                    </a:r>
                  </a:p>
                </p:txBody>
              </p:sp>
            </p:grpSp>
          </p:grpSp>
          <p:sp>
            <p:nvSpPr>
              <p:cNvPr id="17" name="مربع نص 16">
                <a:extLst>
                  <a:ext uri="{FF2B5EF4-FFF2-40B4-BE49-F238E27FC236}">
                    <a16:creationId xmlns:a16="http://schemas.microsoft.com/office/drawing/2014/main" id="{07A1D4E5-C8FB-493B-BAF5-DDAF7880057F}"/>
                  </a:ext>
                </a:extLst>
              </p:cNvPr>
              <p:cNvSpPr txBox="1"/>
              <p:nvPr/>
            </p:nvSpPr>
            <p:spPr>
              <a:xfrm>
                <a:off x="3843316" y="5505355"/>
                <a:ext cx="6569612"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تطبيق قواعد التصوير الرقمي.</a:t>
                </a:r>
              </a:p>
            </p:txBody>
          </p:sp>
          <p:sp>
            <p:nvSpPr>
              <p:cNvPr id="24" name="مربع نص 23">
                <a:extLst>
                  <a:ext uri="{FF2B5EF4-FFF2-40B4-BE49-F238E27FC236}">
                    <a16:creationId xmlns:a16="http://schemas.microsoft.com/office/drawing/2014/main" id="{74811CDB-FF92-4018-BF8B-9ADCA7B4F6AD}"/>
                  </a:ext>
                </a:extLst>
              </p:cNvPr>
              <p:cNvSpPr txBox="1"/>
              <p:nvPr/>
            </p:nvSpPr>
            <p:spPr>
              <a:xfrm>
                <a:off x="277271" y="4657050"/>
                <a:ext cx="10187845"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تمييز مفهوم التصوير الرقمي في التصميم الرقمي الحديث. </a:t>
                </a:r>
              </a:p>
            </p:txBody>
          </p:sp>
        </p:grpSp>
      </p:grpSp>
    </p:spTree>
    <p:extLst>
      <p:ext uri="{BB962C8B-B14F-4D97-AF65-F5344CB8AC3E}">
        <p14:creationId xmlns:p14="http://schemas.microsoft.com/office/powerpoint/2010/main" val="386568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9E0CE8E-77FA-4E0E-B6E9-17B616C9ED8E}"/>
              </a:ext>
            </a:extLst>
          </p:cNvPr>
          <p:cNvSpPr txBox="1"/>
          <p:nvPr/>
        </p:nvSpPr>
        <p:spPr>
          <a:xfrm>
            <a:off x="403859" y="1750821"/>
            <a:ext cx="11384279" cy="255454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تعد</a:t>
            </a:r>
            <a:r>
              <a:rPr lang="ar-SA" sz="3200" b="1" dirty="0">
                <a:solidFill>
                  <a:srgbClr val="FF0000"/>
                </a:solidFill>
                <a:latin typeface="Calibri" panose="020F0502020204030204" pitchFamily="34" charset="0"/>
                <a:cs typeface="Calibri" panose="020F0502020204030204" pitchFamily="34" charset="0"/>
              </a:rPr>
              <a:t> الصورة </a:t>
            </a:r>
            <a:r>
              <a:rPr lang="ar-SA" sz="3200" b="1" dirty="0">
                <a:latin typeface="Calibri" panose="020F0502020204030204" pitchFamily="34" charset="0"/>
                <a:cs typeface="Calibri" panose="020F0502020204030204" pitchFamily="34" charset="0"/>
              </a:rPr>
              <a:t>ذات أهمية كبيرة كوســيلة اتصال</a:t>
            </a:r>
          </a:p>
          <a:p>
            <a:r>
              <a:rPr lang="ar-SA" sz="3200" b="1" dirty="0">
                <a:latin typeface="Calibri" panose="020F0502020204030204" pitchFamily="34" charset="0"/>
                <a:cs typeface="Calibri" panose="020F0502020204030204" pitchFamily="34" charset="0"/>
              </a:rPr>
              <a:t>وذلك لأنها تقدم شــيئا من البيانات في عملية نقل وتمثيل الواقع،</a:t>
            </a:r>
          </a:p>
          <a:p>
            <a:r>
              <a:rPr lang="ar-SA" sz="3200" b="1" dirty="0">
                <a:latin typeface="Calibri" panose="020F0502020204030204" pitchFamily="34" charset="0"/>
                <a:cs typeface="Calibri" panose="020F0502020204030204" pitchFamily="34" charset="0"/>
              </a:rPr>
              <a:t> بحيث تشكل عنصراً بارزاً في حياتنا المعاصرة والتي دخلت في</a:t>
            </a:r>
          </a:p>
          <a:p>
            <a:r>
              <a:rPr lang="ar-SA" sz="3200" b="1" dirty="0">
                <a:latin typeface="Calibri" panose="020F0502020204030204" pitchFamily="34" charset="0"/>
                <a:cs typeface="Calibri" panose="020F0502020204030204" pitchFamily="34" charset="0"/>
              </a:rPr>
              <a:t> عالم التصميم الرقمي كعنصر من العناصر الأساسية.</a:t>
            </a:r>
          </a:p>
          <a:p>
            <a:r>
              <a:rPr lang="ar-SA" sz="3200" b="1" dirty="0">
                <a:latin typeface="Calibri" panose="020F0502020204030204" pitchFamily="34" charset="0"/>
                <a:cs typeface="Calibri" panose="020F0502020204030204" pitchFamily="34" charset="0"/>
              </a:rPr>
              <a:t> </a:t>
            </a:r>
          </a:p>
        </p:txBody>
      </p:sp>
      <p:sp>
        <p:nvSpPr>
          <p:cNvPr id="6" name="مربع نص 5">
            <a:extLst>
              <a:ext uri="{FF2B5EF4-FFF2-40B4-BE49-F238E27FC236}">
                <a16:creationId xmlns:a16="http://schemas.microsoft.com/office/drawing/2014/main" id="{EA0B86DB-E38D-4A36-A736-0EF5477A4A0A}"/>
              </a:ext>
            </a:extLst>
          </p:cNvPr>
          <p:cNvSpPr txBox="1"/>
          <p:nvPr/>
        </p:nvSpPr>
        <p:spPr>
          <a:xfrm>
            <a:off x="1888905" y="273375"/>
            <a:ext cx="8414185" cy="1137642"/>
          </a:xfrm>
          <a:prstGeom prst="roundRect">
            <a:avLst>
              <a:gd name="adj" fmla="val 33192"/>
            </a:avLst>
          </a:prstGeom>
          <a:solidFill>
            <a:schemeClr val="accent4">
              <a:lumMod val="40000"/>
              <a:lumOff val="60000"/>
            </a:schemeClr>
          </a:solidFill>
        </p:spPr>
        <p:txBody>
          <a:bodyPr wrap="square">
            <a:spAutoFit/>
          </a:bodyPr>
          <a:lstStyle/>
          <a:p>
            <a:pPr algn="ctr"/>
            <a:r>
              <a:rPr lang="ar-SA" sz="5400" b="1" dirty="0">
                <a:effectLst/>
                <a:latin typeface="Calibri" panose="020F0502020204030204" pitchFamily="34" charset="0"/>
                <a:ea typeface="Calibri" panose="020F0502020204030204" pitchFamily="34" charset="0"/>
                <a:cs typeface="Calibri" panose="020F0502020204030204" pitchFamily="34" charset="0"/>
              </a:rPr>
              <a:t>مقدمة</a:t>
            </a:r>
            <a:endParaRPr lang="ar-SA" sz="5400" b="1" dirty="0">
              <a:latin typeface="Calibri" panose="020F0502020204030204" pitchFamily="34" charset="0"/>
              <a:cs typeface="Calibri" panose="020F0502020204030204" pitchFamily="34" charset="0"/>
            </a:endParaRPr>
          </a:p>
        </p:txBody>
      </p:sp>
      <p:pic>
        <p:nvPicPr>
          <p:cNvPr id="7" name="صورة 6">
            <a:extLst>
              <a:ext uri="{FF2B5EF4-FFF2-40B4-BE49-F238E27FC236}">
                <a16:creationId xmlns:a16="http://schemas.microsoft.com/office/drawing/2014/main" id="{86481A14-DCE8-46A7-B1B0-B70A6A8C0CD8}"/>
              </a:ext>
            </a:extLst>
          </p:cNvPr>
          <p:cNvPicPr>
            <a:picLocks noChangeAspect="1"/>
          </p:cNvPicPr>
          <p:nvPr/>
        </p:nvPicPr>
        <p:blipFill>
          <a:blip r:embed="rId2"/>
          <a:stretch>
            <a:fillRect/>
          </a:stretch>
        </p:blipFill>
        <p:spPr>
          <a:xfrm>
            <a:off x="1181687" y="3741003"/>
            <a:ext cx="2111157" cy="2111157"/>
          </a:xfrm>
          <a:prstGeom prst="rect">
            <a:avLst/>
          </a:prstGeom>
        </p:spPr>
      </p:pic>
    </p:spTree>
    <p:extLst>
      <p:ext uri="{BB962C8B-B14F-4D97-AF65-F5344CB8AC3E}">
        <p14:creationId xmlns:p14="http://schemas.microsoft.com/office/powerpoint/2010/main" val="246702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7752228-B292-4AC1-9000-0D8EBDAA6C31}"/>
              </a:ext>
            </a:extLst>
          </p:cNvPr>
          <p:cNvPicPr>
            <a:picLocks noChangeAspect="1"/>
          </p:cNvPicPr>
          <p:nvPr/>
        </p:nvPicPr>
        <p:blipFill>
          <a:blip r:embed="rId2"/>
          <a:stretch>
            <a:fillRect/>
          </a:stretch>
        </p:blipFill>
        <p:spPr>
          <a:xfrm>
            <a:off x="7700084" y="776537"/>
            <a:ext cx="4326827" cy="5021463"/>
          </a:xfrm>
          <a:prstGeom prst="rect">
            <a:avLst/>
          </a:prstGeom>
        </p:spPr>
      </p:pic>
      <p:sp>
        <p:nvSpPr>
          <p:cNvPr id="5" name="مربع نص 4">
            <a:extLst>
              <a:ext uri="{FF2B5EF4-FFF2-40B4-BE49-F238E27FC236}">
                <a16:creationId xmlns:a16="http://schemas.microsoft.com/office/drawing/2014/main" id="{17FDBA38-EA0C-4198-9BC2-75017ED40093}"/>
              </a:ext>
            </a:extLst>
          </p:cNvPr>
          <p:cNvSpPr txBox="1"/>
          <p:nvPr/>
        </p:nvSpPr>
        <p:spPr>
          <a:xfrm>
            <a:off x="805743" y="2105935"/>
            <a:ext cx="6894341" cy="353943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ابتكر الكاميرا </a:t>
            </a:r>
            <a:r>
              <a:rPr lang="ar-SA" sz="3200" b="1" dirty="0">
                <a:solidFill>
                  <a:srgbClr val="0070C0"/>
                </a:solidFill>
                <a:latin typeface="Calibri" panose="020F0502020204030204" pitchFamily="34" charset="0"/>
                <a:cs typeface="Calibri" panose="020F0502020204030204" pitchFamily="34" charset="0"/>
              </a:rPr>
              <a:t>"الحســن ابن الهيثم" </a:t>
            </a:r>
            <a:r>
              <a:rPr lang="ar-SA" sz="3200" b="1" dirty="0">
                <a:latin typeface="Calibri" panose="020F0502020204030204" pitchFamily="34" charset="0"/>
                <a:cs typeface="Calibri" panose="020F0502020204030204" pitchFamily="34" charset="0"/>
              </a:rPr>
              <a:t>وذلك عندما لاحظ دخول الضوء من ثقب صغير في جدار غرفة مظلمة، وســقوطه على الجدار المقابل موضحاً صورة مقلوبة لشــجرة كانت موجودة خارج الغرفة</a:t>
            </a:r>
          </a:p>
          <a:p>
            <a:pPr algn="ctr"/>
            <a:endParaRPr lang="ar-SA" sz="3200" b="1" dirty="0">
              <a:latin typeface="Calibri" panose="020F0502020204030204" pitchFamily="34" charset="0"/>
              <a:cs typeface="Calibri" panose="020F0502020204030204" pitchFamily="34" charset="0"/>
            </a:endParaRPr>
          </a:p>
          <a:p>
            <a:pPr algn="ctr"/>
            <a:r>
              <a:rPr lang="ar-SA" sz="3200" b="1" dirty="0">
                <a:latin typeface="Calibri" panose="020F0502020204030204" pitchFamily="34" charset="0"/>
                <a:cs typeface="Calibri" panose="020F0502020204030204" pitchFamily="34" charset="0"/>
              </a:rPr>
              <a:t> فأطلق عليها مســمى قمرة والتي تطورت </a:t>
            </a:r>
          </a:p>
          <a:p>
            <a:pPr algn="ctr"/>
            <a:r>
              <a:rPr lang="ar-SA" sz="3200" b="1" dirty="0">
                <a:latin typeface="Calibri" panose="020F0502020204030204" pitchFamily="34" charset="0"/>
                <a:cs typeface="Calibri" panose="020F0502020204030204" pitchFamily="34" charset="0"/>
              </a:rPr>
              <a:t>وأصبحت تسمى كاميرا </a:t>
            </a:r>
            <a:r>
              <a:rPr lang="en-US" sz="3200" b="1" dirty="0">
                <a:latin typeface="Calibri" panose="020F0502020204030204" pitchFamily="34" charset="0"/>
                <a:cs typeface="Calibri" panose="020F0502020204030204" pitchFamily="34" charset="0"/>
              </a:rPr>
              <a:t>Camera</a:t>
            </a:r>
            <a:endParaRPr lang="ar-SA"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260566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1698</Words>
  <Application>Microsoft Office PowerPoint</Application>
  <PresentationFormat>شاشة عريضة</PresentationFormat>
  <Paragraphs>176</Paragraphs>
  <Slides>44</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44</vt:i4>
      </vt:variant>
    </vt:vector>
  </HeadingPairs>
  <TitlesOfParts>
    <vt:vector size="50" baseType="lpstr">
      <vt:lpstr>Arial</vt:lpstr>
      <vt:lpstr>Calibri</vt:lpstr>
      <vt:lpstr>Calibri Light</vt:lpstr>
      <vt:lpstr>Dubai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75</cp:revision>
  <dcterms:created xsi:type="dcterms:W3CDTF">2023-09-15T03:05:05Z</dcterms:created>
  <dcterms:modified xsi:type="dcterms:W3CDTF">2023-12-04T19:53:31Z</dcterms:modified>
</cp:coreProperties>
</file>