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9" r:id="rId4"/>
    <p:sldId id="260" r:id="rId5"/>
    <p:sldId id="261" r:id="rId6"/>
    <p:sldId id="262" r:id="rId7"/>
    <p:sldId id="268" r:id="rId8"/>
    <p:sldId id="263" r:id="rId9"/>
    <p:sldId id="270" r:id="rId10"/>
    <p:sldId id="271" r:id="rId11"/>
    <p:sldId id="272" r:id="rId12"/>
    <p:sldId id="273" r:id="rId13"/>
    <p:sldId id="274" r:id="rId14"/>
    <p:sldId id="264" r:id="rId15"/>
    <p:sldId id="265" r:id="rId16"/>
    <p:sldId id="275" r:id="rId17"/>
    <p:sldId id="276" r:id="rId18"/>
    <p:sldId id="277" r:id="rId19"/>
    <p:sldId id="278" r:id="rId20"/>
    <p:sldId id="279" r:id="rId21"/>
    <p:sldId id="266" r:id="rId22"/>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EB82-34FE-38C9-E527-DB58249B5E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CCC29FAC-34CA-8D9D-FAD2-A9AC78749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342E9931-095D-702D-754C-9B12A2808BDE}"/>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5" name="Footer Placeholder 4">
            <a:extLst>
              <a:ext uri="{FF2B5EF4-FFF2-40B4-BE49-F238E27FC236}">
                <a16:creationId xmlns:a16="http://schemas.microsoft.com/office/drawing/2014/main" id="{6A455634-1CFB-2A9A-7AC0-FE0C166F2E8F}"/>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C1854C84-B001-514D-9F10-F876EC09438A}"/>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416258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5288-573E-4405-B537-B668390439B5}"/>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8931859A-CFBA-6C53-7D5E-78DEF27F8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D36C8C35-B126-5A0C-CDD7-E23A63E46CC7}"/>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5" name="Footer Placeholder 4">
            <a:extLst>
              <a:ext uri="{FF2B5EF4-FFF2-40B4-BE49-F238E27FC236}">
                <a16:creationId xmlns:a16="http://schemas.microsoft.com/office/drawing/2014/main" id="{CC80FE50-430A-6FB2-76BD-644AB6707B98}"/>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B3C0FA49-B79F-5D9C-74B5-2B292D891999}"/>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45561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F7114-DE77-2C29-8248-0D5FD3F344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F51D8870-B0A3-F1C8-B5D5-0A7F8FD39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ED1C718D-07BA-0C8F-1F70-6348CA45035B}"/>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5" name="Footer Placeholder 4">
            <a:extLst>
              <a:ext uri="{FF2B5EF4-FFF2-40B4-BE49-F238E27FC236}">
                <a16:creationId xmlns:a16="http://schemas.microsoft.com/office/drawing/2014/main" id="{A3E0DFAA-D37B-5513-2917-45ACFBD0C16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3E2427D-03CF-502F-12C5-5C00060F1DB4}"/>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110149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4B71-8F27-0938-E916-FAE2A4E350DB}"/>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3168829D-52EB-2013-8D96-578178825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D0600E20-02E5-3F53-DCA4-19C62D58A814}"/>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5" name="Footer Placeholder 4">
            <a:extLst>
              <a:ext uri="{FF2B5EF4-FFF2-40B4-BE49-F238E27FC236}">
                <a16:creationId xmlns:a16="http://schemas.microsoft.com/office/drawing/2014/main" id="{9B19F62D-DD42-1548-7C45-897B760B951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D0C1B2D7-F843-1A92-93B5-6E5D12E71C95}"/>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330490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AFD9-2191-6652-B2C6-83A843622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2CEA1BAD-343E-4675-A1A6-2D53B1A27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8A5B85-0E34-5B60-EAAF-F77982650562}"/>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5" name="Footer Placeholder 4">
            <a:extLst>
              <a:ext uri="{FF2B5EF4-FFF2-40B4-BE49-F238E27FC236}">
                <a16:creationId xmlns:a16="http://schemas.microsoft.com/office/drawing/2014/main" id="{12114A13-9EFE-DBA1-4925-314E0AA46353}"/>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5FA1F64-4435-652C-9956-54BD0417135E}"/>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271503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0356-B031-9FA5-9640-05A284ED7357}"/>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7037E1C9-A146-DD78-1CE0-C47BD1A0B8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BD05B34C-18D9-8205-A4A0-86237CADB3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AF0EF795-5CA0-B3E0-04EC-4C5DBEE5EDB7}"/>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6" name="Footer Placeholder 5">
            <a:extLst>
              <a:ext uri="{FF2B5EF4-FFF2-40B4-BE49-F238E27FC236}">
                <a16:creationId xmlns:a16="http://schemas.microsoft.com/office/drawing/2014/main" id="{89452E15-EA7B-7126-F6D2-14C8F2852915}"/>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4A69094D-FC76-E338-D32E-003B4E00A572}"/>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364237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0896-1255-9A7C-C281-452B496A6B68}"/>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4301991E-CE32-EB7F-9F7B-59EBA52EA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FB7D4D-5337-DD71-07CE-26CD40D8CD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22178948-EBAD-0816-00CE-EFA303F87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9EE6F7-CE5B-1F17-43C6-49D14E0D7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676EDCC6-6865-4B1A-B411-4FA835E90FAD}"/>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8" name="Footer Placeholder 7">
            <a:extLst>
              <a:ext uri="{FF2B5EF4-FFF2-40B4-BE49-F238E27FC236}">
                <a16:creationId xmlns:a16="http://schemas.microsoft.com/office/drawing/2014/main" id="{290E68BE-4064-11DC-9175-40CAD5201DF7}"/>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F3DC13D8-6B6B-E33A-17C8-41202F5A8A8D}"/>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406004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59E9-17D9-07AE-1344-F557E9EC7310}"/>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A561EB66-33CC-A67A-9691-0253F47ED07A}"/>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4" name="Footer Placeholder 3">
            <a:extLst>
              <a:ext uri="{FF2B5EF4-FFF2-40B4-BE49-F238E27FC236}">
                <a16:creationId xmlns:a16="http://schemas.microsoft.com/office/drawing/2014/main" id="{BB28E3CA-3B8E-CBD2-A6F0-AFC939F39286}"/>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BA271283-938D-0A3E-B088-501EB20E658F}"/>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233631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B4839-DFE8-4952-EA99-F6223BADEB93}"/>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3" name="Footer Placeholder 2">
            <a:extLst>
              <a:ext uri="{FF2B5EF4-FFF2-40B4-BE49-F238E27FC236}">
                <a16:creationId xmlns:a16="http://schemas.microsoft.com/office/drawing/2014/main" id="{EC4B34A7-5235-AAE7-DABA-0145F1997939}"/>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0FF86115-CF97-A1AA-E3EA-C6DDC3146A87}"/>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288778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BC6D-1C13-21FD-C468-3114A372B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50402B4E-73B5-5540-C7D0-07951FC43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7B77A12E-C8F5-1131-8379-BB835818A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35291-582D-99F1-3201-F85B5F3C0DE0}"/>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6" name="Footer Placeholder 5">
            <a:extLst>
              <a:ext uri="{FF2B5EF4-FFF2-40B4-BE49-F238E27FC236}">
                <a16:creationId xmlns:a16="http://schemas.microsoft.com/office/drawing/2014/main" id="{37459452-B5A0-3111-6429-C8B59BC9A2F6}"/>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0DDF658-E874-8CF1-B81F-EFC98A1834BC}"/>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170152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C4D7-4C8A-0071-B8C6-D20D3A795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EE05C56D-781A-0852-3951-23A98821B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7731966B-3476-F26B-CD92-5E9867754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58B06-A65F-4009-8004-AEACA31CCBF4}"/>
              </a:ext>
            </a:extLst>
          </p:cNvPr>
          <p:cNvSpPr>
            <a:spLocks noGrp="1"/>
          </p:cNvSpPr>
          <p:nvPr>
            <p:ph type="dt" sz="half" idx="10"/>
          </p:nvPr>
        </p:nvSpPr>
        <p:spPr/>
        <p:txBody>
          <a:bodyPr/>
          <a:lstStyle/>
          <a:p>
            <a:fld id="{F34D8D0B-E9A1-492F-9A31-769DBC5CFDE5}" type="datetimeFigureOut">
              <a:rPr lang="ar-SA" smtClean="0"/>
              <a:t>15/05/45</a:t>
            </a:fld>
            <a:endParaRPr lang="ar-SA"/>
          </a:p>
        </p:txBody>
      </p:sp>
      <p:sp>
        <p:nvSpPr>
          <p:cNvPr id="6" name="Footer Placeholder 5">
            <a:extLst>
              <a:ext uri="{FF2B5EF4-FFF2-40B4-BE49-F238E27FC236}">
                <a16:creationId xmlns:a16="http://schemas.microsoft.com/office/drawing/2014/main" id="{3F69855F-AAF2-6CDF-D29A-6FF257D07381}"/>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558ADE98-6C57-D424-A4F3-3BD5F80B99B7}"/>
              </a:ext>
            </a:extLst>
          </p:cNvPr>
          <p:cNvSpPr>
            <a:spLocks noGrp="1"/>
          </p:cNvSpPr>
          <p:nvPr>
            <p:ph type="sldNum" sz="quarter" idx="12"/>
          </p:nvPr>
        </p:nvSpPr>
        <p:spPr/>
        <p:txBody>
          <a:bodyPr/>
          <a:lstStyle/>
          <a:p>
            <a:fld id="{1FFDDA72-1443-4998-904D-1991FBF3D144}" type="slidenum">
              <a:rPr lang="ar-SA" smtClean="0"/>
              <a:t>‹#›</a:t>
            </a:fld>
            <a:endParaRPr lang="ar-SA"/>
          </a:p>
        </p:txBody>
      </p:sp>
    </p:spTree>
    <p:extLst>
      <p:ext uri="{BB962C8B-B14F-4D97-AF65-F5344CB8AC3E}">
        <p14:creationId xmlns:p14="http://schemas.microsoft.com/office/powerpoint/2010/main" val="358674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1547B-D294-B9D8-7A5B-E4602FF7A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325E91F9-CE8E-6C36-8F51-3CCD56750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124AABCB-0B95-B4BF-46A6-5EB6FDD2B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D8D0B-E9A1-492F-9A31-769DBC5CFDE5}" type="datetimeFigureOut">
              <a:rPr lang="ar-SA" smtClean="0"/>
              <a:t>15/05/45</a:t>
            </a:fld>
            <a:endParaRPr lang="ar-SA"/>
          </a:p>
        </p:txBody>
      </p:sp>
      <p:sp>
        <p:nvSpPr>
          <p:cNvPr id="5" name="Footer Placeholder 4">
            <a:extLst>
              <a:ext uri="{FF2B5EF4-FFF2-40B4-BE49-F238E27FC236}">
                <a16:creationId xmlns:a16="http://schemas.microsoft.com/office/drawing/2014/main" id="{DBD0650C-235B-6419-7168-966A7B806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A7AD04CE-43FC-6953-E8D9-E6D325120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DDA72-1443-4998-904D-1991FBF3D144}" type="slidenum">
              <a:rPr lang="ar-SA" smtClean="0"/>
              <a:t>‹#›</a:t>
            </a:fld>
            <a:endParaRPr lang="ar-SA"/>
          </a:p>
        </p:txBody>
      </p:sp>
    </p:spTree>
    <p:extLst>
      <p:ext uri="{BB962C8B-B14F-4D97-AF65-F5344CB8AC3E}">
        <p14:creationId xmlns:p14="http://schemas.microsoft.com/office/powerpoint/2010/main" val="361745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التصوير الرقمي">
            <a:extLst>
              <a:ext uri="{FF2B5EF4-FFF2-40B4-BE49-F238E27FC236}">
                <a16:creationId xmlns:a16="http://schemas.microsoft.com/office/drawing/2014/main" id="{C31DE42E-0953-290A-2C3A-F7BBE7DAE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 r="14092"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02A0BF-EE46-08FD-32DC-99CAC464972B}"/>
              </a:ext>
            </a:extLst>
          </p:cNvPr>
          <p:cNvSpPr>
            <a:spLocks noGrp="1"/>
          </p:cNvSpPr>
          <p:nvPr>
            <p:ph type="ctrTitle"/>
          </p:nvPr>
        </p:nvSpPr>
        <p:spPr>
          <a:xfrm>
            <a:off x="481029" y="2309047"/>
            <a:ext cx="5181139" cy="959938"/>
          </a:xfrm>
        </p:spPr>
        <p:txBody>
          <a:bodyPr anchor="b">
            <a:normAutofit/>
          </a:bodyPr>
          <a:lstStyle/>
          <a:p>
            <a:r>
              <a:rPr lang="ar-SA" dirty="0">
                <a:solidFill>
                  <a:schemeClr val="bg1"/>
                </a:solidFill>
                <a:cs typeface="Akhbar MT" pitchFamily="2" charset="-78"/>
              </a:rPr>
              <a:t>التصوير الرقمي</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2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الفن والثقافة / إستخدام الخطوط فى التصوير">
            <a:extLst>
              <a:ext uri="{FF2B5EF4-FFF2-40B4-BE49-F238E27FC236}">
                <a16:creationId xmlns:a16="http://schemas.microsoft.com/office/drawing/2014/main" id="{D5C6302B-2A71-4570-C93A-D45442681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040" y="593725"/>
            <a:ext cx="8412480" cy="56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6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الفن والثقافة / إستخدام الخطوط فى التصوير">
            <a:extLst>
              <a:ext uri="{FF2B5EF4-FFF2-40B4-BE49-F238E27FC236}">
                <a16:creationId xmlns:a16="http://schemas.microsoft.com/office/drawing/2014/main" id="{9E2CEAD2-2B20-4F43-5C0D-7407D3BE0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39" y="302101"/>
            <a:ext cx="10586721" cy="625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6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الفن والثقافة / إستخدام الخطوط فى التصوير">
            <a:extLst>
              <a:ext uri="{FF2B5EF4-FFF2-40B4-BE49-F238E27FC236}">
                <a16:creationId xmlns:a16="http://schemas.microsoft.com/office/drawing/2014/main" id="{6AD616B0-8352-1015-64BA-71C3BD915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1" y="439261"/>
            <a:ext cx="10434320" cy="597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3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الفن والثقافة / إستخدام الخطوط فى التصوير">
            <a:extLst>
              <a:ext uri="{FF2B5EF4-FFF2-40B4-BE49-F238E27FC236}">
                <a16:creationId xmlns:a16="http://schemas.microsoft.com/office/drawing/2014/main" id="{80A3D6E9-EAC1-C719-70A1-4164115F0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 y="301784"/>
            <a:ext cx="10556240" cy="625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3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5D82-43F2-9C82-AE7D-A8FB4EECAD63}"/>
              </a:ext>
            </a:extLst>
          </p:cNvPr>
          <p:cNvSpPr>
            <a:spLocks noGrp="1"/>
          </p:cNvSpPr>
          <p:nvPr>
            <p:ph type="title"/>
          </p:nvPr>
        </p:nvSpPr>
        <p:spPr>
          <a:xfrm>
            <a:off x="838200" y="18255"/>
            <a:ext cx="10515600" cy="1325563"/>
          </a:xfrm>
        </p:spPr>
        <p:txBody>
          <a:bodyPr/>
          <a:lstStyle/>
          <a:p>
            <a:pPr algn="ctr" rtl="1"/>
            <a:r>
              <a:rPr lang="ar-SA" sz="4800" b="1" dirty="0">
                <a:solidFill>
                  <a:srgbClr val="C00000"/>
                </a:solidFill>
                <a:effectLst>
                  <a:outerShdw blurRad="38100" dist="38100" dir="2700000" algn="tl">
                    <a:srgbClr val="000000">
                      <a:alpha val="43137"/>
                    </a:srgbClr>
                  </a:outerShdw>
                </a:effectLst>
                <a:cs typeface="Akhbar MT" pitchFamily="2" charset="-78"/>
              </a:rPr>
              <a:t>4) استخدام الزوايا المختلفة في التقاط الصورة</a:t>
            </a:r>
          </a:p>
        </p:txBody>
      </p:sp>
      <p:sp>
        <p:nvSpPr>
          <p:cNvPr id="3" name="Content Placeholder 2">
            <a:extLst>
              <a:ext uri="{FF2B5EF4-FFF2-40B4-BE49-F238E27FC236}">
                <a16:creationId xmlns:a16="http://schemas.microsoft.com/office/drawing/2014/main" id="{52687D84-B38E-918A-57D0-A87459707DD4}"/>
              </a:ext>
            </a:extLst>
          </p:cNvPr>
          <p:cNvSpPr>
            <a:spLocks noGrp="1"/>
          </p:cNvSpPr>
          <p:nvPr>
            <p:ph idx="1"/>
          </p:nvPr>
        </p:nvSpPr>
        <p:spPr>
          <a:xfrm>
            <a:off x="660400" y="1039946"/>
            <a:ext cx="11049000" cy="1325563"/>
          </a:xfrm>
        </p:spPr>
        <p:txBody>
          <a:bodyPr>
            <a:normAutofit lnSpcReduction="10000"/>
          </a:bodyPr>
          <a:lstStyle/>
          <a:p>
            <a:pPr marL="0" indent="0" algn="just" rtl="1">
              <a:buNone/>
            </a:pPr>
            <a:r>
              <a:rPr lang="ar-SA" dirty="0"/>
              <a:t> </a:t>
            </a:r>
            <a:r>
              <a:rPr lang="ar-SA" sz="3200" dirty="0">
                <a:cs typeface="Akhbar MT" pitchFamily="2" charset="-78"/>
              </a:rPr>
              <a:t>ويكون ذلك عبر اتخاذ المسافة والزاوية المناسبة في إحداث لقطة مختلفة وغير مألوفة أو بالتصوير من أعلى أو من أسفل  للصــورة، والخروج عن المألوف ســيتيح للمصور حتما خيارات متعددة وتوســع في الذهن والإدراك المســتمر عبر المتابعة في ممارسة هذه الخطوة المهمة. </a:t>
            </a:r>
          </a:p>
        </p:txBody>
      </p:sp>
      <p:pic>
        <p:nvPicPr>
          <p:cNvPr id="5" name="Picture 4">
            <a:extLst>
              <a:ext uri="{FF2B5EF4-FFF2-40B4-BE49-F238E27FC236}">
                <a16:creationId xmlns:a16="http://schemas.microsoft.com/office/drawing/2014/main" id="{684A9491-183C-D0D2-F20C-FF5A8036A9FE}"/>
              </a:ext>
            </a:extLst>
          </p:cNvPr>
          <p:cNvPicPr>
            <a:picLocks noChangeAspect="1"/>
          </p:cNvPicPr>
          <p:nvPr/>
        </p:nvPicPr>
        <p:blipFill rotWithShape="1">
          <a:blip r:embed="rId2"/>
          <a:srcRect l="11418" r="14567"/>
          <a:stretch/>
        </p:blipFill>
        <p:spPr>
          <a:xfrm>
            <a:off x="1249680" y="2365509"/>
            <a:ext cx="5547360" cy="4250716"/>
          </a:xfrm>
          <a:prstGeom prst="rect">
            <a:avLst/>
          </a:prstGeom>
        </p:spPr>
      </p:pic>
      <p:pic>
        <p:nvPicPr>
          <p:cNvPr id="7" name="Picture 6">
            <a:extLst>
              <a:ext uri="{FF2B5EF4-FFF2-40B4-BE49-F238E27FC236}">
                <a16:creationId xmlns:a16="http://schemas.microsoft.com/office/drawing/2014/main" id="{2C380ACF-4023-2780-5F80-C826DB68435D}"/>
              </a:ext>
            </a:extLst>
          </p:cNvPr>
          <p:cNvPicPr>
            <a:picLocks noChangeAspect="1"/>
          </p:cNvPicPr>
          <p:nvPr/>
        </p:nvPicPr>
        <p:blipFill>
          <a:blip r:embed="rId3"/>
          <a:stretch>
            <a:fillRect/>
          </a:stretch>
        </p:blipFill>
        <p:spPr>
          <a:xfrm>
            <a:off x="6797040" y="2365509"/>
            <a:ext cx="4556760" cy="4370571"/>
          </a:xfrm>
          <a:prstGeom prst="rect">
            <a:avLst/>
          </a:prstGeom>
        </p:spPr>
      </p:pic>
    </p:spTree>
    <p:extLst>
      <p:ext uri="{BB962C8B-B14F-4D97-AF65-F5344CB8AC3E}">
        <p14:creationId xmlns:p14="http://schemas.microsoft.com/office/powerpoint/2010/main" val="234162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D64A-16FA-61AB-427A-F9D562B7A3B3}"/>
              </a:ext>
            </a:extLst>
          </p:cNvPr>
          <p:cNvSpPr>
            <a:spLocks noGrp="1"/>
          </p:cNvSpPr>
          <p:nvPr>
            <p:ph type="title"/>
          </p:nvPr>
        </p:nvSpPr>
        <p:spPr>
          <a:xfrm>
            <a:off x="695960" y="151765"/>
            <a:ext cx="10515600" cy="1325563"/>
          </a:xfrm>
        </p:spPr>
        <p:txBody>
          <a:bodyPr/>
          <a:lstStyle/>
          <a:p>
            <a:pPr algn="ctr"/>
            <a:r>
              <a:rPr lang="ar-SA" sz="4800" b="1" dirty="0">
                <a:solidFill>
                  <a:srgbClr val="C00000"/>
                </a:solidFill>
                <a:effectLst>
                  <a:outerShdw blurRad="38100" dist="38100" dir="2700000" algn="tl">
                    <a:srgbClr val="000000">
                      <a:alpha val="43137"/>
                    </a:srgbClr>
                  </a:outerShdw>
                </a:effectLst>
                <a:cs typeface="Akhbar MT" pitchFamily="2" charset="-78"/>
              </a:rPr>
              <a:t>5) استخدم اللقطة العميقة في التصوير </a:t>
            </a:r>
          </a:p>
        </p:txBody>
      </p:sp>
      <p:sp>
        <p:nvSpPr>
          <p:cNvPr id="3" name="Content Placeholder 2">
            <a:extLst>
              <a:ext uri="{FF2B5EF4-FFF2-40B4-BE49-F238E27FC236}">
                <a16:creationId xmlns:a16="http://schemas.microsoft.com/office/drawing/2014/main" id="{199DFFC6-3427-C94C-CDAD-C4001F20A5EB}"/>
              </a:ext>
            </a:extLst>
          </p:cNvPr>
          <p:cNvSpPr>
            <a:spLocks noGrp="1"/>
          </p:cNvSpPr>
          <p:nvPr>
            <p:ph idx="1"/>
          </p:nvPr>
        </p:nvSpPr>
        <p:spPr>
          <a:xfrm>
            <a:off x="1153160" y="1253331"/>
            <a:ext cx="10515600" cy="1560989"/>
          </a:xfrm>
        </p:spPr>
        <p:txBody>
          <a:bodyPr/>
          <a:lstStyle/>
          <a:p>
            <a:pPr marL="0" indent="0" algn="just" rtl="1">
              <a:buNone/>
            </a:pPr>
            <a:r>
              <a:rPr lang="ar-SA" dirty="0"/>
              <a:t> </a:t>
            </a:r>
            <a:r>
              <a:rPr lang="ar-SA" sz="3200" dirty="0">
                <a:cs typeface="Akhbar MT" pitchFamily="2" charset="-78"/>
              </a:rPr>
              <a:t>ويقصــد بهــا أن تكــون من مســافات بعيدة تريــح العين فــي اللقطة المصــورة، والصــورة العميقة عكس الصورة المســطحة إذ يتوهج العمق في الصورة ليأخذك إلى أبعد نقطة في تلك اللقطة. حيث الأجواء المفتوحة في الصحراء بتلالها أو بالجبال أو السواحل الخالبة.</a:t>
            </a:r>
          </a:p>
        </p:txBody>
      </p:sp>
      <p:pic>
        <p:nvPicPr>
          <p:cNvPr id="5" name="Picture 4">
            <a:extLst>
              <a:ext uri="{FF2B5EF4-FFF2-40B4-BE49-F238E27FC236}">
                <a16:creationId xmlns:a16="http://schemas.microsoft.com/office/drawing/2014/main" id="{A06E6F11-4587-328F-5C05-9BB69C7DA461}"/>
              </a:ext>
            </a:extLst>
          </p:cNvPr>
          <p:cNvPicPr>
            <a:picLocks noChangeAspect="1"/>
          </p:cNvPicPr>
          <p:nvPr/>
        </p:nvPicPr>
        <p:blipFill>
          <a:blip r:embed="rId2"/>
          <a:stretch>
            <a:fillRect/>
          </a:stretch>
        </p:blipFill>
        <p:spPr>
          <a:xfrm>
            <a:off x="2843813" y="2578894"/>
            <a:ext cx="5849687" cy="3982766"/>
          </a:xfrm>
          <a:prstGeom prst="rect">
            <a:avLst/>
          </a:prstGeom>
        </p:spPr>
      </p:pic>
    </p:spTree>
    <p:extLst>
      <p:ext uri="{BB962C8B-B14F-4D97-AF65-F5344CB8AC3E}">
        <p14:creationId xmlns:p14="http://schemas.microsoft.com/office/powerpoint/2010/main" val="68103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1680FF-40D0-658B-E8B3-779E89B07F64}"/>
              </a:ext>
            </a:extLst>
          </p:cNvPr>
          <p:cNvPicPr>
            <a:picLocks noChangeAspect="1"/>
          </p:cNvPicPr>
          <p:nvPr/>
        </p:nvPicPr>
        <p:blipFill>
          <a:blip r:embed="rId2"/>
          <a:stretch>
            <a:fillRect/>
          </a:stretch>
        </p:blipFill>
        <p:spPr>
          <a:xfrm>
            <a:off x="1158240" y="309244"/>
            <a:ext cx="9154160" cy="6304916"/>
          </a:xfrm>
          <a:prstGeom prst="rect">
            <a:avLst/>
          </a:prstGeom>
        </p:spPr>
      </p:pic>
    </p:spTree>
    <p:extLst>
      <p:ext uri="{BB962C8B-B14F-4D97-AF65-F5344CB8AC3E}">
        <p14:creationId xmlns:p14="http://schemas.microsoft.com/office/powerpoint/2010/main" val="420975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FD0F1-5053-45E6-F17F-ECE024AECD1F}"/>
              </a:ext>
            </a:extLst>
          </p:cNvPr>
          <p:cNvPicPr>
            <a:picLocks noChangeAspect="1"/>
          </p:cNvPicPr>
          <p:nvPr/>
        </p:nvPicPr>
        <p:blipFill>
          <a:blip r:embed="rId2"/>
          <a:stretch>
            <a:fillRect/>
          </a:stretch>
        </p:blipFill>
        <p:spPr>
          <a:xfrm>
            <a:off x="1270001" y="538480"/>
            <a:ext cx="9349422" cy="5974079"/>
          </a:xfrm>
          <a:prstGeom prst="rect">
            <a:avLst/>
          </a:prstGeom>
        </p:spPr>
      </p:pic>
    </p:spTree>
    <p:extLst>
      <p:ext uri="{BB962C8B-B14F-4D97-AF65-F5344CB8AC3E}">
        <p14:creationId xmlns:p14="http://schemas.microsoft.com/office/powerpoint/2010/main" val="308428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B21BC-7754-7F09-6BDB-7ACF987D9D9A}"/>
              </a:ext>
            </a:extLst>
          </p:cNvPr>
          <p:cNvPicPr>
            <a:picLocks noChangeAspect="1"/>
          </p:cNvPicPr>
          <p:nvPr/>
        </p:nvPicPr>
        <p:blipFill>
          <a:blip r:embed="rId2"/>
          <a:stretch>
            <a:fillRect/>
          </a:stretch>
        </p:blipFill>
        <p:spPr>
          <a:xfrm>
            <a:off x="1234440" y="476567"/>
            <a:ext cx="9723120" cy="5904866"/>
          </a:xfrm>
          <a:prstGeom prst="rect">
            <a:avLst/>
          </a:prstGeom>
        </p:spPr>
      </p:pic>
    </p:spTree>
    <p:extLst>
      <p:ext uri="{BB962C8B-B14F-4D97-AF65-F5344CB8AC3E}">
        <p14:creationId xmlns:p14="http://schemas.microsoft.com/office/powerpoint/2010/main" val="156496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927C91-626A-C885-559C-746183959252}"/>
              </a:ext>
            </a:extLst>
          </p:cNvPr>
          <p:cNvPicPr>
            <a:picLocks noChangeAspect="1"/>
          </p:cNvPicPr>
          <p:nvPr/>
        </p:nvPicPr>
        <p:blipFill>
          <a:blip r:embed="rId2"/>
          <a:stretch>
            <a:fillRect/>
          </a:stretch>
        </p:blipFill>
        <p:spPr>
          <a:xfrm>
            <a:off x="1016000" y="525779"/>
            <a:ext cx="10048240" cy="5763261"/>
          </a:xfrm>
          <a:prstGeom prst="rect">
            <a:avLst/>
          </a:prstGeom>
        </p:spPr>
      </p:pic>
    </p:spTree>
    <p:extLst>
      <p:ext uri="{BB962C8B-B14F-4D97-AF65-F5344CB8AC3E}">
        <p14:creationId xmlns:p14="http://schemas.microsoft.com/office/powerpoint/2010/main" val="150303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3;p14">
            <a:extLst>
              <a:ext uri="{FF2B5EF4-FFF2-40B4-BE49-F238E27FC236}">
                <a16:creationId xmlns:a16="http://schemas.microsoft.com/office/drawing/2014/main" id="{9B15712B-3025-AED6-69F0-2066A3AA2567}"/>
              </a:ext>
            </a:extLst>
          </p:cNvPr>
          <p:cNvSpPr/>
          <p:nvPr/>
        </p:nvSpPr>
        <p:spPr>
          <a:xfrm>
            <a:off x="8526806" y="3582823"/>
            <a:ext cx="466800" cy="469800"/>
          </a:xfrm>
          <a:prstGeom prst="frame">
            <a:avLst>
              <a:gd name="adj1" fmla="val 7733"/>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6;p14">
            <a:extLst>
              <a:ext uri="{FF2B5EF4-FFF2-40B4-BE49-F238E27FC236}">
                <a16:creationId xmlns:a16="http://schemas.microsoft.com/office/drawing/2014/main" id="{425665F0-2261-B931-2378-BAC015C290B1}"/>
              </a:ext>
            </a:extLst>
          </p:cNvPr>
          <p:cNvSpPr/>
          <p:nvPr/>
        </p:nvSpPr>
        <p:spPr>
          <a:xfrm>
            <a:off x="8526806" y="3506202"/>
            <a:ext cx="611818" cy="469739"/>
          </a:xfrm>
          <a:custGeom>
            <a:avLst/>
            <a:gdLst/>
            <a:ahLst/>
            <a:cxnLst/>
            <a:rect l="l" t="t" r="r" b="b"/>
            <a:pathLst>
              <a:path w="49380" h="51128" extrusionOk="0">
                <a:moveTo>
                  <a:pt x="0" y="28404"/>
                </a:moveTo>
                <a:lnTo>
                  <a:pt x="18353" y="51128"/>
                </a:lnTo>
                <a:lnTo>
                  <a:pt x="49380" y="13109"/>
                </a:lnTo>
                <a:lnTo>
                  <a:pt x="33648" y="0"/>
                </a:lnTo>
                <a:lnTo>
                  <a:pt x="17916" y="41077"/>
                </a:lnTo>
                <a:lnTo>
                  <a:pt x="10487" y="15731"/>
                </a:lnTo>
                <a:close/>
              </a:path>
            </a:pathLst>
          </a:custGeom>
          <a:solidFill>
            <a:schemeClr val="accent6"/>
          </a:solidFill>
          <a:ln>
            <a:noFill/>
          </a:ln>
        </p:spPr>
        <p:txBody>
          <a:bodyPr/>
          <a:lstStyle/>
          <a:p>
            <a:endParaRPr lang="en-GB"/>
          </a:p>
        </p:txBody>
      </p:sp>
      <p:sp>
        <p:nvSpPr>
          <p:cNvPr id="7" name="مربع نص 5">
            <a:extLst>
              <a:ext uri="{FF2B5EF4-FFF2-40B4-BE49-F238E27FC236}">
                <a16:creationId xmlns:a16="http://schemas.microsoft.com/office/drawing/2014/main" id="{A2B5748A-FA0E-25CE-8053-5700A68ADC83}"/>
              </a:ext>
            </a:extLst>
          </p:cNvPr>
          <p:cNvSpPr txBox="1"/>
          <p:nvPr/>
        </p:nvSpPr>
        <p:spPr>
          <a:xfrm>
            <a:off x="2075896" y="2388764"/>
            <a:ext cx="6274303" cy="1917769"/>
          </a:xfrm>
          <a:prstGeom prst="rect">
            <a:avLst/>
          </a:prstGeom>
          <a:noFill/>
        </p:spPr>
        <p:txBody>
          <a:bodyPr wrap="square" rtlCol="0">
            <a:spAutoFit/>
          </a:bodyPr>
          <a:lstStyle/>
          <a:p>
            <a:pPr algn="r">
              <a:lnSpc>
                <a:spcPct val="200000"/>
              </a:lnSpc>
            </a:pPr>
            <a:r>
              <a:rPr lang="ar-SA" sz="3200" dirty="0">
                <a:solidFill>
                  <a:schemeClr val="tx2">
                    <a:lumMod val="50000"/>
                  </a:schemeClr>
                </a:solidFill>
                <a:latin typeface="Aref Ruqaa" panose="02000503000000000000" pitchFamily="2" charset="-78"/>
                <a:cs typeface="Aref Ruqaa" panose="02000503000000000000" pitchFamily="2" charset="-78"/>
              </a:rPr>
              <a:t>التعرف على مفهوم التصوير الرقمي.</a:t>
            </a:r>
          </a:p>
          <a:p>
            <a:pPr algn="r">
              <a:lnSpc>
                <a:spcPct val="200000"/>
              </a:lnSpc>
            </a:pPr>
            <a:r>
              <a:rPr lang="ar-SA" sz="3200" dirty="0">
                <a:solidFill>
                  <a:schemeClr val="tx2">
                    <a:lumMod val="50000"/>
                  </a:schemeClr>
                </a:solidFill>
                <a:latin typeface="Aref Ruqaa" panose="02000503000000000000" pitchFamily="2" charset="-78"/>
                <a:cs typeface="Aref Ruqaa" panose="02000503000000000000" pitchFamily="2" charset="-78"/>
              </a:rPr>
              <a:t> تحليل قواعد التصميم الرقمي. </a:t>
            </a:r>
            <a:endParaRPr lang="en-GB" sz="2000" dirty="0">
              <a:solidFill>
                <a:schemeClr val="tx2">
                  <a:lumMod val="50000"/>
                </a:schemeClr>
              </a:solidFill>
            </a:endParaRPr>
          </a:p>
        </p:txBody>
      </p:sp>
      <p:sp>
        <p:nvSpPr>
          <p:cNvPr id="8" name="مربع نص 6">
            <a:extLst>
              <a:ext uri="{FF2B5EF4-FFF2-40B4-BE49-F238E27FC236}">
                <a16:creationId xmlns:a16="http://schemas.microsoft.com/office/drawing/2014/main" id="{5B36DF41-8ACE-8C28-26DB-9B708C91FF91}"/>
              </a:ext>
            </a:extLst>
          </p:cNvPr>
          <p:cNvSpPr txBox="1"/>
          <p:nvPr/>
        </p:nvSpPr>
        <p:spPr>
          <a:xfrm>
            <a:off x="3670048" y="1013187"/>
            <a:ext cx="6274303" cy="917183"/>
          </a:xfrm>
          <a:prstGeom prst="rect">
            <a:avLst/>
          </a:prstGeom>
        </p:spPr>
        <p:txBody>
          <a:bodyPr spcFirstLastPara="1" wrap="square" lIns="121900" tIns="121900" rIns="121900" bIns="121900" anchor="ctr" anchorCtr="0">
            <a:noAutofit/>
          </a:bodyPr>
          <a:lstStyle>
            <a:defPPr>
              <a:defRPr lang="en-US"/>
            </a:defPPr>
            <a:lvl1pPr algn="ctr" defTabSz="914423" rtl="1">
              <a:lnSpc>
                <a:spcPct val="90000"/>
              </a:lnSpc>
              <a:spcBef>
                <a:spcPts val="0"/>
              </a:spcBef>
              <a:buNone/>
              <a:defRPr sz="6400">
                <a:solidFill>
                  <a:srgbClr val="01597F"/>
                </a:solidFill>
                <a:effectLst>
                  <a:outerShdw blurRad="38100" dist="38100" dir="2700000" algn="tl">
                    <a:srgbClr val="000000">
                      <a:alpha val="43137"/>
                    </a:srgbClr>
                  </a:outerShdw>
                </a:effectLst>
                <a:latin typeface="Aref Ruqaa"/>
                <a:ea typeface="+mj-ea"/>
                <a:cs typeface="Aref Ruqaa"/>
              </a:defRPr>
            </a:lvl1pPr>
            <a:lvl2pPr lvl="1" algn="ctr" rtl="1" fontAlgn="base">
              <a:lnSpc>
                <a:spcPct val="150000"/>
              </a:lnSpc>
              <a:spcBef>
                <a:spcPct val="0"/>
              </a:spcBef>
              <a:spcAft>
                <a:spcPct val="0"/>
              </a:spcAft>
              <a:defRPr sz="6000">
                <a:solidFill>
                  <a:srgbClr val="315565"/>
                </a:solidFill>
                <a:latin typeface="Aref Ruqaa" panose="02000503000000000000" pitchFamily="2" charset="-78"/>
                <a:cs typeface="Aref Ruqaa" panose="02000503000000000000" pitchFamily="2" charset="-78"/>
              </a:defRPr>
            </a:lvl2pPr>
            <a:lvl3pPr rtl="1" fontAlgn="base">
              <a:spcBef>
                <a:spcPct val="0"/>
              </a:spcBef>
              <a:spcAft>
                <a:spcPct val="0"/>
              </a:spcAft>
              <a:defRPr sz="3200">
                <a:solidFill>
                  <a:schemeClr val="bg1"/>
                </a:solidFill>
                <a:latin typeface="Verdana" panose="020B0604030504040204" pitchFamily="34" charset="0"/>
              </a:defRPr>
            </a:lvl3pPr>
            <a:lvl4pPr rtl="1" fontAlgn="base">
              <a:spcBef>
                <a:spcPct val="0"/>
              </a:spcBef>
              <a:spcAft>
                <a:spcPct val="0"/>
              </a:spcAft>
              <a:defRPr sz="3200">
                <a:solidFill>
                  <a:schemeClr val="bg1"/>
                </a:solidFill>
                <a:latin typeface="Verdana" panose="020B0604030504040204" pitchFamily="34" charset="0"/>
              </a:defRPr>
            </a:lvl4pPr>
            <a:lvl5pPr rtl="1" fontAlgn="base">
              <a:spcBef>
                <a:spcPct val="0"/>
              </a:spcBef>
              <a:spcAft>
                <a:spcPct val="0"/>
              </a:spcAft>
              <a:defRPr sz="3200">
                <a:solidFill>
                  <a:schemeClr val="bg1"/>
                </a:solidFill>
                <a:latin typeface="Verdana" panose="020B0604030504040204" pitchFamily="34" charset="0"/>
              </a:defRPr>
            </a:lvl5pPr>
            <a:lvl6pPr marL="457200" rtl="1" fontAlgn="base">
              <a:spcBef>
                <a:spcPct val="0"/>
              </a:spcBef>
              <a:spcAft>
                <a:spcPct val="0"/>
              </a:spcAft>
              <a:defRPr sz="3200">
                <a:solidFill>
                  <a:schemeClr val="bg1"/>
                </a:solidFill>
                <a:latin typeface="Verdana" panose="020B0604030504040204" pitchFamily="34" charset="0"/>
              </a:defRPr>
            </a:lvl6pPr>
            <a:lvl7pPr marL="914400" rtl="1" fontAlgn="base">
              <a:spcBef>
                <a:spcPct val="0"/>
              </a:spcBef>
              <a:spcAft>
                <a:spcPct val="0"/>
              </a:spcAft>
              <a:defRPr sz="3200">
                <a:solidFill>
                  <a:schemeClr val="bg1"/>
                </a:solidFill>
                <a:latin typeface="Verdana" panose="020B0604030504040204" pitchFamily="34" charset="0"/>
              </a:defRPr>
            </a:lvl7pPr>
            <a:lvl8pPr marL="1371600" rtl="1" fontAlgn="base">
              <a:spcBef>
                <a:spcPct val="0"/>
              </a:spcBef>
              <a:spcAft>
                <a:spcPct val="0"/>
              </a:spcAft>
              <a:defRPr sz="3200">
                <a:solidFill>
                  <a:schemeClr val="bg1"/>
                </a:solidFill>
                <a:latin typeface="Verdana" panose="020B0604030504040204" pitchFamily="34" charset="0"/>
              </a:defRPr>
            </a:lvl8pPr>
            <a:lvl9pPr marL="1828800" rtl="1" fontAlgn="base">
              <a:spcBef>
                <a:spcPct val="0"/>
              </a:spcBef>
              <a:spcAft>
                <a:spcPct val="0"/>
              </a:spcAft>
              <a:defRPr sz="3200">
                <a:solidFill>
                  <a:schemeClr val="bg1"/>
                </a:solidFill>
                <a:latin typeface="Verdana" panose="020B0604030504040204" pitchFamily="34" charset="0"/>
              </a:defRPr>
            </a:lvl9pPr>
          </a:lstStyle>
          <a:p>
            <a:pPr lvl="1" algn="r"/>
            <a:r>
              <a:rPr lang="ar-SA" dirty="0">
                <a:solidFill>
                  <a:srgbClr val="C00000"/>
                </a:solidFill>
              </a:rPr>
              <a:t>أهداف الدرس:</a:t>
            </a:r>
          </a:p>
        </p:txBody>
      </p:sp>
      <p:sp>
        <p:nvSpPr>
          <p:cNvPr id="9" name="Google Shape;333;p14">
            <a:extLst>
              <a:ext uri="{FF2B5EF4-FFF2-40B4-BE49-F238E27FC236}">
                <a16:creationId xmlns:a16="http://schemas.microsoft.com/office/drawing/2014/main" id="{CF994B7B-3BF1-BD1F-B0A1-5AB67AF6A147}"/>
              </a:ext>
            </a:extLst>
          </p:cNvPr>
          <p:cNvSpPr/>
          <p:nvPr/>
        </p:nvSpPr>
        <p:spPr>
          <a:xfrm>
            <a:off x="8558395" y="2606866"/>
            <a:ext cx="466800" cy="469800"/>
          </a:xfrm>
          <a:prstGeom prst="frame">
            <a:avLst>
              <a:gd name="adj1" fmla="val 7733"/>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5;p14">
            <a:extLst>
              <a:ext uri="{FF2B5EF4-FFF2-40B4-BE49-F238E27FC236}">
                <a16:creationId xmlns:a16="http://schemas.microsoft.com/office/drawing/2014/main" id="{395D09CB-44CF-734B-D25B-060635CF523E}"/>
              </a:ext>
            </a:extLst>
          </p:cNvPr>
          <p:cNvSpPr/>
          <p:nvPr/>
        </p:nvSpPr>
        <p:spPr>
          <a:xfrm>
            <a:off x="8558395" y="2647190"/>
            <a:ext cx="611818" cy="469739"/>
          </a:xfrm>
          <a:custGeom>
            <a:avLst/>
            <a:gdLst/>
            <a:ahLst/>
            <a:cxnLst/>
            <a:rect l="l" t="t" r="r" b="b"/>
            <a:pathLst>
              <a:path w="49380" h="51128" extrusionOk="0">
                <a:moveTo>
                  <a:pt x="0" y="28404"/>
                </a:moveTo>
                <a:lnTo>
                  <a:pt x="18353" y="51128"/>
                </a:lnTo>
                <a:lnTo>
                  <a:pt x="49380" y="13109"/>
                </a:lnTo>
                <a:lnTo>
                  <a:pt x="33648" y="0"/>
                </a:lnTo>
                <a:lnTo>
                  <a:pt x="17916" y="41077"/>
                </a:lnTo>
                <a:lnTo>
                  <a:pt x="10487" y="15731"/>
                </a:lnTo>
                <a:close/>
              </a:path>
            </a:pathLst>
          </a:custGeom>
          <a:solidFill>
            <a:schemeClr val="accent6"/>
          </a:solidFill>
          <a:ln>
            <a:noFill/>
          </a:ln>
        </p:spPr>
        <p:txBody>
          <a:bodyPr/>
          <a:lstStyle/>
          <a:p>
            <a:endParaRPr lang="en-GB"/>
          </a:p>
        </p:txBody>
      </p:sp>
    </p:spTree>
    <p:extLst>
      <p:ext uri="{BB962C8B-B14F-4D97-AF65-F5344CB8AC3E}">
        <p14:creationId xmlns:p14="http://schemas.microsoft.com/office/powerpoint/2010/main" val="129609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8AF015-B114-2CDE-2390-657461E4E0CB}"/>
              </a:ext>
            </a:extLst>
          </p:cNvPr>
          <p:cNvPicPr>
            <a:picLocks noChangeAspect="1"/>
          </p:cNvPicPr>
          <p:nvPr/>
        </p:nvPicPr>
        <p:blipFill>
          <a:blip r:embed="rId2"/>
          <a:stretch>
            <a:fillRect/>
          </a:stretch>
        </p:blipFill>
        <p:spPr>
          <a:xfrm>
            <a:off x="855821" y="385127"/>
            <a:ext cx="10480357" cy="6087745"/>
          </a:xfrm>
          <a:prstGeom prst="rect">
            <a:avLst/>
          </a:prstGeom>
        </p:spPr>
      </p:pic>
    </p:spTree>
    <p:extLst>
      <p:ext uri="{BB962C8B-B14F-4D97-AF65-F5344CB8AC3E}">
        <p14:creationId xmlns:p14="http://schemas.microsoft.com/office/powerpoint/2010/main" val="191525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AA76-BBB5-6421-D398-DD8CB744820E}"/>
              </a:ext>
            </a:extLst>
          </p:cNvPr>
          <p:cNvSpPr>
            <a:spLocks noGrp="1"/>
          </p:cNvSpPr>
          <p:nvPr>
            <p:ph type="title"/>
          </p:nvPr>
        </p:nvSpPr>
        <p:spPr>
          <a:xfrm>
            <a:off x="655319" y="22127"/>
            <a:ext cx="10515600" cy="1325563"/>
          </a:xfrm>
        </p:spPr>
        <p:txBody>
          <a:bodyPr/>
          <a:lstStyle/>
          <a:p>
            <a:pPr algn="ctr"/>
            <a:r>
              <a:rPr lang="ar-SA" sz="4800" b="1" dirty="0">
                <a:solidFill>
                  <a:srgbClr val="C00000"/>
                </a:solidFill>
                <a:effectLst>
                  <a:outerShdw blurRad="38100" dist="38100" dir="2700000" algn="tl">
                    <a:srgbClr val="000000">
                      <a:alpha val="43137"/>
                    </a:srgbClr>
                  </a:outerShdw>
                </a:effectLst>
                <a:cs typeface="Akhbar MT" pitchFamily="2" charset="-78"/>
              </a:rPr>
              <a:t>6)</a:t>
            </a:r>
            <a:r>
              <a:rPr lang="ar-SA" dirty="0"/>
              <a:t> </a:t>
            </a:r>
            <a:r>
              <a:rPr lang="ar-SA" sz="4800" b="1" dirty="0">
                <a:solidFill>
                  <a:srgbClr val="C00000"/>
                </a:solidFill>
                <a:effectLst>
                  <a:outerShdw blurRad="38100" dist="38100" dir="2700000" algn="tl">
                    <a:srgbClr val="000000">
                      <a:alpha val="43137"/>
                    </a:srgbClr>
                  </a:outerShdw>
                </a:effectLst>
                <a:cs typeface="Akhbar MT" pitchFamily="2" charset="-78"/>
              </a:rPr>
              <a:t>المساحة السلبية </a:t>
            </a:r>
          </a:p>
        </p:txBody>
      </p:sp>
      <p:sp>
        <p:nvSpPr>
          <p:cNvPr id="3" name="Content Placeholder 2">
            <a:extLst>
              <a:ext uri="{FF2B5EF4-FFF2-40B4-BE49-F238E27FC236}">
                <a16:creationId xmlns:a16="http://schemas.microsoft.com/office/drawing/2014/main" id="{0A3C80BE-0A9E-4F7C-D95F-CF8F7C174228}"/>
              </a:ext>
            </a:extLst>
          </p:cNvPr>
          <p:cNvSpPr>
            <a:spLocks noGrp="1"/>
          </p:cNvSpPr>
          <p:nvPr>
            <p:ph idx="1"/>
          </p:nvPr>
        </p:nvSpPr>
        <p:spPr>
          <a:xfrm>
            <a:off x="1021081" y="1029811"/>
            <a:ext cx="10886440" cy="1479709"/>
          </a:xfrm>
        </p:spPr>
        <p:txBody>
          <a:bodyPr/>
          <a:lstStyle/>
          <a:p>
            <a:pPr marL="0" indent="0" algn="just" rtl="1">
              <a:buNone/>
            </a:pPr>
            <a:r>
              <a:rPr lang="ar-SA" sz="3200" dirty="0">
                <a:cs typeface="Akhbar MT" pitchFamily="2" charset="-78"/>
              </a:rPr>
              <a:t>هــي واحدة من أقــوى الأدوات التي يمتلكها المصممون، ويمكن اســتخدامها لتوجيه تركيز المشــاهد، وإيجاد التوازن، وعند استخدامها بشكل  صحيح، يمكن إضافة بعض المعالجات عليها، هذا يجعل من قدراتك الابتكارية متقدمة جدا في التصميم.</a:t>
            </a:r>
          </a:p>
        </p:txBody>
      </p:sp>
      <p:pic>
        <p:nvPicPr>
          <p:cNvPr id="5" name="Picture 4">
            <a:extLst>
              <a:ext uri="{FF2B5EF4-FFF2-40B4-BE49-F238E27FC236}">
                <a16:creationId xmlns:a16="http://schemas.microsoft.com/office/drawing/2014/main" id="{A00B2D39-9EAB-8278-2DF3-9271FB32FC77}"/>
              </a:ext>
            </a:extLst>
          </p:cNvPr>
          <p:cNvPicPr>
            <a:picLocks noChangeAspect="1"/>
          </p:cNvPicPr>
          <p:nvPr/>
        </p:nvPicPr>
        <p:blipFill>
          <a:blip r:embed="rId2"/>
          <a:stretch>
            <a:fillRect/>
          </a:stretch>
        </p:blipFill>
        <p:spPr>
          <a:xfrm>
            <a:off x="2377440" y="2355374"/>
            <a:ext cx="7624577" cy="4502626"/>
          </a:xfrm>
          <a:prstGeom prst="rect">
            <a:avLst/>
          </a:prstGeom>
        </p:spPr>
      </p:pic>
    </p:spTree>
    <p:extLst>
      <p:ext uri="{BB962C8B-B14F-4D97-AF65-F5344CB8AC3E}">
        <p14:creationId xmlns:p14="http://schemas.microsoft.com/office/powerpoint/2010/main" val="108453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5FD-E923-4E7C-8050-BC5982DDC142}"/>
              </a:ext>
            </a:extLst>
          </p:cNvPr>
          <p:cNvSpPr>
            <a:spLocks noGrp="1"/>
          </p:cNvSpPr>
          <p:nvPr>
            <p:ph type="title"/>
          </p:nvPr>
        </p:nvSpPr>
        <p:spPr>
          <a:xfrm>
            <a:off x="960120" y="500062"/>
            <a:ext cx="10515600" cy="1325563"/>
          </a:xfrm>
        </p:spPr>
        <p:txBody>
          <a:bodyPr>
            <a:normAutofit/>
          </a:bodyPr>
          <a:lstStyle/>
          <a:p>
            <a:pPr algn="ctr"/>
            <a:r>
              <a:rPr lang="ar-SA" sz="4800" b="1" dirty="0">
                <a:solidFill>
                  <a:srgbClr val="C00000"/>
                </a:solidFill>
                <a:effectLst>
                  <a:outerShdw blurRad="38100" dist="38100" dir="2700000" algn="tl">
                    <a:srgbClr val="000000">
                      <a:alpha val="43137"/>
                    </a:srgbClr>
                  </a:outerShdw>
                </a:effectLst>
                <a:cs typeface="Akhbar MT" pitchFamily="2" charset="-78"/>
              </a:rPr>
              <a:t>مفهوم التصوير الرقمي</a:t>
            </a:r>
          </a:p>
        </p:txBody>
      </p:sp>
      <p:sp>
        <p:nvSpPr>
          <p:cNvPr id="3" name="Content Placeholder 2">
            <a:extLst>
              <a:ext uri="{FF2B5EF4-FFF2-40B4-BE49-F238E27FC236}">
                <a16:creationId xmlns:a16="http://schemas.microsoft.com/office/drawing/2014/main" id="{F0AEBD72-1B07-A0BF-7B5B-C5D34F68C6D4}"/>
              </a:ext>
            </a:extLst>
          </p:cNvPr>
          <p:cNvSpPr>
            <a:spLocks noGrp="1"/>
          </p:cNvSpPr>
          <p:nvPr>
            <p:ph idx="1"/>
          </p:nvPr>
        </p:nvSpPr>
        <p:spPr>
          <a:xfrm>
            <a:off x="838200" y="1802130"/>
            <a:ext cx="10515600" cy="2729230"/>
          </a:xfrm>
        </p:spPr>
        <p:txBody>
          <a:bodyPr>
            <a:normAutofit/>
          </a:bodyPr>
          <a:lstStyle/>
          <a:p>
            <a:pPr marL="0" indent="0" algn="just" rtl="1">
              <a:buNone/>
            </a:pPr>
            <a:r>
              <a:rPr lang="ar-SA" sz="3200" b="0" i="0" dirty="0">
                <a:solidFill>
                  <a:srgbClr val="2C2F34"/>
                </a:solidFill>
                <a:effectLst/>
                <a:latin typeface="Noto Sans Kufi Arabic"/>
                <a:cs typeface="Akhbar MT" pitchFamily="2" charset="-78"/>
              </a:rPr>
              <a:t>ظهرت فكرة الكاميرا الرقمية التي تعمل بدون فيلم، في نهايات التسعينات، من خلال تصوير الفيديو، واكتشاف إمكانية تثبيت الصور المتحركة وتوصيلها بالكمبيوتر وطبعها.</a:t>
            </a:r>
            <a:endParaRPr lang="ar-SA" sz="3200" dirty="0">
              <a:cs typeface="Akhbar MT" pitchFamily="2" charset="-78"/>
            </a:endParaRPr>
          </a:p>
          <a:p>
            <a:pPr marL="0" indent="0" algn="just" rtl="1">
              <a:buNone/>
            </a:pPr>
            <a:r>
              <a:rPr lang="ar-SA" sz="3200" dirty="0">
                <a:cs typeface="Akhbar MT" pitchFamily="2" charset="-78"/>
              </a:rPr>
              <a:t>هـو شـكل مـن أشـكال التصويـر الضوئـي الـذي يسـتخدم التكنولوجيـا الرقميـة لمعالجـة الصـور دون المعالجـة الكيميائيـة، والتصويـر التلفزيونـي الرقمـي، والصـور الرقميـة يمكـن معالجتهـا، وتخزينهـا، ومشـاركتها، وطباعتهـا.</a:t>
            </a:r>
          </a:p>
        </p:txBody>
      </p:sp>
    </p:spTree>
    <p:extLst>
      <p:ext uri="{BB962C8B-B14F-4D97-AF65-F5344CB8AC3E}">
        <p14:creationId xmlns:p14="http://schemas.microsoft.com/office/powerpoint/2010/main" val="61778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972C-0716-B468-C277-72C64CA9DE9B}"/>
              </a:ext>
            </a:extLst>
          </p:cNvPr>
          <p:cNvSpPr>
            <a:spLocks noGrp="1"/>
          </p:cNvSpPr>
          <p:nvPr>
            <p:ph type="title"/>
          </p:nvPr>
        </p:nvSpPr>
        <p:spPr>
          <a:xfrm>
            <a:off x="838199" y="18255"/>
            <a:ext cx="10515600" cy="1325563"/>
          </a:xfrm>
        </p:spPr>
        <p:txBody>
          <a:bodyPr/>
          <a:lstStyle/>
          <a:p>
            <a:pPr algn="ctr"/>
            <a:r>
              <a:rPr lang="ar-SA" sz="4800" b="1" dirty="0">
                <a:solidFill>
                  <a:srgbClr val="C00000"/>
                </a:solidFill>
                <a:effectLst>
                  <a:outerShdw blurRad="38100" dist="38100" dir="2700000" algn="tl">
                    <a:srgbClr val="000000">
                      <a:alpha val="43137"/>
                    </a:srgbClr>
                  </a:outerShdw>
                </a:effectLst>
                <a:cs typeface="Akhbar MT" pitchFamily="2" charset="-78"/>
              </a:rPr>
              <a:t>قواعد التصوير الرقمي</a:t>
            </a:r>
          </a:p>
        </p:txBody>
      </p:sp>
      <p:sp>
        <p:nvSpPr>
          <p:cNvPr id="3" name="Content Placeholder 2">
            <a:extLst>
              <a:ext uri="{FF2B5EF4-FFF2-40B4-BE49-F238E27FC236}">
                <a16:creationId xmlns:a16="http://schemas.microsoft.com/office/drawing/2014/main" id="{8A48FC9B-A8E0-8079-205B-9EF5A26D55D3}"/>
              </a:ext>
            </a:extLst>
          </p:cNvPr>
          <p:cNvSpPr>
            <a:spLocks noGrp="1"/>
          </p:cNvSpPr>
          <p:nvPr>
            <p:ph idx="1"/>
          </p:nvPr>
        </p:nvSpPr>
        <p:spPr>
          <a:xfrm>
            <a:off x="838199" y="1343818"/>
            <a:ext cx="10515600" cy="4351338"/>
          </a:xfrm>
        </p:spPr>
        <p:txBody>
          <a:bodyPr/>
          <a:lstStyle/>
          <a:p>
            <a:pPr marL="0" indent="0" algn="just" rtl="1">
              <a:buNone/>
            </a:pPr>
            <a:r>
              <a:rPr lang="ar-SA" sz="3200" dirty="0">
                <a:cs typeface="Akhbar MT" pitchFamily="2" charset="-78"/>
              </a:rPr>
              <a:t>لفهــم التصوير الرقمي من الجيــد إدراك أهم القواعد في عالم التصوير، حيث يجب اختيــار النقطة المحورية في الصورة ً بهدف تركيز نقطة الاهتمام الأساسية، ودائما ما تكون النقطة المحورية هي التي تحمل الرســالة الهادفة من الصورة، فالصورة ً غير الهادفة لا تساوي شيئا. فالمعنى المحوري للصورة يكمن في ترتيب أجزائها لإبراز العناصر الفعالة بالمستوى المطلوب.</a:t>
            </a:r>
          </a:p>
        </p:txBody>
      </p:sp>
      <p:pic>
        <p:nvPicPr>
          <p:cNvPr id="5" name="Picture 4">
            <a:extLst>
              <a:ext uri="{FF2B5EF4-FFF2-40B4-BE49-F238E27FC236}">
                <a16:creationId xmlns:a16="http://schemas.microsoft.com/office/drawing/2014/main" id="{BD76E9CA-D2D5-AC3D-E6EB-31E86E4B1EAA}"/>
              </a:ext>
            </a:extLst>
          </p:cNvPr>
          <p:cNvPicPr>
            <a:picLocks noChangeAspect="1"/>
          </p:cNvPicPr>
          <p:nvPr/>
        </p:nvPicPr>
        <p:blipFill>
          <a:blip r:embed="rId2"/>
          <a:stretch>
            <a:fillRect/>
          </a:stretch>
        </p:blipFill>
        <p:spPr>
          <a:xfrm>
            <a:off x="3111856" y="3267016"/>
            <a:ext cx="5968286" cy="3336601"/>
          </a:xfrm>
          <a:prstGeom prst="rect">
            <a:avLst/>
          </a:prstGeom>
        </p:spPr>
      </p:pic>
    </p:spTree>
    <p:extLst>
      <p:ext uri="{BB962C8B-B14F-4D97-AF65-F5344CB8AC3E}">
        <p14:creationId xmlns:p14="http://schemas.microsoft.com/office/powerpoint/2010/main" val="389926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7D1C-15DB-59CE-5979-8B64C59CA132}"/>
              </a:ext>
            </a:extLst>
          </p:cNvPr>
          <p:cNvSpPr>
            <a:spLocks noGrp="1"/>
          </p:cNvSpPr>
          <p:nvPr>
            <p:ph type="title"/>
          </p:nvPr>
        </p:nvSpPr>
        <p:spPr>
          <a:xfrm>
            <a:off x="838200" y="65029"/>
            <a:ext cx="10515600" cy="1325563"/>
          </a:xfrm>
        </p:spPr>
        <p:txBody>
          <a:bodyPr/>
          <a:lstStyle/>
          <a:p>
            <a:pPr marL="742950" indent="-742950" algn="ctr" rtl="1">
              <a:buFont typeface="+mj-lt"/>
              <a:buAutoNum type="arabicParenR"/>
            </a:pPr>
            <a:r>
              <a:rPr lang="ar-SA" sz="4800" b="1" dirty="0">
                <a:solidFill>
                  <a:srgbClr val="C00000"/>
                </a:solidFill>
                <a:effectLst>
                  <a:outerShdw blurRad="38100" dist="38100" dir="2700000" algn="tl">
                    <a:srgbClr val="000000">
                      <a:alpha val="43137"/>
                    </a:srgbClr>
                  </a:outerShdw>
                </a:effectLst>
                <a:cs typeface="Akhbar MT" pitchFamily="2" charset="-78"/>
              </a:rPr>
              <a:t>قاعدة الأثلاث</a:t>
            </a:r>
          </a:p>
        </p:txBody>
      </p:sp>
      <p:sp>
        <p:nvSpPr>
          <p:cNvPr id="3" name="Content Placeholder 2">
            <a:extLst>
              <a:ext uri="{FF2B5EF4-FFF2-40B4-BE49-F238E27FC236}">
                <a16:creationId xmlns:a16="http://schemas.microsoft.com/office/drawing/2014/main" id="{13D7834D-2E20-68E0-8EE5-6895657C6336}"/>
              </a:ext>
            </a:extLst>
          </p:cNvPr>
          <p:cNvSpPr>
            <a:spLocks noGrp="1"/>
          </p:cNvSpPr>
          <p:nvPr>
            <p:ph idx="1"/>
          </p:nvPr>
        </p:nvSpPr>
        <p:spPr>
          <a:xfrm>
            <a:off x="993691" y="1125630"/>
            <a:ext cx="10515600" cy="1241650"/>
          </a:xfrm>
        </p:spPr>
        <p:txBody>
          <a:bodyPr/>
          <a:lstStyle/>
          <a:p>
            <a:pPr marL="0" indent="0" algn="just" rtl="1">
              <a:buNone/>
            </a:pPr>
            <a:r>
              <a:rPr lang="ar-SA" sz="3200" dirty="0">
                <a:solidFill>
                  <a:srgbClr val="2C2F34"/>
                </a:solidFill>
                <a:latin typeface="Noto Sans Kufi Arabic"/>
                <a:cs typeface="Akhbar MT" pitchFamily="2" charset="-78"/>
              </a:rPr>
              <a:t>هي تقسيم الصورة المراد التقاطها إلى ثالثة أجزاء وتكون إما بشكل عامودية أو أفقية ويجب أن يكون ثلثي الصورة مشتمل على الجزء الأهم والبقية على الجزء الأقل أهمية.</a:t>
            </a:r>
            <a:endParaRPr lang="en-US" sz="3200" dirty="0">
              <a:solidFill>
                <a:srgbClr val="2C2F34"/>
              </a:solidFill>
              <a:latin typeface="Noto Sans Kufi Arabic"/>
              <a:cs typeface="Akhbar MT" pitchFamily="2" charset="-78"/>
            </a:endParaRPr>
          </a:p>
          <a:p>
            <a:pPr marL="0" indent="0">
              <a:buNone/>
            </a:pPr>
            <a:endParaRPr lang="ar-SA" dirty="0"/>
          </a:p>
        </p:txBody>
      </p:sp>
      <p:pic>
        <p:nvPicPr>
          <p:cNvPr id="5" name="Picture 4">
            <a:extLst>
              <a:ext uri="{FF2B5EF4-FFF2-40B4-BE49-F238E27FC236}">
                <a16:creationId xmlns:a16="http://schemas.microsoft.com/office/drawing/2014/main" id="{7A11529D-C05C-96DB-5947-921259E2A46D}"/>
              </a:ext>
            </a:extLst>
          </p:cNvPr>
          <p:cNvPicPr>
            <a:picLocks noChangeAspect="1"/>
          </p:cNvPicPr>
          <p:nvPr/>
        </p:nvPicPr>
        <p:blipFill>
          <a:blip r:embed="rId2"/>
          <a:stretch>
            <a:fillRect/>
          </a:stretch>
        </p:blipFill>
        <p:spPr>
          <a:xfrm>
            <a:off x="6601201" y="2528512"/>
            <a:ext cx="4908090" cy="3354128"/>
          </a:xfrm>
          <a:prstGeom prst="rect">
            <a:avLst/>
          </a:prstGeom>
        </p:spPr>
      </p:pic>
      <p:pic>
        <p:nvPicPr>
          <p:cNvPr id="7" name="Picture 6">
            <a:extLst>
              <a:ext uri="{FF2B5EF4-FFF2-40B4-BE49-F238E27FC236}">
                <a16:creationId xmlns:a16="http://schemas.microsoft.com/office/drawing/2014/main" id="{91C5F7AC-02D7-9C27-6AC7-A0D4256D4117}"/>
              </a:ext>
            </a:extLst>
          </p:cNvPr>
          <p:cNvPicPr>
            <a:picLocks noChangeAspect="1"/>
          </p:cNvPicPr>
          <p:nvPr/>
        </p:nvPicPr>
        <p:blipFill>
          <a:blip r:embed="rId3"/>
          <a:stretch>
            <a:fillRect/>
          </a:stretch>
        </p:blipFill>
        <p:spPr>
          <a:xfrm>
            <a:off x="1482301" y="2451193"/>
            <a:ext cx="4769190" cy="3665127"/>
          </a:xfrm>
          <a:prstGeom prst="rect">
            <a:avLst/>
          </a:prstGeom>
        </p:spPr>
      </p:pic>
    </p:spTree>
    <p:extLst>
      <p:ext uri="{BB962C8B-B14F-4D97-AF65-F5344CB8AC3E}">
        <p14:creationId xmlns:p14="http://schemas.microsoft.com/office/powerpoint/2010/main" val="40968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CE016-6602-AA40-AF33-370F55DAD4C6}"/>
              </a:ext>
            </a:extLst>
          </p:cNvPr>
          <p:cNvSpPr>
            <a:spLocks noGrp="1"/>
          </p:cNvSpPr>
          <p:nvPr>
            <p:ph idx="1"/>
          </p:nvPr>
        </p:nvSpPr>
        <p:spPr>
          <a:xfrm>
            <a:off x="6334760" y="2096452"/>
            <a:ext cx="5501640" cy="3105468"/>
          </a:xfrm>
        </p:spPr>
        <p:txBody>
          <a:bodyPr>
            <a:normAutofit/>
          </a:bodyPr>
          <a:lstStyle/>
          <a:p>
            <a:pPr marL="0" indent="0" algn="just" rtl="1">
              <a:buNone/>
            </a:pPr>
            <a:r>
              <a:rPr lang="ar-SA" sz="3200" dirty="0">
                <a:cs typeface="Akhbar MT" pitchFamily="2" charset="-78"/>
              </a:rPr>
              <a:t>وهي قاعدة تعتمد على تخيل الصورة بشــكل لولبي ، وهي مقتبســة من خوارزمية رياضية تسمى النسبة الذهبية، بحيث يكون مركــز اللولــب هو هدف ً الصورة في جزء من نقطة القوة لقاعدة التثليث، وقــد يكون اللولب عامودي أو أفقي من اليمين أو من اليسار لتحقيق الاتزان في الصورة.</a:t>
            </a:r>
          </a:p>
        </p:txBody>
      </p:sp>
      <p:sp>
        <p:nvSpPr>
          <p:cNvPr id="6" name="Title 1">
            <a:extLst>
              <a:ext uri="{FF2B5EF4-FFF2-40B4-BE49-F238E27FC236}">
                <a16:creationId xmlns:a16="http://schemas.microsoft.com/office/drawing/2014/main" id="{5A3129D0-B9E7-011C-36FF-D21A0682A53B}"/>
              </a:ext>
            </a:extLst>
          </p:cNvPr>
          <p:cNvSpPr>
            <a:spLocks noGrp="1"/>
          </p:cNvSpPr>
          <p:nvPr>
            <p:ph type="title"/>
          </p:nvPr>
        </p:nvSpPr>
        <p:spPr>
          <a:xfrm>
            <a:off x="838200" y="365125"/>
            <a:ext cx="10515600" cy="1325563"/>
          </a:xfrm>
        </p:spPr>
        <p:txBody>
          <a:bodyPr/>
          <a:lstStyle/>
          <a:p>
            <a:pPr algn="ctr" rtl="1"/>
            <a:r>
              <a:rPr lang="ar-SA" dirty="0">
                <a:solidFill>
                  <a:srgbClr val="C00000"/>
                </a:solidFill>
              </a:rPr>
              <a:t>2)</a:t>
            </a:r>
            <a:r>
              <a:rPr lang="ar-SA" dirty="0"/>
              <a:t> </a:t>
            </a:r>
            <a:r>
              <a:rPr lang="ar-SA" sz="4800" b="1" dirty="0">
                <a:solidFill>
                  <a:srgbClr val="C00000"/>
                </a:solidFill>
                <a:effectLst>
                  <a:outerShdw blurRad="38100" dist="38100" dir="2700000" algn="tl">
                    <a:srgbClr val="000000">
                      <a:alpha val="43137"/>
                    </a:srgbClr>
                  </a:outerShdw>
                </a:effectLst>
                <a:cs typeface="Akhbar MT" pitchFamily="2" charset="-78"/>
              </a:rPr>
              <a:t>القاعدة الذهبية الحلزونية</a:t>
            </a:r>
          </a:p>
        </p:txBody>
      </p:sp>
      <p:pic>
        <p:nvPicPr>
          <p:cNvPr id="7" name="Content Placeholder 4">
            <a:extLst>
              <a:ext uri="{FF2B5EF4-FFF2-40B4-BE49-F238E27FC236}">
                <a16:creationId xmlns:a16="http://schemas.microsoft.com/office/drawing/2014/main" id="{A184CF2F-0FAF-CA37-31A9-5A43F8DB46F9}"/>
              </a:ext>
            </a:extLst>
          </p:cNvPr>
          <p:cNvPicPr>
            <a:picLocks noChangeAspect="1"/>
          </p:cNvPicPr>
          <p:nvPr/>
        </p:nvPicPr>
        <p:blipFill rotWithShape="1">
          <a:blip r:embed="rId2"/>
          <a:srcRect t="5728"/>
          <a:stretch/>
        </p:blipFill>
        <p:spPr>
          <a:xfrm>
            <a:off x="594360" y="1690688"/>
            <a:ext cx="5501640" cy="4307840"/>
          </a:xfrm>
          <a:prstGeom prst="rect">
            <a:avLst/>
          </a:prstGeom>
        </p:spPr>
      </p:pic>
    </p:spTree>
    <p:extLst>
      <p:ext uri="{BB962C8B-B14F-4D97-AF65-F5344CB8AC3E}">
        <p14:creationId xmlns:p14="http://schemas.microsoft.com/office/powerpoint/2010/main" val="274393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mp GoldenRule 14 [ دروس تصوير ] الدرس رقم ١٨٩   القاعدة الذهبية في التصوير   قانون فيبوناتشي">
            <a:extLst>
              <a:ext uri="{FF2B5EF4-FFF2-40B4-BE49-F238E27FC236}">
                <a16:creationId xmlns:a16="http://schemas.microsoft.com/office/drawing/2014/main" id="{F31B04F7-D62B-7CEA-22BF-CE3AE04C4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92" r="19833"/>
          <a:stretch/>
        </p:blipFill>
        <p:spPr bwMode="auto">
          <a:xfrm>
            <a:off x="5394962" y="2651759"/>
            <a:ext cx="3083562" cy="3184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1B82782-57C8-6583-EEC9-40A8763A87F0}"/>
              </a:ext>
            </a:extLst>
          </p:cNvPr>
          <p:cNvPicPr>
            <a:picLocks noChangeAspect="1"/>
          </p:cNvPicPr>
          <p:nvPr/>
        </p:nvPicPr>
        <p:blipFill rotWithShape="1">
          <a:blip r:embed="rId3"/>
          <a:srcRect l="4232" t="8785" r="12553"/>
          <a:stretch/>
        </p:blipFill>
        <p:spPr>
          <a:xfrm>
            <a:off x="152400" y="690880"/>
            <a:ext cx="5130800" cy="5354320"/>
          </a:xfrm>
          <a:prstGeom prst="rect">
            <a:avLst/>
          </a:prstGeom>
        </p:spPr>
      </p:pic>
      <p:pic>
        <p:nvPicPr>
          <p:cNvPr id="8" name="Picture 2" descr="Comp GoldenRule 15 [ دروس تصوير ] الدرس رقم ١٨٩   القاعدة الذهبية في التصوير   قانون فيبوناتشي">
            <a:extLst>
              <a:ext uri="{FF2B5EF4-FFF2-40B4-BE49-F238E27FC236}">
                <a16:creationId xmlns:a16="http://schemas.microsoft.com/office/drawing/2014/main" id="{990CA4F9-8978-33A7-E64A-3B697AB69E4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686800" y="2651759"/>
            <a:ext cx="3175000" cy="318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72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EB5B-C2A2-F2E1-4C84-97A48780D41B}"/>
              </a:ext>
            </a:extLst>
          </p:cNvPr>
          <p:cNvSpPr>
            <a:spLocks noGrp="1"/>
          </p:cNvSpPr>
          <p:nvPr>
            <p:ph type="title"/>
          </p:nvPr>
        </p:nvSpPr>
        <p:spPr>
          <a:xfrm>
            <a:off x="838200" y="19685"/>
            <a:ext cx="10515600" cy="1325563"/>
          </a:xfrm>
        </p:spPr>
        <p:txBody>
          <a:bodyPr/>
          <a:lstStyle/>
          <a:p>
            <a:pPr algn="ctr"/>
            <a:r>
              <a:rPr lang="ar-SA" sz="4800" b="1" dirty="0">
                <a:solidFill>
                  <a:srgbClr val="C00000"/>
                </a:solidFill>
                <a:effectLst>
                  <a:outerShdw blurRad="38100" dist="38100" dir="2700000" algn="tl">
                    <a:srgbClr val="000000">
                      <a:alpha val="43137"/>
                    </a:srgbClr>
                  </a:outerShdw>
                </a:effectLst>
                <a:cs typeface="Akhbar MT" pitchFamily="2" charset="-78"/>
              </a:rPr>
              <a:t>3) استخدم الخطوط في تحديد النقطة المحورية</a:t>
            </a:r>
          </a:p>
        </p:txBody>
      </p:sp>
      <p:sp>
        <p:nvSpPr>
          <p:cNvPr id="3" name="Content Placeholder 2">
            <a:extLst>
              <a:ext uri="{FF2B5EF4-FFF2-40B4-BE49-F238E27FC236}">
                <a16:creationId xmlns:a16="http://schemas.microsoft.com/office/drawing/2014/main" id="{99FB26FE-88F8-F91B-A642-405ACB1A56C9}"/>
              </a:ext>
            </a:extLst>
          </p:cNvPr>
          <p:cNvSpPr>
            <a:spLocks noGrp="1"/>
          </p:cNvSpPr>
          <p:nvPr>
            <p:ph idx="1"/>
          </p:nvPr>
        </p:nvSpPr>
        <p:spPr>
          <a:xfrm>
            <a:off x="762000" y="1114425"/>
            <a:ext cx="10673080" cy="2177415"/>
          </a:xfrm>
        </p:spPr>
        <p:txBody>
          <a:bodyPr>
            <a:normAutofit lnSpcReduction="10000"/>
          </a:bodyPr>
          <a:lstStyle/>
          <a:p>
            <a:pPr marL="0" indent="0" algn="just" rtl="1">
              <a:buNone/>
            </a:pPr>
            <a:r>
              <a:rPr lang="ar-SA" sz="3200" dirty="0">
                <a:cs typeface="Akhbar MT" pitchFamily="2" charset="-78"/>
              </a:rPr>
              <a:t>ويتم ذلك عبر ســير حركة العين داخل مســاحة الصورة، فقد تكون خطوط  واضحة كما في المثال، أو الخطوط المتكونة في الصورة الملتقطــة، أي إن إخراج الصورة الرقمية يتمثل في أن يحقق هدف يتم التركيز عليه، وليس كل ما يرى تكون له الأهمية ذاتها، وبالتالي يكون التركيز على الصورة الملتقطة بشــكل كامل وفق مســار، وأحيانا يختار المصور الزاوية المناسبة لأخذ لقطة الصورة في محاولة لتحديد تلك الخطوط في الصورة.</a:t>
            </a:r>
          </a:p>
        </p:txBody>
      </p:sp>
      <p:pic>
        <p:nvPicPr>
          <p:cNvPr id="5" name="Picture 4">
            <a:extLst>
              <a:ext uri="{FF2B5EF4-FFF2-40B4-BE49-F238E27FC236}">
                <a16:creationId xmlns:a16="http://schemas.microsoft.com/office/drawing/2014/main" id="{D15E1D43-4273-AB73-D5F0-CEF8C6D6181F}"/>
              </a:ext>
            </a:extLst>
          </p:cNvPr>
          <p:cNvPicPr>
            <a:picLocks noChangeAspect="1"/>
          </p:cNvPicPr>
          <p:nvPr/>
        </p:nvPicPr>
        <p:blipFill>
          <a:blip r:embed="rId2"/>
          <a:stretch>
            <a:fillRect/>
          </a:stretch>
        </p:blipFill>
        <p:spPr>
          <a:xfrm>
            <a:off x="3274996" y="3149599"/>
            <a:ext cx="5642007" cy="3546475"/>
          </a:xfrm>
          <a:prstGeom prst="rect">
            <a:avLst/>
          </a:prstGeom>
        </p:spPr>
      </p:pic>
    </p:spTree>
    <p:extLst>
      <p:ext uri="{BB962C8B-B14F-4D97-AF65-F5344CB8AC3E}">
        <p14:creationId xmlns:p14="http://schemas.microsoft.com/office/powerpoint/2010/main" val="277595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الفن والثقافة / إستخدام الخطوط فى التصوير">
            <a:extLst>
              <a:ext uri="{FF2B5EF4-FFF2-40B4-BE49-F238E27FC236}">
                <a16:creationId xmlns:a16="http://schemas.microsoft.com/office/drawing/2014/main" id="{98DDB90A-2A8D-ACC8-B412-E6CE68624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960" y="579120"/>
            <a:ext cx="9652000" cy="59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8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456</Words>
  <Application>Microsoft Office PowerPoint</Application>
  <PresentationFormat>Widescreen</PresentationFormat>
  <Paragraphs>21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Aref Ruqaa</vt:lpstr>
      <vt:lpstr>Arial</vt:lpstr>
      <vt:lpstr>Calibri</vt:lpstr>
      <vt:lpstr>Calibri Light</vt:lpstr>
      <vt:lpstr>Noto Sans Kufi Arabic</vt:lpstr>
      <vt:lpstr>Office Theme</vt:lpstr>
      <vt:lpstr>التصوير الرقمي</vt:lpstr>
      <vt:lpstr>PowerPoint Presentation</vt:lpstr>
      <vt:lpstr>مفهوم التصوير الرقمي</vt:lpstr>
      <vt:lpstr>قواعد التصوير الرقمي</vt:lpstr>
      <vt:lpstr>قاعدة الأثلاث</vt:lpstr>
      <vt:lpstr>2) القاعدة الذهبية الحلزونية</vt:lpstr>
      <vt:lpstr>PowerPoint Presentation</vt:lpstr>
      <vt:lpstr>3) استخدم الخطوط في تحديد النقطة المحورية</vt:lpstr>
      <vt:lpstr>PowerPoint Presentation</vt:lpstr>
      <vt:lpstr>PowerPoint Presentation</vt:lpstr>
      <vt:lpstr>PowerPoint Presentation</vt:lpstr>
      <vt:lpstr>PowerPoint Presentation</vt:lpstr>
      <vt:lpstr>PowerPoint Presentation</vt:lpstr>
      <vt:lpstr>4) استخدام الزوايا المختلفة في التقاط الصورة</vt:lpstr>
      <vt:lpstr>5) استخدم اللقطة العميقة في التصوير </vt:lpstr>
      <vt:lpstr>PowerPoint Presentation</vt:lpstr>
      <vt:lpstr>PowerPoint Presentation</vt:lpstr>
      <vt:lpstr>PowerPoint Presentation</vt:lpstr>
      <vt:lpstr>PowerPoint Presentation</vt:lpstr>
      <vt:lpstr>PowerPoint Presentation</vt:lpstr>
      <vt:lpstr>6) المساحة السلبية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التصوير الرقمي</dc:title>
  <dc:creator>MOATH ALI ALSHEHRI</dc:creator>
  <cp:lastModifiedBy>MOATH ALI ALSHEHRI</cp:lastModifiedBy>
  <cp:revision>1</cp:revision>
  <dcterms:created xsi:type="dcterms:W3CDTF">2023-11-27T13:42:29Z</dcterms:created>
  <dcterms:modified xsi:type="dcterms:W3CDTF">2023-11-27T15:51:18Z</dcterms:modified>
</cp:coreProperties>
</file>