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Hacen Tunisia Light"/>
      <p:regular r:id="rId23"/>
    </p:embeddedFont>
    <p:embeddedFont>
      <p:font typeface="Mirza Bold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50" y="2497466"/>
            <a:ext cx="10737752" cy="4951073"/>
            <a:chOff x="0" y="-76200"/>
            <a:chExt cx="14317003" cy="6601430"/>
          </a:xfrm>
        </p:grpSpPr>
        <p:sp>
          <p:nvSpPr>
            <p:cNvPr id="3" name="TextBox 3"/>
            <p:cNvSpPr txBox="1"/>
            <p:nvPr/>
          </p:nvSpPr>
          <p:spPr>
            <a:xfrm>
              <a:off x="0" y="2097382"/>
              <a:ext cx="14317003" cy="1644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9613"/>
                </a:lnSpc>
              </a:pPr>
              <a:r>
                <a:rPr lang="en-US" sz="9425" dirty="0" err="1">
                  <a:solidFill>
                    <a:srgbClr val="F7B4A7"/>
                  </a:solidFill>
                </a:rPr>
                <a:t>مدخل</a:t>
              </a:r>
              <a:r>
                <a:rPr lang="en-US" sz="9425" dirty="0">
                  <a:solidFill>
                    <a:srgbClr val="F7B4A7"/>
                  </a:solidFill>
                </a:rPr>
                <a:t> </a:t>
              </a:r>
              <a:r>
                <a:rPr lang="en-US" sz="9425" dirty="0" err="1">
                  <a:solidFill>
                    <a:srgbClr val="F7B4A7"/>
                  </a:solidFill>
                </a:rPr>
                <a:t>المجال</a:t>
              </a:r>
              <a:r>
                <a:rPr lang="en-US" sz="9425" dirty="0">
                  <a:solidFill>
                    <a:srgbClr val="F7B4A7"/>
                  </a:solidFill>
                </a:rPr>
                <a:t> </a:t>
              </a:r>
              <a:r>
                <a:rPr lang="en-US" sz="9425" dirty="0" err="1">
                  <a:solidFill>
                    <a:srgbClr val="F7B4A7"/>
                  </a:solidFill>
                </a:rPr>
                <a:t>الإختياري</a:t>
              </a:r>
              <a:r>
                <a:rPr lang="en-US" sz="9425" dirty="0">
                  <a:solidFill>
                    <a:srgbClr val="F7B4A7"/>
                  </a:solidFill>
                </a:rPr>
                <a:t> 3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4317003" cy="55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82797"/>
              <a:ext cx="14317003" cy="842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5075"/>
                </a:lnSpc>
              </a:pPr>
              <a:r>
                <a:rPr lang="en-US" sz="3625" dirty="0" err="1">
                  <a:solidFill>
                    <a:srgbClr val="94DDDE"/>
                  </a:solidFill>
                </a:rPr>
                <a:t>معلمة</a:t>
              </a:r>
              <a:r>
                <a:rPr lang="en-US" sz="3625" dirty="0">
                  <a:solidFill>
                    <a:srgbClr val="94DDDE"/>
                  </a:solidFill>
                </a:rPr>
                <a:t> </a:t>
              </a:r>
              <a:r>
                <a:rPr lang="en-US" sz="3625" dirty="0" err="1">
                  <a:solidFill>
                    <a:srgbClr val="94DDDE"/>
                  </a:solidFill>
                </a:rPr>
                <a:t>الح</a:t>
              </a:r>
              <a:r>
                <a:rPr lang="en-US" sz="3625" dirty="0">
                  <a:solidFill>
                    <a:srgbClr val="94DDDE"/>
                  </a:solidFill>
                </a:rPr>
                <a:t>ـــ</a:t>
              </a:r>
              <a:r>
                <a:rPr lang="en-US" sz="3625" dirty="0" err="1">
                  <a:solidFill>
                    <a:srgbClr val="94DDDE"/>
                  </a:solidFill>
                </a:rPr>
                <a:t>اسب</a:t>
              </a:r>
              <a:r>
                <a:rPr lang="en-US" sz="3625" dirty="0">
                  <a:solidFill>
                    <a:srgbClr val="94DDDE"/>
                  </a:solidFill>
                </a:rPr>
                <a:t> أ/</a:t>
              </a:r>
              <a:r>
                <a:rPr lang="en-US" sz="3625" dirty="0" err="1">
                  <a:solidFill>
                    <a:srgbClr val="94DDDE"/>
                  </a:solidFill>
                </a:rPr>
                <a:t>ليلى</a:t>
              </a:r>
              <a:r>
                <a:rPr lang="en-US" sz="3625" dirty="0">
                  <a:solidFill>
                    <a:srgbClr val="94DDDE"/>
                  </a:solidFill>
                </a:rPr>
                <a:t> نمازي</a:t>
              </a:r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034952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6755642" y="0"/>
                </a:moveTo>
                <a:lnTo>
                  <a:pt x="0" y="0"/>
                </a:lnTo>
                <a:lnTo>
                  <a:pt x="0" y="4114800"/>
                </a:lnTo>
                <a:lnTo>
                  <a:pt x="6755642" y="4114800"/>
                </a:lnTo>
                <a:lnTo>
                  <a:pt x="67556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flipH="1">
            <a:off x="10789839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1194327" y="0"/>
                </a:moveTo>
                <a:lnTo>
                  <a:pt x="0" y="0"/>
                </a:lnTo>
                <a:lnTo>
                  <a:pt x="0" y="2586142"/>
                </a:lnTo>
                <a:lnTo>
                  <a:pt x="1194327" y="2586142"/>
                </a:lnTo>
                <a:lnTo>
                  <a:pt x="11943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0835057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2"/>
                </a:lnTo>
                <a:lnTo>
                  <a:pt x="0" y="5591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flipH="1">
            <a:off x="1609110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3144040" y="0"/>
                </a:moveTo>
                <a:lnTo>
                  <a:pt x="0" y="0"/>
                </a:lnTo>
                <a:lnTo>
                  <a:pt x="0" y="2440918"/>
                </a:lnTo>
                <a:lnTo>
                  <a:pt x="3144040" y="2440918"/>
                </a:lnTo>
                <a:lnTo>
                  <a:pt x="31440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flipH="1">
            <a:off x="15768833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1894295" y="0"/>
                </a:moveTo>
                <a:lnTo>
                  <a:pt x="0" y="0"/>
                </a:lnTo>
                <a:lnTo>
                  <a:pt x="0" y="4252500"/>
                </a:lnTo>
                <a:lnTo>
                  <a:pt x="1894295" y="4252500"/>
                </a:lnTo>
                <a:lnTo>
                  <a:pt x="18942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flipH="1">
            <a:off x="10789839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3486358" y="0"/>
                </a:moveTo>
                <a:lnTo>
                  <a:pt x="0" y="0"/>
                </a:lnTo>
                <a:lnTo>
                  <a:pt x="0" y="4114800"/>
                </a:lnTo>
                <a:lnTo>
                  <a:pt x="3486358" y="4114800"/>
                </a:lnTo>
                <a:lnTo>
                  <a:pt x="348635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-2076883" y="49930"/>
            <a:ext cx="1073775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cs typeface="TS Qamus"/>
              </a:rPr>
              <a:t>تصميم</a:t>
            </a:r>
            <a:r>
              <a:rPr lang="en-US" sz="3500" dirty="0">
                <a:solidFill>
                  <a:srgbClr val="FFFFFF"/>
                </a:solidFill>
                <a:cs typeface="TS Qamus"/>
              </a:rPr>
              <a:t> </a:t>
            </a:r>
            <a:r>
              <a:rPr lang="en-US" sz="3500" dirty="0" err="1">
                <a:solidFill>
                  <a:srgbClr val="FFFFFF"/>
                </a:solidFill>
                <a:cs typeface="TS Qamus"/>
              </a:rPr>
              <a:t>رقمي</a:t>
            </a:r>
            <a:r>
              <a:rPr lang="en-US" sz="3500" dirty="0">
                <a:solidFill>
                  <a:srgbClr val="FFFFFF"/>
                </a:solidFill>
                <a:cs typeface="TS Qamus"/>
              </a:rPr>
              <a:t> -</a:t>
            </a:r>
            <a:r>
              <a:rPr lang="en-US" sz="3500" dirty="0" err="1">
                <a:solidFill>
                  <a:srgbClr val="FFFFFF"/>
                </a:solidFill>
                <a:cs typeface="TS Qamus"/>
              </a:rPr>
              <a:t>ثالث</a:t>
            </a:r>
            <a:r>
              <a:rPr lang="en-US" sz="3500" dirty="0">
                <a:solidFill>
                  <a:srgbClr val="FFFFFF"/>
                </a:solidFill>
                <a:cs typeface="TS Qamus"/>
              </a:rPr>
              <a:t> </a:t>
            </a:r>
            <a:r>
              <a:rPr lang="en-US" sz="3500" dirty="0" err="1">
                <a:solidFill>
                  <a:srgbClr val="FFFFFF"/>
                </a:solidFill>
                <a:cs typeface="TS Qamus"/>
              </a:rPr>
              <a:t>ثانوي-مسار</a:t>
            </a:r>
            <a:r>
              <a:rPr lang="en-US" sz="3500" dirty="0">
                <a:solidFill>
                  <a:srgbClr val="FFFFFF"/>
                </a:solidFill>
                <a:cs typeface="TS Qamus"/>
              </a:rPr>
              <a:t> </a:t>
            </a:r>
            <a:r>
              <a:rPr lang="en-US" sz="3500" dirty="0" err="1">
                <a:solidFill>
                  <a:srgbClr val="FFFFFF"/>
                </a:solidFill>
                <a:cs typeface="TS Qamus"/>
              </a:rPr>
              <a:t>عام</a:t>
            </a:r>
            <a:endParaRPr lang="en-US" sz="3500" dirty="0">
              <a:solidFill>
                <a:srgbClr val="FFFFFF"/>
              </a:solidFill>
              <a:cs typeface="TS Qamu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031495" y="3686410"/>
            <a:ext cx="2645731" cy="1625922"/>
          </a:xfrm>
          <a:custGeom>
            <a:avLst/>
            <a:gdLst/>
            <a:ahLst/>
            <a:cxnLst/>
            <a:rect l="l" t="t" r="r" b="b"/>
            <a:pathLst>
              <a:path w="2645731" h="1625922">
                <a:moveTo>
                  <a:pt x="2645731" y="0"/>
                </a:moveTo>
                <a:lnTo>
                  <a:pt x="0" y="0"/>
                </a:lnTo>
                <a:lnTo>
                  <a:pt x="0" y="1625922"/>
                </a:lnTo>
                <a:lnTo>
                  <a:pt x="2645731" y="1625922"/>
                </a:lnTo>
                <a:lnTo>
                  <a:pt x="26457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4020800" y="7048500"/>
            <a:ext cx="3877538" cy="3110316"/>
          </a:xfrm>
          <a:custGeom>
            <a:avLst/>
            <a:gdLst/>
            <a:ahLst/>
            <a:cxnLst/>
            <a:rect l="l" t="t" r="r" b="b"/>
            <a:pathLst>
              <a:path w="5758626" h="4114800">
                <a:moveTo>
                  <a:pt x="5758626" y="0"/>
                </a:moveTo>
                <a:lnTo>
                  <a:pt x="0" y="0"/>
                </a:lnTo>
                <a:lnTo>
                  <a:pt x="0" y="4114800"/>
                </a:lnTo>
                <a:lnTo>
                  <a:pt x="5758626" y="4114800"/>
                </a:lnTo>
                <a:lnTo>
                  <a:pt x="57586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2077493" y="465508"/>
            <a:ext cx="1491622" cy="3229890"/>
          </a:xfrm>
          <a:custGeom>
            <a:avLst/>
            <a:gdLst/>
            <a:ahLst/>
            <a:cxnLst/>
            <a:rect l="l" t="t" r="r" b="b"/>
            <a:pathLst>
              <a:path w="1491622" h="3229890">
                <a:moveTo>
                  <a:pt x="1491622" y="0"/>
                </a:moveTo>
                <a:lnTo>
                  <a:pt x="0" y="0"/>
                </a:lnTo>
                <a:lnTo>
                  <a:pt x="0" y="3229890"/>
                </a:lnTo>
                <a:lnTo>
                  <a:pt x="1491622" y="3229890"/>
                </a:lnTo>
                <a:lnTo>
                  <a:pt x="14916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flipH="1">
            <a:off x="8329149" y="468612"/>
            <a:ext cx="3748344" cy="3073642"/>
          </a:xfrm>
          <a:custGeom>
            <a:avLst/>
            <a:gdLst/>
            <a:ahLst/>
            <a:cxnLst/>
            <a:rect l="l" t="t" r="r" b="b"/>
            <a:pathLst>
              <a:path w="3748344" h="3073642">
                <a:moveTo>
                  <a:pt x="3748345" y="0"/>
                </a:moveTo>
                <a:lnTo>
                  <a:pt x="0" y="0"/>
                </a:lnTo>
                <a:lnTo>
                  <a:pt x="0" y="3073642"/>
                </a:lnTo>
                <a:lnTo>
                  <a:pt x="3748345" y="3073642"/>
                </a:lnTo>
                <a:lnTo>
                  <a:pt x="374834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flipH="1">
            <a:off x="13677226" y="647700"/>
            <a:ext cx="4317873" cy="5892879"/>
          </a:xfrm>
          <a:custGeom>
            <a:avLst/>
            <a:gdLst/>
            <a:ahLst/>
            <a:cxnLst/>
            <a:rect l="l" t="t" r="r" b="b"/>
            <a:pathLst>
              <a:path w="4317873" h="5892879">
                <a:moveTo>
                  <a:pt x="4317873" y="0"/>
                </a:moveTo>
                <a:lnTo>
                  <a:pt x="0" y="0"/>
                </a:lnTo>
                <a:lnTo>
                  <a:pt x="0" y="5892878"/>
                </a:lnTo>
                <a:lnTo>
                  <a:pt x="4317873" y="5892878"/>
                </a:lnTo>
                <a:lnTo>
                  <a:pt x="431787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12717338" y="4973283"/>
            <a:ext cx="3550658" cy="2194952"/>
          </a:xfrm>
          <a:custGeom>
            <a:avLst/>
            <a:gdLst/>
            <a:ahLst/>
            <a:cxnLst/>
            <a:rect l="l" t="t" r="r" b="b"/>
            <a:pathLst>
              <a:path w="3550658" h="2194952">
                <a:moveTo>
                  <a:pt x="0" y="0"/>
                </a:moveTo>
                <a:lnTo>
                  <a:pt x="3550658" y="0"/>
                </a:lnTo>
                <a:lnTo>
                  <a:pt x="3550658" y="2194952"/>
                </a:lnTo>
                <a:lnTo>
                  <a:pt x="0" y="21949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8"/>
          <p:cNvGrpSpPr/>
          <p:nvPr/>
        </p:nvGrpSpPr>
        <p:grpSpPr>
          <a:xfrm>
            <a:off x="856519" y="3840325"/>
            <a:ext cx="12461055" cy="4763333"/>
            <a:chOff x="0" y="-9525"/>
            <a:chExt cx="16614739" cy="6351112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4961298" cy="1248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75"/>
                </a:lnSpc>
              </a:pPr>
              <a:r>
                <a:rPr lang="en-US" sz="6675" dirty="0" err="1">
                  <a:solidFill>
                    <a:srgbClr val="F0ABC1"/>
                  </a:solidFill>
                </a:rPr>
                <a:t>مكان</a:t>
              </a:r>
              <a:r>
                <a:rPr lang="en-US" sz="6675" dirty="0">
                  <a:solidFill>
                    <a:srgbClr val="F0ABC1"/>
                  </a:solidFill>
                </a:rPr>
                <a:t> </a:t>
              </a:r>
              <a:r>
                <a:rPr lang="en-US" sz="6675" dirty="0" err="1">
                  <a:solidFill>
                    <a:srgbClr val="F0ABC1"/>
                  </a:solidFill>
                </a:rPr>
                <a:t>تطبيق</a:t>
              </a:r>
              <a:r>
                <a:rPr lang="en-US" sz="6675" dirty="0">
                  <a:solidFill>
                    <a:srgbClr val="F0ABC1"/>
                  </a:solidFill>
                </a:rPr>
                <a:t> </a:t>
              </a:r>
              <a:r>
                <a:rPr lang="en-US" sz="6675" dirty="0" err="1">
                  <a:solidFill>
                    <a:srgbClr val="F0ABC1"/>
                  </a:solidFill>
                </a:rPr>
                <a:t>مواد</a:t>
              </a:r>
              <a:r>
                <a:rPr lang="en-US" sz="6675" dirty="0">
                  <a:solidFill>
                    <a:srgbClr val="F0ABC1"/>
                  </a:solidFill>
                </a:rPr>
                <a:t> </a:t>
              </a:r>
              <a:r>
                <a:rPr lang="en-US" sz="6675" dirty="0" err="1">
                  <a:solidFill>
                    <a:srgbClr val="F0ABC1"/>
                  </a:solidFill>
                </a:rPr>
                <a:t>المجال</a:t>
              </a:r>
              <a:r>
                <a:rPr lang="en-US" sz="6675" dirty="0">
                  <a:solidFill>
                    <a:srgbClr val="F0ABC1"/>
                  </a:solidFill>
                </a:rPr>
                <a:t> </a:t>
              </a:r>
              <a:r>
                <a:rPr lang="en-US" sz="6675" dirty="0" err="1">
                  <a:solidFill>
                    <a:srgbClr val="F0ABC1"/>
                  </a:solidFill>
                </a:rPr>
                <a:t>الاختياري</a:t>
              </a:r>
              <a:endParaRPr lang="en-US" sz="6675" dirty="0">
                <a:solidFill>
                  <a:srgbClr val="F0ABC1"/>
                </a:solidFill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3307857" y="3405691"/>
              <a:ext cx="3306882" cy="2043996"/>
              <a:chOff x="0" y="0"/>
              <a:chExt cx="819376" cy="50645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9376" cy="506459"/>
              </a:xfrm>
              <a:custGeom>
                <a:avLst/>
                <a:gdLst/>
                <a:ahLst/>
                <a:cxnLst/>
                <a:rect l="l" t="t" r="r" b="b"/>
                <a:pathLst>
                  <a:path w="819376" h="506459">
                    <a:moveTo>
                      <a:pt x="127983" y="0"/>
                    </a:moveTo>
                    <a:lnTo>
                      <a:pt x="691393" y="0"/>
                    </a:lnTo>
                    <a:cubicBezTo>
                      <a:pt x="725336" y="0"/>
                      <a:pt x="757889" y="13484"/>
                      <a:pt x="781890" y="37485"/>
                    </a:cubicBezTo>
                    <a:cubicBezTo>
                      <a:pt x="805892" y="61487"/>
                      <a:pt x="819376" y="94040"/>
                      <a:pt x="819376" y="127983"/>
                    </a:cubicBezTo>
                    <a:lnTo>
                      <a:pt x="819376" y="378476"/>
                    </a:lnTo>
                    <a:cubicBezTo>
                      <a:pt x="819376" y="449159"/>
                      <a:pt x="762076" y="506459"/>
                      <a:pt x="691393" y="506459"/>
                    </a:cubicBezTo>
                    <a:lnTo>
                      <a:pt x="127983" y="506459"/>
                    </a:lnTo>
                    <a:cubicBezTo>
                      <a:pt x="94040" y="506459"/>
                      <a:pt x="61487" y="492975"/>
                      <a:pt x="37485" y="468974"/>
                    </a:cubicBezTo>
                    <a:cubicBezTo>
                      <a:pt x="13484" y="444972"/>
                      <a:pt x="0" y="412419"/>
                      <a:pt x="0" y="378476"/>
                    </a:cubicBezTo>
                    <a:lnTo>
                      <a:pt x="0" y="127983"/>
                    </a:lnTo>
                    <a:cubicBezTo>
                      <a:pt x="0" y="94040"/>
                      <a:pt x="13484" y="61487"/>
                      <a:pt x="37485" y="37485"/>
                    </a:cubicBezTo>
                    <a:cubicBezTo>
                      <a:pt x="61487" y="13484"/>
                      <a:pt x="94040" y="0"/>
                      <a:pt x="127983" y="0"/>
                    </a:cubicBezTo>
                    <a:close/>
                  </a:path>
                </a:pathLst>
              </a:custGeom>
              <a:solidFill>
                <a:srgbClr val="94DDDE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40498" tIns="40498" rIns="40498" bIns="40498" rtlCol="0" anchor="ctr"/>
              <a:lstStyle/>
              <a:p>
                <a:pPr algn="ctr">
                  <a:lnSpc>
                    <a:spcPts val="4059"/>
                  </a:lnSpc>
                </a:pPr>
                <a:r>
                  <a:rPr lang="en-US" sz="2899" dirty="0" err="1">
                    <a:solidFill>
                      <a:srgbClr val="000000"/>
                    </a:solidFill>
                  </a:rPr>
                  <a:t>داخل</a:t>
                </a:r>
                <a:r>
                  <a:rPr lang="en-US" sz="2899" dirty="0">
                    <a:solidFill>
                      <a:srgbClr val="000000"/>
                    </a:solidFill>
                  </a:rPr>
                  <a:t> </a:t>
                </a:r>
                <a:r>
                  <a:rPr lang="en-US" sz="2899" dirty="0" err="1">
                    <a:solidFill>
                      <a:srgbClr val="000000"/>
                    </a:solidFill>
                  </a:rPr>
                  <a:t>المدرسة</a:t>
                </a:r>
                <a:endParaRPr lang="en-US" sz="2899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AutoShape 13"/>
            <p:cNvSpPr/>
            <p:nvPr/>
          </p:nvSpPr>
          <p:spPr>
            <a:xfrm>
              <a:off x="9762031" y="1426187"/>
              <a:ext cx="3828940" cy="191166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199151" y="2676827"/>
              <a:ext cx="3280343" cy="3664760"/>
              <a:chOff x="-71759" y="-157666"/>
              <a:chExt cx="812800" cy="9080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69282" cy="506459"/>
              </a:xfrm>
              <a:custGeom>
                <a:avLst/>
                <a:gdLst/>
                <a:ahLst/>
                <a:cxnLst/>
                <a:rect l="l" t="t" r="r" b="b"/>
                <a:pathLst>
                  <a:path w="669282" h="506459">
                    <a:moveTo>
                      <a:pt x="156685" y="0"/>
                    </a:moveTo>
                    <a:lnTo>
                      <a:pt x="512597" y="0"/>
                    </a:lnTo>
                    <a:cubicBezTo>
                      <a:pt x="554152" y="0"/>
                      <a:pt x="594006" y="16508"/>
                      <a:pt x="623390" y="45892"/>
                    </a:cubicBezTo>
                    <a:cubicBezTo>
                      <a:pt x="652774" y="75276"/>
                      <a:pt x="669282" y="115129"/>
                      <a:pt x="669282" y="156685"/>
                    </a:cubicBezTo>
                    <a:lnTo>
                      <a:pt x="669282" y="349774"/>
                    </a:lnTo>
                    <a:cubicBezTo>
                      <a:pt x="669282" y="391330"/>
                      <a:pt x="652774" y="431183"/>
                      <a:pt x="623390" y="460567"/>
                    </a:cubicBezTo>
                    <a:cubicBezTo>
                      <a:pt x="594006" y="489951"/>
                      <a:pt x="554152" y="506459"/>
                      <a:pt x="512597" y="506459"/>
                    </a:cubicBezTo>
                    <a:lnTo>
                      <a:pt x="156685" y="506459"/>
                    </a:lnTo>
                    <a:cubicBezTo>
                      <a:pt x="115129" y="506459"/>
                      <a:pt x="75276" y="489951"/>
                      <a:pt x="45892" y="460567"/>
                    </a:cubicBezTo>
                    <a:cubicBezTo>
                      <a:pt x="16508" y="431183"/>
                      <a:pt x="0" y="391330"/>
                      <a:pt x="0" y="349774"/>
                    </a:cubicBezTo>
                    <a:lnTo>
                      <a:pt x="0" y="156685"/>
                    </a:lnTo>
                    <a:cubicBezTo>
                      <a:pt x="0" y="115129"/>
                      <a:pt x="16508" y="75276"/>
                      <a:pt x="45892" y="45892"/>
                    </a:cubicBezTo>
                    <a:cubicBezTo>
                      <a:pt x="75276" y="16508"/>
                      <a:pt x="115129" y="0"/>
                      <a:pt x="156685" y="0"/>
                    </a:cubicBezTo>
                    <a:close/>
                  </a:path>
                </a:pathLst>
              </a:custGeom>
              <a:solidFill>
                <a:srgbClr val="94DDDE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-71759" y="-157666"/>
                <a:ext cx="812800" cy="908050"/>
              </a:xfrm>
              <a:prstGeom prst="rect">
                <a:avLst/>
              </a:prstGeom>
            </p:spPr>
            <p:txBody>
              <a:bodyPr lIns="40498" tIns="40498" rIns="40498" bIns="40498" rtlCol="0" anchor="ctr"/>
              <a:lstStyle/>
              <a:p>
                <a:pPr algn="ctr">
                  <a:lnSpc>
                    <a:spcPts val="4059"/>
                  </a:lnSpc>
                </a:pPr>
                <a:r>
                  <a:rPr lang="en-US" sz="2899" dirty="0" err="1">
                    <a:solidFill>
                      <a:srgbClr val="000000"/>
                    </a:solidFill>
                  </a:rPr>
                  <a:t>خارج</a:t>
                </a:r>
                <a:r>
                  <a:rPr lang="en-US" sz="2899" dirty="0">
                    <a:solidFill>
                      <a:srgbClr val="000000"/>
                    </a:solidFill>
                  </a:rPr>
                  <a:t> </a:t>
                </a:r>
                <a:r>
                  <a:rPr lang="en-US" sz="2899" dirty="0" err="1">
                    <a:solidFill>
                      <a:srgbClr val="000000"/>
                    </a:solidFill>
                  </a:rPr>
                  <a:t>المدرسة</a:t>
                </a:r>
                <a:endParaRPr lang="en-US" sz="2899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AutoShape 17"/>
            <p:cNvSpPr/>
            <p:nvPr/>
          </p:nvSpPr>
          <p:spPr>
            <a:xfrm flipH="1">
              <a:off x="5197169" y="1426745"/>
              <a:ext cx="4516191" cy="1868797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>
            <a:off x="706607" y="1684366"/>
            <a:ext cx="16271634" cy="7002982"/>
          </a:xfrm>
          <a:custGeom>
            <a:avLst/>
            <a:gdLst/>
            <a:ahLst/>
            <a:cxnLst/>
            <a:rect l="l" t="t" r="r" b="b"/>
            <a:pathLst>
              <a:path w="16271634" h="7002982">
                <a:moveTo>
                  <a:pt x="0" y="0"/>
                </a:moveTo>
                <a:lnTo>
                  <a:pt x="16271635" y="0"/>
                </a:lnTo>
                <a:lnTo>
                  <a:pt x="16271635" y="7002982"/>
                </a:lnTo>
                <a:lnTo>
                  <a:pt x="0" y="70029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174589" y="20904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3590142" y="1526277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2994606" y="2582202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>
            <a:off x="9144000" y="448867"/>
            <a:ext cx="1395245" cy="2154819"/>
          </a:xfrm>
          <a:custGeom>
            <a:avLst/>
            <a:gdLst/>
            <a:ahLst/>
            <a:cxnLst/>
            <a:rect l="l" t="t" r="r" b="b"/>
            <a:pathLst>
              <a:path w="1395245" h="2154819">
                <a:moveTo>
                  <a:pt x="0" y="0"/>
                </a:moveTo>
                <a:lnTo>
                  <a:pt x="1395245" y="0"/>
                </a:lnTo>
                <a:lnTo>
                  <a:pt x="1395245" y="2154819"/>
                </a:lnTo>
                <a:lnTo>
                  <a:pt x="0" y="2154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E82B9C7-B84B-CFC8-BC4E-6FC4D9E42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114300"/>
            <a:ext cx="18288000" cy="103755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3646679" flipH="1">
            <a:off x="-5097750" y="-1052979"/>
            <a:ext cx="13358577" cy="1237721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73246" y="1855669"/>
            <a:ext cx="7422189" cy="5816297"/>
          </a:xfrm>
          <a:custGeom>
            <a:avLst/>
            <a:gdLst/>
            <a:ahLst/>
            <a:cxnLst/>
            <a:rect l="l" t="t" r="r" b="b"/>
            <a:pathLst>
              <a:path w="7422189" h="5816297">
                <a:moveTo>
                  <a:pt x="0" y="0"/>
                </a:moveTo>
                <a:lnTo>
                  <a:pt x="7422189" y="0"/>
                </a:lnTo>
                <a:lnTo>
                  <a:pt x="7422189" y="5816297"/>
                </a:lnTo>
                <a:lnTo>
                  <a:pt x="0" y="581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512891" y="4333805"/>
            <a:ext cx="9070922" cy="123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937">
                <a:solidFill>
                  <a:srgbClr val="2B2A5B"/>
                </a:solidFill>
                <a:latin typeface="Mirza Bold"/>
              </a:rPr>
              <a:t> يعتمــد المجال الإختياري على جهد المعلم باعتباره محور العملية التعليميــة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59922" y="1051390"/>
            <a:ext cx="5347616" cy="804279"/>
            <a:chOff x="0" y="0"/>
            <a:chExt cx="9253154" cy="1391671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9253154" cy="1392941"/>
            </a:xfrm>
            <a:custGeom>
              <a:avLst/>
              <a:gdLst/>
              <a:ahLst/>
              <a:cxnLst/>
              <a:rect l="l" t="t" r="r" b="b"/>
              <a:pathLst>
                <a:path w="9253154" h="1392941">
                  <a:moveTo>
                    <a:pt x="455930" y="0"/>
                  </a:moveTo>
                  <a:lnTo>
                    <a:pt x="1062390" y="0"/>
                  </a:lnTo>
                  <a:lnTo>
                    <a:pt x="1062390" y="1957"/>
                  </a:lnTo>
                  <a:lnTo>
                    <a:pt x="8341295" y="1957"/>
                  </a:lnTo>
                  <a:lnTo>
                    <a:pt x="8341295" y="0"/>
                  </a:lnTo>
                  <a:lnTo>
                    <a:pt x="8797225" y="0"/>
                  </a:lnTo>
                  <a:cubicBezTo>
                    <a:pt x="9048685" y="0"/>
                    <a:pt x="9253155" y="315119"/>
                    <a:pt x="9253155" y="702656"/>
                  </a:cubicBezTo>
                  <a:cubicBezTo>
                    <a:pt x="9253155" y="1090193"/>
                    <a:pt x="9048685" y="1392941"/>
                    <a:pt x="8797225" y="1392941"/>
                  </a:cubicBezTo>
                  <a:lnTo>
                    <a:pt x="455930" y="1392941"/>
                  </a:lnTo>
                  <a:cubicBezTo>
                    <a:pt x="204471" y="1392941"/>
                    <a:pt x="0" y="1092150"/>
                    <a:pt x="0" y="704613"/>
                  </a:cubicBezTo>
                  <a:cubicBezTo>
                    <a:pt x="0" y="317076"/>
                    <a:pt x="204471" y="0"/>
                    <a:pt x="455930" y="0"/>
                  </a:cubicBezTo>
                  <a:close/>
                </a:path>
              </a:pathLst>
            </a:custGeom>
            <a:solidFill>
              <a:srgbClr val="7584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341630" y="350349"/>
              <a:ext cx="1808480" cy="352306"/>
            </a:xfrm>
            <a:custGeom>
              <a:avLst/>
              <a:gdLst/>
              <a:ahLst/>
              <a:cxnLst/>
              <a:rect l="l" t="t" r="r" b="b"/>
              <a:pathLst>
                <a:path w="1808480" h="352306">
                  <a:moveTo>
                    <a:pt x="113030" y="0"/>
                  </a:moveTo>
                  <a:lnTo>
                    <a:pt x="1694180" y="0"/>
                  </a:lnTo>
                  <a:cubicBezTo>
                    <a:pt x="1757680" y="0"/>
                    <a:pt x="1808480" y="78290"/>
                    <a:pt x="1808480" y="176153"/>
                  </a:cubicBezTo>
                  <a:cubicBezTo>
                    <a:pt x="1808480" y="274016"/>
                    <a:pt x="1757680" y="352307"/>
                    <a:pt x="1694180" y="352307"/>
                  </a:cubicBezTo>
                  <a:lnTo>
                    <a:pt x="1238250" y="352307"/>
                  </a:lnTo>
                  <a:lnTo>
                    <a:pt x="1238250" y="350349"/>
                  </a:lnTo>
                  <a:lnTo>
                    <a:pt x="114300" y="350349"/>
                  </a:lnTo>
                  <a:cubicBezTo>
                    <a:pt x="50800" y="350349"/>
                    <a:pt x="0" y="272059"/>
                    <a:pt x="0" y="174196"/>
                  </a:cubicBezTo>
                  <a:cubicBezTo>
                    <a:pt x="0" y="76333"/>
                    <a:pt x="50800" y="0"/>
                    <a:pt x="1130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7538" y="2655346"/>
            <a:ext cx="676275" cy="6762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5BD9C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011096" y="2758904"/>
            <a:ext cx="469159" cy="469159"/>
          </a:xfrm>
          <a:custGeom>
            <a:avLst/>
            <a:gdLst/>
            <a:ahLst/>
            <a:cxnLst/>
            <a:rect l="l" t="t" r="r" b="b"/>
            <a:pathLst>
              <a:path w="469159" h="469159">
                <a:moveTo>
                  <a:pt x="469159" y="0"/>
                </a:moveTo>
                <a:lnTo>
                  <a:pt x="0" y="0"/>
                </a:lnTo>
                <a:lnTo>
                  <a:pt x="0" y="469159"/>
                </a:lnTo>
                <a:lnTo>
                  <a:pt x="469159" y="469159"/>
                </a:lnTo>
                <a:lnTo>
                  <a:pt x="469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4706468" y="2830161"/>
            <a:ext cx="5754691" cy="41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9"/>
              </a:lnSpc>
            </a:pPr>
            <a:r>
              <a:rPr lang="en-US" sz="3099">
                <a:solidFill>
                  <a:srgbClr val="2B2A5B"/>
                </a:solidFill>
                <a:ea typeface="Sondos Bold"/>
              </a:rPr>
              <a:t>✔️أو❌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891" y="942975"/>
            <a:ext cx="6576794" cy="74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6"/>
              </a:lnSpc>
              <a:spcBef>
                <a:spcPct val="0"/>
              </a:spcBef>
            </a:pPr>
            <a:r>
              <a:rPr lang="en-US" sz="4326">
                <a:solidFill>
                  <a:srgbClr val="FCFCFF"/>
                </a:solidFill>
                <a:cs typeface="Sondos"/>
              </a:rPr>
              <a:t>تقييم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3646679" flipH="1">
            <a:off x="-5097750" y="-1045107"/>
            <a:ext cx="13358577" cy="1237721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73246" y="1855669"/>
            <a:ext cx="7422189" cy="5816297"/>
          </a:xfrm>
          <a:custGeom>
            <a:avLst/>
            <a:gdLst/>
            <a:ahLst/>
            <a:cxnLst/>
            <a:rect l="l" t="t" r="r" b="b"/>
            <a:pathLst>
              <a:path w="7422189" h="5816297">
                <a:moveTo>
                  <a:pt x="0" y="0"/>
                </a:moveTo>
                <a:lnTo>
                  <a:pt x="7422189" y="0"/>
                </a:lnTo>
                <a:lnTo>
                  <a:pt x="7422189" y="5816297"/>
                </a:lnTo>
                <a:lnTo>
                  <a:pt x="0" y="581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512891" y="4333805"/>
            <a:ext cx="9070922" cy="123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937">
                <a:solidFill>
                  <a:srgbClr val="2B2A5B"/>
                </a:solidFill>
                <a:latin typeface="Mirza Bold"/>
              </a:rPr>
              <a:t> يعتمــد المجال الإختياري على جهد المعلم باعتباره محور العملية التعليميــة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59922" y="1051390"/>
            <a:ext cx="5347616" cy="804279"/>
            <a:chOff x="0" y="0"/>
            <a:chExt cx="9253154" cy="1391671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9253154" cy="1392941"/>
            </a:xfrm>
            <a:custGeom>
              <a:avLst/>
              <a:gdLst/>
              <a:ahLst/>
              <a:cxnLst/>
              <a:rect l="l" t="t" r="r" b="b"/>
              <a:pathLst>
                <a:path w="9253154" h="1392941">
                  <a:moveTo>
                    <a:pt x="455930" y="0"/>
                  </a:moveTo>
                  <a:lnTo>
                    <a:pt x="1062390" y="0"/>
                  </a:lnTo>
                  <a:lnTo>
                    <a:pt x="1062390" y="1957"/>
                  </a:lnTo>
                  <a:lnTo>
                    <a:pt x="8341295" y="1957"/>
                  </a:lnTo>
                  <a:lnTo>
                    <a:pt x="8341295" y="0"/>
                  </a:lnTo>
                  <a:lnTo>
                    <a:pt x="8797225" y="0"/>
                  </a:lnTo>
                  <a:cubicBezTo>
                    <a:pt x="9048685" y="0"/>
                    <a:pt x="9253155" y="315119"/>
                    <a:pt x="9253155" y="702656"/>
                  </a:cubicBezTo>
                  <a:cubicBezTo>
                    <a:pt x="9253155" y="1090193"/>
                    <a:pt x="9048685" y="1392941"/>
                    <a:pt x="8797225" y="1392941"/>
                  </a:cubicBezTo>
                  <a:lnTo>
                    <a:pt x="455930" y="1392941"/>
                  </a:lnTo>
                  <a:cubicBezTo>
                    <a:pt x="204471" y="1392941"/>
                    <a:pt x="0" y="1092150"/>
                    <a:pt x="0" y="704613"/>
                  </a:cubicBezTo>
                  <a:cubicBezTo>
                    <a:pt x="0" y="317076"/>
                    <a:pt x="204471" y="0"/>
                    <a:pt x="455930" y="0"/>
                  </a:cubicBezTo>
                  <a:close/>
                </a:path>
              </a:pathLst>
            </a:custGeom>
            <a:solidFill>
              <a:srgbClr val="7584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341630" y="350349"/>
              <a:ext cx="1808480" cy="352306"/>
            </a:xfrm>
            <a:custGeom>
              <a:avLst/>
              <a:gdLst/>
              <a:ahLst/>
              <a:cxnLst/>
              <a:rect l="l" t="t" r="r" b="b"/>
              <a:pathLst>
                <a:path w="1808480" h="352306">
                  <a:moveTo>
                    <a:pt x="113030" y="0"/>
                  </a:moveTo>
                  <a:lnTo>
                    <a:pt x="1694180" y="0"/>
                  </a:lnTo>
                  <a:cubicBezTo>
                    <a:pt x="1757680" y="0"/>
                    <a:pt x="1808480" y="78290"/>
                    <a:pt x="1808480" y="176153"/>
                  </a:cubicBezTo>
                  <a:cubicBezTo>
                    <a:pt x="1808480" y="274016"/>
                    <a:pt x="1757680" y="352307"/>
                    <a:pt x="1694180" y="352307"/>
                  </a:cubicBezTo>
                  <a:lnTo>
                    <a:pt x="1238250" y="352307"/>
                  </a:lnTo>
                  <a:lnTo>
                    <a:pt x="1238250" y="350349"/>
                  </a:lnTo>
                  <a:lnTo>
                    <a:pt x="114300" y="350349"/>
                  </a:lnTo>
                  <a:cubicBezTo>
                    <a:pt x="50800" y="350349"/>
                    <a:pt x="0" y="272059"/>
                    <a:pt x="0" y="174196"/>
                  </a:cubicBezTo>
                  <a:cubicBezTo>
                    <a:pt x="0" y="76333"/>
                    <a:pt x="50800" y="0"/>
                    <a:pt x="1130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7538" y="2655346"/>
            <a:ext cx="676275" cy="6762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5BD9C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011096" y="2758904"/>
            <a:ext cx="469159" cy="469159"/>
          </a:xfrm>
          <a:custGeom>
            <a:avLst/>
            <a:gdLst/>
            <a:ahLst/>
            <a:cxnLst/>
            <a:rect l="l" t="t" r="r" b="b"/>
            <a:pathLst>
              <a:path w="469159" h="469159">
                <a:moveTo>
                  <a:pt x="469159" y="0"/>
                </a:moveTo>
                <a:lnTo>
                  <a:pt x="0" y="0"/>
                </a:lnTo>
                <a:lnTo>
                  <a:pt x="0" y="469159"/>
                </a:lnTo>
                <a:lnTo>
                  <a:pt x="469159" y="469159"/>
                </a:lnTo>
                <a:lnTo>
                  <a:pt x="469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4706468" y="2830161"/>
            <a:ext cx="5754691" cy="41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9"/>
              </a:lnSpc>
            </a:pPr>
            <a:r>
              <a:rPr lang="en-US" sz="3099">
                <a:solidFill>
                  <a:srgbClr val="2B2A5B"/>
                </a:solidFill>
                <a:ea typeface="Sondos Bold"/>
              </a:rPr>
              <a:t>✔️أو❌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891" y="942975"/>
            <a:ext cx="6576794" cy="74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6"/>
              </a:lnSpc>
              <a:spcBef>
                <a:spcPct val="0"/>
              </a:spcBef>
            </a:pPr>
            <a:r>
              <a:rPr lang="en-US" sz="4326">
                <a:solidFill>
                  <a:srgbClr val="FCFCFF"/>
                </a:solidFill>
                <a:cs typeface="Sondos"/>
              </a:rPr>
              <a:t>تقييم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43345" y="3814386"/>
            <a:ext cx="1316577" cy="1375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  <a:spcBef>
                <a:spcPct val="0"/>
              </a:spcBef>
            </a:pPr>
            <a:r>
              <a:rPr lang="en-US" sz="7549">
                <a:solidFill>
                  <a:srgbClr val="000000"/>
                </a:solidFill>
                <a:ea typeface="Hacen Tunisia Light"/>
              </a:rPr>
              <a:t>❌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8B4346F-428C-C831-25FE-2460F620F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1633" y="6660065"/>
            <a:ext cx="5100856" cy="17674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3646679" flipH="1">
            <a:off x="-5097750" y="-1052979"/>
            <a:ext cx="13358577" cy="1237721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73246" y="1855669"/>
            <a:ext cx="7422189" cy="5816297"/>
          </a:xfrm>
          <a:custGeom>
            <a:avLst/>
            <a:gdLst/>
            <a:ahLst/>
            <a:cxnLst/>
            <a:rect l="l" t="t" r="r" b="b"/>
            <a:pathLst>
              <a:path w="7422189" h="5816297">
                <a:moveTo>
                  <a:pt x="0" y="0"/>
                </a:moveTo>
                <a:lnTo>
                  <a:pt x="7422189" y="0"/>
                </a:lnTo>
                <a:lnTo>
                  <a:pt x="7422189" y="5816297"/>
                </a:lnTo>
                <a:lnTo>
                  <a:pt x="0" y="581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512891" y="4333805"/>
            <a:ext cx="9070922" cy="123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937">
                <a:solidFill>
                  <a:srgbClr val="2B2A5B"/>
                </a:solidFill>
                <a:cs typeface="Mirza Bold"/>
              </a:rPr>
              <a:t>المسؤول  عن اي تكاليف مالية المخصصة في مشروع التخرج هو الطالب؟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59922" y="1051390"/>
            <a:ext cx="5347616" cy="804279"/>
            <a:chOff x="0" y="0"/>
            <a:chExt cx="9253154" cy="1391671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9253154" cy="1392941"/>
            </a:xfrm>
            <a:custGeom>
              <a:avLst/>
              <a:gdLst/>
              <a:ahLst/>
              <a:cxnLst/>
              <a:rect l="l" t="t" r="r" b="b"/>
              <a:pathLst>
                <a:path w="9253154" h="1392941">
                  <a:moveTo>
                    <a:pt x="455930" y="0"/>
                  </a:moveTo>
                  <a:lnTo>
                    <a:pt x="1062390" y="0"/>
                  </a:lnTo>
                  <a:lnTo>
                    <a:pt x="1062390" y="1957"/>
                  </a:lnTo>
                  <a:lnTo>
                    <a:pt x="8341295" y="1957"/>
                  </a:lnTo>
                  <a:lnTo>
                    <a:pt x="8341295" y="0"/>
                  </a:lnTo>
                  <a:lnTo>
                    <a:pt x="8797225" y="0"/>
                  </a:lnTo>
                  <a:cubicBezTo>
                    <a:pt x="9048685" y="0"/>
                    <a:pt x="9253155" y="315119"/>
                    <a:pt x="9253155" y="702656"/>
                  </a:cubicBezTo>
                  <a:cubicBezTo>
                    <a:pt x="9253155" y="1090193"/>
                    <a:pt x="9048685" y="1392941"/>
                    <a:pt x="8797225" y="1392941"/>
                  </a:cubicBezTo>
                  <a:lnTo>
                    <a:pt x="455930" y="1392941"/>
                  </a:lnTo>
                  <a:cubicBezTo>
                    <a:pt x="204471" y="1392941"/>
                    <a:pt x="0" y="1092150"/>
                    <a:pt x="0" y="704613"/>
                  </a:cubicBezTo>
                  <a:cubicBezTo>
                    <a:pt x="0" y="317076"/>
                    <a:pt x="204471" y="0"/>
                    <a:pt x="455930" y="0"/>
                  </a:cubicBezTo>
                  <a:close/>
                </a:path>
              </a:pathLst>
            </a:custGeom>
            <a:solidFill>
              <a:srgbClr val="7584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341630" y="350349"/>
              <a:ext cx="1808480" cy="352306"/>
            </a:xfrm>
            <a:custGeom>
              <a:avLst/>
              <a:gdLst/>
              <a:ahLst/>
              <a:cxnLst/>
              <a:rect l="l" t="t" r="r" b="b"/>
              <a:pathLst>
                <a:path w="1808480" h="352306">
                  <a:moveTo>
                    <a:pt x="113030" y="0"/>
                  </a:moveTo>
                  <a:lnTo>
                    <a:pt x="1694180" y="0"/>
                  </a:lnTo>
                  <a:cubicBezTo>
                    <a:pt x="1757680" y="0"/>
                    <a:pt x="1808480" y="78290"/>
                    <a:pt x="1808480" y="176153"/>
                  </a:cubicBezTo>
                  <a:cubicBezTo>
                    <a:pt x="1808480" y="274016"/>
                    <a:pt x="1757680" y="352307"/>
                    <a:pt x="1694180" y="352307"/>
                  </a:cubicBezTo>
                  <a:lnTo>
                    <a:pt x="1238250" y="352307"/>
                  </a:lnTo>
                  <a:lnTo>
                    <a:pt x="1238250" y="350349"/>
                  </a:lnTo>
                  <a:lnTo>
                    <a:pt x="114300" y="350349"/>
                  </a:lnTo>
                  <a:cubicBezTo>
                    <a:pt x="50800" y="350349"/>
                    <a:pt x="0" y="272059"/>
                    <a:pt x="0" y="174196"/>
                  </a:cubicBezTo>
                  <a:cubicBezTo>
                    <a:pt x="0" y="76333"/>
                    <a:pt x="50800" y="0"/>
                    <a:pt x="1130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7538" y="2655346"/>
            <a:ext cx="676275" cy="6762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5BD9C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011096" y="2758904"/>
            <a:ext cx="469159" cy="469159"/>
          </a:xfrm>
          <a:custGeom>
            <a:avLst/>
            <a:gdLst/>
            <a:ahLst/>
            <a:cxnLst/>
            <a:rect l="l" t="t" r="r" b="b"/>
            <a:pathLst>
              <a:path w="469159" h="469159">
                <a:moveTo>
                  <a:pt x="469159" y="0"/>
                </a:moveTo>
                <a:lnTo>
                  <a:pt x="0" y="0"/>
                </a:lnTo>
                <a:lnTo>
                  <a:pt x="0" y="469159"/>
                </a:lnTo>
                <a:lnTo>
                  <a:pt x="469159" y="469159"/>
                </a:lnTo>
                <a:lnTo>
                  <a:pt x="469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4706468" y="2830161"/>
            <a:ext cx="5754691" cy="41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9"/>
              </a:lnSpc>
            </a:pPr>
            <a:r>
              <a:rPr lang="en-US" sz="3099">
                <a:solidFill>
                  <a:srgbClr val="2B2A5B"/>
                </a:solidFill>
                <a:ea typeface="Sondos Bold"/>
              </a:rPr>
              <a:t>✔️أو❌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891" y="942975"/>
            <a:ext cx="6576794" cy="74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6"/>
              </a:lnSpc>
              <a:spcBef>
                <a:spcPct val="0"/>
              </a:spcBef>
            </a:pPr>
            <a:r>
              <a:rPr lang="en-US" sz="4326">
                <a:solidFill>
                  <a:srgbClr val="FCFCFF"/>
                </a:solidFill>
                <a:cs typeface="Sondos"/>
              </a:rPr>
              <a:t>تقييم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3646679" flipH="1">
            <a:off x="-5097750" y="-1052979"/>
            <a:ext cx="13358577" cy="1237721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73246" y="1855669"/>
            <a:ext cx="7422189" cy="5816297"/>
          </a:xfrm>
          <a:custGeom>
            <a:avLst/>
            <a:gdLst/>
            <a:ahLst/>
            <a:cxnLst/>
            <a:rect l="l" t="t" r="r" b="b"/>
            <a:pathLst>
              <a:path w="7422189" h="5816297">
                <a:moveTo>
                  <a:pt x="0" y="0"/>
                </a:moveTo>
                <a:lnTo>
                  <a:pt x="7422189" y="0"/>
                </a:lnTo>
                <a:lnTo>
                  <a:pt x="7422189" y="5816297"/>
                </a:lnTo>
                <a:lnTo>
                  <a:pt x="0" y="581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512891" y="4333805"/>
            <a:ext cx="9070922" cy="123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937">
                <a:solidFill>
                  <a:srgbClr val="2B2A5B"/>
                </a:solidFill>
                <a:cs typeface="Mirza Bold"/>
              </a:rPr>
              <a:t>المسؤول  عن اي تكاليف مالية المخصصة في مشروع التخرج هو الطالب؟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59922" y="1051390"/>
            <a:ext cx="5347616" cy="804279"/>
            <a:chOff x="0" y="0"/>
            <a:chExt cx="9253154" cy="1391671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9253154" cy="1392941"/>
            </a:xfrm>
            <a:custGeom>
              <a:avLst/>
              <a:gdLst/>
              <a:ahLst/>
              <a:cxnLst/>
              <a:rect l="l" t="t" r="r" b="b"/>
              <a:pathLst>
                <a:path w="9253154" h="1392941">
                  <a:moveTo>
                    <a:pt x="455930" y="0"/>
                  </a:moveTo>
                  <a:lnTo>
                    <a:pt x="1062390" y="0"/>
                  </a:lnTo>
                  <a:lnTo>
                    <a:pt x="1062390" y="1957"/>
                  </a:lnTo>
                  <a:lnTo>
                    <a:pt x="8341295" y="1957"/>
                  </a:lnTo>
                  <a:lnTo>
                    <a:pt x="8341295" y="0"/>
                  </a:lnTo>
                  <a:lnTo>
                    <a:pt x="8797225" y="0"/>
                  </a:lnTo>
                  <a:cubicBezTo>
                    <a:pt x="9048685" y="0"/>
                    <a:pt x="9253155" y="315119"/>
                    <a:pt x="9253155" y="702656"/>
                  </a:cubicBezTo>
                  <a:cubicBezTo>
                    <a:pt x="9253155" y="1090193"/>
                    <a:pt x="9048685" y="1392941"/>
                    <a:pt x="8797225" y="1392941"/>
                  </a:cubicBezTo>
                  <a:lnTo>
                    <a:pt x="455930" y="1392941"/>
                  </a:lnTo>
                  <a:cubicBezTo>
                    <a:pt x="204471" y="1392941"/>
                    <a:pt x="0" y="1092150"/>
                    <a:pt x="0" y="704613"/>
                  </a:cubicBezTo>
                  <a:cubicBezTo>
                    <a:pt x="0" y="317076"/>
                    <a:pt x="204471" y="0"/>
                    <a:pt x="455930" y="0"/>
                  </a:cubicBezTo>
                  <a:close/>
                </a:path>
              </a:pathLst>
            </a:custGeom>
            <a:solidFill>
              <a:srgbClr val="7584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341630" y="350349"/>
              <a:ext cx="1808480" cy="352306"/>
            </a:xfrm>
            <a:custGeom>
              <a:avLst/>
              <a:gdLst/>
              <a:ahLst/>
              <a:cxnLst/>
              <a:rect l="l" t="t" r="r" b="b"/>
              <a:pathLst>
                <a:path w="1808480" h="352306">
                  <a:moveTo>
                    <a:pt x="113030" y="0"/>
                  </a:moveTo>
                  <a:lnTo>
                    <a:pt x="1694180" y="0"/>
                  </a:lnTo>
                  <a:cubicBezTo>
                    <a:pt x="1757680" y="0"/>
                    <a:pt x="1808480" y="78290"/>
                    <a:pt x="1808480" y="176153"/>
                  </a:cubicBezTo>
                  <a:cubicBezTo>
                    <a:pt x="1808480" y="274016"/>
                    <a:pt x="1757680" y="352307"/>
                    <a:pt x="1694180" y="352307"/>
                  </a:cubicBezTo>
                  <a:lnTo>
                    <a:pt x="1238250" y="352307"/>
                  </a:lnTo>
                  <a:lnTo>
                    <a:pt x="1238250" y="350349"/>
                  </a:lnTo>
                  <a:lnTo>
                    <a:pt x="114300" y="350349"/>
                  </a:lnTo>
                  <a:cubicBezTo>
                    <a:pt x="50800" y="350349"/>
                    <a:pt x="0" y="272059"/>
                    <a:pt x="0" y="174196"/>
                  </a:cubicBezTo>
                  <a:cubicBezTo>
                    <a:pt x="0" y="76333"/>
                    <a:pt x="50800" y="0"/>
                    <a:pt x="1130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7538" y="2655346"/>
            <a:ext cx="676275" cy="6762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5BD9C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011096" y="2758904"/>
            <a:ext cx="469159" cy="469159"/>
          </a:xfrm>
          <a:custGeom>
            <a:avLst/>
            <a:gdLst/>
            <a:ahLst/>
            <a:cxnLst/>
            <a:rect l="l" t="t" r="r" b="b"/>
            <a:pathLst>
              <a:path w="469159" h="469159">
                <a:moveTo>
                  <a:pt x="469159" y="0"/>
                </a:moveTo>
                <a:lnTo>
                  <a:pt x="0" y="0"/>
                </a:lnTo>
                <a:lnTo>
                  <a:pt x="0" y="469159"/>
                </a:lnTo>
                <a:lnTo>
                  <a:pt x="469159" y="469159"/>
                </a:lnTo>
                <a:lnTo>
                  <a:pt x="469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4706468" y="2830161"/>
            <a:ext cx="5754691" cy="41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9"/>
              </a:lnSpc>
            </a:pPr>
            <a:r>
              <a:rPr lang="en-US" sz="3099">
                <a:solidFill>
                  <a:srgbClr val="2B2A5B"/>
                </a:solidFill>
                <a:ea typeface="Sondos Bold"/>
              </a:rPr>
              <a:t>✔️أو❌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891" y="942975"/>
            <a:ext cx="6576794" cy="74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6"/>
              </a:lnSpc>
              <a:spcBef>
                <a:spcPct val="0"/>
              </a:spcBef>
            </a:pPr>
            <a:r>
              <a:rPr lang="en-US" sz="4326">
                <a:solidFill>
                  <a:srgbClr val="FCFCFF"/>
                </a:solidFill>
                <a:cs typeface="Sondos"/>
              </a:rPr>
              <a:t>تقييم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59922" y="4573318"/>
            <a:ext cx="1105519" cy="115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5"/>
              </a:lnSpc>
              <a:spcBef>
                <a:spcPct val="0"/>
              </a:spcBef>
            </a:pPr>
            <a:r>
              <a:rPr lang="en-US" sz="6339">
                <a:solidFill>
                  <a:srgbClr val="000000"/>
                </a:solidFill>
                <a:ea typeface="Hacen Tunisia Light"/>
              </a:rPr>
              <a:t>❌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395B537-EB56-2E15-7C88-FEEA15BC6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22" y="6288007"/>
            <a:ext cx="5065460" cy="17578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3646679" flipH="1">
            <a:off x="-5097750" y="-1052979"/>
            <a:ext cx="13358577" cy="1237721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73246" y="1855669"/>
            <a:ext cx="7422189" cy="5816297"/>
          </a:xfrm>
          <a:custGeom>
            <a:avLst/>
            <a:gdLst/>
            <a:ahLst/>
            <a:cxnLst/>
            <a:rect l="l" t="t" r="r" b="b"/>
            <a:pathLst>
              <a:path w="7422189" h="5816297">
                <a:moveTo>
                  <a:pt x="0" y="0"/>
                </a:moveTo>
                <a:lnTo>
                  <a:pt x="7422189" y="0"/>
                </a:lnTo>
                <a:lnTo>
                  <a:pt x="7422189" y="5816297"/>
                </a:lnTo>
                <a:lnTo>
                  <a:pt x="0" y="581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512891" y="4619555"/>
            <a:ext cx="9070922" cy="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937">
                <a:solidFill>
                  <a:srgbClr val="2B2A5B"/>
                </a:solidFill>
                <a:cs typeface="Mirza Bold"/>
              </a:rPr>
              <a:t>يتم تنفيذ المشروع داخل المدرسة فقط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59922" y="1051390"/>
            <a:ext cx="5347616" cy="804279"/>
            <a:chOff x="0" y="0"/>
            <a:chExt cx="9253154" cy="1391671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9253154" cy="1392941"/>
            </a:xfrm>
            <a:custGeom>
              <a:avLst/>
              <a:gdLst/>
              <a:ahLst/>
              <a:cxnLst/>
              <a:rect l="l" t="t" r="r" b="b"/>
              <a:pathLst>
                <a:path w="9253154" h="1392941">
                  <a:moveTo>
                    <a:pt x="455930" y="0"/>
                  </a:moveTo>
                  <a:lnTo>
                    <a:pt x="1062390" y="0"/>
                  </a:lnTo>
                  <a:lnTo>
                    <a:pt x="1062390" y="1957"/>
                  </a:lnTo>
                  <a:lnTo>
                    <a:pt x="8341295" y="1957"/>
                  </a:lnTo>
                  <a:lnTo>
                    <a:pt x="8341295" y="0"/>
                  </a:lnTo>
                  <a:lnTo>
                    <a:pt x="8797225" y="0"/>
                  </a:lnTo>
                  <a:cubicBezTo>
                    <a:pt x="9048685" y="0"/>
                    <a:pt x="9253155" y="315119"/>
                    <a:pt x="9253155" y="702656"/>
                  </a:cubicBezTo>
                  <a:cubicBezTo>
                    <a:pt x="9253155" y="1090193"/>
                    <a:pt x="9048685" y="1392941"/>
                    <a:pt x="8797225" y="1392941"/>
                  </a:cubicBezTo>
                  <a:lnTo>
                    <a:pt x="455930" y="1392941"/>
                  </a:lnTo>
                  <a:cubicBezTo>
                    <a:pt x="204471" y="1392941"/>
                    <a:pt x="0" y="1092150"/>
                    <a:pt x="0" y="704613"/>
                  </a:cubicBezTo>
                  <a:cubicBezTo>
                    <a:pt x="0" y="317076"/>
                    <a:pt x="204471" y="0"/>
                    <a:pt x="455930" y="0"/>
                  </a:cubicBezTo>
                  <a:close/>
                </a:path>
              </a:pathLst>
            </a:custGeom>
            <a:solidFill>
              <a:srgbClr val="7584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341630" y="350349"/>
              <a:ext cx="1808480" cy="352306"/>
            </a:xfrm>
            <a:custGeom>
              <a:avLst/>
              <a:gdLst/>
              <a:ahLst/>
              <a:cxnLst/>
              <a:rect l="l" t="t" r="r" b="b"/>
              <a:pathLst>
                <a:path w="1808480" h="352306">
                  <a:moveTo>
                    <a:pt x="113030" y="0"/>
                  </a:moveTo>
                  <a:lnTo>
                    <a:pt x="1694180" y="0"/>
                  </a:lnTo>
                  <a:cubicBezTo>
                    <a:pt x="1757680" y="0"/>
                    <a:pt x="1808480" y="78290"/>
                    <a:pt x="1808480" y="176153"/>
                  </a:cubicBezTo>
                  <a:cubicBezTo>
                    <a:pt x="1808480" y="274016"/>
                    <a:pt x="1757680" y="352307"/>
                    <a:pt x="1694180" y="352307"/>
                  </a:cubicBezTo>
                  <a:lnTo>
                    <a:pt x="1238250" y="352307"/>
                  </a:lnTo>
                  <a:lnTo>
                    <a:pt x="1238250" y="350349"/>
                  </a:lnTo>
                  <a:lnTo>
                    <a:pt x="114300" y="350349"/>
                  </a:lnTo>
                  <a:cubicBezTo>
                    <a:pt x="50800" y="350349"/>
                    <a:pt x="0" y="272059"/>
                    <a:pt x="0" y="174196"/>
                  </a:cubicBezTo>
                  <a:cubicBezTo>
                    <a:pt x="0" y="76333"/>
                    <a:pt x="50800" y="0"/>
                    <a:pt x="1130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7538" y="2655346"/>
            <a:ext cx="676275" cy="6762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5BD9C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011096" y="2758904"/>
            <a:ext cx="469159" cy="469159"/>
          </a:xfrm>
          <a:custGeom>
            <a:avLst/>
            <a:gdLst/>
            <a:ahLst/>
            <a:cxnLst/>
            <a:rect l="l" t="t" r="r" b="b"/>
            <a:pathLst>
              <a:path w="469159" h="469159">
                <a:moveTo>
                  <a:pt x="469159" y="0"/>
                </a:moveTo>
                <a:lnTo>
                  <a:pt x="0" y="0"/>
                </a:lnTo>
                <a:lnTo>
                  <a:pt x="0" y="469159"/>
                </a:lnTo>
                <a:lnTo>
                  <a:pt x="469159" y="469159"/>
                </a:lnTo>
                <a:lnTo>
                  <a:pt x="469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4706468" y="2830161"/>
            <a:ext cx="5754691" cy="41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9"/>
              </a:lnSpc>
            </a:pPr>
            <a:r>
              <a:rPr lang="en-US" sz="3099">
                <a:solidFill>
                  <a:srgbClr val="2B2A5B"/>
                </a:solidFill>
                <a:ea typeface="Sondos Bold"/>
              </a:rPr>
              <a:t>✔️أو❌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891" y="942975"/>
            <a:ext cx="6576794" cy="74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6"/>
              </a:lnSpc>
              <a:spcBef>
                <a:spcPct val="0"/>
              </a:spcBef>
            </a:pPr>
            <a:r>
              <a:rPr lang="en-US" sz="4326">
                <a:solidFill>
                  <a:srgbClr val="FCFCFF"/>
                </a:solidFill>
                <a:cs typeface="Sondos"/>
              </a:rPr>
              <a:t>تقييم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 rot="3646679" flipH="1">
            <a:off x="-5097750" y="-1052979"/>
            <a:ext cx="13358577" cy="1237721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473246" y="1855669"/>
            <a:ext cx="7422189" cy="5816297"/>
          </a:xfrm>
          <a:custGeom>
            <a:avLst/>
            <a:gdLst/>
            <a:ahLst/>
            <a:cxnLst/>
            <a:rect l="l" t="t" r="r" b="b"/>
            <a:pathLst>
              <a:path w="7422189" h="5816297">
                <a:moveTo>
                  <a:pt x="0" y="0"/>
                </a:moveTo>
                <a:lnTo>
                  <a:pt x="7422189" y="0"/>
                </a:lnTo>
                <a:lnTo>
                  <a:pt x="7422189" y="5816297"/>
                </a:lnTo>
                <a:lnTo>
                  <a:pt x="0" y="581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8243085" y="4398891"/>
            <a:ext cx="9070922" cy="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937">
                <a:solidFill>
                  <a:srgbClr val="2B2A5B"/>
                </a:solidFill>
                <a:cs typeface="Mirza Bold"/>
              </a:rPr>
              <a:t>يتم تنفيذ المشروع داخل المدرسة فقط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59922" y="1051390"/>
            <a:ext cx="5347616" cy="804279"/>
            <a:chOff x="0" y="0"/>
            <a:chExt cx="9253154" cy="1391671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9253154" cy="1392941"/>
            </a:xfrm>
            <a:custGeom>
              <a:avLst/>
              <a:gdLst/>
              <a:ahLst/>
              <a:cxnLst/>
              <a:rect l="l" t="t" r="r" b="b"/>
              <a:pathLst>
                <a:path w="9253154" h="1392941">
                  <a:moveTo>
                    <a:pt x="455930" y="0"/>
                  </a:moveTo>
                  <a:lnTo>
                    <a:pt x="1062390" y="0"/>
                  </a:lnTo>
                  <a:lnTo>
                    <a:pt x="1062390" y="1957"/>
                  </a:lnTo>
                  <a:lnTo>
                    <a:pt x="8341295" y="1957"/>
                  </a:lnTo>
                  <a:lnTo>
                    <a:pt x="8341295" y="0"/>
                  </a:lnTo>
                  <a:lnTo>
                    <a:pt x="8797225" y="0"/>
                  </a:lnTo>
                  <a:cubicBezTo>
                    <a:pt x="9048685" y="0"/>
                    <a:pt x="9253155" y="315119"/>
                    <a:pt x="9253155" y="702656"/>
                  </a:cubicBezTo>
                  <a:cubicBezTo>
                    <a:pt x="9253155" y="1090193"/>
                    <a:pt x="9048685" y="1392941"/>
                    <a:pt x="8797225" y="1392941"/>
                  </a:cubicBezTo>
                  <a:lnTo>
                    <a:pt x="455930" y="1392941"/>
                  </a:lnTo>
                  <a:cubicBezTo>
                    <a:pt x="204471" y="1392941"/>
                    <a:pt x="0" y="1092150"/>
                    <a:pt x="0" y="704613"/>
                  </a:cubicBezTo>
                  <a:cubicBezTo>
                    <a:pt x="0" y="317076"/>
                    <a:pt x="204471" y="0"/>
                    <a:pt x="455930" y="0"/>
                  </a:cubicBezTo>
                  <a:close/>
                </a:path>
              </a:pathLst>
            </a:custGeom>
            <a:solidFill>
              <a:srgbClr val="7584E7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341630" y="350349"/>
              <a:ext cx="1808480" cy="352306"/>
            </a:xfrm>
            <a:custGeom>
              <a:avLst/>
              <a:gdLst/>
              <a:ahLst/>
              <a:cxnLst/>
              <a:rect l="l" t="t" r="r" b="b"/>
              <a:pathLst>
                <a:path w="1808480" h="352306">
                  <a:moveTo>
                    <a:pt x="113030" y="0"/>
                  </a:moveTo>
                  <a:lnTo>
                    <a:pt x="1694180" y="0"/>
                  </a:lnTo>
                  <a:cubicBezTo>
                    <a:pt x="1757680" y="0"/>
                    <a:pt x="1808480" y="78290"/>
                    <a:pt x="1808480" y="176153"/>
                  </a:cubicBezTo>
                  <a:cubicBezTo>
                    <a:pt x="1808480" y="274016"/>
                    <a:pt x="1757680" y="352307"/>
                    <a:pt x="1694180" y="352307"/>
                  </a:cubicBezTo>
                  <a:lnTo>
                    <a:pt x="1238250" y="352307"/>
                  </a:lnTo>
                  <a:lnTo>
                    <a:pt x="1238250" y="350349"/>
                  </a:lnTo>
                  <a:lnTo>
                    <a:pt x="114300" y="350349"/>
                  </a:lnTo>
                  <a:cubicBezTo>
                    <a:pt x="50800" y="350349"/>
                    <a:pt x="0" y="272059"/>
                    <a:pt x="0" y="174196"/>
                  </a:cubicBezTo>
                  <a:cubicBezTo>
                    <a:pt x="0" y="76333"/>
                    <a:pt x="50800" y="0"/>
                    <a:pt x="1130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07538" y="2655346"/>
            <a:ext cx="676275" cy="6762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5BD9C7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011096" y="2758904"/>
            <a:ext cx="469159" cy="469159"/>
          </a:xfrm>
          <a:custGeom>
            <a:avLst/>
            <a:gdLst/>
            <a:ahLst/>
            <a:cxnLst/>
            <a:rect l="l" t="t" r="r" b="b"/>
            <a:pathLst>
              <a:path w="469159" h="469159">
                <a:moveTo>
                  <a:pt x="469159" y="0"/>
                </a:moveTo>
                <a:lnTo>
                  <a:pt x="0" y="0"/>
                </a:lnTo>
                <a:lnTo>
                  <a:pt x="0" y="469159"/>
                </a:lnTo>
                <a:lnTo>
                  <a:pt x="469159" y="469159"/>
                </a:lnTo>
                <a:lnTo>
                  <a:pt x="469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4706468" y="2830161"/>
            <a:ext cx="5754691" cy="41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9"/>
              </a:lnSpc>
            </a:pPr>
            <a:r>
              <a:rPr lang="en-US" sz="3099">
                <a:solidFill>
                  <a:srgbClr val="2B2A5B"/>
                </a:solidFill>
                <a:ea typeface="Sondos Bold"/>
              </a:rPr>
              <a:t>✔️أو❌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2891" y="942975"/>
            <a:ext cx="6576794" cy="74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6"/>
              </a:lnSpc>
              <a:spcBef>
                <a:spcPct val="0"/>
              </a:spcBef>
            </a:pPr>
            <a:r>
              <a:rPr lang="en-US" sz="4326">
                <a:solidFill>
                  <a:srgbClr val="FCFCFF"/>
                </a:solidFill>
                <a:cs typeface="Sondos"/>
              </a:rPr>
              <a:t>تقييم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7D7B5AC-FBAC-773E-E740-E6C016D0C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059" y="5432980"/>
            <a:ext cx="7137308" cy="37814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47344" y="260362"/>
            <a:ext cx="2343260" cy="2456330"/>
          </a:xfrm>
          <a:custGeom>
            <a:avLst/>
            <a:gdLst/>
            <a:ahLst/>
            <a:cxnLst/>
            <a:rect l="l" t="t" r="r" b="b"/>
            <a:pathLst>
              <a:path w="2343260" h="2456330">
                <a:moveTo>
                  <a:pt x="0" y="0"/>
                </a:moveTo>
                <a:lnTo>
                  <a:pt x="2343260" y="0"/>
                </a:lnTo>
                <a:lnTo>
                  <a:pt x="2343260" y="2456330"/>
                </a:lnTo>
                <a:lnTo>
                  <a:pt x="0" y="245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209" r="-53905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5569317" y="5143500"/>
            <a:ext cx="7928198" cy="4878891"/>
          </a:xfrm>
          <a:custGeom>
            <a:avLst/>
            <a:gdLst/>
            <a:ahLst/>
            <a:cxnLst/>
            <a:rect l="l" t="t" r="r" b="b"/>
            <a:pathLst>
              <a:path w="7928198" h="4878891">
                <a:moveTo>
                  <a:pt x="0" y="0"/>
                </a:moveTo>
                <a:lnTo>
                  <a:pt x="7928198" y="0"/>
                </a:lnTo>
                <a:lnTo>
                  <a:pt x="7928198" y="4878891"/>
                </a:lnTo>
                <a:lnTo>
                  <a:pt x="0" y="4878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13372008" y="1374227"/>
            <a:ext cx="3922117" cy="1914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ar-SA" sz="5500" dirty="0">
                <a:solidFill>
                  <a:srgbClr val="000000"/>
                </a:solidFill>
              </a:rPr>
              <a:t>انتهى الدرس</a:t>
            </a:r>
          </a:p>
          <a:p>
            <a:pPr algn="ctr">
              <a:lnSpc>
                <a:spcPts val="7700"/>
              </a:lnSpc>
            </a:pPr>
            <a:r>
              <a:rPr lang="ar-SA" sz="5500" dirty="0">
                <a:solidFill>
                  <a:srgbClr val="000000"/>
                </a:solidFill>
              </a:rPr>
              <a:t>ختاما</a:t>
            </a:r>
            <a:endParaRPr lang="en-US" sz="55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00914" y="3903657"/>
            <a:ext cx="14465003" cy="95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FFFFFF"/>
                </a:solidFill>
                <a:cs typeface="29LT Baseet Bold"/>
              </a:rPr>
              <a:t>قومي بإستكمال مهامكِ الادائية في منصة مدرستي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6772644" cy="10287000"/>
          </a:xfrm>
          <a:custGeom>
            <a:avLst/>
            <a:gdLst/>
            <a:ahLst/>
            <a:cxnLst/>
            <a:rect l="l" t="t" r="r" b="b"/>
            <a:pathLst>
              <a:path w="6772644" h="10287000">
                <a:moveTo>
                  <a:pt x="6772644" y="0"/>
                </a:moveTo>
                <a:lnTo>
                  <a:pt x="0" y="0"/>
                </a:lnTo>
                <a:lnTo>
                  <a:pt x="0" y="10287000"/>
                </a:lnTo>
                <a:lnTo>
                  <a:pt x="6772644" y="10287000"/>
                </a:lnTo>
                <a:lnTo>
                  <a:pt x="6772644" y="0"/>
                </a:lnTo>
                <a:close/>
              </a:path>
            </a:pathLst>
          </a:custGeom>
          <a:blipFill>
            <a:blip r:embed="rId2"/>
            <a:stretch>
              <a:fillRect l="-59216" r="-82603" b="-627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9144000" y="9464935"/>
            <a:ext cx="705525" cy="311714"/>
          </a:xfrm>
          <a:custGeom>
            <a:avLst/>
            <a:gdLst/>
            <a:ahLst/>
            <a:cxnLst/>
            <a:rect l="l" t="t" r="r" b="b"/>
            <a:pathLst>
              <a:path w="705525" h="311714">
                <a:moveTo>
                  <a:pt x="705525" y="0"/>
                </a:moveTo>
                <a:lnTo>
                  <a:pt x="0" y="0"/>
                </a:lnTo>
                <a:lnTo>
                  <a:pt x="0" y="311714"/>
                </a:lnTo>
                <a:lnTo>
                  <a:pt x="705525" y="311714"/>
                </a:lnTo>
                <a:lnTo>
                  <a:pt x="7055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TextBox 6"/>
          <p:cNvSpPr txBox="1"/>
          <p:nvPr/>
        </p:nvSpPr>
        <p:spPr>
          <a:xfrm>
            <a:off x="9496762" y="2951732"/>
            <a:ext cx="10022952" cy="14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00"/>
              </a:lnSpc>
            </a:pPr>
            <a:r>
              <a:rPr lang="en-US" sz="11100" dirty="0" err="1">
                <a:solidFill>
                  <a:srgbClr val="2B2929"/>
                </a:solidFill>
                <a:cs typeface="Noto Kufi Arabic Bold"/>
              </a:rPr>
              <a:t>أهداف</a:t>
            </a:r>
            <a:r>
              <a:rPr lang="en-US" sz="11100" dirty="0">
                <a:solidFill>
                  <a:srgbClr val="2B2929"/>
                </a:solidFill>
                <a:cs typeface="Noto Kufi Arabic Bold"/>
              </a:rPr>
              <a:t> </a:t>
            </a:r>
            <a:r>
              <a:rPr lang="en-US" sz="11100" dirty="0" err="1">
                <a:solidFill>
                  <a:srgbClr val="2B2929"/>
                </a:solidFill>
                <a:cs typeface="Noto Kufi Arabic Bold"/>
              </a:rPr>
              <a:t>الدرس</a:t>
            </a:r>
            <a:endParaRPr lang="en-US" sz="11100" dirty="0">
              <a:solidFill>
                <a:srgbClr val="2B2929"/>
              </a:solidFill>
              <a:cs typeface="Noto Kufi Arabic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88388" y="4433833"/>
            <a:ext cx="1065510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endParaRPr lang="ar-SA" sz="4000" cap="all" dirty="0">
              <a:solidFill>
                <a:srgbClr val="000000"/>
              </a:solidFill>
              <a:effectLst/>
              <a:latin typeface="YAFdJn-gKOc 0"/>
            </a:endParaRPr>
          </a:p>
          <a:p>
            <a:pPr algn="r"/>
            <a:r>
              <a:rPr lang="ar-SA" sz="4000" b="0" i="0" dirty="0">
                <a:solidFill>
                  <a:srgbClr val="000000"/>
                </a:solidFill>
                <a:effectLst/>
              </a:rPr>
              <a:t>أن تتعرف الطالبة على المهام والأدوار في المجال </a:t>
            </a:r>
            <a:r>
              <a:rPr lang="ar-SA" sz="4000" b="0" i="0" dirty="0" err="1">
                <a:solidFill>
                  <a:srgbClr val="000000"/>
                </a:solidFill>
                <a:effectLst/>
              </a:rPr>
              <a:t>الإختياري</a:t>
            </a:r>
            <a:r>
              <a:rPr lang="ar-SA" sz="4000" b="0" i="0" dirty="0">
                <a:solidFill>
                  <a:srgbClr val="000000"/>
                </a:solidFill>
                <a:effectLst/>
              </a:rPr>
              <a:t> </a:t>
            </a:r>
            <a:endParaRPr lang="ar-SA" sz="4000" dirty="0"/>
          </a:p>
          <a:p>
            <a:pPr algn="r"/>
            <a:r>
              <a:rPr lang="ar-SA" sz="4000" b="0" i="0" dirty="0">
                <a:solidFill>
                  <a:srgbClr val="000000"/>
                </a:solidFill>
                <a:effectLst/>
              </a:rPr>
              <a:t>أن تعدد </a:t>
            </a:r>
            <a:r>
              <a:rPr lang="ar-SA" sz="4000" b="0" i="0" dirty="0" err="1">
                <a:solidFill>
                  <a:srgbClr val="000000"/>
                </a:solidFill>
                <a:effectLst/>
              </a:rPr>
              <a:t>الطالبه</a:t>
            </a:r>
            <a:r>
              <a:rPr lang="ar-SA" sz="4000" b="0" i="0">
                <a:solidFill>
                  <a:srgbClr val="000000"/>
                </a:solidFill>
                <a:effectLst/>
              </a:rPr>
              <a:t> مكان </a:t>
            </a:r>
            <a:r>
              <a:rPr lang="ar-SA" sz="4000" b="0" i="0" dirty="0">
                <a:solidFill>
                  <a:srgbClr val="000000"/>
                </a:solidFill>
                <a:effectLst/>
              </a:rPr>
              <a:t>تطبيق مواد المجال الاختياري</a:t>
            </a:r>
            <a:endParaRPr lang="ar-SA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-5390765" y="3418004"/>
            <a:ext cx="15720660" cy="4614323"/>
            <a:chOff x="0" y="1714619"/>
            <a:chExt cx="20960880" cy="6152430"/>
          </a:xfrm>
        </p:grpSpPr>
        <p:sp>
          <p:nvSpPr>
            <p:cNvPr id="7" name="TextBox 7"/>
            <p:cNvSpPr txBox="1"/>
            <p:nvPr/>
          </p:nvSpPr>
          <p:spPr>
            <a:xfrm>
              <a:off x="6288744" y="1714619"/>
              <a:ext cx="13790874" cy="3938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939"/>
                </a:lnSpc>
              </a:pPr>
              <a:r>
                <a:rPr lang="en-US" sz="3599" dirty="0" err="1">
                  <a:solidFill>
                    <a:srgbClr val="FF5757"/>
                  </a:solidFill>
                </a:rPr>
                <a:t>تمثل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المدرسة</a:t>
              </a:r>
              <a:r>
                <a:rPr lang="en-US" sz="3599" dirty="0">
                  <a:solidFill>
                    <a:srgbClr val="94DDDE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الدور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الرئيسي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للمتعلم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ودعمه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ورعاية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تعلمه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لتحقيق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الأهداف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التربوية</a:t>
              </a:r>
              <a:r>
                <a:rPr lang="en-US" sz="3599" dirty="0">
                  <a:solidFill>
                    <a:srgbClr val="FF5757"/>
                  </a:solidFill>
                </a:rPr>
                <a:t> </a:t>
              </a:r>
              <a:r>
                <a:rPr lang="en-US" sz="3599" dirty="0" err="1">
                  <a:solidFill>
                    <a:srgbClr val="FF5757"/>
                  </a:solidFill>
                </a:rPr>
                <a:t>المأمولة</a:t>
              </a:r>
              <a:r>
                <a:rPr lang="en-US" sz="3599" dirty="0">
                  <a:solidFill>
                    <a:srgbClr val="FF5757"/>
                  </a:solidFill>
                </a:rPr>
                <a:t>: </a:t>
              </a:r>
            </a:p>
            <a:p>
              <a:pPr algn="r" rtl="1">
                <a:lnSpc>
                  <a:spcPts val="5939"/>
                </a:lnSpc>
              </a:pPr>
              <a:r>
                <a:rPr lang="en-US" sz="3599" dirty="0" err="1">
                  <a:solidFill>
                    <a:srgbClr val="94DDDE"/>
                  </a:solidFill>
                </a:rPr>
                <a:t>ترتكز</a:t>
              </a:r>
              <a:r>
                <a:rPr lang="en-US" sz="3599" dirty="0">
                  <a:solidFill>
                    <a:srgbClr val="94DDDE"/>
                  </a:solidFill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</a:rPr>
                <a:t>جهود</a:t>
              </a:r>
              <a:r>
                <a:rPr lang="en-US" sz="3599" dirty="0">
                  <a:solidFill>
                    <a:srgbClr val="94DDDE"/>
                  </a:solidFill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</a:rPr>
                <a:t>المدرس</a:t>
              </a:r>
              <a:r>
                <a:rPr lang="en-US" sz="3599" dirty="0">
                  <a:solidFill>
                    <a:srgbClr val="94DDDE"/>
                  </a:solidFill>
                </a:rPr>
                <a:t>ــة </a:t>
              </a:r>
              <a:r>
                <a:rPr lang="en-US" sz="3599" dirty="0" err="1">
                  <a:solidFill>
                    <a:srgbClr val="94DDDE"/>
                  </a:solidFill>
                </a:rPr>
                <a:t>على</a:t>
              </a:r>
              <a:r>
                <a:rPr lang="en-US" sz="3599" dirty="0">
                  <a:solidFill>
                    <a:srgbClr val="94DDDE"/>
                  </a:solidFill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</a:rPr>
                <a:t>توفير</a:t>
              </a:r>
              <a:r>
                <a:rPr lang="en-US" sz="3599" dirty="0">
                  <a:solidFill>
                    <a:srgbClr val="94DDDE"/>
                  </a:solidFill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</a:rPr>
                <a:t>كاف</a:t>
              </a:r>
              <a:r>
                <a:rPr lang="en-US" sz="3599" dirty="0">
                  <a:solidFill>
                    <a:srgbClr val="94DDDE"/>
                  </a:solidFill>
                </a:rPr>
                <a:t>ــة </a:t>
              </a:r>
              <a:r>
                <a:rPr lang="en-US" sz="3599" dirty="0" err="1">
                  <a:solidFill>
                    <a:srgbClr val="94DDDE"/>
                  </a:solidFill>
                </a:rPr>
                <a:t>الفرص</a:t>
              </a:r>
              <a:r>
                <a:rPr lang="en-US" sz="3599" dirty="0">
                  <a:solidFill>
                    <a:srgbClr val="94DDDE"/>
                  </a:solidFill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</a:rPr>
                <a:t>الللازمة</a:t>
              </a:r>
              <a:endParaRPr lang="en-US" sz="3599" dirty="0">
                <a:solidFill>
                  <a:srgbClr val="94DDDE"/>
                </a:solidFill>
              </a:endParaRPr>
            </a:p>
            <a:p>
              <a:pPr algn="r" rtl="1">
                <a:lnSpc>
                  <a:spcPts val="5939"/>
                </a:lnSpc>
              </a:pPr>
              <a:r>
                <a:rPr lang="en-US" sz="3599" dirty="0">
                  <a:solidFill>
                    <a:srgbClr val="94DDDE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  <a:latin typeface="Hacen Tunisia Light"/>
                </a:rPr>
                <a:t>لتحقيق</a:t>
              </a:r>
              <a:r>
                <a:rPr lang="en-US" sz="3599" dirty="0">
                  <a:solidFill>
                    <a:srgbClr val="94DDDE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  <a:latin typeface="Hacen Tunisia Light"/>
                </a:rPr>
                <a:t>أهداف</a:t>
              </a:r>
              <a:r>
                <a:rPr lang="en-US" sz="3599" dirty="0">
                  <a:solidFill>
                    <a:srgbClr val="94DDDE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94DDDE"/>
                  </a:solidFill>
                  <a:latin typeface="Hacen Tunisia Light"/>
                </a:rPr>
                <a:t>الطالب</a:t>
              </a:r>
              <a:r>
                <a:rPr lang="en-US" sz="3599" dirty="0">
                  <a:solidFill>
                    <a:srgbClr val="94DDDE"/>
                  </a:solidFill>
                  <a:latin typeface="Hacen Tunisia Light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349540"/>
              <a:ext cx="20960880" cy="1517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44853" lvl="1" indent="-372427" algn="just" rtl="1">
                <a:lnSpc>
                  <a:spcPts val="4829"/>
                </a:lnSpc>
                <a:buFont typeface="Arial"/>
                <a:buChar char="•"/>
              </a:pPr>
              <a:endParaRPr/>
            </a:p>
            <a:p>
              <a:pPr algn="just" rtl="1">
                <a:lnSpc>
                  <a:spcPts val="4829"/>
                </a:lnSpc>
              </a:pPr>
              <a:endParaRPr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D02DA065-EDCB-B9A9-D910-1EB26BB3A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92" y="1795084"/>
            <a:ext cx="10002217" cy="1419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031495" y="1441513"/>
            <a:ext cx="2645731" cy="1625922"/>
          </a:xfrm>
          <a:custGeom>
            <a:avLst/>
            <a:gdLst/>
            <a:ahLst/>
            <a:cxnLst/>
            <a:rect l="l" t="t" r="r" b="b"/>
            <a:pathLst>
              <a:path w="2645731" h="1625922">
                <a:moveTo>
                  <a:pt x="2645731" y="0"/>
                </a:moveTo>
                <a:lnTo>
                  <a:pt x="0" y="0"/>
                </a:lnTo>
                <a:lnTo>
                  <a:pt x="0" y="1625922"/>
                </a:lnTo>
                <a:lnTo>
                  <a:pt x="2645731" y="1625922"/>
                </a:lnTo>
                <a:lnTo>
                  <a:pt x="26457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383934" y="5817276"/>
            <a:ext cx="5758626" cy="4114800"/>
          </a:xfrm>
          <a:custGeom>
            <a:avLst/>
            <a:gdLst/>
            <a:ahLst/>
            <a:cxnLst/>
            <a:rect l="l" t="t" r="r" b="b"/>
            <a:pathLst>
              <a:path w="5758626" h="4114800">
                <a:moveTo>
                  <a:pt x="5758626" y="0"/>
                </a:moveTo>
                <a:lnTo>
                  <a:pt x="0" y="0"/>
                </a:lnTo>
                <a:lnTo>
                  <a:pt x="0" y="4114800"/>
                </a:lnTo>
                <a:lnTo>
                  <a:pt x="5758626" y="4114800"/>
                </a:lnTo>
                <a:lnTo>
                  <a:pt x="57586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9793330" y="611167"/>
            <a:ext cx="1491622" cy="3229890"/>
          </a:xfrm>
          <a:custGeom>
            <a:avLst/>
            <a:gdLst/>
            <a:ahLst/>
            <a:cxnLst/>
            <a:rect l="l" t="t" r="r" b="b"/>
            <a:pathLst>
              <a:path w="1491622" h="3229890">
                <a:moveTo>
                  <a:pt x="1491622" y="0"/>
                </a:moveTo>
                <a:lnTo>
                  <a:pt x="0" y="0"/>
                </a:lnTo>
                <a:lnTo>
                  <a:pt x="0" y="3229890"/>
                </a:lnTo>
                <a:lnTo>
                  <a:pt x="1491622" y="3229890"/>
                </a:lnTo>
                <a:lnTo>
                  <a:pt x="14916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flipH="1">
            <a:off x="6255421" y="537034"/>
            <a:ext cx="3748344" cy="3073642"/>
          </a:xfrm>
          <a:custGeom>
            <a:avLst/>
            <a:gdLst/>
            <a:ahLst/>
            <a:cxnLst/>
            <a:rect l="l" t="t" r="r" b="b"/>
            <a:pathLst>
              <a:path w="3748344" h="3073642">
                <a:moveTo>
                  <a:pt x="3748345" y="0"/>
                </a:moveTo>
                <a:lnTo>
                  <a:pt x="0" y="0"/>
                </a:lnTo>
                <a:lnTo>
                  <a:pt x="0" y="3073642"/>
                </a:lnTo>
                <a:lnTo>
                  <a:pt x="3748345" y="3073642"/>
                </a:lnTo>
                <a:lnTo>
                  <a:pt x="374834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flipH="1">
            <a:off x="13622474" y="524787"/>
            <a:ext cx="4317873" cy="5892879"/>
          </a:xfrm>
          <a:custGeom>
            <a:avLst/>
            <a:gdLst/>
            <a:ahLst/>
            <a:cxnLst/>
            <a:rect l="l" t="t" r="r" b="b"/>
            <a:pathLst>
              <a:path w="4317873" h="5892879">
                <a:moveTo>
                  <a:pt x="4317873" y="0"/>
                </a:moveTo>
                <a:lnTo>
                  <a:pt x="0" y="0"/>
                </a:lnTo>
                <a:lnTo>
                  <a:pt x="0" y="5892878"/>
                </a:lnTo>
                <a:lnTo>
                  <a:pt x="4317873" y="5892878"/>
                </a:lnTo>
                <a:lnTo>
                  <a:pt x="431787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>
            <a:off x="11549176" y="4534903"/>
            <a:ext cx="3550658" cy="2194952"/>
          </a:xfrm>
          <a:custGeom>
            <a:avLst/>
            <a:gdLst/>
            <a:ahLst/>
            <a:cxnLst/>
            <a:rect l="l" t="t" r="r" b="b"/>
            <a:pathLst>
              <a:path w="3550658" h="2194952">
                <a:moveTo>
                  <a:pt x="0" y="0"/>
                </a:moveTo>
                <a:lnTo>
                  <a:pt x="3550658" y="0"/>
                </a:lnTo>
                <a:lnTo>
                  <a:pt x="3550658" y="2194952"/>
                </a:lnTo>
                <a:lnTo>
                  <a:pt x="0" y="21949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8"/>
          <p:cNvGrpSpPr/>
          <p:nvPr/>
        </p:nvGrpSpPr>
        <p:grpSpPr>
          <a:xfrm>
            <a:off x="11918223" y="6564589"/>
            <a:ext cx="2464710" cy="2662744"/>
            <a:chOff x="0" y="-95250"/>
            <a:chExt cx="840517" cy="908050"/>
          </a:xfrm>
        </p:grpSpPr>
        <p:sp>
          <p:nvSpPr>
            <p:cNvPr id="9" name="Freeform 9"/>
            <p:cNvSpPr/>
            <p:nvPr/>
          </p:nvSpPr>
          <p:spPr>
            <a:xfrm>
              <a:off x="27717" y="197031"/>
              <a:ext cx="812800" cy="406363"/>
            </a:xfrm>
            <a:custGeom>
              <a:avLst/>
              <a:gdLst/>
              <a:ahLst/>
              <a:cxnLst/>
              <a:rect l="l" t="t" r="r" b="b"/>
              <a:pathLst>
                <a:path w="812800" h="406363">
                  <a:moveTo>
                    <a:pt x="165659" y="0"/>
                  </a:moveTo>
                  <a:lnTo>
                    <a:pt x="647141" y="0"/>
                  </a:lnTo>
                  <a:cubicBezTo>
                    <a:pt x="738632" y="0"/>
                    <a:pt x="812800" y="74168"/>
                    <a:pt x="812800" y="165659"/>
                  </a:cubicBezTo>
                  <a:lnTo>
                    <a:pt x="812800" y="240704"/>
                  </a:lnTo>
                  <a:cubicBezTo>
                    <a:pt x="812800" y="284639"/>
                    <a:pt x="795347" y="326776"/>
                    <a:pt x="764280" y="357843"/>
                  </a:cubicBezTo>
                  <a:cubicBezTo>
                    <a:pt x="733212" y="388910"/>
                    <a:pt x="691076" y="406363"/>
                    <a:pt x="647141" y="406363"/>
                  </a:cubicBezTo>
                  <a:lnTo>
                    <a:pt x="165659" y="406363"/>
                  </a:lnTo>
                  <a:cubicBezTo>
                    <a:pt x="74168" y="406363"/>
                    <a:pt x="0" y="332195"/>
                    <a:pt x="0" y="240704"/>
                  </a:cubicBezTo>
                  <a:lnTo>
                    <a:pt x="0" y="165659"/>
                  </a:lnTo>
                  <a:cubicBezTo>
                    <a:pt x="0" y="74168"/>
                    <a:pt x="74168" y="0"/>
                    <a:pt x="165659" y="0"/>
                  </a:cubicBez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dirty="0" err="1">
                  <a:solidFill>
                    <a:srgbClr val="000000"/>
                  </a:solidFill>
                </a:rPr>
                <a:t>دور</a:t>
              </a:r>
              <a:r>
                <a:rPr lang="en-US" sz="2900" dirty="0">
                  <a:solidFill>
                    <a:srgbClr val="000000"/>
                  </a:solidFill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</a:rPr>
                <a:t>المتعلم</a:t>
              </a:r>
              <a:endParaRPr lang="en-US" sz="2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56519" y="3837944"/>
            <a:ext cx="11220974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5"/>
              </a:lnSpc>
            </a:pPr>
            <a:r>
              <a:rPr lang="en-US" sz="6675" dirty="0" err="1">
                <a:solidFill>
                  <a:srgbClr val="F0ABC1"/>
                </a:solidFill>
              </a:rPr>
              <a:t>المهام</a:t>
            </a:r>
            <a:r>
              <a:rPr lang="en-US" sz="6675" dirty="0">
                <a:solidFill>
                  <a:srgbClr val="F0ABC1"/>
                </a:solidFill>
              </a:rPr>
              <a:t> </a:t>
            </a:r>
            <a:r>
              <a:rPr lang="en-US" sz="6675" dirty="0" err="1">
                <a:solidFill>
                  <a:srgbClr val="F0ABC1"/>
                </a:solidFill>
              </a:rPr>
              <a:t>والأدوار</a:t>
            </a:r>
            <a:r>
              <a:rPr lang="en-US" sz="6675" dirty="0">
                <a:solidFill>
                  <a:srgbClr val="F0ABC1"/>
                </a:solidFill>
              </a:rPr>
              <a:t> </a:t>
            </a:r>
            <a:r>
              <a:rPr lang="en-US" sz="6675" dirty="0" err="1">
                <a:solidFill>
                  <a:srgbClr val="F0ABC1"/>
                </a:solidFill>
              </a:rPr>
              <a:t>في</a:t>
            </a:r>
            <a:r>
              <a:rPr lang="en-US" sz="6675" dirty="0">
                <a:solidFill>
                  <a:srgbClr val="F0ABC1"/>
                </a:solidFill>
              </a:rPr>
              <a:t> </a:t>
            </a:r>
            <a:r>
              <a:rPr lang="en-US" sz="6675" dirty="0" err="1">
                <a:solidFill>
                  <a:srgbClr val="F0ABC1"/>
                </a:solidFill>
              </a:rPr>
              <a:t>المجال</a:t>
            </a:r>
            <a:r>
              <a:rPr lang="en-US" sz="6675" dirty="0">
                <a:solidFill>
                  <a:srgbClr val="F0ABC1"/>
                </a:solidFill>
              </a:rPr>
              <a:t> </a:t>
            </a:r>
            <a:r>
              <a:rPr lang="en-US" sz="6675" dirty="0" err="1">
                <a:solidFill>
                  <a:srgbClr val="F0ABC1"/>
                </a:solidFill>
              </a:rPr>
              <a:t>الإختياري</a:t>
            </a:r>
            <a:endParaRPr lang="en-US" sz="6675" dirty="0">
              <a:solidFill>
                <a:srgbClr val="F0ABC1"/>
              </a:solidFill>
            </a:endParaRPr>
          </a:p>
        </p:txBody>
      </p:sp>
      <p:sp>
        <p:nvSpPr>
          <p:cNvPr id="12" name="AutoShape 12"/>
          <p:cNvSpPr/>
          <p:nvPr/>
        </p:nvSpPr>
        <p:spPr>
          <a:xfrm flipH="1">
            <a:off x="11115028" y="4746645"/>
            <a:ext cx="21846" cy="352969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r-SA"/>
          </a:p>
        </p:txBody>
      </p:sp>
      <p:grpSp>
        <p:nvGrpSpPr>
          <p:cNvPr id="13" name="Group 13"/>
          <p:cNvGrpSpPr/>
          <p:nvPr/>
        </p:nvGrpSpPr>
        <p:grpSpPr>
          <a:xfrm>
            <a:off x="9585678" y="8285747"/>
            <a:ext cx="3050233" cy="1284223"/>
            <a:chOff x="671484" y="812382"/>
            <a:chExt cx="803353" cy="338232"/>
          </a:xfrm>
        </p:grpSpPr>
        <p:sp>
          <p:nvSpPr>
            <p:cNvPr id="14" name="Freeform 14"/>
            <p:cNvSpPr/>
            <p:nvPr/>
          </p:nvSpPr>
          <p:spPr>
            <a:xfrm>
              <a:off x="851382" y="862712"/>
              <a:ext cx="476512" cy="287902"/>
            </a:xfrm>
            <a:custGeom>
              <a:avLst/>
              <a:gdLst/>
              <a:ahLst/>
              <a:cxnLst/>
              <a:rect l="l" t="t" r="r" b="b"/>
              <a:pathLst>
                <a:path w="476512" h="287902">
                  <a:moveTo>
                    <a:pt x="143951" y="0"/>
                  </a:moveTo>
                  <a:lnTo>
                    <a:pt x="332561" y="0"/>
                  </a:lnTo>
                  <a:cubicBezTo>
                    <a:pt x="370740" y="0"/>
                    <a:pt x="407354" y="15166"/>
                    <a:pt x="434350" y="42162"/>
                  </a:cubicBezTo>
                  <a:cubicBezTo>
                    <a:pt x="461346" y="69158"/>
                    <a:pt x="476512" y="105773"/>
                    <a:pt x="476512" y="143951"/>
                  </a:cubicBezTo>
                  <a:lnTo>
                    <a:pt x="476512" y="143951"/>
                  </a:lnTo>
                  <a:cubicBezTo>
                    <a:pt x="476512" y="223453"/>
                    <a:pt x="412063" y="287902"/>
                    <a:pt x="332561" y="287902"/>
                  </a:cubicBezTo>
                  <a:lnTo>
                    <a:pt x="143951" y="287902"/>
                  </a:lnTo>
                  <a:cubicBezTo>
                    <a:pt x="64449" y="287902"/>
                    <a:pt x="0" y="223453"/>
                    <a:pt x="0" y="143951"/>
                  </a:cubicBezTo>
                  <a:lnTo>
                    <a:pt x="0" y="143951"/>
                  </a:lnTo>
                  <a:cubicBezTo>
                    <a:pt x="0" y="64449"/>
                    <a:pt x="64449" y="0"/>
                    <a:pt x="143951" y="0"/>
                  </a:cubicBez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71484" y="812382"/>
              <a:ext cx="803353" cy="320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dirty="0" err="1">
                  <a:solidFill>
                    <a:srgbClr val="000000"/>
                  </a:solidFill>
                </a:rPr>
                <a:t>دور</a:t>
              </a:r>
              <a:r>
                <a:rPr lang="en-US" sz="2900" dirty="0">
                  <a:solidFill>
                    <a:srgbClr val="000000"/>
                  </a:solidFill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</a:rPr>
                <a:t>المعلم</a:t>
              </a:r>
              <a:endParaRPr lang="en-US" sz="2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1173357" y="4539144"/>
            <a:ext cx="1797617" cy="276515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r-SA"/>
          </a:p>
        </p:txBody>
      </p:sp>
      <p:grpSp>
        <p:nvGrpSpPr>
          <p:cNvPr id="17" name="Group 17"/>
          <p:cNvGrpSpPr/>
          <p:nvPr/>
        </p:nvGrpSpPr>
        <p:grpSpPr>
          <a:xfrm>
            <a:off x="7543508" y="7787418"/>
            <a:ext cx="2480162" cy="1532997"/>
            <a:chOff x="0" y="0"/>
            <a:chExt cx="819376" cy="5064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9376" cy="506459"/>
            </a:xfrm>
            <a:custGeom>
              <a:avLst/>
              <a:gdLst/>
              <a:ahLst/>
              <a:cxnLst/>
              <a:rect l="l" t="t" r="r" b="b"/>
              <a:pathLst>
                <a:path w="819376" h="506459">
                  <a:moveTo>
                    <a:pt x="127983" y="0"/>
                  </a:moveTo>
                  <a:lnTo>
                    <a:pt x="691393" y="0"/>
                  </a:lnTo>
                  <a:cubicBezTo>
                    <a:pt x="725336" y="0"/>
                    <a:pt x="757889" y="13484"/>
                    <a:pt x="781890" y="37485"/>
                  </a:cubicBezTo>
                  <a:cubicBezTo>
                    <a:pt x="805892" y="61487"/>
                    <a:pt x="819376" y="94040"/>
                    <a:pt x="819376" y="127983"/>
                  </a:cubicBezTo>
                  <a:lnTo>
                    <a:pt x="819376" y="378476"/>
                  </a:lnTo>
                  <a:cubicBezTo>
                    <a:pt x="819376" y="449159"/>
                    <a:pt x="762076" y="506459"/>
                    <a:pt x="691393" y="506459"/>
                  </a:cubicBezTo>
                  <a:lnTo>
                    <a:pt x="127983" y="506459"/>
                  </a:lnTo>
                  <a:cubicBezTo>
                    <a:pt x="94040" y="506459"/>
                    <a:pt x="61487" y="492975"/>
                    <a:pt x="37485" y="468974"/>
                  </a:cubicBezTo>
                  <a:cubicBezTo>
                    <a:pt x="13484" y="444972"/>
                    <a:pt x="0" y="412419"/>
                    <a:pt x="0" y="378476"/>
                  </a:cubicBezTo>
                  <a:lnTo>
                    <a:pt x="0" y="127983"/>
                  </a:lnTo>
                  <a:cubicBezTo>
                    <a:pt x="0" y="94040"/>
                    <a:pt x="13484" y="61487"/>
                    <a:pt x="37485" y="37485"/>
                  </a:cubicBezTo>
                  <a:cubicBezTo>
                    <a:pt x="61487" y="13484"/>
                    <a:pt x="94040" y="0"/>
                    <a:pt x="127983" y="0"/>
                  </a:cubicBez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40498" tIns="40498" rIns="40498" bIns="40498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dirty="0" err="1">
                  <a:solidFill>
                    <a:srgbClr val="000000"/>
                  </a:solidFill>
                </a:rPr>
                <a:t>دور</a:t>
              </a:r>
              <a:r>
                <a:rPr lang="en-US" sz="2899" dirty="0">
                  <a:solidFill>
                    <a:srgbClr val="000000"/>
                  </a:solidFill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</a:rPr>
                <a:t>رائد</a:t>
              </a:r>
              <a:r>
                <a:rPr lang="en-US" sz="2899" dirty="0">
                  <a:solidFill>
                    <a:srgbClr val="000000"/>
                  </a:solidFill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</a:rPr>
                <a:t>النشاط</a:t>
              </a:r>
              <a:endParaRPr lang="en-US" sz="2899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 flipH="1">
            <a:off x="9010748" y="4572435"/>
            <a:ext cx="2153994" cy="3214984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r-SA"/>
          </a:p>
        </p:txBody>
      </p:sp>
      <p:sp>
        <p:nvSpPr>
          <p:cNvPr id="21" name="AutoShape 21"/>
          <p:cNvSpPr/>
          <p:nvPr/>
        </p:nvSpPr>
        <p:spPr>
          <a:xfrm flipH="1">
            <a:off x="3687661" y="4874601"/>
            <a:ext cx="21846" cy="352969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r-SA"/>
          </a:p>
        </p:txBody>
      </p:sp>
      <p:grpSp>
        <p:nvGrpSpPr>
          <p:cNvPr id="22" name="Group 22"/>
          <p:cNvGrpSpPr/>
          <p:nvPr/>
        </p:nvGrpSpPr>
        <p:grpSpPr>
          <a:xfrm>
            <a:off x="2114747" y="7286140"/>
            <a:ext cx="3086103" cy="3447750"/>
            <a:chOff x="-176009" y="-294494"/>
            <a:chExt cx="812800" cy="9080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76512" cy="319061"/>
            </a:xfrm>
            <a:custGeom>
              <a:avLst/>
              <a:gdLst/>
              <a:ahLst/>
              <a:cxnLst/>
              <a:rect l="l" t="t" r="r" b="b"/>
              <a:pathLst>
                <a:path w="476512" h="319061">
                  <a:moveTo>
                    <a:pt x="159530" y="0"/>
                  </a:moveTo>
                  <a:lnTo>
                    <a:pt x="316982" y="0"/>
                  </a:lnTo>
                  <a:cubicBezTo>
                    <a:pt x="359292" y="0"/>
                    <a:pt x="399869" y="16808"/>
                    <a:pt x="429787" y="46725"/>
                  </a:cubicBezTo>
                  <a:cubicBezTo>
                    <a:pt x="459705" y="76643"/>
                    <a:pt x="476512" y="117220"/>
                    <a:pt x="476512" y="159530"/>
                  </a:cubicBezTo>
                  <a:lnTo>
                    <a:pt x="476512" y="159530"/>
                  </a:lnTo>
                  <a:cubicBezTo>
                    <a:pt x="476512" y="201841"/>
                    <a:pt x="459705" y="242418"/>
                    <a:pt x="429787" y="272335"/>
                  </a:cubicBezTo>
                  <a:cubicBezTo>
                    <a:pt x="399869" y="302253"/>
                    <a:pt x="359292" y="319061"/>
                    <a:pt x="316982" y="319061"/>
                  </a:cubicBezTo>
                  <a:lnTo>
                    <a:pt x="159530" y="319061"/>
                  </a:lnTo>
                  <a:cubicBezTo>
                    <a:pt x="117220" y="319061"/>
                    <a:pt x="76643" y="302253"/>
                    <a:pt x="46725" y="272335"/>
                  </a:cubicBezTo>
                  <a:cubicBezTo>
                    <a:pt x="16808" y="242418"/>
                    <a:pt x="0" y="201841"/>
                    <a:pt x="0" y="159530"/>
                  </a:cubicBezTo>
                  <a:lnTo>
                    <a:pt x="0" y="159530"/>
                  </a:lnTo>
                  <a:cubicBezTo>
                    <a:pt x="0" y="117220"/>
                    <a:pt x="16808" y="76643"/>
                    <a:pt x="46725" y="46725"/>
                  </a:cubicBezTo>
                  <a:cubicBezTo>
                    <a:pt x="76643" y="16808"/>
                    <a:pt x="117220" y="0"/>
                    <a:pt x="159530" y="0"/>
                  </a:cubicBez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-176009" y="-294494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dirty="0" err="1">
                  <a:solidFill>
                    <a:srgbClr val="000000"/>
                  </a:solidFill>
                </a:rPr>
                <a:t>دور</a:t>
              </a:r>
              <a:r>
                <a:rPr lang="en-US" sz="2900" dirty="0">
                  <a:solidFill>
                    <a:srgbClr val="000000"/>
                  </a:solidFill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</a:rPr>
                <a:t>الادارة</a:t>
              </a:r>
              <a:endParaRPr lang="en-US" sz="2900" dirty="0">
                <a:solidFill>
                  <a:srgbClr val="000000"/>
                </a:solidFill>
              </a:endParaRPr>
            </a:p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000000"/>
                  </a:solidFill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</a:rPr>
                <a:t>المدرسية</a:t>
              </a:r>
              <a:endParaRPr lang="en-US" sz="2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>
            <a:off x="3680590" y="4699724"/>
            <a:ext cx="2172028" cy="276515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r-SA"/>
          </a:p>
        </p:txBody>
      </p:sp>
      <p:grpSp>
        <p:nvGrpSpPr>
          <p:cNvPr id="26" name="Group 26"/>
          <p:cNvGrpSpPr/>
          <p:nvPr/>
        </p:nvGrpSpPr>
        <p:grpSpPr>
          <a:xfrm>
            <a:off x="5035314" y="7185566"/>
            <a:ext cx="1634609" cy="1679538"/>
            <a:chOff x="0" y="-95250"/>
            <a:chExt cx="557436" cy="57275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57436" cy="413124"/>
            </a:xfrm>
            <a:custGeom>
              <a:avLst/>
              <a:gdLst/>
              <a:ahLst/>
              <a:cxnLst/>
              <a:rect l="l" t="t" r="r" b="b"/>
              <a:pathLst>
                <a:path w="557436" h="413124">
                  <a:moveTo>
                    <a:pt x="206562" y="0"/>
                  </a:moveTo>
                  <a:lnTo>
                    <a:pt x="350874" y="0"/>
                  </a:lnTo>
                  <a:cubicBezTo>
                    <a:pt x="405657" y="0"/>
                    <a:pt x="458197" y="21763"/>
                    <a:pt x="496935" y="60501"/>
                  </a:cubicBezTo>
                  <a:cubicBezTo>
                    <a:pt x="535673" y="99239"/>
                    <a:pt x="557436" y="151778"/>
                    <a:pt x="557436" y="206562"/>
                  </a:cubicBezTo>
                  <a:lnTo>
                    <a:pt x="557436" y="206562"/>
                  </a:lnTo>
                  <a:cubicBezTo>
                    <a:pt x="557436" y="320643"/>
                    <a:pt x="464955" y="413124"/>
                    <a:pt x="350874" y="413124"/>
                  </a:cubicBezTo>
                  <a:lnTo>
                    <a:pt x="206562" y="413124"/>
                  </a:lnTo>
                  <a:cubicBezTo>
                    <a:pt x="92481" y="413124"/>
                    <a:pt x="0" y="320643"/>
                    <a:pt x="0" y="206562"/>
                  </a:cubicBezTo>
                  <a:lnTo>
                    <a:pt x="0" y="206562"/>
                  </a:lnTo>
                  <a:cubicBezTo>
                    <a:pt x="0" y="92481"/>
                    <a:pt x="92481" y="0"/>
                    <a:pt x="206562" y="0"/>
                  </a:cubicBez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0"/>
              <a:ext cx="550807" cy="572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dirty="0" err="1">
                  <a:solidFill>
                    <a:srgbClr val="000000"/>
                  </a:solidFill>
                </a:rPr>
                <a:t>دور</a:t>
              </a:r>
              <a:r>
                <a:rPr lang="en-US" sz="2900" dirty="0">
                  <a:solidFill>
                    <a:srgbClr val="000000"/>
                  </a:solidFill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</a:rPr>
                <a:t>الموجة</a:t>
              </a:r>
              <a:r>
                <a:rPr lang="en-US" sz="2900" dirty="0">
                  <a:solidFill>
                    <a:srgbClr val="000000"/>
                  </a:solidFill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</a:rPr>
                <a:t>الاكاديمي</a:t>
              </a:r>
              <a:endParaRPr lang="en-US" sz="2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0197" y="7421668"/>
            <a:ext cx="2460257" cy="2748570"/>
            <a:chOff x="-44135" y="-179312"/>
            <a:chExt cx="812800" cy="9080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69282" cy="506459"/>
            </a:xfrm>
            <a:custGeom>
              <a:avLst/>
              <a:gdLst/>
              <a:ahLst/>
              <a:cxnLst/>
              <a:rect l="l" t="t" r="r" b="b"/>
              <a:pathLst>
                <a:path w="669282" h="506459">
                  <a:moveTo>
                    <a:pt x="156685" y="0"/>
                  </a:moveTo>
                  <a:lnTo>
                    <a:pt x="512597" y="0"/>
                  </a:lnTo>
                  <a:cubicBezTo>
                    <a:pt x="554152" y="0"/>
                    <a:pt x="594006" y="16508"/>
                    <a:pt x="623390" y="45892"/>
                  </a:cubicBezTo>
                  <a:cubicBezTo>
                    <a:pt x="652774" y="75276"/>
                    <a:pt x="669282" y="115129"/>
                    <a:pt x="669282" y="156685"/>
                  </a:cubicBezTo>
                  <a:lnTo>
                    <a:pt x="669282" y="349774"/>
                  </a:lnTo>
                  <a:cubicBezTo>
                    <a:pt x="669282" y="391330"/>
                    <a:pt x="652774" y="431183"/>
                    <a:pt x="623390" y="460567"/>
                  </a:cubicBezTo>
                  <a:cubicBezTo>
                    <a:pt x="594006" y="489951"/>
                    <a:pt x="554152" y="506459"/>
                    <a:pt x="512597" y="506459"/>
                  </a:cubicBezTo>
                  <a:lnTo>
                    <a:pt x="156685" y="506459"/>
                  </a:lnTo>
                  <a:cubicBezTo>
                    <a:pt x="115129" y="506459"/>
                    <a:pt x="75276" y="489951"/>
                    <a:pt x="45892" y="460567"/>
                  </a:cubicBezTo>
                  <a:cubicBezTo>
                    <a:pt x="16508" y="431183"/>
                    <a:pt x="0" y="391330"/>
                    <a:pt x="0" y="349774"/>
                  </a:cubicBezTo>
                  <a:lnTo>
                    <a:pt x="0" y="156685"/>
                  </a:lnTo>
                  <a:cubicBezTo>
                    <a:pt x="0" y="115129"/>
                    <a:pt x="16508" y="75276"/>
                    <a:pt x="45892" y="45892"/>
                  </a:cubicBezTo>
                  <a:cubicBezTo>
                    <a:pt x="75276" y="16508"/>
                    <a:pt x="115129" y="0"/>
                    <a:pt x="156685" y="0"/>
                  </a:cubicBezTo>
                  <a:close/>
                </a:path>
              </a:pathLst>
            </a:custGeom>
            <a:solidFill>
              <a:srgbClr val="94DDDE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44135" y="-179312"/>
              <a:ext cx="812800" cy="908050"/>
            </a:xfrm>
            <a:prstGeom prst="rect">
              <a:avLst/>
            </a:prstGeom>
          </p:spPr>
          <p:txBody>
            <a:bodyPr lIns="40498" tIns="40498" rIns="40498" bIns="40498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</a:rPr>
                <a:t>أدوار فريق المسارات</a:t>
              </a:r>
              <a:endParaRPr lang="en-US" sz="2899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 flipH="1">
            <a:off x="1502748" y="4698851"/>
            <a:ext cx="2153994" cy="3214984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3400" y="1740675"/>
            <a:ext cx="8649783" cy="8090344"/>
          </a:xfrm>
          <a:custGeom>
            <a:avLst/>
            <a:gdLst/>
            <a:ahLst/>
            <a:cxnLst/>
            <a:rect l="l" t="t" r="r" b="b"/>
            <a:pathLst>
              <a:path w="8649783" h="8090344">
                <a:moveTo>
                  <a:pt x="0" y="0"/>
                </a:moveTo>
                <a:lnTo>
                  <a:pt x="8649782" y="0"/>
                </a:lnTo>
                <a:lnTo>
                  <a:pt x="8649782" y="8090344"/>
                </a:lnTo>
                <a:lnTo>
                  <a:pt x="0" y="8090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-5004912" y="283350"/>
            <a:ext cx="23292912" cy="3722025"/>
            <a:chOff x="0" y="-76200"/>
            <a:chExt cx="31057216" cy="4962700"/>
          </a:xfrm>
        </p:grpSpPr>
        <p:sp>
          <p:nvSpPr>
            <p:cNvPr id="4" name="TextBox 4"/>
            <p:cNvSpPr txBox="1"/>
            <p:nvPr/>
          </p:nvSpPr>
          <p:spPr>
            <a:xfrm>
              <a:off x="11524321" y="-76200"/>
              <a:ext cx="18227152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6840"/>
                </a:lnSpc>
              </a:pPr>
              <a:r>
                <a:rPr lang="en-US" sz="5700" dirty="0" err="1">
                  <a:solidFill>
                    <a:srgbClr val="F7B4A7"/>
                  </a:solidFill>
                </a:rPr>
                <a:t>دور</a:t>
              </a:r>
              <a:r>
                <a:rPr lang="en-US" sz="5700" dirty="0">
                  <a:solidFill>
                    <a:srgbClr val="F7B4A7"/>
                  </a:solidFill>
                </a:rPr>
                <a:t> </a:t>
              </a:r>
              <a:r>
                <a:rPr lang="en-US" sz="5700" dirty="0" err="1">
                  <a:solidFill>
                    <a:srgbClr val="F7B4A7"/>
                  </a:solidFill>
                </a:rPr>
                <a:t>المتعلم</a:t>
              </a:r>
              <a:r>
                <a:rPr lang="en-US" sz="5700" dirty="0">
                  <a:solidFill>
                    <a:srgbClr val="F7B4A7"/>
                  </a:solidFill>
                </a:rPr>
                <a:t>:</a:t>
              </a:r>
            </a:p>
            <a:p>
              <a:pPr algn="r" rtl="1">
                <a:lnSpc>
                  <a:spcPts val="4200"/>
                </a:lnSpc>
              </a:pPr>
              <a:r>
                <a:rPr lang="en-US" sz="3500" dirty="0" err="1">
                  <a:solidFill>
                    <a:srgbClr val="F6F6F6"/>
                  </a:solidFill>
                </a:rPr>
                <a:t>يعتم</a:t>
              </a:r>
              <a:r>
                <a:rPr lang="en-US" sz="3500" dirty="0">
                  <a:solidFill>
                    <a:srgbClr val="F6F6F6"/>
                  </a:solidFill>
                </a:rPr>
                <a:t>ــد </a:t>
              </a:r>
              <a:r>
                <a:rPr lang="en-US" sz="3500" dirty="0" err="1">
                  <a:solidFill>
                    <a:srgbClr val="F6F6F6"/>
                  </a:solidFill>
                </a:rPr>
                <a:t>المجال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الإختياري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على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جهد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المتعلم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باعتباره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محور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العملية</a:t>
              </a:r>
              <a:r>
                <a:rPr lang="en-US" sz="3500" dirty="0">
                  <a:solidFill>
                    <a:srgbClr val="F6F6F6"/>
                  </a:solidFill>
                </a:rPr>
                <a:t> </a:t>
              </a:r>
              <a:r>
                <a:rPr lang="en-US" sz="3500" dirty="0" err="1">
                  <a:solidFill>
                    <a:srgbClr val="F6F6F6"/>
                  </a:solidFill>
                </a:rPr>
                <a:t>التعليمي</a:t>
              </a:r>
              <a:r>
                <a:rPr lang="en-US" sz="3500" dirty="0">
                  <a:solidFill>
                    <a:srgbClr val="F6F6F6"/>
                  </a:solidFill>
                </a:rPr>
                <a:t>ــة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317877" y="2451219"/>
              <a:ext cx="20433596" cy="941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39"/>
                </a:lnSpc>
              </a:pPr>
              <a:r>
                <a:rPr lang="en-US" sz="3599" dirty="0" err="1">
                  <a:solidFill>
                    <a:srgbClr val="F0ABC1"/>
                  </a:solidFill>
                </a:rPr>
                <a:t>مهام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المتعلم</a:t>
              </a:r>
              <a:r>
                <a:rPr lang="en-US" sz="3599" dirty="0">
                  <a:solidFill>
                    <a:srgbClr val="F0ABC1"/>
                  </a:solidFill>
                </a:rPr>
                <a:t>(</a:t>
              </a:r>
              <a:r>
                <a:rPr lang="en-US" sz="3599" dirty="0" err="1">
                  <a:solidFill>
                    <a:srgbClr val="F0ABC1"/>
                  </a:solidFill>
                </a:rPr>
                <a:t>الطالب</a:t>
              </a:r>
              <a:r>
                <a:rPr lang="en-US" sz="3599" dirty="0">
                  <a:solidFill>
                    <a:srgbClr val="F0ABC1"/>
                  </a:solidFill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076240"/>
              <a:ext cx="31057216" cy="810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2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413455" y="130794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3384755" y="1462088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TextBox 5"/>
          <p:cNvSpPr txBox="1"/>
          <p:nvPr/>
        </p:nvSpPr>
        <p:spPr>
          <a:xfrm>
            <a:off x="-1265745" y="4268505"/>
            <a:ext cx="11967408" cy="185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29"/>
              </a:lnSpc>
            </a:pPr>
            <a:endParaRPr/>
          </a:p>
          <a:p>
            <a:pPr algn="just">
              <a:lnSpc>
                <a:spcPts val="4829"/>
              </a:lnSpc>
            </a:pPr>
            <a:endParaRPr/>
          </a:p>
          <a:p>
            <a:pPr algn="just">
              <a:lnSpc>
                <a:spcPts val="4829"/>
              </a:lnSpc>
            </a:pPr>
            <a:endParaRPr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E7558EF-6010-F317-70A0-6DF933C91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" y="434248"/>
            <a:ext cx="12775660" cy="9908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969752" y="147394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3384755" y="1028700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3027058" y="188381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>
            <a:off x="1028700" y="3156088"/>
            <a:ext cx="11535466" cy="2578052"/>
          </a:xfrm>
          <a:custGeom>
            <a:avLst/>
            <a:gdLst/>
            <a:ahLst/>
            <a:cxnLst/>
            <a:rect l="l" t="t" r="r" b="b"/>
            <a:pathLst>
              <a:path w="11535466" h="2578052">
                <a:moveTo>
                  <a:pt x="0" y="0"/>
                </a:moveTo>
                <a:lnTo>
                  <a:pt x="11535466" y="0"/>
                </a:lnTo>
                <a:lnTo>
                  <a:pt x="11535466" y="2578052"/>
                </a:lnTo>
                <a:lnTo>
                  <a:pt x="0" y="2578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6" name="Group 6"/>
          <p:cNvGrpSpPr/>
          <p:nvPr/>
        </p:nvGrpSpPr>
        <p:grpSpPr>
          <a:xfrm>
            <a:off x="1675725" y="1097169"/>
            <a:ext cx="7873764" cy="2058919"/>
            <a:chOff x="0" y="-76200"/>
            <a:chExt cx="10498352" cy="2745225"/>
          </a:xfrm>
        </p:grpSpPr>
        <p:sp>
          <p:nvSpPr>
            <p:cNvPr id="7" name="TextBox 7"/>
            <p:cNvSpPr txBox="1"/>
            <p:nvPr/>
          </p:nvSpPr>
          <p:spPr>
            <a:xfrm>
              <a:off x="1133625" y="-76200"/>
              <a:ext cx="9364727" cy="1164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6840"/>
                </a:lnSpc>
              </a:pPr>
              <a:r>
                <a:rPr lang="en-US" sz="5700" dirty="0" err="1">
                  <a:solidFill>
                    <a:srgbClr val="F7B4A7"/>
                  </a:solidFill>
                </a:rPr>
                <a:t>دور</a:t>
              </a:r>
              <a:r>
                <a:rPr lang="en-US" sz="5700" dirty="0">
                  <a:solidFill>
                    <a:srgbClr val="F7B4A7"/>
                  </a:solidFill>
                </a:rPr>
                <a:t> </a:t>
              </a:r>
              <a:r>
                <a:rPr lang="en-US" sz="5700" dirty="0" err="1">
                  <a:solidFill>
                    <a:srgbClr val="F7B4A7"/>
                  </a:solidFill>
                </a:rPr>
                <a:t>رائد</a:t>
              </a:r>
              <a:r>
                <a:rPr lang="en-US" sz="5700" dirty="0">
                  <a:solidFill>
                    <a:srgbClr val="F7B4A7"/>
                  </a:solidFill>
                </a:rPr>
                <a:t> </a:t>
              </a:r>
              <a:r>
                <a:rPr lang="en-US" sz="5700" dirty="0" err="1">
                  <a:solidFill>
                    <a:srgbClr val="F7B4A7"/>
                  </a:solidFill>
                </a:rPr>
                <a:t>النشاط</a:t>
              </a:r>
              <a:r>
                <a:rPr lang="en-US" sz="5700" dirty="0">
                  <a:solidFill>
                    <a:srgbClr val="F7B4A7"/>
                  </a:solidFill>
                </a:rPr>
                <a:t>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40019"/>
              <a:ext cx="10498352" cy="929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142138" y="-87774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3070921" y="702954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956165" y="144217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>
            <a:off x="564855" y="4746879"/>
            <a:ext cx="11391309" cy="2157341"/>
          </a:xfrm>
          <a:custGeom>
            <a:avLst/>
            <a:gdLst/>
            <a:ahLst/>
            <a:cxnLst/>
            <a:rect l="l" t="t" r="r" b="b"/>
            <a:pathLst>
              <a:path w="11391309" h="2157341">
                <a:moveTo>
                  <a:pt x="0" y="0"/>
                </a:moveTo>
                <a:lnTo>
                  <a:pt x="11391310" y="0"/>
                </a:lnTo>
                <a:lnTo>
                  <a:pt x="11391310" y="2157341"/>
                </a:lnTo>
                <a:lnTo>
                  <a:pt x="0" y="2157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6" name="Group 6"/>
          <p:cNvGrpSpPr/>
          <p:nvPr/>
        </p:nvGrpSpPr>
        <p:grpSpPr>
          <a:xfrm>
            <a:off x="564855" y="1868358"/>
            <a:ext cx="10003807" cy="2135119"/>
            <a:chOff x="0" y="-76200"/>
            <a:chExt cx="13338409" cy="2846825"/>
          </a:xfrm>
        </p:grpSpPr>
        <p:sp>
          <p:nvSpPr>
            <p:cNvPr id="7" name="TextBox 7"/>
            <p:cNvSpPr txBox="1"/>
            <p:nvPr/>
          </p:nvSpPr>
          <p:spPr>
            <a:xfrm>
              <a:off x="1440297" y="-76200"/>
              <a:ext cx="11898112" cy="1267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7440"/>
                </a:lnSpc>
              </a:pPr>
              <a:r>
                <a:rPr lang="en-US" sz="6200" dirty="0" err="1">
                  <a:solidFill>
                    <a:srgbClr val="F7B4A7"/>
                  </a:solidFill>
                </a:rPr>
                <a:t>دور</a:t>
              </a:r>
              <a:r>
                <a:rPr lang="en-US" sz="6200" dirty="0">
                  <a:solidFill>
                    <a:srgbClr val="F7B4A7"/>
                  </a:solidFill>
                </a:rPr>
                <a:t> </a:t>
              </a:r>
              <a:r>
                <a:rPr lang="en-US" sz="6200" dirty="0" err="1">
                  <a:solidFill>
                    <a:srgbClr val="F7B4A7"/>
                  </a:solidFill>
                </a:rPr>
                <a:t>الموجة</a:t>
              </a:r>
              <a:r>
                <a:rPr lang="en-US" sz="6200" dirty="0">
                  <a:solidFill>
                    <a:srgbClr val="F7B4A7"/>
                  </a:solidFill>
                </a:rPr>
                <a:t> </a:t>
              </a:r>
              <a:r>
                <a:rPr lang="en-US" sz="6200" dirty="0" err="1">
                  <a:solidFill>
                    <a:srgbClr val="F7B4A7"/>
                  </a:solidFill>
                </a:rPr>
                <a:t>الاكاديمي</a:t>
              </a:r>
              <a:r>
                <a:rPr lang="en-US" sz="6200" dirty="0">
                  <a:solidFill>
                    <a:srgbClr val="F7B4A7"/>
                  </a:solidFill>
                </a:rPr>
                <a:t>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41619"/>
              <a:ext cx="13338409" cy="929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721681"/>
            <a:ext cx="10652834" cy="8154919"/>
            <a:chOff x="0" y="-76200"/>
            <a:chExt cx="14203778" cy="10873225"/>
          </a:xfrm>
        </p:grpSpPr>
        <p:sp>
          <p:nvSpPr>
            <p:cNvPr id="6" name="TextBox 6"/>
            <p:cNvSpPr txBox="1"/>
            <p:nvPr/>
          </p:nvSpPr>
          <p:spPr>
            <a:xfrm>
              <a:off x="1533741" y="-76200"/>
              <a:ext cx="12670037" cy="1267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7440"/>
                </a:lnSpc>
              </a:pPr>
              <a:r>
                <a:rPr lang="en-US" sz="6200" dirty="0" err="1">
                  <a:solidFill>
                    <a:srgbClr val="F7B4A7"/>
                  </a:solidFill>
                </a:rPr>
                <a:t>دور</a:t>
              </a:r>
              <a:r>
                <a:rPr lang="en-US" sz="6200" dirty="0">
                  <a:solidFill>
                    <a:srgbClr val="F7B4A7"/>
                  </a:solidFill>
                </a:rPr>
                <a:t> </a:t>
              </a:r>
              <a:r>
                <a:rPr lang="en-US" sz="6200" dirty="0" err="1">
                  <a:solidFill>
                    <a:srgbClr val="F7B4A7"/>
                  </a:solidFill>
                </a:rPr>
                <a:t>الإدارة</a:t>
              </a:r>
              <a:r>
                <a:rPr lang="en-US" sz="6200" dirty="0">
                  <a:solidFill>
                    <a:srgbClr val="F7B4A7"/>
                  </a:solidFill>
                </a:rPr>
                <a:t> </a:t>
              </a:r>
              <a:r>
                <a:rPr lang="en-US" sz="6200" dirty="0" err="1">
                  <a:solidFill>
                    <a:srgbClr val="F7B4A7"/>
                  </a:solidFill>
                </a:rPr>
                <a:t>المدرسية</a:t>
              </a:r>
              <a:r>
                <a:rPr lang="en-US" sz="6200" dirty="0">
                  <a:solidFill>
                    <a:srgbClr val="F7B4A7"/>
                  </a:solidFill>
                </a:rPr>
                <a:t>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41619"/>
              <a:ext cx="14203777" cy="8955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 err="1">
                  <a:solidFill>
                    <a:srgbClr val="FEFEFE"/>
                  </a:solidFill>
                </a:rPr>
                <a:t>توزيع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مهـام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تدريس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المجال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على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المعلمين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 err="1">
                  <a:solidFill>
                    <a:srgbClr val="FEFEFE"/>
                  </a:solidFill>
                </a:rPr>
                <a:t>قيـادة</a:t>
              </a:r>
              <a:r>
                <a:rPr lang="en-US" sz="3599" dirty="0">
                  <a:solidFill>
                    <a:srgbClr val="FEFEFE"/>
                  </a:solidFill>
                </a:rPr>
                <a:t> »</a:t>
              </a:r>
              <a:r>
                <a:rPr lang="en-US" sz="3599" dirty="0" err="1">
                  <a:solidFill>
                    <a:srgbClr val="FEFEFE"/>
                  </a:solidFill>
                </a:rPr>
                <a:t>فريـق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المسارات</a:t>
              </a:r>
              <a:r>
                <a:rPr lang="en-US" sz="3599" dirty="0">
                  <a:solidFill>
                    <a:srgbClr val="FEFEFE"/>
                  </a:solidFill>
                </a:rPr>
                <a:t>« </a:t>
              </a:r>
              <a:r>
                <a:rPr lang="en-US" sz="3599" dirty="0" err="1">
                  <a:solidFill>
                    <a:srgbClr val="FEFEFE"/>
                  </a:solidFill>
                </a:rPr>
                <a:t>في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المدرسة</a:t>
              </a:r>
              <a:endParaRPr lang="en-US" sz="3599" dirty="0">
                <a:solidFill>
                  <a:srgbClr val="FEFEFE"/>
                </a:solidFill>
              </a:endParaRP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 err="1">
                  <a:solidFill>
                    <a:srgbClr val="FEFEFE"/>
                  </a:solidFill>
                </a:rPr>
                <a:t>تقديم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الدعـم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التربوي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اللازم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للمعلم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بما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يرفـع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كفاءة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تحقيق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أهدافـه</a:t>
              </a:r>
              <a:r>
                <a:rPr lang="en-US" sz="3599" dirty="0">
                  <a:solidFill>
                    <a:srgbClr val="FEFEFE"/>
                  </a:solidFill>
                </a:rPr>
                <a:t>، </a:t>
              </a:r>
              <a:r>
                <a:rPr lang="en-US" sz="3599" dirty="0" err="1">
                  <a:solidFill>
                    <a:srgbClr val="FEFEFE"/>
                  </a:solidFill>
                </a:rPr>
                <a:t>وتهيئتهم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لتنفيذه</a:t>
              </a:r>
              <a:endParaRPr lang="en-US" sz="3599" dirty="0">
                <a:solidFill>
                  <a:srgbClr val="FEFEFE"/>
                </a:solidFill>
              </a:endParaRP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 err="1">
                  <a:solidFill>
                    <a:srgbClr val="FEFEFE"/>
                  </a:solidFill>
                </a:rPr>
                <a:t>متابعـة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كفـاءة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تقويـم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تعلـم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الطلبـة</a:t>
              </a:r>
              <a:r>
                <a:rPr lang="en-US" sz="3599" dirty="0">
                  <a:solidFill>
                    <a:srgbClr val="FEFEFE"/>
                  </a:solidFill>
                </a:rPr>
                <a:t> </a:t>
              </a:r>
              <a:r>
                <a:rPr lang="en-US" sz="3599" dirty="0" err="1">
                  <a:solidFill>
                    <a:srgbClr val="FEFEFE"/>
                  </a:solidFill>
                </a:rPr>
                <a:t>للمادة</a:t>
              </a:r>
              <a:endParaRPr lang="en-US" sz="3599" dirty="0">
                <a:solidFill>
                  <a:srgbClr val="FEFEFE"/>
                </a:solidFill>
              </a:endParaRP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توفير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الاحتياجات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والمتطلبات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التطبيقية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والقاعات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والتجهيـزات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اللازمة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لتنفيـذالمجال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الاختياري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من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الميزانية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التشـغيلية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للمدرسـة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أو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بالتنسـيق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مع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الجهـات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ذات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العلاقة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؛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والتأكد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من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عـدم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تكليف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الطالب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بأي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إلتزمات</a:t>
              </a:r>
              <a:r>
                <a:rPr lang="en-US" sz="3599" dirty="0">
                  <a:solidFill>
                    <a:srgbClr val="F7B4A7"/>
                  </a:solidFill>
                  <a:latin typeface="Hacen Tunisia Light"/>
                </a:rPr>
                <a:t> </a:t>
              </a:r>
              <a:r>
                <a:rPr lang="en-US" sz="3599" dirty="0" err="1">
                  <a:solidFill>
                    <a:srgbClr val="F7B4A7"/>
                  </a:solidFill>
                  <a:latin typeface="Hacen Tunisia Light"/>
                </a:rPr>
                <a:t>مال</a:t>
              </a:r>
              <a:r>
                <a:rPr lang="ar-SA" sz="3599" dirty="0" err="1">
                  <a:solidFill>
                    <a:srgbClr val="F7B4A7"/>
                  </a:solidFill>
                  <a:latin typeface="Hacen Tunisia Light"/>
                </a:rPr>
                <a:t>ية</a:t>
              </a:r>
              <a:endParaRPr lang="en-US" sz="3599" dirty="0">
                <a:solidFill>
                  <a:srgbClr val="F7B4A7"/>
                </a:solidFill>
                <a:latin typeface="Hacen Tunisia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272</Words>
  <Application>Microsoft Office PowerPoint</Application>
  <PresentationFormat>مخصص</PresentationFormat>
  <Paragraphs>56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Mirza Bold</vt:lpstr>
      <vt:lpstr>Calibri</vt:lpstr>
      <vt:lpstr>Arial</vt:lpstr>
      <vt:lpstr>Hacen Tunisia Light</vt:lpstr>
      <vt:lpstr>YAFdJn-gKOc 0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نسخة من مدخل المجال الإختياري 2</dc:title>
  <cp:lastModifiedBy>Laila .n</cp:lastModifiedBy>
  <cp:revision>5</cp:revision>
  <dcterms:created xsi:type="dcterms:W3CDTF">2006-08-16T00:00:00Z</dcterms:created>
  <dcterms:modified xsi:type="dcterms:W3CDTF">2023-08-21T19:28:00Z</dcterms:modified>
  <dc:identifier>DAFsMFPVodY</dc:identifier>
</cp:coreProperties>
</file>