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5"/>
  </p:notesMasterIdLst>
  <p:sldIdLst>
    <p:sldId id="257" r:id="rId2"/>
    <p:sldId id="11088945" r:id="rId3"/>
    <p:sldId id="262" r:id="rId4"/>
    <p:sldId id="11088946" r:id="rId5"/>
    <p:sldId id="266" r:id="rId6"/>
    <p:sldId id="278" r:id="rId7"/>
    <p:sldId id="11089048" r:id="rId8"/>
    <p:sldId id="11089072" r:id="rId9"/>
    <p:sldId id="11089073" r:id="rId10"/>
    <p:sldId id="11089078" r:id="rId11"/>
    <p:sldId id="11089080" r:id="rId12"/>
    <p:sldId id="11089082" r:id="rId13"/>
    <p:sldId id="11089081" r:id="rId14"/>
    <p:sldId id="11088976" r:id="rId15"/>
    <p:sldId id="11089079" r:id="rId16"/>
    <p:sldId id="11089074" r:id="rId17"/>
    <p:sldId id="11089075" r:id="rId18"/>
    <p:sldId id="11089076" r:id="rId19"/>
    <p:sldId id="11089083" r:id="rId20"/>
    <p:sldId id="11089077" r:id="rId21"/>
    <p:sldId id="11089084" r:id="rId22"/>
    <p:sldId id="11089085" r:id="rId23"/>
    <p:sldId id="11089071" r:id="rId24"/>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C2A"/>
    <a:srgbClr val="A6028F"/>
    <a:srgbClr val="0C8190"/>
    <a:srgbClr val="E6FFD7"/>
    <a:srgbClr val="E2C9E7"/>
    <a:srgbClr val="C9E7E6"/>
    <a:srgbClr val="DDF4C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299F0F-50C9-4A85-B8BB-37DAAB4FA565}" v="527" dt="2023-12-04T19:43:57.617"/>
  </p1510:revLst>
</p1510:revInfo>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نمط فاتح 1 - تميي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نمط فاتح 1 - تميي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706" autoAdjust="0"/>
    <p:restoredTop sz="94660"/>
  </p:normalViewPr>
  <p:slideViewPr>
    <p:cSldViewPr snapToGrid="0">
      <p:cViewPr varScale="1">
        <p:scale>
          <a:sx n="68" d="100"/>
          <a:sy n="68" d="100"/>
        </p:scale>
        <p:origin x="72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0BFD88D5-1A49-439C-91C7-33ABCCD97D18}" type="datetimeFigureOut">
              <a:rPr lang="ar-SA" smtClean="0"/>
              <a:t>30/05/45</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9AC2A68-31C3-4AF0-98F9-B3488F3ABA04}" type="slidenum">
              <a:rPr lang="ar-SA" smtClean="0"/>
              <a:t>‹#›</a:t>
            </a:fld>
            <a:endParaRPr lang="ar-SA"/>
          </a:p>
        </p:txBody>
      </p:sp>
    </p:spTree>
    <p:extLst>
      <p:ext uri="{BB962C8B-B14F-4D97-AF65-F5344CB8AC3E}">
        <p14:creationId xmlns:p14="http://schemas.microsoft.com/office/powerpoint/2010/main" val="177675532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2EBAA35-C8DD-452E-8E6D-B946964F9708}"/>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2E210F16-3E02-4207-A426-D84D6D25DB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943EE003-A962-4808-A44D-58E2DB7B7D36}"/>
              </a:ext>
            </a:extLst>
          </p:cNvPr>
          <p:cNvSpPr>
            <a:spLocks noGrp="1"/>
          </p:cNvSpPr>
          <p:nvPr>
            <p:ph type="dt" sz="half" idx="10"/>
          </p:nvPr>
        </p:nvSpPr>
        <p:spPr/>
        <p:txBody>
          <a:bodyPr/>
          <a:lstStyle/>
          <a:p>
            <a:fld id="{9DBDFA78-CFEE-45BB-BEFE-EAB117113CA6}" type="datetimeFigureOut">
              <a:rPr lang="ar-SA" smtClean="0"/>
              <a:t>30/05/45</a:t>
            </a:fld>
            <a:endParaRPr lang="ar-SA"/>
          </a:p>
        </p:txBody>
      </p:sp>
      <p:sp>
        <p:nvSpPr>
          <p:cNvPr id="5" name="عنصر نائب للتذييل 4">
            <a:extLst>
              <a:ext uri="{FF2B5EF4-FFF2-40B4-BE49-F238E27FC236}">
                <a16:creationId xmlns:a16="http://schemas.microsoft.com/office/drawing/2014/main" id="{5450E147-138D-48D4-8951-2D00639CF865}"/>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D824EB53-FAA3-45E8-8296-AE4A3E1A35A2}"/>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3317324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8061EDF-52EE-4F91-8B35-D3A4AA2B50F3}"/>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9312CA99-0B6E-4E11-B37D-DF011E8C015B}"/>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8E057BC4-A488-47B1-BA2D-A163DC132593}"/>
              </a:ext>
            </a:extLst>
          </p:cNvPr>
          <p:cNvSpPr>
            <a:spLocks noGrp="1"/>
          </p:cNvSpPr>
          <p:nvPr>
            <p:ph type="dt" sz="half" idx="10"/>
          </p:nvPr>
        </p:nvSpPr>
        <p:spPr/>
        <p:txBody>
          <a:bodyPr/>
          <a:lstStyle/>
          <a:p>
            <a:fld id="{9DBDFA78-CFEE-45BB-BEFE-EAB117113CA6}" type="datetimeFigureOut">
              <a:rPr lang="ar-SA" smtClean="0"/>
              <a:t>30/05/45</a:t>
            </a:fld>
            <a:endParaRPr lang="ar-SA"/>
          </a:p>
        </p:txBody>
      </p:sp>
      <p:sp>
        <p:nvSpPr>
          <p:cNvPr id="5" name="عنصر نائب للتذييل 4">
            <a:extLst>
              <a:ext uri="{FF2B5EF4-FFF2-40B4-BE49-F238E27FC236}">
                <a16:creationId xmlns:a16="http://schemas.microsoft.com/office/drawing/2014/main" id="{597A815C-1155-44BD-AAF4-AD5B4AB97985}"/>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527F29F2-F2C7-4ECD-9526-7AED017906AF}"/>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2074063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93860931-7559-4F72-A397-46CBEEE27F21}"/>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21A4B0E1-0C5E-4D08-8F09-392E8AA04406}"/>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01D7D137-BF19-49B7-9DFF-0DE28EB3E0D7}"/>
              </a:ext>
            </a:extLst>
          </p:cNvPr>
          <p:cNvSpPr>
            <a:spLocks noGrp="1"/>
          </p:cNvSpPr>
          <p:nvPr>
            <p:ph type="dt" sz="half" idx="10"/>
          </p:nvPr>
        </p:nvSpPr>
        <p:spPr/>
        <p:txBody>
          <a:bodyPr/>
          <a:lstStyle/>
          <a:p>
            <a:fld id="{9DBDFA78-CFEE-45BB-BEFE-EAB117113CA6}" type="datetimeFigureOut">
              <a:rPr lang="ar-SA" smtClean="0"/>
              <a:t>30/05/45</a:t>
            </a:fld>
            <a:endParaRPr lang="ar-SA"/>
          </a:p>
        </p:txBody>
      </p:sp>
      <p:sp>
        <p:nvSpPr>
          <p:cNvPr id="5" name="عنصر نائب للتذييل 4">
            <a:extLst>
              <a:ext uri="{FF2B5EF4-FFF2-40B4-BE49-F238E27FC236}">
                <a16:creationId xmlns:a16="http://schemas.microsoft.com/office/drawing/2014/main" id="{51071135-D939-45B6-A0A3-9217421769C1}"/>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3BAA50E0-61F2-4617-8C52-0E567C4A48CB}"/>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318428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12F973C-7EFD-4561-9DBE-2EFB74B286CF}"/>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8D5C8414-DDC7-403C-9396-AF1CD94166F9}"/>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3EBCE8EC-958A-40AA-993C-E1E81C2BD076}"/>
              </a:ext>
            </a:extLst>
          </p:cNvPr>
          <p:cNvSpPr>
            <a:spLocks noGrp="1"/>
          </p:cNvSpPr>
          <p:nvPr>
            <p:ph type="dt" sz="half" idx="10"/>
          </p:nvPr>
        </p:nvSpPr>
        <p:spPr/>
        <p:txBody>
          <a:bodyPr/>
          <a:lstStyle/>
          <a:p>
            <a:fld id="{9DBDFA78-CFEE-45BB-BEFE-EAB117113CA6}" type="datetimeFigureOut">
              <a:rPr lang="ar-SA" smtClean="0"/>
              <a:t>30/05/45</a:t>
            </a:fld>
            <a:endParaRPr lang="ar-SA"/>
          </a:p>
        </p:txBody>
      </p:sp>
      <p:sp>
        <p:nvSpPr>
          <p:cNvPr id="5" name="عنصر نائب للتذييل 4">
            <a:extLst>
              <a:ext uri="{FF2B5EF4-FFF2-40B4-BE49-F238E27FC236}">
                <a16:creationId xmlns:a16="http://schemas.microsoft.com/office/drawing/2014/main" id="{242167C5-55D0-4E7C-9352-710B69E29420}"/>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0E8ED422-F2F7-4214-89B8-4697D200C9D5}"/>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4167718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9D9B366-270E-448A-8410-A9D5FD7EA883}"/>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8803F301-31AC-426D-82FA-2E53010A51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0D6C03DE-D4DC-41B6-9203-ED982C36F96B}"/>
              </a:ext>
            </a:extLst>
          </p:cNvPr>
          <p:cNvSpPr>
            <a:spLocks noGrp="1"/>
          </p:cNvSpPr>
          <p:nvPr>
            <p:ph type="dt" sz="half" idx="10"/>
          </p:nvPr>
        </p:nvSpPr>
        <p:spPr/>
        <p:txBody>
          <a:bodyPr/>
          <a:lstStyle/>
          <a:p>
            <a:fld id="{9DBDFA78-CFEE-45BB-BEFE-EAB117113CA6}" type="datetimeFigureOut">
              <a:rPr lang="ar-SA" smtClean="0"/>
              <a:t>30/05/45</a:t>
            </a:fld>
            <a:endParaRPr lang="ar-SA"/>
          </a:p>
        </p:txBody>
      </p:sp>
      <p:sp>
        <p:nvSpPr>
          <p:cNvPr id="5" name="عنصر نائب للتذييل 4">
            <a:extLst>
              <a:ext uri="{FF2B5EF4-FFF2-40B4-BE49-F238E27FC236}">
                <a16:creationId xmlns:a16="http://schemas.microsoft.com/office/drawing/2014/main" id="{1310378D-C0D8-4A2F-AE5F-62106EDBD813}"/>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6C022686-D551-49B5-A935-F717B85F4BE2}"/>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3970748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3DAAA1F-17F7-47A0-AF0D-4628BC7233D3}"/>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997CB441-0593-4069-974D-5FD91943787B}"/>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BDB56F93-DCCC-4D95-933C-3C59ED2A59A4}"/>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DD28884D-6921-4EFD-B560-B23AB00723CD}"/>
              </a:ext>
            </a:extLst>
          </p:cNvPr>
          <p:cNvSpPr>
            <a:spLocks noGrp="1"/>
          </p:cNvSpPr>
          <p:nvPr>
            <p:ph type="dt" sz="half" idx="10"/>
          </p:nvPr>
        </p:nvSpPr>
        <p:spPr/>
        <p:txBody>
          <a:bodyPr/>
          <a:lstStyle/>
          <a:p>
            <a:fld id="{9DBDFA78-CFEE-45BB-BEFE-EAB117113CA6}" type="datetimeFigureOut">
              <a:rPr lang="ar-SA" smtClean="0"/>
              <a:t>30/05/45</a:t>
            </a:fld>
            <a:endParaRPr lang="ar-SA"/>
          </a:p>
        </p:txBody>
      </p:sp>
      <p:sp>
        <p:nvSpPr>
          <p:cNvPr id="6" name="عنصر نائب للتذييل 5">
            <a:extLst>
              <a:ext uri="{FF2B5EF4-FFF2-40B4-BE49-F238E27FC236}">
                <a16:creationId xmlns:a16="http://schemas.microsoft.com/office/drawing/2014/main" id="{89B63AD1-BDD2-4E19-8E2C-9EABAFA1DB4D}"/>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707998C0-CB78-4A65-BCD6-0A8FA2C49956}"/>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3583197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B6AB750-9E24-4A8B-92AD-43452DFEB428}"/>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03F669A7-7BF1-4BA3-94FE-6BF350431E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D2FDDD32-075D-4FB3-827F-00E8F4773286}"/>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0F7BBCE9-FCA5-475D-BDB7-AAB95089A2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9677F22C-8605-4381-B84D-C20756DBACC0}"/>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8AD40D23-A55A-473C-9A6E-B030BDC7DC5E}"/>
              </a:ext>
            </a:extLst>
          </p:cNvPr>
          <p:cNvSpPr>
            <a:spLocks noGrp="1"/>
          </p:cNvSpPr>
          <p:nvPr>
            <p:ph type="dt" sz="half" idx="10"/>
          </p:nvPr>
        </p:nvSpPr>
        <p:spPr/>
        <p:txBody>
          <a:bodyPr/>
          <a:lstStyle/>
          <a:p>
            <a:fld id="{9DBDFA78-CFEE-45BB-BEFE-EAB117113CA6}" type="datetimeFigureOut">
              <a:rPr lang="ar-SA" smtClean="0"/>
              <a:t>30/05/45</a:t>
            </a:fld>
            <a:endParaRPr lang="ar-SA"/>
          </a:p>
        </p:txBody>
      </p:sp>
      <p:sp>
        <p:nvSpPr>
          <p:cNvPr id="8" name="عنصر نائب للتذييل 7">
            <a:extLst>
              <a:ext uri="{FF2B5EF4-FFF2-40B4-BE49-F238E27FC236}">
                <a16:creationId xmlns:a16="http://schemas.microsoft.com/office/drawing/2014/main" id="{E38867DF-935E-42F8-AF57-B332EBE1120E}"/>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43C77416-73BD-4956-A045-F73C63C35659}"/>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2265362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1EEE8E7-D043-4484-90A6-11758A4E8A71}"/>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1F87F698-9F6D-49EB-B97B-CE4C36557FC1}"/>
              </a:ext>
            </a:extLst>
          </p:cNvPr>
          <p:cNvSpPr>
            <a:spLocks noGrp="1"/>
          </p:cNvSpPr>
          <p:nvPr>
            <p:ph type="dt" sz="half" idx="10"/>
          </p:nvPr>
        </p:nvSpPr>
        <p:spPr/>
        <p:txBody>
          <a:bodyPr/>
          <a:lstStyle/>
          <a:p>
            <a:fld id="{9DBDFA78-CFEE-45BB-BEFE-EAB117113CA6}" type="datetimeFigureOut">
              <a:rPr lang="ar-SA" smtClean="0"/>
              <a:t>30/05/45</a:t>
            </a:fld>
            <a:endParaRPr lang="ar-SA"/>
          </a:p>
        </p:txBody>
      </p:sp>
      <p:sp>
        <p:nvSpPr>
          <p:cNvPr id="4" name="عنصر نائب للتذييل 3">
            <a:extLst>
              <a:ext uri="{FF2B5EF4-FFF2-40B4-BE49-F238E27FC236}">
                <a16:creationId xmlns:a16="http://schemas.microsoft.com/office/drawing/2014/main" id="{4C12A80F-D16C-40E8-A191-20A3BC0B35E5}"/>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77D579A4-C4EB-43EB-A1C7-C00BF6F9BE04}"/>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2598970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A7C14046-5C7F-4CFD-8C29-E035BBE0BF00}"/>
              </a:ext>
            </a:extLst>
          </p:cNvPr>
          <p:cNvSpPr>
            <a:spLocks noGrp="1"/>
          </p:cNvSpPr>
          <p:nvPr>
            <p:ph type="dt" sz="half" idx="10"/>
          </p:nvPr>
        </p:nvSpPr>
        <p:spPr/>
        <p:txBody>
          <a:bodyPr/>
          <a:lstStyle/>
          <a:p>
            <a:fld id="{9DBDFA78-CFEE-45BB-BEFE-EAB117113CA6}" type="datetimeFigureOut">
              <a:rPr lang="ar-SA" smtClean="0"/>
              <a:t>30/05/45</a:t>
            </a:fld>
            <a:endParaRPr lang="ar-SA"/>
          </a:p>
        </p:txBody>
      </p:sp>
      <p:sp>
        <p:nvSpPr>
          <p:cNvPr id="3" name="عنصر نائب للتذييل 2">
            <a:extLst>
              <a:ext uri="{FF2B5EF4-FFF2-40B4-BE49-F238E27FC236}">
                <a16:creationId xmlns:a16="http://schemas.microsoft.com/office/drawing/2014/main" id="{C336038F-CBFD-4E54-8623-66DA16420592}"/>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EF94E313-DEAF-4253-BE7A-4B6A9F30210E}"/>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4167091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BFC05F6-714F-49C9-81D2-494B513E07AF}"/>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7C765DA8-A7F3-4ED7-BD3D-CA05A9D8A0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696C8D74-3AA1-45E2-BA99-9CD1639FDB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8599B082-2D19-4253-BC3E-C634C5CCB1F5}"/>
              </a:ext>
            </a:extLst>
          </p:cNvPr>
          <p:cNvSpPr>
            <a:spLocks noGrp="1"/>
          </p:cNvSpPr>
          <p:nvPr>
            <p:ph type="dt" sz="half" idx="10"/>
          </p:nvPr>
        </p:nvSpPr>
        <p:spPr/>
        <p:txBody>
          <a:bodyPr/>
          <a:lstStyle/>
          <a:p>
            <a:fld id="{9DBDFA78-CFEE-45BB-BEFE-EAB117113CA6}" type="datetimeFigureOut">
              <a:rPr lang="ar-SA" smtClean="0"/>
              <a:t>30/05/45</a:t>
            </a:fld>
            <a:endParaRPr lang="ar-SA"/>
          </a:p>
        </p:txBody>
      </p:sp>
      <p:sp>
        <p:nvSpPr>
          <p:cNvPr id="6" name="عنصر نائب للتذييل 5">
            <a:extLst>
              <a:ext uri="{FF2B5EF4-FFF2-40B4-BE49-F238E27FC236}">
                <a16:creationId xmlns:a16="http://schemas.microsoft.com/office/drawing/2014/main" id="{8C0D94A7-6212-45B0-B632-40F3C9BCEBF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0CEEF711-8EFC-4718-9478-ADB3775213CD}"/>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2653107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5457B9A-30A2-4A5B-BEE3-6D75C177833E}"/>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7CE05158-8D22-4C46-9E86-4DAF026CBE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DB21E407-210C-40A6-97F7-22F9789298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2FF1A00A-7B9C-410D-8615-0C8FCB4B4BB8}"/>
              </a:ext>
            </a:extLst>
          </p:cNvPr>
          <p:cNvSpPr>
            <a:spLocks noGrp="1"/>
          </p:cNvSpPr>
          <p:nvPr>
            <p:ph type="dt" sz="half" idx="10"/>
          </p:nvPr>
        </p:nvSpPr>
        <p:spPr/>
        <p:txBody>
          <a:bodyPr/>
          <a:lstStyle/>
          <a:p>
            <a:fld id="{9DBDFA78-CFEE-45BB-BEFE-EAB117113CA6}" type="datetimeFigureOut">
              <a:rPr lang="ar-SA" smtClean="0"/>
              <a:t>30/05/45</a:t>
            </a:fld>
            <a:endParaRPr lang="ar-SA"/>
          </a:p>
        </p:txBody>
      </p:sp>
      <p:sp>
        <p:nvSpPr>
          <p:cNvPr id="6" name="عنصر نائب للتذييل 5">
            <a:extLst>
              <a:ext uri="{FF2B5EF4-FFF2-40B4-BE49-F238E27FC236}">
                <a16:creationId xmlns:a16="http://schemas.microsoft.com/office/drawing/2014/main" id="{862C045D-8500-400C-B10F-E8272449DD42}"/>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67457862-102A-4F0C-8170-937A04BEBE84}"/>
              </a:ext>
            </a:extLst>
          </p:cNvPr>
          <p:cNvSpPr>
            <a:spLocks noGrp="1"/>
          </p:cNvSpPr>
          <p:nvPr>
            <p:ph type="sldNum" sz="quarter" idx="12"/>
          </p:nvPr>
        </p:nvSpPr>
        <p:spPr/>
        <p:txBody>
          <a:bodyPr/>
          <a:lstStyle/>
          <a:p>
            <a:fld id="{4F7A1627-73E6-4E20-8D08-33BA56685586}" type="slidenum">
              <a:rPr lang="ar-SA" smtClean="0"/>
              <a:t>‹#›</a:t>
            </a:fld>
            <a:endParaRPr lang="ar-SA"/>
          </a:p>
        </p:txBody>
      </p:sp>
    </p:spTree>
    <p:extLst>
      <p:ext uri="{BB962C8B-B14F-4D97-AF65-F5344CB8AC3E}">
        <p14:creationId xmlns:p14="http://schemas.microsoft.com/office/powerpoint/2010/main" val="2660488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B96797F9-380C-441F-99A0-4B27CD1060FA}"/>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0B1115CD-8E47-43C0-8848-21993208B229}"/>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17B75C26-DC9C-4F82-9F9F-A646CEEE77E9}"/>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DBDFA78-CFEE-45BB-BEFE-EAB117113CA6}" type="datetimeFigureOut">
              <a:rPr lang="ar-SA" smtClean="0"/>
              <a:t>30/05/45</a:t>
            </a:fld>
            <a:endParaRPr lang="ar-SA"/>
          </a:p>
        </p:txBody>
      </p:sp>
      <p:sp>
        <p:nvSpPr>
          <p:cNvPr id="5" name="عنصر نائب للتذييل 4">
            <a:extLst>
              <a:ext uri="{FF2B5EF4-FFF2-40B4-BE49-F238E27FC236}">
                <a16:creationId xmlns:a16="http://schemas.microsoft.com/office/drawing/2014/main" id="{B7E55E37-9096-485B-8702-CC2F49035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34C9BC09-C33F-435A-99A6-666BFD9E61FD}"/>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F7A1627-73E6-4E20-8D08-33BA56685586}" type="slidenum">
              <a:rPr lang="ar-SA" smtClean="0"/>
              <a:t>‹#›</a:t>
            </a:fld>
            <a:endParaRPr lang="ar-SA"/>
          </a:p>
        </p:txBody>
      </p:sp>
    </p:spTree>
    <p:extLst>
      <p:ext uri="{BB962C8B-B14F-4D97-AF65-F5344CB8AC3E}">
        <p14:creationId xmlns:p14="http://schemas.microsoft.com/office/powerpoint/2010/main" val="1913561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64C594DF-C8BA-4BD4-B89D-AAD873E525ED}"/>
              </a:ext>
            </a:extLst>
          </p:cNvPr>
          <p:cNvSpPr txBox="1"/>
          <p:nvPr/>
        </p:nvSpPr>
        <p:spPr>
          <a:xfrm>
            <a:off x="5589638" y="2023445"/>
            <a:ext cx="6218903" cy="1938992"/>
          </a:xfrm>
          <a:prstGeom prst="rect">
            <a:avLst/>
          </a:prstGeom>
          <a:noFill/>
        </p:spPr>
        <p:txBody>
          <a:bodyPr wrap="square" rtlCol="1">
            <a:spAutoFit/>
          </a:bodyPr>
          <a:lstStyle/>
          <a:p>
            <a:pPr algn="ctr"/>
            <a:r>
              <a:rPr lang="ar-SA" sz="4000" dirty="0">
                <a:latin typeface="Calibri" panose="020F0502020204030204" pitchFamily="34" charset="0"/>
                <a:cs typeface="Calibri" panose="020F0502020204030204" pitchFamily="34" charset="0"/>
              </a:rPr>
              <a:t>مقرر التصميم الرقمي 1-2</a:t>
            </a:r>
          </a:p>
          <a:p>
            <a:pPr algn="ctr"/>
            <a:r>
              <a:rPr lang="ar-SA" sz="4000" dirty="0">
                <a:solidFill>
                  <a:srgbClr val="00B050"/>
                </a:solidFill>
                <a:latin typeface="Calibri" panose="020F0502020204030204" pitchFamily="34" charset="0"/>
                <a:cs typeface="Calibri" panose="020F0502020204030204" pitchFamily="34" charset="0"/>
              </a:rPr>
              <a:t>( السنة الثالثة ) مسار عام</a:t>
            </a:r>
          </a:p>
          <a:p>
            <a:pPr algn="ctr"/>
            <a:r>
              <a:rPr lang="ar-SA" sz="4000" dirty="0">
                <a:solidFill>
                  <a:srgbClr val="C00000"/>
                </a:solidFill>
                <a:latin typeface="Calibri" panose="020F0502020204030204" pitchFamily="34" charset="0"/>
                <a:cs typeface="Calibri" panose="020F0502020204030204" pitchFamily="34" charset="0"/>
              </a:rPr>
              <a:t>الفصل الدراسي الثاني </a:t>
            </a:r>
          </a:p>
        </p:txBody>
      </p:sp>
      <p:sp>
        <p:nvSpPr>
          <p:cNvPr id="4" name="مربع نص 3">
            <a:extLst>
              <a:ext uri="{FF2B5EF4-FFF2-40B4-BE49-F238E27FC236}">
                <a16:creationId xmlns:a16="http://schemas.microsoft.com/office/drawing/2014/main" id="{FAAA6773-084B-412F-B781-A41816619E0F}"/>
              </a:ext>
            </a:extLst>
          </p:cNvPr>
          <p:cNvSpPr txBox="1"/>
          <p:nvPr/>
        </p:nvSpPr>
        <p:spPr>
          <a:xfrm>
            <a:off x="5710083" y="5188463"/>
            <a:ext cx="6098458" cy="830997"/>
          </a:xfrm>
          <a:prstGeom prst="rect">
            <a:avLst/>
          </a:prstGeom>
          <a:noFill/>
        </p:spPr>
        <p:txBody>
          <a:bodyPr wrap="square">
            <a:spAutoFit/>
          </a:bodyPr>
          <a:lstStyle/>
          <a:p>
            <a:pPr algn="ctr"/>
            <a:r>
              <a:rPr lang="ar-SA" sz="4800" dirty="0">
                <a:latin typeface="Calibri" panose="020F0502020204030204" pitchFamily="34" charset="0"/>
                <a:cs typeface="DecoType Naskh Special" panose="02010000000000000000" pitchFamily="2" charset="-78"/>
              </a:rPr>
              <a:t>المعلمة : نجود دحمان </a:t>
            </a:r>
          </a:p>
        </p:txBody>
      </p:sp>
    </p:spTree>
    <p:extLst>
      <p:ext uri="{BB962C8B-B14F-4D97-AF65-F5344CB8AC3E}">
        <p14:creationId xmlns:p14="http://schemas.microsoft.com/office/powerpoint/2010/main" val="2755312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EF73A7D4-06F5-4A02-8596-E580B24B3DE1}"/>
              </a:ext>
            </a:extLst>
          </p:cNvPr>
          <p:cNvSpPr txBox="1"/>
          <p:nvPr/>
        </p:nvSpPr>
        <p:spPr>
          <a:xfrm>
            <a:off x="9622302" y="371008"/>
            <a:ext cx="2240278" cy="646331"/>
          </a:xfrm>
          <a:prstGeom prst="rect">
            <a:avLst/>
          </a:prstGeom>
          <a:noFill/>
        </p:spPr>
        <p:txBody>
          <a:bodyPr wrap="square">
            <a:spAutoFit/>
          </a:bodyPr>
          <a:lstStyle/>
          <a:p>
            <a:r>
              <a:rPr lang="ar-SA" sz="3600" b="1" dirty="0">
                <a:solidFill>
                  <a:srgbClr val="C00000"/>
                </a:solidFill>
                <a:latin typeface="Calibri" panose="020F0502020204030204" pitchFamily="34" charset="0"/>
                <a:cs typeface="Calibri" panose="020F0502020204030204" pitchFamily="34" charset="0"/>
              </a:rPr>
              <a:t>مثال (2) : </a:t>
            </a:r>
          </a:p>
        </p:txBody>
      </p:sp>
      <p:pic>
        <p:nvPicPr>
          <p:cNvPr id="4" name="صورة 3">
            <a:extLst>
              <a:ext uri="{FF2B5EF4-FFF2-40B4-BE49-F238E27FC236}">
                <a16:creationId xmlns:a16="http://schemas.microsoft.com/office/drawing/2014/main" id="{CF805A6C-DECC-44C3-B635-0BBECA390F36}"/>
              </a:ext>
            </a:extLst>
          </p:cNvPr>
          <p:cNvPicPr>
            <a:picLocks noChangeAspect="1"/>
          </p:cNvPicPr>
          <p:nvPr/>
        </p:nvPicPr>
        <p:blipFill>
          <a:blip r:embed="rId2"/>
          <a:stretch>
            <a:fillRect/>
          </a:stretch>
        </p:blipFill>
        <p:spPr>
          <a:xfrm>
            <a:off x="492369" y="132596"/>
            <a:ext cx="9527580" cy="6592807"/>
          </a:xfrm>
          <a:prstGeom prst="rect">
            <a:avLst/>
          </a:prstGeom>
        </p:spPr>
      </p:pic>
    </p:spTree>
    <p:extLst>
      <p:ext uri="{BB962C8B-B14F-4D97-AF65-F5344CB8AC3E}">
        <p14:creationId xmlns:p14="http://schemas.microsoft.com/office/powerpoint/2010/main" val="1266139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مجموعة 7">
            <a:extLst>
              <a:ext uri="{FF2B5EF4-FFF2-40B4-BE49-F238E27FC236}">
                <a16:creationId xmlns:a16="http://schemas.microsoft.com/office/drawing/2014/main" id="{AA2D0CCE-0DE8-452E-879C-AED0F86527B1}"/>
              </a:ext>
            </a:extLst>
          </p:cNvPr>
          <p:cNvGrpSpPr/>
          <p:nvPr/>
        </p:nvGrpSpPr>
        <p:grpSpPr>
          <a:xfrm>
            <a:off x="1557758" y="444248"/>
            <a:ext cx="9076484" cy="5513419"/>
            <a:chOff x="1557758" y="542722"/>
            <a:chExt cx="9076484" cy="5513419"/>
          </a:xfrm>
        </p:grpSpPr>
        <p:pic>
          <p:nvPicPr>
            <p:cNvPr id="5" name="صورة 4">
              <a:extLst>
                <a:ext uri="{FF2B5EF4-FFF2-40B4-BE49-F238E27FC236}">
                  <a16:creationId xmlns:a16="http://schemas.microsoft.com/office/drawing/2014/main" id="{CE7E4D12-04AB-4307-80A6-4B3C52B4BCF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557758" y="542722"/>
              <a:ext cx="9076484" cy="5513419"/>
            </a:xfrm>
            <a:prstGeom prst="rect">
              <a:avLst/>
            </a:prstGeom>
          </p:spPr>
        </p:pic>
        <p:sp>
          <p:nvSpPr>
            <p:cNvPr id="7" name="مربع نص 6">
              <a:extLst>
                <a:ext uri="{FF2B5EF4-FFF2-40B4-BE49-F238E27FC236}">
                  <a16:creationId xmlns:a16="http://schemas.microsoft.com/office/drawing/2014/main" id="{4D04D3A6-D106-4482-A4C5-943BEE5B5744}"/>
                </a:ext>
              </a:extLst>
            </p:cNvPr>
            <p:cNvSpPr txBox="1"/>
            <p:nvPr/>
          </p:nvSpPr>
          <p:spPr>
            <a:xfrm>
              <a:off x="2672862" y="2709353"/>
              <a:ext cx="7065497" cy="923330"/>
            </a:xfrm>
            <a:prstGeom prst="rect">
              <a:avLst/>
            </a:prstGeom>
            <a:noFill/>
          </p:spPr>
          <p:txBody>
            <a:bodyPr wrap="square">
              <a:spAutoFit/>
            </a:bodyPr>
            <a:lstStyle/>
            <a:p>
              <a:pPr algn="ctr"/>
              <a:r>
                <a:rPr lang="ar-SA" sz="5400" b="1" dirty="0">
                  <a:solidFill>
                    <a:srgbClr val="C00000"/>
                  </a:solidFill>
                  <a:latin typeface="Calibri" panose="020F0502020204030204" pitchFamily="34" charset="0"/>
                  <a:cs typeface="Calibri" panose="020F0502020204030204" pitchFamily="34" charset="0"/>
                </a:rPr>
                <a:t>مراحل المخطط الهيكلي:</a:t>
              </a:r>
            </a:p>
          </p:txBody>
        </p:sp>
      </p:grpSp>
    </p:spTree>
    <p:extLst>
      <p:ext uri="{BB962C8B-B14F-4D97-AF65-F5344CB8AC3E}">
        <p14:creationId xmlns:p14="http://schemas.microsoft.com/office/powerpoint/2010/main" val="123698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مجموعة 18">
            <a:extLst>
              <a:ext uri="{FF2B5EF4-FFF2-40B4-BE49-F238E27FC236}">
                <a16:creationId xmlns:a16="http://schemas.microsoft.com/office/drawing/2014/main" id="{4541DB84-DF75-441B-9EDC-9AF8F9DA0343}"/>
              </a:ext>
            </a:extLst>
          </p:cNvPr>
          <p:cNvGrpSpPr/>
          <p:nvPr/>
        </p:nvGrpSpPr>
        <p:grpSpPr>
          <a:xfrm>
            <a:off x="664570" y="198833"/>
            <a:ext cx="10862860" cy="6659167"/>
            <a:chOff x="664570" y="99416"/>
            <a:chExt cx="10862860" cy="6659167"/>
          </a:xfrm>
        </p:grpSpPr>
        <p:grpSp>
          <p:nvGrpSpPr>
            <p:cNvPr id="18" name="مجموعة 17">
              <a:extLst>
                <a:ext uri="{FF2B5EF4-FFF2-40B4-BE49-F238E27FC236}">
                  <a16:creationId xmlns:a16="http://schemas.microsoft.com/office/drawing/2014/main" id="{650463B6-B62F-402E-AB93-E1333ED452D8}"/>
                </a:ext>
              </a:extLst>
            </p:cNvPr>
            <p:cNvGrpSpPr/>
            <p:nvPr/>
          </p:nvGrpSpPr>
          <p:grpSpPr>
            <a:xfrm>
              <a:off x="664570" y="99416"/>
              <a:ext cx="10862860" cy="6659167"/>
              <a:chOff x="664570" y="45198"/>
              <a:chExt cx="10862860" cy="6659167"/>
            </a:xfrm>
          </p:grpSpPr>
          <p:grpSp>
            <p:nvGrpSpPr>
              <p:cNvPr id="7" name="مجموعة 6">
                <a:extLst>
                  <a:ext uri="{FF2B5EF4-FFF2-40B4-BE49-F238E27FC236}">
                    <a16:creationId xmlns:a16="http://schemas.microsoft.com/office/drawing/2014/main" id="{ED8FBB24-C31D-4819-A623-E058CFC822D0}"/>
                  </a:ext>
                </a:extLst>
              </p:cNvPr>
              <p:cNvGrpSpPr/>
              <p:nvPr/>
            </p:nvGrpSpPr>
            <p:grpSpPr>
              <a:xfrm>
                <a:off x="664570" y="45198"/>
                <a:ext cx="6855309" cy="6474934"/>
                <a:chOff x="812282" y="229431"/>
                <a:chExt cx="6855309" cy="6474934"/>
              </a:xfrm>
            </p:grpSpPr>
            <p:pic>
              <p:nvPicPr>
                <p:cNvPr id="5" name="صورة 4">
                  <a:extLst>
                    <a:ext uri="{FF2B5EF4-FFF2-40B4-BE49-F238E27FC236}">
                      <a16:creationId xmlns:a16="http://schemas.microsoft.com/office/drawing/2014/main" id="{B4323AAF-48C1-4097-B5AA-F31880696B43}"/>
                    </a:ext>
                  </a:extLst>
                </p:cNvPr>
                <p:cNvPicPr>
                  <a:picLocks noChangeAspect="1"/>
                </p:cNvPicPr>
                <p:nvPr/>
              </p:nvPicPr>
              <p:blipFill rotWithShape="1">
                <a:blip r:embed="rId2">
                  <a:clrChange>
                    <a:clrFrom>
                      <a:srgbClr val="FFFFFF"/>
                    </a:clrFrom>
                    <a:clrTo>
                      <a:srgbClr val="FFFFFF">
                        <a:alpha val="0"/>
                      </a:srgbClr>
                    </a:clrTo>
                  </a:clrChange>
                </a:blip>
                <a:srcRect r="54952"/>
                <a:stretch/>
              </p:blipFill>
              <p:spPr>
                <a:xfrm>
                  <a:off x="5068806" y="245640"/>
                  <a:ext cx="2598785" cy="6458725"/>
                </a:xfrm>
                <a:prstGeom prst="rect">
                  <a:avLst/>
                </a:prstGeom>
              </p:spPr>
            </p:pic>
            <p:pic>
              <p:nvPicPr>
                <p:cNvPr id="6" name="صورة 5">
                  <a:extLst>
                    <a:ext uri="{FF2B5EF4-FFF2-40B4-BE49-F238E27FC236}">
                      <a16:creationId xmlns:a16="http://schemas.microsoft.com/office/drawing/2014/main" id="{0405AA6E-233A-4EBD-8493-F3452FFA4F5A}"/>
                    </a:ext>
                  </a:extLst>
                </p:cNvPr>
                <p:cNvPicPr>
                  <a:picLocks noChangeAspect="1"/>
                </p:cNvPicPr>
                <p:nvPr/>
              </p:nvPicPr>
              <p:blipFill rotWithShape="1">
                <a:blip r:embed="rId2">
                  <a:clrChange>
                    <a:clrFrom>
                      <a:srgbClr val="FFFFFF"/>
                    </a:clrFrom>
                    <a:clrTo>
                      <a:srgbClr val="FFFFFF">
                        <a:alpha val="0"/>
                      </a:srgbClr>
                    </a:clrTo>
                  </a:clrChange>
                  <a:duotone>
                    <a:schemeClr val="accent6">
                      <a:shade val="45000"/>
                      <a:satMod val="135000"/>
                    </a:schemeClr>
                    <a:prstClr val="white"/>
                  </a:duotone>
                </a:blip>
                <a:srcRect r="54952"/>
                <a:stretch/>
              </p:blipFill>
              <p:spPr>
                <a:xfrm>
                  <a:off x="812282" y="229431"/>
                  <a:ext cx="2598785" cy="6458725"/>
                </a:xfrm>
                <a:prstGeom prst="rect">
                  <a:avLst/>
                </a:prstGeom>
              </p:spPr>
            </p:pic>
          </p:grpSp>
          <p:grpSp>
            <p:nvGrpSpPr>
              <p:cNvPr id="13" name="مجموعة 12">
                <a:extLst>
                  <a:ext uri="{FF2B5EF4-FFF2-40B4-BE49-F238E27FC236}">
                    <a16:creationId xmlns:a16="http://schemas.microsoft.com/office/drawing/2014/main" id="{1BB7EC2E-6212-4280-B3E2-2685B4520260}"/>
                  </a:ext>
                </a:extLst>
              </p:cNvPr>
              <p:cNvGrpSpPr/>
              <p:nvPr/>
            </p:nvGrpSpPr>
            <p:grpSpPr>
              <a:xfrm>
                <a:off x="8778590" y="245640"/>
                <a:ext cx="2748840" cy="6458725"/>
                <a:chOff x="8933335" y="34886"/>
                <a:chExt cx="2748840" cy="6458725"/>
              </a:xfrm>
            </p:grpSpPr>
            <p:pic>
              <p:nvPicPr>
                <p:cNvPr id="10" name="صورة 9">
                  <a:extLst>
                    <a:ext uri="{FF2B5EF4-FFF2-40B4-BE49-F238E27FC236}">
                      <a16:creationId xmlns:a16="http://schemas.microsoft.com/office/drawing/2014/main" id="{F98182CE-0AF3-460C-8975-5FD10432EDD8}"/>
                    </a:ext>
                  </a:extLst>
                </p:cNvPr>
                <p:cNvPicPr>
                  <a:picLocks noChangeAspect="1"/>
                </p:cNvPicPr>
                <p:nvPr/>
              </p:nvPicPr>
              <p:blipFill rotWithShape="1">
                <a:blip r:embed="rId2">
                  <a:clrChange>
                    <a:clrFrom>
                      <a:srgbClr val="FFFFFF"/>
                    </a:clrFrom>
                    <a:clrTo>
                      <a:srgbClr val="FFFFFF">
                        <a:alpha val="0"/>
                      </a:srgbClr>
                    </a:clrTo>
                  </a:clrChange>
                </a:blip>
                <a:srcRect l="52351"/>
                <a:stretch/>
              </p:blipFill>
              <p:spPr>
                <a:xfrm>
                  <a:off x="8933335" y="34886"/>
                  <a:ext cx="2748840" cy="6458725"/>
                </a:xfrm>
                <a:prstGeom prst="rect">
                  <a:avLst/>
                </a:prstGeom>
              </p:spPr>
            </p:pic>
            <p:sp>
              <p:nvSpPr>
                <p:cNvPr id="12" name="مربع نص 11">
                  <a:extLst>
                    <a:ext uri="{FF2B5EF4-FFF2-40B4-BE49-F238E27FC236}">
                      <a16:creationId xmlns:a16="http://schemas.microsoft.com/office/drawing/2014/main" id="{18FFD986-986A-4573-ACFD-ADAAECD0DC22}"/>
                    </a:ext>
                  </a:extLst>
                </p:cNvPr>
                <p:cNvSpPr txBox="1"/>
                <p:nvPr/>
              </p:nvSpPr>
              <p:spPr>
                <a:xfrm>
                  <a:off x="9263925" y="3071911"/>
                  <a:ext cx="2087659" cy="1446550"/>
                </a:xfrm>
                <a:prstGeom prst="rect">
                  <a:avLst/>
                </a:prstGeom>
                <a:noFill/>
              </p:spPr>
              <p:txBody>
                <a:bodyPr wrap="square" rtlCol="1">
                  <a:spAutoFit/>
                </a:bodyPr>
                <a:lstStyle/>
                <a:p>
                  <a:pPr algn="ctr"/>
                  <a:r>
                    <a:rPr lang="ar-SA" sz="4400" b="1" dirty="0">
                      <a:latin typeface="Calibri" panose="020F0502020204030204" pitchFamily="34" charset="0"/>
                      <a:cs typeface="Calibri" panose="020F0502020204030204" pitchFamily="34" charset="0"/>
                    </a:rPr>
                    <a:t>التصميم الورقي </a:t>
                  </a:r>
                </a:p>
              </p:txBody>
            </p:sp>
          </p:grpSp>
          <p:sp>
            <p:nvSpPr>
              <p:cNvPr id="14" name="سهم: لليسار 13">
                <a:extLst>
                  <a:ext uri="{FF2B5EF4-FFF2-40B4-BE49-F238E27FC236}">
                    <a16:creationId xmlns:a16="http://schemas.microsoft.com/office/drawing/2014/main" id="{5211F1EE-B428-4F10-9007-3C65949630A5}"/>
                  </a:ext>
                </a:extLst>
              </p:cNvPr>
              <p:cNvSpPr/>
              <p:nvPr/>
            </p:nvSpPr>
            <p:spPr>
              <a:xfrm>
                <a:off x="7663722" y="3852407"/>
                <a:ext cx="853442" cy="1069145"/>
              </a:xfrm>
              <a:prstGeom prst="leftArrow">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5" name="سهم: لليسار 14">
                <a:extLst>
                  <a:ext uri="{FF2B5EF4-FFF2-40B4-BE49-F238E27FC236}">
                    <a16:creationId xmlns:a16="http://schemas.microsoft.com/office/drawing/2014/main" id="{892B5B1B-EAC8-45EA-B8B4-FD3861390DF4}"/>
                  </a:ext>
                </a:extLst>
              </p:cNvPr>
              <p:cNvSpPr/>
              <p:nvPr/>
            </p:nvSpPr>
            <p:spPr>
              <a:xfrm>
                <a:off x="3693859" y="3925638"/>
                <a:ext cx="853442" cy="1069145"/>
              </a:xfrm>
              <a:prstGeom prst="leftArrow">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sp>
          <p:nvSpPr>
            <p:cNvPr id="16" name="مربع نص 15">
              <a:extLst>
                <a:ext uri="{FF2B5EF4-FFF2-40B4-BE49-F238E27FC236}">
                  <a16:creationId xmlns:a16="http://schemas.microsoft.com/office/drawing/2014/main" id="{FEF0FBDD-5265-4D84-B3E9-AB50AFB1BEB8}"/>
                </a:ext>
              </a:extLst>
            </p:cNvPr>
            <p:cNvSpPr txBox="1"/>
            <p:nvPr/>
          </p:nvSpPr>
          <p:spPr>
            <a:xfrm>
              <a:off x="5176656" y="3602451"/>
              <a:ext cx="2087659" cy="1446550"/>
            </a:xfrm>
            <a:prstGeom prst="rect">
              <a:avLst/>
            </a:prstGeom>
            <a:noFill/>
          </p:spPr>
          <p:txBody>
            <a:bodyPr wrap="square" rtlCol="1">
              <a:spAutoFit/>
            </a:bodyPr>
            <a:lstStyle/>
            <a:p>
              <a:pPr algn="ctr"/>
              <a:r>
                <a:rPr lang="ar-SA" sz="4400" b="1" dirty="0">
                  <a:solidFill>
                    <a:schemeClr val="bg1"/>
                  </a:solidFill>
                  <a:latin typeface="Calibri" panose="020F0502020204030204" pitchFamily="34" charset="0"/>
                  <a:cs typeface="Calibri" panose="020F0502020204030204" pitchFamily="34" charset="0"/>
                </a:rPr>
                <a:t>التصميم الرقمي</a:t>
              </a:r>
            </a:p>
          </p:txBody>
        </p:sp>
        <p:sp>
          <p:nvSpPr>
            <p:cNvPr id="17" name="مربع نص 16">
              <a:extLst>
                <a:ext uri="{FF2B5EF4-FFF2-40B4-BE49-F238E27FC236}">
                  <a16:creationId xmlns:a16="http://schemas.microsoft.com/office/drawing/2014/main" id="{9D0F1373-D95D-44BB-B854-9579BDFA636C}"/>
                </a:ext>
              </a:extLst>
            </p:cNvPr>
            <p:cNvSpPr txBox="1"/>
            <p:nvPr/>
          </p:nvSpPr>
          <p:spPr>
            <a:xfrm>
              <a:off x="825620" y="3475002"/>
              <a:ext cx="2087659" cy="1446550"/>
            </a:xfrm>
            <a:prstGeom prst="rect">
              <a:avLst/>
            </a:prstGeom>
            <a:noFill/>
          </p:spPr>
          <p:txBody>
            <a:bodyPr wrap="square" rtlCol="1">
              <a:spAutoFit/>
            </a:bodyPr>
            <a:lstStyle/>
            <a:p>
              <a:pPr algn="ctr"/>
              <a:r>
                <a:rPr lang="ar-SA" sz="4400" b="1" dirty="0">
                  <a:solidFill>
                    <a:schemeClr val="bg1"/>
                  </a:solidFill>
                  <a:latin typeface="Calibri" panose="020F0502020204030204" pitchFamily="34" charset="0"/>
                  <a:cs typeface="Calibri" panose="020F0502020204030204" pitchFamily="34" charset="0"/>
                </a:rPr>
                <a:t>التصميم المرئي</a:t>
              </a:r>
            </a:p>
          </p:txBody>
        </p:sp>
      </p:grpSp>
    </p:spTree>
    <p:extLst>
      <p:ext uri="{BB962C8B-B14F-4D97-AF65-F5344CB8AC3E}">
        <p14:creationId xmlns:p14="http://schemas.microsoft.com/office/powerpoint/2010/main" val="832415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9A3E639A-410E-4BEE-82A7-630748F1CEDC}"/>
              </a:ext>
            </a:extLst>
          </p:cNvPr>
          <p:cNvPicPr>
            <a:picLocks noChangeAspect="1"/>
          </p:cNvPicPr>
          <p:nvPr/>
        </p:nvPicPr>
        <p:blipFill>
          <a:blip r:embed="rId2"/>
          <a:stretch>
            <a:fillRect/>
          </a:stretch>
        </p:blipFill>
        <p:spPr>
          <a:xfrm>
            <a:off x="1022102" y="0"/>
            <a:ext cx="10147795" cy="6427695"/>
          </a:xfrm>
          <a:prstGeom prst="rect">
            <a:avLst/>
          </a:prstGeom>
        </p:spPr>
      </p:pic>
    </p:spTree>
    <p:extLst>
      <p:ext uri="{BB962C8B-B14F-4D97-AF65-F5344CB8AC3E}">
        <p14:creationId xmlns:p14="http://schemas.microsoft.com/office/powerpoint/2010/main" val="344993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4B081F60-3533-414A-8C74-D3D2AD9E050C}"/>
              </a:ext>
            </a:extLst>
          </p:cNvPr>
          <p:cNvGrpSpPr/>
          <p:nvPr/>
        </p:nvGrpSpPr>
        <p:grpSpPr>
          <a:xfrm>
            <a:off x="5542462" y="351692"/>
            <a:ext cx="6707943" cy="2306751"/>
            <a:chOff x="3953022" y="1270297"/>
            <a:chExt cx="6707943" cy="2066474"/>
          </a:xfrm>
        </p:grpSpPr>
        <p:sp>
          <p:nvSpPr>
            <p:cNvPr id="6" name="مربع نص 5">
              <a:extLst>
                <a:ext uri="{FF2B5EF4-FFF2-40B4-BE49-F238E27FC236}">
                  <a16:creationId xmlns:a16="http://schemas.microsoft.com/office/drawing/2014/main" id="{CC032E46-8C8C-48A2-868F-4C11ECCBD244}"/>
                </a:ext>
              </a:extLst>
            </p:cNvPr>
            <p:cNvSpPr txBox="1"/>
            <p:nvPr/>
          </p:nvSpPr>
          <p:spPr>
            <a:xfrm>
              <a:off x="3953022" y="1867001"/>
              <a:ext cx="6292736" cy="1068259"/>
            </a:xfrm>
            <a:prstGeom prst="roundRect">
              <a:avLst>
                <a:gd name="adj" fmla="val 25854"/>
              </a:avLst>
            </a:prstGeom>
            <a:solidFill>
              <a:srgbClr val="0C8190"/>
            </a:solidFill>
          </p:spPr>
          <p:txBody>
            <a:bodyPr wrap="square">
              <a:spAutoFit/>
            </a:bodyPr>
            <a:lstStyle/>
            <a:p>
              <a:pPr algn="ctr"/>
              <a:r>
                <a:rPr lang="ar-SA" sz="6000" b="1" dirty="0">
                  <a:solidFill>
                    <a:schemeClr val="bg1"/>
                  </a:solidFill>
                  <a:latin typeface="Calibri" panose="020F0502020204030204" pitchFamily="34" charset="0"/>
                  <a:cs typeface="Calibri" panose="020F0502020204030204" pitchFamily="34" charset="0"/>
                </a:rPr>
                <a:t>     الهدف الثاني</a:t>
              </a:r>
            </a:p>
          </p:txBody>
        </p:sp>
        <p:pic>
          <p:nvPicPr>
            <p:cNvPr id="8" name="صورة 7">
              <a:extLst>
                <a:ext uri="{FF2B5EF4-FFF2-40B4-BE49-F238E27FC236}">
                  <a16:creationId xmlns:a16="http://schemas.microsoft.com/office/drawing/2014/main" id="{18BBC76D-2CAD-4490-9D06-B1A3C65C8E71}"/>
                </a:ext>
              </a:extLst>
            </p:cNvPr>
            <p:cNvPicPr>
              <a:picLocks noChangeAspect="1"/>
            </p:cNvPicPr>
            <p:nvPr/>
          </p:nvPicPr>
          <p:blipFill>
            <a:blip r:embed="rId2">
              <a:clrChange>
                <a:clrFrom>
                  <a:srgbClr val="C6E9FF"/>
                </a:clrFrom>
                <a:clrTo>
                  <a:srgbClr val="C6E9FF">
                    <a:alpha val="0"/>
                  </a:srgbClr>
                </a:clrTo>
              </a:clrChange>
            </a:blip>
            <a:stretch>
              <a:fillRect/>
            </a:stretch>
          </p:blipFill>
          <p:spPr>
            <a:xfrm>
              <a:off x="7905666" y="1270297"/>
              <a:ext cx="2755299" cy="2066474"/>
            </a:xfrm>
            <a:prstGeom prst="rect">
              <a:avLst/>
            </a:prstGeom>
          </p:spPr>
        </p:pic>
      </p:grpSp>
      <p:grpSp>
        <p:nvGrpSpPr>
          <p:cNvPr id="4" name="مجموعة 3">
            <a:extLst>
              <a:ext uri="{FF2B5EF4-FFF2-40B4-BE49-F238E27FC236}">
                <a16:creationId xmlns:a16="http://schemas.microsoft.com/office/drawing/2014/main" id="{79553322-A778-44AB-BB3C-3ED9EFEFFCD5}"/>
              </a:ext>
            </a:extLst>
          </p:cNvPr>
          <p:cNvGrpSpPr/>
          <p:nvPr/>
        </p:nvGrpSpPr>
        <p:grpSpPr>
          <a:xfrm>
            <a:off x="787791" y="3324528"/>
            <a:ext cx="10478594" cy="1200329"/>
            <a:chOff x="1537142" y="2850446"/>
            <a:chExt cx="10478594" cy="1200329"/>
          </a:xfrm>
        </p:grpSpPr>
        <p:sp>
          <p:nvSpPr>
            <p:cNvPr id="9" name="مربع نص 8">
              <a:extLst>
                <a:ext uri="{FF2B5EF4-FFF2-40B4-BE49-F238E27FC236}">
                  <a16:creationId xmlns:a16="http://schemas.microsoft.com/office/drawing/2014/main" id="{20BAB5E8-E5ED-46E8-A4BC-15EC107EA52C}"/>
                </a:ext>
              </a:extLst>
            </p:cNvPr>
            <p:cNvSpPr txBox="1"/>
            <p:nvPr/>
          </p:nvSpPr>
          <p:spPr>
            <a:xfrm>
              <a:off x="1537142" y="2850446"/>
              <a:ext cx="9566031" cy="1200329"/>
            </a:xfrm>
            <a:prstGeom prst="rect">
              <a:avLst/>
            </a:prstGeom>
            <a:noFill/>
          </p:spPr>
          <p:txBody>
            <a:bodyPr wrap="square">
              <a:spAutoFit/>
            </a:bodyPr>
            <a:lstStyle/>
            <a:p>
              <a:r>
                <a:rPr lang="ar-SA" sz="3600" b="1" dirty="0">
                  <a:latin typeface="Calibri" panose="020F0502020204030204" pitchFamily="34" charset="0"/>
                  <a:cs typeface="Calibri" panose="020F0502020204030204" pitchFamily="34" charset="0"/>
                </a:rPr>
                <a:t>أن  يكون الطلبة قادرين على إنشاء الطبقات في برنامج</a:t>
              </a:r>
            </a:p>
            <a:p>
              <a:r>
                <a:rPr lang="ar-SA" sz="3600" b="1" dirty="0">
                  <a:latin typeface="Calibri" panose="020F0502020204030204" pitchFamily="34" charset="0"/>
                  <a:cs typeface="Calibri" panose="020F0502020204030204" pitchFamily="34" charset="0"/>
                </a:rPr>
                <a:t> أدوبي إكس دي </a:t>
              </a:r>
              <a:r>
                <a:rPr lang="en-US" sz="3600" b="1" dirty="0">
                  <a:solidFill>
                    <a:srgbClr val="C00000"/>
                  </a:solidFill>
                  <a:latin typeface="Calibri" panose="020F0502020204030204" pitchFamily="34" charset="0"/>
                  <a:cs typeface="Calibri" panose="020F0502020204030204" pitchFamily="34" charset="0"/>
                </a:rPr>
                <a:t>Adobe XD</a:t>
              </a:r>
              <a:endParaRPr lang="ar-SA" sz="3600" b="1" dirty="0">
                <a:solidFill>
                  <a:srgbClr val="C00000"/>
                </a:solidFill>
                <a:latin typeface="Calibri" panose="020F0502020204030204" pitchFamily="34" charset="0"/>
                <a:cs typeface="Calibri" panose="020F0502020204030204" pitchFamily="34" charset="0"/>
              </a:endParaRPr>
            </a:p>
          </p:txBody>
        </p:sp>
        <p:sp>
          <p:nvSpPr>
            <p:cNvPr id="11" name="شكل بيضاوي 10">
              <a:extLst>
                <a:ext uri="{FF2B5EF4-FFF2-40B4-BE49-F238E27FC236}">
                  <a16:creationId xmlns:a16="http://schemas.microsoft.com/office/drawing/2014/main" id="{987A88BA-8231-4791-84B6-13BF2DA0C790}"/>
                </a:ext>
              </a:extLst>
            </p:cNvPr>
            <p:cNvSpPr/>
            <p:nvPr/>
          </p:nvSpPr>
          <p:spPr>
            <a:xfrm>
              <a:off x="11103173" y="2954918"/>
              <a:ext cx="912563" cy="903849"/>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a:latin typeface="Calibri" panose="020F0502020204030204" pitchFamily="34" charset="0"/>
                  <a:cs typeface="Calibri" panose="020F0502020204030204" pitchFamily="34" charset="0"/>
                </a:rPr>
                <a:t>2</a:t>
              </a:r>
            </a:p>
          </p:txBody>
        </p:sp>
      </p:grpSp>
    </p:spTree>
    <p:extLst>
      <p:ext uri="{BB962C8B-B14F-4D97-AF65-F5344CB8AC3E}">
        <p14:creationId xmlns:p14="http://schemas.microsoft.com/office/powerpoint/2010/main" val="2067285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مجموعة 8">
            <a:extLst>
              <a:ext uri="{FF2B5EF4-FFF2-40B4-BE49-F238E27FC236}">
                <a16:creationId xmlns:a16="http://schemas.microsoft.com/office/drawing/2014/main" id="{A1BC36BA-3DDE-441A-A8C2-1B7EF67820CE}"/>
              </a:ext>
            </a:extLst>
          </p:cNvPr>
          <p:cNvGrpSpPr/>
          <p:nvPr/>
        </p:nvGrpSpPr>
        <p:grpSpPr>
          <a:xfrm>
            <a:off x="2393849" y="393898"/>
            <a:ext cx="7404295" cy="1758460"/>
            <a:chOff x="2393852" y="309491"/>
            <a:chExt cx="7404295" cy="1772529"/>
          </a:xfrm>
        </p:grpSpPr>
        <p:pic>
          <p:nvPicPr>
            <p:cNvPr id="6" name="صورة 5">
              <a:extLst>
                <a:ext uri="{FF2B5EF4-FFF2-40B4-BE49-F238E27FC236}">
                  <a16:creationId xmlns:a16="http://schemas.microsoft.com/office/drawing/2014/main" id="{D79CC456-1BB5-418E-9ABC-7FFD7DAD7B7F}"/>
                </a:ext>
              </a:extLst>
            </p:cNvPr>
            <p:cNvPicPr>
              <a:picLocks noChangeAspect="1"/>
            </p:cNvPicPr>
            <p:nvPr/>
          </p:nvPicPr>
          <p:blipFill rotWithShape="1">
            <a:blip r:embed="rId2"/>
            <a:srcRect l="7191" t="13951" r="5003" b="55231"/>
            <a:stretch/>
          </p:blipFill>
          <p:spPr>
            <a:xfrm>
              <a:off x="2393852" y="309491"/>
              <a:ext cx="7404295" cy="1772529"/>
            </a:xfrm>
            <a:prstGeom prst="rect">
              <a:avLst/>
            </a:prstGeom>
          </p:spPr>
        </p:pic>
        <p:sp>
          <p:nvSpPr>
            <p:cNvPr id="8" name="مربع نص 7">
              <a:extLst>
                <a:ext uri="{FF2B5EF4-FFF2-40B4-BE49-F238E27FC236}">
                  <a16:creationId xmlns:a16="http://schemas.microsoft.com/office/drawing/2014/main" id="{A2BBE396-8BB9-4D7B-B30B-48F6AC49A5EE}"/>
                </a:ext>
              </a:extLst>
            </p:cNvPr>
            <p:cNvSpPr txBox="1"/>
            <p:nvPr/>
          </p:nvSpPr>
          <p:spPr>
            <a:xfrm>
              <a:off x="3046827" y="669017"/>
              <a:ext cx="6098344" cy="707886"/>
            </a:xfrm>
            <a:prstGeom prst="rect">
              <a:avLst/>
            </a:prstGeom>
            <a:noFill/>
          </p:spPr>
          <p:txBody>
            <a:bodyPr wrap="square">
              <a:spAutoFit/>
            </a:bodyPr>
            <a:lstStyle/>
            <a:p>
              <a:pPr algn="ctr"/>
              <a:r>
                <a:rPr lang="ar-SA" sz="4000" b="1" dirty="0">
                  <a:latin typeface="Calibri" panose="020F0502020204030204" pitchFamily="34" charset="0"/>
                  <a:cs typeface="Calibri" panose="020F0502020204030204" pitchFamily="34" charset="0"/>
                </a:rPr>
                <a:t>ثالثا: التعامل مع الطبقات </a:t>
              </a:r>
              <a:r>
                <a:rPr lang="en-US" sz="4000" b="1" dirty="0">
                  <a:latin typeface="Calibri" panose="020F0502020204030204" pitchFamily="34" charset="0"/>
                  <a:cs typeface="Calibri" panose="020F0502020204030204" pitchFamily="34" charset="0"/>
                </a:rPr>
                <a:t>Layers</a:t>
              </a:r>
              <a:endParaRPr lang="ar-SA" sz="4000" b="1" dirty="0">
                <a:latin typeface="Calibri" panose="020F0502020204030204" pitchFamily="34" charset="0"/>
                <a:cs typeface="Calibri" panose="020F0502020204030204" pitchFamily="34" charset="0"/>
              </a:endParaRPr>
            </a:p>
          </p:txBody>
        </p:sp>
      </p:grpSp>
      <p:sp>
        <p:nvSpPr>
          <p:cNvPr id="11" name="مربع نص 10">
            <a:extLst>
              <a:ext uri="{FF2B5EF4-FFF2-40B4-BE49-F238E27FC236}">
                <a16:creationId xmlns:a16="http://schemas.microsoft.com/office/drawing/2014/main" id="{D61C09E6-32A9-4917-84CA-5CAF3E2CDCD0}"/>
              </a:ext>
            </a:extLst>
          </p:cNvPr>
          <p:cNvSpPr txBox="1"/>
          <p:nvPr/>
        </p:nvSpPr>
        <p:spPr>
          <a:xfrm>
            <a:off x="375722" y="2634462"/>
            <a:ext cx="11440551" cy="3416320"/>
          </a:xfrm>
          <a:prstGeom prst="rect">
            <a:avLst/>
          </a:prstGeom>
          <a:noFill/>
        </p:spPr>
        <p:txBody>
          <a:bodyPr wrap="square">
            <a:spAutoFit/>
          </a:bodyPr>
          <a:lstStyle/>
          <a:p>
            <a:pPr algn="ctr"/>
            <a:r>
              <a:rPr lang="ar-SA" sz="3600" b="1" dirty="0">
                <a:latin typeface="Calibri" panose="020F0502020204030204" pitchFamily="34" charset="0"/>
                <a:cs typeface="Calibri" panose="020F0502020204030204" pitchFamily="34" charset="0"/>
              </a:rPr>
              <a:t>تعــد </a:t>
            </a:r>
            <a:r>
              <a:rPr lang="ar-SA" sz="3600" b="1" dirty="0">
                <a:solidFill>
                  <a:srgbClr val="C00000"/>
                </a:solidFill>
                <a:latin typeface="Calibri" panose="020F0502020204030204" pitchFamily="34" charset="0"/>
                <a:cs typeface="Calibri" panose="020F0502020204030204" pitchFamily="34" charset="0"/>
              </a:rPr>
              <a:t>الطبقات مكوناً أساســيا لبرنامج </a:t>
            </a:r>
            <a:r>
              <a:rPr lang="en-US" sz="3600" b="1" dirty="0">
                <a:solidFill>
                  <a:srgbClr val="C00000"/>
                </a:solidFill>
                <a:latin typeface="Calibri" panose="020F0502020204030204" pitchFamily="34" charset="0"/>
                <a:cs typeface="Calibri" panose="020F0502020204030204" pitchFamily="34" charset="0"/>
              </a:rPr>
              <a:t>Adobe XD </a:t>
            </a:r>
            <a:r>
              <a:rPr lang="ar-SA" sz="3600" b="1" dirty="0">
                <a:solidFill>
                  <a:srgbClr val="C00000"/>
                </a:solidFill>
                <a:latin typeface="Calibri" panose="020F0502020204030204" pitchFamily="34" charset="0"/>
                <a:cs typeface="Calibri" panose="020F0502020204030204" pitchFamily="34" charset="0"/>
              </a:rPr>
              <a:t> </a:t>
            </a:r>
            <a:r>
              <a:rPr lang="ar-SA" sz="3600" b="1" dirty="0">
                <a:latin typeface="Calibri" panose="020F0502020204030204" pitchFamily="34" charset="0"/>
                <a:cs typeface="Calibri" panose="020F0502020204030204" pitchFamily="34" charset="0"/>
              </a:rPr>
              <a:t>فكل كائن تقوم بإنشــائه باســتخدام </a:t>
            </a:r>
            <a:r>
              <a:rPr lang="en-US" sz="3600" b="1" dirty="0">
                <a:latin typeface="Calibri" panose="020F0502020204030204" pitchFamily="34" charset="0"/>
                <a:cs typeface="Calibri" panose="020F0502020204030204" pitchFamily="34" charset="0"/>
              </a:rPr>
              <a:t>Adobe XD </a:t>
            </a:r>
            <a:r>
              <a:rPr lang="ar-SA" sz="3600" b="1" dirty="0">
                <a:latin typeface="Calibri" panose="020F0502020204030204" pitchFamily="34" charset="0"/>
                <a:cs typeface="Calibri" panose="020F0502020204030204" pitchFamily="34" charset="0"/>
              </a:rPr>
              <a:t> هــو طبقة، ويتم تكديس الطبقات فوق بعضها ، ومن ثم تحديد رؤيتها في اللوحات الفنية من خلال لوحة الطبقات على الجانب الأيسر من الشاشــة</a:t>
            </a:r>
          </a:p>
          <a:p>
            <a:pPr algn="ctr"/>
            <a:r>
              <a:rPr lang="ar-SA" sz="3600" b="1" dirty="0">
                <a:latin typeface="Calibri" panose="020F0502020204030204" pitchFamily="34" charset="0"/>
                <a:cs typeface="Calibri" panose="020F0502020204030204" pitchFamily="34" charset="0"/>
              </a:rPr>
              <a:t>(إذا كانت هذه اللوحة غير مرئية، يمكن إظهارها بالنقر فوق رمز لوحة الطبقة في شــريط الأدوات الأيسر)</a:t>
            </a:r>
          </a:p>
        </p:txBody>
      </p:sp>
    </p:spTree>
    <p:extLst>
      <p:ext uri="{BB962C8B-B14F-4D97-AF65-F5344CB8AC3E}">
        <p14:creationId xmlns:p14="http://schemas.microsoft.com/office/powerpoint/2010/main" val="1993507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CE3393C2-EEE3-46D8-9509-B34BA224C009}"/>
              </a:ext>
            </a:extLst>
          </p:cNvPr>
          <p:cNvPicPr>
            <a:picLocks noChangeAspect="1"/>
          </p:cNvPicPr>
          <p:nvPr/>
        </p:nvPicPr>
        <p:blipFill rotWithShape="1">
          <a:blip r:embed="rId2"/>
          <a:srcRect l="1370" t="-459" r="2740" b="6592"/>
          <a:stretch/>
        </p:blipFill>
        <p:spPr>
          <a:xfrm>
            <a:off x="680776" y="126609"/>
            <a:ext cx="10830447" cy="6471139"/>
          </a:xfrm>
          <a:prstGeom prst="rect">
            <a:avLst/>
          </a:prstGeom>
        </p:spPr>
      </p:pic>
    </p:spTree>
    <p:extLst>
      <p:ext uri="{BB962C8B-B14F-4D97-AF65-F5344CB8AC3E}">
        <p14:creationId xmlns:p14="http://schemas.microsoft.com/office/powerpoint/2010/main" val="2912980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7157E57A-3AB4-4C2E-B76B-D023E391BEF2}"/>
              </a:ext>
            </a:extLst>
          </p:cNvPr>
          <p:cNvSpPr txBox="1"/>
          <p:nvPr/>
        </p:nvSpPr>
        <p:spPr>
          <a:xfrm>
            <a:off x="478302" y="612844"/>
            <a:ext cx="11510888" cy="5632311"/>
          </a:xfrm>
          <a:prstGeom prst="rect">
            <a:avLst/>
          </a:prstGeom>
          <a:noFill/>
        </p:spPr>
        <p:txBody>
          <a:bodyPr wrap="square">
            <a:spAutoFit/>
          </a:bodyPr>
          <a:lstStyle/>
          <a:p>
            <a:pPr marL="571500" indent="-571500">
              <a:buFont typeface="Wingdings" panose="05000000000000000000" pitchFamily="2" charset="2"/>
              <a:buChar char="q"/>
            </a:pPr>
            <a:r>
              <a:rPr lang="ar-SA" sz="3600" b="1" dirty="0">
                <a:latin typeface="Calibri" panose="020F0502020204030204" pitchFamily="34" charset="0"/>
                <a:cs typeface="Calibri" panose="020F0502020204030204" pitchFamily="34" charset="0"/>
              </a:rPr>
              <a:t>عنــد إضافة أي كائن فإنه يضاف مباشــرة إلى قائمة اللوحة الفنية كطبقة مســتقلة، وبجانــب الطبقة </a:t>
            </a:r>
            <a:r>
              <a:rPr lang="ar-SA" sz="3600" b="1" dirty="0">
                <a:solidFill>
                  <a:srgbClr val="0070C0"/>
                </a:solidFill>
                <a:latin typeface="Calibri" panose="020F0502020204030204" pitchFamily="34" charset="0"/>
                <a:cs typeface="Calibri" panose="020F0502020204030204" pitchFamily="34" charset="0"/>
              </a:rPr>
              <a:t>يوجد رمز يوضح محتوى الطبقة</a:t>
            </a:r>
            <a:r>
              <a:rPr lang="ar-SA" sz="3600" b="1" dirty="0">
                <a:latin typeface="Calibri" panose="020F0502020204030204" pitchFamily="34" charset="0"/>
                <a:cs typeface="Calibri" panose="020F0502020204030204" pitchFamily="34" charset="0"/>
              </a:rPr>
              <a:t>، فعند رســم مستطيل يظهر رمز مستطيل صغير بجانب اسم الطبقة وعند رسم مثلث يظهر رمز مثلث صغير وهكذا..</a:t>
            </a:r>
          </a:p>
          <a:p>
            <a:pPr marL="571500" indent="-571500">
              <a:buFont typeface="Wingdings" panose="05000000000000000000" pitchFamily="2" charset="2"/>
              <a:buChar char="q"/>
            </a:pPr>
            <a:endParaRPr lang="ar-SA" sz="3600" b="1" dirty="0">
              <a:latin typeface="Calibri" panose="020F0502020204030204" pitchFamily="34" charset="0"/>
              <a:cs typeface="Calibri" panose="020F0502020204030204" pitchFamily="34" charset="0"/>
            </a:endParaRPr>
          </a:p>
          <a:p>
            <a:pPr marL="571500" indent="-571500">
              <a:buFont typeface="Wingdings" panose="05000000000000000000" pitchFamily="2" charset="2"/>
              <a:buChar char="q"/>
            </a:pPr>
            <a:r>
              <a:rPr lang="ar-SA" sz="3600" b="1" dirty="0">
                <a:solidFill>
                  <a:srgbClr val="C00000"/>
                </a:solidFill>
                <a:latin typeface="Calibri" panose="020F0502020204030204" pitchFamily="34" charset="0"/>
                <a:cs typeface="Calibri" panose="020F0502020204030204" pitchFamily="34" charset="0"/>
              </a:rPr>
              <a:t>يمكن تغيير اسم الطبقة </a:t>
            </a:r>
            <a:r>
              <a:rPr lang="ar-SA" sz="3600" b="1" dirty="0">
                <a:latin typeface="Calibri" panose="020F0502020204030204" pitchFamily="34" charset="0"/>
                <a:cs typeface="Calibri" panose="020F0502020204030204" pitchFamily="34" charset="0"/>
              </a:rPr>
              <a:t>بالنقر المزدوج عند اسم الطبقة وكتابة الاسم الجديد ثم النقر على زر الإدخال </a:t>
            </a:r>
            <a:r>
              <a:rPr lang="en-US" sz="3600" b="1" dirty="0">
                <a:latin typeface="Calibri" panose="020F0502020204030204" pitchFamily="34" charset="0"/>
                <a:cs typeface="Calibri" panose="020F0502020204030204" pitchFamily="34" charset="0"/>
              </a:rPr>
              <a:t>Enter</a:t>
            </a:r>
          </a:p>
          <a:p>
            <a:pPr marL="571500" indent="-571500">
              <a:buFont typeface="Wingdings" panose="05000000000000000000" pitchFamily="2" charset="2"/>
              <a:buChar char="q"/>
            </a:pPr>
            <a:endParaRPr lang="ar-SA" sz="3600" b="1" dirty="0">
              <a:latin typeface="Calibri" panose="020F0502020204030204" pitchFamily="34" charset="0"/>
              <a:cs typeface="Calibri" panose="020F0502020204030204" pitchFamily="34" charset="0"/>
            </a:endParaRPr>
          </a:p>
          <a:p>
            <a:pPr marL="571500" indent="-571500">
              <a:buFont typeface="Wingdings" panose="05000000000000000000" pitchFamily="2" charset="2"/>
              <a:buChar char="q"/>
            </a:pPr>
            <a:r>
              <a:rPr lang="ar-SA" sz="3600" b="1" dirty="0">
                <a:latin typeface="Calibri" panose="020F0502020204030204" pitchFamily="34" charset="0"/>
                <a:cs typeface="Calibri" panose="020F0502020204030204" pitchFamily="34" charset="0"/>
              </a:rPr>
              <a:t>عند اختيار أحد الطبقات فإنه </a:t>
            </a:r>
            <a:r>
              <a:rPr lang="ar-SA" sz="3600" b="1" dirty="0">
                <a:solidFill>
                  <a:schemeClr val="accent2">
                    <a:lumMod val="75000"/>
                  </a:schemeClr>
                </a:solidFill>
                <a:latin typeface="Calibri" panose="020F0502020204030204" pitchFamily="34" charset="0"/>
                <a:cs typeface="Calibri" panose="020F0502020204030204" pitchFamily="34" charset="0"/>
              </a:rPr>
              <a:t>يظهر تظليل يدل على الطبقة المختارة </a:t>
            </a:r>
            <a:r>
              <a:rPr lang="ar-SA" sz="3600" b="1" dirty="0">
                <a:latin typeface="Calibri" panose="020F0502020204030204" pitchFamily="34" charset="0"/>
                <a:cs typeface="Calibri" panose="020F0502020204030204" pitchFamily="34" charset="0"/>
              </a:rPr>
              <a:t>إلى جانب ثلاثة خيارات على اليمين. </a:t>
            </a:r>
          </a:p>
        </p:txBody>
      </p:sp>
    </p:spTree>
    <p:extLst>
      <p:ext uri="{BB962C8B-B14F-4D97-AF65-F5344CB8AC3E}">
        <p14:creationId xmlns:p14="http://schemas.microsoft.com/office/powerpoint/2010/main" val="1439172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4B3CD5D4-5F0F-46A4-9FE4-4EEDAB9F2A8C}"/>
              </a:ext>
            </a:extLst>
          </p:cNvPr>
          <p:cNvSpPr txBox="1"/>
          <p:nvPr/>
        </p:nvSpPr>
        <p:spPr>
          <a:xfrm>
            <a:off x="5904217" y="366623"/>
            <a:ext cx="6098344" cy="6124754"/>
          </a:xfrm>
          <a:prstGeom prst="rect">
            <a:avLst/>
          </a:prstGeom>
          <a:noFill/>
        </p:spPr>
        <p:txBody>
          <a:bodyPr wrap="square">
            <a:spAutoFit/>
          </a:bodyPr>
          <a:lstStyle/>
          <a:p>
            <a:pPr marL="514350" indent="-514350">
              <a:buFont typeface="+mj-lt"/>
              <a:buAutoNum type="arabicPeriod"/>
            </a:pPr>
            <a:r>
              <a:rPr lang="ar-SA" sz="2800" dirty="0">
                <a:latin typeface="Calibri" panose="020F0502020204030204" pitchFamily="34" charset="0"/>
                <a:cs typeface="Calibri" panose="020F0502020204030204" pitchFamily="34" charset="0"/>
              </a:rPr>
              <a:t>ايقونة </a:t>
            </a:r>
            <a:r>
              <a:rPr lang="ar-SA" sz="2800" b="1" dirty="0">
                <a:solidFill>
                  <a:srgbClr val="0070C0"/>
                </a:solidFill>
                <a:latin typeface="Calibri" panose="020F0502020204030204" pitchFamily="34" charset="0"/>
                <a:cs typeface="Calibri" panose="020F0502020204030204" pitchFamily="34" charset="0"/>
              </a:rPr>
              <a:t>”التصدير": </a:t>
            </a:r>
            <a:r>
              <a:rPr lang="ar-SA" sz="2800" dirty="0">
                <a:latin typeface="Calibri" panose="020F0502020204030204" pitchFamily="34" charset="0"/>
                <a:cs typeface="Calibri" panose="020F0502020204030204" pitchFamily="34" charset="0"/>
              </a:rPr>
              <a:t>وتعني أنه يمكنك تصدير الطبقة ونقلها إلى تصدير المكونات.</a:t>
            </a:r>
          </a:p>
          <a:p>
            <a:pPr marL="514350" indent="-514350">
              <a:buFont typeface="+mj-lt"/>
              <a:buAutoNum type="arabicPeriod"/>
            </a:pPr>
            <a:endParaRPr lang="ar-SA" sz="2800" dirty="0">
              <a:latin typeface="Calibri" panose="020F0502020204030204" pitchFamily="34" charset="0"/>
              <a:cs typeface="Calibri" panose="020F0502020204030204" pitchFamily="34" charset="0"/>
            </a:endParaRPr>
          </a:p>
          <a:p>
            <a:pPr marL="514350" indent="-514350">
              <a:buFont typeface="+mj-lt"/>
              <a:buAutoNum type="arabicPeriod"/>
            </a:pPr>
            <a:r>
              <a:rPr lang="ar-SA" sz="2800" dirty="0">
                <a:latin typeface="Calibri" panose="020F0502020204030204" pitchFamily="34" charset="0"/>
                <a:cs typeface="Calibri" panose="020F0502020204030204" pitchFamily="34" charset="0"/>
              </a:rPr>
              <a:t>أيقونة </a:t>
            </a:r>
            <a:r>
              <a:rPr lang="ar-SA" sz="2800" b="1" dirty="0">
                <a:solidFill>
                  <a:srgbClr val="0070C0"/>
                </a:solidFill>
                <a:latin typeface="Calibri" panose="020F0502020204030204" pitchFamily="34" charset="0"/>
                <a:cs typeface="Calibri" panose="020F0502020204030204" pitchFamily="34" charset="0"/>
              </a:rPr>
              <a:t>"القفل": </a:t>
            </a:r>
            <a:r>
              <a:rPr lang="ar-SA" sz="2800" dirty="0">
                <a:latin typeface="Calibri" panose="020F0502020204030204" pitchFamily="34" charset="0"/>
                <a:cs typeface="Calibri" panose="020F0502020204030204" pitchFamily="34" charset="0"/>
              </a:rPr>
              <a:t>تؤدي إلى قفل الطبقة فلا يمكن نقلها أو تعديلها إلا بإلغاء تأمينها، كما يمكن قفل كائن عن طريق تحديده مباشرة في لوح الرسم، والنقر بزر الفأرة الأيمن فوقه وتحديد "قفل".</a:t>
            </a:r>
          </a:p>
          <a:p>
            <a:pPr marL="514350" indent="-514350">
              <a:buFont typeface="+mj-lt"/>
              <a:buAutoNum type="arabicPeriod"/>
            </a:pPr>
            <a:endParaRPr lang="ar-SA" sz="2800" dirty="0">
              <a:latin typeface="Calibri" panose="020F0502020204030204" pitchFamily="34" charset="0"/>
              <a:cs typeface="Calibri" panose="020F0502020204030204" pitchFamily="34" charset="0"/>
            </a:endParaRPr>
          </a:p>
          <a:p>
            <a:pPr marL="514350" indent="-514350">
              <a:buFont typeface="+mj-lt"/>
              <a:buAutoNum type="arabicPeriod"/>
            </a:pPr>
            <a:r>
              <a:rPr lang="ar-SA" sz="2800" dirty="0">
                <a:latin typeface="Calibri" panose="020F0502020204030204" pitchFamily="34" charset="0"/>
                <a:cs typeface="Calibri" panose="020F0502020204030204" pitchFamily="34" charset="0"/>
              </a:rPr>
              <a:t> أيقونة </a:t>
            </a:r>
            <a:r>
              <a:rPr lang="ar-SA" sz="2800" b="1" dirty="0">
                <a:solidFill>
                  <a:srgbClr val="0070C0"/>
                </a:solidFill>
                <a:latin typeface="Calibri" panose="020F0502020204030204" pitchFamily="34" charset="0"/>
                <a:cs typeface="Calibri" panose="020F0502020204030204" pitchFamily="34" charset="0"/>
              </a:rPr>
              <a:t>"العين": </a:t>
            </a:r>
            <a:r>
              <a:rPr lang="ar-SA" sz="2800" dirty="0">
                <a:latin typeface="Calibri" panose="020F0502020204030204" pitchFamily="34" charset="0"/>
                <a:cs typeface="Calibri" panose="020F0502020204030204" pitchFamily="34" charset="0"/>
              </a:rPr>
              <a:t>تعني إخفاء الطبقة لكنها موجودة في لوحة الطبقات ولكنها غير مرئية تماماً في لوح الرسم، يمكن أيضا إخفاء كائن عن طريق تحديده مباشرة في لوح الرسم، والنقر بزر الفأرة الأيمن فوقه وتحديد "إخفاء".</a:t>
            </a:r>
          </a:p>
        </p:txBody>
      </p:sp>
      <p:pic>
        <p:nvPicPr>
          <p:cNvPr id="5" name="صورة 4">
            <a:extLst>
              <a:ext uri="{FF2B5EF4-FFF2-40B4-BE49-F238E27FC236}">
                <a16:creationId xmlns:a16="http://schemas.microsoft.com/office/drawing/2014/main" id="{6EEB237B-CEF8-4C10-9E0A-A09564FBE34F}"/>
              </a:ext>
            </a:extLst>
          </p:cNvPr>
          <p:cNvPicPr>
            <a:picLocks noChangeAspect="1"/>
          </p:cNvPicPr>
          <p:nvPr/>
        </p:nvPicPr>
        <p:blipFill>
          <a:blip r:embed="rId2"/>
          <a:stretch>
            <a:fillRect/>
          </a:stretch>
        </p:blipFill>
        <p:spPr>
          <a:xfrm>
            <a:off x="196947" y="829994"/>
            <a:ext cx="5707270" cy="4144040"/>
          </a:xfrm>
          <a:prstGeom prst="rect">
            <a:avLst/>
          </a:prstGeom>
        </p:spPr>
      </p:pic>
    </p:spTree>
    <p:extLst>
      <p:ext uri="{BB962C8B-B14F-4D97-AF65-F5344CB8AC3E}">
        <p14:creationId xmlns:p14="http://schemas.microsoft.com/office/powerpoint/2010/main" val="3515191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مجموعة 7">
            <a:extLst>
              <a:ext uri="{FF2B5EF4-FFF2-40B4-BE49-F238E27FC236}">
                <a16:creationId xmlns:a16="http://schemas.microsoft.com/office/drawing/2014/main" id="{AA2D0CCE-0DE8-452E-879C-AED0F86527B1}"/>
              </a:ext>
            </a:extLst>
          </p:cNvPr>
          <p:cNvGrpSpPr/>
          <p:nvPr/>
        </p:nvGrpSpPr>
        <p:grpSpPr>
          <a:xfrm>
            <a:off x="1557758" y="500519"/>
            <a:ext cx="9076484" cy="5513419"/>
            <a:chOff x="1557758" y="542722"/>
            <a:chExt cx="9076484" cy="5513419"/>
          </a:xfrm>
        </p:grpSpPr>
        <p:pic>
          <p:nvPicPr>
            <p:cNvPr id="5" name="صورة 4">
              <a:extLst>
                <a:ext uri="{FF2B5EF4-FFF2-40B4-BE49-F238E27FC236}">
                  <a16:creationId xmlns:a16="http://schemas.microsoft.com/office/drawing/2014/main" id="{CE7E4D12-04AB-4307-80A6-4B3C52B4BCF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557758" y="542722"/>
              <a:ext cx="9076484" cy="5513419"/>
            </a:xfrm>
            <a:prstGeom prst="rect">
              <a:avLst/>
            </a:prstGeom>
          </p:spPr>
        </p:pic>
        <p:sp>
          <p:nvSpPr>
            <p:cNvPr id="7" name="مربع نص 6">
              <a:extLst>
                <a:ext uri="{FF2B5EF4-FFF2-40B4-BE49-F238E27FC236}">
                  <a16:creationId xmlns:a16="http://schemas.microsoft.com/office/drawing/2014/main" id="{4D04D3A6-D106-4482-A4C5-943BEE5B5744}"/>
                </a:ext>
              </a:extLst>
            </p:cNvPr>
            <p:cNvSpPr txBox="1"/>
            <p:nvPr/>
          </p:nvSpPr>
          <p:spPr>
            <a:xfrm>
              <a:off x="2672862" y="2709353"/>
              <a:ext cx="7065497" cy="923330"/>
            </a:xfrm>
            <a:prstGeom prst="rect">
              <a:avLst/>
            </a:prstGeom>
            <a:noFill/>
          </p:spPr>
          <p:txBody>
            <a:bodyPr wrap="square">
              <a:spAutoFit/>
            </a:bodyPr>
            <a:lstStyle/>
            <a:p>
              <a:pPr algn="ctr"/>
              <a:r>
                <a:rPr lang="ar-SA" sz="5400" b="1" dirty="0">
                  <a:solidFill>
                    <a:srgbClr val="C00000"/>
                  </a:solidFill>
                  <a:latin typeface="Calibri" panose="020F0502020204030204" pitchFamily="34" charset="0"/>
                  <a:cs typeface="Calibri" panose="020F0502020204030204" pitchFamily="34" charset="0"/>
                </a:rPr>
                <a:t>تجميع الطبقات</a:t>
              </a:r>
            </a:p>
          </p:txBody>
        </p:sp>
      </p:grpSp>
    </p:spTree>
    <p:extLst>
      <p:ext uri="{BB962C8B-B14F-4D97-AF65-F5344CB8AC3E}">
        <p14:creationId xmlns:p14="http://schemas.microsoft.com/office/powerpoint/2010/main" val="1532430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ربع نص 8">
            <a:extLst>
              <a:ext uri="{FF2B5EF4-FFF2-40B4-BE49-F238E27FC236}">
                <a16:creationId xmlns:a16="http://schemas.microsoft.com/office/drawing/2014/main" id="{8C462E5D-E74B-4C2F-8B99-7BC540D4E823}"/>
              </a:ext>
            </a:extLst>
          </p:cNvPr>
          <p:cNvSpPr txBox="1"/>
          <p:nvPr/>
        </p:nvSpPr>
        <p:spPr>
          <a:xfrm>
            <a:off x="1628493" y="221057"/>
            <a:ext cx="8935012" cy="906423"/>
          </a:xfrm>
          <a:prstGeom prst="roundRect">
            <a:avLst>
              <a:gd name="adj" fmla="val 38298"/>
            </a:avLst>
          </a:prstGeom>
          <a:solidFill>
            <a:schemeClr val="accent4">
              <a:lumMod val="40000"/>
              <a:lumOff val="60000"/>
            </a:schemeClr>
          </a:solidFill>
        </p:spPr>
        <p:txBody>
          <a:bodyPr wrap="square">
            <a:spAutoFit/>
          </a:bodyPr>
          <a:lstStyle/>
          <a:p>
            <a:pPr marL="0" marR="0" lvl="0" indent="0" algn="ctr" rtl="1">
              <a:spcBef>
                <a:spcPts val="0"/>
              </a:spcBef>
              <a:spcAft>
                <a:spcPts val="0"/>
              </a:spcAft>
              <a:buClr>
                <a:srgbClr val="3F937C"/>
              </a:buClr>
              <a:buSzPts val="3600"/>
              <a:buFont typeface="Arial"/>
              <a:buNone/>
            </a:pPr>
            <a:r>
              <a:rPr lang="ar-SA" sz="4000" b="1" dirty="0">
                <a:latin typeface="Calibri" panose="020F0502020204030204" pitchFamily="34" charset="0"/>
                <a:cs typeface="Calibri" panose="020F0502020204030204" pitchFamily="34" charset="0"/>
              </a:rPr>
              <a:t>الفصل  السادس</a:t>
            </a:r>
            <a:endParaRPr lang="en-US" sz="4000" b="1" dirty="0">
              <a:latin typeface="Calibri" panose="020F0502020204030204" pitchFamily="34" charset="0"/>
              <a:cs typeface="Calibri" panose="020F0502020204030204" pitchFamily="34" charset="0"/>
            </a:endParaRPr>
          </a:p>
        </p:txBody>
      </p:sp>
      <p:pic>
        <p:nvPicPr>
          <p:cNvPr id="1028" name="Picture 4" descr="تصميم واجهات مواقع الكترونية او تطبيقات بشكل احترفي ومميز واجهة واحدة -  خمسات">
            <a:extLst>
              <a:ext uri="{FF2B5EF4-FFF2-40B4-BE49-F238E27FC236}">
                <a16:creationId xmlns:a16="http://schemas.microsoft.com/office/drawing/2014/main" id="{ED178C00-3346-4F6F-A0C2-AB41DC2076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64" t="16411" r="4143" b="8923"/>
          <a:stretch/>
        </p:blipFill>
        <p:spPr bwMode="auto">
          <a:xfrm>
            <a:off x="2044179" y="1525885"/>
            <a:ext cx="8519326" cy="3373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مربع نص 9">
            <a:extLst>
              <a:ext uri="{FF2B5EF4-FFF2-40B4-BE49-F238E27FC236}">
                <a16:creationId xmlns:a16="http://schemas.microsoft.com/office/drawing/2014/main" id="{6AFEBCB8-F8A2-4F62-BA50-DDA521099FFC}"/>
              </a:ext>
            </a:extLst>
          </p:cNvPr>
          <p:cNvSpPr txBox="1"/>
          <p:nvPr/>
        </p:nvSpPr>
        <p:spPr>
          <a:xfrm>
            <a:off x="1501139" y="5297722"/>
            <a:ext cx="9189719" cy="1138773"/>
          </a:xfrm>
          <a:prstGeom prst="rect">
            <a:avLst/>
          </a:prstGeom>
          <a:noFill/>
        </p:spPr>
        <p:txBody>
          <a:bodyPr wrap="square">
            <a:spAutoFit/>
          </a:bodyPr>
          <a:lstStyle/>
          <a:p>
            <a:pPr algn="ctr"/>
            <a:r>
              <a:rPr lang="ar-SA" sz="4400" b="1" dirty="0">
                <a:latin typeface="Calibri" panose="020F0502020204030204" pitchFamily="34" charset="0"/>
                <a:cs typeface="Calibri" panose="020F0502020204030204" pitchFamily="34" charset="0"/>
              </a:rPr>
              <a:t>تصميم واجهات الموقع الإلكتروني</a:t>
            </a:r>
          </a:p>
          <a:p>
            <a:pPr algn="ctr"/>
            <a:r>
              <a:rPr lang="en-US" sz="2400" b="1" dirty="0">
                <a:solidFill>
                  <a:srgbClr val="C00000"/>
                </a:solidFill>
                <a:latin typeface="Calibri" panose="020F0502020204030204" pitchFamily="34" charset="0"/>
                <a:cs typeface="DecoType Naskh Variants" panose="02010400000000000000" pitchFamily="2" charset="-78"/>
              </a:rPr>
              <a:t>Web Site Interface Design UX </a:t>
            </a:r>
            <a:r>
              <a:rPr lang="en-US" sz="2400" b="1" dirty="0" err="1">
                <a:solidFill>
                  <a:srgbClr val="C00000"/>
                </a:solidFill>
                <a:latin typeface="Calibri" panose="020F0502020204030204" pitchFamily="34" charset="0"/>
                <a:cs typeface="DecoType Naskh Variants" panose="02010400000000000000" pitchFamily="2" charset="-78"/>
              </a:rPr>
              <a:t>UX</a:t>
            </a:r>
            <a:r>
              <a:rPr lang="en-US" sz="2400" b="1" dirty="0">
                <a:solidFill>
                  <a:srgbClr val="C00000"/>
                </a:solidFill>
                <a:latin typeface="Calibri" panose="020F0502020204030204" pitchFamily="34" charset="0"/>
                <a:cs typeface="DecoType Naskh Variants" panose="02010400000000000000" pitchFamily="2" charset="-78"/>
              </a:rPr>
              <a:t> UI</a:t>
            </a:r>
            <a:endParaRPr lang="ar-SA" sz="2400" b="1" dirty="0">
              <a:solidFill>
                <a:srgbClr val="C00000"/>
              </a:solidFill>
              <a:latin typeface="Calibri" panose="020F0502020204030204" pitchFamily="34" charset="0"/>
              <a:cs typeface="DecoType Naskh Variants" panose="02010400000000000000" pitchFamily="2" charset="-78"/>
            </a:endParaRPr>
          </a:p>
        </p:txBody>
      </p:sp>
    </p:spTree>
    <p:extLst>
      <p:ext uri="{BB962C8B-B14F-4D97-AF65-F5344CB8AC3E}">
        <p14:creationId xmlns:p14="http://schemas.microsoft.com/office/powerpoint/2010/main" val="1639715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364086BE-4150-4101-8986-5E9FACED1763}"/>
              </a:ext>
            </a:extLst>
          </p:cNvPr>
          <p:cNvSpPr txBox="1"/>
          <p:nvPr/>
        </p:nvSpPr>
        <p:spPr>
          <a:xfrm>
            <a:off x="511126" y="559340"/>
            <a:ext cx="11169748" cy="1569660"/>
          </a:xfrm>
          <a:prstGeom prst="rect">
            <a:avLst/>
          </a:prstGeom>
          <a:noFill/>
        </p:spPr>
        <p:txBody>
          <a:bodyPr wrap="square">
            <a:spAutoFit/>
          </a:bodyPr>
          <a:lstStyle/>
          <a:p>
            <a:pPr marL="457200" indent="-457200">
              <a:buFont typeface="Wingdings" panose="05000000000000000000" pitchFamily="2" charset="2"/>
              <a:buChar char="q"/>
            </a:pPr>
            <a:r>
              <a:rPr lang="ar-SA" sz="3200" b="1" dirty="0">
                <a:solidFill>
                  <a:schemeClr val="accent2">
                    <a:lumMod val="75000"/>
                  </a:schemeClr>
                </a:solidFill>
                <a:latin typeface="Calibri" panose="020F0502020204030204" pitchFamily="34" charset="0"/>
                <a:cs typeface="Calibri" panose="020F0502020204030204" pitchFamily="34" charset="0"/>
              </a:rPr>
              <a:t>يمكن تجميع طبقتين أو أكثر عن طريق تحديدهم واختيار </a:t>
            </a:r>
            <a:r>
              <a:rPr lang="en-US" sz="3200" b="1" dirty="0">
                <a:solidFill>
                  <a:schemeClr val="accent2">
                    <a:lumMod val="75000"/>
                  </a:schemeClr>
                </a:solidFill>
                <a:latin typeface="Calibri" panose="020F0502020204030204" pitchFamily="34" charset="0"/>
                <a:cs typeface="Calibri" panose="020F0502020204030204" pitchFamily="34" charset="0"/>
              </a:rPr>
              <a:t>Object &gt;Group </a:t>
            </a:r>
            <a:endParaRPr lang="ar-SA" sz="3200" b="1" dirty="0">
              <a:solidFill>
                <a:schemeClr val="accent2">
                  <a:lumMod val="75000"/>
                </a:schemeClr>
              </a:solidFill>
              <a:latin typeface="Calibri" panose="020F0502020204030204" pitchFamily="34" charset="0"/>
              <a:cs typeface="Calibri" panose="020F0502020204030204" pitchFamily="34" charset="0"/>
            </a:endParaRPr>
          </a:p>
          <a:p>
            <a:r>
              <a:rPr lang="ar-SA" sz="3200" b="1" dirty="0">
                <a:solidFill>
                  <a:schemeClr val="accent2">
                    <a:lumMod val="75000"/>
                  </a:schemeClr>
                </a:solidFill>
                <a:latin typeface="Calibri" panose="020F0502020204030204" pitchFamily="34" charset="0"/>
                <a:cs typeface="Calibri" panose="020F0502020204030204" pitchFamily="34" charset="0"/>
              </a:rPr>
              <a:t>    أو باستخدام الاختصارات، أو يمكنك النقر بزر الفأرة الأيمن فوق الطبقات المحددة وتحديد "مجموعة". </a:t>
            </a:r>
          </a:p>
        </p:txBody>
      </p:sp>
      <p:sp>
        <p:nvSpPr>
          <p:cNvPr id="7" name="مربع نص 6">
            <a:extLst>
              <a:ext uri="{FF2B5EF4-FFF2-40B4-BE49-F238E27FC236}">
                <a16:creationId xmlns:a16="http://schemas.microsoft.com/office/drawing/2014/main" id="{1E527928-FEF1-4F9A-8885-27D312101E69}"/>
              </a:ext>
            </a:extLst>
          </p:cNvPr>
          <p:cNvSpPr txBox="1"/>
          <p:nvPr/>
        </p:nvSpPr>
        <p:spPr>
          <a:xfrm>
            <a:off x="1097280" y="2644170"/>
            <a:ext cx="10564837" cy="1569660"/>
          </a:xfrm>
          <a:prstGeom prst="rect">
            <a:avLst/>
          </a:prstGeom>
          <a:noFill/>
        </p:spPr>
        <p:txBody>
          <a:bodyPr wrap="square">
            <a:spAutoFit/>
          </a:bodyPr>
          <a:lstStyle/>
          <a:p>
            <a:pPr marL="457200" indent="-457200">
              <a:buFont typeface="Wingdings" panose="05000000000000000000" pitchFamily="2" charset="2"/>
              <a:buChar char="q"/>
            </a:pPr>
            <a:r>
              <a:rPr lang="ar-SA" sz="3200" b="1" dirty="0">
                <a:latin typeface="Calibri" panose="020F0502020204030204" pitchFamily="34" charset="0"/>
                <a:cs typeface="Calibri" panose="020F0502020204030204" pitchFamily="34" charset="0"/>
              </a:rPr>
              <a:t>يُعد تكوين مجموعات الطبقات طريقة جيدة لتنظيم الكائنات، على ســبيل </a:t>
            </a:r>
            <a:r>
              <a:rPr lang="ar-SA" sz="3200" b="1" dirty="0">
                <a:solidFill>
                  <a:srgbClr val="A6028F"/>
                </a:solidFill>
                <a:latin typeface="Calibri" panose="020F0502020204030204" pitchFamily="34" charset="0"/>
                <a:cs typeface="Calibri" panose="020F0502020204030204" pitchFamily="34" charset="0"/>
              </a:rPr>
              <a:t>المثــال عندما يكون هناك كائنات تنتمي إلى عنصر تصميم معين مثل زر أو قسم كامل من الصفحة، مثل الرأس أو التذييل. </a:t>
            </a:r>
            <a:endParaRPr lang="ar-SA" sz="3200" dirty="0">
              <a:solidFill>
                <a:srgbClr val="A6028F"/>
              </a:solidFill>
            </a:endParaRPr>
          </a:p>
        </p:txBody>
      </p:sp>
      <p:sp>
        <p:nvSpPr>
          <p:cNvPr id="9" name="مربع نص 8">
            <a:extLst>
              <a:ext uri="{FF2B5EF4-FFF2-40B4-BE49-F238E27FC236}">
                <a16:creationId xmlns:a16="http://schemas.microsoft.com/office/drawing/2014/main" id="{82BCC237-DA96-42BE-A90F-C7AB0BECEDB3}"/>
              </a:ext>
            </a:extLst>
          </p:cNvPr>
          <p:cNvSpPr txBox="1"/>
          <p:nvPr/>
        </p:nvSpPr>
        <p:spPr>
          <a:xfrm>
            <a:off x="694006" y="4729000"/>
            <a:ext cx="11150991" cy="1569660"/>
          </a:xfrm>
          <a:prstGeom prst="rect">
            <a:avLst/>
          </a:prstGeom>
          <a:noFill/>
        </p:spPr>
        <p:txBody>
          <a:bodyPr wrap="square">
            <a:spAutoFit/>
          </a:bodyPr>
          <a:lstStyle/>
          <a:p>
            <a:pPr marL="457200" indent="-457200">
              <a:buFont typeface="Wingdings" panose="05000000000000000000" pitchFamily="2" charset="2"/>
              <a:buChar char="q"/>
            </a:pPr>
            <a:r>
              <a:rPr lang="ar-SA" sz="3200" b="1" dirty="0">
                <a:solidFill>
                  <a:srgbClr val="005C2A"/>
                </a:solidFill>
                <a:latin typeface="Calibri" panose="020F0502020204030204" pitchFamily="34" charset="0"/>
                <a:cs typeface="Calibri" panose="020F0502020204030204" pitchFamily="34" charset="0"/>
              </a:rPr>
              <a:t>من خلال إنشــاء مجموعة، يمكن الحفاظ على لوحة الطبقات مرتبة، ويمكن بســهولة تحديد المجموعة بأكملها أو نقلها  أو تحويلها كما لو كانت طبقة واحدة. </a:t>
            </a:r>
            <a:endParaRPr lang="ar-SA" sz="3200" dirty="0">
              <a:solidFill>
                <a:srgbClr val="005C2A"/>
              </a:solidFill>
            </a:endParaRPr>
          </a:p>
        </p:txBody>
      </p:sp>
    </p:spTree>
    <p:extLst>
      <p:ext uri="{BB962C8B-B14F-4D97-AF65-F5344CB8AC3E}">
        <p14:creationId xmlns:p14="http://schemas.microsoft.com/office/powerpoint/2010/main" val="231037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64C216FA-BA54-41E6-897D-9DBC2F750833}"/>
              </a:ext>
            </a:extLst>
          </p:cNvPr>
          <p:cNvSpPr txBox="1"/>
          <p:nvPr/>
        </p:nvSpPr>
        <p:spPr>
          <a:xfrm>
            <a:off x="255563" y="1318754"/>
            <a:ext cx="11680874" cy="1569660"/>
          </a:xfrm>
          <a:prstGeom prst="rect">
            <a:avLst/>
          </a:prstGeom>
          <a:noFill/>
        </p:spPr>
        <p:txBody>
          <a:bodyPr wrap="square">
            <a:spAutoFit/>
          </a:bodyPr>
          <a:lstStyle/>
          <a:p>
            <a:pPr marL="457200" indent="-457200">
              <a:buFont typeface="Wingdings" panose="05000000000000000000" pitchFamily="2" charset="2"/>
              <a:buChar char="q"/>
            </a:pPr>
            <a:r>
              <a:rPr lang="ar-SA" sz="3200" b="1" dirty="0">
                <a:latin typeface="Calibri" panose="020F0502020204030204" pitchFamily="34" charset="0"/>
                <a:cs typeface="Calibri" panose="020F0502020204030204" pitchFamily="34" charset="0"/>
              </a:rPr>
              <a:t>لفك تجميع مجموعة طبقات: تحديد مجموعة الطبقات واختيار</a:t>
            </a:r>
          </a:p>
          <a:p>
            <a:r>
              <a:rPr lang="ar-SA" sz="3200" b="1" dirty="0">
                <a:latin typeface="Calibri" panose="020F0502020204030204" pitchFamily="34" charset="0"/>
                <a:cs typeface="Calibri" panose="020F0502020204030204" pitchFamily="34" charset="0"/>
              </a:rPr>
              <a:t> </a:t>
            </a:r>
            <a:r>
              <a:rPr lang="en-US" sz="3200" b="1" dirty="0">
                <a:solidFill>
                  <a:schemeClr val="accent2">
                    <a:lumMod val="75000"/>
                  </a:schemeClr>
                </a:solidFill>
                <a:latin typeface="Calibri" panose="020F0502020204030204" pitchFamily="34" charset="0"/>
                <a:cs typeface="Calibri" panose="020F0502020204030204" pitchFamily="34" charset="0"/>
              </a:rPr>
              <a:t>Object &gt; Ungroup </a:t>
            </a:r>
            <a:r>
              <a:rPr lang="ar-SA" sz="3200" b="1" dirty="0">
                <a:solidFill>
                  <a:schemeClr val="accent2">
                    <a:lumMod val="75000"/>
                  </a:schemeClr>
                </a:solidFill>
                <a:latin typeface="Calibri" panose="020F0502020204030204" pitchFamily="34" charset="0"/>
                <a:cs typeface="Calibri" panose="020F0502020204030204" pitchFamily="34" charset="0"/>
              </a:rPr>
              <a:t> </a:t>
            </a:r>
            <a:r>
              <a:rPr lang="ar-SA" sz="3200" b="1" dirty="0">
                <a:latin typeface="Calibri" panose="020F0502020204030204" pitchFamily="34" charset="0"/>
                <a:cs typeface="Calibri" panose="020F0502020204030204" pitchFamily="34" charset="0"/>
              </a:rPr>
              <a:t>أو استخدام الاختصارات، أو بالنقر بزر الفأرة الأيمن فوق مجموعة الطبقات وتحديد “</a:t>
            </a:r>
            <a:r>
              <a:rPr lang="en-US" sz="3200" b="1" dirty="0">
                <a:latin typeface="Calibri" panose="020F0502020204030204" pitchFamily="34" charset="0"/>
                <a:cs typeface="Calibri" panose="020F0502020204030204" pitchFamily="34" charset="0"/>
              </a:rPr>
              <a:t>”Ungroup</a:t>
            </a:r>
            <a:endParaRPr lang="ar-SA" sz="3200" b="1" dirty="0">
              <a:latin typeface="Calibri" panose="020F0502020204030204" pitchFamily="34" charset="0"/>
              <a:cs typeface="Calibri" panose="020F0502020204030204" pitchFamily="34" charset="0"/>
            </a:endParaRPr>
          </a:p>
        </p:txBody>
      </p:sp>
      <p:sp>
        <p:nvSpPr>
          <p:cNvPr id="4" name="مربع نص 3">
            <a:extLst>
              <a:ext uri="{FF2B5EF4-FFF2-40B4-BE49-F238E27FC236}">
                <a16:creationId xmlns:a16="http://schemas.microsoft.com/office/drawing/2014/main" id="{6654C761-918C-4029-BD3B-0AA60FBB5DE5}"/>
              </a:ext>
            </a:extLst>
          </p:cNvPr>
          <p:cNvSpPr txBox="1"/>
          <p:nvPr/>
        </p:nvSpPr>
        <p:spPr>
          <a:xfrm>
            <a:off x="914401" y="3897517"/>
            <a:ext cx="10597662" cy="584775"/>
          </a:xfrm>
          <a:prstGeom prst="rect">
            <a:avLst/>
          </a:prstGeom>
          <a:noFill/>
        </p:spPr>
        <p:txBody>
          <a:bodyPr wrap="square">
            <a:spAutoFit/>
          </a:bodyPr>
          <a:lstStyle/>
          <a:p>
            <a:pPr marL="285750" indent="-285750">
              <a:buFont typeface="Wingdings" panose="05000000000000000000" pitchFamily="2" charset="2"/>
              <a:buChar char="q"/>
            </a:pPr>
            <a:r>
              <a:rPr lang="ar-SA" sz="3200" b="1">
                <a:latin typeface="Calibri" panose="020F0502020204030204" pitchFamily="34" charset="0"/>
                <a:cs typeface="Calibri" panose="020F0502020204030204" pitchFamily="34" charset="0"/>
              </a:rPr>
              <a:t>يمكن أيضا تداخل مجموعات الطبقات ضمن مجموعات طبقات أخرى.</a:t>
            </a:r>
            <a:endParaRPr lang="ar-SA" sz="3200"/>
          </a:p>
        </p:txBody>
      </p:sp>
    </p:spTree>
    <p:extLst>
      <p:ext uri="{BB962C8B-B14F-4D97-AF65-F5344CB8AC3E}">
        <p14:creationId xmlns:p14="http://schemas.microsoft.com/office/powerpoint/2010/main" val="127845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9A3E639A-410E-4BEE-82A7-630748F1CEDC}"/>
              </a:ext>
            </a:extLst>
          </p:cNvPr>
          <p:cNvPicPr>
            <a:picLocks noChangeAspect="1"/>
          </p:cNvPicPr>
          <p:nvPr/>
        </p:nvPicPr>
        <p:blipFill rotWithShape="1">
          <a:blip r:embed="rId2"/>
          <a:srcRect l="83583" t="8718" r="6315" b="58557"/>
          <a:stretch/>
        </p:blipFill>
        <p:spPr>
          <a:xfrm>
            <a:off x="1493517" y="2395262"/>
            <a:ext cx="1674056" cy="2812869"/>
          </a:xfrm>
          <a:prstGeom prst="rect">
            <a:avLst/>
          </a:prstGeom>
        </p:spPr>
      </p:pic>
      <p:pic>
        <p:nvPicPr>
          <p:cNvPr id="4" name="صورة 3">
            <a:extLst>
              <a:ext uri="{FF2B5EF4-FFF2-40B4-BE49-F238E27FC236}">
                <a16:creationId xmlns:a16="http://schemas.microsoft.com/office/drawing/2014/main" id="{D89BFB6C-AE59-4B04-87E6-EABADC3CD630}"/>
              </a:ext>
            </a:extLst>
          </p:cNvPr>
          <p:cNvPicPr>
            <a:picLocks noChangeAspect="1"/>
          </p:cNvPicPr>
          <p:nvPr/>
        </p:nvPicPr>
        <p:blipFill rotWithShape="1">
          <a:blip r:embed="rId2"/>
          <a:srcRect l="69653" t="8748" r="20244" b="59138"/>
          <a:stretch/>
        </p:blipFill>
        <p:spPr>
          <a:xfrm>
            <a:off x="5380891" y="2395262"/>
            <a:ext cx="1674056" cy="2729404"/>
          </a:xfrm>
          <a:prstGeom prst="rect">
            <a:avLst/>
          </a:prstGeom>
        </p:spPr>
      </p:pic>
      <p:pic>
        <p:nvPicPr>
          <p:cNvPr id="5" name="صورة 4">
            <a:extLst>
              <a:ext uri="{FF2B5EF4-FFF2-40B4-BE49-F238E27FC236}">
                <a16:creationId xmlns:a16="http://schemas.microsoft.com/office/drawing/2014/main" id="{2C442CAA-124E-4AD3-93A6-D40D407DB084}"/>
              </a:ext>
            </a:extLst>
          </p:cNvPr>
          <p:cNvPicPr>
            <a:picLocks noChangeAspect="1"/>
          </p:cNvPicPr>
          <p:nvPr/>
        </p:nvPicPr>
        <p:blipFill rotWithShape="1">
          <a:blip r:embed="rId2">
            <a:clrChange>
              <a:clrFrom>
                <a:srgbClr val="F0EBE6"/>
              </a:clrFrom>
              <a:clrTo>
                <a:srgbClr val="F0EBE6">
                  <a:alpha val="0"/>
                </a:srgbClr>
              </a:clrTo>
            </a:clrChange>
          </a:blip>
          <a:srcRect l="56429" t="8711" r="33709" b="60014"/>
          <a:stretch/>
        </p:blipFill>
        <p:spPr>
          <a:xfrm>
            <a:off x="9024429" y="2457295"/>
            <a:ext cx="1674056" cy="2605338"/>
          </a:xfrm>
          <a:prstGeom prst="rect">
            <a:avLst/>
          </a:prstGeom>
        </p:spPr>
      </p:pic>
      <p:sp>
        <p:nvSpPr>
          <p:cNvPr id="6" name="Google Shape;497;p46">
            <a:extLst>
              <a:ext uri="{FF2B5EF4-FFF2-40B4-BE49-F238E27FC236}">
                <a16:creationId xmlns:a16="http://schemas.microsoft.com/office/drawing/2014/main" id="{7258A4B8-01D2-40CF-8468-7A83308E3022}"/>
              </a:ext>
            </a:extLst>
          </p:cNvPr>
          <p:cNvSpPr txBox="1">
            <a:spLocks/>
          </p:cNvSpPr>
          <p:nvPr/>
        </p:nvSpPr>
        <p:spPr>
          <a:xfrm>
            <a:off x="3647320" y="446710"/>
            <a:ext cx="5141200" cy="853600"/>
          </a:xfrm>
          <a:prstGeom prst="rect">
            <a:avLst/>
          </a:prstGeom>
        </p:spPr>
        <p:txBody>
          <a:bodyPr spcFirstLastPara="1" vert="horz" wrap="square" lIns="121900" tIns="121900" rIns="121900" bIns="121900" rtlCol="1" anchor="t" anchorCtr="0">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3733" b="1" dirty="0">
                <a:solidFill>
                  <a:srgbClr val="C13018"/>
                </a:solidFill>
                <a:latin typeface="Calibri" panose="020F0502020204030204" pitchFamily="34" charset="0"/>
                <a:cs typeface="Calibri" panose="020F0502020204030204" pitchFamily="34" charset="0"/>
              </a:rPr>
              <a:t>تقويم ختامي</a:t>
            </a:r>
          </a:p>
        </p:txBody>
      </p:sp>
      <p:sp>
        <p:nvSpPr>
          <p:cNvPr id="7" name="مربع نص 6">
            <a:extLst>
              <a:ext uri="{FF2B5EF4-FFF2-40B4-BE49-F238E27FC236}">
                <a16:creationId xmlns:a16="http://schemas.microsoft.com/office/drawing/2014/main" id="{96A003B4-9AE0-4FF0-8631-4E910C5FEC02}"/>
              </a:ext>
            </a:extLst>
          </p:cNvPr>
          <p:cNvSpPr txBox="1"/>
          <p:nvPr/>
        </p:nvSpPr>
        <p:spPr>
          <a:xfrm>
            <a:off x="8239916" y="5372513"/>
            <a:ext cx="3730757" cy="646331"/>
          </a:xfrm>
          <a:prstGeom prst="rect">
            <a:avLst/>
          </a:prstGeom>
          <a:noFill/>
        </p:spPr>
        <p:txBody>
          <a:bodyPr wrap="square" rtlCol="1">
            <a:spAutoFit/>
          </a:bodyPr>
          <a:lstStyle/>
          <a:p>
            <a:pPr algn="ctr"/>
            <a:r>
              <a:rPr lang="ar-SA" sz="3600" b="1" dirty="0">
                <a:latin typeface="Calibri" panose="020F0502020204030204" pitchFamily="34" charset="0"/>
                <a:cs typeface="Calibri" panose="020F0502020204030204" pitchFamily="34" charset="0"/>
              </a:rPr>
              <a:t>التصميم الورقي </a:t>
            </a:r>
          </a:p>
        </p:txBody>
      </p:sp>
      <p:sp>
        <p:nvSpPr>
          <p:cNvPr id="8" name="مربع نص 7">
            <a:extLst>
              <a:ext uri="{FF2B5EF4-FFF2-40B4-BE49-F238E27FC236}">
                <a16:creationId xmlns:a16="http://schemas.microsoft.com/office/drawing/2014/main" id="{1B29DC21-A208-409E-BD5D-13D7BBBAF7F2}"/>
              </a:ext>
            </a:extLst>
          </p:cNvPr>
          <p:cNvSpPr txBox="1"/>
          <p:nvPr/>
        </p:nvSpPr>
        <p:spPr>
          <a:xfrm>
            <a:off x="4447387" y="5387990"/>
            <a:ext cx="3480106" cy="646331"/>
          </a:xfrm>
          <a:prstGeom prst="rect">
            <a:avLst/>
          </a:prstGeom>
          <a:noFill/>
        </p:spPr>
        <p:txBody>
          <a:bodyPr wrap="square" rtlCol="1">
            <a:spAutoFit/>
          </a:bodyPr>
          <a:lstStyle/>
          <a:p>
            <a:pPr algn="ctr"/>
            <a:r>
              <a:rPr lang="ar-SA" sz="3600" b="1" dirty="0">
                <a:latin typeface="Calibri" panose="020F0502020204030204" pitchFamily="34" charset="0"/>
                <a:cs typeface="Calibri" panose="020F0502020204030204" pitchFamily="34" charset="0"/>
              </a:rPr>
              <a:t>التصميم الرقمي</a:t>
            </a:r>
          </a:p>
        </p:txBody>
      </p:sp>
      <p:sp>
        <p:nvSpPr>
          <p:cNvPr id="9" name="مربع نص 8">
            <a:extLst>
              <a:ext uri="{FF2B5EF4-FFF2-40B4-BE49-F238E27FC236}">
                <a16:creationId xmlns:a16="http://schemas.microsoft.com/office/drawing/2014/main" id="{9340817A-CF38-4967-B66E-405FE580F49C}"/>
              </a:ext>
            </a:extLst>
          </p:cNvPr>
          <p:cNvSpPr txBox="1"/>
          <p:nvPr/>
        </p:nvSpPr>
        <p:spPr>
          <a:xfrm>
            <a:off x="631220" y="5410020"/>
            <a:ext cx="3398650" cy="646331"/>
          </a:xfrm>
          <a:prstGeom prst="rect">
            <a:avLst/>
          </a:prstGeom>
          <a:noFill/>
        </p:spPr>
        <p:txBody>
          <a:bodyPr wrap="square" rtlCol="1">
            <a:spAutoFit/>
          </a:bodyPr>
          <a:lstStyle/>
          <a:p>
            <a:pPr algn="ctr"/>
            <a:r>
              <a:rPr lang="ar-SA" sz="3600" b="1" dirty="0">
                <a:latin typeface="Calibri" panose="020F0502020204030204" pitchFamily="34" charset="0"/>
                <a:cs typeface="Calibri" panose="020F0502020204030204" pitchFamily="34" charset="0"/>
              </a:rPr>
              <a:t>التصميم المرئي</a:t>
            </a:r>
          </a:p>
        </p:txBody>
      </p:sp>
      <p:sp>
        <p:nvSpPr>
          <p:cNvPr id="10" name="مربع نص 9">
            <a:extLst>
              <a:ext uri="{FF2B5EF4-FFF2-40B4-BE49-F238E27FC236}">
                <a16:creationId xmlns:a16="http://schemas.microsoft.com/office/drawing/2014/main" id="{D3528E76-B4B5-4059-A9EB-E45877553979}"/>
              </a:ext>
            </a:extLst>
          </p:cNvPr>
          <p:cNvSpPr txBox="1"/>
          <p:nvPr/>
        </p:nvSpPr>
        <p:spPr>
          <a:xfrm>
            <a:off x="2563251" y="1162321"/>
            <a:ext cx="7065497" cy="707886"/>
          </a:xfrm>
          <a:prstGeom prst="rect">
            <a:avLst/>
          </a:prstGeom>
          <a:noFill/>
        </p:spPr>
        <p:txBody>
          <a:bodyPr wrap="square">
            <a:spAutoFit/>
          </a:bodyPr>
          <a:lstStyle/>
          <a:p>
            <a:pPr algn="ctr"/>
            <a:r>
              <a:rPr lang="ar-SA" sz="4000" b="1" dirty="0">
                <a:solidFill>
                  <a:srgbClr val="0070C0"/>
                </a:solidFill>
                <a:latin typeface="Calibri" panose="020F0502020204030204" pitchFamily="34" charset="0"/>
                <a:cs typeface="Calibri" panose="020F0502020204030204" pitchFamily="34" charset="0"/>
              </a:rPr>
              <a:t>عدد مراحل المخطط الهيكلي:</a:t>
            </a:r>
          </a:p>
        </p:txBody>
      </p:sp>
    </p:spTree>
    <p:extLst>
      <p:ext uri="{BB962C8B-B14F-4D97-AF65-F5344CB8AC3E}">
        <p14:creationId xmlns:p14="http://schemas.microsoft.com/office/powerpoint/2010/main" val="211127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97;p46">
            <a:extLst>
              <a:ext uri="{FF2B5EF4-FFF2-40B4-BE49-F238E27FC236}">
                <a16:creationId xmlns:a16="http://schemas.microsoft.com/office/drawing/2014/main" id="{0A8626D3-98E8-4F08-90CF-318A353F966C}"/>
              </a:ext>
            </a:extLst>
          </p:cNvPr>
          <p:cNvSpPr txBox="1">
            <a:spLocks/>
          </p:cNvSpPr>
          <p:nvPr/>
        </p:nvSpPr>
        <p:spPr>
          <a:xfrm>
            <a:off x="3647320" y="446710"/>
            <a:ext cx="5141200" cy="853600"/>
          </a:xfrm>
          <a:prstGeom prst="rect">
            <a:avLst/>
          </a:prstGeom>
        </p:spPr>
        <p:txBody>
          <a:bodyPr spcFirstLastPara="1" vert="horz" wrap="square" lIns="121900" tIns="121900" rIns="121900" bIns="121900" rtlCol="1" anchor="t" anchorCtr="0">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3733" b="1">
                <a:solidFill>
                  <a:srgbClr val="C13018"/>
                </a:solidFill>
                <a:latin typeface="Calibri" panose="020F0502020204030204" pitchFamily="34" charset="0"/>
                <a:cs typeface="Calibri" panose="020F0502020204030204" pitchFamily="34" charset="0"/>
              </a:rPr>
              <a:t>تقويم ختامي</a:t>
            </a:r>
            <a:endParaRPr lang="ar-SA" sz="3733" b="1" dirty="0">
              <a:solidFill>
                <a:srgbClr val="C13018"/>
              </a:solidFill>
              <a:latin typeface="Calibri" panose="020F0502020204030204" pitchFamily="34" charset="0"/>
              <a:cs typeface="Calibri" panose="020F0502020204030204" pitchFamily="34" charset="0"/>
            </a:endParaRPr>
          </a:p>
        </p:txBody>
      </p:sp>
      <p:pic>
        <p:nvPicPr>
          <p:cNvPr id="3" name="Picture 2" descr="762,020 True Or False Stock Photos, Pictures &amp; Royalty-Free Images - iStock">
            <a:extLst>
              <a:ext uri="{FF2B5EF4-FFF2-40B4-BE49-F238E27FC236}">
                <a16:creationId xmlns:a16="http://schemas.microsoft.com/office/drawing/2014/main" id="{87425839-2F2F-4BC3-888D-66BFF32149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4287" y="1199001"/>
            <a:ext cx="1947267" cy="1205905"/>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زوايا مستديرة 3">
            <a:extLst>
              <a:ext uri="{FF2B5EF4-FFF2-40B4-BE49-F238E27FC236}">
                <a16:creationId xmlns:a16="http://schemas.microsoft.com/office/drawing/2014/main" id="{F9BF4153-A98F-430A-9E3A-3BDE80FA7399}"/>
              </a:ext>
            </a:extLst>
          </p:cNvPr>
          <p:cNvSpPr/>
          <p:nvPr/>
        </p:nvSpPr>
        <p:spPr>
          <a:xfrm>
            <a:off x="1669245" y="2473176"/>
            <a:ext cx="10030654" cy="8536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800" b="1" dirty="0">
                <a:solidFill>
                  <a:schemeClr val="tx1"/>
                </a:solidFill>
                <a:latin typeface="Calibri" panose="020F0502020204030204" pitchFamily="34" charset="0"/>
                <a:cs typeface="Calibri" panose="020F0502020204030204" pitchFamily="34" charset="0"/>
              </a:rPr>
              <a:t>كل كائن تقوم بإنشائه باستخدام هو طبقة .</a:t>
            </a:r>
          </a:p>
        </p:txBody>
      </p:sp>
      <p:sp>
        <p:nvSpPr>
          <p:cNvPr id="5" name="مستطيل: زوايا مستديرة 4">
            <a:extLst>
              <a:ext uri="{FF2B5EF4-FFF2-40B4-BE49-F238E27FC236}">
                <a16:creationId xmlns:a16="http://schemas.microsoft.com/office/drawing/2014/main" id="{9543B25E-79B9-4072-A406-C96500318FA8}"/>
              </a:ext>
            </a:extLst>
          </p:cNvPr>
          <p:cNvSpPr/>
          <p:nvPr/>
        </p:nvSpPr>
        <p:spPr>
          <a:xfrm>
            <a:off x="1631850" y="3508888"/>
            <a:ext cx="10049351" cy="78364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Calibri" panose="020F0502020204030204" pitchFamily="34" charset="0"/>
                <a:cs typeface="Calibri" panose="020F0502020204030204" pitchFamily="34" charset="0"/>
              </a:rPr>
              <a:t>لا يمكن تغيير اسم الطبقة .</a:t>
            </a:r>
          </a:p>
        </p:txBody>
      </p:sp>
      <p:pic>
        <p:nvPicPr>
          <p:cNvPr id="7" name="صورة 6">
            <a:extLst>
              <a:ext uri="{FF2B5EF4-FFF2-40B4-BE49-F238E27FC236}">
                <a16:creationId xmlns:a16="http://schemas.microsoft.com/office/drawing/2014/main" id="{C780A723-D662-4160-88D5-105216FA5D61}"/>
              </a:ext>
            </a:extLst>
          </p:cNvPr>
          <p:cNvPicPr>
            <a:picLocks noChangeAspect="1"/>
          </p:cNvPicPr>
          <p:nvPr/>
        </p:nvPicPr>
        <p:blipFill rotWithShape="1">
          <a:blip r:embed="rId3"/>
          <a:srcRect l="49867" t="30617" r="8194" b="11002"/>
          <a:stretch/>
        </p:blipFill>
        <p:spPr>
          <a:xfrm>
            <a:off x="510799" y="2538925"/>
            <a:ext cx="912656" cy="853599"/>
          </a:xfrm>
          <a:prstGeom prst="rect">
            <a:avLst/>
          </a:prstGeom>
        </p:spPr>
      </p:pic>
      <p:sp>
        <p:nvSpPr>
          <p:cNvPr id="10" name="مستطيل: زوايا مستديرة 9">
            <a:extLst>
              <a:ext uri="{FF2B5EF4-FFF2-40B4-BE49-F238E27FC236}">
                <a16:creationId xmlns:a16="http://schemas.microsoft.com/office/drawing/2014/main" id="{B94B1DD1-9E67-478C-8E0A-8030DB0453D9}"/>
              </a:ext>
            </a:extLst>
          </p:cNvPr>
          <p:cNvSpPr/>
          <p:nvPr/>
        </p:nvSpPr>
        <p:spPr>
          <a:xfrm>
            <a:off x="1631849" y="4443371"/>
            <a:ext cx="10049351" cy="78364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Calibri" panose="020F0502020204030204" pitchFamily="34" charset="0"/>
                <a:cs typeface="Calibri" panose="020F0502020204030204" pitchFamily="34" charset="0"/>
              </a:rPr>
              <a:t>المخطط الهيكلي يحدد تصميم الصفحة أو طريقة تنظيم المحتويات فيها.</a:t>
            </a:r>
          </a:p>
        </p:txBody>
      </p:sp>
      <p:pic>
        <p:nvPicPr>
          <p:cNvPr id="14" name="صورة 13">
            <a:extLst>
              <a:ext uri="{FF2B5EF4-FFF2-40B4-BE49-F238E27FC236}">
                <a16:creationId xmlns:a16="http://schemas.microsoft.com/office/drawing/2014/main" id="{E09CE250-78B8-4C63-9B5C-B2F7B61CB5B8}"/>
              </a:ext>
            </a:extLst>
          </p:cNvPr>
          <p:cNvPicPr>
            <a:picLocks noChangeAspect="1"/>
          </p:cNvPicPr>
          <p:nvPr/>
        </p:nvPicPr>
        <p:blipFill rotWithShape="1">
          <a:blip r:embed="rId3"/>
          <a:srcRect l="6774" t="29471" r="51287" b="12147"/>
          <a:stretch/>
        </p:blipFill>
        <p:spPr>
          <a:xfrm>
            <a:off x="510799" y="3458273"/>
            <a:ext cx="912657" cy="853600"/>
          </a:xfrm>
          <a:prstGeom prst="rect">
            <a:avLst/>
          </a:prstGeom>
        </p:spPr>
      </p:pic>
      <p:pic>
        <p:nvPicPr>
          <p:cNvPr id="11" name="صورة 10">
            <a:extLst>
              <a:ext uri="{FF2B5EF4-FFF2-40B4-BE49-F238E27FC236}">
                <a16:creationId xmlns:a16="http://schemas.microsoft.com/office/drawing/2014/main" id="{C48B2C20-CB6B-434B-B6E2-450285099CED}"/>
              </a:ext>
            </a:extLst>
          </p:cNvPr>
          <p:cNvPicPr>
            <a:picLocks noChangeAspect="1"/>
          </p:cNvPicPr>
          <p:nvPr/>
        </p:nvPicPr>
        <p:blipFill rotWithShape="1">
          <a:blip r:embed="rId3"/>
          <a:srcRect l="49867" t="30617" r="8194" b="11002"/>
          <a:stretch/>
        </p:blipFill>
        <p:spPr>
          <a:xfrm>
            <a:off x="510800" y="4443371"/>
            <a:ext cx="912656" cy="853599"/>
          </a:xfrm>
          <a:prstGeom prst="rect">
            <a:avLst/>
          </a:prstGeom>
        </p:spPr>
      </p:pic>
      <p:sp>
        <p:nvSpPr>
          <p:cNvPr id="12" name="مستطيل: زوايا مستديرة 11">
            <a:extLst>
              <a:ext uri="{FF2B5EF4-FFF2-40B4-BE49-F238E27FC236}">
                <a16:creationId xmlns:a16="http://schemas.microsoft.com/office/drawing/2014/main" id="{5C97E9F7-D0AE-4740-8116-A463C352C3D2}"/>
              </a:ext>
            </a:extLst>
          </p:cNvPr>
          <p:cNvSpPr/>
          <p:nvPr/>
        </p:nvSpPr>
        <p:spPr>
          <a:xfrm>
            <a:off x="1631848" y="5413903"/>
            <a:ext cx="10049351" cy="78364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tx1"/>
                </a:solidFill>
                <a:latin typeface="Calibri" panose="020F0502020204030204" pitchFamily="34" charset="0"/>
                <a:cs typeface="Calibri" panose="020F0502020204030204" pitchFamily="34" charset="0"/>
              </a:rPr>
              <a:t>يمكن قفل الطبقة فلا يمكن نقلها أو تعديلها الا بإلغاء تأمينها .</a:t>
            </a:r>
          </a:p>
        </p:txBody>
      </p:sp>
      <p:pic>
        <p:nvPicPr>
          <p:cNvPr id="13" name="صورة 12">
            <a:extLst>
              <a:ext uri="{FF2B5EF4-FFF2-40B4-BE49-F238E27FC236}">
                <a16:creationId xmlns:a16="http://schemas.microsoft.com/office/drawing/2014/main" id="{50092E0F-7ED1-4CF5-A8E2-1628F9CA0EAA}"/>
              </a:ext>
            </a:extLst>
          </p:cNvPr>
          <p:cNvPicPr>
            <a:picLocks noChangeAspect="1"/>
          </p:cNvPicPr>
          <p:nvPr/>
        </p:nvPicPr>
        <p:blipFill rotWithShape="1">
          <a:blip r:embed="rId3"/>
          <a:srcRect l="6774" t="29471" r="51287" b="12147"/>
          <a:stretch/>
        </p:blipFill>
        <p:spPr>
          <a:xfrm>
            <a:off x="510798" y="5343951"/>
            <a:ext cx="912657" cy="853600"/>
          </a:xfrm>
          <a:prstGeom prst="rect">
            <a:avLst/>
          </a:prstGeom>
        </p:spPr>
      </p:pic>
    </p:spTree>
    <p:extLst>
      <p:ext uri="{BB962C8B-B14F-4D97-AF65-F5344CB8AC3E}">
        <p14:creationId xmlns:p14="http://schemas.microsoft.com/office/powerpoint/2010/main" val="313013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55EAC-550A-4BDD-9099-3F20B8FA0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4F5A5F-493F-49AE-89B6-D5AF5EBC8B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6724001 w 12192000"/>
              <a:gd name="connsiteY0" fmla="*/ 434021 h 6858000"/>
              <a:gd name="connsiteX1" fmla="*/ 6471155 w 12192000"/>
              <a:gd name="connsiteY1" fmla="*/ 434599 h 6858000"/>
              <a:gd name="connsiteX2" fmla="*/ 5384913 w 12192000"/>
              <a:gd name="connsiteY2" fmla="*/ 497971 h 6858000"/>
              <a:gd name="connsiteX3" fmla="*/ 4818280 w 12192000"/>
              <a:gd name="connsiteY3" fmla="*/ 541802 h 6858000"/>
              <a:gd name="connsiteX4" fmla="*/ 3965428 w 12192000"/>
              <a:gd name="connsiteY4" fmla="*/ 675942 h 6858000"/>
              <a:gd name="connsiteX5" fmla="*/ 3699528 w 12192000"/>
              <a:gd name="connsiteY5" fmla="*/ 770472 h 6858000"/>
              <a:gd name="connsiteX6" fmla="*/ 3438854 w 12192000"/>
              <a:gd name="connsiteY6" fmla="*/ 834899 h 6858000"/>
              <a:gd name="connsiteX7" fmla="*/ 3367443 w 12192000"/>
              <a:gd name="connsiteY7" fmla="*/ 893518 h 6858000"/>
              <a:gd name="connsiteX8" fmla="*/ 3467301 w 12192000"/>
              <a:gd name="connsiteY8" fmla="*/ 953722 h 6858000"/>
              <a:gd name="connsiteX9" fmla="*/ 3889955 w 12192000"/>
              <a:gd name="connsiteY9" fmla="*/ 977486 h 6858000"/>
              <a:gd name="connsiteX10" fmla="*/ 3502135 w 12192000"/>
              <a:gd name="connsiteY10" fmla="*/ 1054062 h 6858000"/>
              <a:gd name="connsiteX11" fmla="*/ 4072832 w 12192000"/>
              <a:gd name="connsiteY11" fmla="*/ 1017622 h 6858000"/>
              <a:gd name="connsiteX12" fmla="*/ 4244099 w 12192000"/>
              <a:gd name="connsiteY12" fmla="*/ 1030825 h 6858000"/>
              <a:gd name="connsiteX13" fmla="*/ 4095475 w 12192000"/>
              <a:gd name="connsiteY13" fmla="*/ 1092084 h 6858000"/>
              <a:gd name="connsiteX14" fmla="*/ 3327386 w 12192000"/>
              <a:gd name="connsiteY14" fmla="*/ 1215660 h 6858000"/>
              <a:gd name="connsiteX15" fmla="*/ 3254813 w 12192000"/>
              <a:gd name="connsiteY15" fmla="*/ 1226749 h 6858000"/>
              <a:gd name="connsiteX16" fmla="*/ 2776427 w 12192000"/>
              <a:gd name="connsiteY16" fmla="*/ 1401552 h 6858000"/>
              <a:gd name="connsiteX17" fmla="*/ 3063226 w 12192000"/>
              <a:gd name="connsiteY17" fmla="*/ 1384124 h 6858000"/>
              <a:gd name="connsiteX18" fmla="*/ 2754945 w 12192000"/>
              <a:gd name="connsiteY18" fmla="*/ 1495025 h 6858000"/>
              <a:gd name="connsiteX19" fmla="*/ 2381061 w 12192000"/>
              <a:gd name="connsiteY19" fmla="*/ 1619658 h 6858000"/>
              <a:gd name="connsiteX20" fmla="*/ 2008336 w 12192000"/>
              <a:gd name="connsiteY20" fmla="*/ 1814527 h 6858000"/>
              <a:gd name="connsiteX21" fmla="*/ 1740695 w 12192000"/>
              <a:gd name="connsiteY21" fmla="*/ 1914337 h 6858000"/>
              <a:gd name="connsiteX22" fmla="*/ 1787720 w 12192000"/>
              <a:gd name="connsiteY22" fmla="*/ 1991970 h 6858000"/>
              <a:gd name="connsiteX23" fmla="*/ 1754048 w 12192000"/>
              <a:gd name="connsiteY23" fmla="*/ 2078049 h 6858000"/>
              <a:gd name="connsiteX24" fmla="*/ 2228951 w 12192000"/>
              <a:gd name="connsiteY24" fmla="*/ 1996721 h 6858000"/>
              <a:gd name="connsiteX25" fmla="*/ 2054781 w 12192000"/>
              <a:gd name="connsiteY25" fmla="*/ 2053228 h 6858000"/>
              <a:gd name="connsiteX26" fmla="*/ 1985693 w 12192000"/>
              <a:gd name="connsiteY26" fmla="*/ 2109207 h 6858000"/>
              <a:gd name="connsiteX27" fmla="*/ 2061168 w 12192000"/>
              <a:gd name="connsiteY27" fmla="*/ 2130859 h 6858000"/>
              <a:gd name="connsiteX28" fmla="*/ 2388026 w 12192000"/>
              <a:gd name="connsiteY28" fmla="*/ 2184726 h 6858000"/>
              <a:gd name="connsiteX29" fmla="*/ 1560719 w 12192000"/>
              <a:gd name="connsiteY29" fmla="*/ 2384876 h 6858000"/>
              <a:gd name="connsiteX30" fmla="*/ 1679734 w 12192000"/>
              <a:gd name="connsiteY30" fmla="*/ 2400191 h 6858000"/>
              <a:gd name="connsiteX31" fmla="*/ 2882089 w 12192000"/>
              <a:gd name="connsiteY31" fmla="*/ 2383292 h 6858000"/>
              <a:gd name="connsiteX32" fmla="*/ 3116638 w 12192000"/>
              <a:gd name="connsiteY32" fmla="*/ 2359528 h 6858000"/>
              <a:gd name="connsiteX33" fmla="*/ 2897765 w 12192000"/>
              <a:gd name="connsiteY33" fmla="*/ 2758243 h 6858000"/>
              <a:gd name="connsiteX34" fmla="*/ 2981367 w 12192000"/>
              <a:gd name="connsiteY34" fmla="*/ 2829008 h 6858000"/>
              <a:gd name="connsiteX35" fmla="*/ 2682955 w 12192000"/>
              <a:gd name="connsiteY35" fmla="*/ 2846436 h 6858000"/>
              <a:gd name="connsiteX36" fmla="*/ 2099485 w 12192000"/>
              <a:gd name="connsiteY36" fmla="*/ 3066653 h 6858000"/>
              <a:gd name="connsiteX37" fmla="*/ 1807460 w 12192000"/>
              <a:gd name="connsiteY37" fmla="*/ 3454808 h 6858000"/>
              <a:gd name="connsiteX38" fmla="*/ 1921251 w 12192000"/>
              <a:gd name="connsiteY38" fmla="*/ 3540889 h 6858000"/>
              <a:gd name="connsiteX39" fmla="*/ 1453313 w 12192000"/>
              <a:gd name="connsiteY39" fmla="*/ 3637002 h 6858000"/>
              <a:gd name="connsiteX40" fmla="*/ 1686122 w 12192000"/>
              <a:gd name="connsiteY40" fmla="*/ 3667634 h 6858000"/>
              <a:gd name="connsiteX41" fmla="*/ 1513692 w 12192000"/>
              <a:gd name="connsiteY41" fmla="*/ 3725196 h 6858000"/>
              <a:gd name="connsiteX42" fmla="*/ 1369711 w 12192000"/>
              <a:gd name="connsiteY42" fmla="*/ 3826063 h 6858000"/>
              <a:gd name="connsiteX43" fmla="*/ 2051298 w 12192000"/>
              <a:gd name="connsiteY43" fmla="*/ 3754242 h 6858000"/>
              <a:gd name="connsiteX44" fmla="*/ 2245207 w 12192000"/>
              <a:gd name="connsiteY44" fmla="*/ 3797018 h 6858000"/>
              <a:gd name="connsiteX45" fmla="*/ 2353192 w 12192000"/>
              <a:gd name="connsiteY45" fmla="*/ 3796489 h 6858000"/>
              <a:gd name="connsiteX46" fmla="*/ 2490207 w 12192000"/>
              <a:gd name="connsiteY46" fmla="*/ 3801242 h 6858000"/>
              <a:gd name="connsiteX47" fmla="*/ 2375835 w 12192000"/>
              <a:gd name="connsiteY47" fmla="*/ 3839794 h 6858000"/>
              <a:gd name="connsiteX48" fmla="*/ 2522138 w 12192000"/>
              <a:gd name="connsiteY48" fmla="*/ 4009841 h 6858000"/>
              <a:gd name="connsiteX49" fmla="*/ 1998466 w 12192000"/>
              <a:gd name="connsiteY49" fmla="*/ 4130778 h 6858000"/>
              <a:gd name="connsiteX50" fmla="*/ 2114580 w 12192000"/>
              <a:gd name="connsiteY50" fmla="*/ 4154543 h 6858000"/>
              <a:gd name="connsiteX51" fmla="*/ 2177862 w 12192000"/>
              <a:gd name="connsiteY51" fmla="*/ 4189925 h 6858000"/>
              <a:gd name="connsiteX52" fmla="*/ 1868419 w 12192000"/>
              <a:gd name="connsiteY52" fmla="*/ 4382153 h 6858000"/>
              <a:gd name="connsiteX53" fmla="*/ 2279460 w 12192000"/>
              <a:gd name="connsiteY53" fmla="*/ 4356805 h 6858000"/>
              <a:gd name="connsiteX54" fmla="*/ 2029817 w 12192000"/>
              <a:gd name="connsiteY54" fmla="*/ 4468235 h 6858000"/>
              <a:gd name="connsiteX55" fmla="*/ 1560137 w 12192000"/>
              <a:gd name="connsiteY55" fmla="*/ 4730172 h 6858000"/>
              <a:gd name="connsiteX56" fmla="*/ 1956664 w 12192000"/>
              <a:gd name="connsiteY56" fmla="*/ 4820477 h 6858000"/>
              <a:gd name="connsiteX57" fmla="*/ 3268168 w 12192000"/>
              <a:gd name="connsiteY57" fmla="*/ 4852692 h 6858000"/>
              <a:gd name="connsiteX58" fmla="*/ 2807197 w 12192000"/>
              <a:gd name="connsiteY58" fmla="*/ 4939300 h 6858000"/>
              <a:gd name="connsiteX59" fmla="*/ 2721272 w 12192000"/>
              <a:gd name="connsiteY59" fmla="*/ 4970458 h 6858000"/>
              <a:gd name="connsiteX60" fmla="*/ 2802552 w 12192000"/>
              <a:gd name="connsiteY60" fmla="*/ 5014291 h 6858000"/>
              <a:gd name="connsiteX61" fmla="*/ 2537812 w 12192000"/>
              <a:gd name="connsiteY61" fmla="*/ 5053898 h 6858000"/>
              <a:gd name="connsiteX62" fmla="*/ 2569744 w 12192000"/>
              <a:gd name="connsiteY62" fmla="*/ 5153182 h 6858000"/>
              <a:gd name="connsiteX63" fmla="*/ 1987436 w 12192000"/>
              <a:gd name="connsiteY63" fmla="*/ 5334320 h 6858000"/>
              <a:gd name="connsiteX64" fmla="*/ 1972921 w 12192000"/>
              <a:gd name="connsiteY64" fmla="*/ 5382376 h 6858000"/>
              <a:gd name="connsiteX65" fmla="*/ 2341001 w 12192000"/>
              <a:gd name="connsiteY65" fmla="*/ 5360725 h 6858000"/>
              <a:gd name="connsiteX66" fmla="*/ 2710822 w 12192000"/>
              <a:gd name="connsiteY66" fmla="*/ 5418816 h 6858000"/>
              <a:gd name="connsiteX67" fmla="*/ 2833903 w 12192000"/>
              <a:gd name="connsiteY67" fmla="*/ 5413007 h 6858000"/>
              <a:gd name="connsiteX68" fmla="*/ 3011556 w 12192000"/>
              <a:gd name="connsiteY68" fmla="*/ 5399276 h 6858000"/>
              <a:gd name="connsiteX69" fmla="*/ 3254233 w 12192000"/>
              <a:gd name="connsiteY69" fmla="*/ 5439412 h 6858000"/>
              <a:gd name="connsiteX70" fmla="*/ 2792101 w 12192000"/>
              <a:gd name="connsiteY70" fmla="*/ 5471625 h 6858000"/>
              <a:gd name="connsiteX71" fmla="*/ 2977303 w 12192000"/>
              <a:gd name="connsiteY71" fmla="*/ 5539751 h 6858000"/>
              <a:gd name="connsiteX72" fmla="*/ 3656566 w 12192000"/>
              <a:gd name="connsiteY72" fmla="*/ 5678642 h 6858000"/>
              <a:gd name="connsiteX73" fmla="*/ 4858340 w 12192000"/>
              <a:gd name="connsiteY73" fmla="*/ 5969625 h 6858000"/>
              <a:gd name="connsiteX74" fmla="*/ 5296668 w 12192000"/>
              <a:gd name="connsiteY74" fmla="*/ 6043559 h 6858000"/>
              <a:gd name="connsiteX75" fmla="*/ 5456323 w 12192000"/>
              <a:gd name="connsiteY75" fmla="*/ 6042502 h 6858000"/>
              <a:gd name="connsiteX76" fmla="*/ 5267058 w 12192000"/>
              <a:gd name="connsiteY76" fmla="*/ 6100066 h 6858000"/>
              <a:gd name="connsiteX77" fmla="*/ 7095266 w 12192000"/>
              <a:gd name="connsiteY77" fmla="*/ 6287541 h 6858000"/>
              <a:gd name="connsiteX78" fmla="*/ 9707235 w 12192000"/>
              <a:gd name="connsiteY78" fmla="*/ 5994446 h 6858000"/>
              <a:gd name="connsiteX79" fmla="*/ 10083442 w 12192000"/>
              <a:gd name="connsiteY79" fmla="*/ 5678642 h 6858000"/>
              <a:gd name="connsiteX80" fmla="*/ 10338892 w 12192000"/>
              <a:gd name="connsiteY80" fmla="*/ 4650957 h 6858000"/>
              <a:gd name="connsiteX81" fmla="*/ 10628013 w 12192000"/>
              <a:gd name="connsiteY81" fmla="*/ 4411198 h 6858000"/>
              <a:gd name="connsiteX82" fmla="*/ 10802766 w 12192000"/>
              <a:gd name="connsiteY82" fmla="*/ 4258050 h 6858000"/>
              <a:gd name="connsiteX83" fmla="*/ 10614662 w 12192000"/>
              <a:gd name="connsiteY83" fmla="*/ 4150318 h 6858000"/>
              <a:gd name="connsiteX84" fmla="*/ 10681427 w 12192000"/>
              <a:gd name="connsiteY84" fmla="*/ 4054203 h 6858000"/>
              <a:gd name="connsiteX85" fmla="*/ 10520029 w 12192000"/>
              <a:gd name="connsiteY85" fmla="*/ 3804411 h 6858000"/>
              <a:gd name="connsiteX86" fmla="*/ 10568798 w 12192000"/>
              <a:gd name="connsiteY86" fmla="*/ 3466426 h 6858000"/>
              <a:gd name="connsiteX87" fmla="*/ 10499709 w 12192000"/>
              <a:gd name="connsiteY87" fmla="*/ 3166465 h 6858000"/>
              <a:gd name="connsiteX88" fmla="*/ 10489840 w 12192000"/>
              <a:gd name="connsiteY88" fmla="*/ 2546475 h 6858000"/>
              <a:gd name="connsiteX89" fmla="*/ 10584471 w 12192000"/>
              <a:gd name="connsiteY89" fmla="*/ 2512148 h 6858000"/>
              <a:gd name="connsiteX90" fmla="*/ 10695942 w 12192000"/>
              <a:gd name="connsiteY90" fmla="*/ 2358471 h 6858000"/>
              <a:gd name="connsiteX91" fmla="*/ 10732516 w 12192000"/>
              <a:gd name="connsiteY91" fmla="*/ 2287706 h 6858000"/>
              <a:gd name="connsiteX92" fmla="*/ 10731357 w 12192000"/>
              <a:gd name="connsiteY92" fmla="*/ 2137725 h 6858000"/>
              <a:gd name="connsiteX93" fmla="*/ 10678525 w 12192000"/>
              <a:gd name="connsiteY93" fmla="*/ 2070656 h 6858000"/>
              <a:gd name="connsiteX94" fmla="*/ 10735999 w 12192000"/>
              <a:gd name="connsiteY94" fmla="*/ 1956587 h 6858000"/>
              <a:gd name="connsiteX95" fmla="*/ 10824246 w 12192000"/>
              <a:gd name="connsiteY95" fmla="*/ 1862584 h 6858000"/>
              <a:gd name="connsiteX96" fmla="*/ 10773156 w 12192000"/>
              <a:gd name="connsiteY96" fmla="*/ 1768054 h 6858000"/>
              <a:gd name="connsiteX97" fmla="*/ 10716261 w 12192000"/>
              <a:gd name="connsiteY97" fmla="*/ 1678278 h 6858000"/>
              <a:gd name="connsiteX98" fmla="*/ 10554864 w 12192000"/>
              <a:gd name="connsiteY98" fmla="*/ 1477599 h 6858000"/>
              <a:gd name="connsiteX99" fmla="*/ 10267483 w 12192000"/>
              <a:gd name="connsiteY99" fmla="*/ 1324977 h 6858000"/>
              <a:gd name="connsiteX100" fmla="*/ 9913337 w 12192000"/>
              <a:gd name="connsiteY100" fmla="*/ 1202458 h 6858000"/>
              <a:gd name="connsiteX101" fmla="*/ 10024805 w 12192000"/>
              <a:gd name="connsiteY101" fmla="*/ 1124827 h 6858000"/>
              <a:gd name="connsiteX102" fmla="*/ 9411726 w 12192000"/>
              <a:gd name="connsiteY102" fmla="*/ 980655 h 6858000"/>
              <a:gd name="connsiteX103" fmla="*/ 9930753 w 12192000"/>
              <a:gd name="connsiteY103" fmla="*/ 901968 h 6858000"/>
              <a:gd name="connsiteX104" fmla="*/ 9894178 w 12192000"/>
              <a:gd name="connsiteY104" fmla="*/ 871339 h 6858000"/>
              <a:gd name="connsiteX105" fmla="*/ 9858182 w 12192000"/>
              <a:gd name="connsiteY105" fmla="*/ 839125 h 6858000"/>
              <a:gd name="connsiteX106" fmla="*/ 10131050 w 12192000"/>
              <a:gd name="connsiteY106" fmla="*/ 792652 h 6858000"/>
              <a:gd name="connsiteX107" fmla="*/ 10006808 w 12192000"/>
              <a:gd name="connsiteY107" fmla="*/ 731920 h 6858000"/>
              <a:gd name="connsiteX108" fmla="*/ 10233809 w 12192000"/>
              <a:gd name="connsiteY108" fmla="*/ 710268 h 6858000"/>
              <a:gd name="connsiteX109" fmla="*/ 10267483 w 12192000"/>
              <a:gd name="connsiteY109" fmla="*/ 628940 h 6858000"/>
              <a:gd name="connsiteX110" fmla="*/ 10136275 w 12192000"/>
              <a:gd name="connsiteY110" fmla="*/ 589333 h 6858000"/>
              <a:gd name="connsiteX111" fmla="*/ 9131312 w 12192000"/>
              <a:gd name="connsiteY111" fmla="*/ 480544 h 6858000"/>
              <a:gd name="connsiteX112" fmla="*/ 7479600 w 12192000"/>
              <a:gd name="connsiteY112" fmla="*/ 454667 h 6858000"/>
              <a:gd name="connsiteX113" fmla="*/ 6724001 w 12192000"/>
              <a:gd name="connsiteY113" fmla="*/ 434021 h 6858000"/>
              <a:gd name="connsiteX114" fmla="*/ 0 w 12192000"/>
              <a:gd name="connsiteY114" fmla="*/ 0 h 6858000"/>
              <a:gd name="connsiteX115" fmla="*/ 12192000 w 12192000"/>
              <a:gd name="connsiteY115" fmla="*/ 0 h 6858000"/>
              <a:gd name="connsiteX116" fmla="*/ 12192000 w 12192000"/>
              <a:gd name="connsiteY116" fmla="*/ 6858000 h 6858000"/>
              <a:gd name="connsiteX117" fmla="*/ 0 w 12192000"/>
              <a:gd name="connsiteY11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8000">
                <a:moveTo>
                  <a:pt x="6724001" y="434021"/>
                </a:moveTo>
                <a:cubicBezTo>
                  <a:pt x="6639882" y="433113"/>
                  <a:pt x="6555627" y="433147"/>
                  <a:pt x="6471155" y="434599"/>
                </a:cubicBezTo>
                <a:cubicBezTo>
                  <a:pt x="6109461" y="440937"/>
                  <a:pt x="5748349" y="439351"/>
                  <a:pt x="5384913" y="497971"/>
                </a:cubicBezTo>
                <a:cubicBezTo>
                  <a:pt x="5199132" y="528072"/>
                  <a:pt x="5005803" y="518038"/>
                  <a:pt x="4818280" y="541802"/>
                </a:cubicBezTo>
                <a:cubicBezTo>
                  <a:pt x="4532641" y="578242"/>
                  <a:pt x="4247003" y="621019"/>
                  <a:pt x="3965428" y="675942"/>
                </a:cubicBezTo>
                <a:cubicBezTo>
                  <a:pt x="3877181" y="693369"/>
                  <a:pt x="3768034" y="703930"/>
                  <a:pt x="3699528" y="770472"/>
                </a:cubicBezTo>
                <a:cubicBezTo>
                  <a:pt x="3590961" y="728224"/>
                  <a:pt x="3523617" y="807966"/>
                  <a:pt x="3438854" y="834899"/>
                </a:cubicBezTo>
                <a:cubicBezTo>
                  <a:pt x="3405761" y="845462"/>
                  <a:pt x="3362218" y="860248"/>
                  <a:pt x="3367443" y="893518"/>
                </a:cubicBezTo>
                <a:cubicBezTo>
                  <a:pt x="3372089" y="935238"/>
                  <a:pt x="3420855" y="962172"/>
                  <a:pt x="3467301" y="953722"/>
                </a:cubicBezTo>
                <a:cubicBezTo>
                  <a:pt x="3611863" y="927317"/>
                  <a:pt x="3741328" y="986464"/>
                  <a:pt x="3889955" y="977486"/>
                </a:cubicBezTo>
                <a:cubicBezTo>
                  <a:pt x="3760488" y="1002836"/>
                  <a:pt x="3631601" y="1028713"/>
                  <a:pt x="3502135" y="1054062"/>
                </a:cubicBezTo>
                <a:cubicBezTo>
                  <a:pt x="3694303" y="1074129"/>
                  <a:pt x="3883568" y="1038218"/>
                  <a:pt x="4072832" y="1017622"/>
                </a:cubicBezTo>
                <a:cubicBezTo>
                  <a:pt x="4133792" y="1011285"/>
                  <a:pt x="4228424" y="962699"/>
                  <a:pt x="4244099" y="1030825"/>
                </a:cubicBezTo>
                <a:cubicBezTo>
                  <a:pt x="4254550" y="1076242"/>
                  <a:pt x="4152951" y="1079410"/>
                  <a:pt x="4095475" y="1092084"/>
                </a:cubicBezTo>
                <a:cubicBezTo>
                  <a:pt x="3841766" y="1146479"/>
                  <a:pt x="3583994" y="1178165"/>
                  <a:pt x="3327386" y="1215660"/>
                </a:cubicBezTo>
                <a:cubicBezTo>
                  <a:pt x="3303001" y="1219357"/>
                  <a:pt x="3271070" y="1216188"/>
                  <a:pt x="3254813" y="1226749"/>
                </a:cubicBezTo>
                <a:cubicBezTo>
                  <a:pt x="3123605" y="1311774"/>
                  <a:pt x="2957563" y="1339765"/>
                  <a:pt x="2776427" y="1401552"/>
                </a:cubicBezTo>
                <a:cubicBezTo>
                  <a:pt x="2890798" y="1430598"/>
                  <a:pt x="2968012" y="1370921"/>
                  <a:pt x="3063226" y="1384124"/>
                </a:cubicBezTo>
                <a:cubicBezTo>
                  <a:pt x="2966272" y="1448024"/>
                  <a:pt x="2853641" y="1460171"/>
                  <a:pt x="2754945" y="1495025"/>
                </a:cubicBezTo>
                <a:cubicBezTo>
                  <a:pt x="2684117" y="1519846"/>
                  <a:pt x="2421119" y="1597477"/>
                  <a:pt x="2381061" y="1619658"/>
                </a:cubicBezTo>
                <a:cubicBezTo>
                  <a:pt x="2260302" y="1688311"/>
                  <a:pt x="2107033" y="1720525"/>
                  <a:pt x="2008336" y="1814527"/>
                </a:cubicBezTo>
                <a:cubicBezTo>
                  <a:pt x="1938668" y="1880540"/>
                  <a:pt x="1822554" y="1868393"/>
                  <a:pt x="1740695" y="1914337"/>
                </a:cubicBezTo>
                <a:cubicBezTo>
                  <a:pt x="1711667" y="1957642"/>
                  <a:pt x="1767982" y="1968733"/>
                  <a:pt x="1787720" y="1991970"/>
                </a:cubicBezTo>
                <a:cubicBezTo>
                  <a:pt x="1813846" y="2023126"/>
                  <a:pt x="1767401" y="2040555"/>
                  <a:pt x="1754048" y="2078049"/>
                </a:cubicBezTo>
                <a:cubicBezTo>
                  <a:pt x="1907898" y="2035802"/>
                  <a:pt x="2054781" y="2010981"/>
                  <a:pt x="2228951" y="1996721"/>
                </a:cubicBezTo>
                <a:cubicBezTo>
                  <a:pt x="2171475" y="2057452"/>
                  <a:pt x="2101807" y="2031048"/>
                  <a:pt x="2054781" y="2053228"/>
                </a:cubicBezTo>
                <a:cubicBezTo>
                  <a:pt x="2024011" y="2067487"/>
                  <a:pt x="1976984" y="2073824"/>
                  <a:pt x="1985693" y="2109207"/>
                </a:cubicBezTo>
                <a:cubicBezTo>
                  <a:pt x="1992660" y="2137196"/>
                  <a:pt x="2032140" y="2133500"/>
                  <a:pt x="2061168" y="2130859"/>
                </a:cubicBezTo>
                <a:cubicBezTo>
                  <a:pt x="2172636" y="2120825"/>
                  <a:pt x="2281202" y="2117656"/>
                  <a:pt x="2388026" y="2184726"/>
                </a:cubicBezTo>
                <a:cubicBezTo>
                  <a:pt x="2116321" y="2282425"/>
                  <a:pt x="1803977" y="2241233"/>
                  <a:pt x="1560719" y="2384876"/>
                </a:cubicBezTo>
                <a:cubicBezTo>
                  <a:pt x="1594973" y="2429237"/>
                  <a:pt x="1643739" y="2405472"/>
                  <a:pt x="1679734" y="2400191"/>
                </a:cubicBezTo>
                <a:cubicBezTo>
                  <a:pt x="1916026" y="2364279"/>
                  <a:pt x="2760170" y="2428180"/>
                  <a:pt x="2882089" y="2383292"/>
                </a:cubicBezTo>
                <a:cubicBezTo>
                  <a:pt x="2956983" y="2355830"/>
                  <a:pt x="3035941" y="2342628"/>
                  <a:pt x="3116638" y="2359528"/>
                </a:cubicBezTo>
                <a:cubicBezTo>
                  <a:pt x="3194434" y="2375898"/>
                  <a:pt x="3174696" y="2605622"/>
                  <a:pt x="2897765" y="2758243"/>
                </a:cubicBezTo>
                <a:cubicBezTo>
                  <a:pt x="2858286" y="2779895"/>
                  <a:pt x="3034779" y="2811053"/>
                  <a:pt x="2981367" y="2829008"/>
                </a:cubicBezTo>
                <a:cubicBezTo>
                  <a:pt x="2939566" y="2843267"/>
                  <a:pt x="2734626" y="2835346"/>
                  <a:pt x="2682955" y="2846436"/>
                </a:cubicBezTo>
                <a:cubicBezTo>
                  <a:pt x="2662635" y="2851188"/>
                  <a:pt x="2040267" y="3029159"/>
                  <a:pt x="2099485" y="3066653"/>
                </a:cubicBezTo>
                <a:cubicBezTo>
                  <a:pt x="2276558" y="3179139"/>
                  <a:pt x="2869897" y="3385098"/>
                  <a:pt x="1807460" y="3454808"/>
                </a:cubicBezTo>
                <a:cubicBezTo>
                  <a:pt x="1841132" y="3495472"/>
                  <a:pt x="1934024" y="3469596"/>
                  <a:pt x="1921251" y="3540889"/>
                </a:cubicBezTo>
                <a:cubicBezTo>
                  <a:pt x="1780173" y="3579440"/>
                  <a:pt x="1617035" y="3577328"/>
                  <a:pt x="1453313" y="3637002"/>
                </a:cubicBezTo>
                <a:cubicBezTo>
                  <a:pt x="1527047" y="3680307"/>
                  <a:pt x="1611808" y="3653902"/>
                  <a:pt x="1686122" y="3667634"/>
                </a:cubicBezTo>
                <a:cubicBezTo>
                  <a:pt x="1644320" y="3722027"/>
                  <a:pt x="1572330" y="3713578"/>
                  <a:pt x="1513692" y="3725196"/>
                </a:cubicBezTo>
                <a:cubicBezTo>
                  <a:pt x="1459700" y="3736286"/>
                  <a:pt x="1345329" y="3830816"/>
                  <a:pt x="1369711" y="3826063"/>
                </a:cubicBezTo>
                <a:cubicBezTo>
                  <a:pt x="1595553" y="3783815"/>
                  <a:pt x="1824877" y="3795434"/>
                  <a:pt x="2051298" y="3754242"/>
                </a:cubicBezTo>
                <a:cubicBezTo>
                  <a:pt x="2126192" y="3740511"/>
                  <a:pt x="2210955" y="3714106"/>
                  <a:pt x="2245207" y="3797018"/>
                </a:cubicBezTo>
                <a:cubicBezTo>
                  <a:pt x="2255659" y="3821310"/>
                  <a:pt x="2248109" y="3829232"/>
                  <a:pt x="2353192" y="3796489"/>
                </a:cubicBezTo>
                <a:cubicBezTo>
                  <a:pt x="2394414" y="3783815"/>
                  <a:pt x="2448988" y="3770085"/>
                  <a:pt x="2490207" y="3801242"/>
                </a:cubicBezTo>
                <a:cubicBezTo>
                  <a:pt x="2464082" y="3840321"/>
                  <a:pt x="2413572" y="3828703"/>
                  <a:pt x="2375835" y="3839794"/>
                </a:cubicBezTo>
                <a:cubicBezTo>
                  <a:pt x="2275978" y="3868311"/>
                  <a:pt x="2619094" y="3977100"/>
                  <a:pt x="2522138" y="4009841"/>
                </a:cubicBezTo>
                <a:cubicBezTo>
                  <a:pt x="2323584" y="4076912"/>
                  <a:pt x="2199343" y="4057372"/>
                  <a:pt x="1998466" y="4130778"/>
                </a:cubicBezTo>
                <a:cubicBezTo>
                  <a:pt x="2066973" y="4129192"/>
                  <a:pt x="2046072" y="4154543"/>
                  <a:pt x="2114580" y="4154543"/>
                </a:cubicBezTo>
                <a:cubicBezTo>
                  <a:pt x="2145350" y="4154543"/>
                  <a:pt x="2177862" y="4160878"/>
                  <a:pt x="2177862" y="4189925"/>
                </a:cubicBezTo>
                <a:cubicBezTo>
                  <a:pt x="2177862" y="4217385"/>
                  <a:pt x="1817330" y="4367895"/>
                  <a:pt x="1868419" y="4382153"/>
                </a:cubicBezTo>
                <a:cubicBezTo>
                  <a:pt x="2007755" y="4420704"/>
                  <a:pt x="2365385" y="4302410"/>
                  <a:pt x="2279460" y="4356805"/>
                </a:cubicBezTo>
                <a:cubicBezTo>
                  <a:pt x="2148834" y="4439716"/>
                  <a:pt x="2129094" y="4456088"/>
                  <a:pt x="2029817" y="4468235"/>
                </a:cubicBezTo>
                <a:cubicBezTo>
                  <a:pt x="1944474" y="4478796"/>
                  <a:pt x="1644320" y="4710633"/>
                  <a:pt x="1560137" y="4730172"/>
                </a:cubicBezTo>
                <a:cubicBezTo>
                  <a:pt x="1485825" y="4747072"/>
                  <a:pt x="1774947" y="4800410"/>
                  <a:pt x="1956664" y="4820477"/>
                </a:cubicBezTo>
                <a:cubicBezTo>
                  <a:pt x="2130256" y="4840017"/>
                  <a:pt x="3101544" y="4789319"/>
                  <a:pt x="3268168" y="4852692"/>
                </a:cubicBezTo>
                <a:cubicBezTo>
                  <a:pt x="3111993" y="4878041"/>
                  <a:pt x="2970336" y="4953030"/>
                  <a:pt x="2807197" y="4939300"/>
                </a:cubicBezTo>
                <a:cubicBezTo>
                  <a:pt x="2773524" y="4936660"/>
                  <a:pt x="2724756" y="4930323"/>
                  <a:pt x="2721272" y="4970458"/>
                </a:cubicBezTo>
                <a:cubicBezTo>
                  <a:pt x="2718369" y="5005313"/>
                  <a:pt x="2788038" y="4981548"/>
                  <a:pt x="2802552" y="5014291"/>
                </a:cubicBezTo>
                <a:cubicBezTo>
                  <a:pt x="2719531" y="5060235"/>
                  <a:pt x="2621415" y="5018515"/>
                  <a:pt x="2537812" y="5053898"/>
                </a:cubicBezTo>
                <a:cubicBezTo>
                  <a:pt x="2491948" y="5099314"/>
                  <a:pt x="2589483" y="5107236"/>
                  <a:pt x="2569744" y="5153182"/>
                </a:cubicBezTo>
                <a:cubicBezTo>
                  <a:pt x="2301522" y="5193845"/>
                  <a:pt x="2252174" y="5268836"/>
                  <a:pt x="1987436" y="5334320"/>
                </a:cubicBezTo>
                <a:cubicBezTo>
                  <a:pt x="1971179" y="5338545"/>
                  <a:pt x="1958407" y="5352274"/>
                  <a:pt x="1972921" y="5382376"/>
                </a:cubicBezTo>
                <a:cubicBezTo>
                  <a:pt x="2087874" y="5396107"/>
                  <a:pt x="2215599" y="5373399"/>
                  <a:pt x="2341001" y="5360725"/>
                </a:cubicBezTo>
                <a:cubicBezTo>
                  <a:pt x="2537812" y="5340129"/>
                  <a:pt x="2533748" y="5339072"/>
                  <a:pt x="2710822" y="5418816"/>
                </a:cubicBezTo>
                <a:cubicBezTo>
                  <a:pt x="2743914" y="5433602"/>
                  <a:pt x="2801390" y="5438355"/>
                  <a:pt x="2833903" y="5413007"/>
                </a:cubicBezTo>
                <a:cubicBezTo>
                  <a:pt x="2896604" y="5364422"/>
                  <a:pt x="2950016" y="5368646"/>
                  <a:pt x="3011556" y="5399276"/>
                </a:cubicBezTo>
                <a:cubicBezTo>
                  <a:pt x="3077160" y="5432547"/>
                  <a:pt x="3171793" y="5391882"/>
                  <a:pt x="3254233" y="5439412"/>
                </a:cubicBezTo>
                <a:cubicBezTo>
                  <a:pt x="3099802" y="5473739"/>
                  <a:pt x="2957563" y="5473739"/>
                  <a:pt x="2792101" y="5471625"/>
                </a:cubicBezTo>
                <a:cubicBezTo>
                  <a:pt x="2846095" y="5537639"/>
                  <a:pt x="2914601" y="5536582"/>
                  <a:pt x="2977303" y="5539751"/>
                </a:cubicBezTo>
                <a:cubicBezTo>
                  <a:pt x="3214174" y="5551898"/>
                  <a:pt x="3601411" y="5660686"/>
                  <a:pt x="3656566" y="5678642"/>
                </a:cubicBezTo>
                <a:cubicBezTo>
                  <a:pt x="4280675" y="5879847"/>
                  <a:pt x="4178497" y="5898332"/>
                  <a:pt x="4858340" y="5969625"/>
                </a:cubicBezTo>
                <a:cubicBezTo>
                  <a:pt x="5261253" y="6011873"/>
                  <a:pt x="4887368" y="6032469"/>
                  <a:pt x="5296668" y="6043559"/>
                </a:cubicBezTo>
                <a:cubicBezTo>
                  <a:pt x="5349500" y="6045143"/>
                  <a:pt x="5402911" y="6044087"/>
                  <a:pt x="5456323" y="6042502"/>
                </a:cubicBezTo>
                <a:cubicBezTo>
                  <a:pt x="5368077" y="6073134"/>
                  <a:pt x="5267058" y="6100066"/>
                  <a:pt x="5267058" y="6100066"/>
                </a:cubicBezTo>
                <a:cubicBezTo>
                  <a:pt x="5267058" y="6100066"/>
                  <a:pt x="5318728" y="6208854"/>
                  <a:pt x="7095266" y="6287541"/>
                </a:cubicBezTo>
                <a:cubicBezTo>
                  <a:pt x="7422124" y="6302329"/>
                  <a:pt x="9563254" y="6024548"/>
                  <a:pt x="9707235" y="5994446"/>
                </a:cubicBezTo>
                <a:cubicBezTo>
                  <a:pt x="9844249" y="5966984"/>
                  <a:pt x="10002164" y="5671247"/>
                  <a:pt x="10083442" y="5678642"/>
                </a:cubicBezTo>
                <a:cubicBezTo>
                  <a:pt x="10103183" y="5653293"/>
                  <a:pt x="10283158" y="5139979"/>
                  <a:pt x="10338892" y="4650957"/>
                </a:cubicBezTo>
                <a:cubicBezTo>
                  <a:pt x="10448618" y="4580718"/>
                  <a:pt x="10551960" y="4503088"/>
                  <a:pt x="10628013" y="4411198"/>
                </a:cubicBezTo>
                <a:cubicBezTo>
                  <a:pt x="10675040" y="4354692"/>
                  <a:pt x="10718003" y="4298185"/>
                  <a:pt x="10802766" y="4258050"/>
                </a:cubicBezTo>
                <a:cubicBezTo>
                  <a:pt x="10755739" y="4203128"/>
                  <a:pt x="10675040" y="4190453"/>
                  <a:pt x="10614662" y="4150318"/>
                </a:cubicBezTo>
                <a:cubicBezTo>
                  <a:pt x="10610017" y="4117046"/>
                  <a:pt x="10705811" y="4127081"/>
                  <a:pt x="10681427" y="4054203"/>
                </a:cubicBezTo>
                <a:cubicBezTo>
                  <a:pt x="10648335" y="3957032"/>
                  <a:pt x="10684328" y="3846131"/>
                  <a:pt x="10520029" y="3804411"/>
                </a:cubicBezTo>
                <a:cubicBezTo>
                  <a:pt x="10476485" y="3709881"/>
                  <a:pt x="10464294" y="3558845"/>
                  <a:pt x="10568798" y="3466426"/>
                </a:cubicBezTo>
                <a:cubicBezTo>
                  <a:pt x="10724388" y="3328592"/>
                  <a:pt x="10699424" y="3240927"/>
                  <a:pt x="10499709" y="3166465"/>
                </a:cubicBezTo>
                <a:cubicBezTo>
                  <a:pt x="10474164" y="3156958"/>
                  <a:pt x="10501452" y="2570768"/>
                  <a:pt x="10489840" y="2546475"/>
                </a:cubicBezTo>
                <a:cubicBezTo>
                  <a:pt x="10508418" y="2513205"/>
                  <a:pt x="10551960" y="2521126"/>
                  <a:pt x="10584471" y="2512148"/>
                </a:cubicBezTo>
                <a:cubicBezTo>
                  <a:pt x="10726711" y="2474125"/>
                  <a:pt x="10731357" y="2474125"/>
                  <a:pt x="10695942" y="2358471"/>
                </a:cubicBezTo>
                <a:cubicBezTo>
                  <a:pt x="10685490" y="2323616"/>
                  <a:pt x="10709874" y="2309357"/>
                  <a:pt x="10732516" y="2287706"/>
                </a:cubicBezTo>
                <a:cubicBezTo>
                  <a:pt x="10817280" y="2206905"/>
                  <a:pt x="10817860" y="2205850"/>
                  <a:pt x="10731357" y="2137725"/>
                </a:cubicBezTo>
                <a:cubicBezTo>
                  <a:pt x="10706391" y="2118185"/>
                  <a:pt x="10689555" y="2097061"/>
                  <a:pt x="10678525" y="2070656"/>
                </a:cubicBezTo>
                <a:cubicBezTo>
                  <a:pt x="10658203" y="2022599"/>
                  <a:pt x="10658784" y="1982463"/>
                  <a:pt x="10735999" y="1956587"/>
                </a:cubicBezTo>
                <a:cubicBezTo>
                  <a:pt x="10789993" y="1938104"/>
                  <a:pt x="10820762" y="1916978"/>
                  <a:pt x="10824246" y="1862584"/>
                </a:cubicBezTo>
                <a:cubicBezTo>
                  <a:pt x="10826570" y="1817166"/>
                  <a:pt x="10832955" y="1787594"/>
                  <a:pt x="10773156" y="1768054"/>
                </a:cubicBezTo>
                <a:cubicBezTo>
                  <a:pt x="10724969" y="1752211"/>
                  <a:pt x="10711036" y="1718412"/>
                  <a:pt x="10716261" y="1678278"/>
                </a:cubicBezTo>
                <a:cubicBezTo>
                  <a:pt x="10728452" y="1580050"/>
                  <a:pt x="10662849" y="1522487"/>
                  <a:pt x="10554864" y="1477599"/>
                </a:cubicBezTo>
                <a:cubicBezTo>
                  <a:pt x="10452101" y="1434822"/>
                  <a:pt x="10362116" y="1377259"/>
                  <a:pt x="10267483" y="1324977"/>
                </a:cubicBezTo>
                <a:cubicBezTo>
                  <a:pt x="10162399" y="1266887"/>
                  <a:pt x="10040481" y="1232031"/>
                  <a:pt x="9913337" y="1202458"/>
                </a:cubicBezTo>
                <a:cubicBezTo>
                  <a:pt x="9936561" y="1160210"/>
                  <a:pt x="10016678" y="1183974"/>
                  <a:pt x="10024805" y="1124827"/>
                </a:cubicBezTo>
                <a:cubicBezTo>
                  <a:pt x="9826251" y="1074658"/>
                  <a:pt x="9636408" y="999139"/>
                  <a:pt x="9411726" y="980655"/>
                </a:cubicBezTo>
                <a:cubicBezTo>
                  <a:pt x="9593444" y="990161"/>
                  <a:pt x="9758326" y="922036"/>
                  <a:pt x="9930753" y="901968"/>
                </a:cubicBezTo>
                <a:cubicBezTo>
                  <a:pt x="9947008" y="868698"/>
                  <a:pt x="9909273" y="877147"/>
                  <a:pt x="9894178" y="871339"/>
                </a:cubicBezTo>
                <a:cubicBezTo>
                  <a:pt x="9879083" y="865001"/>
                  <a:pt x="9860506" y="862889"/>
                  <a:pt x="9858182" y="839125"/>
                </a:cubicBezTo>
                <a:cubicBezTo>
                  <a:pt x="9941205" y="804798"/>
                  <a:pt x="10045126" y="827506"/>
                  <a:pt x="10131050" y="792652"/>
                </a:cubicBezTo>
                <a:cubicBezTo>
                  <a:pt x="10111891" y="741954"/>
                  <a:pt x="10037578" y="772583"/>
                  <a:pt x="10006808" y="731920"/>
                </a:cubicBezTo>
                <a:cubicBezTo>
                  <a:pt x="10086927" y="724526"/>
                  <a:pt x="10161239" y="721357"/>
                  <a:pt x="10233809" y="710268"/>
                </a:cubicBezTo>
                <a:cubicBezTo>
                  <a:pt x="10290705" y="701818"/>
                  <a:pt x="10306380" y="658513"/>
                  <a:pt x="10267483" y="628940"/>
                </a:cubicBezTo>
                <a:cubicBezTo>
                  <a:pt x="10232648" y="602536"/>
                  <a:pt x="10181559" y="600422"/>
                  <a:pt x="10136275" y="589333"/>
                </a:cubicBezTo>
                <a:cubicBezTo>
                  <a:pt x="9813479" y="512230"/>
                  <a:pt x="9474428" y="487409"/>
                  <a:pt x="9131312" y="480544"/>
                </a:cubicBezTo>
                <a:cubicBezTo>
                  <a:pt x="8580936" y="469453"/>
                  <a:pt x="8028817" y="469982"/>
                  <a:pt x="7479600" y="454667"/>
                </a:cubicBezTo>
                <a:cubicBezTo>
                  <a:pt x="7227489" y="447934"/>
                  <a:pt x="6976357" y="436744"/>
                  <a:pt x="6724001" y="434021"/>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5" name="صورة 4">
            <a:extLst>
              <a:ext uri="{FF2B5EF4-FFF2-40B4-BE49-F238E27FC236}">
                <a16:creationId xmlns:a16="http://schemas.microsoft.com/office/drawing/2014/main" id="{26A05E22-EEA3-4A5A-8781-0C00982E7699}"/>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Lst>
          </a:blip>
          <a:srcRect l="5835" t="7265" r="5183"/>
          <a:stretch/>
        </p:blipFill>
        <p:spPr>
          <a:xfrm>
            <a:off x="1584846" y="1702190"/>
            <a:ext cx="8614345" cy="2982351"/>
          </a:xfrm>
          <a:prstGeom prst="rect">
            <a:avLst/>
          </a:prstGeom>
        </p:spPr>
      </p:pic>
      <p:sp>
        <p:nvSpPr>
          <p:cNvPr id="9" name="سهم: لليسار 8">
            <a:extLst>
              <a:ext uri="{FF2B5EF4-FFF2-40B4-BE49-F238E27FC236}">
                <a16:creationId xmlns:a16="http://schemas.microsoft.com/office/drawing/2014/main" id="{725D7778-2226-4FC1-AFB8-D94771865DEE}"/>
              </a:ext>
            </a:extLst>
          </p:cNvPr>
          <p:cNvSpPr/>
          <p:nvPr/>
        </p:nvSpPr>
        <p:spPr>
          <a:xfrm>
            <a:off x="10072354" y="3070274"/>
            <a:ext cx="534800" cy="71745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631846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بصمة مبدع: 10 نصائح لانشاء مخططات هيكلية (wireframes) جيدة">
            <a:extLst>
              <a:ext uri="{FF2B5EF4-FFF2-40B4-BE49-F238E27FC236}">
                <a16:creationId xmlns:a16="http://schemas.microsoft.com/office/drawing/2014/main" id="{AF8BC53F-805A-4412-9326-4015B38E9C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13" y="103640"/>
            <a:ext cx="11788726" cy="4763782"/>
          </a:xfrm>
          <a:prstGeom prst="rect">
            <a:avLst/>
          </a:prstGeom>
          <a:noFill/>
          <a:extLst>
            <a:ext uri="{909E8E84-426E-40DD-AFC4-6F175D3DCCD1}">
              <a14:hiddenFill xmlns:a14="http://schemas.microsoft.com/office/drawing/2010/main">
                <a:solidFill>
                  <a:srgbClr val="FFFFFF"/>
                </a:solidFill>
              </a14:hiddenFill>
            </a:ext>
          </a:extLst>
        </p:spPr>
      </p:pic>
      <p:sp>
        <p:nvSpPr>
          <p:cNvPr id="12" name="مربع نص 11">
            <a:extLst>
              <a:ext uri="{FF2B5EF4-FFF2-40B4-BE49-F238E27FC236}">
                <a16:creationId xmlns:a16="http://schemas.microsoft.com/office/drawing/2014/main" id="{26265457-1DCD-4260-BC7D-B704CA4FAFCC}"/>
              </a:ext>
            </a:extLst>
          </p:cNvPr>
          <p:cNvSpPr txBox="1"/>
          <p:nvPr/>
        </p:nvSpPr>
        <p:spPr>
          <a:xfrm>
            <a:off x="67835" y="5772256"/>
            <a:ext cx="11990681" cy="646331"/>
          </a:xfrm>
          <a:prstGeom prst="rect">
            <a:avLst/>
          </a:prstGeom>
          <a:noFill/>
        </p:spPr>
        <p:txBody>
          <a:bodyPr wrap="square">
            <a:spAutoFit/>
          </a:bodyPr>
          <a:lstStyle/>
          <a:p>
            <a:pPr algn="ctr"/>
            <a:r>
              <a:rPr lang="ar-SA" sz="3600" b="1" dirty="0">
                <a:latin typeface="Calibri" panose="020F0502020204030204" pitchFamily="34" charset="0"/>
                <a:cs typeface="Calibri" panose="020F0502020204030204" pitchFamily="34" charset="0"/>
              </a:rPr>
              <a:t>الخطوات الإجرائية الأساسية لرسم المخططات الهيكلية </a:t>
            </a:r>
            <a:r>
              <a:rPr lang="en-US" sz="3600" b="1" dirty="0">
                <a:latin typeface="Calibri" panose="020F0502020204030204" pitchFamily="34" charset="0"/>
                <a:cs typeface="Calibri" panose="020F0502020204030204" pitchFamily="34" charset="0"/>
              </a:rPr>
              <a:t>Wir Frames</a:t>
            </a:r>
            <a:r>
              <a:rPr lang="ar-SA" sz="3600" b="1" dirty="0">
                <a:latin typeface="Calibri" panose="020F0502020204030204" pitchFamily="34" charset="0"/>
                <a:cs typeface="Calibri" panose="020F0502020204030204" pitchFamily="34" charset="0"/>
              </a:rPr>
              <a:t> </a:t>
            </a:r>
          </a:p>
        </p:txBody>
      </p:sp>
      <p:sp>
        <p:nvSpPr>
          <p:cNvPr id="13" name="مربع نص 12">
            <a:extLst>
              <a:ext uri="{FF2B5EF4-FFF2-40B4-BE49-F238E27FC236}">
                <a16:creationId xmlns:a16="http://schemas.microsoft.com/office/drawing/2014/main" id="{8FF0B795-1D31-4719-81E4-6B7838E472BF}"/>
              </a:ext>
            </a:extLst>
          </p:cNvPr>
          <p:cNvSpPr txBox="1"/>
          <p:nvPr/>
        </p:nvSpPr>
        <p:spPr>
          <a:xfrm>
            <a:off x="5345722" y="4965896"/>
            <a:ext cx="2574747" cy="707886"/>
          </a:xfrm>
          <a:prstGeom prst="rect">
            <a:avLst/>
          </a:prstGeom>
          <a:noFill/>
        </p:spPr>
        <p:txBody>
          <a:bodyPr wrap="square">
            <a:spAutoFit/>
          </a:bodyPr>
          <a:lstStyle/>
          <a:p>
            <a:r>
              <a:rPr lang="ar-SA" sz="4000" b="1" dirty="0">
                <a:solidFill>
                  <a:srgbClr val="C00000"/>
                </a:solidFill>
                <a:latin typeface="Calibri" panose="020F0502020204030204" pitchFamily="34" charset="0"/>
                <a:cs typeface="Calibri" panose="020F0502020204030204" pitchFamily="34" charset="0"/>
              </a:rPr>
              <a:t>الدرس الثالث</a:t>
            </a:r>
          </a:p>
        </p:txBody>
      </p:sp>
    </p:spTree>
    <p:extLst>
      <p:ext uri="{BB962C8B-B14F-4D97-AF65-F5344CB8AC3E}">
        <p14:creationId xmlns:p14="http://schemas.microsoft.com/office/powerpoint/2010/main" val="4263464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مجموعة 18">
            <a:extLst>
              <a:ext uri="{FF2B5EF4-FFF2-40B4-BE49-F238E27FC236}">
                <a16:creationId xmlns:a16="http://schemas.microsoft.com/office/drawing/2014/main" id="{BC6AB92F-E9BF-4729-B283-1700EE8DDA73}"/>
              </a:ext>
            </a:extLst>
          </p:cNvPr>
          <p:cNvGrpSpPr/>
          <p:nvPr/>
        </p:nvGrpSpPr>
        <p:grpSpPr>
          <a:xfrm>
            <a:off x="2527609" y="770569"/>
            <a:ext cx="7917426" cy="2040956"/>
            <a:chOff x="6253315" y="516194"/>
            <a:chExt cx="5427407" cy="1932038"/>
          </a:xfrm>
        </p:grpSpPr>
        <p:grpSp>
          <p:nvGrpSpPr>
            <p:cNvPr id="20" name="مجموعة 19">
              <a:extLst>
                <a:ext uri="{FF2B5EF4-FFF2-40B4-BE49-F238E27FC236}">
                  <a16:creationId xmlns:a16="http://schemas.microsoft.com/office/drawing/2014/main" id="{84DDB6A9-3928-4CB7-ACBF-1DD4D0695B28}"/>
                </a:ext>
              </a:extLst>
            </p:cNvPr>
            <p:cNvGrpSpPr/>
            <p:nvPr/>
          </p:nvGrpSpPr>
          <p:grpSpPr>
            <a:xfrm>
              <a:off x="6253315" y="516194"/>
              <a:ext cx="5427407" cy="1769806"/>
              <a:chOff x="6253315" y="516194"/>
              <a:chExt cx="5427407" cy="1769806"/>
            </a:xfrm>
          </p:grpSpPr>
          <p:pic>
            <p:nvPicPr>
              <p:cNvPr id="22" name="Picture 4" descr="Title Box Banner PNG Free Download And Clipart Image For Free Download -  Lovepik | 401442823">
                <a:extLst>
                  <a:ext uri="{FF2B5EF4-FFF2-40B4-BE49-F238E27FC236}">
                    <a16:creationId xmlns:a16="http://schemas.microsoft.com/office/drawing/2014/main" id="{DC3B1D13-2090-4094-BA81-50E95C65118F}"/>
                  </a:ext>
                </a:extLst>
              </p:cNvPr>
              <p:cNvPicPr>
                <a:picLocks noChangeAspect="1" noChangeArrowheads="1"/>
              </p:cNvPicPr>
              <p:nvPr/>
            </p:nvPicPr>
            <p:blipFill rotWithShape="1">
              <a:blip r:embed="rId2">
                <a:clrChange>
                  <a:clrFrom>
                    <a:srgbClr val="EBEBEB"/>
                  </a:clrFrom>
                  <a:clrTo>
                    <a:srgbClr val="EBEBEB">
                      <a:alpha val="0"/>
                    </a:srgbClr>
                  </a:clrTo>
                </a:clrChange>
                <a:extLst>
                  <a:ext uri="{28A0092B-C50C-407E-A947-70E740481C1C}">
                    <a14:useLocalDpi xmlns:a14="http://schemas.microsoft.com/office/drawing/2010/main" val="0"/>
                  </a:ext>
                </a:extLst>
              </a:blip>
              <a:srcRect l="10789" t="62418" r="10072" b="19140"/>
              <a:stretch/>
            </p:blipFill>
            <p:spPr bwMode="auto">
              <a:xfrm>
                <a:off x="6253315" y="516194"/>
                <a:ext cx="5427407" cy="1769806"/>
              </a:xfrm>
              <a:prstGeom prst="rect">
                <a:avLst/>
              </a:prstGeom>
              <a:noFill/>
              <a:extLst>
                <a:ext uri="{909E8E84-426E-40DD-AFC4-6F175D3DCCD1}">
                  <a14:hiddenFill xmlns:a14="http://schemas.microsoft.com/office/drawing/2010/main">
                    <a:solidFill>
                      <a:srgbClr val="FFFFFF"/>
                    </a:solidFill>
                  </a14:hiddenFill>
                </a:ext>
              </a:extLst>
            </p:spPr>
          </p:pic>
          <p:sp>
            <p:nvSpPr>
              <p:cNvPr id="23" name="مربع نص 22">
                <a:extLst>
                  <a:ext uri="{FF2B5EF4-FFF2-40B4-BE49-F238E27FC236}">
                    <a16:creationId xmlns:a16="http://schemas.microsoft.com/office/drawing/2014/main" id="{97198540-C3E2-4AEC-AF02-4A040DD509DD}"/>
                  </a:ext>
                </a:extLst>
              </p:cNvPr>
              <p:cNvSpPr txBox="1"/>
              <p:nvPr/>
            </p:nvSpPr>
            <p:spPr>
              <a:xfrm>
                <a:off x="6742992" y="652257"/>
                <a:ext cx="4273799" cy="1206040"/>
              </a:xfrm>
              <a:prstGeom prst="rect">
                <a:avLst/>
              </a:prstGeom>
              <a:solidFill>
                <a:schemeClr val="bg1"/>
              </a:solidFill>
            </p:spPr>
            <p:txBody>
              <a:bodyPr wrap="square">
                <a:spAutoFit/>
              </a:bodyPr>
              <a:lstStyle/>
              <a:p>
                <a:pPr algn="ctr"/>
                <a:r>
                  <a:rPr lang="ar-SA" sz="6000" b="1" dirty="0">
                    <a:latin typeface="Calibri" panose="020F0502020204030204" pitchFamily="34" charset="0"/>
                    <a:cs typeface="Calibri" panose="020F0502020204030204" pitchFamily="34" charset="0"/>
                  </a:rPr>
                  <a:t>أهداف الموضوع</a:t>
                </a:r>
              </a:p>
              <a:p>
                <a:pPr algn="ctr"/>
                <a:r>
                  <a:rPr lang="ar-SA" sz="3200" b="1" dirty="0">
                    <a:latin typeface="Calibri" panose="020F0502020204030204" pitchFamily="34" charset="0"/>
                    <a:cs typeface="Calibri" panose="020F0502020204030204" pitchFamily="34" charset="0"/>
                  </a:rPr>
                  <a:t> </a:t>
                </a:r>
              </a:p>
            </p:txBody>
          </p:sp>
        </p:grpSp>
        <p:sp>
          <p:nvSpPr>
            <p:cNvPr id="21" name="مستطيل 20">
              <a:extLst>
                <a:ext uri="{FF2B5EF4-FFF2-40B4-BE49-F238E27FC236}">
                  <a16:creationId xmlns:a16="http://schemas.microsoft.com/office/drawing/2014/main" id="{3E1B0CFE-D7EB-4C32-B6C5-CB52895802F1}"/>
                </a:ext>
              </a:extLst>
            </p:cNvPr>
            <p:cNvSpPr/>
            <p:nvPr/>
          </p:nvSpPr>
          <p:spPr>
            <a:xfrm>
              <a:off x="7270955" y="2020529"/>
              <a:ext cx="3392129" cy="427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grpSp>
        <p:nvGrpSpPr>
          <p:cNvPr id="4" name="مجموعة 3">
            <a:extLst>
              <a:ext uri="{FF2B5EF4-FFF2-40B4-BE49-F238E27FC236}">
                <a16:creationId xmlns:a16="http://schemas.microsoft.com/office/drawing/2014/main" id="{48A5E09B-88B0-40B3-9B59-E30D9726C85B}"/>
              </a:ext>
            </a:extLst>
          </p:cNvPr>
          <p:cNvGrpSpPr/>
          <p:nvPr/>
        </p:nvGrpSpPr>
        <p:grpSpPr>
          <a:xfrm>
            <a:off x="473952" y="3629477"/>
            <a:ext cx="11244096" cy="1728773"/>
            <a:chOff x="32181" y="3529220"/>
            <a:chExt cx="11244096" cy="1728773"/>
          </a:xfrm>
        </p:grpSpPr>
        <p:grpSp>
          <p:nvGrpSpPr>
            <p:cNvPr id="9" name="مجموعة 8">
              <a:extLst>
                <a:ext uri="{FF2B5EF4-FFF2-40B4-BE49-F238E27FC236}">
                  <a16:creationId xmlns:a16="http://schemas.microsoft.com/office/drawing/2014/main" id="{ECEAB9BC-9AA5-402C-96C1-74714140E238}"/>
                </a:ext>
              </a:extLst>
            </p:cNvPr>
            <p:cNvGrpSpPr/>
            <p:nvPr/>
          </p:nvGrpSpPr>
          <p:grpSpPr>
            <a:xfrm>
              <a:off x="32181" y="3529220"/>
              <a:ext cx="11244096" cy="1728773"/>
              <a:chOff x="-1141395" y="2620857"/>
              <a:chExt cx="11244096" cy="1728773"/>
            </a:xfrm>
          </p:grpSpPr>
          <p:sp>
            <p:nvSpPr>
              <p:cNvPr id="16" name="مستطيل: زوايا مستديرة 15">
                <a:extLst>
                  <a:ext uri="{FF2B5EF4-FFF2-40B4-BE49-F238E27FC236}">
                    <a16:creationId xmlns:a16="http://schemas.microsoft.com/office/drawing/2014/main" id="{DE53261A-5B15-4376-9A83-4DD69C2A1749}"/>
                  </a:ext>
                </a:extLst>
              </p:cNvPr>
              <p:cNvSpPr/>
              <p:nvPr/>
            </p:nvSpPr>
            <p:spPr>
              <a:xfrm>
                <a:off x="-1141395" y="2620857"/>
                <a:ext cx="10432936" cy="951548"/>
              </a:xfrm>
              <a:prstGeom prst="roundRect">
                <a:avLst/>
              </a:prstGeom>
              <a:noFill/>
              <a:ln>
                <a:solidFill>
                  <a:schemeClr val="bg1"/>
                </a:solidFill>
              </a:ln>
            </p:spPr>
            <p:style>
              <a:lnRef idx="2">
                <a:schemeClr val="accent1"/>
              </a:lnRef>
              <a:fillRef idx="1">
                <a:schemeClr val="lt1"/>
              </a:fillRef>
              <a:effectRef idx="0">
                <a:schemeClr val="accent1"/>
              </a:effectRef>
              <a:fontRef idx="minor">
                <a:schemeClr val="dk1"/>
              </a:fontRef>
            </p:style>
            <p:txBody>
              <a:bodyPr rtlCol="1" anchor="ctr"/>
              <a:lstStyle/>
              <a:p>
                <a:r>
                  <a:rPr lang="ar-SA" sz="3200" b="1" dirty="0">
                    <a:latin typeface="Calibri" panose="020F0502020204030204" pitchFamily="34" charset="0"/>
                    <a:cs typeface="Calibri" panose="020F0502020204030204" pitchFamily="34" charset="0"/>
                  </a:rPr>
                  <a:t>رسم المخطط الهيكلي لصفحة التصميم بأنواعه المختلفة الورقي والرقمي.</a:t>
                </a:r>
                <a:endParaRPr lang="ar-SA" sz="3200" b="1" dirty="0">
                  <a:solidFill>
                    <a:schemeClr val="tx1"/>
                  </a:solidFill>
                  <a:latin typeface="Calibri" panose="020F0502020204030204" pitchFamily="34" charset="0"/>
                  <a:cs typeface="Calibri" panose="020F0502020204030204" pitchFamily="34" charset="0"/>
                </a:endParaRPr>
              </a:p>
            </p:txBody>
          </p:sp>
          <p:grpSp>
            <p:nvGrpSpPr>
              <p:cNvPr id="12" name="مجموعة 11">
                <a:extLst>
                  <a:ext uri="{FF2B5EF4-FFF2-40B4-BE49-F238E27FC236}">
                    <a16:creationId xmlns:a16="http://schemas.microsoft.com/office/drawing/2014/main" id="{DA03FDBF-2CAF-48CC-A233-96282A3D54E6}"/>
                  </a:ext>
                </a:extLst>
              </p:cNvPr>
              <p:cNvGrpSpPr/>
              <p:nvPr/>
            </p:nvGrpSpPr>
            <p:grpSpPr>
              <a:xfrm>
                <a:off x="9291540" y="2851178"/>
                <a:ext cx="811161" cy="1498452"/>
                <a:chOff x="10119851" y="2196149"/>
                <a:chExt cx="811161" cy="1498452"/>
              </a:xfrm>
            </p:grpSpPr>
            <p:sp>
              <p:nvSpPr>
                <p:cNvPr id="13" name="شكل بيضاوي 12">
                  <a:extLst>
                    <a:ext uri="{FF2B5EF4-FFF2-40B4-BE49-F238E27FC236}">
                      <a16:creationId xmlns:a16="http://schemas.microsoft.com/office/drawing/2014/main" id="{9A3CB561-ACBB-4257-8F3D-8206775D98DC}"/>
                    </a:ext>
                  </a:extLst>
                </p:cNvPr>
                <p:cNvSpPr/>
                <p:nvPr/>
              </p:nvSpPr>
              <p:spPr>
                <a:xfrm>
                  <a:off x="10119851" y="2196149"/>
                  <a:ext cx="811161" cy="683356"/>
                </a:xfrm>
                <a:prstGeom prst="ellipse">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latin typeface="Calibri" panose="020F0502020204030204" pitchFamily="34" charset="0"/>
                      <a:cs typeface="Calibri" panose="020F0502020204030204" pitchFamily="34" charset="0"/>
                    </a:rPr>
                    <a:t>1</a:t>
                  </a:r>
                </a:p>
              </p:txBody>
            </p:sp>
            <p:sp>
              <p:nvSpPr>
                <p:cNvPr id="14" name="شكل بيضاوي 13">
                  <a:extLst>
                    <a:ext uri="{FF2B5EF4-FFF2-40B4-BE49-F238E27FC236}">
                      <a16:creationId xmlns:a16="http://schemas.microsoft.com/office/drawing/2014/main" id="{34161A1E-7A62-4E60-AD2A-B7C074F76113}"/>
                    </a:ext>
                  </a:extLst>
                </p:cNvPr>
                <p:cNvSpPr/>
                <p:nvPr/>
              </p:nvSpPr>
              <p:spPr>
                <a:xfrm>
                  <a:off x="10119851" y="3011245"/>
                  <a:ext cx="811161" cy="683356"/>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a:latin typeface="Calibri" panose="020F0502020204030204" pitchFamily="34" charset="0"/>
                      <a:cs typeface="Calibri" panose="020F0502020204030204" pitchFamily="34" charset="0"/>
                    </a:rPr>
                    <a:t>2</a:t>
                  </a:r>
                </a:p>
              </p:txBody>
            </p:sp>
          </p:grpSp>
        </p:grpSp>
        <p:sp>
          <p:nvSpPr>
            <p:cNvPr id="24" name="مربع نص 23">
              <a:extLst>
                <a:ext uri="{FF2B5EF4-FFF2-40B4-BE49-F238E27FC236}">
                  <a16:creationId xmlns:a16="http://schemas.microsoft.com/office/drawing/2014/main" id="{74811CDB-FF92-4018-BF8B-9ADCA7B4F6AD}"/>
                </a:ext>
              </a:extLst>
            </p:cNvPr>
            <p:cNvSpPr txBox="1"/>
            <p:nvPr/>
          </p:nvSpPr>
          <p:spPr>
            <a:xfrm>
              <a:off x="277270" y="4673218"/>
              <a:ext cx="10187845" cy="584775"/>
            </a:xfrm>
            <a:prstGeom prst="rect">
              <a:avLst/>
            </a:prstGeom>
            <a:noFill/>
          </p:spPr>
          <p:txBody>
            <a:bodyPr wrap="square">
              <a:spAutoFit/>
            </a:bodyPr>
            <a:lstStyle/>
            <a:p>
              <a:r>
                <a:rPr lang="ar-SA" sz="3200" b="1" dirty="0">
                  <a:latin typeface="Calibri" panose="020F0502020204030204" pitchFamily="34" charset="0"/>
                  <a:cs typeface="Calibri" panose="020F0502020204030204" pitchFamily="34" charset="0"/>
                </a:rPr>
                <a:t>إنشاء الطبقات في برنامج أدوبي إكس دي </a:t>
              </a:r>
              <a:r>
                <a:rPr lang="en-US" sz="3200" b="1" dirty="0">
                  <a:latin typeface="Calibri" panose="020F0502020204030204" pitchFamily="34" charset="0"/>
                  <a:cs typeface="Calibri" panose="020F0502020204030204" pitchFamily="34" charset="0"/>
                </a:rPr>
                <a:t>Adobe XD</a:t>
              </a:r>
              <a:endParaRPr lang="ar-SA" sz="3200" b="1"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865689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4B081F60-3533-414A-8C74-D3D2AD9E050C}"/>
              </a:ext>
            </a:extLst>
          </p:cNvPr>
          <p:cNvGrpSpPr/>
          <p:nvPr/>
        </p:nvGrpSpPr>
        <p:grpSpPr>
          <a:xfrm>
            <a:off x="4501662" y="356892"/>
            <a:ext cx="7394917" cy="2306751"/>
            <a:chOff x="3223845" y="1489195"/>
            <a:chExt cx="7394917" cy="2066474"/>
          </a:xfrm>
        </p:grpSpPr>
        <p:sp>
          <p:nvSpPr>
            <p:cNvPr id="6" name="مربع نص 5">
              <a:extLst>
                <a:ext uri="{FF2B5EF4-FFF2-40B4-BE49-F238E27FC236}">
                  <a16:creationId xmlns:a16="http://schemas.microsoft.com/office/drawing/2014/main" id="{CC032E46-8C8C-48A2-868F-4C11ECCBD244}"/>
                </a:ext>
              </a:extLst>
            </p:cNvPr>
            <p:cNvSpPr txBox="1"/>
            <p:nvPr/>
          </p:nvSpPr>
          <p:spPr>
            <a:xfrm>
              <a:off x="3223845" y="1867001"/>
              <a:ext cx="7021913" cy="1068259"/>
            </a:xfrm>
            <a:prstGeom prst="roundRect">
              <a:avLst>
                <a:gd name="adj" fmla="val 25854"/>
              </a:avLst>
            </a:prstGeom>
            <a:solidFill>
              <a:srgbClr val="0C8190"/>
            </a:solidFill>
          </p:spPr>
          <p:txBody>
            <a:bodyPr wrap="square">
              <a:spAutoFit/>
            </a:bodyPr>
            <a:lstStyle/>
            <a:p>
              <a:pPr algn="ctr"/>
              <a:r>
                <a:rPr lang="ar-SA" sz="6000" b="1" dirty="0">
                  <a:solidFill>
                    <a:schemeClr val="bg1"/>
                  </a:solidFill>
                  <a:latin typeface="Calibri" panose="020F0502020204030204" pitchFamily="34" charset="0"/>
                  <a:cs typeface="Calibri" panose="020F0502020204030204" pitchFamily="34" charset="0"/>
                </a:rPr>
                <a:t>     الهدف الأول</a:t>
              </a:r>
            </a:p>
          </p:txBody>
        </p:sp>
        <p:pic>
          <p:nvPicPr>
            <p:cNvPr id="8" name="صورة 7">
              <a:extLst>
                <a:ext uri="{FF2B5EF4-FFF2-40B4-BE49-F238E27FC236}">
                  <a16:creationId xmlns:a16="http://schemas.microsoft.com/office/drawing/2014/main" id="{18BBC76D-2CAD-4490-9D06-B1A3C65C8E71}"/>
                </a:ext>
              </a:extLst>
            </p:cNvPr>
            <p:cNvPicPr>
              <a:picLocks noChangeAspect="1"/>
            </p:cNvPicPr>
            <p:nvPr/>
          </p:nvPicPr>
          <p:blipFill>
            <a:blip r:embed="rId2">
              <a:clrChange>
                <a:clrFrom>
                  <a:srgbClr val="C6E9FF"/>
                </a:clrFrom>
                <a:clrTo>
                  <a:srgbClr val="C6E9FF">
                    <a:alpha val="0"/>
                  </a:srgbClr>
                </a:clrTo>
              </a:clrChange>
            </a:blip>
            <a:stretch>
              <a:fillRect/>
            </a:stretch>
          </p:blipFill>
          <p:spPr>
            <a:xfrm>
              <a:off x="7863463" y="1489195"/>
              <a:ext cx="2755299" cy="2066474"/>
            </a:xfrm>
            <a:prstGeom prst="rect">
              <a:avLst/>
            </a:prstGeom>
          </p:spPr>
        </p:pic>
      </p:grpSp>
      <p:grpSp>
        <p:nvGrpSpPr>
          <p:cNvPr id="3" name="مجموعة 2">
            <a:extLst>
              <a:ext uri="{FF2B5EF4-FFF2-40B4-BE49-F238E27FC236}">
                <a16:creationId xmlns:a16="http://schemas.microsoft.com/office/drawing/2014/main" id="{293F8361-5C99-488A-AA59-E735CFCB2110}"/>
              </a:ext>
            </a:extLst>
          </p:cNvPr>
          <p:cNvGrpSpPr/>
          <p:nvPr/>
        </p:nvGrpSpPr>
        <p:grpSpPr>
          <a:xfrm>
            <a:off x="471921" y="3725465"/>
            <a:ext cx="11248158" cy="1323439"/>
            <a:chOff x="673842" y="3023883"/>
            <a:chExt cx="11248158" cy="1323439"/>
          </a:xfrm>
        </p:grpSpPr>
        <p:sp>
          <p:nvSpPr>
            <p:cNvPr id="7" name="مربع نص 6">
              <a:extLst>
                <a:ext uri="{FF2B5EF4-FFF2-40B4-BE49-F238E27FC236}">
                  <a16:creationId xmlns:a16="http://schemas.microsoft.com/office/drawing/2014/main" id="{61AA3716-E3B4-45BD-A8B4-DFF8CA9357A0}"/>
                </a:ext>
              </a:extLst>
            </p:cNvPr>
            <p:cNvSpPr txBox="1"/>
            <p:nvPr/>
          </p:nvSpPr>
          <p:spPr>
            <a:xfrm>
              <a:off x="673842" y="3023883"/>
              <a:ext cx="10343212" cy="1323439"/>
            </a:xfrm>
            <a:prstGeom prst="rect">
              <a:avLst/>
            </a:prstGeom>
            <a:noFill/>
          </p:spPr>
          <p:txBody>
            <a:bodyPr wrap="square">
              <a:spAutoFit/>
            </a:bodyPr>
            <a:lstStyle/>
            <a:p>
              <a:r>
                <a:rPr lang="ar-SA" sz="4000" b="1" dirty="0">
                  <a:latin typeface="Calibri" panose="020F0502020204030204" pitchFamily="34" charset="0"/>
                  <a:cs typeface="Calibri" panose="020F0502020204030204" pitchFamily="34" charset="0"/>
                </a:rPr>
                <a:t>أن يكون الطلبة قادرين على </a:t>
              </a:r>
              <a:r>
                <a:rPr lang="ar-SA" sz="4000" b="1" dirty="0">
                  <a:solidFill>
                    <a:srgbClr val="C00000"/>
                  </a:solidFill>
                  <a:latin typeface="Calibri" panose="020F0502020204030204" pitchFamily="34" charset="0"/>
                  <a:cs typeface="Calibri" panose="020F0502020204030204" pitchFamily="34" charset="0"/>
                </a:rPr>
                <a:t>رسم المخطط الهيكل</a:t>
              </a:r>
              <a:r>
                <a:rPr lang="ar-SA" sz="4000" b="1" dirty="0">
                  <a:latin typeface="Calibri" panose="020F0502020204030204" pitchFamily="34" charset="0"/>
                  <a:cs typeface="Calibri" panose="020F0502020204030204" pitchFamily="34" charset="0"/>
                </a:rPr>
                <a:t>ي لصفحة التصميم بأنواعه المختلفة الورقي والرقمي.</a:t>
              </a:r>
              <a:endParaRPr lang="ar-SA" sz="4000" b="1" dirty="0">
                <a:solidFill>
                  <a:schemeClr val="tx1"/>
                </a:solidFill>
                <a:latin typeface="Calibri" panose="020F0502020204030204" pitchFamily="34" charset="0"/>
                <a:cs typeface="Calibri" panose="020F0502020204030204" pitchFamily="34" charset="0"/>
              </a:endParaRPr>
            </a:p>
          </p:txBody>
        </p:sp>
        <p:sp>
          <p:nvSpPr>
            <p:cNvPr id="17" name="شكل بيضاوي 16">
              <a:extLst>
                <a:ext uri="{FF2B5EF4-FFF2-40B4-BE49-F238E27FC236}">
                  <a16:creationId xmlns:a16="http://schemas.microsoft.com/office/drawing/2014/main" id="{1085BB01-51BB-49B1-944F-CBB5CF77157F}"/>
                </a:ext>
              </a:extLst>
            </p:cNvPr>
            <p:cNvSpPr/>
            <p:nvPr/>
          </p:nvSpPr>
          <p:spPr>
            <a:xfrm>
              <a:off x="11110839" y="3343925"/>
              <a:ext cx="811161" cy="683356"/>
            </a:xfrm>
            <a:prstGeom prst="ellipse">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4000" b="1" dirty="0">
                  <a:latin typeface="Calibri" panose="020F0502020204030204" pitchFamily="34" charset="0"/>
                  <a:cs typeface="Calibri" panose="020F0502020204030204" pitchFamily="34" charset="0"/>
                </a:rPr>
                <a:t>1</a:t>
              </a:r>
            </a:p>
          </p:txBody>
        </p:sp>
      </p:grpSp>
    </p:spTree>
    <p:extLst>
      <p:ext uri="{BB962C8B-B14F-4D97-AF65-F5344CB8AC3E}">
        <p14:creationId xmlns:p14="http://schemas.microsoft.com/office/powerpoint/2010/main" val="308176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ربع نص 9">
            <a:extLst>
              <a:ext uri="{FF2B5EF4-FFF2-40B4-BE49-F238E27FC236}">
                <a16:creationId xmlns:a16="http://schemas.microsoft.com/office/drawing/2014/main" id="{400321B6-777F-482A-B280-2F707F7A7881}"/>
              </a:ext>
            </a:extLst>
          </p:cNvPr>
          <p:cNvSpPr txBox="1"/>
          <p:nvPr/>
        </p:nvSpPr>
        <p:spPr>
          <a:xfrm>
            <a:off x="702798" y="2605118"/>
            <a:ext cx="10786402" cy="3416320"/>
          </a:xfrm>
          <a:prstGeom prst="rect">
            <a:avLst/>
          </a:prstGeom>
          <a:noFill/>
        </p:spPr>
        <p:txBody>
          <a:bodyPr wrap="square">
            <a:spAutoFit/>
          </a:bodyPr>
          <a:lstStyle/>
          <a:p>
            <a:pPr algn="ctr"/>
            <a:r>
              <a:rPr lang="ar-SA" sz="3600" b="1" dirty="0">
                <a:latin typeface="Calibri" panose="020F0502020204030204" pitchFamily="34" charset="0"/>
                <a:cs typeface="Calibri" panose="020F0502020204030204" pitchFamily="34" charset="0"/>
              </a:rPr>
              <a:t>من أهم المخططات أو الرســومات التي يســتخدمها المصمم</a:t>
            </a:r>
          </a:p>
          <a:p>
            <a:pPr algn="ctr"/>
            <a:r>
              <a:rPr lang="ar-SA" sz="3600" b="1" dirty="0">
                <a:latin typeface="Calibri" panose="020F0502020204030204" pitchFamily="34" charset="0"/>
                <a:cs typeface="Calibri" panose="020F0502020204030204" pitchFamily="34" charset="0"/>
              </a:rPr>
              <a:t> في واجهات الموقع هو ما يســمى</a:t>
            </a:r>
          </a:p>
          <a:p>
            <a:pPr algn="ctr"/>
            <a:r>
              <a:rPr lang="ar-SA" sz="3600" b="1" dirty="0">
                <a:latin typeface="Calibri" panose="020F0502020204030204" pitchFamily="34" charset="0"/>
                <a:cs typeface="Calibri" panose="020F0502020204030204" pitchFamily="34" charset="0"/>
              </a:rPr>
              <a:t> </a:t>
            </a:r>
            <a:r>
              <a:rPr lang="ar-SA" sz="3600" b="1" dirty="0">
                <a:solidFill>
                  <a:srgbClr val="C00000"/>
                </a:solidFill>
                <a:latin typeface="Calibri" panose="020F0502020204030204" pitchFamily="34" charset="0"/>
                <a:cs typeface="Calibri" panose="020F0502020204030204" pitchFamily="34" charset="0"/>
              </a:rPr>
              <a:t>بالإطار الشــبكي </a:t>
            </a:r>
            <a:r>
              <a:rPr lang="ar-SA" sz="3600" b="1" dirty="0">
                <a:latin typeface="Calibri" panose="020F0502020204030204" pitchFamily="34" charset="0"/>
                <a:cs typeface="Calibri" panose="020F0502020204030204" pitchFamily="34" charset="0"/>
              </a:rPr>
              <a:t>أو </a:t>
            </a:r>
            <a:r>
              <a:rPr lang="ar-SA" sz="3600" b="1" dirty="0">
                <a:solidFill>
                  <a:srgbClr val="FFC000"/>
                </a:solidFill>
                <a:latin typeface="Calibri" panose="020F0502020204030204" pitchFamily="34" charset="0"/>
                <a:cs typeface="Calibri" panose="020F0502020204030204" pitchFamily="34" charset="0"/>
              </a:rPr>
              <a:t>مخطط الصفحــة </a:t>
            </a:r>
            <a:r>
              <a:rPr lang="ar-SA" sz="3600" b="1" dirty="0">
                <a:latin typeface="Calibri" panose="020F0502020204030204" pitchFamily="34" charset="0"/>
                <a:cs typeface="Calibri" panose="020F0502020204030204" pitchFamily="34" charset="0"/>
              </a:rPr>
              <a:t>أو </a:t>
            </a:r>
            <a:r>
              <a:rPr lang="ar-SA" sz="3600" b="1" dirty="0">
                <a:solidFill>
                  <a:srgbClr val="00B050"/>
                </a:solidFill>
                <a:latin typeface="Calibri" panose="020F0502020204030204" pitchFamily="34" charset="0"/>
                <a:cs typeface="Calibri" panose="020F0502020204030204" pitchFamily="34" charset="0"/>
              </a:rPr>
              <a:t>المخطط الهيكلــي </a:t>
            </a:r>
          </a:p>
          <a:p>
            <a:pPr algn="ctr"/>
            <a:r>
              <a:rPr lang="en-US" sz="3600" b="1" dirty="0">
                <a:latin typeface="Calibri" panose="020F0502020204030204" pitchFamily="34" charset="0"/>
                <a:cs typeface="Calibri" panose="020F0502020204030204" pitchFamily="34" charset="0"/>
              </a:rPr>
              <a:t>Wire Frame</a:t>
            </a:r>
            <a:endParaRPr lang="ar-SA" sz="3600" b="1" dirty="0">
              <a:latin typeface="Calibri" panose="020F0502020204030204" pitchFamily="34" charset="0"/>
              <a:cs typeface="Calibri" panose="020F0502020204030204" pitchFamily="34" charset="0"/>
            </a:endParaRPr>
          </a:p>
          <a:p>
            <a:pPr algn="ctr"/>
            <a:r>
              <a:rPr lang="ar-SA" sz="3600" b="1" dirty="0">
                <a:latin typeface="Calibri" panose="020F0502020204030204" pitchFamily="34" charset="0"/>
                <a:cs typeface="Calibri" panose="020F0502020204030204" pitchFamily="34" charset="0"/>
              </a:rPr>
              <a:t>ويحدد تصميم الصفحة أو طريقة تنظيم المحتويــات فيها بما في ذلك </a:t>
            </a:r>
            <a:r>
              <a:rPr lang="ar-SA" sz="3600" b="1" dirty="0">
                <a:solidFill>
                  <a:srgbClr val="0070C0"/>
                </a:solidFill>
                <a:latin typeface="Calibri" panose="020F0502020204030204" pitchFamily="34" charset="0"/>
                <a:cs typeface="Calibri" panose="020F0502020204030204" pitchFamily="34" charset="0"/>
              </a:rPr>
              <a:t>عناصر الواجهة وأنظمة التصفح وكيفية التكامل بينها.</a:t>
            </a:r>
          </a:p>
        </p:txBody>
      </p:sp>
      <p:grpSp>
        <p:nvGrpSpPr>
          <p:cNvPr id="6" name="مجموعة 5">
            <a:extLst>
              <a:ext uri="{FF2B5EF4-FFF2-40B4-BE49-F238E27FC236}">
                <a16:creationId xmlns:a16="http://schemas.microsoft.com/office/drawing/2014/main" id="{D5641C00-7FF9-4B47-A656-4CC5E5969F4D}"/>
              </a:ext>
            </a:extLst>
          </p:cNvPr>
          <p:cNvGrpSpPr/>
          <p:nvPr/>
        </p:nvGrpSpPr>
        <p:grpSpPr>
          <a:xfrm>
            <a:off x="2161734" y="529789"/>
            <a:ext cx="7868529" cy="1656991"/>
            <a:chOff x="2421402" y="304706"/>
            <a:chExt cx="7868529" cy="1656991"/>
          </a:xfrm>
        </p:grpSpPr>
        <p:pic>
          <p:nvPicPr>
            <p:cNvPr id="11" name="صورة 10">
              <a:extLst>
                <a:ext uri="{FF2B5EF4-FFF2-40B4-BE49-F238E27FC236}">
                  <a16:creationId xmlns:a16="http://schemas.microsoft.com/office/drawing/2014/main" id="{8FB15E5D-3283-42D6-BDEC-C46A860D179B}"/>
                </a:ext>
              </a:extLst>
            </p:cNvPr>
            <p:cNvPicPr>
              <a:picLocks noChangeAspect="1"/>
            </p:cNvPicPr>
            <p:nvPr/>
          </p:nvPicPr>
          <p:blipFill rotWithShape="1">
            <a:blip r:embed="rId2"/>
            <a:srcRect l="7191" t="13951" r="5003" b="55231"/>
            <a:stretch/>
          </p:blipFill>
          <p:spPr>
            <a:xfrm>
              <a:off x="2421402" y="304706"/>
              <a:ext cx="7868529" cy="1656991"/>
            </a:xfrm>
            <a:prstGeom prst="rect">
              <a:avLst/>
            </a:prstGeom>
          </p:spPr>
        </p:pic>
        <p:sp>
          <p:nvSpPr>
            <p:cNvPr id="12" name="مربع نص 11">
              <a:extLst>
                <a:ext uri="{FF2B5EF4-FFF2-40B4-BE49-F238E27FC236}">
                  <a16:creationId xmlns:a16="http://schemas.microsoft.com/office/drawing/2014/main" id="{949FA132-54C4-4931-9D1C-040F8CD8D3E0}"/>
                </a:ext>
              </a:extLst>
            </p:cNvPr>
            <p:cNvSpPr txBox="1"/>
            <p:nvPr/>
          </p:nvSpPr>
          <p:spPr>
            <a:xfrm>
              <a:off x="2616591" y="687532"/>
              <a:ext cx="7154007" cy="584775"/>
            </a:xfrm>
            <a:prstGeom prst="rect">
              <a:avLst/>
            </a:prstGeom>
            <a:noFill/>
          </p:spPr>
          <p:txBody>
            <a:bodyPr wrap="square">
              <a:spAutoFit/>
            </a:bodyPr>
            <a:lstStyle/>
            <a:p>
              <a:r>
                <a:rPr lang="ar-SA" sz="3200" b="1" dirty="0">
                  <a:latin typeface="Calibri" panose="020F0502020204030204" pitchFamily="34" charset="0"/>
                  <a:cs typeface="Calibri" panose="020F0502020204030204" pitchFamily="34" charset="0"/>
                </a:rPr>
                <a:t>ثانيا: التعامل مع المخطط الهيكلي </a:t>
              </a:r>
              <a:r>
                <a:rPr lang="en-US" sz="3200" b="1" dirty="0">
                  <a:latin typeface="Calibri" panose="020F0502020204030204" pitchFamily="34" charset="0"/>
                  <a:cs typeface="Calibri" panose="020F0502020204030204" pitchFamily="34" charset="0"/>
                </a:rPr>
                <a:t>Wire Frame</a:t>
              </a:r>
              <a:endParaRPr lang="ar-SA" sz="3200" b="1" dirty="0">
                <a:solidFill>
                  <a:srgbClr val="0070C0"/>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977580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3F3BEC33-972A-4580-B66A-1DA7F238FF32}"/>
              </a:ext>
            </a:extLst>
          </p:cNvPr>
          <p:cNvSpPr txBox="1"/>
          <p:nvPr/>
        </p:nvSpPr>
        <p:spPr>
          <a:xfrm>
            <a:off x="488266" y="889843"/>
            <a:ext cx="11215468" cy="5078313"/>
          </a:xfrm>
          <a:prstGeom prst="rect">
            <a:avLst/>
          </a:prstGeom>
          <a:noFill/>
        </p:spPr>
        <p:txBody>
          <a:bodyPr wrap="square">
            <a:spAutoFit/>
          </a:bodyPr>
          <a:lstStyle/>
          <a:p>
            <a:pPr algn="ctr"/>
            <a:r>
              <a:rPr lang="ar-SA" sz="3600" b="1" dirty="0">
                <a:latin typeface="Calibri" panose="020F0502020204030204" pitchFamily="34" charset="0"/>
                <a:cs typeface="Calibri" panose="020F0502020204030204" pitchFamily="34" charset="0"/>
              </a:rPr>
              <a:t>وفــي بعــض الأحيان يمكن عمل الإطار الشــبكي أو مخطــط الصفحة على ورق وغالبــا ما يتم إنشــاء المخططات الهيكلية </a:t>
            </a:r>
            <a:r>
              <a:rPr lang="en-US" sz="3600" b="1" dirty="0">
                <a:latin typeface="Calibri" panose="020F0502020204030204" pitchFamily="34" charset="0"/>
                <a:cs typeface="Calibri" panose="020F0502020204030204" pitchFamily="34" charset="0"/>
              </a:rPr>
              <a:t>Wire Frame </a:t>
            </a:r>
            <a:endParaRPr lang="ar-SA" sz="3600" b="1" dirty="0">
              <a:latin typeface="Calibri" panose="020F0502020204030204" pitchFamily="34" charset="0"/>
              <a:cs typeface="Calibri" panose="020F0502020204030204" pitchFamily="34" charset="0"/>
            </a:endParaRPr>
          </a:p>
          <a:p>
            <a:pPr algn="ctr"/>
            <a:r>
              <a:rPr lang="ar-SA" sz="3600" b="1" dirty="0">
                <a:latin typeface="Calibri" panose="020F0502020204030204" pitchFamily="34" charset="0"/>
                <a:cs typeface="Calibri" panose="020F0502020204030204" pitchFamily="34" charset="0"/>
              </a:rPr>
              <a:t> باســتخدام أشــكال بسيطة بالأبيض والأسود قبل الانتقال لتصميمه رقمياً ومن ثم تصميمه بشكل مرئي.</a:t>
            </a:r>
          </a:p>
          <a:p>
            <a:pPr algn="ctr"/>
            <a:endParaRPr lang="ar-SA" sz="3600" b="1" dirty="0">
              <a:latin typeface="Calibri" panose="020F0502020204030204" pitchFamily="34" charset="0"/>
              <a:cs typeface="Calibri" panose="020F0502020204030204" pitchFamily="34" charset="0"/>
            </a:endParaRPr>
          </a:p>
          <a:p>
            <a:pPr algn="ctr"/>
            <a:r>
              <a:rPr lang="ar-SA" sz="3600" b="1" dirty="0">
                <a:solidFill>
                  <a:srgbClr val="C00000"/>
                </a:solidFill>
                <a:latin typeface="Calibri" panose="020F0502020204030204" pitchFamily="34" charset="0"/>
                <a:cs typeface="Calibri" panose="020F0502020204030204" pitchFamily="34" charset="0"/>
              </a:rPr>
              <a:t> وفي الشكل التالي مثالان يوضحان</a:t>
            </a:r>
          </a:p>
          <a:p>
            <a:pPr algn="ctr"/>
            <a:endParaRPr lang="ar-SA" sz="3600" b="1" dirty="0">
              <a:solidFill>
                <a:srgbClr val="C00000"/>
              </a:solidFill>
              <a:latin typeface="Calibri" panose="020F0502020204030204" pitchFamily="34" charset="0"/>
              <a:cs typeface="Calibri" panose="020F0502020204030204" pitchFamily="34" charset="0"/>
            </a:endParaRPr>
          </a:p>
          <a:p>
            <a:pPr algn="ctr"/>
            <a:r>
              <a:rPr lang="ar-SA" sz="3600" b="1" dirty="0">
                <a:latin typeface="Calibri" panose="020F0502020204030204" pitchFamily="34" charset="0"/>
                <a:cs typeface="Calibri" panose="020F0502020204030204" pitchFamily="34" charset="0"/>
              </a:rPr>
              <a:t> دور الإطار الشبكي أو المخطط الهيكلي أو مخطط الصفحة</a:t>
            </a:r>
          </a:p>
          <a:p>
            <a:pPr algn="ctr"/>
            <a:r>
              <a:rPr lang="ar-SA" sz="3600" b="1" dirty="0">
                <a:latin typeface="Calibri" panose="020F0502020204030204" pitchFamily="34" charset="0"/>
                <a:cs typeface="Calibri" panose="020F0502020204030204" pitchFamily="34" charset="0"/>
              </a:rPr>
              <a:t> </a:t>
            </a:r>
            <a:r>
              <a:rPr lang="en-US" sz="3600" b="1" dirty="0">
                <a:latin typeface="Calibri" panose="020F0502020204030204" pitchFamily="34" charset="0"/>
                <a:cs typeface="Calibri" panose="020F0502020204030204" pitchFamily="34" charset="0"/>
              </a:rPr>
              <a:t>Wire Frame</a:t>
            </a:r>
            <a:endParaRPr lang="ar-SA"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1698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A2376A68-C48E-42DB-A1B5-6B282D502E43}"/>
              </a:ext>
            </a:extLst>
          </p:cNvPr>
          <p:cNvSpPr txBox="1"/>
          <p:nvPr/>
        </p:nvSpPr>
        <p:spPr>
          <a:xfrm>
            <a:off x="9622302" y="371008"/>
            <a:ext cx="2240278" cy="646331"/>
          </a:xfrm>
          <a:prstGeom prst="rect">
            <a:avLst/>
          </a:prstGeom>
          <a:noFill/>
        </p:spPr>
        <p:txBody>
          <a:bodyPr wrap="square">
            <a:spAutoFit/>
          </a:bodyPr>
          <a:lstStyle/>
          <a:p>
            <a:r>
              <a:rPr lang="ar-SA" sz="3600" b="1" dirty="0">
                <a:solidFill>
                  <a:srgbClr val="C00000"/>
                </a:solidFill>
                <a:latin typeface="Calibri" panose="020F0502020204030204" pitchFamily="34" charset="0"/>
                <a:cs typeface="Calibri" panose="020F0502020204030204" pitchFamily="34" charset="0"/>
              </a:rPr>
              <a:t>مثال (1) : </a:t>
            </a:r>
          </a:p>
        </p:txBody>
      </p:sp>
      <p:pic>
        <p:nvPicPr>
          <p:cNvPr id="5" name="صورة 4">
            <a:extLst>
              <a:ext uri="{FF2B5EF4-FFF2-40B4-BE49-F238E27FC236}">
                <a16:creationId xmlns:a16="http://schemas.microsoft.com/office/drawing/2014/main" id="{CC02A68E-E56C-4840-AC61-4B3EC7307C71}"/>
              </a:ext>
            </a:extLst>
          </p:cNvPr>
          <p:cNvPicPr>
            <a:picLocks noChangeAspect="1"/>
          </p:cNvPicPr>
          <p:nvPr/>
        </p:nvPicPr>
        <p:blipFill>
          <a:blip r:embed="rId2"/>
          <a:stretch>
            <a:fillRect/>
          </a:stretch>
        </p:blipFill>
        <p:spPr>
          <a:xfrm>
            <a:off x="771645" y="808380"/>
            <a:ext cx="9089807" cy="5241239"/>
          </a:xfrm>
          <a:prstGeom prst="rect">
            <a:avLst/>
          </a:prstGeom>
        </p:spPr>
      </p:pic>
    </p:spTree>
    <p:extLst>
      <p:ext uri="{BB962C8B-B14F-4D97-AF65-F5344CB8AC3E}">
        <p14:creationId xmlns:p14="http://schemas.microsoft.com/office/powerpoint/2010/main" val="2006378013"/>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2300</TotalTime>
  <Words>650</Words>
  <Application>Microsoft Office PowerPoint</Application>
  <PresentationFormat>شاشة عريضة</PresentationFormat>
  <Paragraphs>72</Paragraphs>
  <Slides>23</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23</vt:i4>
      </vt:variant>
    </vt:vector>
  </HeadingPairs>
  <TitlesOfParts>
    <vt:vector size="28" baseType="lpstr">
      <vt:lpstr>Arial</vt:lpstr>
      <vt:lpstr>Calibri</vt:lpstr>
      <vt:lpstr>Calibri Light</vt:lpstr>
      <vt:lpstr>Wingdings</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manal ali</dc:creator>
  <cp:lastModifiedBy>manal ali</cp:lastModifiedBy>
  <cp:revision>145</cp:revision>
  <dcterms:created xsi:type="dcterms:W3CDTF">2023-09-15T03:05:05Z</dcterms:created>
  <dcterms:modified xsi:type="dcterms:W3CDTF">2023-12-12T22:23:31Z</dcterms:modified>
</cp:coreProperties>
</file>