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sldIdLst>
    <p:sldId id="256" r:id="rId2"/>
    <p:sldId id="257" r:id="rId3"/>
    <p:sldId id="285" r:id="rId4"/>
    <p:sldId id="288" r:id="rId5"/>
    <p:sldId id="277" r:id="rId6"/>
    <p:sldId id="289" r:id="rId7"/>
    <p:sldId id="293" r:id="rId8"/>
    <p:sldId id="282" r:id="rId9"/>
    <p:sldId id="279" r:id="rId10"/>
    <p:sldId id="280" r:id="rId11"/>
    <p:sldId id="281" r:id="rId12"/>
    <p:sldId id="284" r:id="rId13"/>
    <p:sldId id="283" r:id="rId14"/>
    <p:sldId id="259" r:id="rId15"/>
    <p:sldId id="291" r:id="rId16"/>
    <p:sldId id="292" r:id="rId17"/>
    <p:sldId id="272" r:id="rId18"/>
    <p:sldId id="260" r:id="rId19"/>
    <p:sldId id="258" r:id="rId20"/>
    <p:sldId id="261" r:id="rId21"/>
    <p:sldId id="262" r:id="rId22"/>
    <p:sldId id="263" r:id="rId23"/>
    <p:sldId id="264" r:id="rId24"/>
    <p:sldId id="265" r:id="rId25"/>
    <p:sldId id="266" r:id="rId26"/>
    <p:sldId id="268" r:id="rId27"/>
    <p:sldId id="267" r:id="rId28"/>
    <p:sldId id="269" r:id="rId29"/>
    <p:sldId id="270" r:id="rId30"/>
    <p:sldId id="271" r:id="rId31"/>
    <p:sldId id="273" r:id="rId32"/>
    <p:sldId id="294" r:id="rId33"/>
    <p:sldId id="274" r:id="rId34"/>
    <p:sldId id="275" r:id="rId35"/>
    <p:sldId id="29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5240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0012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77241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09041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6756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595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552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7543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3786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991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143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8652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0382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745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image" Target="../media/image2.jpe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E166692-AC8F-4F2B-A390-FFDE23BFE18C}" type="datetimeFigureOut">
              <a:rPr lang="ar-SA" smtClean="0"/>
              <a:t>28/03/1444</a:t>
            </a:fld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95E01A0-624F-4039-9488-F1C0B7B17F7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5366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FB56C1-32E1-6C14-6B2D-1C39483E0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8000" dirty="0"/>
              <a:t>مرحباً بكن ..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3C3AD1-6BFD-0535-5E6E-46D21D711D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ar-SA" sz="4800" dirty="0">
                <a:solidFill>
                  <a:schemeClr val="accent6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اللهم علمنا ما ينفعنا وانفعنا بما علمتنا وزدنا علما</a:t>
            </a:r>
          </a:p>
        </p:txBody>
      </p:sp>
    </p:spTree>
    <p:extLst>
      <p:ext uri="{BB962C8B-B14F-4D97-AF65-F5344CB8AC3E}">
        <p14:creationId xmlns:p14="http://schemas.microsoft.com/office/powerpoint/2010/main" val="259183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5AC27A-7059-98FF-83CB-C56F4939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D49EB1-5183-2099-BAA4-5018E3B4C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99E1B43-203A-55FA-D723-6BAF9189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1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26C066-92F1-4DD5-F4EA-FAE7CDF2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FA1CD0-DFBA-C4CF-D91D-9B9FD2B85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EE57337-4529-87F1-3381-35E07754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8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5FBACE-CC9E-A6B6-786C-BCB28A81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49E673-3B03-6B01-A933-80BD69054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2BC9F94-C14A-1914-5587-68F12F03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306"/>
          <a:stretch/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8E2E88-4D88-0FB9-CDDC-6CF43E84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EDBE65-A1C4-4B9F-7965-602D2D8FA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B7E9A26-E027-FCBD-25C3-F0AEA003F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55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08D248-43FC-CF5D-A67E-0FFFD52F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الوحدة الثالثة : البرمجة باستخدام لغة بايثون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E897AD-792F-0A27-BD55-7C1E67AAA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4000" b="1" dirty="0">
                <a:solidFill>
                  <a:schemeClr val="accent6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الدرس الأول : المعاملات الشرطية والمعاملات المنطقية في بايثون</a:t>
            </a:r>
          </a:p>
        </p:txBody>
      </p:sp>
    </p:spTree>
    <p:extLst>
      <p:ext uri="{BB962C8B-B14F-4D97-AF65-F5344CB8AC3E}">
        <p14:creationId xmlns:p14="http://schemas.microsoft.com/office/powerpoint/2010/main" val="1807282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A312CF-15BB-A29B-F9C1-53353418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المعاملات الشرطية في بايثون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6B12FA1-3F4A-D31F-465D-CDF28886D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56" t="30196" r="13528" b="29666"/>
          <a:stretch/>
        </p:blipFill>
        <p:spPr>
          <a:xfrm>
            <a:off x="616221" y="2298032"/>
            <a:ext cx="11239019" cy="3461084"/>
          </a:xfrm>
        </p:spPr>
      </p:pic>
    </p:spTree>
    <p:extLst>
      <p:ext uri="{BB962C8B-B14F-4D97-AF65-F5344CB8AC3E}">
        <p14:creationId xmlns:p14="http://schemas.microsoft.com/office/powerpoint/2010/main" val="255154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A312CF-15BB-A29B-F9C1-53353418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المعاملات المنطقية في بايثون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97596F-DF32-D120-4F3A-A728B937D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7C5ECD2-DD3B-752B-D806-F7D6E1652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4" t="26667" r="47046" b="31178"/>
          <a:stretch/>
        </p:blipFill>
        <p:spPr>
          <a:xfrm>
            <a:off x="2863272" y="2220709"/>
            <a:ext cx="7075055" cy="441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4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5A28EF-B3EE-0F4A-2BE4-79CB02CC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تعرفنا في درسنا اليوم على :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EE1E458-EEA6-F820-F9B2-13A35B41C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73" t="24983" r="14715" b="14320"/>
          <a:stretch/>
        </p:blipFill>
        <p:spPr>
          <a:xfrm>
            <a:off x="766623" y="92364"/>
            <a:ext cx="10695708" cy="6674346"/>
          </a:xfr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708DDF6-E0D3-0185-7137-B740C281E73A}"/>
              </a:ext>
            </a:extLst>
          </p:cNvPr>
          <p:cNvSpPr/>
          <p:nvPr/>
        </p:nvSpPr>
        <p:spPr>
          <a:xfrm>
            <a:off x="4435642" y="2221832"/>
            <a:ext cx="1660358" cy="9704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635409B-99E8-BD78-9336-716255837F60}"/>
              </a:ext>
            </a:extLst>
          </p:cNvPr>
          <p:cNvSpPr/>
          <p:nvPr/>
        </p:nvSpPr>
        <p:spPr>
          <a:xfrm>
            <a:off x="6176205" y="2229854"/>
            <a:ext cx="1660358" cy="970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DFF0776-4641-B7C7-C074-C5375BA2601D}"/>
              </a:ext>
            </a:extLst>
          </p:cNvPr>
          <p:cNvSpPr/>
          <p:nvPr/>
        </p:nvSpPr>
        <p:spPr>
          <a:xfrm>
            <a:off x="7932819" y="2221833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59838BB-A058-528A-43E6-4304E0758262}"/>
              </a:ext>
            </a:extLst>
          </p:cNvPr>
          <p:cNvSpPr/>
          <p:nvPr/>
        </p:nvSpPr>
        <p:spPr>
          <a:xfrm>
            <a:off x="9665380" y="2221833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20B6041-1BEB-9B69-5FAD-700D029DCFD0}"/>
              </a:ext>
            </a:extLst>
          </p:cNvPr>
          <p:cNvSpPr/>
          <p:nvPr/>
        </p:nvSpPr>
        <p:spPr>
          <a:xfrm>
            <a:off x="4435643" y="3328731"/>
            <a:ext cx="1660358" cy="9704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6C583F5-342A-3A44-FC9B-66371C8C0279}"/>
              </a:ext>
            </a:extLst>
          </p:cNvPr>
          <p:cNvSpPr/>
          <p:nvPr/>
        </p:nvSpPr>
        <p:spPr>
          <a:xfrm>
            <a:off x="6176206" y="3336753"/>
            <a:ext cx="1660358" cy="970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7326DC5-DF00-4767-63DD-DC402C0D8418}"/>
              </a:ext>
            </a:extLst>
          </p:cNvPr>
          <p:cNvSpPr/>
          <p:nvPr/>
        </p:nvSpPr>
        <p:spPr>
          <a:xfrm>
            <a:off x="7932820" y="3328732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D2EB18A-7B84-E118-BAB9-3F86A6BA3407}"/>
              </a:ext>
            </a:extLst>
          </p:cNvPr>
          <p:cNvSpPr/>
          <p:nvPr/>
        </p:nvSpPr>
        <p:spPr>
          <a:xfrm>
            <a:off x="9665381" y="3328732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885075A-CEE5-1399-191C-489BF37F10DF}"/>
              </a:ext>
            </a:extLst>
          </p:cNvPr>
          <p:cNvSpPr/>
          <p:nvPr/>
        </p:nvSpPr>
        <p:spPr>
          <a:xfrm>
            <a:off x="4435643" y="4443656"/>
            <a:ext cx="1660358" cy="9704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6DFAFF56-35D4-A90B-0914-8B73FD26D271}"/>
              </a:ext>
            </a:extLst>
          </p:cNvPr>
          <p:cNvSpPr/>
          <p:nvPr/>
        </p:nvSpPr>
        <p:spPr>
          <a:xfrm>
            <a:off x="6176206" y="4451678"/>
            <a:ext cx="1660358" cy="970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3975F5A-5D56-7063-3E45-42D57898FD95}"/>
              </a:ext>
            </a:extLst>
          </p:cNvPr>
          <p:cNvSpPr/>
          <p:nvPr/>
        </p:nvSpPr>
        <p:spPr>
          <a:xfrm>
            <a:off x="7932820" y="4443657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BB6CD5D-5741-95C0-E330-0B70BBA40658}"/>
              </a:ext>
            </a:extLst>
          </p:cNvPr>
          <p:cNvSpPr/>
          <p:nvPr/>
        </p:nvSpPr>
        <p:spPr>
          <a:xfrm>
            <a:off x="9665381" y="4443657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48A6379A-CA02-6FDE-4E15-3061EA422A53}"/>
              </a:ext>
            </a:extLst>
          </p:cNvPr>
          <p:cNvSpPr/>
          <p:nvPr/>
        </p:nvSpPr>
        <p:spPr>
          <a:xfrm>
            <a:off x="4427622" y="5542550"/>
            <a:ext cx="1660358" cy="9704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6E61EE-16EB-D8F5-A653-816A242FA3D4}"/>
              </a:ext>
            </a:extLst>
          </p:cNvPr>
          <p:cNvSpPr/>
          <p:nvPr/>
        </p:nvSpPr>
        <p:spPr>
          <a:xfrm>
            <a:off x="6160183" y="5542550"/>
            <a:ext cx="1660358" cy="970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B36A6623-B831-34E8-A6BB-412C33AA5E3F}"/>
              </a:ext>
            </a:extLst>
          </p:cNvPr>
          <p:cNvSpPr/>
          <p:nvPr/>
        </p:nvSpPr>
        <p:spPr>
          <a:xfrm>
            <a:off x="7924799" y="5542551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2318862-EE76-7078-B70F-E32A70E7172F}"/>
              </a:ext>
            </a:extLst>
          </p:cNvPr>
          <p:cNvSpPr/>
          <p:nvPr/>
        </p:nvSpPr>
        <p:spPr>
          <a:xfrm>
            <a:off x="9657360" y="5542551"/>
            <a:ext cx="1660358" cy="97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61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402E39-9814-3DFA-163A-2C1538EC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من الأعلى أولوية ؟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C92A51E2-7CE7-5DF6-3ECA-C80FFD5A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1" t="22190" r="70571" b="15845"/>
          <a:stretch/>
        </p:blipFill>
        <p:spPr>
          <a:xfrm>
            <a:off x="8146472" y="96445"/>
            <a:ext cx="2567708" cy="6665109"/>
          </a:xfrm>
        </p:spPr>
      </p:pic>
    </p:spTree>
    <p:extLst>
      <p:ext uri="{BB962C8B-B14F-4D97-AF65-F5344CB8AC3E}">
        <p14:creationId xmlns:p14="http://schemas.microsoft.com/office/powerpoint/2010/main" val="39995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3D31F7-432C-C6FF-CA0E-5AA5BAF8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sz="4800" dirty="0"/>
              <a:t>الأهداف</a:t>
            </a:r>
            <a:r>
              <a:rPr lang="ar-SA" dirty="0"/>
              <a:t>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EAA8B7-8D51-8910-7D97-CA2245120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Akhbar MT" pitchFamily="2" charset="-78"/>
              </a:rPr>
              <a:t> التعرف على بيئة التواصل باي تشارم (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khbar MT" pitchFamily="2" charset="-78"/>
              </a:rPr>
              <a:t>PyCharm community</a:t>
            </a:r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Akhbar MT" pitchFamily="2" charset="-78"/>
              </a:rPr>
              <a:t>).</a:t>
            </a:r>
          </a:p>
          <a:p>
            <a:pPr marL="0" indent="0">
              <a:buNone/>
            </a:pPr>
            <a:endParaRPr lang="ar-SA" sz="3200" b="1" dirty="0">
              <a:solidFill>
                <a:schemeClr val="accent5">
                  <a:lumMod val="50000"/>
                </a:schemeClr>
              </a:solidFill>
              <a:cs typeface="Akhbar MT" pitchFamily="2" charset="-78"/>
            </a:endParaRPr>
          </a:p>
          <a:p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Akhbar MT" pitchFamily="2" charset="-78"/>
              </a:rPr>
              <a:t>إنشاء ملف بايثون في بيئة التواصل باي تشارم وتشغيله.</a:t>
            </a:r>
          </a:p>
          <a:p>
            <a:pPr marL="0" indent="0">
              <a:buNone/>
            </a:pPr>
            <a:endParaRPr lang="ar-SA" sz="3200" b="1" dirty="0">
              <a:solidFill>
                <a:schemeClr val="accent5">
                  <a:lumMod val="50000"/>
                </a:schemeClr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47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CC8AED-0036-58F8-17CF-CBAA6C93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مراجعة ما سبق دراسته ..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D0AF1B6-88CD-CA88-56A1-5B0BF13FF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6677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3EBD08-4F89-8B15-6421-57DA6670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بيئة التواصل باي تشارم </a:t>
            </a:r>
            <a:r>
              <a:rPr lang="en-US" dirty="0"/>
              <a:t>PyCharm 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AB15A3-DA76-635E-D720-F0FE8601D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2222287"/>
            <a:ext cx="11772899" cy="4569038"/>
          </a:xfrm>
        </p:spPr>
        <p:txBody>
          <a:bodyPr>
            <a:normAutofit/>
          </a:bodyPr>
          <a:lstStyle/>
          <a:p>
            <a:pPr algn="ctr"/>
            <a:r>
              <a:rPr lang="ar-SA" sz="4400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هي بيئة تطوير متكاملة توفر العديد من الوحدات النمطية والحزم والأدوات لمساعدتك في البرمجة بلغة بايثون.</a:t>
            </a:r>
          </a:p>
          <a:p>
            <a:pPr marL="0" indent="0" algn="ctr">
              <a:buNone/>
            </a:pPr>
            <a:endParaRPr lang="ar-SA" sz="2800" dirty="0">
              <a:solidFill>
                <a:srgbClr val="C0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2800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تُستخدم خصيصاً للغة برمجة بايثون .</a:t>
            </a:r>
          </a:p>
        </p:txBody>
      </p:sp>
    </p:spTree>
    <p:extLst>
      <p:ext uri="{BB962C8B-B14F-4D97-AF65-F5344CB8AC3E}">
        <p14:creationId xmlns:p14="http://schemas.microsoft.com/office/powerpoint/2010/main" val="21461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BAB4AA-FE70-76E5-4E5A-23D77355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تتوافق بيئة التواصل باي تشارم مع أنظمة التشغيل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240B993-9FD6-3938-068C-A26C71B9D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462754-6488-D321-EB43-43B70134C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8" b="2778"/>
          <a:stretch/>
        </p:blipFill>
        <p:spPr>
          <a:xfrm>
            <a:off x="995362" y="2222287"/>
            <a:ext cx="10201275" cy="4445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01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6C769A-615A-29CF-BB25-662362011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يمكنك تنزيل بيئة التواصل باي تشارم من الموقع الإلكتروني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052B5B-99EB-6D6B-1C52-20A47C6B7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932413"/>
            <a:ext cx="10554574" cy="36365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https://www.jetbrains.com/PyCharm/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AAEA0A-E32A-4358-C8DD-9DE4990B4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2" t="46945" r="50000" b="39027"/>
          <a:stretch/>
        </p:blipFill>
        <p:spPr>
          <a:xfrm>
            <a:off x="3467101" y="3429000"/>
            <a:ext cx="5572124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780972-DDA8-60A2-E6BA-B2C58011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42ADF5D-7CB1-3D88-BBA8-CC2364E5B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4326940-19EF-B84E-D324-4D53B0099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5" t="20555" r="23281" b="24028"/>
          <a:stretch/>
        </p:blipFill>
        <p:spPr>
          <a:xfrm>
            <a:off x="1524000" y="418797"/>
            <a:ext cx="9905998" cy="6020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92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8D3AFD-8F06-E80E-1F16-210F818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774" y="505925"/>
            <a:ext cx="10571998" cy="970450"/>
          </a:xfrm>
        </p:spPr>
        <p:txBody>
          <a:bodyPr/>
          <a:lstStyle/>
          <a:p>
            <a:pPr algn="ctr"/>
            <a:r>
              <a:rPr lang="ar-SA" dirty="0"/>
              <a:t>لحفظ الملفات بشكل منظم ماذا نحتاج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BD79F9-2CBB-F985-0E0E-FE4D2190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sz="7200" dirty="0">
                <a:solidFill>
                  <a:srgbClr val="FF0000"/>
                </a:solidFill>
              </a:rPr>
              <a:t>مجلد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1E3D2EB-8EFC-CE94-D5F0-4B70262FF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6" t="13334" r="57031" b="64722"/>
          <a:stretch/>
        </p:blipFill>
        <p:spPr>
          <a:xfrm>
            <a:off x="3362325" y="2933700"/>
            <a:ext cx="2266950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B73F890-BAE5-B2B1-54D0-0A9937B78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8" b="97015" l="5319" r="94149">
                        <a14:foregroundMark x1="82979" y1="43284" x2="82979" y2="43284"/>
                        <a14:foregroundMark x1="67553" y1="55224" x2="70213" y2="20149"/>
                        <a14:foregroundMark x1="67553" y1="67164" x2="92021" y2="45149"/>
                        <a14:foregroundMark x1="92021" y1="45149" x2="68085" y2="7463"/>
                        <a14:foregroundMark x1="68085" y1="7463" x2="27128" y2="6716"/>
                        <a14:foregroundMark x1="27128" y1="6716" x2="18085" y2="33955"/>
                        <a14:foregroundMark x1="18085" y1="33955" x2="20213" y2="39552"/>
                        <a14:foregroundMark x1="91489" y1="16791" x2="94149" y2="47761"/>
                        <a14:foregroundMark x1="94149" y1="47761" x2="93617" y2="48507"/>
                        <a14:foregroundMark x1="73404" y1="94776" x2="43085" y2="96642"/>
                        <a14:foregroundMark x1="43085" y1="96642" x2="55851" y2="72015"/>
                        <a14:foregroundMark x1="55851" y1="72015" x2="58511" y2="72015"/>
                        <a14:foregroundMark x1="43085" y1="97015" x2="35638" y2="73507"/>
                        <a14:foregroundMark x1="27128" y1="97015" x2="31383" y2="77239"/>
                        <a14:foregroundMark x1="36702" y1="94776" x2="32979" y2="76119"/>
                        <a14:foregroundMark x1="35106" y1="87313" x2="53191" y2="67537"/>
                        <a14:foregroundMark x1="31915" y1="73507" x2="31915" y2="73507"/>
                        <a14:foregroundMark x1="26596" y1="89552" x2="26596" y2="89552"/>
                        <a14:foregroundMark x1="59574" y1="53358" x2="59574" y2="53358"/>
                        <a14:foregroundMark x1="52128" y1="53358" x2="52128" y2="53358"/>
                        <a14:foregroundMark x1="37766" y1="56343" x2="63298" y2="57463"/>
                        <a14:foregroundMark x1="36702" y1="52612" x2="59043" y2="52612"/>
                        <a14:foregroundMark x1="61170" y1="49627" x2="61170" y2="49627"/>
                        <a14:foregroundMark x1="56915" y1="48881" x2="56915" y2="48881"/>
                        <a14:foregroundMark x1="63830" y1="51493" x2="63830" y2="51493"/>
                        <a14:foregroundMark x1="63298" y1="47761" x2="63298" y2="47761"/>
                        <a14:foregroundMark x1="46277" y1="50746" x2="46277" y2="50746"/>
                        <a14:foregroundMark x1="45213" y1="44030" x2="45213" y2="44030"/>
                        <a14:foregroundMark x1="57447" y1="41045" x2="57447" y2="41045"/>
                        <a14:foregroundMark x1="5851" y1="25373" x2="5851" y2="25373"/>
                        <a14:foregroundMark x1="51596" y1="4478" x2="51596" y2="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534" flipH="1">
            <a:off x="457574" y="107822"/>
            <a:ext cx="1676400" cy="17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682A37-EE31-458B-17CF-C9D5858B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39802"/>
            <a:ext cx="11534776" cy="1478570"/>
          </a:xfrm>
        </p:spPr>
        <p:txBody>
          <a:bodyPr>
            <a:noAutofit/>
          </a:bodyPr>
          <a:lstStyle/>
          <a:p>
            <a:pPr algn="ctr"/>
            <a:r>
              <a:rPr lang="ar-SA" sz="3200" dirty="0"/>
              <a:t>في أول مرة تقوم فيها بتثبيت بيئة التواصل باي تشارم على جهازك ينشئ البرنامج تلقائيا مجلد باسم ... وتحفظ الملفات عند انشائها في هذا المجلد.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F63C56-44E1-C55C-8F2D-A6B99E94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ADE9C7E-E6D3-3408-EE00-1437142E2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2" t="32801" r="23437" b="17222"/>
          <a:stretch/>
        </p:blipFill>
        <p:spPr>
          <a:xfrm>
            <a:off x="1162845" y="1692275"/>
            <a:ext cx="10085385" cy="4884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D94549B-6DF0-DF2D-F04D-DF961C39694F}"/>
              </a:ext>
            </a:extLst>
          </p:cNvPr>
          <p:cNvSpPr/>
          <p:nvPr/>
        </p:nvSpPr>
        <p:spPr>
          <a:xfrm>
            <a:off x="4257675" y="2222287"/>
            <a:ext cx="1238250" cy="56038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6615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56CB7A-C2DA-85F6-5EBE-2AA2ACF7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382CBE-D875-8DAB-2419-EE925B24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A09C69-36D5-5F62-A7A0-8057B80E2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9" t="16945" r="22969" b="18472"/>
          <a:stretch/>
        </p:blipFill>
        <p:spPr>
          <a:xfrm>
            <a:off x="1304925" y="618518"/>
            <a:ext cx="9820275" cy="5296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500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72D08C-F066-0B4C-6428-93853F66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21744"/>
            <a:ext cx="10571998" cy="970450"/>
          </a:xfrm>
        </p:spPr>
        <p:txBody>
          <a:bodyPr/>
          <a:lstStyle/>
          <a:p>
            <a:pPr algn="r"/>
            <a:r>
              <a:rPr lang="ar-SA" dirty="0"/>
              <a:t>إنشاء ملف بايثون في بيئة التواصل باي تشارم وتشغيله.</a:t>
            </a:r>
            <a:br>
              <a:rPr lang="ar-SA" dirty="0"/>
            </a:b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E16F8D-231E-CE97-1A17-56D8F1BE4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E6B5A9-FF73-FAC5-C57C-6C6F2484C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18056" r="26250" b="15556"/>
          <a:stretch/>
        </p:blipFill>
        <p:spPr>
          <a:xfrm>
            <a:off x="1676400" y="1562101"/>
            <a:ext cx="9371011" cy="4810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5157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FABAAE-8811-CED0-ACDC-195811DE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139E820-51F8-405B-A2DB-26C08E7C5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CFEB37E-A5A2-F05E-1D6F-CE6A2569F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3" t="25834" r="19375" b="32222"/>
          <a:stretch/>
        </p:blipFill>
        <p:spPr>
          <a:xfrm>
            <a:off x="1141412" y="895351"/>
            <a:ext cx="9905999" cy="489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8767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78D117-B176-6BA3-BB70-D6E49B41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CBD02F-F93F-F382-C9BB-5268DDA73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8383E7C-E6F2-500D-9DE8-E901EFBB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t="17361" r="20937" b="23195"/>
          <a:stretch/>
        </p:blipFill>
        <p:spPr>
          <a:xfrm>
            <a:off x="1141411" y="618518"/>
            <a:ext cx="9905999" cy="517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954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78433-C177-9713-D42D-CAFC34BD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ماهي لغة البرمجة التي تم التعرف عليها في الصف الأول متوسط؟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238052-DBBC-BF5F-B0D4-3597D2FC6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80E1986-5AB9-8477-1BD8-1EA6FDE0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6" t="16667" r="3359" b="44582"/>
          <a:stretch/>
        </p:blipFill>
        <p:spPr>
          <a:xfrm>
            <a:off x="1538286" y="2838449"/>
            <a:ext cx="9115425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366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B057CA-F1FB-90A4-D177-8CE7FFF88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9F9696-DBCB-96D1-48A3-3F62F5908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6BB6258-1BDD-1937-C773-AC49C45AB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1" t="17499" r="20937" b="13195"/>
          <a:stretch/>
        </p:blipFill>
        <p:spPr>
          <a:xfrm>
            <a:off x="1141413" y="618518"/>
            <a:ext cx="9905998" cy="5334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8939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B1455-44D1-CFF6-784B-38409A5D2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تطبيق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FB23529C-8698-36B9-932F-58AE7CFAC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88" t="20666" r="13286" b="17622"/>
          <a:stretch/>
        </p:blipFill>
        <p:spPr>
          <a:xfrm>
            <a:off x="763821" y="1417637"/>
            <a:ext cx="10883236" cy="5364353"/>
          </a:xfrm>
        </p:spPr>
      </p:pic>
    </p:spTree>
    <p:extLst>
      <p:ext uri="{BB962C8B-B14F-4D97-AF65-F5344CB8AC3E}">
        <p14:creationId xmlns:p14="http://schemas.microsoft.com/office/powerpoint/2010/main" val="1429276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B1455-44D1-CFF6-784B-38409A5D2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تطبيق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7477E8-A8BF-D970-DDA2-CF7A2984E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CB5FF36-1392-E3DA-EF2A-BB222748F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4" t="20671" r="12954" b="11246"/>
          <a:stretch/>
        </p:blipFill>
        <p:spPr>
          <a:xfrm>
            <a:off x="1071419" y="1417638"/>
            <a:ext cx="10252365" cy="54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DD4519-356C-CA8E-1A14-536BB766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البرمجة باستخدام لغة بايثون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8157A20-1195-396F-ECAD-6E329AFE2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" y="1917032"/>
            <a:ext cx="12031579" cy="49409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SA" sz="4400" dirty="0">
                <a:solidFill>
                  <a:schemeClr val="accent1">
                    <a:lumMod val="50000"/>
                  </a:schemeClr>
                </a:solidFill>
                <a:cs typeface="Akhbar MT" pitchFamily="2" charset="-78"/>
              </a:rPr>
              <a:t>بيئة التواصل باي </a:t>
            </a:r>
            <a:r>
              <a:rPr lang="ar-SA" sz="4400" dirty="0" err="1">
                <a:solidFill>
                  <a:schemeClr val="accent1">
                    <a:lumMod val="50000"/>
                  </a:schemeClr>
                </a:solidFill>
                <a:cs typeface="Akhbar MT" pitchFamily="2" charset="-78"/>
              </a:rPr>
              <a:t>تشارم</a:t>
            </a:r>
            <a:r>
              <a:rPr lang="ar-SA" sz="4400" dirty="0">
                <a:solidFill>
                  <a:schemeClr val="accent1">
                    <a:lumMod val="50000"/>
                  </a:schemeClr>
                </a:solidFill>
                <a:cs typeface="Akhbar MT" pitchFamily="2" charset="-78"/>
              </a:rPr>
              <a:t> : </a:t>
            </a:r>
            <a:r>
              <a:rPr lang="ar-SA" sz="4400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Akhbar MT" pitchFamily="2" charset="-78"/>
              </a:rPr>
              <a:t>هي بيئة تطوير متكاملة توفر العديد من الوحدات النمطية والحزم والأدوات لمساعدتك في البرمجة بلغة بايثون.</a:t>
            </a:r>
          </a:p>
          <a:p>
            <a:pPr marL="0" indent="0">
              <a:buNone/>
            </a:pPr>
            <a:r>
              <a:rPr lang="ar-SA" sz="4400" dirty="0">
                <a:solidFill>
                  <a:schemeClr val="accent1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Akhbar MT" pitchFamily="2" charset="-78"/>
              </a:rPr>
              <a:t>اسم البرنامج : </a:t>
            </a:r>
            <a:r>
              <a:rPr lang="ar-SA" sz="4400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Akhbar MT" pitchFamily="2" charset="-78"/>
              </a:rPr>
              <a:t>باي </a:t>
            </a:r>
            <a:r>
              <a:rPr lang="ar-SA" sz="4400" dirty="0" err="1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Akhbar MT" pitchFamily="2" charset="-78"/>
              </a:rPr>
              <a:t>تشارم</a:t>
            </a:r>
            <a:r>
              <a:rPr lang="ar-SA" sz="4400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Akhbar MT" pitchFamily="2" charset="-78"/>
              </a:rPr>
              <a:t> </a:t>
            </a:r>
            <a:r>
              <a:rPr lang="en-US" sz="4400" dirty="0">
                <a:solidFill>
                  <a:srgbClr val="C00000"/>
                </a:solidFill>
                <a:latin typeface="Microsoft Uighur" panose="02000000000000000000" pitchFamily="2" charset="-78"/>
                <a:ea typeface="Monotype Koufi" pitchFamily="2" charset="-78"/>
                <a:cs typeface="Microsoft Uighur" panose="02000000000000000000" pitchFamily="2" charset="-78"/>
              </a:rPr>
              <a:t>PyCharm</a:t>
            </a:r>
            <a:endParaRPr lang="en-US" sz="4400" dirty="0">
              <a:solidFill>
                <a:srgbClr val="C00000"/>
              </a:solidFill>
              <a:latin typeface="Microsoft Uighur" panose="02000000000000000000" pitchFamily="2" charset="-78"/>
              <a:ea typeface="Monotype Koufi" pitchFamily="2" charset="-78"/>
              <a:cs typeface="Akhbar MT" pitchFamily="2" charset="-78"/>
            </a:endParaRPr>
          </a:p>
          <a:p>
            <a:pPr marL="0" indent="0">
              <a:buNone/>
            </a:pPr>
            <a:r>
              <a:rPr lang="ar-SA" sz="44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Monotype Koufi" pitchFamily="2" charset="-78"/>
                <a:cs typeface="Akhbar MT" pitchFamily="2" charset="-78"/>
              </a:rPr>
              <a:t>الواجب : </a:t>
            </a:r>
            <a:r>
              <a:rPr lang="ar-SA" sz="4400" dirty="0">
                <a:solidFill>
                  <a:srgbClr val="C00000"/>
                </a:solidFill>
                <a:latin typeface="Microsoft Uighur" panose="02000000000000000000" pitchFamily="2" charset="-78"/>
                <a:ea typeface="Monotype Koufi" pitchFamily="2" charset="-78"/>
                <a:cs typeface="Akhbar MT" pitchFamily="2" charset="-78"/>
              </a:rPr>
              <a:t>عددي المعاملات الشرطية في بايثون ؟</a:t>
            </a:r>
          </a:p>
          <a:p>
            <a:pPr marL="0" indent="0">
              <a:buNone/>
            </a:pPr>
            <a:r>
              <a:rPr lang="ar-SA" sz="4400" dirty="0">
                <a:solidFill>
                  <a:srgbClr val="C00000"/>
                </a:solidFill>
                <a:latin typeface="Microsoft Uighur" panose="02000000000000000000" pitchFamily="2" charset="-78"/>
                <a:ea typeface="Monotype Koufi" pitchFamily="2" charset="-78"/>
                <a:cs typeface="Akhbar MT" pitchFamily="2" charset="-78"/>
              </a:rPr>
              <a:t>عددي المعاملات المنطقية في بايثون ؟</a:t>
            </a:r>
          </a:p>
          <a:p>
            <a:pPr marL="0" indent="0">
              <a:buNone/>
            </a:pPr>
            <a:r>
              <a:rPr lang="ar-SA" sz="44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Monotype Koufi" pitchFamily="2" charset="-78"/>
                <a:cs typeface="Akhbar MT" pitchFamily="2" charset="-78"/>
              </a:rPr>
              <a:t>الشخصية : </a:t>
            </a:r>
            <a:r>
              <a:rPr lang="ar-SA" sz="4400" dirty="0">
                <a:solidFill>
                  <a:srgbClr val="C00000"/>
                </a:solidFill>
                <a:latin typeface="Microsoft Uighur" panose="02000000000000000000" pitchFamily="2" charset="-78"/>
                <a:ea typeface="Monotype Koufi" pitchFamily="2" charset="-78"/>
                <a:cs typeface="Akhbar MT" pitchFamily="2" charset="-78"/>
              </a:rPr>
              <a:t>محمد </a:t>
            </a:r>
            <a:r>
              <a:rPr lang="ar-SA" sz="4400" dirty="0" err="1">
                <a:solidFill>
                  <a:srgbClr val="C00000"/>
                </a:solidFill>
                <a:latin typeface="Microsoft Uighur" panose="02000000000000000000" pitchFamily="2" charset="-78"/>
                <a:ea typeface="Monotype Koufi" pitchFamily="2" charset="-78"/>
                <a:cs typeface="Akhbar MT" pitchFamily="2" charset="-78"/>
              </a:rPr>
              <a:t>الطنجي</a:t>
            </a:r>
            <a:endParaRPr lang="ar-SA" sz="4400" dirty="0">
              <a:solidFill>
                <a:srgbClr val="C00000"/>
              </a:solidFill>
              <a:latin typeface="Monotype Koufi" pitchFamily="2" charset="-78"/>
              <a:ea typeface="Monotype Koufi" pitchFamily="2" charset="-7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7051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A52F6E-757F-065B-0EF4-1AB163EB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شكراً لحسن استماعكن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D95553-6AE7-8400-BD09-30E7C646F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6292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A52F6E-757F-065B-0EF4-1AB163EB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46" y="376166"/>
            <a:ext cx="10935157" cy="970450"/>
          </a:xfrm>
        </p:spPr>
        <p:txBody>
          <a:bodyPr/>
          <a:lstStyle/>
          <a:p>
            <a:pPr algn="ctr"/>
            <a:r>
              <a:rPr lang="ar-SA" dirty="0"/>
              <a:t>اكتبي اسمك + رقم السؤال والجواب مباشرة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D95553-6AE7-8400-BD09-30E7C646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7577"/>
            <a:ext cx="12046998" cy="494042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ar-SA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الشكل المستخدم لاتخاذ القرار ؟</a:t>
            </a:r>
          </a:p>
          <a:p>
            <a:pPr>
              <a:buFont typeface="+mj-lt"/>
              <a:buAutoNum type="arabicPeriod"/>
            </a:pPr>
            <a:r>
              <a:rPr lang="ar-SA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تعريف العدد الصحيح في بايثون ؟</a:t>
            </a:r>
          </a:p>
          <a:p>
            <a:pPr>
              <a:buFont typeface="+mj-lt"/>
              <a:buAutoNum type="arabicPeriod"/>
            </a:pPr>
            <a:r>
              <a:rPr lang="ar-SA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تعتبر </a:t>
            </a: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input() </a:t>
            </a:r>
            <a:r>
              <a:rPr lang="ar-SA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أمر .....................</a:t>
            </a:r>
          </a:p>
          <a:p>
            <a:pPr>
              <a:buFont typeface="+mj-lt"/>
              <a:buAutoNum type="arabicPeriod"/>
            </a:pPr>
            <a:r>
              <a:rPr lang="ar-SA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اسم برنامج يُستخدم </a:t>
            </a:r>
            <a:r>
              <a:rPr lang="ar-SA" sz="4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لبرمحة</a:t>
            </a:r>
            <a:r>
              <a:rPr lang="ar-SA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بايثون ...................</a:t>
            </a:r>
          </a:p>
          <a:p>
            <a:pPr>
              <a:buFont typeface="+mj-lt"/>
              <a:buAutoNum type="arabicPeriod"/>
            </a:pP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A=7&gt;=7     Print (a) …………………</a:t>
            </a:r>
            <a:endParaRPr lang="ar-SA" sz="4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739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9897B2-56BD-3DA4-3006-5A57D472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C9F357F-8685-2901-E7F8-B9B05175B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146636C-7584-A897-8EA6-8A61DAEC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BFE6118-8E98-0B58-50D0-F6B694498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0" t="34428" r="15703" b="27143"/>
          <a:stretch/>
        </p:blipFill>
        <p:spPr>
          <a:xfrm>
            <a:off x="3886199" y="257175"/>
            <a:ext cx="7915275" cy="48768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80CC3BF-9851-42A5-E66A-8B0A9DE1B711}"/>
              </a:ext>
            </a:extLst>
          </p:cNvPr>
          <p:cNvSpPr txBox="1"/>
          <p:nvPr/>
        </p:nvSpPr>
        <p:spPr>
          <a:xfrm>
            <a:off x="5195322" y="409193"/>
            <a:ext cx="6396414" cy="523220"/>
          </a:xfrm>
          <a:prstGeom prst="rect">
            <a:avLst/>
          </a:prstGeom>
          <a:solidFill>
            <a:schemeClr val="tx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مراحل انشاء البرنامج الأربعة:</a:t>
            </a:r>
          </a:p>
        </p:txBody>
      </p:sp>
    </p:spTree>
    <p:extLst>
      <p:ext uri="{BB962C8B-B14F-4D97-AF65-F5344CB8AC3E}">
        <p14:creationId xmlns:p14="http://schemas.microsoft.com/office/powerpoint/2010/main" val="2909127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2F489A-E895-CEA3-7099-7BA6093E3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4CDB06-0636-9546-C2EF-D34E45653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DED3429-648C-B7C1-B074-1B447F171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8199E9-6929-2E3F-8351-1047C12E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8F9BAC-73E9-6E01-47D2-402FFB7E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088EB39-F507-3F00-74B7-044AE793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30B543-CC35-3386-FA6B-3D63225C6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66" t="25664" r="17109" b="27223"/>
          <a:stretch/>
        </p:blipFill>
        <p:spPr>
          <a:xfrm>
            <a:off x="3914774" y="242538"/>
            <a:ext cx="7600951" cy="49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89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935EA7-9112-2532-945B-92C586A8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نتيجة المعاملات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A23782-0E49-487E-8EA1-406FEE508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True   </a:t>
            </a:r>
            <a:r>
              <a:rPr lang="ar-SA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  اذا كانت الجملة صحيحة </a:t>
            </a:r>
          </a:p>
          <a:p>
            <a:pPr algn="r"/>
            <a:r>
              <a:rPr lang="en-US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False   </a:t>
            </a:r>
            <a:r>
              <a:rPr lang="ar-SA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 اذا كانت الجملة خاطئة</a:t>
            </a:r>
          </a:p>
        </p:txBody>
      </p:sp>
    </p:spTree>
    <p:extLst>
      <p:ext uri="{BB962C8B-B14F-4D97-AF65-F5344CB8AC3E}">
        <p14:creationId xmlns:p14="http://schemas.microsoft.com/office/powerpoint/2010/main" val="73429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3FB160-BB10-C568-AFE8-D5FD2B00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EC27E3-2727-BE9F-342F-1CAD94261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B588FC6-0143-DECC-13BA-79EE2ACE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EEE570-020E-0803-E283-42458BA75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62" t="17834" r="16641" b="19583"/>
          <a:stretch/>
        </p:blipFill>
        <p:spPr>
          <a:xfrm>
            <a:off x="3829050" y="257175"/>
            <a:ext cx="7810500" cy="485775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16ABAF6-E830-36FC-58F6-7917F454EF18}"/>
              </a:ext>
            </a:extLst>
          </p:cNvPr>
          <p:cNvSpPr/>
          <p:nvPr/>
        </p:nvSpPr>
        <p:spPr>
          <a:xfrm>
            <a:off x="5085348" y="3272589"/>
            <a:ext cx="4186990" cy="1147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1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1550FC-02B1-26FC-7E55-6DD122DF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30011E8-667A-E9D1-A2C0-5833C7FA4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0A711F7-189B-C465-DB89-68FD10F3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E1D9F8C-49D2-B22F-5FA0-B30260C18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14" t="24028" r="38270" b="26944"/>
          <a:stretch/>
        </p:blipFill>
        <p:spPr>
          <a:xfrm>
            <a:off x="4457700" y="228113"/>
            <a:ext cx="5029200" cy="472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9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قابل للاقتباس">
  <a:themeElements>
    <a:clrScheme name="قابل للاقتباس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قابل للاقتباس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قابل للاقتباس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قابل للاقتباس</Template>
  <TotalTime>3044</TotalTime>
  <Words>300</Words>
  <Application>Microsoft Office PowerPoint</Application>
  <PresentationFormat>Widescreen</PresentationFormat>
  <Paragraphs>44</Paragraphs>
  <Slides>35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قابل للاقتباس</vt:lpstr>
      <vt:lpstr>مرحباً بكن ..</vt:lpstr>
      <vt:lpstr>مراجعة ما سبق دراسته .. </vt:lpstr>
      <vt:lpstr>ماهي لغة البرمجة التي تم التعرف عليها في الصف الأول متوسط؟</vt:lpstr>
      <vt:lpstr>PowerPoint Presentation</vt:lpstr>
      <vt:lpstr>PowerPoint Presentation</vt:lpstr>
      <vt:lpstr>PowerPoint Presentation</vt:lpstr>
      <vt:lpstr>نتيجة المعاملات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الوحدة الثالثة : البرمجة باستخدام لغة بايثون</vt:lpstr>
      <vt:lpstr>المعاملات الشرطية في بايثون</vt:lpstr>
      <vt:lpstr>المعاملات المنطقية في بايثون</vt:lpstr>
      <vt:lpstr>تعرفنا في درسنا اليوم على :</vt:lpstr>
      <vt:lpstr>من الأعلى أولوية ؟</vt:lpstr>
      <vt:lpstr>الأهداف:</vt:lpstr>
      <vt:lpstr>بيئة التواصل باي تشارم PyCharm </vt:lpstr>
      <vt:lpstr>تتوافق بيئة التواصل باي تشارم مع أنظمة التشغيل </vt:lpstr>
      <vt:lpstr>يمكنك تنزيل بيئة التواصل باي تشارم من الموقع الإلكتروني </vt:lpstr>
      <vt:lpstr>PowerPoint Presentation</vt:lpstr>
      <vt:lpstr>لحفظ الملفات بشكل منظم ماذا نحتاج</vt:lpstr>
      <vt:lpstr>في أول مرة تقوم فيها بتثبيت بيئة التواصل باي تشارم على جهازك ينشئ البرنامج تلقائيا مجلد باسم ... وتحفظ الملفات عند انشائها في هذا المجلد. </vt:lpstr>
      <vt:lpstr>PowerPoint Presentation</vt:lpstr>
      <vt:lpstr>إنشاء ملف بايثون في بيئة التواصل باي تشارم وتشغيله. </vt:lpstr>
      <vt:lpstr>PowerPoint Presentation</vt:lpstr>
      <vt:lpstr>PowerPoint Presentation</vt:lpstr>
      <vt:lpstr>PowerPoint Presentation</vt:lpstr>
      <vt:lpstr>تطبيق</vt:lpstr>
      <vt:lpstr>تطبيق</vt:lpstr>
      <vt:lpstr>البرمجة باستخدام لغة بايثون</vt:lpstr>
      <vt:lpstr>شكراً لحسن استماعكن</vt:lpstr>
      <vt:lpstr>اكتبي اسمك + رقم السؤال والجواب مباشرة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مرحباً بكن ..</dc:title>
  <dc:creator>صفيه ضامري</dc:creator>
  <cp:lastModifiedBy>نورة سعود المحيسن</cp:lastModifiedBy>
  <cp:revision>9</cp:revision>
  <dcterms:created xsi:type="dcterms:W3CDTF">2022-09-30T18:13:17Z</dcterms:created>
  <dcterms:modified xsi:type="dcterms:W3CDTF">2022-10-23T15:04:49Z</dcterms:modified>
</cp:coreProperties>
</file>