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5" r:id="rId2"/>
    <p:sldId id="276" r:id="rId3"/>
    <p:sldId id="256" r:id="rId4"/>
    <p:sldId id="282" r:id="rId5"/>
    <p:sldId id="277" r:id="rId6"/>
    <p:sldId id="281" r:id="rId7"/>
    <p:sldId id="278" r:id="rId8"/>
    <p:sldId id="259" r:id="rId9"/>
    <p:sldId id="264" r:id="rId10"/>
    <p:sldId id="279" r:id="rId11"/>
    <p:sldId id="283" r:id="rId12"/>
    <p:sldId id="280" r:id="rId13"/>
    <p:sldId id="284" r:id="rId14"/>
    <p:sldId id="285" r:id="rId15"/>
    <p:sldId id="286" r:id="rId16"/>
    <p:sldId id="287" r:id="rId17"/>
    <p:sldId id="288" r:id="rId18"/>
    <p:sldId id="260" r:id="rId19"/>
    <p:sldId id="289" r:id="rId20"/>
    <p:sldId id="261" r:id="rId21"/>
    <p:sldId id="266" r:id="rId22"/>
    <p:sldId id="267" r:id="rId23"/>
    <p:sldId id="268" r:id="rId24"/>
    <p:sldId id="271" r:id="rId25"/>
    <p:sldId id="290" r:id="rId26"/>
    <p:sldId id="270" r:id="rId27"/>
    <p:sldId id="269" r:id="rId28"/>
    <p:sldId id="272" r:id="rId29"/>
    <p:sldId id="273" r:id="rId30"/>
    <p:sldId id="274" r:id="rId3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ندى الدغيرى" initials="ندى" lastIdx="1" clrIdx="0">
    <p:extLst>
      <p:ext uri="{19B8F6BF-5375-455C-9EA6-DF929625EA0E}">
        <p15:presenceInfo xmlns:p15="http://schemas.microsoft.com/office/powerpoint/2012/main" userId="S::t678274@qsmg.moe.gov.sa::bda5e655-1b9a-47cb-aa6f-06c784bb0f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3CA"/>
    <a:srgbClr val="10DAB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D8A8C-C2FA-4956-9E44-F33F49E834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E4441CE-DA13-4870-9A45-EEB2802F9A1B}">
      <dgm:prSet phldrT="[نص]"/>
      <dgm:spPr/>
      <dgm:t>
        <a:bodyPr/>
        <a:lstStyle/>
        <a:p>
          <a:pPr rtl="1"/>
          <a:r>
            <a:rPr lang="ar-SA" dirty="0"/>
            <a:t>جهاز حاسب</a:t>
          </a:r>
        </a:p>
      </dgm:t>
    </dgm:pt>
    <dgm:pt modelId="{869FDF91-044A-4EC2-B6D1-7AFC7C3FE876}" type="parTrans" cxnId="{2CBEDABF-9F74-450F-833F-A6FD91E7E61C}">
      <dgm:prSet/>
      <dgm:spPr/>
      <dgm:t>
        <a:bodyPr/>
        <a:lstStyle/>
        <a:p>
          <a:pPr rtl="1"/>
          <a:endParaRPr lang="ar-SA"/>
        </a:p>
      </dgm:t>
    </dgm:pt>
    <dgm:pt modelId="{58805A8A-A5CB-4E93-AAC0-BE12202954B9}" type="sibTrans" cxnId="{2CBEDABF-9F74-450F-833F-A6FD91E7E61C}">
      <dgm:prSet/>
      <dgm:spPr/>
      <dgm:t>
        <a:bodyPr/>
        <a:lstStyle/>
        <a:p>
          <a:pPr rtl="1"/>
          <a:endParaRPr lang="ar-SA"/>
        </a:p>
      </dgm:t>
    </dgm:pt>
    <dgm:pt modelId="{C061095A-CDF9-4715-A2D8-96934DAF33D8}">
      <dgm:prSet phldrT="[نص]"/>
      <dgm:spPr/>
      <dgm:t>
        <a:bodyPr/>
        <a:lstStyle/>
        <a:p>
          <a:pPr rtl="1"/>
          <a:r>
            <a:rPr lang="ar-SA" dirty="0"/>
            <a:t>متصفح</a:t>
          </a:r>
        </a:p>
      </dgm:t>
    </dgm:pt>
    <dgm:pt modelId="{67BF4FB8-CAB1-4F2E-B51E-DB05D71B4744}" type="parTrans" cxnId="{0593AAA3-D4A8-4FCA-BC8D-225C26A7E42F}">
      <dgm:prSet/>
      <dgm:spPr/>
      <dgm:t>
        <a:bodyPr/>
        <a:lstStyle/>
        <a:p>
          <a:pPr rtl="1"/>
          <a:endParaRPr lang="ar-SA"/>
        </a:p>
      </dgm:t>
    </dgm:pt>
    <dgm:pt modelId="{58A6D417-314F-475A-83AB-359835982162}" type="sibTrans" cxnId="{0593AAA3-D4A8-4FCA-BC8D-225C26A7E42F}">
      <dgm:prSet/>
      <dgm:spPr/>
      <dgm:t>
        <a:bodyPr/>
        <a:lstStyle/>
        <a:p>
          <a:pPr rtl="1"/>
          <a:endParaRPr lang="ar-SA"/>
        </a:p>
      </dgm:t>
    </dgm:pt>
    <dgm:pt modelId="{1C0D44B3-4D2A-4BF7-A8DE-23C5D2EEA281}">
      <dgm:prSet phldrT="[نص]"/>
      <dgm:spPr/>
      <dgm:t>
        <a:bodyPr/>
        <a:lstStyle/>
        <a:p>
          <a:pPr rtl="1"/>
          <a:r>
            <a:rPr lang="ar-SA" dirty="0"/>
            <a:t>محرك بحث</a:t>
          </a:r>
        </a:p>
      </dgm:t>
    </dgm:pt>
    <dgm:pt modelId="{EBAA1F04-7A8F-400A-8BFC-E211F96BCACD}" type="parTrans" cxnId="{ACBCB33D-D618-4E55-B261-12B8E1D7F6A4}">
      <dgm:prSet/>
      <dgm:spPr/>
      <dgm:t>
        <a:bodyPr/>
        <a:lstStyle/>
        <a:p>
          <a:pPr rtl="1"/>
          <a:endParaRPr lang="ar-SA"/>
        </a:p>
      </dgm:t>
    </dgm:pt>
    <dgm:pt modelId="{BA362F1F-94ED-4C5A-B69E-5B0F58A685C7}" type="sibTrans" cxnId="{ACBCB33D-D618-4E55-B261-12B8E1D7F6A4}">
      <dgm:prSet/>
      <dgm:spPr/>
      <dgm:t>
        <a:bodyPr/>
        <a:lstStyle/>
        <a:p>
          <a:pPr rtl="1"/>
          <a:endParaRPr lang="ar-SA"/>
        </a:p>
      </dgm:t>
    </dgm:pt>
    <dgm:pt modelId="{06E9B986-93AD-4861-A65C-3BFE58C40CB1}" type="pres">
      <dgm:prSet presAssocID="{298D8A8C-C2FA-4956-9E44-F33F49E8348A}" presName="CompostProcess" presStyleCnt="0">
        <dgm:presLayoutVars>
          <dgm:dir val="rev"/>
          <dgm:resizeHandles val="exact"/>
        </dgm:presLayoutVars>
      </dgm:prSet>
      <dgm:spPr/>
    </dgm:pt>
    <dgm:pt modelId="{543DD102-A110-409F-B40F-7DEB92118FB1}" type="pres">
      <dgm:prSet presAssocID="{298D8A8C-C2FA-4956-9E44-F33F49E8348A}" presName="arrow" presStyleLbl="bgShp" presStyleIdx="0" presStyleCnt="1"/>
      <dgm:spPr/>
    </dgm:pt>
    <dgm:pt modelId="{5B1D3924-1DAE-4296-B27B-514531E0DB3A}" type="pres">
      <dgm:prSet presAssocID="{298D8A8C-C2FA-4956-9E44-F33F49E8348A}" presName="linearProcess" presStyleCnt="0"/>
      <dgm:spPr/>
    </dgm:pt>
    <dgm:pt modelId="{1AE874D6-7833-4C67-944A-797E5D340072}" type="pres">
      <dgm:prSet presAssocID="{AE4441CE-DA13-4870-9A45-EEB2802F9A1B}" presName="textNode" presStyleLbl="node1" presStyleIdx="0" presStyleCnt="3">
        <dgm:presLayoutVars>
          <dgm:bulletEnabled val="1"/>
        </dgm:presLayoutVars>
      </dgm:prSet>
      <dgm:spPr/>
    </dgm:pt>
    <dgm:pt modelId="{B7AB5A73-521D-4C5C-A751-9552FC47D5EA}" type="pres">
      <dgm:prSet presAssocID="{58805A8A-A5CB-4E93-AAC0-BE12202954B9}" presName="sibTrans" presStyleCnt="0"/>
      <dgm:spPr/>
    </dgm:pt>
    <dgm:pt modelId="{1E8A8E2A-4390-46EE-9E5A-04A95EDA8736}" type="pres">
      <dgm:prSet presAssocID="{C061095A-CDF9-4715-A2D8-96934DAF33D8}" presName="textNode" presStyleLbl="node1" presStyleIdx="1" presStyleCnt="3">
        <dgm:presLayoutVars>
          <dgm:bulletEnabled val="1"/>
        </dgm:presLayoutVars>
      </dgm:prSet>
      <dgm:spPr/>
    </dgm:pt>
    <dgm:pt modelId="{42EBCBCA-4399-4068-9217-9C5F36EE9B90}" type="pres">
      <dgm:prSet presAssocID="{58A6D417-314F-475A-83AB-359835982162}" presName="sibTrans" presStyleCnt="0"/>
      <dgm:spPr/>
    </dgm:pt>
    <dgm:pt modelId="{273D6EBC-14BB-43E7-9FE9-E083EDE8E14D}" type="pres">
      <dgm:prSet presAssocID="{1C0D44B3-4D2A-4BF7-A8DE-23C5D2EEA28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AF20F2E-00F3-4549-9A5B-B384CB80A2E3}" type="presOf" srcId="{AE4441CE-DA13-4870-9A45-EEB2802F9A1B}" destId="{1AE874D6-7833-4C67-944A-797E5D340072}" srcOrd="0" destOrd="0" presId="urn:microsoft.com/office/officeart/2005/8/layout/hProcess9"/>
    <dgm:cxn modelId="{ACBCB33D-D618-4E55-B261-12B8E1D7F6A4}" srcId="{298D8A8C-C2FA-4956-9E44-F33F49E8348A}" destId="{1C0D44B3-4D2A-4BF7-A8DE-23C5D2EEA281}" srcOrd="2" destOrd="0" parTransId="{EBAA1F04-7A8F-400A-8BFC-E211F96BCACD}" sibTransId="{BA362F1F-94ED-4C5A-B69E-5B0F58A685C7}"/>
    <dgm:cxn modelId="{C5732D49-77A2-4F73-B5E7-8A050C7FA820}" type="presOf" srcId="{298D8A8C-C2FA-4956-9E44-F33F49E8348A}" destId="{06E9B986-93AD-4861-A65C-3BFE58C40CB1}" srcOrd="0" destOrd="0" presId="urn:microsoft.com/office/officeart/2005/8/layout/hProcess9"/>
    <dgm:cxn modelId="{EB633C7A-4B8A-42EB-B749-A6A5A9C77F23}" type="presOf" srcId="{1C0D44B3-4D2A-4BF7-A8DE-23C5D2EEA281}" destId="{273D6EBC-14BB-43E7-9FE9-E083EDE8E14D}" srcOrd="0" destOrd="0" presId="urn:microsoft.com/office/officeart/2005/8/layout/hProcess9"/>
    <dgm:cxn modelId="{F7AE0D83-DC52-42B5-8874-0B7DC1A96F09}" type="presOf" srcId="{C061095A-CDF9-4715-A2D8-96934DAF33D8}" destId="{1E8A8E2A-4390-46EE-9E5A-04A95EDA8736}" srcOrd="0" destOrd="0" presId="urn:microsoft.com/office/officeart/2005/8/layout/hProcess9"/>
    <dgm:cxn modelId="{0593AAA3-D4A8-4FCA-BC8D-225C26A7E42F}" srcId="{298D8A8C-C2FA-4956-9E44-F33F49E8348A}" destId="{C061095A-CDF9-4715-A2D8-96934DAF33D8}" srcOrd="1" destOrd="0" parTransId="{67BF4FB8-CAB1-4F2E-B51E-DB05D71B4744}" sibTransId="{58A6D417-314F-475A-83AB-359835982162}"/>
    <dgm:cxn modelId="{2CBEDABF-9F74-450F-833F-A6FD91E7E61C}" srcId="{298D8A8C-C2FA-4956-9E44-F33F49E8348A}" destId="{AE4441CE-DA13-4870-9A45-EEB2802F9A1B}" srcOrd="0" destOrd="0" parTransId="{869FDF91-044A-4EC2-B6D1-7AFC7C3FE876}" sibTransId="{58805A8A-A5CB-4E93-AAC0-BE12202954B9}"/>
    <dgm:cxn modelId="{2AA88463-BD4E-4AFD-9764-AE80148F3875}" type="presParOf" srcId="{06E9B986-93AD-4861-A65C-3BFE58C40CB1}" destId="{543DD102-A110-409F-B40F-7DEB92118FB1}" srcOrd="0" destOrd="0" presId="urn:microsoft.com/office/officeart/2005/8/layout/hProcess9"/>
    <dgm:cxn modelId="{B3F0026D-E74A-417B-BC1C-C9319A492720}" type="presParOf" srcId="{06E9B986-93AD-4861-A65C-3BFE58C40CB1}" destId="{5B1D3924-1DAE-4296-B27B-514531E0DB3A}" srcOrd="1" destOrd="0" presId="urn:microsoft.com/office/officeart/2005/8/layout/hProcess9"/>
    <dgm:cxn modelId="{46678165-B097-415E-80D0-774AE765026A}" type="presParOf" srcId="{5B1D3924-1DAE-4296-B27B-514531E0DB3A}" destId="{1AE874D6-7833-4C67-944A-797E5D340072}" srcOrd="0" destOrd="0" presId="urn:microsoft.com/office/officeart/2005/8/layout/hProcess9"/>
    <dgm:cxn modelId="{B1B43AB7-E2C4-471D-8993-B4D1A05CDC09}" type="presParOf" srcId="{5B1D3924-1DAE-4296-B27B-514531E0DB3A}" destId="{B7AB5A73-521D-4C5C-A751-9552FC47D5EA}" srcOrd="1" destOrd="0" presId="urn:microsoft.com/office/officeart/2005/8/layout/hProcess9"/>
    <dgm:cxn modelId="{7B7FC5ED-44D6-4BC3-9CB5-6112BE6F0DE2}" type="presParOf" srcId="{5B1D3924-1DAE-4296-B27B-514531E0DB3A}" destId="{1E8A8E2A-4390-46EE-9E5A-04A95EDA8736}" srcOrd="2" destOrd="0" presId="urn:microsoft.com/office/officeart/2005/8/layout/hProcess9"/>
    <dgm:cxn modelId="{9F52B012-A547-46BC-A4BB-AA1A71B07B54}" type="presParOf" srcId="{5B1D3924-1DAE-4296-B27B-514531E0DB3A}" destId="{42EBCBCA-4399-4068-9217-9C5F36EE9B90}" srcOrd="3" destOrd="0" presId="urn:microsoft.com/office/officeart/2005/8/layout/hProcess9"/>
    <dgm:cxn modelId="{EB06109E-925E-499A-B653-A849E887FFA3}" type="presParOf" srcId="{5B1D3924-1DAE-4296-B27B-514531E0DB3A}" destId="{273D6EBC-14BB-43E7-9FE9-E083EDE8E14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DD102-A110-409F-B40F-7DEB92118FB1}">
      <dsp:nvSpPr>
        <dsp:cNvPr id="0" name=""/>
        <dsp:cNvSpPr/>
      </dsp:nvSpPr>
      <dsp:spPr>
        <a:xfrm>
          <a:off x="788669" y="0"/>
          <a:ext cx="8938260" cy="5719763"/>
        </a:xfrm>
        <a:prstGeom prst="lef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874D6-7833-4C67-944A-797E5D340072}">
      <dsp:nvSpPr>
        <dsp:cNvPr id="0" name=""/>
        <dsp:cNvSpPr/>
      </dsp:nvSpPr>
      <dsp:spPr>
        <a:xfrm>
          <a:off x="7251553" y="1715928"/>
          <a:ext cx="3154680" cy="2287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kern="1200" dirty="0"/>
            <a:t>جهاز حاسب</a:t>
          </a:r>
        </a:p>
      </dsp:txBody>
      <dsp:txXfrm>
        <a:off x="7363239" y="1827614"/>
        <a:ext cx="2931308" cy="2064533"/>
      </dsp:txXfrm>
    </dsp:sp>
    <dsp:sp modelId="{1E8A8E2A-4390-46EE-9E5A-04A95EDA8736}">
      <dsp:nvSpPr>
        <dsp:cNvPr id="0" name=""/>
        <dsp:cNvSpPr/>
      </dsp:nvSpPr>
      <dsp:spPr>
        <a:xfrm>
          <a:off x="3680460" y="1715928"/>
          <a:ext cx="3154680" cy="2287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kern="1200" dirty="0"/>
            <a:t>متصفح</a:t>
          </a:r>
        </a:p>
      </dsp:txBody>
      <dsp:txXfrm>
        <a:off x="3792146" y="1827614"/>
        <a:ext cx="2931308" cy="2064533"/>
      </dsp:txXfrm>
    </dsp:sp>
    <dsp:sp modelId="{273D6EBC-14BB-43E7-9FE9-E083EDE8E14D}">
      <dsp:nvSpPr>
        <dsp:cNvPr id="0" name=""/>
        <dsp:cNvSpPr/>
      </dsp:nvSpPr>
      <dsp:spPr>
        <a:xfrm>
          <a:off x="109366" y="1715928"/>
          <a:ext cx="3154680" cy="2287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kern="1200" dirty="0"/>
            <a:t>محرك بحث</a:t>
          </a:r>
        </a:p>
      </dsp:txBody>
      <dsp:txXfrm>
        <a:off x="221052" y="1827614"/>
        <a:ext cx="2931308" cy="2064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05:38.01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1 996,'3'1,"1"-1,0 1,-1-1,1 1,0 0,-1 1,1-1,-1 1,1-1,-1 1,0 0,0 0,0 1,0-1,0 1,0-1,-1 1,1 0,3 6,4 6,0 1,14 33,-10-17,37 79,43 140,-38-94,-27-67,-18-53,18 41,-28-76,0 1,0-1,0 0,0 1,0-1,1 0,-1 0,1 0,0 0,-1 0,1 0,0 0,0-1,0 1,0-1,0 1,1-1,3 2,-4-3,0 0,0 0,0 0,-1 0,1 0,0 0,0-1,-1 1,1-1,0 1,-1-1,1 0,-1 0,1 0,-1 0,1 0,-1 0,0 0,1 0,1-2,5-8,1 0,-1 0,-1 0,0-1,7-17,67-129,7 3,6 5,7 4,6 4,176-179,-160 205,233-171,-266 219,83-47,-10 7,-128 83,-4 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20:44.17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1353 1,'-36'14,"0"-1,-2-2,1-1,-1-2,-74 6,16-8,43-3,0 2,-83 19,43-2,-1-3,-1-4,0-5,-130-2,220-9,-1 1,1 0,-1 0,1 1,0-1,-1 1,1 0,0 1,0-1,0 1,0 0,0 0,0 1,0-1,1 1,-6 5,-13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20:45.76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39,'4'-4,"1"1,-1 0,1 0,0 0,0 0,1 1,-1 0,0 0,1 0,-1 1,12-2,68-2,-66 4,704 0,-350 3,-341-2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20:49.678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1378 0,'-26'2,"1"2,0 0,0 2,0 0,0 2,1 1,-38 19,-48 16,63-27,-1-2,0-3,0-2,-1-1,-96 3,-131 4,67-1,91-13,75-1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20:52.222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1741 5,'-123'-2,"41"0,-1 3,-119 17,-37 28,100-16,-1-6,-205 8,-9-34,320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21:09.46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2,'105'-1,"119"3,-185 4,1 1,49 15,-49-10,79 11,7-5,-71-9,90 3,-114-12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21:11.76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0,'12'1,"0"1,0-1,-1 2,22 7,32 5,-22-9,-1 1,0 3,55 19,-42-14,1-2,1-3,81 5,59 9,-140-14,0-3,0-2,1-3,77-6,-25-13,-70 9,65-3,-34 10,-40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05:38.01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1 996,'3'1,"1"-1,0 1,-1-1,1 1,0 0,-1 1,1-1,-1 1,1-1,-1 1,0 0,0 0,0 1,0-1,0 1,0-1,-1 1,1 0,3 6,4 6,0 1,14 33,-10-17,37 79,43 140,-38-94,-27-67,-18-53,18 41,-28-76,0 1,0-1,0 0,0 1,0-1,1 0,-1 0,1 0,0 0,-1 0,1 0,0 0,0-1,0 1,0-1,0 1,1-1,3 2,-4-3,0 0,0 0,0 0,-1 0,1 0,0 0,0-1,-1 1,1-1,0 1,-1-1,1 0,-1 0,1 0,-1 0,1 0,-1 0,0 0,1 0,1-2,5-8,1 0,-1 0,-1 0,0-1,7-17,67-129,7 3,6 5,7 4,6 4,176-179,-160 205,233-171,-266 219,83-47,-10 7,-128 83,-4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05:38.01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1 996,'3'1,"1"-1,0 1,-1-1,1 1,0 0,-1 1,1-1,-1 1,1-1,-1 1,0 0,0 0,0 1,0-1,0 1,0-1,-1 1,1 0,3 6,4 6,0 1,14 33,-10-17,37 79,43 140,-38-94,-27-67,-18-53,18 41,-28-76,0 1,0-1,0 0,0 1,0-1,1 0,-1 0,1 0,0 0,-1 0,1 0,0 0,0-1,0 1,0-1,0 1,1-1,3 2,-4-3,0 0,0 0,0 0,-1 0,1 0,0 0,0-1,-1 1,1-1,0 1,-1-1,1 0,-1 0,1 0,-1 0,1 0,-1 0,0 0,1 0,1-2,5-8,1 0,-1 0,-1 0,0-1,7-17,67-129,7 3,6 5,7 4,6 4,176-179,-160 205,233-171,-266 219,83-47,-10 7,-128 83,-4 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05:38.01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1 996,'3'1,"1"-1,0 1,-1-1,1 1,0 0,-1 1,1-1,-1 1,1-1,-1 1,0 0,0 0,0 1,0-1,0 1,0-1,-1 1,1 0,3 6,4 6,0 1,14 33,-10-17,37 79,43 140,-38-94,-27-67,-18-53,18 41,-28-76,0 1,0-1,0 0,0 1,0-1,1 0,-1 0,1 0,0 0,-1 0,1 0,0 0,0-1,0 1,0-1,0 1,1-1,3 2,-4-3,0 0,0 0,0 0,-1 0,1 0,0 0,0-1,-1 1,1-1,0 1,-1-1,1 0,-1 0,1 0,-1 0,1 0,-1 0,0 0,1 0,1-2,5-8,1 0,-1 0,-1 0,0-1,7-17,67-129,7 3,6 5,7 4,6 4,176-179,-160 205,233-171,-266 219,83-47,-10 7,-128 83,-4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3T20:43:52.1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 1,'-7'0,"-9"0,-2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20:28.30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2610 0,'-367'19,"41"0,-598-18,436-3,445 5,0 1,0 2,-62 18,-28 4,27-20,75-7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20:29.97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2494 0,'-2455'0,"2416"0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20:36.85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1,'2676'0,"-2543"7,-1 6,186 42,-193-21,-62-16,-28-8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8:20:39.50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2284 0,'-2253'0,"2222"0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BD090-15F4-4027-948A-99F633216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1D22CCC-271A-4503-9466-BA21E5C63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DCAB66-2D8E-461B-A37A-5CCE5C40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74B3-02EC-435A-B08E-E816BC78FD1F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742B48-0918-4EAA-9894-34F92FD3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45093A-F681-4767-B715-803CC30A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B4A0-7CA4-4699-BE59-3C7C0DE815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94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EA02D9-4551-44E4-825A-F9F5C0AD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E28FA87-447A-4D63-A1F1-B61E8C5EC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4AC40F-DDE4-4393-BD2E-87B72268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74B3-02EC-435A-B08E-E816BC78FD1F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31E66E-C3C6-4A4A-8D38-F350F8C0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F54E10-1E60-4F02-B5A8-16C85554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B4A0-7CA4-4699-BE59-3C7C0DE815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12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A793CAB-B10B-4DB1-BACC-71F366400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A97C0AE-E2F5-4C56-8061-7CD7EB794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0397B3-06C1-41FC-BB34-43881087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74B3-02EC-435A-B08E-E816BC78FD1F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596024-CE24-4DEF-8520-DEF907C7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1A165C-52C7-4A6D-AA60-55030634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B4A0-7CA4-4699-BE59-3C7C0DE815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619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760906-32A4-48B8-8E95-F9CBB66A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6EEBE7-8EF6-423E-8FA1-BB402E5D2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CAF503-9193-4BCD-98FD-E513D1D0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74B3-02EC-435A-B08E-E816BC78FD1F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79C211-19F8-4AFD-BC45-9ACBCEB2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BADCCA-051F-4D4D-9F17-5BF17132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B4A0-7CA4-4699-BE59-3C7C0DE815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759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5D7D0D-F41C-4D87-AF82-0F955398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DFFE9F-234F-4150-AC4D-47CFD9C7E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15FCFD-000F-4C59-ACDF-B4A1CBC9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74B3-02EC-435A-B08E-E816BC78FD1F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6771B9-9784-4962-8B76-F9405A21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840DA3-0E48-479B-AC4C-96F056FD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B4A0-7CA4-4699-BE59-3C7C0DE815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592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570EC8-C9EE-4983-9A93-E405B6E1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907E3FB-CE71-4507-B01E-B01076F5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317893D-88CA-4FEB-8573-9D1411AF7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D64D437-C153-4365-B1CC-A292F33E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74B3-02EC-435A-B08E-E816BC78FD1F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8C7381-0E52-4C56-860B-7DD9C3EF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959B8F8-DBE2-4DA0-B30E-D40BB742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B4A0-7CA4-4699-BE59-3C7C0DE815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605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30C3E2-FC1F-45F9-9A7F-0E0BFF50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306F8E-40EC-44A3-BFCF-A69BB0DA1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CAEEA7B-AF59-4302-AE39-2DA1C26A8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78F6A38-44CF-47AE-98C5-05158C798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E74407D-95C7-4083-BEEC-6A5906731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6F81727-0F10-4D18-B403-4307A794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74B3-02EC-435A-B08E-E816BC78FD1F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C0ED7F5-2107-476C-897C-34405715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AEB8247-5766-4896-824E-A2B5132D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B4A0-7CA4-4699-BE59-3C7C0DE815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157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90FCE1-8B84-431F-A6EC-6BB48B45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624BC35-57DF-4E94-B70E-CE392610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74B3-02EC-435A-B08E-E816BC78FD1F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E4834FC-E2DF-4023-8129-20B69538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84681CE-52DA-4086-9D65-78BCD23F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B4A0-7CA4-4699-BE59-3C7C0DE815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94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1FA60F5-17C0-4D43-9407-760DD827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74B3-02EC-435A-B08E-E816BC78FD1F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B8F87FC-728E-460F-9AAB-D6229B4B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9257721-EF22-4D90-82F0-C0A6E23D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B4A0-7CA4-4699-BE59-3C7C0DE815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375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AD1D84-E2C9-4135-BA37-FC172403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5D32E0-9DEF-4F98-9E43-F2E4FC4DC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62EF439-47AD-400C-8AB6-05BB847C1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C87F010-18E7-4F97-90C0-0DA9FBD4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74B3-02EC-435A-B08E-E816BC78FD1F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B4CD163-0D53-441D-8C69-1C24EC10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DA288F-97B9-457B-8C84-033649DF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B4A0-7CA4-4699-BE59-3C7C0DE815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667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BC741D-5C5F-4201-B724-9B837EDF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F2ACFBF-8A02-49F6-A3F1-BAA151279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9DA6463-B557-4EB4-9B18-153C184E2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6FB7470-FE2C-448E-8EF2-7B737774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74B3-02EC-435A-B08E-E816BC78FD1F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238630-DDFD-42EF-BD8C-26560B32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209AEB1-BF6D-4C04-86ED-F6B98E89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B4A0-7CA4-4699-BE59-3C7C0DE815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27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E5B0A03-3C5D-463E-BA3F-F2E5CB31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361159C-C0E6-4DC8-8E26-15853019D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991E50-493B-4B61-9335-07540BAB7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74B3-02EC-435A-B08E-E816BC78FD1F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6C38E5-7BEE-47A7-BB6C-1CF0F965E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714BED-A3FA-4E93-90E5-CFC980057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B4A0-7CA4-4699-BE59-3C7C0DE815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76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.s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11.xml"/><Relationship Id="rId18" Type="http://schemas.openxmlformats.org/officeDocument/2006/relationships/image" Target="../media/image26.png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7" Type="http://schemas.openxmlformats.org/officeDocument/2006/relationships/customXml" Target="../ink/ink8.xml"/><Relationship Id="rId12" Type="http://schemas.openxmlformats.org/officeDocument/2006/relationships/image" Target="../media/image23.png"/><Relationship Id="rId17" Type="http://schemas.openxmlformats.org/officeDocument/2006/relationships/customXml" Target="../ink/ink13.xml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../media/image22.png"/><Relationship Id="rId19" Type="http://schemas.openxmlformats.org/officeDocument/2006/relationships/customXml" Target="../ink/ink14.xml"/><Relationship Id="rId4" Type="http://schemas.openxmlformats.org/officeDocument/2006/relationships/image" Target="../media/image19.png"/><Relationship Id="rId9" Type="http://schemas.openxmlformats.org/officeDocument/2006/relationships/customXml" Target="../ink/ink9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AF8D312-CCB5-4B7C-8F32-FB39E74E2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27" t="21653" r="15752" b="93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8F80E03A-3AA2-455B-A88C-B28EAD5E203F}"/>
              </a:ext>
            </a:extLst>
          </p:cNvPr>
          <p:cNvSpPr/>
          <p:nvPr/>
        </p:nvSpPr>
        <p:spPr>
          <a:xfrm>
            <a:off x="7249886" y="3429000"/>
            <a:ext cx="4140925" cy="542109"/>
          </a:xfrm>
          <a:prstGeom prst="rect">
            <a:avLst/>
          </a:prstGeom>
          <a:solidFill>
            <a:srgbClr val="FCC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226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3D3836E-A0F0-4319-987D-CA9B4B6BF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71" t="28014" r="15786" b="5693"/>
          <a:stretch/>
        </p:blipFill>
        <p:spPr>
          <a:xfrm>
            <a:off x="0" y="-1"/>
            <a:ext cx="12204003" cy="6858001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B089AC1-6EC4-4ADF-800D-4EAFD7822362}"/>
              </a:ext>
            </a:extLst>
          </p:cNvPr>
          <p:cNvSpPr/>
          <p:nvPr/>
        </p:nvSpPr>
        <p:spPr>
          <a:xfrm>
            <a:off x="0" y="0"/>
            <a:ext cx="5577840" cy="6753497"/>
          </a:xfrm>
          <a:prstGeom prst="rect">
            <a:avLst/>
          </a:prstGeom>
          <a:solidFill>
            <a:srgbClr val="FCC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طلبت مني معلمة العلوم استخدام الحاسب في البحث عن أنواع الصخور.. فأي البرامج الموجودة على الشاشة تفيدني في الوصول للإنترنت؟!</a:t>
            </a:r>
          </a:p>
        </p:txBody>
      </p:sp>
    </p:spTree>
    <p:extLst>
      <p:ext uri="{BB962C8B-B14F-4D97-AF65-F5344CB8AC3E}">
        <p14:creationId xmlns:p14="http://schemas.microsoft.com/office/powerpoint/2010/main" val="407121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6A6B5FB-99F8-4FB8-8A90-BD2C43580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9" t="68113" r="71239" b="12101"/>
          <a:stretch/>
        </p:blipFill>
        <p:spPr>
          <a:xfrm>
            <a:off x="230777" y="0"/>
            <a:ext cx="11730446" cy="739635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B3EABC8-C587-47BB-A645-7AB512985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639" y="1638980"/>
            <a:ext cx="1071563" cy="107156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1830E3C-A913-451B-9625-B49D12A64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851" y="1638980"/>
            <a:ext cx="1071563" cy="107156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A001C86-E6B5-4EAF-B1E7-B8611EA37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38980"/>
            <a:ext cx="1248999" cy="115787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89C9AE0-039B-435B-BF4B-1C5027890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038" y="1638979"/>
            <a:ext cx="1174738" cy="1157870"/>
          </a:xfrm>
          <a:prstGeom prst="rect">
            <a:avLst/>
          </a:prstGeom>
        </p:spPr>
      </p:pic>
      <p:pic>
        <p:nvPicPr>
          <p:cNvPr id="1026" name="Picture 2" descr="دليل مستخدم سفاري لـ Mac - Apple دعم (SA)">
            <a:extLst>
              <a:ext uri="{FF2B5EF4-FFF2-40B4-BE49-F238E27FC236}">
                <a16:creationId xmlns:a16="http://schemas.microsoft.com/office/drawing/2014/main" id="{B721EC25-70B6-4318-9C3E-52358DC4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7" y="1638979"/>
            <a:ext cx="1174738" cy="115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3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B4D2AC4-68FC-47CA-ADB8-D00781DAF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3" t="20939" r="15571" b="9694"/>
          <a:stretch/>
        </p:blipFill>
        <p:spPr>
          <a:xfrm>
            <a:off x="0" y="0"/>
            <a:ext cx="12227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F29EE8-5BF7-4760-866E-FE779FA5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9" y="365125"/>
            <a:ext cx="11338559" cy="1325563"/>
          </a:xfrm>
          <a:solidFill>
            <a:srgbClr val="FCC3CA"/>
          </a:solidFill>
        </p:spPr>
        <p:txBody>
          <a:bodyPr/>
          <a:lstStyle/>
          <a:p>
            <a:r>
              <a:rPr lang="ar-SA" dirty="0"/>
              <a:t>شبكة عالمية مكونة من ملايين الحواسب تتبادل المعلومات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C9B0EF-AD03-48C9-9BE0-6E488358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ar-SA" sz="6000" dirty="0"/>
              <a:t>شبكة الانترنت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6600" dirty="0"/>
              <a:t>الراوتر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6600" dirty="0"/>
              <a:t>مزود خدمة الانترنت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9ED2E759-4012-4F73-894E-BCFC3D71A17C}"/>
                  </a:ext>
                </a:extLst>
              </p14:cNvPr>
              <p14:cNvContentPartPr/>
              <p14:nvPr/>
            </p14:nvContentPartPr>
            <p14:xfrm>
              <a:off x="10711132" y="1690688"/>
              <a:ext cx="808920" cy="68832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9ED2E759-4012-4F73-894E-BCFC3D71A1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75492" y="1655048"/>
                <a:ext cx="880560" cy="7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76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F29EE8-5BF7-4760-866E-FE779FA5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9" y="365125"/>
            <a:ext cx="11338559" cy="1325563"/>
          </a:xfrm>
          <a:solidFill>
            <a:srgbClr val="FCC3CA"/>
          </a:solidFill>
        </p:spPr>
        <p:txBody>
          <a:bodyPr/>
          <a:lstStyle/>
          <a:p>
            <a:r>
              <a:rPr lang="ar-SA" dirty="0"/>
              <a:t>أصبحت الانترنت جزاء لا </a:t>
            </a:r>
            <a:r>
              <a:rPr lang="ar-SA" dirty="0" err="1"/>
              <a:t>يتجزاء</a:t>
            </a:r>
            <a:r>
              <a:rPr lang="ar-SA" dirty="0"/>
              <a:t> من حياتنا وذلك منذ بداية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C9B0EF-AD03-48C9-9BE0-6E488358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ar-SA" sz="6000" dirty="0"/>
              <a:t>الستينات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6600" dirty="0"/>
              <a:t>الثمانينات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6600" dirty="0"/>
              <a:t>التسعينات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9ED2E759-4012-4F73-894E-BCFC3D71A17C}"/>
                  </a:ext>
                </a:extLst>
              </p14:cNvPr>
              <p14:cNvContentPartPr/>
              <p14:nvPr/>
            </p14:nvContentPartPr>
            <p14:xfrm>
              <a:off x="10815635" y="3657134"/>
              <a:ext cx="808920" cy="68832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9ED2E759-4012-4F73-894E-BCFC3D71A1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79995" y="3621494"/>
                <a:ext cx="880560" cy="7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5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F29EE8-5BF7-4760-866E-FE779FA5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9" y="365125"/>
            <a:ext cx="11338559" cy="1325563"/>
          </a:xfrm>
          <a:solidFill>
            <a:srgbClr val="FCC3CA"/>
          </a:solidFill>
        </p:spPr>
        <p:txBody>
          <a:bodyPr/>
          <a:lstStyle/>
          <a:p>
            <a:r>
              <a:rPr lang="ar-SA" dirty="0"/>
              <a:t>المقصود بـ (</a:t>
            </a:r>
            <a:r>
              <a:rPr lang="en-US" dirty="0"/>
              <a:t>ISP</a:t>
            </a:r>
            <a:r>
              <a:rPr lang="ar-SA" dirty="0"/>
              <a:t>)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C9B0EF-AD03-48C9-9BE0-6E488358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ar-SA" sz="6000" dirty="0"/>
              <a:t>مزود خدمة الانترنت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6600" dirty="0"/>
              <a:t>الراوتر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6600" dirty="0"/>
              <a:t>شبكة الانترنت العالمية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9ED2E759-4012-4F73-894E-BCFC3D71A17C}"/>
                  </a:ext>
                </a:extLst>
              </p14:cNvPr>
              <p14:cNvContentPartPr/>
              <p14:nvPr/>
            </p14:nvContentPartPr>
            <p14:xfrm>
              <a:off x="10737258" y="1651033"/>
              <a:ext cx="808920" cy="68832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9ED2E759-4012-4F73-894E-BCFC3D71A1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01618" y="1615393"/>
                <a:ext cx="880560" cy="7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49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F29EE8-5BF7-4760-866E-FE779FA5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9" y="365125"/>
            <a:ext cx="11338559" cy="1325563"/>
          </a:xfrm>
          <a:solidFill>
            <a:srgbClr val="FCC3CA"/>
          </a:solidFill>
        </p:spPr>
        <p:txBody>
          <a:bodyPr/>
          <a:lstStyle/>
          <a:p>
            <a:r>
              <a:rPr lang="ar-SA" dirty="0"/>
              <a:t>من أمثلة البرامج التي تستخدم لتصفح الانترنت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C9B0EF-AD03-48C9-9BE0-6E488358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ar-SA" sz="6000" dirty="0"/>
              <a:t>وورد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6600" dirty="0"/>
              <a:t>اكسل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6600" dirty="0"/>
              <a:t>مايكروسوفت </a:t>
            </a:r>
            <a:r>
              <a:rPr lang="ar-SA" sz="6600" dirty="0" err="1"/>
              <a:t>ايدج</a:t>
            </a:r>
            <a:endParaRPr lang="ar-SA" sz="6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9ED2E759-4012-4F73-894E-BCFC3D71A17C}"/>
                  </a:ext>
                </a:extLst>
              </p14:cNvPr>
              <p14:cNvContentPartPr/>
              <p14:nvPr/>
            </p14:nvContentPartPr>
            <p14:xfrm>
              <a:off x="10789510" y="3657134"/>
              <a:ext cx="808920" cy="68832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9ED2E759-4012-4F73-894E-BCFC3D71A1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53870" y="3621494"/>
                <a:ext cx="880560" cy="7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05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DD8CD4-EAA9-4B92-8FEC-46D60B22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6" name="عنصر نائب للمحتوى 5">
            <a:extLst>
              <a:ext uri="{FF2B5EF4-FFF2-40B4-BE49-F238E27FC236}">
                <a16:creationId xmlns:a16="http://schemas.microsoft.com/office/drawing/2014/main" id="{2E376D4E-17D1-4809-A53B-E461AC5C0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216214"/>
              </p:ext>
            </p:extLst>
          </p:nvPr>
        </p:nvGraphicFramePr>
        <p:xfrm>
          <a:off x="838200" y="457200"/>
          <a:ext cx="10515600" cy="571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5BC8B230-24ED-4C25-917E-2872293160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09" t="68113" r="71239" b="12101"/>
          <a:stretch/>
        </p:blipFill>
        <p:spPr>
          <a:xfrm>
            <a:off x="8609641" y="457200"/>
            <a:ext cx="2469028" cy="185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E40ECAA-CDB2-4E2A-B8DF-63C04F0F5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8914" y="666260"/>
            <a:ext cx="2161021" cy="185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1BEAC9E-7A04-43E9-921A-08C3DD4B84F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001" t="18086" r="26071" b="37518"/>
          <a:stretch/>
        </p:blipFill>
        <p:spPr>
          <a:xfrm>
            <a:off x="1113331" y="681038"/>
            <a:ext cx="2935624" cy="179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1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B52A9A88-BF03-4174-8944-0716981BD261}"/>
                  </a:ext>
                </a:extLst>
              </p14:cNvPr>
              <p14:cNvContentPartPr/>
              <p14:nvPr/>
            </p14:nvContentPartPr>
            <p14:xfrm>
              <a:off x="11547499" y="5942985"/>
              <a:ext cx="1512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B52A9A88-BF03-4174-8944-0716981BD2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29859" y="5925345"/>
                <a:ext cx="5076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صورة 5">
            <a:extLst>
              <a:ext uri="{FF2B5EF4-FFF2-40B4-BE49-F238E27FC236}">
                <a16:creationId xmlns:a16="http://schemas.microsoft.com/office/drawing/2014/main" id="{98E10D5F-3FC1-4033-BF2A-C0B9C28A5D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46" t="20631" r="38310" b="13351"/>
          <a:stretch/>
        </p:blipFill>
        <p:spPr>
          <a:xfrm>
            <a:off x="30240" y="0"/>
            <a:ext cx="12161760" cy="68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2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485420-A695-44DE-8F0C-F8DF8E7F64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C3CA"/>
          </a:solidFill>
        </p:spPr>
        <p:txBody>
          <a:bodyPr/>
          <a:lstStyle/>
          <a:p>
            <a:r>
              <a:rPr lang="ar-SA" dirty="0"/>
              <a:t>زيارة موقع ويب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A95D7A-006B-480D-A92C-FE0CD7469155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لنفترض أني سأزور محرك البحث </a:t>
            </a:r>
            <a:r>
              <a:rPr lang="en-US" dirty="0" err="1"/>
              <a:t>bing</a:t>
            </a:r>
            <a:r>
              <a:rPr lang="ar-SA" dirty="0"/>
              <a:t> فسأكتب في عنوان البحث </a:t>
            </a:r>
          </a:p>
          <a:p>
            <a:r>
              <a:rPr lang="en-US" dirty="0">
                <a:hlinkClick r:id="rId2"/>
              </a:rPr>
              <a:t>http://www.bing.com.sa</a:t>
            </a:r>
            <a:r>
              <a:rPr lang="ar-SA" dirty="0"/>
              <a:t> </a:t>
            </a:r>
          </a:p>
          <a:p>
            <a:endParaRPr lang="ar-SA" dirty="0"/>
          </a:p>
          <a:p>
            <a:r>
              <a:rPr lang="ar-SA" dirty="0"/>
              <a:t>وهذا يسمى </a:t>
            </a:r>
            <a:r>
              <a:rPr lang="ar-SA" dirty="0">
                <a:solidFill>
                  <a:srgbClr val="FF0000"/>
                </a:solidFill>
              </a:rPr>
              <a:t>عنوان </a:t>
            </a:r>
            <a:r>
              <a:rPr lang="en-US" dirty="0">
                <a:solidFill>
                  <a:srgbClr val="FF0000"/>
                </a:solidFill>
              </a:rPr>
              <a:t>URL</a:t>
            </a:r>
            <a:endParaRPr lang="ar-S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ar-SA" dirty="0"/>
              <a:t> يوجد بديلا عنه عنوان </a:t>
            </a:r>
            <a:r>
              <a:rPr lang="en-US" dirty="0"/>
              <a:t>IP</a:t>
            </a:r>
            <a:endParaRPr lang="ar-SA" dirty="0"/>
          </a:p>
          <a:p>
            <a:r>
              <a:rPr lang="en-US" dirty="0"/>
              <a:t>172.217.17.46</a:t>
            </a: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5267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4B2611-85EA-42E9-9D6E-8538BB7A6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7" t="21510" r="15893" b="13697"/>
          <a:stretch/>
        </p:blipFill>
        <p:spPr>
          <a:xfrm>
            <a:off x="0" y="0"/>
            <a:ext cx="12230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1904FDD-DA98-49F3-A790-35BBF7C5E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0" t="42350" r="33952" b="15684"/>
          <a:stretch/>
        </p:blipFill>
        <p:spPr>
          <a:xfrm>
            <a:off x="471387" y="248193"/>
            <a:ext cx="11249226" cy="61329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CCE950A8-BCB3-4727-8C59-867EE7A71EF9}"/>
                  </a:ext>
                </a:extLst>
              </p14:cNvPr>
              <p14:cNvContentPartPr/>
              <p14:nvPr/>
            </p14:nvContentPartPr>
            <p14:xfrm>
              <a:off x="1686086" y="783411"/>
              <a:ext cx="939600" cy="39960"/>
            </p14:xfrm>
          </p:contentPart>
        </mc:Choice>
        <mc:Fallback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CCE950A8-BCB3-4727-8C59-867EE7A71E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6446" y="603411"/>
                <a:ext cx="11192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231B6BC5-638F-4608-8600-7F2BD5938091}"/>
                  </a:ext>
                </a:extLst>
              </p14:cNvPr>
              <p14:cNvContentPartPr/>
              <p14:nvPr/>
            </p14:nvContentPartPr>
            <p14:xfrm>
              <a:off x="1753766" y="1162131"/>
              <a:ext cx="898200" cy="360"/>
            </p14:xfrm>
          </p:contentPart>
        </mc:Choice>
        <mc:Fallback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231B6BC5-638F-4608-8600-7F2BD59380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3766" y="982131"/>
                <a:ext cx="10778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BC5BE14E-4C62-47A4-B86C-AD6F137C1DA1}"/>
                  </a:ext>
                </a:extLst>
              </p14:cNvPr>
              <p14:cNvContentPartPr/>
              <p14:nvPr/>
            </p14:nvContentPartPr>
            <p14:xfrm>
              <a:off x="3670046" y="4101531"/>
              <a:ext cx="1253880" cy="4968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BC5BE14E-4C62-47A4-B86C-AD6F137C1D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0406" y="3921891"/>
                <a:ext cx="143352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82A91D66-6A7B-488C-99C7-7FDB336E8363}"/>
                  </a:ext>
                </a:extLst>
              </p14:cNvPr>
              <p14:cNvContentPartPr/>
              <p14:nvPr/>
            </p14:nvContentPartPr>
            <p14:xfrm>
              <a:off x="6414326" y="4284411"/>
              <a:ext cx="822240" cy="36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82A91D66-6A7B-488C-99C7-7FDB336E83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24326" y="4104411"/>
                <a:ext cx="10018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9C4D7105-FE70-4EAD-AD00-9D2367645707}"/>
                  </a:ext>
                </a:extLst>
              </p14:cNvPr>
              <p14:cNvContentPartPr/>
              <p14:nvPr/>
            </p14:nvContentPartPr>
            <p14:xfrm>
              <a:off x="9218366" y="809331"/>
              <a:ext cx="487080" cy="8388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9C4D7105-FE70-4EAD-AD00-9D23676457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28726" y="629691"/>
                <a:ext cx="6667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B38C357C-F692-41A7-914C-FF7FCCA016B9}"/>
                  </a:ext>
                </a:extLst>
              </p14:cNvPr>
              <p14:cNvContentPartPr/>
              <p14:nvPr/>
            </p14:nvContentPartPr>
            <p14:xfrm>
              <a:off x="9209006" y="1252851"/>
              <a:ext cx="469800" cy="14040"/>
            </p14:xfrm>
          </p:contentPart>
        </mc:Choice>
        <mc:Fallback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B38C357C-F692-41A7-914C-FF7FCCA016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19366" y="1073211"/>
                <a:ext cx="6494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BE7C69BF-420B-433A-A0B0-64FFE1135B72}"/>
                  </a:ext>
                </a:extLst>
              </p14:cNvPr>
              <p14:cNvContentPartPr/>
              <p14:nvPr/>
            </p14:nvContentPartPr>
            <p14:xfrm>
              <a:off x="8177606" y="1162131"/>
              <a:ext cx="496080" cy="79560"/>
            </p14:xfrm>
          </p:contentPart>
        </mc:Choice>
        <mc:Fallback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BE7C69BF-420B-433A-A0B0-64FFE1135B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87606" y="982131"/>
                <a:ext cx="67572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6ECC3527-49C3-4DB8-895B-24E0441E929A}"/>
                  </a:ext>
                </a:extLst>
              </p14:cNvPr>
              <p14:cNvContentPartPr/>
              <p14:nvPr/>
            </p14:nvContentPartPr>
            <p14:xfrm>
              <a:off x="8320886" y="1552371"/>
              <a:ext cx="627120" cy="5472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6ECC3527-49C3-4DB8-895B-24E0441E929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30886" y="1372731"/>
                <a:ext cx="80676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9436F823-1BC0-4F21-939E-BD02D555BD5D}"/>
                  </a:ext>
                </a:extLst>
              </p14:cNvPr>
              <p14:cNvContentPartPr/>
              <p14:nvPr/>
            </p14:nvContentPartPr>
            <p14:xfrm>
              <a:off x="10057886" y="1919211"/>
              <a:ext cx="365040" cy="4032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9436F823-1BC0-4F21-939E-BD02D555BD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967886" y="1739571"/>
                <a:ext cx="54468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7E099393-16D7-402D-8E3E-D937A119D0DB}"/>
                  </a:ext>
                </a:extLst>
              </p14:cNvPr>
              <p14:cNvContentPartPr/>
              <p14:nvPr/>
            </p14:nvContentPartPr>
            <p14:xfrm>
              <a:off x="8856206" y="1919931"/>
              <a:ext cx="573840" cy="66960"/>
            </p14:xfrm>
          </p:contentPart>
        </mc:Choice>
        <mc:Fallback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7E099393-16D7-402D-8E3E-D937A119D0D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66206" y="1739931"/>
                <a:ext cx="753480" cy="4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31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9934EB-015C-4A6E-BC19-56113A78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لنراجع ما تعلمناه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2DF8E2-9A4A-423F-99CB-B40E14A15A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حددي أي منهم متصفح أو محرك بحث</a:t>
            </a:r>
          </a:p>
          <a:p>
            <a:endParaRPr lang="ar-SA" dirty="0"/>
          </a:p>
          <a:p>
            <a:r>
              <a:rPr lang="ar-SA" dirty="0"/>
              <a:t>مايكروسوفت </a:t>
            </a:r>
            <a:r>
              <a:rPr lang="ar-SA" dirty="0" err="1"/>
              <a:t>ايدج</a:t>
            </a:r>
            <a:endParaRPr lang="ar-SA" dirty="0"/>
          </a:p>
          <a:p>
            <a:r>
              <a:rPr lang="en-US" dirty="0"/>
              <a:t>ping</a:t>
            </a:r>
            <a:endParaRPr lang="ar-SA" dirty="0"/>
          </a:p>
          <a:p>
            <a:r>
              <a:rPr lang="ar-SA" dirty="0"/>
              <a:t>جوجل</a:t>
            </a:r>
          </a:p>
          <a:p>
            <a:r>
              <a:rPr lang="ar-SA" dirty="0"/>
              <a:t>سفاري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B621993-276D-44E4-88D6-8228C1B51E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لزيارة موقع ويب فإني أحتاج الى:</a:t>
            </a:r>
          </a:p>
          <a:p>
            <a:endParaRPr lang="ar-SA" dirty="0"/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متصفح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محرك بحث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عنوان الموقع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54461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16AD9100-5AC4-4438-BAC6-EEDE1BB38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C3CA"/>
          </a:solidFill>
        </p:spPr>
        <p:txBody>
          <a:bodyPr>
            <a:normAutofit/>
          </a:bodyPr>
          <a:lstStyle/>
          <a:p>
            <a:pPr algn="ctr"/>
            <a:r>
              <a:rPr lang="ar-SA" sz="8000" dirty="0">
                <a:solidFill>
                  <a:schemeClr val="bg1"/>
                </a:solidFill>
              </a:rPr>
              <a:t>كيف أبحث بالأنترنت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5C916A9-51C9-464F-B578-5A68BF49A27F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u="sng" dirty="0">
                <a:solidFill>
                  <a:srgbClr val="C00000"/>
                </a:solidFill>
              </a:rPr>
              <a:t>اكتبي كلمات أكثر تفصيل</a:t>
            </a:r>
          </a:p>
          <a:p>
            <a:pPr marL="0" indent="0">
              <a:buNone/>
            </a:pPr>
            <a:r>
              <a:rPr lang="ar-SA" dirty="0"/>
              <a:t>فعلى سبيل المثال اكتب عبارة البحث "مشروع الرياض </a:t>
            </a:r>
            <a:r>
              <a:rPr lang="ar-SA" dirty="0" err="1"/>
              <a:t>آرت</a:t>
            </a:r>
            <a:r>
              <a:rPr lang="ar-SA" dirty="0"/>
              <a:t>" بدلا من مشروع الرياض</a:t>
            </a:r>
          </a:p>
          <a:p>
            <a:endParaRPr lang="ar-SA" dirty="0"/>
          </a:p>
          <a:p>
            <a:r>
              <a:rPr lang="ar-SA" dirty="0">
                <a:solidFill>
                  <a:srgbClr val="C00000"/>
                </a:solidFill>
              </a:rPr>
              <a:t>اذا كنت تبحثين عن كلمة معينة استخدمي "  "</a:t>
            </a:r>
          </a:p>
          <a:p>
            <a:endParaRPr lang="ar-SA" dirty="0">
              <a:solidFill>
                <a:srgbClr val="C00000"/>
              </a:solidFill>
            </a:endParaRPr>
          </a:p>
          <a:p>
            <a:r>
              <a:rPr lang="ar-SA" dirty="0">
                <a:solidFill>
                  <a:srgbClr val="C00000"/>
                </a:solidFill>
              </a:rPr>
              <a:t>إذا كان هناك موقع ويب تقوم بزيارته بصورة متكررة، فيمكنك إضافته إلى المفضلة</a:t>
            </a:r>
          </a:p>
          <a:p>
            <a:endParaRPr lang="ar-SA" dirty="0">
              <a:solidFill>
                <a:srgbClr val="C00000"/>
              </a:solidFill>
            </a:endParaRPr>
          </a:p>
          <a:p>
            <a:r>
              <a:rPr lang="ar-SA" dirty="0">
                <a:solidFill>
                  <a:srgbClr val="C00000"/>
                </a:solidFill>
              </a:rPr>
              <a:t>إذا كان هناك موقع ويب تقوم بزيارته يوميا، فيمكنك جعله صفحة رئيسية</a:t>
            </a:r>
          </a:p>
          <a:p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11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C348C2-2CC8-497D-9C9A-D27BF42E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10B05D0-4C06-40BD-93BA-19BA74723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82EBDD3-921C-41DE-B6CD-9F1C02225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1" t="21407" r="35942" b="17142"/>
          <a:stretch/>
        </p:blipFill>
        <p:spPr>
          <a:xfrm>
            <a:off x="-117422" y="-547122"/>
            <a:ext cx="12192001" cy="740512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494BB00-8DCD-482C-8554-FC833B869046}"/>
              </a:ext>
            </a:extLst>
          </p:cNvPr>
          <p:cNvSpPr txBox="1"/>
          <p:nvPr/>
        </p:nvSpPr>
        <p:spPr>
          <a:xfrm>
            <a:off x="838200" y="1664323"/>
            <a:ext cx="14465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871F91F-6B04-4949-84C0-97DDD69CD0A5}"/>
              </a:ext>
            </a:extLst>
          </p:cNvPr>
          <p:cNvSpPr txBox="1"/>
          <p:nvPr/>
        </p:nvSpPr>
        <p:spPr>
          <a:xfrm>
            <a:off x="2284752" y="2527935"/>
            <a:ext cx="14465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2BA7F6F-1A3D-46CA-8CD4-17E04E4C1961}"/>
              </a:ext>
            </a:extLst>
          </p:cNvPr>
          <p:cNvSpPr txBox="1"/>
          <p:nvPr/>
        </p:nvSpPr>
        <p:spPr>
          <a:xfrm>
            <a:off x="1005590" y="3670928"/>
            <a:ext cx="14465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4C2C00B-0F85-47AC-9CF6-3D0D817EC1A9}"/>
              </a:ext>
            </a:extLst>
          </p:cNvPr>
          <p:cNvSpPr txBox="1"/>
          <p:nvPr/>
        </p:nvSpPr>
        <p:spPr>
          <a:xfrm>
            <a:off x="2084883" y="5193677"/>
            <a:ext cx="14465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ar-S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3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011E31-F1FA-4267-B278-A7EDC17C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1153931" cy="1325563"/>
          </a:xfrm>
          <a:solidFill>
            <a:srgbClr val="FCC3CA"/>
          </a:solidFill>
        </p:spPr>
        <p:txBody>
          <a:bodyPr/>
          <a:lstStyle/>
          <a:p>
            <a:r>
              <a:rPr lang="ar-SA" dirty="0">
                <a:solidFill>
                  <a:schemeClr val="bg1"/>
                </a:solidFill>
              </a:rPr>
              <a:t>أكملي الجمل التالية بعبارات تناسبها: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DECD42-EC37-4A9D-8879-F96C9DFD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114"/>
            <a:ext cx="10515600" cy="55088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ar-SA" dirty="0"/>
              <a:t>الانترنت هو................................................</a:t>
            </a:r>
          </a:p>
          <a:p>
            <a:pPr>
              <a:lnSpc>
                <a:spcPct val="100000"/>
              </a:lnSpc>
            </a:pP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من أمثلة متصفح الانترنت.................و ............</a:t>
            </a:r>
          </a:p>
          <a:p>
            <a:pPr>
              <a:lnSpc>
                <a:spcPct val="100000"/>
              </a:lnSpc>
            </a:pPr>
            <a:r>
              <a:rPr lang="ar-SA" dirty="0"/>
              <a:t>من أمثلة محركات البحث..................و..............</a:t>
            </a:r>
          </a:p>
          <a:p>
            <a:pPr>
              <a:lnSpc>
                <a:spcPct val="100000"/>
              </a:lnSpc>
            </a:pP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للاتصال بالإنترنت فإني أحتاج إلى....................................</a:t>
            </a:r>
          </a:p>
          <a:p>
            <a:pPr>
              <a:lnSpc>
                <a:spcPct val="100000"/>
              </a:lnSpc>
            </a:pPr>
            <a:r>
              <a:rPr lang="ar-SA" dirty="0"/>
              <a:t>ما الفرق بين </a:t>
            </a:r>
            <a:r>
              <a:rPr lang="en-US" dirty="0"/>
              <a:t>URL </a:t>
            </a:r>
            <a:r>
              <a:rPr lang="ar-SA" dirty="0"/>
              <a:t> و</a:t>
            </a:r>
            <a:r>
              <a:rPr lang="en-US" dirty="0"/>
              <a:t>IP</a:t>
            </a:r>
            <a:r>
              <a:rPr lang="ar-SA" dirty="0"/>
              <a:t>  ؟</a:t>
            </a:r>
          </a:p>
          <a:p>
            <a:pPr>
              <a:lnSpc>
                <a:spcPct val="100000"/>
              </a:lnSpc>
            </a:pP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لبحث عن كلمة محددة فإني أضعها بين علامتي......................</a:t>
            </a:r>
          </a:p>
          <a:p>
            <a:pPr>
              <a:lnSpc>
                <a:spcPct val="100000"/>
              </a:lnSpc>
            </a:pPr>
            <a:r>
              <a:rPr lang="ar-SA" dirty="0"/>
              <a:t>حللي الموقع التالي  </a:t>
            </a:r>
            <a:r>
              <a:rPr lang="en-US" dirty="0"/>
              <a:t>https:\\www.ean.edu.sa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ماذا أقصد بالمفضلة؟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72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EFBBAA-7731-428F-A460-C6B7CB87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054" y="1802040"/>
            <a:ext cx="4482737" cy="2691583"/>
          </a:xfrm>
          <a:solidFill>
            <a:srgbClr val="FCC3CA"/>
          </a:solidFill>
        </p:spPr>
        <p:txBody>
          <a:bodyPr>
            <a:normAutofit/>
          </a:bodyPr>
          <a:lstStyle/>
          <a:p>
            <a:pPr algn="ctr"/>
            <a:r>
              <a:rPr lang="ar-SA" dirty="0"/>
              <a:t>ماذا يقصد بالرموز التالية: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DCEEE3-8E94-4547-BED9-3F0492D73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928" y="847216"/>
            <a:ext cx="1569720" cy="58863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ISP</a:t>
            </a:r>
          </a:p>
          <a:p>
            <a:pPr>
              <a:lnSpc>
                <a:spcPct val="110000"/>
              </a:lnSpc>
            </a:pPr>
            <a:r>
              <a:rPr lang="en-US" dirty="0"/>
              <a:t>HTTP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</a:t>
            </a:r>
          </a:p>
          <a:p>
            <a:pPr>
              <a:lnSpc>
                <a:spcPct val="110000"/>
              </a:lnSpc>
            </a:pPr>
            <a:r>
              <a:rPr lang="en-US" dirty="0"/>
              <a:t>WWW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</a:t>
            </a:r>
          </a:p>
          <a:p>
            <a:pPr>
              <a:lnSpc>
                <a:spcPct val="110000"/>
              </a:lnSpc>
            </a:pPr>
            <a:r>
              <a:rPr lang="en-US" dirty="0"/>
              <a:t>Edu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Gov</a:t>
            </a:r>
          </a:p>
          <a:p>
            <a:pPr>
              <a:lnSpc>
                <a:spcPct val="110000"/>
              </a:lnSpc>
            </a:pPr>
            <a:r>
              <a:rPr lang="en-US" dirty="0"/>
              <a:t>Ip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URL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2C93486E-406E-48F5-AD7D-85649564DBF3}"/>
              </a:ext>
            </a:extLst>
          </p:cNvPr>
          <p:cNvSpPr txBox="1">
            <a:spLocks/>
          </p:cNvSpPr>
          <p:nvPr/>
        </p:nvSpPr>
        <p:spPr>
          <a:xfrm>
            <a:off x="-167640" y="829175"/>
            <a:ext cx="5144588" cy="5892052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مزود خدمة الانترنت</a:t>
            </a:r>
          </a:p>
          <a:p>
            <a:pPr>
              <a:lnSpc>
                <a:spcPct val="150000"/>
              </a:lnSpc>
            </a:pPr>
            <a:r>
              <a:rPr lang="ar-SA" dirty="0"/>
              <a:t>بروتوكول نقل النص التشعبي</a:t>
            </a:r>
          </a:p>
          <a:p>
            <a:pPr>
              <a:lnSpc>
                <a:spcPct val="150000"/>
              </a:lnSpc>
            </a:pP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بروتوكول نقل النص التشعبي الآمن</a:t>
            </a:r>
          </a:p>
          <a:p>
            <a:pPr>
              <a:lnSpc>
                <a:spcPct val="150000"/>
              </a:lnSpc>
            </a:pPr>
            <a:r>
              <a:rPr lang="ar-SA" dirty="0"/>
              <a:t>شبكة الويب العالمية</a:t>
            </a:r>
          </a:p>
          <a:p>
            <a:pPr>
              <a:lnSpc>
                <a:spcPct val="150000"/>
              </a:lnSpc>
            </a:pP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موقع خاص بالفئات التجارية</a:t>
            </a:r>
          </a:p>
          <a:p>
            <a:pPr>
              <a:lnSpc>
                <a:spcPct val="150000"/>
              </a:lnSpc>
            </a:pPr>
            <a:r>
              <a:rPr lang="ar-SA" dirty="0"/>
              <a:t>موقع خاص بالفئات التعليمية</a:t>
            </a:r>
          </a:p>
          <a:p>
            <a:pPr>
              <a:lnSpc>
                <a:spcPct val="150000"/>
              </a:lnSpc>
            </a:pP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موقع خاص بالفئات الحكومية</a:t>
            </a:r>
          </a:p>
          <a:p>
            <a:pPr>
              <a:lnSpc>
                <a:spcPct val="150000"/>
              </a:lnSpc>
            </a:pPr>
            <a:r>
              <a:rPr lang="ar-SA" dirty="0"/>
              <a:t>بروتوكول الانترنت (أرقام)</a:t>
            </a:r>
          </a:p>
          <a:p>
            <a:pPr>
              <a:lnSpc>
                <a:spcPct val="150000"/>
              </a:lnSpc>
            </a:pP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عنوان الموقع (حروف) </a:t>
            </a:r>
          </a:p>
        </p:txBody>
      </p:sp>
    </p:spTree>
    <p:extLst>
      <p:ext uri="{BB962C8B-B14F-4D97-AF65-F5344CB8AC3E}">
        <p14:creationId xmlns:p14="http://schemas.microsoft.com/office/powerpoint/2010/main" val="848696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FB205C1D-F353-424E-832C-68AE429148F5}"/>
              </a:ext>
            </a:extLst>
          </p:cNvPr>
          <p:cNvSpPr/>
          <p:nvPr/>
        </p:nvSpPr>
        <p:spPr>
          <a:xfrm>
            <a:off x="1676400" y="991484"/>
            <a:ext cx="7570033" cy="5501391"/>
          </a:xfrm>
          <a:prstGeom prst="ellipse">
            <a:avLst/>
          </a:prstGeom>
          <a:gradFill>
            <a:gsLst>
              <a:gs pos="0">
                <a:schemeClr val="bg1"/>
              </a:gs>
              <a:gs pos="86000">
                <a:srgbClr val="FCC3C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17AE2CBC-4E96-4827-B296-46582EA7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97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sz="6600" dirty="0"/>
              <a:t>شكرا لحضوركن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803700-D618-422B-AF69-E006487D5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69498" y="3395272"/>
            <a:ext cx="99996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4800" dirty="0"/>
              <a:t>الواجب  بالمنصة</a:t>
            </a:r>
          </a:p>
        </p:txBody>
      </p:sp>
    </p:spTree>
    <p:extLst>
      <p:ext uri="{BB962C8B-B14F-4D97-AF65-F5344CB8AC3E}">
        <p14:creationId xmlns:p14="http://schemas.microsoft.com/office/powerpoint/2010/main" val="395453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21E06-7A95-4210-880B-9A42E09A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843"/>
            <a:ext cx="12192000" cy="1450846"/>
          </a:xfrm>
          <a:solidFill>
            <a:srgbClr val="10DAB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7200" dirty="0">
                <a:solidFill>
                  <a:schemeClr val="bg1"/>
                </a:solidFill>
              </a:rPr>
              <a:t>الدرس الثاني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3DAA78-FAAD-41E6-AFB6-508D8D0C8EFC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r-SA" sz="3600" dirty="0"/>
              <a:t>التحقق من موثوقية المعلومات التي تم جمعها من الانترنت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600" dirty="0"/>
              <a:t>البحث في الويب عن  الصور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600" dirty="0"/>
              <a:t>حفظ الصور من الويب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600" dirty="0"/>
              <a:t>البحث في الويب عن الفيديو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600" dirty="0"/>
              <a:t>ترجمة نص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600" dirty="0"/>
              <a:t>حل المعادلات الرياضية</a:t>
            </a:r>
          </a:p>
        </p:txBody>
      </p:sp>
    </p:spTree>
    <p:extLst>
      <p:ext uri="{BB962C8B-B14F-4D97-AF65-F5344CB8AC3E}">
        <p14:creationId xmlns:p14="http://schemas.microsoft.com/office/powerpoint/2010/main" val="317671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F9A973-0AEB-4ECA-963A-61F37D80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00062"/>
            <a:ext cx="12064180" cy="1325563"/>
          </a:xfrm>
          <a:solidFill>
            <a:srgbClr val="10DAB4"/>
          </a:solidFill>
        </p:spPr>
        <p:txBody>
          <a:bodyPr/>
          <a:lstStyle/>
          <a:p>
            <a:pPr algn="ctr"/>
            <a:r>
              <a:rPr lang="ar-SA" dirty="0"/>
              <a:t>هل كل ما يعرض على الانترنت صحيح؟!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498296-BBF1-4BF6-B04A-1EEC0982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6659"/>
            <a:ext cx="10515600" cy="19057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ar-SA" dirty="0"/>
              <a:t>ليس كل ما يعرض على الانترنت صحيح </a:t>
            </a:r>
            <a:r>
              <a:rPr lang="ar-SA" u="sng" dirty="0"/>
              <a:t>ولا بد أن نتحرى ال</a:t>
            </a:r>
            <a:r>
              <a:rPr lang="ar-SA" dirty="0"/>
              <a:t>دقة ونتأكد من </a:t>
            </a:r>
            <a:r>
              <a:rPr lang="ar-SA" u="sng" dirty="0"/>
              <a:t>جودة </a:t>
            </a:r>
            <a:r>
              <a:rPr lang="ar-SA" dirty="0"/>
              <a:t> و</a:t>
            </a:r>
            <a:r>
              <a:rPr lang="ar-SA" u="sng" dirty="0"/>
              <a:t>حداثة </a:t>
            </a:r>
            <a:r>
              <a:rPr lang="ar-SA" dirty="0"/>
              <a:t>المعلومات التي سنقوم باقتباسها من الموقع.</a:t>
            </a:r>
          </a:p>
          <a:p>
            <a:pPr marL="0" indent="0" algn="ctr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5842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EBCE8F-9CF8-4DAF-B564-9250E435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B7655B24-3311-4EAA-BC2E-30BAEDA82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73138"/>
              </p:ext>
            </p:extLst>
          </p:nvPr>
        </p:nvGraphicFramePr>
        <p:xfrm>
          <a:off x="838200" y="486697"/>
          <a:ext cx="10515600" cy="60061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96148">
                  <a:extLst>
                    <a:ext uri="{9D8B030D-6E8A-4147-A177-3AD203B41FA5}">
                      <a16:colId xmlns:a16="http://schemas.microsoft.com/office/drawing/2014/main" val="1412926283"/>
                    </a:ext>
                  </a:extLst>
                </a:gridCol>
                <a:gridCol w="6919452">
                  <a:extLst>
                    <a:ext uri="{9D8B030D-6E8A-4147-A177-3AD203B41FA5}">
                      <a16:colId xmlns:a16="http://schemas.microsoft.com/office/drawing/2014/main" val="363590070"/>
                    </a:ext>
                  </a:extLst>
                </a:gridCol>
              </a:tblGrid>
              <a:tr h="892976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معايير أساسية لتقييم المصادر الالكترونية</a:t>
                      </a:r>
                    </a:p>
                  </a:txBody>
                  <a:tcPr anchor="ctr">
                    <a:solidFill>
                      <a:srgbClr val="10DAB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621004"/>
                  </a:ext>
                </a:extLst>
              </a:tr>
              <a:tr h="89297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المعيار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الوصف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442864"/>
                  </a:ext>
                </a:extLst>
              </a:tr>
              <a:tr h="892976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الجهة المسئولة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يوجد تعريف واضح للجهة المسئولة عن الموقع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94699"/>
                  </a:ext>
                </a:extLst>
              </a:tr>
              <a:tr h="1541300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هدف الموقع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يجب أن يكون الهدف من الموقع واضحا سواء كان إعطاء معلومات أو البيع أو الترفيه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61132"/>
                  </a:ext>
                </a:extLst>
              </a:tr>
              <a:tr h="892976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دقة المعلومات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دقة وصلاحية البيانات المعروضة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640782"/>
                  </a:ext>
                </a:extLst>
              </a:tr>
              <a:tr h="892976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حداثة الموقع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تاريخ انشاء الموقع وتحديث البيانات وصلاحية الروابط الموجودة فيه.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244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87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80869F-FA09-4D80-91FD-A15290D326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B947DF-E7D1-4BBC-A091-1530F1C0C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3C27FD4-ABE5-46E1-B3E5-CE615F318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50" t="25322" r="15464" b="64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87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76EC9A-085D-4A76-857A-DCB3BC54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365125"/>
            <a:ext cx="12044516" cy="1325563"/>
          </a:xfrm>
          <a:solidFill>
            <a:srgbClr val="10DAB4"/>
          </a:solidFill>
        </p:spPr>
        <p:txBody>
          <a:bodyPr>
            <a:normAutofit/>
          </a:bodyPr>
          <a:lstStyle/>
          <a:p>
            <a:pPr algn="ctr"/>
            <a:r>
              <a:rPr lang="ar-SA" sz="5400" b="1" dirty="0">
                <a:solidFill>
                  <a:schemeClr val="bg1"/>
                </a:solidFill>
              </a:rPr>
              <a:t>دعونا نستفيد من موارد الانترنت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0B4D9C-CAED-43F5-8A83-3400075A9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البحث عن صور</a:t>
            </a:r>
          </a:p>
          <a:p>
            <a:r>
              <a:rPr lang="ar-SA" dirty="0"/>
              <a:t>البحث عن مقاطع فيديو</a:t>
            </a:r>
          </a:p>
          <a:p>
            <a:r>
              <a:rPr lang="ar-SA" dirty="0"/>
              <a:t>ترجمة النصوص</a:t>
            </a:r>
          </a:p>
          <a:p>
            <a:r>
              <a:rPr lang="ar-SA" dirty="0"/>
              <a:t>حساب معادلات رياضية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9422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83DD3B-67A1-4BC6-AA84-384F6277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34" y="1985555"/>
            <a:ext cx="10826931" cy="2420688"/>
          </a:xfrm>
          <a:solidFill>
            <a:srgbClr val="FCC3CA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/>
              <a:t>أصبحت الانترنت جزاء لا يتجزأ من حياتنا منذ ظهورها في التسعينات</a:t>
            </a:r>
          </a:p>
        </p:txBody>
      </p:sp>
    </p:spTree>
    <p:extLst>
      <p:ext uri="{BB962C8B-B14F-4D97-AF65-F5344CB8AC3E}">
        <p14:creationId xmlns:p14="http://schemas.microsoft.com/office/powerpoint/2010/main" val="360927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AFF6DD-8502-46EF-BDF2-C4CFE88BC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64" t="24368" r="15893" b="6645"/>
          <a:stretch/>
        </p:blipFill>
        <p:spPr>
          <a:xfrm>
            <a:off x="0" y="104504"/>
            <a:ext cx="12192000" cy="67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8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4EE2E9-5219-4186-8A2E-D21546DB2C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C3CA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/>
              <a:t>ما هو الإنترنت؟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EAC7D5-FF59-4605-A27A-22FA9BC18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057"/>
            <a:ext cx="10515600" cy="30697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ar-SA" sz="4000" dirty="0"/>
          </a:p>
          <a:p>
            <a:pPr algn="ctr"/>
            <a:endParaRPr lang="ar-SA" sz="4000" dirty="0"/>
          </a:p>
          <a:p>
            <a:pPr algn="ctr"/>
            <a:r>
              <a:rPr lang="ar-SA" sz="4000" dirty="0"/>
              <a:t>شبكة عالمية مكونة من ملايين الحواسيب التي تتبادل المعلومات</a:t>
            </a:r>
          </a:p>
          <a:p>
            <a:pPr marL="0" indent="0" algn="ctr">
              <a:buNone/>
            </a:pPr>
            <a:r>
              <a:rPr lang="ar-SA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154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5C721E1-D7D2-4D4B-8DB4-116F5481E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6" t="25131" r="16107" b="6074"/>
          <a:stretch/>
        </p:blipFill>
        <p:spPr>
          <a:xfrm>
            <a:off x="91440" y="0"/>
            <a:ext cx="1210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5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A61C2A6-2E92-4B18-9BB0-7DEC0C7F1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5" t="25150" r="54879" b="13961"/>
          <a:stretch/>
        </p:blipFill>
        <p:spPr>
          <a:xfrm>
            <a:off x="412955" y="2256504"/>
            <a:ext cx="4203290" cy="4173794"/>
          </a:xfrm>
          <a:prstGeom prst="rect">
            <a:avLst/>
          </a:prstGeom>
        </p:spPr>
      </p:pic>
      <p:sp>
        <p:nvSpPr>
          <p:cNvPr id="4" name="عنوان 3">
            <a:extLst>
              <a:ext uri="{FF2B5EF4-FFF2-40B4-BE49-F238E27FC236}">
                <a16:creationId xmlns:a16="http://schemas.microsoft.com/office/drawing/2014/main" id="{B8C1628C-C071-4490-9C5A-47F220FB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الاتصال بالإنترنت يستلزم وجود</a:t>
            </a:r>
          </a:p>
        </p:txBody>
      </p:sp>
      <p:sp>
        <p:nvSpPr>
          <p:cNvPr id="5" name="مخطط انسيابي: معالجة متعاقبة 4">
            <a:extLst>
              <a:ext uri="{FF2B5EF4-FFF2-40B4-BE49-F238E27FC236}">
                <a16:creationId xmlns:a16="http://schemas.microsoft.com/office/drawing/2014/main" id="{9A3644E0-C96D-4525-A3B4-34F9507F168F}"/>
              </a:ext>
            </a:extLst>
          </p:cNvPr>
          <p:cNvSpPr/>
          <p:nvPr/>
        </p:nvSpPr>
        <p:spPr>
          <a:xfrm>
            <a:off x="8008374" y="1690688"/>
            <a:ext cx="3569110" cy="1194619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جهاز حاسب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94568B3D-C63C-4FEF-8A6D-956789EC4971}"/>
              </a:ext>
            </a:extLst>
          </p:cNvPr>
          <p:cNvSpPr/>
          <p:nvPr/>
        </p:nvSpPr>
        <p:spPr>
          <a:xfrm>
            <a:off x="8008374" y="4570002"/>
            <a:ext cx="3569110" cy="1194619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جهاز الراوتر( الموجه)</a:t>
            </a:r>
          </a:p>
        </p:txBody>
      </p:sp>
      <p:sp>
        <p:nvSpPr>
          <p:cNvPr id="7" name="مخطط انسيابي: معالجة متعاقبة 6">
            <a:extLst>
              <a:ext uri="{FF2B5EF4-FFF2-40B4-BE49-F238E27FC236}">
                <a16:creationId xmlns:a16="http://schemas.microsoft.com/office/drawing/2014/main" id="{7EB0D61E-8CF1-4A16-8C2D-BF1DBFE46D55}"/>
              </a:ext>
            </a:extLst>
          </p:cNvPr>
          <p:cNvSpPr/>
          <p:nvPr/>
        </p:nvSpPr>
        <p:spPr>
          <a:xfrm>
            <a:off x="8008374" y="3148782"/>
            <a:ext cx="3569110" cy="1194619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مزود خدمة الانترنت(</a:t>
            </a:r>
            <a:r>
              <a:rPr lang="en-US" sz="2800" dirty="0"/>
              <a:t>ISP</a:t>
            </a:r>
            <a:r>
              <a:rPr lang="ar-SA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769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E7F0A5-0BA7-4B53-BC20-07880A3B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6FD9E27-1511-410F-AAD6-DBB839827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7" t="21061" r="46169" b="13316"/>
          <a:stretch/>
        </p:blipFill>
        <p:spPr>
          <a:xfrm>
            <a:off x="146255" y="97913"/>
            <a:ext cx="11899490" cy="666217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1331103-0021-4904-8F1B-04FFFE6D11E1}"/>
              </a:ext>
            </a:extLst>
          </p:cNvPr>
          <p:cNvSpPr txBox="1"/>
          <p:nvPr/>
        </p:nvSpPr>
        <p:spPr>
          <a:xfrm>
            <a:off x="146343" y="2970625"/>
            <a:ext cx="138371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الانترنت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9D1B36A-EC6E-4E8B-BF37-786D94B3B063}"/>
              </a:ext>
            </a:extLst>
          </p:cNvPr>
          <p:cNvSpPr txBox="1"/>
          <p:nvPr/>
        </p:nvSpPr>
        <p:spPr>
          <a:xfrm>
            <a:off x="100138" y="2490764"/>
            <a:ext cx="200407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جهاز حاسب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86356E7-0A69-4D5E-A44E-06C8F5E156B3}"/>
              </a:ext>
            </a:extLst>
          </p:cNvPr>
          <p:cNvSpPr txBox="1"/>
          <p:nvPr/>
        </p:nvSpPr>
        <p:spPr>
          <a:xfrm>
            <a:off x="131826" y="1956226"/>
            <a:ext cx="203292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اتصال سلكي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AC582C6-A65E-4EE7-9563-695278EA3658}"/>
              </a:ext>
            </a:extLst>
          </p:cNvPr>
          <p:cNvSpPr txBox="1"/>
          <p:nvPr/>
        </p:nvSpPr>
        <p:spPr>
          <a:xfrm>
            <a:off x="-52356" y="4362197"/>
            <a:ext cx="22573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اتصال لاسلكي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CFD8B1C-A840-484D-8A84-19A39E307F2D}"/>
              </a:ext>
            </a:extLst>
          </p:cNvPr>
          <p:cNvSpPr txBox="1"/>
          <p:nvPr/>
        </p:nvSpPr>
        <p:spPr>
          <a:xfrm>
            <a:off x="-17965" y="1499823"/>
            <a:ext cx="239841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الموجه/الراوتر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4D7CB89-0C2E-46F5-9178-EFE2540ADD5D}"/>
              </a:ext>
            </a:extLst>
          </p:cNvPr>
          <p:cNvSpPr txBox="1"/>
          <p:nvPr/>
        </p:nvSpPr>
        <p:spPr>
          <a:xfrm>
            <a:off x="146255" y="3797245"/>
            <a:ext cx="159691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خط هاتف</a:t>
            </a:r>
          </a:p>
        </p:txBody>
      </p:sp>
    </p:spTree>
    <p:extLst>
      <p:ext uri="{BB962C8B-B14F-4D97-AF65-F5344CB8AC3E}">
        <p14:creationId xmlns:p14="http://schemas.microsoft.com/office/powerpoint/2010/main" val="30977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39896 0.485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68906 0.237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11354 -0.12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62357 0.2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72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24584 -0.138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59259E-6 L 0.72422 -0.140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498</Words>
  <Application>Microsoft Office PowerPoint</Application>
  <PresentationFormat>شاشة عريضة</PresentationFormat>
  <Paragraphs>125</Paragraphs>
  <Slides>30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أصبحت الانترنت جزاء لا يتجزأ من حياتنا منذ ظهورها في التسعينات</vt:lpstr>
      <vt:lpstr>عرض تقديمي في PowerPoint</vt:lpstr>
      <vt:lpstr>ما هو الإنترنت؟</vt:lpstr>
      <vt:lpstr>عرض تقديمي في PowerPoint</vt:lpstr>
      <vt:lpstr>الاتصال بالإنترنت يستلزم وجود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شبكة عالمية مكونة من ملايين الحواسب تتبادل المعلومات</vt:lpstr>
      <vt:lpstr>أصبحت الانترنت جزاء لا يتجزاء من حياتنا وذلك منذ بداية</vt:lpstr>
      <vt:lpstr>المقصود بـ (ISP)</vt:lpstr>
      <vt:lpstr>من أمثلة البرامج التي تستخدم لتصفح الانترنت</vt:lpstr>
      <vt:lpstr>عرض تقديمي في PowerPoint</vt:lpstr>
      <vt:lpstr>عرض تقديمي في PowerPoint</vt:lpstr>
      <vt:lpstr>زيارة موقع ويب</vt:lpstr>
      <vt:lpstr>عرض تقديمي في PowerPoint</vt:lpstr>
      <vt:lpstr>لنراجع ما تعلمناه</vt:lpstr>
      <vt:lpstr>كيف أبحث بالأنترنت</vt:lpstr>
      <vt:lpstr>عرض تقديمي في PowerPoint</vt:lpstr>
      <vt:lpstr>أكملي الجمل التالية بعبارات تناسبها:</vt:lpstr>
      <vt:lpstr>ماذا يقصد بالرموز التالية:</vt:lpstr>
      <vt:lpstr>شكرا لحضوركن</vt:lpstr>
      <vt:lpstr>الدرس الثاني</vt:lpstr>
      <vt:lpstr>هل كل ما يعرض على الانترنت صحيح؟!</vt:lpstr>
      <vt:lpstr>عرض تقديمي في PowerPoint</vt:lpstr>
      <vt:lpstr>دعونا نستفيد من موارد الانترنت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هل لديك انترنت في منزلك</dc:title>
  <dc:creator>ندى الدغيرى</dc:creator>
  <cp:lastModifiedBy>ندى الدغيرى</cp:lastModifiedBy>
  <cp:revision>7</cp:revision>
  <dcterms:created xsi:type="dcterms:W3CDTF">2021-12-03T20:30:42Z</dcterms:created>
  <dcterms:modified xsi:type="dcterms:W3CDTF">2023-11-27T18:31:22Z</dcterms:modified>
</cp:coreProperties>
</file>