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0" r:id="rId1"/>
  </p:sldMasterIdLst>
  <p:sldIdLst>
    <p:sldId id="257" r:id="rId2"/>
    <p:sldId id="270" r:id="rId3"/>
    <p:sldId id="260" r:id="rId4"/>
    <p:sldId id="266" r:id="rId5"/>
    <p:sldId id="267" r:id="rId6"/>
    <p:sldId id="259" r:id="rId7"/>
    <p:sldId id="256" r:id="rId8"/>
    <p:sldId id="258" r:id="rId9"/>
    <p:sldId id="263" r:id="rId10"/>
    <p:sldId id="264" r:id="rId11"/>
    <p:sldId id="265" r:id="rId12"/>
    <p:sldId id="268" r:id="rId13"/>
    <p:sldId id="261" r:id="rId14"/>
    <p:sldId id="269" r:id="rId15"/>
    <p:sldId id="262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2-04T06:43:56.537"/>
    </inkml:context>
    <inkml:brush xml:id="br0">
      <inkml:brushProperty name="width" value="0.35" units="cm"/>
      <inkml:brushProperty name="height" value="0.35" units="cm"/>
      <inkml:brushProperty name="color" value="#0B868D"/>
      <inkml:brushProperty name="ignorePressure" value="1"/>
      <inkml:brushProperty name="inkEffects" value="ocean"/>
      <inkml:brushProperty name="anchorX" value="0"/>
      <inkml:brushProperty name="anchorY" value="0"/>
      <inkml:brushProperty name="scaleFactor" value="0.5"/>
    </inkml:brush>
  </inkml:definitions>
  <inkml:trace contextRef="#ctx0" brushRef="#br0">0 1811,'0'0,"0"6,8 3,-1 5,8 7,-1 5,5 5,4 4,-2 1,4 1,1 8,11 7,-4 14,1 14,8 26,0 17,8 34,-1 17,-8 4,-11-17,-10-29,-1-21,1-27,-4-20,-3-14,2-25,5-13,-2-17,3-5,-3-9,3-7,4-5,10-18,-3-10,8-15,2-5,0 4,21-28,29-65,21-30,17-2,-4-3,-8 19,-4 19,-13 28,-16 29,-1 20,-6 13,-3 0,-9 17,14-14,28-22,3-3,20-23,8-11,-7 13,1-5,9-3,-12 17,-5 3,-14 18,-19 15,-19 22,-15 18,-19 7,-7 4,-4 6,-9-3,2 5,2 3,-4 4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2-04T06:44:13.440"/>
    </inkml:context>
    <inkml:brush xml:id="br0">
      <inkml:brushProperty name="width" value="0.35" units="cm"/>
      <inkml:brushProperty name="height" value="0.35" units="cm"/>
      <inkml:brushProperty name="color" value="#0B868D"/>
      <inkml:brushProperty name="ignorePressure" value="1"/>
      <inkml:brushProperty name="inkEffects" value="ocean"/>
      <inkml:brushProperty name="anchorX" value="-5193.77881"/>
      <inkml:brushProperty name="anchorY" value="540.73615"/>
      <inkml:brushProperty name="scaleFactor" value="0.5"/>
    </inkml:brush>
  </inkml:definitions>
  <inkml:trace contextRef="#ctx0" brushRef="#br0">0 1,'0'0,"7"0,8 0,15 0,6 0,11 0,9 0,8 0,-3 0,4 0,-6 0,2 0,-6 0,-4 0,-6 0,-3 0,-4 0,-1 0,-1 0,-1 0,-6 7,6 0,1 0,1-1,1-1,-1-3,8 0,-1-1,8-1,-2-1,-1 1,-4 0,-3 0,-2-1,-2 1,-2 0,0 0,0 0,-1 0,1 0,-7 7,0 1,-1 6,2 0,2-2,2-3,8-3,1-3,1-1,-2-1,-1-2,-9 8,-8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2-04T06:44:22.461"/>
    </inkml:context>
    <inkml:brush xml:id="br0">
      <inkml:brushProperty name="width" value="0.35" units="cm"/>
      <inkml:brushProperty name="height" value="0.35" units="cm"/>
      <inkml:brushProperty name="color" value="#0B868D"/>
      <inkml:brushProperty name="ignorePressure" value="1"/>
      <inkml:brushProperty name="inkEffects" value="ocean"/>
      <inkml:brushProperty name="anchorX" value="-5193.77881"/>
      <inkml:brushProperty name="anchorY" value="540.73615"/>
      <inkml:brushProperty name="scaleFactor" value="0.5"/>
    </inkml:brush>
  </inkml:definitions>
  <inkml:trace contextRef="#ctx0" brushRef="#br0">0 1,'0'0,"7"0,8 0,15 0,6 0,11 0,9 0,8 0,-3 0,4 0,-6 0,2 0,-6 0,-4 0,-6 0,-3 0,-4 0,-1 0,-1 0,-1 0,-6 7,6 0,1 0,1-1,1-1,-1-3,8 0,-1-1,8-1,-2-1,-1 1,-4 0,-3 0,-2-1,-2 1,-2 0,0 0,0 0,-1 0,1 0,-7 7,0 1,-1 6,2 0,2-2,2-3,8-3,1-3,1-1,-2-1,-1-2,-9 8,-8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2-04T06:44:29.925"/>
    </inkml:context>
    <inkml:brush xml:id="br0">
      <inkml:brushProperty name="width" value="0.35" units="cm"/>
      <inkml:brushProperty name="height" value="0.35" units="cm"/>
      <inkml:brushProperty name="color" value="#0B868D"/>
      <inkml:brushProperty name="ignorePressure" value="1"/>
      <inkml:brushProperty name="inkEffects" value="ocean"/>
      <inkml:brushProperty name="anchorX" value="-5193.77881"/>
      <inkml:brushProperty name="anchorY" value="540.73615"/>
      <inkml:brushProperty name="scaleFactor" value="0.5"/>
    </inkml:brush>
  </inkml:definitions>
  <inkml:trace contextRef="#ctx0" brushRef="#br0">0 1,'0'0,"7"0,8 0,15 0,6 0,11 0,9 0,8 0,-3 0,4 0,-6 0,2 0,-6 0,-4 0,-6 0,-3 0,-4 0,-1 0,-1 0,-1 0,-6 7,6 0,1 0,1-1,1-1,-1-3,8 0,-1-1,8-1,-2-1,-1 1,-4 0,-3 0,-2-1,-2 1,-2 0,0 0,0 0,-1 0,1 0,-7 7,0 1,-1 6,2 0,2-2,2-3,8-3,1-3,1-1,-2-1,-1-2,-9 8,-8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B488F-27AF-4381-8529-F2B68C4F5DF2}" type="datetimeFigureOut">
              <a:rPr lang="ar-SA" smtClean="0"/>
              <a:t>22/05/45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00E48-16C7-4567-87E1-C40D04D3DE5F}" type="slidenum">
              <a:rPr lang="ar-SA" smtClean="0"/>
              <a:t>‹#›</a:t>
            </a:fld>
            <a:endParaRPr lang="ar-S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1953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B488F-27AF-4381-8529-F2B68C4F5DF2}" type="datetimeFigureOut">
              <a:rPr lang="ar-SA" smtClean="0"/>
              <a:t>22/05/45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00E48-16C7-4567-87E1-C40D04D3DE5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48315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B488F-27AF-4381-8529-F2B68C4F5DF2}" type="datetimeFigureOut">
              <a:rPr lang="ar-SA" smtClean="0"/>
              <a:t>22/05/45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00E48-16C7-4567-87E1-C40D04D3DE5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83739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B488F-27AF-4381-8529-F2B68C4F5DF2}" type="datetimeFigureOut">
              <a:rPr lang="ar-SA" smtClean="0"/>
              <a:t>22/05/45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00E48-16C7-4567-87E1-C40D04D3DE5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84026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B488F-27AF-4381-8529-F2B68C4F5DF2}" type="datetimeFigureOut">
              <a:rPr lang="ar-SA" smtClean="0"/>
              <a:t>22/05/45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00E48-16C7-4567-87E1-C40D04D3DE5F}" type="slidenum">
              <a:rPr lang="ar-SA" smtClean="0"/>
              <a:t>‹#›</a:t>
            </a:fld>
            <a:endParaRPr lang="ar-S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4800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B488F-27AF-4381-8529-F2B68C4F5DF2}" type="datetimeFigureOut">
              <a:rPr lang="ar-SA" smtClean="0"/>
              <a:t>22/05/45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00E48-16C7-4567-87E1-C40D04D3DE5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17365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B488F-27AF-4381-8529-F2B68C4F5DF2}" type="datetimeFigureOut">
              <a:rPr lang="ar-SA" smtClean="0"/>
              <a:t>22/05/45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00E48-16C7-4567-87E1-C40D04D3DE5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85242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B488F-27AF-4381-8529-F2B68C4F5DF2}" type="datetimeFigureOut">
              <a:rPr lang="ar-SA" smtClean="0"/>
              <a:t>22/05/45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00E48-16C7-4567-87E1-C40D04D3DE5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65853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B488F-27AF-4381-8529-F2B68C4F5DF2}" type="datetimeFigureOut">
              <a:rPr lang="ar-SA" smtClean="0"/>
              <a:t>22/05/45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00E48-16C7-4567-87E1-C40D04D3DE5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22121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81B488F-27AF-4381-8529-F2B68C4F5DF2}" type="datetimeFigureOut">
              <a:rPr lang="ar-SA" smtClean="0"/>
              <a:t>22/05/45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EC00E48-16C7-4567-87E1-C40D04D3DE5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2619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B488F-27AF-4381-8529-F2B68C4F5DF2}" type="datetimeFigureOut">
              <a:rPr lang="ar-SA" smtClean="0"/>
              <a:t>22/05/45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00E48-16C7-4567-87E1-C40D04D3DE5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50888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81B488F-27AF-4381-8529-F2B68C4F5DF2}" type="datetimeFigureOut">
              <a:rPr lang="ar-SA" smtClean="0"/>
              <a:t>22/05/45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EC00E48-16C7-4567-87E1-C40D04D3DE5F}" type="slidenum">
              <a:rPr lang="ar-SA" smtClean="0"/>
              <a:t>‹#›</a:t>
            </a:fld>
            <a:endParaRPr lang="ar-SA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3202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4.xml"/><Relationship Id="rId5" Type="http://schemas.openxmlformats.org/officeDocument/2006/relationships/image" Target="../media/image4.png"/><Relationship Id="rId4" Type="http://schemas.openxmlformats.org/officeDocument/2006/relationships/customXml" Target="../ink/ink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07E502C-055F-4810-B81C-616939B69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6320" y="2086374"/>
            <a:ext cx="10058400" cy="1450757"/>
          </a:xfrm>
        </p:spPr>
        <p:txBody>
          <a:bodyPr>
            <a:normAutofit fontScale="90000"/>
          </a:bodyPr>
          <a:lstStyle/>
          <a:p>
            <a:pPr algn="ctr"/>
            <a:r>
              <a:rPr lang="ar-SA" sz="11500" dirty="0">
                <a:latin typeface="Aldhabi" panose="01000000000000000000" pitchFamily="2" charset="-78"/>
                <a:cs typeface="Aldhabi" panose="01000000000000000000" pitchFamily="2" charset="-78"/>
              </a:rPr>
              <a:t>السلام عليكم ورحمة الله وبركاته</a:t>
            </a:r>
          </a:p>
        </p:txBody>
      </p:sp>
    </p:spTree>
    <p:extLst>
      <p:ext uri="{BB962C8B-B14F-4D97-AF65-F5344CB8AC3E}">
        <p14:creationId xmlns:p14="http://schemas.microsoft.com/office/powerpoint/2010/main" val="19867872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1CEEB93-F0F3-4FE5-906E-E6C073309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/>
              <a:t>عددي أمثلة لحسابات البريد الالكتروني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DBAEFF2-5D95-41D2-96F3-497E629775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ar-SA" sz="8000" dirty="0"/>
              <a:t>جيميل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ar-SA" sz="8000" dirty="0"/>
              <a:t>أوت لوك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ar-SA" sz="8000" dirty="0"/>
              <a:t>ياهو</a:t>
            </a:r>
          </a:p>
        </p:txBody>
      </p:sp>
    </p:spTree>
    <p:extLst>
      <p:ext uri="{BB962C8B-B14F-4D97-AF65-F5344CB8AC3E}">
        <p14:creationId xmlns:p14="http://schemas.microsoft.com/office/powerpoint/2010/main" val="26224517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550F423-2A22-4851-B0A7-B54864DA4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/>
              <a:t>مثال لعنوان البريد الالكتروني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E7D7399-6CBE-4A48-BE15-656116A05E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9600" dirty="0">
                <a:solidFill>
                  <a:schemeClr val="bg2">
                    <a:lumMod val="50000"/>
                  </a:schemeClr>
                </a:solidFill>
              </a:rPr>
              <a:t>saad</a:t>
            </a:r>
            <a:r>
              <a:rPr lang="en-US" sz="9600" dirty="0">
                <a:solidFill>
                  <a:srgbClr val="00B050"/>
                </a:solidFill>
              </a:rPr>
              <a:t>@</a:t>
            </a:r>
            <a:r>
              <a:rPr lang="en-US" sz="9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outlook</a:t>
            </a:r>
            <a:r>
              <a:rPr lang="en-US" sz="9600" dirty="0">
                <a:solidFill>
                  <a:srgbClr val="FF0000"/>
                </a:solidFill>
              </a:rPr>
              <a:t>.com</a:t>
            </a:r>
            <a:endParaRPr lang="ar-SA" sz="9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2635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4A2A51D-B1FC-4322-8B73-0FF295E39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3884" y="129848"/>
            <a:ext cx="4062549" cy="353477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ar-SA" sz="3200" dirty="0"/>
              <a:t>ملخص الدرس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2D5D0D7-F445-42F1-B8E8-6746F21EF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76549"/>
            <a:ext cx="10058400" cy="4092545"/>
          </a:xfrm>
        </p:spPr>
        <p:txBody>
          <a:bodyPr/>
          <a:lstStyle/>
          <a:p>
            <a:r>
              <a:rPr lang="ar-SA" dirty="0"/>
              <a:t>مثال لعنوان البريد الالكتروني</a:t>
            </a:r>
          </a:p>
          <a:p>
            <a:r>
              <a:rPr lang="ar-SA" dirty="0"/>
              <a:t>ارسال بريد الكتروني</a:t>
            </a:r>
          </a:p>
          <a:p>
            <a:r>
              <a:rPr lang="ar-SA" dirty="0"/>
              <a:t>تنسيق رسالة بريد الكتروني</a:t>
            </a:r>
          </a:p>
          <a:p>
            <a:r>
              <a:rPr lang="ar-SA" dirty="0"/>
              <a:t>ارفاق </a:t>
            </a:r>
            <a:r>
              <a:rPr lang="ar-SA"/>
              <a:t>ملف </a:t>
            </a:r>
            <a:endParaRPr lang="ar-SA" dirty="0"/>
          </a:p>
          <a:p>
            <a:pPr algn="ctr"/>
            <a:r>
              <a:rPr lang="ar-SA" dirty="0">
                <a:highlight>
                  <a:srgbClr val="00FF00"/>
                </a:highlight>
              </a:rPr>
              <a:t>الواجب: ما المقصود بكل من </a:t>
            </a:r>
          </a:p>
          <a:p>
            <a:pPr algn="ctr"/>
            <a:r>
              <a:rPr lang="en-US" sz="3200" dirty="0">
                <a:solidFill>
                  <a:schemeClr val="bg2">
                    <a:lumMod val="50000"/>
                  </a:schemeClr>
                </a:solidFill>
              </a:rPr>
              <a:t>saad</a:t>
            </a:r>
            <a:r>
              <a:rPr lang="en-US" sz="3200" dirty="0">
                <a:solidFill>
                  <a:srgbClr val="00B050"/>
                </a:solidFill>
              </a:rPr>
              <a:t>@</a:t>
            </a:r>
            <a:r>
              <a:rPr lang="en-US" sz="3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outlook</a:t>
            </a:r>
            <a:r>
              <a:rPr lang="en-US" sz="3200" dirty="0">
                <a:solidFill>
                  <a:srgbClr val="FF0000"/>
                </a:solidFill>
              </a:rPr>
              <a:t>.com</a:t>
            </a:r>
            <a:endParaRPr lang="ar-SA" sz="3200" dirty="0">
              <a:solidFill>
                <a:srgbClr val="FF0000"/>
              </a:solidFill>
            </a:endParaRPr>
          </a:p>
          <a:p>
            <a:r>
              <a:rPr lang="ar-SA" dirty="0"/>
              <a:t>                                                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6304121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0FA0E32-30F5-4A0F-A5DE-1E3A489D4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DE4F622-94F5-4646-883F-75E831AE2F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86584063-631A-4D5C-B715-0AA75C66F67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3107" t="21128" r="34322" b="9313"/>
          <a:stretch/>
        </p:blipFill>
        <p:spPr>
          <a:xfrm>
            <a:off x="0" y="0"/>
            <a:ext cx="11952514" cy="6217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88793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20D0B98-12E4-47C5-AB79-8A6AB21D2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29B5CE5-5E50-440B-B24E-473C0B14E6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D4F939F6-F9EE-490D-95E0-6B4C85A2E5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32108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8351038-9E14-4F3D-975B-ACCCCD1C3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0862F18-EB60-4ED9-993F-9AE6173696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ar-SA" sz="4000" dirty="0"/>
              <a:t>الواجب اختبار قصير على الدروس الماضية</a:t>
            </a:r>
          </a:p>
          <a:p>
            <a:pPr marL="0" indent="0" algn="ctr">
              <a:buNone/>
            </a:pPr>
            <a:r>
              <a:rPr lang="ar-SA" sz="4000" dirty="0"/>
              <a:t>وكل طالبة تحضر معها ورقة فارغة</a:t>
            </a:r>
          </a:p>
        </p:txBody>
      </p:sp>
    </p:spTree>
    <p:extLst>
      <p:ext uri="{BB962C8B-B14F-4D97-AF65-F5344CB8AC3E}">
        <p14:creationId xmlns:p14="http://schemas.microsoft.com/office/powerpoint/2010/main" val="2327987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C6207BE-55F3-47E0-8E60-3E57B815E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006620"/>
          </a:xfrm>
        </p:spPr>
        <p:txBody>
          <a:bodyPr/>
          <a:lstStyle/>
          <a:p>
            <a:pPr algn="ctr"/>
            <a:r>
              <a:rPr lang="ar-SA" dirty="0"/>
              <a:t>شكر وتقدير للطالبات المتميزات بالاختبار القصير</a:t>
            </a:r>
          </a:p>
        </p:txBody>
      </p:sp>
      <p:sp>
        <p:nvSpPr>
          <p:cNvPr id="4" name="نجمة: 16 نقطة 3">
            <a:extLst>
              <a:ext uri="{FF2B5EF4-FFF2-40B4-BE49-F238E27FC236}">
                <a16:creationId xmlns:a16="http://schemas.microsoft.com/office/drawing/2014/main" id="{DAFE106A-F6FA-4FB1-AAEC-1CA1DD207C67}"/>
              </a:ext>
            </a:extLst>
          </p:cNvPr>
          <p:cNvSpPr/>
          <p:nvPr/>
        </p:nvSpPr>
        <p:spPr>
          <a:xfrm>
            <a:off x="9731829" y="1143000"/>
            <a:ext cx="2116182" cy="1972492"/>
          </a:xfrm>
          <a:prstGeom prst="star16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/>
              <a:t>أسرار </a:t>
            </a:r>
            <a:r>
              <a:rPr lang="ar-SA" sz="2800" b="1" dirty="0" err="1"/>
              <a:t>الشايعي</a:t>
            </a:r>
            <a:endParaRPr lang="ar-SA" sz="2800" b="1" dirty="0"/>
          </a:p>
        </p:txBody>
      </p:sp>
      <p:sp>
        <p:nvSpPr>
          <p:cNvPr id="5" name="نجمة: 16 نقطة 4">
            <a:extLst>
              <a:ext uri="{FF2B5EF4-FFF2-40B4-BE49-F238E27FC236}">
                <a16:creationId xmlns:a16="http://schemas.microsoft.com/office/drawing/2014/main" id="{F7C638EE-3DE0-43D4-8765-1713EB8F29F5}"/>
              </a:ext>
            </a:extLst>
          </p:cNvPr>
          <p:cNvSpPr/>
          <p:nvPr/>
        </p:nvSpPr>
        <p:spPr>
          <a:xfrm>
            <a:off x="5270865" y="1125102"/>
            <a:ext cx="2116182" cy="1972492"/>
          </a:xfrm>
          <a:prstGeom prst="star16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/>
              <a:t>جوري المطوع</a:t>
            </a:r>
          </a:p>
        </p:txBody>
      </p:sp>
      <p:sp>
        <p:nvSpPr>
          <p:cNvPr id="6" name="نجمة: 16 نقطة 5">
            <a:extLst>
              <a:ext uri="{FF2B5EF4-FFF2-40B4-BE49-F238E27FC236}">
                <a16:creationId xmlns:a16="http://schemas.microsoft.com/office/drawing/2014/main" id="{4A595C87-3E50-43B6-BCA9-60AA1CCA287E}"/>
              </a:ext>
            </a:extLst>
          </p:cNvPr>
          <p:cNvSpPr/>
          <p:nvPr/>
        </p:nvSpPr>
        <p:spPr>
          <a:xfrm>
            <a:off x="3002283" y="1125102"/>
            <a:ext cx="2116182" cy="1972492"/>
          </a:xfrm>
          <a:prstGeom prst="star16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 err="1"/>
              <a:t>ريلام</a:t>
            </a:r>
            <a:r>
              <a:rPr lang="ar-SA" sz="2800" dirty="0"/>
              <a:t> القصير</a:t>
            </a:r>
          </a:p>
        </p:txBody>
      </p:sp>
      <p:sp>
        <p:nvSpPr>
          <p:cNvPr id="7" name="نجمة: 16 نقطة 6">
            <a:extLst>
              <a:ext uri="{FF2B5EF4-FFF2-40B4-BE49-F238E27FC236}">
                <a16:creationId xmlns:a16="http://schemas.microsoft.com/office/drawing/2014/main" id="{A9DBCA9E-75F8-4CF3-BD46-D4EECE7CEB1A}"/>
              </a:ext>
            </a:extLst>
          </p:cNvPr>
          <p:cNvSpPr/>
          <p:nvPr/>
        </p:nvSpPr>
        <p:spPr>
          <a:xfrm>
            <a:off x="7539447" y="1143000"/>
            <a:ext cx="2116182" cy="1972492"/>
          </a:xfrm>
          <a:prstGeom prst="star16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/>
              <a:t>دانية الفوزان</a:t>
            </a:r>
          </a:p>
        </p:txBody>
      </p:sp>
      <p:sp>
        <p:nvSpPr>
          <p:cNvPr id="8" name="نجمة: 16 نقطة 7">
            <a:extLst>
              <a:ext uri="{FF2B5EF4-FFF2-40B4-BE49-F238E27FC236}">
                <a16:creationId xmlns:a16="http://schemas.microsoft.com/office/drawing/2014/main" id="{5567F909-78F7-4448-9D8B-83870FFEDD54}"/>
              </a:ext>
            </a:extLst>
          </p:cNvPr>
          <p:cNvSpPr/>
          <p:nvPr/>
        </p:nvSpPr>
        <p:spPr>
          <a:xfrm>
            <a:off x="809901" y="1125102"/>
            <a:ext cx="2116182" cy="1972492"/>
          </a:xfrm>
          <a:prstGeom prst="star16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/>
              <a:t>رسان </a:t>
            </a:r>
          </a:p>
          <a:p>
            <a:pPr algn="ctr"/>
            <a:r>
              <a:rPr lang="ar-SA" sz="2800" dirty="0"/>
              <a:t>اللاحم</a:t>
            </a:r>
          </a:p>
        </p:txBody>
      </p:sp>
      <p:sp>
        <p:nvSpPr>
          <p:cNvPr id="9" name="نجمة: 16 نقطة 8">
            <a:extLst>
              <a:ext uri="{FF2B5EF4-FFF2-40B4-BE49-F238E27FC236}">
                <a16:creationId xmlns:a16="http://schemas.microsoft.com/office/drawing/2014/main" id="{F34C6E4E-806D-4B9C-BE5E-B4E162DD7D1D}"/>
              </a:ext>
            </a:extLst>
          </p:cNvPr>
          <p:cNvSpPr/>
          <p:nvPr/>
        </p:nvSpPr>
        <p:spPr>
          <a:xfrm>
            <a:off x="5817329" y="4728754"/>
            <a:ext cx="2116182" cy="1972492"/>
          </a:xfrm>
          <a:prstGeom prst="star16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/>
              <a:t>مي العمير</a:t>
            </a:r>
          </a:p>
        </p:txBody>
      </p:sp>
      <p:sp>
        <p:nvSpPr>
          <p:cNvPr id="14" name="نجمة: 16 نقطة 13">
            <a:extLst>
              <a:ext uri="{FF2B5EF4-FFF2-40B4-BE49-F238E27FC236}">
                <a16:creationId xmlns:a16="http://schemas.microsoft.com/office/drawing/2014/main" id="{FE3302F3-CA5C-4B84-B8F6-0DAC08ED2766}"/>
              </a:ext>
            </a:extLst>
          </p:cNvPr>
          <p:cNvSpPr/>
          <p:nvPr/>
        </p:nvSpPr>
        <p:spPr>
          <a:xfrm>
            <a:off x="9265917" y="3005305"/>
            <a:ext cx="2116182" cy="1972492"/>
          </a:xfrm>
          <a:prstGeom prst="star16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/>
              <a:t>ديالا الراضي</a:t>
            </a:r>
          </a:p>
        </p:txBody>
      </p:sp>
      <p:sp>
        <p:nvSpPr>
          <p:cNvPr id="15" name="نجمة: 16 نقطة 14">
            <a:extLst>
              <a:ext uri="{FF2B5EF4-FFF2-40B4-BE49-F238E27FC236}">
                <a16:creationId xmlns:a16="http://schemas.microsoft.com/office/drawing/2014/main" id="{1B805311-C3E6-4D7C-B71B-D172BF484090}"/>
              </a:ext>
            </a:extLst>
          </p:cNvPr>
          <p:cNvSpPr/>
          <p:nvPr/>
        </p:nvSpPr>
        <p:spPr>
          <a:xfrm>
            <a:off x="4804953" y="2987407"/>
            <a:ext cx="2116182" cy="1972492"/>
          </a:xfrm>
          <a:prstGeom prst="star16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/>
              <a:t>جمانة العودة</a:t>
            </a:r>
          </a:p>
        </p:txBody>
      </p:sp>
      <p:sp>
        <p:nvSpPr>
          <p:cNvPr id="16" name="نجمة: 16 نقطة 15">
            <a:extLst>
              <a:ext uri="{FF2B5EF4-FFF2-40B4-BE49-F238E27FC236}">
                <a16:creationId xmlns:a16="http://schemas.microsoft.com/office/drawing/2014/main" id="{3956ADCE-1810-4C3B-A272-DC18B001875D}"/>
              </a:ext>
            </a:extLst>
          </p:cNvPr>
          <p:cNvSpPr/>
          <p:nvPr/>
        </p:nvSpPr>
        <p:spPr>
          <a:xfrm>
            <a:off x="2536371" y="2987407"/>
            <a:ext cx="2116182" cy="1972492"/>
          </a:xfrm>
          <a:prstGeom prst="star16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/>
              <a:t>ولاء فيصل</a:t>
            </a:r>
          </a:p>
        </p:txBody>
      </p:sp>
      <p:sp>
        <p:nvSpPr>
          <p:cNvPr id="17" name="نجمة: 16 نقطة 16">
            <a:extLst>
              <a:ext uri="{FF2B5EF4-FFF2-40B4-BE49-F238E27FC236}">
                <a16:creationId xmlns:a16="http://schemas.microsoft.com/office/drawing/2014/main" id="{4EF7FB65-1620-43B9-B4A3-7CE032DE82FA}"/>
              </a:ext>
            </a:extLst>
          </p:cNvPr>
          <p:cNvSpPr/>
          <p:nvPr/>
        </p:nvSpPr>
        <p:spPr>
          <a:xfrm>
            <a:off x="7073535" y="3005305"/>
            <a:ext cx="2116182" cy="1972492"/>
          </a:xfrm>
          <a:prstGeom prst="star16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/>
              <a:t>أرين </a:t>
            </a:r>
            <a:r>
              <a:rPr lang="ar-SA" sz="2000" dirty="0" err="1"/>
              <a:t>المطرودي</a:t>
            </a:r>
            <a:endParaRPr lang="ar-SA" sz="2000" dirty="0"/>
          </a:p>
        </p:txBody>
      </p:sp>
      <p:sp>
        <p:nvSpPr>
          <p:cNvPr id="18" name="نجمة: 16 نقطة 17">
            <a:extLst>
              <a:ext uri="{FF2B5EF4-FFF2-40B4-BE49-F238E27FC236}">
                <a16:creationId xmlns:a16="http://schemas.microsoft.com/office/drawing/2014/main" id="{A91E019D-F6CF-4049-BFD0-40583C42507A}"/>
              </a:ext>
            </a:extLst>
          </p:cNvPr>
          <p:cNvSpPr/>
          <p:nvPr/>
        </p:nvSpPr>
        <p:spPr>
          <a:xfrm>
            <a:off x="343989" y="2987407"/>
            <a:ext cx="2116182" cy="1972492"/>
          </a:xfrm>
          <a:prstGeom prst="star16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/>
              <a:t>دعاء </a:t>
            </a:r>
            <a:r>
              <a:rPr lang="ar-SA" sz="2400" dirty="0" err="1"/>
              <a:t>الضبيعي</a:t>
            </a:r>
            <a:endParaRPr lang="ar-SA" sz="2400" dirty="0"/>
          </a:p>
        </p:txBody>
      </p:sp>
    </p:spTree>
    <p:extLst>
      <p:ext uri="{BB962C8B-B14F-4D97-AF65-F5344CB8AC3E}">
        <p14:creationId xmlns:p14="http://schemas.microsoft.com/office/powerpoint/2010/main" val="1159418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66B5975-680B-48AF-B215-770959658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هي شبكة عالمية تحتوي على ملايين الحاسبات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EEA5B7E-6EB5-4722-B565-84D55C384E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ar-SA" sz="8000" dirty="0"/>
              <a:t>الانترنت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ar-SA" sz="8000" dirty="0"/>
              <a:t>برنامج الوورد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ar-SA" sz="8000" dirty="0"/>
              <a:t>موقع عين</a:t>
            </a:r>
          </a:p>
        </p:txBody>
      </p:sp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2">
            <p14:nvContentPartPr>
              <p14:cNvPr id="4" name="حبر 3">
                <a:extLst>
                  <a:ext uri="{FF2B5EF4-FFF2-40B4-BE49-F238E27FC236}">
                    <a16:creationId xmlns:a16="http://schemas.microsoft.com/office/drawing/2014/main" id="{253B09E4-79BF-4617-A9AB-FA520AD62DC3}"/>
                  </a:ext>
                </a:extLst>
              </p14:cNvPr>
              <p14:cNvContentPartPr/>
              <p14:nvPr/>
            </p14:nvContentPartPr>
            <p14:xfrm>
              <a:off x="10593566" y="1568571"/>
              <a:ext cx="1413000" cy="1312560"/>
            </p14:xfrm>
          </p:contentPart>
        </mc:Choice>
        <mc:Fallback>
          <p:pic>
            <p:nvPicPr>
              <p:cNvPr id="4" name="حبر 3">
                <a:extLst>
                  <a:ext uri="{FF2B5EF4-FFF2-40B4-BE49-F238E27FC236}">
                    <a16:creationId xmlns:a16="http://schemas.microsoft.com/office/drawing/2014/main" id="{253B09E4-79BF-4617-A9AB-FA520AD62DC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530566" y="1505931"/>
                <a:ext cx="1538640" cy="1438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8870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2779802-B413-4C82-973D-45CB34CF5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للاتصال بالإنترنت أحتاج ثلاثة أشياء عدديها؟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2CC08FD-4BC0-4400-A054-C646703356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32201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4B96C3F-45D5-4B4F-B2AB-69BAA8C30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/>
              <a:t>اختاري الإجابة الصحيحة فيما يلي: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86541CF-7168-47B7-A95C-C8FEB710DE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sz="3600" dirty="0">
                <a:solidFill>
                  <a:schemeClr val="bg2">
                    <a:lumMod val="50000"/>
                  </a:schemeClr>
                </a:solidFill>
              </a:rPr>
              <a:t>بروتوكول نقل النص التشعبي ( </a:t>
            </a:r>
            <a:r>
              <a:rPr lang="en-US" sz="3600" dirty="0">
                <a:solidFill>
                  <a:schemeClr val="bg2">
                    <a:lumMod val="50000"/>
                  </a:schemeClr>
                </a:solidFill>
              </a:rPr>
              <a:t>http- www- </a:t>
            </a:r>
            <a:r>
              <a:rPr lang="en-US" sz="3600" dirty="0" err="1">
                <a:solidFill>
                  <a:schemeClr val="bg2">
                    <a:lumMod val="50000"/>
                  </a:schemeClr>
                </a:solidFill>
              </a:rPr>
              <a:t>isp</a:t>
            </a:r>
            <a:r>
              <a:rPr lang="ar-SA" sz="3600" dirty="0">
                <a:solidFill>
                  <a:schemeClr val="bg2">
                    <a:lumMod val="50000"/>
                  </a:schemeClr>
                </a:solidFill>
              </a:rPr>
              <a:t>)</a:t>
            </a:r>
          </a:p>
          <a:p>
            <a:r>
              <a:rPr lang="ar-SA" sz="3600" dirty="0">
                <a:solidFill>
                  <a:srgbClr val="FF0000"/>
                </a:solidFill>
              </a:rPr>
              <a:t> موقع ويب تجاري ( </a:t>
            </a:r>
            <a:r>
              <a:rPr lang="en-US" sz="3600" dirty="0">
                <a:solidFill>
                  <a:srgbClr val="FF0000"/>
                </a:solidFill>
              </a:rPr>
              <a:t>gov – com – </a:t>
            </a:r>
            <a:r>
              <a:rPr lang="en-US" sz="3600" dirty="0" err="1">
                <a:solidFill>
                  <a:srgbClr val="FF0000"/>
                </a:solidFill>
              </a:rPr>
              <a:t>edu</a:t>
            </a:r>
            <a:r>
              <a:rPr lang="ar-SA" sz="3600" dirty="0">
                <a:solidFill>
                  <a:srgbClr val="FF0000"/>
                </a:solidFill>
              </a:rPr>
              <a:t>)</a:t>
            </a:r>
          </a:p>
          <a:p>
            <a:r>
              <a:rPr lang="ar-SA" sz="3600" dirty="0">
                <a:solidFill>
                  <a:schemeClr val="accent5">
                    <a:lumMod val="75000"/>
                  </a:schemeClr>
                </a:solidFill>
              </a:rPr>
              <a:t> شبكة الويب العالمية (</a:t>
            </a:r>
            <a:r>
              <a:rPr lang="en-US" sz="3600" dirty="0">
                <a:solidFill>
                  <a:schemeClr val="accent5">
                    <a:lumMod val="75000"/>
                  </a:schemeClr>
                </a:solidFill>
              </a:rPr>
              <a:t>https – www- </a:t>
            </a:r>
            <a:r>
              <a:rPr lang="en-US" sz="3600" dirty="0" err="1">
                <a:solidFill>
                  <a:schemeClr val="accent5">
                    <a:lumMod val="75000"/>
                  </a:schemeClr>
                </a:solidFill>
              </a:rPr>
              <a:t>url</a:t>
            </a:r>
            <a:r>
              <a:rPr lang="ar-SA" sz="3600" dirty="0">
                <a:solidFill>
                  <a:schemeClr val="accent5">
                    <a:lumMod val="75000"/>
                  </a:schemeClr>
                </a:solidFill>
              </a:rPr>
              <a:t>)</a:t>
            </a:r>
          </a:p>
          <a:p>
            <a:endParaRPr lang="ar-SA" dirty="0"/>
          </a:p>
          <a:p>
            <a:endParaRPr lang="ar-SA" dirty="0"/>
          </a:p>
        </p:txBody>
      </p:sp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2">
            <p14:nvContentPartPr>
              <p14:cNvPr id="4" name="حبر 3">
                <a:extLst>
                  <a:ext uri="{FF2B5EF4-FFF2-40B4-BE49-F238E27FC236}">
                    <a16:creationId xmlns:a16="http://schemas.microsoft.com/office/drawing/2014/main" id="{64DCBCBA-AB62-4AFA-9DFB-3C8637F46A3A}"/>
                  </a:ext>
                </a:extLst>
              </p14:cNvPr>
              <p14:cNvContentPartPr/>
              <p14:nvPr/>
            </p14:nvContentPartPr>
            <p14:xfrm>
              <a:off x="3696326" y="2364171"/>
              <a:ext cx="751320" cy="45000"/>
            </p14:xfrm>
          </p:contentPart>
        </mc:Choice>
        <mc:Fallback>
          <p:pic>
            <p:nvPicPr>
              <p:cNvPr id="4" name="حبر 3">
                <a:extLst>
                  <a:ext uri="{FF2B5EF4-FFF2-40B4-BE49-F238E27FC236}">
                    <a16:creationId xmlns:a16="http://schemas.microsoft.com/office/drawing/2014/main" id="{64DCBCBA-AB62-4AFA-9DFB-3C8637F46A3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633326" y="2301531"/>
                <a:ext cx="876960" cy="170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4">
            <p14:nvContentPartPr>
              <p14:cNvPr id="5" name="حبر 4">
                <a:extLst>
                  <a:ext uri="{FF2B5EF4-FFF2-40B4-BE49-F238E27FC236}">
                    <a16:creationId xmlns:a16="http://schemas.microsoft.com/office/drawing/2014/main" id="{3B5D2821-F3E2-4674-835F-F942612F8D15}"/>
                  </a:ext>
                </a:extLst>
              </p14:cNvPr>
              <p14:cNvContentPartPr/>
              <p14:nvPr/>
            </p14:nvContentPartPr>
            <p14:xfrm>
              <a:off x="6096000" y="3078274"/>
              <a:ext cx="751320" cy="45000"/>
            </p14:xfrm>
          </p:contentPart>
        </mc:Choice>
        <mc:Fallback>
          <p:pic>
            <p:nvPicPr>
              <p:cNvPr id="5" name="حبر 4">
                <a:extLst>
                  <a:ext uri="{FF2B5EF4-FFF2-40B4-BE49-F238E27FC236}">
                    <a16:creationId xmlns:a16="http://schemas.microsoft.com/office/drawing/2014/main" id="{3B5D2821-F3E2-4674-835F-F942612F8D15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033000" y="3015634"/>
                <a:ext cx="876960" cy="170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6">
            <p14:nvContentPartPr>
              <p14:cNvPr id="6" name="حبر 5">
                <a:extLst>
                  <a:ext uri="{FF2B5EF4-FFF2-40B4-BE49-F238E27FC236}">
                    <a16:creationId xmlns:a16="http://schemas.microsoft.com/office/drawing/2014/main" id="{3092AB36-FFD5-434F-931B-D852775F70E8}"/>
                  </a:ext>
                </a:extLst>
              </p14:cNvPr>
              <p14:cNvContentPartPr/>
              <p14:nvPr/>
            </p14:nvContentPartPr>
            <p14:xfrm>
              <a:off x="6175106" y="3757266"/>
              <a:ext cx="751320" cy="45000"/>
            </p14:xfrm>
          </p:contentPart>
        </mc:Choice>
        <mc:Fallback>
          <p:pic>
            <p:nvPicPr>
              <p:cNvPr id="6" name="حبر 5">
                <a:extLst>
                  <a:ext uri="{FF2B5EF4-FFF2-40B4-BE49-F238E27FC236}">
                    <a16:creationId xmlns:a16="http://schemas.microsoft.com/office/drawing/2014/main" id="{3092AB36-FFD5-434F-931B-D852775F70E8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112106" y="3694626"/>
                <a:ext cx="876960" cy="170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83762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A91AEF3-FE0B-4F00-9410-8629BDF4D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CBBD0C2-2F7D-4761-A2A2-D893D72AA9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52C2B553-05AB-4762-88F2-D743285859E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500" t="20727" r="30476" b="14402"/>
          <a:stretch/>
        </p:blipFill>
        <p:spPr>
          <a:xfrm>
            <a:off x="304800" y="130629"/>
            <a:ext cx="11669486" cy="5738465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5C3B2358-C221-4FAD-A7B6-CCF2E84AA3D0}"/>
              </a:ext>
            </a:extLst>
          </p:cNvPr>
          <p:cNvSpPr txBox="1"/>
          <p:nvPr/>
        </p:nvSpPr>
        <p:spPr>
          <a:xfrm>
            <a:off x="7257144" y="1414194"/>
            <a:ext cx="3182281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3600" dirty="0">
                <a:solidFill>
                  <a:srgbClr val="FF0000"/>
                </a:solidFill>
              </a:rPr>
              <a:t>بروتوكول نقل النص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B0DC19EF-480C-4CE1-898D-93624F6301F6}"/>
              </a:ext>
            </a:extLst>
          </p:cNvPr>
          <p:cNvSpPr txBox="1"/>
          <p:nvPr/>
        </p:nvSpPr>
        <p:spPr>
          <a:xfrm>
            <a:off x="7257144" y="1975878"/>
            <a:ext cx="3012363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3600" dirty="0">
                <a:solidFill>
                  <a:schemeClr val="bg2">
                    <a:lumMod val="50000"/>
                  </a:schemeClr>
                </a:solidFill>
              </a:rPr>
              <a:t>شبكة الويب العالمية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1A0EFFC3-AD5A-4309-9267-61A3EC2335AC}"/>
              </a:ext>
            </a:extLst>
          </p:cNvPr>
          <p:cNvSpPr txBox="1"/>
          <p:nvPr/>
        </p:nvSpPr>
        <p:spPr>
          <a:xfrm>
            <a:off x="7285824" y="2407417"/>
            <a:ext cx="3196709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3600" dirty="0">
                <a:solidFill>
                  <a:srgbClr val="FF0000"/>
                </a:solidFill>
              </a:rPr>
              <a:t>مزود خدمة الانترنت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9BFC875B-EABD-409B-B13B-0FB604C663C8}"/>
              </a:ext>
            </a:extLst>
          </p:cNvPr>
          <p:cNvSpPr txBox="1"/>
          <p:nvPr/>
        </p:nvSpPr>
        <p:spPr>
          <a:xfrm>
            <a:off x="7328932" y="2864951"/>
            <a:ext cx="3031599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3600" dirty="0">
                <a:solidFill>
                  <a:schemeClr val="bg2">
                    <a:lumMod val="50000"/>
                  </a:schemeClr>
                </a:solidFill>
              </a:rPr>
              <a:t>عنوان موقع انترنت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BAD91849-FAE0-4BEB-8E7B-DBF3F8D86F3F}"/>
              </a:ext>
            </a:extLst>
          </p:cNvPr>
          <p:cNvSpPr txBox="1"/>
          <p:nvPr/>
        </p:nvSpPr>
        <p:spPr>
          <a:xfrm>
            <a:off x="6603218" y="3383550"/>
            <a:ext cx="4027064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3600" dirty="0">
                <a:solidFill>
                  <a:srgbClr val="FF0000"/>
                </a:solidFill>
              </a:rPr>
              <a:t>بروتوكول عنوان الأنترنت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50629949-D706-4B6B-82E2-417FE17ACF38}"/>
              </a:ext>
            </a:extLst>
          </p:cNvPr>
          <p:cNvSpPr txBox="1"/>
          <p:nvPr/>
        </p:nvSpPr>
        <p:spPr>
          <a:xfrm>
            <a:off x="7253590" y="3784557"/>
            <a:ext cx="2776722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3600" dirty="0">
                <a:solidFill>
                  <a:schemeClr val="bg2">
                    <a:lumMod val="50000"/>
                  </a:schemeClr>
                </a:solidFill>
              </a:rPr>
              <a:t>موقع ويب تجاري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A3003166-87DC-49B2-AA40-BF6B7F69F744}"/>
              </a:ext>
            </a:extLst>
          </p:cNvPr>
          <p:cNvSpPr txBox="1"/>
          <p:nvPr/>
        </p:nvSpPr>
        <p:spPr>
          <a:xfrm>
            <a:off x="7293037" y="4303156"/>
            <a:ext cx="2746265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3600" dirty="0">
                <a:solidFill>
                  <a:srgbClr val="FF0000"/>
                </a:solidFill>
              </a:rPr>
              <a:t>موقع ويب تعليمي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BF36868A-592B-413D-9F9A-4C962C2EA102}"/>
              </a:ext>
            </a:extLst>
          </p:cNvPr>
          <p:cNvSpPr txBox="1"/>
          <p:nvPr/>
        </p:nvSpPr>
        <p:spPr>
          <a:xfrm>
            <a:off x="6930152" y="4725932"/>
            <a:ext cx="3485249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3600" dirty="0">
                <a:solidFill>
                  <a:schemeClr val="bg2">
                    <a:lumMod val="50000"/>
                  </a:schemeClr>
                </a:solidFill>
              </a:rPr>
              <a:t>موقع ويب غير تجاري</a:t>
            </a: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9E4DB1D4-6DEA-467D-9D81-4C35071BD278}"/>
              </a:ext>
            </a:extLst>
          </p:cNvPr>
          <p:cNvSpPr txBox="1"/>
          <p:nvPr/>
        </p:nvSpPr>
        <p:spPr>
          <a:xfrm>
            <a:off x="6252480" y="5202935"/>
            <a:ext cx="4081567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3600" dirty="0">
                <a:solidFill>
                  <a:srgbClr val="FF0000"/>
                </a:solidFill>
              </a:rPr>
              <a:t>بروتوكول نقل النص </a:t>
            </a:r>
            <a:r>
              <a:rPr lang="ar-SA" sz="3600" u="sng" dirty="0">
                <a:solidFill>
                  <a:srgbClr val="FF0000"/>
                </a:solidFill>
              </a:rPr>
              <a:t>الآمن</a:t>
            </a:r>
          </a:p>
        </p:txBody>
      </p:sp>
    </p:spTree>
    <p:extLst>
      <p:ext uri="{BB962C8B-B14F-4D97-AF65-F5344CB8AC3E}">
        <p14:creationId xmlns:p14="http://schemas.microsoft.com/office/powerpoint/2010/main" val="2059192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FD04883-F322-46E7-A369-F7FB242E62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3697" y="619300"/>
            <a:ext cx="10724606" cy="3566160"/>
          </a:xfrm>
        </p:spPr>
        <p:txBody>
          <a:bodyPr/>
          <a:lstStyle/>
          <a:p>
            <a:r>
              <a:rPr lang="ar-SA" dirty="0"/>
              <a:t>ارسال واستقبال البريد الالكتروني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7090845-418C-49AD-AEFF-F22EE5402F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481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874A263-E781-4C0D-8FDD-36B2D5B67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SA" sz="7200" b="1" u="sng" dirty="0"/>
              <a:t>ما الذي سنتعلمه اليوم:</a:t>
            </a:r>
          </a:p>
        </p:txBody>
      </p:sp>
      <p:pic>
        <p:nvPicPr>
          <p:cNvPr id="5" name="عنصر نائب للمحتوى 4">
            <a:extLst>
              <a:ext uri="{FF2B5EF4-FFF2-40B4-BE49-F238E27FC236}">
                <a16:creationId xmlns:a16="http://schemas.microsoft.com/office/drawing/2014/main" id="{698896A8-D07A-49FA-9F3F-A971260FC41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52743" t="38967" r="17681" b="22243"/>
          <a:stretch/>
        </p:blipFill>
        <p:spPr>
          <a:xfrm>
            <a:off x="2601685" y="1737360"/>
            <a:ext cx="6988629" cy="4195638"/>
          </a:xfrm>
        </p:spPr>
      </p:pic>
    </p:spTree>
    <p:extLst>
      <p:ext uri="{BB962C8B-B14F-4D97-AF65-F5344CB8AC3E}">
        <p14:creationId xmlns:p14="http://schemas.microsoft.com/office/powerpoint/2010/main" val="13164095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2988F68-729D-4030-9FE1-A37853BF9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ماذا ستستخدمين عندما ترسلين رسالة الى صديقتك؟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8D453D2-342C-4D87-9760-3A329ED71D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  <a:p>
            <a:pPr>
              <a:buFont typeface="Wingdings" panose="05000000000000000000" pitchFamily="2" charset="2"/>
              <a:buChar char="q"/>
            </a:pPr>
            <a:r>
              <a:rPr lang="ar-SA" sz="6000" dirty="0"/>
              <a:t>برنامج الرسام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ar-SA" sz="6000" dirty="0"/>
              <a:t>برنامج الوورد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ar-SA" sz="6000" dirty="0"/>
              <a:t>البريد الالكتروني</a:t>
            </a:r>
          </a:p>
        </p:txBody>
      </p:sp>
    </p:spTree>
    <p:extLst>
      <p:ext uri="{BB962C8B-B14F-4D97-AF65-F5344CB8AC3E}">
        <p14:creationId xmlns:p14="http://schemas.microsoft.com/office/powerpoint/2010/main" val="2511821155"/>
      </p:ext>
    </p:extLst>
  </p:cSld>
  <p:clrMapOvr>
    <a:masterClrMapping/>
  </p:clrMapOvr>
</p:sld>
</file>

<file path=ppt/theme/theme1.xml><?xml version="1.0" encoding="utf-8"?>
<a:theme xmlns:a="http://schemas.openxmlformats.org/drawingml/2006/main" name="أثر رجعي">
  <a:themeElements>
    <a:clrScheme name="أثر رجعي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أثر رجعي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أثر رجعي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47</TotalTime>
  <Words>197</Words>
  <Application>Microsoft Office PowerPoint</Application>
  <PresentationFormat>شاشة عريضة</PresentationFormat>
  <Paragraphs>55</Paragraphs>
  <Slides>15</Slides>
  <Notes>0</Notes>
  <HiddenSlides>1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15</vt:i4>
      </vt:variant>
    </vt:vector>
  </HeadingPairs>
  <TitlesOfParts>
    <vt:vector size="20" baseType="lpstr">
      <vt:lpstr>Aldhabi</vt:lpstr>
      <vt:lpstr>Calibri</vt:lpstr>
      <vt:lpstr>Calibri Light</vt:lpstr>
      <vt:lpstr>Wingdings</vt:lpstr>
      <vt:lpstr>أثر رجعي</vt:lpstr>
      <vt:lpstr>السلام عليكم ورحمة الله وبركاته</vt:lpstr>
      <vt:lpstr>شكر وتقدير للطالبات المتميزات بالاختبار القصير</vt:lpstr>
      <vt:lpstr>هي شبكة عالمية تحتوي على ملايين الحاسبات</vt:lpstr>
      <vt:lpstr>للاتصال بالإنترنت أحتاج ثلاثة أشياء عدديها؟</vt:lpstr>
      <vt:lpstr>اختاري الإجابة الصحيحة فيما يلي:</vt:lpstr>
      <vt:lpstr>عرض تقديمي في PowerPoint</vt:lpstr>
      <vt:lpstr>ارسال واستقبال البريد الالكتروني</vt:lpstr>
      <vt:lpstr>ما الذي سنتعلمه اليوم:</vt:lpstr>
      <vt:lpstr>ماذا ستستخدمين عندما ترسلين رسالة الى صديقتك؟</vt:lpstr>
      <vt:lpstr>عددي أمثلة لحسابات البريد الالكتروني</vt:lpstr>
      <vt:lpstr>مثال لعنوان البريد الالكتروني</vt:lpstr>
      <vt:lpstr>ملخص الدرس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السلام عليكم ورحمة الله وبركاته</dc:title>
  <dc:creator>ندى الدغيرى</dc:creator>
  <cp:lastModifiedBy>ندى الدغيرى</cp:lastModifiedBy>
  <cp:revision>5</cp:revision>
  <dcterms:created xsi:type="dcterms:W3CDTF">2021-12-13T19:09:52Z</dcterms:created>
  <dcterms:modified xsi:type="dcterms:W3CDTF">2023-12-04T06:53:58Z</dcterms:modified>
</cp:coreProperties>
</file>