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46801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299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4481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735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5935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23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7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528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29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ar-S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700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96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13013E0-112B-4FDE-B43A-CC5C11E0CD66}" type="datetimeFigureOut">
              <a:rPr lang="ar-SA" smtClean="0"/>
              <a:t>04/07/44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4FB28BA-8EAF-4911-89ED-78B90AB094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507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66EA45-F678-499B-865E-742962B40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المعاملات قي بايثون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E5BD5CA-B8F1-4DC7-8DCE-98649E18A9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1373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1263C9-8A2D-43FB-9D77-56DEB3BA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93E8C0-CDAA-46FC-971B-2CA1FC2CB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9B06DC6-0DE9-4990-831E-1B736F3DAB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607" t="52953" r="21036" b="5693"/>
          <a:stretch/>
        </p:blipFill>
        <p:spPr>
          <a:xfrm>
            <a:off x="418011" y="2363723"/>
            <a:ext cx="11077302" cy="42199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33103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08287E-3AFF-4779-8833-ACF4E473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مثال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73DFDE-40CA-4AA9-9BF8-7C9B307C7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2798064" cy="278304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800" dirty="0">
                <a:solidFill>
                  <a:srgbClr val="0070C0"/>
                </a:solidFill>
              </a:rPr>
              <a:t>X</a:t>
            </a:r>
            <a:r>
              <a:rPr lang="en-US" sz="4800" dirty="0"/>
              <a:t>=4</a:t>
            </a:r>
          </a:p>
          <a:p>
            <a:pPr marL="0" indent="0" algn="l">
              <a:buNone/>
            </a:pPr>
            <a:r>
              <a:rPr lang="en-US" sz="4800" dirty="0">
                <a:solidFill>
                  <a:srgbClr val="0070C0"/>
                </a:solidFill>
              </a:rPr>
              <a:t>X</a:t>
            </a:r>
            <a:r>
              <a:rPr lang="en-US" sz="4800" dirty="0">
                <a:solidFill>
                  <a:srgbClr val="FF0000"/>
                </a:solidFill>
              </a:rPr>
              <a:t>+=</a:t>
            </a:r>
            <a:r>
              <a:rPr lang="en-US" sz="4800" dirty="0"/>
              <a:t>3</a:t>
            </a:r>
          </a:p>
          <a:p>
            <a:pPr marL="0" indent="0" algn="l">
              <a:buNone/>
            </a:pPr>
            <a:r>
              <a:rPr lang="en-US" sz="4800" dirty="0"/>
              <a:t>Print(</a:t>
            </a:r>
            <a:r>
              <a:rPr lang="en-US" sz="4800" dirty="0">
                <a:solidFill>
                  <a:srgbClr val="0070C0"/>
                </a:solidFill>
              </a:rPr>
              <a:t>x</a:t>
            </a:r>
            <a:r>
              <a:rPr lang="en-US" sz="4800" dirty="0"/>
              <a:t>)</a:t>
            </a:r>
            <a:endParaRPr lang="ar-SA" sz="4800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F1535E79-4275-463B-8ED3-74665B4F6DE9}"/>
              </a:ext>
            </a:extLst>
          </p:cNvPr>
          <p:cNvSpPr txBox="1">
            <a:spLocks/>
          </p:cNvSpPr>
          <p:nvPr/>
        </p:nvSpPr>
        <p:spPr>
          <a:xfrm>
            <a:off x="8144256" y="2638044"/>
            <a:ext cx="2798064" cy="278304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0070C0"/>
                </a:solidFill>
              </a:rPr>
              <a:t>X</a:t>
            </a:r>
            <a:r>
              <a:rPr lang="en-US" sz="4800" dirty="0"/>
              <a:t>=6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0070C0"/>
                </a:solidFill>
              </a:rPr>
              <a:t>X</a:t>
            </a:r>
            <a:r>
              <a:rPr lang="en-US" sz="4800" dirty="0">
                <a:solidFill>
                  <a:srgbClr val="FF0000"/>
                </a:solidFill>
              </a:rPr>
              <a:t>*=</a:t>
            </a:r>
            <a:r>
              <a:rPr lang="en-US" sz="4800" dirty="0"/>
              <a:t>2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4800" dirty="0"/>
              <a:t>Print(</a:t>
            </a:r>
            <a:r>
              <a:rPr lang="en-US" sz="4800" dirty="0">
                <a:solidFill>
                  <a:srgbClr val="0070C0"/>
                </a:solidFill>
              </a:rPr>
              <a:t>x</a:t>
            </a:r>
            <a:r>
              <a:rPr lang="en-US" sz="4800" dirty="0"/>
              <a:t>)</a:t>
            </a: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1382640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1B34AC-07F3-4338-81E6-FDEA66C1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765" y="311549"/>
            <a:ext cx="7729728" cy="1188720"/>
          </a:xfrm>
        </p:spPr>
        <p:txBody>
          <a:bodyPr/>
          <a:lstStyle/>
          <a:p>
            <a:r>
              <a:rPr lang="ar-SA" dirty="0"/>
              <a:t>تدريب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A4982E-58D9-44FD-9671-368C10D1A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E007DB1-AED3-4017-8D81-F25E4BD601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72" t="19413" r="18300" b="12172"/>
          <a:stretch/>
        </p:blipFill>
        <p:spPr>
          <a:xfrm>
            <a:off x="600892" y="1685110"/>
            <a:ext cx="11260182" cy="4976948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C0B74148-E99A-46AA-8FF6-ACED5326F972}"/>
              </a:ext>
            </a:extLst>
          </p:cNvPr>
          <p:cNvSpPr/>
          <p:nvPr/>
        </p:nvSpPr>
        <p:spPr>
          <a:xfrm>
            <a:off x="8216537" y="3429000"/>
            <a:ext cx="2625634" cy="5682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6B617C7-781A-4DCB-9DF7-196D72884158}"/>
              </a:ext>
            </a:extLst>
          </p:cNvPr>
          <p:cNvSpPr/>
          <p:nvPr/>
        </p:nvSpPr>
        <p:spPr>
          <a:xfrm>
            <a:off x="2361765" y="3429000"/>
            <a:ext cx="2625634" cy="5682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2FB1070-8C65-4EF1-87C4-8341E4AC9946}"/>
              </a:ext>
            </a:extLst>
          </p:cNvPr>
          <p:cNvSpPr/>
          <p:nvPr/>
        </p:nvSpPr>
        <p:spPr>
          <a:xfrm>
            <a:off x="8216537" y="5706066"/>
            <a:ext cx="2625634" cy="5682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92E7325-D07B-4B40-96BD-5BEF79A612A0}"/>
              </a:ext>
            </a:extLst>
          </p:cNvPr>
          <p:cNvSpPr/>
          <p:nvPr/>
        </p:nvSpPr>
        <p:spPr>
          <a:xfrm>
            <a:off x="2361765" y="5706066"/>
            <a:ext cx="2625634" cy="5682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45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AD2880-3E46-4CFC-8C1C-6803F1971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128669"/>
            <a:ext cx="7729728" cy="1188720"/>
          </a:xfrm>
        </p:spPr>
        <p:txBody>
          <a:bodyPr/>
          <a:lstStyle/>
          <a:p>
            <a:r>
              <a:rPr lang="ar-SA" dirty="0"/>
              <a:t>التطبيق العملي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B8BAC40-1A21-4661-B4B0-F7F7366FD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0633945-0D8D-4E96-AEE5-2398D821AB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28" t="16285" r="20500" b="18652"/>
          <a:stretch/>
        </p:blipFill>
        <p:spPr>
          <a:xfrm>
            <a:off x="1117962" y="1342001"/>
            <a:ext cx="9956073" cy="538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283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9493E-D244-438E-AD28-F32F52BB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7046"/>
            <a:ext cx="7729728" cy="655103"/>
          </a:xfrm>
        </p:spPr>
        <p:txBody>
          <a:bodyPr>
            <a:normAutofit fontScale="90000"/>
          </a:bodyPr>
          <a:lstStyle/>
          <a:p>
            <a:r>
              <a:rPr lang="ar-SA" dirty="0"/>
              <a:t>ملخص الدرس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DB410F-C114-4DF8-B1FC-D73F5193F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122752"/>
            <a:ext cx="7729728" cy="5735247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SA" sz="4800" dirty="0"/>
              <a:t>الموضوع </a:t>
            </a:r>
            <a:r>
              <a:rPr lang="ar-SA" sz="4800" dirty="0">
                <a:solidFill>
                  <a:schemeClr val="accent1">
                    <a:lumMod val="75000"/>
                  </a:schemeClr>
                </a:solidFill>
              </a:rPr>
              <a:t>:  المعاملات في بايثون </a:t>
            </a:r>
            <a:r>
              <a:rPr lang="ar-SA" sz="4800" dirty="0">
                <a:solidFill>
                  <a:srgbClr val="00B050"/>
                </a:solidFill>
              </a:rPr>
              <a:t>صفحة </a:t>
            </a:r>
            <a:r>
              <a:rPr lang="ar-SA" sz="3200" dirty="0">
                <a:solidFill>
                  <a:srgbClr val="00B050"/>
                </a:solidFill>
              </a:rPr>
              <a:t>93</a:t>
            </a:r>
          </a:p>
          <a:p>
            <a:endParaRPr lang="ar-SA" sz="1600" dirty="0"/>
          </a:p>
          <a:p>
            <a:pPr marL="342900" indent="-342900">
              <a:buFont typeface="+mj-lt"/>
              <a:buAutoNum type="arabicPeriod"/>
            </a:pPr>
            <a:r>
              <a:rPr lang="ar-SA" sz="4000" dirty="0"/>
              <a:t>أنواع المعاملات في بايثون</a:t>
            </a:r>
          </a:p>
          <a:p>
            <a:pPr marL="342900" indent="-342900">
              <a:buFont typeface="+mj-lt"/>
              <a:buAutoNum type="arabicPeriod"/>
            </a:pPr>
            <a:r>
              <a:rPr lang="ar-SA" sz="4000" dirty="0"/>
              <a:t>أولوية العمليات الحسابية</a:t>
            </a:r>
          </a:p>
          <a:p>
            <a:pPr marL="342900" indent="-342900">
              <a:buFont typeface="+mj-lt"/>
              <a:buAutoNum type="arabicPeriod"/>
            </a:pPr>
            <a:r>
              <a:rPr lang="ar-SA" sz="4000" dirty="0"/>
              <a:t>تدريبات على المعاملات الرياضية</a:t>
            </a:r>
          </a:p>
          <a:p>
            <a:pPr marL="342900" indent="-342900">
              <a:buFont typeface="+mj-lt"/>
              <a:buAutoNum type="arabicPeriod"/>
            </a:pPr>
            <a:r>
              <a:rPr lang="ar-SA" sz="4000" dirty="0"/>
              <a:t>تدريبات على معاملات الاسناد</a:t>
            </a:r>
          </a:p>
          <a:p>
            <a:pPr marL="0" indent="0">
              <a:buNone/>
            </a:pPr>
            <a:r>
              <a:rPr lang="ar-SA" sz="4000" dirty="0">
                <a:solidFill>
                  <a:srgbClr val="FF0000"/>
                </a:solidFill>
              </a:rPr>
              <a:t>الواجب: اكتبي التعبير الرياضي التالي بصيغة برمجية</a:t>
            </a:r>
          </a:p>
          <a:p>
            <a:pPr marL="0" indent="0" algn="ctr">
              <a:buNone/>
            </a:pPr>
            <a:r>
              <a:rPr lang="ar-SA" sz="4000" dirty="0">
                <a:solidFill>
                  <a:srgbClr val="FF0000"/>
                </a:solidFill>
              </a:rPr>
              <a:t>  </a:t>
            </a:r>
            <a:r>
              <a:rPr lang="en-US" sz="4000" dirty="0">
                <a:solidFill>
                  <a:srgbClr val="FF0000"/>
                </a:solidFill>
              </a:rPr>
              <a:t>2+3</a:t>
            </a:r>
            <a:r>
              <a:rPr lang="ar-SA" sz="4000" dirty="0">
                <a:solidFill>
                  <a:srgbClr val="FF0000"/>
                </a:solidFill>
              </a:rPr>
              <a:t>÷(</a:t>
            </a:r>
            <a:r>
              <a:rPr lang="en-US" sz="4000" dirty="0">
                <a:solidFill>
                  <a:srgbClr val="FF0000"/>
                </a:solidFill>
              </a:rPr>
              <a:t>6</a:t>
            </a:r>
            <a:r>
              <a:rPr lang="ar-SA" sz="4000" dirty="0">
                <a:solidFill>
                  <a:srgbClr val="FF0000"/>
                </a:solidFill>
              </a:rPr>
              <a:t>×</a:t>
            </a:r>
            <a:r>
              <a:rPr lang="en-US" sz="4000" dirty="0">
                <a:solidFill>
                  <a:srgbClr val="FF0000"/>
                </a:solidFill>
              </a:rPr>
              <a:t>3</a:t>
            </a:r>
            <a:r>
              <a:rPr lang="ar-SA" sz="4000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465F493C-6574-4C41-9842-0B2E0DBD3718}"/>
              </a:ext>
            </a:extLst>
          </p:cNvPr>
          <p:cNvCxnSpPr>
            <a:cxnSpLocks/>
          </p:cNvCxnSpPr>
          <p:nvPr/>
        </p:nvCxnSpPr>
        <p:spPr>
          <a:xfrm flipH="1">
            <a:off x="2965270" y="5238206"/>
            <a:ext cx="657061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06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9FF701-9206-4D82-BB47-066DD887F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دالة الإدخال في بايثون هي: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2DE578-668D-455A-93B8-2C1B424A2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400" dirty="0"/>
              <a:t>Input( 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400" dirty="0"/>
              <a:t>Print( 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400" dirty="0"/>
              <a:t>For( )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333958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2FC66F-AA80-400B-86AB-761AB17B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ما الهدف من هذا الكود البرمجي: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967413-3084-4617-A913-829859B08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6915" y="2638044"/>
            <a:ext cx="9496696" cy="310198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ar-SA" sz="32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00B050"/>
                </a:solidFill>
              </a:rPr>
              <a:t>"أدخل العدد الأول“</a:t>
            </a:r>
            <a:r>
              <a:rPr lang="en-US" sz="3200" b="1" dirty="0">
                <a:solidFill>
                  <a:srgbClr val="FF0000"/>
                </a:solidFill>
              </a:rPr>
              <a:t>x</a:t>
            </a:r>
            <a:r>
              <a:rPr lang="en-US" sz="3200" b="1" dirty="0"/>
              <a:t>=input(</a:t>
            </a:r>
            <a:endParaRPr lang="ar-SA" sz="3200" b="1" dirty="0"/>
          </a:p>
          <a:p>
            <a:pPr marL="0" indent="0" algn="l">
              <a:buNone/>
            </a:pPr>
            <a:endParaRPr lang="ar-SA" sz="3200" b="1" dirty="0"/>
          </a:p>
          <a:p>
            <a:pPr marL="0" indent="0" algn="l">
              <a:buNone/>
            </a:pPr>
            <a:r>
              <a:rPr lang="ar-SA" sz="3200" b="1" dirty="0"/>
              <a:t>(</a:t>
            </a:r>
            <a:r>
              <a:rPr lang="ar-SA" sz="3200" b="1" dirty="0">
                <a:solidFill>
                  <a:srgbClr val="00B050"/>
                </a:solidFill>
              </a:rPr>
              <a:t>"أدخل العدد الثاني“</a:t>
            </a:r>
            <a:r>
              <a:rPr lang="en-US" sz="3200" b="1" dirty="0">
                <a:solidFill>
                  <a:srgbClr val="FF0000"/>
                </a:solidFill>
              </a:rPr>
              <a:t>y</a:t>
            </a:r>
            <a:r>
              <a:rPr lang="en-US" sz="3200" b="1" dirty="0"/>
              <a:t>=input(</a:t>
            </a:r>
            <a:endParaRPr lang="ar-SA" sz="3200" b="1" dirty="0"/>
          </a:p>
          <a:p>
            <a:pPr marL="0" indent="0" algn="l">
              <a:buNone/>
            </a:pPr>
            <a:endParaRPr lang="ar-SA" sz="3200" b="1" dirty="0"/>
          </a:p>
          <a:p>
            <a:pPr marL="0" indent="0" algn="l">
              <a:buNone/>
            </a:pPr>
            <a:endParaRPr lang="ar-SA" sz="3200" b="1" dirty="0"/>
          </a:p>
          <a:p>
            <a:pPr marL="0" indent="0" algn="l">
              <a:buNone/>
            </a:pPr>
            <a:r>
              <a:rPr lang="en-US" sz="3200" b="1" dirty="0"/>
              <a:t>Print(</a:t>
            </a:r>
            <a:r>
              <a:rPr lang="en-US" sz="3200" b="1" dirty="0" err="1">
                <a:solidFill>
                  <a:srgbClr val="FF0000"/>
                </a:solidFill>
              </a:rPr>
              <a:t>x</a:t>
            </a:r>
            <a:r>
              <a:rPr lang="en-US" sz="3200" b="1" dirty="0" err="1"/>
              <a:t>+</a:t>
            </a:r>
            <a:r>
              <a:rPr lang="en-US" sz="3200" b="1" dirty="0" err="1">
                <a:solidFill>
                  <a:srgbClr val="FF0000"/>
                </a:solidFill>
              </a:rPr>
              <a:t>y</a:t>
            </a:r>
            <a:r>
              <a:rPr lang="en-US" sz="3200" b="1" dirty="0"/>
              <a:t>)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val="416365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2FC66F-AA80-400B-86AB-761AB17B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اكتشفي الخطأ في الكود البرمجي التالي: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967413-3084-4617-A913-829859B08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6915" y="2638044"/>
            <a:ext cx="9496696" cy="310198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ar-SA" sz="32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00B050"/>
                </a:solidFill>
              </a:rPr>
              <a:t>"أدخل العدد الأول“</a:t>
            </a:r>
            <a:r>
              <a:rPr lang="en-US" sz="3200" b="1" dirty="0">
                <a:solidFill>
                  <a:srgbClr val="FF0000"/>
                </a:solidFill>
              </a:rPr>
              <a:t>x</a:t>
            </a:r>
            <a:r>
              <a:rPr lang="en-US" sz="3200" b="1" dirty="0"/>
              <a:t>=print(</a:t>
            </a:r>
            <a:endParaRPr lang="ar-SA" sz="3200" b="1" dirty="0"/>
          </a:p>
          <a:p>
            <a:pPr marL="0" indent="0" algn="l">
              <a:buNone/>
            </a:pPr>
            <a:endParaRPr lang="ar-SA" sz="3200" b="1" dirty="0"/>
          </a:p>
          <a:p>
            <a:pPr marL="0" indent="0" algn="l">
              <a:buNone/>
            </a:pPr>
            <a:r>
              <a:rPr lang="ar-SA" sz="3200" b="1" dirty="0"/>
              <a:t>(</a:t>
            </a:r>
            <a:r>
              <a:rPr lang="ar-SA" sz="3200" b="1" dirty="0">
                <a:solidFill>
                  <a:srgbClr val="00B050"/>
                </a:solidFill>
              </a:rPr>
              <a:t>"أدخل العدد الثاني“</a:t>
            </a:r>
            <a:r>
              <a:rPr lang="en-US" sz="3200" b="1" dirty="0">
                <a:solidFill>
                  <a:srgbClr val="FF0000"/>
                </a:solidFill>
              </a:rPr>
              <a:t>y</a:t>
            </a:r>
            <a:r>
              <a:rPr lang="en-US" sz="3200" b="1" dirty="0"/>
              <a:t>=print(</a:t>
            </a:r>
            <a:endParaRPr lang="ar-SA" sz="3200" b="1" dirty="0"/>
          </a:p>
          <a:p>
            <a:pPr marL="0" indent="0" algn="l">
              <a:buNone/>
            </a:pPr>
            <a:endParaRPr lang="ar-SA" sz="3200" b="1" dirty="0"/>
          </a:p>
          <a:p>
            <a:pPr marL="0" indent="0" algn="l">
              <a:buNone/>
            </a:pPr>
            <a:endParaRPr lang="ar-SA" sz="3200" b="1" dirty="0"/>
          </a:p>
          <a:p>
            <a:pPr marL="0" indent="0" algn="l">
              <a:buNone/>
            </a:pPr>
            <a:r>
              <a:rPr lang="en-US" sz="3200" b="1" dirty="0"/>
              <a:t>input(</a:t>
            </a:r>
            <a:r>
              <a:rPr lang="en-US" sz="3200" b="1" dirty="0" err="1">
                <a:solidFill>
                  <a:srgbClr val="FF0000"/>
                </a:solidFill>
              </a:rPr>
              <a:t>x</a:t>
            </a:r>
            <a:r>
              <a:rPr lang="en-US" sz="3200" b="1" dirty="0" err="1"/>
              <a:t>+</a:t>
            </a:r>
            <a:r>
              <a:rPr lang="en-US" sz="3200" b="1" dirty="0" err="1">
                <a:solidFill>
                  <a:srgbClr val="FF0000"/>
                </a:solidFill>
              </a:rPr>
              <a:t>y</a:t>
            </a:r>
            <a:r>
              <a:rPr lang="en-US" sz="3200" b="1" dirty="0"/>
              <a:t>)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val="181315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03CD0A-A27B-4C7A-9804-EB4ADA7C0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4679" y="272568"/>
            <a:ext cx="7729728" cy="1188720"/>
          </a:xfrm>
        </p:spPr>
        <p:txBody>
          <a:bodyPr/>
          <a:lstStyle/>
          <a:p>
            <a:r>
              <a:rPr lang="ar-SA" dirty="0"/>
              <a:t>المعاملات هي رموز تستخدم لإجراء عملية على القيم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B9066F2-68B1-41EB-B713-F9E39DC66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00A18AF-2459-4F09-AA6C-17FBB76BA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247" t="18461" r="22455" b="10838"/>
          <a:stretch/>
        </p:blipFill>
        <p:spPr>
          <a:xfrm>
            <a:off x="796833" y="1574074"/>
            <a:ext cx="10972801" cy="501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95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C944DD-8943-47E4-816E-798C7A0C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5424"/>
            <a:ext cx="7729728" cy="1188720"/>
          </a:xfrm>
        </p:spPr>
        <p:txBody>
          <a:bodyPr/>
          <a:lstStyle/>
          <a:p>
            <a:r>
              <a:rPr lang="ar-SA" dirty="0"/>
              <a:t>صلي كل معامل بنوعه الصحيح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46A14A-9E2A-49BF-ABD2-C0FBF28F2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509" y="2078081"/>
            <a:ext cx="1261000" cy="74566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ar-SA" sz="4800" b="1" dirty="0"/>
              <a:t>+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CCDCA1DD-6D25-4229-A151-3F56CB414E78}"/>
              </a:ext>
            </a:extLst>
          </p:cNvPr>
          <p:cNvSpPr txBox="1">
            <a:spLocks/>
          </p:cNvSpPr>
          <p:nvPr/>
        </p:nvSpPr>
        <p:spPr>
          <a:xfrm>
            <a:off x="7171508" y="3234143"/>
            <a:ext cx="1261000" cy="6270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defPPr>
              <a:defRPr lang="en-US"/>
            </a:defPPr>
            <a:lvl1pPr indent="0" algn="ct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685800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914400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143000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marL="1312863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6pPr>
            <a:lvl7pPr marL="1484313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7pPr>
            <a:lvl8pPr marL="1657350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baseline="0"/>
            </a:lvl8pPr>
            <a:lvl9pPr marL="1882775" indent="-228600" algn="r" defTabSz="914400" rtl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baseline="0"/>
            </a:lvl9pPr>
          </a:lstStyle>
          <a:p>
            <a:r>
              <a:rPr lang="ar-SA" sz="4000" dirty="0"/>
              <a:t>=</a:t>
            </a:r>
          </a:p>
        </p:txBody>
      </p:sp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id="{DBA74F80-7673-49BF-BB72-65CC378FE812}"/>
              </a:ext>
            </a:extLst>
          </p:cNvPr>
          <p:cNvSpPr txBox="1">
            <a:spLocks/>
          </p:cNvSpPr>
          <p:nvPr/>
        </p:nvSpPr>
        <p:spPr>
          <a:xfrm>
            <a:off x="7171508" y="4271553"/>
            <a:ext cx="1261000" cy="8033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sz="5400" b="1" dirty="0"/>
              <a:t>&lt;</a:t>
            </a:r>
          </a:p>
        </p:txBody>
      </p:sp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C64F0041-E5C2-4DF9-BA28-A7E89B4EA468}"/>
              </a:ext>
            </a:extLst>
          </p:cNvPr>
          <p:cNvSpPr txBox="1">
            <a:spLocks/>
          </p:cNvSpPr>
          <p:nvPr/>
        </p:nvSpPr>
        <p:spPr>
          <a:xfrm>
            <a:off x="7171508" y="5300253"/>
            <a:ext cx="1261000" cy="6270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b="1" dirty="0"/>
              <a:t>and</a:t>
            </a:r>
            <a:endParaRPr lang="ar-SA" sz="4800" b="1" dirty="0"/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2EE97572-C576-46DC-AF6B-37F09D4108AF}"/>
              </a:ext>
            </a:extLst>
          </p:cNvPr>
          <p:cNvSpPr txBox="1">
            <a:spLocks/>
          </p:cNvSpPr>
          <p:nvPr/>
        </p:nvSpPr>
        <p:spPr>
          <a:xfrm>
            <a:off x="2978331" y="2078081"/>
            <a:ext cx="2651760" cy="62701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sz="4800" b="1" dirty="0"/>
              <a:t>معاملات  اسناد</a:t>
            </a:r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F674A324-1518-456B-A06A-7FCC16202A73}"/>
              </a:ext>
            </a:extLst>
          </p:cNvPr>
          <p:cNvSpPr txBox="1">
            <a:spLocks/>
          </p:cNvSpPr>
          <p:nvPr/>
        </p:nvSpPr>
        <p:spPr>
          <a:xfrm>
            <a:off x="2978330" y="2907353"/>
            <a:ext cx="2651760" cy="62701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sz="4800" b="1" dirty="0"/>
              <a:t>معاملات  رياضية</a:t>
            </a:r>
          </a:p>
        </p:txBody>
      </p:sp>
      <p:sp>
        <p:nvSpPr>
          <p:cNvPr id="9" name="عنصر نائب للمحتوى 2">
            <a:extLst>
              <a:ext uri="{FF2B5EF4-FFF2-40B4-BE49-F238E27FC236}">
                <a16:creationId xmlns:a16="http://schemas.microsoft.com/office/drawing/2014/main" id="{98D68201-0A42-42E0-878D-8A2E0129D3E6}"/>
              </a:ext>
            </a:extLst>
          </p:cNvPr>
          <p:cNvSpPr txBox="1">
            <a:spLocks/>
          </p:cNvSpPr>
          <p:nvPr/>
        </p:nvSpPr>
        <p:spPr>
          <a:xfrm>
            <a:off x="2978329" y="4009532"/>
            <a:ext cx="2651760" cy="62701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sz="4800" b="1" dirty="0"/>
              <a:t>معاملات  شرطية</a:t>
            </a:r>
          </a:p>
        </p:txBody>
      </p:sp>
      <p:sp>
        <p:nvSpPr>
          <p:cNvPr id="10" name="عنصر نائب للمحتوى 2">
            <a:extLst>
              <a:ext uri="{FF2B5EF4-FFF2-40B4-BE49-F238E27FC236}">
                <a16:creationId xmlns:a16="http://schemas.microsoft.com/office/drawing/2014/main" id="{20AA2576-2EB0-40E5-B1B4-5C9F35D537F2}"/>
              </a:ext>
            </a:extLst>
          </p:cNvPr>
          <p:cNvSpPr txBox="1">
            <a:spLocks/>
          </p:cNvSpPr>
          <p:nvPr/>
        </p:nvSpPr>
        <p:spPr>
          <a:xfrm>
            <a:off x="2978328" y="5313966"/>
            <a:ext cx="2651760" cy="62701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sz="4800" b="1" dirty="0"/>
              <a:t>معاملات  منطقية</a:t>
            </a:r>
          </a:p>
        </p:txBody>
      </p:sp>
    </p:spTree>
    <p:extLst>
      <p:ext uri="{BB962C8B-B14F-4D97-AF65-F5344CB8AC3E}">
        <p14:creationId xmlns:p14="http://schemas.microsoft.com/office/powerpoint/2010/main" val="2455627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9B52C6-99D3-43B8-A11C-3E95AD34D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المعاملات الرياضية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CBDD9C-22A9-43AD-A6B1-101C7252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953CB9E-0CB8-42A9-9B51-7587781142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29" t="36565" r="20392" b="18182"/>
          <a:stretch/>
        </p:blipFill>
        <p:spPr>
          <a:xfrm>
            <a:off x="783771" y="2299066"/>
            <a:ext cx="10136777" cy="415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662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12FD83-BCFD-4E07-B279-F4328118F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59298"/>
            <a:ext cx="7729728" cy="1188720"/>
          </a:xfrm>
        </p:spPr>
        <p:txBody>
          <a:bodyPr/>
          <a:lstStyle/>
          <a:p>
            <a:r>
              <a:rPr lang="ar-SA" dirty="0"/>
              <a:t>لابد من مراعاة </a:t>
            </a:r>
            <a:r>
              <a:rPr lang="ar-SA" b="1" dirty="0">
                <a:solidFill>
                  <a:srgbClr val="FF0000"/>
                </a:solidFill>
              </a:rPr>
              <a:t>ترتيب أولويات العمليات الحسابية </a:t>
            </a:r>
            <a:r>
              <a:rPr lang="ar-SA" dirty="0"/>
              <a:t>عند  حل المسائل</a:t>
            </a:r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8DA95F82-387B-41B8-A605-CC4207BB48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745" t="29487" r="57498" b="39772"/>
          <a:stretch/>
        </p:blipFill>
        <p:spPr>
          <a:xfrm>
            <a:off x="261256" y="2153412"/>
            <a:ext cx="4310743" cy="4508645"/>
          </a:xfr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FFF33964-469B-4D57-8C82-7B06C5DF1B09}"/>
              </a:ext>
            </a:extLst>
          </p:cNvPr>
          <p:cNvSpPr txBox="1"/>
          <p:nvPr/>
        </p:nvSpPr>
        <p:spPr>
          <a:xfrm>
            <a:off x="7158445" y="1931343"/>
            <a:ext cx="447283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7200" dirty="0"/>
              <a:t>2</a:t>
            </a:r>
            <a:r>
              <a:rPr lang="en-US" sz="7200" dirty="0">
                <a:solidFill>
                  <a:srgbClr val="FF0000"/>
                </a:solidFill>
              </a:rPr>
              <a:t>**</a:t>
            </a:r>
            <a:r>
              <a:rPr lang="en-US" sz="7200" dirty="0"/>
              <a:t>3</a:t>
            </a:r>
            <a:r>
              <a:rPr lang="en-US" sz="7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  <a:r>
              <a:rPr lang="en-US" sz="7200" dirty="0"/>
              <a:t>2</a:t>
            </a:r>
            <a:r>
              <a:rPr lang="en-US" sz="7200" dirty="0">
                <a:solidFill>
                  <a:srgbClr val="92D050"/>
                </a:solidFill>
              </a:rPr>
              <a:t>*</a:t>
            </a:r>
            <a:r>
              <a:rPr lang="en-US" sz="7200" dirty="0"/>
              <a:t>3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627213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F394C7-4148-440B-AD74-2325F0EC7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953" y="207047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6000" dirty="0"/>
              <a:t>تدريبات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FC044E-A223-4EB3-9A3B-213DE3054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4469" y="1670736"/>
            <a:ext cx="3102864" cy="1188721"/>
          </a:xfrm>
          <a:solidFill>
            <a:schemeClr val="bg2">
              <a:lumMod val="9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6600" dirty="0"/>
              <a:t>(3*5)/(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6600" dirty="0"/>
              <a:t>+4)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505D10F1-E56B-47CD-8AE0-D6543392D895}"/>
              </a:ext>
            </a:extLst>
          </p:cNvPr>
          <p:cNvSpPr txBox="1">
            <a:spLocks/>
          </p:cNvSpPr>
          <p:nvPr/>
        </p:nvSpPr>
        <p:spPr>
          <a:xfrm>
            <a:off x="2152759" y="1638733"/>
            <a:ext cx="3102864" cy="11887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r" defTabSz="914400" rtl="1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6600" dirty="0"/>
              <a:t>(20+5)/5</a:t>
            </a:r>
          </a:p>
        </p:txBody>
      </p:sp>
      <p:sp>
        <p:nvSpPr>
          <p:cNvPr id="5" name="مستطيل: زاوية مطوية 4">
            <a:extLst>
              <a:ext uri="{FF2B5EF4-FFF2-40B4-BE49-F238E27FC236}">
                <a16:creationId xmlns:a16="http://schemas.microsoft.com/office/drawing/2014/main" id="{DCF9773D-88C2-462A-A00D-F81F9B29CA08}"/>
              </a:ext>
            </a:extLst>
          </p:cNvPr>
          <p:cNvSpPr/>
          <p:nvPr/>
        </p:nvSpPr>
        <p:spPr>
          <a:xfrm>
            <a:off x="7994469" y="3187337"/>
            <a:ext cx="3795195" cy="3463616"/>
          </a:xfrm>
          <a:prstGeom prst="foldedCorne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: زاوية مطوية 5">
            <a:extLst>
              <a:ext uri="{FF2B5EF4-FFF2-40B4-BE49-F238E27FC236}">
                <a16:creationId xmlns:a16="http://schemas.microsoft.com/office/drawing/2014/main" id="{732E68C2-C329-4BF1-8524-21A7520F9810}"/>
              </a:ext>
            </a:extLst>
          </p:cNvPr>
          <p:cNvSpPr/>
          <p:nvPr/>
        </p:nvSpPr>
        <p:spPr>
          <a:xfrm>
            <a:off x="1806593" y="3187337"/>
            <a:ext cx="3795195" cy="3463616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9783112"/>
      </p:ext>
    </p:extLst>
  </p:cSld>
  <p:clrMapOvr>
    <a:masterClrMapping/>
  </p:clrMapOvr>
</p:sld>
</file>

<file path=ppt/theme/theme1.xml><?xml version="1.0" encoding="utf-8"?>
<a:theme xmlns:a="http://schemas.openxmlformats.org/drawingml/2006/main" name="رزمة">
  <a:themeElements>
    <a:clrScheme name="رزمة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رزمة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زمة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132</TotalTime>
  <Words>193</Words>
  <Application>Microsoft Office PowerPoint</Application>
  <PresentationFormat>شاشة عريضة</PresentationFormat>
  <Paragraphs>53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Wingdings</vt:lpstr>
      <vt:lpstr>رزمة</vt:lpstr>
      <vt:lpstr>المعاملات قي بايثون</vt:lpstr>
      <vt:lpstr>دالة الإدخال في بايثون هي:</vt:lpstr>
      <vt:lpstr>ما الهدف من هذا الكود البرمجي:</vt:lpstr>
      <vt:lpstr>اكتشفي الخطأ في الكود البرمجي التالي:</vt:lpstr>
      <vt:lpstr>المعاملات هي رموز تستخدم لإجراء عملية على القيم</vt:lpstr>
      <vt:lpstr>صلي كل معامل بنوعه الصحيح</vt:lpstr>
      <vt:lpstr>المعاملات الرياضية</vt:lpstr>
      <vt:lpstr>لابد من مراعاة ترتيب أولويات العمليات الحسابية عند  حل المسائل</vt:lpstr>
      <vt:lpstr>تدريبات</vt:lpstr>
      <vt:lpstr>عرض تقديمي في PowerPoint</vt:lpstr>
      <vt:lpstr>مثال</vt:lpstr>
      <vt:lpstr>تدريب</vt:lpstr>
      <vt:lpstr>التطبيق العملي</vt:lpstr>
      <vt:lpstr>ملخص الدرس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المعاملات قي بايثون</dc:title>
  <dc:creator>ندى الدغيرى</dc:creator>
  <cp:lastModifiedBy>ندى الدغيرى</cp:lastModifiedBy>
  <cp:revision>3</cp:revision>
  <dcterms:created xsi:type="dcterms:W3CDTF">2023-01-24T17:05:28Z</dcterms:created>
  <dcterms:modified xsi:type="dcterms:W3CDTF">2023-01-25T06:08:04Z</dcterms:modified>
</cp:coreProperties>
</file>