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344" r:id="rId3"/>
    <p:sldId id="427" r:id="rId4"/>
    <p:sldId id="432" r:id="rId5"/>
    <p:sldId id="433" r:id="rId6"/>
    <p:sldId id="452" r:id="rId7"/>
    <p:sldId id="259" r:id="rId8"/>
    <p:sldId id="453" r:id="rId9"/>
    <p:sldId id="454" r:id="rId10"/>
    <p:sldId id="455" r:id="rId11"/>
    <p:sldId id="456" r:id="rId12"/>
    <p:sldId id="444" r:id="rId13"/>
    <p:sldId id="445" r:id="rId14"/>
    <p:sldId id="459" r:id="rId15"/>
    <p:sldId id="448" r:id="rId16"/>
    <p:sldId id="449" r:id="rId17"/>
    <p:sldId id="450" r:id="rId18"/>
    <p:sldId id="451" r:id="rId19"/>
    <p:sldId id="458" r:id="rId20"/>
    <p:sldId id="313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4B"/>
    <a:srgbClr val="76CA18"/>
    <a:srgbClr val="00954A"/>
    <a:srgbClr val="009149"/>
    <a:srgbClr val="FFB15B"/>
    <a:srgbClr val="6DD3D7"/>
    <a:srgbClr val="F44034"/>
    <a:srgbClr val="F47C7C"/>
    <a:srgbClr val="F88856"/>
    <a:srgbClr val="B1E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6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7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52765-6252-9B4C-B5FE-B95672B33BD1}" type="doc">
      <dgm:prSet loTypeId="urn:microsoft.com/office/officeart/2005/8/layout/orgChart1" loCatId="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pPr rtl="1"/>
          <a:endParaRPr lang="ar-SA"/>
        </a:p>
      </dgm:t>
    </dgm:pt>
    <dgm:pt modelId="{B00FB34F-826C-FD45-BC0C-195743F10D4D}">
      <dgm:prSet phldrT="[نص]"/>
      <dgm:spPr/>
      <dgm:t>
        <a:bodyPr/>
        <a:lstStyle/>
        <a:p>
          <a:pPr rtl="1"/>
          <a:r>
            <a:rPr lang="ar-SA" dirty="0"/>
            <a:t>أنواع المتغيرات </a:t>
          </a:r>
        </a:p>
      </dgm:t>
    </dgm:pt>
    <dgm:pt modelId="{4B3F3167-4A71-3C42-B9BF-66B3EF3C2549}" type="parTrans" cxnId="{A16B55C0-2D0A-A549-A7DD-91BC2F09E4C6}">
      <dgm:prSet/>
      <dgm:spPr/>
      <dgm:t>
        <a:bodyPr/>
        <a:lstStyle/>
        <a:p>
          <a:pPr rtl="1"/>
          <a:endParaRPr lang="ar-SA"/>
        </a:p>
      </dgm:t>
    </dgm:pt>
    <dgm:pt modelId="{D54C867C-BA50-DB4A-9E95-AE5F772D209B}" type="sibTrans" cxnId="{A16B55C0-2D0A-A549-A7DD-91BC2F09E4C6}">
      <dgm:prSet/>
      <dgm:spPr/>
      <dgm:t>
        <a:bodyPr/>
        <a:lstStyle/>
        <a:p>
          <a:pPr rtl="1"/>
          <a:endParaRPr lang="ar-SA"/>
        </a:p>
      </dgm:t>
    </dgm:pt>
    <dgm:pt modelId="{30267698-5586-644F-B4EC-CFD45E55CC44}">
      <dgm:prSet phldrT="[نص]"/>
      <dgm:spPr/>
      <dgm:t>
        <a:bodyPr/>
        <a:lstStyle/>
        <a:p>
          <a:pPr rtl="1"/>
          <a:r>
            <a:rPr lang="ar-SA" dirty="0"/>
            <a:t>عددي</a:t>
          </a:r>
        </a:p>
      </dgm:t>
    </dgm:pt>
    <dgm:pt modelId="{98D4DEDA-FD55-F649-8A5F-DC7C4F5B6CEA}" type="parTrans" cxnId="{C9B937B2-3A08-1A48-928D-2073B20FD823}">
      <dgm:prSet/>
      <dgm:spPr/>
      <dgm:t>
        <a:bodyPr/>
        <a:lstStyle/>
        <a:p>
          <a:pPr rtl="1"/>
          <a:endParaRPr lang="ar-SA"/>
        </a:p>
      </dgm:t>
    </dgm:pt>
    <dgm:pt modelId="{3DB9BCA2-5A0F-A747-8E25-3A81B179139D}" type="sibTrans" cxnId="{C9B937B2-3A08-1A48-928D-2073B20FD823}">
      <dgm:prSet/>
      <dgm:spPr/>
      <dgm:t>
        <a:bodyPr/>
        <a:lstStyle/>
        <a:p>
          <a:pPr rtl="1"/>
          <a:endParaRPr lang="ar-SA"/>
        </a:p>
      </dgm:t>
    </dgm:pt>
    <dgm:pt modelId="{F7427B13-48DD-1348-BA5D-7FCE9E13BF68}">
      <dgm:prSet/>
      <dgm:spPr/>
      <dgm:t>
        <a:bodyPr/>
        <a:lstStyle/>
        <a:p>
          <a:pPr rtl="1"/>
          <a:r>
            <a:rPr lang="ar-SA" dirty="0"/>
            <a:t>نصي</a:t>
          </a:r>
        </a:p>
      </dgm:t>
    </dgm:pt>
    <dgm:pt modelId="{88E254E6-00F7-3F4A-880B-2B44E14EEEE4}" type="parTrans" cxnId="{DF053E22-05B9-FE41-A8FF-67A4F3F75121}">
      <dgm:prSet/>
      <dgm:spPr/>
      <dgm:t>
        <a:bodyPr/>
        <a:lstStyle/>
        <a:p>
          <a:pPr rtl="1"/>
          <a:endParaRPr lang="ar-SA"/>
        </a:p>
      </dgm:t>
    </dgm:pt>
    <dgm:pt modelId="{71AD7226-EDFB-9C41-9954-61FFDD9FF296}" type="sibTrans" cxnId="{DF053E22-05B9-FE41-A8FF-67A4F3F75121}">
      <dgm:prSet/>
      <dgm:spPr/>
      <dgm:t>
        <a:bodyPr/>
        <a:lstStyle/>
        <a:p>
          <a:pPr rtl="1"/>
          <a:endParaRPr lang="ar-SA"/>
        </a:p>
      </dgm:t>
    </dgm:pt>
    <dgm:pt modelId="{E195B7FE-C17D-AC4A-BF47-AAC869A77F2B}">
      <dgm:prSet/>
      <dgm:spPr/>
      <dgm:t>
        <a:bodyPr/>
        <a:lstStyle/>
        <a:p>
          <a:pPr rtl="1"/>
          <a:r>
            <a:rPr lang="ar-SA" dirty="0"/>
            <a:t>عدد صحيح</a:t>
          </a:r>
        </a:p>
      </dgm:t>
    </dgm:pt>
    <dgm:pt modelId="{F5C05B58-8688-8742-8548-82C65942C358}" type="parTrans" cxnId="{B2E9D47E-6DB6-204C-B297-3A70219878FB}">
      <dgm:prSet/>
      <dgm:spPr/>
      <dgm:t>
        <a:bodyPr/>
        <a:lstStyle/>
        <a:p>
          <a:pPr rtl="1"/>
          <a:endParaRPr lang="ar-SA"/>
        </a:p>
      </dgm:t>
    </dgm:pt>
    <dgm:pt modelId="{54E2C3A4-708B-5A47-9DD1-8189B0CCFAD2}" type="sibTrans" cxnId="{B2E9D47E-6DB6-204C-B297-3A70219878FB}">
      <dgm:prSet/>
      <dgm:spPr/>
      <dgm:t>
        <a:bodyPr/>
        <a:lstStyle/>
        <a:p>
          <a:pPr rtl="1"/>
          <a:endParaRPr lang="ar-SA"/>
        </a:p>
      </dgm:t>
    </dgm:pt>
    <dgm:pt modelId="{C29810EC-8F5B-3341-AD7E-4CFA31FAE7AF}">
      <dgm:prSet/>
      <dgm:spPr/>
      <dgm:t>
        <a:bodyPr/>
        <a:lstStyle/>
        <a:p>
          <a:pPr rtl="1"/>
          <a:r>
            <a:rPr lang="ar-SA" dirty="0"/>
            <a:t>عدد عشري</a:t>
          </a:r>
        </a:p>
      </dgm:t>
    </dgm:pt>
    <dgm:pt modelId="{99746A11-D43E-9649-B402-B3A19086A7E7}" type="parTrans" cxnId="{AEDEFC80-53E8-4145-A50B-5D88265BC663}">
      <dgm:prSet/>
      <dgm:spPr/>
      <dgm:t>
        <a:bodyPr/>
        <a:lstStyle/>
        <a:p>
          <a:pPr rtl="1"/>
          <a:endParaRPr lang="ar-SA"/>
        </a:p>
      </dgm:t>
    </dgm:pt>
    <dgm:pt modelId="{D20ED023-D3D4-C147-959B-B96887270F4C}" type="sibTrans" cxnId="{AEDEFC80-53E8-4145-A50B-5D88265BC663}">
      <dgm:prSet/>
      <dgm:spPr/>
      <dgm:t>
        <a:bodyPr/>
        <a:lstStyle/>
        <a:p>
          <a:pPr rtl="1"/>
          <a:endParaRPr lang="ar-SA"/>
        </a:p>
      </dgm:t>
    </dgm:pt>
    <dgm:pt modelId="{B72EB652-6301-E044-A0FA-70C095B466A2}" type="pres">
      <dgm:prSet presAssocID="{1D552765-6252-9B4C-B5FE-B95672B33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70A8B89-573B-7D46-883E-86BB0EF02061}" type="pres">
      <dgm:prSet presAssocID="{B00FB34F-826C-FD45-BC0C-195743F10D4D}" presName="hierRoot1" presStyleCnt="0">
        <dgm:presLayoutVars>
          <dgm:hierBranch val="init"/>
        </dgm:presLayoutVars>
      </dgm:prSet>
      <dgm:spPr/>
    </dgm:pt>
    <dgm:pt modelId="{B42A277C-1F3C-4D45-B232-207BFB960863}" type="pres">
      <dgm:prSet presAssocID="{B00FB34F-826C-FD45-BC0C-195743F10D4D}" presName="rootComposite1" presStyleCnt="0"/>
      <dgm:spPr/>
    </dgm:pt>
    <dgm:pt modelId="{67EC3F28-B35F-9C41-A44F-9C8BECC318AD}" type="pres">
      <dgm:prSet presAssocID="{B00FB34F-826C-FD45-BC0C-195743F10D4D}" presName="rootText1" presStyleLbl="node0" presStyleIdx="0" presStyleCnt="1" custScaleX="217240">
        <dgm:presLayoutVars>
          <dgm:chPref val="3"/>
        </dgm:presLayoutVars>
      </dgm:prSet>
      <dgm:spPr/>
    </dgm:pt>
    <dgm:pt modelId="{B4A8706F-B3E2-CB4D-9916-B375DFCD9698}" type="pres">
      <dgm:prSet presAssocID="{B00FB34F-826C-FD45-BC0C-195743F10D4D}" presName="rootConnector1" presStyleLbl="node1" presStyleIdx="0" presStyleCnt="0"/>
      <dgm:spPr/>
    </dgm:pt>
    <dgm:pt modelId="{04C4CDD0-63CB-8745-861C-9464E824E63C}" type="pres">
      <dgm:prSet presAssocID="{B00FB34F-826C-FD45-BC0C-195743F10D4D}" presName="hierChild2" presStyleCnt="0"/>
      <dgm:spPr/>
    </dgm:pt>
    <dgm:pt modelId="{8B8ABAA8-9953-1B4E-8C5B-3E51AB79EB39}" type="pres">
      <dgm:prSet presAssocID="{98D4DEDA-FD55-F649-8A5F-DC7C4F5B6CEA}" presName="Name37" presStyleLbl="parChTrans1D2" presStyleIdx="0" presStyleCnt="2"/>
      <dgm:spPr/>
    </dgm:pt>
    <dgm:pt modelId="{CA8B2CB1-1E09-2B40-B6D4-F880620C542F}" type="pres">
      <dgm:prSet presAssocID="{30267698-5586-644F-B4EC-CFD45E55CC44}" presName="hierRoot2" presStyleCnt="0">
        <dgm:presLayoutVars>
          <dgm:hierBranch val="init"/>
        </dgm:presLayoutVars>
      </dgm:prSet>
      <dgm:spPr/>
    </dgm:pt>
    <dgm:pt modelId="{C696E220-DBB1-3C48-B214-875141124A06}" type="pres">
      <dgm:prSet presAssocID="{30267698-5586-644F-B4EC-CFD45E55CC44}" presName="rootComposite" presStyleCnt="0"/>
      <dgm:spPr/>
    </dgm:pt>
    <dgm:pt modelId="{F3958A04-6282-814C-B661-1AFE1EEE6C14}" type="pres">
      <dgm:prSet presAssocID="{30267698-5586-644F-B4EC-CFD45E55CC44}" presName="rootText" presStyleLbl="node2" presStyleIdx="0" presStyleCnt="2">
        <dgm:presLayoutVars>
          <dgm:chPref val="3"/>
        </dgm:presLayoutVars>
      </dgm:prSet>
      <dgm:spPr/>
    </dgm:pt>
    <dgm:pt modelId="{F280E21C-91E1-F545-8A37-EB20CEB9768D}" type="pres">
      <dgm:prSet presAssocID="{30267698-5586-644F-B4EC-CFD45E55CC44}" presName="rootConnector" presStyleLbl="node2" presStyleIdx="0" presStyleCnt="2"/>
      <dgm:spPr/>
    </dgm:pt>
    <dgm:pt modelId="{9D2E4895-7ECD-8941-B54D-2B85BB8A81F4}" type="pres">
      <dgm:prSet presAssocID="{30267698-5586-644F-B4EC-CFD45E55CC44}" presName="hierChild4" presStyleCnt="0"/>
      <dgm:spPr/>
    </dgm:pt>
    <dgm:pt modelId="{2110CB3B-215C-2A44-A516-E6EADAE27A4A}" type="pres">
      <dgm:prSet presAssocID="{F5C05B58-8688-8742-8548-82C65942C358}" presName="Name37" presStyleLbl="parChTrans1D3" presStyleIdx="0" presStyleCnt="2"/>
      <dgm:spPr/>
    </dgm:pt>
    <dgm:pt modelId="{9AE74082-3347-C044-A012-1FC1D0C0ED51}" type="pres">
      <dgm:prSet presAssocID="{E195B7FE-C17D-AC4A-BF47-AAC869A77F2B}" presName="hierRoot2" presStyleCnt="0">
        <dgm:presLayoutVars>
          <dgm:hierBranch val="init"/>
        </dgm:presLayoutVars>
      </dgm:prSet>
      <dgm:spPr/>
    </dgm:pt>
    <dgm:pt modelId="{48004DAC-5D1D-4643-800B-77A1C6F3689E}" type="pres">
      <dgm:prSet presAssocID="{E195B7FE-C17D-AC4A-BF47-AAC869A77F2B}" presName="rootComposite" presStyleCnt="0"/>
      <dgm:spPr/>
    </dgm:pt>
    <dgm:pt modelId="{E154F643-4730-5B43-B635-9F078DA817F1}" type="pres">
      <dgm:prSet presAssocID="{E195B7FE-C17D-AC4A-BF47-AAC869A77F2B}" presName="rootText" presStyleLbl="node3" presStyleIdx="0" presStyleCnt="2">
        <dgm:presLayoutVars>
          <dgm:chPref val="3"/>
        </dgm:presLayoutVars>
      </dgm:prSet>
      <dgm:spPr/>
    </dgm:pt>
    <dgm:pt modelId="{1181E254-B273-5049-AA53-D74B643D63CB}" type="pres">
      <dgm:prSet presAssocID="{E195B7FE-C17D-AC4A-BF47-AAC869A77F2B}" presName="rootConnector" presStyleLbl="node3" presStyleIdx="0" presStyleCnt="2"/>
      <dgm:spPr/>
    </dgm:pt>
    <dgm:pt modelId="{8AF3B83D-E96F-A94D-8DBD-0CA26D93BF3B}" type="pres">
      <dgm:prSet presAssocID="{E195B7FE-C17D-AC4A-BF47-AAC869A77F2B}" presName="hierChild4" presStyleCnt="0"/>
      <dgm:spPr/>
    </dgm:pt>
    <dgm:pt modelId="{1655F993-0A0E-6B48-B1FE-B23E48903B66}" type="pres">
      <dgm:prSet presAssocID="{E195B7FE-C17D-AC4A-BF47-AAC869A77F2B}" presName="hierChild5" presStyleCnt="0"/>
      <dgm:spPr/>
    </dgm:pt>
    <dgm:pt modelId="{9565D195-7AA3-5C4F-94D9-CE221DBEEFEF}" type="pres">
      <dgm:prSet presAssocID="{99746A11-D43E-9649-B402-B3A19086A7E7}" presName="Name37" presStyleLbl="parChTrans1D3" presStyleIdx="1" presStyleCnt="2"/>
      <dgm:spPr/>
    </dgm:pt>
    <dgm:pt modelId="{03127D7A-C708-7844-B50C-BD8503BA1986}" type="pres">
      <dgm:prSet presAssocID="{C29810EC-8F5B-3341-AD7E-4CFA31FAE7AF}" presName="hierRoot2" presStyleCnt="0">
        <dgm:presLayoutVars>
          <dgm:hierBranch val="init"/>
        </dgm:presLayoutVars>
      </dgm:prSet>
      <dgm:spPr/>
    </dgm:pt>
    <dgm:pt modelId="{E7BFE3F0-75A2-C647-BBB7-90C3D71482CB}" type="pres">
      <dgm:prSet presAssocID="{C29810EC-8F5B-3341-AD7E-4CFA31FAE7AF}" presName="rootComposite" presStyleCnt="0"/>
      <dgm:spPr/>
    </dgm:pt>
    <dgm:pt modelId="{6D6132C8-E62A-B749-8C10-321CB5E4A3E1}" type="pres">
      <dgm:prSet presAssocID="{C29810EC-8F5B-3341-AD7E-4CFA31FAE7AF}" presName="rootText" presStyleLbl="node3" presStyleIdx="1" presStyleCnt="2">
        <dgm:presLayoutVars>
          <dgm:chPref val="3"/>
        </dgm:presLayoutVars>
      </dgm:prSet>
      <dgm:spPr/>
    </dgm:pt>
    <dgm:pt modelId="{96A2F88D-ABE0-C644-B4ED-92ABD856529F}" type="pres">
      <dgm:prSet presAssocID="{C29810EC-8F5B-3341-AD7E-4CFA31FAE7AF}" presName="rootConnector" presStyleLbl="node3" presStyleIdx="1" presStyleCnt="2"/>
      <dgm:spPr/>
    </dgm:pt>
    <dgm:pt modelId="{669AF7C8-5D5B-0C44-9834-C8F9E97D8081}" type="pres">
      <dgm:prSet presAssocID="{C29810EC-8F5B-3341-AD7E-4CFA31FAE7AF}" presName="hierChild4" presStyleCnt="0"/>
      <dgm:spPr/>
    </dgm:pt>
    <dgm:pt modelId="{072FA46B-BC42-9344-9DE1-3FC7C017BECC}" type="pres">
      <dgm:prSet presAssocID="{C29810EC-8F5B-3341-AD7E-4CFA31FAE7AF}" presName="hierChild5" presStyleCnt="0"/>
      <dgm:spPr/>
    </dgm:pt>
    <dgm:pt modelId="{4C654173-CECF-E047-9B79-CFB624FC175E}" type="pres">
      <dgm:prSet presAssocID="{30267698-5586-644F-B4EC-CFD45E55CC44}" presName="hierChild5" presStyleCnt="0"/>
      <dgm:spPr/>
    </dgm:pt>
    <dgm:pt modelId="{76211715-3FDD-5248-9ECA-1BCF5C0E2961}" type="pres">
      <dgm:prSet presAssocID="{88E254E6-00F7-3F4A-880B-2B44E14EEEE4}" presName="Name37" presStyleLbl="parChTrans1D2" presStyleIdx="1" presStyleCnt="2"/>
      <dgm:spPr/>
    </dgm:pt>
    <dgm:pt modelId="{F7BE6D6A-67EE-4448-A703-20087C9AB70E}" type="pres">
      <dgm:prSet presAssocID="{F7427B13-48DD-1348-BA5D-7FCE9E13BF68}" presName="hierRoot2" presStyleCnt="0">
        <dgm:presLayoutVars>
          <dgm:hierBranch val="init"/>
        </dgm:presLayoutVars>
      </dgm:prSet>
      <dgm:spPr/>
    </dgm:pt>
    <dgm:pt modelId="{6D19031C-5A35-E945-B21D-F1A6DA0D924B}" type="pres">
      <dgm:prSet presAssocID="{F7427B13-48DD-1348-BA5D-7FCE9E13BF68}" presName="rootComposite" presStyleCnt="0"/>
      <dgm:spPr/>
    </dgm:pt>
    <dgm:pt modelId="{C9CB9EC0-8FE1-074E-887C-28AC9162FDFE}" type="pres">
      <dgm:prSet presAssocID="{F7427B13-48DD-1348-BA5D-7FCE9E13BF68}" presName="rootText" presStyleLbl="node2" presStyleIdx="1" presStyleCnt="2">
        <dgm:presLayoutVars>
          <dgm:chPref val="3"/>
        </dgm:presLayoutVars>
      </dgm:prSet>
      <dgm:spPr/>
    </dgm:pt>
    <dgm:pt modelId="{8E4AB7B8-3849-3349-A2A6-CA4035BEA89B}" type="pres">
      <dgm:prSet presAssocID="{F7427B13-48DD-1348-BA5D-7FCE9E13BF68}" presName="rootConnector" presStyleLbl="node2" presStyleIdx="1" presStyleCnt="2"/>
      <dgm:spPr/>
    </dgm:pt>
    <dgm:pt modelId="{5B3897FD-7CDE-B14D-9C63-907663FA9481}" type="pres">
      <dgm:prSet presAssocID="{F7427B13-48DD-1348-BA5D-7FCE9E13BF68}" presName="hierChild4" presStyleCnt="0"/>
      <dgm:spPr/>
    </dgm:pt>
    <dgm:pt modelId="{3F6D26A2-5833-4D48-ABAC-55BFD1D5C062}" type="pres">
      <dgm:prSet presAssocID="{F7427B13-48DD-1348-BA5D-7FCE9E13BF68}" presName="hierChild5" presStyleCnt="0"/>
      <dgm:spPr/>
    </dgm:pt>
    <dgm:pt modelId="{D6790ECC-8BC6-524A-8454-FCE8EC0AE25E}" type="pres">
      <dgm:prSet presAssocID="{B00FB34F-826C-FD45-BC0C-195743F10D4D}" presName="hierChild3" presStyleCnt="0"/>
      <dgm:spPr/>
    </dgm:pt>
  </dgm:ptLst>
  <dgm:cxnLst>
    <dgm:cxn modelId="{A311AF0E-89E8-324C-AB0D-2786FD85E270}" type="presOf" srcId="{88E254E6-00F7-3F4A-880B-2B44E14EEEE4}" destId="{76211715-3FDD-5248-9ECA-1BCF5C0E2961}" srcOrd="0" destOrd="0" presId="urn:microsoft.com/office/officeart/2005/8/layout/orgChart1"/>
    <dgm:cxn modelId="{B4F55218-C4BE-6644-A9D7-C6C90C628E4F}" type="presOf" srcId="{99746A11-D43E-9649-B402-B3A19086A7E7}" destId="{9565D195-7AA3-5C4F-94D9-CE221DBEEFEF}" srcOrd="0" destOrd="0" presId="urn:microsoft.com/office/officeart/2005/8/layout/orgChart1"/>
    <dgm:cxn modelId="{DF053E22-05B9-FE41-A8FF-67A4F3F75121}" srcId="{B00FB34F-826C-FD45-BC0C-195743F10D4D}" destId="{F7427B13-48DD-1348-BA5D-7FCE9E13BF68}" srcOrd="1" destOrd="0" parTransId="{88E254E6-00F7-3F4A-880B-2B44E14EEEE4}" sibTransId="{71AD7226-EDFB-9C41-9954-61FFDD9FF296}"/>
    <dgm:cxn modelId="{B176C52A-4452-CC47-8741-268D0DFD5059}" type="presOf" srcId="{F7427B13-48DD-1348-BA5D-7FCE9E13BF68}" destId="{8E4AB7B8-3849-3349-A2A6-CA4035BEA89B}" srcOrd="1" destOrd="0" presId="urn:microsoft.com/office/officeart/2005/8/layout/orgChart1"/>
    <dgm:cxn modelId="{65690F34-66E2-2E49-A513-F6E3E5F05059}" type="presOf" srcId="{C29810EC-8F5B-3341-AD7E-4CFA31FAE7AF}" destId="{96A2F88D-ABE0-C644-B4ED-92ABD856529F}" srcOrd="1" destOrd="0" presId="urn:microsoft.com/office/officeart/2005/8/layout/orgChart1"/>
    <dgm:cxn modelId="{B0C5163B-4E24-8249-A458-9091AD9C1D31}" type="presOf" srcId="{E195B7FE-C17D-AC4A-BF47-AAC869A77F2B}" destId="{1181E254-B273-5049-AA53-D74B643D63CB}" srcOrd="1" destOrd="0" presId="urn:microsoft.com/office/officeart/2005/8/layout/orgChart1"/>
    <dgm:cxn modelId="{1DD9893F-F9BB-D94C-AB57-E8BFFF00B236}" type="presOf" srcId="{C29810EC-8F5B-3341-AD7E-4CFA31FAE7AF}" destId="{6D6132C8-E62A-B749-8C10-321CB5E4A3E1}" srcOrd="0" destOrd="0" presId="urn:microsoft.com/office/officeart/2005/8/layout/orgChart1"/>
    <dgm:cxn modelId="{BEDC744A-6179-5B4C-8A78-07D69D3B4009}" type="presOf" srcId="{B00FB34F-826C-FD45-BC0C-195743F10D4D}" destId="{B4A8706F-B3E2-CB4D-9916-B375DFCD9698}" srcOrd="1" destOrd="0" presId="urn:microsoft.com/office/officeart/2005/8/layout/orgChart1"/>
    <dgm:cxn modelId="{AF9A9777-AFE1-1548-9F6D-4C06F4A68620}" type="presOf" srcId="{30267698-5586-644F-B4EC-CFD45E55CC44}" destId="{F280E21C-91E1-F545-8A37-EB20CEB9768D}" srcOrd="1" destOrd="0" presId="urn:microsoft.com/office/officeart/2005/8/layout/orgChart1"/>
    <dgm:cxn modelId="{B2E9D47E-6DB6-204C-B297-3A70219878FB}" srcId="{30267698-5586-644F-B4EC-CFD45E55CC44}" destId="{E195B7FE-C17D-AC4A-BF47-AAC869A77F2B}" srcOrd="0" destOrd="0" parTransId="{F5C05B58-8688-8742-8548-82C65942C358}" sibTransId="{54E2C3A4-708B-5A47-9DD1-8189B0CCFAD2}"/>
    <dgm:cxn modelId="{AEDEFC80-53E8-4145-A50B-5D88265BC663}" srcId="{30267698-5586-644F-B4EC-CFD45E55CC44}" destId="{C29810EC-8F5B-3341-AD7E-4CFA31FAE7AF}" srcOrd="1" destOrd="0" parTransId="{99746A11-D43E-9649-B402-B3A19086A7E7}" sibTransId="{D20ED023-D3D4-C147-959B-B96887270F4C}"/>
    <dgm:cxn modelId="{D6037EA6-A749-7A4D-B7A3-2B083B0B9F03}" type="presOf" srcId="{1D552765-6252-9B4C-B5FE-B95672B33BD1}" destId="{B72EB652-6301-E044-A0FA-70C095B466A2}" srcOrd="0" destOrd="0" presId="urn:microsoft.com/office/officeart/2005/8/layout/orgChart1"/>
    <dgm:cxn modelId="{C9B937B2-3A08-1A48-928D-2073B20FD823}" srcId="{B00FB34F-826C-FD45-BC0C-195743F10D4D}" destId="{30267698-5586-644F-B4EC-CFD45E55CC44}" srcOrd="0" destOrd="0" parTransId="{98D4DEDA-FD55-F649-8A5F-DC7C4F5B6CEA}" sibTransId="{3DB9BCA2-5A0F-A747-8E25-3A81B179139D}"/>
    <dgm:cxn modelId="{A16B55C0-2D0A-A549-A7DD-91BC2F09E4C6}" srcId="{1D552765-6252-9B4C-B5FE-B95672B33BD1}" destId="{B00FB34F-826C-FD45-BC0C-195743F10D4D}" srcOrd="0" destOrd="0" parTransId="{4B3F3167-4A71-3C42-B9BF-66B3EF3C2549}" sibTransId="{D54C867C-BA50-DB4A-9E95-AE5F772D209B}"/>
    <dgm:cxn modelId="{716817C5-FE6D-874C-83E2-86DE2EEF3A6E}" type="presOf" srcId="{98D4DEDA-FD55-F649-8A5F-DC7C4F5B6CEA}" destId="{8B8ABAA8-9953-1B4E-8C5B-3E51AB79EB39}" srcOrd="0" destOrd="0" presId="urn:microsoft.com/office/officeart/2005/8/layout/orgChart1"/>
    <dgm:cxn modelId="{A0476CC7-64CF-7E42-9CE0-529D8A467B27}" type="presOf" srcId="{30267698-5586-644F-B4EC-CFD45E55CC44}" destId="{F3958A04-6282-814C-B661-1AFE1EEE6C14}" srcOrd="0" destOrd="0" presId="urn:microsoft.com/office/officeart/2005/8/layout/orgChart1"/>
    <dgm:cxn modelId="{4F628FDD-141A-3040-9EBF-55E6B93D5ACA}" type="presOf" srcId="{F5C05B58-8688-8742-8548-82C65942C358}" destId="{2110CB3B-215C-2A44-A516-E6EADAE27A4A}" srcOrd="0" destOrd="0" presId="urn:microsoft.com/office/officeart/2005/8/layout/orgChart1"/>
    <dgm:cxn modelId="{7869EAE3-9DF5-6C44-8A56-179B011EB528}" type="presOf" srcId="{E195B7FE-C17D-AC4A-BF47-AAC869A77F2B}" destId="{E154F643-4730-5B43-B635-9F078DA817F1}" srcOrd="0" destOrd="0" presId="urn:microsoft.com/office/officeart/2005/8/layout/orgChart1"/>
    <dgm:cxn modelId="{EFC075EC-E37D-9943-864B-C423CD6D9B23}" type="presOf" srcId="{B00FB34F-826C-FD45-BC0C-195743F10D4D}" destId="{67EC3F28-B35F-9C41-A44F-9C8BECC318AD}" srcOrd="0" destOrd="0" presId="urn:microsoft.com/office/officeart/2005/8/layout/orgChart1"/>
    <dgm:cxn modelId="{4AA97EF1-8B2C-AE43-B8B8-6B190A091478}" type="presOf" srcId="{F7427B13-48DD-1348-BA5D-7FCE9E13BF68}" destId="{C9CB9EC0-8FE1-074E-887C-28AC9162FDFE}" srcOrd="0" destOrd="0" presId="urn:microsoft.com/office/officeart/2005/8/layout/orgChart1"/>
    <dgm:cxn modelId="{3A05C99C-B7BF-3448-B575-D9D6BE2D624D}" type="presParOf" srcId="{B72EB652-6301-E044-A0FA-70C095B466A2}" destId="{D70A8B89-573B-7D46-883E-86BB0EF02061}" srcOrd="0" destOrd="0" presId="urn:microsoft.com/office/officeart/2005/8/layout/orgChart1"/>
    <dgm:cxn modelId="{B5BDB1D8-7D2C-D54F-A313-CB74227E3A5D}" type="presParOf" srcId="{D70A8B89-573B-7D46-883E-86BB0EF02061}" destId="{B42A277C-1F3C-4D45-B232-207BFB960863}" srcOrd="0" destOrd="0" presId="urn:microsoft.com/office/officeart/2005/8/layout/orgChart1"/>
    <dgm:cxn modelId="{D10A4793-5C37-734C-98D0-EC51FD787DBE}" type="presParOf" srcId="{B42A277C-1F3C-4D45-B232-207BFB960863}" destId="{67EC3F28-B35F-9C41-A44F-9C8BECC318AD}" srcOrd="0" destOrd="0" presId="urn:microsoft.com/office/officeart/2005/8/layout/orgChart1"/>
    <dgm:cxn modelId="{B659100F-E632-7E4C-AF10-8A4DDD1740B5}" type="presParOf" srcId="{B42A277C-1F3C-4D45-B232-207BFB960863}" destId="{B4A8706F-B3E2-CB4D-9916-B375DFCD9698}" srcOrd="1" destOrd="0" presId="urn:microsoft.com/office/officeart/2005/8/layout/orgChart1"/>
    <dgm:cxn modelId="{2C636BEF-125F-F94E-B8EC-C20DDE089FB3}" type="presParOf" srcId="{D70A8B89-573B-7D46-883E-86BB0EF02061}" destId="{04C4CDD0-63CB-8745-861C-9464E824E63C}" srcOrd="1" destOrd="0" presId="urn:microsoft.com/office/officeart/2005/8/layout/orgChart1"/>
    <dgm:cxn modelId="{DE61159F-8419-5744-A1C5-39908849C4D9}" type="presParOf" srcId="{04C4CDD0-63CB-8745-861C-9464E824E63C}" destId="{8B8ABAA8-9953-1B4E-8C5B-3E51AB79EB39}" srcOrd="0" destOrd="0" presId="urn:microsoft.com/office/officeart/2005/8/layout/orgChart1"/>
    <dgm:cxn modelId="{815C7F61-020A-434A-8837-88ED2531605C}" type="presParOf" srcId="{04C4CDD0-63CB-8745-861C-9464E824E63C}" destId="{CA8B2CB1-1E09-2B40-B6D4-F880620C542F}" srcOrd="1" destOrd="0" presId="urn:microsoft.com/office/officeart/2005/8/layout/orgChart1"/>
    <dgm:cxn modelId="{E75B46BF-541D-2247-A799-EBAD7D3252A0}" type="presParOf" srcId="{CA8B2CB1-1E09-2B40-B6D4-F880620C542F}" destId="{C696E220-DBB1-3C48-B214-875141124A06}" srcOrd="0" destOrd="0" presId="urn:microsoft.com/office/officeart/2005/8/layout/orgChart1"/>
    <dgm:cxn modelId="{F7511327-5FFF-DF4B-A604-71FE3699EE16}" type="presParOf" srcId="{C696E220-DBB1-3C48-B214-875141124A06}" destId="{F3958A04-6282-814C-B661-1AFE1EEE6C14}" srcOrd="0" destOrd="0" presId="urn:microsoft.com/office/officeart/2005/8/layout/orgChart1"/>
    <dgm:cxn modelId="{9D32DBA4-866B-DD40-AAE6-1D52E91B1BEA}" type="presParOf" srcId="{C696E220-DBB1-3C48-B214-875141124A06}" destId="{F280E21C-91E1-F545-8A37-EB20CEB9768D}" srcOrd="1" destOrd="0" presId="urn:microsoft.com/office/officeart/2005/8/layout/orgChart1"/>
    <dgm:cxn modelId="{DEAA0E88-8A4B-B443-9010-303022A4A1ED}" type="presParOf" srcId="{CA8B2CB1-1E09-2B40-B6D4-F880620C542F}" destId="{9D2E4895-7ECD-8941-B54D-2B85BB8A81F4}" srcOrd="1" destOrd="0" presId="urn:microsoft.com/office/officeart/2005/8/layout/orgChart1"/>
    <dgm:cxn modelId="{E21D9E87-5990-0D46-9F04-5F743B7771E4}" type="presParOf" srcId="{9D2E4895-7ECD-8941-B54D-2B85BB8A81F4}" destId="{2110CB3B-215C-2A44-A516-E6EADAE27A4A}" srcOrd="0" destOrd="0" presId="urn:microsoft.com/office/officeart/2005/8/layout/orgChart1"/>
    <dgm:cxn modelId="{7BFE137D-8024-6341-AC41-20335026BB7E}" type="presParOf" srcId="{9D2E4895-7ECD-8941-B54D-2B85BB8A81F4}" destId="{9AE74082-3347-C044-A012-1FC1D0C0ED51}" srcOrd="1" destOrd="0" presId="urn:microsoft.com/office/officeart/2005/8/layout/orgChart1"/>
    <dgm:cxn modelId="{627BBDB6-495B-1440-AB9A-91A908351A50}" type="presParOf" srcId="{9AE74082-3347-C044-A012-1FC1D0C0ED51}" destId="{48004DAC-5D1D-4643-800B-77A1C6F3689E}" srcOrd="0" destOrd="0" presId="urn:microsoft.com/office/officeart/2005/8/layout/orgChart1"/>
    <dgm:cxn modelId="{E9FDFF05-6289-1544-84BF-F2AF4442CF2A}" type="presParOf" srcId="{48004DAC-5D1D-4643-800B-77A1C6F3689E}" destId="{E154F643-4730-5B43-B635-9F078DA817F1}" srcOrd="0" destOrd="0" presId="urn:microsoft.com/office/officeart/2005/8/layout/orgChart1"/>
    <dgm:cxn modelId="{ED3696A8-CD8A-1640-8DDA-20B023AA7D5D}" type="presParOf" srcId="{48004DAC-5D1D-4643-800B-77A1C6F3689E}" destId="{1181E254-B273-5049-AA53-D74B643D63CB}" srcOrd="1" destOrd="0" presId="urn:microsoft.com/office/officeart/2005/8/layout/orgChart1"/>
    <dgm:cxn modelId="{84D2FED3-0B82-4541-9C5B-493CA9AAB209}" type="presParOf" srcId="{9AE74082-3347-C044-A012-1FC1D0C0ED51}" destId="{8AF3B83D-E96F-A94D-8DBD-0CA26D93BF3B}" srcOrd="1" destOrd="0" presId="urn:microsoft.com/office/officeart/2005/8/layout/orgChart1"/>
    <dgm:cxn modelId="{67EA0C1D-257F-6C4C-BADF-B6F4BAE465D2}" type="presParOf" srcId="{9AE74082-3347-C044-A012-1FC1D0C0ED51}" destId="{1655F993-0A0E-6B48-B1FE-B23E48903B66}" srcOrd="2" destOrd="0" presId="urn:microsoft.com/office/officeart/2005/8/layout/orgChart1"/>
    <dgm:cxn modelId="{71E0546F-B49B-DD4F-B4B2-14A765058C04}" type="presParOf" srcId="{9D2E4895-7ECD-8941-B54D-2B85BB8A81F4}" destId="{9565D195-7AA3-5C4F-94D9-CE221DBEEFEF}" srcOrd="2" destOrd="0" presId="urn:microsoft.com/office/officeart/2005/8/layout/orgChart1"/>
    <dgm:cxn modelId="{84C6CF1D-6DAF-7D43-B723-E1BB373CC45F}" type="presParOf" srcId="{9D2E4895-7ECD-8941-B54D-2B85BB8A81F4}" destId="{03127D7A-C708-7844-B50C-BD8503BA1986}" srcOrd="3" destOrd="0" presId="urn:microsoft.com/office/officeart/2005/8/layout/orgChart1"/>
    <dgm:cxn modelId="{79DD2A09-382E-1146-B2F2-B957BB6C9C93}" type="presParOf" srcId="{03127D7A-C708-7844-B50C-BD8503BA1986}" destId="{E7BFE3F0-75A2-C647-BBB7-90C3D71482CB}" srcOrd="0" destOrd="0" presId="urn:microsoft.com/office/officeart/2005/8/layout/orgChart1"/>
    <dgm:cxn modelId="{F2CD885F-9FB1-6041-9AEF-50FF884DB970}" type="presParOf" srcId="{E7BFE3F0-75A2-C647-BBB7-90C3D71482CB}" destId="{6D6132C8-E62A-B749-8C10-321CB5E4A3E1}" srcOrd="0" destOrd="0" presId="urn:microsoft.com/office/officeart/2005/8/layout/orgChart1"/>
    <dgm:cxn modelId="{F9D3D980-C931-7A49-AF27-0E45C9C4D181}" type="presParOf" srcId="{E7BFE3F0-75A2-C647-BBB7-90C3D71482CB}" destId="{96A2F88D-ABE0-C644-B4ED-92ABD856529F}" srcOrd="1" destOrd="0" presId="urn:microsoft.com/office/officeart/2005/8/layout/orgChart1"/>
    <dgm:cxn modelId="{96B5D763-263A-794D-9361-4312FF8D929D}" type="presParOf" srcId="{03127D7A-C708-7844-B50C-BD8503BA1986}" destId="{669AF7C8-5D5B-0C44-9834-C8F9E97D8081}" srcOrd="1" destOrd="0" presId="urn:microsoft.com/office/officeart/2005/8/layout/orgChart1"/>
    <dgm:cxn modelId="{14BD3F34-E461-084F-B3F0-1E8072A0F1AF}" type="presParOf" srcId="{03127D7A-C708-7844-B50C-BD8503BA1986}" destId="{072FA46B-BC42-9344-9DE1-3FC7C017BECC}" srcOrd="2" destOrd="0" presId="urn:microsoft.com/office/officeart/2005/8/layout/orgChart1"/>
    <dgm:cxn modelId="{C2B059C9-68CB-2A43-AEA2-90EAF37BE3EF}" type="presParOf" srcId="{CA8B2CB1-1E09-2B40-B6D4-F880620C542F}" destId="{4C654173-CECF-E047-9B79-CFB624FC175E}" srcOrd="2" destOrd="0" presId="urn:microsoft.com/office/officeart/2005/8/layout/orgChart1"/>
    <dgm:cxn modelId="{4BE90471-244F-034F-86AF-36B704E8D2FD}" type="presParOf" srcId="{04C4CDD0-63CB-8745-861C-9464E824E63C}" destId="{76211715-3FDD-5248-9ECA-1BCF5C0E2961}" srcOrd="2" destOrd="0" presId="urn:microsoft.com/office/officeart/2005/8/layout/orgChart1"/>
    <dgm:cxn modelId="{AB8399ED-777B-A644-B662-CFDEB458D3B8}" type="presParOf" srcId="{04C4CDD0-63CB-8745-861C-9464E824E63C}" destId="{F7BE6D6A-67EE-4448-A703-20087C9AB70E}" srcOrd="3" destOrd="0" presId="urn:microsoft.com/office/officeart/2005/8/layout/orgChart1"/>
    <dgm:cxn modelId="{A695BA17-DC98-7942-ACE0-A7B4F3699D83}" type="presParOf" srcId="{F7BE6D6A-67EE-4448-A703-20087C9AB70E}" destId="{6D19031C-5A35-E945-B21D-F1A6DA0D924B}" srcOrd="0" destOrd="0" presId="urn:microsoft.com/office/officeart/2005/8/layout/orgChart1"/>
    <dgm:cxn modelId="{66ABC1D0-EDB0-8F4C-A563-555A92C196F8}" type="presParOf" srcId="{6D19031C-5A35-E945-B21D-F1A6DA0D924B}" destId="{C9CB9EC0-8FE1-074E-887C-28AC9162FDFE}" srcOrd="0" destOrd="0" presId="urn:microsoft.com/office/officeart/2005/8/layout/orgChart1"/>
    <dgm:cxn modelId="{658B5B62-69DB-1748-BF9F-46453F79BA7D}" type="presParOf" srcId="{6D19031C-5A35-E945-B21D-F1A6DA0D924B}" destId="{8E4AB7B8-3849-3349-A2A6-CA4035BEA89B}" srcOrd="1" destOrd="0" presId="urn:microsoft.com/office/officeart/2005/8/layout/orgChart1"/>
    <dgm:cxn modelId="{DAB0CFAD-7895-A247-8095-0E146FC8A2BB}" type="presParOf" srcId="{F7BE6D6A-67EE-4448-A703-20087C9AB70E}" destId="{5B3897FD-7CDE-B14D-9C63-907663FA9481}" srcOrd="1" destOrd="0" presId="urn:microsoft.com/office/officeart/2005/8/layout/orgChart1"/>
    <dgm:cxn modelId="{95E06017-BFC1-EE48-81A3-A03E43B20129}" type="presParOf" srcId="{F7BE6D6A-67EE-4448-A703-20087C9AB70E}" destId="{3F6D26A2-5833-4D48-ABAC-55BFD1D5C062}" srcOrd="2" destOrd="0" presId="urn:microsoft.com/office/officeart/2005/8/layout/orgChart1"/>
    <dgm:cxn modelId="{92F813A2-595D-FE4D-9DBB-629EF04CC7A0}" type="presParOf" srcId="{D70A8B89-573B-7D46-883E-86BB0EF02061}" destId="{D6790ECC-8BC6-524A-8454-FCE8EC0AE25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1715-3FDD-5248-9ECA-1BCF5C0E2961}">
      <dsp:nvSpPr>
        <dsp:cNvPr id="0" name=""/>
        <dsp:cNvSpPr/>
      </dsp:nvSpPr>
      <dsp:spPr>
        <a:xfrm>
          <a:off x="5163127" y="1032215"/>
          <a:ext cx="1244977" cy="43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70"/>
              </a:lnTo>
              <a:lnTo>
                <a:pt x="1244977" y="216070"/>
              </a:lnTo>
              <a:lnTo>
                <a:pt x="1244977" y="43214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5D195-7AA3-5C4F-94D9-CE221DBEEFEF}">
      <dsp:nvSpPr>
        <dsp:cNvPr id="0" name=""/>
        <dsp:cNvSpPr/>
      </dsp:nvSpPr>
      <dsp:spPr>
        <a:xfrm>
          <a:off x="3095024" y="2493263"/>
          <a:ext cx="308672" cy="2407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7642"/>
              </a:lnTo>
              <a:lnTo>
                <a:pt x="308672" y="2407642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0CB3B-215C-2A44-A516-E6EADAE27A4A}">
      <dsp:nvSpPr>
        <dsp:cNvPr id="0" name=""/>
        <dsp:cNvSpPr/>
      </dsp:nvSpPr>
      <dsp:spPr>
        <a:xfrm>
          <a:off x="3095024" y="2493263"/>
          <a:ext cx="308672" cy="94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6594"/>
              </a:lnTo>
              <a:lnTo>
                <a:pt x="308672" y="946594"/>
              </a:lnTo>
            </a:path>
          </a:pathLst>
        </a:cu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ABAA8-9953-1B4E-8C5B-3E51AB79EB39}">
      <dsp:nvSpPr>
        <dsp:cNvPr id="0" name=""/>
        <dsp:cNvSpPr/>
      </dsp:nvSpPr>
      <dsp:spPr>
        <a:xfrm>
          <a:off x="3918150" y="1032215"/>
          <a:ext cx="1244977" cy="432140"/>
        </a:xfrm>
        <a:custGeom>
          <a:avLst/>
          <a:gdLst/>
          <a:ahLst/>
          <a:cxnLst/>
          <a:rect l="0" t="0" r="0" b="0"/>
          <a:pathLst>
            <a:path>
              <a:moveTo>
                <a:pt x="1244977" y="0"/>
              </a:moveTo>
              <a:lnTo>
                <a:pt x="1244977" y="216070"/>
              </a:lnTo>
              <a:lnTo>
                <a:pt x="0" y="216070"/>
              </a:lnTo>
              <a:lnTo>
                <a:pt x="0" y="43214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C3F28-B35F-9C41-A44F-9C8BECC318AD}">
      <dsp:nvSpPr>
        <dsp:cNvPr id="0" name=""/>
        <dsp:cNvSpPr/>
      </dsp:nvSpPr>
      <dsp:spPr>
        <a:xfrm>
          <a:off x="2927930" y="3308"/>
          <a:ext cx="4470394" cy="1028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أنواع المتغيرات </a:t>
          </a:r>
        </a:p>
      </dsp:txBody>
      <dsp:txXfrm>
        <a:off x="2927930" y="3308"/>
        <a:ext cx="4470394" cy="1028906"/>
      </dsp:txXfrm>
    </dsp:sp>
    <dsp:sp modelId="{F3958A04-6282-814C-B661-1AFE1EEE6C14}">
      <dsp:nvSpPr>
        <dsp:cNvPr id="0" name=""/>
        <dsp:cNvSpPr/>
      </dsp:nvSpPr>
      <dsp:spPr>
        <a:xfrm>
          <a:off x="2889243" y="1464356"/>
          <a:ext cx="2057813" cy="1028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عددي</a:t>
          </a:r>
        </a:p>
      </dsp:txBody>
      <dsp:txXfrm>
        <a:off x="2889243" y="1464356"/>
        <a:ext cx="2057813" cy="1028906"/>
      </dsp:txXfrm>
    </dsp:sp>
    <dsp:sp modelId="{E154F643-4730-5B43-B635-9F078DA817F1}">
      <dsp:nvSpPr>
        <dsp:cNvPr id="0" name=""/>
        <dsp:cNvSpPr/>
      </dsp:nvSpPr>
      <dsp:spPr>
        <a:xfrm>
          <a:off x="3403696" y="2925403"/>
          <a:ext cx="2057813" cy="1028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عدد صحيح</a:t>
          </a:r>
        </a:p>
      </dsp:txBody>
      <dsp:txXfrm>
        <a:off x="3403696" y="2925403"/>
        <a:ext cx="2057813" cy="1028906"/>
      </dsp:txXfrm>
    </dsp:sp>
    <dsp:sp modelId="{6D6132C8-E62A-B749-8C10-321CB5E4A3E1}">
      <dsp:nvSpPr>
        <dsp:cNvPr id="0" name=""/>
        <dsp:cNvSpPr/>
      </dsp:nvSpPr>
      <dsp:spPr>
        <a:xfrm>
          <a:off x="3403696" y="4386451"/>
          <a:ext cx="2057813" cy="1028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عدد عشري</a:t>
          </a:r>
        </a:p>
      </dsp:txBody>
      <dsp:txXfrm>
        <a:off x="3403696" y="4386451"/>
        <a:ext cx="2057813" cy="1028906"/>
      </dsp:txXfrm>
    </dsp:sp>
    <dsp:sp modelId="{C9CB9EC0-8FE1-074E-887C-28AC9162FDFE}">
      <dsp:nvSpPr>
        <dsp:cNvPr id="0" name=""/>
        <dsp:cNvSpPr/>
      </dsp:nvSpPr>
      <dsp:spPr>
        <a:xfrm>
          <a:off x="5379197" y="1464356"/>
          <a:ext cx="2057813" cy="10289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300" kern="1200" dirty="0"/>
            <a:t>نصي</a:t>
          </a:r>
        </a:p>
      </dsp:txBody>
      <dsp:txXfrm>
        <a:off x="5379197" y="1464356"/>
        <a:ext cx="2057813" cy="102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6AE159-80DE-47AA-BB01-8414C84A2DFC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E698008-5BE0-4B12-9CDD-F781C0EC547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9382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1D2A59-A814-0CDC-ABF2-B0F39E2CC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24130A3-7D72-46EC-F02E-8F314B9A0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7B271D-7915-A11B-EB11-C3E0A7F4C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6F55FC-B274-CDE2-0B22-6EE038925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462984-C784-FA36-A4D8-539EF127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995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3DDF3F-27A2-41EE-9C46-60D2BDD9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4E6F01-83F4-40E7-90CA-2D3B51DE6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B6726F-92A8-8B1C-34A1-A11A1528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7003C9-ED33-493C-E0D7-790BF4B9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22F66B-DA30-1724-D9F9-5F31250F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55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7852568-796F-28EF-CDD6-7589B32E6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8673F12-C86D-7A49-D869-298F59DC6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DF8778E-EB2D-0B89-AD3B-A5597C27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BAF1A3-CE4F-3784-ED50-CBABEF30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597C21-4E35-3ABA-A1D6-DB4DF0EC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2596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بلان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9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1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9D989C-E420-63A9-61DF-B3F80B0C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80A9B8-80EB-E458-6F84-FDFF662C8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51BC03-D228-1F1C-9029-68EACD61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4490EA-026B-2049-4CDC-89C51D437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179D5B-691D-8DF4-75B0-8D93CF73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062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D6FB89-6F24-7CB5-EBEC-F9DA5F29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8DC581E-533A-7DCA-6DA3-53F903523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A28009-9613-D408-BF97-18D62996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999383-323D-3EE7-C9FA-B66A3737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D934C4-B4C2-4773-A383-047AEF3C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09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AF315B-82EA-70D5-7F65-341D871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F5B49F-F3EB-4496-ECB5-4DC08CE2E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4FCA90-5869-E39F-F8A8-814F09E2F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D44470-F6C5-AD3E-2751-842DC0D5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188A92-60E5-EDD7-1776-34331F66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392441-2910-F0E2-3C82-A6B5DC4A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888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EFA2D0-B08A-2336-F27A-65AE8E91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175E547-B9E8-687B-CF6A-0B01D7E23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C1770C7-61F4-3186-7B26-8EC17C0E9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6363102-6822-6B82-B33B-B771BB816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26D799-B9D2-2070-D8E8-05ADB4324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0CA11F0-31EA-CE9F-A603-E4AA1309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0E21563-A9EA-D5FF-58C3-E74BDECD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E64BEA-4BBB-0B95-B4E7-C591A9E1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593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C65052-3057-CF67-FB4C-07875BBA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BEEE2AA-D879-A4BA-C177-46845F85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180C26D-D211-E165-0750-9438CD9B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87A5B41-7165-7302-B2A8-4C840A40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00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B6C8DA1-4430-CDE7-90B5-A0C19FEE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127F100-07D9-BF5F-331F-928E70D4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9BE543-B210-329B-F2DA-ED1B0D0A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35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C4C15B-5938-32DB-5D66-2F366C15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572945-47CD-C2BF-EE60-272B48BDB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C4A315-3095-AA9C-DF5D-351035E3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C76160-5304-62FE-E801-66EBF243D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EF3E1B-81C2-D240-EF1B-B98F8B4A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85BD02-CEC8-56C8-A527-F1D8C352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41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158641-8370-B289-C426-7939E8CD4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970EF1-9325-B50E-9230-8F7F2F04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92932B4-11AB-2C6E-5DA3-2892FB321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DD71C41-5613-2889-0528-E2B32F7C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ACEDF7-7580-5819-3659-9D6C8677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CC11E6-C0E7-2202-234F-9FACD0C2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4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66D1896-493C-29B8-216B-1D7A8DAA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801E510-10F9-969B-5043-1EC18B860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E7AE4F-16CD-E839-75EA-F29576059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06388-D752-4F2C-BB2C-3BAC616CEE9D}" type="datetimeFigureOut">
              <a:rPr lang="ar-SA" smtClean="0"/>
              <a:t>23 ربيع الثاني،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3A9185-6B69-4050-01A8-14A6402AA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55DEB1-B797-5A21-F485-C1EF3C534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F607-DA06-488E-8D54-5B2D6FC531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36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  <p:sldLayoutId id="2147483680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iz.com/python-programming/online-compil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iz.com/python-programming/online-compil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gramiz.com/python-programming/online-compile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pia.org/explore/J8r7oYGbP4r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vgsilh.com/ar/00bcd4/image/4407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task-to-do-list-plan-129531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5%84%EC%9D%B4%EB%94%94%EC%96%B4-%EC%95%84%EC%9D%B4%EC%BD%98-%EC%82%AC%EC%97%85-%EB%94%94%EC%9E%90%EC%9D%B8-%EA%B8%B0%ED%98%B8-%EA%B8%B0%EC%88%A0-%EB%A1%9C%EA%B7%B8%EC%9D%B8-%EC%9B%B9-2579308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A9CF41E-406F-98B2-FDF1-9EA245F7463D}"/>
              </a:ext>
            </a:extLst>
          </p:cNvPr>
          <p:cNvGrpSpPr/>
          <p:nvPr/>
        </p:nvGrpSpPr>
        <p:grpSpPr>
          <a:xfrm>
            <a:off x="928915" y="1855150"/>
            <a:ext cx="10638971" cy="3245607"/>
            <a:chOff x="928915" y="1855150"/>
            <a:chExt cx="10638971" cy="3245607"/>
          </a:xfrm>
        </p:grpSpPr>
        <p:sp>
          <p:nvSpPr>
            <p:cNvPr id="3" name="مربع نص 2">
              <a:extLst>
                <a:ext uri="{FF2B5EF4-FFF2-40B4-BE49-F238E27FC236}">
                  <a16:creationId xmlns:a16="http://schemas.microsoft.com/office/drawing/2014/main" id="{3F679AC5-469F-1541-03A5-59E241C987A9}"/>
                </a:ext>
              </a:extLst>
            </p:cNvPr>
            <p:cNvSpPr txBox="1"/>
            <p:nvPr/>
          </p:nvSpPr>
          <p:spPr>
            <a:xfrm>
              <a:off x="928915" y="1855150"/>
              <a:ext cx="1063897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dirty="0">
                  <a:solidFill>
                    <a:schemeClr val="bg2">
                      <a:lumMod val="25000"/>
                    </a:schemeClr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rPr>
                <a:t>مقدمة في لغة برمجة بايثون</a:t>
              </a: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93CEE6E1-AD09-E0A1-8D50-85CCE8825B06}"/>
                </a:ext>
              </a:extLst>
            </p:cNvPr>
            <p:cNvSpPr txBox="1"/>
            <p:nvPr/>
          </p:nvSpPr>
          <p:spPr>
            <a:xfrm>
              <a:off x="2213428" y="4177427"/>
              <a:ext cx="776514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5400" dirty="0">
                  <a:solidFill>
                    <a:schemeClr val="bg2">
                      <a:lumMod val="25000"/>
                    </a:schemeClr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rPr>
                <a:t>المتغيرات والثوابت</a:t>
              </a:r>
            </a:p>
          </p:txBody>
        </p:sp>
        <p:sp>
          <p:nvSpPr>
            <p:cNvPr id="6" name="مستطيل: زوايا مستديرة 5">
              <a:extLst>
                <a:ext uri="{FF2B5EF4-FFF2-40B4-BE49-F238E27FC236}">
                  <a16:creationId xmlns:a16="http://schemas.microsoft.com/office/drawing/2014/main" id="{DE74F045-42D2-97CC-2EEE-3D14CAC03F73}"/>
                </a:ext>
              </a:extLst>
            </p:cNvPr>
            <p:cNvSpPr/>
            <p:nvPr/>
          </p:nvSpPr>
          <p:spPr>
            <a:xfrm>
              <a:off x="3896662" y="3178589"/>
              <a:ext cx="4398674" cy="62134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9DC3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solidFill>
                    <a:schemeClr val="bg2">
                      <a:lumMod val="25000"/>
                    </a:schemeClr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rPr>
                <a:t>الدرس الثاني</a:t>
              </a:r>
            </a:p>
          </p:txBody>
        </p:sp>
      </p:grp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1E23EE9-8CF0-FE27-990A-956F786CA181}"/>
              </a:ext>
            </a:extLst>
          </p:cNvPr>
          <p:cNvSpPr txBox="1"/>
          <p:nvPr/>
        </p:nvSpPr>
        <p:spPr>
          <a:xfrm>
            <a:off x="8988182" y="871084"/>
            <a:ext cx="2946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 Logo" panose="02000500030000020004" pitchFamily="2" charset="-78"/>
                <a:cs typeface="Abdo Logo" panose="02000500030000020004" pitchFamily="2" charset="-78"/>
              </a:rPr>
              <a:t>الوحدة الثالثة</a:t>
            </a:r>
          </a:p>
        </p:txBody>
      </p:sp>
    </p:spTree>
    <p:extLst>
      <p:ext uri="{BB962C8B-B14F-4D97-AF65-F5344CB8AC3E}">
        <p14:creationId xmlns:p14="http://schemas.microsoft.com/office/powerpoint/2010/main" val="423124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: زوايا مستديرة 1">
            <a:extLst>
              <a:ext uri="{FF2B5EF4-FFF2-40B4-BE49-F238E27FC236}">
                <a16:creationId xmlns:a16="http://schemas.microsoft.com/office/drawing/2014/main" id="{27C949D7-C8C6-6640-BA04-A51B49A2B78B}"/>
              </a:ext>
            </a:extLst>
          </p:cNvPr>
          <p:cNvSpPr/>
          <p:nvPr/>
        </p:nvSpPr>
        <p:spPr>
          <a:xfrm>
            <a:off x="3356217" y="316173"/>
            <a:ext cx="5479565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أنواع المتغيرات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A35E08F-9A69-B548-B8D6-0EF85EBBE32D}"/>
              </a:ext>
            </a:extLst>
          </p:cNvPr>
          <p:cNvSpPr txBox="1"/>
          <p:nvPr/>
        </p:nvSpPr>
        <p:spPr>
          <a:xfrm>
            <a:off x="2618771" y="1496291"/>
            <a:ext cx="79383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/>
              <a:t>من خلال المتغيرات التي أمامك استنتجي أنواع القيم المخزنة داخلها :</a:t>
            </a:r>
          </a:p>
        </p:txBody>
      </p:sp>
      <p:sp>
        <p:nvSpPr>
          <p:cNvPr id="11" name="مستطيل مستدير الزوايا 10">
            <a:extLst>
              <a:ext uri="{FF2B5EF4-FFF2-40B4-BE49-F238E27FC236}">
                <a16:creationId xmlns:a16="http://schemas.microsoft.com/office/drawing/2014/main" id="{34CF7CDC-FF3F-FE40-A705-B122167BB34A}"/>
              </a:ext>
            </a:extLst>
          </p:cNvPr>
          <p:cNvSpPr/>
          <p:nvPr/>
        </p:nvSpPr>
        <p:spPr>
          <a:xfrm>
            <a:off x="4699461" y="2578281"/>
            <a:ext cx="2211185" cy="881149"/>
          </a:xfrm>
          <a:prstGeom prst="roundRect">
            <a:avLst/>
          </a:prstGeom>
          <a:solidFill>
            <a:srgbClr val="F88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3600" dirty="0"/>
              <a:t>A=5</a:t>
            </a:r>
            <a:endParaRPr lang="ar-SA" sz="3600" dirty="0"/>
          </a:p>
        </p:txBody>
      </p:sp>
      <p:sp>
        <p:nvSpPr>
          <p:cNvPr id="12" name="مستطيل مستدير الزوايا 11">
            <a:extLst>
              <a:ext uri="{FF2B5EF4-FFF2-40B4-BE49-F238E27FC236}">
                <a16:creationId xmlns:a16="http://schemas.microsoft.com/office/drawing/2014/main" id="{5D392077-E58C-B14A-9F08-84FD6DD1B4CB}"/>
              </a:ext>
            </a:extLst>
          </p:cNvPr>
          <p:cNvSpPr/>
          <p:nvPr/>
        </p:nvSpPr>
        <p:spPr>
          <a:xfrm>
            <a:off x="4699461" y="3957341"/>
            <a:ext cx="2211185" cy="881149"/>
          </a:xfrm>
          <a:prstGeom prst="roundRect">
            <a:avLst/>
          </a:prstGeom>
          <a:solidFill>
            <a:srgbClr val="F88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3600" dirty="0"/>
              <a:t>b=1.5</a:t>
            </a:r>
            <a:endParaRPr lang="ar-SA" sz="3600" dirty="0"/>
          </a:p>
        </p:txBody>
      </p:sp>
      <p:sp>
        <p:nvSpPr>
          <p:cNvPr id="13" name="مستطيل مستدير الزوايا 12">
            <a:extLst>
              <a:ext uri="{FF2B5EF4-FFF2-40B4-BE49-F238E27FC236}">
                <a16:creationId xmlns:a16="http://schemas.microsoft.com/office/drawing/2014/main" id="{4635E80A-63E4-C944-8D8F-110B44B89AF5}"/>
              </a:ext>
            </a:extLst>
          </p:cNvPr>
          <p:cNvSpPr/>
          <p:nvPr/>
        </p:nvSpPr>
        <p:spPr>
          <a:xfrm>
            <a:off x="1814945" y="2578282"/>
            <a:ext cx="2211185" cy="881149"/>
          </a:xfrm>
          <a:prstGeom prst="roundRect">
            <a:avLst/>
          </a:prstGeom>
          <a:solidFill>
            <a:srgbClr val="F88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3600" dirty="0"/>
              <a:t>age=13</a:t>
            </a:r>
            <a:endParaRPr lang="ar-SA" sz="3600" dirty="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0CE79112-2B58-6B4E-93B7-452CC783376A}"/>
              </a:ext>
            </a:extLst>
          </p:cNvPr>
          <p:cNvSpPr/>
          <p:nvPr/>
        </p:nvSpPr>
        <p:spPr>
          <a:xfrm>
            <a:off x="7583977" y="2651279"/>
            <a:ext cx="2211185" cy="881149"/>
          </a:xfrm>
          <a:prstGeom prst="roundRect">
            <a:avLst/>
          </a:prstGeom>
          <a:solidFill>
            <a:srgbClr val="F88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en-US" sz="3600" dirty="0"/>
              <a:t>X=“</a:t>
            </a:r>
            <a:r>
              <a:rPr lang="ar-SA" sz="3600" dirty="0"/>
              <a:t>"تماضر</a:t>
            </a:r>
          </a:p>
        </p:txBody>
      </p:sp>
    </p:spTree>
    <p:extLst>
      <p:ext uri="{BB962C8B-B14F-4D97-AF65-F5344CB8AC3E}">
        <p14:creationId xmlns:p14="http://schemas.microsoft.com/office/powerpoint/2010/main" val="175596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D09F5A75-C623-D340-8F24-1BE5A7C14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028241"/>
              </p:ext>
            </p:extLst>
          </p:nvPr>
        </p:nvGraphicFramePr>
        <p:xfrm>
          <a:off x="932872" y="719666"/>
          <a:ext cx="103262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استراتيجية العقل الواعي – تقنيات التعليم للجميع">
            <a:extLst>
              <a:ext uri="{FF2B5EF4-FFF2-40B4-BE49-F238E27FC236}">
                <a16:creationId xmlns:a16="http://schemas.microsoft.com/office/drawing/2014/main" id="{05B9DBA8-B265-BF48-A152-546F5C6256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11" y="3738933"/>
            <a:ext cx="3841215" cy="31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801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شروط اسماء المتغيرات</a:t>
            </a:r>
          </a:p>
        </p:txBody>
      </p: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FAAC4059-5DD5-55C0-4467-211802771376}"/>
              </a:ext>
            </a:extLst>
          </p:cNvPr>
          <p:cNvGrpSpPr/>
          <p:nvPr/>
        </p:nvGrpSpPr>
        <p:grpSpPr>
          <a:xfrm>
            <a:off x="1946924" y="1123646"/>
            <a:ext cx="8752100" cy="890028"/>
            <a:chOff x="2293258" y="1091693"/>
            <a:chExt cx="8139148" cy="1243117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24FCF41B-41A0-79A2-5382-103A85676C7C}"/>
                </a:ext>
              </a:extLst>
            </p:cNvPr>
            <p:cNvGrpSpPr/>
            <p:nvPr/>
          </p:nvGrpSpPr>
          <p:grpSpPr>
            <a:xfrm>
              <a:off x="2293258" y="1091693"/>
              <a:ext cx="8139148" cy="1158021"/>
              <a:chOff x="1046478" y="1126564"/>
              <a:chExt cx="6938668" cy="751315"/>
            </a:xfrm>
            <a:solidFill>
              <a:srgbClr val="F47C7C"/>
            </a:solidFill>
          </p:grpSpPr>
          <p:grpSp>
            <p:nvGrpSpPr>
              <p:cNvPr id="4" name="Google Shape;489;p20">
                <a:extLst>
                  <a:ext uri="{FF2B5EF4-FFF2-40B4-BE49-F238E27FC236}">
                    <a16:creationId xmlns:a16="http://schemas.microsoft.com/office/drawing/2014/main" id="{0E8C4082-272D-276F-0CB9-99A27B9B80E8}"/>
                  </a:ext>
                </a:extLst>
              </p:cNvPr>
              <p:cNvGrpSpPr/>
              <p:nvPr/>
            </p:nvGrpSpPr>
            <p:grpSpPr>
              <a:xfrm>
                <a:off x="1046478" y="1126564"/>
                <a:ext cx="6584985" cy="751315"/>
                <a:chOff x="464575" y="3175183"/>
                <a:chExt cx="1471119" cy="1713551"/>
              </a:xfrm>
              <a:grpFill/>
            </p:grpSpPr>
            <p:sp>
              <p:nvSpPr>
                <p:cNvPr id="10" name="Google Shape;490;p20">
                  <a:extLst>
                    <a:ext uri="{FF2B5EF4-FFF2-40B4-BE49-F238E27FC236}">
                      <a16:creationId xmlns:a16="http://schemas.microsoft.com/office/drawing/2014/main" id="{8CB934D2-FC22-7F44-EB71-56967C864A40}"/>
                    </a:ext>
                  </a:extLst>
                </p:cNvPr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11" name="Google Shape;491;p20">
                  <a:extLst>
                    <a:ext uri="{FF2B5EF4-FFF2-40B4-BE49-F238E27FC236}">
                      <a16:creationId xmlns:a16="http://schemas.microsoft.com/office/drawing/2014/main" id="{B72FB581-8689-7980-DCA7-6D9B586B15CB}"/>
                    </a:ext>
                  </a:extLst>
                </p:cNvPr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12" name="Google Shape;492;p20">
                  <a:extLst>
                    <a:ext uri="{FF2B5EF4-FFF2-40B4-BE49-F238E27FC236}">
                      <a16:creationId xmlns:a16="http://schemas.microsoft.com/office/drawing/2014/main" id="{4C8F73E4-7177-A618-3FE9-9C092D7A847E}"/>
                    </a:ext>
                  </a:extLst>
                </p:cNvPr>
                <p:cNvSpPr/>
                <p:nvPr/>
              </p:nvSpPr>
              <p:spPr>
                <a:xfrm>
                  <a:off x="508715" y="3208381"/>
                  <a:ext cx="1426979" cy="155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ar-SA" sz="2800" b="1" dirty="0">
                    <a:solidFill>
                      <a:srgbClr val="FFFFFF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13" name="Google Shape;493;p20">
                  <a:extLst>
                    <a:ext uri="{FF2B5EF4-FFF2-40B4-BE49-F238E27FC236}">
                      <a16:creationId xmlns:a16="http://schemas.microsoft.com/office/drawing/2014/main" id="{95B50426-B208-79BE-B5DA-1AD1B290290C}"/>
                    </a:ext>
                  </a:extLst>
                </p:cNvPr>
                <p:cNvSpPr/>
                <p:nvPr/>
              </p:nvSpPr>
              <p:spPr>
                <a:xfrm>
                  <a:off x="480338" y="3308266"/>
                  <a:ext cx="1426121" cy="158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grpSp>
            <p:nvGrpSpPr>
              <p:cNvPr id="5" name="Google Shape;511;p20">
                <a:extLst>
                  <a:ext uri="{FF2B5EF4-FFF2-40B4-BE49-F238E27FC236}">
                    <a16:creationId xmlns:a16="http://schemas.microsoft.com/office/drawing/2014/main" id="{9D2051D4-6DE3-7A66-88DE-EC2DE9C78939}"/>
                  </a:ext>
                </a:extLst>
              </p:cNvPr>
              <p:cNvGrpSpPr/>
              <p:nvPr/>
            </p:nvGrpSpPr>
            <p:grpSpPr>
              <a:xfrm>
                <a:off x="7585803" y="1384744"/>
                <a:ext cx="399343" cy="427582"/>
                <a:chOff x="1481980" y="2764876"/>
                <a:chExt cx="175808" cy="188240"/>
              </a:xfrm>
              <a:grpFill/>
            </p:grpSpPr>
            <p:sp>
              <p:nvSpPr>
                <p:cNvPr id="7" name="Google Shape;512;p20">
                  <a:extLst>
                    <a:ext uri="{FF2B5EF4-FFF2-40B4-BE49-F238E27FC236}">
                      <a16:creationId xmlns:a16="http://schemas.microsoft.com/office/drawing/2014/main" id="{D639CE18-6355-A9B6-4A7D-08BE3956BACD}"/>
                    </a:ext>
                  </a:extLst>
                </p:cNvPr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8" name="Google Shape;513;p20">
                  <a:extLst>
                    <a:ext uri="{FF2B5EF4-FFF2-40B4-BE49-F238E27FC236}">
                      <a16:creationId xmlns:a16="http://schemas.microsoft.com/office/drawing/2014/main" id="{2D2F3C27-B48A-7BD6-DE57-70DA24775CB4}"/>
                    </a:ext>
                  </a:extLst>
                </p:cNvPr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9" name="Google Shape;514;p20">
                  <a:extLst>
                    <a:ext uri="{FF2B5EF4-FFF2-40B4-BE49-F238E27FC236}">
                      <a16:creationId xmlns:a16="http://schemas.microsoft.com/office/drawing/2014/main" id="{AF08E5C2-171B-F7F3-0FE7-62D4485BCD7F}"/>
                    </a:ext>
                  </a:extLst>
                </p:cNvPr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C9E7DCD2-73AA-13C6-83B7-7995965CD667}"/>
                  </a:ext>
                </a:extLst>
              </p:cNvPr>
              <p:cNvSpPr txBox="1"/>
              <p:nvPr/>
            </p:nvSpPr>
            <p:spPr>
              <a:xfrm>
                <a:off x="1382841" y="1220802"/>
                <a:ext cx="5912259" cy="3394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ar-SA" sz="2800" b="1" dirty="0">
                  <a:solidFill>
                    <a:srgbClr val="FFFFFF"/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endParaRPr>
              </a:p>
            </p:txBody>
          </p:sp>
        </p:grp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EBA4E684-DD03-5A5D-9713-E7C45120AA6C}"/>
                </a:ext>
              </a:extLst>
            </p:cNvPr>
            <p:cNvSpPr txBox="1"/>
            <p:nvPr/>
          </p:nvSpPr>
          <p:spPr>
            <a:xfrm>
              <a:off x="2293259" y="1225964"/>
              <a:ext cx="7750696" cy="11088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يمكن استخدام أحرف انجليزية كبيرة او صغيرة(</a:t>
              </a:r>
              <a:r>
                <a:rPr kumimoji="0" lang="en-US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A-Z</a:t>
              </a: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) او ارقام </a:t>
              </a:r>
              <a:r>
                <a:rPr lang="en-US" sz="2400" b="1" kern="0" dirty="0"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0-9</a:t>
              </a:r>
              <a:endParaRPr lang="ar-SA" sz="2400" b="1" kern="0" dirty="0"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ar-SA" sz="2800" b="1" i="0" u="none" strike="noStrike" kern="0" normalizeH="0" baseline="0" noProof="0" dirty="0"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endParaRPr>
            </a:p>
          </p:txBody>
        </p:sp>
      </p:grpSp>
      <p:grpSp>
        <p:nvGrpSpPr>
          <p:cNvPr id="55" name="مجموعة 54">
            <a:extLst>
              <a:ext uri="{FF2B5EF4-FFF2-40B4-BE49-F238E27FC236}">
                <a16:creationId xmlns:a16="http://schemas.microsoft.com/office/drawing/2014/main" id="{AAD5BF58-7EA1-9EAA-6303-A693349D6AF7}"/>
              </a:ext>
            </a:extLst>
          </p:cNvPr>
          <p:cNvGrpSpPr/>
          <p:nvPr/>
        </p:nvGrpSpPr>
        <p:grpSpPr>
          <a:xfrm>
            <a:off x="2293258" y="2439365"/>
            <a:ext cx="8405766" cy="816839"/>
            <a:chOff x="2293258" y="2405257"/>
            <a:chExt cx="8139148" cy="1158021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1CECFAB1-B9F5-F3E3-50DB-4B6EE682161B}"/>
                </a:ext>
              </a:extLst>
            </p:cNvPr>
            <p:cNvGrpSpPr/>
            <p:nvPr/>
          </p:nvGrpSpPr>
          <p:grpSpPr>
            <a:xfrm>
              <a:off x="2293258" y="2405257"/>
              <a:ext cx="8139148" cy="1158021"/>
              <a:chOff x="1046478" y="1126564"/>
              <a:chExt cx="6938668" cy="751315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19" name="Google Shape;489;p20">
                <a:extLst>
                  <a:ext uri="{FF2B5EF4-FFF2-40B4-BE49-F238E27FC236}">
                    <a16:creationId xmlns:a16="http://schemas.microsoft.com/office/drawing/2014/main" id="{E13F17CA-AB7C-CB2D-D73D-CEEC33D1C14E}"/>
                  </a:ext>
                </a:extLst>
              </p:cNvPr>
              <p:cNvGrpSpPr/>
              <p:nvPr/>
            </p:nvGrpSpPr>
            <p:grpSpPr>
              <a:xfrm>
                <a:off x="1046478" y="1126564"/>
                <a:ext cx="6584985" cy="751315"/>
                <a:chOff x="464575" y="3175183"/>
                <a:chExt cx="1471119" cy="1713551"/>
              </a:xfrm>
              <a:grpFill/>
            </p:grpSpPr>
            <p:sp>
              <p:nvSpPr>
                <p:cNvPr id="25" name="Google Shape;490;p20">
                  <a:extLst>
                    <a:ext uri="{FF2B5EF4-FFF2-40B4-BE49-F238E27FC236}">
                      <a16:creationId xmlns:a16="http://schemas.microsoft.com/office/drawing/2014/main" id="{4967D285-09FA-E2BC-88CF-DA878A145BCC}"/>
                    </a:ext>
                  </a:extLst>
                </p:cNvPr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26" name="Google Shape;491;p20">
                  <a:extLst>
                    <a:ext uri="{FF2B5EF4-FFF2-40B4-BE49-F238E27FC236}">
                      <a16:creationId xmlns:a16="http://schemas.microsoft.com/office/drawing/2014/main" id="{3172CFF3-6F64-339C-3CDB-2DAF48F9E7C7}"/>
                    </a:ext>
                  </a:extLst>
                </p:cNvPr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27" name="Google Shape;492;p20">
                  <a:extLst>
                    <a:ext uri="{FF2B5EF4-FFF2-40B4-BE49-F238E27FC236}">
                      <a16:creationId xmlns:a16="http://schemas.microsoft.com/office/drawing/2014/main" id="{9CEB71D4-D189-08B2-CF75-AB7249CF00DD}"/>
                    </a:ext>
                  </a:extLst>
                </p:cNvPr>
                <p:cNvSpPr/>
                <p:nvPr/>
              </p:nvSpPr>
              <p:spPr>
                <a:xfrm>
                  <a:off x="508715" y="3208381"/>
                  <a:ext cx="1426979" cy="155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ar-SA" sz="2800" b="1" dirty="0">
                    <a:solidFill>
                      <a:srgbClr val="FFFFFF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28" name="Google Shape;493;p20">
                  <a:extLst>
                    <a:ext uri="{FF2B5EF4-FFF2-40B4-BE49-F238E27FC236}">
                      <a16:creationId xmlns:a16="http://schemas.microsoft.com/office/drawing/2014/main" id="{08FA515E-212A-DC1E-CC45-17E6B36CECFB}"/>
                    </a:ext>
                  </a:extLst>
                </p:cNvPr>
                <p:cNvSpPr/>
                <p:nvPr/>
              </p:nvSpPr>
              <p:spPr>
                <a:xfrm>
                  <a:off x="480338" y="3308266"/>
                  <a:ext cx="1426121" cy="158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grpSp>
            <p:nvGrpSpPr>
              <p:cNvPr id="20" name="Google Shape;511;p20">
                <a:extLst>
                  <a:ext uri="{FF2B5EF4-FFF2-40B4-BE49-F238E27FC236}">
                    <a16:creationId xmlns:a16="http://schemas.microsoft.com/office/drawing/2014/main" id="{E5C5AA2E-0F9E-25F5-8A4D-71BB590BDE52}"/>
                  </a:ext>
                </a:extLst>
              </p:cNvPr>
              <p:cNvGrpSpPr/>
              <p:nvPr/>
            </p:nvGrpSpPr>
            <p:grpSpPr>
              <a:xfrm>
                <a:off x="7585803" y="1384744"/>
                <a:ext cx="399343" cy="427582"/>
                <a:chOff x="1481980" y="2764876"/>
                <a:chExt cx="175808" cy="188240"/>
              </a:xfrm>
              <a:grpFill/>
            </p:grpSpPr>
            <p:sp>
              <p:nvSpPr>
                <p:cNvPr id="22" name="Google Shape;512;p20">
                  <a:extLst>
                    <a:ext uri="{FF2B5EF4-FFF2-40B4-BE49-F238E27FC236}">
                      <a16:creationId xmlns:a16="http://schemas.microsoft.com/office/drawing/2014/main" id="{F251108E-5298-45E9-54CE-1AAD15BAC800}"/>
                    </a:ext>
                  </a:extLst>
                </p:cNvPr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23" name="Google Shape;513;p20">
                  <a:extLst>
                    <a:ext uri="{FF2B5EF4-FFF2-40B4-BE49-F238E27FC236}">
                      <a16:creationId xmlns:a16="http://schemas.microsoft.com/office/drawing/2014/main" id="{EF0CD8B4-7216-3FDC-3762-5505AE676B6B}"/>
                    </a:ext>
                  </a:extLst>
                </p:cNvPr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24" name="Google Shape;514;p20">
                  <a:extLst>
                    <a:ext uri="{FF2B5EF4-FFF2-40B4-BE49-F238E27FC236}">
                      <a16:creationId xmlns:a16="http://schemas.microsoft.com/office/drawing/2014/main" id="{D0AFE5A2-809C-EA35-5915-5510B80F37FB}"/>
                    </a:ext>
                  </a:extLst>
                </p:cNvPr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8F2A0468-1AE2-5A70-E8E4-FDB76112AAE1}"/>
                  </a:ext>
                </a:extLst>
              </p:cNvPr>
              <p:cNvSpPr txBox="1"/>
              <p:nvPr/>
            </p:nvSpPr>
            <p:spPr>
              <a:xfrm>
                <a:off x="1382841" y="1220802"/>
                <a:ext cx="5912259" cy="3394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ar-SA" sz="2800" b="1" dirty="0">
                  <a:solidFill>
                    <a:srgbClr val="FFFFFF"/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endParaRPr>
              </a:p>
            </p:txBody>
          </p:sp>
        </p:grp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7253C7C1-CD59-55DB-6888-8EF2625B7829}"/>
                </a:ext>
              </a:extLst>
            </p:cNvPr>
            <p:cNvSpPr txBox="1"/>
            <p:nvPr/>
          </p:nvSpPr>
          <p:spPr>
            <a:xfrm>
              <a:off x="2293259" y="2539529"/>
              <a:ext cx="7750696" cy="65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ان يبدا بحرف او شرطة سفلية  ولا يبدا برقم.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9012FB3E-69C4-4851-6E59-57FD7E35DE5F}"/>
              </a:ext>
            </a:extLst>
          </p:cNvPr>
          <p:cNvGrpSpPr/>
          <p:nvPr/>
        </p:nvGrpSpPr>
        <p:grpSpPr>
          <a:xfrm>
            <a:off x="1197651" y="3570102"/>
            <a:ext cx="9550465" cy="932612"/>
            <a:chOff x="1814618" y="3718821"/>
            <a:chExt cx="8562764" cy="1158021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8BC5E9A3-21C5-174B-5BC2-EDF11AA0C35B}"/>
                </a:ext>
              </a:extLst>
            </p:cNvPr>
            <p:cNvGrpSpPr/>
            <p:nvPr/>
          </p:nvGrpSpPr>
          <p:grpSpPr>
            <a:xfrm>
              <a:off x="2238234" y="3718821"/>
              <a:ext cx="8139148" cy="1158021"/>
              <a:chOff x="1046478" y="1126564"/>
              <a:chExt cx="6938668" cy="751315"/>
            </a:xfrm>
            <a:solidFill>
              <a:schemeClr val="accent4">
                <a:lumMod val="40000"/>
                <a:lumOff val="60000"/>
              </a:schemeClr>
            </a:solidFill>
          </p:grpSpPr>
          <p:grpSp>
            <p:nvGrpSpPr>
              <p:cNvPr id="31" name="Google Shape;489;p20">
                <a:extLst>
                  <a:ext uri="{FF2B5EF4-FFF2-40B4-BE49-F238E27FC236}">
                    <a16:creationId xmlns:a16="http://schemas.microsoft.com/office/drawing/2014/main" id="{9A6A0F61-A122-EB04-C502-47A1CF4DE4CC}"/>
                  </a:ext>
                </a:extLst>
              </p:cNvPr>
              <p:cNvGrpSpPr/>
              <p:nvPr/>
            </p:nvGrpSpPr>
            <p:grpSpPr>
              <a:xfrm>
                <a:off x="1046478" y="1126564"/>
                <a:ext cx="6584985" cy="751315"/>
                <a:chOff x="464575" y="3175183"/>
                <a:chExt cx="1471119" cy="1713551"/>
              </a:xfrm>
              <a:grpFill/>
            </p:grpSpPr>
            <p:sp>
              <p:nvSpPr>
                <p:cNvPr id="37" name="Google Shape;490;p20">
                  <a:extLst>
                    <a:ext uri="{FF2B5EF4-FFF2-40B4-BE49-F238E27FC236}">
                      <a16:creationId xmlns:a16="http://schemas.microsoft.com/office/drawing/2014/main" id="{521EAF9A-FC91-6EEB-354E-568163531277}"/>
                    </a:ext>
                  </a:extLst>
                </p:cNvPr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38" name="Google Shape;491;p20">
                  <a:extLst>
                    <a:ext uri="{FF2B5EF4-FFF2-40B4-BE49-F238E27FC236}">
                      <a16:creationId xmlns:a16="http://schemas.microsoft.com/office/drawing/2014/main" id="{17B78EFE-7468-B92B-520A-2123E8825D74}"/>
                    </a:ext>
                  </a:extLst>
                </p:cNvPr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39" name="Google Shape;492;p20">
                  <a:extLst>
                    <a:ext uri="{FF2B5EF4-FFF2-40B4-BE49-F238E27FC236}">
                      <a16:creationId xmlns:a16="http://schemas.microsoft.com/office/drawing/2014/main" id="{AA2609FB-00B4-F61C-7BC1-EF36028C0B7D}"/>
                    </a:ext>
                  </a:extLst>
                </p:cNvPr>
                <p:cNvSpPr/>
                <p:nvPr/>
              </p:nvSpPr>
              <p:spPr>
                <a:xfrm>
                  <a:off x="508715" y="3208381"/>
                  <a:ext cx="1426979" cy="155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ar-SA" sz="2800" b="1" dirty="0">
                    <a:solidFill>
                      <a:srgbClr val="FFFFFF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40" name="Google Shape;493;p20">
                  <a:extLst>
                    <a:ext uri="{FF2B5EF4-FFF2-40B4-BE49-F238E27FC236}">
                      <a16:creationId xmlns:a16="http://schemas.microsoft.com/office/drawing/2014/main" id="{F42EB805-8083-BCE9-4F8D-A8E37E1AE642}"/>
                    </a:ext>
                  </a:extLst>
                </p:cNvPr>
                <p:cNvSpPr/>
                <p:nvPr/>
              </p:nvSpPr>
              <p:spPr>
                <a:xfrm>
                  <a:off x="480338" y="3308266"/>
                  <a:ext cx="1426121" cy="158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grpSp>
            <p:nvGrpSpPr>
              <p:cNvPr id="32" name="Google Shape;511;p20">
                <a:extLst>
                  <a:ext uri="{FF2B5EF4-FFF2-40B4-BE49-F238E27FC236}">
                    <a16:creationId xmlns:a16="http://schemas.microsoft.com/office/drawing/2014/main" id="{06A42C36-FBF8-793A-A75F-129923FF9298}"/>
                  </a:ext>
                </a:extLst>
              </p:cNvPr>
              <p:cNvGrpSpPr/>
              <p:nvPr/>
            </p:nvGrpSpPr>
            <p:grpSpPr>
              <a:xfrm>
                <a:off x="7585803" y="1384744"/>
                <a:ext cx="399343" cy="427582"/>
                <a:chOff x="1481980" y="2764876"/>
                <a:chExt cx="175808" cy="188240"/>
              </a:xfrm>
              <a:grpFill/>
            </p:grpSpPr>
            <p:sp>
              <p:nvSpPr>
                <p:cNvPr id="34" name="Google Shape;512;p20">
                  <a:extLst>
                    <a:ext uri="{FF2B5EF4-FFF2-40B4-BE49-F238E27FC236}">
                      <a16:creationId xmlns:a16="http://schemas.microsoft.com/office/drawing/2014/main" id="{7025CB3A-80B1-E266-8C5B-F349E77C7724}"/>
                    </a:ext>
                  </a:extLst>
                </p:cNvPr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35" name="Google Shape;513;p20">
                  <a:extLst>
                    <a:ext uri="{FF2B5EF4-FFF2-40B4-BE49-F238E27FC236}">
                      <a16:creationId xmlns:a16="http://schemas.microsoft.com/office/drawing/2014/main" id="{660E3FEA-1CC8-E57E-3583-E24D44F51CBA}"/>
                    </a:ext>
                  </a:extLst>
                </p:cNvPr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36" name="Google Shape;514;p20">
                  <a:extLst>
                    <a:ext uri="{FF2B5EF4-FFF2-40B4-BE49-F238E27FC236}">
                      <a16:creationId xmlns:a16="http://schemas.microsoft.com/office/drawing/2014/main" id="{7C7BF7BE-D023-4E92-BF00-10A5E86AAB7F}"/>
                    </a:ext>
                  </a:extLst>
                </p:cNvPr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C23F794C-B32C-8F78-4BE2-BC2387BC58A2}"/>
                  </a:ext>
                </a:extLst>
              </p:cNvPr>
              <p:cNvSpPr txBox="1"/>
              <p:nvPr/>
            </p:nvSpPr>
            <p:spPr>
              <a:xfrm>
                <a:off x="1382841" y="1220802"/>
                <a:ext cx="5912259" cy="3394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ar-SA" sz="2800" b="1" dirty="0">
                  <a:solidFill>
                    <a:srgbClr val="FFFFFF"/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endParaRPr>
              </a:p>
            </p:txBody>
          </p:sp>
        </p:grp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B6AB054E-EBF0-B231-BE0A-5D154237A53D}"/>
                </a:ext>
              </a:extLst>
            </p:cNvPr>
            <p:cNvSpPr txBox="1"/>
            <p:nvPr/>
          </p:nvSpPr>
          <p:spPr>
            <a:xfrm>
              <a:off x="1814618" y="3853093"/>
              <a:ext cx="817431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يفضل إعطاء أسماء للمتغيرات تمثل محتواها ،وذلك 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لفهم كل متغير وتعليماته.</a:t>
              </a: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40C1A924-A701-35AC-C8A8-5C8ABA22DFD6}"/>
              </a:ext>
            </a:extLst>
          </p:cNvPr>
          <p:cNvGrpSpPr/>
          <p:nvPr/>
        </p:nvGrpSpPr>
        <p:grpSpPr>
          <a:xfrm>
            <a:off x="515389" y="4615662"/>
            <a:ext cx="10183635" cy="771593"/>
            <a:chOff x="593347" y="5064145"/>
            <a:chExt cx="9775588" cy="1158021"/>
          </a:xfrm>
        </p:grpSpPr>
        <p:grpSp>
          <p:nvGrpSpPr>
            <p:cNvPr id="42" name="مجموعة 41">
              <a:extLst>
                <a:ext uri="{FF2B5EF4-FFF2-40B4-BE49-F238E27FC236}">
                  <a16:creationId xmlns:a16="http://schemas.microsoft.com/office/drawing/2014/main" id="{42EBF54D-2365-FDE3-9C08-48107C98A180}"/>
                </a:ext>
              </a:extLst>
            </p:cNvPr>
            <p:cNvGrpSpPr/>
            <p:nvPr/>
          </p:nvGrpSpPr>
          <p:grpSpPr>
            <a:xfrm>
              <a:off x="2229787" y="5064145"/>
              <a:ext cx="8139148" cy="1158021"/>
              <a:chOff x="1046478" y="1126564"/>
              <a:chExt cx="6938668" cy="751315"/>
            </a:xfrm>
            <a:solidFill>
              <a:schemeClr val="accent5">
                <a:lumMod val="40000"/>
                <a:lumOff val="60000"/>
              </a:schemeClr>
            </a:solidFill>
          </p:grpSpPr>
          <p:grpSp>
            <p:nvGrpSpPr>
              <p:cNvPr id="43" name="Google Shape;489;p20">
                <a:extLst>
                  <a:ext uri="{FF2B5EF4-FFF2-40B4-BE49-F238E27FC236}">
                    <a16:creationId xmlns:a16="http://schemas.microsoft.com/office/drawing/2014/main" id="{196661F9-0BB8-04F4-6709-5644DA3C5E75}"/>
                  </a:ext>
                </a:extLst>
              </p:cNvPr>
              <p:cNvGrpSpPr/>
              <p:nvPr/>
            </p:nvGrpSpPr>
            <p:grpSpPr>
              <a:xfrm>
                <a:off x="1046478" y="1126564"/>
                <a:ext cx="6584985" cy="751315"/>
                <a:chOff x="464575" y="3175183"/>
                <a:chExt cx="1471119" cy="1713551"/>
              </a:xfrm>
              <a:grpFill/>
            </p:grpSpPr>
            <p:sp>
              <p:nvSpPr>
                <p:cNvPr id="49" name="Google Shape;490;p20">
                  <a:extLst>
                    <a:ext uri="{FF2B5EF4-FFF2-40B4-BE49-F238E27FC236}">
                      <a16:creationId xmlns:a16="http://schemas.microsoft.com/office/drawing/2014/main" id="{65BF4EBC-D6E5-9361-5566-D967FDCD285C}"/>
                    </a:ext>
                  </a:extLst>
                </p:cNvPr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50" name="Google Shape;491;p20">
                  <a:extLst>
                    <a:ext uri="{FF2B5EF4-FFF2-40B4-BE49-F238E27FC236}">
                      <a16:creationId xmlns:a16="http://schemas.microsoft.com/office/drawing/2014/main" id="{55B21ABC-4380-5F8C-F148-00F74A1682A4}"/>
                    </a:ext>
                  </a:extLst>
                </p:cNvPr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51" name="Google Shape;492;p20">
                  <a:extLst>
                    <a:ext uri="{FF2B5EF4-FFF2-40B4-BE49-F238E27FC236}">
                      <a16:creationId xmlns:a16="http://schemas.microsoft.com/office/drawing/2014/main" id="{65831054-88AA-BC67-D83C-7B37AECAB529}"/>
                    </a:ext>
                  </a:extLst>
                </p:cNvPr>
                <p:cNvSpPr/>
                <p:nvPr/>
              </p:nvSpPr>
              <p:spPr>
                <a:xfrm>
                  <a:off x="508715" y="3208381"/>
                  <a:ext cx="1426979" cy="155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ar-SA" sz="2800" b="1" dirty="0">
                    <a:solidFill>
                      <a:srgbClr val="FFFFFF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52" name="Google Shape;493;p20">
                  <a:extLst>
                    <a:ext uri="{FF2B5EF4-FFF2-40B4-BE49-F238E27FC236}">
                      <a16:creationId xmlns:a16="http://schemas.microsoft.com/office/drawing/2014/main" id="{775F95C4-C7EB-5FBA-97A0-65E6CDAF0264}"/>
                    </a:ext>
                  </a:extLst>
                </p:cNvPr>
                <p:cNvSpPr/>
                <p:nvPr/>
              </p:nvSpPr>
              <p:spPr>
                <a:xfrm>
                  <a:off x="480338" y="3308266"/>
                  <a:ext cx="1426121" cy="158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grpSp>
            <p:nvGrpSpPr>
              <p:cNvPr id="44" name="Google Shape;511;p20">
                <a:extLst>
                  <a:ext uri="{FF2B5EF4-FFF2-40B4-BE49-F238E27FC236}">
                    <a16:creationId xmlns:a16="http://schemas.microsoft.com/office/drawing/2014/main" id="{7AE551AA-C1D8-7A17-FBA9-5F7211B40826}"/>
                  </a:ext>
                </a:extLst>
              </p:cNvPr>
              <p:cNvGrpSpPr/>
              <p:nvPr/>
            </p:nvGrpSpPr>
            <p:grpSpPr>
              <a:xfrm>
                <a:off x="7585803" y="1384744"/>
                <a:ext cx="399343" cy="427582"/>
                <a:chOff x="1481980" y="2764876"/>
                <a:chExt cx="175808" cy="188240"/>
              </a:xfrm>
              <a:grpFill/>
            </p:grpSpPr>
            <p:sp>
              <p:nvSpPr>
                <p:cNvPr id="46" name="Google Shape;512;p20">
                  <a:extLst>
                    <a:ext uri="{FF2B5EF4-FFF2-40B4-BE49-F238E27FC236}">
                      <a16:creationId xmlns:a16="http://schemas.microsoft.com/office/drawing/2014/main" id="{B1F10E41-7B10-9BB9-63C5-8BFE28D5518C}"/>
                    </a:ext>
                  </a:extLst>
                </p:cNvPr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47" name="Google Shape;513;p20">
                  <a:extLst>
                    <a:ext uri="{FF2B5EF4-FFF2-40B4-BE49-F238E27FC236}">
                      <a16:creationId xmlns:a16="http://schemas.microsoft.com/office/drawing/2014/main" id="{B60986ED-167F-EBA3-3BE8-9E0D7CF93597}"/>
                    </a:ext>
                  </a:extLst>
                </p:cNvPr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48" name="Google Shape;514;p20">
                  <a:extLst>
                    <a:ext uri="{FF2B5EF4-FFF2-40B4-BE49-F238E27FC236}">
                      <a16:creationId xmlns:a16="http://schemas.microsoft.com/office/drawing/2014/main" id="{DA0A8F86-3187-9139-0A1A-E14148969E42}"/>
                    </a:ext>
                  </a:extLst>
                </p:cNvPr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C035CE3A-482F-4DFD-5BDD-C97CCBAE7490}"/>
                  </a:ext>
                </a:extLst>
              </p:cNvPr>
              <p:cNvSpPr txBox="1"/>
              <p:nvPr/>
            </p:nvSpPr>
            <p:spPr>
              <a:xfrm>
                <a:off x="1382841" y="1220802"/>
                <a:ext cx="5912259" cy="3394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ar-SA" sz="2800" b="1" dirty="0">
                  <a:solidFill>
                    <a:srgbClr val="FFFFFF"/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endParaRPr>
              </a:p>
            </p:txBody>
          </p:sp>
        </p:grp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74A35832-DF24-AFBC-CC5A-3845712B9DA9}"/>
                </a:ext>
              </a:extLst>
            </p:cNvPr>
            <p:cNvSpPr txBox="1"/>
            <p:nvPr/>
          </p:nvSpPr>
          <p:spPr>
            <a:xfrm>
              <a:off x="593347" y="5198417"/>
              <a:ext cx="9387138" cy="691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0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حالة الاحرف مهمه فتعتبر الأسماء ثلاث متغيرات مختلفة</a:t>
              </a:r>
            </a:p>
            <a:p>
              <a:pPr algn="ctr">
                <a:buClr>
                  <a:srgbClr val="000000"/>
                </a:buClr>
                <a:defRPr/>
              </a:pPr>
              <a:r>
                <a:rPr lang="en-US" sz="2000" b="1" kern="0" dirty="0"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AGE  age</a:t>
              </a:r>
              <a:endParaRPr kumimoji="0" lang="en-US" sz="2800" b="1" i="0" u="none" strike="noStrike" kern="0" normalizeH="0" baseline="0" noProof="0" dirty="0"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endParaRP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D7FA77D-8508-7B4A-BAF7-35E8A0F4857C}"/>
              </a:ext>
            </a:extLst>
          </p:cNvPr>
          <p:cNvGrpSpPr/>
          <p:nvPr/>
        </p:nvGrpSpPr>
        <p:grpSpPr>
          <a:xfrm>
            <a:off x="2161319" y="5599694"/>
            <a:ext cx="8405766" cy="816839"/>
            <a:chOff x="2293258" y="2405257"/>
            <a:chExt cx="8139148" cy="1158021"/>
          </a:xfrm>
        </p:grpSpPr>
        <p:grpSp>
          <p:nvGrpSpPr>
            <p:cNvPr id="59" name="مجموعة 58">
              <a:extLst>
                <a:ext uri="{FF2B5EF4-FFF2-40B4-BE49-F238E27FC236}">
                  <a16:creationId xmlns:a16="http://schemas.microsoft.com/office/drawing/2014/main" id="{6C16BA14-CEAE-CC44-A64F-7A5392D4F9B1}"/>
                </a:ext>
              </a:extLst>
            </p:cNvPr>
            <p:cNvGrpSpPr/>
            <p:nvPr/>
          </p:nvGrpSpPr>
          <p:grpSpPr>
            <a:xfrm>
              <a:off x="2293258" y="2405257"/>
              <a:ext cx="8139148" cy="1158021"/>
              <a:chOff x="1046478" y="1126564"/>
              <a:chExt cx="6938668" cy="751315"/>
            </a:xfrm>
            <a:solidFill>
              <a:schemeClr val="accent6">
                <a:lumMod val="60000"/>
                <a:lumOff val="40000"/>
              </a:schemeClr>
            </a:solidFill>
          </p:grpSpPr>
          <p:grpSp>
            <p:nvGrpSpPr>
              <p:cNvPr id="61" name="Google Shape;489;p20">
                <a:extLst>
                  <a:ext uri="{FF2B5EF4-FFF2-40B4-BE49-F238E27FC236}">
                    <a16:creationId xmlns:a16="http://schemas.microsoft.com/office/drawing/2014/main" id="{408C02B4-F490-D543-B808-881F18231BFB}"/>
                  </a:ext>
                </a:extLst>
              </p:cNvPr>
              <p:cNvGrpSpPr/>
              <p:nvPr/>
            </p:nvGrpSpPr>
            <p:grpSpPr>
              <a:xfrm>
                <a:off x="1046478" y="1126564"/>
                <a:ext cx="6584985" cy="751315"/>
                <a:chOff x="464575" y="3175183"/>
                <a:chExt cx="1471119" cy="1713551"/>
              </a:xfrm>
              <a:grpFill/>
            </p:grpSpPr>
            <p:sp>
              <p:nvSpPr>
                <p:cNvPr id="67" name="Google Shape;490;p20">
                  <a:extLst>
                    <a:ext uri="{FF2B5EF4-FFF2-40B4-BE49-F238E27FC236}">
                      <a16:creationId xmlns:a16="http://schemas.microsoft.com/office/drawing/2014/main" id="{CB7B954C-CA6A-594A-B583-1502ECE72882}"/>
                    </a:ext>
                  </a:extLst>
                </p:cNvPr>
                <p:cNvSpPr/>
                <p:nvPr/>
              </p:nvSpPr>
              <p:spPr>
                <a:xfrm>
                  <a:off x="1814782" y="3944574"/>
                  <a:ext cx="7067" cy="177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8533" fill="none" extrusionOk="0">
                      <a:moveTo>
                        <a:pt x="280" y="0"/>
                      </a:moveTo>
                      <a:cubicBezTo>
                        <a:pt x="0" y="3392"/>
                        <a:pt x="280" y="3042"/>
                        <a:pt x="280" y="8532"/>
                      </a:cubicBezTo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68" name="Google Shape;491;p20">
                  <a:extLst>
                    <a:ext uri="{FF2B5EF4-FFF2-40B4-BE49-F238E27FC236}">
                      <a16:creationId xmlns:a16="http://schemas.microsoft.com/office/drawing/2014/main" id="{53541E0A-F0FC-C84D-8692-04EC9CC34BC2}"/>
                    </a:ext>
                  </a:extLst>
                </p:cNvPr>
                <p:cNvSpPr/>
                <p:nvPr/>
              </p:nvSpPr>
              <p:spPr>
                <a:xfrm>
                  <a:off x="464575" y="3175183"/>
                  <a:ext cx="1426121" cy="1557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4865" extrusionOk="0">
                      <a:moveTo>
                        <a:pt x="7543" y="1"/>
                      </a:moveTo>
                      <a:cubicBezTo>
                        <a:pt x="4445" y="1"/>
                        <a:pt x="2145" y="148"/>
                        <a:pt x="1609" y="590"/>
                      </a:cubicBezTo>
                      <a:cubicBezTo>
                        <a:pt x="385" y="1569"/>
                        <a:pt x="735" y="10835"/>
                        <a:pt x="560" y="19996"/>
                      </a:cubicBezTo>
                      <a:cubicBezTo>
                        <a:pt x="420" y="29158"/>
                        <a:pt x="420" y="51082"/>
                        <a:pt x="560" y="55383"/>
                      </a:cubicBezTo>
                      <a:cubicBezTo>
                        <a:pt x="735" y="59684"/>
                        <a:pt x="1" y="72132"/>
                        <a:pt x="1050" y="73566"/>
                      </a:cubicBezTo>
                      <a:cubicBezTo>
                        <a:pt x="1893" y="74718"/>
                        <a:pt x="9832" y="74831"/>
                        <a:pt x="14458" y="74831"/>
                      </a:cubicBezTo>
                      <a:cubicBezTo>
                        <a:pt x="15586" y="74831"/>
                        <a:pt x="16517" y="74824"/>
                        <a:pt x="17100" y="74824"/>
                      </a:cubicBezTo>
                      <a:cubicBezTo>
                        <a:pt x="18515" y="74824"/>
                        <a:pt x="21706" y="74864"/>
                        <a:pt x="25009" y="74864"/>
                      </a:cubicBezTo>
                      <a:cubicBezTo>
                        <a:pt x="28641" y="74864"/>
                        <a:pt x="32408" y="74816"/>
                        <a:pt x="34093" y="74615"/>
                      </a:cubicBezTo>
                      <a:cubicBezTo>
                        <a:pt x="34780" y="74540"/>
                        <a:pt x="36094" y="74520"/>
                        <a:pt x="37746" y="74520"/>
                      </a:cubicBezTo>
                      <a:cubicBezTo>
                        <a:pt x="39762" y="74520"/>
                        <a:pt x="42281" y="74550"/>
                        <a:pt x="44774" y="74550"/>
                      </a:cubicBezTo>
                      <a:cubicBezTo>
                        <a:pt x="49816" y="74550"/>
                        <a:pt x="54753" y="74425"/>
                        <a:pt x="55214" y="73671"/>
                      </a:cubicBezTo>
                      <a:cubicBezTo>
                        <a:pt x="56123" y="72237"/>
                        <a:pt x="55948" y="59334"/>
                        <a:pt x="55913" y="51991"/>
                      </a:cubicBezTo>
                      <a:cubicBezTo>
                        <a:pt x="55878" y="42270"/>
                        <a:pt x="56263" y="28808"/>
                        <a:pt x="56402" y="21990"/>
                      </a:cubicBezTo>
                      <a:cubicBezTo>
                        <a:pt x="56507" y="15136"/>
                        <a:pt x="56228" y="1464"/>
                        <a:pt x="55493" y="555"/>
                      </a:cubicBezTo>
                      <a:cubicBezTo>
                        <a:pt x="55184" y="190"/>
                        <a:pt x="51861" y="61"/>
                        <a:pt x="47651" y="61"/>
                      </a:cubicBezTo>
                      <a:cubicBezTo>
                        <a:pt x="41383" y="61"/>
                        <a:pt x="33147" y="346"/>
                        <a:pt x="29967" y="555"/>
                      </a:cubicBezTo>
                      <a:cubicBezTo>
                        <a:pt x="29477" y="587"/>
                        <a:pt x="28849" y="601"/>
                        <a:pt x="28111" y="601"/>
                      </a:cubicBezTo>
                      <a:cubicBezTo>
                        <a:pt x="23291" y="601"/>
                        <a:pt x="13792" y="1"/>
                        <a:pt x="754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69" name="Google Shape;492;p20">
                  <a:extLst>
                    <a:ext uri="{FF2B5EF4-FFF2-40B4-BE49-F238E27FC236}">
                      <a16:creationId xmlns:a16="http://schemas.microsoft.com/office/drawing/2014/main" id="{FCE837C3-9BCB-1B4B-BBD6-9186DA2BA517}"/>
                    </a:ext>
                  </a:extLst>
                </p:cNvPr>
                <p:cNvSpPr/>
                <p:nvPr/>
              </p:nvSpPr>
              <p:spPr>
                <a:xfrm>
                  <a:off x="508715" y="3208381"/>
                  <a:ext cx="1426979" cy="1556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42" h="74846" extrusionOk="0">
                      <a:moveTo>
                        <a:pt x="7410" y="0"/>
                      </a:moveTo>
                      <a:cubicBezTo>
                        <a:pt x="4378" y="0"/>
                        <a:pt x="2137" y="143"/>
                        <a:pt x="1609" y="567"/>
                      </a:cubicBezTo>
                      <a:cubicBezTo>
                        <a:pt x="385" y="1546"/>
                        <a:pt x="734" y="10813"/>
                        <a:pt x="560" y="19974"/>
                      </a:cubicBezTo>
                      <a:cubicBezTo>
                        <a:pt x="420" y="29135"/>
                        <a:pt x="420" y="51094"/>
                        <a:pt x="560" y="55395"/>
                      </a:cubicBezTo>
                      <a:cubicBezTo>
                        <a:pt x="734" y="59696"/>
                        <a:pt x="0" y="72110"/>
                        <a:pt x="1049" y="73543"/>
                      </a:cubicBezTo>
                      <a:cubicBezTo>
                        <a:pt x="1892" y="74696"/>
                        <a:pt x="9832" y="74809"/>
                        <a:pt x="14457" y="74809"/>
                      </a:cubicBezTo>
                      <a:cubicBezTo>
                        <a:pt x="15585" y="74809"/>
                        <a:pt x="16516" y="74802"/>
                        <a:pt x="17099" y="74802"/>
                      </a:cubicBezTo>
                      <a:cubicBezTo>
                        <a:pt x="18585" y="74802"/>
                        <a:pt x="22038" y="74846"/>
                        <a:pt x="25522" y="74846"/>
                      </a:cubicBezTo>
                      <a:cubicBezTo>
                        <a:pt x="29005" y="74846"/>
                        <a:pt x="32519" y="74802"/>
                        <a:pt x="34128" y="74627"/>
                      </a:cubicBezTo>
                      <a:cubicBezTo>
                        <a:pt x="34853" y="74540"/>
                        <a:pt x="36280" y="74518"/>
                        <a:pt x="38064" y="74518"/>
                      </a:cubicBezTo>
                      <a:cubicBezTo>
                        <a:pt x="40026" y="74518"/>
                        <a:pt x="42419" y="74545"/>
                        <a:pt x="44789" y="74545"/>
                      </a:cubicBezTo>
                      <a:cubicBezTo>
                        <a:pt x="49823" y="74545"/>
                        <a:pt x="54753" y="74421"/>
                        <a:pt x="55213" y="73648"/>
                      </a:cubicBezTo>
                      <a:cubicBezTo>
                        <a:pt x="56122" y="72214"/>
                        <a:pt x="55947" y="59312"/>
                        <a:pt x="55947" y="51969"/>
                      </a:cubicBezTo>
                      <a:cubicBezTo>
                        <a:pt x="55912" y="42283"/>
                        <a:pt x="56297" y="28786"/>
                        <a:pt x="56402" y="21967"/>
                      </a:cubicBezTo>
                      <a:cubicBezTo>
                        <a:pt x="56542" y="15114"/>
                        <a:pt x="56227" y="1477"/>
                        <a:pt x="55493" y="532"/>
                      </a:cubicBezTo>
                      <a:cubicBezTo>
                        <a:pt x="55198" y="167"/>
                        <a:pt x="51877" y="39"/>
                        <a:pt x="47668" y="39"/>
                      </a:cubicBezTo>
                      <a:cubicBezTo>
                        <a:pt x="41400" y="39"/>
                        <a:pt x="33160" y="323"/>
                        <a:pt x="30002" y="532"/>
                      </a:cubicBezTo>
                      <a:cubicBezTo>
                        <a:pt x="29462" y="571"/>
                        <a:pt x="28758" y="588"/>
                        <a:pt x="27926" y="588"/>
                      </a:cubicBezTo>
                      <a:cubicBezTo>
                        <a:pt x="22992" y="588"/>
                        <a:pt x="13570" y="0"/>
                        <a:pt x="74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lang="ar-SA" sz="2800" b="1" dirty="0">
                    <a:solidFill>
                      <a:srgbClr val="FFFFFF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70" name="Google Shape;493;p20">
                  <a:extLst>
                    <a:ext uri="{FF2B5EF4-FFF2-40B4-BE49-F238E27FC236}">
                      <a16:creationId xmlns:a16="http://schemas.microsoft.com/office/drawing/2014/main" id="{6BC7AE71-5A5C-A649-9AEB-6E426C942FB8}"/>
                    </a:ext>
                  </a:extLst>
                </p:cNvPr>
                <p:cNvSpPr/>
                <p:nvPr/>
              </p:nvSpPr>
              <p:spPr>
                <a:xfrm>
                  <a:off x="480338" y="3308266"/>
                  <a:ext cx="1426121" cy="1580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08" h="75984" fill="none" extrusionOk="0">
                      <a:moveTo>
                        <a:pt x="1609" y="1469"/>
                      </a:moveTo>
                      <a:cubicBezTo>
                        <a:pt x="385" y="2448"/>
                        <a:pt x="735" y="11714"/>
                        <a:pt x="560" y="20875"/>
                      </a:cubicBezTo>
                      <a:cubicBezTo>
                        <a:pt x="420" y="30037"/>
                        <a:pt x="420" y="51961"/>
                        <a:pt x="560" y="56262"/>
                      </a:cubicBezTo>
                      <a:cubicBezTo>
                        <a:pt x="735" y="60563"/>
                        <a:pt x="1" y="73011"/>
                        <a:pt x="1050" y="74445"/>
                      </a:cubicBezTo>
                      <a:cubicBezTo>
                        <a:pt x="2099" y="75878"/>
                        <a:pt x="14127" y="75703"/>
                        <a:pt x="17100" y="75703"/>
                      </a:cubicBezTo>
                      <a:cubicBezTo>
                        <a:pt x="20072" y="75703"/>
                        <a:pt x="30877" y="75878"/>
                        <a:pt x="34093" y="75494"/>
                      </a:cubicBezTo>
                      <a:cubicBezTo>
                        <a:pt x="37310" y="75144"/>
                        <a:pt x="54339" y="75983"/>
                        <a:pt x="55214" y="74550"/>
                      </a:cubicBezTo>
                      <a:cubicBezTo>
                        <a:pt x="56123" y="73116"/>
                        <a:pt x="55948" y="60213"/>
                        <a:pt x="55913" y="52870"/>
                      </a:cubicBezTo>
                      <a:cubicBezTo>
                        <a:pt x="55878" y="43149"/>
                        <a:pt x="56263" y="29687"/>
                        <a:pt x="56402" y="22869"/>
                      </a:cubicBezTo>
                      <a:cubicBezTo>
                        <a:pt x="56507" y="16015"/>
                        <a:pt x="56228" y="2343"/>
                        <a:pt x="55493" y="1434"/>
                      </a:cubicBezTo>
                      <a:cubicBezTo>
                        <a:pt x="54724" y="525"/>
                        <a:pt x="35282" y="1084"/>
                        <a:pt x="29967" y="1434"/>
                      </a:cubicBezTo>
                      <a:cubicBezTo>
                        <a:pt x="24687" y="1784"/>
                        <a:pt x="3392" y="0"/>
                        <a:pt x="1609" y="146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grpSp>
            <p:nvGrpSpPr>
              <p:cNvPr id="62" name="Google Shape;511;p20">
                <a:extLst>
                  <a:ext uri="{FF2B5EF4-FFF2-40B4-BE49-F238E27FC236}">
                    <a16:creationId xmlns:a16="http://schemas.microsoft.com/office/drawing/2014/main" id="{C74FBA56-6685-984C-86A5-E0B5E65CC34F}"/>
                  </a:ext>
                </a:extLst>
              </p:cNvPr>
              <p:cNvGrpSpPr/>
              <p:nvPr/>
            </p:nvGrpSpPr>
            <p:grpSpPr>
              <a:xfrm>
                <a:off x="7585803" y="1384744"/>
                <a:ext cx="399343" cy="427582"/>
                <a:chOff x="1481980" y="2764876"/>
                <a:chExt cx="175808" cy="188240"/>
              </a:xfrm>
              <a:grpFill/>
            </p:grpSpPr>
            <p:sp>
              <p:nvSpPr>
                <p:cNvPr id="64" name="Google Shape;512;p20">
                  <a:extLst>
                    <a:ext uri="{FF2B5EF4-FFF2-40B4-BE49-F238E27FC236}">
                      <a16:creationId xmlns:a16="http://schemas.microsoft.com/office/drawing/2014/main" id="{BCF15A0A-182E-AE48-918C-359B4D077264}"/>
                    </a:ext>
                  </a:extLst>
                </p:cNvPr>
                <p:cNvSpPr/>
                <p:nvPr/>
              </p:nvSpPr>
              <p:spPr>
                <a:xfrm>
                  <a:off x="1481980" y="2785718"/>
                  <a:ext cx="155157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8" h="7069" extrusionOk="0">
                      <a:moveTo>
                        <a:pt x="4514" y="1"/>
                      </a:moveTo>
                      <a:cubicBezTo>
                        <a:pt x="3820" y="1"/>
                        <a:pt x="3052" y="234"/>
                        <a:pt x="2273" y="747"/>
                      </a:cubicBezTo>
                      <a:cubicBezTo>
                        <a:pt x="0" y="2250"/>
                        <a:pt x="664" y="6446"/>
                        <a:pt x="3287" y="6971"/>
                      </a:cubicBezTo>
                      <a:cubicBezTo>
                        <a:pt x="3621" y="7037"/>
                        <a:pt x="3940" y="7069"/>
                        <a:pt x="4240" y="7069"/>
                      </a:cubicBezTo>
                      <a:cubicBezTo>
                        <a:pt x="6174" y="7069"/>
                        <a:pt x="7383" y="5734"/>
                        <a:pt x="7413" y="3404"/>
                      </a:cubicBezTo>
                      <a:cubicBezTo>
                        <a:pt x="7438" y="1353"/>
                        <a:pt x="6188" y="1"/>
                        <a:pt x="45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65" name="Google Shape;513;p20">
                  <a:extLst>
                    <a:ext uri="{FF2B5EF4-FFF2-40B4-BE49-F238E27FC236}">
                      <a16:creationId xmlns:a16="http://schemas.microsoft.com/office/drawing/2014/main" id="{17918BE6-A656-2E49-804F-E55E631D0638}"/>
                    </a:ext>
                  </a:extLst>
                </p:cNvPr>
                <p:cNvSpPr/>
                <p:nvPr/>
              </p:nvSpPr>
              <p:spPr>
                <a:xfrm>
                  <a:off x="1502402" y="2806081"/>
                  <a:ext cx="155386" cy="147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9" h="7069" extrusionOk="0">
                      <a:moveTo>
                        <a:pt x="4528" y="1"/>
                      </a:moveTo>
                      <a:cubicBezTo>
                        <a:pt x="3837" y="1"/>
                        <a:pt x="3077" y="234"/>
                        <a:pt x="2308" y="747"/>
                      </a:cubicBezTo>
                      <a:cubicBezTo>
                        <a:pt x="0" y="2250"/>
                        <a:pt x="699" y="6446"/>
                        <a:pt x="3322" y="6971"/>
                      </a:cubicBezTo>
                      <a:cubicBezTo>
                        <a:pt x="3656" y="7037"/>
                        <a:pt x="3975" y="7069"/>
                        <a:pt x="4276" y="7069"/>
                      </a:cubicBezTo>
                      <a:cubicBezTo>
                        <a:pt x="6209" y="7069"/>
                        <a:pt x="7418" y="5734"/>
                        <a:pt x="7448" y="3404"/>
                      </a:cubicBezTo>
                      <a:cubicBezTo>
                        <a:pt x="7448" y="1353"/>
                        <a:pt x="6191" y="1"/>
                        <a:pt x="452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  <p:sp>
              <p:nvSpPr>
                <p:cNvPr id="66" name="Google Shape;514;p20">
                  <a:extLst>
                    <a:ext uri="{FF2B5EF4-FFF2-40B4-BE49-F238E27FC236}">
                      <a16:creationId xmlns:a16="http://schemas.microsoft.com/office/drawing/2014/main" id="{4327AB12-8CD9-7B4A-8253-201A81C65196}"/>
                    </a:ext>
                  </a:extLst>
                </p:cNvPr>
                <p:cNvSpPr/>
                <p:nvPr/>
              </p:nvSpPr>
              <p:spPr>
                <a:xfrm>
                  <a:off x="1481980" y="2764876"/>
                  <a:ext cx="155365" cy="176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8" h="8463" fill="none" extrusionOk="0">
                      <a:moveTo>
                        <a:pt x="2273" y="1749"/>
                      </a:moveTo>
                      <a:cubicBezTo>
                        <a:pt x="0" y="3252"/>
                        <a:pt x="664" y="7448"/>
                        <a:pt x="3287" y="7973"/>
                      </a:cubicBezTo>
                      <a:cubicBezTo>
                        <a:pt x="5770" y="8462"/>
                        <a:pt x="7378" y="7098"/>
                        <a:pt x="7413" y="4406"/>
                      </a:cubicBezTo>
                      <a:cubicBezTo>
                        <a:pt x="7448" y="1504"/>
                        <a:pt x="4930" y="0"/>
                        <a:pt x="2273" y="1749"/>
                      </a:cubicBezTo>
                      <a:close/>
                    </a:path>
                  </a:pathLst>
                </a:custGeom>
                <a:grpFill/>
                <a:ln w="21850" cap="rnd" cmpd="sng">
                  <a:solidFill>
                    <a:srgbClr val="020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 sz="2800" kern="0">
                    <a:solidFill>
                      <a:sysClr val="windowText" lastClr="000000"/>
                    </a:solidFill>
                    <a:latin typeface="Abu Dhabi Pro." panose="00000800000000000000" pitchFamily="50" charset="-78"/>
                    <a:cs typeface="Abu Dhabi Pro." panose="00000800000000000000" pitchFamily="50" charset="-78"/>
                  </a:endParaRPr>
                </a:p>
              </p:txBody>
            </p:sp>
          </p:grpSp>
          <p:sp>
            <p:nvSpPr>
              <p:cNvPr id="63" name="مربع نص 62">
                <a:extLst>
                  <a:ext uri="{FF2B5EF4-FFF2-40B4-BE49-F238E27FC236}">
                    <a16:creationId xmlns:a16="http://schemas.microsoft.com/office/drawing/2014/main" id="{D6F3DDE5-D183-E84F-8BE1-FA7DBCC50558}"/>
                  </a:ext>
                </a:extLst>
              </p:cNvPr>
              <p:cNvSpPr txBox="1"/>
              <p:nvPr/>
            </p:nvSpPr>
            <p:spPr>
              <a:xfrm>
                <a:off x="1382841" y="1220802"/>
                <a:ext cx="5912259" cy="33946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endParaRPr lang="ar-SA" sz="2800" b="1" dirty="0">
                  <a:solidFill>
                    <a:srgbClr val="FFFFFF"/>
                  </a:solidFill>
                  <a:latin typeface="Abu Dhabi Pro." panose="00000800000000000000" pitchFamily="50" charset="-78"/>
                  <a:cs typeface="Abu Dhabi Pro." panose="00000800000000000000" pitchFamily="50" charset="-78"/>
                </a:endParaRPr>
              </a:p>
            </p:txBody>
          </p:sp>
        </p:grpSp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B5622E98-5D0F-2F4A-B08A-D544DF80F80E}"/>
                </a:ext>
              </a:extLst>
            </p:cNvPr>
            <p:cNvSpPr txBox="1"/>
            <p:nvPr/>
          </p:nvSpPr>
          <p:spPr>
            <a:xfrm>
              <a:off x="2293259" y="2539529"/>
              <a:ext cx="7750696" cy="654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عدم استخدام الكلمات المحجوزة مثل </a:t>
              </a:r>
              <a:r>
                <a:rPr kumimoji="0" lang="en-US" sz="2400" b="1" i="0" u="none" strike="noStrike" kern="0" normalizeH="0" baseline="0" noProof="0" dirty="0">
                  <a:uLnTx/>
                  <a:uFillTx/>
                  <a:latin typeface="Abu Dhabi Pro." panose="00000800000000000000" pitchFamily="50" charset="-78"/>
                  <a:cs typeface="Abu Dhabi Pro." panose="00000800000000000000" pitchFamily="50" charset="-78"/>
                  <a:sym typeface="Arial"/>
                </a:rPr>
                <a:t>print /true</a:t>
              </a:r>
              <a:endParaRPr kumimoji="0" lang="ar-SA" sz="2400" b="1" i="0" u="none" strike="noStrike" kern="0" normalizeH="0" baseline="0" noProof="0" dirty="0"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9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جرب بنفسك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0D90EA-43E0-E298-8E44-14FA165E86DB}"/>
              </a:ext>
            </a:extLst>
          </p:cNvPr>
          <p:cNvSpPr txBox="1"/>
          <p:nvPr/>
        </p:nvSpPr>
        <p:spPr>
          <a:xfrm>
            <a:off x="1686831" y="1287703"/>
            <a:ext cx="90714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تحقق من الأسماء أدناه وحدد أسماء المتغيرات الصحيحة:</a:t>
            </a:r>
            <a:endParaRPr lang="ar-SA" sz="3200" b="1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EC0AB13-0F06-603E-E522-8A48C41DE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171" y="1872478"/>
            <a:ext cx="75247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6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4E60F84-EED5-3048-AEEB-C257AEBC1D45}"/>
              </a:ext>
            </a:extLst>
          </p:cNvPr>
          <p:cNvSpPr txBox="1"/>
          <p:nvPr/>
        </p:nvSpPr>
        <p:spPr>
          <a:xfrm>
            <a:off x="10219765" y="0"/>
            <a:ext cx="197223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solidFill>
                  <a:srgbClr val="2D5DB1"/>
                </a:solidFill>
              </a:rPr>
              <a:t>هيا لنبرمج </a:t>
            </a:r>
          </a:p>
        </p:txBody>
      </p:sp>
    </p:spTree>
    <p:extLst>
      <p:ext uri="{BB962C8B-B14F-4D97-AF65-F5344CB8AC3E}">
        <p14:creationId xmlns:p14="http://schemas.microsoft.com/office/powerpoint/2010/main" val="120280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المتغيرات النصية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0D90EA-43E0-E298-8E44-14FA165E86DB}"/>
              </a:ext>
            </a:extLst>
          </p:cNvPr>
          <p:cNvSpPr txBox="1"/>
          <p:nvPr/>
        </p:nvSpPr>
        <p:spPr>
          <a:xfrm>
            <a:off x="803954" y="895888"/>
            <a:ext cx="1058408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لا يقتصر المتغيرات على تخزين الأرقام فقط ، بل يمكن استخدامها لتخزين النصوص أيضاً.</a:t>
            </a:r>
          </a:p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المتغيرات التي تخزن النص تسمى (</a:t>
            </a:r>
            <a:r>
              <a:rPr lang="en-US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 String </a:t>
            </a:r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ولابد من وضعها بين علامتين تنصيص ("      ")</a:t>
            </a:r>
          </a:p>
          <a:p>
            <a:pPr algn="ctr"/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لنطبق عمليا :</a:t>
            </a:r>
          </a:p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ما نتيجة الامر التالي </a:t>
            </a:r>
            <a:endParaRPr lang="en-US" sz="32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F47D12B-2DB2-37CA-F007-F32D6BE08DBC}"/>
              </a:ext>
            </a:extLst>
          </p:cNvPr>
          <p:cNvSpPr txBox="1"/>
          <p:nvPr/>
        </p:nvSpPr>
        <p:spPr>
          <a:xfrm>
            <a:off x="3730427" y="4532919"/>
            <a:ext cx="4731141" cy="2062103"/>
          </a:xfrm>
          <a:prstGeom prst="rect">
            <a:avLst/>
          </a:prstGeom>
          <a:solidFill>
            <a:srgbClr val="F47C7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4000" b="0" i="0" u="none" strike="noStrike" baseline="0" dirty="0">
                <a:solidFill>
                  <a:srgbClr val="000000"/>
                </a:solidFill>
                <a:latin typeface="FiraMono-Regular"/>
              </a:rPr>
              <a:t>name=</a:t>
            </a:r>
            <a:r>
              <a:rPr lang="en-US" sz="48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ar-SA" sz="48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"محمد</a:t>
            </a:r>
          </a:p>
          <a:p>
            <a:pPr algn="l"/>
            <a:r>
              <a:rPr lang="en-US" sz="4000" b="0" i="0" u="none" strike="noStrike" baseline="0" dirty="0">
                <a:solidFill>
                  <a:srgbClr val="9A00FF"/>
                </a:solidFill>
                <a:latin typeface="FiraMono-Regular"/>
              </a:rPr>
              <a:t>print </a:t>
            </a:r>
            <a:r>
              <a:rPr lang="en-US" sz="4000" b="0" i="0" u="none" strike="noStrike" baseline="0" dirty="0">
                <a:solidFill>
                  <a:srgbClr val="000000"/>
                </a:solidFill>
                <a:latin typeface="FiraMono-Regular"/>
              </a:rPr>
              <a:t>(name)</a:t>
            </a:r>
            <a:endParaRPr lang="ar-SA" sz="4000" b="0" i="0" u="none" strike="noStrike" baseline="0" dirty="0">
              <a:solidFill>
                <a:srgbClr val="000000"/>
              </a:solidFill>
              <a:latin typeface="FiraMono-Regular"/>
            </a:endParaRPr>
          </a:p>
          <a:p>
            <a:pPr algn="l"/>
            <a:endParaRPr lang="ar-SA" sz="4000" dirty="0"/>
          </a:p>
        </p:txBody>
      </p:sp>
      <p:pic>
        <p:nvPicPr>
          <p:cNvPr id="24" name="صورة 23">
            <a:hlinkClick r:id="rId3"/>
            <a:extLst>
              <a:ext uri="{FF2B5EF4-FFF2-40B4-BE49-F238E27FC236}">
                <a16:creationId xmlns:a16="http://schemas.microsoft.com/office/drawing/2014/main" id="{0E16F641-82FC-0143-B455-6699299A0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3682360"/>
            <a:ext cx="1443318" cy="14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0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التعليقات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0D90EA-43E0-E298-8E44-14FA165E86DB}"/>
              </a:ext>
            </a:extLst>
          </p:cNvPr>
          <p:cNvSpPr txBox="1"/>
          <p:nvPr/>
        </p:nvSpPr>
        <p:spPr>
          <a:xfrm>
            <a:off x="1440088" y="1041044"/>
            <a:ext cx="90714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تستخدم للتذكير بوظيفة التعليمات البرمجية قد تحتاج للمراجعة في المستقبل إذا رغبت بالتعديل</a:t>
            </a:r>
          </a:p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يمكن إضافة التعليق باستخدام علامة(#)في بداية العبارة</a:t>
            </a:r>
            <a:endParaRPr lang="en-US" sz="32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لنطبق عمليا :</a:t>
            </a:r>
          </a:p>
          <a:p>
            <a:pPr algn="ctr"/>
            <a:r>
              <a:rPr lang="ar-SA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ما نتيجة الامر التالي </a:t>
            </a:r>
            <a:endParaRPr lang="en-US" sz="32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32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0909AB6-99F0-0397-EC68-C2706E056DBC}"/>
              </a:ext>
            </a:extLst>
          </p:cNvPr>
          <p:cNvSpPr txBox="1"/>
          <p:nvPr/>
        </p:nvSpPr>
        <p:spPr>
          <a:xfrm>
            <a:off x="3606614" y="4554820"/>
            <a:ext cx="4210610" cy="2369880"/>
          </a:xfrm>
          <a:prstGeom prst="rect">
            <a:avLst/>
          </a:prstGeom>
          <a:solidFill>
            <a:srgbClr val="6DD3D7"/>
          </a:solidFill>
        </p:spPr>
        <p:txBody>
          <a:bodyPr wrap="square">
            <a:spAutoFit/>
          </a:bodyPr>
          <a:lstStyle/>
          <a:p>
            <a:pPr algn="l" rtl="0"/>
            <a:r>
              <a:rPr lang="ar-SA" sz="3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عيّن قيمة لاسم المتغير#</a:t>
            </a:r>
          </a:p>
          <a:p>
            <a:pPr algn="l" rtl="0"/>
            <a:r>
              <a:rPr lang="en-US" sz="2800" b="0" i="0" u="none" strike="noStrike" baseline="0" dirty="0">
                <a:solidFill>
                  <a:srgbClr val="000000"/>
                </a:solidFill>
                <a:latin typeface="FiraMono-Regular"/>
              </a:rPr>
              <a:t>name=</a:t>
            </a:r>
            <a:r>
              <a:rPr lang="en-US" sz="36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"</a:t>
            </a:r>
            <a:r>
              <a:rPr lang="ar-SA" sz="36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محمد</a:t>
            </a:r>
          </a:p>
          <a:p>
            <a:pPr algn="l" rtl="0"/>
            <a:r>
              <a:rPr lang="ar-SA" sz="3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أطبع قيمة المتغير#</a:t>
            </a:r>
          </a:p>
          <a:p>
            <a:pPr algn="l" rtl="0"/>
            <a:r>
              <a:rPr lang="en-US" sz="2800" b="0" i="0" u="none" strike="noStrike" baseline="0" dirty="0">
                <a:solidFill>
                  <a:srgbClr val="9A00FF"/>
                </a:solidFill>
                <a:latin typeface="FiraMono-Regular"/>
              </a:rPr>
              <a:t>print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FiraMono-Regular"/>
              </a:rPr>
              <a:t>(</a:t>
            </a:r>
            <a:r>
              <a:rPr lang="en-US" sz="36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": </a:t>
            </a:r>
            <a:r>
              <a:rPr lang="ar-SA" sz="360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,</a:t>
            </a:r>
            <a:r>
              <a:rPr lang="ar-SA" sz="360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 </a:t>
            </a:r>
            <a:r>
              <a:rPr lang="ar-SA" sz="36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اسمي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FiraMono-Regular"/>
                <a:cs typeface="Calibri" panose="020F0502020204030204" pitchFamily="34" charset="0"/>
              </a:rPr>
              <a:t>name)</a:t>
            </a:r>
            <a:endParaRPr lang="ar-SA" sz="4400" dirty="0"/>
          </a:p>
        </p:txBody>
      </p:sp>
      <p:pic>
        <p:nvPicPr>
          <p:cNvPr id="7" name="صورة 6">
            <a:hlinkClick r:id="rId3"/>
            <a:extLst>
              <a:ext uri="{FF2B5EF4-FFF2-40B4-BE49-F238E27FC236}">
                <a16:creationId xmlns:a16="http://schemas.microsoft.com/office/drawing/2014/main" id="{0AB04503-482F-2646-85C7-54DF7D55F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3682360"/>
            <a:ext cx="1443318" cy="14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0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الثوابت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642F06-E328-C255-091A-425D16915BF5}"/>
              </a:ext>
            </a:extLst>
          </p:cNvPr>
          <p:cNvSpPr txBox="1"/>
          <p:nvPr/>
        </p:nvSpPr>
        <p:spPr>
          <a:xfrm>
            <a:off x="174171" y="1271694"/>
            <a:ext cx="1172754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Clr>
                <a:srgbClr val="000000"/>
              </a:buClr>
              <a:buFont typeface="Arial"/>
              <a:buNone/>
            </a:pPr>
            <a:r>
              <a:rPr lang="ar-SA" sz="4000" b="1" kern="0" dirty="0">
                <a:solidFill>
                  <a:srgbClr val="000000"/>
                </a:solidFill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قد نحتاج الى متغير ذو قيمة ثابتة اثناء البرنامج ..فعلى سبيل المثال لو أردنا حساب مساحة الدائرة،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ar-SA" sz="4000" b="1" kern="0" dirty="0">
                <a:solidFill>
                  <a:srgbClr val="000000"/>
                </a:solidFill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فأننا نحتاج الى </a:t>
            </a:r>
            <a:r>
              <a:rPr lang="ar-SA" sz="4000" b="1" kern="0" dirty="0">
                <a:solidFill>
                  <a:srgbClr val="FF7AA0">
                    <a:lumMod val="75000"/>
                  </a:srgbClr>
                </a:solidFill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قيمة الباي =3.14</a:t>
            </a:r>
            <a:r>
              <a:rPr lang="ar-SA" sz="4000" b="1" kern="0" dirty="0">
                <a:solidFill>
                  <a:srgbClr val="000000"/>
                </a:solidFill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 فأنها قيمة ثابته تخزن في (</a:t>
            </a:r>
            <a:r>
              <a:rPr lang="en-US" sz="4000" b="1" kern="0" dirty="0">
                <a:solidFill>
                  <a:srgbClr val="000000"/>
                </a:solidFill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(Pl</a:t>
            </a:r>
          </a:p>
          <a:p>
            <a:pPr algn="ctr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لنطبق عمليا :</a:t>
            </a:r>
          </a:p>
          <a:p>
            <a:pPr algn="ctr"/>
            <a:r>
              <a:rPr lang="ar-SA" sz="40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ما نتيجة الامر التالي</a:t>
            </a:r>
            <a:endParaRPr lang="en-US" sz="4000" b="1" kern="0" dirty="0">
              <a:solidFill>
                <a:srgbClr val="000000"/>
              </a:solidFill>
              <a:latin typeface="Abu Dhabi Pro." panose="00000800000000000000" pitchFamily="50" charset="-78"/>
              <a:cs typeface="Abu Dhabi Pro." panose="00000800000000000000" pitchFamily="50" charset="-78"/>
              <a:sym typeface="Arial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AE06282-2BBC-9B36-F10B-FA4A1FD0E36B}"/>
              </a:ext>
            </a:extLst>
          </p:cNvPr>
          <p:cNvSpPr txBox="1"/>
          <p:nvPr/>
        </p:nvSpPr>
        <p:spPr>
          <a:xfrm>
            <a:off x="3578198" y="4703564"/>
            <a:ext cx="4579683" cy="2154436"/>
          </a:xfrm>
          <a:prstGeom prst="rect">
            <a:avLst/>
          </a:prstGeom>
          <a:solidFill>
            <a:srgbClr val="FFB15B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b="0" i="0" u="none" strike="noStrike" baseline="0" dirty="0">
                <a:solidFill>
                  <a:srgbClr val="FF6700"/>
                </a:solidFill>
                <a:latin typeface="FiraMono-Regular"/>
              </a:rPr>
              <a:t>from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FiraMono-Regular"/>
              </a:rPr>
              <a:t>math </a:t>
            </a:r>
            <a:r>
              <a:rPr lang="en-US" sz="3600" b="0" i="0" u="none" strike="noStrike" baseline="0" dirty="0">
                <a:solidFill>
                  <a:srgbClr val="FF6700"/>
                </a:solidFill>
                <a:latin typeface="FiraMono-Regular"/>
              </a:rPr>
              <a:t>import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FiraMono-Regular"/>
              </a:rPr>
              <a:t>pi</a:t>
            </a:r>
          </a:p>
          <a:p>
            <a:pPr algn="l" rtl="0"/>
            <a:r>
              <a:rPr lang="en-US" sz="3600" b="0" i="0" u="none" strike="noStrike" baseline="0" dirty="0">
                <a:solidFill>
                  <a:srgbClr val="9A00FF"/>
                </a:solidFill>
                <a:latin typeface="FiraMono-Regular"/>
              </a:rPr>
              <a:t>print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FiraMono-Regular"/>
              </a:rPr>
              <a:t>(pi,</a:t>
            </a:r>
            <a:r>
              <a:rPr lang="en-US" sz="44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": "</a:t>
            </a:r>
            <a:r>
              <a:rPr lang="ar-SA" sz="44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ar-SA" sz="4400" b="0" i="0" u="none" strike="noStrike" baseline="0" dirty="0">
                <a:solidFill>
                  <a:srgbClr val="33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" قيمة</a:t>
            </a:r>
          </a:p>
          <a:p>
            <a:pPr algn="l" rtl="0"/>
            <a:endParaRPr lang="ar-SA" sz="5400" dirty="0"/>
          </a:p>
        </p:txBody>
      </p:sp>
      <p:pic>
        <p:nvPicPr>
          <p:cNvPr id="7" name="صورة 6">
            <a:hlinkClick r:id="rId3"/>
            <a:extLst>
              <a:ext uri="{FF2B5EF4-FFF2-40B4-BE49-F238E27FC236}">
                <a16:creationId xmlns:a16="http://schemas.microsoft.com/office/drawing/2014/main" id="{06FAF4AE-98AA-2440-B861-AAB9DC493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3682360"/>
            <a:ext cx="1443318" cy="14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65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9807388" y="168846"/>
            <a:ext cx="2384612" cy="621347"/>
          </a:xfrm>
          <a:prstGeom prst="roundRect">
            <a:avLst>
              <a:gd name="adj" fmla="val 50000"/>
            </a:avLst>
          </a:prstGeom>
          <a:solidFill>
            <a:srgbClr val="76CA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وفي النهاية 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6240CE0C-B41C-56FD-4762-056693918F15}"/>
              </a:ext>
            </a:extLst>
          </p:cNvPr>
          <p:cNvSpPr txBox="1">
            <a:spLocks/>
          </p:cNvSpPr>
          <p:nvPr/>
        </p:nvSpPr>
        <p:spPr>
          <a:xfrm>
            <a:off x="0" y="3154978"/>
            <a:ext cx="12192000" cy="2958951"/>
          </a:xfrm>
          <a:prstGeom prst="rect">
            <a:avLst/>
          </a:prstGeom>
          <a:solidFill>
            <a:srgbClr val="00904B"/>
          </a:solidFill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latin typeface="Abu Dhabi Pro." panose="00000800000000000000" pitchFamily="50" charset="-78"/>
                <a:cs typeface="Abu Dhabi Pro." panose="00000800000000000000" pitchFamily="50" charset="-78"/>
              </a:rPr>
            </a:br>
            <a:r>
              <a:rPr lang="ar-SA" sz="3600" b="1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المتغيرات:</a:t>
            </a:r>
            <a:r>
              <a:rPr lang="ar-SA" sz="36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 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مثل التغيرات الحاصلة لتنفيذ رؤية 2030 في سبيل تطوير وطننا   </a:t>
            </a:r>
          </a:p>
          <a:p>
            <a:pPr algn="ctr"/>
            <a:br>
              <a:rPr lang="ar-SA" sz="3600" dirty="0">
                <a:latin typeface="Abu Dhabi Pro." panose="00000800000000000000" pitchFamily="50" charset="-78"/>
                <a:cs typeface="Abu Dhabi Pro." panose="00000800000000000000" pitchFamily="50" charset="-78"/>
              </a:rPr>
            </a:br>
            <a:r>
              <a:rPr lang="ar-SA" sz="3600" b="1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الثوابت: 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مثل تعاليم الدين الإسلامي </a:t>
            </a:r>
            <a:r>
              <a:rPr lang="ar-SA" sz="3600" dirty="0">
                <a:latin typeface="Abu Dhabi Pro." panose="00000800000000000000" pitchFamily="50" charset="-78"/>
                <a:cs typeface="Abu Dhabi Pro." panose="00000800000000000000" pitchFamily="50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910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5">
            <a:extLst>
              <a:ext uri="{FF2B5EF4-FFF2-40B4-BE49-F238E27FC236}">
                <a16:creationId xmlns:a16="http://schemas.microsoft.com/office/drawing/2014/main" id="{251AF66D-CFC5-6C44-9C51-F2C6E8D7FC11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تقويم ختامي ( رحلة مع </a:t>
            </a:r>
            <a:r>
              <a:rPr lang="ar-SA" sz="3200" dirty="0" err="1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اوبيا</a:t>
            </a:r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 )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pic>
        <p:nvPicPr>
          <p:cNvPr id="4" name="صورة 3" descr="صورة تحتوي على قصاصة فنية, رسوم متحركة, الرسوم المتحركة, توضيح&#10;&#10;تم إنشاء الوصف تلقائياً">
            <a:extLst>
              <a:ext uri="{FF2B5EF4-FFF2-40B4-BE49-F238E27FC236}">
                <a16:creationId xmlns:a16="http://schemas.microsoft.com/office/drawing/2014/main" id="{F9106692-E61B-9048-9FD6-33ED36892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946150"/>
            <a:ext cx="5308600" cy="4965700"/>
          </a:xfrm>
          <a:prstGeom prst="rect">
            <a:avLst/>
          </a:prstGeom>
        </p:spPr>
      </p:pic>
      <p:sp>
        <p:nvSpPr>
          <p:cNvPr id="6" name="سهم مخطط إلى اليمين 5">
            <a:hlinkClick r:id="rId3"/>
            <a:extLst>
              <a:ext uri="{FF2B5EF4-FFF2-40B4-BE49-F238E27FC236}">
                <a16:creationId xmlns:a16="http://schemas.microsoft.com/office/drawing/2014/main" id="{0AEDC406-4EE2-B741-93D5-ABC198A43349}"/>
              </a:ext>
            </a:extLst>
          </p:cNvPr>
          <p:cNvSpPr/>
          <p:nvPr/>
        </p:nvSpPr>
        <p:spPr>
          <a:xfrm flipH="1">
            <a:off x="1643270" y="4323327"/>
            <a:ext cx="1961321" cy="1093694"/>
          </a:xfrm>
          <a:prstGeom prst="stripedRightArrow">
            <a:avLst/>
          </a:prstGeom>
          <a:solidFill>
            <a:srgbClr val="BF8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اضغطي هنا للانتقال </a:t>
            </a:r>
          </a:p>
        </p:txBody>
      </p:sp>
    </p:spTree>
    <p:extLst>
      <p:ext uri="{BB962C8B-B14F-4D97-AF65-F5344CB8AC3E}">
        <p14:creationId xmlns:p14="http://schemas.microsoft.com/office/powerpoint/2010/main" val="250361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استراتيجية عصف ذهني؟</a:t>
            </a:r>
          </a:p>
        </p:txBody>
      </p:sp>
      <p:sp>
        <p:nvSpPr>
          <p:cNvPr id="3" name="Google Shape;441;p31">
            <a:extLst>
              <a:ext uri="{FF2B5EF4-FFF2-40B4-BE49-F238E27FC236}">
                <a16:creationId xmlns:a16="http://schemas.microsoft.com/office/drawing/2014/main" id="{2E3C9B74-EA4A-26B2-BCCB-DAD2FEFD7763}"/>
              </a:ext>
            </a:extLst>
          </p:cNvPr>
          <p:cNvSpPr txBox="1">
            <a:spLocks/>
          </p:cNvSpPr>
          <p:nvPr/>
        </p:nvSpPr>
        <p:spPr>
          <a:xfrm>
            <a:off x="2743528" y="3866426"/>
            <a:ext cx="6704942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4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Lilita One"/>
              <a:buNone/>
              <a:defRPr sz="5200" b="0" i="0" u="none" strike="noStrike" cap="none">
                <a:solidFill>
                  <a:schemeClr val="accen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7337"/>
              </a:buClr>
              <a:buSzPts val="5200"/>
              <a:buFont typeface="Lilita One"/>
              <a:buNone/>
              <a:tabLst/>
              <a:defRPr/>
            </a:pPr>
            <a:r>
              <a:rPr kumimoji="0" lang="ar-SA" sz="4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do Logo" panose="02000500030000020004" pitchFamily="2" charset="-78"/>
                <a:cs typeface="Abdo Logo" panose="02000500030000020004" pitchFamily="2" charset="-78"/>
                <a:sym typeface="Lilita One"/>
              </a:rPr>
              <a:t>ماهي لغات البرمجة التي تم دراستها سابقاً؟</a:t>
            </a:r>
            <a:endParaRPr kumimoji="0" lang="ar-SA" sz="4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Abdo Logo" panose="02000500030000020004" pitchFamily="2" charset="-78"/>
              <a:cs typeface="Abdo Logo" panose="02000500030000020004" pitchFamily="2" charset="-78"/>
              <a:sym typeface="Lilita One"/>
            </a:endParaRPr>
          </a:p>
        </p:txBody>
      </p:sp>
      <p:pic>
        <p:nvPicPr>
          <p:cNvPr id="4" name="Picture 4" descr="استراتيجية العقل الواعي – تقنيات التعليم للجميع">
            <a:extLst>
              <a:ext uri="{FF2B5EF4-FFF2-40B4-BE49-F238E27FC236}">
                <a16:creationId xmlns:a16="http://schemas.microsoft.com/office/drawing/2014/main" id="{123CD1F7-D99A-81C9-A20B-381BC40C2F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4" y="1019127"/>
            <a:ext cx="3841215" cy="311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48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الواجب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pic>
        <p:nvPicPr>
          <p:cNvPr id="4" name="صورة 3" descr="صورة تحتوي على قصاصة فنية, الرسوم المتحركة, أنيميشن, رسوم متحركة&#10;&#10;تم إنشاء الوصف تلقائياً">
            <a:extLst>
              <a:ext uri="{FF2B5EF4-FFF2-40B4-BE49-F238E27FC236}">
                <a16:creationId xmlns:a16="http://schemas.microsoft.com/office/drawing/2014/main" id="{8B294968-B7F4-26FB-8B88-5BFC569F1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086" y="2362682"/>
            <a:ext cx="4023027" cy="420589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4E8CB11-B981-DC4C-8196-B4C2E8F9D1D0}"/>
              </a:ext>
            </a:extLst>
          </p:cNvPr>
          <p:cNvSpPr txBox="1"/>
          <p:nvPr/>
        </p:nvSpPr>
        <p:spPr>
          <a:xfrm>
            <a:off x="1180407" y="1446413"/>
            <a:ext cx="837922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/>
              <a:t>منصة مدرستي تحت عنوان المتغيرات </a:t>
            </a:r>
          </a:p>
        </p:txBody>
      </p:sp>
    </p:spTree>
    <p:extLst>
      <p:ext uri="{BB962C8B-B14F-4D97-AF65-F5344CB8AC3E}">
        <p14:creationId xmlns:p14="http://schemas.microsoft.com/office/powerpoint/2010/main" val="2411880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استراتيجية سحابة الكلمات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458C66-638E-1062-0E53-4258D81979FC}"/>
              </a:ext>
            </a:extLst>
          </p:cNvPr>
          <p:cNvSpPr txBox="1"/>
          <p:nvPr/>
        </p:nvSpPr>
        <p:spPr>
          <a:xfrm>
            <a:off x="1788885" y="1274284"/>
            <a:ext cx="8207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Arial"/>
              </a:rPr>
              <a:t>لنبحث داخل الغيمة عن أمر الإخراج في بايثون؟</a:t>
            </a:r>
          </a:p>
        </p:txBody>
      </p:sp>
      <p:pic>
        <p:nvPicPr>
          <p:cNvPr id="8" name="رسم 7" descr="سحابة خطوط عريضة">
            <a:extLst>
              <a:ext uri="{FF2B5EF4-FFF2-40B4-BE49-F238E27FC236}">
                <a16:creationId xmlns:a16="http://schemas.microsoft.com/office/drawing/2014/main" id="{254ABE69-8045-80C7-AA89-843676C54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481" b="19517"/>
          <a:stretch/>
        </p:blipFill>
        <p:spPr>
          <a:xfrm>
            <a:off x="2779485" y="1757459"/>
            <a:ext cx="6952343" cy="410202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C9BD6F7-64EE-A737-EF4D-31E58863EDEE}"/>
              </a:ext>
            </a:extLst>
          </p:cNvPr>
          <p:cNvSpPr txBox="1"/>
          <p:nvPr/>
        </p:nvSpPr>
        <p:spPr>
          <a:xfrm>
            <a:off x="4710909" y="2821441"/>
            <a:ext cx="2650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767171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true</a:t>
            </a:r>
            <a:endParaRPr lang="ar-SA" dirty="0">
              <a:solidFill>
                <a:srgbClr val="76717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D37782D-C139-67CC-EC77-4E73ABD87619}"/>
              </a:ext>
            </a:extLst>
          </p:cNvPr>
          <p:cNvSpPr txBox="1"/>
          <p:nvPr/>
        </p:nvSpPr>
        <p:spPr>
          <a:xfrm>
            <a:off x="7180174" y="4407835"/>
            <a:ext cx="1810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input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791EA7D-F29E-7D1A-F150-EBBD8EBF119B}"/>
              </a:ext>
            </a:extLst>
          </p:cNvPr>
          <p:cNvSpPr txBox="1"/>
          <p:nvPr/>
        </p:nvSpPr>
        <p:spPr>
          <a:xfrm>
            <a:off x="3316021" y="4609117"/>
            <a:ext cx="29660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1164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for</a:t>
            </a:r>
            <a:endParaRPr lang="ar-SA" dirty="0">
              <a:solidFill>
                <a:srgbClr val="ED1164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1F41F10-DABF-5091-B613-F99E59C1CC57}"/>
              </a:ext>
            </a:extLst>
          </p:cNvPr>
          <p:cNvSpPr txBox="1"/>
          <p:nvPr/>
        </p:nvSpPr>
        <p:spPr>
          <a:xfrm>
            <a:off x="4445000" y="3946170"/>
            <a:ext cx="1810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print</a:t>
            </a:r>
            <a:endParaRPr lang="ar-SA" dirty="0">
              <a:solidFill>
                <a:srgbClr val="92D05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705C90F-87B9-9A8F-C0AD-F2ECB73AE8BD}"/>
              </a:ext>
            </a:extLst>
          </p:cNvPr>
          <p:cNvSpPr txBox="1"/>
          <p:nvPr/>
        </p:nvSpPr>
        <p:spPr>
          <a:xfrm>
            <a:off x="6181275" y="3280574"/>
            <a:ext cx="1810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0A192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if</a:t>
            </a:r>
            <a:endParaRPr lang="ar-SA" dirty="0">
              <a:solidFill>
                <a:srgbClr val="20A192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EAF2BC3-2BD6-27AA-8B25-CEC84C7AE1C1}"/>
              </a:ext>
            </a:extLst>
          </p:cNvPr>
          <p:cNvSpPr txBox="1"/>
          <p:nvPr/>
        </p:nvSpPr>
        <p:spPr>
          <a:xfrm>
            <a:off x="6824301" y="3911384"/>
            <a:ext cx="1810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  <a:sym typeface="Arial"/>
              </a:rPr>
              <a:t>input</a:t>
            </a:r>
            <a:endParaRPr lang="ar-SA" dirty="0">
              <a:solidFill>
                <a:srgbClr val="FFC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87B54C78-373C-6D64-3B35-229C450181D2}"/>
              </a:ext>
            </a:extLst>
          </p:cNvPr>
          <p:cNvSpPr txBox="1"/>
          <p:nvPr/>
        </p:nvSpPr>
        <p:spPr>
          <a:xfrm>
            <a:off x="3678828" y="3399997"/>
            <a:ext cx="2650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u Dhabi Pro." panose="00000800000000000000" pitchFamily="50" charset="-78"/>
                <a:ea typeface="+mn-ea"/>
                <a:cs typeface="Abu Dhabi Pro." panose="00000800000000000000" pitchFamily="50" charset="-78"/>
              </a:rPr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536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مهارة تفكير عليا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DB77166-9C5D-1088-850C-E253B1755B1E}"/>
              </a:ext>
            </a:extLst>
          </p:cNvPr>
          <p:cNvSpPr txBox="1"/>
          <p:nvPr/>
        </p:nvSpPr>
        <p:spPr>
          <a:xfrm>
            <a:off x="2743200" y="159949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Lilita One"/>
              </a:rPr>
              <a:t>ما </a:t>
            </a:r>
            <a:r>
              <a:rPr lang="ar-SA" sz="4000" b="1" kern="0" dirty="0" err="1">
                <a:latin typeface="Abu Dhabi Pro." panose="00000800000000000000" pitchFamily="50" charset="-78"/>
                <a:cs typeface="Abu Dhabi Pro." panose="00000800000000000000" pitchFamily="50" charset="-78"/>
                <a:sym typeface="Lilita One"/>
              </a:rPr>
              <a:t>ا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Lilita One"/>
              </a:rPr>
              <a:t>لمقصود بلغات عالية المستوى؟</a:t>
            </a:r>
            <a:endParaRPr lang="ar-SA" sz="2400" dirty="0"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pic>
        <p:nvPicPr>
          <p:cNvPr id="6" name="صورة 5" descr="صورة تحتوي على رسوم متحركة, قصاصة فنية, تعبيرات, الرسومات&#10;&#10;تم إنشاء الوصف تلقائياً">
            <a:extLst>
              <a:ext uri="{FF2B5EF4-FFF2-40B4-BE49-F238E27FC236}">
                <a16:creationId xmlns:a16="http://schemas.microsoft.com/office/drawing/2014/main" id="{473149D2-D558-73BC-E924-1D6AC0A84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04" y="2922929"/>
            <a:ext cx="2404392" cy="24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1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اللغات عالية المستوى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Google Shape;692;p36">
            <a:extLst>
              <a:ext uri="{FF2B5EF4-FFF2-40B4-BE49-F238E27FC236}">
                <a16:creationId xmlns:a16="http://schemas.microsoft.com/office/drawing/2014/main" id="{632323BF-3EE2-8135-A129-100CDD1636A6}"/>
              </a:ext>
            </a:extLst>
          </p:cNvPr>
          <p:cNvSpPr txBox="1">
            <a:spLocks/>
          </p:cNvSpPr>
          <p:nvPr/>
        </p:nvSpPr>
        <p:spPr>
          <a:xfrm>
            <a:off x="3338309" y="2549786"/>
            <a:ext cx="5065439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marL="0" indent="0"/>
            <a:r>
              <a:rPr lang="ar-SA" sz="3600" b="1" kern="0" dirty="0"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على سبيل المثال:</a:t>
            </a:r>
          </a:p>
        </p:txBody>
      </p:sp>
      <p:sp>
        <p:nvSpPr>
          <p:cNvPr id="4" name="Google Shape;694;p36">
            <a:extLst>
              <a:ext uri="{FF2B5EF4-FFF2-40B4-BE49-F238E27FC236}">
                <a16:creationId xmlns:a16="http://schemas.microsoft.com/office/drawing/2014/main" id="{97C9EE3B-4A7E-F676-415B-903AF15AF6BA}"/>
              </a:ext>
            </a:extLst>
          </p:cNvPr>
          <p:cNvSpPr txBox="1">
            <a:spLocks/>
          </p:cNvSpPr>
          <p:nvPr/>
        </p:nvSpPr>
        <p:spPr>
          <a:xfrm>
            <a:off x="-195942" y="1243996"/>
            <a:ext cx="12133942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Didact Gothic"/>
              <a:buNone/>
              <a:tabLst/>
              <a:defRPr/>
            </a:pPr>
            <a:r>
              <a:rPr kumimoji="0" lang="ar-SA" sz="36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Didact Gothic"/>
              </a:rPr>
              <a:t>تستخدم كلمات من اللغة الاعتيادية وقد تحتوي كلمات ومصطلحات وتراكيب نحتاج الى تعلمها لبناء الجملة</a:t>
            </a:r>
          </a:p>
        </p:txBody>
      </p:sp>
      <p:sp>
        <p:nvSpPr>
          <p:cNvPr id="5" name="Google Shape;692;p36">
            <a:extLst>
              <a:ext uri="{FF2B5EF4-FFF2-40B4-BE49-F238E27FC236}">
                <a16:creationId xmlns:a16="http://schemas.microsoft.com/office/drawing/2014/main" id="{149E1E77-0E97-D5B7-55C0-C8A81CA7EF96}"/>
              </a:ext>
            </a:extLst>
          </p:cNvPr>
          <p:cNvSpPr txBox="1">
            <a:spLocks/>
          </p:cNvSpPr>
          <p:nvPr/>
        </p:nvSpPr>
        <p:spPr>
          <a:xfrm>
            <a:off x="123371" y="3849914"/>
            <a:ext cx="11945257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marL="0" indent="0" rtl="1">
              <a:buClr>
                <a:srgbClr val="333333"/>
              </a:buClr>
            </a:pPr>
            <a:r>
              <a:rPr lang="ar-SA" sz="3600" b="1" kern="0" dirty="0">
                <a:solidFill>
                  <a:srgbClr val="333333"/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يستخدم بايثون كلمات (</a:t>
            </a:r>
            <a:r>
              <a:rPr lang="en-US" sz="3600" b="1" kern="0" dirty="0">
                <a:solidFill>
                  <a:srgbClr val="FF7AA0">
                    <a:lumMod val="75000"/>
                  </a:srgbClr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print</a:t>
            </a:r>
            <a:r>
              <a:rPr lang="ar-SA" sz="3600" b="1" kern="0" dirty="0">
                <a:solidFill>
                  <a:srgbClr val="333333"/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)و (</a:t>
            </a:r>
            <a:r>
              <a:rPr lang="en-US" sz="3600" b="1" kern="0" dirty="0" err="1">
                <a:solidFill>
                  <a:srgbClr val="FF7AA0">
                    <a:lumMod val="75000"/>
                  </a:srgbClr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inpout</a:t>
            </a:r>
            <a:r>
              <a:rPr lang="ar-SA" sz="3600" b="1" kern="0" dirty="0">
                <a:solidFill>
                  <a:srgbClr val="333333"/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)من اللغة الإنجليزية </a:t>
            </a:r>
          </a:p>
          <a:p>
            <a:pPr marL="0" indent="0" rtl="1">
              <a:lnSpc>
                <a:spcPct val="150000"/>
              </a:lnSpc>
              <a:buClr>
                <a:srgbClr val="333333"/>
              </a:buClr>
            </a:pPr>
            <a:r>
              <a:rPr lang="ar-SA" sz="3600" b="1" kern="0" dirty="0">
                <a:solidFill>
                  <a:srgbClr val="333333"/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لتشكيل التعليمات .</a:t>
            </a:r>
          </a:p>
        </p:txBody>
      </p:sp>
      <p:pic>
        <p:nvPicPr>
          <p:cNvPr id="7" name="صورة 6" descr="صورة تحتوي على قصاصة فنية, رسوم متحركة, الرسومات, الرسوم المتحركة&#10;&#10;تم إنشاء الوصف تلقائياً">
            <a:extLst>
              <a:ext uri="{FF2B5EF4-FFF2-40B4-BE49-F238E27FC236}">
                <a16:creationId xmlns:a16="http://schemas.microsoft.com/office/drawing/2014/main" id="{C3C243AA-50AB-897E-8B67-A7A337762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5" y="4039288"/>
            <a:ext cx="2641772" cy="264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9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CFDFD212-A804-0718-C74A-8E9F21D770C3}"/>
              </a:ext>
            </a:extLst>
          </p:cNvPr>
          <p:cNvSpPr/>
          <p:nvPr/>
        </p:nvSpPr>
        <p:spPr>
          <a:xfrm>
            <a:off x="2460171" y="176940"/>
            <a:ext cx="7271657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اليوم سننتقل الى مرحلة أخرى في البرمجة</a:t>
            </a:r>
            <a:endParaRPr lang="en-US" sz="3200" dirty="0">
              <a:solidFill>
                <a:schemeClr val="bg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3" name="Google Shape;692;p36">
            <a:extLst>
              <a:ext uri="{FF2B5EF4-FFF2-40B4-BE49-F238E27FC236}">
                <a16:creationId xmlns:a16="http://schemas.microsoft.com/office/drawing/2014/main" id="{632323BF-3EE2-8135-A129-100CDD1636A6}"/>
              </a:ext>
            </a:extLst>
          </p:cNvPr>
          <p:cNvSpPr txBox="1">
            <a:spLocks/>
          </p:cNvSpPr>
          <p:nvPr/>
        </p:nvSpPr>
        <p:spPr>
          <a:xfrm>
            <a:off x="3205306" y="2549786"/>
            <a:ext cx="5065439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marL="0" indent="0"/>
            <a:r>
              <a:rPr lang="en-US" sz="3600" b="1" kern="0" dirty="0"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 </a:t>
            </a:r>
            <a:endParaRPr lang="ar-SA" sz="3600" b="1" kern="0" dirty="0">
              <a:latin typeface="Abu Dhabi Pro." panose="00000800000000000000" pitchFamily="50" charset="-78"/>
              <a:ea typeface="Lilita One"/>
              <a:cs typeface="Abu Dhabi Pro." panose="00000800000000000000" pitchFamily="50" charset="-78"/>
              <a:sym typeface="Lilita One"/>
            </a:endParaRPr>
          </a:p>
        </p:txBody>
      </p:sp>
      <p:sp>
        <p:nvSpPr>
          <p:cNvPr id="4" name="Google Shape;694;p36">
            <a:extLst>
              <a:ext uri="{FF2B5EF4-FFF2-40B4-BE49-F238E27FC236}">
                <a16:creationId xmlns:a16="http://schemas.microsoft.com/office/drawing/2014/main" id="{97C9EE3B-4A7E-F676-415B-903AF15AF6BA}"/>
              </a:ext>
            </a:extLst>
          </p:cNvPr>
          <p:cNvSpPr txBox="1">
            <a:spLocks/>
          </p:cNvSpPr>
          <p:nvPr/>
        </p:nvSpPr>
        <p:spPr>
          <a:xfrm>
            <a:off x="-195942" y="1243996"/>
            <a:ext cx="12133942" cy="8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Didact Gothic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Didact Gothic"/>
              </a:rPr>
              <a:t> 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bu Dhabi Pro." panose="00000800000000000000" pitchFamily="50" charset="-78"/>
              <a:cs typeface="Abu Dhabi Pro." panose="00000800000000000000" pitchFamily="50" charset="-78"/>
              <a:sym typeface="Didact Gothic"/>
            </a:endParaRPr>
          </a:p>
        </p:txBody>
      </p:sp>
      <p:sp>
        <p:nvSpPr>
          <p:cNvPr id="5" name="Google Shape;692;p36">
            <a:extLst>
              <a:ext uri="{FF2B5EF4-FFF2-40B4-BE49-F238E27FC236}">
                <a16:creationId xmlns:a16="http://schemas.microsoft.com/office/drawing/2014/main" id="{149E1E77-0E97-D5B7-55C0-C8A81CA7EF96}"/>
              </a:ext>
            </a:extLst>
          </p:cNvPr>
          <p:cNvSpPr txBox="1">
            <a:spLocks/>
          </p:cNvSpPr>
          <p:nvPr/>
        </p:nvSpPr>
        <p:spPr>
          <a:xfrm>
            <a:off x="1872658" y="3694476"/>
            <a:ext cx="11945257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Luckiest Guy"/>
              <a:buNone/>
              <a:defRPr sz="25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pPr marL="0" indent="0" rtl="1">
              <a:buClr>
                <a:srgbClr val="333333"/>
              </a:buClr>
            </a:pPr>
            <a:r>
              <a:rPr lang="en-US" sz="3600" b="1" kern="0" dirty="0">
                <a:solidFill>
                  <a:srgbClr val="333333"/>
                </a:solidFill>
                <a:latin typeface="Abu Dhabi Pro." panose="00000800000000000000" pitchFamily="50" charset="-78"/>
                <a:ea typeface="Lilita One"/>
                <a:cs typeface="Abu Dhabi Pro." panose="00000800000000000000" pitchFamily="50" charset="-78"/>
                <a:sym typeface="Lilita One"/>
              </a:rPr>
              <a:t> </a:t>
            </a:r>
            <a:endParaRPr lang="ar-SA" sz="3600" b="1" kern="0" dirty="0">
              <a:solidFill>
                <a:srgbClr val="333333"/>
              </a:solidFill>
              <a:latin typeface="Abu Dhabi Pro." panose="00000800000000000000" pitchFamily="50" charset="-78"/>
              <a:ea typeface="Lilita One"/>
              <a:cs typeface="Abu Dhabi Pro." panose="00000800000000000000" pitchFamily="50" charset="-78"/>
              <a:sym typeface="Lilita One"/>
            </a:endParaRPr>
          </a:p>
        </p:txBody>
      </p:sp>
      <p:pic>
        <p:nvPicPr>
          <p:cNvPr id="8" name="رسم 7">
            <a:extLst>
              <a:ext uri="{FF2B5EF4-FFF2-40B4-BE49-F238E27FC236}">
                <a16:creationId xmlns:a16="http://schemas.microsoft.com/office/drawing/2014/main" id="{CA62FE90-D19D-B241-94AA-208C5315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26427" y="3694476"/>
            <a:ext cx="4065573" cy="316352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5E1B265-3DFF-2A4F-8FE5-A4DA23DE391B}"/>
              </a:ext>
            </a:extLst>
          </p:cNvPr>
          <p:cNvSpPr/>
          <p:nvPr/>
        </p:nvSpPr>
        <p:spPr>
          <a:xfrm>
            <a:off x="2194560" y="2419405"/>
            <a:ext cx="4557618" cy="2019189"/>
          </a:xfrm>
          <a:prstGeom prst="rect">
            <a:avLst/>
          </a:prstGeom>
          <a:solidFill>
            <a:srgbClr val="F888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l" defTabSz="914400" rtl="0" eaLnBrk="1" latinLnBrk="0" hangingPunct="1"/>
            <a:r>
              <a:rPr lang="en-US" sz="6000" dirty="0"/>
              <a:t>X = 3</a:t>
            </a:r>
          </a:p>
          <a:p>
            <a:pPr marL="0" algn="l" defTabSz="914400" rtl="0" eaLnBrk="1" latinLnBrk="0" hangingPunct="1"/>
            <a:r>
              <a:rPr lang="en-US" sz="6000" dirty="0"/>
              <a:t>Print(x)</a:t>
            </a:r>
            <a:endParaRPr lang="ar-SA" sz="6000" dirty="0"/>
          </a:p>
        </p:txBody>
      </p:sp>
    </p:spTree>
    <p:extLst>
      <p:ext uri="{BB962C8B-B14F-4D97-AF65-F5344CB8AC3E}">
        <p14:creationId xmlns:p14="http://schemas.microsoft.com/office/powerpoint/2010/main" val="107711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استخراج 2">
            <a:extLst>
              <a:ext uri="{FF2B5EF4-FFF2-40B4-BE49-F238E27FC236}">
                <a16:creationId xmlns:a16="http://schemas.microsoft.com/office/drawing/2014/main" id="{B4E0BC69-9AE0-577E-8B8E-FBBA615A3936}"/>
              </a:ext>
            </a:extLst>
          </p:cNvPr>
          <p:cNvSpPr/>
          <p:nvPr/>
        </p:nvSpPr>
        <p:spPr>
          <a:xfrm rot="16200000">
            <a:off x="11495316" y="1302657"/>
            <a:ext cx="406400" cy="290286"/>
          </a:xfrm>
          <a:prstGeom prst="flowChartExtract">
            <a:avLst/>
          </a:prstGeom>
          <a:solidFill>
            <a:srgbClr val="7AC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9DA45FE-8554-9B46-9DF8-13CD09865205}"/>
              </a:ext>
            </a:extLst>
          </p:cNvPr>
          <p:cNvSpPr txBox="1"/>
          <p:nvPr/>
        </p:nvSpPr>
        <p:spPr>
          <a:xfrm>
            <a:off x="348341" y="1070712"/>
            <a:ext cx="11059887" cy="360207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ar-SA"/>
            </a:defPPr>
            <a:lvl1pPr algn="justLow">
              <a:lnSpc>
                <a:spcPts val="3000"/>
              </a:lnSpc>
              <a:defRPr sz="2000">
                <a:solidFill>
                  <a:srgbClr val="784D2D"/>
                </a:solidFill>
                <a:cs typeface="Khalid Art bold" pitchFamily="2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المتغيرات في   لغة بايثون.</a:t>
            </a:r>
          </a:p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أنواع المتغيرات.</a:t>
            </a:r>
          </a:p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الثوابت في بايثون</a:t>
            </a:r>
          </a:p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التعليقات </a:t>
            </a:r>
          </a:p>
          <a:p>
            <a:pPr>
              <a:lnSpc>
                <a:spcPct val="150000"/>
              </a:lnSpc>
            </a:pPr>
            <a:endParaRPr lang="ar-SA" sz="3200" dirty="0">
              <a:solidFill>
                <a:schemeClr val="tx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sp>
        <p:nvSpPr>
          <p:cNvPr id="8" name="مخطط انسيابي: استخراج 7">
            <a:extLst>
              <a:ext uri="{FF2B5EF4-FFF2-40B4-BE49-F238E27FC236}">
                <a16:creationId xmlns:a16="http://schemas.microsoft.com/office/drawing/2014/main" id="{670DFC93-E4C4-ADD2-4F3C-5282F6B9C80B}"/>
              </a:ext>
            </a:extLst>
          </p:cNvPr>
          <p:cNvSpPr/>
          <p:nvPr/>
        </p:nvSpPr>
        <p:spPr>
          <a:xfrm rot="16200000">
            <a:off x="11495316" y="1990392"/>
            <a:ext cx="406400" cy="290286"/>
          </a:xfrm>
          <a:prstGeom prst="flowChartExtra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64DB6A0-9DBA-2069-BE1D-61DF28400B0B}"/>
              </a:ext>
            </a:extLst>
          </p:cNvPr>
          <p:cNvSpPr/>
          <p:nvPr/>
        </p:nvSpPr>
        <p:spPr>
          <a:xfrm>
            <a:off x="3356217" y="316173"/>
            <a:ext cx="5479565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اهداف الدرس</a:t>
            </a:r>
          </a:p>
        </p:txBody>
      </p:sp>
      <p:sp>
        <p:nvSpPr>
          <p:cNvPr id="9" name="مخطط انسيابي: استخراج 2">
            <a:extLst>
              <a:ext uri="{FF2B5EF4-FFF2-40B4-BE49-F238E27FC236}">
                <a16:creationId xmlns:a16="http://schemas.microsoft.com/office/drawing/2014/main" id="{CCE985DD-057B-344A-9079-0E1359DFC6AB}"/>
              </a:ext>
            </a:extLst>
          </p:cNvPr>
          <p:cNvSpPr/>
          <p:nvPr/>
        </p:nvSpPr>
        <p:spPr>
          <a:xfrm rot="16200000">
            <a:off x="11495316" y="2805573"/>
            <a:ext cx="406400" cy="290286"/>
          </a:xfrm>
          <a:prstGeom prst="flowChartExtract">
            <a:avLst/>
          </a:prstGeom>
          <a:solidFill>
            <a:srgbClr val="7AC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استخراج 7">
            <a:extLst>
              <a:ext uri="{FF2B5EF4-FFF2-40B4-BE49-F238E27FC236}">
                <a16:creationId xmlns:a16="http://schemas.microsoft.com/office/drawing/2014/main" id="{94B27EEB-4A77-1846-8B94-3616DAE18049}"/>
              </a:ext>
            </a:extLst>
          </p:cNvPr>
          <p:cNvSpPr/>
          <p:nvPr/>
        </p:nvSpPr>
        <p:spPr>
          <a:xfrm rot="16200000">
            <a:off x="11495316" y="3487057"/>
            <a:ext cx="406400" cy="290286"/>
          </a:xfrm>
          <a:prstGeom prst="flowChartExtract">
            <a:avLst/>
          </a:prstGeom>
          <a:solidFill>
            <a:srgbClr val="FCCD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صورة تحتوي على نص, اللوازم المكتبية, لقطة شاشة, تنفيذ الكتابة&#10;&#10;تم إنشاء الوصف تلقائياً">
            <a:extLst>
              <a:ext uri="{FF2B5EF4-FFF2-40B4-BE49-F238E27FC236}">
                <a16:creationId xmlns:a16="http://schemas.microsoft.com/office/drawing/2014/main" id="{58890ACF-AEF2-A149-A53B-937A608C3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8341" y="2338735"/>
            <a:ext cx="3341926" cy="36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6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C9DA45FE-8554-9B46-9DF8-13CD09865205}"/>
              </a:ext>
            </a:extLst>
          </p:cNvPr>
          <p:cNvSpPr txBox="1"/>
          <p:nvPr/>
        </p:nvSpPr>
        <p:spPr>
          <a:xfrm>
            <a:off x="348341" y="1070712"/>
            <a:ext cx="11059887" cy="1386085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>
            <a:defPPr>
              <a:defRPr lang="ar-SA"/>
            </a:defPPr>
            <a:lvl1pPr algn="justLow">
              <a:lnSpc>
                <a:spcPts val="3000"/>
              </a:lnSpc>
              <a:defRPr sz="2000">
                <a:solidFill>
                  <a:srgbClr val="784D2D"/>
                </a:solidFill>
                <a:cs typeface="Khalid Art bold" pitchFamily="2" charset="-78"/>
              </a:defRPr>
            </a:lvl1pPr>
          </a:lstStyle>
          <a:p>
            <a:pPr>
              <a:lnSpc>
                <a:spcPct val="150000"/>
              </a:lnSpc>
            </a:pPr>
            <a:r>
              <a:rPr lang="ar-SA" sz="3200" dirty="0">
                <a:solidFill>
                  <a:schemeClr val="tx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 </a:t>
            </a:r>
          </a:p>
          <a:p>
            <a:pPr>
              <a:lnSpc>
                <a:spcPct val="150000"/>
              </a:lnSpc>
            </a:pPr>
            <a:endParaRPr lang="ar-SA" sz="3200" dirty="0">
              <a:solidFill>
                <a:schemeClr val="tx1"/>
              </a:solidFill>
              <a:latin typeface="Abu Dhabi Pro." panose="00000800000000000000" pitchFamily="50" charset="-78"/>
              <a:cs typeface="Abu Dhabi Pro." panose="00000800000000000000" pitchFamily="50" charset="-78"/>
            </a:endParaRPr>
          </a:p>
        </p:txBody>
      </p:sp>
      <p:pic>
        <p:nvPicPr>
          <p:cNvPr id="14" name="صورة 13" descr="صورة تحتوي على رسوم متحركة, قصاصة فنية&#10;&#10;تم إنشاء الوصف تلقائياً">
            <a:extLst>
              <a:ext uri="{FF2B5EF4-FFF2-40B4-BE49-F238E27FC236}">
                <a16:creationId xmlns:a16="http://schemas.microsoft.com/office/drawing/2014/main" id="{5B4AE7AA-5573-E453-8AE7-67FFA705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4" y="2888343"/>
            <a:ext cx="3030820" cy="4127186"/>
          </a:xfrm>
          <a:prstGeom prst="rect">
            <a:avLst/>
          </a:prstGeom>
        </p:spPr>
      </p:pic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A64DB6A0-9DBA-2069-BE1D-61DF28400B0B}"/>
              </a:ext>
            </a:extLst>
          </p:cNvPr>
          <p:cNvSpPr/>
          <p:nvPr/>
        </p:nvSpPr>
        <p:spPr>
          <a:xfrm>
            <a:off x="3356217" y="316173"/>
            <a:ext cx="5479565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المتغيرات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14B058-0706-CD4C-85DF-F64A42684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046" y="1070712"/>
            <a:ext cx="3213100" cy="4851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745566B-ABA1-0043-A6F7-D9FF6952D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15" y="1117600"/>
            <a:ext cx="4127500" cy="46228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A1BF4B-2F5C-D64D-8CE0-65E972F79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04" y="971550"/>
            <a:ext cx="4076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8788D194-88F6-B944-B168-62566F8CDE01}"/>
              </a:ext>
            </a:extLst>
          </p:cNvPr>
          <p:cNvSpPr/>
          <p:nvPr/>
        </p:nvSpPr>
        <p:spPr>
          <a:xfrm>
            <a:off x="1292550" y="1438808"/>
            <a:ext cx="5479565" cy="621347"/>
          </a:xfrm>
          <a:prstGeom prst="roundRect">
            <a:avLst>
              <a:gd name="adj" fmla="val 50000"/>
            </a:avLst>
          </a:prstGeom>
          <a:solidFill>
            <a:srgbClr val="85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solidFill>
                  <a:schemeClr val="bg1"/>
                </a:solidFill>
                <a:latin typeface="Abu Dhabi Pro." panose="00000800000000000000" pitchFamily="50" charset="-78"/>
                <a:cs typeface="Abu Dhabi Pro." panose="00000800000000000000" pitchFamily="50" charset="-78"/>
              </a:rPr>
              <a:t>المتغيرات</a:t>
            </a:r>
          </a:p>
        </p:txBody>
      </p:sp>
      <p:sp>
        <p:nvSpPr>
          <p:cNvPr id="5" name="Google Shape;947;p44">
            <a:extLst>
              <a:ext uri="{FF2B5EF4-FFF2-40B4-BE49-F238E27FC236}">
                <a16:creationId xmlns:a16="http://schemas.microsoft.com/office/drawing/2014/main" id="{60C8DFA8-0413-0841-A366-F3EEB6D53721}"/>
              </a:ext>
            </a:extLst>
          </p:cNvPr>
          <p:cNvSpPr txBox="1">
            <a:spLocks/>
          </p:cNvSpPr>
          <p:nvPr/>
        </p:nvSpPr>
        <p:spPr>
          <a:xfrm>
            <a:off x="3209364" y="3316234"/>
            <a:ext cx="5126180" cy="148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Didact Gothic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bu Dhabi Pro." panose="00000800000000000000" pitchFamily="50" charset="-78"/>
                <a:cs typeface="Abu Dhabi Pro." panose="00000800000000000000" pitchFamily="50" charset="-78"/>
                <a:sym typeface="Didact Gothic"/>
              </a:rPr>
              <a:t>هي: مكان محجوز في ذاكرة الحاسب نستخدمه لتخزين قيمة بداخلها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4F8D731-8022-884D-9A8E-4402690E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34282" y="4438868"/>
            <a:ext cx="2357718" cy="2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2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7C4EDD1-9B85-43E5-B5AE-2CF1E52678A0}">
  <we:reference id="wa104380907" version="3.1.0.0" store="ar-SA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3067</TotalTime>
  <Words>429</Words>
  <Application>Microsoft Macintosh PowerPoint</Application>
  <PresentationFormat>شاشة عريضة</PresentationFormat>
  <Paragraphs>93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Abdo Logo</vt:lpstr>
      <vt:lpstr>Abu Dhabi Pro.</vt:lpstr>
      <vt:lpstr>Arial</vt:lpstr>
      <vt:lpstr>Calibri</vt:lpstr>
      <vt:lpstr>Calibri Light</vt:lpstr>
      <vt:lpstr>Didact Gothic</vt:lpstr>
      <vt:lpstr>FiraMono-Regular</vt:lpstr>
      <vt:lpstr>Lilita One</vt:lpstr>
      <vt:lpstr>Luckiest Guy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Alghareeb</dc:creator>
  <cp:lastModifiedBy>eyad h</cp:lastModifiedBy>
  <cp:revision>276</cp:revision>
  <dcterms:created xsi:type="dcterms:W3CDTF">2023-08-25T10:03:26Z</dcterms:created>
  <dcterms:modified xsi:type="dcterms:W3CDTF">2023-11-06T16:53:42Z</dcterms:modified>
</cp:coreProperties>
</file>