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sldIdLst>
    <p:sldId id="256" r:id="rId3"/>
    <p:sldId id="540" r:id="rId4"/>
    <p:sldId id="551" r:id="rId5"/>
    <p:sldId id="262" r:id="rId6"/>
    <p:sldId id="265" r:id="rId7"/>
    <p:sldId id="261" r:id="rId8"/>
    <p:sldId id="260" r:id="rId9"/>
    <p:sldId id="542" r:id="rId10"/>
    <p:sldId id="266" r:id="rId11"/>
    <p:sldId id="545" r:id="rId12"/>
    <p:sldId id="541" r:id="rId13"/>
    <p:sldId id="485" r:id="rId14"/>
    <p:sldId id="273" r:id="rId15"/>
    <p:sldId id="493" r:id="rId16"/>
    <p:sldId id="450" r:id="rId17"/>
    <p:sldId id="494" r:id="rId18"/>
    <p:sldId id="495" r:id="rId19"/>
    <p:sldId id="530" r:id="rId20"/>
    <p:sldId id="276" r:id="rId21"/>
    <p:sldId id="546" r:id="rId22"/>
    <p:sldId id="497" r:id="rId23"/>
    <p:sldId id="451" r:id="rId24"/>
    <p:sldId id="500" r:id="rId25"/>
    <p:sldId id="531" r:id="rId26"/>
    <p:sldId id="547" r:id="rId27"/>
    <p:sldId id="501" r:id="rId28"/>
    <p:sldId id="503" r:id="rId29"/>
    <p:sldId id="532" r:id="rId30"/>
    <p:sldId id="548" r:id="rId31"/>
    <p:sldId id="502" r:id="rId32"/>
    <p:sldId id="505" r:id="rId33"/>
    <p:sldId id="533" r:id="rId34"/>
    <p:sldId id="549" r:id="rId35"/>
    <p:sldId id="508" r:id="rId36"/>
    <p:sldId id="309" r:id="rId37"/>
    <p:sldId id="455" r:id="rId38"/>
    <p:sldId id="534" r:id="rId39"/>
    <p:sldId id="550" r:id="rId40"/>
    <p:sldId id="467" r:id="rId41"/>
    <p:sldId id="469" r:id="rId42"/>
    <p:sldId id="520" r:id="rId43"/>
    <p:sldId id="521" r:id="rId44"/>
    <p:sldId id="522" r:id="rId45"/>
    <p:sldId id="523" r:id="rId46"/>
    <p:sldId id="524" r:id="rId47"/>
    <p:sldId id="470" r:id="rId48"/>
    <p:sldId id="474" r:id="rId49"/>
    <p:sldId id="528" r:id="rId50"/>
    <p:sldId id="536" r:id="rId51"/>
    <p:sldId id="543" r:id="rId52"/>
    <p:sldId id="456" r:id="rId53"/>
    <p:sldId id="453" r:id="rId54"/>
    <p:sldId id="392" r:id="rId55"/>
    <p:sldId id="457" r:id="rId56"/>
    <p:sldId id="458" r:id="rId57"/>
    <p:sldId id="460" r:id="rId58"/>
    <p:sldId id="462" r:id="rId59"/>
    <p:sldId id="368" r:id="rId60"/>
    <p:sldId id="400" r:id="rId61"/>
    <p:sldId id="54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74F"/>
    <a:srgbClr val="388A12"/>
    <a:srgbClr val="EED360"/>
    <a:srgbClr val="B19313"/>
    <a:srgbClr val="358C10"/>
    <a:srgbClr val="E7C11D"/>
    <a:srgbClr val="499529"/>
    <a:srgbClr val="2D9555"/>
    <a:srgbClr val="83B070"/>
    <a:srgbClr val="718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نمط ذو نسُق 2 - تميي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نمط فاتح 2 - تميي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نمط فاتح 3 - تميي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نمط فاتح 3 - تميي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نمط ذو نسُق 1 - تميي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نمط ذو نسُق 2 - تميي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نمط فاتح 1 - تميي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نمط فاتح 3 - تميي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495" autoAdjust="0"/>
    <p:restoredTop sz="94660"/>
  </p:normalViewPr>
  <p:slideViewPr>
    <p:cSldViewPr snapToGrid="0">
      <p:cViewPr varScale="1">
        <p:scale>
          <a:sx n="72" d="100"/>
          <a:sy n="72" d="100"/>
        </p:scale>
        <p:origin x="13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4197324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04411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339418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299F27-49EE-4E5B-88E1-C0051AFD39C5}"/>
              </a:ext>
            </a:extLst>
          </p:cNvPr>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7794A36B-F7A4-47B1-8002-9C3999A2489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C38467F8-7548-4788-9C31-31ACF3D58FF0}"/>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5" name="عنصر نائب للتذييل 4">
            <a:extLst>
              <a:ext uri="{FF2B5EF4-FFF2-40B4-BE49-F238E27FC236}">
                <a16:creationId xmlns:a16="http://schemas.microsoft.com/office/drawing/2014/main" id="{D7500719-30C8-44A2-94B7-6CADC37E703F}"/>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4C56420E-A119-41B6-A7C6-FA1E97439E61}"/>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1075989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B051F1C-02E1-40AC-A11C-C7575A5D87D7}"/>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ED0710D5-6AA1-42AB-B9A8-88CD0538B2A9}"/>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FAC50EAC-32FD-4C64-9C7F-5FA94AAB9E98}"/>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5" name="عنصر نائب للتذييل 4">
            <a:extLst>
              <a:ext uri="{FF2B5EF4-FFF2-40B4-BE49-F238E27FC236}">
                <a16:creationId xmlns:a16="http://schemas.microsoft.com/office/drawing/2014/main" id="{6B76A003-E774-4CAF-94FE-A95AAF1E948B}"/>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6F96D96B-C1C2-4FBC-A7E2-3E1188C011C9}"/>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2631109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14F5008-CEAF-4554-9417-EC058F4DBECE}"/>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653FF3CD-D9B3-4F44-AD75-1EEF69C6471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54AFED66-94BB-4C47-A511-58BC667800E0}"/>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5" name="عنصر نائب للتذييل 4">
            <a:extLst>
              <a:ext uri="{FF2B5EF4-FFF2-40B4-BE49-F238E27FC236}">
                <a16:creationId xmlns:a16="http://schemas.microsoft.com/office/drawing/2014/main" id="{AB6E3D34-643A-4606-9662-CB83D4D07249}"/>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4BE66373-3127-468C-95AE-EE2337009E28}"/>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1982160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9F54747-0D04-4C50-82FA-5C2174F20B45}"/>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1C451FDF-879F-4C84-B026-8159AEC0C165}"/>
              </a:ext>
            </a:extLst>
          </p:cNvPr>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E287CCB5-BC07-460A-8853-65447D1C44F7}"/>
              </a:ext>
            </a:extLst>
          </p:cNvPr>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70D9A8FA-D15F-439C-8085-478F3778EFB5}"/>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6" name="عنصر نائب للتذييل 5">
            <a:extLst>
              <a:ext uri="{FF2B5EF4-FFF2-40B4-BE49-F238E27FC236}">
                <a16:creationId xmlns:a16="http://schemas.microsoft.com/office/drawing/2014/main" id="{66F88CB6-7A92-4320-AB19-E0E2B4255E7D}"/>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08963DC0-8478-447D-B55E-A019166D92DF}"/>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3571808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827A2F4-32CC-47A3-AE1E-7071834996CB}"/>
              </a:ext>
            </a:extLst>
          </p:cNvPr>
          <p:cNvSpPr>
            <a:spLocks noGrp="1"/>
          </p:cNvSpPr>
          <p:nvPr>
            <p:ph type="title"/>
          </p:nvPr>
        </p:nvSpPr>
        <p:spPr>
          <a:xfrm>
            <a:off x="629841" y="365126"/>
            <a:ext cx="78867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4A82D894-73E6-4630-9AD0-AF43AEF9016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C6077CDD-EEDB-4344-A078-D0772B51E4E1}"/>
              </a:ext>
            </a:extLst>
          </p:cNvPr>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97AED3C1-7F62-466A-922C-313A7318334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DD9D8785-4B0E-46D3-8343-32C46DCEF0A6}"/>
              </a:ext>
            </a:extLst>
          </p:cNvPr>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44916379-3EAA-4CC3-97B9-33F8264AF138}"/>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8" name="عنصر نائب للتذييل 7">
            <a:extLst>
              <a:ext uri="{FF2B5EF4-FFF2-40B4-BE49-F238E27FC236}">
                <a16:creationId xmlns:a16="http://schemas.microsoft.com/office/drawing/2014/main" id="{039C0581-E9C3-4684-84EA-CB12A8D0AD78}"/>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D6FAE2D5-07C5-4DA9-BB03-05B8FB0BADF5}"/>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246500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51EDE81-79C4-49F0-A47D-FEC71BEBCE14}"/>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761B382F-2ABF-4FA8-A276-42480C22A537}"/>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4" name="عنصر نائب للتذييل 3">
            <a:extLst>
              <a:ext uri="{FF2B5EF4-FFF2-40B4-BE49-F238E27FC236}">
                <a16:creationId xmlns:a16="http://schemas.microsoft.com/office/drawing/2014/main" id="{82AD3BB8-8841-44DE-94C8-57351C3CA2DD}"/>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68BA4B70-5965-4418-A9F0-336F525E7FD9}"/>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1527559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5F08E71-4BFB-49B3-BC95-7A9FDFB12763}"/>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3" name="عنصر نائب للتذييل 2">
            <a:extLst>
              <a:ext uri="{FF2B5EF4-FFF2-40B4-BE49-F238E27FC236}">
                <a16:creationId xmlns:a16="http://schemas.microsoft.com/office/drawing/2014/main" id="{3A8E8383-9F4F-4860-B7BF-0F18DF52ED08}"/>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1879BEDF-9FF3-43D7-80B1-2A6FD7E94B45}"/>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2379745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669C8A-2613-4FF2-98B6-60DF459C5AAC}"/>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15C3CCDE-6682-4406-B08D-2B26763414C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09972883-8772-4483-85AD-86EF2105587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66098CD-8721-44BA-93B2-59631EABFE47}"/>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6" name="عنصر نائب للتذييل 5">
            <a:extLst>
              <a:ext uri="{FF2B5EF4-FFF2-40B4-BE49-F238E27FC236}">
                <a16:creationId xmlns:a16="http://schemas.microsoft.com/office/drawing/2014/main" id="{6F59BD4E-0767-46B7-92A8-4BCAD1BF542D}"/>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DBCD8845-80E8-4C23-910E-7B190132024F}"/>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36309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152480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36D7B9C-02BC-48D3-BFC1-2F9020E1FB44}"/>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2FBB6267-4755-43C2-A9E2-C7804F811F4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عنصر نائب للنص 3">
            <a:extLst>
              <a:ext uri="{FF2B5EF4-FFF2-40B4-BE49-F238E27FC236}">
                <a16:creationId xmlns:a16="http://schemas.microsoft.com/office/drawing/2014/main" id="{A5EF43A6-A205-4422-8E9B-D3182442522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F4C9527-6D92-4588-9302-96D1AC1211EA}"/>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6" name="عنصر نائب للتذييل 5">
            <a:extLst>
              <a:ext uri="{FF2B5EF4-FFF2-40B4-BE49-F238E27FC236}">
                <a16:creationId xmlns:a16="http://schemas.microsoft.com/office/drawing/2014/main" id="{8974A1F3-4DE5-495E-A521-045D00EDE69B}"/>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D6B274C0-3223-422F-B10D-A6ED5E03D883}"/>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6616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DDCB1E-4469-4F10-9476-63B4932EA41E}"/>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F7E33E69-C4A6-495B-950A-168F7D794642}"/>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0F8BBBDA-3C2C-46EE-8AD9-C3D03AFBD0B9}"/>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5" name="عنصر نائب للتذييل 4">
            <a:extLst>
              <a:ext uri="{FF2B5EF4-FFF2-40B4-BE49-F238E27FC236}">
                <a16:creationId xmlns:a16="http://schemas.microsoft.com/office/drawing/2014/main" id="{83F03567-8B2A-4BB0-975A-C131AFAB063A}"/>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FF52E793-32F0-49BC-9E6C-38A7E94BA0E3}"/>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172707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2D8A3608-E789-46ED-AD41-4AD87180F10E}"/>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7551F00A-81D1-41C0-861C-FD3017351B6E}"/>
              </a:ext>
            </a:extLst>
          </p:cNvPr>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37630C92-D352-47E2-A838-CEB91B802402}"/>
              </a:ext>
            </a:extLst>
          </p:cNvPr>
          <p:cNvSpPr>
            <a:spLocks noGrp="1"/>
          </p:cNvSpPr>
          <p:nvPr>
            <p:ph type="dt" sz="half" idx="10"/>
          </p:nvPr>
        </p:nvSpPr>
        <p:spPr/>
        <p:txBody>
          <a:bodyPr/>
          <a:lstStyle/>
          <a:p>
            <a:fld id="{C6E43D47-F4AF-4378-AC9C-DAB6588870E8}" type="datetimeFigureOut">
              <a:rPr lang="en-US" smtClean="0"/>
              <a:t>3/16/2023</a:t>
            </a:fld>
            <a:endParaRPr lang="en-US"/>
          </a:p>
        </p:txBody>
      </p:sp>
      <p:sp>
        <p:nvSpPr>
          <p:cNvPr id="5" name="عنصر نائب للتذييل 4">
            <a:extLst>
              <a:ext uri="{FF2B5EF4-FFF2-40B4-BE49-F238E27FC236}">
                <a16:creationId xmlns:a16="http://schemas.microsoft.com/office/drawing/2014/main" id="{6A13865C-0738-48B3-A94E-D44BA8C76C82}"/>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6D56E6C9-2DD8-4365-AA26-CDA2884FA33F}"/>
              </a:ext>
            </a:extLst>
          </p:cNvPr>
          <p:cNvSpPr>
            <a:spLocks noGrp="1"/>
          </p:cNvSpPr>
          <p:nvPr>
            <p:ph type="sldNum" sz="quarter" idx="12"/>
          </p:nvPr>
        </p:nvSpPr>
        <p:spPr/>
        <p:txBody>
          <a:bodyPr/>
          <a:lstStyle/>
          <a:p>
            <a:fld id="{E0E78C7D-7D5B-4168-B17A-855C598CC448}" type="slidenum">
              <a:rPr lang="en-US" smtClean="0"/>
              <a:t>‹#›</a:t>
            </a:fld>
            <a:endParaRPr lang="en-US"/>
          </a:p>
        </p:txBody>
      </p:sp>
    </p:spTree>
    <p:extLst>
      <p:ext uri="{BB962C8B-B14F-4D97-AF65-F5344CB8AC3E}">
        <p14:creationId xmlns:p14="http://schemas.microsoft.com/office/powerpoint/2010/main" val="301090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1AED65F6-77B9-463F-A5F2-44248DAD8E5A}"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17879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1AED65F6-77B9-463F-A5F2-44248DAD8E5A}"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17728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29151"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1AED65F6-77B9-463F-A5F2-44248DAD8E5A}"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40622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1AED65F6-77B9-463F-A5F2-44248DAD8E5A}"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40403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D65F6-77B9-463F-A5F2-44248DAD8E5A}"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55098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53048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5725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D65F6-77B9-463F-A5F2-44248DAD8E5A}" type="datetimeFigureOut">
              <a:rPr lang="en-US" smtClean="0"/>
              <a:t>3/16/2023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66BCB-B221-406A-BA2B-E14ABE2182F4}" type="slidenum">
              <a:rPr lang="en-US" smtClean="0"/>
              <a:t>‹#›</a:t>
            </a:fld>
            <a:endParaRPr lang="en-US"/>
          </a:p>
        </p:txBody>
      </p:sp>
    </p:spTree>
    <p:extLst>
      <p:ext uri="{BB962C8B-B14F-4D97-AF65-F5344CB8AC3E}">
        <p14:creationId xmlns:p14="http://schemas.microsoft.com/office/powerpoint/2010/main" val="2879904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45FAE71-9D94-4D9E-9390-26C066B973D9}"/>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8B393EDF-E0E0-44C2-9C1E-A67F44C98E40}"/>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CEBCFC01-9429-4AC9-8392-362CC612C842}"/>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C6E43D47-F4AF-4378-AC9C-DAB6588870E8}" type="datetimeFigureOut">
              <a:rPr lang="en-US" smtClean="0"/>
              <a:t>3/16/2023</a:t>
            </a:fld>
            <a:endParaRPr lang="en-US"/>
          </a:p>
        </p:txBody>
      </p:sp>
      <p:sp>
        <p:nvSpPr>
          <p:cNvPr id="5" name="عنصر نائب للتذييل 4">
            <a:extLst>
              <a:ext uri="{FF2B5EF4-FFF2-40B4-BE49-F238E27FC236}">
                <a16:creationId xmlns:a16="http://schemas.microsoft.com/office/drawing/2014/main" id="{820CFDEE-66D0-4C5D-ABEF-1B9FE5A091F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502A3A62-A2F8-4ACE-9CEB-E1F9C11E1B62}"/>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E0E78C7D-7D5B-4168-B17A-855C598CC448}" type="slidenum">
              <a:rPr lang="en-US" smtClean="0"/>
              <a:t>‹#›</a:t>
            </a:fld>
            <a:endParaRPr lang="en-US"/>
          </a:p>
        </p:txBody>
      </p:sp>
    </p:spTree>
    <p:extLst>
      <p:ext uri="{BB962C8B-B14F-4D97-AF65-F5344CB8AC3E}">
        <p14:creationId xmlns:p14="http://schemas.microsoft.com/office/powerpoint/2010/main" val="1742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fif"/></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jfif"/><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jfif"/><Relationship Id="rId4" Type="http://schemas.openxmlformats.org/officeDocument/2006/relationships/image" Target="../media/image5.jf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jf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f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jf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f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jf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C7BB908F-612B-4C8F-568D-CE30A567CC57}"/>
              </a:ext>
            </a:extLst>
          </p:cNvPr>
          <p:cNvSpPr/>
          <p:nvPr/>
        </p:nvSpPr>
        <p:spPr>
          <a:xfrm>
            <a:off x="649357" y="251791"/>
            <a:ext cx="3379304" cy="95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2">
            <a:extLst>
              <a:ext uri="{FF2B5EF4-FFF2-40B4-BE49-F238E27FC236}">
                <a16:creationId xmlns:a16="http://schemas.microsoft.com/office/drawing/2014/main" id="{CA963FB7-7AD4-6C39-579E-E2441B10A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85252"/>
            <a:ext cx="9144000" cy="2272748"/>
          </a:xfrm>
          <a:prstGeom prst="rect">
            <a:avLst/>
          </a:prstGeom>
        </p:spPr>
      </p:pic>
      <p:sp>
        <p:nvSpPr>
          <p:cNvPr id="15" name="مستطيل 14">
            <a:extLst>
              <a:ext uri="{FF2B5EF4-FFF2-40B4-BE49-F238E27FC236}">
                <a16:creationId xmlns:a16="http://schemas.microsoft.com/office/drawing/2014/main" id="{57ED0126-D388-7013-9EC4-8FA06CF0F971}"/>
              </a:ext>
            </a:extLst>
          </p:cNvPr>
          <p:cNvSpPr/>
          <p:nvPr/>
        </p:nvSpPr>
        <p:spPr>
          <a:xfrm>
            <a:off x="2576902" y="928352"/>
            <a:ext cx="3990195" cy="1015663"/>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6000" b="1" dirty="0">
                <a:solidFill>
                  <a:srgbClr val="719011"/>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بسم الله الرحمن الرحيم</a:t>
            </a:r>
            <a:endParaRPr lang="ar-SA" sz="4800" b="1" dirty="0">
              <a:solidFill>
                <a:srgbClr val="719011"/>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sp>
        <p:nvSpPr>
          <p:cNvPr id="17" name="مربع نص 16">
            <a:extLst>
              <a:ext uri="{FF2B5EF4-FFF2-40B4-BE49-F238E27FC236}">
                <a16:creationId xmlns:a16="http://schemas.microsoft.com/office/drawing/2014/main" id="{FA2517B2-B2CE-2475-895C-BDCEB69E6C4E}"/>
              </a:ext>
            </a:extLst>
          </p:cNvPr>
          <p:cNvSpPr txBox="1"/>
          <p:nvPr/>
        </p:nvSpPr>
        <p:spPr>
          <a:xfrm>
            <a:off x="2339009" y="2286133"/>
            <a:ext cx="4064858" cy="1477328"/>
          </a:xfrm>
          <a:prstGeom prst="rect">
            <a:avLst/>
          </a:prstGeom>
          <a:noFill/>
          <a:ln>
            <a:noFill/>
          </a:ln>
          <a:effectLst/>
        </p:spPr>
        <p:txBody>
          <a:bodyPr wrap="square" rtlCol="1">
            <a:spAutoFit/>
            <a:scene3d>
              <a:camera prst="orthographicFront"/>
              <a:lightRig rig="threePt" dir="t"/>
            </a:scene3d>
            <a:sp3d extrusionH="57150">
              <a:bevelT w="38100" h="38100"/>
            </a:sp3d>
          </a:bodyPr>
          <a:lstStyle/>
          <a:p>
            <a:pPr algn="ctr"/>
            <a:r>
              <a:rPr lang="ar-SA" sz="3000" dirty="0">
                <a:ln>
                  <a:solidFill>
                    <a:srgbClr val="C0DB31"/>
                  </a:solidFill>
                </a:ln>
                <a:solidFill>
                  <a:srgbClr val="719011"/>
                </a:solidFill>
                <a:effectLst/>
                <a:latin typeface="Univers Light" panose="020B0604020202020204" pitchFamily="34" charset="0"/>
                <a:ea typeface="Aktiv Grotesk l Medium" panose="020B0504020202020204" pitchFamily="34" charset="0"/>
                <a:cs typeface="Khalid Art bold" pitchFamily="2" charset="-78"/>
              </a:rPr>
              <a:t>المهارات الرقمية </a:t>
            </a:r>
          </a:p>
          <a:p>
            <a:pPr algn="ctr"/>
            <a:r>
              <a:rPr lang="ar-SA" sz="3000" dirty="0">
                <a:ln>
                  <a:solidFill>
                    <a:srgbClr val="C0DB31"/>
                  </a:solidFill>
                </a:ln>
                <a:solidFill>
                  <a:srgbClr val="719011"/>
                </a:solidFill>
                <a:effectLst/>
                <a:latin typeface="Univers Light" panose="020B0604020202020204" pitchFamily="34" charset="0"/>
                <a:ea typeface="Aktiv Grotesk l Medium" panose="020B0504020202020204" pitchFamily="34" charset="0"/>
                <a:cs typeface="Khalid Art bold" pitchFamily="2" charset="-78"/>
              </a:rPr>
              <a:t>الصف الخامس والسادس</a:t>
            </a:r>
          </a:p>
          <a:p>
            <a:pPr algn="ctr"/>
            <a:r>
              <a:rPr lang="ar-SA" sz="3000" dirty="0">
                <a:ln>
                  <a:solidFill>
                    <a:srgbClr val="C0DB31"/>
                  </a:solidFill>
                </a:ln>
                <a:solidFill>
                  <a:srgbClr val="FFBE05"/>
                </a:solidFill>
                <a:latin typeface="Univers Light" panose="020B0604020202020204" pitchFamily="34" charset="0"/>
                <a:ea typeface="Aktiv Grotesk l Medium" panose="020B0504020202020204" pitchFamily="34" charset="0"/>
                <a:cs typeface="Khalid Art bold" pitchFamily="2" charset="-78"/>
              </a:rPr>
              <a:t>الفصل الثالث</a:t>
            </a:r>
            <a:endParaRPr lang="ar-SA" sz="3000" dirty="0">
              <a:ln>
                <a:solidFill>
                  <a:srgbClr val="C0DB31"/>
                </a:solidFill>
              </a:ln>
              <a:solidFill>
                <a:srgbClr val="FFBE05"/>
              </a:solidFill>
              <a:effectLst/>
              <a:latin typeface="Univers Light" panose="020B0604020202020204" pitchFamily="34" charset="0"/>
              <a:ea typeface="Aktiv Grotesk l Medium" panose="020B0504020202020204" pitchFamily="34" charset="0"/>
              <a:cs typeface="Khalid Art bold" pitchFamily="2" charset="-78"/>
            </a:endParaRPr>
          </a:p>
        </p:txBody>
      </p:sp>
      <p:pic>
        <p:nvPicPr>
          <p:cNvPr id="24" name="صورة 23">
            <a:extLst>
              <a:ext uri="{FF2B5EF4-FFF2-40B4-BE49-F238E27FC236}">
                <a16:creationId xmlns:a16="http://schemas.microsoft.com/office/drawing/2014/main" id="{9CB3D43C-F195-7A0B-3862-9BAF04C3296D}"/>
              </a:ext>
            </a:extLst>
          </p:cNvPr>
          <p:cNvPicPr>
            <a:picLocks noChangeAspect="1"/>
          </p:cNvPicPr>
          <p:nvPr/>
        </p:nvPicPr>
        <p:blipFill rotWithShape="1">
          <a:blip r:embed="rId3">
            <a:clrChange>
              <a:clrFrom>
                <a:srgbClr val="EEE1D8"/>
              </a:clrFrom>
              <a:clrTo>
                <a:srgbClr val="EEE1D8">
                  <a:alpha val="0"/>
                </a:srgbClr>
              </a:clrTo>
            </a:clrChange>
            <a:extLst>
              <a:ext uri="{28A0092B-C50C-407E-A947-70E740481C1C}">
                <a14:useLocalDpi xmlns:a14="http://schemas.microsoft.com/office/drawing/2010/main" val="0"/>
              </a:ext>
            </a:extLst>
          </a:blip>
          <a:srcRect t="57308" r="3964"/>
          <a:stretch/>
        </p:blipFill>
        <p:spPr>
          <a:xfrm>
            <a:off x="7499785" y="4124780"/>
            <a:ext cx="1644215" cy="1421253"/>
          </a:xfrm>
          <a:prstGeom prst="rect">
            <a:avLst/>
          </a:prstGeom>
        </p:spPr>
      </p:pic>
      <p:pic>
        <p:nvPicPr>
          <p:cNvPr id="25" name="صورة 24">
            <a:extLst>
              <a:ext uri="{FF2B5EF4-FFF2-40B4-BE49-F238E27FC236}">
                <a16:creationId xmlns:a16="http://schemas.microsoft.com/office/drawing/2014/main" id="{823A5EE6-240F-39E3-DF58-64D3B91BA230}"/>
              </a:ext>
            </a:extLst>
          </p:cNvPr>
          <p:cNvPicPr>
            <a:picLocks noChangeAspect="1"/>
          </p:cNvPicPr>
          <p:nvPr/>
        </p:nvPicPr>
        <p:blipFill rotWithShape="1">
          <a:blip r:embed="rId4">
            <a:clrChange>
              <a:clrFrom>
                <a:srgbClr val="456F59"/>
              </a:clrFrom>
              <a:clrTo>
                <a:srgbClr val="456F59">
                  <a:alpha val="0"/>
                </a:srgbClr>
              </a:clrTo>
            </a:clrChange>
            <a:extLst>
              <a:ext uri="{28A0092B-C50C-407E-A947-70E740481C1C}">
                <a14:useLocalDpi xmlns:a14="http://schemas.microsoft.com/office/drawing/2010/main" val="0"/>
              </a:ext>
            </a:extLst>
          </a:blip>
          <a:srcRect l="22947" t="7536" r="23913"/>
          <a:stretch/>
        </p:blipFill>
        <p:spPr>
          <a:xfrm>
            <a:off x="0" y="3429000"/>
            <a:ext cx="1449920" cy="2522861"/>
          </a:xfrm>
          <a:prstGeom prst="rect">
            <a:avLst/>
          </a:prstGeom>
        </p:spPr>
      </p:pic>
      <p:sp>
        <p:nvSpPr>
          <p:cNvPr id="32" name="مستطيل مستدير الزوايا 54">
            <a:extLst>
              <a:ext uri="{FF2B5EF4-FFF2-40B4-BE49-F238E27FC236}">
                <a16:creationId xmlns:a16="http://schemas.microsoft.com/office/drawing/2014/main" id="{0FDEC582-9954-9D6C-2505-5F7721AA3D37}"/>
              </a:ext>
            </a:extLst>
          </p:cNvPr>
          <p:cNvSpPr/>
          <p:nvPr/>
        </p:nvSpPr>
        <p:spPr>
          <a:xfrm>
            <a:off x="2680783" y="3896833"/>
            <a:ext cx="3381309" cy="65420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1" anchor="ctr"/>
          <a:lstStyle/>
          <a:p>
            <a:pPr algn="ctr"/>
            <a:r>
              <a:rPr lang="ar-SA" sz="2800" b="1" dirty="0">
                <a:solidFill>
                  <a:srgbClr val="719011"/>
                </a:solidFill>
                <a:latin typeface="Rakkas" panose="00000500000000000000" pitchFamily="2" charset="-78"/>
                <a:ea typeface="Aktiv Grotesk l Medium" panose="020B0504020202020204" pitchFamily="34" charset="0"/>
                <a:cs typeface="Rakkas" panose="00000500000000000000" pitchFamily="2" charset="-78"/>
              </a:rPr>
              <a:t>معلمة المادة : أمل </a:t>
            </a:r>
            <a:r>
              <a:rPr lang="ar-SA" sz="2800" b="1" dirty="0">
                <a:solidFill>
                  <a:srgbClr val="FFBE05"/>
                </a:solidFill>
                <a:latin typeface="Rakkas" panose="00000500000000000000" pitchFamily="2" charset="-78"/>
                <a:ea typeface="Aktiv Grotesk l Medium" panose="020B0504020202020204" pitchFamily="34" charset="0"/>
                <a:cs typeface="Rakkas" panose="00000500000000000000" pitchFamily="2" charset="-78"/>
              </a:rPr>
              <a:t>العماري</a:t>
            </a:r>
          </a:p>
        </p:txBody>
      </p:sp>
      <p:pic>
        <p:nvPicPr>
          <p:cNvPr id="33" name="صورة 32">
            <a:extLst>
              <a:ext uri="{FF2B5EF4-FFF2-40B4-BE49-F238E27FC236}">
                <a16:creationId xmlns:a16="http://schemas.microsoft.com/office/drawing/2014/main" id="{59A75569-8618-5B58-7AE2-11734781CD86}"/>
              </a:ext>
            </a:extLst>
          </p:cNvPr>
          <p:cNvPicPr>
            <a:picLocks noChangeAspect="1"/>
          </p:cNvPicPr>
          <p:nvPr/>
        </p:nvPicPr>
        <p:blipFill rotWithShape="1">
          <a:blip r:embed="rId5">
            <a:clrChange>
              <a:clrFrom>
                <a:srgbClr val="FFFFFF"/>
              </a:clrFrom>
              <a:clrTo>
                <a:srgbClr val="FFFFFF">
                  <a:alpha val="0"/>
                </a:srgbClr>
              </a:clrTo>
            </a:clrChange>
            <a:duotone>
              <a:prstClr val="black"/>
              <a:schemeClr val="accent6">
                <a:tint val="45000"/>
                <a:satMod val="400000"/>
              </a:schemeClr>
            </a:duotone>
          </a:blip>
          <a:srcRect b="4802"/>
          <a:stretch/>
        </p:blipFill>
        <p:spPr>
          <a:xfrm>
            <a:off x="3145042" y="4646704"/>
            <a:ext cx="2712629" cy="425095"/>
          </a:xfrm>
          <a:prstGeom prst="rect">
            <a:avLst/>
          </a:prstGeom>
        </p:spPr>
      </p:pic>
      <p:sp>
        <p:nvSpPr>
          <p:cNvPr id="35" name="عنصر نائب للتذييل 34">
            <a:extLst>
              <a:ext uri="{FF2B5EF4-FFF2-40B4-BE49-F238E27FC236}">
                <a16:creationId xmlns:a16="http://schemas.microsoft.com/office/drawing/2014/main" id="{6E2BB8DC-3130-A008-31FB-19D0FC67C199}"/>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263090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anim calcmode="lin" valueType="num">
                                      <p:cBhvr>
                                        <p:cTn id="14"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fade">
                                      <p:cBhvr>
                                        <p:cTn id="18" dur="500"/>
                                        <p:tgtEl>
                                          <p:spTgt spid="17">
                                            <p:txEl>
                                              <p:pRg st="1" end="1"/>
                                            </p:txEl>
                                          </p:spTgt>
                                        </p:tgtEl>
                                      </p:cBhvr>
                                    </p:animEffect>
                                    <p:anim calcmode="lin" valueType="num">
                                      <p:cBhvr>
                                        <p:cTn id="1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17">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fade">
                                      <p:cBhvr>
                                        <p:cTn id="23" dur="500"/>
                                        <p:tgtEl>
                                          <p:spTgt spid="17">
                                            <p:txEl>
                                              <p:pRg st="2" end="2"/>
                                            </p:txEl>
                                          </p:spTgt>
                                        </p:tgtEl>
                                      </p:cBhvr>
                                    </p:animEffect>
                                    <p:anim calcmode="lin" valueType="num">
                                      <p:cBhvr>
                                        <p:cTn id="24"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26BE8D7D-6CA0-C67F-E2C6-B4CCA95D1E79}"/>
              </a:ext>
            </a:extLst>
          </p:cNvPr>
          <p:cNvGraphicFramePr>
            <a:graphicFrameLocks noGrp="1"/>
          </p:cNvGraphicFramePr>
          <p:nvPr>
            <p:extLst>
              <p:ext uri="{D42A27DB-BD31-4B8C-83A1-F6EECF244321}">
                <p14:modId xmlns:p14="http://schemas.microsoft.com/office/powerpoint/2010/main" val="885768585"/>
              </p:ext>
            </p:extLst>
          </p:nvPr>
        </p:nvGraphicFramePr>
        <p:xfrm>
          <a:off x="5327372" y="91293"/>
          <a:ext cx="3657601" cy="312420"/>
        </p:xfrm>
        <a:graphic>
          <a:graphicData uri="http://schemas.openxmlformats.org/drawingml/2006/table">
            <a:tbl>
              <a:tblPr rtl="1" firstRow="1" bandRow="1">
                <a:tableStyleId>{68D230F3-CF80-4859-8CE7-A43EE81993B5}</a:tableStyleId>
              </a:tblPr>
              <a:tblGrid>
                <a:gridCol w="1893298">
                  <a:extLst>
                    <a:ext uri="{9D8B030D-6E8A-4147-A177-3AD203B41FA5}">
                      <a16:colId xmlns:a16="http://schemas.microsoft.com/office/drawing/2014/main" val="20000"/>
                    </a:ext>
                  </a:extLst>
                </a:gridCol>
                <a:gridCol w="1764303">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600" b="1" dirty="0">
                          <a:solidFill>
                            <a:srgbClr val="388A12"/>
                          </a:solidFill>
                          <a:sym typeface="Special Elite"/>
                        </a:rPr>
                        <a:t>استراتيجية جدول التعلم </a:t>
                      </a:r>
                      <a:endParaRPr lang="ar-SA" sz="1600" b="1" dirty="0">
                        <a:solidFill>
                          <a:srgbClr val="388A12"/>
                        </a:solidFill>
                        <a:latin typeface="Special Elite"/>
                        <a:ea typeface="Special Elite"/>
                        <a:cs typeface="Special Elite"/>
                        <a:sym typeface="Special Elite"/>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600" dirty="0">
                        <a:solidFill>
                          <a:srgbClr val="388A12"/>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pic>
        <p:nvPicPr>
          <p:cNvPr id="3" name="صورة 2">
            <a:extLst>
              <a:ext uri="{FF2B5EF4-FFF2-40B4-BE49-F238E27FC236}">
                <a16:creationId xmlns:a16="http://schemas.microsoft.com/office/drawing/2014/main" id="{B34B3DA4-112F-26CC-B80F-4573F1A01EE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7113" y="1391479"/>
            <a:ext cx="5492457" cy="3648368"/>
          </a:xfrm>
          <a:prstGeom prst="rect">
            <a:avLst/>
          </a:prstGeom>
        </p:spPr>
      </p:pic>
    </p:spTree>
    <p:extLst>
      <p:ext uri="{BB962C8B-B14F-4D97-AF65-F5344CB8AC3E}">
        <p14:creationId xmlns:p14="http://schemas.microsoft.com/office/powerpoint/2010/main" val="1632465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C7BB908F-612B-4C8F-568D-CE30A567CC57}"/>
              </a:ext>
            </a:extLst>
          </p:cNvPr>
          <p:cNvSpPr/>
          <p:nvPr/>
        </p:nvSpPr>
        <p:spPr>
          <a:xfrm>
            <a:off x="649357" y="251791"/>
            <a:ext cx="3379304" cy="95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2">
            <a:extLst>
              <a:ext uri="{FF2B5EF4-FFF2-40B4-BE49-F238E27FC236}">
                <a16:creationId xmlns:a16="http://schemas.microsoft.com/office/drawing/2014/main" id="{CA963FB7-7AD4-6C39-579E-E2441B10A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85252"/>
            <a:ext cx="9144000" cy="2272748"/>
          </a:xfrm>
          <a:prstGeom prst="rect">
            <a:avLst/>
          </a:prstGeom>
        </p:spPr>
      </p:pic>
      <p:pic>
        <p:nvPicPr>
          <p:cNvPr id="24" name="صورة 23">
            <a:extLst>
              <a:ext uri="{FF2B5EF4-FFF2-40B4-BE49-F238E27FC236}">
                <a16:creationId xmlns:a16="http://schemas.microsoft.com/office/drawing/2014/main" id="{9CB3D43C-F195-7A0B-3862-9BAF04C3296D}"/>
              </a:ext>
            </a:extLst>
          </p:cNvPr>
          <p:cNvPicPr>
            <a:picLocks noChangeAspect="1"/>
          </p:cNvPicPr>
          <p:nvPr/>
        </p:nvPicPr>
        <p:blipFill rotWithShape="1">
          <a:blip r:embed="rId5">
            <a:clrChange>
              <a:clrFrom>
                <a:srgbClr val="EEE1D8"/>
              </a:clrFrom>
              <a:clrTo>
                <a:srgbClr val="EEE1D8">
                  <a:alpha val="0"/>
                </a:srgbClr>
              </a:clrTo>
            </a:clrChange>
            <a:extLst>
              <a:ext uri="{28A0092B-C50C-407E-A947-70E740481C1C}">
                <a14:useLocalDpi xmlns:a14="http://schemas.microsoft.com/office/drawing/2010/main" val="0"/>
              </a:ext>
            </a:extLst>
          </a:blip>
          <a:srcRect t="57308" r="3964"/>
          <a:stretch/>
        </p:blipFill>
        <p:spPr>
          <a:xfrm>
            <a:off x="7499785" y="4124780"/>
            <a:ext cx="1644215" cy="1421253"/>
          </a:xfrm>
          <a:prstGeom prst="rect">
            <a:avLst/>
          </a:prstGeom>
        </p:spPr>
      </p:pic>
      <p:pic>
        <p:nvPicPr>
          <p:cNvPr id="25" name="صورة 24">
            <a:extLst>
              <a:ext uri="{FF2B5EF4-FFF2-40B4-BE49-F238E27FC236}">
                <a16:creationId xmlns:a16="http://schemas.microsoft.com/office/drawing/2014/main" id="{823A5EE6-240F-39E3-DF58-64D3B91BA230}"/>
              </a:ext>
            </a:extLst>
          </p:cNvPr>
          <p:cNvPicPr>
            <a:picLocks noChangeAspect="1"/>
          </p:cNvPicPr>
          <p:nvPr/>
        </p:nvPicPr>
        <p:blipFill rotWithShape="1">
          <a:blip r:embed="rId6">
            <a:clrChange>
              <a:clrFrom>
                <a:srgbClr val="456F59"/>
              </a:clrFrom>
              <a:clrTo>
                <a:srgbClr val="456F59">
                  <a:alpha val="0"/>
                </a:srgbClr>
              </a:clrTo>
            </a:clrChange>
            <a:extLst>
              <a:ext uri="{28A0092B-C50C-407E-A947-70E740481C1C}">
                <a14:useLocalDpi xmlns:a14="http://schemas.microsoft.com/office/drawing/2010/main" val="0"/>
              </a:ext>
            </a:extLst>
          </a:blip>
          <a:srcRect l="22947" t="7536" r="23913"/>
          <a:stretch/>
        </p:blipFill>
        <p:spPr>
          <a:xfrm>
            <a:off x="0" y="3429000"/>
            <a:ext cx="1449920" cy="2522861"/>
          </a:xfrm>
          <a:prstGeom prst="rect">
            <a:avLst/>
          </a:prstGeom>
        </p:spPr>
      </p:pic>
      <p:pic>
        <p:nvPicPr>
          <p:cNvPr id="3" name="صورة 2">
            <a:extLst>
              <a:ext uri="{FF2B5EF4-FFF2-40B4-BE49-F238E27FC236}">
                <a16:creationId xmlns:a16="http://schemas.microsoft.com/office/drawing/2014/main" id="{7AF25CCF-231E-7B3B-34D5-45E244EF1E2B}"/>
              </a:ext>
            </a:extLst>
          </p:cNvPr>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390758" y="524292"/>
            <a:ext cx="6136105" cy="6136105"/>
          </a:xfrm>
          <a:prstGeom prst="rect">
            <a:avLst/>
          </a:prstGeom>
        </p:spPr>
      </p:pic>
      <p:sp>
        <p:nvSpPr>
          <p:cNvPr id="12" name="عنصر نائب للتذييل 11">
            <a:extLst>
              <a:ext uri="{FF2B5EF4-FFF2-40B4-BE49-F238E27FC236}">
                <a16:creationId xmlns:a16="http://schemas.microsoft.com/office/drawing/2014/main" id="{E766882A-D196-600E-2233-97FA352BCC85}"/>
              </a:ext>
            </a:extLst>
          </p:cNvPr>
          <p:cNvSpPr>
            <a:spLocks noGrp="1"/>
          </p:cNvSpPr>
          <p:nvPr>
            <p:ph type="ftr" sz="quarter" idx="11"/>
          </p:nvPr>
        </p:nvSpPr>
        <p:spPr/>
        <p:txBody>
          <a:bodyPr/>
          <a:lstStyle/>
          <a:p>
            <a:r>
              <a:rPr lang="en-US"/>
              <a:t>https://t.me/amalalmmari</a:t>
            </a:r>
          </a:p>
        </p:txBody>
      </p:sp>
      <p:sp>
        <p:nvSpPr>
          <p:cNvPr id="9" name="مربع نص 8">
            <a:extLst>
              <a:ext uri="{FF2B5EF4-FFF2-40B4-BE49-F238E27FC236}">
                <a16:creationId xmlns:a16="http://schemas.microsoft.com/office/drawing/2014/main" id="{84B7F990-A917-870D-DF9E-C976E8FD8F33}"/>
              </a:ext>
            </a:extLst>
          </p:cNvPr>
          <p:cNvSpPr txBox="1"/>
          <p:nvPr/>
        </p:nvSpPr>
        <p:spPr>
          <a:xfrm>
            <a:off x="3349966" y="2059441"/>
            <a:ext cx="2085168" cy="400110"/>
          </a:xfrm>
          <a:prstGeom prst="rect">
            <a:avLst/>
          </a:prstGeom>
          <a:noFill/>
        </p:spPr>
        <p:txBody>
          <a:bodyPr wrap="square">
            <a:spAutoFit/>
          </a:bodyPr>
          <a:lstStyle/>
          <a:p>
            <a:pPr algn="r"/>
            <a:r>
              <a:rPr lang="ar-SA" sz="2000" dirty="0">
                <a:solidFill>
                  <a:srgbClr val="37474F"/>
                </a:solidFill>
                <a:latin typeface=" Abdoullah Ashgar EL-kharef" panose="02000000000000000000" pitchFamily="2" charset="-78"/>
                <a:cs typeface=" Abdoullah Ashgar EL-kharef" panose="02000000000000000000" pitchFamily="2" charset="-78"/>
              </a:rPr>
              <a:t>العمليات الحسابية </a:t>
            </a:r>
          </a:p>
        </p:txBody>
      </p:sp>
      <p:pic>
        <p:nvPicPr>
          <p:cNvPr id="8" name="درس (2)- الدوال المتقدمة - مهارات رقمية - الأول المتوسط - الفصل الدراسي الثاني">
            <a:hlinkClick r:id="" action="ppaction://media"/>
            <a:extLst>
              <a:ext uri="{FF2B5EF4-FFF2-40B4-BE49-F238E27FC236}">
                <a16:creationId xmlns:a16="http://schemas.microsoft.com/office/drawing/2014/main" id="{2737A0B3-C699-25A6-81F2-C693CCFF76D2}"/>
              </a:ext>
            </a:extLst>
          </p:cNvPr>
          <p:cNvPicPr>
            <a:picLocks noChangeAspect="1"/>
          </p:cNvPicPr>
          <p:nvPr>
            <a:videoFile r:link="rId1"/>
            <p:extLst>
              <p:ext uri="{DAA4B4D4-6D71-4841-9C94-3DE7FCFB9230}">
                <p14:media xmlns:p14="http://schemas.microsoft.com/office/powerpoint/2010/main" r:embed="rId2">
                  <p14:trim end="697214"/>
                </p14:media>
              </p:ext>
            </p:extLst>
          </p:nvPr>
        </p:nvPicPr>
        <p:blipFill>
          <a:blip r:embed="rId8"/>
          <a:stretch>
            <a:fillRect/>
          </a:stretch>
        </p:blipFill>
        <p:spPr>
          <a:xfrm>
            <a:off x="3416226" y="2619103"/>
            <a:ext cx="2085168" cy="278840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0647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822873" y="728870"/>
            <a:ext cx="7711527" cy="4520633"/>
          </a:xfrm>
          <a:prstGeom prst="horizontalScroll">
            <a:avLst>
              <a:gd name="adj" fmla="val 10085"/>
            </a:avLst>
          </a:prstGeom>
          <a:no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rgbClr val="3A7C28"/>
                </a:solidFill>
                <a:latin typeface="(A) Arslan Wessam A" panose="03020402040406030203" pitchFamily="66" charset="-78"/>
                <a:cs typeface="(A) Arslan Wessam A" panose="03020402040406030203" pitchFamily="66" charset="-78"/>
              </a:rPr>
              <a:t> </a:t>
            </a:r>
            <a:r>
              <a:rPr lang="ar-EG" sz="3200" b="1" dirty="0">
                <a:solidFill>
                  <a:srgbClr val="3A7C28"/>
                </a:solidFill>
                <a:latin typeface="(A) Arslan Wessam A" panose="03020402040406030203" pitchFamily="66" charset="-78"/>
                <a:cs typeface="(A) Arslan Wessam A" panose="03020402040406030203" pitchFamily="66" charset="-78"/>
              </a:rPr>
              <a:t>إن السبب الرئيس الذي يدفعك لاستخدام جداول البيانات هو أنها تمكنك من القيام بالعمليات الحسابية بسرعة ودقة. لذلك فإن برنامج مايكروسوفت اكسل يحتوي على الكثير من الصيغ الحسابية المعرفة سابقًا والتي تسهل القيام بالكثير من العمليات الحسابية وتسمى "دوالا".</a:t>
            </a:r>
          </a:p>
        </p:txBody>
      </p:sp>
      <p:sp>
        <p:nvSpPr>
          <p:cNvPr id="3" name="شكل بيضاوي 2"/>
          <p:cNvSpPr/>
          <p:nvPr/>
        </p:nvSpPr>
        <p:spPr>
          <a:xfrm>
            <a:off x="3834555" y="728870"/>
            <a:ext cx="2619254" cy="704704"/>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4400" b="1" dirty="0">
                <a:solidFill>
                  <a:schemeClr val="accent6">
                    <a:lumMod val="50000"/>
                  </a:schemeClr>
                </a:solidFill>
              </a:rPr>
              <a:t>الدوال </a:t>
            </a:r>
            <a:endParaRPr lang="en-US" sz="2800" b="1" dirty="0">
              <a:solidFill>
                <a:schemeClr val="accent6">
                  <a:lumMod val="50000"/>
                </a:schemeClr>
              </a:solidFill>
            </a:endParaRPr>
          </a:p>
        </p:txBody>
      </p:sp>
      <p:pic>
        <p:nvPicPr>
          <p:cNvPr id="4" name="صورة 3" descr="صورة تحتوي على نص, رسوم المتجهات, علامة&#10;&#10;تم إنشاء الوصف تلقائياً">
            <a:extLst>
              <a:ext uri="{FF2B5EF4-FFF2-40B4-BE49-F238E27FC236}">
                <a16:creationId xmlns:a16="http://schemas.microsoft.com/office/drawing/2014/main" id="{3BF5A6B0-D76D-5082-CEA3-4DAA670078A2}"/>
              </a:ext>
            </a:extLst>
          </p:cNvPr>
          <p:cNvPicPr>
            <a:picLocks noChangeAspect="1"/>
          </p:cNvPicPr>
          <p:nvPr/>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b="18867"/>
          <a:stretch/>
        </p:blipFill>
        <p:spPr>
          <a:xfrm>
            <a:off x="4678636" y="3945250"/>
            <a:ext cx="2388186" cy="1937612"/>
          </a:xfrm>
          <a:prstGeom prst="rect">
            <a:avLst/>
          </a:prstGeom>
        </p:spPr>
      </p:pic>
      <p:pic>
        <p:nvPicPr>
          <p:cNvPr id="6" name="صورة 5" descr="صورة تحتوي على نص, أخضر, علامة, ضرب&#10;&#10;تم إنشاء الوصف تلقائياً">
            <a:extLst>
              <a:ext uri="{FF2B5EF4-FFF2-40B4-BE49-F238E27FC236}">
                <a16:creationId xmlns:a16="http://schemas.microsoft.com/office/drawing/2014/main" id="{98A11FBB-530B-CEB3-E87E-7DCB565F0A94}"/>
              </a:ext>
            </a:extLst>
          </p:cNvPr>
          <p:cNvPicPr>
            <a:picLocks noChangeAspect="1"/>
          </p:cNvPicPr>
          <p:nvPr/>
        </p:nvPicPr>
        <p:blipFill rotWithShape="1">
          <a:blip r:embed="rId3">
            <a:extLst>
              <a:ext uri="{28A0092B-C50C-407E-A947-70E740481C1C}">
                <a14:useLocalDpi xmlns:a14="http://schemas.microsoft.com/office/drawing/2010/main" val="0"/>
              </a:ext>
            </a:extLst>
          </a:blip>
          <a:srcRect t="4901" b="14682"/>
          <a:stretch/>
        </p:blipFill>
        <p:spPr>
          <a:xfrm>
            <a:off x="6604023" y="3906629"/>
            <a:ext cx="976219" cy="687977"/>
          </a:xfrm>
          <a:prstGeom prst="rect">
            <a:avLst/>
          </a:prstGeom>
        </p:spPr>
      </p:pic>
    </p:spTree>
    <p:extLst>
      <p:ext uri="{BB962C8B-B14F-4D97-AF65-F5344CB8AC3E}">
        <p14:creationId xmlns:p14="http://schemas.microsoft.com/office/powerpoint/2010/main" val="6391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2">
            <a:clrChange>
              <a:clrFrom>
                <a:srgbClr val="FFFFFF"/>
              </a:clrFrom>
              <a:clrTo>
                <a:srgbClr val="FFFFFF">
                  <a:alpha val="0"/>
                </a:srgbClr>
              </a:clrTo>
            </a:clrChange>
          </a:blip>
          <a:srcRect l="40351"/>
          <a:stretch/>
        </p:blipFill>
        <p:spPr>
          <a:xfrm>
            <a:off x="4161183" y="749249"/>
            <a:ext cx="4238450" cy="4852236"/>
          </a:xfrm>
          <a:prstGeom prst="rect">
            <a:avLst/>
          </a:prstGeom>
        </p:spPr>
      </p:pic>
      <p:grpSp>
        <p:nvGrpSpPr>
          <p:cNvPr id="12" name="مجموعة 11">
            <a:extLst>
              <a:ext uri="{FF2B5EF4-FFF2-40B4-BE49-F238E27FC236}">
                <a16:creationId xmlns:a16="http://schemas.microsoft.com/office/drawing/2014/main" id="{026FEF03-B053-9756-44C4-43B55B0E5C70}"/>
              </a:ext>
            </a:extLst>
          </p:cNvPr>
          <p:cNvGrpSpPr/>
          <p:nvPr/>
        </p:nvGrpSpPr>
        <p:grpSpPr>
          <a:xfrm>
            <a:off x="744367" y="338345"/>
            <a:ext cx="2517913" cy="1251916"/>
            <a:chOff x="744367" y="338345"/>
            <a:chExt cx="2517913" cy="1251916"/>
          </a:xfrm>
        </p:grpSpPr>
        <p:pic>
          <p:nvPicPr>
            <p:cNvPr id="4" name="صورة 3">
              <a:extLst>
                <a:ext uri="{FF2B5EF4-FFF2-40B4-BE49-F238E27FC236}">
                  <a16:creationId xmlns:a16="http://schemas.microsoft.com/office/drawing/2014/main" id="{F8BFD0C3-9F61-DA3E-6CA2-AC7291F3B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67" y="338345"/>
              <a:ext cx="2517913" cy="1251916"/>
            </a:xfrm>
            <a:prstGeom prst="rect">
              <a:avLst/>
            </a:prstGeom>
          </p:spPr>
        </p:pic>
        <p:sp>
          <p:nvSpPr>
            <p:cNvPr id="5" name="مستطيل 4">
              <a:extLst>
                <a:ext uri="{FF2B5EF4-FFF2-40B4-BE49-F238E27FC236}">
                  <a16:creationId xmlns:a16="http://schemas.microsoft.com/office/drawing/2014/main" id="{2F5C360B-E8D7-C839-B662-06B640BC95FE}"/>
                </a:ext>
              </a:extLst>
            </p:cNvPr>
            <p:cNvSpPr/>
            <p:nvPr/>
          </p:nvSpPr>
          <p:spPr>
            <a:xfrm>
              <a:off x="744367" y="1086678"/>
              <a:ext cx="753129" cy="503583"/>
            </a:xfrm>
            <a:prstGeom prst="rect">
              <a:avLst/>
            </a:prstGeom>
            <a:solidFill>
              <a:srgbClr val="027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7" name="صورة 6">
            <a:extLst>
              <a:ext uri="{FF2B5EF4-FFF2-40B4-BE49-F238E27FC236}">
                <a16:creationId xmlns:a16="http://schemas.microsoft.com/office/drawing/2014/main" id="{BEDD223C-736F-E249-6C2E-2AD89BE51D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4643" y="1722783"/>
            <a:ext cx="3379305" cy="3776869"/>
          </a:xfrm>
          <a:prstGeom prst="rect">
            <a:avLst/>
          </a:prstGeom>
        </p:spPr>
      </p:pic>
      <p:pic>
        <p:nvPicPr>
          <p:cNvPr id="9" name="صورة 8">
            <a:extLst>
              <a:ext uri="{FF2B5EF4-FFF2-40B4-BE49-F238E27FC236}">
                <a16:creationId xmlns:a16="http://schemas.microsoft.com/office/drawing/2014/main" id="{651F8621-CD87-CB06-3D8C-4721EB13AC72}"/>
              </a:ext>
            </a:extLst>
          </p:cNvPr>
          <p:cNvPicPr>
            <a:picLocks noChangeAspect="1"/>
          </p:cNvPicPr>
          <p:nvPr/>
        </p:nvPicPr>
        <p:blipFill>
          <a:blip r:embed="rId5"/>
          <a:stretch>
            <a:fillRect/>
          </a:stretch>
        </p:blipFill>
        <p:spPr>
          <a:xfrm>
            <a:off x="5327374" y="3122358"/>
            <a:ext cx="953034" cy="2006233"/>
          </a:xfrm>
          <a:prstGeom prst="rect">
            <a:avLst/>
          </a:prstGeom>
        </p:spPr>
      </p:pic>
      <p:pic>
        <p:nvPicPr>
          <p:cNvPr id="11" name="صورة 10">
            <a:extLst>
              <a:ext uri="{FF2B5EF4-FFF2-40B4-BE49-F238E27FC236}">
                <a16:creationId xmlns:a16="http://schemas.microsoft.com/office/drawing/2014/main" id="{7486D232-B4AD-F230-A28C-464716E425FE}"/>
              </a:ext>
            </a:extLst>
          </p:cNvPr>
          <p:cNvPicPr>
            <a:picLocks noChangeAspect="1"/>
          </p:cNvPicPr>
          <p:nvPr/>
        </p:nvPicPr>
        <p:blipFill>
          <a:blip r:embed="rId6"/>
          <a:stretch>
            <a:fillRect/>
          </a:stretch>
        </p:blipFill>
        <p:spPr>
          <a:xfrm>
            <a:off x="4426225" y="749249"/>
            <a:ext cx="3785741" cy="2220873"/>
          </a:xfrm>
          <a:prstGeom prst="rect">
            <a:avLst/>
          </a:prstGeom>
        </p:spPr>
      </p:pic>
    </p:spTree>
    <p:extLst>
      <p:ext uri="{BB962C8B-B14F-4D97-AF65-F5344CB8AC3E}">
        <p14:creationId xmlns:p14="http://schemas.microsoft.com/office/powerpoint/2010/main" val="216931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79C38C7-D4B1-4AE1-8B72-9D600A553F4A}"/>
              </a:ext>
            </a:extLst>
          </p:cNvPr>
          <p:cNvSpPr/>
          <p:nvPr/>
        </p:nvSpPr>
        <p:spPr>
          <a:xfrm>
            <a:off x="2831513" y="198755"/>
            <a:ext cx="3472069" cy="522829"/>
          </a:xfrm>
          <a:prstGeom prst="roundRect">
            <a:avLst/>
          </a:prstGeom>
          <a:solidFill>
            <a:srgbClr val="D8E66F"/>
          </a:solidFill>
          <a:ln w="76200">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rtl="1"/>
            <a:r>
              <a:rPr lang="ar-EG" sz="2400" b="1" dirty="0">
                <a:solidFill>
                  <a:srgbClr val="718A11"/>
                </a:solidFill>
              </a:rPr>
              <a:t>اكتب الجدول التالي ونسقه:</a:t>
            </a:r>
          </a:p>
        </p:txBody>
      </p:sp>
      <p:pic>
        <p:nvPicPr>
          <p:cNvPr id="5" name="صورة 4">
            <a:extLst>
              <a:ext uri="{FF2B5EF4-FFF2-40B4-BE49-F238E27FC236}">
                <a16:creationId xmlns:a16="http://schemas.microsoft.com/office/drawing/2014/main" id="{3F45EF34-6BE0-A6E9-CBB6-02CE6A13478C}"/>
              </a:ext>
            </a:extLst>
          </p:cNvPr>
          <p:cNvPicPr>
            <a:picLocks noChangeAspect="1"/>
          </p:cNvPicPr>
          <p:nvPr/>
        </p:nvPicPr>
        <p:blipFill>
          <a:blip r:embed="rId2"/>
          <a:stretch>
            <a:fillRect/>
          </a:stretch>
        </p:blipFill>
        <p:spPr>
          <a:xfrm>
            <a:off x="1528347" y="840608"/>
            <a:ext cx="6078399" cy="3994898"/>
          </a:xfrm>
          <a:prstGeom prst="rect">
            <a:avLst/>
          </a:prstGeom>
        </p:spPr>
      </p:pic>
      <p:sp>
        <p:nvSpPr>
          <p:cNvPr id="6" name="مستطيل: زوايا مستديرة 5">
            <a:extLst>
              <a:ext uri="{FF2B5EF4-FFF2-40B4-BE49-F238E27FC236}">
                <a16:creationId xmlns:a16="http://schemas.microsoft.com/office/drawing/2014/main" id="{1879C159-BE02-58CB-E9C4-739B793BAC15}"/>
              </a:ext>
            </a:extLst>
          </p:cNvPr>
          <p:cNvSpPr/>
          <p:nvPr/>
        </p:nvSpPr>
        <p:spPr>
          <a:xfrm>
            <a:off x="1240112" y="5079347"/>
            <a:ext cx="5465489" cy="465221"/>
          </a:xfrm>
          <a:prstGeom prst="roundRect">
            <a:avLst/>
          </a:prstGeom>
          <a:noFill/>
          <a:ln w="76200">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rtl="1"/>
            <a:r>
              <a:rPr lang="ar-EG" b="1" dirty="0">
                <a:solidFill>
                  <a:srgbClr val="718A11"/>
                </a:solidFill>
              </a:rPr>
              <a:t>صدرت أول نسخة من برنامج مايكروسوفت اكسل في 30 سبتمبر 1985 لنظام ماكنتوش، بينما صدرت أول نسخة لنظام الويندوز في نوفمبر 1987.</a:t>
            </a:r>
          </a:p>
        </p:txBody>
      </p:sp>
      <p:sp>
        <p:nvSpPr>
          <p:cNvPr id="7" name="دمعة 6">
            <a:extLst>
              <a:ext uri="{FF2B5EF4-FFF2-40B4-BE49-F238E27FC236}">
                <a16:creationId xmlns:a16="http://schemas.microsoft.com/office/drawing/2014/main" id="{C584A0B7-F365-4814-7E0E-620313953C11}"/>
              </a:ext>
            </a:extLst>
          </p:cNvPr>
          <p:cNvSpPr/>
          <p:nvPr/>
        </p:nvSpPr>
        <p:spPr>
          <a:xfrm>
            <a:off x="5950227" y="4729490"/>
            <a:ext cx="1665426" cy="867321"/>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u="sng" dirty="0">
                <a:solidFill>
                  <a:srgbClr val="02723B"/>
                </a:solidFill>
              </a:rPr>
              <a:t>لمحة تاريخية</a:t>
            </a:r>
            <a:endParaRPr lang="en-US" sz="2000" b="1" u="sng" dirty="0">
              <a:solidFill>
                <a:srgbClr val="02723B"/>
              </a:solidFill>
            </a:endParaRPr>
          </a:p>
        </p:txBody>
      </p:sp>
    </p:spTree>
    <p:extLst>
      <p:ext uri="{BB962C8B-B14F-4D97-AF65-F5344CB8AC3E}">
        <p14:creationId xmlns:p14="http://schemas.microsoft.com/office/powerpoint/2010/main" val="298157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79C38C7-D4B1-4AE1-8B72-9D600A553F4A}"/>
              </a:ext>
            </a:extLst>
          </p:cNvPr>
          <p:cNvSpPr/>
          <p:nvPr/>
        </p:nvSpPr>
        <p:spPr>
          <a:xfrm>
            <a:off x="1417981" y="-677400"/>
            <a:ext cx="7474226" cy="2628606"/>
          </a:xfrm>
          <a:prstGeom prst="roundRect">
            <a:avLst/>
          </a:prstGeom>
          <a:noFill/>
          <a:ln w="76200">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r" rtl="1"/>
            <a:r>
              <a:rPr lang="ar-EG" sz="2000" u="sng" dirty="0">
                <a:solidFill>
                  <a:srgbClr val="E7C11D"/>
                </a:solidFill>
                <a:latin typeface=" Abdoullah Ashgar EL-kharef" panose="02000000000000000000" pitchFamily="2" charset="-78"/>
                <a:cs typeface=" Abdoullah Ashgar EL-kharef" panose="02000000000000000000" pitchFamily="2" charset="-78"/>
              </a:rPr>
              <a:t>دالة المجموع </a:t>
            </a:r>
            <a:r>
              <a:rPr lang="en-US" sz="2000" u="sng" dirty="0">
                <a:solidFill>
                  <a:srgbClr val="E7C11D"/>
                </a:solidFill>
                <a:latin typeface=" Abdoullah Ashgar EL-kharef" panose="02000000000000000000" pitchFamily="2" charset="-78"/>
                <a:cs typeface=" Abdoullah Ashgar EL-kharef" panose="02000000000000000000" pitchFamily="2" charset="-78"/>
              </a:rPr>
              <a:t>Sum</a:t>
            </a:r>
            <a:endParaRPr lang="ar-EG" sz="2000" u="sng" dirty="0">
              <a:solidFill>
                <a:srgbClr val="E7C11D"/>
              </a:solidFill>
              <a:latin typeface=" Abdoullah Ashgar EL-kharef" panose="02000000000000000000" pitchFamily="2" charset="-78"/>
              <a:cs typeface=" Abdoullah Ashgar EL-kharef" panose="02000000000000000000" pitchFamily="2" charset="-78"/>
            </a:endParaRPr>
          </a:p>
          <a:p>
            <a:pPr algn="r" rtl="1"/>
            <a:endParaRPr lang="ar-SA" sz="1200" dirty="0">
              <a:solidFill>
                <a:srgbClr val="358C10"/>
              </a:solidFill>
            </a:endParaRPr>
          </a:p>
          <a:p>
            <a:pPr algn="r" rtl="1"/>
            <a:r>
              <a:rPr lang="ar-EG" sz="2000" dirty="0">
                <a:solidFill>
                  <a:srgbClr val="358C10"/>
                </a:solidFill>
              </a:rPr>
              <a:t>تعطيك دالة المجموع </a:t>
            </a:r>
            <a:r>
              <a:rPr lang="en-US" sz="2000" dirty="0">
                <a:solidFill>
                  <a:srgbClr val="358C10"/>
                </a:solidFill>
              </a:rPr>
              <a:t>Sum </a:t>
            </a:r>
            <a:r>
              <a:rPr lang="ar-EG" sz="2000" dirty="0">
                <a:solidFill>
                  <a:srgbClr val="358C10"/>
                </a:solidFill>
              </a:rPr>
              <a:t>مجموع القيم في الخلايا المحددة. فإذا أردت حساب مجموع نطاق واسع من الخلايا، استخدم هذه الدالة بدلا من جمعها واحدة تلو الأخرى</a:t>
            </a:r>
            <a:r>
              <a:rPr lang="ar-EG" sz="2000" b="1" dirty="0">
                <a:solidFill>
                  <a:srgbClr val="358C10"/>
                </a:solidFill>
              </a:rPr>
              <a:t>.</a:t>
            </a:r>
          </a:p>
        </p:txBody>
      </p:sp>
      <p:pic>
        <p:nvPicPr>
          <p:cNvPr id="4" name="صورة 3">
            <a:extLst>
              <a:ext uri="{FF2B5EF4-FFF2-40B4-BE49-F238E27FC236}">
                <a16:creationId xmlns:a16="http://schemas.microsoft.com/office/drawing/2014/main" id="{4DC14E80-F79C-A5B8-55F4-455DB8DE5030}"/>
              </a:ext>
            </a:extLst>
          </p:cNvPr>
          <p:cNvPicPr>
            <a:picLocks noChangeAspect="1"/>
          </p:cNvPicPr>
          <p:nvPr/>
        </p:nvPicPr>
        <p:blipFill rotWithShape="1">
          <a:blip r:embed="rId2">
            <a:clrChange>
              <a:clrFrom>
                <a:srgbClr val="02723B"/>
              </a:clrFrom>
              <a:clrTo>
                <a:srgbClr val="02723B">
                  <a:alpha val="0"/>
                </a:srgbClr>
              </a:clrTo>
            </a:clrChang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r="63454" b="38938"/>
          <a:stretch/>
        </p:blipFill>
        <p:spPr>
          <a:xfrm>
            <a:off x="318052" y="0"/>
            <a:ext cx="1205948" cy="914400"/>
          </a:xfrm>
          <a:prstGeom prst="rect">
            <a:avLst/>
          </a:prstGeom>
        </p:spPr>
      </p:pic>
      <p:pic>
        <p:nvPicPr>
          <p:cNvPr id="6" name="صورة 5">
            <a:extLst>
              <a:ext uri="{FF2B5EF4-FFF2-40B4-BE49-F238E27FC236}">
                <a16:creationId xmlns:a16="http://schemas.microsoft.com/office/drawing/2014/main" id="{FF17ED01-01DB-C2C9-7A9E-C8151377850B}"/>
              </a:ext>
            </a:extLst>
          </p:cNvPr>
          <p:cNvPicPr>
            <a:picLocks noChangeAspect="1"/>
          </p:cNvPicPr>
          <p:nvPr/>
        </p:nvPicPr>
        <p:blipFill rotWithShape="1">
          <a:blip r:embed="rId2">
            <a:clrChange>
              <a:clrFrom>
                <a:srgbClr val="02723B"/>
              </a:clrFrom>
              <a:clrTo>
                <a:srgbClr val="02723B">
                  <a:alpha val="0"/>
                </a:srgbClr>
              </a:clrTo>
            </a:clrChang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32529" t="56950" r="1" b="572"/>
          <a:stretch/>
        </p:blipFill>
        <p:spPr>
          <a:xfrm>
            <a:off x="318052" y="830211"/>
            <a:ext cx="2226363" cy="636103"/>
          </a:xfrm>
          <a:prstGeom prst="rect">
            <a:avLst/>
          </a:prstGeom>
        </p:spPr>
      </p:pic>
      <p:sp>
        <p:nvSpPr>
          <p:cNvPr id="7" name="مستطيل: زوايا مستديرة 6">
            <a:extLst>
              <a:ext uri="{FF2B5EF4-FFF2-40B4-BE49-F238E27FC236}">
                <a16:creationId xmlns:a16="http://schemas.microsoft.com/office/drawing/2014/main" id="{FA6B1952-89D1-E721-F9C2-162441EE83CE}"/>
              </a:ext>
            </a:extLst>
          </p:cNvPr>
          <p:cNvSpPr/>
          <p:nvPr/>
        </p:nvSpPr>
        <p:spPr>
          <a:xfrm>
            <a:off x="556591" y="270119"/>
            <a:ext cx="8480585" cy="4955514"/>
          </a:xfrm>
          <a:prstGeom prst="roundRect">
            <a:avLst/>
          </a:prstGeom>
          <a:noFill/>
          <a:ln w="76200">
            <a:noFill/>
            <a:prstDash val="dash"/>
          </a:ln>
        </p:spPr>
        <p:style>
          <a:lnRef idx="2">
            <a:schemeClr val="accent3"/>
          </a:lnRef>
          <a:fillRef idx="1">
            <a:schemeClr val="lt1"/>
          </a:fillRef>
          <a:effectRef idx="0">
            <a:schemeClr val="accent3"/>
          </a:effectRef>
          <a:fontRef idx="minor">
            <a:schemeClr val="dk1"/>
          </a:fontRef>
        </p:style>
        <p:txBody>
          <a:bodyPr rtlCol="0" anchor="ctr"/>
          <a:lstStyle/>
          <a:p>
            <a:pPr lvl="0" algn="r" rtl="1">
              <a:defRPr/>
            </a:pPr>
            <a:r>
              <a:rPr lang="ar-EG" sz="2000" u="sng" dirty="0">
                <a:solidFill>
                  <a:srgbClr val="E7C11D"/>
                </a:solidFill>
                <a:latin typeface=" Abdoullah Ashgar EL-kharef" panose="02000000000000000000" pitchFamily="2" charset="-78"/>
                <a:cs typeface=" Abdoullah Ashgar EL-kharef" panose="02000000000000000000" pitchFamily="2" charset="-78"/>
              </a:rPr>
              <a:t>لاستخدام دالة المجموع </a:t>
            </a:r>
            <a:r>
              <a:rPr lang="en-US" sz="2000" u="sng" dirty="0">
                <a:solidFill>
                  <a:srgbClr val="E7C11D"/>
                </a:solidFill>
                <a:latin typeface=" Abdoullah Ashgar EL-kharef" panose="02000000000000000000" pitchFamily="2" charset="-78"/>
                <a:cs typeface=" Abdoullah Ashgar EL-kharef" panose="02000000000000000000" pitchFamily="2" charset="-78"/>
              </a:rPr>
              <a:t>Sum</a:t>
            </a:r>
          </a:p>
          <a:p>
            <a:pPr marL="457200" lvl="0" indent="-457200" algn="r" rtl="1">
              <a:buFont typeface="Wingdings" panose="05000000000000000000" pitchFamily="2" charset="2"/>
              <a:buChar char="Ø"/>
              <a:defRPr/>
            </a:pPr>
            <a:r>
              <a:rPr lang="ar-EG" sz="2000" b="1" dirty="0">
                <a:solidFill>
                  <a:srgbClr val="388A12"/>
                </a:solidFill>
              </a:rPr>
              <a:t>اضغط على الخلية التي ترغب بعرض المجموع داخلها على سبيل المثال الخلية </a:t>
            </a:r>
            <a:r>
              <a:rPr lang="en-US" sz="2000" b="1" dirty="0">
                <a:solidFill>
                  <a:srgbClr val="388A12"/>
                </a:solidFill>
              </a:rPr>
              <a:t>F3 </a:t>
            </a:r>
            <a:r>
              <a:rPr lang="ar-EG" sz="2000" b="1" dirty="0">
                <a:solidFill>
                  <a:srgbClr val="388A12"/>
                </a:solidFill>
              </a:rPr>
              <a:t> (1)</a:t>
            </a:r>
          </a:p>
          <a:p>
            <a:pPr marL="457200" lvl="0" indent="-457200" algn="r" rtl="1">
              <a:buFont typeface="Wingdings" panose="05000000000000000000" pitchFamily="2" charset="2"/>
              <a:buChar char="Ø"/>
              <a:defRPr/>
            </a:pPr>
            <a:r>
              <a:rPr lang="ar-EG" sz="2000" b="1" dirty="0">
                <a:solidFill>
                  <a:srgbClr val="388A12"/>
                </a:solidFill>
              </a:rPr>
              <a:t>من علامة تبويب الشريط الرئيسي </a:t>
            </a:r>
            <a:r>
              <a:rPr lang="en-US" sz="2000" b="1" dirty="0">
                <a:solidFill>
                  <a:srgbClr val="388A12"/>
                </a:solidFill>
              </a:rPr>
              <a:t>Home ، </a:t>
            </a:r>
            <a:r>
              <a:rPr lang="ar-EG" sz="2000" b="1" dirty="0">
                <a:solidFill>
                  <a:srgbClr val="388A12"/>
                </a:solidFill>
              </a:rPr>
              <a:t>ومن مجموعة تحرير </a:t>
            </a:r>
            <a:r>
              <a:rPr lang="en-US" sz="2000" b="1" dirty="0">
                <a:solidFill>
                  <a:srgbClr val="388A12"/>
                </a:solidFill>
              </a:rPr>
              <a:t>Editing، </a:t>
            </a:r>
            <a:r>
              <a:rPr lang="ar-EG" sz="2000" b="1" dirty="0">
                <a:solidFill>
                  <a:srgbClr val="388A12"/>
                </a:solidFill>
              </a:rPr>
              <a:t>اضغط السهم</a:t>
            </a:r>
          </a:p>
          <a:p>
            <a:pPr lvl="0" algn="r" rtl="1">
              <a:defRPr/>
            </a:pPr>
            <a:r>
              <a:rPr lang="ar-EG" sz="2000" b="1" dirty="0">
                <a:solidFill>
                  <a:srgbClr val="388A12"/>
                </a:solidFill>
              </a:rPr>
              <a:t>الصغير المجاور لرمز</a:t>
            </a:r>
            <a:r>
              <a:rPr lang="el-GR" sz="2000" b="1" dirty="0">
                <a:solidFill>
                  <a:srgbClr val="388A12"/>
                </a:solidFill>
              </a:rPr>
              <a:t>Σ .</a:t>
            </a:r>
            <a:r>
              <a:rPr lang="ar-EG" sz="2000" b="1" dirty="0">
                <a:solidFill>
                  <a:srgbClr val="388A12"/>
                </a:solidFill>
              </a:rPr>
              <a:t>. (2)</a:t>
            </a:r>
          </a:p>
          <a:p>
            <a:pPr marL="457200" lvl="0" indent="-457200" algn="r" rtl="1">
              <a:buFont typeface="Wingdings" panose="05000000000000000000" pitchFamily="2" charset="2"/>
              <a:buChar char="Ø"/>
              <a:defRPr/>
            </a:pPr>
            <a:r>
              <a:rPr lang="ar-EG" sz="2000" b="1" dirty="0">
                <a:solidFill>
                  <a:srgbClr val="388A12"/>
                </a:solidFill>
              </a:rPr>
              <a:t>اختر المجموع </a:t>
            </a:r>
            <a:r>
              <a:rPr lang="en-US" sz="2000" b="1" dirty="0">
                <a:solidFill>
                  <a:srgbClr val="388A12"/>
                </a:solidFill>
              </a:rPr>
              <a:t>Sum</a:t>
            </a:r>
            <a:r>
              <a:rPr lang="ar-EG" sz="2000" b="1" dirty="0">
                <a:solidFill>
                  <a:srgbClr val="388A12"/>
                </a:solidFill>
              </a:rPr>
              <a:t> (3)</a:t>
            </a:r>
          </a:p>
          <a:p>
            <a:pPr marL="457200" lvl="0" indent="-457200" algn="r" rtl="1">
              <a:buFont typeface="Wingdings" panose="05000000000000000000" pitchFamily="2" charset="2"/>
              <a:buChar char="Ø"/>
              <a:defRPr/>
            </a:pPr>
            <a:r>
              <a:rPr lang="ar-EG" sz="2000" b="1" dirty="0">
                <a:solidFill>
                  <a:srgbClr val="388A12"/>
                </a:solidFill>
              </a:rPr>
              <a:t>حدد الخلايا التي تريد ،جمعها، مثلا الخلايا من </a:t>
            </a:r>
            <a:r>
              <a:rPr lang="en-US" sz="2000" b="1" dirty="0">
                <a:solidFill>
                  <a:srgbClr val="388A12"/>
                </a:solidFill>
              </a:rPr>
              <a:t>B3 </a:t>
            </a:r>
            <a:r>
              <a:rPr lang="ar-EG" sz="2000" b="1" dirty="0">
                <a:solidFill>
                  <a:srgbClr val="388A12"/>
                </a:solidFill>
              </a:rPr>
              <a:t> إلى </a:t>
            </a:r>
            <a:r>
              <a:rPr lang="en-US" sz="2000" b="1" dirty="0">
                <a:solidFill>
                  <a:srgbClr val="388A12"/>
                </a:solidFill>
              </a:rPr>
              <a:t>E3</a:t>
            </a:r>
            <a:r>
              <a:rPr lang="ar-EG" sz="2000" b="1" dirty="0">
                <a:solidFill>
                  <a:srgbClr val="388A12"/>
                </a:solidFill>
              </a:rPr>
              <a:t> (اضغط واسحب لتحديد الخلايا). (4)</a:t>
            </a:r>
          </a:p>
          <a:p>
            <a:pPr marL="457200" lvl="0" indent="-457200" algn="r" rtl="1">
              <a:buFont typeface="Wingdings" panose="05000000000000000000" pitchFamily="2" charset="2"/>
              <a:buChar char="Ø"/>
              <a:defRPr/>
            </a:pPr>
            <a:r>
              <a:rPr lang="ar-EG" sz="2000" b="1" dirty="0">
                <a:solidFill>
                  <a:srgbClr val="388A12"/>
                </a:solidFill>
              </a:rPr>
              <a:t>اضغط على مفتاحي </a:t>
            </a:r>
            <a:r>
              <a:rPr lang="en-US" sz="2000" b="1" dirty="0">
                <a:solidFill>
                  <a:srgbClr val="388A12"/>
                </a:solidFill>
              </a:rPr>
              <a:t>Ctrl + Enter </a:t>
            </a:r>
            <a:r>
              <a:rPr lang="ar-EG" sz="2000" b="1" dirty="0">
                <a:solidFill>
                  <a:srgbClr val="388A12"/>
                </a:solidFill>
              </a:rPr>
              <a:t>لإكمال الحساب في الخلية </a:t>
            </a:r>
            <a:r>
              <a:rPr lang="en-US" sz="2000" b="1" dirty="0">
                <a:solidFill>
                  <a:srgbClr val="388A12"/>
                </a:solidFill>
              </a:rPr>
              <a:t>F3 </a:t>
            </a:r>
            <a:r>
              <a:rPr lang="ar-EG" sz="2000" b="1" dirty="0">
                <a:solidFill>
                  <a:srgbClr val="388A12"/>
                </a:solidFill>
              </a:rPr>
              <a:t> والبقاء في نفس الخلية (5)</a:t>
            </a:r>
          </a:p>
        </p:txBody>
      </p:sp>
    </p:spTree>
    <p:extLst>
      <p:ext uri="{BB962C8B-B14F-4D97-AF65-F5344CB8AC3E}">
        <p14:creationId xmlns:p14="http://schemas.microsoft.com/office/powerpoint/2010/main" val="13716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BE93051-7444-FF32-EB59-0A6F1F624B46}"/>
              </a:ext>
            </a:extLst>
          </p:cNvPr>
          <p:cNvPicPr>
            <a:picLocks noChangeAspect="1"/>
          </p:cNvPicPr>
          <p:nvPr/>
        </p:nvPicPr>
        <p:blipFill>
          <a:blip r:embed="rId2"/>
          <a:stretch>
            <a:fillRect/>
          </a:stretch>
        </p:blipFill>
        <p:spPr>
          <a:xfrm>
            <a:off x="1517374" y="331304"/>
            <a:ext cx="6109252" cy="4837087"/>
          </a:xfrm>
          <a:prstGeom prst="rect">
            <a:avLst/>
          </a:prstGeom>
        </p:spPr>
      </p:pic>
      <p:pic>
        <p:nvPicPr>
          <p:cNvPr id="5" name="صورة 4">
            <a:extLst>
              <a:ext uri="{FF2B5EF4-FFF2-40B4-BE49-F238E27FC236}">
                <a16:creationId xmlns:a16="http://schemas.microsoft.com/office/drawing/2014/main" id="{1B2D7078-91A6-081B-4BD4-CED5609C0FA1}"/>
              </a:ext>
            </a:extLst>
          </p:cNvPr>
          <p:cNvPicPr>
            <a:picLocks noChangeAspect="1"/>
          </p:cNvPicPr>
          <p:nvPr/>
        </p:nvPicPr>
        <p:blipFill rotWithShape="1">
          <a:blip r:embed="rId3">
            <a:clrChange>
              <a:clrFrom>
                <a:srgbClr val="02723B"/>
              </a:clrFrom>
              <a:clrTo>
                <a:srgbClr val="02723B">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r="63454" b="38938"/>
          <a:stretch/>
        </p:blipFill>
        <p:spPr>
          <a:xfrm>
            <a:off x="318052" y="331304"/>
            <a:ext cx="940905" cy="583096"/>
          </a:xfrm>
          <a:prstGeom prst="rect">
            <a:avLst/>
          </a:prstGeom>
        </p:spPr>
      </p:pic>
      <p:pic>
        <p:nvPicPr>
          <p:cNvPr id="6" name="صورة 5">
            <a:extLst>
              <a:ext uri="{FF2B5EF4-FFF2-40B4-BE49-F238E27FC236}">
                <a16:creationId xmlns:a16="http://schemas.microsoft.com/office/drawing/2014/main" id="{E222A69F-23DC-3C72-93CF-542225AF7427}"/>
              </a:ext>
            </a:extLst>
          </p:cNvPr>
          <p:cNvPicPr>
            <a:picLocks noChangeAspect="1"/>
          </p:cNvPicPr>
          <p:nvPr/>
        </p:nvPicPr>
        <p:blipFill rotWithShape="1">
          <a:blip r:embed="rId3">
            <a:clrChange>
              <a:clrFrom>
                <a:srgbClr val="02723B"/>
              </a:clrFrom>
              <a:clrTo>
                <a:srgbClr val="02723B">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32529" t="56950" r="1" b="572"/>
          <a:stretch/>
        </p:blipFill>
        <p:spPr>
          <a:xfrm>
            <a:off x="318052" y="830211"/>
            <a:ext cx="1099931" cy="636103"/>
          </a:xfrm>
          <a:prstGeom prst="rect">
            <a:avLst/>
          </a:prstGeom>
        </p:spPr>
      </p:pic>
    </p:spTree>
    <p:extLst>
      <p:ext uri="{BB962C8B-B14F-4D97-AF65-F5344CB8AC3E}">
        <p14:creationId xmlns:p14="http://schemas.microsoft.com/office/powerpoint/2010/main" val="10988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A15B7DD-8265-7CBD-11FB-8B3A2E0FF298}"/>
              </a:ext>
            </a:extLst>
          </p:cNvPr>
          <p:cNvPicPr>
            <a:picLocks noChangeAspect="1"/>
          </p:cNvPicPr>
          <p:nvPr/>
        </p:nvPicPr>
        <p:blipFill>
          <a:blip r:embed="rId2"/>
          <a:stretch>
            <a:fillRect/>
          </a:stretch>
        </p:blipFill>
        <p:spPr>
          <a:xfrm>
            <a:off x="1431233" y="914400"/>
            <a:ext cx="6910388" cy="3095625"/>
          </a:xfrm>
          <a:prstGeom prst="rect">
            <a:avLst/>
          </a:prstGeom>
        </p:spPr>
      </p:pic>
      <p:pic>
        <p:nvPicPr>
          <p:cNvPr id="5" name="صورة 4">
            <a:extLst>
              <a:ext uri="{FF2B5EF4-FFF2-40B4-BE49-F238E27FC236}">
                <a16:creationId xmlns:a16="http://schemas.microsoft.com/office/drawing/2014/main" id="{BA6E2CCF-9834-8EAE-E60E-BA9D0311937F}"/>
              </a:ext>
            </a:extLst>
          </p:cNvPr>
          <p:cNvPicPr>
            <a:picLocks noChangeAspect="1"/>
          </p:cNvPicPr>
          <p:nvPr/>
        </p:nvPicPr>
        <p:blipFill rotWithShape="1">
          <a:blip r:embed="rId3">
            <a:clrChange>
              <a:clrFrom>
                <a:srgbClr val="02723B"/>
              </a:clrFrom>
              <a:clrTo>
                <a:srgbClr val="02723B">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r="63454" b="38938"/>
          <a:stretch/>
        </p:blipFill>
        <p:spPr>
          <a:xfrm>
            <a:off x="318052" y="278296"/>
            <a:ext cx="781878" cy="636103"/>
          </a:xfrm>
          <a:prstGeom prst="rect">
            <a:avLst/>
          </a:prstGeom>
        </p:spPr>
      </p:pic>
      <p:pic>
        <p:nvPicPr>
          <p:cNvPr id="6" name="صورة 5">
            <a:extLst>
              <a:ext uri="{FF2B5EF4-FFF2-40B4-BE49-F238E27FC236}">
                <a16:creationId xmlns:a16="http://schemas.microsoft.com/office/drawing/2014/main" id="{05A1BBB9-3452-FF12-1F27-F91478D531CC}"/>
              </a:ext>
            </a:extLst>
          </p:cNvPr>
          <p:cNvPicPr>
            <a:picLocks noChangeAspect="1"/>
          </p:cNvPicPr>
          <p:nvPr/>
        </p:nvPicPr>
        <p:blipFill rotWithShape="1">
          <a:blip r:embed="rId3">
            <a:clrChange>
              <a:clrFrom>
                <a:srgbClr val="02723B"/>
              </a:clrFrom>
              <a:clrTo>
                <a:srgbClr val="02723B">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32529" t="56950" r="1" b="572"/>
          <a:stretch/>
        </p:blipFill>
        <p:spPr>
          <a:xfrm>
            <a:off x="318052" y="830211"/>
            <a:ext cx="1113181" cy="636103"/>
          </a:xfrm>
          <a:prstGeom prst="rect">
            <a:avLst/>
          </a:prstGeom>
        </p:spPr>
      </p:pic>
    </p:spTree>
    <p:extLst>
      <p:ext uri="{BB962C8B-B14F-4D97-AF65-F5344CB8AC3E}">
        <p14:creationId xmlns:p14="http://schemas.microsoft.com/office/powerpoint/2010/main" val="4134845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79C38C7-D4B1-4AE1-8B72-9D600A553F4A}"/>
              </a:ext>
            </a:extLst>
          </p:cNvPr>
          <p:cNvSpPr/>
          <p:nvPr/>
        </p:nvSpPr>
        <p:spPr>
          <a:xfrm>
            <a:off x="0" y="-279897"/>
            <a:ext cx="8984974" cy="2441604"/>
          </a:xfrm>
          <a:prstGeom prst="roundRect">
            <a:avLst/>
          </a:prstGeom>
          <a:noFill/>
          <a:ln w="76200">
            <a:noFill/>
            <a:prstDash val="dash"/>
          </a:ln>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r" rtl="1"/>
            <a:r>
              <a:rPr lang="ar-EG" sz="2000" b="1" u="sng" dirty="0">
                <a:solidFill>
                  <a:srgbClr val="E7C11D"/>
                </a:solidFill>
              </a:rPr>
              <a:t>ميزة التعبئة التلقائية </a:t>
            </a:r>
            <a:r>
              <a:rPr lang="en-US" sz="2000" b="1" u="sng" dirty="0">
                <a:solidFill>
                  <a:srgbClr val="E7C11D"/>
                </a:solidFill>
              </a:rPr>
              <a:t>Auto Fill</a:t>
            </a:r>
          </a:p>
          <a:p>
            <a:pPr algn="r" rtl="1"/>
            <a:r>
              <a:rPr lang="ar-EG" sz="2000" b="1" dirty="0">
                <a:solidFill>
                  <a:srgbClr val="358C10"/>
                </a:solidFill>
              </a:rPr>
              <a:t>إذا أردت إيجاد حاصل جمع مجموعة أخرى من الخلايا مثل مجموع درجات باقي المواد الدراسية، لا داعي لأن تكرر نفس الخطوات السابقة، بل يمكنك القيام بذلك من خلال استخدام ميزة التعبئة التلقائية </a:t>
            </a:r>
            <a:r>
              <a:rPr lang="en-US" sz="2000" b="1" dirty="0">
                <a:solidFill>
                  <a:srgbClr val="358C10"/>
                </a:solidFill>
              </a:rPr>
              <a:t>Auto Fill</a:t>
            </a:r>
          </a:p>
        </p:txBody>
      </p:sp>
      <p:sp>
        <p:nvSpPr>
          <p:cNvPr id="3" name="مستطيل: زوايا مستديرة 2">
            <a:extLst>
              <a:ext uri="{FF2B5EF4-FFF2-40B4-BE49-F238E27FC236}">
                <a16:creationId xmlns:a16="http://schemas.microsoft.com/office/drawing/2014/main" id="{44403B2B-A435-7E55-C5EE-1B58CC605291}"/>
              </a:ext>
            </a:extLst>
          </p:cNvPr>
          <p:cNvSpPr/>
          <p:nvPr/>
        </p:nvSpPr>
        <p:spPr>
          <a:xfrm>
            <a:off x="159026" y="768627"/>
            <a:ext cx="8825948" cy="3709562"/>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u="sng" dirty="0">
                <a:solidFill>
                  <a:srgbClr val="E7C11D"/>
                </a:solidFill>
              </a:rPr>
              <a:t>لاستخدام ميزة التعبئة التلقائية </a:t>
            </a:r>
            <a:r>
              <a:rPr lang="en-US" sz="2000" b="1" u="sng" dirty="0">
                <a:solidFill>
                  <a:srgbClr val="E7C11D"/>
                </a:solidFill>
              </a:rPr>
              <a:t>Auto Fill</a:t>
            </a:r>
            <a:endParaRPr lang="ar-EG" sz="2000" b="1" u="sng" dirty="0">
              <a:solidFill>
                <a:srgbClr val="E7C11D"/>
              </a:solidFill>
            </a:endParaRPr>
          </a:p>
          <a:p>
            <a:pPr marL="342900" lvl="0" indent="-342900" algn="r" rtl="1">
              <a:buFont typeface="Wingdings" panose="05000000000000000000" pitchFamily="2" charset="2"/>
              <a:buChar char="Ø"/>
              <a:defRPr/>
            </a:pPr>
            <a:r>
              <a:rPr lang="ar-EG" sz="2000" b="1" dirty="0">
                <a:solidFill>
                  <a:srgbClr val="358C10"/>
                </a:solidFill>
              </a:rPr>
              <a:t>اضغط على الخلية</a:t>
            </a:r>
            <a:r>
              <a:rPr lang="en-US" sz="2000" b="1" dirty="0">
                <a:solidFill>
                  <a:srgbClr val="358C10"/>
                </a:solidFill>
              </a:rPr>
              <a:t>F3 </a:t>
            </a:r>
            <a:r>
              <a:rPr lang="ar-EG" sz="2000" b="1" dirty="0">
                <a:solidFill>
                  <a:srgbClr val="358C10"/>
                </a:solidFill>
              </a:rPr>
              <a:t> هذه هي الخلية التي استخدمتها سابقا لحساب مجموع درجات أول مادة(1)</a:t>
            </a:r>
          </a:p>
          <a:p>
            <a:pPr marL="342900" lvl="0" indent="-342900" algn="r" rtl="1">
              <a:buFont typeface="Wingdings" panose="05000000000000000000" pitchFamily="2" charset="2"/>
              <a:buChar char="Ø"/>
              <a:defRPr/>
            </a:pPr>
            <a:r>
              <a:rPr lang="ar-EG" sz="2000" b="1" dirty="0">
                <a:solidFill>
                  <a:srgbClr val="358C10"/>
                </a:solidFill>
              </a:rPr>
              <a:t>يوجد مربع صغير في الزاوية اليسرى السفلية لحد الخلية ويُسمى مقبض التعبئة </a:t>
            </a:r>
            <a:r>
              <a:rPr lang="en-US" sz="2000" b="1" dirty="0">
                <a:solidFill>
                  <a:srgbClr val="358C10"/>
                </a:solidFill>
              </a:rPr>
              <a:t>Fill Handle</a:t>
            </a:r>
            <a:endParaRPr lang="ar-EG" sz="2000" b="1" dirty="0">
              <a:solidFill>
                <a:srgbClr val="358C10"/>
              </a:solidFill>
            </a:endParaRPr>
          </a:p>
          <a:p>
            <a:pPr marL="342900" lvl="0" indent="-342900" algn="r" rtl="1">
              <a:buFont typeface="Wingdings" panose="05000000000000000000" pitchFamily="2" charset="2"/>
              <a:buChar char="Ø"/>
              <a:defRPr/>
            </a:pPr>
            <a:r>
              <a:rPr lang="ar-EG" sz="2000" b="1" dirty="0">
                <a:solidFill>
                  <a:srgbClr val="358C10"/>
                </a:solidFill>
              </a:rPr>
              <a:t>حرك مؤشر الفأرة في هذا الحد وسوف تلاحظ تغير شكل المؤشر إلى إشارة (+) </a:t>
            </a:r>
            <a:r>
              <a:rPr lang="en-US" sz="2000" b="1" dirty="0">
                <a:solidFill>
                  <a:srgbClr val="358C10"/>
                </a:solidFill>
              </a:rPr>
              <a:t>)</a:t>
            </a:r>
            <a:r>
              <a:rPr lang="ar-EG" sz="2000" b="1" dirty="0">
                <a:solidFill>
                  <a:srgbClr val="358C10"/>
                </a:solidFill>
              </a:rPr>
              <a:t>3)</a:t>
            </a:r>
            <a:endParaRPr lang="en-US" sz="2000" b="1" dirty="0">
              <a:solidFill>
                <a:srgbClr val="358C10"/>
              </a:solidFill>
            </a:endParaRPr>
          </a:p>
          <a:p>
            <a:pPr marL="457200" lvl="0" indent="-457200" algn="r" rtl="1">
              <a:buFont typeface="Wingdings" panose="05000000000000000000" pitchFamily="2" charset="2"/>
              <a:buChar char="Ø"/>
              <a:defRPr/>
            </a:pPr>
            <a:r>
              <a:rPr lang="ar-EG" sz="2000" b="1" dirty="0">
                <a:solidFill>
                  <a:srgbClr val="358C10"/>
                </a:solidFill>
              </a:rPr>
              <a:t>اضغط ثم اسحب مؤشر الفأرة للأسفل إلى الخلية </a:t>
            </a:r>
            <a:r>
              <a:rPr lang="en-US" sz="2000" b="1" dirty="0">
                <a:solidFill>
                  <a:srgbClr val="358C10"/>
                </a:solidFill>
              </a:rPr>
              <a:t>F10 </a:t>
            </a:r>
            <a:r>
              <a:rPr lang="ar-EG" sz="2000" b="1" dirty="0">
                <a:solidFill>
                  <a:srgbClr val="358C10"/>
                </a:solidFill>
              </a:rPr>
              <a:t> (4)</a:t>
            </a:r>
          </a:p>
          <a:p>
            <a:pPr marL="457200" lvl="0" indent="-457200" algn="r" rtl="1">
              <a:buFont typeface="Wingdings" panose="05000000000000000000" pitchFamily="2" charset="2"/>
              <a:buChar char="Ø"/>
              <a:defRPr/>
            </a:pPr>
            <a:r>
              <a:rPr lang="ar-EG" sz="2000" b="1" dirty="0">
                <a:solidFill>
                  <a:srgbClr val="358C10"/>
                </a:solidFill>
              </a:rPr>
              <a:t>بهذه الطريقة سيتم إيجاد مجموع درجات الطالب لبقية المواد بشكل فوري.  (5)</a:t>
            </a:r>
          </a:p>
        </p:txBody>
      </p:sp>
    </p:spTree>
    <p:extLst>
      <p:ext uri="{BB962C8B-B14F-4D97-AF65-F5344CB8AC3E}">
        <p14:creationId xmlns:p14="http://schemas.microsoft.com/office/powerpoint/2010/main" val="289033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71818455-E377-B52F-C46B-867501127A19}"/>
              </a:ext>
            </a:extLst>
          </p:cNvPr>
          <p:cNvPicPr>
            <a:picLocks noChangeAspect="1"/>
          </p:cNvPicPr>
          <p:nvPr/>
        </p:nvPicPr>
        <p:blipFill rotWithShape="1">
          <a:blip r:embed="rId2"/>
          <a:srcRect t="3333" r="3031" b="2650"/>
          <a:stretch/>
        </p:blipFill>
        <p:spPr>
          <a:xfrm>
            <a:off x="1234512" y="212035"/>
            <a:ext cx="6358983" cy="4678017"/>
          </a:xfrm>
          <a:prstGeom prst="rect">
            <a:avLst/>
          </a:prstGeom>
        </p:spPr>
      </p:pic>
      <p:sp>
        <p:nvSpPr>
          <p:cNvPr id="6" name="مستطيل: زوايا مستديرة 5">
            <a:extLst>
              <a:ext uri="{FF2B5EF4-FFF2-40B4-BE49-F238E27FC236}">
                <a16:creationId xmlns:a16="http://schemas.microsoft.com/office/drawing/2014/main" id="{E3121AB0-C174-789F-F267-F2C71C2C59B2}"/>
              </a:ext>
            </a:extLst>
          </p:cNvPr>
          <p:cNvSpPr/>
          <p:nvPr/>
        </p:nvSpPr>
        <p:spPr>
          <a:xfrm>
            <a:off x="1234512" y="4090390"/>
            <a:ext cx="5700876" cy="2290532"/>
          </a:xfrm>
          <a:prstGeom prst="roundRect">
            <a:avLst/>
          </a:prstGeom>
          <a:noFill/>
          <a:ln>
            <a:noFill/>
          </a:ln>
          <a:effectLst/>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b="1" dirty="0">
                <a:solidFill>
                  <a:srgbClr val="358C10"/>
                </a:solidFill>
              </a:rPr>
              <a:t>يمكنك من خلال ميزة التعبئة التلقائية تعبئة الخلايا بسرعة بسلسلة من الأرقام أو التواريــخ أو الوقت أو أيام الأسبوع أو الأشهر أو السنوات.</a:t>
            </a:r>
          </a:p>
        </p:txBody>
      </p:sp>
      <p:sp>
        <p:nvSpPr>
          <p:cNvPr id="7" name="دمعة 6">
            <a:extLst>
              <a:ext uri="{FF2B5EF4-FFF2-40B4-BE49-F238E27FC236}">
                <a16:creationId xmlns:a16="http://schemas.microsoft.com/office/drawing/2014/main" id="{8BB6626D-12CB-7146-C790-2FABE6F9EECE}"/>
              </a:ext>
            </a:extLst>
          </p:cNvPr>
          <p:cNvSpPr/>
          <p:nvPr/>
        </p:nvSpPr>
        <p:spPr>
          <a:xfrm>
            <a:off x="5800268" y="4286729"/>
            <a:ext cx="2430379" cy="1780673"/>
          </a:xfrm>
          <a:prstGeom prst="teardrop">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u="sng" dirty="0">
                <a:solidFill>
                  <a:srgbClr val="E7C11D"/>
                </a:solidFill>
              </a:rPr>
              <a:t>معلومة </a:t>
            </a:r>
            <a:endParaRPr lang="en-US" sz="2000" b="1" u="sng" dirty="0">
              <a:solidFill>
                <a:srgbClr val="E7C11D"/>
              </a:solidFill>
            </a:endParaRPr>
          </a:p>
        </p:txBody>
      </p:sp>
    </p:spTree>
    <p:extLst>
      <p:ext uri="{BB962C8B-B14F-4D97-AF65-F5344CB8AC3E}">
        <p14:creationId xmlns:p14="http://schemas.microsoft.com/office/powerpoint/2010/main" val="37823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C7BB908F-612B-4C8F-568D-CE30A567CC57}"/>
              </a:ext>
            </a:extLst>
          </p:cNvPr>
          <p:cNvSpPr/>
          <p:nvPr/>
        </p:nvSpPr>
        <p:spPr>
          <a:xfrm>
            <a:off x="649357" y="251791"/>
            <a:ext cx="3379304" cy="95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2">
            <a:extLst>
              <a:ext uri="{FF2B5EF4-FFF2-40B4-BE49-F238E27FC236}">
                <a16:creationId xmlns:a16="http://schemas.microsoft.com/office/drawing/2014/main" id="{CA963FB7-7AD4-6C39-579E-E2441B10A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85252"/>
            <a:ext cx="9144000" cy="2272748"/>
          </a:xfrm>
          <a:prstGeom prst="rect">
            <a:avLst/>
          </a:prstGeom>
        </p:spPr>
      </p:pic>
      <p:sp>
        <p:nvSpPr>
          <p:cNvPr id="15" name="مستطيل 14">
            <a:extLst>
              <a:ext uri="{FF2B5EF4-FFF2-40B4-BE49-F238E27FC236}">
                <a16:creationId xmlns:a16="http://schemas.microsoft.com/office/drawing/2014/main" id="{57ED0126-D388-7013-9EC4-8FA06CF0F971}"/>
              </a:ext>
            </a:extLst>
          </p:cNvPr>
          <p:cNvSpPr/>
          <p:nvPr/>
        </p:nvSpPr>
        <p:spPr>
          <a:xfrm>
            <a:off x="5115341" y="3635432"/>
            <a:ext cx="1516762" cy="1419619"/>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ar-SA" sz="8625" b="1" dirty="0">
                <a:solidFill>
                  <a:srgbClr val="719011"/>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rPr>
              <a:t>وطننا</a:t>
            </a:r>
            <a:endParaRPr lang="ar-SA" sz="7200" b="1" dirty="0">
              <a:solidFill>
                <a:srgbClr val="719011"/>
              </a:solidFill>
              <a:effectLst>
                <a:outerShdw blurRad="50800" dist="38100" dir="5400000" algn="t" rotWithShape="0">
                  <a:prstClr val="black">
                    <a:alpha val="40000"/>
                  </a:prstClr>
                </a:outerShdw>
              </a:effectLst>
              <a:latin typeface="Urdu Typesetting" panose="03020402040406030203" pitchFamily="66" charset="-78"/>
              <a:cs typeface="Urdu Typesetting" panose="03020402040406030203" pitchFamily="66" charset="-78"/>
            </a:endParaRPr>
          </a:p>
        </p:txBody>
      </p:sp>
      <p:sp>
        <p:nvSpPr>
          <p:cNvPr id="16" name="مستطيل 15">
            <a:extLst>
              <a:ext uri="{FF2B5EF4-FFF2-40B4-BE49-F238E27FC236}">
                <a16:creationId xmlns:a16="http://schemas.microsoft.com/office/drawing/2014/main" id="{474F23C2-C111-F2B2-46BB-FA701F724F20}"/>
              </a:ext>
            </a:extLst>
          </p:cNvPr>
          <p:cNvSpPr/>
          <p:nvPr/>
        </p:nvSpPr>
        <p:spPr>
          <a:xfrm>
            <a:off x="1449920" y="3182029"/>
            <a:ext cx="5810083" cy="273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ar-SA" sz="2100" dirty="0">
                <a:ln w="0"/>
                <a:solidFill>
                  <a:schemeClr val="tx1"/>
                </a:solidFill>
                <a:latin typeface="Calibri" panose="020F0502020204030204" pitchFamily="34" charset="0"/>
                <a:cs typeface="Calibri" panose="020F0502020204030204" pitchFamily="34" charset="0"/>
              </a:rPr>
              <a:t>                   يحمي مواطنيه داخل وخارج الحدود </a:t>
            </a:r>
          </a:p>
          <a:p>
            <a:pPr>
              <a:lnSpc>
                <a:spcPct val="150000"/>
              </a:lnSpc>
            </a:pPr>
            <a:r>
              <a:rPr lang="ar-SA" sz="2100" dirty="0">
                <a:ln w="0"/>
                <a:solidFill>
                  <a:schemeClr val="tx1"/>
                </a:solidFill>
                <a:latin typeface="Calibri" panose="020F0502020204030204" pitchFamily="34" charset="0"/>
                <a:cs typeface="Calibri" panose="020F0502020204030204" pitchFamily="34" charset="0"/>
              </a:rPr>
              <a:t>                     ويبذل الغالي والنفيس لضمان سلامتهم </a:t>
            </a:r>
          </a:p>
          <a:p>
            <a:pPr>
              <a:lnSpc>
                <a:spcPct val="150000"/>
              </a:lnSpc>
            </a:pPr>
            <a:r>
              <a:rPr lang="ar-SA" sz="2100" dirty="0">
                <a:ln w="0"/>
                <a:solidFill>
                  <a:schemeClr val="tx1"/>
                </a:solidFill>
                <a:latin typeface="Calibri" panose="020F0502020204030204" pitchFamily="34" charset="0"/>
                <a:cs typeface="Calibri" panose="020F0502020204030204" pitchFamily="34" charset="0"/>
              </a:rPr>
              <a:t>ورعايتهم كن مساهمًا مع وطنك  بتطبيق الإجراءات الاحترازية </a:t>
            </a:r>
          </a:p>
        </p:txBody>
      </p:sp>
      <p:sp>
        <p:nvSpPr>
          <p:cNvPr id="17" name="مربع نص 16">
            <a:extLst>
              <a:ext uri="{FF2B5EF4-FFF2-40B4-BE49-F238E27FC236}">
                <a16:creationId xmlns:a16="http://schemas.microsoft.com/office/drawing/2014/main" id="{FA2517B2-B2CE-2475-895C-BDCEB69E6C4E}"/>
              </a:ext>
            </a:extLst>
          </p:cNvPr>
          <p:cNvSpPr txBox="1"/>
          <p:nvPr/>
        </p:nvSpPr>
        <p:spPr>
          <a:xfrm>
            <a:off x="1871918" y="3088799"/>
            <a:ext cx="5822162" cy="553998"/>
          </a:xfrm>
          <a:prstGeom prst="rect">
            <a:avLst/>
          </a:prstGeom>
          <a:noFill/>
          <a:ln>
            <a:noFill/>
          </a:ln>
          <a:effectLst/>
        </p:spPr>
        <p:txBody>
          <a:bodyPr wrap="square" rtlCol="1">
            <a:spAutoFit/>
            <a:scene3d>
              <a:camera prst="orthographicFront"/>
              <a:lightRig rig="threePt" dir="t"/>
            </a:scene3d>
            <a:sp3d extrusionH="57150">
              <a:bevelT w="38100" h="38100"/>
            </a:sp3d>
          </a:bodyPr>
          <a:lstStyle/>
          <a:p>
            <a:r>
              <a:rPr lang="ar-SA" sz="3000" b="1" dirty="0">
                <a:ln>
                  <a:solidFill>
                    <a:srgbClr val="719011"/>
                  </a:solidFill>
                </a:ln>
                <a:solidFill>
                  <a:srgbClr val="C6DE43"/>
                </a:solidFill>
                <a:effectLst>
                  <a:glow rad="139700">
                    <a:schemeClr val="accent6">
                      <a:satMod val="175000"/>
                      <a:alpha val="40000"/>
                    </a:schemeClr>
                  </a:glow>
                </a:effectLst>
                <a:latin typeface="Aktiv Grotesk  XBold" panose="020B0804020202020204" pitchFamily="34" charset="-78"/>
                <a:ea typeface="Aktiv Grotesk l Medium" panose="020B0504020202020204" pitchFamily="34" charset="0"/>
                <a:cs typeface="Khalid Art bold" pitchFamily="2" charset="-78"/>
              </a:rPr>
              <a:t>وطن لا نحميه .... لا نستحق العيش فيه</a:t>
            </a:r>
          </a:p>
        </p:txBody>
      </p:sp>
      <p:pic>
        <p:nvPicPr>
          <p:cNvPr id="24" name="صورة 23">
            <a:extLst>
              <a:ext uri="{FF2B5EF4-FFF2-40B4-BE49-F238E27FC236}">
                <a16:creationId xmlns:a16="http://schemas.microsoft.com/office/drawing/2014/main" id="{9CB3D43C-F195-7A0B-3862-9BAF04C3296D}"/>
              </a:ext>
            </a:extLst>
          </p:cNvPr>
          <p:cNvPicPr>
            <a:picLocks noChangeAspect="1"/>
          </p:cNvPicPr>
          <p:nvPr/>
        </p:nvPicPr>
        <p:blipFill rotWithShape="1">
          <a:blip r:embed="rId3">
            <a:clrChange>
              <a:clrFrom>
                <a:srgbClr val="EEE1D8"/>
              </a:clrFrom>
              <a:clrTo>
                <a:srgbClr val="EEE1D8">
                  <a:alpha val="0"/>
                </a:srgbClr>
              </a:clrTo>
            </a:clrChange>
            <a:extLst>
              <a:ext uri="{28A0092B-C50C-407E-A947-70E740481C1C}">
                <a14:useLocalDpi xmlns:a14="http://schemas.microsoft.com/office/drawing/2010/main" val="0"/>
              </a:ext>
            </a:extLst>
          </a:blip>
          <a:srcRect t="57308" r="3964"/>
          <a:stretch/>
        </p:blipFill>
        <p:spPr>
          <a:xfrm>
            <a:off x="7499785" y="4124780"/>
            <a:ext cx="1644215" cy="1421253"/>
          </a:xfrm>
          <a:prstGeom prst="rect">
            <a:avLst/>
          </a:prstGeom>
        </p:spPr>
      </p:pic>
      <p:pic>
        <p:nvPicPr>
          <p:cNvPr id="25" name="صورة 24">
            <a:extLst>
              <a:ext uri="{FF2B5EF4-FFF2-40B4-BE49-F238E27FC236}">
                <a16:creationId xmlns:a16="http://schemas.microsoft.com/office/drawing/2014/main" id="{823A5EE6-240F-39E3-DF58-64D3B91BA230}"/>
              </a:ext>
            </a:extLst>
          </p:cNvPr>
          <p:cNvPicPr>
            <a:picLocks noChangeAspect="1"/>
          </p:cNvPicPr>
          <p:nvPr/>
        </p:nvPicPr>
        <p:blipFill rotWithShape="1">
          <a:blip r:embed="rId4">
            <a:clrChange>
              <a:clrFrom>
                <a:srgbClr val="456F59"/>
              </a:clrFrom>
              <a:clrTo>
                <a:srgbClr val="456F59">
                  <a:alpha val="0"/>
                </a:srgbClr>
              </a:clrTo>
            </a:clrChange>
            <a:extLst>
              <a:ext uri="{28A0092B-C50C-407E-A947-70E740481C1C}">
                <a14:useLocalDpi xmlns:a14="http://schemas.microsoft.com/office/drawing/2010/main" val="0"/>
              </a:ext>
            </a:extLst>
          </a:blip>
          <a:srcRect l="22947" t="7536" r="23913"/>
          <a:stretch/>
        </p:blipFill>
        <p:spPr>
          <a:xfrm>
            <a:off x="0" y="3429000"/>
            <a:ext cx="1449920" cy="2522861"/>
          </a:xfrm>
          <a:prstGeom prst="rect">
            <a:avLst/>
          </a:prstGeom>
        </p:spPr>
      </p:pic>
      <p:pic>
        <p:nvPicPr>
          <p:cNvPr id="31" name="صورة 30" descr="صورة تحتوي على نص, بطاقة عمل, رسوم المتجهات, لقطة شاشة&#10;&#10;تم إنشاء الوصف تلقائياً">
            <a:extLst>
              <a:ext uri="{FF2B5EF4-FFF2-40B4-BE49-F238E27FC236}">
                <a16:creationId xmlns:a16="http://schemas.microsoft.com/office/drawing/2014/main" id="{5DAE1E99-9F81-492F-C17C-B93F11B4C4D3}"/>
              </a:ext>
            </a:extLst>
          </p:cNvPr>
          <p:cNvPicPr>
            <a:picLocks noChangeAspect="1"/>
          </p:cNvPicPr>
          <p:nvPr/>
        </p:nvPicPr>
        <p:blipFill rotWithShape="1">
          <a:blip r:embed="rId5">
            <a:clrChange>
              <a:clrFrom>
                <a:srgbClr val="FCFCFC"/>
              </a:clrFrom>
              <a:clrTo>
                <a:srgbClr val="FCFCFC">
                  <a:alpha val="0"/>
                </a:srgbClr>
              </a:clrTo>
            </a:clrChange>
            <a:extLst>
              <a:ext uri="{28A0092B-C50C-407E-A947-70E740481C1C}">
                <a14:useLocalDpi xmlns:a14="http://schemas.microsoft.com/office/drawing/2010/main" val="0"/>
              </a:ext>
            </a:extLst>
          </a:blip>
          <a:srcRect b="3968"/>
          <a:stretch/>
        </p:blipFill>
        <p:spPr>
          <a:xfrm>
            <a:off x="2891090" y="227288"/>
            <a:ext cx="2931739" cy="2815424"/>
          </a:xfrm>
          <a:prstGeom prst="rect">
            <a:avLst/>
          </a:prstGeom>
        </p:spPr>
      </p:pic>
      <p:sp>
        <p:nvSpPr>
          <p:cNvPr id="2" name="عنصر نائب للتذييل 1">
            <a:extLst>
              <a:ext uri="{FF2B5EF4-FFF2-40B4-BE49-F238E27FC236}">
                <a16:creationId xmlns:a16="http://schemas.microsoft.com/office/drawing/2014/main" id="{534EF3A3-EFE4-BFEF-0EB3-983B2FFDA192}"/>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9359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childTnLst>
                          </p:cTn>
                        </p:par>
                        <p:par>
                          <p:cTn id="11" fill="hold">
                            <p:stCondLst>
                              <p:cond delay="750"/>
                            </p:stCondLst>
                            <p:childTnLst>
                              <p:par>
                                <p:cTn id="12" presetID="17" presetClass="entr" presetSubtype="2"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750" fill="hold"/>
                                        <p:tgtEl>
                                          <p:spTgt spid="16">
                                            <p:txEl>
                                              <p:pRg st="0" end="0"/>
                                            </p:txEl>
                                          </p:spTgt>
                                        </p:tgtEl>
                                        <p:attrNameLst>
                                          <p:attrName>ppt_x</p:attrName>
                                        </p:attrNameLst>
                                      </p:cBhvr>
                                      <p:tavLst>
                                        <p:tav tm="0">
                                          <p:val>
                                            <p:strVal val="#ppt_x+#ppt_w/2"/>
                                          </p:val>
                                        </p:tav>
                                        <p:tav tm="100000">
                                          <p:val>
                                            <p:strVal val="#ppt_x"/>
                                          </p:val>
                                        </p:tav>
                                      </p:tavLst>
                                    </p:anim>
                                    <p:anim calcmode="lin" valueType="num">
                                      <p:cBhvr>
                                        <p:cTn id="15" dur="75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16" dur="75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2" fill="hold" grpId="0" nodeType="after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750" fill="hold"/>
                                        <p:tgtEl>
                                          <p:spTgt spid="16">
                                            <p:txEl>
                                              <p:pRg st="1" end="1"/>
                                            </p:txEl>
                                          </p:spTgt>
                                        </p:tgtEl>
                                        <p:attrNameLst>
                                          <p:attrName>ppt_x</p:attrName>
                                        </p:attrNameLst>
                                      </p:cBhvr>
                                      <p:tavLst>
                                        <p:tav tm="0">
                                          <p:val>
                                            <p:strVal val="#ppt_x+#ppt_w/2"/>
                                          </p:val>
                                        </p:tav>
                                        <p:tav tm="100000">
                                          <p:val>
                                            <p:strVal val="#ppt_x"/>
                                          </p:val>
                                        </p:tav>
                                      </p:tavLst>
                                    </p:anim>
                                    <p:anim calcmode="lin" valueType="num">
                                      <p:cBhvr>
                                        <p:cTn id="22" dur="750" fill="hold"/>
                                        <p:tgtEl>
                                          <p:spTgt spid="16">
                                            <p:txEl>
                                              <p:pRg st="1" end="1"/>
                                            </p:txEl>
                                          </p:spTgt>
                                        </p:tgtEl>
                                        <p:attrNameLst>
                                          <p:attrName>ppt_y</p:attrName>
                                        </p:attrNameLst>
                                      </p:cBhvr>
                                      <p:tavLst>
                                        <p:tav tm="0">
                                          <p:val>
                                            <p:strVal val="#ppt_y"/>
                                          </p:val>
                                        </p:tav>
                                        <p:tav tm="100000">
                                          <p:val>
                                            <p:strVal val="#ppt_y"/>
                                          </p:val>
                                        </p:tav>
                                      </p:tavLst>
                                    </p:anim>
                                    <p:anim calcmode="lin" valueType="num">
                                      <p:cBhvr>
                                        <p:cTn id="23" dur="75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4" dur="750" fill="hold"/>
                                        <p:tgtEl>
                                          <p:spTgt spid="16">
                                            <p:txEl>
                                              <p:pRg st="1" end="1"/>
                                            </p:txEl>
                                          </p:spTgt>
                                        </p:tgtEl>
                                        <p:attrNameLst>
                                          <p:attrName>ppt_h</p:attrName>
                                        </p:attrNameLst>
                                      </p:cBhvr>
                                      <p:tavLst>
                                        <p:tav tm="0">
                                          <p:val>
                                            <p:strVal val="#ppt_h"/>
                                          </p:val>
                                        </p:tav>
                                        <p:tav tm="100000">
                                          <p:val>
                                            <p:strVal val="#ppt_h"/>
                                          </p:val>
                                        </p:tav>
                                      </p:tavLst>
                                    </p:anim>
                                  </p:childTnLst>
                                </p:cTn>
                              </p:par>
                            </p:childTnLst>
                          </p:cTn>
                        </p:par>
                        <p:par>
                          <p:cTn id="25" fill="hold">
                            <p:stCondLst>
                              <p:cond delay="2250"/>
                            </p:stCondLst>
                            <p:childTnLst>
                              <p:par>
                                <p:cTn id="26" presetID="17" presetClass="entr" presetSubtype="2" fill="hold" grpId="0" nodeType="after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p:cTn id="28" dur="750" fill="hold"/>
                                        <p:tgtEl>
                                          <p:spTgt spid="16">
                                            <p:txEl>
                                              <p:pRg st="2" end="2"/>
                                            </p:txEl>
                                          </p:spTgt>
                                        </p:tgtEl>
                                        <p:attrNameLst>
                                          <p:attrName>ppt_x</p:attrName>
                                        </p:attrNameLst>
                                      </p:cBhvr>
                                      <p:tavLst>
                                        <p:tav tm="0">
                                          <p:val>
                                            <p:strVal val="#ppt_x+#ppt_w/2"/>
                                          </p:val>
                                        </p:tav>
                                        <p:tav tm="100000">
                                          <p:val>
                                            <p:strVal val="#ppt_x"/>
                                          </p:val>
                                        </p:tav>
                                      </p:tavLst>
                                    </p:anim>
                                    <p:anim calcmode="lin" valueType="num">
                                      <p:cBhvr>
                                        <p:cTn id="29" dur="750" fill="hold"/>
                                        <p:tgtEl>
                                          <p:spTgt spid="16">
                                            <p:txEl>
                                              <p:pRg st="2" end="2"/>
                                            </p:txEl>
                                          </p:spTgt>
                                        </p:tgtEl>
                                        <p:attrNameLst>
                                          <p:attrName>ppt_y</p:attrName>
                                        </p:attrNameLst>
                                      </p:cBhvr>
                                      <p:tavLst>
                                        <p:tav tm="0">
                                          <p:val>
                                            <p:strVal val="#ppt_y"/>
                                          </p:val>
                                        </p:tav>
                                        <p:tav tm="100000">
                                          <p:val>
                                            <p:strVal val="#ppt_y"/>
                                          </p:val>
                                        </p:tav>
                                      </p:tavLst>
                                    </p:anim>
                                    <p:anim calcmode="lin" valueType="num">
                                      <p:cBhvr>
                                        <p:cTn id="30" dur="75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1" dur="750" fill="hold"/>
                                        <p:tgtEl>
                                          <p:spTgt spid="16">
                                            <p:txEl>
                                              <p:pRg st="2" end="2"/>
                                            </p:txEl>
                                          </p:spTgt>
                                        </p:tgtEl>
                                        <p:attrNameLst>
                                          <p:attrName>ppt_h</p:attrName>
                                        </p:attrNameLst>
                                      </p:cBhvr>
                                      <p:tavLst>
                                        <p:tav tm="0">
                                          <p:val>
                                            <p:strVal val="#ppt_h"/>
                                          </p:val>
                                        </p:tav>
                                        <p:tav tm="100000">
                                          <p:val>
                                            <p:strVal val="#ppt_h"/>
                                          </p:val>
                                        </p:tav>
                                      </p:tavLst>
                                    </p:anim>
                                  </p:childTnLst>
                                </p:cTn>
                              </p:par>
                              <p:par>
                                <p:cTn id="32" presetID="47" presetClass="entr" presetSubtype="0" fill="hold"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500"/>
                                        <p:tgtEl>
                                          <p:spTgt spid="17">
                                            <p:txEl>
                                              <p:pRg st="0" end="0"/>
                                            </p:txEl>
                                          </p:spTgt>
                                        </p:tgtEl>
                                      </p:cBhvr>
                                    </p:animEffect>
                                    <p:anim calcmode="lin" valueType="num">
                                      <p:cBhvr>
                                        <p:cTn id="3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سجيل الشاشة 1">
            <a:hlinkClick r:id="" action="ppaction://media"/>
            <a:extLst>
              <a:ext uri="{FF2B5EF4-FFF2-40B4-BE49-F238E27FC236}">
                <a16:creationId xmlns:a16="http://schemas.microsoft.com/office/drawing/2014/main" id="{37930357-F358-7D40-8A1D-EE2D8349B3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4732" y="1059883"/>
            <a:ext cx="6122504" cy="34417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6722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5287" y="397567"/>
            <a:ext cx="8689918" cy="97267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358C10"/>
                </a:solidFill>
              </a:rPr>
              <a:t>تعطي دالة المتوسط </a:t>
            </a:r>
            <a:r>
              <a:rPr lang="en-US" sz="2000" b="1" dirty="0">
                <a:solidFill>
                  <a:srgbClr val="358C10"/>
                </a:solidFill>
              </a:rPr>
              <a:t>Average </a:t>
            </a:r>
            <a:r>
              <a:rPr lang="ar-EG" sz="2000" b="1" dirty="0">
                <a:solidFill>
                  <a:srgbClr val="358C10"/>
                </a:solidFill>
              </a:rPr>
              <a:t>متوسط عدد نطاق من الخلايا. إن حساب المتوسط ليس بالمهمة السهلة، لذلك جرب استخدام هذه الدالة وستتمكن من القيام بذلك ببضع خطوات بسيطة.</a:t>
            </a:r>
          </a:p>
        </p:txBody>
      </p:sp>
      <p:sp>
        <p:nvSpPr>
          <p:cNvPr id="4" name="مستطيل مستدير الزوايا 3"/>
          <p:cNvSpPr/>
          <p:nvPr/>
        </p:nvSpPr>
        <p:spPr>
          <a:xfrm>
            <a:off x="6380532" y="159027"/>
            <a:ext cx="2763468" cy="331304"/>
          </a:xfrm>
          <a:prstGeom prst="roundRect">
            <a:avLst/>
          </a:prstGeom>
          <a:no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u="sng" dirty="0">
                <a:solidFill>
                  <a:srgbClr val="E7C11D"/>
                </a:solidFill>
              </a:rPr>
              <a:t>دالة المتوسط </a:t>
            </a:r>
            <a:r>
              <a:rPr lang="en-US" sz="2000" b="1" u="sng" dirty="0">
                <a:solidFill>
                  <a:srgbClr val="E7C11D"/>
                </a:solidFill>
              </a:rPr>
              <a:t>Average</a:t>
            </a:r>
          </a:p>
        </p:txBody>
      </p:sp>
      <p:sp>
        <p:nvSpPr>
          <p:cNvPr id="3" name="مستطيل: زوايا مستديرة 2">
            <a:extLst>
              <a:ext uri="{FF2B5EF4-FFF2-40B4-BE49-F238E27FC236}">
                <a16:creationId xmlns:a16="http://schemas.microsoft.com/office/drawing/2014/main" id="{7763E296-B49B-8644-1D44-4DEA4F990542}"/>
              </a:ext>
            </a:extLst>
          </p:cNvPr>
          <p:cNvSpPr/>
          <p:nvPr/>
        </p:nvSpPr>
        <p:spPr>
          <a:xfrm>
            <a:off x="795130" y="821635"/>
            <a:ext cx="8121829" cy="3793323"/>
          </a:xfrm>
          <a:prstGeom prst="roundRect">
            <a:avLst>
              <a:gd name="adj" fmla="val 10266"/>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u="sng" dirty="0">
                <a:solidFill>
                  <a:srgbClr val="E7C11D"/>
                </a:solidFill>
              </a:rPr>
              <a:t>لاستخدام دالة المتوسط </a:t>
            </a:r>
            <a:r>
              <a:rPr lang="en-US" sz="2000" b="1" u="sng" dirty="0">
                <a:solidFill>
                  <a:srgbClr val="E7C11D"/>
                </a:solidFill>
              </a:rPr>
              <a:t>Average</a:t>
            </a:r>
          </a:p>
          <a:p>
            <a:pPr marL="457200" lvl="0" indent="-457200" algn="r" rtl="1">
              <a:buFont typeface="Wingdings" panose="05000000000000000000" pitchFamily="2" charset="2"/>
              <a:buChar char="Ø"/>
              <a:defRPr/>
            </a:pPr>
            <a:r>
              <a:rPr lang="ar-EG" sz="2000" b="1" dirty="0">
                <a:solidFill>
                  <a:srgbClr val="358C10"/>
                </a:solidFill>
              </a:rPr>
              <a:t>اضغط على الخلية التي تريد عرض المتوسط فيها على سبيل المثال الخلية</a:t>
            </a:r>
            <a:r>
              <a:rPr lang="en-US" sz="2000" b="1" dirty="0">
                <a:solidFill>
                  <a:srgbClr val="358C10"/>
                </a:solidFill>
              </a:rPr>
              <a:t> </a:t>
            </a:r>
            <a:r>
              <a:rPr lang="ar-EG" sz="2000" b="1" dirty="0">
                <a:solidFill>
                  <a:srgbClr val="358C10"/>
                </a:solidFill>
              </a:rPr>
              <a:t>3</a:t>
            </a:r>
            <a:r>
              <a:rPr lang="en-US" sz="2000" b="1" dirty="0">
                <a:solidFill>
                  <a:srgbClr val="358C10"/>
                </a:solidFill>
              </a:rPr>
              <a:t>G</a:t>
            </a:r>
            <a:r>
              <a:rPr lang="ar-EG" sz="2000" b="1" dirty="0">
                <a:solidFill>
                  <a:srgbClr val="358C10"/>
                </a:solidFill>
              </a:rPr>
              <a:t> (1)</a:t>
            </a:r>
          </a:p>
          <a:p>
            <a:pPr marL="342900" lvl="0" indent="-342900" algn="r" rtl="1">
              <a:buFont typeface="Wingdings" panose="05000000000000000000" pitchFamily="2" charset="2"/>
              <a:buChar char="Ø"/>
              <a:defRPr/>
            </a:pPr>
            <a:r>
              <a:rPr lang="ar-EG" sz="2000" b="1" dirty="0">
                <a:solidFill>
                  <a:srgbClr val="358C10"/>
                </a:solidFill>
              </a:rPr>
              <a:t>من علامة تبويب الشريط الرئيسي</a:t>
            </a:r>
            <a:r>
              <a:rPr lang="en-US" sz="2000" b="1" dirty="0">
                <a:solidFill>
                  <a:srgbClr val="358C10"/>
                </a:solidFill>
              </a:rPr>
              <a:t>Home </a:t>
            </a:r>
            <a:r>
              <a:rPr lang="ar-EG" sz="2000" b="1" dirty="0">
                <a:solidFill>
                  <a:srgbClr val="358C10"/>
                </a:solidFill>
              </a:rPr>
              <a:t>ومن مجموعة تحرير</a:t>
            </a:r>
            <a:r>
              <a:rPr lang="en-US" sz="2000" b="1" dirty="0">
                <a:solidFill>
                  <a:srgbClr val="358C10"/>
                </a:solidFill>
              </a:rPr>
              <a:t>Editing </a:t>
            </a:r>
            <a:r>
              <a:rPr lang="ar-EG" sz="2000" b="1" dirty="0">
                <a:solidFill>
                  <a:srgbClr val="358C10"/>
                </a:solidFill>
              </a:rPr>
              <a:t>اضغط السهم الصغير المجاور لرمز</a:t>
            </a:r>
            <a:r>
              <a:rPr lang="el-GR" sz="2000" b="1" dirty="0">
                <a:solidFill>
                  <a:srgbClr val="358C10"/>
                </a:solidFill>
              </a:rPr>
              <a:t>Σ</a:t>
            </a:r>
            <a:r>
              <a:rPr lang="ar-EG" sz="2000" b="1" dirty="0">
                <a:solidFill>
                  <a:srgbClr val="358C10"/>
                </a:solidFill>
              </a:rPr>
              <a:t> (2)</a:t>
            </a:r>
          </a:p>
          <a:p>
            <a:pPr marL="342900" lvl="0" indent="-342900" algn="r" rtl="1">
              <a:buFont typeface="Wingdings" panose="05000000000000000000" pitchFamily="2" charset="2"/>
              <a:buChar char="Ø"/>
              <a:defRPr/>
            </a:pPr>
            <a:r>
              <a:rPr lang="ar-EG" sz="2000" b="1" dirty="0">
                <a:solidFill>
                  <a:srgbClr val="358C10"/>
                </a:solidFill>
              </a:rPr>
              <a:t>اضغط على المتوسط </a:t>
            </a:r>
            <a:r>
              <a:rPr lang="en-US" sz="2000" b="1" dirty="0">
                <a:solidFill>
                  <a:srgbClr val="358C10"/>
                </a:solidFill>
              </a:rPr>
              <a:t>Average</a:t>
            </a:r>
            <a:r>
              <a:rPr lang="ar-EG" sz="2000" b="1" dirty="0">
                <a:solidFill>
                  <a:srgbClr val="358C10"/>
                </a:solidFill>
              </a:rPr>
              <a:t> (3)</a:t>
            </a:r>
            <a:endParaRPr lang="en-US" sz="2000" b="1" dirty="0">
              <a:solidFill>
                <a:srgbClr val="358C10"/>
              </a:solidFill>
            </a:endParaRPr>
          </a:p>
          <a:p>
            <a:pPr marL="457200" lvl="0" indent="-457200" algn="r" rtl="1">
              <a:buFont typeface="Wingdings" panose="05000000000000000000" pitchFamily="2" charset="2"/>
              <a:buChar char="Ø"/>
              <a:defRPr/>
            </a:pPr>
            <a:r>
              <a:rPr lang="ar-EG" sz="2000" b="1" dirty="0">
                <a:solidFill>
                  <a:srgbClr val="358C10"/>
                </a:solidFill>
              </a:rPr>
              <a:t>حدد الخلايا التي تريد حساب متوسطها، مثلا الخلايا من </a:t>
            </a:r>
            <a:r>
              <a:rPr lang="en-US" sz="2000" b="1" dirty="0">
                <a:solidFill>
                  <a:srgbClr val="358C10"/>
                </a:solidFill>
              </a:rPr>
              <a:t>B3 </a:t>
            </a:r>
            <a:r>
              <a:rPr lang="ar-EG" sz="2000" b="1" dirty="0">
                <a:solidFill>
                  <a:srgbClr val="358C10"/>
                </a:solidFill>
              </a:rPr>
              <a:t>إلى </a:t>
            </a:r>
            <a:r>
              <a:rPr lang="en-US" sz="2000" b="1" dirty="0">
                <a:solidFill>
                  <a:srgbClr val="358C10"/>
                </a:solidFill>
              </a:rPr>
              <a:t>E3 </a:t>
            </a:r>
            <a:r>
              <a:rPr lang="ar-EG" sz="2000" b="1" dirty="0">
                <a:solidFill>
                  <a:srgbClr val="358C10"/>
                </a:solidFill>
              </a:rPr>
              <a:t> (اضغط واسحب لتحديد الخلايا). (4)</a:t>
            </a:r>
          </a:p>
          <a:p>
            <a:pPr marL="457200" lvl="0" indent="-457200" algn="r" rtl="1">
              <a:buFont typeface="Wingdings" panose="05000000000000000000" pitchFamily="2" charset="2"/>
              <a:buChar char="Ø"/>
              <a:defRPr/>
            </a:pPr>
            <a:r>
              <a:rPr lang="ar-EG" sz="2000" b="1" dirty="0">
                <a:solidFill>
                  <a:srgbClr val="358C10"/>
                </a:solidFill>
              </a:rPr>
              <a:t>اضغط على مفتاحي</a:t>
            </a:r>
            <a:r>
              <a:rPr lang="en-US" sz="2000" b="1" dirty="0">
                <a:solidFill>
                  <a:srgbClr val="358C10"/>
                </a:solidFill>
              </a:rPr>
              <a:t>Ctrl+Enter</a:t>
            </a:r>
            <a:r>
              <a:rPr lang="ar-EG" sz="2000" b="1" dirty="0">
                <a:solidFill>
                  <a:srgbClr val="358C10"/>
                </a:solidFill>
              </a:rPr>
              <a:t> (5)</a:t>
            </a:r>
            <a:endParaRPr lang="en-US" sz="2000" b="1" dirty="0">
              <a:solidFill>
                <a:srgbClr val="358C10"/>
              </a:solidFill>
            </a:endParaRPr>
          </a:p>
          <a:p>
            <a:pPr marL="457200" lvl="0" indent="-457200" algn="r" rtl="1">
              <a:buFont typeface="Wingdings" panose="05000000000000000000" pitchFamily="2" charset="2"/>
              <a:buChar char="Ø"/>
              <a:defRPr/>
            </a:pPr>
            <a:r>
              <a:rPr lang="ar-EG" sz="2000" b="1" dirty="0">
                <a:solidFill>
                  <a:srgbClr val="358C10"/>
                </a:solidFill>
              </a:rPr>
              <a:t>استخدم ميزة التعبئة التلقائية </a:t>
            </a:r>
            <a:r>
              <a:rPr lang="en-US" sz="2000" b="1" dirty="0">
                <a:solidFill>
                  <a:srgbClr val="358C10"/>
                </a:solidFill>
              </a:rPr>
              <a:t>Auto Fill </a:t>
            </a:r>
            <a:r>
              <a:rPr lang="ar-EG" sz="2000" b="1" dirty="0">
                <a:solidFill>
                  <a:srgbClr val="358C10"/>
                </a:solidFill>
              </a:rPr>
              <a:t>الحساب متوسط الدرجات لجميع المواد الدراسية الأخرى. (6)</a:t>
            </a:r>
          </a:p>
        </p:txBody>
      </p:sp>
    </p:spTree>
    <p:extLst>
      <p:ext uri="{BB962C8B-B14F-4D97-AF65-F5344CB8AC3E}">
        <p14:creationId xmlns:p14="http://schemas.microsoft.com/office/powerpoint/2010/main" val="10841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18CA4A9-29FB-A4A9-75AD-193EFE3E4084}"/>
              </a:ext>
            </a:extLst>
          </p:cNvPr>
          <p:cNvPicPr>
            <a:picLocks noChangeAspect="1"/>
          </p:cNvPicPr>
          <p:nvPr/>
        </p:nvPicPr>
        <p:blipFill>
          <a:blip r:embed="rId2"/>
          <a:stretch>
            <a:fillRect/>
          </a:stretch>
        </p:blipFill>
        <p:spPr>
          <a:xfrm>
            <a:off x="1390650" y="172279"/>
            <a:ext cx="6242602" cy="3604592"/>
          </a:xfrm>
          <a:prstGeom prst="rect">
            <a:avLst/>
          </a:prstGeom>
        </p:spPr>
      </p:pic>
      <p:pic>
        <p:nvPicPr>
          <p:cNvPr id="6" name="صورة 5">
            <a:extLst>
              <a:ext uri="{FF2B5EF4-FFF2-40B4-BE49-F238E27FC236}">
                <a16:creationId xmlns:a16="http://schemas.microsoft.com/office/drawing/2014/main" id="{AD9FCA74-A0F7-153D-0B05-9BF95B837576}"/>
              </a:ext>
            </a:extLst>
          </p:cNvPr>
          <p:cNvPicPr>
            <a:picLocks noChangeAspect="1"/>
          </p:cNvPicPr>
          <p:nvPr/>
        </p:nvPicPr>
        <p:blipFill>
          <a:blip r:embed="rId3"/>
          <a:stretch>
            <a:fillRect/>
          </a:stretch>
        </p:blipFill>
        <p:spPr>
          <a:xfrm>
            <a:off x="1285461" y="3776870"/>
            <a:ext cx="6347791" cy="1333292"/>
          </a:xfrm>
          <a:prstGeom prst="rect">
            <a:avLst/>
          </a:prstGeom>
        </p:spPr>
      </p:pic>
    </p:spTree>
    <p:extLst>
      <p:ext uri="{BB962C8B-B14F-4D97-AF65-F5344CB8AC3E}">
        <p14:creationId xmlns:p14="http://schemas.microsoft.com/office/powerpoint/2010/main" val="4084669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2">
            <a:clrChange>
              <a:clrFrom>
                <a:srgbClr val="FFFFFF"/>
              </a:clrFrom>
              <a:clrTo>
                <a:srgbClr val="FFFFFF">
                  <a:alpha val="0"/>
                </a:srgbClr>
              </a:clrTo>
            </a:clrChange>
          </a:blip>
          <a:srcRect t="3481" r="2980"/>
          <a:stretch/>
        </p:blipFill>
        <p:spPr>
          <a:xfrm>
            <a:off x="1126435" y="278294"/>
            <a:ext cx="6639339" cy="4312189"/>
          </a:xfrm>
          <a:prstGeom prst="rect">
            <a:avLst/>
          </a:prstGeom>
        </p:spPr>
      </p:pic>
    </p:spTree>
    <p:extLst>
      <p:ext uri="{BB962C8B-B14F-4D97-AF65-F5344CB8AC3E}">
        <p14:creationId xmlns:p14="http://schemas.microsoft.com/office/powerpoint/2010/main" val="99977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t="1816" r="1691" b="5055"/>
          <a:stretch/>
        </p:blipFill>
        <p:spPr>
          <a:xfrm>
            <a:off x="1293351" y="357809"/>
            <a:ext cx="6339901" cy="4348272"/>
          </a:xfrm>
          <a:prstGeom prst="rect">
            <a:avLst/>
          </a:prstGeom>
        </p:spPr>
      </p:pic>
    </p:spTree>
    <p:extLst>
      <p:ext uri="{BB962C8B-B14F-4D97-AF65-F5344CB8AC3E}">
        <p14:creationId xmlns:p14="http://schemas.microsoft.com/office/powerpoint/2010/main" val="5893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سجيل الشاشة 1">
            <a:hlinkClick r:id="" action="ppaction://media"/>
            <a:extLst>
              <a:ext uri="{FF2B5EF4-FFF2-40B4-BE49-F238E27FC236}">
                <a16:creationId xmlns:a16="http://schemas.microsoft.com/office/drawing/2014/main" id="{CA90E064-BAC1-892E-4BF0-90F4D6AA28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4548" y="748924"/>
            <a:ext cx="6274904" cy="35274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3018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79C38C7-D4B1-4AE1-8B72-9D600A553F4A}"/>
              </a:ext>
            </a:extLst>
          </p:cNvPr>
          <p:cNvSpPr/>
          <p:nvPr/>
        </p:nvSpPr>
        <p:spPr>
          <a:xfrm>
            <a:off x="0" y="198783"/>
            <a:ext cx="9144000" cy="1190062"/>
          </a:xfrm>
          <a:prstGeom prst="roundRect">
            <a:avLst/>
          </a:prstGeom>
          <a:noFill/>
          <a:ln>
            <a:noFill/>
          </a:ln>
          <a:effectLst/>
        </p:spPr>
        <p:style>
          <a:lnRef idx="0">
            <a:schemeClr val="accent6"/>
          </a:lnRef>
          <a:fillRef idx="3">
            <a:schemeClr val="accent6"/>
          </a:fillRef>
          <a:effectRef idx="3">
            <a:schemeClr val="accent6"/>
          </a:effectRef>
          <a:fontRef idx="minor">
            <a:schemeClr val="lt1"/>
          </a:fontRef>
        </p:style>
        <p:txBody>
          <a:bodyPr rtlCol="0" anchor="ctr"/>
          <a:lstStyle/>
          <a:p>
            <a:pPr lvl="0" algn="r" rtl="1">
              <a:defRPr/>
            </a:pPr>
            <a:r>
              <a:rPr lang="ar-EG" sz="2000" b="1" u="sng" dirty="0">
                <a:solidFill>
                  <a:srgbClr val="E7C11D"/>
                </a:solidFill>
              </a:rPr>
              <a:t>تنسيق الأرقام العشرية</a:t>
            </a:r>
          </a:p>
          <a:p>
            <a:pPr lvl="0" algn="r" rtl="1">
              <a:defRPr/>
            </a:pPr>
            <a:r>
              <a:rPr lang="ar-EG" sz="2000" b="1" dirty="0">
                <a:solidFill>
                  <a:srgbClr val="358C10"/>
                </a:solidFill>
              </a:rPr>
              <a:t>تحتوى الخلايا على الكثير من الأرقام العشرية، وهي الأرقام التي تلي العلامة العشرية. يمكنك أيضا تقليل عدد الأرقام</a:t>
            </a:r>
            <a:r>
              <a:rPr lang="ar-SA" sz="2000" b="1" dirty="0">
                <a:solidFill>
                  <a:srgbClr val="358C10"/>
                </a:solidFill>
              </a:rPr>
              <a:t> </a:t>
            </a:r>
            <a:r>
              <a:rPr lang="ar-EG" sz="2000" b="1" dirty="0">
                <a:solidFill>
                  <a:srgbClr val="358C10"/>
                </a:solidFill>
              </a:rPr>
              <a:t>العشرية.</a:t>
            </a:r>
          </a:p>
        </p:txBody>
      </p:sp>
      <p:sp>
        <p:nvSpPr>
          <p:cNvPr id="3" name="مستطيل: زوايا مستديرة 2">
            <a:extLst>
              <a:ext uri="{FF2B5EF4-FFF2-40B4-BE49-F238E27FC236}">
                <a16:creationId xmlns:a16="http://schemas.microsoft.com/office/drawing/2014/main" id="{72634FAF-843A-EB07-9F43-501380BF1DBD}"/>
              </a:ext>
            </a:extLst>
          </p:cNvPr>
          <p:cNvSpPr/>
          <p:nvPr/>
        </p:nvSpPr>
        <p:spPr>
          <a:xfrm>
            <a:off x="1304365" y="1266941"/>
            <a:ext cx="7839635" cy="2159520"/>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400" b="1" u="sng" dirty="0">
                <a:solidFill>
                  <a:srgbClr val="E7C11D"/>
                </a:solidFill>
              </a:rPr>
              <a:t>لتقليل العدد العشري</a:t>
            </a:r>
          </a:p>
          <a:p>
            <a:pPr marL="571500" lvl="0" indent="-571500" algn="r" rtl="1">
              <a:buFont typeface="Wingdings" panose="05000000000000000000" pitchFamily="2" charset="2"/>
              <a:buChar char="Ø"/>
              <a:defRPr/>
            </a:pPr>
            <a:r>
              <a:rPr lang="ar-EG" sz="2000" b="1" dirty="0">
                <a:solidFill>
                  <a:srgbClr val="358C10"/>
                </a:solidFill>
              </a:rPr>
              <a:t>حدد الخلايا التي تحتوي على أرقام عشرية، على سبيل المثال الخلايا من </a:t>
            </a:r>
            <a:r>
              <a:rPr lang="en-US" sz="2000" b="1" dirty="0">
                <a:solidFill>
                  <a:srgbClr val="358C10"/>
                </a:solidFill>
              </a:rPr>
              <a:t>G3 </a:t>
            </a:r>
            <a:r>
              <a:rPr lang="ar-EG" sz="2000" b="1" dirty="0">
                <a:solidFill>
                  <a:srgbClr val="358C10"/>
                </a:solidFill>
              </a:rPr>
              <a:t>إلى </a:t>
            </a:r>
            <a:r>
              <a:rPr lang="en-US" sz="2000" b="1" dirty="0">
                <a:solidFill>
                  <a:srgbClr val="358C10"/>
                </a:solidFill>
              </a:rPr>
              <a:t>G10. </a:t>
            </a:r>
            <a:r>
              <a:rPr lang="ar-EG" sz="2000" b="1" dirty="0">
                <a:solidFill>
                  <a:srgbClr val="358C10"/>
                </a:solidFill>
              </a:rPr>
              <a:t>  (1)</a:t>
            </a:r>
          </a:p>
          <a:p>
            <a:pPr marL="571500" lvl="0" indent="-571500" algn="r" rtl="1">
              <a:buFont typeface="Wingdings" panose="05000000000000000000" pitchFamily="2" charset="2"/>
              <a:buChar char="Ø"/>
              <a:defRPr/>
            </a:pPr>
            <a:r>
              <a:rPr lang="ar-EG" sz="2000" b="1" dirty="0">
                <a:solidFill>
                  <a:srgbClr val="358C10"/>
                </a:solidFill>
              </a:rPr>
              <a:t>من علامة تبويب الشريط الرئيسي </a:t>
            </a:r>
            <a:r>
              <a:rPr lang="en-US" sz="2000" b="1" dirty="0">
                <a:solidFill>
                  <a:srgbClr val="358C10"/>
                </a:solidFill>
              </a:rPr>
              <a:t>Home، </a:t>
            </a:r>
            <a:r>
              <a:rPr lang="ar-EG" sz="2000" b="1" dirty="0">
                <a:solidFill>
                  <a:srgbClr val="358C10"/>
                </a:solidFill>
              </a:rPr>
              <a:t>ومن مجموعة رقم (</a:t>
            </a:r>
            <a:r>
              <a:rPr lang="en-US" sz="2000" b="1" dirty="0">
                <a:solidFill>
                  <a:srgbClr val="358C10"/>
                </a:solidFill>
              </a:rPr>
              <a:t>)Number، </a:t>
            </a:r>
            <a:r>
              <a:rPr lang="ar-EG" sz="2000" b="1" dirty="0">
                <a:solidFill>
                  <a:srgbClr val="358C10"/>
                </a:solidFill>
              </a:rPr>
              <a:t>اضغط على إنقاص العدد العشري </a:t>
            </a:r>
            <a:r>
              <a:rPr lang="en-US" sz="2000" b="1" dirty="0">
                <a:solidFill>
                  <a:srgbClr val="358C10"/>
                </a:solidFill>
              </a:rPr>
              <a:t>Decrease Decimal</a:t>
            </a:r>
            <a:r>
              <a:rPr lang="ar-EG" sz="2000" b="1" dirty="0">
                <a:solidFill>
                  <a:srgbClr val="358C10"/>
                </a:solidFill>
              </a:rPr>
              <a:t> (2)</a:t>
            </a:r>
          </a:p>
          <a:p>
            <a:pPr marL="571500" lvl="0" indent="-571500" algn="r" rtl="1">
              <a:buFont typeface="Wingdings" panose="05000000000000000000" pitchFamily="2" charset="2"/>
              <a:buChar char="Ø"/>
              <a:defRPr/>
            </a:pPr>
            <a:r>
              <a:rPr lang="ar-EG" sz="2000" b="1" dirty="0">
                <a:solidFill>
                  <a:srgbClr val="358C10"/>
                </a:solidFill>
              </a:rPr>
              <a:t>تحتوي الآن الأرقام العشرية على رقم واحد فقط بعد العلامة العشرية. (3)</a:t>
            </a:r>
          </a:p>
        </p:txBody>
      </p:sp>
    </p:spTree>
    <p:extLst>
      <p:ext uri="{BB962C8B-B14F-4D97-AF65-F5344CB8AC3E}">
        <p14:creationId xmlns:p14="http://schemas.microsoft.com/office/powerpoint/2010/main" val="31118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1258958" y="224585"/>
            <a:ext cx="6665842" cy="4344821"/>
          </a:xfrm>
          <a:prstGeom prst="rect">
            <a:avLst/>
          </a:prstGeom>
        </p:spPr>
      </p:pic>
      <p:sp>
        <p:nvSpPr>
          <p:cNvPr id="4" name="مربع نص 3">
            <a:extLst>
              <a:ext uri="{FF2B5EF4-FFF2-40B4-BE49-F238E27FC236}">
                <a16:creationId xmlns:a16="http://schemas.microsoft.com/office/drawing/2014/main" id="{6EA5AD69-3C63-3289-6180-5AA6AA0C8127}"/>
              </a:ext>
            </a:extLst>
          </p:cNvPr>
          <p:cNvSpPr txBox="1"/>
          <p:nvPr/>
        </p:nvSpPr>
        <p:spPr>
          <a:xfrm>
            <a:off x="2286000" y="4718639"/>
            <a:ext cx="4572000" cy="400110"/>
          </a:xfrm>
          <a:prstGeom prst="rect">
            <a:avLst/>
          </a:prstGeom>
          <a:noFill/>
        </p:spPr>
        <p:txBody>
          <a:bodyPr wrap="square">
            <a:spAutoFit/>
          </a:bodyPr>
          <a:lstStyle/>
          <a:p>
            <a:pPr algn="ctr" rtl="1"/>
            <a:r>
              <a:rPr lang="ar-EG" sz="2000" b="1" dirty="0">
                <a:solidFill>
                  <a:srgbClr val="358C10"/>
                </a:solidFill>
              </a:rPr>
              <a:t>عند إنقاص</a:t>
            </a:r>
            <a:r>
              <a:rPr lang="ar-SA" sz="2000" b="1" dirty="0">
                <a:solidFill>
                  <a:srgbClr val="358C10"/>
                </a:solidFill>
              </a:rPr>
              <a:t> </a:t>
            </a:r>
            <a:r>
              <a:rPr lang="ar-EG" sz="2000" b="1" dirty="0">
                <a:solidFill>
                  <a:srgbClr val="358C10"/>
                </a:solidFill>
              </a:rPr>
              <a:t>العدد العشري، يتم</a:t>
            </a:r>
            <a:r>
              <a:rPr lang="ar-SA" sz="2000" b="1" dirty="0">
                <a:solidFill>
                  <a:srgbClr val="358C10"/>
                </a:solidFill>
              </a:rPr>
              <a:t> </a:t>
            </a:r>
            <a:r>
              <a:rPr lang="ar-EG" sz="2000" b="1" dirty="0">
                <a:solidFill>
                  <a:srgbClr val="358C10"/>
                </a:solidFill>
              </a:rPr>
              <a:t>تقريب الرقم للأعلى.</a:t>
            </a:r>
            <a:endParaRPr lang="en-US" sz="2000" b="1" dirty="0">
              <a:solidFill>
                <a:srgbClr val="358C10"/>
              </a:solidFill>
            </a:endParaRPr>
          </a:p>
        </p:txBody>
      </p:sp>
    </p:spTree>
    <p:extLst>
      <p:ext uri="{BB962C8B-B14F-4D97-AF65-F5344CB8AC3E}">
        <p14:creationId xmlns:p14="http://schemas.microsoft.com/office/powerpoint/2010/main" val="30906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227079" y="0"/>
            <a:ext cx="6339912" cy="4614766"/>
          </a:xfrm>
          <a:prstGeom prst="rect">
            <a:avLst/>
          </a:prstGeom>
        </p:spPr>
      </p:pic>
    </p:spTree>
    <p:extLst>
      <p:ext uri="{BB962C8B-B14F-4D97-AF65-F5344CB8AC3E}">
        <p14:creationId xmlns:p14="http://schemas.microsoft.com/office/powerpoint/2010/main" val="33194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تسجيل الشاشة 2">
            <a:hlinkClick r:id="" action="ppaction://media"/>
            <a:extLst>
              <a:ext uri="{FF2B5EF4-FFF2-40B4-BE49-F238E27FC236}">
                <a16:creationId xmlns:a16="http://schemas.microsoft.com/office/drawing/2014/main" id="{DA998C9C-582A-1FD4-7541-7D5F279B8F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0748" y="887605"/>
            <a:ext cx="6122504" cy="34417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397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مجموعة 13">
            <a:extLst>
              <a:ext uri="{FF2B5EF4-FFF2-40B4-BE49-F238E27FC236}">
                <a16:creationId xmlns:a16="http://schemas.microsoft.com/office/drawing/2014/main" id="{EEB1BBA0-3414-44C2-BDD3-EC73DB1420A1}"/>
              </a:ext>
            </a:extLst>
          </p:cNvPr>
          <p:cNvGrpSpPr/>
          <p:nvPr/>
        </p:nvGrpSpPr>
        <p:grpSpPr>
          <a:xfrm>
            <a:off x="3550919" y="4881109"/>
            <a:ext cx="2042160" cy="653915"/>
            <a:chOff x="4734559" y="5365146"/>
            <a:chExt cx="2722880" cy="871886"/>
          </a:xfrm>
        </p:grpSpPr>
        <p:sp>
          <p:nvSpPr>
            <p:cNvPr id="8" name="Rectangle: Rounded Corners 8">
              <a:extLst>
                <a:ext uri="{FF2B5EF4-FFF2-40B4-BE49-F238E27FC236}">
                  <a16:creationId xmlns:a16="http://schemas.microsoft.com/office/drawing/2014/main" id="{1F12B942-EFA1-488C-9CCC-2F385268FE17}"/>
                </a:ext>
              </a:extLst>
            </p:cNvPr>
            <p:cNvSpPr/>
            <p:nvPr/>
          </p:nvSpPr>
          <p:spPr>
            <a:xfrm>
              <a:off x="4734559" y="5365146"/>
              <a:ext cx="2722880" cy="871886"/>
            </a:xfrm>
            <a:prstGeom prst="roundRect">
              <a:avLst/>
            </a:prstGeom>
            <a:solidFill>
              <a:schemeClr val="accent2">
                <a:lumMod val="50000"/>
              </a:schemeClr>
            </a:solidFill>
            <a:ln>
              <a:noFill/>
            </a:ln>
            <a:scene3d>
              <a:camera prst="perspectiveAbove"/>
              <a:lightRig rig="threePt" dir="t"/>
            </a:scene3d>
            <a:sp3d>
              <a:bevelT w="139700" h="139700" prst="divot"/>
            </a:sp3d>
          </p:spPr>
          <p:style>
            <a:lnRef idx="1">
              <a:schemeClr val="dk1"/>
            </a:lnRef>
            <a:fillRef idx="2">
              <a:schemeClr val="dk1"/>
            </a:fillRef>
            <a:effectRef idx="1">
              <a:schemeClr val="dk1"/>
            </a:effectRef>
            <a:fontRef idx="minor">
              <a:schemeClr val="dk1"/>
            </a:fontRef>
          </p:style>
          <p:txBody>
            <a:bodyPr rtlCol="0" anchor="ctr"/>
            <a:lstStyle/>
            <a:p>
              <a:pPr algn="ctr" defTabSz="685800" rtl="1"/>
              <a:endParaRPr lang="en-US" sz="1350" dirty="0">
                <a:solidFill>
                  <a:srgbClr val="DAA505"/>
                </a:solidFill>
                <a:latin typeface="Calibri" panose="020F0502020204030204"/>
              </a:endParaRPr>
            </a:p>
          </p:txBody>
        </p:sp>
        <p:sp>
          <p:nvSpPr>
            <p:cNvPr id="9" name="Rectangle 9">
              <a:extLst>
                <a:ext uri="{FF2B5EF4-FFF2-40B4-BE49-F238E27FC236}">
                  <a16:creationId xmlns:a16="http://schemas.microsoft.com/office/drawing/2014/main" id="{67AE6C2F-4E81-4D94-AF5C-DB019C15ABA2}"/>
                </a:ext>
              </a:extLst>
            </p:cNvPr>
            <p:cNvSpPr/>
            <p:nvPr/>
          </p:nvSpPr>
          <p:spPr>
            <a:xfrm>
              <a:off x="5203234" y="5447146"/>
              <a:ext cx="1785532" cy="707886"/>
            </a:xfrm>
            <a:prstGeom prst="rect">
              <a:avLst/>
            </a:prstGeom>
            <a:noFill/>
            <a:scene3d>
              <a:camera prst="perspectiveAbove"/>
              <a:lightRig rig="threePt" dir="t"/>
            </a:scene3d>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rtl="1"/>
              <a:r>
                <a:rPr lang="ar-KW" sz="3000" b="1" dirty="0">
                  <a:solidFill>
                    <a:srgbClr val="FFFF0A"/>
                  </a:solidFill>
                  <a:latin typeface="Afsaneh Font" panose="02000700000000000000" pitchFamily="2" charset="-78"/>
                  <a:cs typeface="Afsaneh Font" panose="02000700000000000000" pitchFamily="2" charset="-78"/>
                </a:rPr>
                <a:t>ابدأ اللعبة </a:t>
              </a:r>
              <a:endParaRPr lang="en-US" sz="3000" b="1" dirty="0">
                <a:solidFill>
                  <a:srgbClr val="FFFF0A"/>
                </a:solidFill>
                <a:latin typeface="Afsaneh Font" panose="02000700000000000000" pitchFamily="2" charset="-78"/>
                <a:cs typeface="Afsaneh Font" panose="02000700000000000000" pitchFamily="2" charset="-78"/>
              </a:endParaRPr>
            </a:p>
          </p:txBody>
        </p:sp>
      </p:grpSp>
      <p:grpSp>
        <p:nvGrpSpPr>
          <p:cNvPr id="12" name="مجموعة 11">
            <a:extLst>
              <a:ext uri="{FF2B5EF4-FFF2-40B4-BE49-F238E27FC236}">
                <a16:creationId xmlns:a16="http://schemas.microsoft.com/office/drawing/2014/main" id="{D77C64A4-4E68-4F41-98A2-67D9D8AD946D}"/>
              </a:ext>
            </a:extLst>
          </p:cNvPr>
          <p:cNvGrpSpPr/>
          <p:nvPr/>
        </p:nvGrpSpPr>
        <p:grpSpPr>
          <a:xfrm>
            <a:off x="1223703" y="1231324"/>
            <a:ext cx="8738755" cy="1685077"/>
            <a:chOff x="1503218" y="540328"/>
            <a:chExt cx="11804072" cy="2246769"/>
          </a:xfrm>
        </p:grpSpPr>
        <p:sp>
          <p:nvSpPr>
            <p:cNvPr id="6" name="مربع نص 5">
              <a:extLst>
                <a:ext uri="{FF2B5EF4-FFF2-40B4-BE49-F238E27FC236}">
                  <a16:creationId xmlns:a16="http://schemas.microsoft.com/office/drawing/2014/main" id="{97D1A8DE-46F7-4E9C-8938-5D5520FD511F}"/>
                </a:ext>
              </a:extLst>
            </p:cNvPr>
            <p:cNvSpPr txBox="1"/>
            <p:nvPr/>
          </p:nvSpPr>
          <p:spPr>
            <a:xfrm>
              <a:off x="1503218" y="540328"/>
              <a:ext cx="11804072" cy="2246769"/>
            </a:xfrm>
            <a:prstGeom prst="rect">
              <a:avLst/>
            </a:prstGeom>
            <a:noFill/>
          </p:spPr>
          <p:txBody>
            <a:bodyPr wrap="square" rtlCol="0">
              <a:spAutoFit/>
            </a:bodyPr>
            <a:lstStyle/>
            <a:p>
              <a:pPr algn="ctr" defTabSz="685800" rtl="1"/>
              <a:r>
                <a:rPr lang="en-US" sz="10350" b="1" dirty="0">
                  <a:ln>
                    <a:solidFill>
                      <a:srgbClr val="ED7D31">
                        <a:lumMod val="50000"/>
                      </a:srgbClr>
                    </a:solidFill>
                  </a:ln>
                  <a:gradFill>
                    <a:gsLst>
                      <a:gs pos="0">
                        <a:srgbClr val="E5A63B"/>
                      </a:gs>
                      <a:gs pos="36000">
                        <a:srgbClr val="008CB5"/>
                      </a:gs>
                      <a:gs pos="68000">
                        <a:srgbClr val="C671BE"/>
                      </a:gs>
                      <a:gs pos="100000">
                        <a:srgbClr val="060403"/>
                      </a:gs>
                    </a:gsLst>
                    <a:lin ang="5400000" scaled="1"/>
                  </a:gradFill>
                  <a:effectLst>
                    <a:innerShdw blurRad="63500" dist="50800" dir="13500000">
                      <a:prstClr val="black">
                        <a:alpha val="50000"/>
                      </a:prstClr>
                    </a:innerShdw>
                  </a:effectLst>
                  <a:latin typeface="Bernard MT Condensed" panose="02050806060905020404" pitchFamily="18" charset="0"/>
                </a:rPr>
                <a:t>			Dingo max2</a:t>
              </a:r>
            </a:p>
          </p:txBody>
        </p:sp>
        <p:sp>
          <p:nvSpPr>
            <p:cNvPr id="11" name="مربع نص 10">
              <a:extLst>
                <a:ext uri="{FF2B5EF4-FFF2-40B4-BE49-F238E27FC236}">
                  <a16:creationId xmlns:a16="http://schemas.microsoft.com/office/drawing/2014/main" id="{4D717CB7-E9D1-4709-9955-05076C0E7114}"/>
                </a:ext>
              </a:extLst>
            </p:cNvPr>
            <p:cNvSpPr txBox="1"/>
            <p:nvPr/>
          </p:nvSpPr>
          <p:spPr>
            <a:xfrm>
              <a:off x="10129103" y="540328"/>
              <a:ext cx="2062897" cy="553997"/>
            </a:xfrm>
            <a:prstGeom prst="rect">
              <a:avLst/>
            </a:prstGeom>
            <a:noFill/>
          </p:spPr>
          <p:txBody>
            <a:bodyPr wrap="square" rtlCol="0">
              <a:spAutoFit/>
            </a:bodyPr>
            <a:lstStyle/>
            <a:p>
              <a:pPr algn="ctr" defTabSz="685800" rtl="1"/>
              <a:r>
                <a:rPr lang="ar-KW" sz="2100" b="1" dirty="0">
                  <a:solidFill>
                    <a:prstClr val="black"/>
                  </a:solidFill>
                  <a:latin typeface="Aldhabi" panose="01000000000000000000" pitchFamily="2" charset="-78"/>
                  <a:cs typeface="Aldhabi" panose="01000000000000000000" pitchFamily="2" charset="-78"/>
                </a:rPr>
                <a:t>حنان غازي</a:t>
              </a:r>
              <a:endParaRPr lang="en-US" sz="2100" b="1" dirty="0">
                <a:solidFill>
                  <a:prstClr val="black"/>
                </a:solidFill>
                <a:latin typeface="Aldhabi" panose="01000000000000000000" pitchFamily="2" charset="-78"/>
                <a:cs typeface="Aldhabi" panose="01000000000000000000" pitchFamily="2" charset="-78"/>
              </a:endParaRPr>
            </a:p>
          </p:txBody>
        </p:sp>
      </p:grpSp>
      <p:sp>
        <p:nvSpPr>
          <p:cNvPr id="13" name="مربع نص 12">
            <a:extLst>
              <a:ext uri="{FF2B5EF4-FFF2-40B4-BE49-F238E27FC236}">
                <a16:creationId xmlns:a16="http://schemas.microsoft.com/office/drawing/2014/main" id="{E03676A1-FD39-426E-B278-9A56034322CD}"/>
              </a:ext>
            </a:extLst>
          </p:cNvPr>
          <p:cNvSpPr txBox="1"/>
          <p:nvPr/>
        </p:nvSpPr>
        <p:spPr>
          <a:xfrm>
            <a:off x="987548" y="2986835"/>
            <a:ext cx="6689996" cy="1685077"/>
          </a:xfrm>
          <a:prstGeom prst="rect">
            <a:avLst/>
          </a:prstGeom>
          <a:noFill/>
        </p:spPr>
        <p:txBody>
          <a:bodyPr wrap="square" rtlCol="0">
            <a:spAutoFit/>
            <a:scene3d>
              <a:camera prst="obliqueTopRight"/>
              <a:lightRig rig="threePt" dir="t"/>
            </a:scene3d>
          </a:bodyPr>
          <a:lstStyle/>
          <a:p>
            <a:pPr algn="ctr" defTabSz="685800" rtl="1"/>
            <a:r>
              <a:rPr lang="ar-KW" sz="10350" b="1" u="sng" dirty="0">
                <a:ln>
                  <a:solidFill>
                    <a:srgbClr val="ED7D31">
                      <a:lumMod val="50000"/>
                    </a:srgbClr>
                  </a:solidFill>
                </a:ln>
                <a:solidFill>
                  <a:srgbClr val="44546A"/>
                </a:solidFill>
                <a:effectLst>
                  <a:innerShdw blurRad="63500" dist="50800" dir="13500000">
                    <a:prstClr val="black">
                      <a:alpha val="50000"/>
                    </a:prstClr>
                  </a:innerShdw>
                </a:effectLst>
                <a:latin typeface="Bernard MT Condensed" panose="02050806060905020404" pitchFamily="18" charset="0"/>
                <a:cs typeface="Arial" panose="020B0604020202020204" pitchFamily="34" charset="0"/>
              </a:rPr>
              <a:t>سباق</a:t>
            </a:r>
            <a:r>
              <a:rPr lang="ar-KW" sz="6600" b="1" u="sng" dirty="0">
                <a:solidFill>
                  <a:srgbClr val="44546A"/>
                </a:solidFill>
                <a:latin typeface="Castellar" panose="020A0402060406010301" pitchFamily="18" charset="0"/>
                <a:cs typeface="Kufi Extended Outline" panose="04010401010101010101" pitchFamily="82" charset="-78"/>
              </a:rPr>
              <a:t> </a:t>
            </a:r>
            <a:r>
              <a:rPr lang="ar-KW" sz="10350" b="1" u="sng" dirty="0">
                <a:ln>
                  <a:solidFill>
                    <a:srgbClr val="ED7D31">
                      <a:lumMod val="50000"/>
                    </a:srgbClr>
                  </a:solidFill>
                </a:ln>
                <a:solidFill>
                  <a:srgbClr val="44546A"/>
                </a:solidFill>
                <a:effectLst>
                  <a:innerShdw blurRad="63500" dist="50800" dir="13500000">
                    <a:prstClr val="black">
                      <a:alpha val="50000"/>
                    </a:prstClr>
                  </a:innerShdw>
                </a:effectLst>
                <a:latin typeface="Bernard MT Condensed" panose="02050806060905020404" pitchFamily="18" charset="0"/>
                <a:cs typeface="Arial" panose="020B0604020202020204" pitchFamily="34" charset="0"/>
              </a:rPr>
              <a:t>وتحدي</a:t>
            </a:r>
            <a:endParaRPr lang="en-US" sz="10350" b="1" u="sng" dirty="0">
              <a:ln>
                <a:solidFill>
                  <a:srgbClr val="ED7D31">
                    <a:lumMod val="50000"/>
                  </a:srgbClr>
                </a:solidFill>
              </a:ln>
              <a:solidFill>
                <a:srgbClr val="44546A"/>
              </a:solidFill>
              <a:effectLst>
                <a:innerShdw blurRad="63500" dist="50800" dir="13500000">
                  <a:prstClr val="black">
                    <a:alpha val="50000"/>
                  </a:prstClr>
                </a:innerShdw>
              </a:effectLst>
              <a:latin typeface="Bernard MT Condensed" panose="02050806060905020404" pitchFamily="18" charset="0"/>
            </a:endParaRPr>
          </a:p>
        </p:txBody>
      </p:sp>
    </p:spTree>
    <p:custDataLst>
      <p:tags r:id="rId1"/>
    </p:custDataLst>
    <p:extLst>
      <p:ext uri="{BB962C8B-B14F-4D97-AF65-F5344CB8AC3E}">
        <p14:creationId xmlns:p14="http://schemas.microsoft.com/office/powerpoint/2010/main" val="359341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16052FE-662D-5104-0C9F-E7018B64A53C}"/>
              </a:ext>
            </a:extLst>
          </p:cNvPr>
          <p:cNvSpPr txBox="1"/>
          <p:nvPr/>
        </p:nvSpPr>
        <p:spPr>
          <a:xfrm>
            <a:off x="384314" y="169759"/>
            <a:ext cx="8647044" cy="1015663"/>
          </a:xfrm>
          <a:prstGeom prst="rect">
            <a:avLst/>
          </a:prstGeom>
          <a:noFill/>
        </p:spPr>
        <p:txBody>
          <a:bodyPr wrap="square">
            <a:spAutoFit/>
          </a:bodyPr>
          <a:lstStyle/>
          <a:p>
            <a:pPr algn="r" rtl="1"/>
            <a:r>
              <a:rPr lang="ar-EG" sz="2000" b="1" u="sng" dirty="0">
                <a:solidFill>
                  <a:srgbClr val="E7C11D"/>
                </a:solidFill>
              </a:rPr>
              <a:t>دالة الحد الأدنى</a:t>
            </a:r>
            <a:r>
              <a:rPr lang="en-US" sz="2000" b="1" u="sng" dirty="0">
                <a:solidFill>
                  <a:srgbClr val="E7C11D"/>
                </a:solidFill>
              </a:rPr>
              <a:t>Min </a:t>
            </a:r>
            <a:r>
              <a:rPr lang="ar-EG" sz="2000" b="1" u="sng" dirty="0">
                <a:solidFill>
                  <a:srgbClr val="E7C11D"/>
                </a:solidFill>
              </a:rPr>
              <a:t>لأصغر قيمة والحد الأقصى</a:t>
            </a:r>
            <a:r>
              <a:rPr lang="en-US" sz="2000" b="1" u="sng" dirty="0">
                <a:solidFill>
                  <a:srgbClr val="E7C11D"/>
                </a:solidFill>
              </a:rPr>
              <a:t>Max </a:t>
            </a:r>
            <a:r>
              <a:rPr lang="ar-EG" sz="2000" b="1" u="sng" dirty="0">
                <a:solidFill>
                  <a:srgbClr val="E7C11D"/>
                </a:solidFill>
              </a:rPr>
              <a:t>لأكبر قيمة</a:t>
            </a:r>
          </a:p>
          <a:p>
            <a:pPr algn="r" rtl="1"/>
            <a:r>
              <a:rPr lang="ar-EG" sz="2000" b="1" dirty="0">
                <a:solidFill>
                  <a:srgbClr val="358C10"/>
                </a:solidFill>
              </a:rPr>
              <a:t>يمكنك استخدام دوال أخرى للمقارنة بين الأرقام، فمثلا دالة الحد الأدنى </a:t>
            </a:r>
            <a:r>
              <a:rPr lang="en-US" sz="2000" b="1" dirty="0">
                <a:solidFill>
                  <a:srgbClr val="358C10"/>
                </a:solidFill>
              </a:rPr>
              <a:t>Min </a:t>
            </a:r>
            <a:r>
              <a:rPr lang="ar-EG" sz="2000" b="1" dirty="0">
                <a:solidFill>
                  <a:srgbClr val="358C10"/>
                </a:solidFill>
              </a:rPr>
              <a:t>تعطي أصغر رقم من مجموعة أرقام محددة، بينما تعطي دالة الحد الأقصى </a:t>
            </a:r>
            <a:r>
              <a:rPr lang="en-US" sz="2000" b="1" dirty="0">
                <a:solidFill>
                  <a:srgbClr val="358C10"/>
                </a:solidFill>
              </a:rPr>
              <a:t>Max </a:t>
            </a:r>
            <a:r>
              <a:rPr lang="ar-EG" sz="2000" b="1" dirty="0">
                <a:solidFill>
                  <a:srgbClr val="358C10"/>
                </a:solidFill>
              </a:rPr>
              <a:t>أكبر رقم في مجموعة أرقام محددة.</a:t>
            </a:r>
          </a:p>
        </p:txBody>
      </p:sp>
      <p:sp>
        <p:nvSpPr>
          <p:cNvPr id="5" name="مستطيل: زوايا مستديرة 4">
            <a:extLst>
              <a:ext uri="{FF2B5EF4-FFF2-40B4-BE49-F238E27FC236}">
                <a16:creationId xmlns:a16="http://schemas.microsoft.com/office/drawing/2014/main" id="{BBDF6834-E0AB-1689-1001-4DF6ADA0FEDE}"/>
              </a:ext>
            </a:extLst>
          </p:cNvPr>
          <p:cNvSpPr/>
          <p:nvPr/>
        </p:nvSpPr>
        <p:spPr>
          <a:xfrm>
            <a:off x="221975" y="954157"/>
            <a:ext cx="8971721" cy="2569738"/>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u="sng" dirty="0">
                <a:solidFill>
                  <a:srgbClr val="E7C11D"/>
                </a:solidFill>
              </a:rPr>
              <a:t>لحساب قيمة الحد </a:t>
            </a:r>
            <a:r>
              <a:rPr lang="en-US" sz="2000" b="1" u="sng" dirty="0">
                <a:solidFill>
                  <a:srgbClr val="E7C11D"/>
                </a:solidFill>
              </a:rPr>
              <a:t>  Min</a:t>
            </a:r>
            <a:endParaRPr lang="ar-EG" sz="2000" b="1" u="sng" dirty="0">
              <a:solidFill>
                <a:srgbClr val="E7C11D"/>
              </a:solidFill>
            </a:endParaRPr>
          </a:p>
          <a:p>
            <a:pPr marL="342900" lvl="0" indent="-342900" algn="r" rtl="1">
              <a:buFont typeface="Wingdings" panose="05000000000000000000" pitchFamily="2" charset="2"/>
              <a:buChar char="Ø"/>
              <a:defRPr/>
            </a:pPr>
            <a:r>
              <a:rPr lang="ar-EG" sz="2000" b="1" dirty="0">
                <a:solidFill>
                  <a:srgbClr val="358C10"/>
                </a:solidFill>
              </a:rPr>
              <a:t>اضغط على الخلية التي تريد عرض أصغر قيمة بداخلها على سبيل المثال الخلية </a:t>
            </a:r>
            <a:r>
              <a:rPr lang="en-US" sz="2000" b="1" dirty="0">
                <a:solidFill>
                  <a:srgbClr val="358C10"/>
                </a:solidFill>
              </a:rPr>
              <a:t>B12. </a:t>
            </a:r>
            <a:r>
              <a:rPr lang="ar-EG" sz="2000" b="1" dirty="0">
                <a:solidFill>
                  <a:srgbClr val="358C10"/>
                </a:solidFill>
              </a:rPr>
              <a:t> (1)</a:t>
            </a:r>
          </a:p>
          <a:p>
            <a:pPr marL="342900" lvl="0" indent="-342900" algn="r" rtl="1">
              <a:buFont typeface="Wingdings" panose="05000000000000000000" pitchFamily="2" charset="2"/>
              <a:buChar char="Ø"/>
              <a:defRPr/>
            </a:pPr>
            <a:r>
              <a:rPr lang="ar-EG" sz="2000" b="1" dirty="0">
                <a:solidFill>
                  <a:srgbClr val="358C10"/>
                </a:solidFill>
              </a:rPr>
              <a:t>من علامة تبويب الشريط الرئيسي </a:t>
            </a:r>
            <a:r>
              <a:rPr lang="en-US" sz="2000" b="1" dirty="0">
                <a:solidFill>
                  <a:srgbClr val="358C10"/>
                </a:solidFill>
              </a:rPr>
              <a:t>Home، </a:t>
            </a:r>
            <a:r>
              <a:rPr lang="ar-EG" sz="2000" b="1" dirty="0">
                <a:solidFill>
                  <a:srgbClr val="358C10"/>
                </a:solidFill>
              </a:rPr>
              <a:t>ومن مجموعة تحرير </a:t>
            </a:r>
            <a:r>
              <a:rPr lang="en-US" sz="2000" b="1" dirty="0">
                <a:solidFill>
                  <a:srgbClr val="358C10"/>
                </a:solidFill>
              </a:rPr>
              <a:t>Editing، </a:t>
            </a:r>
            <a:r>
              <a:rPr lang="ar-EG" sz="2000" b="1" dirty="0">
                <a:solidFill>
                  <a:srgbClr val="358C10"/>
                </a:solidFill>
              </a:rPr>
              <a:t>اضغط على السهم الصغير بجوار الرمز </a:t>
            </a:r>
            <a:r>
              <a:rPr lang="el-GR" sz="2000" b="1" dirty="0">
                <a:solidFill>
                  <a:srgbClr val="358C10"/>
                </a:solidFill>
              </a:rPr>
              <a:t>Σ</a:t>
            </a:r>
            <a:r>
              <a:rPr lang="ar-EG" sz="2000" b="1" dirty="0">
                <a:solidFill>
                  <a:srgbClr val="358C10"/>
                </a:solidFill>
              </a:rPr>
              <a:t>. (2)</a:t>
            </a:r>
          </a:p>
          <a:p>
            <a:pPr marL="342900" lvl="0" indent="-342900" algn="r" rtl="1">
              <a:buFont typeface="Wingdings" panose="05000000000000000000" pitchFamily="2" charset="2"/>
              <a:buChar char="Ø"/>
              <a:defRPr/>
            </a:pPr>
            <a:r>
              <a:rPr lang="ar-EG" sz="2000" b="1" dirty="0">
                <a:solidFill>
                  <a:srgbClr val="358C10"/>
                </a:solidFill>
              </a:rPr>
              <a:t>اضغط على الحد الأدنى </a:t>
            </a:r>
            <a:r>
              <a:rPr lang="en-US" sz="2000" b="1" dirty="0">
                <a:solidFill>
                  <a:srgbClr val="358C10"/>
                </a:solidFill>
              </a:rPr>
              <a:t>Min</a:t>
            </a:r>
            <a:r>
              <a:rPr lang="ar-EG" sz="2000" b="1" dirty="0">
                <a:solidFill>
                  <a:srgbClr val="358C10"/>
                </a:solidFill>
              </a:rPr>
              <a:t> (3)</a:t>
            </a:r>
          </a:p>
          <a:p>
            <a:pPr marL="342900" lvl="0" indent="-342900" algn="r" rtl="1">
              <a:buFont typeface="Wingdings" panose="05000000000000000000" pitchFamily="2" charset="2"/>
              <a:buChar char="Ø"/>
              <a:defRPr/>
            </a:pPr>
            <a:r>
              <a:rPr lang="ar-EG" sz="2000" b="1" dirty="0">
                <a:solidFill>
                  <a:srgbClr val="358C10"/>
                </a:solidFill>
              </a:rPr>
              <a:t>حدد الخلايا من 3</a:t>
            </a:r>
            <a:r>
              <a:rPr lang="en-US" sz="2000" b="1" dirty="0">
                <a:solidFill>
                  <a:srgbClr val="358C10"/>
                </a:solidFill>
              </a:rPr>
              <a:t>G</a:t>
            </a:r>
            <a:r>
              <a:rPr lang="ar-EG" sz="2000" b="1" dirty="0">
                <a:solidFill>
                  <a:srgbClr val="358C10"/>
                </a:solidFill>
              </a:rPr>
              <a:t> إلى </a:t>
            </a:r>
            <a:r>
              <a:rPr lang="en-US" sz="2000" b="1" dirty="0">
                <a:solidFill>
                  <a:srgbClr val="358C10"/>
                </a:solidFill>
              </a:rPr>
              <a:t>G10 </a:t>
            </a:r>
            <a:r>
              <a:rPr lang="ar-EG" sz="2000" b="1" dirty="0">
                <a:solidFill>
                  <a:srgbClr val="358C10"/>
                </a:solidFill>
              </a:rPr>
              <a:t>للحصول على قيمة الحد الأدنى(4)</a:t>
            </a:r>
          </a:p>
          <a:p>
            <a:pPr marL="342900" lvl="0" indent="-342900" algn="r" rtl="1">
              <a:buFont typeface="Wingdings" panose="05000000000000000000" pitchFamily="2" charset="2"/>
              <a:buChar char="Ø"/>
              <a:defRPr/>
            </a:pPr>
            <a:r>
              <a:rPr lang="ar-EG" sz="2000" b="1" dirty="0">
                <a:solidFill>
                  <a:srgbClr val="358C10"/>
                </a:solidFill>
              </a:rPr>
              <a:t>اضغط على مفتاحي </a:t>
            </a:r>
            <a:r>
              <a:rPr lang="en-US" sz="2000" b="1" dirty="0">
                <a:solidFill>
                  <a:srgbClr val="358C10"/>
                </a:solidFill>
              </a:rPr>
              <a:t>Gil + Enter</a:t>
            </a:r>
            <a:r>
              <a:rPr lang="ar-EG" sz="2000" b="1" dirty="0">
                <a:solidFill>
                  <a:srgbClr val="358C10"/>
                </a:solidFill>
              </a:rPr>
              <a:t>وستظهر النتيجة. (5)</a:t>
            </a:r>
          </a:p>
        </p:txBody>
      </p:sp>
    </p:spTree>
    <p:extLst>
      <p:ext uri="{BB962C8B-B14F-4D97-AF65-F5344CB8AC3E}">
        <p14:creationId xmlns:p14="http://schemas.microsoft.com/office/powerpoint/2010/main" val="9459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1246184" y="172278"/>
            <a:ext cx="6453330" cy="4581633"/>
          </a:xfrm>
          <a:prstGeom prst="rect">
            <a:avLst/>
          </a:prstGeom>
        </p:spPr>
      </p:pic>
    </p:spTree>
    <p:extLst>
      <p:ext uri="{BB962C8B-B14F-4D97-AF65-F5344CB8AC3E}">
        <p14:creationId xmlns:p14="http://schemas.microsoft.com/office/powerpoint/2010/main" val="4066937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1496" r="1667"/>
          <a:stretch/>
        </p:blipFill>
        <p:spPr>
          <a:xfrm>
            <a:off x="1351722" y="208898"/>
            <a:ext cx="6162261" cy="5048364"/>
          </a:xfrm>
          <a:prstGeom prst="rect">
            <a:avLst/>
          </a:prstGeom>
        </p:spPr>
      </p:pic>
    </p:spTree>
    <p:extLst>
      <p:ext uri="{BB962C8B-B14F-4D97-AF65-F5344CB8AC3E}">
        <p14:creationId xmlns:p14="http://schemas.microsoft.com/office/powerpoint/2010/main" val="42338794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تسجيل الشاشة 4">
            <a:hlinkClick r:id="" action="ppaction://media"/>
            <a:extLst>
              <a:ext uri="{FF2B5EF4-FFF2-40B4-BE49-F238E27FC236}">
                <a16:creationId xmlns:a16="http://schemas.microsoft.com/office/drawing/2014/main" id="{387D855A-FA6B-8469-2B8B-1DCFF4C712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3270" y="804798"/>
            <a:ext cx="6175513" cy="34715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6714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ECA2D8D-E114-4A7E-87D7-15D7A4DD3691}"/>
              </a:ext>
            </a:extLst>
          </p:cNvPr>
          <p:cNvSpPr/>
          <p:nvPr/>
        </p:nvSpPr>
        <p:spPr>
          <a:xfrm>
            <a:off x="1346189" y="0"/>
            <a:ext cx="7605168" cy="2887687"/>
          </a:xfrm>
          <a:prstGeom prst="roundRect">
            <a:avLst/>
          </a:prstGeom>
          <a:noFill/>
          <a:ln w="76200">
            <a:noFill/>
            <a:prstDash val="dash"/>
          </a:ln>
        </p:spPr>
        <p:style>
          <a:lnRef idx="2">
            <a:schemeClr val="accent3"/>
          </a:lnRef>
          <a:fillRef idx="1">
            <a:schemeClr val="lt1"/>
          </a:fillRef>
          <a:effectRef idx="0">
            <a:schemeClr val="accent3"/>
          </a:effectRef>
          <a:fontRef idx="minor">
            <a:schemeClr val="dk1"/>
          </a:fontRef>
        </p:style>
        <p:txBody>
          <a:bodyPr rtlCol="0" anchor="ctr"/>
          <a:lstStyle/>
          <a:p>
            <a:pPr lvl="0" algn="r" rtl="1">
              <a:defRPr/>
            </a:pPr>
            <a:r>
              <a:rPr lang="ar-EG" sz="2000" b="1" u="sng" dirty="0">
                <a:solidFill>
                  <a:srgbClr val="E7C11D"/>
                </a:solidFill>
              </a:rPr>
              <a:t>لحساب قيمة الحد الأقصى </a:t>
            </a:r>
            <a:r>
              <a:rPr lang="en-US" sz="2000" b="1" u="sng" dirty="0">
                <a:solidFill>
                  <a:srgbClr val="E7C11D"/>
                </a:solidFill>
              </a:rPr>
              <a:t>Max</a:t>
            </a:r>
            <a:endParaRPr lang="ar-EG" sz="2000" b="1" u="sng" dirty="0">
              <a:solidFill>
                <a:srgbClr val="E7C11D"/>
              </a:solidFill>
            </a:endParaRPr>
          </a:p>
          <a:p>
            <a:pPr marL="457200" lvl="0" indent="-457200" algn="r" rtl="1">
              <a:buFont typeface="Wingdings" panose="05000000000000000000" pitchFamily="2" charset="2"/>
              <a:buChar char="Ø"/>
              <a:defRPr/>
            </a:pPr>
            <a:r>
              <a:rPr lang="ar-EG" sz="2000" b="1" dirty="0">
                <a:solidFill>
                  <a:srgbClr val="358C10"/>
                </a:solidFill>
              </a:rPr>
              <a:t>اضغط على الخلية التي تريد عرض أكبر قيمة بداخلها، على سبيل المثال، الخلية </a:t>
            </a:r>
            <a:r>
              <a:rPr lang="en-US" sz="2000" b="1" dirty="0">
                <a:solidFill>
                  <a:srgbClr val="358C10"/>
                </a:solidFill>
              </a:rPr>
              <a:t>B13 </a:t>
            </a:r>
            <a:r>
              <a:rPr lang="ar-EG" sz="2000" b="1" dirty="0">
                <a:solidFill>
                  <a:srgbClr val="358C10"/>
                </a:solidFill>
              </a:rPr>
              <a:t> (1)</a:t>
            </a:r>
          </a:p>
          <a:p>
            <a:pPr marL="457200" lvl="0" indent="-457200" algn="r" rtl="1">
              <a:buFont typeface="Wingdings" panose="05000000000000000000" pitchFamily="2" charset="2"/>
              <a:buChar char="Ø"/>
              <a:defRPr/>
            </a:pPr>
            <a:r>
              <a:rPr lang="ar-EG" sz="2000" b="1" dirty="0">
                <a:solidFill>
                  <a:srgbClr val="358C10"/>
                </a:solidFill>
              </a:rPr>
              <a:t>من علامة تبويب الشريط الرئيسي </a:t>
            </a:r>
            <a:r>
              <a:rPr lang="en-US" sz="2000" b="1" dirty="0">
                <a:solidFill>
                  <a:srgbClr val="358C10"/>
                </a:solidFill>
              </a:rPr>
              <a:t>Home ، </a:t>
            </a:r>
            <a:r>
              <a:rPr lang="ar-EG" sz="2000" b="1" dirty="0">
                <a:solidFill>
                  <a:srgbClr val="358C10"/>
                </a:solidFill>
              </a:rPr>
              <a:t>ومن مجموعة تحرير</a:t>
            </a:r>
            <a:r>
              <a:rPr lang="en-US" sz="2000" b="1" dirty="0">
                <a:solidFill>
                  <a:srgbClr val="358C10"/>
                </a:solidFill>
              </a:rPr>
              <a:t>Editing ، </a:t>
            </a:r>
            <a:r>
              <a:rPr lang="ar-EG" sz="2000" b="1" dirty="0">
                <a:solidFill>
                  <a:srgbClr val="358C10"/>
                </a:solidFill>
              </a:rPr>
              <a:t>اضغط على السهم الصغير بجوار الرمز </a:t>
            </a:r>
            <a:r>
              <a:rPr lang="el-GR" sz="2000" b="1" dirty="0">
                <a:solidFill>
                  <a:srgbClr val="358C10"/>
                </a:solidFill>
              </a:rPr>
              <a:t>Σ</a:t>
            </a:r>
            <a:r>
              <a:rPr lang="ar-EG" sz="2000" b="1" dirty="0">
                <a:solidFill>
                  <a:srgbClr val="358C10"/>
                </a:solidFill>
              </a:rPr>
              <a:t>. (2)</a:t>
            </a:r>
          </a:p>
          <a:p>
            <a:pPr marL="457200" lvl="0" indent="-457200" algn="r" rtl="1">
              <a:buFont typeface="Wingdings" panose="05000000000000000000" pitchFamily="2" charset="2"/>
              <a:buChar char="Ø"/>
              <a:defRPr/>
            </a:pPr>
            <a:r>
              <a:rPr lang="ar-EG" sz="2000" b="1" dirty="0">
                <a:solidFill>
                  <a:srgbClr val="358C10"/>
                </a:solidFill>
              </a:rPr>
              <a:t>اضغط على الحد الأقصى </a:t>
            </a:r>
            <a:r>
              <a:rPr lang="en-US" sz="2000" b="1" dirty="0">
                <a:solidFill>
                  <a:srgbClr val="358C10"/>
                </a:solidFill>
              </a:rPr>
              <a:t>Max</a:t>
            </a:r>
            <a:r>
              <a:rPr lang="ar-EG" sz="2000" b="1" dirty="0">
                <a:solidFill>
                  <a:srgbClr val="358C10"/>
                </a:solidFill>
              </a:rPr>
              <a:t> (3)</a:t>
            </a:r>
          </a:p>
          <a:p>
            <a:pPr marL="457200" lvl="0" indent="-457200" algn="r" rtl="1">
              <a:buFont typeface="Wingdings" panose="05000000000000000000" pitchFamily="2" charset="2"/>
              <a:buChar char="Ø"/>
              <a:defRPr/>
            </a:pPr>
            <a:r>
              <a:rPr lang="ar-EG" sz="2000" b="1" dirty="0">
                <a:solidFill>
                  <a:srgbClr val="358C10"/>
                </a:solidFill>
              </a:rPr>
              <a:t>حدد الخلايا من </a:t>
            </a:r>
            <a:r>
              <a:rPr lang="en-US" sz="2000" b="1" dirty="0">
                <a:solidFill>
                  <a:srgbClr val="358C10"/>
                </a:solidFill>
              </a:rPr>
              <a:t>G3</a:t>
            </a:r>
            <a:r>
              <a:rPr lang="ar-EG" sz="2000" b="1" dirty="0">
                <a:solidFill>
                  <a:srgbClr val="358C10"/>
                </a:solidFill>
              </a:rPr>
              <a:t> إلى </a:t>
            </a:r>
            <a:r>
              <a:rPr lang="en-US" sz="2000" b="1" dirty="0">
                <a:solidFill>
                  <a:srgbClr val="358C10"/>
                </a:solidFill>
              </a:rPr>
              <a:t>G10 </a:t>
            </a:r>
            <a:r>
              <a:rPr lang="ar-EG" sz="2000" b="1" dirty="0">
                <a:solidFill>
                  <a:srgbClr val="358C10"/>
                </a:solidFill>
              </a:rPr>
              <a:t> للحصول على قيمة الحد الأقصى. (4) </a:t>
            </a:r>
          </a:p>
          <a:p>
            <a:pPr marL="457200" lvl="0" indent="-457200" algn="r" rtl="1">
              <a:buFont typeface="Wingdings" panose="05000000000000000000" pitchFamily="2" charset="2"/>
              <a:buChar char="Ø"/>
              <a:defRPr/>
            </a:pPr>
            <a:r>
              <a:rPr lang="ar-EG" sz="2000" b="1" dirty="0">
                <a:solidFill>
                  <a:srgbClr val="358C10"/>
                </a:solidFill>
              </a:rPr>
              <a:t>اضغط على مفتاحي </a:t>
            </a:r>
            <a:r>
              <a:rPr lang="en-US" sz="2000" b="1" dirty="0">
                <a:solidFill>
                  <a:srgbClr val="358C10"/>
                </a:solidFill>
              </a:rPr>
              <a:t>Ctrl + Entered </a:t>
            </a:r>
            <a:r>
              <a:rPr lang="ar-EG" sz="2000" b="1" dirty="0">
                <a:solidFill>
                  <a:srgbClr val="358C10"/>
                </a:solidFill>
              </a:rPr>
              <a:t> وستظهر النتيجة.(5) </a:t>
            </a:r>
          </a:p>
        </p:txBody>
      </p:sp>
    </p:spTree>
    <p:extLst>
      <p:ext uri="{BB962C8B-B14F-4D97-AF65-F5344CB8AC3E}">
        <p14:creationId xmlns:p14="http://schemas.microsoft.com/office/powerpoint/2010/main" val="184288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l="1352" r="1544" b="2788"/>
          <a:stretch/>
        </p:blipFill>
        <p:spPr>
          <a:xfrm>
            <a:off x="1484244" y="357809"/>
            <a:ext cx="5950226" cy="4916556"/>
          </a:xfrm>
          <a:prstGeom prst="rect">
            <a:avLst/>
          </a:prstGeom>
        </p:spPr>
      </p:pic>
    </p:spTree>
    <p:extLst>
      <p:ext uri="{BB962C8B-B14F-4D97-AF65-F5344CB8AC3E}">
        <p14:creationId xmlns:p14="http://schemas.microsoft.com/office/powerpoint/2010/main" val="41859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2"/>
          <a:srcRect t="5301" r="1936" b="3740"/>
          <a:stretch/>
        </p:blipFill>
        <p:spPr>
          <a:xfrm>
            <a:off x="1391478" y="206905"/>
            <a:ext cx="6241774" cy="4908435"/>
          </a:xfrm>
          <a:prstGeom prst="rect">
            <a:avLst/>
          </a:prstGeom>
        </p:spPr>
      </p:pic>
    </p:spTree>
    <p:extLst>
      <p:ext uri="{BB962C8B-B14F-4D97-AF65-F5344CB8AC3E}">
        <p14:creationId xmlns:p14="http://schemas.microsoft.com/office/powerpoint/2010/main" val="274747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357601" y="332281"/>
            <a:ext cx="6156382" cy="4853156"/>
          </a:xfrm>
          <a:prstGeom prst="rect">
            <a:avLst/>
          </a:prstGeom>
        </p:spPr>
      </p:pic>
    </p:spTree>
    <p:extLst>
      <p:ext uri="{BB962C8B-B14F-4D97-AF65-F5344CB8AC3E}">
        <p14:creationId xmlns:p14="http://schemas.microsoft.com/office/powerpoint/2010/main" val="341260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سجيل الشاشة 2">
            <a:hlinkClick r:id="" action="ppaction://media"/>
            <a:extLst>
              <a:ext uri="{FF2B5EF4-FFF2-40B4-BE49-F238E27FC236}">
                <a16:creationId xmlns:a16="http://schemas.microsoft.com/office/drawing/2014/main" id="{E85AE2A6-1444-D528-29F3-A80860FBA7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3631" y="901148"/>
            <a:ext cx="6156737" cy="34631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8464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EC62CBAC-CA5D-3B98-E93E-4759EDCA423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664" y="485664"/>
            <a:ext cx="5886672" cy="5886672"/>
          </a:xfrm>
          <a:prstGeom prst="rect">
            <a:avLst/>
          </a:prstGeom>
        </p:spPr>
      </p:pic>
      <p:sp>
        <p:nvSpPr>
          <p:cNvPr id="6" name="مستطيل 5">
            <a:extLst>
              <a:ext uri="{FF2B5EF4-FFF2-40B4-BE49-F238E27FC236}">
                <a16:creationId xmlns:a16="http://schemas.microsoft.com/office/drawing/2014/main" id="{1EF5CF17-B468-4FF9-AA68-9E9580DD2750}"/>
              </a:ext>
            </a:extLst>
          </p:cNvPr>
          <p:cNvSpPr/>
          <p:nvPr/>
        </p:nvSpPr>
        <p:spPr>
          <a:xfrm>
            <a:off x="3801979" y="3092352"/>
            <a:ext cx="1644315" cy="2394048"/>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lvl="0" algn="ctr" rtl="1">
              <a:defRPr/>
            </a:pPr>
            <a:r>
              <a:rPr lang="ar-EG" sz="6000" b="1" dirty="0">
                <a:solidFill>
                  <a:srgbClr val="FFC801"/>
                </a:solidFill>
              </a:rPr>
              <a:t>لنطبق معًا</a:t>
            </a:r>
          </a:p>
        </p:txBody>
      </p:sp>
      <p:sp>
        <p:nvSpPr>
          <p:cNvPr id="8" name="عنصر نائب للتذييل 7">
            <a:extLst>
              <a:ext uri="{FF2B5EF4-FFF2-40B4-BE49-F238E27FC236}">
                <a16:creationId xmlns:a16="http://schemas.microsoft.com/office/drawing/2014/main" id="{4BC20A1B-A009-2A38-1B66-88858E548CF6}"/>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2213041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خطا يسار تحت3">
            <a:extLst>
              <a:ext uri="{FF2B5EF4-FFF2-40B4-BE49-F238E27FC236}">
                <a16:creationId xmlns:a16="http://schemas.microsoft.com/office/drawing/2014/main" id="{B78B1B30-01F3-48AE-B9DB-832F5CE11670}"/>
              </a:ext>
            </a:extLst>
          </p:cNvPr>
          <p:cNvSpPr/>
          <p:nvPr/>
        </p:nvSpPr>
        <p:spPr>
          <a:xfrm>
            <a:off x="5234522" y="4371189"/>
            <a:ext cx="3525015" cy="1082842"/>
          </a:xfrm>
          <a:prstGeom prst="roundRect">
            <a:avLst/>
          </a:prstGeom>
          <a:gradFill flip="none" rotWithShape="1">
            <a:gsLst>
              <a:gs pos="0">
                <a:srgbClr val="FFFF0A">
                  <a:tint val="66000"/>
                  <a:satMod val="160000"/>
                </a:srgbClr>
              </a:gs>
              <a:gs pos="50000">
                <a:srgbClr val="FFFF0A">
                  <a:tint val="44500"/>
                  <a:satMod val="160000"/>
                </a:srgbClr>
              </a:gs>
              <a:gs pos="100000">
                <a:srgbClr val="FFFF0A">
                  <a:tint val="23500"/>
                  <a:satMod val="160000"/>
                </a:srgbClr>
              </a:gs>
            </a:gsLst>
            <a:path path="circle">
              <a:fillToRect l="50000" t="50000" r="50000" b="50000"/>
            </a:path>
            <a:tileRect/>
          </a:gradFill>
          <a:ln w="76200">
            <a:solidFill>
              <a:srgbClr val="F6B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SA" sz="2100" b="1" dirty="0">
                <a:solidFill>
                  <a:sysClr val="windowText" lastClr="000000"/>
                </a:solidFill>
                <a:latin typeface="Calibri" panose="020F0502020204030204" pitchFamily="34" charset="0"/>
                <a:cs typeface="Calibri" panose="020F0502020204030204" pitchFamily="34" charset="0"/>
              </a:rPr>
              <a:t>توسيط المحاذاة</a:t>
            </a:r>
            <a:endParaRPr lang="en-US" sz="2100" b="1" dirty="0">
              <a:solidFill>
                <a:sysClr val="windowText" lastClr="000000"/>
              </a:solidFill>
              <a:latin typeface="Calibri" panose="020F0502020204030204" pitchFamily="34" charset="0"/>
              <a:cs typeface="Calibri" panose="020F0502020204030204" pitchFamily="34" charset="0"/>
            </a:endParaRPr>
          </a:p>
        </p:txBody>
      </p:sp>
      <p:sp>
        <p:nvSpPr>
          <p:cNvPr id="5" name="حاول يسار تحت2">
            <a:extLst>
              <a:ext uri="{FF2B5EF4-FFF2-40B4-BE49-F238E27FC236}">
                <a16:creationId xmlns:a16="http://schemas.microsoft.com/office/drawing/2014/main" id="{5D6E342D-FE33-4497-BDEB-360A87DB42E5}"/>
              </a:ext>
            </a:extLst>
          </p:cNvPr>
          <p:cNvSpPr/>
          <p:nvPr/>
        </p:nvSpPr>
        <p:spPr>
          <a:xfrm>
            <a:off x="5234522" y="2741627"/>
            <a:ext cx="3525015" cy="1082842"/>
          </a:xfrm>
          <a:prstGeom prst="roundRect">
            <a:avLst/>
          </a:prstGeom>
          <a:gradFill flip="none" rotWithShape="1">
            <a:gsLst>
              <a:gs pos="0">
                <a:srgbClr val="FFFF0A">
                  <a:tint val="66000"/>
                  <a:satMod val="160000"/>
                </a:srgbClr>
              </a:gs>
              <a:gs pos="50000">
                <a:srgbClr val="FFFF0A">
                  <a:tint val="44500"/>
                  <a:satMod val="160000"/>
                </a:srgbClr>
              </a:gs>
              <a:gs pos="100000">
                <a:srgbClr val="FFFF0A">
                  <a:tint val="23500"/>
                  <a:satMod val="160000"/>
                </a:srgbClr>
              </a:gs>
            </a:gsLst>
            <a:path path="circle">
              <a:fillToRect l="50000" t="50000" r="50000" b="50000"/>
            </a:path>
            <a:tileRect/>
          </a:gradFill>
          <a:ln w="76200">
            <a:solidFill>
              <a:srgbClr val="F6B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chemeClr val="tx1"/>
                </a:solidFill>
              </a:rPr>
              <a:t>دمج الخلايا والنص معاً</a:t>
            </a:r>
          </a:p>
        </p:txBody>
      </p:sp>
      <p:sp>
        <p:nvSpPr>
          <p:cNvPr id="7" name="خطا يمين فوق1">
            <a:extLst>
              <a:ext uri="{FF2B5EF4-FFF2-40B4-BE49-F238E27FC236}">
                <a16:creationId xmlns:a16="http://schemas.microsoft.com/office/drawing/2014/main" id="{91438F1D-D9AB-4C05-BF76-22ECD05D0263}"/>
              </a:ext>
            </a:extLst>
          </p:cNvPr>
          <p:cNvSpPr/>
          <p:nvPr/>
        </p:nvSpPr>
        <p:spPr>
          <a:xfrm>
            <a:off x="914859" y="4385052"/>
            <a:ext cx="3525015" cy="1082842"/>
          </a:xfrm>
          <a:prstGeom prst="roundRect">
            <a:avLst/>
          </a:prstGeom>
          <a:gradFill flip="none" rotWithShape="1">
            <a:gsLst>
              <a:gs pos="0">
                <a:srgbClr val="FFFF0A">
                  <a:tint val="66000"/>
                  <a:satMod val="160000"/>
                </a:srgbClr>
              </a:gs>
              <a:gs pos="50000">
                <a:srgbClr val="FFFF0A">
                  <a:tint val="44500"/>
                  <a:satMod val="160000"/>
                </a:srgbClr>
              </a:gs>
              <a:gs pos="100000">
                <a:srgbClr val="FFFF0A">
                  <a:tint val="23500"/>
                  <a:satMod val="160000"/>
                </a:srgbClr>
              </a:gs>
            </a:gsLst>
            <a:path path="circle">
              <a:fillToRect l="50000" t="50000" r="50000" b="50000"/>
            </a:path>
            <a:tileRect/>
          </a:gradFill>
          <a:ln w="76200">
            <a:solidFill>
              <a:srgbClr val="F6B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en-GB" sz="2100" b="1" dirty="0">
                <a:solidFill>
                  <a:sysClr val="windowText" lastClr="000000"/>
                </a:solidFill>
                <a:latin typeface="Calibri" panose="020F0502020204030204" pitchFamily="34" charset="0"/>
                <a:cs typeface="Calibri" panose="020F0502020204030204" pitchFamily="34" charset="0"/>
              </a:rPr>
              <a:t>Enter</a:t>
            </a:r>
            <a:endParaRPr lang="en-US" sz="2100" b="1" dirty="0">
              <a:solidFill>
                <a:sysClr val="windowText" lastClr="000000"/>
              </a:solidFill>
              <a:latin typeface="Calibri" panose="020F0502020204030204" pitchFamily="34" charset="0"/>
              <a:cs typeface="Calibri" panose="020F0502020204030204" pitchFamily="34" charset="0"/>
            </a:endParaRPr>
          </a:p>
        </p:txBody>
      </p:sp>
      <p:sp>
        <p:nvSpPr>
          <p:cNvPr id="9" name="صحيح">
            <a:extLst>
              <a:ext uri="{FF2B5EF4-FFF2-40B4-BE49-F238E27FC236}">
                <a16:creationId xmlns:a16="http://schemas.microsoft.com/office/drawing/2014/main" id="{79FD126B-BA35-4210-B716-7C3AC6BA0912}"/>
              </a:ext>
            </a:extLst>
          </p:cNvPr>
          <p:cNvSpPr/>
          <p:nvPr/>
        </p:nvSpPr>
        <p:spPr>
          <a:xfrm>
            <a:off x="923868" y="2760788"/>
            <a:ext cx="3525015" cy="1082842"/>
          </a:xfrm>
          <a:prstGeom prst="roundRect">
            <a:avLst/>
          </a:prstGeom>
          <a:gradFill flip="none" rotWithShape="1">
            <a:gsLst>
              <a:gs pos="0">
                <a:srgbClr val="FFFF0A">
                  <a:tint val="66000"/>
                  <a:satMod val="160000"/>
                </a:srgbClr>
              </a:gs>
              <a:gs pos="50000">
                <a:srgbClr val="FFFF0A">
                  <a:tint val="44500"/>
                  <a:satMod val="160000"/>
                </a:srgbClr>
              </a:gs>
              <a:gs pos="100000">
                <a:srgbClr val="FFFF0A">
                  <a:tint val="23500"/>
                  <a:satMod val="160000"/>
                </a:srgbClr>
              </a:gs>
            </a:gsLst>
            <a:path path="circle">
              <a:fillToRect l="50000" t="50000" r="50000" b="50000"/>
            </a:path>
            <a:tileRect/>
          </a:gradFill>
          <a:ln w="76200">
            <a:solidFill>
              <a:srgbClr val="F6B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400" b="1" dirty="0">
                <a:solidFill>
                  <a:schemeClr val="tx1"/>
                </a:solidFill>
              </a:rPr>
              <a:t>تنسيق النص إلى عدة أسطر في الخلية بدلاً من سطر واحد طويل </a:t>
            </a:r>
          </a:p>
        </p:txBody>
      </p:sp>
      <p:grpSp>
        <p:nvGrpSpPr>
          <p:cNvPr id="14" name="مجموعة 13">
            <a:extLst>
              <a:ext uri="{FF2B5EF4-FFF2-40B4-BE49-F238E27FC236}">
                <a16:creationId xmlns:a16="http://schemas.microsoft.com/office/drawing/2014/main" id="{1B1300E3-700F-4C02-BA2A-DC6BDBC792FE}"/>
              </a:ext>
            </a:extLst>
          </p:cNvPr>
          <p:cNvGrpSpPr/>
          <p:nvPr/>
        </p:nvGrpSpPr>
        <p:grpSpPr>
          <a:xfrm>
            <a:off x="407820" y="784806"/>
            <a:ext cx="8328360" cy="1683461"/>
            <a:chOff x="564731" y="73223"/>
            <a:chExt cx="11122115" cy="2244614"/>
          </a:xfrm>
        </p:grpSpPr>
        <p:sp>
          <p:nvSpPr>
            <p:cNvPr id="3" name="السؤال">
              <a:extLst>
                <a:ext uri="{FF2B5EF4-FFF2-40B4-BE49-F238E27FC236}">
                  <a16:creationId xmlns:a16="http://schemas.microsoft.com/office/drawing/2014/main" id="{63E6F27C-C67F-4713-A097-82079AB63F81}"/>
                </a:ext>
              </a:extLst>
            </p:cNvPr>
            <p:cNvSpPr/>
            <p:nvPr/>
          </p:nvSpPr>
          <p:spPr>
            <a:xfrm>
              <a:off x="1219812" y="652443"/>
              <a:ext cx="10467034" cy="1443789"/>
            </a:xfrm>
            <a:prstGeom prst="roundRect">
              <a:avLst/>
            </a:prstGeom>
            <a:gradFill flip="none" rotWithShape="1">
              <a:gsLst>
                <a:gs pos="0">
                  <a:srgbClr val="FFFF0A">
                    <a:tint val="66000"/>
                    <a:satMod val="160000"/>
                  </a:srgbClr>
                </a:gs>
                <a:gs pos="50000">
                  <a:srgbClr val="FFFF0A">
                    <a:tint val="44500"/>
                    <a:satMod val="160000"/>
                  </a:srgbClr>
                </a:gs>
                <a:gs pos="100000">
                  <a:srgbClr val="FFFF0A">
                    <a:tint val="23500"/>
                    <a:satMod val="160000"/>
                  </a:srgbClr>
                </a:gs>
              </a:gsLst>
              <a:path path="circle">
                <a:fillToRect l="50000" t="50000" r="50000" b="50000"/>
              </a:path>
              <a:tileRect/>
            </a:gradFill>
            <a:ln w="76200">
              <a:solidFill>
                <a:srgbClr val="F6B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ar-EG" sz="2000" b="1" dirty="0">
                  <a:solidFill>
                    <a:srgbClr val="548235"/>
                  </a:solidFill>
                </a:rPr>
                <a:t>  </a:t>
              </a:r>
              <a:r>
                <a:rPr lang="ar-EG" sz="2400" b="1" dirty="0">
                  <a:solidFill>
                    <a:srgbClr val="C00000"/>
                  </a:solidFill>
                </a:rPr>
                <a:t>أفضل ميزة لـ "التفاف النص" في مايكروسوفت اكسل</a:t>
              </a:r>
              <a:endParaRPr lang="en-US" sz="2100" b="1" dirty="0">
                <a:solidFill>
                  <a:srgbClr val="C00000"/>
                </a:solidFill>
                <a:latin typeface="AbdoMaster-Bold" panose="02000500030000020004" pitchFamily="50" charset="-78"/>
                <a:cs typeface="AbdoMaster-Bold" panose="02000500030000020004" pitchFamily="50" charset="-78"/>
              </a:endParaRPr>
            </a:p>
          </p:txBody>
        </p:sp>
        <p:pic>
          <p:nvPicPr>
            <p:cNvPr id="13" name="صورة 12">
              <a:extLst>
                <a:ext uri="{FF2B5EF4-FFF2-40B4-BE49-F238E27FC236}">
                  <a16:creationId xmlns:a16="http://schemas.microsoft.com/office/drawing/2014/main" id="{8B63324B-9038-4541-94D0-356DE52BC442}"/>
                </a:ext>
              </a:extLst>
            </p:cNvPr>
            <p:cNvPicPr>
              <a:picLocks noChangeAspect="1"/>
            </p:cNvPicPr>
            <p:nvPr/>
          </p:nvPicPr>
          <p:blipFill>
            <a:blip r:embed="rId4"/>
            <a:stretch>
              <a:fillRect/>
            </a:stretch>
          </p:blipFill>
          <p:spPr>
            <a:xfrm rot="21326882">
              <a:off x="564731" y="73223"/>
              <a:ext cx="1905428" cy="2244614"/>
            </a:xfrm>
            <a:prstGeom prst="rect">
              <a:avLst/>
            </a:prstGeom>
          </p:spPr>
        </p:pic>
      </p:grpSp>
      <p:pic>
        <p:nvPicPr>
          <p:cNvPr id="18" name="رسم 17" descr="عودة مع تعبئة خالصة">
            <a:hlinkClick r:id="" action="ppaction://hlinkshowjump?jump=nextslide"/>
            <a:extLst>
              <a:ext uri="{FF2B5EF4-FFF2-40B4-BE49-F238E27FC236}">
                <a16:creationId xmlns:a16="http://schemas.microsoft.com/office/drawing/2014/main" id="{32F9727C-ED38-48B1-844B-AD66D9F8D7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221" y="5111130"/>
            <a:ext cx="685800" cy="685800"/>
          </a:xfrm>
          <a:prstGeom prst="rect">
            <a:avLst/>
          </a:prstGeom>
        </p:spPr>
      </p:pic>
    </p:spTree>
    <p:extLst>
      <p:ext uri="{BB962C8B-B14F-4D97-AF65-F5344CB8AC3E}">
        <p14:creationId xmlns:p14="http://schemas.microsoft.com/office/powerpoint/2010/main" val="149036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fill="remove" grpId="1" nodeType="clickEffect">
                                  <p:stCondLst>
                                    <p:cond delay="0"/>
                                  </p:stCondLst>
                                  <p:childTnLst>
                                    <p:animClr clrSpc="rgb" dir="cw">
                                      <p:cBhvr override="childStyle">
                                        <p:cTn id="29" dur="500" autoRev="1" fill="remove"/>
                                        <p:tgtEl>
                                          <p:spTgt spid="7"/>
                                        </p:tgtEl>
                                        <p:attrNameLst>
                                          <p:attrName>style.color</p:attrName>
                                        </p:attrNameLst>
                                      </p:cBhvr>
                                      <p:to>
                                        <a:srgbClr val="FF0000"/>
                                      </p:to>
                                    </p:animClr>
                                    <p:animClr clrSpc="rgb" dir="cw">
                                      <p:cBhvr>
                                        <p:cTn id="30" dur="500" autoRev="1" fill="remove"/>
                                        <p:tgtEl>
                                          <p:spTgt spid="7"/>
                                        </p:tgtEl>
                                        <p:attrNameLst>
                                          <p:attrName>fillcolor</p:attrName>
                                        </p:attrNameLst>
                                      </p:cBhvr>
                                      <p:to>
                                        <a:srgbClr val="FF0000"/>
                                      </p:to>
                                    </p:animClr>
                                    <p:set>
                                      <p:cBhvr>
                                        <p:cTn id="31" dur="500" autoRev="1" fill="remove"/>
                                        <p:tgtEl>
                                          <p:spTgt spid="7"/>
                                        </p:tgtEl>
                                        <p:attrNameLst>
                                          <p:attrName>fill.type</p:attrName>
                                        </p:attrNameLst>
                                      </p:cBhvr>
                                      <p:to>
                                        <p:strVal val="solid"/>
                                      </p:to>
                                    </p:set>
                                    <p:set>
                                      <p:cBhvr>
                                        <p:cTn id="32" dur="500" autoRev="1" fill="remove"/>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7" presetClass="emph" presetSubtype="0" fill="remove" grpId="1" nodeType="clickEffect">
                                  <p:stCondLst>
                                    <p:cond delay="0"/>
                                  </p:stCondLst>
                                  <p:childTnLst>
                                    <p:animClr clrSpc="rgb" dir="cw">
                                      <p:cBhvr override="childStyle">
                                        <p:cTn id="37" dur="500" autoRev="1" fill="remove"/>
                                        <p:tgtEl>
                                          <p:spTgt spid="4"/>
                                        </p:tgtEl>
                                        <p:attrNameLst>
                                          <p:attrName>style.color</p:attrName>
                                        </p:attrNameLst>
                                      </p:cBhvr>
                                      <p:to>
                                        <a:srgbClr val="FF0000"/>
                                      </p:to>
                                    </p:animClr>
                                    <p:animClr clrSpc="rgb" dir="cw">
                                      <p:cBhvr>
                                        <p:cTn id="38" dur="500" autoRev="1" fill="remove"/>
                                        <p:tgtEl>
                                          <p:spTgt spid="4"/>
                                        </p:tgtEl>
                                        <p:attrNameLst>
                                          <p:attrName>fillcolor</p:attrName>
                                        </p:attrNameLst>
                                      </p:cBhvr>
                                      <p:to>
                                        <a:srgbClr val="FF0000"/>
                                      </p:to>
                                    </p:animClr>
                                    <p:set>
                                      <p:cBhvr>
                                        <p:cTn id="39" dur="500" autoRev="1" fill="remove"/>
                                        <p:tgtEl>
                                          <p:spTgt spid="4"/>
                                        </p:tgtEl>
                                        <p:attrNameLst>
                                          <p:attrName>fill.type</p:attrName>
                                        </p:attrNameLst>
                                      </p:cBhvr>
                                      <p:to>
                                        <p:strVal val="solid"/>
                                      </p:to>
                                    </p:set>
                                    <p:set>
                                      <p:cBhvr>
                                        <p:cTn id="40" dur="500" autoRev="1" fill="remove"/>
                                        <p:tgtEl>
                                          <p:spTgt spid="4"/>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27" presetClass="emph" presetSubtype="0" fill="remove" grpId="1" nodeType="clickEffect">
                                  <p:stCondLst>
                                    <p:cond delay="0"/>
                                  </p:stCondLst>
                                  <p:childTnLst>
                                    <p:animClr clrSpc="rgb" dir="cw">
                                      <p:cBhvr override="childStyle">
                                        <p:cTn id="45" dur="500" autoRev="1" fill="remove"/>
                                        <p:tgtEl>
                                          <p:spTgt spid="9"/>
                                        </p:tgtEl>
                                        <p:attrNameLst>
                                          <p:attrName>style.color</p:attrName>
                                        </p:attrNameLst>
                                      </p:cBhvr>
                                      <p:to>
                                        <a:srgbClr val="00B050"/>
                                      </p:to>
                                    </p:animClr>
                                    <p:animClr clrSpc="rgb" dir="cw">
                                      <p:cBhvr>
                                        <p:cTn id="46" dur="500" autoRev="1" fill="remove"/>
                                        <p:tgtEl>
                                          <p:spTgt spid="9"/>
                                        </p:tgtEl>
                                        <p:attrNameLst>
                                          <p:attrName>fillcolor</p:attrName>
                                        </p:attrNameLst>
                                      </p:cBhvr>
                                      <p:to>
                                        <a:srgbClr val="00B050"/>
                                      </p:to>
                                    </p:animClr>
                                    <p:set>
                                      <p:cBhvr>
                                        <p:cTn id="47" dur="500" autoRev="1" fill="remove"/>
                                        <p:tgtEl>
                                          <p:spTgt spid="9"/>
                                        </p:tgtEl>
                                        <p:attrNameLst>
                                          <p:attrName>fill.type</p:attrName>
                                        </p:attrNameLst>
                                      </p:cBhvr>
                                      <p:to>
                                        <p:strVal val="solid"/>
                                      </p:to>
                                    </p:set>
                                    <p:set>
                                      <p:cBhvr>
                                        <p:cTn id="48" dur="500" autoRev="1" fill="remove"/>
                                        <p:tgtEl>
                                          <p:spTgt spid="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applause-8.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7" presetClass="emph" presetSubtype="0" fill="remove" grpId="1" nodeType="clickEffect">
                                  <p:stCondLst>
                                    <p:cond delay="0"/>
                                  </p:stCondLst>
                                  <p:childTnLst>
                                    <p:animClr clrSpc="rgb" dir="cw">
                                      <p:cBhvr override="childStyle">
                                        <p:cTn id="53" dur="500" autoRev="1" fill="remove"/>
                                        <p:tgtEl>
                                          <p:spTgt spid="5"/>
                                        </p:tgtEl>
                                        <p:attrNameLst>
                                          <p:attrName>style.color</p:attrName>
                                        </p:attrNameLst>
                                      </p:cBhvr>
                                      <p:to>
                                        <a:srgbClr val="FF0000"/>
                                      </p:to>
                                    </p:animClr>
                                    <p:animClr clrSpc="rgb" dir="cw">
                                      <p:cBhvr>
                                        <p:cTn id="54" dur="500" autoRev="1" fill="remove"/>
                                        <p:tgtEl>
                                          <p:spTgt spid="5"/>
                                        </p:tgtEl>
                                        <p:attrNameLst>
                                          <p:attrName>fillcolor</p:attrName>
                                        </p:attrNameLst>
                                      </p:cBhvr>
                                      <p:to>
                                        <a:srgbClr val="FF0000"/>
                                      </p:to>
                                    </p:animClr>
                                    <p:set>
                                      <p:cBhvr>
                                        <p:cTn id="55" dur="500" autoRev="1" fill="remove"/>
                                        <p:tgtEl>
                                          <p:spTgt spid="5"/>
                                        </p:tgtEl>
                                        <p:attrNameLst>
                                          <p:attrName>fill.type</p:attrName>
                                        </p:attrNameLst>
                                      </p:cBhvr>
                                      <p:to>
                                        <p:strVal val="solid"/>
                                      </p:to>
                                    </p:set>
                                    <p:set>
                                      <p:cBhvr>
                                        <p:cTn id="56" dur="500" autoRev="1" fill="remove"/>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7" grpId="0" animBg="1"/>
      <p:bldP spid="7" grpId="1" animBg="1"/>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80121106"/>
              </p:ext>
            </p:extLst>
          </p:nvPr>
        </p:nvGraphicFramePr>
        <p:xfrm>
          <a:off x="1743538" y="1562392"/>
          <a:ext cx="5889015" cy="3069603"/>
        </p:xfrm>
        <a:graphic>
          <a:graphicData uri="http://schemas.openxmlformats.org/drawingml/2006/table">
            <a:tbl>
              <a:tblPr firstRow="1" bandRow="1">
                <a:tableStyleId>{5C22544A-7EE6-4342-B048-85BDC9FD1C3A}</a:tableStyleId>
              </a:tblPr>
              <a:tblGrid>
                <a:gridCol w="1436984">
                  <a:extLst>
                    <a:ext uri="{9D8B030D-6E8A-4147-A177-3AD203B41FA5}">
                      <a16:colId xmlns:a16="http://schemas.microsoft.com/office/drawing/2014/main" val="1564919629"/>
                    </a:ext>
                  </a:extLst>
                </a:gridCol>
                <a:gridCol w="4452031">
                  <a:extLst>
                    <a:ext uri="{9D8B030D-6E8A-4147-A177-3AD203B41FA5}">
                      <a16:colId xmlns:a16="http://schemas.microsoft.com/office/drawing/2014/main" val="3885315794"/>
                    </a:ext>
                  </a:extLst>
                </a:gridCol>
              </a:tblGrid>
              <a:tr h="857689">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en-US" sz="2400" b="1" dirty="0">
                          <a:solidFill>
                            <a:srgbClr val="388A12"/>
                          </a:solidFill>
                        </a:rPr>
                        <a:t>SUM</a:t>
                      </a:r>
                      <a:r>
                        <a:rPr lang="en-US" sz="2400" b="1" baseline="0" dirty="0">
                          <a:solidFill>
                            <a:srgbClr val="388A12"/>
                          </a:solidFill>
                        </a:rPr>
                        <a:t> </a:t>
                      </a:r>
                      <a:r>
                        <a:rPr lang="en-US" sz="2400" b="1" dirty="0">
                          <a:solidFill>
                            <a:srgbClr val="388A12"/>
                          </a:solidFill>
                        </a:rPr>
                        <a:t>(F17:F22)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229019553"/>
                  </a:ext>
                </a:extLst>
              </a:tr>
              <a:tr h="857689">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en-US" sz="2400" b="1" dirty="0">
                          <a:solidFill>
                            <a:srgbClr val="388A12"/>
                          </a:solidFill>
                        </a:rPr>
                        <a:t>SUM (F17:F22) </a:t>
                      </a:r>
                      <a:r>
                        <a:rPr lang="ar-EG" sz="2400" b="1" baseline="0" dirty="0">
                          <a:solidFill>
                            <a:srgbClr val="388A12"/>
                          </a:solidFill>
                        </a:rPr>
                        <a:t> =</a:t>
                      </a:r>
                      <a:endParaRPr lang="en-US" sz="2400" b="1"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272000053"/>
                  </a:ext>
                </a:extLst>
              </a:tr>
              <a:tr h="1354225">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en-US" sz="2400" b="1" dirty="0">
                          <a:solidFill>
                            <a:srgbClr val="388A12"/>
                          </a:solidFill>
                        </a:rPr>
                        <a:t>(F17:F22)</a:t>
                      </a:r>
                      <a:r>
                        <a:rPr lang="ar-EG" sz="2400" b="1" baseline="0" dirty="0">
                          <a:solidFill>
                            <a:srgbClr val="388A12"/>
                          </a:solidFill>
                        </a:rPr>
                        <a:t> =</a:t>
                      </a:r>
                      <a:endParaRPr lang="en-US" sz="2400" b="1"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1229139" y="952013"/>
            <a:ext cx="7282849" cy="6103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358C10"/>
                </a:solidFill>
              </a:rPr>
              <a:t>الصيغة المستخدمة للحصول على القيمة الإجمالية للخلايا من </a:t>
            </a:r>
            <a:r>
              <a:rPr lang="en-US" sz="2000" b="1" dirty="0">
                <a:solidFill>
                  <a:srgbClr val="358C10"/>
                </a:solidFill>
              </a:rPr>
              <a:t>F17 </a:t>
            </a:r>
            <a:r>
              <a:rPr lang="ar-EG" sz="2000" b="1" dirty="0">
                <a:solidFill>
                  <a:srgbClr val="358C10"/>
                </a:solidFill>
              </a:rPr>
              <a:t>إلى </a:t>
            </a:r>
            <a:r>
              <a:rPr lang="en-US" sz="2000" b="1" dirty="0">
                <a:solidFill>
                  <a:srgbClr val="358C10"/>
                </a:solidFill>
              </a:rPr>
              <a:t>F22:</a:t>
            </a:r>
          </a:p>
        </p:txBody>
      </p:sp>
      <p:sp>
        <p:nvSpPr>
          <p:cNvPr id="2" name="مستطيل: زوايا مستديرة 1">
            <a:extLst>
              <a:ext uri="{FF2B5EF4-FFF2-40B4-BE49-F238E27FC236}">
                <a16:creationId xmlns:a16="http://schemas.microsoft.com/office/drawing/2014/main" id="{533578BD-7EB9-9DA9-3A86-B1071752B210}"/>
              </a:ext>
            </a:extLst>
          </p:cNvPr>
          <p:cNvSpPr/>
          <p:nvPr/>
        </p:nvSpPr>
        <p:spPr>
          <a:xfrm>
            <a:off x="6559127" y="419994"/>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 1</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5" name="مستطيل: زوايا مستديرة 1">
            <a:extLst>
              <a:ext uri="{FF2B5EF4-FFF2-40B4-BE49-F238E27FC236}">
                <a16:creationId xmlns:a16="http://schemas.microsoft.com/office/drawing/2014/main" id="{736D73E4-8C1E-BE3D-C814-89507DFC080A}"/>
              </a:ext>
            </a:extLst>
          </p:cNvPr>
          <p:cNvSpPr/>
          <p:nvPr/>
        </p:nvSpPr>
        <p:spPr>
          <a:xfrm>
            <a:off x="4067718" y="405323"/>
            <a:ext cx="215164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فهم وظائف الدوال</a:t>
            </a:r>
            <a:endParaRPr lang="ar-EG" sz="2400" b="1" dirty="0">
              <a:solidFill>
                <a:srgbClr val="D8E76A"/>
              </a:solidFill>
            </a:endParaRPr>
          </a:p>
        </p:txBody>
      </p:sp>
      <p:sp>
        <p:nvSpPr>
          <p:cNvPr id="6" name="مستطيل: زوايا مستديرة 1">
            <a:extLst>
              <a:ext uri="{FF2B5EF4-FFF2-40B4-BE49-F238E27FC236}">
                <a16:creationId xmlns:a16="http://schemas.microsoft.com/office/drawing/2014/main" id="{D998AEF0-991C-9408-D13E-51C045CEB8DE}"/>
              </a:ext>
            </a:extLst>
          </p:cNvPr>
          <p:cNvSpPr/>
          <p:nvPr/>
        </p:nvSpPr>
        <p:spPr>
          <a:xfrm>
            <a:off x="1308027" y="405323"/>
            <a:ext cx="2419925"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rgbClr val="358C10"/>
                </a:solidFill>
              </a:rPr>
              <a:t>اختر الإجابة الصحيحة:</a:t>
            </a:r>
            <a:endParaRPr lang="ar-EG" sz="2000" b="1" dirty="0">
              <a:solidFill>
                <a:srgbClr val="358C10"/>
              </a:solidFill>
            </a:endParaRPr>
          </a:p>
        </p:txBody>
      </p:sp>
      <p:sp>
        <p:nvSpPr>
          <p:cNvPr id="7" name="مستطيل 6">
            <a:extLst>
              <a:ext uri="{FF2B5EF4-FFF2-40B4-BE49-F238E27FC236}">
                <a16:creationId xmlns:a16="http://schemas.microsoft.com/office/drawing/2014/main" id="{02716571-21C1-2565-15FE-D34955B8FA3A}"/>
              </a:ext>
            </a:extLst>
          </p:cNvPr>
          <p:cNvSpPr/>
          <p:nvPr/>
        </p:nvSpPr>
        <p:spPr>
          <a:xfrm>
            <a:off x="2092873" y="3097193"/>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graphicFrame>
        <p:nvGraphicFramePr>
          <p:cNvPr id="8" name="جدول 7">
            <a:extLst>
              <a:ext uri="{FF2B5EF4-FFF2-40B4-BE49-F238E27FC236}">
                <a16:creationId xmlns:a16="http://schemas.microsoft.com/office/drawing/2014/main" id="{1D9BFEA5-605E-E4B4-F074-093A852C6932}"/>
              </a:ext>
            </a:extLst>
          </p:cNvPr>
          <p:cNvGraphicFramePr>
            <a:graphicFrameLocks noGrp="1"/>
          </p:cNvGraphicFramePr>
          <p:nvPr>
            <p:extLst>
              <p:ext uri="{D42A27DB-BD31-4B8C-83A1-F6EECF244321}">
                <p14:modId xmlns:p14="http://schemas.microsoft.com/office/powerpoint/2010/main" val="1215144352"/>
              </p:ext>
            </p:extLst>
          </p:nvPr>
        </p:nvGraphicFramePr>
        <p:xfrm>
          <a:off x="5619765" y="88012"/>
          <a:ext cx="3371499" cy="251460"/>
        </p:xfrm>
        <a:graphic>
          <a:graphicData uri="http://schemas.openxmlformats.org/drawingml/2006/table">
            <a:tbl>
              <a:tblPr rtl="1" firstRow="1" bandRow="1">
                <a:tableStyleId>{68D230F3-CF80-4859-8CE7-A43EE81993B5}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48235"/>
                          </a:solidFill>
                        </a:rPr>
                        <a:t>إستراتيجية</a:t>
                      </a:r>
                      <a:r>
                        <a:rPr lang="ar-SA" sz="1200" b="1" kern="1200" baseline="0" dirty="0">
                          <a:solidFill>
                            <a:srgbClr val="548235"/>
                          </a:solidFill>
                        </a:rPr>
                        <a:t> الدقيقة الوحدة</a:t>
                      </a:r>
                      <a:endParaRPr lang="ar-SA" sz="1200" b="1" kern="1200" dirty="0">
                        <a:solidFill>
                          <a:srgbClr val="548235"/>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596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3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91266207"/>
              </p:ext>
            </p:extLst>
          </p:nvPr>
        </p:nvGraphicFramePr>
        <p:xfrm>
          <a:off x="1468377" y="1668202"/>
          <a:ext cx="6628700" cy="2436802"/>
        </p:xfrm>
        <a:graphic>
          <a:graphicData uri="http://schemas.openxmlformats.org/drawingml/2006/table">
            <a:tbl>
              <a:tblPr firstRow="1" bandRow="1">
                <a:tableStyleId>{5C22544A-7EE6-4342-B048-85BDC9FD1C3A}</a:tableStyleId>
              </a:tblPr>
              <a:tblGrid>
                <a:gridCol w="925155">
                  <a:extLst>
                    <a:ext uri="{9D8B030D-6E8A-4147-A177-3AD203B41FA5}">
                      <a16:colId xmlns:a16="http://schemas.microsoft.com/office/drawing/2014/main" val="1564919629"/>
                    </a:ext>
                  </a:extLst>
                </a:gridCol>
                <a:gridCol w="5703545">
                  <a:extLst>
                    <a:ext uri="{9D8B030D-6E8A-4147-A177-3AD203B41FA5}">
                      <a16:colId xmlns:a16="http://schemas.microsoft.com/office/drawing/2014/main" val="3885315794"/>
                    </a:ext>
                  </a:extLst>
                </a:gridCol>
              </a:tblGrid>
              <a:tr h="680876">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58C10"/>
                          </a:solidFill>
                        </a:rPr>
                        <a:t>واسع </a:t>
                      </a:r>
                      <a:r>
                        <a:rPr lang="en-US" sz="2400" b="1" dirty="0">
                          <a:solidFill>
                            <a:srgbClr val="358C10"/>
                          </a:solidFill>
                        </a:rPr>
                        <a:t>Large)</a:t>
                      </a:r>
                      <a:r>
                        <a:rPr lang="ar-EG" sz="2400" b="1" dirty="0">
                          <a:solidFill>
                            <a:srgbClr val="358C10"/>
                          </a:solidFill>
                        </a:rPr>
                        <a:t> )</a:t>
                      </a:r>
                      <a:endParaRPr lang="en-US" sz="2400" b="1"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229019553"/>
                  </a:ext>
                </a:extLst>
              </a:tr>
              <a:tr h="680876">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58C10"/>
                          </a:solidFill>
                        </a:rPr>
                        <a:t>الحد الأقصى (</a:t>
                      </a:r>
                      <a:r>
                        <a:rPr lang="en-US" sz="2400" b="1" dirty="0">
                          <a:solidFill>
                            <a:srgbClr val="358C10"/>
                          </a:solidFill>
                        </a:rPr>
                        <a:t>Max</a:t>
                      </a:r>
                      <a:r>
                        <a:rPr lang="ar-EG" sz="2400" b="1" dirty="0">
                          <a:solidFill>
                            <a:srgbClr val="358C10"/>
                          </a:solidFill>
                        </a:rPr>
                        <a:t>)</a:t>
                      </a:r>
                      <a:endParaRPr lang="en-US" sz="2400" b="1"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272000053"/>
                  </a:ext>
                </a:extLst>
              </a:tr>
              <a:tr h="1075050">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58C10"/>
                          </a:solidFill>
                        </a:rPr>
                        <a:t>كبير (</a:t>
                      </a:r>
                      <a:r>
                        <a:rPr lang="en-US" sz="2400" b="1" dirty="0">
                          <a:solidFill>
                            <a:srgbClr val="358C10"/>
                          </a:solidFill>
                        </a:rPr>
                        <a:t>Big</a:t>
                      </a:r>
                      <a:r>
                        <a:rPr lang="ar-EG" sz="2400" b="1" dirty="0">
                          <a:solidFill>
                            <a:srgbClr val="358C10"/>
                          </a:solidFill>
                        </a:rPr>
                        <a:t>)</a:t>
                      </a:r>
                      <a:r>
                        <a:rPr lang="ar-EG" sz="2400" b="1" baseline="0" dirty="0">
                          <a:solidFill>
                            <a:srgbClr val="358C10"/>
                          </a:solidFill>
                        </a:rPr>
                        <a:t> </a:t>
                      </a:r>
                      <a:endParaRPr lang="en-US" sz="2400" b="1"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951543" y="970791"/>
            <a:ext cx="7826188" cy="451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358C10"/>
                </a:solidFill>
              </a:rPr>
              <a:t>	 الصيغة المستخدمة للحصول على أكبر رقم لنطاق من الخلايا:</a:t>
            </a:r>
          </a:p>
        </p:txBody>
      </p:sp>
      <p:sp>
        <p:nvSpPr>
          <p:cNvPr id="2" name="مستطيل: زوايا مستديرة 1">
            <a:extLst>
              <a:ext uri="{FF2B5EF4-FFF2-40B4-BE49-F238E27FC236}">
                <a16:creationId xmlns:a16="http://schemas.microsoft.com/office/drawing/2014/main" id="{A0ED835E-C78A-C8ED-A943-2AF9D2655B49}"/>
              </a:ext>
            </a:extLst>
          </p:cNvPr>
          <p:cNvSpPr/>
          <p:nvPr/>
        </p:nvSpPr>
        <p:spPr>
          <a:xfrm>
            <a:off x="6824870" y="273380"/>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 1</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5" name="مستطيل: زوايا مستديرة 1">
            <a:extLst>
              <a:ext uri="{FF2B5EF4-FFF2-40B4-BE49-F238E27FC236}">
                <a16:creationId xmlns:a16="http://schemas.microsoft.com/office/drawing/2014/main" id="{E17B2E4B-5D16-E70B-3721-2395D598CEB6}"/>
              </a:ext>
            </a:extLst>
          </p:cNvPr>
          <p:cNvSpPr/>
          <p:nvPr/>
        </p:nvSpPr>
        <p:spPr>
          <a:xfrm>
            <a:off x="4333461" y="256958"/>
            <a:ext cx="215164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فهم وظائف الدوال</a:t>
            </a:r>
            <a:endParaRPr lang="ar-EG" sz="2400" b="1" dirty="0">
              <a:solidFill>
                <a:srgbClr val="D8E76A"/>
              </a:solidFill>
            </a:endParaRPr>
          </a:p>
        </p:txBody>
      </p:sp>
      <p:sp>
        <p:nvSpPr>
          <p:cNvPr id="6" name="مستطيل: زوايا مستديرة 1">
            <a:extLst>
              <a:ext uri="{FF2B5EF4-FFF2-40B4-BE49-F238E27FC236}">
                <a16:creationId xmlns:a16="http://schemas.microsoft.com/office/drawing/2014/main" id="{41531311-D299-BD34-2E46-2803BA9DD008}"/>
              </a:ext>
            </a:extLst>
          </p:cNvPr>
          <p:cNvSpPr/>
          <p:nvPr/>
        </p:nvSpPr>
        <p:spPr>
          <a:xfrm>
            <a:off x="1573770" y="273380"/>
            <a:ext cx="2419925"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rgbClr val="358C10"/>
                </a:solidFill>
              </a:rPr>
              <a:t>اختر الإجابة الصحيحة:</a:t>
            </a:r>
            <a:endParaRPr lang="ar-EG" sz="2000" b="1" dirty="0">
              <a:solidFill>
                <a:srgbClr val="358C10"/>
              </a:solidFill>
            </a:endParaRPr>
          </a:p>
        </p:txBody>
      </p:sp>
      <p:sp>
        <p:nvSpPr>
          <p:cNvPr id="7" name="مستطيل 6">
            <a:extLst>
              <a:ext uri="{FF2B5EF4-FFF2-40B4-BE49-F238E27FC236}">
                <a16:creationId xmlns:a16="http://schemas.microsoft.com/office/drawing/2014/main" id="{4B4991C1-4626-218F-9C7B-7BAB6D0162D1}"/>
              </a:ext>
            </a:extLst>
          </p:cNvPr>
          <p:cNvSpPr/>
          <p:nvPr/>
        </p:nvSpPr>
        <p:spPr>
          <a:xfrm>
            <a:off x="1468377" y="2886603"/>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spTree>
    <p:extLst>
      <p:ext uri="{BB962C8B-B14F-4D97-AF65-F5344CB8AC3E}">
        <p14:creationId xmlns:p14="http://schemas.microsoft.com/office/powerpoint/2010/main" val="38979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3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6"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17637360"/>
              </p:ext>
            </p:extLst>
          </p:nvPr>
        </p:nvGraphicFramePr>
        <p:xfrm>
          <a:off x="1574790" y="1522175"/>
          <a:ext cx="5994420" cy="3069603"/>
        </p:xfrm>
        <a:graphic>
          <a:graphicData uri="http://schemas.openxmlformats.org/drawingml/2006/table">
            <a:tbl>
              <a:tblPr firstRow="1" bandRow="1">
                <a:tableStyleId>{5C22544A-7EE6-4342-B048-85BDC9FD1C3A}</a:tableStyleId>
              </a:tblPr>
              <a:tblGrid>
                <a:gridCol w="1539471">
                  <a:extLst>
                    <a:ext uri="{9D8B030D-6E8A-4147-A177-3AD203B41FA5}">
                      <a16:colId xmlns:a16="http://schemas.microsoft.com/office/drawing/2014/main" val="1564919629"/>
                    </a:ext>
                  </a:extLst>
                </a:gridCol>
                <a:gridCol w="4454949">
                  <a:extLst>
                    <a:ext uri="{9D8B030D-6E8A-4147-A177-3AD203B41FA5}">
                      <a16:colId xmlns:a16="http://schemas.microsoft.com/office/drawing/2014/main" val="3885315794"/>
                    </a:ext>
                  </a:extLst>
                </a:gridCol>
              </a:tblGrid>
              <a:tr h="857689">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88A12"/>
                          </a:solidFill>
                        </a:rPr>
                        <a:t>المجموع </a:t>
                      </a:r>
                      <a:r>
                        <a:rPr lang="en-US" sz="2400" b="1" dirty="0">
                          <a:solidFill>
                            <a:srgbClr val="388A12"/>
                          </a:solidFill>
                        </a:rPr>
                        <a:t>Sum)</a:t>
                      </a:r>
                      <a:r>
                        <a:rPr lang="ar-EG" sz="2400" b="1" dirty="0">
                          <a:solidFill>
                            <a:srgbClr val="388A12"/>
                          </a:solidFill>
                        </a:rPr>
                        <a:t>)</a:t>
                      </a:r>
                      <a:endParaRPr lang="en-US" sz="2400" b="1"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229019553"/>
                  </a:ext>
                </a:extLst>
              </a:tr>
              <a:tr h="857689">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88A12"/>
                          </a:solidFill>
                        </a:rPr>
                        <a:t>صغير </a:t>
                      </a:r>
                      <a:r>
                        <a:rPr lang="en-US" sz="2400" b="1" dirty="0">
                          <a:solidFill>
                            <a:srgbClr val="388A12"/>
                          </a:solidFill>
                        </a:rPr>
                        <a:t>Small)</a:t>
                      </a:r>
                      <a:r>
                        <a:rPr lang="ar-EG" sz="2400" b="1" dirty="0">
                          <a:solidFill>
                            <a:srgbClr val="388A12"/>
                          </a:solidFill>
                        </a:rPr>
                        <a:t>)</a:t>
                      </a:r>
                      <a:endParaRPr lang="en-US" sz="2400" b="1"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272000053"/>
                  </a:ext>
                </a:extLst>
              </a:tr>
              <a:tr h="1354225">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88A12"/>
                          </a:solidFill>
                        </a:rPr>
                        <a:t>الحد الأدنى </a:t>
                      </a:r>
                      <a:r>
                        <a:rPr lang="en-US" sz="2400" b="1" dirty="0">
                          <a:solidFill>
                            <a:srgbClr val="388A12"/>
                          </a:solidFill>
                        </a:rPr>
                        <a:t>Min)</a:t>
                      </a:r>
                      <a:r>
                        <a:rPr lang="ar-EG" sz="2400" b="1" dirty="0">
                          <a:solidFill>
                            <a:srgbClr val="388A12"/>
                          </a:solidFill>
                        </a:rPr>
                        <a:t>)</a:t>
                      </a:r>
                      <a:endParaRPr lang="en-US" sz="2400" b="1"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911786" y="1018997"/>
            <a:ext cx="7826188" cy="3100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388A12"/>
                </a:solidFill>
              </a:rPr>
              <a:t>	 الصيغة المستخدمة للحصول على أصغر رقم لنطاق من الخلايا:</a:t>
            </a:r>
          </a:p>
        </p:txBody>
      </p:sp>
      <p:sp>
        <p:nvSpPr>
          <p:cNvPr id="2" name="مستطيل: زوايا مستديرة 1">
            <a:extLst>
              <a:ext uri="{FF2B5EF4-FFF2-40B4-BE49-F238E27FC236}">
                <a16:creationId xmlns:a16="http://schemas.microsoft.com/office/drawing/2014/main" id="{DC26DF1B-59DF-677F-1215-008603ECACE4}"/>
              </a:ext>
            </a:extLst>
          </p:cNvPr>
          <p:cNvSpPr/>
          <p:nvPr/>
        </p:nvSpPr>
        <p:spPr>
          <a:xfrm>
            <a:off x="6785113" y="337972"/>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 1</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5" name="مستطيل: زوايا مستديرة 1">
            <a:extLst>
              <a:ext uri="{FF2B5EF4-FFF2-40B4-BE49-F238E27FC236}">
                <a16:creationId xmlns:a16="http://schemas.microsoft.com/office/drawing/2014/main" id="{903BBA18-7410-6DEE-B6F9-63695F717D9E}"/>
              </a:ext>
            </a:extLst>
          </p:cNvPr>
          <p:cNvSpPr/>
          <p:nvPr/>
        </p:nvSpPr>
        <p:spPr>
          <a:xfrm>
            <a:off x="4293704" y="321550"/>
            <a:ext cx="215164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فهم وظائف الدوال</a:t>
            </a:r>
            <a:endParaRPr lang="ar-EG" sz="2400" b="1" dirty="0">
              <a:solidFill>
                <a:srgbClr val="D8E76A"/>
              </a:solidFill>
            </a:endParaRPr>
          </a:p>
        </p:txBody>
      </p:sp>
      <p:sp>
        <p:nvSpPr>
          <p:cNvPr id="6" name="مستطيل: زوايا مستديرة 1">
            <a:extLst>
              <a:ext uri="{FF2B5EF4-FFF2-40B4-BE49-F238E27FC236}">
                <a16:creationId xmlns:a16="http://schemas.microsoft.com/office/drawing/2014/main" id="{E2E8ACD3-72CD-4EA8-B42A-43D8630D42E2}"/>
              </a:ext>
            </a:extLst>
          </p:cNvPr>
          <p:cNvSpPr/>
          <p:nvPr/>
        </p:nvSpPr>
        <p:spPr>
          <a:xfrm>
            <a:off x="1534013" y="337972"/>
            <a:ext cx="2419925"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rgbClr val="358C10"/>
                </a:solidFill>
              </a:rPr>
              <a:t>اختر الإجابة الصحيحة:</a:t>
            </a:r>
            <a:endParaRPr lang="ar-EG" sz="2000" b="1" dirty="0">
              <a:solidFill>
                <a:srgbClr val="358C10"/>
              </a:solidFill>
            </a:endParaRPr>
          </a:p>
        </p:txBody>
      </p:sp>
      <p:sp>
        <p:nvSpPr>
          <p:cNvPr id="7" name="مستطيل 6">
            <a:extLst>
              <a:ext uri="{FF2B5EF4-FFF2-40B4-BE49-F238E27FC236}">
                <a16:creationId xmlns:a16="http://schemas.microsoft.com/office/drawing/2014/main" id="{166C7FD5-A225-5EB5-5C1D-0625449B048C}"/>
              </a:ext>
            </a:extLst>
          </p:cNvPr>
          <p:cNvSpPr/>
          <p:nvPr/>
        </p:nvSpPr>
        <p:spPr>
          <a:xfrm>
            <a:off x="1893744" y="4028534"/>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spTree>
    <p:extLst>
      <p:ext uri="{BB962C8B-B14F-4D97-AF65-F5344CB8AC3E}">
        <p14:creationId xmlns:p14="http://schemas.microsoft.com/office/powerpoint/2010/main" val="39854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3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P spid="6"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87168982"/>
              </p:ext>
            </p:extLst>
          </p:nvPr>
        </p:nvGraphicFramePr>
        <p:xfrm>
          <a:off x="2105310" y="1440738"/>
          <a:ext cx="5439140" cy="3069603"/>
        </p:xfrm>
        <a:graphic>
          <a:graphicData uri="http://schemas.openxmlformats.org/drawingml/2006/table">
            <a:tbl>
              <a:tblPr firstRow="1" bandRow="1">
                <a:tableStyleId>{5C22544A-7EE6-4342-B048-85BDC9FD1C3A}</a:tableStyleId>
              </a:tblPr>
              <a:tblGrid>
                <a:gridCol w="759130">
                  <a:extLst>
                    <a:ext uri="{9D8B030D-6E8A-4147-A177-3AD203B41FA5}">
                      <a16:colId xmlns:a16="http://schemas.microsoft.com/office/drawing/2014/main" val="1564919629"/>
                    </a:ext>
                  </a:extLst>
                </a:gridCol>
                <a:gridCol w="4680010">
                  <a:extLst>
                    <a:ext uri="{9D8B030D-6E8A-4147-A177-3AD203B41FA5}">
                      <a16:colId xmlns:a16="http://schemas.microsoft.com/office/drawing/2014/main" val="3885315794"/>
                    </a:ext>
                  </a:extLst>
                </a:gridCol>
              </a:tblGrid>
              <a:tr h="857689">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lvl="0" algn="r" rtl="1"/>
                      <a:r>
                        <a:rPr lang="en-US" sz="2400" b="1" dirty="0">
                          <a:solidFill>
                            <a:srgbClr val="358C10"/>
                          </a:solidFill>
                        </a:rPr>
                        <a:t>=AVERAGE(H7:H10)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229019553"/>
                  </a:ext>
                </a:extLst>
              </a:tr>
              <a:tr h="857689">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en-US" sz="2400" b="1" dirty="0">
                          <a:solidFill>
                            <a:srgbClr val="358C10"/>
                          </a:solidFill>
                        </a:rPr>
                        <a:t>= AVERAGE (H10+H9+H8+H7)/4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272000053"/>
                  </a:ext>
                </a:extLst>
              </a:tr>
              <a:tr h="1354225">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en-US" sz="2400" b="1" dirty="0">
                          <a:solidFill>
                            <a:srgbClr val="358C10"/>
                          </a:solidFill>
                        </a:rPr>
                        <a:t>=AE(H7:H10)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2105310" y="922360"/>
            <a:ext cx="5656233" cy="451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358C10"/>
                </a:solidFill>
              </a:rPr>
              <a:t> الصيغة الصحيحة لحساب متوسط الخلايا من </a:t>
            </a:r>
            <a:r>
              <a:rPr lang="en-US" sz="2000" b="1" dirty="0">
                <a:solidFill>
                  <a:srgbClr val="358C10"/>
                </a:solidFill>
              </a:rPr>
              <a:t>H7 </a:t>
            </a:r>
            <a:r>
              <a:rPr lang="ar-EG" sz="2000" b="1" dirty="0">
                <a:solidFill>
                  <a:srgbClr val="358C10"/>
                </a:solidFill>
              </a:rPr>
              <a:t> إلى </a:t>
            </a:r>
            <a:r>
              <a:rPr lang="en-US" sz="2000" b="1" dirty="0">
                <a:solidFill>
                  <a:srgbClr val="358C10"/>
                </a:solidFill>
              </a:rPr>
              <a:t>H10:</a:t>
            </a:r>
          </a:p>
        </p:txBody>
      </p:sp>
      <p:sp>
        <p:nvSpPr>
          <p:cNvPr id="2" name="مستطيل: زوايا مستديرة 1">
            <a:extLst>
              <a:ext uri="{FF2B5EF4-FFF2-40B4-BE49-F238E27FC236}">
                <a16:creationId xmlns:a16="http://schemas.microsoft.com/office/drawing/2014/main" id="{7C1A6865-E752-5962-2ABA-96CFF93A2D09}"/>
              </a:ext>
            </a:extLst>
          </p:cNvPr>
          <p:cNvSpPr/>
          <p:nvPr/>
        </p:nvSpPr>
        <p:spPr>
          <a:xfrm>
            <a:off x="6785113" y="337972"/>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 1</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5" name="مستطيل: زوايا مستديرة 1">
            <a:extLst>
              <a:ext uri="{FF2B5EF4-FFF2-40B4-BE49-F238E27FC236}">
                <a16:creationId xmlns:a16="http://schemas.microsoft.com/office/drawing/2014/main" id="{D6C8B3C8-2A7A-A6FD-BE6A-DCBD39AA2AE4}"/>
              </a:ext>
            </a:extLst>
          </p:cNvPr>
          <p:cNvSpPr/>
          <p:nvPr/>
        </p:nvSpPr>
        <p:spPr>
          <a:xfrm>
            <a:off x="4293704" y="321550"/>
            <a:ext cx="215164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فهم وظائف الدوال</a:t>
            </a:r>
            <a:endParaRPr lang="ar-EG" sz="2400" b="1" dirty="0">
              <a:solidFill>
                <a:srgbClr val="D8E76A"/>
              </a:solidFill>
            </a:endParaRPr>
          </a:p>
        </p:txBody>
      </p:sp>
      <p:sp>
        <p:nvSpPr>
          <p:cNvPr id="6" name="مستطيل: زوايا مستديرة 1">
            <a:extLst>
              <a:ext uri="{FF2B5EF4-FFF2-40B4-BE49-F238E27FC236}">
                <a16:creationId xmlns:a16="http://schemas.microsoft.com/office/drawing/2014/main" id="{DEC190F5-1948-60A6-53FD-65C297818B30}"/>
              </a:ext>
            </a:extLst>
          </p:cNvPr>
          <p:cNvSpPr/>
          <p:nvPr/>
        </p:nvSpPr>
        <p:spPr>
          <a:xfrm>
            <a:off x="1534013" y="337972"/>
            <a:ext cx="2419925"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rgbClr val="358C10"/>
                </a:solidFill>
              </a:rPr>
              <a:t>اختر الإجابة الصحيحة:</a:t>
            </a:r>
            <a:endParaRPr lang="ar-EG" sz="2000" b="1" dirty="0">
              <a:solidFill>
                <a:srgbClr val="358C10"/>
              </a:solidFill>
            </a:endParaRPr>
          </a:p>
        </p:txBody>
      </p:sp>
      <p:sp>
        <p:nvSpPr>
          <p:cNvPr id="8" name="مستطيل 7">
            <a:extLst>
              <a:ext uri="{FF2B5EF4-FFF2-40B4-BE49-F238E27FC236}">
                <a16:creationId xmlns:a16="http://schemas.microsoft.com/office/drawing/2014/main" id="{E5845F1B-0834-D889-D7E7-502504B8111D}"/>
              </a:ext>
            </a:extLst>
          </p:cNvPr>
          <p:cNvSpPr/>
          <p:nvPr/>
        </p:nvSpPr>
        <p:spPr>
          <a:xfrm>
            <a:off x="2105310" y="2093716"/>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spTree>
    <p:extLst>
      <p:ext uri="{BB962C8B-B14F-4D97-AF65-F5344CB8AC3E}">
        <p14:creationId xmlns:p14="http://schemas.microsoft.com/office/powerpoint/2010/main" val="238611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3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335207"/>
              </p:ext>
            </p:extLst>
          </p:nvPr>
        </p:nvGraphicFramePr>
        <p:xfrm>
          <a:off x="1926316" y="1550504"/>
          <a:ext cx="6549813" cy="2625256"/>
        </p:xfrm>
        <a:graphic>
          <a:graphicData uri="http://schemas.openxmlformats.org/drawingml/2006/table">
            <a:tbl>
              <a:tblPr firstRow="1" bandRow="1">
                <a:tableStyleId>{5C22544A-7EE6-4342-B048-85BDC9FD1C3A}</a:tableStyleId>
              </a:tblPr>
              <a:tblGrid>
                <a:gridCol w="914145">
                  <a:extLst>
                    <a:ext uri="{9D8B030D-6E8A-4147-A177-3AD203B41FA5}">
                      <a16:colId xmlns:a16="http://schemas.microsoft.com/office/drawing/2014/main" val="1564919629"/>
                    </a:ext>
                  </a:extLst>
                </a:gridCol>
                <a:gridCol w="5635668">
                  <a:extLst>
                    <a:ext uri="{9D8B030D-6E8A-4147-A177-3AD203B41FA5}">
                      <a16:colId xmlns:a16="http://schemas.microsoft.com/office/drawing/2014/main" val="3885315794"/>
                    </a:ext>
                  </a:extLst>
                </a:gridCol>
              </a:tblGrid>
              <a:tr h="698856">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88A12"/>
                          </a:solidFill>
                        </a:rPr>
                        <a:t>الاثنين، الثلاثاء، الأربعاء، الخميس، الجمعة، السبت، الأحد.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229019553"/>
                  </a:ext>
                </a:extLst>
              </a:tr>
              <a:tr h="698856">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88A12"/>
                          </a:solidFill>
                        </a:rPr>
                        <a:t>التفاح، الكمثرى، البرتقال، العنب، الموز.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272000053"/>
                  </a:ext>
                </a:extLst>
              </a:tr>
              <a:tr h="1103440">
                <a:tc>
                  <a:txBody>
                    <a:bodyPr/>
                    <a:lstStyle/>
                    <a:p>
                      <a:pPr algn="ctr" rtl="1"/>
                      <a:endParaRPr lang="en-US" dirty="0">
                        <a:solidFill>
                          <a:srgbClr val="388A1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88A12"/>
                          </a:solidFill>
                        </a:rPr>
                        <a:t>يناير، فبراير، مارس، أبريل، مايو، يونيو.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667871" y="927847"/>
            <a:ext cx="7826188" cy="6226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358C10"/>
                </a:solidFill>
              </a:rPr>
              <a:t>	 أي من القوائم التالية لا يمكنك استخدام ميزة التعبئة التلقائية فيها؟</a:t>
            </a:r>
          </a:p>
        </p:txBody>
      </p:sp>
      <p:sp>
        <p:nvSpPr>
          <p:cNvPr id="2" name="مستطيل: زوايا مستديرة 1">
            <a:extLst>
              <a:ext uri="{FF2B5EF4-FFF2-40B4-BE49-F238E27FC236}">
                <a16:creationId xmlns:a16="http://schemas.microsoft.com/office/drawing/2014/main" id="{BA4BED2D-5E83-D723-440D-5CC96D20857A}"/>
              </a:ext>
            </a:extLst>
          </p:cNvPr>
          <p:cNvSpPr/>
          <p:nvPr/>
        </p:nvSpPr>
        <p:spPr>
          <a:xfrm>
            <a:off x="6785113" y="337972"/>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 1</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5" name="مستطيل: زوايا مستديرة 1">
            <a:extLst>
              <a:ext uri="{FF2B5EF4-FFF2-40B4-BE49-F238E27FC236}">
                <a16:creationId xmlns:a16="http://schemas.microsoft.com/office/drawing/2014/main" id="{FB518A61-4D9B-E88A-ED42-52AF895D5C02}"/>
              </a:ext>
            </a:extLst>
          </p:cNvPr>
          <p:cNvSpPr/>
          <p:nvPr/>
        </p:nvSpPr>
        <p:spPr>
          <a:xfrm>
            <a:off x="4293704" y="321550"/>
            <a:ext cx="215164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فهم وظائف الدوال</a:t>
            </a:r>
            <a:endParaRPr lang="ar-EG" sz="2400" b="1" dirty="0">
              <a:solidFill>
                <a:srgbClr val="D8E76A"/>
              </a:solidFill>
            </a:endParaRPr>
          </a:p>
        </p:txBody>
      </p:sp>
      <p:sp>
        <p:nvSpPr>
          <p:cNvPr id="6" name="مستطيل: زوايا مستديرة 1">
            <a:extLst>
              <a:ext uri="{FF2B5EF4-FFF2-40B4-BE49-F238E27FC236}">
                <a16:creationId xmlns:a16="http://schemas.microsoft.com/office/drawing/2014/main" id="{472FD615-59EF-ACA1-BC17-697D33FDA279}"/>
              </a:ext>
            </a:extLst>
          </p:cNvPr>
          <p:cNvSpPr/>
          <p:nvPr/>
        </p:nvSpPr>
        <p:spPr>
          <a:xfrm>
            <a:off x="1534013" y="337972"/>
            <a:ext cx="2419925"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rgbClr val="358C10"/>
                </a:solidFill>
              </a:rPr>
              <a:t>اختر الإجابة الصحيحة:</a:t>
            </a:r>
            <a:endParaRPr lang="ar-EG" sz="2000" b="1" dirty="0">
              <a:solidFill>
                <a:srgbClr val="358C10"/>
              </a:solidFill>
            </a:endParaRPr>
          </a:p>
        </p:txBody>
      </p:sp>
      <p:sp>
        <p:nvSpPr>
          <p:cNvPr id="7" name="مستطيل 6">
            <a:extLst>
              <a:ext uri="{FF2B5EF4-FFF2-40B4-BE49-F238E27FC236}">
                <a16:creationId xmlns:a16="http://schemas.microsoft.com/office/drawing/2014/main" id="{3249C248-7FDA-EA22-7052-B245FA30CEAE}"/>
              </a:ext>
            </a:extLst>
          </p:cNvPr>
          <p:cNvSpPr/>
          <p:nvPr/>
        </p:nvSpPr>
        <p:spPr>
          <a:xfrm>
            <a:off x="1893744" y="2889636"/>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spTree>
    <p:extLst>
      <p:ext uri="{BB962C8B-B14F-4D97-AF65-F5344CB8AC3E}">
        <p14:creationId xmlns:p14="http://schemas.microsoft.com/office/powerpoint/2010/main" val="22222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3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62356084"/>
              </p:ext>
            </p:extLst>
          </p:nvPr>
        </p:nvGraphicFramePr>
        <p:xfrm>
          <a:off x="1769165" y="1765417"/>
          <a:ext cx="5605670" cy="3069603"/>
        </p:xfrm>
        <a:graphic>
          <a:graphicData uri="http://schemas.openxmlformats.org/drawingml/2006/table">
            <a:tbl>
              <a:tblPr firstRow="1" bandRow="1">
                <a:tableStyleId>{5C22544A-7EE6-4342-B048-85BDC9FD1C3A}</a:tableStyleId>
              </a:tblPr>
              <a:tblGrid>
                <a:gridCol w="1994452">
                  <a:extLst>
                    <a:ext uri="{9D8B030D-6E8A-4147-A177-3AD203B41FA5}">
                      <a16:colId xmlns:a16="http://schemas.microsoft.com/office/drawing/2014/main" val="1564919629"/>
                    </a:ext>
                  </a:extLst>
                </a:gridCol>
                <a:gridCol w="3611218">
                  <a:extLst>
                    <a:ext uri="{9D8B030D-6E8A-4147-A177-3AD203B41FA5}">
                      <a16:colId xmlns:a16="http://schemas.microsoft.com/office/drawing/2014/main" val="3885315794"/>
                    </a:ext>
                  </a:extLst>
                </a:gridCol>
              </a:tblGrid>
              <a:tr h="857689">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58C10"/>
                          </a:solidFill>
                        </a:rPr>
                        <a:t>المحاذاة </a:t>
                      </a:r>
                      <a:r>
                        <a:rPr lang="en-US" sz="2400" b="1" dirty="0">
                          <a:solidFill>
                            <a:srgbClr val="358C10"/>
                          </a:solidFill>
                        </a:rPr>
                        <a:t>Alignment)</a:t>
                      </a:r>
                      <a:r>
                        <a:rPr lang="ar-EG" sz="2400" b="1" dirty="0">
                          <a:solidFill>
                            <a:srgbClr val="358C10"/>
                          </a:solidFill>
                        </a:rPr>
                        <a:t>)</a:t>
                      </a:r>
                      <a:endParaRPr lang="en-US" sz="2400" b="1"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229019553"/>
                  </a:ext>
                </a:extLst>
              </a:tr>
              <a:tr h="857689">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58C10"/>
                          </a:solidFill>
                        </a:rPr>
                        <a:t>رقم </a:t>
                      </a:r>
                      <a:r>
                        <a:rPr lang="en-US" sz="2400" b="1" dirty="0">
                          <a:solidFill>
                            <a:srgbClr val="358C10"/>
                          </a:solidFill>
                        </a:rPr>
                        <a:t>Number)</a:t>
                      </a:r>
                      <a:r>
                        <a:rPr lang="ar-EG" sz="2400" b="1" dirty="0">
                          <a:solidFill>
                            <a:srgbClr val="358C10"/>
                          </a:solidFill>
                        </a:rPr>
                        <a:t>)</a:t>
                      </a:r>
                      <a:endParaRPr lang="en-US" sz="2400" b="1"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272000053"/>
                  </a:ext>
                </a:extLst>
              </a:tr>
              <a:tr h="1354225">
                <a:tc>
                  <a:txBody>
                    <a:bodyPr/>
                    <a:lstStyle/>
                    <a:p>
                      <a:pPr algn="ctr" rtl="1"/>
                      <a:endParaRPr lang="en-US"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tc>
                  <a:txBody>
                    <a:bodyPr/>
                    <a:lstStyle/>
                    <a:p>
                      <a:pPr algn="r" rtl="1"/>
                      <a:r>
                        <a:rPr lang="ar-EG" sz="2400" b="1" dirty="0">
                          <a:solidFill>
                            <a:srgbClr val="358C10"/>
                          </a:solidFill>
                        </a:rPr>
                        <a:t>خلايا </a:t>
                      </a:r>
                      <a:r>
                        <a:rPr lang="en-US" sz="2400" b="1" dirty="0">
                          <a:solidFill>
                            <a:srgbClr val="358C10"/>
                          </a:solidFill>
                        </a:rPr>
                        <a:t>Cells)</a:t>
                      </a:r>
                      <a:r>
                        <a:rPr lang="ar-EG" sz="2400" b="1" dirty="0">
                          <a:solidFill>
                            <a:srgbClr val="358C10"/>
                          </a:solidFill>
                        </a:rPr>
                        <a:t>)</a:t>
                      </a:r>
                      <a:endParaRPr lang="en-US" sz="2400" b="1" dirty="0">
                        <a:solidFill>
                          <a:srgbClr val="358C1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360"/>
                    </a:solidFill>
                  </a:tcPr>
                </a:tc>
                <a:extLst>
                  <a:ext uri="{0D108BD9-81ED-4DB2-BD59-A6C34878D82A}">
                    <a16:rowId xmlns:a16="http://schemas.microsoft.com/office/drawing/2014/main" val="4023621504"/>
                  </a:ext>
                </a:extLst>
              </a:tr>
            </a:tbl>
          </a:graphicData>
        </a:graphic>
      </p:graphicFrame>
      <p:sp>
        <p:nvSpPr>
          <p:cNvPr id="3" name="مستطيل مستدير الزوايا 2"/>
          <p:cNvSpPr/>
          <p:nvPr/>
        </p:nvSpPr>
        <p:spPr>
          <a:xfrm>
            <a:off x="814229" y="497709"/>
            <a:ext cx="7826188" cy="13626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358C10"/>
                </a:solidFill>
              </a:rPr>
              <a:t>لتنســيق الأرقام العشــرية، عليــك اســتخدام مجموعــة .... مــن علامــة تبويــب "الشــريط الرئيســي". الكلمــة المناســبة فــي الفراغ السابق </a:t>
            </a:r>
          </a:p>
        </p:txBody>
      </p:sp>
      <p:sp>
        <p:nvSpPr>
          <p:cNvPr id="2" name="مستطيل: زوايا مستديرة 1">
            <a:extLst>
              <a:ext uri="{FF2B5EF4-FFF2-40B4-BE49-F238E27FC236}">
                <a16:creationId xmlns:a16="http://schemas.microsoft.com/office/drawing/2014/main" id="{DC9FCEC6-32AF-3290-37A4-C8C0B5EFC7D9}"/>
              </a:ext>
            </a:extLst>
          </p:cNvPr>
          <p:cNvSpPr/>
          <p:nvPr/>
        </p:nvSpPr>
        <p:spPr>
          <a:xfrm>
            <a:off x="6785113" y="271712"/>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 1</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5" name="مستطيل: زوايا مستديرة 1">
            <a:extLst>
              <a:ext uri="{FF2B5EF4-FFF2-40B4-BE49-F238E27FC236}">
                <a16:creationId xmlns:a16="http://schemas.microsoft.com/office/drawing/2014/main" id="{19E8D19E-2BF6-07B0-19DC-1FEDCCD6909A}"/>
              </a:ext>
            </a:extLst>
          </p:cNvPr>
          <p:cNvSpPr/>
          <p:nvPr/>
        </p:nvSpPr>
        <p:spPr>
          <a:xfrm>
            <a:off x="4293704" y="255290"/>
            <a:ext cx="215164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فهم وظائف الدوال</a:t>
            </a:r>
            <a:endParaRPr lang="ar-EG" sz="2400" b="1" dirty="0">
              <a:solidFill>
                <a:srgbClr val="D8E76A"/>
              </a:solidFill>
            </a:endParaRPr>
          </a:p>
        </p:txBody>
      </p:sp>
      <p:sp>
        <p:nvSpPr>
          <p:cNvPr id="6" name="مستطيل: زوايا مستديرة 1">
            <a:extLst>
              <a:ext uri="{FF2B5EF4-FFF2-40B4-BE49-F238E27FC236}">
                <a16:creationId xmlns:a16="http://schemas.microsoft.com/office/drawing/2014/main" id="{40CE3303-35F0-18B6-E534-D726A15D8F19}"/>
              </a:ext>
            </a:extLst>
          </p:cNvPr>
          <p:cNvSpPr/>
          <p:nvPr/>
        </p:nvSpPr>
        <p:spPr>
          <a:xfrm>
            <a:off x="1534013" y="271712"/>
            <a:ext cx="2419925"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dirty="0">
                <a:solidFill>
                  <a:srgbClr val="358C10"/>
                </a:solidFill>
              </a:rPr>
              <a:t>اختر الإجابة الصحيحة:</a:t>
            </a:r>
            <a:endParaRPr lang="ar-EG" sz="2000" b="1" dirty="0">
              <a:solidFill>
                <a:srgbClr val="358C10"/>
              </a:solidFill>
            </a:endParaRPr>
          </a:p>
        </p:txBody>
      </p:sp>
      <p:sp>
        <p:nvSpPr>
          <p:cNvPr id="7" name="مستطيل 6">
            <a:extLst>
              <a:ext uri="{FF2B5EF4-FFF2-40B4-BE49-F238E27FC236}">
                <a16:creationId xmlns:a16="http://schemas.microsoft.com/office/drawing/2014/main" id="{8CFF7957-9503-1B4B-FD5F-8EBB7B37CCEC}"/>
              </a:ext>
            </a:extLst>
          </p:cNvPr>
          <p:cNvSpPr/>
          <p:nvPr/>
        </p:nvSpPr>
        <p:spPr>
          <a:xfrm>
            <a:off x="2318859" y="3244515"/>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48235"/>
                </a:solidFill>
                <a:sym typeface="Wingdings 2" panose="05020102010507070707" pitchFamily="18" charset="2"/>
              </a:rPr>
              <a:t></a:t>
            </a:r>
            <a:endParaRPr lang="en-US" sz="4000" b="1" dirty="0">
              <a:solidFill>
                <a:srgbClr val="548235"/>
              </a:solidFill>
            </a:endParaRPr>
          </a:p>
          <a:p>
            <a:pPr algn="ctr"/>
            <a:endParaRPr lang="ar-SA" sz="4000" dirty="0"/>
          </a:p>
        </p:txBody>
      </p:sp>
    </p:spTree>
    <p:extLst>
      <p:ext uri="{BB962C8B-B14F-4D97-AF65-F5344CB8AC3E}">
        <p14:creationId xmlns:p14="http://schemas.microsoft.com/office/powerpoint/2010/main" val="348663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3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6E318E54-4BAD-27F0-A341-0D19B459798A}"/>
              </a:ext>
            </a:extLst>
          </p:cNvPr>
          <p:cNvSpPr/>
          <p:nvPr/>
        </p:nvSpPr>
        <p:spPr>
          <a:xfrm>
            <a:off x="6785113" y="337972"/>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4" name="مستطيل: زوايا مستديرة 1">
            <a:extLst>
              <a:ext uri="{FF2B5EF4-FFF2-40B4-BE49-F238E27FC236}">
                <a16:creationId xmlns:a16="http://schemas.microsoft.com/office/drawing/2014/main" id="{B8034805-A775-7DF7-6D40-7046A21B90DB}"/>
              </a:ext>
            </a:extLst>
          </p:cNvPr>
          <p:cNvSpPr/>
          <p:nvPr/>
        </p:nvSpPr>
        <p:spPr>
          <a:xfrm>
            <a:off x="3808164" y="321550"/>
            <a:ext cx="263718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تحرير جداول البيانات</a:t>
            </a:r>
            <a:endParaRPr lang="ar-EG" sz="2400" b="1" dirty="0">
              <a:solidFill>
                <a:srgbClr val="D8E76A"/>
              </a:solidFill>
            </a:endParaRPr>
          </a:p>
        </p:txBody>
      </p:sp>
      <p:sp>
        <p:nvSpPr>
          <p:cNvPr id="6" name="مستطيل: زوايا مستديرة 1">
            <a:extLst>
              <a:ext uri="{FF2B5EF4-FFF2-40B4-BE49-F238E27FC236}">
                <a16:creationId xmlns:a16="http://schemas.microsoft.com/office/drawing/2014/main" id="{FDB2FA28-0B73-E4F8-6D15-C875A14181DE}"/>
              </a:ext>
            </a:extLst>
          </p:cNvPr>
          <p:cNvSpPr/>
          <p:nvPr/>
        </p:nvSpPr>
        <p:spPr>
          <a:xfrm>
            <a:off x="4369762" y="953097"/>
            <a:ext cx="4151170"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000" b="1" dirty="0">
                <a:solidFill>
                  <a:srgbClr val="358C10"/>
                </a:solidFill>
              </a:rPr>
              <a:t>صل الإجراءات مع رموزها في العمود المقابل</a:t>
            </a:r>
          </a:p>
        </p:txBody>
      </p:sp>
      <p:graphicFrame>
        <p:nvGraphicFramePr>
          <p:cNvPr id="7" name="جدول 6">
            <a:extLst>
              <a:ext uri="{FF2B5EF4-FFF2-40B4-BE49-F238E27FC236}">
                <a16:creationId xmlns:a16="http://schemas.microsoft.com/office/drawing/2014/main" id="{549AFC28-5C7C-6B8A-0220-C8CCBE6A90F6}"/>
              </a:ext>
            </a:extLst>
          </p:cNvPr>
          <p:cNvGraphicFramePr>
            <a:graphicFrameLocks noGrp="1"/>
          </p:cNvGraphicFramePr>
          <p:nvPr>
            <p:extLst>
              <p:ext uri="{D42A27DB-BD31-4B8C-83A1-F6EECF244321}">
                <p14:modId xmlns:p14="http://schemas.microsoft.com/office/powerpoint/2010/main" val="3535979250"/>
              </p:ext>
            </p:extLst>
          </p:nvPr>
        </p:nvGraphicFramePr>
        <p:xfrm>
          <a:off x="1484243" y="1749287"/>
          <a:ext cx="5751444" cy="3564836"/>
        </p:xfrm>
        <a:graphic>
          <a:graphicData uri="http://schemas.openxmlformats.org/drawingml/2006/table">
            <a:tbl>
              <a:tblPr firstRow="1" bandRow="1">
                <a:tableStyleId>{ED083AE6-46FA-4A59-8FB0-9F97EB10719F}</a:tableStyleId>
              </a:tblPr>
              <a:tblGrid>
                <a:gridCol w="1944897">
                  <a:extLst>
                    <a:ext uri="{9D8B030D-6E8A-4147-A177-3AD203B41FA5}">
                      <a16:colId xmlns:a16="http://schemas.microsoft.com/office/drawing/2014/main" val="20000"/>
                    </a:ext>
                  </a:extLst>
                </a:gridCol>
                <a:gridCol w="1657324">
                  <a:extLst>
                    <a:ext uri="{9D8B030D-6E8A-4147-A177-3AD203B41FA5}">
                      <a16:colId xmlns:a16="http://schemas.microsoft.com/office/drawing/2014/main" val="20001"/>
                    </a:ext>
                  </a:extLst>
                </a:gridCol>
                <a:gridCol w="2149223">
                  <a:extLst>
                    <a:ext uri="{9D8B030D-6E8A-4147-A177-3AD203B41FA5}">
                      <a16:colId xmlns:a16="http://schemas.microsoft.com/office/drawing/2014/main" val="20002"/>
                    </a:ext>
                  </a:extLst>
                </a:gridCol>
              </a:tblGrid>
              <a:tr h="891209">
                <a:tc>
                  <a:txBody>
                    <a:bodyPr/>
                    <a:lstStyle/>
                    <a:p>
                      <a:endParaRPr lang="en-US" dirty="0"/>
                    </a:p>
                  </a:txBody>
                  <a:tcPr/>
                </a:tc>
                <a:tc rowSpan="4">
                  <a:txBody>
                    <a:bodyPr/>
                    <a:lstStyle/>
                    <a:p>
                      <a:endParaRPr lang="en-US" dirty="0"/>
                    </a:p>
                  </a:txBody>
                  <a:tcPr/>
                </a:tc>
                <a:tc>
                  <a:txBody>
                    <a:bodyPr/>
                    <a:lstStyle/>
                    <a:p>
                      <a:pPr algn="ctr" rtl="1"/>
                      <a:r>
                        <a:rPr lang="ar-EG" sz="2000" dirty="0">
                          <a:solidFill>
                            <a:srgbClr val="358C10"/>
                          </a:solidFill>
                        </a:rPr>
                        <a:t>تحديد الخلايا.</a:t>
                      </a:r>
                      <a:endParaRPr lang="ar-EG" sz="2000" b="1" dirty="0">
                        <a:solidFill>
                          <a:srgbClr val="358C10"/>
                        </a:solidFill>
                      </a:endParaRPr>
                    </a:p>
                  </a:txBody>
                  <a:tcPr anchor="ctr"/>
                </a:tc>
                <a:extLst>
                  <a:ext uri="{0D108BD9-81ED-4DB2-BD59-A6C34878D82A}">
                    <a16:rowId xmlns:a16="http://schemas.microsoft.com/office/drawing/2014/main" val="10000"/>
                  </a:ext>
                </a:extLst>
              </a:tr>
              <a:tr h="891209">
                <a:tc>
                  <a:txBody>
                    <a:bodyPr/>
                    <a:lstStyle/>
                    <a:p>
                      <a:endParaRPr lang="en-US" dirty="0"/>
                    </a:p>
                  </a:txBody>
                  <a:tcPr/>
                </a:tc>
                <a:tc vMerge="1">
                  <a:txBody>
                    <a:bodyPr/>
                    <a:lstStyle/>
                    <a:p>
                      <a:endParaRPr lang="en-US"/>
                    </a:p>
                  </a:txBody>
                  <a:tcPr/>
                </a:tc>
                <a:tc>
                  <a:txBody>
                    <a:bodyPr/>
                    <a:lstStyle/>
                    <a:p>
                      <a:pPr algn="ctr" rtl="1"/>
                      <a:r>
                        <a:rPr lang="ar-EG" sz="2000" b="1" dirty="0">
                          <a:solidFill>
                            <a:srgbClr val="358C10"/>
                          </a:solidFill>
                        </a:rPr>
                        <a:t>تغيير عرض العمود.</a:t>
                      </a:r>
                    </a:p>
                  </a:txBody>
                  <a:tcPr anchor="ctr"/>
                </a:tc>
                <a:extLst>
                  <a:ext uri="{0D108BD9-81ED-4DB2-BD59-A6C34878D82A}">
                    <a16:rowId xmlns:a16="http://schemas.microsoft.com/office/drawing/2014/main" val="10001"/>
                  </a:ext>
                </a:extLst>
              </a:tr>
              <a:tr h="891209">
                <a:tc>
                  <a:txBody>
                    <a:bodyPr/>
                    <a:lstStyle/>
                    <a:p>
                      <a:endParaRPr lang="en-US" dirty="0"/>
                    </a:p>
                  </a:txBody>
                  <a:tcPr/>
                </a:tc>
                <a:tc vMerge="1">
                  <a:txBody>
                    <a:bodyPr/>
                    <a:lstStyle/>
                    <a:p>
                      <a:endParaRPr lang="en-US"/>
                    </a:p>
                  </a:txBody>
                  <a:tcPr/>
                </a:tc>
                <a:tc>
                  <a:txBody>
                    <a:bodyPr/>
                    <a:lstStyle/>
                    <a:p>
                      <a:pPr algn="ctr" rtl="1"/>
                      <a:r>
                        <a:rPr lang="ar-EG" sz="2000" b="1" dirty="0">
                          <a:solidFill>
                            <a:srgbClr val="358C10"/>
                          </a:solidFill>
                        </a:rPr>
                        <a:t>التعبئة التلقائية.</a:t>
                      </a:r>
                    </a:p>
                  </a:txBody>
                  <a:tcPr anchor="ctr"/>
                </a:tc>
                <a:extLst>
                  <a:ext uri="{0D108BD9-81ED-4DB2-BD59-A6C34878D82A}">
                    <a16:rowId xmlns:a16="http://schemas.microsoft.com/office/drawing/2014/main" val="10002"/>
                  </a:ext>
                </a:extLst>
              </a:tr>
              <a:tr h="891209">
                <a:tc>
                  <a:txBody>
                    <a:bodyPr/>
                    <a:lstStyle/>
                    <a:p>
                      <a:endParaRPr lang="en-US" dirty="0"/>
                    </a:p>
                  </a:txBody>
                  <a:tcPr/>
                </a:tc>
                <a:tc vMerge="1">
                  <a:txBody>
                    <a:bodyPr/>
                    <a:lstStyle/>
                    <a:p>
                      <a:endParaRPr lang="en-US"/>
                    </a:p>
                  </a:txBody>
                  <a:tcPr/>
                </a:tc>
                <a:tc>
                  <a:txBody>
                    <a:bodyPr/>
                    <a:lstStyle/>
                    <a:p>
                      <a:pPr algn="ctr" rtl="1"/>
                      <a:r>
                        <a:rPr lang="ar-EG" sz="2000" b="1" dirty="0">
                          <a:solidFill>
                            <a:srgbClr val="358C10"/>
                          </a:solidFill>
                        </a:rPr>
                        <a:t>تغيير ارتفاع الصف.</a:t>
                      </a:r>
                      <a:endParaRPr lang="en-US" sz="2000" b="1" dirty="0">
                        <a:solidFill>
                          <a:srgbClr val="358C10"/>
                        </a:solidFill>
                      </a:endParaRPr>
                    </a:p>
                  </a:txBody>
                  <a:tcPr anchor="ctr"/>
                </a:tc>
                <a:extLst>
                  <a:ext uri="{0D108BD9-81ED-4DB2-BD59-A6C34878D82A}">
                    <a16:rowId xmlns:a16="http://schemas.microsoft.com/office/drawing/2014/main" val="10003"/>
                  </a:ext>
                </a:extLst>
              </a:tr>
            </a:tbl>
          </a:graphicData>
        </a:graphic>
      </p:graphicFrame>
      <p:pic>
        <p:nvPicPr>
          <p:cNvPr id="8" name="صورة 7">
            <a:extLst>
              <a:ext uri="{FF2B5EF4-FFF2-40B4-BE49-F238E27FC236}">
                <a16:creationId xmlns:a16="http://schemas.microsoft.com/office/drawing/2014/main" id="{A2DA1AE4-EC2C-E2A5-B0E4-8EF2E174DB45}"/>
              </a:ext>
            </a:extLst>
          </p:cNvPr>
          <p:cNvPicPr>
            <a:picLocks noChangeAspect="1"/>
          </p:cNvPicPr>
          <p:nvPr/>
        </p:nvPicPr>
        <p:blipFill rotWithShape="1">
          <a:blip r:embed="rId2">
            <a:clrChange>
              <a:clrFrom>
                <a:srgbClr val="FFFFFF"/>
              </a:clrFrom>
              <a:clrTo>
                <a:srgbClr val="FFFFFF">
                  <a:alpha val="0"/>
                </a:srgbClr>
              </a:clrTo>
            </a:clrChange>
          </a:blip>
          <a:srcRect b="17050"/>
          <a:stretch/>
        </p:blipFill>
        <p:spPr>
          <a:xfrm>
            <a:off x="1892652" y="1758909"/>
            <a:ext cx="932434" cy="771636"/>
          </a:xfrm>
          <a:prstGeom prst="rect">
            <a:avLst/>
          </a:prstGeom>
        </p:spPr>
      </p:pic>
      <p:pic>
        <p:nvPicPr>
          <p:cNvPr id="10" name="صورة 9">
            <a:extLst>
              <a:ext uri="{FF2B5EF4-FFF2-40B4-BE49-F238E27FC236}">
                <a16:creationId xmlns:a16="http://schemas.microsoft.com/office/drawing/2014/main" id="{116F5DDD-4ABA-7C5D-48D5-ECAC51EBB06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08313" y="2562244"/>
            <a:ext cx="916773" cy="934736"/>
          </a:xfrm>
          <a:prstGeom prst="rect">
            <a:avLst/>
          </a:prstGeom>
        </p:spPr>
      </p:pic>
      <p:pic>
        <p:nvPicPr>
          <p:cNvPr id="11" name="صورة 10">
            <a:extLst>
              <a:ext uri="{FF2B5EF4-FFF2-40B4-BE49-F238E27FC236}">
                <a16:creationId xmlns:a16="http://schemas.microsoft.com/office/drawing/2014/main" id="{9F5FF361-8B49-4F3C-4898-49D36E8C400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155" y="3496980"/>
            <a:ext cx="856459" cy="934736"/>
          </a:xfrm>
          <a:prstGeom prst="rect">
            <a:avLst/>
          </a:prstGeom>
        </p:spPr>
      </p:pic>
      <p:pic>
        <p:nvPicPr>
          <p:cNvPr id="12" name="صورة 11">
            <a:extLst>
              <a:ext uri="{FF2B5EF4-FFF2-40B4-BE49-F238E27FC236}">
                <a16:creationId xmlns:a16="http://schemas.microsoft.com/office/drawing/2014/main" id="{478D78D5-E995-C41F-4C1A-36A6813FEF7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08313" y="4495115"/>
            <a:ext cx="796145" cy="772174"/>
          </a:xfrm>
          <a:prstGeom prst="rect">
            <a:avLst/>
          </a:prstGeom>
        </p:spPr>
      </p:pic>
      <p:cxnSp>
        <p:nvCxnSpPr>
          <p:cNvPr id="14" name="رابط كسهم مستقيم 13">
            <a:extLst>
              <a:ext uri="{FF2B5EF4-FFF2-40B4-BE49-F238E27FC236}">
                <a16:creationId xmlns:a16="http://schemas.microsoft.com/office/drawing/2014/main" id="{A61B7292-97FE-65E6-8554-5697F9B5DA37}"/>
              </a:ext>
            </a:extLst>
          </p:cNvPr>
          <p:cNvCxnSpPr>
            <a:cxnSpLocks/>
          </p:cNvCxnSpPr>
          <p:nvPr/>
        </p:nvCxnSpPr>
        <p:spPr>
          <a:xfrm flipH="1">
            <a:off x="3458817" y="2332383"/>
            <a:ext cx="1616766" cy="781878"/>
          </a:xfrm>
          <a:prstGeom prst="straightConnector1">
            <a:avLst/>
          </a:prstGeom>
          <a:ln w="38100">
            <a:solidFill>
              <a:srgbClr val="388A1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a:extLst>
              <a:ext uri="{FF2B5EF4-FFF2-40B4-BE49-F238E27FC236}">
                <a16:creationId xmlns:a16="http://schemas.microsoft.com/office/drawing/2014/main" id="{8467495E-E637-19D1-3806-38E917C4CADB}"/>
              </a:ext>
            </a:extLst>
          </p:cNvPr>
          <p:cNvCxnSpPr>
            <a:cxnSpLocks/>
          </p:cNvCxnSpPr>
          <p:nvPr/>
        </p:nvCxnSpPr>
        <p:spPr>
          <a:xfrm flipH="1">
            <a:off x="3393013" y="3134036"/>
            <a:ext cx="1707238" cy="830312"/>
          </a:xfrm>
          <a:prstGeom prst="straightConnector1">
            <a:avLst/>
          </a:prstGeom>
          <a:ln w="38100">
            <a:solidFill>
              <a:srgbClr val="388A1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رابط كسهم مستقيم 17">
            <a:extLst>
              <a:ext uri="{FF2B5EF4-FFF2-40B4-BE49-F238E27FC236}">
                <a16:creationId xmlns:a16="http://schemas.microsoft.com/office/drawing/2014/main" id="{ED08EF46-AE3D-D4BA-C145-001BBFE3086B}"/>
              </a:ext>
            </a:extLst>
          </p:cNvPr>
          <p:cNvCxnSpPr>
            <a:cxnSpLocks/>
          </p:cNvCxnSpPr>
          <p:nvPr/>
        </p:nvCxnSpPr>
        <p:spPr>
          <a:xfrm flipH="1">
            <a:off x="3421354" y="3970510"/>
            <a:ext cx="1707238" cy="830312"/>
          </a:xfrm>
          <a:prstGeom prst="straightConnector1">
            <a:avLst/>
          </a:prstGeom>
          <a:ln w="38100">
            <a:solidFill>
              <a:srgbClr val="388A1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رابط كسهم مستقيم 18">
            <a:extLst>
              <a:ext uri="{FF2B5EF4-FFF2-40B4-BE49-F238E27FC236}">
                <a16:creationId xmlns:a16="http://schemas.microsoft.com/office/drawing/2014/main" id="{64AEAB70-7CA3-24ED-F755-7242BE9A2F98}"/>
              </a:ext>
            </a:extLst>
          </p:cNvPr>
          <p:cNvCxnSpPr>
            <a:cxnSpLocks/>
          </p:cNvCxnSpPr>
          <p:nvPr/>
        </p:nvCxnSpPr>
        <p:spPr>
          <a:xfrm flipH="1" flipV="1">
            <a:off x="3458817" y="2200501"/>
            <a:ext cx="1583969" cy="2520416"/>
          </a:xfrm>
          <a:prstGeom prst="straightConnector1">
            <a:avLst/>
          </a:prstGeom>
          <a:ln w="38100">
            <a:solidFill>
              <a:srgbClr val="388A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9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زوايا مستديرة 2">
            <a:extLst>
              <a:ext uri="{FF2B5EF4-FFF2-40B4-BE49-F238E27FC236}">
                <a16:creationId xmlns:a16="http://schemas.microsoft.com/office/drawing/2014/main" id="{DECA2D8D-E114-4A7E-87D7-15D7A4DD3691}"/>
              </a:ext>
            </a:extLst>
          </p:cNvPr>
          <p:cNvSpPr/>
          <p:nvPr/>
        </p:nvSpPr>
        <p:spPr>
          <a:xfrm>
            <a:off x="676816" y="1095221"/>
            <a:ext cx="8061158" cy="905857"/>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marL="457200" lvl="0" indent="-457200" algn="r" rtl="1">
              <a:buFont typeface="Arial" panose="020B0604020202020204" pitchFamily="34" charset="0"/>
              <a:buChar char="•"/>
              <a:defRPr/>
            </a:pPr>
            <a:r>
              <a:rPr lang="ar-EG" sz="2000" b="1" dirty="0">
                <a:solidFill>
                  <a:srgbClr val="358C10"/>
                </a:solidFill>
              </a:rPr>
              <a:t>فتح الملف </a:t>
            </a:r>
            <a:r>
              <a:rPr lang="en-US" sz="2000" b="1" dirty="0" err="1">
                <a:solidFill>
                  <a:srgbClr val="358C10"/>
                </a:solidFill>
              </a:rPr>
              <a:t>xlsx</a:t>
            </a:r>
            <a:r>
              <a:rPr lang="en-US" sz="2000" b="1" dirty="0">
                <a:solidFill>
                  <a:srgbClr val="358C10"/>
                </a:solidFill>
              </a:rPr>
              <a:t>.</a:t>
            </a:r>
            <a:r>
              <a:rPr lang="ar-EG" sz="2000" b="1" dirty="0">
                <a:solidFill>
                  <a:srgbClr val="358C10"/>
                </a:solidFill>
              </a:rPr>
              <a:t> الرياضات_</a:t>
            </a:r>
            <a:r>
              <a:rPr lang="en-US" sz="2000" b="1" dirty="0">
                <a:solidFill>
                  <a:srgbClr val="358C10"/>
                </a:solidFill>
              </a:rPr>
              <a:t>2</a:t>
            </a:r>
            <a:r>
              <a:rPr lang="ar-EG" sz="2000" b="1" dirty="0">
                <a:solidFill>
                  <a:srgbClr val="358C10"/>
                </a:solidFill>
              </a:rPr>
              <a:t>.</a:t>
            </a:r>
            <a:r>
              <a:rPr lang="en-US" sz="2000" b="1" dirty="0">
                <a:solidFill>
                  <a:srgbClr val="358C10"/>
                </a:solidFill>
              </a:rPr>
              <a:t> G5 .S3.1</a:t>
            </a:r>
            <a:r>
              <a:rPr lang="ar-EG" sz="2000" b="1" dirty="0">
                <a:solidFill>
                  <a:srgbClr val="358C10"/>
                </a:solidFill>
              </a:rPr>
              <a:t> مـن الـدرس السـابق، والـذي يحتـوي علـى جـدول البيانـات الـذي نظمـت فيـه بيانات الطلبة حول الرياضات المفضلة، ونفذ العمليات الحسابية المناسبة للحصول على النتائج المطلوبة.</a:t>
            </a:r>
          </a:p>
        </p:txBody>
      </p:sp>
      <p:sp>
        <p:nvSpPr>
          <p:cNvPr id="3" name="مستطيل: زوايا مستديرة 2">
            <a:extLst>
              <a:ext uri="{FF2B5EF4-FFF2-40B4-BE49-F238E27FC236}">
                <a16:creationId xmlns:a16="http://schemas.microsoft.com/office/drawing/2014/main" id="{DC182D50-7DAE-C1BE-ADA5-BDAD9CCA4CDA}"/>
              </a:ext>
            </a:extLst>
          </p:cNvPr>
          <p:cNvSpPr/>
          <p:nvPr/>
        </p:nvSpPr>
        <p:spPr>
          <a:xfrm>
            <a:off x="6785113" y="337972"/>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a:t>
            </a:r>
            <a:r>
              <a:rPr lang="ar-SA" sz="2800" b="1" noProof="0" dirty="0">
                <a:solidFill>
                  <a:srgbClr val="00B050"/>
                </a:solidFill>
              </a:rPr>
              <a:t>3</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4" name="مستطيل: زوايا مستديرة 1">
            <a:extLst>
              <a:ext uri="{FF2B5EF4-FFF2-40B4-BE49-F238E27FC236}">
                <a16:creationId xmlns:a16="http://schemas.microsoft.com/office/drawing/2014/main" id="{94EDD77F-B156-FF89-9996-26BB5D0C8618}"/>
              </a:ext>
            </a:extLst>
          </p:cNvPr>
          <p:cNvSpPr/>
          <p:nvPr/>
        </p:nvSpPr>
        <p:spPr>
          <a:xfrm>
            <a:off x="3808164" y="321550"/>
            <a:ext cx="263718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استخدام الدوال</a:t>
            </a:r>
            <a:endParaRPr lang="ar-EG" sz="2400" b="1" dirty="0">
              <a:solidFill>
                <a:srgbClr val="D8E76A"/>
              </a:solidFill>
            </a:endParaRPr>
          </a:p>
        </p:txBody>
      </p:sp>
      <p:sp>
        <p:nvSpPr>
          <p:cNvPr id="6" name="مستطيل: زوايا مستديرة 2">
            <a:extLst>
              <a:ext uri="{FF2B5EF4-FFF2-40B4-BE49-F238E27FC236}">
                <a16:creationId xmlns:a16="http://schemas.microsoft.com/office/drawing/2014/main" id="{A12A6FEA-53B7-F293-7FBA-E3790A891BBE}"/>
              </a:ext>
            </a:extLst>
          </p:cNvPr>
          <p:cNvSpPr/>
          <p:nvPr/>
        </p:nvSpPr>
        <p:spPr>
          <a:xfrm>
            <a:off x="1017279" y="1868557"/>
            <a:ext cx="7853216" cy="2222877"/>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marL="457200" lvl="0" indent="-457200" algn="r" rtl="1">
              <a:buFont typeface="Arial" panose="020B0604020202020204" pitchFamily="34" charset="0"/>
              <a:buChar char="•"/>
              <a:defRPr/>
            </a:pPr>
            <a:r>
              <a:rPr lang="ar-EG" sz="2000" b="1" dirty="0">
                <a:solidFill>
                  <a:srgbClr val="358C10"/>
                </a:solidFill>
              </a:rPr>
              <a:t>أنشئ عمودًا جديدًا في الخلية </a:t>
            </a:r>
            <a:r>
              <a:rPr lang="en-US" sz="2000" b="1" dirty="0">
                <a:solidFill>
                  <a:srgbClr val="358C10"/>
                </a:solidFill>
              </a:rPr>
              <a:t>D1 </a:t>
            </a:r>
            <a:r>
              <a:rPr lang="ar-EG" sz="2000" b="1" dirty="0">
                <a:solidFill>
                  <a:srgbClr val="358C10"/>
                </a:solidFill>
              </a:rPr>
              <a:t>بعنوان "مجموع أصوات الطلبة".</a:t>
            </a:r>
          </a:p>
          <a:p>
            <a:pPr marL="457200" lvl="0" indent="-457200" algn="r" rtl="1">
              <a:buFont typeface="Arial" panose="020B0604020202020204" pitchFamily="34" charset="0"/>
              <a:buChar char="•"/>
              <a:defRPr/>
            </a:pPr>
            <a:r>
              <a:rPr lang="ar-EG" sz="2000" b="1" dirty="0">
                <a:solidFill>
                  <a:srgbClr val="358C10"/>
                </a:solidFill>
              </a:rPr>
              <a:t>في العمود الجديد احسب مجموع أصوات الطلبة لكل نوع من أنواع الرياضات المدرجة في الجدول.</a:t>
            </a:r>
          </a:p>
          <a:p>
            <a:pPr marL="457200" lvl="0" indent="-457200" algn="r" rtl="1">
              <a:buFont typeface="Arial" panose="020B0604020202020204" pitchFamily="34" charset="0"/>
              <a:buChar char="•"/>
              <a:defRPr/>
            </a:pPr>
            <a:r>
              <a:rPr lang="ar-EG" sz="2000" b="1" dirty="0">
                <a:solidFill>
                  <a:srgbClr val="358C10"/>
                </a:solidFill>
              </a:rPr>
              <a:t>في آخر خلية في عمود الصف الدراسي </a:t>
            </a:r>
            <a:r>
              <a:rPr lang="en-US" sz="2000" b="1" dirty="0">
                <a:solidFill>
                  <a:srgbClr val="358C10"/>
                </a:solidFill>
              </a:rPr>
              <a:t>5A </a:t>
            </a:r>
            <a:r>
              <a:rPr lang="ar-EG" sz="2000" b="1" dirty="0">
                <a:solidFill>
                  <a:srgbClr val="358C10"/>
                </a:solidFill>
              </a:rPr>
              <a:t>احسب مجموع الطلبة في الصف.</a:t>
            </a:r>
          </a:p>
          <a:p>
            <a:pPr marL="457200" lvl="0" indent="-457200" algn="r" rtl="1">
              <a:buFont typeface="Arial" panose="020B0604020202020204" pitchFamily="34" charset="0"/>
              <a:buChar char="•"/>
              <a:defRPr/>
            </a:pPr>
            <a:r>
              <a:rPr lang="ar-EG" sz="2000" b="1" dirty="0">
                <a:solidFill>
                  <a:srgbClr val="358C10"/>
                </a:solidFill>
              </a:rPr>
              <a:t>نفذ نفس الأمر السابق للعمود "الصف الدراسي </a:t>
            </a:r>
            <a:r>
              <a:rPr lang="en-US" sz="2000" b="1" dirty="0">
                <a:solidFill>
                  <a:srgbClr val="358C10"/>
                </a:solidFill>
              </a:rPr>
              <a:t>5B".</a:t>
            </a:r>
          </a:p>
          <a:p>
            <a:pPr marL="457200" lvl="0" indent="-457200" algn="r" rtl="1">
              <a:buFont typeface="Arial" panose="020B0604020202020204" pitchFamily="34" charset="0"/>
              <a:buChar char="•"/>
              <a:defRPr/>
            </a:pPr>
            <a:r>
              <a:rPr lang="ar-EG" sz="2000" b="1" dirty="0">
                <a:solidFill>
                  <a:srgbClr val="358C10"/>
                </a:solidFill>
              </a:rPr>
              <a:t>أجر الحسابات المناسبة لتجد الرياضة المفضلة لدى الطلبة.</a:t>
            </a:r>
          </a:p>
        </p:txBody>
      </p:sp>
    </p:spTree>
    <p:extLst>
      <p:ext uri="{BB962C8B-B14F-4D97-AF65-F5344CB8AC3E}">
        <p14:creationId xmlns:p14="http://schemas.microsoft.com/office/powerpoint/2010/main" val="38685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4"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1684471355"/>
              </p:ext>
            </p:extLst>
          </p:nvPr>
        </p:nvGraphicFramePr>
        <p:xfrm>
          <a:off x="1603514" y="1073425"/>
          <a:ext cx="7200722" cy="2684165"/>
        </p:xfrm>
        <a:graphic>
          <a:graphicData uri="http://schemas.openxmlformats.org/drawingml/2006/table">
            <a:tbl>
              <a:tblPr firstCol="1" bandRow="1">
                <a:tableStyleId>{93296810-A885-4BE3-A3E7-6D5BEEA58F35}</a:tableStyleId>
              </a:tblPr>
              <a:tblGrid>
                <a:gridCol w="3737112">
                  <a:extLst>
                    <a:ext uri="{9D8B030D-6E8A-4147-A177-3AD203B41FA5}">
                      <a16:colId xmlns:a16="http://schemas.microsoft.com/office/drawing/2014/main" val="20000"/>
                    </a:ext>
                  </a:extLst>
                </a:gridCol>
                <a:gridCol w="3463610">
                  <a:extLst>
                    <a:ext uri="{9D8B030D-6E8A-4147-A177-3AD203B41FA5}">
                      <a16:colId xmlns:a16="http://schemas.microsoft.com/office/drawing/2014/main" val="20001"/>
                    </a:ext>
                  </a:extLst>
                </a:gridCol>
              </a:tblGrid>
              <a:tr h="1154726">
                <a:tc>
                  <a:txBody>
                    <a:bodyPr/>
                    <a:lstStyle/>
                    <a:p>
                      <a:endParaRPr lang="en-US" sz="1100" b="1" dirty="0"/>
                    </a:p>
                  </a:txBody>
                  <a:tcPr anchor="ctr"/>
                </a:tc>
                <a:tc>
                  <a:txBody>
                    <a:bodyPr/>
                    <a:lstStyle/>
                    <a:p>
                      <a:pPr algn="ctr" rtl="1"/>
                      <a:r>
                        <a:rPr lang="ar-EG" sz="2000" b="1" dirty="0"/>
                        <a:t>ما الرياضة المفضلة لدى الطلبة؟</a:t>
                      </a:r>
                    </a:p>
                  </a:txBody>
                  <a:tcPr anchor="ctr"/>
                </a:tc>
                <a:extLst>
                  <a:ext uri="{0D108BD9-81ED-4DB2-BD59-A6C34878D82A}">
                    <a16:rowId xmlns:a16="http://schemas.microsoft.com/office/drawing/2014/main" val="10000"/>
                  </a:ext>
                </a:extLst>
              </a:tr>
              <a:tr h="1529439">
                <a:tc>
                  <a:txBody>
                    <a:bodyPr/>
                    <a:lstStyle/>
                    <a:p>
                      <a:endParaRPr lang="en-US" sz="1100" b="1"/>
                    </a:p>
                  </a:txBody>
                  <a:tcPr anchor="ctr"/>
                </a:tc>
                <a:tc>
                  <a:txBody>
                    <a:bodyPr/>
                    <a:lstStyle/>
                    <a:p>
                      <a:pPr algn="ctr" rtl="1"/>
                      <a:r>
                        <a:rPr lang="ar-EG" sz="2000" b="1" dirty="0"/>
                        <a:t>ما الصيغة التي تحسب العدد الكلي للطلبة في عمود "الصف الدراسي </a:t>
                      </a:r>
                      <a:r>
                        <a:rPr lang="en-US" sz="2000" b="1" dirty="0"/>
                        <a:t>5A"؟</a:t>
                      </a:r>
                    </a:p>
                  </a:txBody>
                  <a:tcPr anchor="ctr"/>
                </a:tc>
                <a:extLst>
                  <a:ext uri="{0D108BD9-81ED-4DB2-BD59-A6C34878D82A}">
                    <a16:rowId xmlns:a16="http://schemas.microsoft.com/office/drawing/2014/main" val="10001"/>
                  </a:ext>
                </a:extLst>
              </a:tr>
            </a:tbl>
          </a:graphicData>
        </a:graphic>
      </p:graphicFrame>
      <p:sp>
        <p:nvSpPr>
          <p:cNvPr id="2" name="مستطيل: زوايا مستديرة 1">
            <a:extLst>
              <a:ext uri="{FF2B5EF4-FFF2-40B4-BE49-F238E27FC236}">
                <a16:creationId xmlns:a16="http://schemas.microsoft.com/office/drawing/2014/main" id="{C2CB50BA-3A90-CDF6-9626-7DC8E4F66B67}"/>
              </a:ext>
            </a:extLst>
          </p:cNvPr>
          <p:cNvSpPr/>
          <p:nvPr/>
        </p:nvSpPr>
        <p:spPr>
          <a:xfrm>
            <a:off x="6758609" y="337972"/>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a:t>
            </a:r>
            <a:r>
              <a:rPr lang="ar-SA" sz="2800" b="1" noProof="0" dirty="0">
                <a:solidFill>
                  <a:srgbClr val="00B050"/>
                </a:solidFill>
              </a:rPr>
              <a:t>3</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4" name="مستطيل: زوايا مستديرة 1">
            <a:extLst>
              <a:ext uri="{FF2B5EF4-FFF2-40B4-BE49-F238E27FC236}">
                <a16:creationId xmlns:a16="http://schemas.microsoft.com/office/drawing/2014/main" id="{A91B2553-AA96-85EE-FCA7-DCDEA96894CF}"/>
              </a:ext>
            </a:extLst>
          </p:cNvPr>
          <p:cNvSpPr/>
          <p:nvPr/>
        </p:nvSpPr>
        <p:spPr>
          <a:xfrm>
            <a:off x="3781660" y="321550"/>
            <a:ext cx="263718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استخدام الدوال</a:t>
            </a:r>
            <a:endParaRPr lang="ar-EG" sz="2400" b="1" dirty="0">
              <a:solidFill>
                <a:srgbClr val="D8E76A"/>
              </a:solidFill>
            </a:endParaRPr>
          </a:p>
        </p:txBody>
      </p:sp>
    </p:spTree>
    <p:extLst>
      <p:ext uri="{BB962C8B-B14F-4D97-AF65-F5344CB8AC3E}">
        <p14:creationId xmlns:p14="http://schemas.microsoft.com/office/powerpoint/2010/main" val="90318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زوايا مستديرة 2">
            <a:extLst>
              <a:ext uri="{FF2B5EF4-FFF2-40B4-BE49-F238E27FC236}">
                <a16:creationId xmlns:a16="http://schemas.microsoft.com/office/drawing/2014/main" id="{DECA2D8D-E114-4A7E-87D7-15D7A4DD3691}"/>
              </a:ext>
            </a:extLst>
          </p:cNvPr>
          <p:cNvSpPr/>
          <p:nvPr/>
        </p:nvSpPr>
        <p:spPr>
          <a:xfrm>
            <a:off x="-247697" y="1494080"/>
            <a:ext cx="8985671" cy="1021814"/>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marL="457200" lvl="0" indent="-457200" algn="ctr" rtl="1">
              <a:buFont typeface="Arial" panose="020B0604020202020204" pitchFamily="34" charset="0"/>
              <a:buChar char="•"/>
              <a:defRPr/>
            </a:pPr>
            <a:r>
              <a:rPr lang="ar-EG" sz="2400" b="1" dirty="0">
                <a:solidFill>
                  <a:srgbClr val="358C10"/>
                </a:solidFill>
              </a:rPr>
              <a:t>افتح الملف </a:t>
            </a:r>
            <a:r>
              <a:rPr lang="en-US" sz="2400" b="1" dirty="0">
                <a:solidFill>
                  <a:srgbClr val="358C10"/>
                </a:solidFill>
              </a:rPr>
              <a:t> </a:t>
            </a:r>
            <a:r>
              <a:rPr lang="en-US" sz="2400" b="1" dirty="0" err="1">
                <a:solidFill>
                  <a:srgbClr val="358C10"/>
                </a:solidFill>
              </a:rPr>
              <a:t>xlsx</a:t>
            </a:r>
            <a:r>
              <a:rPr lang="en-US" sz="2400" b="1" dirty="0">
                <a:solidFill>
                  <a:srgbClr val="358C10"/>
                </a:solidFill>
              </a:rPr>
              <a:t>.</a:t>
            </a:r>
            <a:r>
              <a:rPr lang="ar-EG" sz="2400" b="1" dirty="0">
                <a:solidFill>
                  <a:srgbClr val="358C10"/>
                </a:solidFill>
              </a:rPr>
              <a:t>فاتورة_</a:t>
            </a:r>
            <a:r>
              <a:rPr lang="en-US" sz="2400" b="1" dirty="0">
                <a:solidFill>
                  <a:srgbClr val="358C10"/>
                </a:solidFill>
              </a:rPr>
              <a:t>G5.53.1.2</a:t>
            </a:r>
            <a:r>
              <a:rPr lang="ar-EG" sz="2400" b="1" dirty="0">
                <a:solidFill>
                  <a:srgbClr val="358C10"/>
                </a:solidFill>
              </a:rPr>
              <a:t> من أجل إجراء بعض الحسابات.</a:t>
            </a:r>
          </a:p>
        </p:txBody>
      </p:sp>
      <p:sp>
        <p:nvSpPr>
          <p:cNvPr id="3" name="مستطيل: زوايا مستديرة 2">
            <a:extLst>
              <a:ext uri="{FF2B5EF4-FFF2-40B4-BE49-F238E27FC236}">
                <a16:creationId xmlns:a16="http://schemas.microsoft.com/office/drawing/2014/main" id="{85EA3EB4-EF9A-5DA3-6F21-B49F748B1F12}"/>
              </a:ext>
            </a:extLst>
          </p:cNvPr>
          <p:cNvSpPr/>
          <p:nvPr/>
        </p:nvSpPr>
        <p:spPr>
          <a:xfrm>
            <a:off x="6785113" y="337972"/>
            <a:ext cx="1952861"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a:t>
            </a:r>
            <a:r>
              <a:rPr lang="ar-SA" sz="2800" b="1" noProof="0" dirty="0">
                <a:solidFill>
                  <a:srgbClr val="00B050"/>
                </a:solidFill>
              </a:rPr>
              <a:t>4</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4" name="مستطيل: زوايا مستديرة 1">
            <a:extLst>
              <a:ext uri="{FF2B5EF4-FFF2-40B4-BE49-F238E27FC236}">
                <a16:creationId xmlns:a16="http://schemas.microsoft.com/office/drawing/2014/main" id="{55BD8B18-143A-A22B-0D0A-ED2830FA9BEF}"/>
              </a:ext>
            </a:extLst>
          </p:cNvPr>
          <p:cNvSpPr/>
          <p:nvPr/>
        </p:nvSpPr>
        <p:spPr>
          <a:xfrm>
            <a:off x="3808164" y="321550"/>
            <a:ext cx="263718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استخدام الدوال</a:t>
            </a:r>
            <a:endParaRPr lang="ar-EG" sz="2400" b="1" dirty="0">
              <a:solidFill>
                <a:srgbClr val="D8E76A"/>
              </a:solidFill>
            </a:endParaRPr>
          </a:p>
        </p:txBody>
      </p:sp>
      <p:sp>
        <p:nvSpPr>
          <p:cNvPr id="6" name="مستطيل: زوايا مستديرة 2">
            <a:extLst>
              <a:ext uri="{FF2B5EF4-FFF2-40B4-BE49-F238E27FC236}">
                <a16:creationId xmlns:a16="http://schemas.microsoft.com/office/drawing/2014/main" id="{EC68BFF4-635A-ADC4-5DBB-39E226908016}"/>
              </a:ext>
            </a:extLst>
          </p:cNvPr>
          <p:cNvSpPr/>
          <p:nvPr/>
        </p:nvSpPr>
        <p:spPr>
          <a:xfrm>
            <a:off x="1099929" y="2471220"/>
            <a:ext cx="6561745" cy="2859740"/>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marL="457200" lvl="0" indent="-457200" algn="r" rtl="1">
              <a:buFont typeface="Arial" panose="020B0604020202020204" pitchFamily="34" charset="0"/>
              <a:buChar char="•"/>
              <a:defRPr/>
            </a:pPr>
            <a:r>
              <a:rPr lang="ar-EG" sz="2400" b="1" dirty="0">
                <a:solidFill>
                  <a:srgbClr val="358C10"/>
                </a:solidFill>
              </a:rPr>
              <a:t>احسب مجموع فاتورتي المياه والكهرباء لشهر أكتوبر في الخلية </a:t>
            </a:r>
            <a:r>
              <a:rPr lang="en-US" sz="2400" b="1" dirty="0">
                <a:solidFill>
                  <a:srgbClr val="358C10"/>
                </a:solidFill>
              </a:rPr>
              <a:t>D3</a:t>
            </a:r>
          </a:p>
          <a:p>
            <a:pPr marL="457200" lvl="0" indent="-457200" algn="r" rtl="1">
              <a:buFont typeface="Arial" panose="020B0604020202020204" pitchFamily="34" charset="0"/>
              <a:buChar char="•"/>
              <a:defRPr/>
            </a:pPr>
            <a:r>
              <a:rPr lang="ar-EG" sz="2400" b="1" dirty="0">
                <a:solidFill>
                  <a:srgbClr val="358C10"/>
                </a:solidFill>
              </a:rPr>
              <a:t>استخدم ميزة التعبئة التلقائية لعرض قيمة فواتير الأشهر الأخرى.</a:t>
            </a:r>
          </a:p>
          <a:p>
            <a:pPr marL="457200" lvl="0" indent="-457200" algn="r" rtl="1">
              <a:buFont typeface="Arial" panose="020B0604020202020204" pitchFamily="34" charset="0"/>
              <a:buChar char="•"/>
              <a:defRPr/>
            </a:pPr>
            <a:r>
              <a:rPr lang="ar-EG" sz="2400" b="1" dirty="0">
                <a:solidFill>
                  <a:srgbClr val="358C10"/>
                </a:solidFill>
              </a:rPr>
              <a:t> استخدم دالة الحد الأقصى</a:t>
            </a:r>
            <a:r>
              <a:rPr lang="en-US" sz="2400" b="1" dirty="0">
                <a:solidFill>
                  <a:srgbClr val="358C10"/>
                </a:solidFill>
              </a:rPr>
              <a:t>Max </a:t>
            </a:r>
            <a:r>
              <a:rPr lang="ar-EG" sz="2400" b="1" dirty="0">
                <a:solidFill>
                  <a:srgbClr val="358C10"/>
                </a:solidFill>
              </a:rPr>
              <a:t>لعرض أعلى قيمة من إجمالي الفواتير التي دفعها سعد بجانب "أعلى استهلاك".</a:t>
            </a:r>
          </a:p>
          <a:p>
            <a:pPr marL="457200" lvl="0" indent="-457200" algn="r" rtl="1">
              <a:buFont typeface="Arial" panose="020B0604020202020204" pitchFamily="34" charset="0"/>
              <a:buChar char="•"/>
              <a:defRPr/>
            </a:pPr>
            <a:r>
              <a:rPr lang="ar-EG" sz="2400" b="1" dirty="0">
                <a:solidFill>
                  <a:srgbClr val="358C10"/>
                </a:solidFill>
              </a:rPr>
              <a:t>استخدم دالة الحد الأدنى</a:t>
            </a:r>
            <a:r>
              <a:rPr lang="en-US" sz="2400" b="1" dirty="0">
                <a:solidFill>
                  <a:srgbClr val="358C10"/>
                </a:solidFill>
              </a:rPr>
              <a:t>Min </a:t>
            </a:r>
            <a:r>
              <a:rPr lang="ar-EG" sz="2400" b="1" dirty="0">
                <a:solidFill>
                  <a:srgbClr val="358C10"/>
                </a:solidFill>
              </a:rPr>
              <a:t>لعرض أقل قيمة من إجمالي الفواتير التي دفعها سعد بجانب "أقل استهلاك " .</a:t>
            </a:r>
          </a:p>
          <a:p>
            <a:pPr marL="457200" lvl="0" indent="-457200" algn="r" rtl="1">
              <a:buFont typeface="Arial" panose="020B0604020202020204" pitchFamily="34" charset="0"/>
              <a:buChar char="•"/>
              <a:defRPr/>
            </a:pPr>
            <a:r>
              <a:rPr lang="ar-EG" sz="2400" b="1" dirty="0">
                <a:solidFill>
                  <a:srgbClr val="358C10"/>
                </a:solidFill>
              </a:rPr>
              <a:t>احفظ جدول البيانات.</a:t>
            </a:r>
          </a:p>
        </p:txBody>
      </p:sp>
      <p:sp>
        <p:nvSpPr>
          <p:cNvPr id="7" name="مستطيل: زوايا مستديرة 2">
            <a:extLst>
              <a:ext uri="{FF2B5EF4-FFF2-40B4-BE49-F238E27FC236}">
                <a16:creationId xmlns:a16="http://schemas.microsoft.com/office/drawing/2014/main" id="{2A2E59D1-A659-2BB2-74B5-2AE8BBA7D1A3}"/>
              </a:ext>
            </a:extLst>
          </p:cNvPr>
          <p:cNvSpPr/>
          <p:nvPr/>
        </p:nvSpPr>
        <p:spPr>
          <a:xfrm>
            <a:off x="121793" y="773582"/>
            <a:ext cx="8061158" cy="1231405"/>
          </a:xfrm>
          <a:prstGeom prst="roundRect">
            <a:avLst/>
          </a:prstGeom>
          <a:noFill/>
          <a:ln w="76200">
            <a:noFill/>
          </a:ln>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457200" lvl="0" indent="-457200" algn="ctr" rtl="1">
              <a:buFont typeface="Arial" panose="020B0604020202020204" pitchFamily="34" charset="0"/>
              <a:buChar char="•"/>
              <a:defRPr/>
            </a:pPr>
            <a:r>
              <a:rPr lang="ar-EG" sz="2400" b="1" dirty="0">
                <a:solidFill>
                  <a:srgbClr val="358C10"/>
                </a:solidFill>
              </a:rPr>
              <a:t>الاستخدام المفرط للكهرباء لا يؤثر على البيئة فقط، بل يزيد  أيضاً فاتورة الكهرباء ساعد سعد في إنشاء جدول بيانات لفواتير الكهرباء والمياه.</a:t>
            </a:r>
          </a:p>
        </p:txBody>
      </p:sp>
    </p:spTree>
    <p:extLst>
      <p:ext uri="{BB962C8B-B14F-4D97-AF65-F5344CB8AC3E}">
        <p14:creationId xmlns:p14="http://schemas.microsoft.com/office/powerpoint/2010/main" val="8023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4"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خطا يسار تحت3">
            <a:extLst>
              <a:ext uri="{FF2B5EF4-FFF2-40B4-BE49-F238E27FC236}">
                <a16:creationId xmlns:a16="http://schemas.microsoft.com/office/drawing/2014/main" id="{28A1B94E-BF1B-457F-A191-43D88FB2F4E1}"/>
              </a:ext>
            </a:extLst>
          </p:cNvPr>
          <p:cNvSpPr/>
          <p:nvPr/>
        </p:nvSpPr>
        <p:spPr>
          <a:xfrm>
            <a:off x="5322083" y="4353798"/>
            <a:ext cx="3138055" cy="1082842"/>
          </a:xfrm>
          <a:prstGeom prst="roundRect">
            <a:avLst/>
          </a:prstGeom>
          <a:gradFill flip="none" rotWithShape="1">
            <a:gsLst>
              <a:gs pos="0">
                <a:srgbClr val="FB675D">
                  <a:tint val="66000"/>
                  <a:satMod val="160000"/>
                </a:srgbClr>
              </a:gs>
              <a:gs pos="50000">
                <a:srgbClr val="FB675D">
                  <a:tint val="44500"/>
                  <a:satMod val="160000"/>
                </a:srgbClr>
              </a:gs>
              <a:gs pos="100000">
                <a:srgbClr val="FB675D">
                  <a:tint val="23500"/>
                  <a:satMod val="160000"/>
                </a:srgbClr>
              </a:gs>
            </a:gsLst>
            <a:path path="circle">
              <a:fillToRect l="50000" t="50000" r="50000" b="50000"/>
            </a:path>
            <a:tileRect/>
          </a:gradFill>
          <a:ln w="76200">
            <a:solidFill>
              <a:srgbClr val="FB6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EG" sz="2400" b="1" dirty="0">
                <a:solidFill>
                  <a:schemeClr val="tx1"/>
                </a:solidFill>
              </a:rPr>
              <a:t>نافذة تنسيق الخلايا </a:t>
            </a:r>
            <a:endParaRPr lang="en-US" sz="2800" b="1" dirty="0">
              <a:solidFill>
                <a:schemeClr val="tx1"/>
              </a:solidFill>
              <a:latin typeface="Calibri" panose="020F0502020204030204" pitchFamily="34" charset="0"/>
              <a:cs typeface="Calibri" panose="020F0502020204030204" pitchFamily="34" charset="0"/>
            </a:endParaRPr>
          </a:p>
        </p:txBody>
      </p:sp>
      <p:sp>
        <p:nvSpPr>
          <p:cNvPr id="15" name="حاول يسار تحت2">
            <a:extLst>
              <a:ext uri="{FF2B5EF4-FFF2-40B4-BE49-F238E27FC236}">
                <a16:creationId xmlns:a16="http://schemas.microsoft.com/office/drawing/2014/main" id="{22BCEF96-888C-4695-BF5C-D93709E85A1A}"/>
              </a:ext>
            </a:extLst>
          </p:cNvPr>
          <p:cNvSpPr/>
          <p:nvPr/>
        </p:nvSpPr>
        <p:spPr>
          <a:xfrm>
            <a:off x="1433945" y="4349600"/>
            <a:ext cx="3138055" cy="1082842"/>
          </a:xfrm>
          <a:prstGeom prst="roundRect">
            <a:avLst/>
          </a:prstGeom>
          <a:gradFill flip="none" rotWithShape="1">
            <a:gsLst>
              <a:gs pos="0">
                <a:srgbClr val="FB675D">
                  <a:tint val="66000"/>
                  <a:satMod val="160000"/>
                </a:srgbClr>
              </a:gs>
              <a:gs pos="50000">
                <a:srgbClr val="FB675D">
                  <a:tint val="44500"/>
                  <a:satMod val="160000"/>
                </a:srgbClr>
              </a:gs>
              <a:gs pos="100000">
                <a:srgbClr val="FB675D">
                  <a:tint val="23500"/>
                  <a:satMod val="160000"/>
                </a:srgbClr>
              </a:gs>
            </a:gsLst>
            <a:path path="circle">
              <a:fillToRect l="50000" t="50000" r="50000" b="50000"/>
            </a:path>
            <a:tileRect/>
          </a:gradFill>
          <a:ln w="76200">
            <a:solidFill>
              <a:srgbClr val="FB6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SA" sz="2100" b="1" dirty="0">
                <a:solidFill>
                  <a:sysClr val="windowText" lastClr="000000"/>
                </a:solidFill>
                <a:latin typeface="Calibri" panose="020F0502020204030204" pitchFamily="34" charset="0"/>
                <a:cs typeface="Calibri" panose="020F0502020204030204" pitchFamily="34" charset="0"/>
              </a:rPr>
              <a:t>نافذة دمج الخلايا</a:t>
            </a:r>
            <a:endParaRPr lang="en-US" sz="2100" b="1" dirty="0">
              <a:solidFill>
                <a:sysClr val="windowText" lastClr="000000"/>
              </a:solidFill>
              <a:latin typeface="Calibri" panose="020F0502020204030204" pitchFamily="34" charset="0"/>
              <a:cs typeface="Calibri" panose="020F0502020204030204" pitchFamily="34" charset="0"/>
            </a:endParaRPr>
          </a:p>
        </p:txBody>
      </p:sp>
      <p:sp>
        <p:nvSpPr>
          <p:cNvPr id="21" name="خطا يمين فوق1">
            <a:extLst>
              <a:ext uri="{FF2B5EF4-FFF2-40B4-BE49-F238E27FC236}">
                <a16:creationId xmlns:a16="http://schemas.microsoft.com/office/drawing/2014/main" id="{B4F18161-1796-4113-A70B-2DE9A2D4A427}"/>
              </a:ext>
            </a:extLst>
          </p:cNvPr>
          <p:cNvSpPr/>
          <p:nvPr/>
        </p:nvSpPr>
        <p:spPr>
          <a:xfrm>
            <a:off x="1433946" y="2973802"/>
            <a:ext cx="3138055" cy="1082842"/>
          </a:xfrm>
          <a:prstGeom prst="roundRect">
            <a:avLst/>
          </a:prstGeom>
          <a:gradFill flip="none" rotWithShape="1">
            <a:gsLst>
              <a:gs pos="0">
                <a:srgbClr val="FB675D">
                  <a:tint val="66000"/>
                  <a:satMod val="160000"/>
                </a:srgbClr>
              </a:gs>
              <a:gs pos="50000">
                <a:srgbClr val="FB675D">
                  <a:tint val="44500"/>
                  <a:satMod val="160000"/>
                </a:srgbClr>
              </a:gs>
              <a:gs pos="100000">
                <a:srgbClr val="FB675D">
                  <a:tint val="23500"/>
                  <a:satMod val="160000"/>
                </a:srgbClr>
              </a:gs>
            </a:gsLst>
            <a:path path="circle">
              <a:fillToRect l="50000" t="50000" r="50000" b="50000"/>
            </a:path>
            <a:tileRect/>
          </a:gradFill>
          <a:ln w="76200">
            <a:solidFill>
              <a:srgbClr val="FB6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EG" sz="2400" b="1" dirty="0">
                <a:solidFill>
                  <a:schemeClr val="tx1"/>
                </a:solidFill>
              </a:rPr>
              <a:t>نافذة ارتفاع الصف </a:t>
            </a:r>
            <a:endParaRPr lang="en-US" sz="2800" b="1" dirty="0">
              <a:solidFill>
                <a:schemeClr val="tx1"/>
              </a:solidFill>
              <a:latin typeface="Calibri" panose="020F0502020204030204" pitchFamily="34" charset="0"/>
              <a:cs typeface="Calibri" panose="020F0502020204030204" pitchFamily="34" charset="0"/>
            </a:endParaRPr>
          </a:p>
        </p:txBody>
      </p:sp>
      <p:sp>
        <p:nvSpPr>
          <p:cNvPr id="23" name="صحيح">
            <a:extLst>
              <a:ext uri="{FF2B5EF4-FFF2-40B4-BE49-F238E27FC236}">
                <a16:creationId xmlns:a16="http://schemas.microsoft.com/office/drawing/2014/main" id="{7E8BED1B-0257-4DD1-9A2D-BA89ADE2B76C}"/>
              </a:ext>
            </a:extLst>
          </p:cNvPr>
          <p:cNvSpPr/>
          <p:nvPr/>
        </p:nvSpPr>
        <p:spPr>
          <a:xfrm>
            <a:off x="5322083" y="2921353"/>
            <a:ext cx="3138055" cy="1082842"/>
          </a:xfrm>
          <a:prstGeom prst="roundRect">
            <a:avLst/>
          </a:prstGeom>
          <a:gradFill flip="none" rotWithShape="1">
            <a:gsLst>
              <a:gs pos="0">
                <a:srgbClr val="FB675D">
                  <a:tint val="66000"/>
                  <a:satMod val="160000"/>
                </a:srgbClr>
              </a:gs>
              <a:gs pos="50000">
                <a:srgbClr val="FB675D">
                  <a:tint val="44500"/>
                  <a:satMod val="160000"/>
                </a:srgbClr>
              </a:gs>
              <a:gs pos="100000">
                <a:srgbClr val="FB675D">
                  <a:tint val="23500"/>
                  <a:satMod val="160000"/>
                </a:srgbClr>
              </a:gs>
            </a:gsLst>
            <a:path path="circle">
              <a:fillToRect l="50000" t="50000" r="50000" b="50000"/>
            </a:path>
            <a:tileRect/>
          </a:gradFill>
          <a:ln w="76200">
            <a:solidFill>
              <a:srgbClr val="FB6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EG" sz="2400" b="1" dirty="0">
                <a:solidFill>
                  <a:schemeClr val="tx1"/>
                </a:solidFill>
              </a:rPr>
              <a:t>احتواء تلقائي بارتفاع الصف </a:t>
            </a:r>
            <a:endParaRPr lang="en-US" sz="2800" b="1" dirty="0">
              <a:solidFill>
                <a:schemeClr val="tx1"/>
              </a:solidFill>
              <a:latin typeface="Calibri" panose="020F0502020204030204" pitchFamily="34" charset="0"/>
              <a:cs typeface="Calibri" panose="020F0502020204030204" pitchFamily="34" charset="0"/>
            </a:endParaRPr>
          </a:p>
        </p:txBody>
      </p:sp>
      <p:grpSp>
        <p:nvGrpSpPr>
          <p:cNvPr id="7" name="مجموعة 6">
            <a:extLst>
              <a:ext uri="{FF2B5EF4-FFF2-40B4-BE49-F238E27FC236}">
                <a16:creationId xmlns:a16="http://schemas.microsoft.com/office/drawing/2014/main" id="{51146ACE-F85E-4681-94F7-CAD79C8317A5}"/>
              </a:ext>
            </a:extLst>
          </p:cNvPr>
          <p:cNvGrpSpPr/>
          <p:nvPr/>
        </p:nvGrpSpPr>
        <p:grpSpPr>
          <a:xfrm>
            <a:off x="1514966" y="923297"/>
            <a:ext cx="7303230" cy="1917256"/>
            <a:chOff x="2019955" y="88062"/>
            <a:chExt cx="9737640" cy="2556341"/>
          </a:xfrm>
        </p:grpSpPr>
        <p:sp>
          <p:nvSpPr>
            <p:cNvPr id="13" name="السؤال">
              <a:extLst>
                <a:ext uri="{FF2B5EF4-FFF2-40B4-BE49-F238E27FC236}">
                  <a16:creationId xmlns:a16="http://schemas.microsoft.com/office/drawing/2014/main" id="{800D6283-EE72-481E-9CBD-C4C7880872F3}"/>
                </a:ext>
              </a:extLst>
            </p:cNvPr>
            <p:cNvSpPr/>
            <p:nvPr/>
          </p:nvSpPr>
          <p:spPr>
            <a:xfrm>
              <a:off x="2019955" y="836614"/>
              <a:ext cx="9303236" cy="1443789"/>
            </a:xfrm>
            <a:prstGeom prst="roundRect">
              <a:avLst/>
            </a:prstGeom>
            <a:gradFill flip="none" rotWithShape="1">
              <a:gsLst>
                <a:gs pos="0">
                  <a:srgbClr val="FB675D">
                    <a:tint val="66000"/>
                    <a:satMod val="160000"/>
                  </a:srgbClr>
                </a:gs>
                <a:gs pos="50000">
                  <a:srgbClr val="FB675D">
                    <a:tint val="44500"/>
                    <a:satMod val="160000"/>
                  </a:srgbClr>
                </a:gs>
                <a:gs pos="100000">
                  <a:srgbClr val="FB675D">
                    <a:tint val="23500"/>
                    <a:satMod val="160000"/>
                  </a:srgbClr>
                </a:gs>
              </a:gsLst>
              <a:path path="circle">
                <a:fillToRect l="50000" t="50000" r="50000" b="50000"/>
              </a:path>
              <a:tileRect/>
            </a:gradFill>
            <a:ln w="76200">
              <a:solidFill>
                <a:srgbClr val="FB67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ar-EG" sz="2000" b="1" dirty="0">
                  <a:solidFill>
                    <a:srgbClr val="548235"/>
                  </a:solidFill>
                </a:rPr>
                <a:t> </a:t>
              </a:r>
              <a:r>
                <a:rPr lang="ar-EG" sz="2000" b="1" dirty="0">
                  <a:solidFill>
                    <a:srgbClr val="C00000"/>
                  </a:solidFill>
                </a:rPr>
                <a:t>الأمر الذي يضبط ارتفاع الصف ليلائم محتويات الخلية الحالية</a:t>
              </a:r>
              <a:r>
                <a:rPr lang="ar-EG" sz="2000" b="1" dirty="0">
                  <a:solidFill>
                    <a:srgbClr val="548235"/>
                  </a:solidFill>
                </a:rPr>
                <a:t>:</a:t>
              </a:r>
              <a:endParaRPr lang="en-US" sz="2100" b="1" dirty="0">
                <a:solidFill>
                  <a:sysClr val="windowText" lastClr="000000"/>
                </a:solidFill>
                <a:latin typeface="AbdoMaster-Bold" panose="02000500030000020004" pitchFamily="50" charset="-78"/>
                <a:cs typeface="AbdoMaster-Bold" panose="02000500030000020004" pitchFamily="50" charset="-78"/>
              </a:endParaRPr>
            </a:p>
          </p:txBody>
        </p:sp>
        <p:pic>
          <p:nvPicPr>
            <p:cNvPr id="5" name="صورة 4">
              <a:extLst>
                <a:ext uri="{FF2B5EF4-FFF2-40B4-BE49-F238E27FC236}">
                  <a16:creationId xmlns:a16="http://schemas.microsoft.com/office/drawing/2014/main" id="{7E4CA53C-CFBA-418F-A344-D0B57505AE4B}"/>
                </a:ext>
              </a:extLst>
            </p:cNvPr>
            <p:cNvPicPr>
              <a:picLocks noChangeAspect="1"/>
            </p:cNvPicPr>
            <p:nvPr/>
          </p:nvPicPr>
          <p:blipFill>
            <a:blip r:embed="rId4"/>
            <a:stretch>
              <a:fillRect/>
            </a:stretch>
          </p:blipFill>
          <p:spPr>
            <a:xfrm flipH="1">
              <a:off x="9713900" y="88062"/>
              <a:ext cx="2043695" cy="2556341"/>
            </a:xfrm>
            <a:prstGeom prst="rect">
              <a:avLst/>
            </a:prstGeom>
          </p:spPr>
        </p:pic>
      </p:grpSp>
      <p:pic>
        <p:nvPicPr>
          <p:cNvPr id="27" name="رسم 26" descr="عودة مع تعبئة خالصة">
            <a:hlinkClick r:id="" action="ppaction://hlinkshowjump?jump=nextslide"/>
            <a:extLst>
              <a:ext uri="{FF2B5EF4-FFF2-40B4-BE49-F238E27FC236}">
                <a16:creationId xmlns:a16="http://schemas.microsoft.com/office/drawing/2014/main" id="{BE3B352F-4EFE-473E-99AF-5E7373A9C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221" y="5111130"/>
            <a:ext cx="685800" cy="685800"/>
          </a:xfrm>
          <a:prstGeom prst="rect">
            <a:avLst/>
          </a:prstGeom>
        </p:spPr>
      </p:pic>
    </p:spTree>
    <p:extLst>
      <p:ext uri="{BB962C8B-B14F-4D97-AF65-F5344CB8AC3E}">
        <p14:creationId xmlns:p14="http://schemas.microsoft.com/office/powerpoint/2010/main" val="3990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fill="remove" grpId="1" nodeType="clickEffect">
                                  <p:stCondLst>
                                    <p:cond delay="0"/>
                                  </p:stCondLst>
                                  <p:childTnLst>
                                    <p:animClr clrSpc="rgb" dir="cw">
                                      <p:cBhvr override="childStyle">
                                        <p:cTn id="29" dur="500" autoRev="1" fill="remove"/>
                                        <p:tgtEl>
                                          <p:spTgt spid="21"/>
                                        </p:tgtEl>
                                        <p:attrNameLst>
                                          <p:attrName>style.color</p:attrName>
                                        </p:attrNameLst>
                                      </p:cBhvr>
                                      <p:to>
                                        <a:srgbClr val="FF0000"/>
                                      </p:to>
                                    </p:animClr>
                                    <p:animClr clrSpc="rgb" dir="cw">
                                      <p:cBhvr>
                                        <p:cTn id="30" dur="500" autoRev="1" fill="remove"/>
                                        <p:tgtEl>
                                          <p:spTgt spid="21"/>
                                        </p:tgtEl>
                                        <p:attrNameLst>
                                          <p:attrName>fillcolor</p:attrName>
                                        </p:attrNameLst>
                                      </p:cBhvr>
                                      <p:to>
                                        <a:srgbClr val="FF0000"/>
                                      </p:to>
                                    </p:animClr>
                                    <p:set>
                                      <p:cBhvr>
                                        <p:cTn id="31" dur="500" autoRev="1" fill="remove"/>
                                        <p:tgtEl>
                                          <p:spTgt spid="21"/>
                                        </p:tgtEl>
                                        <p:attrNameLst>
                                          <p:attrName>fill.type</p:attrName>
                                        </p:attrNameLst>
                                      </p:cBhvr>
                                      <p:to>
                                        <p:strVal val="solid"/>
                                      </p:to>
                                    </p:set>
                                    <p:set>
                                      <p:cBhvr>
                                        <p:cTn id="32" dur="500" autoRev="1" fill="remove"/>
                                        <p:tgtEl>
                                          <p:spTgt spid="2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27" presetClass="emph" presetSubtype="0" fill="remove" grpId="1" nodeType="clickEffect">
                                  <p:stCondLst>
                                    <p:cond delay="0"/>
                                  </p:stCondLst>
                                  <p:childTnLst>
                                    <p:animClr clrSpc="rgb" dir="cw">
                                      <p:cBhvr override="childStyle">
                                        <p:cTn id="37" dur="500" autoRev="1" fill="remove"/>
                                        <p:tgtEl>
                                          <p:spTgt spid="14"/>
                                        </p:tgtEl>
                                        <p:attrNameLst>
                                          <p:attrName>style.color</p:attrName>
                                        </p:attrNameLst>
                                      </p:cBhvr>
                                      <p:to>
                                        <a:srgbClr val="FF0000"/>
                                      </p:to>
                                    </p:animClr>
                                    <p:animClr clrSpc="rgb" dir="cw">
                                      <p:cBhvr>
                                        <p:cTn id="38" dur="500" autoRev="1" fill="remove"/>
                                        <p:tgtEl>
                                          <p:spTgt spid="14"/>
                                        </p:tgtEl>
                                        <p:attrNameLst>
                                          <p:attrName>fillcolor</p:attrName>
                                        </p:attrNameLst>
                                      </p:cBhvr>
                                      <p:to>
                                        <a:srgbClr val="FF0000"/>
                                      </p:to>
                                    </p:animClr>
                                    <p:set>
                                      <p:cBhvr>
                                        <p:cTn id="39" dur="500" autoRev="1" fill="remove"/>
                                        <p:tgtEl>
                                          <p:spTgt spid="14"/>
                                        </p:tgtEl>
                                        <p:attrNameLst>
                                          <p:attrName>fill.type</p:attrName>
                                        </p:attrNameLst>
                                      </p:cBhvr>
                                      <p:to>
                                        <p:strVal val="solid"/>
                                      </p:to>
                                    </p:set>
                                    <p:set>
                                      <p:cBhvr>
                                        <p:cTn id="40" dur="500" autoRev="1" fill="remove"/>
                                        <p:tgtEl>
                                          <p:spTgt spid="14"/>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7" presetClass="emph" presetSubtype="0" fill="remove" grpId="1" nodeType="clickEffect">
                                  <p:stCondLst>
                                    <p:cond delay="0"/>
                                  </p:stCondLst>
                                  <p:childTnLst>
                                    <p:animClr clrSpc="rgb" dir="cw">
                                      <p:cBhvr override="childStyle">
                                        <p:cTn id="45" dur="500" autoRev="1" fill="remove"/>
                                        <p:tgtEl>
                                          <p:spTgt spid="23"/>
                                        </p:tgtEl>
                                        <p:attrNameLst>
                                          <p:attrName>style.color</p:attrName>
                                        </p:attrNameLst>
                                      </p:cBhvr>
                                      <p:to>
                                        <a:srgbClr val="00B050"/>
                                      </p:to>
                                    </p:animClr>
                                    <p:animClr clrSpc="rgb" dir="cw">
                                      <p:cBhvr>
                                        <p:cTn id="46" dur="500" autoRev="1" fill="remove"/>
                                        <p:tgtEl>
                                          <p:spTgt spid="23"/>
                                        </p:tgtEl>
                                        <p:attrNameLst>
                                          <p:attrName>fillcolor</p:attrName>
                                        </p:attrNameLst>
                                      </p:cBhvr>
                                      <p:to>
                                        <a:srgbClr val="00B050"/>
                                      </p:to>
                                    </p:animClr>
                                    <p:set>
                                      <p:cBhvr>
                                        <p:cTn id="47" dur="500" autoRev="1" fill="remove"/>
                                        <p:tgtEl>
                                          <p:spTgt spid="23"/>
                                        </p:tgtEl>
                                        <p:attrNameLst>
                                          <p:attrName>fill.type</p:attrName>
                                        </p:attrNameLst>
                                      </p:cBhvr>
                                      <p:to>
                                        <p:strVal val="solid"/>
                                      </p:to>
                                    </p:set>
                                    <p:set>
                                      <p:cBhvr>
                                        <p:cTn id="48" dur="500" autoRev="1" fill="remove"/>
                                        <p:tgtEl>
                                          <p:spTgt spid="2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applause-8.wav"/>
                                        </p:tgtEl>
                                      </p:cMediaNode>
                                    </p:audio>
                                  </p:sub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27" presetClass="emph" presetSubtype="0" fill="remove" grpId="1" nodeType="clickEffect">
                                  <p:stCondLst>
                                    <p:cond delay="0"/>
                                  </p:stCondLst>
                                  <p:childTnLst>
                                    <p:animClr clrSpc="rgb" dir="cw">
                                      <p:cBhvr override="childStyle">
                                        <p:cTn id="53" dur="500" autoRev="1" fill="remove"/>
                                        <p:tgtEl>
                                          <p:spTgt spid="15"/>
                                        </p:tgtEl>
                                        <p:attrNameLst>
                                          <p:attrName>style.color</p:attrName>
                                        </p:attrNameLst>
                                      </p:cBhvr>
                                      <p:to>
                                        <a:srgbClr val="FF0000"/>
                                      </p:to>
                                    </p:animClr>
                                    <p:animClr clrSpc="rgb" dir="cw">
                                      <p:cBhvr>
                                        <p:cTn id="54" dur="500" autoRev="1" fill="remove"/>
                                        <p:tgtEl>
                                          <p:spTgt spid="15"/>
                                        </p:tgtEl>
                                        <p:attrNameLst>
                                          <p:attrName>fillcolor</p:attrName>
                                        </p:attrNameLst>
                                      </p:cBhvr>
                                      <p:to>
                                        <a:srgbClr val="FF0000"/>
                                      </p:to>
                                    </p:animClr>
                                    <p:set>
                                      <p:cBhvr>
                                        <p:cTn id="55" dur="500" autoRev="1" fill="remove"/>
                                        <p:tgtEl>
                                          <p:spTgt spid="15"/>
                                        </p:tgtEl>
                                        <p:attrNameLst>
                                          <p:attrName>fill.type</p:attrName>
                                        </p:attrNameLst>
                                      </p:cBhvr>
                                      <p:to>
                                        <p:strVal val="solid"/>
                                      </p:to>
                                    </p:set>
                                    <p:set>
                                      <p:cBhvr>
                                        <p:cTn id="56" dur="500" autoRev="1" fill="remove"/>
                                        <p:tgtEl>
                                          <p:spTgt spid="1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21" grpId="0" animBg="1"/>
      <p:bldP spid="21" grpId="1" animBg="1"/>
      <p:bldP spid="23" grpId="0" animBg="1"/>
      <p:bldP spid="2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descr="صورة تحتوي على سبورة بيضاء&#10;&#10;تم إنشاء الوصف تلقائياً">
            <a:extLst>
              <a:ext uri="{FF2B5EF4-FFF2-40B4-BE49-F238E27FC236}">
                <a16:creationId xmlns:a16="http://schemas.microsoft.com/office/drawing/2014/main" id="{F803D16F-914C-D91A-5426-FD57870B3DD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688431" y="641684"/>
            <a:ext cx="5398168" cy="6505074"/>
          </a:xfrm>
          <a:prstGeom prst="rect">
            <a:avLst/>
          </a:prstGeom>
        </p:spPr>
      </p:pic>
      <p:sp>
        <p:nvSpPr>
          <p:cNvPr id="13" name="مستطيل 12">
            <a:extLst>
              <a:ext uri="{FF2B5EF4-FFF2-40B4-BE49-F238E27FC236}">
                <a16:creationId xmlns:a16="http://schemas.microsoft.com/office/drawing/2014/main" id="{9A98CFAB-BA9E-457C-4205-4190C27C5AB3}"/>
              </a:ext>
            </a:extLst>
          </p:cNvPr>
          <p:cNvSpPr/>
          <p:nvPr/>
        </p:nvSpPr>
        <p:spPr>
          <a:xfrm>
            <a:off x="2609237" y="2176450"/>
            <a:ext cx="4913567" cy="10849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6600" b="1" i="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النهاية</a:t>
            </a:r>
            <a:r>
              <a:rPr lang="ar-SA" sz="6600" b="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 </a:t>
            </a:r>
          </a:p>
        </p:txBody>
      </p:sp>
      <p:pic>
        <p:nvPicPr>
          <p:cNvPr id="14" name="صورة 13">
            <a:extLst>
              <a:ext uri="{FF2B5EF4-FFF2-40B4-BE49-F238E27FC236}">
                <a16:creationId xmlns:a16="http://schemas.microsoft.com/office/drawing/2014/main" id="{D4E61E45-5618-7E56-7BA5-3C9FADEB23C8}"/>
              </a:ext>
            </a:extLst>
          </p:cNvPr>
          <p:cNvPicPr>
            <a:picLocks noChangeAspect="1"/>
          </p:cNvPicPr>
          <p:nvPr/>
        </p:nvPicPr>
        <p:blipFill rotWithShape="1">
          <a:blip r:embed="rId3">
            <a:clrChange>
              <a:clrFrom>
                <a:srgbClr val="FFFFFF"/>
              </a:clrFrom>
              <a:clrTo>
                <a:srgbClr val="FFFFFF">
                  <a:alpha val="0"/>
                </a:srgbClr>
              </a:clrTo>
            </a:clrChange>
            <a:biLevel thresh="75000"/>
          </a:blip>
          <a:srcRect b="4802"/>
          <a:stretch/>
        </p:blipFill>
        <p:spPr>
          <a:xfrm>
            <a:off x="4453138" y="5959852"/>
            <a:ext cx="1580361" cy="312612"/>
          </a:xfrm>
          <a:prstGeom prst="rect">
            <a:avLst/>
          </a:prstGeom>
        </p:spPr>
      </p:pic>
      <p:sp>
        <p:nvSpPr>
          <p:cNvPr id="15" name="مستطيل 14">
            <a:extLst>
              <a:ext uri="{FF2B5EF4-FFF2-40B4-BE49-F238E27FC236}">
                <a16:creationId xmlns:a16="http://schemas.microsoft.com/office/drawing/2014/main" id="{32AAD131-8CBB-D7E0-14E7-207AE6A0D2E0}"/>
              </a:ext>
            </a:extLst>
          </p:cNvPr>
          <p:cNvSpPr/>
          <p:nvPr/>
        </p:nvSpPr>
        <p:spPr>
          <a:xfrm>
            <a:off x="4098544" y="2965660"/>
            <a:ext cx="1934955" cy="2062103"/>
          </a:xfrm>
          <a:prstGeom prst="rect">
            <a:avLst/>
          </a:prstGeom>
        </p:spPr>
        <p:txBody>
          <a:bodyPr wrap="square">
            <a:spAutoFit/>
          </a:bodyPr>
          <a:lstStyle/>
          <a:p>
            <a:pPr algn="ctr"/>
            <a:r>
              <a:rPr lang="ar-SA" sz="3200" dirty="0">
                <a:solidFill>
                  <a:schemeClr val="bg2">
                    <a:lumMod val="50000"/>
                  </a:schemeClr>
                </a:solidFill>
                <a:latin typeface="(A) Arslan Wessam B" panose="03020402040406030203" pitchFamily="66" charset="-78"/>
                <a:cs typeface="(A) Arslan Wessam B" panose="03020402040406030203" pitchFamily="66" charset="-78"/>
              </a:rPr>
              <a:t>« </a:t>
            </a:r>
            <a:r>
              <a:rPr lang="ar-SA" sz="3200" b="1" dirty="0">
                <a:solidFill>
                  <a:schemeClr val="bg2">
                    <a:lumMod val="25000"/>
                  </a:schemeClr>
                </a:solidFill>
                <a:latin typeface="(A) Arslan Wessam B" panose="03020402040406030203" pitchFamily="66" charset="-78"/>
                <a:ea typeface="Arial Unicode MS" panose="020B0604020202020204" pitchFamily="34" charset="-128"/>
                <a:cs typeface="(A) Arslan Wessam B" panose="03020402040406030203" pitchFamily="66" charset="-78"/>
              </a:rPr>
              <a:t>اللهمَّ اجعلْ عملِي كلُّهُ صالحًا واجعلُهُ لوجهكَ خالصًا "</a:t>
            </a:r>
          </a:p>
        </p:txBody>
      </p:sp>
      <p:sp>
        <p:nvSpPr>
          <p:cNvPr id="16" name="مستطيل 15">
            <a:extLst>
              <a:ext uri="{FF2B5EF4-FFF2-40B4-BE49-F238E27FC236}">
                <a16:creationId xmlns:a16="http://schemas.microsoft.com/office/drawing/2014/main" id="{8FE31E0D-3C97-5ED5-4CAF-5DE0C5061CAB}"/>
              </a:ext>
            </a:extLst>
          </p:cNvPr>
          <p:cNvSpPr/>
          <p:nvPr/>
        </p:nvSpPr>
        <p:spPr>
          <a:xfrm>
            <a:off x="3425782" y="5274516"/>
            <a:ext cx="3608567" cy="4385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2400" b="1" dirty="0">
                <a:ln w="3175">
                  <a:solidFill>
                    <a:srgbClr val="595959"/>
                  </a:solidFill>
                  <a:prstDash val="solid"/>
                </a:ln>
                <a:solidFill>
                  <a:srgbClr val="2C444E"/>
                </a:solidFill>
                <a:effectLst>
                  <a:innerShdw blurRad="63500" dist="50800" dir="16200000">
                    <a:prstClr val="black">
                      <a:alpha val="50000"/>
                    </a:prstClr>
                  </a:innerShdw>
                </a:effectLst>
                <a:latin typeface=" Abdoullah Ashgar EL-kharef" panose="02000000000000000000" pitchFamily="2" charset="-78"/>
                <a:cs typeface=" Abdoullah Ashgar EL-kharef" panose="02000000000000000000" pitchFamily="2" charset="-78"/>
              </a:rPr>
              <a:t>أ. أمل العماري</a:t>
            </a:r>
          </a:p>
        </p:txBody>
      </p:sp>
      <p:sp>
        <p:nvSpPr>
          <p:cNvPr id="17" name="عنصر نائب للتذييل 16">
            <a:extLst>
              <a:ext uri="{FF2B5EF4-FFF2-40B4-BE49-F238E27FC236}">
                <a16:creationId xmlns:a16="http://schemas.microsoft.com/office/drawing/2014/main" id="{D0467F6F-8A87-A95C-DC2C-4288EA81CFE5}"/>
              </a:ext>
            </a:extLst>
          </p:cNvPr>
          <p:cNvSpPr>
            <a:spLocks noGrp="1"/>
          </p:cNvSpPr>
          <p:nvPr>
            <p:ph type="ftr" sz="quarter" idx="11"/>
          </p:nvPr>
        </p:nvSpPr>
        <p:spPr/>
        <p:txBody>
          <a:bodyPr/>
          <a:lstStyle/>
          <a:p>
            <a:r>
              <a:rPr lang="en-GB">
                <a:solidFill>
                  <a:prstClr val="black">
                    <a:tint val="75000"/>
                  </a:prstClr>
                </a:solidFill>
              </a:rPr>
              <a:t>https://t.me/amalalmmari</a:t>
            </a:r>
            <a:endParaRPr lang="ar-EG">
              <a:solidFill>
                <a:prstClr val="black">
                  <a:tint val="75000"/>
                </a:prstClr>
              </a:solidFill>
            </a:endParaRPr>
          </a:p>
        </p:txBody>
      </p:sp>
    </p:spTree>
    <p:extLst>
      <p:ext uri="{BB962C8B-B14F-4D97-AF65-F5344CB8AC3E}">
        <p14:creationId xmlns:p14="http://schemas.microsoft.com/office/powerpoint/2010/main" val="1745567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1EF5CF17-B468-4FF9-AA68-9E9580DD2750}"/>
              </a:ext>
            </a:extLst>
          </p:cNvPr>
          <p:cNvSpPr/>
          <p:nvPr/>
        </p:nvSpPr>
        <p:spPr>
          <a:xfrm>
            <a:off x="505987" y="1879399"/>
            <a:ext cx="4471147" cy="9024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rtl="1">
              <a:defRPr/>
            </a:pPr>
            <a:r>
              <a:rPr lang="ar-EG" sz="4800" b="1" dirty="0">
                <a:solidFill>
                  <a:srgbClr val="388A12"/>
                </a:solidFill>
              </a:rPr>
              <a:t>مشروع الوحدة</a:t>
            </a:r>
            <a:endParaRPr lang="en-US" sz="4800" b="1" dirty="0">
              <a:solidFill>
                <a:srgbClr val="388A12"/>
              </a:solidFill>
            </a:endParaRPr>
          </a:p>
        </p:txBody>
      </p:sp>
      <p:pic>
        <p:nvPicPr>
          <p:cNvPr id="5" name="صورة 4">
            <a:extLst>
              <a:ext uri="{FF2B5EF4-FFF2-40B4-BE49-F238E27FC236}">
                <a16:creationId xmlns:a16="http://schemas.microsoft.com/office/drawing/2014/main" id="{B863BA31-CDDA-5A58-68B8-E4A5D50F7E3C}"/>
              </a:ext>
            </a:extLst>
          </p:cNvPr>
          <p:cNvPicPr>
            <a:picLocks noChangeAspect="1"/>
          </p:cNvPicPr>
          <p:nvPr/>
        </p:nvPicPr>
        <p:blipFill rotWithShape="1">
          <a:blip r:embed="rId2">
            <a:clrChange>
              <a:clrFrom>
                <a:srgbClr val="E8E2E4"/>
              </a:clrFrom>
              <a:clrTo>
                <a:srgbClr val="E8E2E4">
                  <a:alpha val="0"/>
                </a:srgbClr>
              </a:clrTo>
            </a:clrChange>
            <a:extLst>
              <a:ext uri="{28A0092B-C50C-407E-A947-70E740481C1C}">
                <a14:useLocalDpi xmlns:a14="http://schemas.microsoft.com/office/drawing/2010/main" val="0"/>
              </a:ext>
            </a:extLst>
          </a:blip>
          <a:srcRect b="7440"/>
          <a:stretch/>
        </p:blipFill>
        <p:spPr>
          <a:xfrm>
            <a:off x="3310121" y="1762567"/>
            <a:ext cx="3334026" cy="3332866"/>
          </a:xfrm>
          <a:prstGeom prst="rect">
            <a:avLst/>
          </a:prstGeom>
        </p:spPr>
      </p:pic>
    </p:spTree>
    <p:extLst>
      <p:ext uri="{BB962C8B-B14F-4D97-AF65-F5344CB8AC3E}">
        <p14:creationId xmlns:p14="http://schemas.microsoft.com/office/powerpoint/2010/main" val="339154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5">
            <a:extLst>
              <a:ext uri="{FF2B5EF4-FFF2-40B4-BE49-F238E27FC236}">
                <a16:creationId xmlns:a16="http://schemas.microsoft.com/office/drawing/2014/main" id="{19D45EEF-B5FD-4A1B-831B-9D9CE7F39DBE}"/>
              </a:ext>
            </a:extLst>
          </p:cNvPr>
          <p:cNvSpPr/>
          <p:nvPr/>
        </p:nvSpPr>
        <p:spPr>
          <a:xfrm>
            <a:off x="5292695" y="83617"/>
            <a:ext cx="3339548" cy="2361141"/>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EG" sz="2800" b="1" dirty="0">
                <a:solidFill>
                  <a:srgbClr val="388A12"/>
                </a:solidFill>
                <a:latin typeface="Calibri" panose="020F0502020204030204"/>
                <a:cs typeface="Arial" panose="020B0604020202020204" pitchFamily="34" charset="0"/>
              </a:rPr>
              <a:t>التعداد السكاني في المملكة العربية السعودية</a:t>
            </a:r>
          </a:p>
        </p:txBody>
      </p:sp>
      <p:pic>
        <p:nvPicPr>
          <p:cNvPr id="3" name="صورة 2" descr="صورة تحتوي على أشخاص, مجموعة, العديد&#10;&#10;تم إنشاء الوصف تلقائياً">
            <a:extLst>
              <a:ext uri="{FF2B5EF4-FFF2-40B4-BE49-F238E27FC236}">
                <a16:creationId xmlns:a16="http://schemas.microsoft.com/office/drawing/2014/main" id="{54F63F4F-2D06-2752-FAF6-E5A135DA240D}"/>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9542" t="74396" r="8960" b="2887"/>
          <a:stretch/>
        </p:blipFill>
        <p:spPr>
          <a:xfrm>
            <a:off x="1484243" y="255379"/>
            <a:ext cx="3710610" cy="1557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مستطيل: زوايا مستديرة 5">
            <a:extLst>
              <a:ext uri="{FF2B5EF4-FFF2-40B4-BE49-F238E27FC236}">
                <a16:creationId xmlns:a16="http://schemas.microsoft.com/office/drawing/2014/main" id="{6BAB1186-A908-45AC-64CB-8B3E49916CFC}"/>
              </a:ext>
            </a:extLst>
          </p:cNvPr>
          <p:cNvSpPr/>
          <p:nvPr/>
        </p:nvSpPr>
        <p:spPr>
          <a:xfrm>
            <a:off x="2005411" y="1796217"/>
            <a:ext cx="7254761" cy="1297082"/>
          </a:xfrm>
          <a:prstGeom prst="roundRect">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EG" sz="2000" b="1" dirty="0">
                <a:solidFill>
                  <a:srgbClr val="388A12"/>
                </a:solidFill>
              </a:rPr>
              <a:t>أنشــئ جــدول بيانــات لتحليــل التعــداد الســكاني فــي المملكــة العربيــة</a:t>
            </a:r>
          </a:p>
          <a:p>
            <a:pPr algn="ctr" rtl="1"/>
            <a:r>
              <a:rPr lang="ar-EG" sz="2000" b="1" dirty="0">
                <a:solidFill>
                  <a:srgbClr val="388A12"/>
                </a:solidFill>
              </a:rPr>
              <a:t>السـعودية مـن خـال تقديـر عـدد سـكان مدينـة الريـاض ومدينـة جـدة</a:t>
            </a:r>
          </a:p>
          <a:p>
            <a:pPr algn="ctr" rtl="1"/>
            <a:r>
              <a:rPr lang="ar-EG" sz="2000" b="1" dirty="0">
                <a:solidFill>
                  <a:srgbClr val="388A12"/>
                </a:solidFill>
              </a:rPr>
              <a:t>ومدينة مكة.</a:t>
            </a:r>
          </a:p>
        </p:txBody>
      </p:sp>
      <p:grpSp>
        <p:nvGrpSpPr>
          <p:cNvPr id="7" name="Group 4">
            <a:extLst>
              <a:ext uri="{FF2B5EF4-FFF2-40B4-BE49-F238E27FC236}">
                <a16:creationId xmlns:a16="http://schemas.microsoft.com/office/drawing/2014/main" id="{E598957A-42E4-CE5D-5728-C0888D2C3F3E}"/>
              </a:ext>
            </a:extLst>
          </p:cNvPr>
          <p:cNvGrpSpPr/>
          <p:nvPr/>
        </p:nvGrpSpPr>
        <p:grpSpPr>
          <a:xfrm>
            <a:off x="771181" y="2444758"/>
            <a:ext cx="7861062" cy="1352550"/>
            <a:chOff x="-516834" y="868240"/>
            <a:chExt cx="8984974" cy="1352550"/>
          </a:xfrm>
        </p:grpSpPr>
        <p:sp>
          <p:nvSpPr>
            <p:cNvPr id="8" name="Rounded Rectangle 1">
              <a:extLst>
                <a:ext uri="{FF2B5EF4-FFF2-40B4-BE49-F238E27FC236}">
                  <a16:creationId xmlns:a16="http://schemas.microsoft.com/office/drawing/2014/main" id="{B91A4842-48C5-0A5C-BAF4-B17D3FDB426C}"/>
                </a:ext>
              </a:extLst>
            </p:cNvPr>
            <p:cNvSpPr/>
            <p:nvPr/>
          </p:nvSpPr>
          <p:spPr>
            <a:xfrm>
              <a:off x="-516834" y="868240"/>
              <a:ext cx="8438576" cy="1352550"/>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rtlCol="0" anchor="ctr"/>
            <a:lstStyle/>
            <a:p>
              <a:pPr algn="r" rtl="1"/>
              <a:r>
                <a:rPr lang="ar-EG" sz="2000" b="1" dirty="0">
                  <a:solidFill>
                    <a:srgbClr val="388A12"/>
                  </a:solidFill>
                </a:rPr>
                <a:t>جمــع معلومــات التعــداد الســكاني مــن الإنترنت لهــذه المــدن الثلاث فــي</a:t>
              </a:r>
              <a:r>
                <a:rPr lang="ar-SA" sz="2000" b="1" dirty="0">
                  <a:solidFill>
                    <a:srgbClr val="388A12"/>
                  </a:solidFill>
                </a:rPr>
                <a:t> </a:t>
              </a:r>
              <a:r>
                <a:rPr lang="ar-EG" sz="2000" b="1" dirty="0">
                  <a:solidFill>
                    <a:srgbClr val="388A12"/>
                  </a:solidFill>
                </a:rPr>
                <a:t>المملكــة العربيــة الســعودية مــن عــام 2018 إلــى عــام 2021 وقســمها إلى </a:t>
              </a:r>
              <a:r>
                <a:rPr lang="ar-SA" sz="2000" b="1" dirty="0">
                  <a:solidFill>
                    <a:srgbClr val="388A12"/>
                  </a:solidFill>
                </a:rPr>
                <a:t> </a:t>
              </a:r>
              <a:r>
                <a:rPr lang="ar-EG" sz="2000" b="1" dirty="0">
                  <a:solidFill>
                    <a:srgbClr val="388A12"/>
                  </a:solidFill>
                </a:rPr>
                <a:t>مجموعات.</a:t>
              </a:r>
              <a:endParaRPr lang="en-US" sz="2000" b="1" dirty="0">
                <a:solidFill>
                  <a:srgbClr val="388A12"/>
                </a:solidFill>
              </a:endParaRPr>
            </a:p>
          </p:txBody>
        </p:sp>
        <p:sp>
          <p:nvSpPr>
            <p:cNvPr id="9" name="Rectangle 3">
              <a:extLst>
                <a:ext uri="{FF2B5EF4-FFF2-40B4-BE49-F238E27FC236}">
                  <a16:creationId xmlns:a16="http://schemas.microsoft.com/office/drawing/2014/main" id="{BEF57E4E-7976-58C9-5961-C4583603C548}"/>
                </a:ext>
              </a:extLst>
            </p:cNvPr>
            <p:cNvSpPr/>
            <p:nvPr/>
          </p:nvSpPr>
          <p:spPr>
            <a:xfrm>
              <a:off x="7921742" y="1356691"/>
              <a:ext cx="546398" cy="383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400" b="1" dirty="0"/>
                <a:t>1</a:t>
              </a:r>
              <a:endParaRPr lang="en-US" sz="2400" b="1" dirty="0"/>
            </a:p>
          </p:txBody>
        </p:sp>
      </p:grpSp>
      <p:grpSp>
        <p:nvGrpSpPr>
          <p:cNvPr id="10" name="Group 5">
            <a:extLst>
              <a:ext uri="{FF2B5EF4-FFF2-40B4-BE49-F238E27FC236}">
                <a16:creationId xmlns:a16="http://schemas.microsoft.com/office/drawing/2014/main" id="{20584A0D-847F-D204-AAEA-97977C7F4017}"/>
              </a:ext>
            </a:extLst>
          </p:cNvPr>
          <p:cNvGrpSpPr/>
          <p:nvPr/>
        </p:nvGrpSpPr>
        <p:grpSpPr>
          <a:xfrm>
            <a:off x="1031610" y="2777895"/>
            <a:ext cx="7600633" cy="2133599"/>
            <a:chOff x="-528049" y="814773"/>
            <a:chExt cx="8687311" cy="2133599"/>
          </a:xfrm>
        </p:grpSpPr>
        <p:sp>
          <p:nvSpPr>
            <p:cNvPr id="11" name="Rounded Rectangle 6">
              <a:extLst>
                <a:ext uri="{FF2B5EF4-FFF2-40B4-BE49-F238E27FC236}">
                  <a16:creationId xmlns:a16="http://schemas.microsoft.com/office/drawing/2014/main" id="{35C3FD0C-D9EF-573D-C70D-396E556D5AA7}"/>
                </a:ext>
              </a:extLst>
            </p:cNvPr>
            <p:cNvSpPr/>
            <p:nvPr/>
          </p:nvSpPr>
          <p:spPr>
            <a:xfrm>
              <a:off x="-528049" y="814773"/>
              <a:ext cx="8140913" cy="2133599"/>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EG" sz="2000" b="1" dirty="0">
                  <a:solidFill>
                    <a:srgbClr val="388A12"/>
                  </a:solidFill>
                </a:rPr>
                <a:t>سـجل هـذه المعلومـات فـي جـدول بيانـات وخصصها وفقاً لاحتياجاتك من خلال تطبيق المعرفة التي اكتسبها في هذه الوحدة </a:t>
              </a:r>
            </a:p>
          </p:txBody>
        </p:sp>
        <p:sp>
          <p:nvSpPr>
            <p:cNvPr id="12" name="Rectangle 7">
              <a:extLst>
                <a:ext uri="{FF2B5EF4-FFF2-40B4-BE49-F238E27FC236}">
                  <a16:creationId xmlns:a16="http://schemas.microsoft.com/office/drawing/2014/main" id="{CA7C24F1-C7B5-B219-4A4B-26857CDD22F7}"/>
                </a:ext>
              </a:extLst>
            </p:cNvPr>
            <p:cNvSpPr/>
            <p:nvPr/>
          </p:nvSpPr>
          <p:spPr>
            <a:xfrm>
              <a:off x="7580244" y="1688877"/>
              <a:ext cx="579018" cy="3853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400" dirty="0"/>
                <a:t>2</a:t>
              </a:r>
              <a:endParaRPr lang="en-US" sz="2400" dirty="0"/>
            </a:p>
          </p:txBody>
        </p:sp>
      </p:grpSp>
      <p:sp>
        <p:nvSpPr>
          <p:cNvPr id="13" name="وسيلة شرح مستطيلة مستديرة الزوايا 1">
            <a:extLst>
              <a:ext uri="{FF2B5EF4-FFF2-40B4-BE49-F238E27FC236}">
                <a16:creationId xmlns:a16="http://schemas.microsoft.com/office/drawing/2014/main" id="{1CDCD57D-65C7-F623-F20D-71E78307C5B1}"/>
              </a:ext>
            </a:extLst>
          </p:cNvPr>
          <p:cNvSpPr/>
          <p:nvPr/>
        </p:nvSpPr>
        <p:spPr>
          <a:xfrm>
            <a:off x="-43118" y="2204674"/>
            <a:ext cx="1527361" cy="960206"/>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1400" b="1" dirty="0">
                <a:solidFill>
                  <a:srgbClr val="B19313"/>
                </a:solidFill>
              </a:rPr>
              <a:t>احرص على استخدام</a:t>
            </a:r>
          </a:p>
          <a:p>
            <a:pPr algn="ctr"/>
            <a:r>
              <a:rPr lang="ar-EG" sz="1400" b="1" dirty="0">
                <a:solidFill>
                  <a:srgbClr val="B19313"/>
                </a:solidFill>
              </a:rPr>
              <a:t>المصادر والمواقع</a:t>
            </a:r>
          </a:p>
          <a:p>
            <a:pPr algn="ctr"/>
            <a:r>
              <a:rPr lang="ar-EG" sz="1400" b="1" dirty="0">
                <a:solidFill>
                  <a:srgbClr val="B19313"/>
                </a:solidFill>
              </a:rPr>
              <a:t>الإلكترونية الموثوقة</a:t>
            </a:r>
          </a:p>
          <a:p>
            <a:pPr algn="ctr"/>
            <a:r>
              <a:rPr lang="ar-EG" sz="1400" b="1" dirty="0">
                <a:solidFill>
                  <a:srgbClr val="B19313"/>
                </a:solidFill>
              </a:rPr>
              <a:t>للحصول على معلومات المشروع</a:t>
            </a:r>
          </a:p>
        </p:txBody>
      </p:sp>
    </p:spTree>
    <p:extLst>
      <p:ext uri="{BB962C8B-B14F-4D97-AF65-F5344CB8AC3E}">
        <p14:creationId xmlns:p14="http://schemas.microsoft.com/office/powerpoint/2010/main" val="118914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9026" y="123826"/>
            <a:ext cx="8984974" cy="1352550"/>
            <a:chOff x="-516834" y="868240"/>
            <a:chExt cx="8984974" cy="1352550"/>
          </a:xfrm>
        </p:grpSpPr>
        <p:sp>
          <p:nvSpPr>
            <p:cNvPr id="2" name="Rounded Rectangle 1"/>
            <p:cNvSpPr/>
            <p:nvPr/>
          </p:nvSpPr>
          <p:spPr>
            <a:xfrm>
              <a:off x="-516834" y="868240"/>
              <a:ext cx="8438576" cy="1352550"/>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rtlCol="0" anchor="ctr"/>
            <a:lstStyle/>
            <a:p>
              <a:pPr algn="r" rtl="1"/>
              <a:r>
                <a:rPr lang="ar-EG" sz="2000" b="1" dirty="0">
                  <a:solidFill>
                    <a:srgbClr val="388A12"/>
                  </a:solidFill>
                </a:rPr>
                <a:t>احسـب مجموع ومتوسـط عدد السـكان لكل مدينة خلال السـنوات المذكورة أعلاه واحسب أيضاً أعلى وأقل تعداد لكل مدينة في كل عام.</a:t>
              </a:r>
              <a:endParaRPr lang="en-US" sz="2000" b="1" dirty="0">
                <a:solidFill>
                  <a:srgbClr val="388A12"/>
                </a:solidFill>
              </a:endParaRPr>
            </a:p>
          </p:txBody>
        </p:sp>
        <p:sp>
          <p:nvSpPr>
            <p:cNvPr id="4" name="Rectangle 3"/>
            <p:cNvSpPr/>
            <p:nvPr/>
          </p:nvSpPr>
          <p:spPr>
            <a:xfrm>
              <a:off x="7921742" y="1356691"/>
              <a:ext cx="546398" cy="383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endParaRPr lang="en-US" sz="2400" b="1" dirty="0"/>
            </a:p>
          </p:txBody>
        </p:sp>
      </p:grpSp>
      <p:grpSp>
        <p:nvGrpSpPr>
          <p:cNvPr id="6" name="Group 5"/>
          <p:cNvGrpSpPr/>
          <p:nvPr/>
        </p:nvGrpSpPr>
        <p:grpSpPr>
          <a:xfrm>
            <a:off x="138637" y="1106859"/>
            <a:ext cx="8687311" cy="1079749"/>
            <a:chOff x="-528049" y="1464670"/>
            <a:chExt cx="8687311" cy="1073894"/>
          </a:xfrm>
        </p:grpSpPr>
        <p:sp>
          <p:nvSpPr>
            <p:cNvPr id="7" name="Rounded Rectangle 6"/>
            <p:cNvSpPr/>
            <p:nvPr/>
          </p:nvSpPr>
          <p:spPr>
            <a:xfrm>
              <a:off x="-528049" y="1464670"/>
              <a:ext cx="8140913" cy="1073894"/>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EG" sz="2000" b="1" dirty="0">
                  <a:solidFill>
                    <a:srgbClr val="388A12"/>
                  </a:solidFill>
                </a:rPr>
                <a:t>أخير اعـرض جـدول بياناتـك أمـام زملائك فـي الصـف، مـع ذكـر الاستنتاجات التي توصلت إليها من هذا البحث</a:t>
              </a:r>
            </a:p>
          </p:txBody>
        </p:sp>
        <p:sp>
          <p:nvSpPr>
            <p:cNvPr id="8" name="Rectangle 7"/>
            <p:cNvSpPr/>
            <p:nvPr/>
          </p:nvSpPr>
          <p:spPr>
            <a:xfrm>
              <a:off x="7580244" y="1688877"/>
              <a:ext cx="579018" cy="3853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4</a:t>
              </a:r>
              <a:endParaRPr lang="en-US" sz="2400" dirty="0"/>
            </a:p>
          </p:txBody>
        </p:sp>
      </p:grpSp>
      <p:sp>
        <p:nvSpPr>
          <p:cNvPr id="3" name="وسيلة شرح مستطيلة مستديرة الزوايا 5">
            <a:extLst>
              <a:ext uri="{FF2B5EF4-FFF2-40B4-BE49-F238E27FC236}">
                <a16:creationId xmlns:a16="http://schemas.microsoft.com/office/drawing/2014/main" id="{2C9F90EC-7442-E953-00E3-4E18A48D08BA}"/>
              </a:ext>
            </a:extLst>
          </p:cNvPr>
          <p:cNvSpPr/>
          <p:nvPr/>
        </p:nvSpPr>
        <p:spPr>
          <a:xfrm>
            <a:off x="138637" y="996206"/>
            <a:ext cx="3163957" cy="2552700"/>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b="1" dirty="0">
                <a:solidFill>
                  <a:srgbClr val="B19313"/>
                </a:solidFill>
              </a:rPr>
              <a:t>تذكر أن تطلب المساعدة</a:t>
            </a:r>
          </a:p>
          <a:p>
            <a:pPr algn="ctr" rtl="1"/>
            <a:r>
              <a:rPr lang="ar-EG" b="1" dirty="0">
                <a:solidFill>
                  <a:srgbClr val="B19313"/>
                </a:solidFill>
              </a:rPr>
              <a:t>والتوجيه من معلمك في أي وقت إذا كنت في حاجة إليها </a:t>
            </a:r>
          </a:p>
        </p:txBody>
      </p:sp>
    </p:spTree>
    <p:extLst>
      <p:ext uri="{BB962C8B-B14F-4D97-AF65-F5344CB8AC3E}">
        <p14:creationId xmlns:p14="http://schemas.microsoft.com/office/powerpoint/2010/main" val="4188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42"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5">
            <a:extLst>
              <a:ext uri="{FF2B5EF4-FFF2-40B4-BE49-F238E27FC236}">
                <a16:creationId xmlns:a16="http://schemas.microsoft.com/office/drawing/2014/main" id="{19D45EEF-B5FD-4A1B-831B-9D9CE7F39DBE}"/>
              </a:ext>
            </a:extLst>
          </p:cNvPr>
          <p:cNvSpPr/>
          <p:nvPr/>
        </p:nvSpPr>
        <p:spPr>
          <a:xfrm>
            <a:off x="3156564" y="1378226"/>
            <a:ext cx="4624755" cy="2361141"/>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EG" sz="8000" b="1" dirty="0">
                <a:solidFill>
                  <a:srgbClr val="388A12"/>
                </a:solidFill>
                <a:latin typeface="Calibri" panose="020F0502020204030204"/>
                <a:cs typeface="Arial" panose="020B0604020202020204" pitchFamily="34" charset="0"/>
              </a:rPr>
              <a:t>برامج أخرى </a:t>
            </a:r>
          </a:p>
        </p:txBody>
      </p:sp>
      <p:pic>
        <p:nvPicPr>
          <p:cNvPr id="3" name="صورة 2" descr="صورة تحتوي على نص, أصفر&#10;&#10;تم إنشاء الوصف تلقائياً">
            <a:extLst>
              <a:ext uri="{FF2B5EF4-FFF2-40B4-BE49-F238E27FC236}">
                <a16:creationId xmlns:a16="http://schemas.microsoft.com/office/drawing/2014/main" id="{EF6B2EEF-55D4-28EC-9FD1-7A4EDB195C5B}"/>
              </a:ext>
            </a:extLst>
          </p:cNvPr>
          <p:cNvPicPr>
            <a:picLocks noChangeAspect="1"/>
          </p:cNvPicPr>
          <p:nvPr/>
        </p:nvPicPr>
        <p:blipFill rotWithShape="1">
          <a:blip r:embed="rId2">
            <a:extLst>
              <a:ext uri="{28A0092B-C50C-407E-A947-70E740481C1C}">
                <a14:useLocalDpi xmlns:a14="http://schemas.microsoft.com/office/drawing/2010/main" val="0"/>
              </a:ext>
            </a:extLst>
          </a:blip>
          <a:srcRect l="4782" t="15489" r="65652" b="11467"/>
          <a:stretch/>
        </p:blipFill>
        <p:spPr>
          <a:xfrm>
            <a:off x="1510748" y="1325217"/>
            <a:ext cx="2703443" cy="4452732"/>
          </a:xfrm>
          <a:prstGeom prst="rect">
            <a:avLst/>
          </a:prstGeom>
        </p:spPr>
      </p:pic>
    </p:spTree>
    <p:extLst>
      <p:ext uri="{BB962C8B-B14F-4D97-AF65-F5344CB8AC3E}">
        <p14:creationId xmlns:p14="http://schemas.microsoft.com/office/powerpoint/2010/main" val="5734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5">
            <a:extLst>
              <a:ext uri="{FF2B5EF4-FFF2-40B4-BE49-F238E27FC236}">
                <a16:creationId xmlns:a16="http://schemas.microsoft.com/office/drawing/2014/main" id="{19D45EEF-B5FD-4A1B-831B-9D9CE7F39DBE}"/>
              </a:ext>
            </a:extLst>
          </p:cNvPr>
          <p:cNvSpPr/>
          <p:nvPr/>
        </p:nvSpPr>
        <p:spPr>
          <a:xfrm>
            <a:off x="323899" y="133288"/>
            <a:ext cx="8496202" cy="1324452"/>
          </a:xfrm>
          <a:prstGeom prst="roundRect">
            <a:avLst/>
          </a:prstGeom>
          <a:noFill/>
          <a:ln>
            <a:noFill/>
          </a:ln>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EG" sz="2000" b="1" u="sng" dirty="0">
                <a:solidFill>
                  <a:srgbClr val="FFC000"/>
                </a:solidFill>
              </a:rPr>
              <a:t>مايكروسوفت اكسل لنظام آي أو إس</a:t>
            </a:r>
          </a:p>
          <a:p>
            <a:pPr algn="ctr" rtl="1"/>
            <a:r>
              <a:rPr lang="en-US" sz="2000" b="1" u="sng" dirty="0">
                <a:solidFill>
                  <a:srgbClr val="FFC000"/>
                </a:solidFill>
                <a:cs typeface="Arial" panose="020B0604020202020204" pitchFamily="34" charset="0"/>
              </a:rPr>
              <a:t>Microsoft Excel for iOS</a:t>
            </a:r>
            <a:endParaRPr lang="ar-EG" sz="2000" b="1" u="sng" dirty="0">
              <a:solidFill>
                <a:srgbClr val="FFC000"/>
              </a:solidFill>
              <a:cs typeface="Arial" panose="020B0604020202020204" pitchFamily="34" charset="0"/>
            </a:endParaRPr>
          </a:p>
          <a:p>
            <a:pPr algn="ctr" rtl="1"/>
            <a:r>
              <a:rPr lang="ar-EG" sz="2000" b="1" dirty="0">
                <a:solidFill>
                  <a:srgbClr val="388A12"/>
                </a:solidFill>
              </a:rPr>
              <a:t>مايكروسوفت اكسل لنظام آي أو إس عبارة عن برنامج جداول بيانات بسيط لأجهزة أبل آيباد وآيفون يبدو مثل مايكروسوفت اكسل ويغطي كل العمليات الأساسية.</a:t>
            </a:r>
          </a:p>
        </p:txBody>
      </p:sp>
      <p:pic>
        <p:nvPicPr>
          <p:cNvPr id="3" name="صورة 2">
            <a:extLst>
              <a:ext uri="{FF2B5EF4-FFF2-40B4-BE49-F238E27FC236}">
                <a16:creationId xmlns:a16="http://schemas.microsoft.com/office/drawing/2014/main" id="{AF6B5533-8EDC-FE38-CF52-EF5D62007A3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51722" y="1457740"/>
            <a:ext cx="6261963" cy="4046799"/>
          </a:xfrm>
          <a:prstGeom prst="rect">
            <a:avLst/>
          </a:prstGeom>
        </p:spPr>
      </p:pic>
    </p:spTree>
    <p:extLst>
      <p:ext uri="{BB962C8B-B14F-4D97-AF65-F5344CB8AC3E}">
        <p14:creationId xmlns:p14="http://schemas.microsoft.com/office/powerpoint/2010/main" val="222337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5">
            <a:extLst>
              <a:ext uri="{FF2B5EF4-FFF2-40B4-BE49-F238E27FC236}">
                <a16:creationId xmlns:a16="http://schemas.microsoft.com/office/drawing/2014/main" id="{19D45EEF-B5FD-4A1B-831B-9D9CE7F39DBE}"/>
              </a:ext>
            </a:extLst>
          </p:cNvPr>
          <p:cNvSpPr/>
          <p:nvPr/>
        </p:nvSpPr>
        <p:spPr>
          <a:xfrm>
            <a:off x="702365" y="237095"/>
            <a:ext cx="7924799" cy="1233896"/>
          </a:xfrm>
          <a:prstGeom prst="roundRect">
            <a:avLst/>
          </a:prstGeom>
          <a:noFill/>
          <a:ln>
            <a:noFill/>
          </a:ln>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r" rtl="1"/>
            <a:r>
              <a:rPr lang="ar-EG" sz="2000" b="1" u="sng" dirty="0">
                <a:solidFill>
                  <a:srgbClr val="FFC000"/>
                </a:solidFill>
              </a:rPr>
              <a:t>دوکس تو جو لنظام أندرويد</a:t>
            </a:r>
          </a:p>
          <a:p>
            <a:pPr algn="r" rtl="1"/>
            <a:r>
              <a:rPr lang="ar-EG" sz="2000" b="1" dirty="0" err="1">
                <a:solidFill>
                  <a:srgbClr val="388A12"/>
                </a:solidFill>
              </a:rPr>
              <a:t>دوکس</a:t>
            </a:r>
            <a:r>
              <a:rPr lang="ar-EG" sz="2000" b="1" dirty="0">
                <a:solidFill>
                  <a:srgbClr val="388A12"/>
                </a:solidFill>
              </a:rPr>
              <a:t> تو جو لنظام أندرويد هو برنامج جداول بيانات لأجهزة جوجل أندرويد ومنصات أخرى كذلك</a:t>
            </a:r>
            <a:r>
              <a:rPr lang="ar-EG" sz="2000" b="1" dirty="0">
                <a:solidFill>
                  <a:schemeClr val="tx1">
                    <a:lumMod val="95000"/>
                    <a:lumOff val="5000"/>
                  </a:schemeClr>
                </a:solidFill>
              </a:rPr>
              <a:t>.</a:t>
            </a:r>
          </a:p>
        </p:txBody>
      </p:sp>
      <p:sp>
        <p:nvSpPr>
          <p:cNvPr id="3" name="مربع نص 2">
            <a:extLst>
              <a:ext uri="{FF2B5EF4-FFF2-40B4-BE49-F238E27FC236}">
                <a16:creationId xmlns:a16="http://schemas.microsoft.com/office/drawing/2014/main" id="{4089C446-1676-A855-B331-CFB805A1EEC3}"/>
              </a:ext>
            </a:extLst>
          </p:cNvPr>
          <p:cNvSpPr txBox="1"/>
          <p:nvPr/>
        </p:nvSpPr>
        <p:spPr>
          <a:xfrm>
            <a:off x="1729408" y="371925"/>
            <a:ext cx="4572000" cy="369332"/>
          </a:xfrm>
          <a:prstGeom prst="rect">
            <a:avLst/>
          </a:prstGeom>
          <a:noFill/>
        </p:spPr>
        <p:txBody>
          <a:bodyPr wrap="square">
            <a:spAutoFit/>
          </a:bodyPr>
          <a:lstStyle/>
          <a:p>
            <a:pPr algn="r" rtl="1"/>
            <a:r>
              <a:rPr lang="en-US" sz="1800" b="1" u="sng" dirty="0">
                <a:solidFill>
                  <a:srgbClr val="FFC000"/>
                </a:solidFill>
              </a:rPr>
              <a:t>Docs to Go for Google Android</a:t>
            </a:r>
            <a:endParaRPr lang="ar-EG" sz="1800" b="1" u="sng" dirty="0">
              <a:solidFill>
                <a:srgbClr val="FFC000"/>
              </a:solidFill>
            </a:endParaRPr>
          </a:p>
        </p:txBody>
      </p:sp>
      <p:pic>
        <p:nvPicPr>
          <p:cNvPr id="6" name="صورة 5">
            <a:extLst>
              <a:ext uri="{FF2B5EF4-FFF2-40B4-BE49-F238E27FC236}">
                <a16:creationId xmlns:a16="http://schemas.microsoft.com/office/drawing/2014/main" id="{9A2A65C8-DABD-D492-80A5-C0B90BBB46F6}"/>
              </a:ext>
            </a:extLst>
          </p:cNvPr>
          <p:cNvPicPr>
            <a:picLocks noChangeAspect="1"/>
          </p:cNvPicPr>
          <p:nvPr/>
        </p:nvPicPr>
        <p:blipFill rotWithShape="1">
          <a:blip r:embed="rId2">
            <a:clrChange>
              <a:clrFrom>
                <a:srgbClr val="FFFFFF"/>
              </a:clrFrom>
              <a:clrTo>
                <a:srgbClr val="FFFFFF">
                  <a:alpha val="0"/>
                </a:srgbClr>
              </a:clrTo>
            </a:clrChange>
          </a:blip>
          <a:srcRect l="2287" t="2428" r="2159"/>
          <a:stretch/>
        </p:blipFill>
        <p:spPr>
          <a:xfrm>
            <a:off x="1325216" y="1301886"/>
            <a:ext cx="6149009" cy="4254227"/>
          </a:xfrm>
          <a:prstGeom prst="rect">
            <a:avLst/>
          </a:prstGeom>
        </p:spPr>
      </p:pic>
    </p:spTree>
    <p:extLst>
      <p:ext uri="{BB962C8B-B14F-4D97-AF65-F5344CB8AC3E}">
        <p14:creationId xmlns:p14="http://schemas.microsoft.com/office/powerpoint/2010/main" val="25388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5">
            <a:extLst>
              <a:ext uri="{FF2B5EF4-FFF2-40B4-BE49-F238E27FC236}">
                <a16:creationId xmlns:a16="http://schemas.microsoft.com/office/drawing/2014/main" id="{19D45EEF-B5FD-4A1B-831B-9D9CE7F39DBE}"/>
              </a:ext>
            </a:extLst>
          </p:cNvPr>
          <p:cNvSpPr/>
          <p:nvPr/>
        </p:nvSpPr>
        <p:spPr>
          <a:xfrm>
            <a:off x="112644" y="198783"/>
            <a:ext cx="8918712" cy="1006320"/>
          </a:xfrm>
          <a:prstGeom prst="roundRect">
            <a:avLst/>
          </a:prstGeom>
          <a:noFill/>
          <a:ln>
            <a:noFill/>
          </a:ln>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r" rtl="1"/>
            <a:r>
              <a:rPr lang="ar-EG" sz="2000" b="1" u="sng" dirty="0">
                <a:solidFill>
                  <a:srgbClr val="FFC000"/>
                </a:solidFill>
              </a:rPr>
              <a:t>ليبر أوفيس كالك</a:t>
            </a:r>
            <a:r>
              <a:rPr lang="en-US" sz="2000" b="1" u="sng" dirty="0">
                <a:solidFill>
                  <a:srgbClr val="FFC000"/>
                </a:solidFill>
              </a:rPr>
              <a:t>LibreOffice Calc</a:t>
            </a:r>
            <a:endParaRPr lang="ar-EG" sz="2000" b="1" u="sng" dirty="0">
              <a:solidFill>
                <a:srgbClr val="FFC000"/>
              </a:solidFill>
            </a:endParaRPr>
          </a:p>
          <a:p>
            <a:pPr algn="r" rtl="1"/>
            <a:r>
              <a:rPr lang="ar-EG" sz="2000" b="1" dirty="0">
                <a:solidFill>
                  <a:srgbClr val="388A12"/>
                </a:solidFill>
              </a:rPr>
              <a:t>برنامج ليبر أوفيس كالك برنامج مجاني ويشبه برنامج مايكروسوفت اكسل إلى حد كبير. يمكن تنزيل هذا البرنامج من الإنترنت على جهاز الحاسب.</a:t>
            </a:r>
          </a:p>
        </p:txBody>
      </p:sp>
      <p:pic>
        <p:nvPicPr>
          <p:cNvPr id="3" name="صورة 2">
            <a:extLst>
              <a:ext uri="{FF2B5EF4-FFF2-40B4-BE49-F238E27FC236}">
                <a16:creationId xmlns:a16="http://schemas.microsoft.com/office/drawing/2014/main" id="{E26DA6E2-AF0E-E34E-1DE4-FAAC5584C2C2}"/>
              </a:ext>
            </a:extLst>
          </p:cNvPr>
          <p:cNvPicPr>
            <a:picLocks noChangeAspect="1"/>
          </p:cNvPicPr>
          <p:nvPr/>
        </p:nvPicPr>
        <p:blipFill>
          <a:blip r:embed="rId2"/>
          <a:stretch>
            <a:fillRect/>
          </a:stretch>
        </p:blipFill>
        <p:spPr>
          <a:xfrm>
            <a:off x="265043" y="1205103"/>
            <a:ext cx="8766313" cy="2045273"/>
          </a:xfrm>
          <a:prstGeom prst="rect">
            <a:avLst/>
          </a:prstGeom>
        </p:spPr>
      </p:pic>
    </p:spTree>
    <p:extLst>
      <p:ext uri="{BB962C8B-B14F-4D97-AF65-F5344CB8AC3E}">
        <p14:creationId xmlns:p14="http://schemas.microsoft.com/office/powerpoint/2010/main" val="258877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3263538687"/>
              </p:ext>
            </p:extLst>
          </p:nvPr>
        </p:nvGraphicFramePr>
        <p:xfrm>
          <a:off x="1470991" y="646107"/>
          <a:ext cx="5936974" cy="4782692"/>
        </p:xfrm>
        <a:graphic>
          <a:graphicData uri="http://schemas.openxmlformats.org/drawingml/2006/table">
            <a:tbl>
              <a:tblPr firstRow="1" bandRow="1">
                <a:tableStyleId>{93296810-A885-4BE3-A3E7-6D5BEEA58F35}</a:tableStyleId>
              </a:tblPr>
              <a:tblGrid>
                <a:gridCol w="1040786">
                  <a:extLst>
                    <a:ext uri="{9D8B030D-6E8A-4147-A177-3AD203B41FA5}">
                      <a16:colId xmlns:a16="http://schemas.microsoft.com/office/drawing/2014/main" val="20000"/>
                    </a:ext>
                  </a:extLst>
                </a:gridCol>
                <a:gridCol w="871355">
                  <a:extLst>
                    <a:ext uri="{9D8B030D-6E8A-4147-A177-3AD203B41FA5}">
                      <a16:colId xmlns:a16="http://schemas.microsoft.com/office/drawing/2014/main" val="20001"/>
                    </a:ext>
                  </a:extLst>
                </a:gridCol>
                <a:gridCol w="4024833">
                  <a:extLst>
                    <a:ext uri="{9D8B030D-6E8A-4147-A177-3AD203B41FA5}">
                      <a16:colId xmlns:a16="http://schemas.microsoft.com/office/drawing/2014/main" val="20002"/>
                    </a:ext>
                  </a:extLst>
                </a:gridCol>
              </a:tblGrid>
              <a:tr h="424052">
                <a:tc gridSpan="2">
                  <a:txBody>
                    <a:bodyPr/>
                    <a:lstStyle/>
                    <a:p>
                      <a:pPr algn="ctr" rtl="1"/>
                      <a:r>
                        <a:rPr lang="ar-EG" sz="1800" b="1" dirty="0"/>
                        <a:t>درجة الإتقان</a:t>
                      </a:r>
                      <a:endParaRPr lang="en-US" sz="1800" b="1" dirty="0"/>
                    </a:p>
                  </a:txBody>
                  <a:tcPr/>
                </a:tc>
                <a:tc hMerge="1">
                  <a:txBody>
                    <a:bodyPr/>
                    <a:lstStyle/>
                    <a:p>
                      <a:endParaRPr lang="en-US" dirty="0"/>
                    </a:p>
                  </a:txBody>
                  <a:tcPr/>
                </a:tc>
                <a:tc rowSpan="2">
                  <a:txBody>
                    <a:bodyPr/>
                    <a:lstStyle/>
                    <a:p>
                      <a:pPr algn="ctr" rtl="1"/>
                      <a:r>
                        <a:rPr lang="ar-EG" sz="1800" b="1" dirty="0"/>
                        <a:t>المهارة</a:t>
                      </a:r>
                      <a:endParaRPr lang="en-US" sz="1800" b="1" dirty="0"/>
                    </a:p>
                  </a:txBody>
                  <a:tcPr/>
                </a:tc>
                <a:extLst>
                  <a:ext uri="{0D108BD9-81ED-4DB2-BD59-A6C34878D82A}">
                    <a16:rowId xmlns:a16="http://schemas.microsoft.com/office/drawing/2014/main" val="10000"/>
                  </a:ext>
                </a:extLst>
              </a:tr>
              <a:tr h="183461">
                <a:tc>
                  <a:txBody>
                    <a:bodyPr/>
                    <a:lstStyle/>
                    <a:p>
                      <a:pPr algn="ctr" rtl="1"/>
                      <a:r>
                        <a:rPr lang="ar-EG" sz="1800" b="1" dirty="0"/>
                        <a:t>لم يتقن</a:t>
                      </a:r>
                      <a:endParaRPr lang="en-US" sz="1800" b="1" dirty="0"/>
                    </a:p>
                  </a:txBody>
                  <a:tcPr/>
                </a:tc>
                <a:tc>
                  <a:txBody>
                    <a:bodyPr/>
                    <a:lstStyle/>
                    <a:p>
                      <a:pPr algn="ctr" rtl="1"/>
                      <a:r>
                        <a:rPr lang="ar-EG" sz="1800" b="1" dirty="0"/>
                        <a:t>أتقن</a:t>
                      </a:r>
                      <a:endParaRPr lang="en-US" sz="1800" b="1" dirty="0"/>
                    </a:p>
                  </a:txBody>
                  <a:tcPr/>
                </a:tc>
                <a:tc vMerge="1">
                  <a:txBody>
                    <a:bodyPr/>
                    <a:lstStyle/>
                    <a:p>
                      <a:endParaRPr lang="en-US" dirty="0"/>
                    </a:p>
                  </a:txBody>
                  <a:tcPr/>
                </a:tc>
                <a:extLst>
                  <a:ext uri="{0D108BD9-81ED-4DB2-BD59-A6C34878D82A}">
                    <a16:rowId xmlns:a16="http://schemas.microsoft.com/office/drawing/2014/main" val="10001"/>
                  </a:ext>
                </a:extLst>
              </a:tr>
              <a:tr h="513326">
                <a:tc>
                  <a:txBody>
                    <a:bodyPr/>
                    <a:lstStyle/>
                    <a:p>
                      <a:endParaRPr lang="en-US"/>
                    </a:p>
                  </a:txBody>
                  <a:tcPr/>
                </a:tc>
                <a:tc>
                  <a:txBody>
                    <a:bodyPr/>
                    <a:lstStyle/>
                    <a:p>
                      <a:endParaRPr lang="en-US" dirty="0"/>
                    </a:p>
                  </a:txBody>
                  <a:tcPr/>
                </a:tc>
                <a:tc>
                  <a:txBody>
                    <a:bodyPr/>
                    <a:lstStyle/>
                    <a:p>
                      <a:pPr algn="r" rtl="1"/>
                      <a:r>
                        <a:rPr lang="ar-EG" sz="1600" b="1" dirty="0">
                          <a:solidFill>
                            <a:schemeClr val="tx1">
                              <a:lumMod val="95000"/>
                              <a:lumOff val="5000"/>
                            </a:schemeClr>
                          </a:solidFill>
                        </a:rPr>
                        <a:t>1 تغيير عرض العمود وارتفاع الصف لاحتواء النص وتنسيق مظهر الجدول.</a:t>
                      </a:r>
                    </a:p>
                  </a:txBody>
                  <a:tcPr/>
                </a:tc>
                <a:extLst>
                  <a:ext uri="{0D108BD9-81ED-4DB2-BD59-A6C34878D82A}">
                    <a16:rowId xmlns:a16="http://schemas.microsoft.com/office/drawing/2014/main" val="10002"/>
                  </a:ext>
                </a:extLst>
              </a:tr>
              <a:tr h="290141">
                <a:tc>
                  <a:txBody>
                    <a:bodyPr/>
                    <a:lstStyle/>
                    <a:p>
                      <a:endParaRPr lang="en-US"/>
                    </a:p>
                  </a:txBody>
                  <a:tcPr/>
                </a:tc>
                <a:tc>
                  <a:txBody>
                    <a:bodyPr/>
                    <a:lstStyle/>
                    <a:p>
                      <a:endParaRPr lang="en-US" dirty="0"/>
                    </a:p>
                  </a:txBody>
                  <a:tcPr/>
                </a:tc>
                <a:tc>
                  <a:txBody>
                    <a:bodyPr/>
                    <a:lstStyle/>
                    <a:p>
                      <a:pPr algn="r" rtl="1"/>
                      <a:r>
                        <a:rPr lang="ar-EG" sz="1600" b="1" dirty="0">
                          <a:solidFill>
                            <a:schemeClr val="tx1">
                              <a:lumMod val="95000"/>
                              <a:lumOff val="5000"/>
                            </a:schemeClr>
                          </a:solidFill>
                        </a:rPr>
                        <a:t>2 .تطبيق دمج الخلايا لكتابة عنوان الجدول. </a:t>
                      </a:r>
                    </a:p>
                  </a:txBody>
                  <a:tcPr/>
                </a:tc>
                <a:extLst>
                  <a:ext uri="{0D108BD9-81ED-4DB2-BD59-A6C34878D82A}">
                    <a16:rowId xmlns:a16="http://schemas.microsoft.com/office/drawing/2014/main" val="10003"/>
                  </a:ext>
                </a:extLst>
              </a:tr>
              <a:tr h="513326">
                <a:tc>
                  <a:txBody>
                    <a:bodyPr/>
                    <a:lstStyle/>
                    <a:p>
                      <a:endParaRPr lang="en-US"/>
                    </a:p>
                  </a:txBody>
                  <a:tcPr/>
                </a:tc>
                <a:tc>
                  <a:txBody>
                    <a:bodyPr/>
                    <a:lstStyle/>
                    <a:p>
                      <a:endParaRPr lang="en-US" dirty="0"/>
                    </a:p>
                  </a:txBody>
                  <a:tcPr/>
                </a:tc>
                <a:tc>
                  <a:txBody>
                    <a:bodyPr/>
                    <a:lstStyle/>
                    <a:p>
                      <a:pPr algn="r" rtl="1"/>
                      <a:r>
                        <a:rPr lang="ar-EG" sz="1600" b="1" dirty="0">
                          <a:solidFill>
                            <a:schemeClr val="tx1">
                              <a:lumMod val="95000"/>
                              <a:lumOff val="5000"/>
                            </a:schemeClr>
                          </a:solidFill>
                        </a:rPr>
                        <a:t>3 .وضع محتوى الخلية في</a:t>
                      </a:r>
                      <a:r>
                        <a:rPr lang="ar-EG" sz="1600" b="1" baseline="0" dirty="0">
                          <a:solidFill>
                            <a:schemeClr val="tx1">
                              <a:lumMod val="95000"/>
                              <a:lumOff val="5000"/>
                            </a:schemeClr>
                          </a:solidFill>
                        </a:rPr>
                        <a:t>  أسطر متعددة باستخدام أداة التفاف النص.</a:t>
                      </a:r>
                    </a:p>
                  </a:txBody>
                  <a:tcPr/>
                </a:tc>
                <a:extLst>
                  <a:ext uri="{0D108BD9-81ED-4DB2-BD59-A6C34878D82A}">
                    <a16:rowId xmlns:a16="http://schemas.microsoft.com/office/drawing/2014/main" val="10004"/>
                  </a:ext>
                </a:extLst>
              </a:tr>
              <a:tr h="513326">
                <a:tc>
                  <a:txBody>
                    <a:bodyPr/>
                    <a:lstStyle/>
                    <a:p>
                      <a:endParaRPr lang="en-US"/>
                    </a:p>
                  </a:txBody>
                  <a:tcPr/>
                </a:tc>
                <a:tc>
                  <a:txBody>
                    <a:bodyPr/>
                    <a:lstStyle/>
                    <a:p>
                      <a:endParaRPr lang="en-US" dirty="0"/>
                    </a:p>
                  </a:txBody>
                  <a:tcPr/>
                </a:tc>
                <a:tc>
                  <a:txBody>
                    <a:bodyPr/>
                    <a:lstStyle/>
                    <a:p>
                      <a:pPr algn="r" rtl="1"/>
                      <a:r>
                        <a:rPr lang="ar-EG" sz="1600" b="1" dirty="0">
                          <a:solidFill>
                            <a:schemeClr val="tx1">
                              <a:lumMod val="95000"/>
                              <a:lumOff val="5000"/>
                            </a:schemeClr>
                          </a:solidFill>
                        </a:rPr>
                        <a:t>4 محاذاة النصوص والأرقام عند الكتابة باللغة العربية أو الإنجليزية</a:t>
                      </a:r>
                    </a:p>
                  </a:txBody>
                  <a:tcPr/>
                </a:tc>
                <a:extLst>
                  <a:ext uri="{0D108BD9-81ED-4DB2-BD59-A6C34878D82A}">
                    <a16:rowId xmlns:a16="http://schemas.microsoft.com/office/drawing/2014/main" val="10005"/>
                  </a:ext>
                </a:extLst>
              </a:tr>
              <a:tr h="290141">
                <a:tc>
                  <a:txBody>
                    <a:bodyPr/>
                    <a:lstStyle/>
                    <a:p>
                      <a:endParaRPr lang="en-US"/>
                    </a:p>
                  </a:txBody>
                  <a:tcPr/>
                </a:tc>
                <a:tc>
                  <a:txBody>
                    <a:bodyPr/>
                    <a:lstStyle/>
                    <a:p>
                      <a:endParaRPr lang="en-US" dirty="0"/>
                    </a:p>
                  </a:txBody>
                  <a:tcPr/>
                </a:tc>
                <a:tc>
                  <a:txBody>
                    <a:bodyPr/>
                    <a:lstStyle/>
                    <a:p>
                      <a:pPr algn="r" rtl="1"/>
                      <a:r>
                        <a:rPr lang="ar-EG" sz="1600" b="1" dirty="0">
                          <a:solidFill>
                            <a:schemeClr val="tx1">
                              <a:lumMod val="95000"/>
                              <a:lumOff val="5000"/>
                            </a:schemeClr>
                          </a:solidFill>
                        </a:rPr>
                        <a:t>5 .إضافة وحذف صفوف وأعمدة.</a:t>
                      </a:r>
                    </a:p>
                  </a:txBody>
                  <a:tcPr/>
                </a:tc>
                <a:extLst>
                  <a:ext uri="{0D108BD9-81ED-4DB2-BD59-A6C34878D82A}">
                    <a16:rowId xmlns:a16="http://schemas.microsoft.com/office/drawing/2014/main" val="10006"/>
                  </a:ext>
                </a:extLst>
              </a:tr>
              <a:tr h="513326">
                <a:tc>
                  <a:txBody>
                    <a:bodyPr/>
                    <a:lstStyle/>
                    <a:p>
                      <a:endParaRPr lang="en-US"/>
                    </a:p>
                  </a:txBody>
                  <a:tcPr/>
                </a:tc>
                <a:tc>
                  <a:txBody>
                    <a:bodyPr/>
                    <a:lstStyle/>
                    <a:p>
                      <a:endParaRPr lang="en-US" dirty="0"/>
                    </a:p>
                  </a:txBody>
                  <a:tcPr/>
                </a:tc>
                <a:tc>
                  <a:txBody>
                    <a:bodyPr/>
                    <a:lstStyle/>
                    <a:p>
                      <a:pPr algn="r" rtl="1"/>
                      <a:r>
                        <a:rPr lang="ar-EG" sz="1600" b="1" dirty="0">
                          <a:solidFill>
                            <a:schemeClr val="tx1">
                              <a:lumMod val="95000"/>
                              <a:lumOff val="5000"/>
                            </a:schemeClr>
                          </a:solidFill>
                        </a:rPr>
                        <a:t>6 .إجراء العمليات الحسابية باستخدام الدوال </a:t>
                      </a:r>
                      <a:r>
                        <a:rPr lang="en-US" sz="1600" b="1" dirty="0">
                          <a:solidFill>
                            <a:schemeClr val="tx1">
                              <a:lumMod val="95000"/>
                              <a:lumOff val="5000"/>
                            </a:schemeClr>
                          </a:solidFill>
                        </a:rPr>
                        <a:t>SUM ،</a:t>
                      </a:r>
                      <a:r>
                        <a:rPr lang="ar-EG" sz="1600" b="1" dirty="0">
                          <a:solidFill>
                            <a:schemeClr val="tx1">
                              <a:lumMod val="95000"/>
                              <a:lumOff val="5000"/>
                            </a:schemeClr>
                          </a:solidFill>
                        </a:rPr>
                        <a:t>و </a:t>
                      </a:r>
                      <a:r>
                        <a:rPr lang="en-US" sz="1600" b="1" dirty="0">
                          <a:solidFill>
                            <a:schemeClr val="tx1">
                              <a:lumMod val="95000"/>
                              <a:lumOff val="5000"/>
                            </a:schemeClr>
                          </a:solidFill>
                        </a:rPr>
                        <a:t>MIN ،</a:t>
                      </a:r>
                      <a:r>
                        <a:rPr lang="ar-EG" sz="1600" b="1" dirty="0">
                          <a:solidFill>
                            <a:schemeClr val="tx1">
                              <a:lumMod val="95000"/>
                              <a:lumOff val="5000"/>
                            </a:schemeClr>
                          </a:solidFill>
                        </a:rPr>
                        <a:t>و </a:t>
                      </a:r>
                      <a:r>
                        <a:rPr lang="en-US" sz="1600" b="1" dirty="0">
                          <a:solidFill>
                            <a:schemeClr val="tx1">
                              <a:lumMod val="95000"/>
                              <a:lumOff val="5000"/>
                            </a:schemeClr>
                          </a:solidFill>
                        </a:rPr>
                        <a:t>MAX ،</a:t>
                      </a:r>
                      <a:r>
                        <a:rPr lang="ar-EG" sz="1600" b="1" dirty="0">
                          <a:solidFill>
                            <a:schemeClr val="tx1">
                              <a:lumMod val="95000"/>
                              <a:lumOff val="5000"/>
                            </a:schemeClr>
                          </a:solidFill>
                        </a:rPr>
                        <a:t>و </a:t>
                      </a:r>
                      <a:r>
                        <a:rPr lang="en-US" sz="1600" b="1" dirty="0">
                          <a:solidFill>
                            <a:schemeClr val="tx1">
                              <a:lumMod val="95000"/>
                              <a:lumOff val="5000"/>
                            </a:schemeClr>
                          </a:solidFill>
                        </a:rPr>
                        <a:t>AVERAGE.</a:t>
                      </a:r>
                    </a:p>
                  </a:txBody>
                  <a:tcPr/>
                </a:tc>
                <a:extLst>
                  <a:ext uri="{0D108BD9-81ED-4DB2-BD59-A6C34878D82A}">
                    <a16:rowId xmlns:a16="http://schemas.microsoft.com/office/drawing/2014/main" val="10007"/>
                  </a:ext>
                </a:extLst>
              </a:tr>
              <a:tr h="513326">
                <a:tc>
                  <a:txBody>
                    <a:bodyPr/>
                    <a:lstStyle/>
                    <a:p>
                      <a:endParaRPr lang="en-US"/>
                    </a:p>
                  </a:txBody>
                  <a:tcPr/>
                </a:tc>
                <a:tc>
                  <a:txBody>
                    <a:bodyPr/>
                    <a:lstStyle/>
                    <a:p>
                      <a:endParaRPr lang="en-US" dirty="0"/>
                    </a:p>
                  </a:txBody>
                  <a:tcPr/>
                </a:tc>
                <a:tc>
                  <a:txBody>
                    <a:bodyPr/>
                    <a:lstStyle/>
                    <a:p>
                      <a:pPr algn="r" rtl="1"/>
                      <a:r>
                        <a:rPr lang="ar-EG" sz="1600" b="1" dirty="0">
                          <a:solidFill>
                            <a:schemeClr val="tx1">
                              <a:lumMod val="95000"/>
                              <a:lumOff val="5000"/>
                            </a:schemeClr>
                          </a:solidFill>
                        </a:rPr>
                        <a:t>7 .إدخال البيانات تلقائياً في جدول بيانات باستخدام ميزة التعبئة التلقائية </a:t>
                      </a:r>
                    </a:p>
                  </a:txBody>
                  <a:tcPr/>
                </a:tc>
                <a:extLst>
                  <a:ext uri="{0D108BD9-81ED-4DB2-BD59-A6C34878D82A}">
                    <a16:rowId xmlns:a16="http://schemas.microsoft.com/office/drawing/2014/main" val="10008"/>
                  </a:ext>
                </a:extLst>
              </a:tr>
              <a:tr h="290141">
                <a:tc>
                  <a:txBody>
                    <a:bodyPr/>
                    <a:lstStyle/>
                    <a:p>
                      <a:endParaRPr lang="en-US" dirty="0"/>
                    </a:p>
                  </a:txBody>
                  <a:tcPr/>
                </a:tc>
                <a:tc>
                  <a:txBody>
                    <a:bodyPr/>
                    <a:lstStyle/>
                    <a:p>
                      <a:endParaRPr lang="en-US" dirty="0"/>
                    </a:p>
                  </a:txBody>
                  <a:tcPr/>
                </a:tc>
                <a:tc>
                  <a:txBody>
                    <a:bodyPr/>
                    <a:lstStyle/>
                    <a:p>
                      <a:pPr algn="r" rtl="1"/>
                      <a:r>
                        <a:rPr lang="ar-EG" sz="1600" b="1" dirty="0">
                          <a:solidFill>
                            <a:schemeClr val="tx1">
                              <a:lumMod val="95000"/>
                              <a:lumOff val="5000"/>
                            </a:schemeClr>
                          </a:solidFill>
                        </a:rPr>
                        <a:t>8 .تنسيق الأرقام العشرية.</a:t>
                      </a:r>
                      <a:endParaRPr lang="en-US" sz="1600" b="1" dirty="0">
                        <a:solidFill>
                          <a:schemeClr val="tx1">
                            <a:lumMod val="95000"/>
                            <a:lumOff val="5000"/>
                          </a:schemeClr>
                        </a:solidFill>
                      </a:endParaRPr>
                    </a:p>
                  </a:txBody>
                  <a:tcPr/>
                </a:tc>
                <a:extLst>
                  <a:ext uri="{0D108BD9-81ED-4DB2-BD59-A6C34878D82A}">
                    <a16:rowId xmlns:a16="http://schemas.microsoft.com/office/drawing/2014/main" val="10009"/>
                  </a:ext>
                </a:extLst>
              </a:tr>
            </a:tbl>
          </a:graphicData>
        </a:graphic>
      </p:graphicFrame>
      <p:sp>
        <p:nvSpPr>
          <p:cNvPr id="2" name="مستطيل: زوايا مستديرة 1">
            <a:extLst>
              <a:ext uri="{FF2B5EF4-FFF2-40B4-BE49-F238E27FC236}">
                <a16:creationId xmlns:a16="http://schemas.microsoft.com/office/drawing/2014/main" id="{675878B1-38C9-254F-CCB9-9DABD3705481}"/>
              </a:ext>
            </a:extLst>
          </p:cNvPr>
          <p:cNvSpPr/>
          <p:nvPr/>
        </p:nvSpPr>
        <p:spPr>
          <a:xfrm>
            <a:off x="3326296" y="125938"/>
            <a:ext cx="2774496" cy="351141"/>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noProof="0" dirty="0">
                <a:solidFill>
                  <a:srgbClr val="00B050"/>
                </a:solidFill>
              </a:rPr>
              <a:t>جدول المهارات</a:t>
            </a:r>
            <a:endParaRPr kumimoji="0" lang="en-US" sz="2000" b="1"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32950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F84DA05B-775B-AE24-E627-9083190EBA4D}"/>
              </a:ext>
            </a:extLst>
          </p:cNvPr>
          <p:cNvSpPr/>
          <p:nvPr/>
        </p:nvSpPr>
        <p:spPr>
          <a:xfrm>
            <a:off x="3697357" y="709033"/>
            <a:ext cx="2774496" cy="351141"/>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000" b="1" noProof="0" dirty="0">
                <a:solidFill>
                  <a:srgbClr val="00B050"/>
                </a:solidFill>
              </a:rPr>
              <a:t>المصطلحات </a:t>
            </a:r>
            <a:endParaRPr kumimoji="0" lang="en-US" sz="2000" b="1" i="0" u="none" strike="noStrike" kern="1200" cap="none" spc="0" normalizeH="0" baseline="0" noProof="0" dirty="0">
              <a:ln>
                <a:noFill/>
              </a:ln>
              <a:solidFill>
                <a:srgbClr val="00B050"/>
              </a:solidFill>
              <a:effectLst/>
              <a:uLnTx/>
              <a:uFillTx/>
              <a:latin typeface="Calibri" panose="020F0502020204030204"/>
            </a:endParaRPr>
          </a:p>
        </p:txBody>
      </p:sp>
      <p:pic>
        <p:nvPicPr>
          <p:cNvPr id="5" name="صورة 4">
            <a:extLst>
              <a:ext uri="{FF2B5EF4-FFF2-40B4-BE49-F238E27FC236}">
                <a16:creationId xmlns:a16="http://schemas.microsoft.com/office/drawing/2014/main" id="{A6807791-6AF9-642D-9C42-26CEAAC1E95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3286" r="1014"/>
          <a:stretch/>
        </p:blipFill>
        <p:spPr>
          <a:xfrm>
            <a:off x="1351722" y="1325220"/>
            <a:ext cx="6440556" cy="3260034"/>
          </a:xfrm>
          <a:prstGeom prst="rect">
            <a:avLst/>
          </a:prstGeom>
        </p:spPr>
      </p:pic>
    </p:spTree>
    <p:extLst>
      <p:ext uri="{BB962C8B-B14F-4D97-AF65-F5344CB8AC3E}">
        <p14:creationId xmlns:p14="http://schemas.microsoft.com/office/powerpoint/2010/main" val="19368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خطا يسار تحت3">
            <a:extLst>
              <a:ext uri="{FF2B5EF4-FFF2-40B4-BE49-F238E27FC236}">
                <a16:creationId xmlns:a16="http://schemas.microsoft.com/office/drawing/2014/main" id="{6D33CEBA-AC86-4BF9-B42F-2A3A3CB05590}"/>
              </a:ext>
            </a:extLst>
          </p:cNvPr>
          <p:cNvSpPr/>
          <p:nvPr/>
        </p:nvSpPr>
        <p:spPr>
          <a:xfrm>
            <a:off x="5114022" y="4433865"/>
            <a:ext cx="3331861" cy="1082842"/>
          </a:xfrm>
          <a:prstGeom prst="roundRect">
            <a:avLst/>
          </a:prstGeom>
          <a:gradFill flip="none" rotWithShape="1">
            <a:gsLst>
              <a:gs pos="0">
                <a:srgbClr val="31ADD8">
                  <a:tint val="66000"/>
                  <a:satMod val="160000"/>
                </a:srgbClr>
              </a:gs>
              <a:gs pos="50000">
                <a:srgbClr val="31ADD8">
                  <a:tint val="44500"/>
                  <a:satMod val="160000"/>
                </a:srgbClr>
              </a:gs>
              <a:gs pos="100000">
                <a:srgbClr val="31ADD8">
                  <a:tint val="23500"/>
                  <a:satMod val="160000"/>
                </a:srgbClr>
              </a:gs>
            </a:gsLst>
            <a:lin ang="0" scaled="1"/>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SA" sz="2100" b="1" dirty="0">
                <a:solidFill>
                  <a:sysClr val="windowText" lastClr="000000"/>
                </a:solidFill>
                <a:latin typeface="Calibri" panose="020F0502020204030204" pitchFamily="34" charset="0"/>
                <a:cs typeface="Calibri" panose="020F0502020204030204" pitchFamily="34" charset="0"/>
              </a:rPr>
              <a:t>في الأعلى</a:t>
            </a:r>
            <a:endParaRPr lang="en-US" sz="2100" b="1" dirty="0">
              <a:solidFill>
                <a:sysClr val="windowText" lastClr="000000"/>
              </a:solidFill>
              <a:latin typeface="Calibri" panose="020F0502020204030204" pitchFamily="34" charset="0"/>
              <a:cs typeface="Calibri" panose="020F0502020204030204" pitchFamily="34" charset="0"/>
            </a:endParaRPr>
          </a:p>
        </p:txBody>
      </p:sp>
      <p:sp>
        <p:nvSpPr>
          <p:cNvPr id="5" name="حاول يسار تحت2">
            <a:extLst>
              <a:ext uri="{FF2B5EF4-FFF2-40B4-BE49-F238E27FC236}">
                <a16:creationId xmlns:a16="http://schemas.microsoft.com/office/drawing/2014/main" id="{D0E12EAA-52C0-46AB-90A8-31DB571812AA}"/>
              </a:ext>
            </a:extLst>
          </p:cNvPr>
          <p:cNvSpPr/>
          <p:nvPr/>
        </p:nvSpPr>
        <p:spPr>
          <a:xfrm>
            <a:off x="5114022" y="3009912"/>
            <a:ext cx="3331861" cy="1082842"/>
          </a:xfrm>
          <a:prstGeom prst="roundRect">
            <a:avLst/>
          </a:prstGeom>
          <a:gradFill flip="none" rotWithShape="1">
            <a:gsLst>
              <a:gs pos="0">
                <a:srgbClr val="31ADD8">
                  <a:tint val="66000"/>
                  <a:satMod val="160000"/>
                </a:srgbClr>
              </a:gs>
              <a:gs pos="50000">
                <a:srgbClr val="31ADD8">
                  <a:tint val="44500"/>
                  <a:satMod val="160000"/>
                </a:srgbClr>
              </a:gs>
              <a:gs pos="100000">
                <a:srgbClr val="31ADD8">
                  <a:tint val="23500"/>
                  <a:satMod val="160000"/>
                </a:srgbClr>
              </a:gs>
            </a:gsLst>
            <a:lin ang="0" scaled="1"/>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EG" sz="2400" b="1" dirty="0">
                <a:solidFill>
                  <a:schemeClr val="tx1"/>
                </a:solidFill>
              </a:rPr>
              <a:t>لجهة الي</a:t>
            </a:r>
            <a:r>
              <a:rPr lang="ar-SA" sz="2400" b="1" dirty="0">
                <a:solidFill>
                  <a:schemeClr val="tx1"/>
                </a:solidFill>
              </a:rPr>
              <a:t>سار</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خطا يمين فوق1">
            <a:extLst>
              <a:ext uri="{FF2B5EF4-FFF2-40B4-BE49-F238E27FC236}">
                <a16:creationId xmlns:a16="http://schemas.microsoft.com/office/drawing/2014/main" id="{EA9C8B99-432C-4D03-B6A0-AA07335E0CD5}"/>
              </a:ext>
            </a:extLst>
          </p:cNvPr>
          <p:cNvSpPr/>
          <p:nvPr/>
        </p:nvSpPr>
        <p:spPr>
          <a:xfrm>
            <a:off x="997528" y="3009912"/>
            <a:ext cx="3331861" cy="1082842"/>
          </a:xfrm>
          <a:prstGeom prst="roundRect">
            <a:avLst/>
          </a:prstGeom>
          <a:gradFill flip="none" rotWithShape="1">
            <a:gsLst>
              <a:gs pos="0">
                <a:srgbClr val="31ADD8">
                  <a:tint val="66000"/>
                  <a:satMod val="160000"/>
                </a:srgbClr>
              </a:gs>
              <a:gs pos="50000">
                <a:srgbClr val="31ADD8">
                  <a:tint val="44500"/>
                  <a:satMod val="160000"/>
                </a:srgbClr>
              </a:gs>
              <a:gs pos="100000">
                <a:srgbClr val="31ADD8">
                  <a:tint val="23500"/>
                  <a:satMod val="160000"/>
                </a:srgbClr>
              </a:gs>
            </a:gsLst>
            <a:lin ang="0" scaled="1"/>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SA" sz="2400" b="1" dirty="0">
                <a:solidFill>
                  <a:schemeClr val="tx1"/>
                </a:solidFill>
              </a:rPr>
              <a:t>في الوسط</a:t>
            </a:r>
            <a:endParaRPr lang="en-US" sz="2800" b="1" dirty="0">
              <a:solidFill>
                <a:schemeClr val="tx1"/>
              </a:solidFill>
              <a:latin typeface="Calibri" panose="020F0502020204030204" pitchFamily="34" charset="0"/>
              <a:cs typeface="Calibri" panose="020F0502020204030204" pitchFamily="34" charset="0"/>
            </a:endParaRPr>
          </a:p>
        </p:txBody>
      </p:sp>
      <p:sp>
        <p:nvSpPr>
          <p:cNvPr id="10" name="صحيح">
            <a:extLst>
              <a:ext uri="{FF2B5EF4-FFF2-40B4-BE49-F238E27FC236}">
                <a16:creationId xmlns:a16="http://schemas.microsoft.com/office/drawing/2014/main" id="{E7ECD9B8-BA36-4B79-B89F-900D9815BAF5}"/>
              </a:ext>
            </a:extLst>
          </p:cNvPr>
          <p:cNvSpPr/>
          <p:nvPr/>
        </p:nvSpPr>
        <p:spPr>
          <a:xfrm>
            <a:off x="1053426" y="4457514"/>
            <a:ext cx="3331861" cy="1082842"/>
          </a:xfrm>
          <a:prstGeom prst="roundRect">
            <a:avLst/>
          </a:prstGeom>
          <a:gradFill flip="none" rotWithShape="1">
            <a:gsLst>
              <a:gs pos="0">
                <a:srgbClr val="31ADD8">
                  <a:tint val="66000"/>
                  <a:satMod val="160000"/>
                </a:srgbClr>
              </a:gs>
              <a:gs pos="50000">
                <a:srgbClr val="31ADD8">
                  <a:tint val="44500"/>
                  <a:satMod val="160000"/>
                </a:srgbClr>
              </a:gs>
              <a:gs pos="100000">
                <a:srgbClr val="31ADD8">
                  <a:tint val="23500"/>
                  <a:satMod val="160000"/>
                </a:srgbClr>
              </a:gs>
            </a:gsLst>
            <a:lin ang="0" scaled="1"/>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ar-EG" sz="2400" b="1" dirty="0">
                <a:solidFill>
                  <a:schemeClr val="tx1"/>
                </a:solidFill>
              </a:rPr>
              <a:t>لجهة اليمين</a:t>
            </a:r>
            <a:endParaRPr lang="en-US" sz="2800" b="1" dirty="0">
              <a:solidFill>
                <a:schemeClr val="tx1"/>
              </a:solidFill>
              <a:latin typeface="Calibri" panose="020F0502020204030204" pitchFamily="34" charset="0"/>
              <a:cs typeface="Calibri" panose="020F0502020204030204" pitchFamily="34" charset="0"/>
            </a:endParaRPr>
          </a:p>
        </p:txBody>
      </p:sp>
      <p:grpSp>
        <p:nvGrpSpPr>
          <p:cNvPr id="13" name="مجموعة 12">
            <a:extLst>
              <a:ext uri="{FF2B5EF4-FFF2-40B4-BE49-F238E27FC236}">
                <a16:creationId xmlns:a16="http://schemas.microsoft.com/office/drawing/2014/main" id="{791132E1-ABCC-469E-88CF-D20E0824E079}"/>
              </a:ext>
            </a:extLst>
          </p:cNvPr>
          <p:cNvGrpSpPr/>
          <p:nvPr/>
        </p:nvGrpSpPr>
        <p:grpSpPr>
          <a:xfrm>
            <a:off x="880337" y="676877"/>
            <a:ext cx="7874004" cy="1908096"/>
            <a:chOff x="1849582" y="-356628"/>
            <a:chExt cx="10498672" cy="2544128"/>
          </a:xfrm>
        </p:grpSpPr>
        <p:sp>
          <p:nvSpPr>
            <p:cNvPr id="3" name="السؤال">
              <a:extLst>
                <a:ext uri="{FF2B5EF4-FFF2-40B4-BE49-F238E27FC236}">
                  <a16:creationId xmlns:a16="http://schemas.microsoft.com/office/drawing/2014/main" id="{3291CA33-AF09-4264-A169-9F4666C987F4}"/>
                </a:ext>
              </a:extLst>
            </p:cNvPr>
            <p:cNvSpPr/>
            <p:nvPr/>
          </p:nvSpPr>
          <p:spPr>
            <a:xfrm>
              <a:off x="1849582" y="650868"/>
              <a:ext cx="10029909" cy="1443789"/>
            </a:xfrm>
            <a:prstGeom prst="roundRect">
              <a:avLst/>
            </a:prstGeom>
            <a:gradFill flip="none" rotWithShape="1">
              <a:gsLst>
                <a:gs pos="0">
                  <a:srgbClr val="31ADD8">
                    <a:tint val="66000"/>
                    <a:satMod val="160000"/>
                  </a:srgbClr>
                </a:gs>
                <a:gs pos="50000">
                  <a:srgbClr val="31ADD8">
                    <a:tint val="44500"/>
                    <a:satMod val="160000"/>
                  </a:srgbClr>
                </a:gs>
                <a:gs pos="100000">
                  <a:srgbClr val="31ADD8">
                    <a:tint val="23500"/>
                    <a:satMod val="160000"/>
                  </a:srgbClr>
                </a:gs>
              </a:gsLst>
              <a:lin ang="0" scaled="1"/>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C00000"/>
                  </a:solidFill>
                </a:rPr>
                <a:t>              ي</a:t>
              </a:r>
              <a:r>
                <a:rPr lang="ar-EG" sz="2000" b="1" dirty="0">
                  <a:solidFill>
                    <a:srgbClr val="C00000"/>
                  </a:solidFill>
                </a:rPr>
                <a:t>حاذي برنامج مايكروسوفت اكسل الأرقام ( أفقياً ) بشكل افتراضي :</a:t>
              </a:r>
            </a:p>
          </p:txBody>
        </p:sp>
        <p:pic>
          <p:nvPicPr>
            <p:cNvPr id="2" name="صورة 1">
              <a:extLst>
                <a:ext uri="{FF2B5EF4-FFF2-40B4-BE49-F238E27FC236}">
                  <a16:creationId xmlns:a16="http://schemas.microsoft.com/office/drawing/2014/main" id="{CE3A291C-596A-46E2-A8C7-18C84029D3E2}"/>
                </a:ext>
              </a:extLst>
            </p:cNvPr>
            <p:cNvPicPr>
              <a:picLocks noChangeAspect="1"/>
            </p:cNvPicPr>
            <p:nvPr/>
          </p:nvPicPr>
          <p:blipFill>
            <a:blip r:embed="rId4"/>
            <a:stretch>
              <a:fillRect/>
            </a:stretch>
          </p:blipFill>
          <p:spPr>
            <a:xfrm flipH="1">
              <a:off x="9020069" y="-356628"/>
              <a:ext cx="3328185" cy="2544128"/>
            </a:xfrm>
            <a:prstGeom prst="rect">
              <a:avLst/>
            </a:prstGeom>
          </p:spPr>
        </p:pic>
      </p:grpSp>
      <p:pic>
        <p:nvPicPr>
          <p:cNvPr id="15" name="رسم 14" descr="عودة مع تعبئة خالصة">
            <a:hlinkClick r:id="" action="ppaction://hlinkshowjump?jump=nextslide"/>
            <a:extLst>
              <a:ext uri="{FF2B5EF4-FFF2-40B4-BE49-F238E27FC236}">
                <a16:creationId xmlns:a16="http://schemas.microsoft.com/office/drawing/2014/main" id="{501086C3-B629-4C48-94F1-1C3C8C3B5F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221" y="5111130"/>
            <a:ext cx="685800" cy="685800"/>
          </a:xfrm>
          <a:prstGeom prst="rect">
            <a:avLst/>
          </a:prstGeom>
        </p:spPr>
      </p:pic>
    </p:spTree>
    <p:extLst>
      <p:ext uri="{BB962C8B-B14F-4D97-AF65-F5344CB8AC3E}">
        <p14:creationId xmlns:p14="http://schemas.microsoft.com/office/powerpoint/2010/main" val="62248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fill="remove" grpId="1" nodeType="clickEffect">
                                  <p:stCondLst>
                                    <p:cond delay="0"/>
                                  </p:stCondLst>
                                  <p:childTnLst>
                                    <p:animClr clrSpc="rgb" dir="cw">
                                      <p:cBhvr override="childStyle">
                                        <p:cTn id="29" dur="500" autoRev="1" fill="remove"/>
                                        <p:tgtEl>
                                          <p:spTgt spid="8"/>
                                        </p:tgtEl>
                                        <p:attrNameLst>
                                          <p:attrName>style.color</p:attrName>
                                        </p:attrNameLst>
                                      </p:cBhvr>
                                      <p:to>
                                        <a:srgbClr val="FF0000"/>
                                      </p:to>
                                    </p:animClr>
                                    <p:animClr clrSpc="rgb" dir="cw">
                                      <p:cBhvr>
                                        <p:cTn id="30" dur="500" autoRev="1" fill="remove"/>
                                        <p:tgtEl>
                                          <p:spTgt spid="8"/>
                                        </p:tgtEl>
                                        <p:attrNameLst>
                                          <p:attrName>fillcolor</p:attrName>
                                        </p:attrNameLst>
                                      </p:cBhvr>
                                      <p:to>
                                        <a:srgbClr val="FF0000"/>
                                      </p:to>
                                    </p:animClr>
                                    <p:set>
                                      <p:cBhvr>
                                        <p:cTn id="31" dur="500" autoRev="1" fill="remove"/>
                                        <p:tgtEl>
                                          <p:spTgt spid="8"/>
                                        </p:tgtEl>
                                        <p:attrNameLst>
                                          <p:attrName>fill.type</p:attrName>
                                        </p:attrNameLst>
                                      </p:cBhvr>
                                      <p:to>
                                        <p:strVal val="solid"/>
                                      </p:to>
                                    </p:set>
                                    <p:set>
                                      <p:cBhvr>
                                        <p:cTn id="32" dur="500" autoRev="1" fill="remove"/>
                                        <p:tgtEl>
                                          <p:spTgt spid="8"/>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7" presetClass="emph" presetSubtype="0" fill="remove" grpId="1" nodeType="clickEffect">
                                  <p:stCondLst>
                                    <p:cond delay="0"/>
                                  </p:stCondLst>
                                  <p:childTnLst>
                                    <p:animClr clrSpc="rgb" dir="cw">
                                      <p:cBhvr override="childStyle">
                                        <p:cTn id="37" dur="500" autoRev="1" fill="remove"/>
                                        <p:tgtEl>
                                          <p:spTgt spid="4"/>
                                        </p:tgtEl>
                                        <p:attrNameLst>
                                          <p:attrName>style.color</p:attrName>
                                        </p:attrNameLst>
                                      </p:cBhvr>
                                      <p:to>
                                        <a:srgbClr val="FF0000"/>
                                      </p:to>
                                    </p:animClr>
                                    <p:animClr clrSpc="rgb" dir="cw">
                                      <p:cBhvr>
                                        <p:cTn id="38" dur="500" autoRev="1" fill="remove"/>
                                        <p:tgtEl>
                                          <p:spTgt spid="4"/>
                                        </p:tgtEl>
                                        <p:attrNameLst>
                                          <p:attrName>fillcolor</p:attrName>
                                        </p:attrNameLst>
                                      </p:cBhvr>
                                      <p:to>
                                        <a:srgbClr val="FF0000"/>
                                      </p:to>
                                    </p:animClr>
                                    <p:set>
                                      <p:cBhvr>
                                        <p:cTn id="39" dur="500" autoRev="1" fill="remove"/>
                                        <p:tgtEl>
                                          <p:spTgt spid="4"/>
                                        </p:tgtEl>
                                        <p:attrNameLst>
                                          <p:attrName>fill.type</p:attrName>
                                        </p:attrNameLst>
                                      </p:cBhvr>
                                      <p:to>
                                        <p:strVal val="solid"/>
                                      </p:to>
                                    </p:set>
                                    <p:set>
                                      <p:cBhvr>
                                        <p:cTn id="40" dur="500" autoRev="1" fill="remove"/>
                                        <p:tgtEl>
                                          <p:spTgt spid="4"/>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27" presetClass="emph" presetSubtype="0" fill="remove" grpId="1" nodeType="clickEffect">
                                  <p:stCondLst>
                                    <p:cond delay="0"/>
                                  </p:stCondLst>
                                  <p:childTnLst>
                                    <p:animClr clrSpc="rgb" dir="cw">
                                      <p:cBhvr override="childStyle">
                                        <p:cTn id="45" dur="500" autoRev="1" fill="remove"/>
                                        <p:tgtEl>
                                          <p:spTgt spid="10"/>
                                        </p:tgtEl>
                                        <p:attrNameLst>
                                          <p:attrName>style.color</p:attrName>
                                        </p:attrNameLst>
                                      </p:cBhvr>
                                      <p:to>
                                        <a:srgbClr val="00B050"/>
                                      </p:to>
                                    </p:animClr>
                                    <p:animClr clrSpc="rgb" dir="cw">
                                      <p:cBhvr>
                                        <p:cTn id="46" dur="500" autoRev="1" fill="remove"/>
                                        <p:tgtEl>
                                          <p:spTgt spid="10"/>
                                        </p:tgtEl>
                                        <p:attrNameLst>
                                          <p:attrName>fillcolor</p:attrName>
                                        </p:attrNameLst>
                                      </p:cBhvr>
                                      <p:to>
                                        <a:srgbClr val="00B050"/>
                                      </p:to>
                                    </p:animClr>
                                    <p:set>
                                      <p:cBhvr>
                                        <p:cTn id="47" dur="500" autoRev="1" fill="remove"/>
                                        <p:tgtEl>
                                          <p:spTgt spid="10"/>
                                        </p:tgtEl>
                                        <p:attrNameLst>
                                          <p:attrName>fill.type</p:attrName>
                                        </p:attrNameLst>
                                      </p:cBhvr>
                                      <p:to>
                                        <p:strVal val="solid"/>
                                      </p:to>
                                    </p:set>
                                    <p:set>
                                      <p:cBhvr>
                                        <p:cTn id="48" dur="500" autoRev="1" fill="remove"/>
                                        <p:tgtEl>
                                          <p:spTgt spid="1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applause-8.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7" presetClass="emph" presetSubtype="0" fill="remove" grpId="1" nodeType="clickEffect">
                                  <p:stCondLst>
                                    <p:cond delay="0"/>
                                  </p:stCondLst>
                                  <p:childTnLst>
                                    <p:animClr clrSpc="rgb" dir="cw">
                                      <p:cBhvr override="childStyle">
                                        <p:cTn id="53" dur="500" autoRev="1" fill="remove"/>
                                        <p:tgtEl>
                                          <p:spTgt spid="5"/>
                                        </p:tgtEl>
                                        <p:attrNameLst>
                                          <p:attrName>style.color</p:attrName>
                                        </p:attrNameLst>
                                      </p:cBhvr>
                                      <p:to>
                                        <a:srgbClr val="FF0000"/>
                                      </p:to>
                                    </p:animClr>
                                    <p:animClr clrSpc="rgb" dir="cw">
                                      <p:cBhvr>
                                        <p:cTn id="54" dur="500" autoRev="1" fill="remove"/>
                                        <p:tgtEl>
                                          <p:spTgt spid="5"/>
                                        </p:tgtEl>
                                        <p:attrNameLst>
                                          <p:attrName>fillcolor</p:attrName>
                                        </p:attrNameLst>
                                      </p:cBhvr>
                                      <p:to>
                                        <a:srgbClr val="FF0000"/>
                                      </p:to>
                                    </p:animClr>
                                    <p:set>
                                      <p:cBhvr>
                                        <p:cTn id="55" dur="500" autoRev="1" fill="remove"/>
                                        <p:tgtEl>
                                          <p:spTgt spid="5"/>
                                        </p:tgtEl>
                                        <p:attrNameLst>
                                          <p:attrName>fill.type</p:attrName>
                                        </p:attrNameLst>
                                      </p:cBhvr>
                                      <p:to>
                                        <p:strVal val="solid"/>
                                      </p:to>
                                    </p:set>
                                    <p:set>
                                      <p:cBhvr>
                                        <p:cTn id="56" dur="500" autoRev="1" fill="remove"/>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fail-trumpet-01.wav"/>
                                        </p:tgtEl>
                                      </p:cMediaNode>
                                    </p:audio>
                                  </p:sub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8" grpId="0" animBg="1"/>
      <p:bldP spid="8" grpId="1" animBg="1"/>
      <p:bldP spid="10" grpId="0" animBg="1"/>
      <p:bldP spid="10"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descr="صورة تحتوي على سبورة بيضاء&#10;&#10;تم إنشاء الوصف تلقائياً">
            <a:extLst>
              <a:ext uri="{FF2B5EF4-FFF2-40B4-BE49-F238E27FC236}">
                <a16:creationId xmlns:a16="http://schemas.microsoft.com/office/drawing/2014/main" id="{F803D16F-914C-D91A-5426-FD57870B3DD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688431" y="641684"/>
            <a:ext cx="5398168" cy="6505074"/>
          </a:xfrm>
          <a:prstGeom prst="rect">
            <a:avLst/>
          </a:prstGeom>
        </p:spPr>
      </p:pic>
      <p:sp>
        <p:nvSpPr>
          <p:cNvPr id="13" name="مستطيل 12">
            <a:extLst>
              <a:ext uri="{FF2B5EF4-FFF2-40B4-BE49-F238E27FC236}">
                <a16:creationId xmlns:a16="http://schemas.microsoft.com/office/drawing/2014/main" id="{9A98CFAB-BA9E-457C-4205-4190C27C5AB3}"/>
              </a:ext>
            </a:extLst>
          </p:cNvPr>
          <p:cNvSpPr/>
          <p:nvPr/>
        </p:nvSpPr>
        <p:spPr>
          <a:xfrm>
            <a:off x="2609237" y="2176450"/>
            <a:ext cx="4913567" cy="10849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6600" b="1" i="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النهاية</a:t>
            </a:r>
            <a:r>
              <a:rPr lang="ar-SA" sz="6600" b="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 </a:t>
            </a:r>
          </a:p>
        </p:txBody>
      </p:sp>
      <p:pic>
        <p:nvPicPr>
          <p:cNvPr id="14" name="صورة 13">
            <a:extLst>
              <a:ext uri="{FF2B5EF4-FFF2-40B4-BE49-F238E27FC236}">
                <a16:creationId xmlns:a16="http://schemas.microsoft.com/office/drawing/2014/main" id="{D4E61E45-5618-7E56-7BA5-3C9FADEB23C8}"/>
              </a:ext>
            </a:extLst>
          </p:cNvPr>
          <p:cNvPicPr>
            <a:picLocks noChangeAspect="1"/>
          </p:cNvPicPr>
          <p:nvPr/>
        </p:nvPicPr>
        <p:blipFill rotWithShape="1">
          <a:blip r:embed="rId3">
            <a:clrChange>
              <a:clrFrom>
                <a:srgbClr val="FFFFFF"/>
              </a:clrFrom>
              <a:clrTo>
                <a:srgbClr val="FFFFFF">
                  <a:alpha val="0"/>
                </a:srgbClr>
              </a:clrTo>
            </a:clrChange>
            <a:biLevel thresh="75000"/>
          </a:blip>
          <a:srcRect b="4802"/>
          <a:stretch/>
        </p:blipFill>
        <p:spPr>
          <a:xfrm>
            <a:off x="4453138" y="5959852"/>
            <a:ext cx="1580361" cy="312612"/>
          </a:xfrm>
          <a:prstGeom prst="rect">
            <a:avLst/>
          </a:prstGeom>
        </p:spPr>
      </p:pic>
      <p:sp>
        <p:nvSpPr>
          <p:cNvPr id="15" name="مستطيل 14">
            <a:extLst>
              <a:ext uri="{FF2B5EF4-FFF2-40B4-BE49-F238E27FC236}">
                <a16:creationId xmlns:a16="http://schemas.microsoft.com/office/drawing/2014/main" id="{32AAD131-8CBB-D7E0-14E7-207AE6A0D2E0}"/>
              </a:ext>
            </a:extLst>
          </p:cNvPr>
          <p:cNvSpPr/>
          <p:nvPr/>
        </p:nvSpPr>
        <p:spPr>
          <a:xfrm>
            <a:off x="4098544" y="2965660"/>
            <a:ext cx="1934955" cy="2062103"/>
          </a:xfrm>
          <a:prstGeom prst="rect">
            <a:avLst/>
          </a:prstGeom>
        </p:spPr>
        <p:txBody>
          <a:bodyPr wrap="square">
            <a:spAutoFit/>
          </a:bodyPr>
          <a:lstStyle/>
          <a:p>
            <a:pPr algn="ctr"/>
            <a:r>
              <a:rPr lang="ar-SA" sz="3200" dirty="0">
                <a:solidFill>
                  <a:schemeClr val="bg2">
                    <a:lumMod val="50000"/>
                  </a:schemeClr>
                </a:solidFill>
                <a:latin typeface="(A) Arslan Wessam B" panose="03020402040406030203" pitchFamily="66" charset="-78"/>
                <a:cs typeface="(A) Arslan Wessam B" panose="03020402040406030203" pitchFamily="66" charset="-78"/>
              </a:rPr>
              <a:t>« </a:t>
            </a:r>
            <a:r>
              <a:rPr lang="ar-SA" sz="3200" b="1" dirty="0">
                <a:solidFill>
                  <a:schemeClr val="bg2">
                    <a:lumMod val="25000"/>
                  </a:schemeClr>
                </a:solidFill>
                <a:latin typeface="(A) Arslan Wessam B" panose="03020402040406030203" pitchFamily="66" charset="-78"/>
                <a:ea typeface="Arial Unicode MS" panose="020B0604020202020204" pitchFamily="34" charset="-128"/>
                <a:cs typeface="(A) Arslan Wessam B" panose="03020402040406030203" pitchFamily="66" charset="-78"/>
              </a:rPr>
              <a:t>اللهمَّ اجعلْ عملِي كلُّهُ صالحًا واجعلُهُ لوجهكَ خالصًا "</a:t>
            </a:r>
          </a:p>
        </p:txBody>
      </p:sp>
      <p:sp>
        <p:nvSpPr>
          <p:cNvPr id="16" name="مستطيل 15">
            <a:extLst>
              <a:ext uri="{FF2B5EF4-FFF2-40B4-BE49-F238E27FC236}">
                <a16:creationId xmlns:a16="http://schemas.microsoft.com/office/drawing/2014/main" id="{8FE31E0D-3C97-5ED5-4CAF-5DE0C5061CAB}"/>
              </a:ext>
            </a:extLst>
          </p:cNvPr>
          <p:cNvSpPr/>
          <p:nvPr/>
        </p:nvSpPr>
        <p:spPr>
          <a:xfrm>
            <a:off x="3425782" y="5274516"/>
            <a:ext cx="3608567" cy="4385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2400" b="1" dirty="0">
                <a:ln w="3175">
                  <a:solidFill>
                    <a:srgbClr val="595959"/>
                  </a:solidFill>
                  <a:prstDash val="solid"/>
                </a:ln>
                <a:solidFill>
                  <a:srgbClr val="2C444E"/>
                </a:solidFill>
                <a:effectLst>
                  <a:innerShdw blurRad="63500" dist="50800" dir="16200000">
                    <a:prstClr val="black">
                      <a:alpha val="50000"/>
                    </a:prstClr>
                  </a:innerShdw>
                </a:effectLst>
                <a:latin typeface=" Abdoullah Ashgar EL-kharef" panose="02000000000000000000" pitchFamily="2" charset="-78"/>
                <a:cs typeface=" Abdoullah Ashgar EL-kharef" panose="02000000000000000000" pitchFamily="2" charset="-78"/>
              </a:rPr>
              <a:t>أ. أمل العماري</a:t>
            </a:r>
          </a:p>
        </p:txBody>
      </p:sp>
      <p:sp>
        <p:nvSpPr>
          <p:cNvPr id="17" name="عنصر نائب للتذييل 16">
            <a:extLst>
              <a:ext uri="{FF2B5EF4-FFF2-40B4-BE49-F238E27FC236}">
                <a16:creationId xmlns:a16="http://schemas.microsoft.com/office/drawing/2014/main" id="{D0467F6F-8A87-A95C-DC2C-4288EA81CFE5}"/>
              </a:ext>
            </a:extLst>
          </p:cNvPr>
          <p:cNvSpPr>
            <a:spLocks noGrp="1"/>
          </p:cNvSpPr>
          <p:nvPr>
            <p:ph type="ftr" sz="quarter" idx="11"/>
          </p:nvPr>
        </p:nvSpPr>
        <p:spPr/>
        <p:txBody>
          <a:bodyPr/>
          <a:lstStyle/>
          <a:p>
            <a:r>
              <a:rPr lang="en-GB">
                <a:solidFill>
                  <a:prstClr val="black">
                    <a:tint val="75000"/>
                  </a:prstClr>
                </a:solidFill>
              </a:rPr>
              <a:t>https://t.me/amalalmmari</a:t>
            </a:r>
            <a:endParaRPr lang="ar-EG">
              <a:solidFill>
                <a:prstClr val="black">
                  <a:tint val="75000"/>
                </a:prstClr>
              </a:solidFill>
            </a:endParaRPr>
          </a:p>
        </p:txBody>
      </p:sp>
    </p:spTree>
    <p:extLst>
      <p:ext uri="{BB962C8B-B14F-4D97-AF65-F5344CB8AC3E}">
        <p14:creationId xmlns:p14="http://schemas.microsoft.com/office/powerpoint/2010/main" val="326405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CAD154A-9D9F-4832-9AAD-4648CD032F98}"/>
              </a:ext>
            </a:extLst>
          </p:cNvPr>
          <p:cNvPicPr>
            <a:picLocks/>
          </p:cNvPicPr>
          <p:nvPr/>
        </p:nvPicPr>
        <p:blipFill>
          <a:blip r:embed="rId2"/>
          <a:stretch>
            <a:fillRect/>
          </a:stretch>
        </p:blipFill>
        <p:spPr>
          <a:xfrm rot="702795">
            <a:off x="6413901" y="2111858"/>
            <a:ext cx="1662545" cy="1321053"/>
          </a:xfrm>
          <a:prstGeom prst="rect">
            <a:avLst/>
          </a:prstGeom>
        </p:spPr>
      </p:pic>
      <p:grpSp>
        <p:nvGrpSpPr>
          <p:cNvPr id="3" name="مجموعة 2">
            <a:extLst>
              <a:ext uri="{FF2B5EF4-FFF2-40B4-BE49-F238E27FC236}">
                <a16:creationId xmlns:a16="http://schemas.microsoft.com/office/drawing/2014/main" id="{EDAF1334-00DE-4C82-B40F-6175AA8290C4}"/>
              </a:ext>
            </a:extLst>
          </p:cNvPr>
          <p:cNvGrpSpPr/>
          <p:nvPr/>
        </p:nvGrpSpPr>
        <p:grpSpPr>
          <a:xfrm>
            <a:off x="950769" y="1646408"/>
            <a:ext cx="7464993" cy="3277820"/>
            <a:chOff x="1267692" y="1052211"/>
            <a:chExt cx="9953324" cy="4370427"/>
          </a:xfrm>
        </p:grpSpPr>
        <p:sp>
          <p:nvSpPr>
            <p:cNvPr id="4" name="مربع نص 3">
              <a:extLst>
                <a:ext uri="{FF2B5EF4-FFF2-40B4-BE49-F238E27FC236}">
                  <a16:creationId xmlns:a16="http://schemas.microsoft.com/office/drawing/2014/main" id="{FB090BE7-1929-4ABE-A36C-183C1B09AB89}"/>
                </a:ext>
              </a:extLst>
            </p:cNvPr>
            <p:cNvSpPr txBox="1"/>
            <p:nvPr/>
          </p:nvSpPr>
          <p:spPr>
            <a:xfrm>
              <a:off x="1267692" y="1052211"/>
              <a:ext cx="9953324" cy="4370427"/>
            </a:xfrm>
            <a:prstGeom prst="rect">
              <a:avLst/>
            </a:prstGeom>
            <a:solidFill>
              <a:schemeClr val="accent6">
                <a:alpha val="4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sp3d extrusionH="57150">
                <a:bevelT w="38100" h="38100"/>
              </a:sp3d>
            </a:bodyPr>
            <a:lstStyle/>
            <a:p>
              <a:pPr algn="ctr" defTabSz="685800" rtl="1"/>
              <a:r>
                <a:rPr lang="ar-KW" sz="10350" b="1" dirty="0">
                  <a:ln w="22225">
                    <a:solidFill>
                      <a:srgbClr val="E5A63B"/>
                    </a:solidFill>
                    <a:prstDash val="solid"/>
                  </a:ln>
                  <a:solidFill>
                    <a:srgbClr val="DAA505"/>
                  </a:solidFill>
                  <a:effectLst>
                    <a:outerShdw blurRad="60007" dist="310007" dir="7680000" sy="30000" kx="1300200" algn="ctr" rotWithShape="0">
                      <a:prstClr val="black">
                        <a:alpha val="32000"/>
                      </a:prstClr>
                    </a:outerShdw>
                  </a:effectLst>
                  <a:latin typeface="Bernard MT Condensed" panose="02050806060905020404" pitchFamily="18" charset="0"/>
                  <a:cs typeface="Arial" panose="020B0604020202020204" pitchFamily="34" charset="0"/>
                </a:rPr>
                <a:t>مبروك </a:t>
              </a:r>
            </a:p>
            <a:p>
              <a:pPr algn="ctr" defTabSz="685800" rtl="1"/>
              <a:r>
                <a:rPr lang="ar-KW" sz="10350" b="1" dirty="0">
                  <a:ln w="22225">
                    <a:solidFill>
                      <a:srgbClr val="E5A63B"/>
                    </a:solidFill>
                    <a:prstDash val="solid"/>
                  </a:ln>
                  <a:solidFill>
                    <a:srgbClr val="DAA505"/>
                  </a:solidFill>
                  <a:effectLst>
                    <a:outerShdw blurRad="60007" dist="310007" dir="7680000" sy="30000" kx="1300200" algn="ctr" rotWithShape="0">
                      <a:prstClr val="black">
                        <a:alpha val="32000"/>
                      </a:prstClr>
                    </a:outerShdw>
                  </a:effectLst>
                  <a:latin typeface="Bernard MT Condensed" panose="02050806060905020404" pitchFamily="18" charset="0"/>
                  <a:cs typeface="Arial" panose="020B0604020202020204" pitchFamily="34" charset="0"/>
                </a:rPr>
                <a:t>لقد ربحت</a:t>
              </a:r>
              <a:r>
                <a:rPr lang="ar-KW" sz="6600" b="1" dirty="0">
                  <a:ln w="22225">
                    <a:solidFill>
                      <a:srgbClr val="E5A63B"/>
                    </a:solidFill>
                    <a:prstDash val="solid"/>
                  </a:ln>
                  <a:solidFill>
                    <a:srgbClr val="DAA505"/>
                  </a:solidFill>
                  <a:effectLst>
                    <a:outerShdw blurRad="60007" dist="310007" dir="7680000" sy="30000" kx="1300200" algn="ctr" rotWithShape="0">
                      <a:prstClr val="black">
                        <a:alpha val="32000"/>
                      </a:prstClr>
                    </a:outerShdw>
                  </a:effectLst>
                  <a:latin typeface="Castellar" panose="020A0402060406010301" pitchFamily="18" charset="0"/>
                  <a:cs typeface="Kufi Extended Outline" panose="04010401010101010101" pitchFamily="82" charset="-78"/>
                </a:rPr>
                <a:t> </a:t>
              </a:r>
              <a:r>
                <a:rPr lang="ar-KW" sz="10350" b="1" dirty="0">
                  <a:ln w="22225">
                    <a:solidFill>
                      <a:srgbClr val="E5A63B"/>
                    </a:solidFill>
                    <a:prstDash val="solid"/>
                  </a:ln>
                  <a:solidFill>
                    <a:srgbClr val="DAA505"/>
                  </a:solidFill>
                  <a:effectLst>
                    <a:outerShdw blurRad="60007" dist="310007" dir="7680000" sy="30000" kx="1300200" algn="ctr" rotWithShape="0">
                      <a:prstClr val="black">
                        <a:alpha val="32000"/>
                      </a:prstClr>
                    </a:outerShdw>
                  </a:effectLst>
                  <a:latin typeface="Bernard MT Condensed" panose="02050806060905020404" pitchFamily="18" charset="0"/>
                  <a:cs typeface="Arial" panose="020B0604020202020204" pitchFamily="34" charset="0"/>
                </a:rPr>
                <a:t>التحدي</a:t>
              </a:r>
              <a:endParaRPr lang="en-US" sz="10350" b="1" dirty="0">
                <a:ln w="22225">
                  <a:solidFill>
                    <a:srgbClr val="E5A63B"/>
                  </a:solidFill>
                  <a:prstDash val="solid"/>
                </a:ln>
                <a:solidFill>
                  <a:srgbClr val="DAA505"/>
                </a:solidFill>
                <a:effectLst>
                  <a:outerShdw blurRad="60007" dist="310007" dir="7680000" sy="30000" kx="1300200" algn="ctr" rotWithShape="0">
                    <a:prstClr val="black">
                      <a:alpha val="32000"/>
                    </a:prstClr>
                  </a:outerShdw>
                </a:effectLst>
                <a:latin typeface="Bernard MT Condensed" panose="02050806060905020404" pitchFamily="18" charset="0"/>
              </a:endParaRPr>
            </a:p>
          </p:txBody>
        </p:sp>
        <p:sp>
          <p:nvSpPr>
            <p:cNvPr id="2" name="مربع نص 1">
              <a:extLst>
                <a:ext uri="{FF2B5EF4-FFF2-40B4-BE49-F238E27FC236}">
                  <a16:creationId xmlns:a16="http://schemas.microsoft.com/office/drawing/2014/main" id="{2AE0B9CD-117E-424F-8DF4-093B8DD9966B}"/>
                </a:ext>
              </a:extLst>
            </p:cNvPr>
            <p:cNvSpPr txBox="1"/>
            <p:nvPr/>
          </p:nvSpPr>
          <p:spPr>
            <a:xfrm>
              <a:off x="1267692" y="1146072"/>
              <a:ext cx="1563756" cy="553997"/>
            </a:xfrm>
            <a:prstGeom prst="rect">
              <a:avLst/>
            </a:prstGeom>
            <a:noFill/>
          </p:spPr>
          <p:txBody>
            <a:bodyPr wrap="square" rtlCol="0">
              <a:spAutoFit/>
            </a:bodyPr>
            <a:lstStyle/>
            <a:p>
              <a:pPr algn="ctr" defTabSz="685800" rtl="1"/>
              <a:r>
                <a:rPr lang="ar-KW" sz="2100" b="1" dirty="0">
                  <a:solidFill>
                    <a:prstClr val="black"/>
                  </a:solidFill>
                  <a:latin typeface="Aldhabi" panose="01000000000000000000" pitchFamily="2" charset="-78"/>
                  <a:cs typeface="Aldhabi" panose="01000000000000000000" pitchFamily="2" charset="-78"/>
                </a:rPr>
                <a:t>حنان غازي</a:t>
              </a:r>
              <a:endParaRPr lang="en-US" sz="2100" b="1" dirty="0">
                <a:solidFill>
                  <a:prstClr val="black"/>
                </a:solidFill>
                <a:latin typeface="Aldhabi" panose="01000000000000000000" pitchFamily="2" charset="-78"/>
                <a:cs typeface="Aldhabi" panose="01000000000000000000" pitchFamily="2" charset="-78"/>
              </a:endParaRPr>
            </a:p>
          </p:txBody>
        </p:sp>
      </p:grpSp>
    </p:spTree>
    <p:extLst>
      <p:ext uri="{BB962C8B-B14F-4D97-AF65-F5344CB8AC3E}">
        <p14:creationId xmlns:p14="http://schemas.microsoft.com/office/powerpoint/2010/main" val="289735797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C7BB908F-612B-4C8F-568D-CE30A567CC57}"/>
              </a:ext>
            </a:extLst>
          </p:cNvPr>
          <p:cNvSpPr/>
          <p:nvPr/>
        </p:nvSpPr>
        <p:spPr>
          <a:xfrm>
            <a:off x="649357" y="251791"/>
            <a:ext cx="3379304" cy="95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2">
            <a:extLst>
              <a:ext uri="{FF2B5EF4-FFF2-40B4-BE49-F238E27FC236}">
                <a16:creationId xmlns:a16="http://schemas.microsoft.com/office/drawing/2014/main" id="{CA963FB7-7AD4-6C39-579E-E2441B10A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85252"/>
            <a:ext cx="9144000" cy="2272748"/>
          </a:xfrm>
          <a:prstGeom prst="rect">
            <a:avLst/>
          </a:prstGeom>
        </p:spPr>
      </p:pic>
      <p:pic>
        <p:nvPicPr>
          <p:cNvPr id="3" name="صورة 2">
            <a:extLst>
              <a:ext uri="{FF2B5EF4-FFF2-40B4-BE49-F238E27FC236}">
                <a16:creationId xmlns:a16="http://schemas.microsoft.com/office/drawing/2014/main" id="{2FF52607-0B50-7559-B1C8-2A16A1B9FC5F}"/>
              </a:ext>
            </a:extLst>
          </p:cNvPr>
          <p:cNvPicPr>
            <a:picLocks noChangeAspect="1"/>
          </p:cNvPicPr>
          <p:nvPr/>
        </p:nvPicPr>
        <p:blipFill rotWithShape="1">
          <a:blip r:embed="rId3">
            <a:clrChange>
              <a:clrFrom>
                <a:srgbClr val="EEE1D8"/>
              </a:clrFrom>
              <a:clrTo>
                <a:srgbClr val="EEE1D8">
                  <a:alpha val="0"/>
                </a:srgbClr>
              </a:clrTo>
            </a:clrChange>
            <a:extLst>
              <a:ext uri="{28A0092B-C50C-407E-A947-70E740481C1C}">
                <a14:useLocalDpi xmlns:a14="http://schemas.microsoft.com/office/drawing/2010/main" val="0"/>
              </a:ext>
            </a:extLst>
          </a:blip>
          <a:srcRect t="57308" r="3964"/>
          <a:stretch/>
        </p:blipFill>
        <p:spPr>
          <a:xfrm>
            <a:off x="7499785" y="4124780"/>
            <a:ext cx="1644215" cy="1421253"/>
          </a:xfrm>
          <a:prstGeom prst="rect">
            <a:avLst/>
          </a:prstGeom>
        </p:spPr>
      </p:pic>
      <p:pic>
        <p:nvPicPr>
          <p:cNvPr id="7" name="صورة 6">
            <a:extLst>
              <a:ext uri="{FF2B5EF4-FFF2-40B4-BE49-F238E27FC236}">
                <a16:creationId xmlns:a16="http://schemas.microsoft.com/office/drawing/2014/main" id="{47CAEB06-44C4-C884-099F-8DC80856F528}"/>
              </a:ext>
            </a:extLst>
          </p:cNvPr>
          <p:cNvPicPr>
            <a:picLocks noChangeAspect="1"/>
          </p:cNvPicPr>
          <p:nvPr/>
        </p:nvPicPr>
        <p:blipFill rotWithShape="1">
          <a:blip r:embed="rId4">
            <a:clrChange>
              <a:clrFrom>
                <a:srgbClr val="456F59"/>
              </a:clrFrom>
              <a:clrTo>
                <a:srgbClr val="456F59">
                  <a:alpha val="0"/>
                </a:srgbClr>
              </a:clrTo>
            </a:clrChange>
            <a:extLst>
              <a:ext uri="{28A0092B-C50C-407E-A947-70E740481C1C}">
                <a14:useLocalDpi xmlns:a14="http://schemas.microsoft.com/office/drawing/2010/main" val="0"/>
              </a:ext>
            </a:extLst>
          </a:blip>
          <a:srcRect l="22947" t="7536" r="23913"/>
          <a:stretch/>
        </p:blipFill>
        <p:spPr>
          <a:xfrm>
            <a:off x="0" y="3429000"/>
            <a:ext cx="1449920" cy="2522861"/>
          </a:xfrm>
          <a:prstGeom prst="rect">
            <a:avLst/>
          </a:prstGeom>
        </p:spPr>
      </p:pic>
      <p:pic>
        <p:nvPicPr>
          <p:cNvPr id="18" name="صورة 17">
            <a:extLst>
              <a:ext uri="{FF2B5EF4-FFF2-40B4-BE49-F238E27FC236}">
                <a16:creationId xmlns:a16="http://schemas.microsoft.com/office/drawing/2014/main" id="{26C84209-23A4-ABCA-DA18-B18E74E32566}"/>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449920" y="1"/>
            <a:ext cx="6337760" cy="6194290"/>
          </a:xfrm>
          <a:prstGeom prst="rect">
            <a:avLst/>
          </a:prstGeom>
        </p:spPr>
      </p:pic>
      <p:sp>
        <p:nvSpPr>
          <p:cNvPr id="20" name="مربع نص 19">
            <a:extLst>
              <a:ext uri="{FF2B5EF4-FFF2-40B4-BE49-F238E27FC236}">
                <a16:creationId xmlns:a16="http://schemas.microsoft.com/office/drawing/2014/main" id="{80F3B9EA-49F9-83F4-9D12-FB7EC1B2AC7F}"/>
              </a:ext>
            </a:extLst>
          </p:cNvPr>
          <p:cNvSpPr txBox="1"/>
          <p:nvPr/>
        </p:nvSpPr>
        <p:spPr>
          <a:xfrm>
            <a:off x="2172312" y="2131367"/>
            <a:ext cx="4572000" cy="461665"/>
          </a:xfrm>
          <a:prstGeom prst="rect">
            <a:avLst/>
          </a:prstGeom>
          <a:noFill/>
        </p:spPr>
        <p:txBody>
          <a:bodyPr wrap="square">
            <a:spAutoFit/>
          </a:bodyPr>
          <a:lstStyle/>
          <a:p>
            <a:pPr algn="ctr" rtl="1"/>
            <a:r>
              <a:rPr lang="ar-EG" sz="2400" b="1" dirty="0"/>
              <a:t>الوحدة الأولى</a:t>
            </a:r>
            <a:r>
              <a:rPr lang="ar-SA" sz="2400" b="1" dirty="0"/>
              <a:t> </a:t>
            </a:r>
            <a:r>
              <a:rPr lang="ar-EG" sz="2400" b="1" dirty="0"/>
              <a:t>جداول البيانات</a:t>
            </a:r>
            <a:endParaRPr lang="en-US" sz="2400" b="1" dirty="0"/>
          </a:p>
        </p:txBody>
      </p:sp>
      <p:sp>
        <p:nvSpPr>
          <p:cNvPr id="2" name="مستطيل 5">
            <a:extLst>
              <a:ext uri="{FF2B5EF4-FFF2-40B4-BE49-F238E27FC236}">
                <a16:creationId xmlns:a16="http://schemas.microsoft.com/office/drawing/2014/main" id="{8A6B2675-50B5-309D-E70B-0A6DB937B7C8}"/>
              </a:ext>
            </a:extLst>
          </p:cNvPr>
          <p:cNvSpPr/>
          <p:nvPr/>
        </p:nvSpPr>
        <p:spPr>
          <a:xfrm>
            <a:off x="3384882" y="3095237"/>
            <a:ext cx="2374233" cy="682039"/>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solidFill>
                  <a:srgbClr val="719011"/>
                </a:solidFill>
                <a:effectLst/>
                <a:uLnTx/>
                <a:uFillTx/>
                <a:latin typeface="(A) Arslan Wessam A" panose="03020402040406030203" pitchFamily="66" charset="-78"/>
                <a:cs typeface="(A) Arslan Wessam A" panose="03020402040406030203" pitchFamily="66" charset="-78"/>
              </a:rPr>
              <a:t>الدرس </a:t>
            </a:r>
            <a:r>
              <a:rPr kumimoji="0" lang="ar-SA" sz="3200" b="1" i="0" u="none" strike="noStrike" kern="1200" cap="none" spc="0" normalizeH="0" baseline="0" noProof="0" dirty="0">
                <a:solidFill>
                  <a:srgbClr val="719011"/>
                </a:solidFill>
                <a:effectLst/>
                <a:uLnTx/>
                <a:uFillTx/>
                <a:latin typeface="(A) Arslan Wessam A" panose="03020402040406030203" pitchFamily="66" charset="-78"/>
                <a:cs typeface="(A) Arslan Wessam A" panose="03020402040406030203" pitchFamily="66" charset="-78"/>
              </a:rPr>
              <a:t>الثاني</a:t>
            </a:r>
            <a:endParaRPr kumimoji="0" lang="en-US" sz="3200" b="1" i="0" u="none" strike="noStrike" kern="1200" cap="none" spc="0" normalizeH="0" baseline="0" noProof="0" dirty="0">
              <a:solidFill>
                <a:srgbClr val="719011"/>
              </a:solidFill>
              <a:effectLst/>
              <a:uLnTx/>
              <a:uFillTx/>
              <a:latin typeface="(A) Arslan Wessam A" panose="03020402040406030203" pitchFamily="66" charset="-78"/>
              <a:cs typeface="(A) Arslan Wessam A" panose="03020402040406030203" pitchFamily="66" charset="-78"/>
            </a:endParaRPr>
          </a:p>
        </p:txBody>
      </p:sp>
      <p:sp>
        <p:nvSpPr>
          <p:cNvPr id="4" name="مستطيل 3">
            <a:extLst>
              <a:ext uri="{FF2B5EF4-FFF2-40B4-BE49-F238E27FC236}">
                <a16:creationId xmlns:a16="http://schemas.microsoft.com/office/drawing/2014/main" id="{6C751DE6-1C38-55BF-9C5A-00EAB1E0AFDE}"/>
              </a:ext>
            </a:extLst>
          </p:cNvPr>
          <p:cNvSpPr/>
          <p:nvPr/>
        </p:nvSpPr>
        <p:spPr>
          <a:xfrm>
            <a:off x="2303678" y="3470337"/>
            <a:ext cx="4471147" cy="902412"/>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lvl="0" algn="ctr" rtl="1">
              <a:defRPr/>
            </a:pPr>
            <a:r>
              <a:rPr lang="ar-SA" sz="3600" b="1" dirty="0">
                <a:solidFill>
                  <a:srgbClr val="FFC727"/>
                </a:solidFill>
                <a:latin typeface="(A) Arslan Wessam A" panose="03020402040406030203" pitchFamily="66" charset="-78"/>
                <a:cs typeface="(A) Arslan Wessam A" panose="03020402040406030203" pitchFamily="66" charset="-78"/>
              </a:rPr>
              <a:t>العمليات الحسابية </a:t>
            </a:r>
            <a:endParaRPr kumimoji="0" lang="en-US" sz="3600" b="1" i="0" u="none" strike="noStrike" kern="1200" cap="none" spc="0" normalizeH="0" baseline="0" noProof="0" dirty="0">
              <a:solidFill>
                <a:srgbClr val="FFC727"/>
              </a:solidFill>
              <a:effectLst/>
              <a:uLnTx/>
              <a:uFillTx/>
              <a:latin typeface="(A) Arslan Wessam A" panose="03020402040406030203" pitchFamily="66" charset="-78"/>
              <a:cs typeface="(A) Arslan Wessam A" panose="03020402040406030203" pitchFamily="66" charset="-78"/>
            </a:endParaRPr>
          </a:p>
        </p:txBody>
      </p:sp>
      <p:sp>
        <p:nvSpPr>
          <p:cNvPr id="5" name="عنصر نائب للتذييل 4">
            <a:extLst>
              <a:ext uri="{FF2B5EF4-FFF2-40B4-BE49-F238E27FC236}">
                <a16:creationId xmlns:a16="http://schemas.microsoft.com/office/drawing/2014/main" id="{91C11E99-E70A-B4E3-BE7D-078812FA4A01}"/>
              </a:ext>
            </a:extLst>
          </p:cNvPr>
          <p:cNvSpPr>
            <a:spLocks noGrp="1"/>
          </p:cNvSpPr>
          <p:nvPr>
            <p:ph type="ftr" sz="quarter" idx="11"/>
          </p:nvPr>
        </p:nvSpPr>
        <p:spPr/>
        <p:txBody>
          <a:bodyPr/>
          <a:lstStyle/>
          <a:p>
            <a:r>
              <a:rPr lang="en-US"/>
              <a:t>https://t.me/amalalmmari</a:t>
            </a:r>
          </a:p>
        </p:txBody>
      </p:sp>
    </p:spTree>
    <p:extLst>
      <p:ext uri="{BB962C8B-B14F-4D97-AF65-F5344CB8AC3E}">
        <p14:creationId xmlns:p14="http://schemas.microsoft.com/office/powerpoint/2010/main" val="323441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خماسي 28">
            <a:extLst>
              <a:ext uri="{FF2B5EF4-FFF2-40B4-BE49-F238E27FC236}">
                <a16:creationId xmlns:a16="http://schemas.microsoft.com/office/drawing/2014/main" id="{91E2EC51-090D-E8B1-9D92-C0CBA2485D52}"/>
              </a:ext>
            </a:extLst>
          </p:cNvPr>
          <p:cNvSpPr/>
          <p:nvPr/>
        </p:nvSpPr>
        <p:spPr>
          <a:xfrm flipH="1">
            <a:off x="6361275" y="286629"/>
            <a:ext cx="2366946" cy="619125"/>
          </a:xfrm>
          <a:prstGeom prst="homePlate">
            <a:avLst/>
          </a:prstGeom>
          <a:solidFill>
            <a:srgbClr val="719011"/>
          </a:solidFill>
          <a:ln w="28575">
            <a:solidFill>
              <a:srgbClr val="CDE047"/>
            </a:solidFill>
          </a:ln>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b="1" dirty="0">
                <a:solidFill>
                  <a:schemeClr val="bg1"/>
                </a:solidFill>
              </a:rPr>
              <a:t>ستتعلم في هذه الوحدة:</a:t>
            </a:r>
            <a:endParaRPr lang="en-US" b="1" dirty="0">
              <a:solidFill>
                <a:schemeClr val="bg1"/>
              </a:solidFill>
            </a:endParaRPr>
          </a:p>
        </p:txBody>
      </p:sp>
      <p:sp>
        <p:nvSpPr>
          <p:cNvPr id="43" name="عنصر نائب للتذييل 42">
            <a:extLst>
              <a:ext uri="{FF2B5EF4-FFF2-40B4-BE49-F238E27FC236}">
                <a16:creationId xmlns:a16="http://schemas.microsoft.com/office/drawing/2014/main" id="{0A97378D-B719-3539-ACA6-5A007C91AE57}"/>
              </a:ext>
            </a:extLst>
          </p:cNvPr>
          <p:cNvSpPr>
            <a:spLocks noGrp="1"/>
          </p:cNvSpPr>
          <p:nvPr>
            <p:ph type="ftr" sz="quarter" idx="11"/>
          </p:nvPr>
        </p:nvSpPr>
        <p:spPr/>
        <p:txBody>
          <a:bodyPr/>
          <a:lstStyle/>
          <a:p>
            <a:r>
              <a:rPr lang="en-US"/>
              <a:t>https://t.me/amalalmmari</a:t>
            </a:r>
          </a:p>
        </p:txBody>
      </p:sp>
      <p:sp>
        <p:nvSpPr>
          <p:cNvPr id="3" name="مستطيل: زوايا مستديرة 2">
            <a:extLst>
              <a:ext uri="{FF2B5EF4-FFF2-40B4-BE49-F238E27FC236}">
                <a16:creationId xmlns:a16="http://schemas.microsoft.com/office/drawing/2014/main" id="{A680AA30-6CBF-B7BB-7084-DFAB78D4902E}"/>
              </a:ext>
            </a:extLst>
          </p:cNvPr>
          <p:cNvSpPr/>
          <p:nvPr/>
        </p:nvSpPr>
        <p:spPr>
          <a:xfrm>
            <a:off x="4487747" y="4286853"/>
            <a:ext cx="2928507" cy="622764"/>
          </a:xfrm>
          <a:prstGeom prst="roundRect">
            <a:avLst>
              <a:gd name="adj" fmla="val 50000"/>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A7CE49"/>
                </a:solidFill>
              </a:rPr>
              <a:t>تنسيق الأرقام العشرية</a:t>
            </a:r>
            <a:endParaRPr lang="ar-SA" sz="2400" b="1" dirty="0">
              <a:solidFill>
                <a:srgbClr val="A7CE49"/>
              </a:solidFill>
              <a:latin typeface="Amiri" panose="00000500000000000000" pitchFamily="2" charset="-78"/>
              <a:ea typeface="Amiri" panose="00000500000000000000" pitchFamily="2" charset="-78"/>
              <a:cs typeface="Amiri" panose="00000500000000000000" pitchFamily="2" charset="-78"/>
            </a:endParaRPr>
          </a:p>
        </p:txBody>
      </p:sp>
      <p:sp>
        <p:nvSpPr>
          <p:cNvPr id="41" name="مستطيل: زوايا مستديرة 40">
            <a:extLst>
              <a:ext uri="{FF2B5EF4-FFF2-40B4-BE49-F238E27FC236}">
                <a16:creationId xmlns:a16="http://schemas.microsoft.com/office/drawing/2014/main" id="{C6FACCB5-54B4-5473-729E-C201B8B286B8}"/>
              </a:ext>
            </a:extLst>
          </p:cNvPr>
          <p:cNvSpPr/>
          <p:nvPr/>
        </p:nvSpPr>
        <p:spPr>
          <a:xfrm>
            <a:off x="2527781" y="3354666"/>
            <a:ext cx="2525401" cy="511519"/>
          </a:xfrm>
          <a:prstGeom prst="roundRect">
            <a:avLst>
              <a:gd name="adj" fmla="val 50000"/>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C0D525"/>
                </a:solidFill>
              </a:rPr>
              <a:t>استخدام ميزة التعبئة التلقائية</a:t>
            </a:r>
            <a:endParaRPr lang="ar-SA" sz="2400" b="1" dirty="0">
              <a:solidFill>
                <a:srgbClr val="C0D525"/>
              </a:solidFill>
              <a:latin typeface="Amiri" panose="00000500000000000000" pitchFamily="2" charset="-78"/>
              <a:ea typeface="Amiri" panose="00000500000000000000" pitchFamily="2" charset="-78"/>
              <a:cs typeface="Amiri" panose="00000500000000000000" pitchFamily="2" charset="-78"/>
            </a:endParaRPr>
          </a:p>
          <a:p>
            <a:pPr algn="ctr" rtl="1"/>
            <a:endParaRPr lang="ar-SA" sz="2400" b="1" dirty="0">
              <a:solidFill>
                <a:srgbClr val="C0D525"/>
              </a:solidFill>
              <a:latin typeface="Calibri" panose="020F0502020204030204" pitchFamily="34" charset="0"/>
              <a:cs typeface="Calibri" panose="020F0502020204030204" pitchFamily="34" charset="0"/>
            </a:endParaRPr>
          </a:p>
        </p:txBody>
      </p:sp>
      <p:sp>
        <p:nvSpPr>
          <p:cNvPr id="44" name="مستطيل: زوايا مستديرة 43">
            <a:extLst>
              <a:ext uri="{FF2B5EF4-FFF2-40B4-BE49-F238E27FC236}">
                <a16:creationId xmlns:a16="http://schemas.microsoft.com/office/drawing/2014/main" id="{68D6FB2E-3444-8977-4EA3-992118712022}"/>
              </a:ext>
            </a:extLst>
          </p:cNvPr>
          <p:cNvSpPr/>
          <p:nvPr/>
        </p:nvSpPr>
        <p:spPr>
          <a:xfrm>
            <a:off x="4612643" y="2016937"/>
            <a:ext cx="2932105" cy="829469"/>
          </a:xfrm>
          <a:prstGeom prst="roundRect">
            <a:avLst>
              <a:gd name="adj" fmla="val 50000"/>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400" b="1" dirty="0">
                <a:solidFill>
                  <a:srgbClr val="718A11"/>
                </a:solidFill>
              </a:rPr>
              <a:t>إجراء العمليات الحسابية</a:t>
            </a:r>
            <a:endParaRPr lang="en-US" sz="2400" b="1" dirty="0">
              <a:solidFill>
                <a:srgbClr val="718A11"/>
              </a:solidFill>
            </a:endParaRPr>
          </a:p>
        </p:txBody>
      </p:sp>
      <p:sp>
        <p:nvSpPr>
          <p:cNvPr id="45" name="قوس ممتلئ 44">
            <a:extLst>
              <a:ext uri="{FF2B5EF4-FFF2-40B4-BE49-F238E27FC236}">
                <a16:creationId xmlns:a16="http://schemas.microsoft.com/office/drawing/2014/main" id="{93630239-78A6-62DA-5124-533455307D62}"/>
              </a:ext>
            </a:extLst>
          </p:cNvPr>
          <p:cNvSpPr/>
          <p:nvPr/>
        </p:nvSpPr>
        <p:spPr>
          <a:xfrm rot="5400000" flipH="1">
            <a:off x="4469891" y="2910954"/>
            <a:ext cx="1126800" cy="1128016"/>
          </a:xfrm>
          <a:prstGeom prst="blockArc">
            <a:avLst>
              <a:gd name="adj1" fmla="val 10800000"/>
              <a:gd name="adj2" fmla="val 3"/>
              <a:gd name="adj3" fmla="val 12075"/>
            </a:avLst>
          </a:prstGeom>
          <a:solidFill>
            <a:srgbClr val="C0D52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46" name="مستطيل 45">
            <a:extLst>
              <a:ext uri="{FF2B5EF4-FFF2-40B4-BE49-F238E27FC236}">
                <a16:creationId xmlns:a16="http://schemas.microsoft.com/office/drawing/2014/main" id="{11AC423F-0F1D-1957-60EE-0DFA7169EEC1}"/>
              </a:ext>
            </a:extLst>
          </p:cNvPr>
          <p:cNvSpPr/>
          <p:nvPr/>
        </p:nvSpPr>
        <p:spPr>
          <a:xfrm>
            <a:off x="4891705" y="1231341"/>
            <a:ext cx="161477" cy="727128"/>
          </a:xfrm>
          <a:prstGeom prst="rect">
            <a:avLst/>
          </a:prstGeom>
          <a:solidFill>
            <a:srgbClr val="DAE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قوس ممتلئ 46">
            <a:extLst>
              <a:ext uri="{FF2B5EF4-FFF2-40B4-BE49-F238E27FC236}">
                <a16:creationId xmlns:a16="http://schemas.microsoft.com/office/drawing/2014/main" id="{719BC7EA-E8F0-FB6A-03DC-8F080E2613ED}"/>
              </a:ext>
            </a:extLst>
          </p:cNvPr>
          <p:cNvSpPr/>
          <p:nvPr/>
        </p:nvSpPr>
        <p:spPr>
          <a:xfrm rot="16200000">
            <a:off x="4462318" y="1887705"/>
            <a:ext cx="1126800" cy="1128016"/>
          </a:xfrm>
          <a:prstGeom prst="blockArc">
            <a:avLst>
              <a:gd name="adj1" fmla="val 10800000"/>
              <a:gd name="adj2" fmla="val 3"/>
              <a:gd name="adj3" fmla="val 12075"/>
            </a:avLst>
          </a:prstGeom>
          <a:solidFill>
            <a:srgbClr val="718A11"/>
          </a:solidFill>
          <a:ln>
            <a:solidFill>
              <a:srgbClr val="718A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48" name="قوس ممتلئ 47">
            <a:extLst>
              <a:ext uri="{FF2B5EF4-FFF2-40B4-BE49-F238E27FC236}">
                <a16:creationId xmlns:a16="http://schemas.microsoft.com/office/drawing/2014/main" id="{E1FE4C65-06BA-64CF-0F86-192ED4F2383C}"/>
              </a:ext>
            </a:extLst>
          </p:cNvPr>
          <p:cNvSpPr/>
          <p:nvPr/>
        </p:nvSpPr>
        <p:spPr>
          <a:xfrm rot="16200000">
            <a:off x="4443798" y="3899013"/>
            <a:ext cx="1126800" cy="1128016"/>
          </a:xfrm>
          <a:prstGeom prst="blockArc">
            <a:avLst>
              <a:gd name="adj1" fmla="val 10800000"/>
              <a:gd name="adj2" fmla="val 3"/>
              <a:gd name="adj3" fmla="val 12075"/>
            </a:avLst>
          </a:prstGeom>
          <a:solidFill>
            <a:srgbClr val="A7CE49"/>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49" name="TextBox 40">
            <a:extLst>
              <a:ext uri="{FF2B5EF4-FFF2-40B4-BE49-F238E27FC236}">
                <a16:creationId xmlns:a16="http://schemas.microsoft.com/office/drawing/2014/main" id="{609C1126-E5A5-9C3A-2D0B-15EB6D7CBFF6}"/>
              </a:ext>
            </a:extLst>
          </p:cNvPr>
          <p:cNvSpPr txBox="1"/>
          <p:nvPr/>
        </p:nvSpPr>
        <p:spPr>
          <a:xfrm>
            <a:off x="6332795" y="4367960"/>
            <a:ext cx="1748500" cy="222116"/>
          </a:xfrm>
          <a:prstGeom prst="rect">
            <a:avLst/>
          </a:prstGeom>
          <a:noFill/>
        </p:spPr>
        <p:txBody>
          <a:bodyPr wrap="square" rtlCol="0">
            <a:spAutoFit/>
          </a:bodyPr>
          <a:lstStyle/>
          <a:p>
            <a:pPr algn="l" rtl="0"/>
            <a:endParaRPr lang="en-US" sz="11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50" name="Google Shape;580;p41">
            <a:extLst>
              <a:ext uri="{FF2B5EF4-FFF2-40B4-BE49-F238E27FC236}">
                <a16:creationId xmlns:a16="http://schemas.microsoft.com/office/drawing/2014/main" id="{C60718E7-07A0-1FC6-B95E-4A5C497EA9E8}"/>
              </a:ext>
            </a:extLst>
          </p:cNvPr>
          <p:cNvSpPr txBox="1">
            <a:spLocks/>
          </p:cNvSpPr>
          <p:nvPr/>
        </p:nvSpPr>
        <p:spPr>
          <a:xfrm>
            <a:off x="2281310" y="802981"/>
            <a:ext cx="4925735" cy="4868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800" b="1" dirty="0">
                <a:solidFill>
                  <a:srgbClr val="82A21C"/>
                </a:solidFill>
                <a:latin typeface="Calibri" panose="020F0502020204030204" pitchFamily="34" charset="0"/>
                <a:cs typeface="Calibri" panose="020F0502020204030204" pitchFamily="34" charset="0"/>
              </a:rPr>
              <a:t>أهداف الدرس : </a:t>
            </a:r>
            <a:endParaRPr lang="en-US" sz="1800" b="1" dirty="0">
              <a:solidFill>
                <a:srgbClr val="82A21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874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up)">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22" presetClass="entr" presetSubtype="1" fill="hold" grpId="0" nodeType="withEffect">
                                  <p:stCondLst>
                                    <p:cond delay="25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22" presetClass="entr" presetSubtype="1" fill="hold" grpId="0" nodeType="withEffect">
                                  <p:stCondLst>
                                    <p:cond delay="25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4" grpId="0"/>
      <p:bldP spid="45" grpId="0" animBg="1"/>
      <p:bldP spid="46" grpId="0" animBg="1"/>
      <p:bldP spid="47"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2796</TotalTime>
  <Words>1882</Words>
  <Application>Microsoft Office PowerPoint</Application>
  <PresentationFormat>عرض على الشاشة (4:3)</PresentationFormat>
  <Paragraphs>231</Paragraphs>
  <Slides>60</Slides>
  <Notes>0</Notes>
  <HiddenSlides>0</HiddenSlides>
  <MMClips>6</MMClips>
  <ScaleCrop>false</ScaleCrop>
  <HeadingPairs>
    <vt:vector size="6" baseType="variant">
      <vt:variant>
        <vt:lpstr>الخطوط المستخدمة</vt:lpstr>
      </vt:variant>
      <vt:variant>
        <vt:i4>20</vt:i4>
      </vt:variant>
      <vt:variant>
        <vt:lpstr>نسق</vt:lpstr>
      </vt:variant>
      <vt:variant>
        <vt:i4>2</vt:i4>
      </vt:variant>
      <vt:variant>
        <vt:lpstr>عناوين الشرائح</vt:lpstr>
      </vt:variant>
      <vt:variant>
        <vt:i4>60</vt:i4>
      </vt:variant>
    </vt:vector>
  </HeadingPairs>
  <TitlesOfParts>
    <vt:vector size="82" baseType="lpstr">
      <vt:lpstr> Abdoullah Ashgar EL-kharef</vt:lpstr>
      <vt:lpstr>(A) Arslan Wessam A</vt:lpstr>
      <vt:lpstr>(A) Arslan Wessam B</vt:lpstr>
      <vt:lpstr>AbdoMaster-Bold</vt:lpstr>
      <vt:lpstr>Afsaneh Font</vt:lpstr>
      <vt:lpstr>Aktiv Grotesk  XBold</vt:lpstr>
      <vt:lpstr>Aldhabi</vt:lpstr>
      <vt:lpstr>Amiri</vt:lpstr>
      <vt:lpstr>Arial</vt:lpstr>
      <vt:lpstr>Bernard MT Condensed</vt:lpstr>
      <vt:lpstr>Calibri</vt:lpstr>
      <vt:lpstr>Calibri Light</vt:lpstr>
      <vt:lpstr>Castellar</vt:lpstr>
      <vt:lpstr>Fira Sans Extra Condensed SemiBold</vt:lpstr>
      <vt:lpstr>Rakkas</vt:lpstr>
      <vt:lpstr>Roboto</vt:lpstr>
      <vt:lpstr>Special Elite</vt:lpstr>
      <vt:lpstr>Univers Light</vt:lpstr>
      <vt:lpstr>Urdu Typesetting</vt:lpstr>
      <vt:lpstr>Wingdings</vt:lpstr>
      <vt:lpstr>نسق Office</vt:lpstr>
      <vt:lpstr>1_نسق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Amal Alammari</cp:lastModifiedBy>
  <cp:revision>318</cp:revision>
  <dcterms:created xsi:type="dcterms:W3CDTF">2021-08-01T13:33:06Z</dcterms:created>
  <dcterms:modified xsi:type="dcterms:W3CDTF">2023-03-16T07:52:24Z</dcterms:modified>
</cp:coreProperties>
</file>