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81" r:id="rId4"/>
    <p:sldId id="260" r:id="rId5"/>
    <p:sldId id="261" r:id="rId6"/>
    <p:sldId id="365" r:id="rId7"/>
    <p:sldId id="263" r:id="rId8"/>
    <p:sldId id="346" r:id="rId9"/>
    <p:sldId id="272" r:id="rId10"/>
    <p:sldId id="258" r:id="rId11"/>
    <p:sldId id="370" r:id="rId12"/>
    <p:sldId id="366" r:id="rId13"/>
    <p:sldId id="273" r:id="rId14"/>
    <p:sldId id="274" r:id="rId15"/>
    <p:sldId id="371" r:id="rId16"/>
    <p:sldId id="367" r:id="rId17"/>
    <p:sldId id="372" r:id="rId18"/>
    <p:sldId id="368" r:id="rId19"/>
    <p:sldId id="348" r:id="rId20"/>
    <p:sldId id="265" r:id="rId21"/>
    <p:sldId id="277" r:id="rId22"/>
    <p:sldId id="373" r:id="rId23"/>
    <p:sldId id="374" r:id="rId24"/>
    <p:sldId id="271" r:id="rId25"/>
    <p:sldId id="279" r:id="rId26"/>
  </p:sldIdLst>
  <p:sldSz cx="18288000" cy="10287000"/>
  <p:notesSz cx="6858000" cy="9144000"/>
  <p:embeddedFontLst>
    <p:embeddedFont>
      <p:font typeface="Aldhabi" pitchFamily="2" charset="-7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1E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213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915C18A-0E61-B843-AD54-B0AE7368EF82}" type="datetimeFigureOut">
              <a:rPr lang="ar-SA" smtClean="0"/>
              <a:t>6 شوال، 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A179EF9-5B90-BE43-89C1-260605875E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15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1005" y="8894897"/>
            <a:ext cx="16478253" cy="477735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27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904872" y="1931245"/>
            <a:ext cx="16478253" cy="3486152"/>
          </a:xfrm>
          <a:prstGeom prst="rect">
            <a:avLst/>
          </a:prstGeom>
        </p:spPr>
        <p:txBody>
          <a:bodyPr anchor="b"/>
          <a:lstStyle>
            <a:lvl1pPr>
              <a:defRPr sz="8700" spc="-17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1007" y="5417393"/>
            <a:ext cx="16478252" cy="1428752"/>
          </a:xfrm>
          <a:prstGeom prst="rect">
            <a:avLst/>
          </a:prstGeom>
        </p:spPr>
        <p:txBody>
          <a:bodyPr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0" indent="3429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2pPr>
            <a:lvl3pPr marL="0" indent="6858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3pPr>
            <a:lvl4pPr marL="0" indent="10287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4pPr>
            <a:lvl5pPr marL="0" indent="13716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06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>
        <p:blinds dir="vert"/>
      </p:transition>
    </mc:Choice>
    <mc:Fallback xmlns="">
      <p:transition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svg"/><Relationship Id="rId7" Type="http://schemas.openxmlformats.org/officeDocument/2006/relationships/image" Target="../media/image4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1.svg"/><Relationship Id="rId7" Type="http://schemas.openxmlformats.org/officeDocument/2006/relationships/image" Target="../media/image49.svg"/><Relationship Id="rId12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3.svg"/><Relationship Id="rId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1.svg"/><Relationship Id="rId7" Type="http://schemas.openxmlformats.org/officeDocument/2006/relationships/image" Target="../media/image49.svg"/><Relationship Id="rId12" Type="http://schemas.openxmlformats.org/officeDocument/2006/relationships/image" Target="../media/image5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3.svg"/><Relationship Id="rId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1.svg"/><Relationship Id="rId7" Type="http://schemas.openxmlformats.org/officeDocument/2006/relationships/image" Target="../media/image49.svg"/><Relationship Id="rId12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3.svg"/><Relationship Id="rId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2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6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8.svg"/><Relationship Id="rId7" Type="http://schemas.openxmlformats.org/officeDocument/2006/relationships/image" Target="../media/image70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8.svg"/><Relationship Id="rId7" Type="http://schemas.openxmlformats.org/officeDocument/2006/relationships/image" Target="../media/image70.svg"/><Relationship Id="rId12" Type="http://schemas.openxmlformats.org/officeDocument/2006/relationships/hyperlink" Target="https://t.me/maharat_raqmia_sabah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microsoft.com/office/2007/relationships/hdphoto" Target="../media/hdphoto1.wdp"/><Relationship Id="rId5" Type="http://schemas.openxmlformats.org/officeDocument/2006/relationships/image" Target="../media/image18.svg"/><Relationship Id="rId10" Type="http://schemas.openxmlformats.org/officeDocument/2006/relationships/image" Target="../media/image71.png"/><Relationship Id="rId4" Type="http://schemas.openxmlformats.org/officeDocument/2006/relationships/image" Target="../media/image17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0.svg"/><Relationship Id="rId5" Type="http://schemas.openxmlformats.org/officeDocument/2006/relationships/image" Target="../media/image20.sv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svg"/><Relationship Id="rId7" Type="http://schemas.openxmlformats.org/officeDocument/2006/relationships/image" Target="../media/image2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0.svg"/><Relationship Id="rId5" Type="http://schemas.openxmlformats.org/officeDocument/2006/relationships/image" Target="../media/image20.sv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45774" y="5936120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05260" y="625825"/>
            <a:ext cx="13077480" cy="9035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2625" y="3086770"/>
            <a:ext cx="2151064" cy="49090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82740" y="3317981"/>
            <a:ext cx="6663910" cy="44466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04400">
            <a:off x="14144451" y="966510"/>
            <a:ext cx="864175" cy="10332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53414" flipH="1">
            <a:off x="3143188" y="4368184"/>
            <a:ext cx="895712" cy="1070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72C95-6DE6-4B1D-B26D-AC6E1FC6A808}"/>
              </a:ext>
            </a:extLst>
          </p:cNvPr>
          <p:cNvSpPr txBox="1"/>
          <p:nvPr/>
        </p:nvSpPr>
        <p:spPr>
          <a:xfrm>
            <a:off x="5270012" y="1565284"/>
            <a:ext cx="7973185" cy="54014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11500" b="1" dirty="0">
                <a:latin typeface="Aldhabi" panose="01000000000000000000" pitchFamily="2" charset="-78"/>
                <a:cs typeface="Aldhabi" panose="01000000000000000000" pitchFamily="2" charset="-78"/>
              </a:rPr>
              <a:t>حياكم الله طالباتي</a:t>
            </a:r>
          </a:p>
          <a:p>
            <a:pPr algn="ctr"/>
            <a:endParaRPr lang="ar-EG" sz="11500" b="1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ar-EG" sz="11500" b="1" dirty="0"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ar-SA" sz="11500" b="1" dirty="0">
                <a:latin typeface="Aldhabi" panose="01000000000000000000" pitchFamily="2" charset="-78"/>
                <a:cs typeface="Aldhabi" panose="01000000000000000000" pitchFamily="2" charset="-78"/>
              </a:rPr>
              <a:t>وكل عام وأنتم بخير </a:t>
            </a:r>
            <a:endParaRPr lang="ar-KW" sz="115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556123" y="8245433"/>
            <a:ext cx="30579547" cy="152897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92821">
            <a:off x="16249478" y="2546074"/>
            <a:ext cx="951870" cy="6663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93098">
            <a:off x="11685252" y="5240913"/>
            <a:ext cx="951870" cy="66630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BCCBDB6-61E1-45CF-934C-7A16D6136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8519" y="643847"/>
            <a:ext cx="17074444" cy="10362820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2E5A5BF7-3E5F-EC84-92BA-6F1838A419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96" y="1720346"/>
            <a:ext cx="15004815" cy="7922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45774" y="5936120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05260" y="625825"/>
            <a:ext cx="13077480" cy="9035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2625" y="3086770"/>
            <a:ext cx="2151064" cy="49090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82740" y="3317981"/>
            <a:ext cx="6663910" cy="44466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04400">
            <a:off x="14144451" y="966510"/>
            <a:ext cx="864175" cy="10332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53414" flipH="1">
            <a:off x="3143188" y="4368184"/>
            <a:ext cx="895712" cy="1070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72C95-6DE6-4B1D-B26D-AC6E1FC6A808}"/>
              </a:ext>
            </a:extLst>
          </p:cNvPr>
          <p:cNvSpPr txBox="1"/>
          <p:nvPr/>
        </p:nvSpPr>
        <p:spPr>
          <a:xfrm>
            <a:off x="4946248" y="2765003"/>
            <a:ext cx="7973185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1500" b="1" dirty="0">
                <a:latin typeface="Aldhabi" panose="01000000000000000000" pitchFamily="2" charset="-78"/>
                <a:cs typeface="Aldhabi" panose="01000000000000000000" pitchFamily="2" charset="-78"/>
              </a:rPr>
              <a:t>قانون الملكية الفكرية</a:t>
            </a:r>
          </a:p>
        </p:txBody>
      </p:sp>
    </p:spTree>
    <p:extLst>
      <p:ext uri="{BB962C8B-B14F-4D97-AF65-F5344CB8AC3E}">
        <p14:creationId xmlns:p14="http://schemas.microsoft.com/office/powerpoint/2010/main" val="259101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556123" y="8245433"/>
            <a:ext cx="30579547" cy="15289774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BCCBDB6-61E1-45CF-934C-7A16D6136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8519" y="643847"/>
            <a:ext cx="16933333" cy="10362820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9035B4B2-8EE5-52B4-AC5E-FCDF0C0F0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85" y="1693333"/>
            <a:ext cx="15192963" cy="794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45774" y="5936120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05260" y="625825"/>
            <a:ext cx="13077480" cy="9035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2625" y="3086770"/>
            <a:ext cx="2151064" cy="49090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82740" y="3317981"/>
            <a:ext cx="6663910" cy="44466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04400">
            <a:off x="14144451" y="966510"/>
            <a:ext cx="864175" cy="10332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53414" flipH="1">
            <a:off x="3143188" y="4368184"/>
            <a:ext cx="895712" cy="1070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72C95-6DE6-4B1D-B26D-AC6E1FC6A808}"/>
              </a:ext>
            </a:extLst>
          </p:cNvPr>
          <p:cNvSpPr txBox="1"/>
          <p:nvPr/>
        </p:nvSpPr>
        <p:spPr>
          <a:xfrm>
            <a:off x="4946248" y="2765003"/>
            <a:ext cx="7973185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1500" b="1" dirty="0">
                <a:latin typeface="Aldhabi" panose="01000000000000000000" pitchFamily="2" charset="-78"/>
                <a:cs typeface="Aldhabi" panose="01000000000000000000" pitchFamily="2" charset="-78"/>
              </a:rPr>
              <a:t>مواد ذات حقوق محفوظة</a:t>
            </a:r>
          </a:p>
        </p:txBody>
      </p:sp>
    </p:spTree>
    <p:extLst>
      <p:ext uri="{BB962C8B-B14F-4D97-AF65-F5344CB8AC3E}">
        <p14:creationId xmlns:p14="http://schemas.microsoft.com/office/powerpoint/2010/main" val="395157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556123" y="8245433"/>
            <a:ext cx="30579547" cy="152897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66362" y="4885183"/>
            <a:ext cx="3187131" cy="50226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1305" r="74364"/>
          <a:stretch>
            <a:fillRect/>
          </a:stretch>
        </p:blipFill>
        <p:spPr>
          <a:xfrm>
            <a:off x="16515462" y="7094439"/>
            <a:ext cx="1556562" cy="2171857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BCCBDB6-61E1-45CF-934C-7A16D6136B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8519" y="643847"/>
            <a:ext cx="12345874" cy="8977646"/>
          </a:xfrm>
          <a:prstGeom prst="rect">
            <a:avLst/>
          </a:prstGeom>
        </p:spPr>
      </p:pic>
      <p:pic>
        <p:nvPicPr>
          <p:cNvPr id="2" name="صورة 3">
            <a:extLst>
              <a:ext uri="{FF2B5EF4-FFF2-40B4-BE49-F238E27FC236}">
                <a16:creationId xmlns:a16="http://schemas.microsoft.com/office/drawing/2014/main" id="{2006FCEA-F4BF-E211-426B-7B3A41D21E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91" y="1337574"/>
            <a:ext cx="11109887" cy="731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45774" y="5936120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05260" y="625825"/>
            <a:ext cx="13077480" cy="9035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2625" y="3086770"/>
            <a:ext cx="2151064" cy="49090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82740" y="3317981"/>
            <a:ext cx="6663910" cy="44466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04400">
            <a:off x="14144451" y="966510"/>
            <a:ext cx="864175" cy="10332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53414" flipH="1">
            <a:off x="3143188" y="4368184"/>
            <a:ext cx="895712" cy="1070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72C95-6DE6-4B1D-B26D-AC6E1FC6A808}"/>
              </a:ext>
            </a:extLst>
          </p:cNvPr>
          <p:cNvSpPr txBox="1"/>
          <p:nvPr/>
        </p:nvSpPr>
        <p:spPr>
          <a:xfrm>
            <a:off x="4946248" y="2765003"/>
            <a:ext cx="7973185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1500" b="1" dirty="0">
                <a:latin typeface="Aldhabi" panose="01000000000000000000" pitchFamily="2" charset="-78"/>
                <a:cs typeface="Aldhabi" panose="01000000000000000000" pitchFamily="2" charset="-78"/>
              </a:rPr>
              <a:t>تراخيص المشاع الابداعي</a:t>
            </a:r>
          </a:p>
        </p:txBody>
      </p:sp>
    </p:spTree>
    <p:extLst>
      <p:ext uri="{BB962C8B-B14F-4D97-AF65-F5344CB8AC3E}">
        <p14:creationId xmlns:p14="http://schemas.microsoft.com/office/powerpoint/2010/main" val="41406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556123" y="8245433"/>
            <a:ext cx="30579547" cy="152897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59266" y="3928439"/>
            <a:ext cx="3794228" cy="5979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1305" r="74364"/>
          <a:stretch>
            <a:fillRect/>
          </a:stretch>
        </p:blipFill>
        <p:spPr>
          <a:xfrm>
            <a:off x="16515462" y="7094439"/>
            <a:ext cx="1556562" cy="21718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92821">
            <a:off x="15424654" y="3971984"/>
            <a:ext cx="951870" cy="6663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93098">
            <a:off x="11870339" y="5173749"/>
            <a:ext cx="951870" cy="66630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BCCBDB6-61E1-45CF-934C-7A16D6136B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8519" y="643847"/>
            <a:ext cx="10946479" cy="8977646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AF3673F2-7DC6-330B-0D18-097D2F66AA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9" y="665507"/>
            <a:ext cx="10946479" cy="8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5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45774" y="5936120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05260" y="625825"/>
            <a:ext cx="13077480" cy="9035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2625" y="3086770"/>
            <a:ext cx="2151064" cy="49090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82740" y="3317981"/>
            <a:ext cx="6663910" cy="44466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04400">
            <a:off x="14144451" y="966510"/>
            <a:ext cx="864175" cy="10332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53414" flipH="1">
            <a:off x="3143188" y="4368184"/>
            <a:ext cx="895712" cy="1070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72C95-6DE6-4B1D-B26D-AC6E1FC6A808}"/>
              </a:ext>
            </a:extLst>
          </p:cNvPr>
          <p:cNvSpPr txBox="1"/>
          <p:nvPr/>
        </p:nvSpPr>
        <p:spPr>
          <a:xfrm>
            <a:off x="4946248" y="2765003"/>
            <a:ext cx="7973185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1500" b="1" dirty="0">
                <a:latin typeface="Aldhabi" panose="01000000000000000000" pitchFamily="2" charset="-78"/>
                <a:cs typeface="Aldhabi" panose="01000000000000000000" pitchFamily="2" charset="-78"/>
              </a:rPr>
              <a:t>القراصنة عبر الانترنت</a:t>
            </a:r>
          </a:p>
        </p:txBody>
      </p:sp>
    </p:spTree>
    <p:extLst>
      <p:ext uri="{BB962C8B-B14F-4D97-AF65-F5344CB8AC3E}">
        <p14:creationId xmlns:p14="http://schemas.microsoft.com/office/powerpoint/2010/main" val="227041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556123" y="8245433"/>
            <a:ext cx="30579547" cy="152897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59266" y="3928439"/>
            <a:ext cx="3794228" cy="5979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1305" r="74364"/>
          <a:stretch>
            <a:fillRect/>
          </a:stretch>
        </p:blipFill>
        <p:spPr>
          <a:xfrm>
            <a:off x="16515462" y="7094439"/>
            <a:ext cx="1556562" cy="21718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92821">
            <a:off x="15424654" y="3971984"/>
            <a:ext cx="951870" cy="6663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93098">
            <a:off x="11870339" y="5173749"/>
            <a:ext cx="951870" cy="66630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BCCBDB6-61E1-45CF-934C-7A16D6136B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8519" y="643847"/>
            <a:ext cx="10946479" cy="8977646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442489CE-7397-51CF-5934-877A7A464F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9" y="643847"/>
            <a:ext cx="11131567" cy="89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556123" y="8245433"/>
            <a:ext cx="30579547" cy="152897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59266" y="3928439"/>
            <a:ext cx="3794228" cy="5979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1305" r="74364"/>
          <a:stretch>
            <a:fillRect/>
          </a:stretch>
        </p:blipFill>
        <p:spPr>
          <a:xfrm>
            <a:off x="16515462" y="7094439"/>
            <a:ext cx="1556562" cy="21718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92821">
            <a:off x="15424654" y="3971984"/>
            <a:ext cx="951870" cy="6663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93098">
            <a:off x="11870339" y="5173749"/>
            <a:ext cx="951870" cy="66630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BCCBDB6-61E1-45CF-934C-7A16D6136B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8519" y="643847"/>
            <a:ext cx="10946479" cy="8977646"/>
          </a:xfrm>
          <a:prstGeom prst="rect">
            <a:avLst/>
          </a:prstGeom>
        </p:spPr>
      </p:pic>
      <p:pic>
        <p:nvPicPr>
          <p:cNvPr id="2" name="صورة 3">
            <a:extLst>
              <a:ext uri="{FF2B5EF4-FFF2-40B4-BE49-F238E27FC236}">
                <a16:creationId xmlns:a16="http://schemas.microsoft.com/office/drawing/2014/main" id="{E7FE9F14-951F-33FA-6542-5CA1ACB3E0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8" y="665508"/>
            <a:ext cx="10946479" cy="895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8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12748" y="0"/>
            <a:ext cx="13476790" cy="78655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250" y="3390900"/>
            <a:ext cx="4863185" cy="65718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8370">
            <a:off x="3817189" y="1983985"/>
            <a:ext cx="948535" cy="11341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FAE18E-CD4A-4B8A-879C-CC75867CCC21}"/>
              </a:ext>
            </a:extLst>
          </p:cNvPr>
          <p:cNvSpPr txBox="1"/>
          <p:nvPr/>
        </p:nvSpPr>
        <p:spPr>
          <a:xfrm>
            <a:off x="5794692" y="478831"/>
            <a:ext cx="1171290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>
                <a:latin typeface="Aldhabi" panose="01000000000000000000" pitchFamily="2" charset="-78"/>
                <a:cs typeface="Aldhabi" panose="01000000000000000000" pitchFamily="2" charset="-78"/>
              </a:rPr>
              <a:t>اليوم/الأربعاء.                     التاريخ/١٤٤٤/١٠/٦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F045F6-E437-43E3-B4D0-F03CFE82B091}"/>
              </a:ext>
            </a:extLst>
          </p:cNvPr>
          <p:cNvSpPr txBox="1"/>
          <p:nvPr/>
        </p:nvSpPr>
        <p:spPr>
          <a:xfrm>
            <a:off x="12718103" y="2243207"/>
            <a:ext cx="775329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9600" b="1" dirty="0">
                <a:latin typeface="Aldhabi" panose="01000000000000000000" pitchFamily="2" charset="-78"/>
                <a:cs typeface="Aldhabi" panose="01000000000000000000" pitchFamily="2" charset="-78"/>
              </a:rPr>
              <a:t>الصف</a:t>
            </a:r>
            <a:r>
              <a:rPr lang="ar-SA" sz="9600" b="1" dirty="0">
                <a:latin typeface="Aldhabi" panose="01000000000000000000" pitchFamily="2" charset="-78"/>
                <a:cs typeface="Aldhabi" panose="01000000000000000000" pitchFamily="2" charset="-78"/>
              </a:rPr>
              <a:t>/ السادس/١</a:t>
            </a:r>
            <a:endParaRPr lang="ar-KW" sz="96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6F19A8-9484-4ADB-A0DE-7C32653AD0BB}"/>
              </a:ext>
            </a:extLst>
          </p:cNvPr>
          <p:cNvSpPr txBox="1"/>
          <p:nvPr/>
        </p:nvSpPr>
        <p:spPr>
          <a:xfrm>
            <a:off x="10795429" y="4202300"/>
            <a:ext cx="616772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9600" b="1" dirty="0">
                <a:latin typeface="Aldhabi" panose="01000000000000000000" pitchFamily="2" charset="-78"/>
                <a:cs typeface="Aldhabi" panose="01000000000000000000" pitchFamily="2" charset="-78"/>
              </a:rPr>
              <a:t>المادة</a:t>
            </a:r>
            <a:r>
              <a:rPr lang="ar-SA" sz="9600" b="1" dirty="0">
                <a:latin typeface="Aldhabi" panose="01000000000000000000" pitchFamily="2" charset="-78"/>
                <a:cs typeface="Aldhabi" panose="01000000000000000000" pitchFamily="2" charset="-78"/>
              </a:rPr>
              <a:t>/ المهارات الرقمية</a:t>
            </a:r>
            <a:endParaRPr lang="ar-KW" sz="96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16BD3C-1D3D-487F-B2C8-5FBD55B495DE}"/>
              </a:ext>
            </a:extLst>
          </p:cNvPr>
          <p:cNvSpPr txBox="1"/>
          <p:nvPr/>
        </p:nvSpPr>
        <p:spPr>
          <a:xfrm>
            <a:off x="12984953" y="5705772"/>
            <a:ext cx="38100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9600" b="1" dirty="0">
                <a:latin typeface="Aldhabi" panose="01000000000000000000" pitchFamily="2" charset="-78"/>
                <a:cs typeface="Aldhabi" panose="01000000000000000000" pitchFamily="2" charset="-78"/>
              </a:rPr>
              <a:t>الحصة</a:t>
            </a:r>
            <a:r>
              <a:rPr lang="ar-SA" sz="9600" b="1" dirty="0">
                <a:latin typeface="Aldhabi" panose="01000000000000000000" pitchFamily="2" charset="-78"/>
                <a:cs typeface="Aldhabi" panose="01000000000000000000" pitchFamily="2" charset="-78"/>
              </a:rPr>
              <a:t>/ الثانية</a:t>
            </a:r>
            <a:endParaRPr lang="ar-KW" sz="96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4068" y="6401612"/>
            <a:ext cx="16196162" cy="80980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98535" y="3620250"/>
            <a:ext cx="6926361" cy="47854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24263">
            <a:off x="16608423" y="3192617"/>
            <a:ext cx="951870" cy="6663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35895">
            <a:off x="10122600" y="6068458"/>
            <a:ext cx="951870" cy="66630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1DA8DBF-3843-426C-B60C-05BF1AF27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9020" y="377450"/>
            <a:ext cx="9340209" cy="54512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2CD85A-8846-428D-B1D5-A6864C0D2023}"/>
              </a:ext>
            </a:extLst>
          </p:cNvPr>
          <p:cNvSpPr txBox="1"/>
          <p:nvPr/>
        </p:nvSpPr>
        <p:spPr>
          <a:xfrm>
            <a:off x="3045301" y="2243313"/>
            <a:ext cx="533579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>
                <a:latin typeface="Aldhabi" panose="01000000000000000000" pitchFamily="2" charset="-78"/>
                <a:cs typeface="Aldhabi" panose="01000000000000000000" pitchFamily="2" charset="-78"/>
              </a:rPr>
              <a:t>لنطبق ماتعلمناه</a:t>
            </a:r>
            <a:endParaRPr lang="ar-KW" sz="96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374923D4-8A48-4FC8-B09C-331164A06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4664" y="0"/>
            <a:ext cx="13319039" cy="9924815"/>
          </a:xfrm>
          <a:prstGeom prst="rect">
            <a:avLst/>
          </a:prstGeom>
        </p:spPr>
      </p:pic>
      <p:pic>
        <p:nvPicPr>
          <p:cNvPr id="5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35380856-6801-7643-9CEE-0568878BA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49821" y="1624078"/>
            <a:ext cx="2514600" cy="1898276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1FA98189-5AEE-935F-9211-D67BF0C7C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4" y="0"/>
            <a:ext cx="13319039" cy="9924815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8785AB0D-60F6-1A07-5065-9038C057A2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9" y="3222251"/>
            <a:ext cx="658959" cy="600206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CE5E1F46-5463-0CFA-DB6C-86178C7F1F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77" y="4362201"/>
            <a:ext cx="658959" cy="600206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D60DD793-0E8D-C549-2C71-7F49F37A10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92" y="5305081"/>
            <a:ext cx="658959" cy="600206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0561E13F-EE48-D685-FE52-1CA08CE9F5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92" y="6236309"/>
            <a:ext cx="658959" cy="600206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2B9E48A0-C54E-4BC1-7DDB-B19501D31E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92" y="7167537"/>
            <a:ext cx="658959" cy="600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C3655D-C8DD-43D0-ACDC-869CA744AE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8" y="8219466"/>
            <a:ext cx="658959" cy="600206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AC502031-DF55-62D7-5CF7-0FB5D2F804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580" y="9024505"/>
            <a:ext cx="658959" cy="60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9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374923D4-8A48-4FC8-B09C-331164A06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4664" y="0"/>
            <a:ext cx="13319039" cy="9924815"/>
          </a:xfrm>
          <a:prstGeom prst="rect">
            <a:avLst/>
          </a:prstGeom>
        </p:spPr>
      </p:pic>
      <p:pic>
        <p:nvPicPr>
          <p:cNvPr id="5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35380856-6801-7643-9CEE-0568878BA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49821" y="1624078"/>
            <a:ext cx="2514600" cy="1898276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278169FE-B192-25B9-E885-2746FB2D64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5" y="181093"/>
            <a:ext cx="13319038" cy="9924814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20C0CFC3-DDF4-A168-1EA2-83E89F13D0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9" y="3222251"/>
            <a:ext cx="658959" cy="600206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DAF1330F-3BDD-D8F3-4737-EE6C93AAF4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8" y="5508143"/>
            <a:ext cx="658960" cy="600207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BDD859B7-E601-A0FE-CD57-9C9B1A782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83" y="9169977"/>
            <a:ext cx="658959" cy="60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1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374923D4-8A48-4FC8-B09C-331164A06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4664" y="0"/>
            <a:ext cx="13319039" cy="9924815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8635BCE6-3A85-64B4-FEB1-E3F78AFCC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3" y="-189859"/>
            <a:ext cx="13319039" cy="10476859"/>
          </a:xfrm>
          <a:prstGeom prst="rect">
            <a:avLst/>
          </a:prstGeom>
        </p:spPr>
      </p:pic>
      <p:pic>
        <p:nvPicPr>
          <p:cNvPr id="5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35380856-6801-7643-9CEE-0568878BA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49821" y="1624078"/>
            <a:ext cx="2514600" cy="1898276"/>
          </a:xfrm>
          <a:prstGeom prst="rect">
            <a:avLst/>
          </a:prstGeom>
        </p:spPr>
      </p:pic>
      <p:cxnSp>
        <p:nvCxnSpPr>
          <p:cNvPr id="2" name="رابط كسهم مستقيم 1">
            <a:extLst>
              <a:ext uri="{FF2B5EF4-FFF2-40B4-BE49-F238E27FC236}">
                <a16:creationId xmlns:a16="http://schemas.microsoft.com/office/drawing/2014/main" id="{F2B19AAA-167B-4CFA-C6B6-1F4055B4A679}"/>
              </a:ext>
            </a:extLst>
          </p:cNvPr>
          <p:cNvCxnSpPr>
            <a:cxnSpLocks/>
          </p:cNvCxnSpPr>
          <p:nvPr/>
        </p:nvCxnSpPr>
        <p:spPr>
          <a:xfrm flipV="1">
            <a:off x="5381958" y="3292887"/>
            <a:ext cx="3272857" cy="296362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1FB12EDD-BE4E-0165-E860-21054307F381}"/>
              </a:ext>
            </a:extLst>
          </p:cNvPr>
          <p:cNvCxnSpPr>
            <a:cxnSpLocks/>
          </p:cNvCxnSpPr>
          <p:nvPr/>
        </p:nvCxnSpPr>
        <p:spPr>
          <a:xfrm flipV="1">
            <a:off x="5381957" y="4025856"/>
            <a:ext cx="3762043" cy="294947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C7F58443-C536-F606-5066-D81A04EBFF43}"/>
              </a:ext>
            </a:extLst>
          </p:cNvPr>
          <p:cNvCxnSpPr>
            <a:cxnSpLocks/>
          </p:cNvCxnSpPr>
          <p:nvPr/>
        </p:nvCxnSpPr>
        <p:spPr>
          <a:xfrm>
            <a:off x="5381957" y="4025856"/>
            <a:ext cx="3762043" cy="2230657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C34F4F49-97AE-E08F-664B-CD1A422F1A98}"/>
              </a:ext>
            </a:extLst>
          </p:cNvPr>
          <p:cNvCxnSpPr>
            <a:cxnSpLocks/>
          </p:cNvCxnSpPr>
          <p:nvPr/>
        </p:nvCxnSpPr>
        <p:spPr>
          <a:xfrm flipV="1">
            <a:off x="5381957" y="4953478"/>
            <a:ext cx="3762043" cy="459592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BD6892AB-A903-F774-9E1C-A92D06F8970F}"/>
              </a:ext>
            </a:extLst>
          </p:cNvPr>
          <p:cNvCxnSpPr>
            <a:cxnSpLocks/>
          </p:cNvCxnSpPr>
          <p:nvPr/>
        </p:nvCxnSpPr>
        <p:spPr>
          <a:xfrm>
            <a:off x="5381956" y="5141184"/>
            <a:ext cx="3272859" cy="184829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>
            <a:extLst>
              <a:ext uri="{FF2B5EF4-FFF2-40B4-BE49-F238E27FC236}">
                <a16:creationId xmlns:a16="http://schemas.microsoft.com/office/drawing/2014/main" id="{C8C9D6CF-4436-D8F5-EF43-97EDAD18E18E}"/>
              </a:ext>
            </a:extLst>
          </p:cNvPr>
          <p:cNvCxnSpPr>
            <a:cxnSpLocks/>
          </p:cNvCxnSpPr>
          <p:nvPr/>
        </p:nvCxnSpPr>
        <p:spPr>
          <a:xfrm>
            <a:off x="5381955" y="3278740"/>
            <a:ext cx="3272860" cy="4976555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2A02B035-7080-ACEC-AC39-D605EAB9549F}"/>
              </a:ext>
            </a:extLst>
          </p:cNvPr>
          <p:cNvCxnSpPr>
            <a:cxnSpLocks/>
          </p:cNvCxnSpPr>
          <p:nvPr/>
        </p:nvCxnSpPr>
        <p:spPr>
          <a:xfrm>
            <a:off x="5381954" y="8118957"/>
            <a:ext cx="3762046" cy="133328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4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34331" y="1028700"/>
            <a:ext cx="5855332" cy="79126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759946">
            <a:off x="-11830331" y="3869401"/>
            <a:ext cx="20724169" cy="243553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5485998"/>
            <a:ext cx="5088213" cy="41168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21217" flipH="1">
            <a:off x="5327340" y="5751598"/>
            <a:ext cx="595121" cy="7115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21217">
            <a:off x="731140" y="7829985"/>
            <a:ext cx="595121" cy="7115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1B21A2-FB49-4465-AB65-555DD496850B}"/>
              </a:ext>
            </a:extLst>
          </p:cNvPr>
          <p:cNvSpPr txBox="1"/>
          <p:nvPr/>
        </p:nvSpPr>
        <p:spPr>
          <a:xfrm>
            <a:off x="11094464" y="1792538"/>
            <a:ext cx="5488263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latin typeface="Aldhabi" panose="01000000000000000000" pitchFamily="2" charset="-78"/>
                <a:cs typeface="Aldhabi" panose="01000000000000000000" pitchFamily="2" charset="-78"/>
              </a:rPr>
              <a:t>الواجب</a:t>
            </a:r>
          </a:p>
          <a:p>
            <a:pPr algn="ctr"/>
            <a:r>
              <a:rPr lang="ar-SA" sz="8800" b="1" dirty="0">
                <a:latin typeface="Aldhabi" panose="01000000000000000000" pitchFamily="2" charset="-78"/>
                <a:cs typeface="Aldhabi" panose="01000000000000000000" pitchFamily="2" charset="-78"/>
              </a:rPr>
              <a:t>تدريب (٤)</a:t>
            </a:r>
          </a:p>
          <a:p>
            <a:pPr algn="ctr"/>
            <a:r>
              <a:rPr lang="ar-SA" sz="8800" b="1" dirty="0">
                <a:latin typeface="Aldhabi" panose="01000000000000000000" pitchFamily="2" charset="-78"/>
                <a:cs typeface="Aldhabi" panose="01000000000000000000" pitchFamily="2" charset="-78"/>
              </a:rPr>
              <a:t>صفحة (٧٥)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34331" y="1028700"/>
            <a:ext cx="5855332" cy="85741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759946">
            <a:off x="-11830331" y="3869401"/>
            <a:ext cx="20724169" cy="243553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5485998"/>
            <a:ext cx="5088213" cy="41168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21217" flipH="1">
            <a:off x="5327340" y="5751598"/>
            <a:ext cx="595121" cy="7115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21217">
            <a:off x="731140" y="7829985"/>
            <a:ext cx="595121" cy="7115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1B21A2-FB49-4465-AB65-555DD496850B}"/>
              </a:ext>
            </a:extLst>
          </p:cNvPr>
          <p:cNvSpPr txBox="1"/>
          <p:nvPr/>
        </p:nvSpPr>
        <p:spPr>
          <a:xfrm>
            <a:off x="11201400" y="1987946"/>
            <a:ext cx="5135204" cy="68634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8800" b="1" dirty="0">
                <a:latin typeface="Aldhabi" panose="01000000000000000000" pitchFamily="2" charset="-78"/>
                <a:cs typeface="Aldhabi" panose="01000000000000000000" pitchFamily="2" charset="-78"/>
              </a:rPr>
              <a:t>شكراً لتفاعلكم طالباتي المتميزات شكراً من القلب</a:t>
            </a:r>
            <a:endParaRPr lang="ar-SA" sz="8800" b="1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endParaRPr lang="ar-EG" sz="8800" b="1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ar-EG" sz="8800" b="1" dirty="0">
                <a:latin typeface="Aldhabi" panose="01000000000000000000" pitchFamily="2" charset="-78"/>
                <a:cs typeface="Aldhabi" panose="01000000000000000000" pitchFamily="2" charset="-78"/>
              </a:rPr>
              <a:t>أ/</a:t>
            </a:r>
            <a:r>
              <a:rPr lang="ar-SA" sz="8800" b="1" dirty="0">
                <a:latin typeface="Aldhabi" panose="01000000000000000000" pitchFamily="2" charset="-78"/>
                <a:cs typeface="Aldhabi" panose="01000000000000000000" pitchFamily="2" charset="-78"/>
              </a:rPr>
              <a:t>صباح القحطاني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4F5236-85F6-441F-A0C6-C4247D6EF663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6200" y="5068825"/>
            <a:ext cx="1295400" cy="129814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1F944A5-62B9-F648-897B-C0A1F27B4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4713" y="2499116"/>
            <a:ext cx="8745449" cy="2389845"/>
          </a:xfrm>
          <a:prstGeom prst="rect">
            <a:avLst/>
          </a:prstGeom>
        </p:spPr>
      </p:pic>
      <p:sp>
        <p:nvSpPr>
          <p:cNvPr id="13" name="TextBox 16">
            <a:hlinkClick r:id="rId12" invalidUrl="https://t.me/maharat_raqmia_sabah"/>
            <a:extLst>
              <a:ext uri="{FF2B5EF4-FFF2-40B4-BE49-F238E27FC236}">
                <a16:creationId xmlns:a16="http://schemas.microsoft.com/office/drawing/2014/main" id="{C5778F82-B6AD-E042-BFE2-BB620A2A7B63}"/>
              </a:ext>
            </a:extLst>
          </p:cNvPr>
          <p:cNvSpPr txBox="1"/>
          <p:nvPr/>
        </p:nvSpPr>
        <p:spPr>
          <a:xfrm>
            <a:off x="-969688" y="3224678"/>
            <a:ext cx="12171088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GB" sz="5500" b="1" dirty="0">
                <a:latin typeface="Aldhabi" panose="01000000000000000000" pitchFamily="2" charset="-78"/>
                <a:cs typeface="Aldhabi" panose="01000000000000000000" pitchFamily="2" charset="-78"/>
              </a:rPr>
              <a:t>https://t.me/</a:t>
            </a:r>
            <a:r>
              <a:rPr lang="en-GB" sz="5500" b="1" dirty="0" err="1">
                <a:latin typeface="Aldhabi" panose="01000000000000000000" pitchFamily="2" charset="-78"/>
                <a:cs typeface="Aldhabi" panose="01000000000000000000" pitchFamily="2" charset="-78"/>
              </a:rPr>
              <a:t>maharat_raqmia_sabah</a:t>
            </a:r>
            <a:endParaRPr lang="ar-SA" sz="55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89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45774" y="5936120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05260" y="625825"/>
            <a:ext cx="13077480" cy="9035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2625" y="3086770"/>
            <a:ext cx="2151064" cy="49090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82740" y="3317981"/>
            <a:ext cx="6663910" cy="44466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04400">
            <a:off x="14144451" y="966510"/>
            <a:ext cx="864175" cy="10332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53414" flipH="1">
            <a:off x="3143188" y="4368184"/>
            <a:ext cx="895712" cy="1070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72C95-6DE6-4B1D-B26D-AC6E1FC6A808}"/>
              </a:ext>
            </a:extLst>
          </p:cNvPr>
          <p:cNvSpPr txBox="1"/>
          <p:nvPr/>
        </p:nvSpPr>
        <p:spPr>
          <a:xfrm>
            <a:off x="5270012" y="1565284"/>
            <a:ext cx="7973185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1500" b="1" dirty="0">
                <a:latin typeface="Aldhabi" panose="01000000000000000000" pitchFamily="2" charset="-78"/>
                <a:cs typeface="Aldhabi" panose="01000000000000000000" pitchFamily="2" charset="-78"/>
              </a:rPr>
              <a:t>النشيد الوطني السعودي</a:t>
            </a:r>
            <a:endParaRPr lang="ar-EG" sz="115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20200831_2883258794497881749">
            <a:hlinkClick r:id="" action="ppaction://media"/>
            <a:extLst>
              <a:ext uri="{FF2B5EF4-FFF2-40B4-BE49-F238E27FC236}">
                <a16:creationId xmlns:a16="http://schemas.microsoft.com/office/drawing/2014/main" id="{97FDED4C-A002-AB45-85AC-FA35E63DD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17364" y="4564424"/>
            <a:ext cx="678479" cy="678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AC1AC69-3B97-314D-B9B2-BADE73E4C6C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1198" y="3701872"/>
            <a:ext cx="4045602" cy="23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7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45334" y="1028699"/>
            <a:ext cx="10997332" cy="6418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91584" y="4421041"/>
            <a:ext cx="3683310" cy="54166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7397" y="4237921"/>
            <a:ext cx="1959836" cy="54166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E1DE3B-D136-4C96-A570-0E9C998E1A81}"/>
              </a:ext>
            </a:extLst>
          </p:cNvPr>
          <p:cNvSpPr txBox="1"/>
          <p:nvPr/>
        </p:nvSpPr>
        <p:spPr>
          <a:xfrm>
            <a:off x="9858179" y="1234188"/>
            <a:ext cx="489601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>
                <a:latin typeface="Aldhabi" panose="01000000000000000000" pitchFamily="2" charset="-78"/>
                <a:cs typeface="Aldhabi" panose="01000000000000000000" pitchFamily="2" charset="-78"/>
              </a:rPr>
              <a:t>الاستراتيجيات</a:t>
            </a:r>
            <a:endParaRPr lang="ar-KW" sz="96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038E68-17E6-4CFA-A810-791FC8F0787E}"/>
              </a:ext>
            </a:extLst>
          </p:cNvPr>
          <p:cNvSpPr txBox="1"/>
          <p:nvPr/>
        </p:nvSpPr>
        <p:spPr>
          <a:xfrm>
            <a:off x="3804724" y="2803848"/>
            <a:ext cx="7929377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>
                <a:latin typeface="Aldhabi" panose="01000000000000000000" pitchFamily="2" charset="-78"/>
                <a:cs typeface="Aldhabi" panose="01000000000000000000" pitchFamily="2" charset="-78"/>
              </a:rPr>
              <a:t>١-قراءة الصورة</a:t>
            </a:r>
          </a:p>
          <a:p>
            <a:pPr algn="ctr"/>
            <a:r>
              <a:rPr lang="ar-SA" sz="8000" b="1" dirty="0">
                <a:latin typeface="Aldhabi" panose="01000000000000000000" pitchFamily="2" charset="-78"/>
                <a:cs typeface="Aldhabi" panose="01000000000000000000" pitchFamily="2" charset="-78"/>
              </a:rPr>
              <a:t>٢-سحابة الكلمات </a:t>
            </a:r>
          </a:p>
          <a:p>
            <a:pPr algn="ctr"/>
            <a:r>
              <a:rPr lang="ar-SA" sz="8000" b="1" dirty="0">
                <a:latin typeface="Aldhabi" panose="01000000000000000000" pitchFamily="2" charset="-78"/>
                <a:cs typeface="Aldhabi" panose="01000000000000000000" pitchFamily="2" charset="-78"/>
              </a:rPr>
              <a:t>٣- الدقيقة الواحدة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06865">
            <a:off x="-2727622" y="1009489"/>
            <a:ext cx="22146455" cy="260268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27421" y="1262701"/>
            <a:ext cx="4940378" cy="76541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36316">
            <a:off x="4941962" y="1854818"/>
            <a:ext cx="951870" cy="6663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388495">
            <a:off x="886095" y="3703573"/>
            <a:ext cx="951870" cy="66630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4D4E8BD-3596-4D11-AEF1-9063332A40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81800" y="1"/>
            <a:ext cx="10997332" cy="8465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75BE8C-C741-4EFC-A2A8-CB39EDA0BCAF}"/>
              </a:ext>
            </a:extLst>
          </p:cNvPr>
          <p:cNvSpPr txBox="1"/>
          <p:nvPr/>
        </p:nvSpPr>
        <p:spPr>
          <a:xfrm>
            <a:off x="9144000" y="843583"/>
            <a:ext cx="729210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>
                <a:latin typeface="Aldhabi" panose="01000000000000000000" pitchFamily="2" charset="-78"/>
                <a:cs typeface="Aldhabi" panose="01000000000000000000" pitchFamily="2" charset="-78"/>
              </a:rPr>
              <a:t>ماذا تعلمنا في الحصة الماضية؟</a:t>
            </a:r>
            <a:endParaRPr lang="ar-KW" sz="96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3251A3C6-9E5C-54F6-A251-D7EF74C87E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5" y="2413243"/>
            <a:ext cx="9675764" cy="522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رسم 2" descr="سحابة خطوط عريضة">
            <a:extLst>
              <a:ext uri="{FF2B5EF4-FFF2-40B4-BE49-F238E27FC236}">
                <a16:creationId xmlns:a16="http://schemas.microsoft.com/office/drawing/2014/main" id="{F4A4BCA8-089F-49DF-BC60-8809ACE61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506" y="-2219828"/>
            <a:ext cx="11772902" cy="12506827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B97E38B-3874-42CC-9D9C-F851DF1E0545}"/>
              </a:ext>
            </a:extLst>
          </p:cNvPr>
          <p:cNvSpPr txBox="1"/>
          <p:nvPr/>
        </p:nvSpPr>
        <p:spPr>
          <a:xfrm>
            <a:off x="9144002" y="935511"/>
            <a:ext cx="9144000" cy="16158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marL="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4800" b="1" dirty="0">
                <a:latin typeface="Dubai" panose="020B0503030403030204" pitchFamily="34" charset="-78"/>
                <a:cs typeface="Dubai" panose="020B0503030403030204" pitchFamily="34" charset="-78"/>
              </a:rPr>
              <a:t>من خلال استراتيجية سحابة الكلمات استنتج ماذا سوف نتعلم اليوم؟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5A60C52-3FB8-4630-B7E3-8396EB1F7103}"/>
              </a:ext>
            </a:extLst>
          </p:cNvPr>
          <p:cNvSpPr txBox="1"/>
          <p:nvPr/>
        </p:nvSpPr>
        <p:spPr>
          <a:xfrm>
            <a:off x="4568617" y="5903643"/>
            <a:ext cx="6121678" cy="10310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marL="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100" b="1" dirty="0">
                <a:solidFill>
                  <a:srgbClr val="0070C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مجموعة من القواعد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B9D7081-E385-4102-BD49-7BA974DE4B5E}"/>
              </a:ext>
            </a:extLst>
          </p:cNvPr>
          <p:cNvSpPr txBox="1"/>
          <p:nvPr/>
        </p:nvSpPr>
        <p:spPr>
          <a:xfrm>
            <a:off x="3309659" y="1994687"/>
            <a:ext cx="4796096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marL="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8000" b="1" dirty="0">
                <a:solidFill>
                  <a:schemeClr val="accent2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حقوق تأليف ونشر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D104D0E-769A-449D-B23E-9F8267388D9B}"/>
              </a:ext>
            </a:extLst>
          </p:cNvPr>
          <p:cNvSpPr txBox="1"/>
          <p:nvPr/>
        </p:nvSpPr>
        <p:spPr>
          <a:xfrm>
            <a:off x="1220828" y="4495343"/>
            <a:ext cx="6121678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marL="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r" defTabSz="1371600" rtl="1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000" b="1" dirty="0">
                <a:solidFill>
                  <a:schemeClr val="bg1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براءة الاختراع</a:t>
            </a:r>
          </a:p>
        </p:txBody>
      </p:sp>
    </p:spTree>
    <p:extLst>
      <p:ext uri="{BB962C8B-B14F-4D97-AF65-F5344CB8AC3E}">
        <p14:creationId xmlns:p14="http://schemas.microsoft.com/office/powerpoint/2010/main" val="1087508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06865">
            <a:off x="-2681484" y="1063235"/>
            <a:ext cx="22146455" cy="260268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30981" y="1349302"/>
            <a:ext cx="3228639" cy="76212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4718535" y="3438086"/>
            <a:ext cx="951870" cy="6663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192345">
            <a:off x="825978" y="3418842"/>
            <a:ext cx="951870" cy="66630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66E2BDA-9AE9-4935-B200-9C52CDF795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1354" y="491352"/>
            <a:ext cx="9608562" cy="5607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286D96-3B59-45E0-A802-45FEBF268A25}"/>
              </a:ext>
            </a:extLst>
          </p:cNvPr>
          <p:cNvSpPr txBox="1"/>
          <p:nvPr/>
        </p:nvSpPr>
        <p:spPr>
          <a:xfrm>
            <a:off x="9740429" y="1054498"/>
            <a:ext cx="545253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>
                <a:latin typeface="Aldhabi" panose="01000000000000000000" pitchFamily="2" charset="-78"/>
                <a:cs typeface="Aldhabi" panose="01000000000000000000" pitchFamily="2" charset="-78"/>
              </a:rPr>
              <a:t>الدرس الثالث</a:t>
            </a:r>
            <a:endParaRPr lang="ar-KW" sz="96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CF163B-6212-48B3-80CC-52E80142E5EF}"/>
              </a:ext>
            </a:extLst>
          </p:cNvPr>
          <p:cNvSpPr txBox="1"/>
          <p:nvPr/>
        </p:nvSpPr>
        <p:spPr>
          <a:xfrm>
            <a:off x="9144000" y="3462346"/>
            <a:ext cx="996566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>
                <a:latin typeface="Aldhabi" panose="01000000000000000000" pitchFamily="2" charset="-78"/>
                <a:cs typeface="Aldhabi" panose="01000000000000000000" pitchFamily="2" charset="-78"/>
              </a:rPr>
              <a:t>الملكية الفكرية</a:t>
            </a:r>
            <a:endParaRPr lang="ar-KW" sz="96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06865">
            <a:off x="-2708358" y="3594902"/>
            <a:ext cx="22146455" cy="26026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45334" y="423333"/>
            <a:ext cx="10997332" cy="83668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91584" y="4421041"/>
            <a:ext cx="3683310" cy="54166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7397" y="4237921"/>
            <a:ext cx="1959836" cy="54166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68370" flipH="1">
            <a:off x="2366916" y="1446198"/>
            <a:ext cx="930025" cy="11119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34288">
            <a:off x="14999992" y="4013267"/>
            <a:ext cx="944696" cy="11295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E1DE3B-D136-4C96-A570-0E9C998E1A81}"/>
              </a:ext>
            </a:extLst>
          </p:cNvPr>
          <p:cNvSpPr txBox="1"/>
          <p:nvPr/>
        </p:nvSpPr>
        <p:spPr>
          <a:xfrm>
            <a:off x="11377308" y="710451"/>
            <a:ext cx="489601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500" b="1" dirty="0">
                <a:latin typeface="Aldhabi" panose="01000000000000000000" pitchFamily="2" charset="-78"/>
                <a:cs typeface="Aldhabi" panose="01000000000000000000" pitchFamily="2" charset="-78"/>
              </a:rPr>
              <a:t>أهداف الدرس</a:t>
            </a:r>
            <a:endParaRPr lang="ar-KW" sz="65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038E68-17E6-4CFA-A810-791FC8F0787E}"/>
              </a:ext>
            </a:extLst>
          </p:cNvPr>
          <p:cNvSpPr txBox="1"/>
          <p:nvPr/>
        </p:nvSpPr>
        <p:spPr>
          <a:xfrm>
            <a:off x="3344143" y="1675246"/>
            <a:ext cx="10917998" cy="7402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b="0" i="0" u="none" strike="noStrike" dirty="0">
                <a:effectLst/>
                <a:latin typeface="HelveticaNeue"/>
              </a:rPr>
              <a:t>معرفة مفهوم الملكية الفكرية.</a:t>
            </a:r>
          </a:p>
          <a:p>
            <a:pPr algn="r"/>
            <a:r>
              <a:rPr lang="ar-SA" sz="6000" b="0" i="0" u="none" strike="noStrike" dirty="0">
                <a:effectLst/>
                <a:latin typeface="HelveticaNeue"/>
              </a:rPr>
              <a:t>التمييز بين مفهوم حقوق التأليف والنشر ومفهوم براءة الإختراع.</a:t>
            </a:r>
          </a:p>
          <a:p>
            <a:pPr algn="r"/>
            <a:r>
              <a:rPr lang="ar-SA" sz="6000" b="0" i="0" u="none" strike="noStrike" dirty="0">
                <a:effectLst/>
                <a:latin typeface="HelveticaNeue"/>
              </a:rPr>
              <a:t> تمييز المواد ذات الحقوق المحفوظة.</a:t>
            </a:r>
          </a:p>
          <a:p>
            <a:pPr algn="r"/>
            <a:r>
              <a:rPr lang="ar-SA" sz="6000" b="0" i="0" u="none" strike="noStrike" dirty="0">
                <a:solidFill>
                  <a:srgbClr val="676A6C"/>
                </a:solidFill>
                <a:effectLst/>
                <a:latin typeface="HelveticaNeue"/>
              </a:rPr>
              <a:t> </a:t>
            </a:r>
            <a:r>
              <a:rPr lang="ar-SA" sz="6000" b="0" i="0" u="none" strike="noStrike" dirty="0">
                <a:effectLst/>
                <a:latin typeface="HelveticaNeue"/>
              </a:rPr>
              <a:t>معرفة مفهوم تراخيص المشاع الإبداعي.</a:t>
            </a:r>
          </a:p>
          <a:p>
            <a:pPr algn="r"/>
            <a:r>
              <a:rPr lang="ar-SA" sz="6000" b="0" i="0" u="none" strike="noStrike" dirty="0">
                <a:effectLst/>
                <a:latin typeface="HelveticaNeue"/>
              </a:rPr>
              <a:t>التمييز بين مفهوم القرصنة عبر الإنترنت ومفهوم الإنتحال.</a:t>
            </a:r>
          </a:p>
          <a:p>
            <a:pPr algn="ctr"/>
            <a:endParaRPr lang="ar-SA" sz="55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9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45774" y="5936120"/>
            <a:ext cx="30579547" cy="152897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05260" y="625825"/>
            <a:ext cx="13077480" cy="9035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2625" y="3086770"/>
            <a:ext cx="2151064" cy="490906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82740" y="3317981"/>
            <a:ext cx="6663910" cy="44466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04400">
            <a:off x="14144451" y="966510"/>
            <a:ext cx="864175" cy="10332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53414" flipH="1">
            <a:off x="3143188" y="4368184"/>
            <a:ext cx="895712" cy="1070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F72C95-6DE6-4B1D-B26D-AC6E1FC6A808}"/>
              </a:ext>
            </a:extLst>
          </p:cNvPr>
          <p:cNvSpPr txBox="1"/>
          <p:nvPr/>
        </p:nvSpPr>
        <p:spPr>
          <a:xfrm>
            <a:off x="4979786" y="3317981"/>
            <a:ext cx="7973185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1500" b="1" dirty="0">
                <a:latin typeface="Aldhabi" panose="01000000000000000000" pitchFamily="2" charset="-78"/>
                <a:cs typeface="Aldhabi" panose="01000000000000000000" pitchFamily="2" charset="-78"/>
              </a:rPr>
              <a:t>مالمقصود بالملكية الفكرية</a:t>
            </a:r>
            <a:endParaRPr lang="ar-EG" sz="115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45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  <wetp:taskpane dockstate="right" visibility="0" width="350" row="6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452DDB3D-2A2A-48A2-92F6-531E6E607EA6}">
  <we:reference id="wa104380907" version="3.0.0.0" store="en-US" storeType="OMEX"/>
  <we:alternateReferences>
    <we:reference id="wa104380907" version="3.0.0.0" store="WA104380907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25688ED6-AFC1-4AB7-839C-E3BED9E92F8E}">
  <we:reference id="wa104380121" version="2.0.0.0" store="en-US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77</Words>
  <Application>Microsoft Office PowerPoint</Application>
  <PresentationFormat>مخصص</PresentationFormat>
  <Paragraphs>28</Paragraphs>
  <Slides>25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6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Rules and Reminders For Online Classes</dc:title>
  <dc:creator>fc</dc:creator>
  <cp:lastModifiedBy>صباح القحطاني</cp:lastModifiedBy>
  <cp:revision>39</cp:revision>
  <dcterms:created xsi:type="dcterms:W3CDTF">2006-08-16T00:00:00Z</dcterms:created>
  <dcterms:modified xsi:type="dcterms:W3CDTF">2023-04-26T20:05:02Z</dcterms:modified>
  <dc:identifier>DAEW6PZfH9A</dc:identifier>
</cp:coreProperties>
</file>