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</p:embeddedFont>
    <p:embeddedFont>
      <p:font typeface="Felfel" panose="020B0604020202020204" charset="-78"/>
      <p:regular r:id="rId18"/>
    </p:embeddedFont>
    <p:embeddedFont>
      <p:font typeface="Garet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svg"/><Relationship Id="rId3" Type="http://schemas.openxmlformats.org/officeDocument/2006/relationships/image" Target="../media/image41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40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7.svg"/><Relationship Id="rId5" Type="http://schemas.openxmlformats.org/officeDocument/2006/relationships/image" Target="../media/image19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28700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7F5F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320740" y="1681641"/>
            <a:ext cx="7646520" cy="3448359"/>
            <a:chOff x="0" y="-9525"/>
            <a:chExt cx="10195360" cy="459781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0195360" cy="3744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8"/>
                </a:lnSpc>
              </a:pPr>
              <a:r>
                <a:rPr lang="en-US" sz="6107" dirty="0">
                  <a:solidFill>
                    <a:srgbClr val="000000"/>
                  </a:solidFill>
                  <a:latin typeface="Felfel"/>
                </a:rPr>
                <a:t> الوحدة </a:t>
              </a:r>
              <a:r>
                <a:rPr lang="en-US" sz="6107" dirty="0" err="1">
                  <a:solidFill>
                    <a:srgbClr val="000000"/>
                  </a:solidFill>
                  <a:latin typeface="Felfel"/>
                </a:rPr>
                <a:t>الثانية</a:t>
              </a:r>
              <a:r>
                <a:rPr lang="en-US" sz="6107" dirty="0">
                  <a:solidFill>
                    <a:srgbClr val="000000"/>
                  </a:solidFill>
                  <a:latin typeface="Felfel"/>
                </a:rPr>
                <a:t> </a:t>
              </a:r>
            </a:p>
            <a:p>
              <a:pPr algn="ctr" rtl="1">
                <a:lnSpc>
                  <a:spcPts val="7328"/>
                </a:lnSpc>
              </a:pPr>
              <a:r>
                <a:rPr lang="en-US" sz="610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الدرس</a:t>
              </a:r>
              <a:r>
                <a:rPr lang="en-US" sz="610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10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الث</a:t>
              </a:r>
              <a:r>
                <a:rPr lang="ar-SA" sz="610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الث</a:t>
              </a:r>
              <a:endParaRPr lang="en-US" sz="610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7328"/>
                </a:lnSpc>
              </a:pPr>
              <a:r>
                <a:rPr lang="en-US" sz="610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الملكية</a:t>
              </a:r>
              <a:r>
                <a:rPr lang="en-US" sz="610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10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الفكرية</a:t>
              </a:r>
              <a:endParaRPr lang="en-US" sz="610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92209" y="3988395"/>
              <a:ext cx="5610941" cy="599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2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034752" y="5038725"/>
            <a:ext cx="5736596" cy="92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2"/>
              </a:lnSpc>
            </a:pPr>
            <a:r>
              <a:rPr lang="en-US" sz="5430">
                <a:solidFill>
                  <a:srgbClr val="000000"/>
                </a:solidFill>
                <a:cs typeface="Open Sans Light Bold"/>
              </a:rPr>
              <a:t>ا / الجازي المري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51168" y="738113"/>
            <a:ext cx="9150895" cy="8810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5974" y="2765357"/>
            <a:ext cx="3856916" cy="47562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21629" y="633338"/>
            <a:ext cx="7943850" cy="100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6"/>
              </a:lnSpc>
              <a:spcBef>
                <a:spcPct val="0"/>
              </a:spcBef>
            </a:pPr>
            <a:r>
              <a:rPr lang="en-US" sz="592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تراخيص</a:t>
            </a:r>
            <a:r>
              <a:rPr lang="en-US" sz="592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2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المشاع</a:t>
            </a:r>
            <a:r>
              <a:rPr lang="en-US" sz="592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2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الابداعي</a:t>
            </a:r>
            <a:endParaRPr lang="en-US" sz="592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67291" y="3104546"/>
            <a:ext cx="9666684" cy="85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تسمح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باستخدام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عمل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فني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</a:t>
            </a:r>
            <a:endParaRPr lang="en-US" sz="52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49096" y="4238013"/>
            <a:ext cx="10303073" cy="182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6"/>
              </a:lnSpc>
            </a:pP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نسب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العمل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لصاحبه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بطريقة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مناسبة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وفق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إحدى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رخص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المشاع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الابداعي</a:t>
            </a:r>
            <a:r>
              <a:rPr lang="en-US" sz="5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4276" y="8115300"/>
            <a:ext cx="9238556" cy="12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6"/>
              </a:lnSpc>
              <a:spcBef>
                <a:spcPct val="0"/>
              </a:spcBef>
            </a:pPr>
            <a:r>
              <a:rPr lang="en-US" sz="7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شيئا</a:t>
            </a:r>
            <a:r>
              <a:rPr lang="en-US" sz="7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يتوفر</a:t>
            </a:r>
            <a:r>
              <a:rPr lang="en-US" sz="7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لجميع</a:t>
            </a:r>
            <a:r>
              <a:rPr lang="en-US" sz="7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الناس</a:t>
            </a:r>
            <a:endParaRPr lang="en-US" sz="71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43227" y="3086100"/>
            <a:ext cx="240154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49041" y="5143500"/>
            <a:ext cx="481025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775035"/>
            <a:ext cx="5627077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43400" y="570015"/>
            <a:ext cx="1012834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cs typeface="29LT Riwaya Informal"/>
              </a:rPr>
              <a:t>ماذا</a:t>
            </a:r>
            <a:r>
              <a:rPr lang="en-US" sz="9200" dirty="0">
                <a:solidFill>
                  <a:srgbClr val="000000"/>
                </a:solidFill>
                <a:cs typeface="29LT Riwaya Informal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Riwaya Informal"/>
              </a:rPr>
              <a:t>تعني</a:t>
            </a:r>
            <a:r>
              <a:rPr lang="en-US" sz="9200" dirty="0">
                <a:solidFill>
                  <a:srgbClr val="000000"/>
                </a:solidFill>
                <a:cs typeface="29LT Riwaya Informal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Riwaya Informal"/>
              </a:rPr>
              <a:t>هذه</a:t>
            </a:r>
            <a:r>
              <a:rPr lang="en-US" sz="9200" dirty="0">
                <a:solidFill>
                  <a:srgbClr val="000000"/>
                </a:solidFill>
                <a:cs typeface="29LT Riwaya Informal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Riwaya Informal"/>
              </a:rPr>
              <a:t>الصور</a:t>
            </a:r>
            <a:endParaRPr lang="en-US" sz="9200" dirty="0">
              <a:solidFill>
                <a:srgbClr val="000000"/>
              </a:solidFill>
              <a:cs typeface="29LT Riwaya Inform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44940" y="1804272"/>
            <a:ext cx="11846485" cy="66784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5400000">
            <a:off x="11355398" y="4675194"/>
            <a:ext cx="11743036" cy="9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cs typeface="Open Sans Light Bold"/>
              </a:rPr>
              <a:t>استراتيجية سحابة الكلمات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68397" y="4139015"/>
            <a:ext cx="11503939" cy="131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0"/>
              </a:lnSpc>
            </a:pPr>
            <a:r>
              <a:rPr lang="en-US" sz="7671" dirty="0" err="1">
                <a:solidFill>
                  <a:srgbClr val="000000"/>
                </a:solidFill>
                <a:cs typeface="Open Sans Light Bold"/>
              </a:rPr>
              <a:t>أعطي</a:t>
            </a:r>
            <a:r>
              <a:rPr lang="en-US" sz="7671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7671" dirty="0" err="1">
                <a:solidFill>
                  <a:srgbClr val="000000"/>
                </a:solidFill>
                <a:cs typeface="Open Sans Light Bold"/>
              </a:rPr>
              <a:t>مرادف</a:t>
            </a:r>
            <a:r>
              <a:rPr lang="en-US" sz="7671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7671" dirty="0" err="1">
                <a:solidFill>
                  <a:srgbClr val="000000"/>
                </a:solidFill>
                <a:cs typeface="Open Sans Light Bold"/>
              </a:rPr>
              <a:t>لكلمة</a:t>
            </a:r>
            <a:r>
              <a:rPr lang="en-US" sz="7671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7671" dirty="0" err="1">
                <a:solidFill>
                  <a:srgbClr val="000000"/>
                </a:solidFill>
                <a:cs typeface="Open Sans Light Bold"/>
              </a:rPr>
              <a:t>القرصنة</a:t>
            </a:r>
            <a:endParaRPr lang="en-US" sz="7671" dirty="0">
              <a:solidFill>
                <a:srgbClr val="000000"/>
              </a:solidFill>
              <a:cs typeface="Open Sans Ligh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7830" y="1206163"/>
            <a:ext cx="16912339" cy="788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القرصنة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عبر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اإلنترنت</a:t>
            </a:r>
            <a:endParaRPr lang="en-US" sz="442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ُيطلق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على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عملية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نسخ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وبيع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الافلام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والملفات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الصوتية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ٍبشكل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غير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مرخص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القرصنة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حيث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يجمع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المتسللون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المعلومات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أو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يصلون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إلى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المزيد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أجهزة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الحاسب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الشبكة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وبمجرد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يجد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المتسللون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طريقة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لنسخ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المحتوى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فإنهم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يشاركون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هذا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المحتوى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مستخدمي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الانترنت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الاخرين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بطرق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متنوعة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النسخ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غير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القانونية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تباع</a:t>
            </a:r>
            <a:endParaRPr lang="en-US" sz="442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ً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بسعر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منخفض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مما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يجعلها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متناول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الاشخاص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الذين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يستطيعون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اقتناءها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بسعرها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األصلي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ولكن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هذا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6188"/>
              </a:lnSpc>
              <a:spcBef>
                <a:spcPct val="0"/>
              </a:spcBef>
            </a:pP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يجعل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القرصنة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عملا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صحيحا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أو </a:t>
            </a:r>
            <a:r>
              <a:rPr lang="en-US" sz="44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قانونيا</a:t>
            </a:r>
            <a:r>
              <a:rPr lang="en-US" sz="44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0908" y="7270053"/>
            <a:ext cx="2639120" cy="25204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595" y="0"/>
            <a:ext cx="4119405" cy="16941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90567" y="857250"/>
            <a:ext cx="395972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cs typeface="Open Sans Light Bold"/>
              </a:rPr>
              <a:t>التطبيق</a:t>
            </a:r>
          </a:p>
        </p:txBody>
      </p:sp>
      <p:pic>
        <p:nvPicPr>
          <p:cNvPr id="3" name="صورة 5">
            <a:extLst>
              <a:ext uri="{FF2B5EF4-FFF2-40B4-BE49-F238E27FC236}">
                <a16:creationId xmlns:a16="http://schemas.microsoft.com/office/drawing/2014/main" id="{E505D6A0-3D23-4D60-4427-C3FC5F39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40522"/>
            <a:ext cx="10271038" cy="7653566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4ED1206F-979E-3326-C73A-351E310E2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71900"/>
            <a:ext cx="658959" cy="600206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0D52788-63A3-76AB-11CF-D1A9477D3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5614792"/>
            <a:ext cx="658959" cy="600206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BDC81D9C-F53C-017C-9AEA-1F4761051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8" y="8528384"/>
            <a:ext cx="658959" cy="600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91200" y="1501104"/>
            <a:ext cx="11411838" cy="66603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48265" y="4547058"/>
            <a:ext cx="3233287" cy="3198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400" y="4547058"/>
            <a:ext cx="2104146" cy="27230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48265" y="2406978"/>
            <a:ext cx="13201450" cy="396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  <a:spcBef>
                <a:spcPct val="0"/>
              </a:spcBef>
            </a:pPr>
            <a:r>
              <a:rPr lang="en-US" sz="55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تمثل</a:t>
            </a:r>
            <a:r>
              <a:rPr lang="en-US" sz="55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5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الملكية</a:t>
            </a:r>
            <a:r>
              <a:rPr lang="en-US" sz="55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5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الفكرية</a:t>
            </a:r>
            <a:endParaRPr lang="en-US" sz="5585" dirty="0">
              <a:solidFill>
                <a:srgbClr val="000000"/>
              </a:solidFill>
              <a:latin typeface="Felfel" panose="020B0604020202020204" charset="-78"/>
              <a:cs typeface="Akhbar MT" pitchFamily="2" charset="-78"/>
            </a:endParaRPr>
          </a:p>
          <a:p>
            <a:pPr algn="ctr">
              <a:lnSpc>
                <a:spcPts val="7959"/>
              </a:lnSpc>
              <a:spcBef>
                <a:spcPct val="0"/>
              </a:spcBef>
            </a:pPr>
            <a:r>
              <a:rPr lang="en-US" sz="56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6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ابتكارأو</a:t>
            </a:r>
            <a:r>
              <a:rPr lang="en-US" sz="56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6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فكرة</a:t>
            </a:r>
            <a:r>
              <a:rPr lang="en-US" sz="56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أو </a:t>
            </a:r>
            <a:r>
              <a:rPr lang="en-US" sz="56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اختراعا</a:t>
            </a:r>
            <a:endParaRPr lang="en-US" sz="5685" dirty="0">
              <a:solidFill>
                <a:srgbClr val="000000"/>
              </a:solidFill>
              <a:latin typeface="Felfel" panose="020B0604020202020204" charset="-78"/>
              <a:cs typeface="Akhbar MT" pitchFamily="2" charset="-78"/>
            </a:endParaRPr>
          </a:p>
          <a:p>
            <a:pPr algn="ctr">
              <a:lnSpc>
                <a:spcPts val="7959"/>
              </a:lnSpc>
              <a:spcBef>
                <a:spcPct val="0"/>
              </a:spcBef>
            </a:pPr>
            <a:r>
              <a:rPr lang="en-US" sz="56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6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قام</a:t>
            </a:r>
            <a:r>
              <a:rPr lang="en-US" sz="56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6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به</a:t>
            </a:r>
            <a:r>
              <a:rPr lang="en-US" sz="56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6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شخص</a:t>
            </a:r>
            <a:r>
              <a:rPr lang="en-US" sz="5685" dirty="0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 </a:t>
            </a:r>
            <a:r>
              <a:rPr lang="en-US" sz="5685" dirty="0" err="1">
                <a:solidFill>
                  <a:srgbClr val="000000"/>
                </a:solidFill>
                <a:latin typeface="Felfel" panose="020B0604020202020204" charset="-78"/>
                <a:cs typeface="Akhbar MT" pitchFamily="2" charset="-78"/>
              </a:rPr>
              <a:t>ما</a:t>
            </a:r>
            <a:endParaRPr lang="en-US" sz="5685" dirty="0">
              <a:solidFill>
                <a:srgbClr val="000000"/>
              </a:solidFill>
              <a:latin typeface="Felfel" panose="020B0604020202020204" charset="-78"/>
              <a:cs typeface="Akhbar MT" pitchFamily="2" charset="-78"/>
            </a:endParaRPr>
          </a:p>
          <a:p>
            <a:pPr algn="ctr">
              <a:lnSpc>
                <a:spcPts val="7119"/>
              </a:lnSpc>
              <a:spcBef>
                <a:spcPct val="0"/>
              </a:spcBef>
            </a:pPr>
            <a:endParaRPr lang="en-US" sz="5685" dirty="0">
              <a:solidFill>
                <a:srgbClr val="000000"/>
              </a:solidFill>
              <a:latin typeface="Gare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03727" y="438907"/>
            <a:ext cx="9007872" cy="9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</a:t>
            </a:r>
            <a:r>
              <a:rPr lang="en-US" sz="5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المقصود</a:t>
            </a:r>
            <a:r>
              <a:rPr lang="en-US" sz="5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بالملكية</a:t>
            </a:r>
            <a:r>
              <a:rPr lang="en-US" sz="5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الفكرية</a:t>
            </a:r>
            <a:r>
              <a:rPr lang="en-US" sz="5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؟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6295" y="4248446"/>
            <a:ext cx="9049186" cy="97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استراتيجية</a:t>
            </a:r>
            <a:r>
              <a:rPr lang="en-US" sz="58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العصف</a:t>
            </a:r>
            <a:r>
              <a:rPr lang="en-US" sz="58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الذهني</a:t>
            </a:r>
            <a:r>
              <a:rPr lang="en-US" sz="58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56123" y="8245433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43306" y="6019109"/>
            <a:ext cx="3338082" cy="19667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2395" y="5665636"/>
            <a:ext cx="2768109" cy="23201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71661" y="587077"/>
            <a:ext cx="3143290" cy="16227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1028700"/>
            <a:ext cx="2478690" cy="26584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30503" y="3086100"/>
            <a:ext cx="2407596" cy="2057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5400000">
            <a:off x="12398600" y="3646552"/>
            <a:ext cx="9583604" cy="93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7"/>
              </a:lnSpc>
            </a:pPr>
            <a:r>
              <a:rPr lang="en-US" sz="5505">
                <a:solidFill>
                  <a:srgbClr val="000000"/>
                </a:solidFill>
                <a:cs typeface="Open Sans Light Bold"/>
              </a:rPr>
              <a:t>استراتيجية قراءة الصور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12347" y="2971800"/>
            <a:ext cx="7894669" cy="195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7"/>
              </a:lnSpc>
            </a:pPr>
            <a:r>
              <a:rPr lang="en-US" sz="5605" dirty="0" err="1">
                <a:solidFill>
                  <a:srgbClr val="000000"/>
                </a:solidFill>
                <a:cs typeface="Open Sans Light Bold"/>
              </a:rPr>
              <a:t>أذكري</a:t>
            </a:r>
            <a:r>
              <a:rPr lang="en-US" sz="5605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5605" dirty="0" err="1">
                <a:solidFill>
                  <a:srgbClr val="000000"/>
                </a:solidFill>
                <a:cs typeface="Open Sans Light Bold"/>
              </a:rPr>
              <a:t>أمثلة</a:t>
            </a:r>
            <a:r>
              <a:rPr lang="en-US" sz="5605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5605" dirty="0" err="1">
                <a:solidFill>
                  <a:srgbClr val="000000"/>
                </a:solidFill>
                <a:cs typeface="Open Sans Light Bold"/>
              </a:rPr>
              <a:t>من</a:t>
            </a:r>
            <a:r>
              <a:rPr lang="en-US" sz="5605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5605" dirty="0" err="1">
                <a:solidFill>
                  <a:srgbClr val="000000"/>
                </a:solidFill>
                <a:cs typeface="Open Sans Light Bold"/>
              </a:rPr>
              <a:t>خلال</a:t>
            </a:r>
            <a:r>
              <a:rPr lang="en-US" sz="5605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5605" dirty="0" err="1">
                <a:solidFill>
                  <a:srgbClr val="000000"/>
                </a:solidFill>
                <a:cs typeface="Open Sans Light Bold"/>
              </a:rPr>
              <a:t>الصور</a:t>
            </a:r>
            <a:r>
              <a:rPr lang="en-US" sz="5605" dirty="0">
                <a:solidFill>
                  <a:srgbClr val="000000"/>
                </a:solidFill>
                <a:cs typeface="Open Sans Light Bold"/>
              </a:rPr>
              <a:t>  </a:t>
            </a:r>
            <a:r>
              <a:rPr lang="en-US" sz="5605" dirty="0" err="1">
                <a:solidFill>
                  <a:srgbClr val="000000"/>
                </a:solidFill>
                <a:cs typeface="Open Sans Light Bold"/>
              </a:rPr>
              <a:t>للملكية</a:t>
            </a:r>
            <a:r>
              <a:rPr lang="en-US" sz="5605" dirty="0">
                <a:solidFill>
                  <a:srgbClr val="000000"/>
                </a:solidFill>
                <a:cs typeface="Open Sans Light Bold"/>
              </a:rPr>
              <a:t> </a:t>
            </a:r>
            <a:r>
              <a:rPr lang="en-US" sz="5605" dirty="0" err="1">
                <a:solidFill>
                  <a:srgbClr val="000000"/>
                </a:solidFill>
                <a:cs typeface="Open Sans Light Bold"/>
              </a:rPr>
              <a:t>الفكرية</a:t>
            </a:r>
            <a:r>
              <a:rPr lang="en-US" sz="5605" dirty="0">
                <a:solidFill>
                  <a:srgbClr val="000000"/>
                </a:solidFill>
                <a:cs typeface="Open Sans Light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5009" y="1028700"/>
            <a:ext cx="10997332" cy="641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473" y="4237921"/>
            <a:ext cx="4247535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84710" y="1916467"/>
            <a:ext cx="5177929" cy="169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وتعود</a:t>
            </a:r>
            <a:r>
              <a:rPr lang="en-US" sz="46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ملكية</a:t>
            </a:r>
            <a:r>
              <a:rPr lang="en-US" sz="46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العمل</a:t>
            </a:r>
            <a:endParaRPr lang="en-US" sz="46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إلى</a:t>
            </a:r>
            <a:r>
              <a:rPr lang="en-US" sz="50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</a:t>
            </a:r>
            <a:r>
              <a:rPr lang="en-US" sz="50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قام</a:t>
            </a:r>
            <a:r>
              <a:rPr lang="en-US" sz="50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بإنشائه</a:t>
            </a:r>
            <a:endParaRPr lang="en-US" sz="50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209675" y="4152196"/>
            <a:ext cx="10997332" cy="169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مما</a:t>
            </a:r>
            <a:r>
              <a:rPr lang="en-US" sz="4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يمنحه</a:t>
            </a:r>
            <a:r>
              <a:rPr lang="en-US" sz="4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حقوق</a:t>
            </a:r>
            <a:r>
              <a:rPr lang="en-US" sz="4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يجب</a:t>
            </a:r>
            <a:endParaRPr lang="en-US" sz="47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الاعتراف</a:t>
            </a:r>
            <a:r>
              <a:rPr lang="en-US" sz="4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بها</a:t>
            </a:r>
            <a:r>
              <a:rPr lang="en-US" sz="4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وحميايتها</a:t>
            </a:r>
            <a:r>
              <a:rPr lang="en-US" sz="4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5009" y="1028700"/>
            <a:ext cx="10997332" cy="641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473" y="4237921"/>
            <a:ext cx="4247535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23712" y="1672606"/>
            <a:ext cx="9099925" cy="461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القانون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هو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مجموعة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</a:t>
            </a:r>
            <a:endParaRPr lang="en-US" sz="5225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القواعد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يجب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على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الناس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اتباعها</a:t>
            </a:r>
            <a:endParaRPr lang="en-US" sz="5225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ويتضمن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قانون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الملكية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حقوق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النشر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والتوزيع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براءة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الاختراع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5009" y="1028700"/>
            <a:ext cx="12247767" cy="7148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2134" y="5850087"/>
            <a:ext cx="3546221" cy="26596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16361" y="3096750"/>
            <a:ext cx="10165061" cy="275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6"/>
              </a:lnSpc>
            </a:pP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ويعد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انتهاك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حقوق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الطبع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والنشر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</a:t>
            </a:r>
            <a:endParaRPr lang="en-US" sz="5225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316"/>
              </a:lnSpc>
            </a:pP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خالل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نسخها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أو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توزيعها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بدون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إذن</a:t>
            </a:r>
            <a:endParaRPr lang="en-US" sz="5225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316"/>
              </a:lnSpc>
              <a:spcBef>
                <a:spcPct val="0"/>
              </a:spcBef>
            </a:pP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أمرا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غير</a:t>
            </a:r>
            <a:r>
              <a:rPr lang="en-US" sz="522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2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قانوني</a:t>
            </a:r>
            <a:endParaRPr lang="en-US" sz="5225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D3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366416" y="2072382"/>
            <a:ext cx="13555168" cy="76247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90801" y="-87947"/>
            <a:ext cx="12452258" cy="1509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استراتيجية</a:t>
            </a:r>
            <a:r>
              <a:rPr lang="en-US" sz="9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شاهدي</a:t>
            </a:r>
            <a:r>
              <a:rPr lang="en-US" sz="9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ثم</a:t>
            </a:r>
            <a:r>
              <a:rPr lang="en-US" sz="9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endParaRPr lang="en-US" sz="9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681484" y="1063235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0920" y="5389193"/>
            <a:ext cx="3119767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64019" y="486639"/>
            <a:ext cx="10229751" cy="124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ما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</a:t>
            </a: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هو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</a:t>
            </a: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قانون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</a:t>
            </a: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حقوق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</a:t>
            </a: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الملكية</a:t>
            </a:r>
            <a:endParaRPr lang="en-US" sz="7300" dirty="0">
              <a:solidFill>
                <a:srgbClr val="25122F"/>
              </a:solidFill>
              <a:cs typeface="Open Sans Ligh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48667" y="1903574"/>
            <a:ext cx="8445103" cy="124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ما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</a:t>
            </a: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هي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</a:t>
            </a: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براءة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</a:t>
            </a:r>
            <a:r>
              <a:rPr lang="en-US" sz="7300" dirty="0" err="1">
                <a:solidFill>
                  <a:srgbClr val="25122F"/>
                </a:solidFill>
                <a:cs typeface="Open Sans Light Bold"/>
              </a:rPr>
              <a:t>الاختراع</a:t>
            </a:r>
            <a:r>
              <a:rPr lang="en-US" sz="7300" dirty="0">
                <a:solidFill>
                  <a:srgbClr val="25122F"/>
                </a:solidFill>
                <a:cs typeface="Open Sans Light Bold"/>
              </a:rPr>
              <a:t> 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2897" y="3349084"/>
            <a:ext cx="11302207" cy="99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</a:t>
            </a:r>
            <a:r>
              <a:rPr lang="en-US" sz="6600" dirty="0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هي</a:t>
            </a:r>
            <a:r>
              <a:rPr lang="en-US" sz="6600" dirty="0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600" dirty="0" err="1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العلامة</a:t>
            </a:r>
            <a:r>
              <a:rPr lang="en-US" sz="6600" dirty="0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التجارية</a:t>
            </a:r>
            <a:r>
              <a:rPr lang="en-US" sz="6600" dirty="0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وما</a:t>
            </a:r>
            <a:r>
              <a:rPr lang="en-US" sz="6600" dirty="0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أشكالها</a:t>
            </a:r>
            <a:r>
              <a:rPr lang="en-US" sz="6600" dirty="0">
                <a:solidFill>
                  <a:srgbClr val="251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99" dirty="0">
                <a:solidFill>
                  <a:srgbClr val="25122F"/>
                </a:solidFill>
                <a:cs typeface="Garet Bold"/>
              </a:rPr>
              <a:t>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99193" y="5619503"/>
            <a:ext cx="1432050" cy="22312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94761" y="7093512"/>
            <a:ext cx="1385488" cy="25538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99193" y="8309018"/>
            <a:ext cx="2271646" cy="133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082966" y="6582628"/>
            <a:ext cx="2298982" cy="17263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93676" y="8075092"/>
            <a:ext cx="1427115" cy="11832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32126" y="1028700"/>
            <a:ext cx="1544680" cy="1421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13949" y="2709943"/>
            <a:ext cx="1361625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251805" y="1612172"/>
            <a:ext cx="1238068" cy="17195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575567" y="3738643"/>
            <a:ext cx="1951049" cy="23405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236642" y="2620322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71858" y="2204379"/>
            <a:ext cx="2808391" cy="2808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427611" y="5436651"/>
            <a:ext cx="4809031" cy="4809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6867" y="5619503"/>
            <a:ext cx="4207848" cy="42078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376643" y="259348"/>
            <a:ext cx="3349226" cy="334922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144000" y="914400"/>
            <a:ext cx="8176915" cy="104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6"/>
              </a:lnSpc>
              <a:spcBef>
                <a:spcPct val="0"/>
              </a:spcBef>
            </a:pPr>
            <a:r>
              <a:rPr lang="en-US" sz="6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مواد</a:t>
            </a:r>
            <a:r>
              <a:rPr lang="en-US" sz="6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ذات</a:t>
            </a:r>
            <a:r>
              <a:rPr lang="en-US" sz="6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حقوق</a:t>
            </a:r>
            <a:r>
              <a:rPr lang="en-US" sz="6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12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محفوظة</a:t>
            </a:r>
            <a:endParaRPr lang="en-US" sz="61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 rot="-5400000">
            <a:off x="13870908" y="5547626"/>
            <a:ext cx="7239613" cy="95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4"/>
              </a:lnSpc>
              <a:spcBef>
                <a:spcPct val="0"/>
              </a:spcBef>
            </a:pPr>
            <a:r>
              <a:rPr lang="en-US" sz="56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استراتيجية</a:t>
            </a:r>
            <a:r>
              <a:rPr lang="en-US" sz="56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قراءة</a:t>
            </a:r>
            <a:r>
              <a:rPr lang="en-US" sz="56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الصور</a:t>
            </a:r>
            <a:r>
              <a:rPr lang="en-US" sz="56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233</Words>
  <Application>Microsoft Office PowerPoint</Application>
  <PresentationFormat>مخصص</PresentationFormat>
  <Paragraphs>48</Paragraphs>
  <Slides>14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Felfel</vt:lpstr>
      <vt:lpstr>Calibri</vt:lpstr>
      <vt:lpstr>Arial</vt:lpstr>
      <vt:lpstr>Garet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Colored People Illustrations Classroom Rules and Online Etiquette Education Presentation</dc:title>
  <dc:creator>Lenovo</dc:creator>
  <cp:lastModifiedBy>الجازي بنت المري</cp:lastModifiedBy>
  <cp:revision>3</cp:revision>
  <dcterms:created xsi:type="dcterms:W3CDTF">2006-08-16T00:00:00Z</dcterms:created>
  <dcterms:modified xsi:type="dcterms:W3CDTF">2023-04-27T07:10:13Z</dcterms:modified>
  <dc:identifier>DAFhRKBXeUs</dc:identifier>
</cp:coreProperties>
</file>