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29LT Azer Black" panose="020B0604020202020204" charset="-78"/>
      <p:regular r:id="rId19"/>
    </p:embeddedFont>
    <p:embeddedFont>
      <p:font typeface="Calibri" panose="020F0502020204030204" pitchFamily="34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90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c3wq700n23" TargetMode="Externa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+l1mF9-eGGuBhOTI0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C2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61777" y="7605853"/>
            <a:ext cx="1652447" cy="165244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6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71244" y="6747869"/>
            <a:ext cx="5505900" cy="322345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5873537" y="2872339"/>
            <a:ext cx="1080030" cy="108003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48306" y="277505"/>
            <a:ext cx="3432328" cy="102969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11734" y="4186017"/>
            <a:ext cx="4176266" cy="334101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24489" y="0"/>
            <a:ext cx="3098585" cy="482782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593416" y="611379"/>
            <a:ext cx="10514112" cy="3206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60"/>
              </a:lnSpc>
            </a:pPr>
            <a:r>
              <a:rPr lang="en-US" sz="8900" dirty="0" err="1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استراتيجيةشريط</a:t>
            </a:r>
            <a:r>
              <a:rPr lang="en-US" sz="8900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8900" dirty="0" err="1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الذكريات</a:t>
            </a:r>
            <a:endParaRPr lang="en-US" sz="8900" dirty="0">
              <a:solidFill>
                <a:schemeClr val="accent2">
                  <a:lumMod val="50000"/>
                </a:schemeClr>
              </a:solidFill>
              <a:cs typeface="29LT Azer Black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85800" y="4345683"/>
            <a:ext cx="14114386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24"/>
              </a:lnSpc>
            </a:pPr>
            <a:r>
              <a:rPr lang="en-US" sz="6160" dirty="0" err="1">
                <a:solidFill>
                  <a:srgbClr val="FFFFFF"/>
                </a:solidFill>
                <a:cs typeface="29LT Azer Black"/>
              </a:rPr>
              <a:t>عرفي</a:t>
            </a:r>
            <a:r>
              <a:rPr lang="en-US" sz="6160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6160" dirty="0" err="1">
                <a:solidFill>
                  <a:srgbClr val="FFFFFF"/>
                </a:solidFill>
                <a:cs typeface="29LT Azer Black"/>
              </a:rPr>
              <a:t>الروبوت</a:t>
            </a:r>
            <a:r>
              <a:rPr lang="en-US" sz="6160" dirty="0">
                <a:solidFill>
                  <a:srgbClr val="FFFFFF"/>
                </a:solidFill>
                <a:cs typeface="29LT Azer Black"/>
              </a:rPr>
              <a:t> </a:t>
            </a:r>
          </a:p>
          <a:p>
            <a:pPr algn="ctr">
              <a:lnSpc>
                <a:spcPts val="8624"/>
              </a:lnSpc>
            </a:pPr>
            <a:r>
              <a:rPr lang="en-US" sz="6160" dirty="0" err="1">
                <a:solidFill>
                  <a:srgbClr val="FFFFFF"/>
                </a:solidFill>
                <a:cs typeface="29LT Azer Black"/>
              </a:rPr>
              <a:t>عددي</a:t>
            </a:r>
            <a:r>
              <a:rPr lang="en-US" sz="6160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6160" dirty="0" err="1">
                <a:solidFill>
                  <a:srgbClr val="FFFFFF"/>
                </a:solidFill>
                <a:cs typeface="29LT Azer Black"/>
              </a:rPr>
              <a:t>أنواع</a:t>
            </a:r>
            <a:r>
              <a:rPr lang="en-US" sz="6160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6160" dirty="0" err="1">
                <a:solidFill>
                  <a:srgbClr val="FFFFFF"/>
                </a:solidFill>
                <a:cs typeface="29LT Azer Black"/>
              </a:rPr>
              <a:t>الربوتات</a:t>
            </a:r>
            <a:endParaRPr lang="en-US" sz="6160" dirty="0">
              <a:solidFill>
                <a:srgbClr val="FFFFFF"/>
              </a:solidFill>
              <a:cs typeface="29LT Azer Black"/>
            </a:endParaRPr>
          </a:p>
          <a:p>
            <a:pPr algn="ctr">
              <a:lnSpc>
                <a:spcPts val="8624"/>
              </a:lnSpc>
              <a:spcBef>
                <a:spcPct val="0"/>
              </a:spcBef>
            </a:pPr>
            <a:r>
              <a:rPr lang="en-US" sz="6160" dirty="0" err="1">
                <a:solidFill>
                  <a:srgbClr val="FFFFFF"/>
                </a:solidFill>
                <a:cs typeface="29LT Azer Black"/>
              </a:rPr>
              <a:t>ما</a:t>
            </a:r>
            <a:r>
              <a:rPr lang="en-US" sz="6160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6160" dirty="0" err="1">
                <a:solidFill>
                  <a:srgbClr val="FFFFFF"/>
                </a:solidFill>
                <a:cs typeface="29LT Azer Black"/>
              </a:rPr>
              <a:t>مجالات</a:t>
            </a:r>
            <a:r>
              <a:rPr lang="en-US" sz="6160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6160" dirty="0" err="1">
                <a:solidFill>
                  <a:srgbClr val="FFFFFF"/>
                </a:solidFill>
                <a:cs typeface="29LT Azer Black"/>
              </a:rPr>
              <a:t>استخدام</a:t>
            </a:r>
            <a:r>
              <a:rPr lang="en-US" sz="6160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6160" dirty="0" err="1">
                <a:solidFill>
                  <a:srgbClr val="FFFFFF"/>
                </a:solidFill>
                <a:cs typeface="29LT Azer Black"/>
              </a:rPr>
              <a:t>الروبوتات</a:t>
            </a:r>
            <a:r>
              <a:rPr lang="en-US" sz="6160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6160" dirty="0" err="1">
                <a:solidFill>
                  <a:srgbClr val="FFFFFF"/>
                </a:solidFill>
                <a:cs typeface="29LT Azer Black"/>
              </a:rPr>
              <a:t>في</a:t>
            </a:r>
            <a:r>
              <a:rPr lang="en-US" sz="6160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6160" dirty="0" err="1">
                <a:solidFill>
                  <a:srgbClr val="FFFFFF"/>
                </a:solidFill>
                <a:cs typeface="29LT Azer Black"/>
              </a:rPr>
              <a:t>حياتنا</a:t>
            </a:r>
            <a:r>
              <a:rPr lang="en-US" sz="6160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6160" dirty="0" err="1">
                <a:solidFill>
                  <a:srgbClr val="FFFFFF"/>
                </a:solidFill>
                <a:cs typeface="29LT Azer Black"/>
              </a:rPr>
              <a:t>اليومية</a:t>
            </a:r>
            <a:r>
              <a:rPr lang="en-US" sz="6160" dirty="0">
                <a:solidFill>
                  <a:srgbClr val="FFFFFF"/>
                </a:solidFill>
                <a:cs typeface="29LT Azer Black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C2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4007488"/>
            <a:ext cx="4481465" cy="41148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705601" y="2771141"/>
            <a:ext cx="8028808" cy="129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 dirty="0" err="1">
                <a:solidFill>
                  <a:srgbClr val="FFFFFF"/>
                </a:solidFill>
                <a:cs typeface="29LT Azer Black"/>
              </a:rPr>
              <a:t>ما</a:t>
            </a:r>
            <a:r>
              <a:rPr lang="en-US" sz="7199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7199" dirty="0" err="1">
                <a:solidFill>
                  <a:srgbClr val="FFFFFF"/>
                </a:solidFill>
                <a:cs typeface="29LT Azer Black"/>
              </a:rPr>
              <a:t>فائدة</a:t>
            </a:r>
            <a:r>
              <a:rPr lang="en-US" sz="7199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7199" dirty="0" err="1">
                <a:solidFill>
                  <a:srgbClr val="FFFFFF"/>
                </a:solidFill>
                <a:cs typeface="29LT Azer Black"/>
              </a:rPr>
              <a:t>لبنة</a:t>
            </a:r>
            <a:r>
              <a:rPr lang="en-US" sz="7199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7199" dirty="0" err="1">
                <a:solidFill>
                  <a:srgbClr val="FFFFFF"/>
                </a:solidFill>
                <a:cs typeface="29LT Azer Black"/>
              </a:rPr>
              <a:t>التكرار</a:t>
            </a:r>
            <a:r>
              <a:rPr lang="en-US" sz="7199" dirty="0">
                <a:solidFill>
                  <a:srgbClr val="FFFFFF"/>
                </a:solidFill>
                <a:cs typeface="29LT Azer Black"/>
              </a:rPr>
              <a:t> ؟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596631" y="2007871"/>
            <a:ext cx="6554887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6416252" y="4444368"/>
            <a:ext cx="9735267" cy="3677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cs typeface="29LT Azer Black Bold"/>
              </a:rPr>
              <a:t>توفير</a:t>
            </a:r>
            <a:r>
              <a:rPr lang="en-US" sz="5199" dirty="0">
                <a:solidFill>
                  <a:srgbClr val="FFFFFF"/>
                </a:solidFill>
                <a:cs typeface="29LT Azer Black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cs typeface="29LT Azer Black Bold"/>
              </a:rPr>
              <a:t>الوقت</a:t>
            </a:r>
            <a:r>
              <a:rPr lang="en-US" sz="5199" dirty="0">
                <a:solidFill>
                  <a:srgbClr val="FFFFFF"/>
                </a:solidFill>
                <a:cs typeface="29LT Azer Black Bold"/>
              </a:rPr>
              <a:t> 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cs typeface="29LT Azer Black Bold"/>
              </a:rPr>
              <a:t>توفير</a:t>
            </a:r>
            <a:r>
              <a:rPr lang="en-US" sz="5199" dirty="0">
                <a:solidFill>
                  <a:srgbClr val="FFFFFF"/>
                </a:solidFill>
                <a:cs typeface="29LT Azer Black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cs typeface="29LT Azer Black Bold"/>
              </a:rPr>
              <a:t>المساحة</a:t>
            </a:r>
            <a:r>
              <a:rPr lang="en-US" sz="5199" dirty="0">
                <a:solidFill>
                  <a:srgbClr val="FFFFFF"/>
                </a:solidFill>
                <a:cs typeface="29LT Azer Black Bold"/>
              </a:rPr>
              <a:t>  </a:t>
            </a:r>
            <a:r>
              <a:rPr lang="en-US" sz="5199" dirty="0" err="1">
                <a:solidFill>
                  <a:srgbClr val="FFFFFF"/>
                </a:solidFill>
                <a:cs typeface="29LT Azer Black Bold"/>
              </a:rPr>
              <a:t>في</a:t>
            </a:r>
            <a:r>
              <a:rPr lang="en-US" sz="5199" dirty="0">
                <a:solidFill>
                  <a:srgbClr val="FFFFFF"/>
                </a:solidFill>
                <a:cs typeface="29LT Azer Black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cs typeface="29LT Azer Black Bold"/>
              </a:rPr>
              <a:t>منطقة</a:t>
            </a:r>
            <a:r>
              <a:rPr lang="en-US" sz="5199" dirty="0">
                <a:solidFill>
                  <a:srgbClr val="FFFFFF"/>
                </a:solidFill>
                <a:cs typeface="29LT Azer Black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cs typeface="29LT Azer Black Bold"/>
              </a:rPr>
              <a:t>البرمجة</a:t>
            </a:r>
            <a:r>
              <a:rPr lang="en-US" sz="5199" dirty="0">
                <a:solidFill>
                  <a:srgbClr val="FFFFFF"/>
                </a:solidFill>
                <a:cs typeface="29LT Azer Black Bold"/>
              </a:rPr>
              <a:t> 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cs typeface="29LT Azer Black"/>
              </a:rPr>
              <a:t>عدم</a:t>
            </a:r>
            <a:r>
              <a:rPr lang="en-US" sz="5199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5199" dirty="0" err="1">
                <a:solidFill>
                  <a:srgbClr val="FFFFFF"/>
                </a:solidFill>
                <a:cs typeface="29LT Azer Black"/>
              </a:rPr>
              <a:t>إضافة</a:t>
            </a:r>
            <a:r>
              <a:rPr lang="en-US" sz="5199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5199" dirty="0" err="1">
                <a:solidFill>
                  <a:srgbClr val="FFFFFF"/>
                </a:solidFill>
                <a:cs typeface="29LT Azer Black"/>
              </a:rPr>
              <a:t>جميع</a:t>
            </a:r>
            <a:r>
              <a:rPr lang="en-US" sz="5199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5199" dirty="0" err="1">
                <a:solidFill>
                  <a:srgbClr val="FFFFFF"/>
                </a:solidFill>
                <a:cs typeface="29LT Azer Black"/>
              </a:rPr>
              <a:t>اللبنات</a:t>
            </a:r>
            <a:r>
              <a:rPr lang="en-US" sz="5199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5199" dirty="0" err="1">
                <a:solidFill>
                  <a:srgbClr val="FFFFFF"/>
                </a:solidFill>
                <a:cs typeface="29LT Azer Black"/>
              </a:rPr>
              <a:t>وإعادة</a:t>
            </a:r>
            <a:r>
              <a:rPr lang="en-US" sz="5199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5199" dirty="0" err="1">
                <a:solidFill>
                  <a:srgbClr val="FFFFFF"/>
                </a:solidFill>
                <a:cs typeface="29LT Azer Black"/>
              </a:rPr>
              <a:t>ضبطها</a:t>
            </a:r>
            <a:r>
              <a:rPr lang="en-US" sz="5199" dirty="0">
                <a:solidFill>
                  <a:srgbClr val="FFFFFF"/>
                </a:solidFill>
                <a:cs typeface="29LT Azer Black"/>
              </a:rPr>
              <a:t>  </a:t>
            </a:r>
            <a:r>
              <a:rPr lang="en-US" sz="5199" dirty="0" err="1">
                <a:solidFill>
                  <a:srgbClr val="FFFFFF"/>
                </a:solidFill>
                <a:cs typeface="29LT Azer Black"/>
              </a:rPr>
              <a:t>مرة</a:t>
            </a:r>
            <a:r>
              <a:rPr lang="en-US" sz="5199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5199" dirty="0" err="1">
                <a:solidFill>
                  <a:srgbClr val="FFFFFF"/>
                </a:solidFill>
                <a:cs typeface="29LT Azer Black"/>
              </a:rPr>
              <a:t>أخرى</a:t>
            </a:r>
            <a:r>
              <a:rPr lang="en-US" sz="5199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5199" dirty="0" err="1">
                <a:solidFill>
                  <a:srgbClr val="FFFFFF"/>
                </a:solidFill>
                <a:cs typeface="29LT Azer Black"/>
              </a:rPr>
              <a:t>بل</a:t>
            </a:r>
            <a:r>
              <a:rPr lang="en-US" sz="5199" dirty="0">
                <a:solidFill>
                  <a:srgbClr val="FFFFFF"/>
                </a:solidFill>
                <a:cs typeface="29LT Azer Black"/>
              </a:rPr>
              <a:t>  </a:t>
            </a:r>
            <a:r>
              <a:rPr lang="en-US" sz="5199" dirty="0" err="1">
                <a:solidFill>
                  <a:srgbClr val="FFFFFF"/>
                </a:solidFill>
                <a:cs typeface="29LT Azer Black"/>
              </a:rPr>
              <a:t>تنفذه</a:t>
            </a:r>
            <a:r>
              <a:rPr lang="en-US" sz="5199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5199" dirty="0" err="1">
                <a:solidFill>
                  <a:srgbClr val="FFFFFF"/>
                </a:solidFill>
                <a:cs typeface="29LT Azer Black"/>
              </a:rPr>
              <a:t>لبنة</a:t>
            </a:r>
            <a:r>
              <a:rPr lang="en-US" sz="5199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5199" dirty="0" err="1">
                <a:solidFill>
                  <a:srgbClr val="FFFFFF"/>
                </a:solidFill>
                <a:cs typeface="29LT Azer Black"/>
              </a:rPr>
              <a:t>التكرار</a:t>
            </a:r>
            <a:r>
              <a:rPr lang="en-US" sz="5199" dirty="0">
                <a:solidFill>
                  <a:srgbClr val="FFFFFF"/>
                </a:solidFill>
                <a:cs typeface="29LT Azer Black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74185" y="727708"/>
            <a:ext cx="11818415" cy="1449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</a:pPr>
            <a:r>
              <a:rPr lang="en-US" sz="8099" dirty="0" err="1">
                <a:solidFill>
                  <a:srgbClr val="FFFFFF"/>
                </a:solidFill>
                <a:cs typeface="29LT Azer Black"/>
              </a:rPr>
              <a:t>استراتيجية</a:t>
            </a:r>
            <a:r>
              <a:rPr lang="en-US" sz="8099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8099" dirty="0" err="1">
                <a:solidFill>
                  <a:srgbClr val="FFFFFF"/>
                </a:solidFill>
                <a:cs typeface="29LT Azer Black"/>
              </a:rPr>
              <a:t>الدقيقة</a:t>
            </a:r>
            <a:r>
              <a:rPr lang="en-US" sz="8099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8099" dirty="0" err="1">
                <a:solidFill>
                  <a:srgbClr val="FFFFFF"/>
                </a:solidFill>
                <a:cs typeface="29LT Azer Black"/>
              </a:rPr>
              <a:t>الواحدة</a:t>
            </a:r>
            <a:endParaRPr lang="en-US" sz="8099" dirty="0">
              <a:solidFill>
                <a:srgbClr val="FFFFFF"/>
              </a:solidFill>
              <a:cs typeface="29LT Azer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C2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2962" y="571988"/>
            <a:ext cx="7315200" cy="170244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56207" y="7355915"/>
            <a:ext cx="8566878" cy="197038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440504" y="1211710"/>
            <a:ext cx="6461224" cy="2138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24"/>
              </a:lnSpc>
              <a:spcBef>
                <a:spcPct val="0"/>
              </a:spcBef>
            </a:pPr>
            <a:r>
              <a:rPr lang="en-US" sz="6160" dirty="0" err="1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برمجة</a:t>
            </a:r>
            <a:r>
              <a:rPr lang="en-US" sz="6160" dirty="0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 </a:t>
            </a:r>
            <a:r>
              <a:rPr lang="en-US" sz="6160" dirty="0" err="1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الروبوت</a:t>
            </a:r>
            <a:r>
              <a:rPr lang="en-US" sz="6160" dirty="0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 </a:t>
            </a:r>
            <a:r>
              <a:rPr lang="en-US" sz="6160" dirty="0" err="1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لرسم</a:t>
            </a:r>
            <a:r>
              <a:rPr lang="en-US" sz="6160" dirty="0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 </a:t>
            </a:r>
            <a:r>
              <a:rPr lang="en-US" sz="6160" dirty="0">
                <a:solidFill>
                  <a:srgbClr val="EEF6F9"/>
                </a:solidFill>
                <a:cs typeface="29LT Azer Black"/>
              </a:rPr>
              <a:t>....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820355" y="3044648"/>
            <a:ext cx="9827541" cy="2748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5"/>
              </a:lnSpc>
              <a:spcBef>
                <a:spcPct val="0"/>
              </a:spcBef>
            </a:pPr>
            <a:r>
              <a:rPr lang="en-US" sz="5232" dirty="0" err="1">
                <a:solidFill>
                  <a:srgbClr val="EEF6F9"/>
                </a:solidFill>
                <a:cs typeface="29LT Azer Black"/>
              </a:rPr>
              <a:t>سنكمل</a:t>
            </a:r>
            <a:r>
              <a:rPr lang="en-US" sz="5232" dirty="0">
                <a:solidFill>
                  <a:srgbClr val="EEF6F9"/>
                </a:solidFill>
                <a:cs typeface="29LT Azer Black"/>
              </a:rPr>
              <a:t> </a:t>
            </a:r>
            <a:r>
              <a:rPr lang="en-US" sz="5232" dirty="0" err="1">
                <a:solidFill>
                  <a:srgbClr val="EEF6F9"/>
                </a:solidFill>
                <a:cs typeface="29LT Azer Black"/>
              </a:rPr>
              <a:t>برمجة</a:t>
            </a:r>
            <a:r>
              <a:rPr lang="en-US" sz="5232" dirty="0">
                <a:solidFill>
                  <a:srgbClr val="EEF6F9"/>
                </a:solidFill>
                <a:cs typeface="29LT Azer Black"/>
              </a:rPr>
              <a:t> </a:t>
            </a:r>
            <a:r>
              <a:rPr lang="en-US" sz="5232" dirty="0" err="1">
                <a:solidFill>
                  <a:srgbClr val="EEF6F9"/>
                </a:solidFill>
                <a:cs typeface="29LT Azer Black"/>
              </a:rPr>
              <a:t>الروبوت</a:t>
            </a:r>
            <a:r>
              <a:rPr lang="en-US" sz="5232" dirty="0">
                <a:solidFill>
                  <a:srgbClr val="EEF6F9"/>
                </a:solidFill>
                <a:cs typeface="29LT Azer Black"/>
              </a:rPr>
              <a:t> </a:t>
            </a:r>
            <a:r>
              <a:rPr lang="en-US" sz="5232" dirty="0" err="1">
                <a:solidFill>
                  <a:srgbClr val="EEF6F9"/>
                </a:solidFill>
                <a:cs typeface="29LT Azer Black"/>
              </a:rPr>
              <a:t>لرسم</a:t>
            </a:r>
            <a:r>
              <a:rPr lang="en-US" sz="5232" dirty="0">
                <a:solidFill>
                  <a:srgbClr val="EEF6F9"/>
                </a:solidFill>
                <a:cs typeface="29LT Azer Black"/>
              </a:rPr>
              <a:t> </a:t>
            </a:r>
            <a:r>
              <a:rPr lang="en-US" sz="5232" dirty="0" err="1">
                <a:solidFill>
                  <a:srgbClr val="EEF6F9"/>
                </a:solidFill>
                <a:cs typeface="29LT Azer Black"/>
              </a:rPr>
              <a:t>الشكل</a:t>
            </a:r>
            <a:r>
              <a:rPr lang="en-US" sz="5232" dirty="0">
                <a:solidFill>
                  <a:srgbClr val="EEF6F9"/>
                </a:solidFill>
                <a:cs typeface="29LT Azer Black"/>
              </a:rPr>
              <a:t> </a:t>
            </a:r>
            <a:r>
              <a:rPr lang="en-US" sz="5232" dirty="0" err="1">
                <a:solidFill>
                  <a:srgbClr val="EEF6F9"/>
                </a:solidFill>
                <a:cs typeface="29LT Azer Black"/>
              </a:rPr>
              <a:t>الهندسي</a:t>
            </a:r>
            <a:r>
              <a:rPr lang="en-US" sz="5232" dirty="0">
                <a:solidFill>
                  <a:srgbClr val="EEF6F9"/>
                </a:solidFill>
                <a:cs typeface="29LT Azer Black"/>
              </a:rPr>
              <a:t> </a:t>
            </a:r>
            <a:r>
              <a:rPr lang="en-US" sz="5232" dirty="0" err="1">
                <a:solidFill>
                  <a:srgbClr val="EEF6F9"/>
                </a:solidFill>
                <a:cs typeface="29LT Azer Black"/>
              </a:rPr>
              <a:t>المحتوي</a:t>
            </a:r>
            <a:r>
              <a:rPr lang="en-US" sz="5232" dirty="0">
                <a:solidFill>
                  <a:srgbClr val="EEF6F9"/>
                </a:solidFill>
                <a:cs typeface="29LT Azer Black"/>
              </a:rPr>
              <a:t> </a:t>
            </a:r>
            <a:r>
              <a:rPr lang="en-US" sz="5232" dirty="0" err="1">
                <a:solidFill>
                  <a:srgbClr val="EEF6F9"/>
                </a:solidFill>
                <a:cs typeface="29LT Azer Black"/>
              </a:rPr>
              <a:t>على</a:t>
            </a:r>
            <a:r>
              <a:rPr lang="en-US" sz="5232" dirty="0">
                <a:solidFill>
                  <a:srgbClr val="EEF6F9"/>
                </a:solidFill>
                <a:cs typeface="29LT Azer Black"/>
              </a:rPr>
              <a:t> </a:t>
            </a:r>
            <a:r>
              <a:rPr lang="en-US" sz="5232" dirty="0" err="1">
                <a:solidFill>
                  <a:srgbClr val="EEF6F9"/>
                </a:solidFill>
                <a:cs typeface="29LT Azer Black"/>
              </a:rPr>
              <a:t>كل</a:t>
            </a:r>
            <a:r>
              <a:rPr lang="en-US" sz="5232" dirty="0">
                <a:solidFill>
                  <a:srgbClr val="EEF6F9"/>
                </a:solidFill>
                <a:cs typeface="29LT Azer Black"/>
              </a:rPr>
              <a:t> </a:t>
            </a:r>
            <a:r>
              <a:rPr lang="en-US" sz="5232" dirty="0" err="1">
                <a:solidFill>
                  <a:srgbClr val="EEF6F9"/>
                </a:solidFill>
                <a:cs typeface="29LT Azer Black"/>
              </a:rPr>
              <a:t>ضلعين</a:t>
            </a:r>
            <a:r>
              <a:rPr lang="en-US" sz="5232" dirty="0">
                <a:solidFill>
                  <a:srgbClr val="EEF6F9"/>
                </a:solidFill>
                <a:cs typeface="29LT Azer Black"/>
              </a:rPr>
              <a:t> </a:t>
            </a:r>
            <a:r>
              <a:rPr lang="en-US" sz="5232" dirty="0" err="1">
                <a:solidFill>
                  <a:srgbClr val="EEF6F9"/>
                </a:solidFill>
                <a:cs typeface="29LT Azer Black"/>
              </a:rPr>
              <a:t>متقابلين</a:t>
            </a:r>
            <a:r>
              <a:rPr lang="en-US" sz="5232" dirty="0">
                <a:solidFill>
                  <a:srgbClr val="EEF6F9"/>
                </a:solidFill>
                <a:cs typeface="29LT Azer Black"/>
              </a:rPr>
              <a:t> </a:t>
            </a:r>
            <a:r>
              <a:rPr lang="en-US" sz="5232" dirty="0" err="1">
                <a:solidFill>
                  <a:srgbClr val="EEF6F9"/>
                </a:solidFill>
                <a:cs typeface="29LT Azer Black"/>
              </a:rPr>
              <a:t>متسوايين</a:t>
            </a:r>
            <a:r>
              <a:rPr lang="en-US" sz="5232" dirty="0">
                <a:solidFill>
                  <a:srgbClr val="EEF6F9"/>
                </a:solidFill>
                <a:cs typeface="29LT Azer Black"/>
              </a:rPr>
              <a:t> </a:t>
            </a:r>
            <a:r>
              <a:rPr lang="en-US" sz="5232" dirty="0" err="1">
                <a:solidFill>
                  <a:srgbClr val="EEF6F9"/>
                </a:solidFill>
                <a:cs typeface="29LT Azer Black"/>
              </a:rPr>
              <a:t>وأربعة</a:t>
            </a:r>
            <a:r>
              <a:rPr lang="en-US" sz="5232" dirty="0">
                <a:solidFill>
                  <a:srgbClr val="EEF6F9"/>
                </a:solidFill>
                <a:cs typeface="29LT Azer Black"/>
              </a:rPr>
              <a:t> </a:t>
            </a:r>
            <a:r>
              <a:rPr lang="en-US" sz="5232" dirty="0" err="1">
                <a:solidFill>
                  <a:srgbClr val="EEF6F9"/>
                </a:solidFill>
                <a:cs typeface="29LT Azer Black"/>
              </a:rPr>
              <a:t>زواياه</a:t>
            </a:r>
            <a:r>
              <a:rPr lang="en-US" sz="5232" dirty="0">
                <a:solidFill>
                  <a:srgbClr val="EEF6F9"/>
                </a:solidFill>
                <a:cs typeface="29LT Azer Black"/>
              </a:rPr>
              <a:t> </a:t>
            </a:r>
            <a:r>
              <a:rPr lang="en-US" sz="5232" dirty="0" err="1">
                <a:solidFill>
                  <a:srgbClr val="EEF6F9"/>
                </a:solidFill>
                <a:cs typeface="29LT Azer Black"/>
              </a:rPr>
              <a:t>قائمة</a:t>
            </a:r>
            <a:r>
              <a:rPr lang="en-US" sz="5232" dirty="0">
                <a:solidFill>
                  <a:srgbClr val="EEF6F9"/>
                </a:solidFill>
                <a:cs typeface="29LT Azer Black"/>
              </a:rPr>
              <a:t> </a:t>
            </a:r>
            <a:r>
              <a:rPr lang="en-US" sz="5232" dirty="0" err="1">
                <a:solidFill>
                  <a:srgbClr val="EEF6F9"/>
                </a:solidFill>
                <a:cs typeface="29LT Azer Black"/>
              </a:rPr>
              <a:t>فما</a:t>
            </a:r>
            <a:r>
              <a:rPr lang="en-US" sz="5232" dirty="0">
                <a:solidFill>
                  <a:srgbClr val="EEF6F9"/>
                </a:solidFill>
                <a:cs typeface="29LT Azer Black"/>
              </a:rPr>
              <a:t> </a:t>
            </a:r>
            <a:r>
              <a:rPr lang="en-US" sz="5232" dirty="0" err="1">
                <a:solidFill>
                  <a:srgbClr val="EEF6F9"/>
                </a:solidFill>
                <a:cs typeface="29LT Azer Black"/>
              </a:rPr>
              <a:t>هو</a:t>
            </a:r>
            <a:r>
              <a:rPr lang="en-US" sz="5232" dirty="0">
                <a:solidFill>
                  <a:srgbClr val="EEF6F9"/>
                </a:solidFill>
                <a:cs typeface="29LT Azer Black"/>
              </a:rPr>
              <a:t> 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C2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62938" y="2820783"/>
            <a:ext cx="10128266" cy="33760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" y="6391231"/>
            <a:ext cx="5734138" cy="28670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48098" y="5907053"/>
            <a:ext cx="961205" cy="9612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203010" y="5914205"/>
            <a:ext cx="954053" cy="9540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121073" y="8733048"/>
            <a:ext cx="1005855" cy="10058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4213" y="9074052"/>
            <a:ext cx="1005855" cy="1005855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2102391" y="5823718"/>
            <a:ext cx="3586755" cy="19050"/>
          </a:xfrm>
          <a:prstGeom prst="line">
            <a:avLst/>
          </a:prstGeom>
          <a:ln w="1428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9" name="AutoShape 9"/>
          <p:cNvSpPr/>
          <p:nvPr/>
        </p:nvSpPr>
        <p:spPr>
          <a:xfrm>
            <a:off x="2102391" y="9648416"/>
            <a:ext cx="3586755" cy="19050"/>
          </a:xfrm>
          <a:prstGeom prst="line">
            <a:avLst/>
          </a:prstGeom>
          <a:ln w="1428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0" name="AutoShape 10"/>
          <p:cNvSpPr/>
          <p:nvPr/>
        </p:nvSpPr>
        <p:spPr>
          <a:xfrm>
            <a:off x="7544424" y="7168599"/>
            <a:ext cx="37028" cy="1312334"/>
          </a:xfrm>
          <a:prstGeom prst="line">
            <a:avLst/>
          </a:prstGeom>
          <a:ln w="1428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1" name="AutoShape 11"/>
          <p:cNvSpPr/>
          <p:nvPr/>
        </p:nvSpPr>
        <p:spPr>
          <a:xfrm>
            <a:off x="339926" y="7172119"/>
            <a:ext cx="24287" cy="1560929"/>
          </a:xfrm>
          <a:prstGeom prst="line">
            <a:avLst/>
          </a:prstGeom>
          <a:ln w="1428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926169" y="8788061"/>
            <a:ext cx="1005855" cy="10058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491689" y="8788061"/>
            <a:ext cx="1005855" cy="100585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509303" y="876300"/>
            <a:ext cx="12816397" cy="2642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7299" dirty="0" err="1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رسم</a:t>
            </a:r>
            <a:r>
              <a:rPr lang="en-US" sz="7299" dirty="0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 </a:t>
            </a:r>
            <a:r>
              <a:rPr lang="en-US" sz="7299" dirty="0" err="1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مستطيل</a:t>
            </a:r>
            <a:r>
              <a:rPr lang="en-US" sz="7299" dirty="0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 </a:t>
            </a:r>
            <a:r>
              <a:rPr lang="en-US" sz="7299" dirty="0" err="1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باستخدام</a:t>
            </a:r>
            <a:r>
              <a:rPr lang="en-US" sz="7299" dirty="0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 </a:t>
            </a:r>
            <a:r>
              <a:rPr lang="en-US" sz="7299" dirty="0" err="1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البرمجة</a:t>
            </a:r>
            <a:endParaRPr lang="en-US" sz="7299" dirty="0">
              <a:solidFill>
                <a:schemeClr val="accent2">
                  <a:lumMod val="50000"/>
                </a:schemeClr>
              </a:solidFill>
              <a:cs typeface="29LT Azer Black"/>
            </a:endParaRPr>
          </a:p>
          <a:p>
            <a:pPr algn="ctr">
              <a:lnSpc>
                <a:spcPts val="11339"/>
              </a:lnSpc>
            </a:pPr>
            <a:endParaRPr lang="en-US" sz="7299" dirty="0">
              <a:solidFill>
                <a:srgbClr val="FFFFFF"/>
              </a:solidFill>
              <a:cs typeface="29LT Azer Black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247905" y="6548967"/>
            <a:ext cx="8499277" cy="1987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 err="1">
                <a:solidFill>
                  <a:srgbClr val="FFFFFF"/>
                </a:solidFill>
                <a:cs typeface="29LT Azer Black Bold"/>
              </a:rPr>
              <a:t>ما</a:t>
            </a:r>
            <a:r>
              <a:rPr lang="en-US" sz="5499" dirty="0">
                <a:solidFill>
                  <a:srgbClr val="FFFFFF"/>
                </a:solidFill>
                <a:cs typeface="29LT Azer Black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cs typeface="29LT Azer Black Bold"/>
              </a:rPr>
              <a:t>الخطوة</a:t>
            </a:r>
            <a:r>
              <a:rPr lang="en-US" sz="5499" dirty="0">
                <a:solidFill>
                  <a:srgbClr val="FFFFFF"/>
                </a:solidFill>
                <a:cs typeface="29LT Azer Black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cs typeface="29LT Azer Black Bold"/>
              </a:rPr>
              <a:t>التي</a:t>
            </a:r>
            <a:r>
              <a:rPr lang="en-US" sz="5499" dirty="0">
                <a:solidFill>
                  <a:srgbClr val="FFFFFF"/>
                </a:solidFill>
                <a:cs typeface="29LT Azer Black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cs typeface="29LT Azer Black Bold"/>
              </a:rPr>
              <a:t>نتجنب</a:t>
            </a:r>
            <a:r>
              <a:rPr lang="en-US" sz="5499" dirty="0">
                <a:solidFill>
                  <a:srgbClr val="FFFFFF"/>
                </a:solidFill>
                <a:cs typeface="29LT Azer Black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cs typeface="29LT Azer Black Bold"/>
              </a:rPr>
              <a:t>تكرارها</a:t>
            </a:r>
            <a:endParaRPr lang="en-US" sz="5499" dirty="0">
              <a:solidFill>
                <a:srgbClr val="FFFFFF"/>
              </a:solidFill>
              <a:cs typeface="29LT Azer Black Bold"/>
            </a:endParaRPr>
          </a:p>
          <a:p>
            <a:pPr algn="ctr">
              <a:lnSpc>
                <a:spcPts val="7839"/>
              </a:lnSpc>
            </a:pPr>
            <a:r>
              <a:rPr lang="en-US" sz="5599" dirty="0" err="1">
                <a:solidFill>
                  <a:srgbClr val="FFFFFF"/>
                </a:solidFill>
                <a:cs typeface="29LT Azer Black"/>
              </a:rPr>
              <a:t>ونستخدم</a:t>
            </a:r>
            <a:r>
              <a:rPr lang="en-US" sz="5599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5599" dirty="0" err="1">
                <a:solidFill>
                  <a:srgbClr val="FFFFFF"/>
                </a:solidFill>
                <a:cs typeface="29LT Azer Black"/>
              </a:rPr>
              <a:t>لبنة</a:t>
            </a:r>
            <a:r>
              <a:rPr lang="en-US" sz="5599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5599" dirty="0" err="1">
                <a:solidFill>
                  <a:srgbClr val="FFFFFF"/>
                </a:solidFill>
                <a:cs typeface="29LT Azer Black"/>
              </a:rPr>
              <a:t>التكرار</a:t>
            </a:r>
            <a:r>
              <a:rPr lang="en-US" sz="5599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5599" dirty="0" err="1">
                <a:solidFill>
                  <a:srgbClr val="FFFFFF"/>
                </a:solidFill>
                <a:cs typeface="29LT Azer Black"/>
              </a:rPr>
              <a:t>لها</a:t>
            </a:r>
            <a:r>
              <a:rPr lang="en-US" sz="5599" dirty="0">
                <a:solidFill>
                  <a:srgbClr val="FFFFFF"/>
                </a:solidFill>
                <a:cs typeface="29LT Azer Black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C2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2480" end="7352.2676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778591" y="2097215"/>
            <a:ext cx="12730817" cy="716108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171231" y="499427"/>
            <a:ext cx="12730817" cy="101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FFFFFF"/>
                </a:solidFill>
                <a:cs typeface="29LT Azer Black"/>
              </a:rPr>
              <a:t>استراتيجية الصف المقلوب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C2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80773" y="573208"/>
            <a:ext cx="4254023" cy="41148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694900" y="3725347"/>
            <a:ext cx="8011699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dirty="0" err="1">
                <a:solidFill>
                  <a:srgbClr val="FFFFFF"/>
                </a:solidFill>
                <a:cs typeface="29LT Azer Black Bold"/>
              </a:rPr>
              <a:t>بعد</a:t>
            </a:r>
            <a:r>
              <a:rPr lang="en-US" sz="5599" dirty="0">
                <a:solidFill>
                  <a:srgbClr val="FFFFFF"/>
                </a:solidFill>
                <a:cs typeface="29LT Azer Black Bold"/>
              </a:rPr>
              <a:t> </a:t>
            </a:r>
            <a:r>
              <a:rPr lang="en-US" sz="5599" dirty="0" err="1">
                <a:solidFill>
                  <a:srgbClr val="FFFFFF"/>
                </a:solidFill>
                <a:cs typeface="29LT Azer Black Bold"/>
              </a:rPr>
              <a:t>مشاهدة</a:t>
            </a:r>
            <a:r>
              <a:rPr lang="en-US" sz="5599" dirty="0">
                <a:solidFill>
                  <a:srgbClr val="FFFFFF"/>
                </a:solidFill>
                <a:cs typeface="29LT Azer Black Bold"/>
              </a:rPr>
              <a:t> </a:t>
            </a:r>
            <a:r>
              <a:rPr lang="en-US" sz="5599" dirty="0" err="1">
                <a:solidFill>
                  <a:srgbClr val="FFFFFF"/>
                </a:solidFill>
                <a:cs typeface="29LT Azer Black Bold"/>
              </a:rPr>
              <a:t>الفيديو</a:t>
            </a:r>
            <a:r>
              <a:rPr lang="en-US" sz="5599" dirty="0">
                <a:solidFill>
                  <a:srgbClr val="FFFFFF"/>
                </a:solidFill>
                <a:cs typeface="29LT Azer Black Bold"/>
              </a:rPr>
              <a:t> </a:t>
            </a:r>
            <a:r>
              <a:rPr lang="en-US" sz="5599" dirty="0" err="1">
                <a:solidFill>
                  <a:srgbClr val="FFFFFF"/>
                </a:solidFill>
                <a:cs typeface="29LT Azer Black Bold"/>
              </a:rPr>
              <a:t>أجيبي</a:t>
            </a:r>
            <a:endParaRPr lang="en-US" sz="5599" dirty="0">
              <a:solidFill>
                <a:srgbClr val="FFFFFF"/>
              </a:solidFill>
              <a:cs typeface="29LT Azer Black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991204" y="5305532"/>
            <a:ext cx="15778527" cy="3677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cs typeface="29LT Azer Black Bold"/>
              </a:rPr>
              <a:t>من</a:t>
            </a:r>
            <a:r>
              <a:rPr lang="en-US" sz="5199" dirty="0">
                <a:solidFill>
                  <a:srgbClr val="000000"/>
                </a:solidFill>
                <a:cs typeface="29LT Azer Black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cs typeface="29LT Azer Black Bold"/>
              </a:rPr>
              <a:t>أين</a:t>
            </a:r>
            <a:r>
              <a:rPr lang="en-US" sz="5199" dirty="0">
                <a:solidFill>
                  <a:srgbClr val="000000"/>
                </a:solidFill>
                <a:cs typeface="29LT Azer Black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cs typeface="29LT Azer Black Bold"/>
              </a:rPr>
              <a:t>نبدأ</a:t>
            </a:r>
            <a:r>
              <a:rPr lang="en-US" sz="5199" dirty="0">
                <a:solidFill>
                  <a:srgbClr val="000000"/>
                </a:solidFill>
                <a:cs typeface="29LT Azer Black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cs typeface="29LT Azer Black Bold"/>
              </a:rPr>
              <a:t>لبرمجة</a:t>
            </a:r>
            <a:r>
              <a:rPr lang="en-US" sz="5199" dirty="0">
                <a:solidFill>
                  <a:srgbClr val="000000"/>
                </a:solidFill>
                <a:cs typeface="29LT Azer Black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cs typeface="29LT Azer Black Bold"/>
              </a:rPr>
              <a:t>رسم</a:t>
            </a:r>
            <a:r>
              <a:rPr lang="en-US" sz="5199" dirty="0">
                <a:solidFill>
                  <a:srgbClr val="000000"/>
                </a:solidFill>
                <a:cs typeface="29LT Azer Black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cs typeface="29LT Azer Black Bold"/>
              </a:rPr>
              <a:t>المستطيل</a:t>
            </a:r>
            <a:r>
              <a:rPr lang="en-US" sz="5199" dirty="0">
                <a:solidFill>
                  <a:srgbClr val="000000"/>
                </a:solidFill>
                <a:cs typeface="29LT Azer Black Bold"/>
              </a:rPr>
              <a:t> ؟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cs typeface="29LT Azer Black Bold"/>
              </a:rPr>
              <a:t>كم</a:t>
            </a:r>
            <a:r>
              <a:rPr lang="en-US" sz="5199" dirty="0">
                <a:solidFill>
                  <a:srgbClr val="000000"/>
                </a:solidFill>
                <a:cs typeface="29LT Azer Black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cs typeface="29LT Azer Black Bold"/>
              </a:rPr>
              <a:t>المسافة</a:t>
            </a:r>
            <a:r>
              <a:rPr lang="en-US" sz="5199" dirty="0">
                <a:solidFill>
                  <a:srgbClr val="000000"/>
                </a:solidFill>
                <a:cs typeface="29LT Azer Black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cs typeface="29LT Azer Black Bold"/>
              </a:rPr>
              <a:t>في</a:t>
            </a:r>
            <a:r>
              <a:rPr lang="en-US" sz="5199" dirty="0">
                <a:solidFill>
                  <a:srgbClr val="000000"/>
                </a:solidFill>
                <a:cs typeface="29LT Azer Black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cs typeface="29LT Azer Black Bold"/>
              </a:rPr>
              <a:t>البداية</a:t>
            </a:r>
            <a:r>
              <a:rPr lang="en-US" sz="5199" dirty="0">
                <a:solidFill>
                  <a:srgbClr val="000000"/>
                </a:solidFill>
                <a:cs typeface="29LT Azer Black Bold"/>
              </a:rPr>
              <a:t> ؟ </a:t>
            </a:r>
            <a:r>
              <a:rPr lang="en-US" sz="5199" dirty="0" err="1">
                <a:solidFill>
                  <a:srgbClr val="000000"/>
                </a:solidFill>
                <a:cs typeface="29LT Azer Black Bold"/>
              </a:rPr>
              <a:t>والسرعة</a:t>
            </a:r>
            <a:r>
              <a:rPr lang="en-US" sz="5199" dirty="0">
                <a:solidFill>
                  <a:srgbClr val="000000"/>
                </a:solidFill>
                <a:cs typeface="29LT Azer Black Bold"/>
              </a:rPr>
              <a:t> ؟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cs typeface="29LT Azer Black Bold"/>
              </a:rPr>
              <a:t>كم</a:t>
            </a:r>
            <a:r>
              <a:rPr lang="en-US" sz="5199" dirty="0">
                <a:solidFill>
                  <a:srgbClr val="000000"/>
                </a:solidFill>
                <a:cs typeface="29LT Azer Black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cs typeface="29LT Azer Black Bold"/>
              </a:rPr>
              <a:t>زاوية</a:t>
            </a:r>
            <a:r>
              <a:rPr lang="en-US" sz="5199" dirty="0">
                <a:solidFill>
                  <a:srgbClr val="000000"/>
                </a:solidFill>
                <a:cs typeface="29LT Azer Black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cs typeface="29LT Azer Black Bold"/>
              </a:rPr>
              <a:t>الانعطاف</a:t>
            </a:r>
            <a:r>
              <a:rPr lang="en-US" sz="5199" dirty="0">
                <a:solidFill>
                  <a:srgbClr val="000000"/>
                </a:solidFill>
                <a:cs typeface="29LT Azer Black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cs typeface="29LT Azer Black Bold"/>
              </a:rPr>
              <a:t>لليمين</a:t>
            </a:r>
            <a:r>
              <a:rPr lang="en-US" sz="5199" dirty="0">
                <a:solidFill>
                  <a:srgbClr val="000000"/>
                </a:solidFill>
                <a:cs typeface="29LT Azer Black Bold"/>
              </a:rPr>
              <a:t> ؟ </a:t>
            </a:r>
            <a:r>
              <a:rPr lang="en-US" sz="5199" dirty="0" err="1">
                <a:solidFill>
                  <a:srgbClr val="000000"/>
                </a:solidFill>
                <a:cs typeface="29LT Azer Black Bold"/>
              </a:rPr>
              <a:t>ولماذا</a:t>
            </a:r>
            <a:r>
              <a:rPr lang="en-US" sz="5199" dirty="0">
                <a:solidFill>
                  <a:srgbClr val="000000"/>
                </a:solidFill>
                <a:cs typeface="29LT Azer Black Bold"/>
              </a:rPr>
              <a:t> ؟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cs typeface="29LT Azer Black Bold"/>
              </a:rPr>
              <a:t>كم</a:t>
            </a:r>
            <a:r>
              <a:rPr lang="en-US" sz="5199" dirty="0">
                <a:solidFill>
                  <a:srgbClr val="000000"/>
                </a:solidFill>
                <a:cs typeface="29LT Azer Black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cs typeface="29LT Azer Black Bold"/>
              </a:rPr>
              <a:t>مسافة</a:t>
            </a:r>
            <a:r>
              <a:rPr lang="en-US" sz="5199" dirty="0">
                <a:solidFill>
                  <a:srgbClr val="000000"/>
                </a:solidFill>
                <a:cs typeface="29LT Azer Black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cs typeface="29LT Azer Black Bold"/>
              </a:rPr>
              <a:t>التحرك</a:t>
            </a:r>
            <a:r>
              <a:rPr lang="en-US" sz="5199" dirty="0">
                <a:solidFill>
                  <a:srgbClr val="000000"/>
                </a:solidFill>
                <a:cs typeface="29LT Azer Black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cs typeface="29LT Azer Black Bold"/>
              </a:rPr>
              <a:t>للأمام</a:t>
            </a:r>
            <a:r>
              <a:rPr lang="en-US" sz="5199" dirty="0">
                <a:solidFill>
                  <a:srgbClr val="000000"/>
                </a:solidFill>
                <a:cs typeface="29LT Azer Black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cs typeface="29LT Azer Black Bold"/>
              </a:rPr>
              <a:t>للمرة</a:t>
            </a:r>
            <a:r>
              <a:rPr lang="en-US" sz="5199" dirty="0">
                <a:solidFill>
                  <a:srgbClr val="000000"/>
                </a:solidFill>
                <a:cs typeface="29LT Azer Black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cs typeface="29LT Azer Black Bold"/>
              </a:rPr>
              <a:t>الثانية</a:t>
            </a:r>
            <a:r>
              <a:rPr lang="en-US" sz="5199" dirty="0">
                <a:solidFill>
                  <a:srgbClr val="000000"/>
                </a:solidFill>
                <a:cs typeface="29LT Azer Black Bold"/>
              </a:rPr>
              <a:t> ؟</a:t>
            </a:r>
            <a:r>
              <a:rPr lang="en-US" sz="5199" dirty="0" err="1">
                <a:solidFill>
                  <a:srgbClr val="000000"/>
                </a:solidFill>
                <a:cs typeface="29LT Azer Black Bold"/>
              </a:rPr>
              <a:t>وكم</a:t>
            </a:r>
            <a:r>
              <a:rPr lang="en-US" sz="5199" dirty="0">
                <a:solidFill>
                  <a:srgbClr val="000000"/>
                </a:solidFill>
                <a:cs typeface="29LT Azer Black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cs typeface="29LT Azer Black Bold"/>
              </a:rPr>
              <a:t>السرعة</a:t>
            </a:r>
            <a:r>
              <a:rPr lang="en-US" sz="5199" dirty="0">
                <a:solidFill>
                  <a:srgbClr val="000000"/>
                </a:solidFill>
                <a:cs typeface="29LT Azer Black Bold"/>
              </a:rPr>
              <a:t> 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C2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659837" y="205416"/>
            <a:ext cx="5945942" cy="16465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44154" y="1028700"/>
            <a:ext cx="4186954" cy="12493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659837" y="2798424"/>
            <a:ext cx="5945942" cy="14241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59837" y="5309878"/>
            <a:ext cx="5945942" cy="11583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874946" y="1786860"/>
            <a:ext cx="7252984" cy="698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cs typeface="29LT Azer Black Bold"/>
              </a:rPr>
              <a:t>التحرك</a:t>
            </a:r>
            <a:r>
              <a:rPr lang="en-US" sz="4000" dirty="0">
                <a:solidFill>
                  <a:srgbClr val="000000"/>
                </a:solidFill>
                <a:cs typeface="29LT Azer Black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cs typeface="29LT Azer Black Bold"/>
              </a:rPr>
              <a:t>للأمام</a:t>
            </a:r>
            <a:endParaRPr lang="en-US" sz="4000" dirty="0">
              <a:solidFill>
                <a:srgbClr val="000000"/>
              </a:solidFill>
              <a:cs typeface="29LT Azer Black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976019" y="9467850"/>
            <a:ext cx="7252984" cy="757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>
                <a:solidFill>
                  <a:srgbClr val="000000"/>
                </a:solidFill>
                <a:cs typeface="29LT Azer Black Bold"/>
              </a:rPr>
              <a:t>الانعطاف لليمين  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74946" y="6762152"/>
            <a:ext cx="7252984" cy="705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cs typeface="29LT Azer Black Bold"/>
              </a:rPr>
              <a:t>التحرك للأمام  2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659837" y="7848636"/>
            <a:ext cx="5885347" cy="140966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006316" y="4418954"/>
            <a:ext cx="7252984" cy="672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000000"/>
                </a:solidFill>
                <a:cs typeface="29LT Azer Black Bold"/>
              </a:rPr>
              <a:t>الانعطاف لليمين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C2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3654364"/>
            <a:ext cx="3195456" cy="12378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40279" y="1657621"/>
            <a:ext cx="7163683" cy="64692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763943" y="8526855"/>
            <a:ext cx="5316355" cy="146289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6159940" y="2525603"/>
            <a:ext cx="0" cy="5235794"/>
          </a:xfrm>
          <a:prstGeom prst="line">
            <a:avLst/>
          </a:prstGeom>
          <a:ln w="2000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72917" y="8818245"/>
            <a:ext cx="2334725" cy="146875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61213" y="5029200"/>
            <a:ext cx="4530430" cy="856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 dirty="0" err="1">
                <a:solidFill>
                  <a:srgbClr val="000000"/>
                </a:solidFill>
                <a:cs typeface="29LT Azer Black"/>
              </a:rPr>
              <a:t>لبنة</a:t>
            </a:r>
            <a:r>
              <a:rPr lang="en-US" sz="4900" dirty="0">
                <a:solidFill>
                  <a:srgbClr val="000000"/>
                </a:solidFill>
                <a:cs typeface="29LT Azer Black"/>
              </a:rPr>
              <a:t> </a:t>
            </a:r>
            <a:r>
              <a:rPr lang="en-US" sz="4900" dirty="0" err="1">
                <a:solidFill>
                  <a:srgbClr val="000000"/>
                </a:solidFill>
                <a:cs typeface="29LT Azer Black"/>
              </a:rPr>
              <a:t>التكرارات</a:t>
            </a:r>
            <a:endParaRPr lang="en-US" sz="4900" dirty="0">
              <a:solidFill>
                <a:srgbClr val="000000"/>
              </a:solidFill>
              <a:cs typeface="29LT Azer Black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194524" y="465455"/>
            <a:ext cx="14755424" cy="1012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 dirty="0" err="1">
                <a:solidFill>
                  <a:srgbClr val="000000"/>
                </a:solidFill>
                <a:cs typeface="29LT Azer Black"/>
              </a:rPr>
              <a:t>برمجة</a:t>
            </a:r>
            <a:r>
              <a:rPr lang="en-US" sz="5899" dirty="0">
                <a:solidFill>
                  <a:srgbClr val="000000"/>
                </a:solidFill>
                <a:cs typeface="29LT Azer Black"/>
              </a:rPr>
              <a:t> </a:t>
            </a:r>
            <a:r>
              <a:rPr lang="en-US" sz="5899" dirty="0" err="1">
                <a:solidFill>
                  <a:srgbClr val="000000"/>
                </a:solidFill>
                <a:cs typeface="29LT Azer Black"/>
              </a:rPr>
              <a:t>رسم</a:t>
            </a:r>
            <a:r>
              <a:rPr lang="en-US" sz="5899" dirty="0">
                <a:solidFill>
                  <a:srgbClr val="000000"/>
                </a:solidFill>
                <a:cs typeface="29LT Azer Black"/>
              </a:rPr>
              <a:t> </a:t>
            </a:r>
            <a:r>
              <a:rPr lang="en-US" sz="5899" dirty="0" err="1">
                <a:solidFill>
                  <a:srgbClr val="000000"/>
                </a:solidFill>
                <a:cs typeface="29LT Azer Black"/>
              </a:rPr>
              <a:t>المستطيل</a:t>
            </a:r>
            <a:r>
              <a:rPr lang="en-US" sz="5899" dirty="0">
                <a:solidFill>
                  <a:srgbClr val="000000"/>
                </a:solidFill>
                <a:cs typeface="29LT Azer Black"/>
              </a:rPr>
              <a:t> </a:t>
            </a:r>
            <a:r>
              <a:rPr lang="en-US" sz="5899" dirty="0" err="1">
                <a:solidFill>
                  <a:srgbClr val="000000"/>
                </a:solidFill>
                <a:cs typeface="29LT Azer Black"/>
              </a:rPr>
              <a:t>بعد</a:t>
            </a:r>
            <a:r>
              <a:rPr lang="en-US" sz="5899" dirty="0">
                <a:solidFill>
                  <a:srgbClr val="000000"/>
                </a:solidFill>
                <a:cs typeface="29LT Azer Black"/>
              </a:rPr>
              <a:t> </a:t>
            </a:r>
            <a:r>
              <a:rPr lang="en-US" sz="5899" dirty="0" err="1">
                <a:solidFill>
                  <a:srgbClr val="000000"/>
                </a:solidFill>
                <a:cs typeface="29LT Azer Black"/>
              </a:rPr>
              <a:t>إدراج</a:t>
            </a:r>
            <a:r>
              <a:rPr lang="en-US" sz="5899" dirty="0">
                <a:solidFill>
                  <a:srgbClr val="000000"/>
                </a:solidFill>
                <a:cs typeface="29LT Azer Black"/>
              </a:rPr>
              <a:t>  </a:t>
            </a:r>
            <a:r>
              <a:rPr lang="en-US" sz="5899" dirty="0" err="1">
                <a:solidFill>
                  <a:srgbClr val="000000"/>
                </a:solidFill>
                <a:cs typeface="29LT Azer Black"/>
              </a:rPr>
              <a:t>لبنة</a:t>
            </a:r>
            <a:r>
              <a:rPr lang="en-US" sz="5899" dirty="0">
                <a:solidFill>
                  <a:srgbClr val="000000"/>
                </a:solidFill>
                <a:cs typeface="29LT Azer Black"/>
              </a:rPr>
              <a:t> </a:t>
            </a:r>
            <a:r>
              <a:rPr lang="en-US" sz="5899" dirty="0" err="1">
                <a:solidFill>
                  <a:srgbClr val="000000"/>
                </a:solidFill>
                <a:cs typeface="29LT Azer Black"/>
              </a:rPr>
              <a:t>التكرارات</a:t>
            </a:r>
            <a:endParaRPr lang="en-US" sz="5899" dirty="0">
              <a:solidFill>
                <a:srgbClr val="000000"/>
              </a:solidFill>
              <a:cs typeface="29LT Azer Black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259204" y="9042400"/>
            <a:ext cx="1929904" cy="979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 dirty="0" err="1">
                <a:solidFill>
                  <a:srgbClr val="000000"/>
                </a:solidFill>
                <a:cs typeface="29LT Azer Black"/>
              </a:rPr>
              <a:t>تشغيل</a:t>
            </a:r>
            <a:r>
              <a:rPr lang="en-US" sz="5699" dirty="0">
                <a:solidFill>
                  <a:srgbClr val="000000"/>
                </a:solidFill>
                <a:cs typeface="29LT Azer Black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C2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842778" y="0"/>
            <a:ext cx="4445222" cy="54127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172200"/>
            <a:ext cx="3808060" cy="41148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81400" y="419100"/>
            <a:ext cx="8511075" cy="1897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838"/>
              </a:lnSpc>
            </a:pPr>
            <a:r>
              <a:rPr lang="en-US" sz="10599" dirty="0" err="1">
                <a:solidFill>
                  <a:srgbClr val="000000"/>
                </a:solidFill>
                <a:cs typeface="29LT Azer Black Bold"/>
              </a:rPr>
              <a:t>تطبيق</a:t>
            </a:r>
            <a:r>
              <a:rPr lang="en-US" sz="10599" dirty="0">
                <a:solidFill>
                  <a:srgbClr val="000000"/>
                </a:solidFill>
                <a:cs typeface="29LT Azer Black Bold"/>
              </a:rPr>
              <a:t> </a:t>
            </a:r>
            <a:r>
              <a:rPr lang="en-US" sz="10599" dirty="0" err="1">
                <a:solidFill>
                  <a:srgbClr val="000000"/>
                </a:solidFill>
                <a:cs typeface="29LT Azer Black Bold"/>
              </a:rPr>
              <a:t>عملي</a:t>
            </a:r>
            <a:r>
              <a:rPr lang="en-US" sz="10599" dirty="0">
                <a:solidFill>
                  <a:srgbClr val="000000"/>
                </a:solidFill>
                <a:cs typeface="29LT Azer Black Bold"/>
              </a:rPr>
              <a:t> 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944796" y="3038474"/>
            <a:ext cx="10004630" cy="3133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dirty="0" err="1">
                <a:solidFill>
                  <a:srgbClr val="000000"/>
                </a:solidFill>
                <a:cs typeface="29LT Azer Black"/>
              </a:rPr>
              <a:t>قومي</a:t>
            </a:r>
            <a:r>
              <a:rPr lang="en-US" sz="5999" dirty="0">
                <a:solidFill>
                  <a:srgbClr val="000000"/>
                </a:solidFill>
                <a:cs typeface="29LT Azer Black"/>
              </a:rPr>
              <a:t> </a:t>
            </a:r>
            <a:r>
              <a:rPr lang="en-US" sz="5999" dirty="0" err="1">
                <a:solidFill>
                  <a:srgbClr val="000000"/>
                </a:solidFill>
                <a:cs typeface="29LT Azer Black"/>
              </a:rPr>
              <a:t>ببرمجة</a:t>
            </a:r>
            <a:r>
              <a:rPr lang="en-US" sz="5999" dirty="0">
                <a:solidFill>
                  <a:srgbClr val="000000"/>
                </a:solidFill>
                <a:cs typeface="29LT Azer Black"/>
              </a:rPr>
              <a:t> </a:t>
            </a:r>
            <a:r>
              <a:rPr lang="en-US" sz="5999" dirty="0" err="1">
                <a:solidFill>
                  <a:srgbClr val="000000"/>
                </a:solidFill>
                <a:cs typeface="29LT Azer Black"/>
              </a:rPr>
              <a:t>الروبوت</a:t>
            </a:r>
            <a:r>
              <a:rPr lang="en-US" sz="5999" dirty="0">
                <a:solidFill>
                  <a:srgbClr val="000000"/>
                </a:solidFill>
                <a:cs typeface="29LT Azer Black"/>
              </a:rPr>
              <a:t> </a:t>
            </a:r>
            <a:r>
              <a:rPr lang="en-US" sz="5999" dirty="0" err="1">
                <a:solidFill>
                  <a:srgbClr val="000000"/>
                </a:solidFill>
                <a:cs typeface="29LT Azer Black"/>
              </a:rPr>
              <a:t>لرسم</a:t>
            </a:r>
            <a:r>
              <a:rPr lang="en-US" sz="5999" dirty="0">
                <a:solidFill>
                  <a:srgbClr val="000000"/>
                </a:solidFill>
                <a:cs typeface="29LT Azer Black"/>
              </a:rPr>
              <a:t> </a:t>
            </a:r>
          </a:p>
          <a:p>
            <a:pPr algn="ctr">
              <a:lnSpc>
                <a:spcPts val="8399"/>
              </a:lnSpc>
            </a:pPr>
            <a:r>
              <a:rPr lang="en-US" sz="5999" dirty="0">
                <a:solidFill>
                  <a:srgbClr val="000000"/>
                </a:solidFill>
                <a:latin typeface="29LT Azer Black"/>
              </a:rPr>
              <a:t>1- </a:t>
            </a:r>
            <a:r>
              <a:rPr lang="en-US" sz="5999" dirty="0" err="1">
                <a:solidFill>
                  <a:srgbClr val="000000"/>
                </a:solidFill>
                <a:latin typeface="29LT Azer Black"/>
              </a:rPr>
              <a:t>مثلث</a:t>
            </a:r>
            <a:r>
              <a:rPr lang="en-US" sz="5999" dirty="0">
                <a:solidFill>
                  <a:srgbClr val="000000"/>
                </a:solidFill>
                <a:latin typeface="29LT Azer Black"/>
              </a:rPr>
              <a:t>  </a:t>
            </a:r>
            <a:r>
              <a:rPr lang="en-US" sz="5999" dirty="0" err="1">
                <a:solidFill>
                  <a:srgbClr val="000000"/>
                </a:solidFill>
                <a:latin typeface="29LT Azer Black"/>
              </a:rPr>
              <a:t>صغير</a:t>
            </a:r>
            <a:r>
              <a:rPr lang="en-US" sz="5999" dirty="0">
                <a:solidFill>
                  <a:srgbClr val="000000"/>
                </a:solidFill>
                <a:latin typeface="29LT Azer Black"/>
              </a:rPr>
              <a:t> </a:t>
            </a:r>
          </a:p>
          <a:p>
            <a:pPr algn="ctr">
              <a:lnSpc>
                <a:spcPts val="8399"/>
              </a:lnSpc>
            </a:pPr>
            <a:r>
              <a:rPr lang="en-US" sz="5999" dirty="0">
                <a:solidFill>
                  <a:srgbClr val="000000"/>
                </a:solidFill>
                <a:latin typeface="29LT Azer Black"/>
              </a:rPr>
              <a:t>2-ثم </a:t>
            </a:r>
            <a:r>
              <a:rPr lang="en-US" sz="5999" dirty="0" err="1">
                <a:solidFill>
                  <a:srgbClr val="000000"/>
                </a:solidFill>
                <a:latin typeface="29LT Azer Black"/>
              </a:rPr>
              <a:t>مثلث</a:t>
            </a:r>
            <a:r>
              <a:rPr lang="en-US" sz="5999" dirty="0">
                <a:solidFill>
                  <a:srgbClr val="000000"/>
                </a:solidFill>
                <a:latin typeface="29LT Azer Black"/>
              </a:rPr>
              <a:t> </a:t>
            </a:r>
            <a:r>
              <a:rPr lang="en-US" sz="5999" dirty="0" err="1">
                <a:solidFill>
                  <a:srgbClr val="000000"/>
                </a:solidFill>
                <a:latin typeface="29LT Azer Black"/>
              </a:rPr>
              <a:t>أكبر</a:t>
            </a:r>
            <a:endParaRPr lang="en-US" sz="5999" dirty="0">
              <a:solidFill>
                <a:srgbClr val="000000"/>
              </a:solidFill>
              <a:latin typeface="29LT Azer Black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178786" y="6321627"/>
            <a:ext cx="11442213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 dirty="0" err="1">
                <a:solidFill>
                  <a:srgbClr val="000000"/>
                </a:solidFill>
                <a:cs typeface="29LT Azer Black"/>
              </a:rPr>
              <a:t>فتح</a:t>
            </a:r>
            <a:r>
              <a:rPr lang="en-US" sz="5899" dirty="0">
                <a:solidFill>
                  <a:srgbClr val="000000"/>
                </a:solidFill>
                <a:cs typeface="29LT Azer Black"/>
              </a:rPr>
              <a:t> </a:t>
            </a:r>
            <a:r>
              <a:rPr lang="en-US" sz="5899" dirty="0" err="1">
                <a:solidFill>
                  <a:srgbClr val="000000"/>
                </a:solidFill>
                <a:cs typeface="29LT Azer Black"/>
              </a:rPr>
              <a:t>الكتاب</a:t>
            </a:r>
            <a:r>
              <a:rPr lang="en-US" sz="5899" dirty="0">
                <a:solidFill>
                  <a:srgbClr val="000000"/>
                </a:solidFill>
                <a:cs typeface="29LT Azer Black"/>
              </a:rPr>
              <a:t> </a:t>
            </a:r>
            <a:r>
              <a:rPr lang="en-US" sz="5899" dirty="0" err="1">
                <a:solidFill>
                  <a:srgbClr val="000000"/>
                </a:solidFill>
                <a:cs typeface="29LT Azer Black"/>
              </a:rPr>
              <a:t>الالكتروني</a:t>
            </a:r>
            <a:r>
              <a:rPr lang="en-US" sz="5899" dirty="0">
                <a:solidFill>
                  <a:srgbClr val="000000"/>
                </a:solidFill>
                <a:cs typeface="29LT Azer Black"/>
              </a:rPr>
              <a:t> </a:t>
            </a:r>
            <a:r>
              <a:rPr lang="en-US" sz="5899" dirty="0" err="1">
                <a:solidFill>
                  <a:srgbClr val="000000"/>
                </a:solidFill>
                <a:cs typeface="29LT Azer Black"/>
              </a:rPr>
              <a:t>وحل</a:t>
            </a:r>
            <a:r>
              <a:rPr lang="en-US" sz="5899" dirty="0">
                <a:solidFill>
                  <a:srgbClr val="000000"/>
                </a:solidFill>
                <a:cs typeface="29LT Azer Black"/>
              </a:rPr>
              <a:t> </a:t>
            </a:r>
            <a:r>
              <a:rPr lang="en-US" sz="5899" dirty="0" err="1">
                <a:solidFill>
                  <a:srgbClr val="000000"/>
                </a:solidFill>
                <a:cs typeface="29LT Azer Black"/>
              </a:rPr>
              <a:t>تدريب</a:t>
            </a:r>
            <a:r>
              <a:rPr lang="en-US" sz="5899" dirty="0">
                <a:solidFill>
                  <a:srgbClr val="000000"/>
                </a:solidFill>
                <a:cs typeface="29LT Azer Black"/>
              </a:rPr>
              <a:t> 1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7827D4E-8AD1-CB0D-A7C6-86508E379730}"/>
              </a:ext>
            </a:extLst>
          </p:cNvPr>
          <p:cNvSpPr txBox="1"/>
          <p:nvPr/>
        </p:nvSpPr>
        <p:spPr>
          <a:xfrm>
            <a:off x="7620000" y="7587010"/>
            <a:ext cx="54864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hlinkClick r:id="rId6"/>
              </a:rPr>
              <a:t>ورقة عمل تفاعلية </a:t>
            </a:r>
            <a:endParaRPr lang="ar-SA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C2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947446"/>
            <a:ext cx="4605319" cy="5691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34006" y="235584"/>
            <a:ext cx="3426506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998423" y="5582012"/>
            <a:ext cx="4623371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749553" y="7200900"/>
            <a:ext cx="4394447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61063" y="5925191"/>
            <a:ext cx="1172393" cy="11723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863506" y="7200900"/>
            <a:ext cx="2057400" cy="20574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786356" y="458352"/>
            <a:ext cx="10730789" cy="1551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26"/>
              </a:lnSpc>
              <a:spcBef>
                <a:spcPct val="0"/>
              </a:spcBef>
            </a:pPr>
            <a:r>
              <a:rPr lang="en-US" sz="8661" dirty="0" err="1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استراتيجية</a:t>
            </a:r>
            <a:r>
              <a:rPr lang="en-US" sz="8661" dirty="0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 </a:t>
            </a:r>
            <a:r>
              <a:rPr lang="en-US" sz="8661" dirty="0" err="1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سحابة</a:t>
            </a:r>
            <a:r>
              <a:rPr lang="en-US" sz="8661" dirty="0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 </a:t>
            </a:r>
            <a:r>
              <a:rPr lang="en-US" sz="8661" dirty="0" err="1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الكلمات</a:t>
            </a:r>
            <a:endParaRPr lang="en-US" sz="8661" dirty="0">
              <a:solidFill>
                <a:schemeClr val="accent2">
                  <a:lumMod val="50000"/>
                </a:schemeClr>
              </a:solidFill>
              <a:cs typeface="29LT Azer Black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846142" y="4414765"/>
            <a:ext cx="12125820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24"/>
              </a:lnSpc>
              <a:spcBef>
                <a:spcPct val="0"/>
              </a:spcBef>
            </a:pPr>
            <a:r>
              <a:rPr lang="en-US" sz="6160" dirty="0" err="1">
                <a:solidFill>
                  <a:srgbClr val="FFFFFF"/>
                </a:solidFill>
                <a:cs typeface="29LT Azer Black"/>
              </a:rPr>
              <a:t>ما</a:t>
            </a:r>
            <a:r>
              <a:rPr lang="en-US" sz="6160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6160" dirty="0" err="1">
                <a:solidFill>
                  <a:srgbClr val="FFFFFF"/>
                </a:solidFill>
                <a:cs typeface="29LT Azer Black"/>
              </a:rPr>
              <a:t>الوصف</a:t>
            </a:r>
            <a:r>
              <a:rPr lang="en-US" sz="6160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6160" dirty="0" err="1">
                <a:solidFill>
                  <a:srgbClr val="FFFFFF"/>
                </a:solidFill>
                <a:cs typeface="29LT Azer Black"/>
              </a:rPr>
              <a:t>الممكن</a:t>
            </a:r>
            <a:r>
              <a:rPr lang="en-US" sz="6160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6160" dirty="0" err="1">
                <a:solidFill>
                  <a:srgbClr val="FFFFFF"/>
                </a:solidFill>
                <a:cs typeface="29LT Azer Black"/>
              </a:rPr>
              <a:t>وصفه</a:t>
            </a:r>
            <a:r>
              <a:rPr lang="en-US" sz="6160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6160" dirty="0" err="1">
                <a:solidFill>
                  <a:srgbClr val="FFFFFF"/>
                </a:solidFill>
                <a:cs typeface="29LT Azer Black"/>
              </a:rPr>
              <a:t>للصور</a:t>
            </a:r>
            <a:r>
              <a:rPr lang="en-US" sz="6160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6160" dirty="0" err="1">
                <a:solidFill>
                  <a:srgbClr val="FFFFFF"/>
                </a:solidFill>
                <a:cs typeface="29LT Azer Black"/>
              </a:rPr>
              <a:t>امامك</a:t>
            </a:r>
            <a:r>
              <a:rPr lang="en-US" sz="6160" dirty="0">
                <a:solidFill>
                  <a:srgbClr val="FFFFFF"/>
                </a:solidFill>
                <a:cs typeface="29LT Azer Black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219672" y="3347310"/>
            <a:ext cx="6735906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24"/>
              </a:lnSpc>
              <a:spcBef>
                <a:spcPct val="0"/>
              </a:spcBef>
            </a:pPr>
            <a:r>
              <a:rPr lang="en-US" sz="6160" dirty="0" err="1">
                <a:solidFill>
                  <a:srgbClr val="FFFFFF"/>
                </a:solidFill>
                <a:cs typeface="29LT Azer Black"/>
              </a:rPr>
              <a:t>ماذا</a:t>
            </a:r>
            <a:r>
              <a:rPr lang="en-US" sz="6160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6160" dirty="0" err="1">
                <a:solidFill>
                  <a:srgbClr val="FFFFFF"/>
                </a:solidFill>
                <a:cs typeface="29LT Azer Black"/>
              </a:rPr>
              <a:t>ترين</a:t>
            </a:r>
            <a:r>
              <a:rPr lang="en-US" sz="6160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6160" dirty="0" err="1">
                <a:solidFill>
                  <a:srgbClr val="FFFFFF"/>
                </a:solidFill>
                <a:cs typeface="29LT Azer Black"/>
              </a:rPr>
              <a:t>في</a:t>
            </a:r>
            <a:r>
              <a:rPr lang="en-US" sz="6160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6160" dirty="0" err="1">
                <a:solidFill>
                  <a:srgbClr val="FFFFFF"/>
                </a:solidFill>
                <a:cs typeface="29LT Azer Black"/>
              </a:rPr>
              <a:t>الصورة</a:t>
            </a:r>
            <a:r>
              <a:rPr lang="en-US" sz="6160" dirty="0">
                <a:solidFill>
                  <a:srgbClr val="FFFFFF"/>
                </a:solidFill>
                <a:cs typeface="29LT Azer Black"/>
              </a:rPr>
              <a:t> ؟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219672" y="5582012"/>
            <a:ext cx="6701234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24"/>
              </a:lnSpc>
              <a:spcBef>
                <a:spcPct val="0"/>
              </a:spcBef>
            </a:pPr>
            <a:r>
              <a:rPr lang="en-US" sz="6160" dirty="0" err="1">
                <a:solidFill>
                  <a:srgbClr val="FFFFFF"/>
                </a:solidFill>
                <a:cs typeface="29LT Azer Black"/>
              </a:rPr>
              <a:t>ماذا</a:t>
            </a:r>
            <a:r>
              <a:rPr lang="en-US" sz="6160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6160" dirty="0" err="1">
                <a:solidFill>
                  <a:srgbClr val="FFFFFF"/>
                </a:solidFill>
                <a:cs typeface="29LT Azer Black"/>
              </a:rPr>
              <a:t>حصل</a:t>
            </a:r>
            <a:r>
              <a:rPr lang="en-US" sz="6160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6160" dirty="0" err="1">
                <a:solidFill>
                  <a:srgbClr val="FFFFFF"/>
                </a:solidFill>
                <a:cs typeface="29LT Azer Black"/>
              </a:rPr>
              <a:t>لها</a:t>
            </a:r>
            <a:r>
              <a:rPr lang="en-US" sz="6160" dirty="0">
                <a:solidFill>
                  <a:srgbClr val="FFFFFF"/>
                </a:solidFill>
                <a:cs typeface="29LT Azer Black"/>
              </a:rPr>
              <a:t> ؟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C2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0977" y="6226171"/>
            <a:ext cx="6953929" cy="396953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447800" y="1080666"/>
            <a:ext cx="13102257" cy="4193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75"/>
              </a:lnSpc>
            </a:pPr>
            <a:r>
              <a:rPr lang="en-US" sz="7768" dirty="0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الوحدة الثالثة </a:t>
            </a:r>
          </a:p>
          <a:p>
            <a:pPr algn="ctr">
              <a:lnSpc>
                <a:spcPts val="10875"/>
              </a:lnSpc>
            </a:pPr>
            <a:r>
              <a:rPr lang="en-US" sz="7768" dirty="0" err="1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الدرس</a:t>
            </a:r>
            <a:r>
              <a:rPr lang="en-US" sz="7768" dirty="0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 </a:t>
            </a:r>
            <a:r>
              <a:rPr lang="en-US" sz="7768" dirty="0" err="1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الثاني</a:t>
            </a:r>
            <a:r>
              <a:rPr lang="en-US" sz="7768" dirty="0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 </a:t>
            </a:r>
            <a:r>
              <a:rPr lang="en-US" sz="7768" dirty="0" err="1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استخدام</a:t>
            </a:r>
            <a:r>
              <a:rPr lang="en-US" sz="7768" dirty="0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 </a:t>
            </a:r>
            <a:r>
              <a:rPr lang="en-US" sz="7768" dirty="0" err="1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التكرارات</a:t>
            </a:r>
            <a:endParaRPr lang="en-US" sz="7768" dirty="0">
              <a:solidFill>
                <a:schemeClr val="accent2">
                  <a:lumMod val="50000"/>
                </a:schemeClr>
              </a:solidFill>
              <a:cs typeface="29LT Azer Black"/>
            </a:endParaRPr>
          </a:p>
          <a:p>
            <a:pPr algn="ctr">
              <a:lnSpc>
                <a:spcPts val="10875"/>
              </a:lnSpc>
              <a:spcBef>
                <a:spcPct val="0"/>
              </a:spcBef>
            </a:pPr>
            <a:r>
              <a:rPr lang="en-US" sz="7768" dirty="0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ا / </a:t>
            </a:r>
            <a:r>
              <a:rPr lang="en-US" sz="7768" dirty="0" err="1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الجازي</a:t>
            </a:r>
            <a:r>
              <a:rPr lang="en-US" sz="7768" dirty="0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 </a:t>
            </a:r>
            <a:r>
              <a:rPr lang="en-US" sz="7768" dirty="0" err="1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المري</a:t>
            </a:r>
            <a:r>
              <a:rPr lang="en-US" sz="7768" dirty="0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34C95879-3997-FE4C-F7A5-14E4D0260D81}"/>
              </a:ext>
            </a:extLst>
          </p:cNvPr>
          <p:cNvSpPr txBox="1"/>
          <p:nvPr/>
        </p:nvSpPr>
        <p:spPr>
          <a:xfrm>
            <a:off x="14097000" y="8039100"/>
            <a:ext cx="23622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dirty="0">
                <a:hlinkClick r:id="rId3"/>
              </a:rPr>
              <a:t>قناتي</a:t>
            </a:r>
            <a:r>
              <a:rPr lang="ar-SA" sz="4400" dirty="0"/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C2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3649" y="5913104"/>
            <a:ext cx="4705073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37624"/>
            <a:ext cx="475013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75065" y="862518"/>
            <a:ext cx="2642252" cy="306501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629401" y="779898"/>
            <a:ext cx="10629900" cy="2205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24"/>
              </a:lnSpc>
            </a:pPr>
            <a:r>
              <a:rPr lang="en-US" sz="6160" dirty="0" err="1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في</a:t>
            </a:r>
            <a:r>
              <a:rPr lang="en-US" sz="6160" dirty="0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 </a:t>
            </a:r>
            <a:r>
              <a:rPr lang="en-US" sz="6160" dirty="0" err="1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الدرس</a:t>
            </a:r>
            <a:r>
              <a:rPr lang="en-US" sz="6160" dirty="0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 </a:t>
            </a:r>
            <a:r>
              <a:rPr lang="en-US" sz="6160" dirty="0" err="1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الماضي</a:t>
            </a:r>
            <a:r>
              <a:rPr lang="en-US" sz="6160" dirty="0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 </a:t>
            </a:r>
            <a:r>
              <a:rPr lang="en-US" sz="6160" dirty="0" err="1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تعرفنا</a:t>
            </a:r>
            <a:r>
              <a:rPr lang="en-US" sz="6160" dirty="0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 </a:t>
            </a:r>
            <a:r>
              <a:rPr lang="en-US" sz="6160" dirty="0" err="1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على</a:t>
            </a:r>
            <a:r>
              <a:rPr lang="en-US" sz="6160" dirty="0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 </a:t>
            </a:r>
          </a:p>
          <a:p>
            <a:pPr algn="ctr">
              <a:lnSpc>
                <a:spcPts val="8624"/>
              </a:lnSpc>
              <a:spcBef>
                <a:spcPct val="0"/>
              </a:spcBef>
            </a:pPr>
            <a:r>
              <a:rPr lang="en-US" sz="6160" dirty="0" err="1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كيفية</a:t>
            </a:r>
            <a:r>
              <a:rPr lang="en-US" sz="6160" dirty="0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 </a:t>
            </a:r>
            <a:r>
              <a:rPr lang="en-US" sz="6160" dirty="0" err="1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برمجة</a:t>
            </a:r>
            <a:r>
              <a:rPr lang="en-US" sz="6160" dirty="0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 </a:t>
            </a:r>
            <a:r>
              <a:rPr lang="en-US" sz="6160" dirty="0" err="1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الروبوت</a:t>
            </a:r>
            <a:r>
              <a:rPr lang="en-US" sz="6160" dirty="0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 </a:t>
            </a:r>
            <a:r>
              <a:rPr lang="en-US" sz="6160" dirty="0" err="1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لرسم</a:t>
            </a:r>
            <a:r>
              <a:rPr lang="en-US" sz="6160" dirty="0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 </a:t>
            </a:r>
            <a:r>
              <a:rPr lang="en-US" sz="6160" dirty="0" err="1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دائرة</a:t>
            </a:r>
            <a:endParaRPr lang="en-US" sz="6160" dirty="0">
              <a:solidFill>
                <a:schemeClr val="accent2">
                  <a:lumMod val="50000"/>
                </a:schemeClr>
              </a:solidFill>
              <a:cs typeface="29LT Azer Black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653464" y="4229100"/>
            <a:ext cx="9827541" cy="2748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25"/>
              </a:lnSpc>
              <a:spcBef>
                <a:spcPct val="0"/>
              </a:spcBef>
            </a:pPr>
            <a:r>
              <a:rPr lang="en-US" sz="5232" dirty="0" err="1">
                <a:solidFill>
                  <a:srgbClr val="EEF6F9"/>
                </a:solidFill>
                <a:cs typeface="29LT Azer Black"/>
              </a:rPr>
              <a:t>سنكمل</a:t>
            </a:r>
            <a:r>
              <a:rPr lang="en-US" sz="5232" dirty="0">
                <a:solidFill>
                  <a:srgbClr val="EEF6F9"/>
                </a:solidFill>
                <a:cs typeface="29LT Azer Black"/>
              </a:rPr>
              <a:t> </a:t>
            </a:r>
            <a:r>
              <a:rPr lang="en-US" sz="5232" dirty="0" err="1">
                <a:solidFill>
                  <a:srgbClr val="EEF6F9"/>
                </a:solidFill>
                <a:cs typeface="29LT Azer Black"/>
              </a:rPr>
              <a:t>برمجة</a:t>
            </a:r>
            <a:r>
              <a:rPr lang="en-US" sz="5232" dirty="0">
                <a:solidFill>
                  <a:srgbClr val="EEF6F9"/>
                </a:solidFill>
                <a:cs typeface="29LT Azer Black"/>
              </a:rPr>
              <a:t> </a:t>
            </a:r>
            <a:r>
              <a:rPr lang="en-US" sz="5232" dirty="0" err="1">
                <a:solidFill>
                  <a:srgbClr val="EEF6F9"/>
                </a:solidFill>
                <a:cs typeface="29LT Azer Black"/>
              </a:rPr>
              <a:t>الروبوت</a:t>
            </a:r>
            <a:r>
              <a:rPr lang="en-US" sz="5232" dirty="0">
                <a:solidFill>
                  <a:srgbClr val="EEF6F9"/>
                </a:solidFill>
                <a:cs typeface="29LT Azer Black"/>
              </a:rPr>
              <a:t> </a:t>
            </a:r>
            <a:r>
              <a:rPr lang="en-US" sz="5232" dirty="0" err="1">
                <a:solidFill>
                  <a:srgbClr val="EEF6F9"/>
                </a:solidFill>
                <a:cs typeface="29LT Azer Black"/>
              </a:rPr>
              <a:t>لرسم</a:t>
            </a:r>
            <a:r>
              <a:rPr lang="en-US" sz="5232" dirty="0">
                <a:solidFill>
                  <a:srgbClr val="EEF6F9"/>
                </a:solidFill>
                <a:cs typeface="29LT Azer Black"/>
              </a:rPr>
              <a:t> </a:t>
            </a:r>
            <a:r>
              <a:rPr lang="en-US" sz="5232" dirty="0" err="1">
                <a:solidFill>
                  <a:srgbClr val="EEF6F9"/>
                </a:solidFill>
                <a:cs typeface="29LT Azer Black"/>
              </a:rPr>
              <a:t>الشكل</a:t>
            </a:r>
            <a:r>
              <a:rPr lang="en-US" sz="5232" dirty="0">
                <a:solidFill>
                  <a:srgbClr val="EEF6F9"/>
                </a:solidFill>
                <a:cs typeface="29LT Azer Black"/>
              </a:rPr>
              <a:t> </a:t>
            </a:r>
            <a:r>
              <a:rPr lang="en-US" sz="5232" dirty="0" err="1">
                <a:solidFill>
                  <a:srgbClr val="EEF6F9"/>
                </a:solidFill>
                <a:cs typeface="29LT Azer Black"/>
              </a:rPr>
              <a:t>الهندسي</a:t>
            </a:r>
            <a:r>
              <a:rPr lang="en-US" sz="5232" dirty="0">
                <a:solidFill>
                  <a:srgbClr val="EEF6F9"/>
                </a:solidFill>
                <a:cs typeface="29LT Azer Black"/>
              </a:rPr>
              <a:t> </a:t>
            </a:r>
            <a:r>
              <a:rPr lang="en-US" sz="5232" dirty="0" err="1">
                <a:solidFill>
                  <a:srgbClr val="EEF6F9"/>
                </a:solidFill>
                <a:cs typeface="29LT Azer Black"/>
              </a:rPr>
              <a:t>المحتوي</a:t>
            </a:r>
            <a:r>
              <a:rPr lang="en-US" sz="5232" dirty="0">
                <a:solidFill>
                  <a:srgbClr val="EEF6F9"/>
                </a:solidFill>
                <a:cs typeface="29LT Azer Black"/>
              </a:rPr>
              <a:t> </a:t>
            </a:r>
            <a:r>
              <a:rPr lang="en-US" sz="5232" dirty="0" err="1">
                <a:solidFill>
                  <a:srgbClr val="EEF6F9"/>
                </a:solidFill>
                <a:cs typeface="29LT Azer Black"/>
              </a:rPr>
              <a:t>على</a:t>
            </a:r>
            <a:r>
              <a:rPr lang="en-US" sz="5232" dirty="0">
                <a:solidFill>
                  <a:srgbClr val="EEF6F9"/>
                </a:solidFill>
                <a:cs typeface="29LT Azer Black"/>
              </a:rPr>
              <a:t> </a:t>
            </a:r>
            <a:r>
              <a:rPr lang="en-US" sz="5232" dirty="0" err="1">
                <a:solidFill>
                  <a:srgbClr val="EEF6F9"/>
                </a:solidFill>
                <a:cs typeface="29LT Azer Black"/>
              </a:rPr>
              <a:t>ثلاثة</a:t>
            </a:r>
            <a:r>
              <a:rPr lang="en-US" sz="5232" dirty="0">
                <a:solidFill>
                  <a:srgbClr val="EEF6F9"/>
                </a:solidFill>
                <a:cs typeface="29LT Azer Black"/>
              </a:rPr>
              <a:t> </a:t>
            </a:r>
            <a:r>
              <a:rPr lang="en-US" sz="5232" dirty="0" err="1">
                <a:solidFill>
                  <a:srgbClr val="EEF6F9"/>
                </a:solidFill>
                <a:cs typeface="29LT Azer Black"/>
              </a:rPr>
              <a:t>أضلاع</a:t>
            </a:r>
            <a:r>
              <a:rPr lang="en-US" sz="5232" dirty="0">
                <a:solidFill>
                  <a:srgbClr val="EEF6F9"/>
                </a:solidFill>
                <a:cs typeface="29LT Azer Black"/>
              </a:rPr>
              <a:t> </a:t>
            </a:r>
            <a:r>
              <a:rPr lang="en-US" sz="5232" dirty="0" err="1">
                <a:solidFill>
                  <a:srgbClr val="EEF6F9"/>
                </a:solidFill>
                <a:cs typeface="29LT Azer Black"/>
              </a:rPr>
              <a:t>وثلاثة</a:t>
            </a:r>
            <a:r>
              <a:rPr lang="en-US" sz="5232" dirty="0">
                <a:solidFill>
                  <a:srgbClr val="EEF6F9"/>
                </a:solidFill>
                <a:cs typeface="29LT Azer Black"/>
              </a:rPr>
              <a:t> </a:t>
            </a:r>
            <a:r>
              <a:rPr lang="en-US" sz="5232" dirty="0" err="1">
                <a:solidFill>
                  <a:srgbClr val="EEF6F9"/>
                </a:solidFill>
                <a:cs typeface="29LT Azer Black"/>
              </a:rPr>
              <a:t>رؤؤس</a:t>
            </a:r>
            <a:r>
              <a:rPr lang="en-US" sz="5232" dirty="0">
                <a:solidFill>
                  <a:srgbClr val="EEF6F9"/>
                </a:solidFill>
                <a:cs typeface="29LT Azer Black"/>
              </a:rPr>
              <a:t> </a:t>
            </a:r>
            <a:r>
              <a:rPr lang="en-US" sz="5232" dirty="0" err="1">
                <a:solidFill>
                  <a:srgbClr val="EEF6F9"/>
                </a:solidFill>
                <a:cs typeface="29LT Azer Black"/>
              </a:rPr>
              <a:t>فما</a:t>
            </a:r>
            <a:r>
              <a:rPr lang="en-US" sz="5232" dirty="0">
                <a:solidFill>
                  <a:srgbClr val="EEF6F9"/>
                </a:solidFill>
                <a:cs typeface="29LT Azer Black"/>
              </a:rPr>
              <a:t> </a:t>
            </a:r>
            <a:r>
              <a:rPr lang="en-US" sz="5232" dirty="0" err="1">
                <a:solidFill>
                  <a:srgbClr val="EEF6F9"/>
                </a:solidFill>
                <a:cs typeface="29LT Azer Black"/>
              </a:rPr>
              <a:t>هو</a:t>
            </a:r>
            <a:r>
              <a:rPr lang="en-US" sz="5232" dirty="0">
                <a:solidFill>
                  <a:srgbClr val="EEF6F9"/>
                </a:solidFill>
                <a:cs typeface="29LT Azer Black"/>
              </a:rPr>
              <a:t> ؟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C2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3750" end="185242.2676"/>
                </p14:media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539978" y="2456999"/>
            <a:ext cx="13208043" cy="742952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200400" y="328417"/>
            <a:ext cx="10456015" cy="129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16"/>
              </a:lnSpc>
            </a:pPr>
            <a:r>
              <a:rPr lang="en-US" sz="7226" dirty="0" err="1">
                <a:solidFill>
                  <a:srgbClr val="FFFFFF"/>
                </a:solidFill>
                <a:cs typeface="29LT Azer Black Bold"/>
              </a:rPr>
              <a:t>استراتيجية</a:t>
            </a:r>
            <a:r>
              <a:rPr lang="en-US" sz="7226" dirty="0">
                <a:solidFill>
                  <a:srgbClr val="FFFFFF"/>
                </a:solidFill>
                <a:cs typeface="29LT Azer Black Bold"/>
              </a:rPr>
              <a:t> </a:t>
            </a:r>
            <a:r>
              <a:rPr lang="en-US" sz="7226" dirty="0" err="1">
                <a:solidFill>
                  <a:srgbClr val="FFFFFF"/>
                </a:solidFill>
                <a:cs typeface="29LT Azer Black Bold"/>
              </a:rPr>
              <a:t>التعليم</a:t>
            </a:r>
            <a:r>
              <a:rPr lang="en-US" sz="7226" dirty="0">
                <a:solidFill>
                  <a:srgbClr val="FFFFFF"/>
                </a:solidFill>
                <a:cs typeface="29LT Azer Black Bold"/>
              </a:rPr>
              <a:t> </a:t>
            </a:r>
            <a:r>
              <a:rPr lang="en-US" sz="7226" dirty="0" err="1">
                <a:solidFill>
                  <a:srgbClr val="FFFFFF"/>
                </a:solidFill>
                <a:cs typeface="29LT Azer Black Bold"/>
              </a:rPr>
              <a:t>المقلوب</a:t>
            </a:r>
            <a:r>
              <a:rPr lang="en-US" sz="7226" dirty="0">
                <a:solidFill>
                  <a:srgbClr val="FFFFFF"/>
                </a:solidFill>
                <a:cs typeface="29LT Azer Black 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C2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9080" y="633631"/>
            <a:ext cx="15998373" cy="951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0"/>
              </a:lnSpc>
            </a:pPr>
            <a:r>
              <a:rPr lang="en-US" sz="7600" dirty="0" err="1">
                <a:solidFill>
                  <a:schemeClr val="accent2">
                    <a:lumMod val="50000"/>
                  </a:schemeClr>
                </a:solidFill>
                <a:cs typeface="29LT Azer Black Bold"/>
              </a:rPr>
              <a:t>من</a:t>
            </a:r>
            <a:r>
              <a:rPr lang="en-US" sz="7600" dirty="0">
                <a:solidFill>
                  <a:schemeClr val="accent2">
                    <a:lumMod val="50000"/>
                  </a:schemeClr>
                </a:solidFill>
                <a:cs typeface="29LT Azer Black Bold"/>
              </a:rPr>
              <a:t> </a:t>
            </a:r>
            <a:r>
              <a:rPr lang="en-US" sz="7600" dirty="0" err="1">
                <a:solidFill>
                  <a:schemeClr val="accent2">
                    <a:lumMod val="50000"/>
                  </a:schemeClr>
                </a:solidFill>
                <a:cs typeface="29LT Azer Black Bold"/>
              </a:rPr>
              <a:t>خلال</a:t>
            </a:r>
            <a:r>
              <a:rPr lang="en-US" sz="7600" dirty="0">
                <a:solidFill>
                  <a:schemeClr val="accent2">
                    <a:lumMod val="50000"/>
                  </a:schemeClr>
                </a:solidFill>
                <a:cs typeface="29LT Azer Black Bold"/>
              </a:rPr>
              <a:t> </a:t>
            </a:r>
            <a:r>
              <a:rPr lang="en-US" sz="7600" dirty="0" err="1">
                <a:solidFill>
                  <a:schemeClr val="accent2">
                    <a:lumMod val="50000"/>
                  </a:schemeClr>
                </a:solidFill>
                <a:cs typeface="29LT Azer Black Bold"/>
              </a:rPr>
              <a:t>المقطع</a:t>
            </a:r>
            <a:r>
              <a:rPr lang="en-US" sz="7600" dirty="0">
                <a:solidFill>
                  <a:schemeClr val="accent2">
                    <a:lumMod val="50000"/>
                  </a:schemeClr>
                </a:solidFill>
                <a:cs typeface="29LT Azer Black Bold"/>
              </a:rPr>
              <a:t> </a:t>
            </a:r>
            <a:r>
              <a:rPr lang="en-US" sz="7600" dirty="0" err="1">
                <a:solidFill>
                  <a:schemeClr val="accent2">
                    <a:lumMod val="50000"/>
                  </a:schemeClr>
                </a:solidFill>
                <a:cs typeface="29LT Azer Black Bold"/>
              </a:rPr>
              <a:t>السابق</a:t>
            </a:r>
            <a:r>
              <a:rPr lang="en-US" sz="7600" dirty="0">
                <a:solidFill>
                  <a:schemeClr val="accent2">
                    <a:lumMod val="50000"/>
                  </a:schemeClr>
                </a:solidFill>
                <a:cs typeface="29LT Azer Black Bold"/>
              </a:rPr>
              <a:t> </a:t>
            </a:r>
            <a:r>
              <a:rPr lang="en-US" sz="7600" dirty="0" err="1">
                <a:solidFill>
                  <a:schemeClr val="accent2">
                    <a:lumMod val="50000"/>
                  </a:schemeClr>
                </a:solidFill>
                <a:cs typeface="29LT Azer Black Bold"/>
              </a:rPr>
              <a:t>أجيبي</a:t>
            </a:r>
            <a:r>
              <a:rPr lang="en-US" sz="7600" dirty="0">
                <a:solidFill>
                  <a:schemeClr val="accent2">
                    <a:lumMod val="50000"/>
                  </a:schemeClr>
                </a:solidFill>
                <a:cs typeface="29LT Azer Black Bold"/>
              </a:rPr>
              <a:t> </a:t>
            </a:r>
          </a:p>
          <a:p>
            <a:pPr algn="ctr">
              <a:lnSpc>
                <a:spcPts val="10640"/>
              </a:lnSpc>
            </a:pPr>
            <a:r>
              <a:rPr lang="en-US" sz="7600" dirty="0" err="1">
                <a:solidFill>
                  <a:schemeClr val="accent2">
                    <a:lumMod val="50000"/>
                  </a:schemeClr>
                </a:solidFill>
                <a:cs typeface="29LT Azer Black Bold"/>
              </a:rPr>
              <a:t>اللبنات</a:t>
            </a:r>
            <a:r>
              <a:rPr lang="en-US" sz="7600" dirty="0">
                <a:solidFill>
                  <a:schemeClr val="accent2">
                    <a:lumMod val="50000"/>
                  </a:schemeClr>
                </a:solidFill>
                <a:cs typeface="29LT Azer Black Bold"/>
              </a:rPr>
              <a:t> </a:t>
            </a:r>
            <a:r>
              <a:rPr lang="en-US" sz="7600" dirty="0" err="1">
                <a:solidFill>
                  <a:schemeClr val="accent2">
                    <a:lumMod val="50000"/>
                  </a:schemeClr>
                </a:solidFill>
                <a:cs typeface="29LT Azer Black Bold"/>
              </a:rPr>
              <a:t>البرمجية</a:t>
            </a:r>
            <a:r>
              <a:rPr lang="en-US" sz="7600" dirty="0">
                <a:solidFill>
                  <a:schemeClr val="accent2">
                    <a:lumMod val="50000"/>
                  </a:schemeClr>
                </a:solidFill>
                <a:cs typeface="29LT Azer Black Bold"/>
              </a:rPr>
              <a:t> </a:t>
            </a:r>
            <a:r>
              <a:rPr lang="en-US" sz="7600" dirty="0" err="1">
                <a:solidFill>
                  <a:schemeClr val="accent2">
                    <a:lumMod val="50000"/>
                  </a:schemeClr>
                </a:solidFill>
                <a:cs typeface="29LT Azer Black Bold"/>
              </a:rPr>
              <a:t>التي</a:t>
            </a:r>
            <a:r>
              <a:rPr lang="en-US" sz="7600" dirty="0">
                <a:solidFill>
                  <a:schemeClr val="accent2">
                    <a:lumMod val="50000"/>
                  </a:schemeClr>
                </a:solidFill>
                <a:cs typeface="29LT Azer Black Bold"/>
              </a:rPr>
              <a:t> </a:t>
            </a:r>
            <a:r>
              <a:rPr lang="en-US" sz="7600" dirty="0" err="1">
                <a:solidFill>
                  <a:schemeClr val="accent2">
                    <a:lumMod val="50000"/>
                  </a:schemeClr>
                </a:solidFill>
                <a:cs typeface="29LT Azer Black Bold"/>
              </a:rPr>
              <a:t>استخدمت</a:t>
            </a:r>
            <a:endParaRPr lang="en-US" sz="7600" dirty="0">
              <a:solidFill>
                <a:schemeClr val="accent2">
                  <a:lumMod val="50000"/>
                </a:schemeClr>
              </a:solidFill>
              <a:cs typeface="29LT Azer Black Bold"/>
            </a:endParaRPr>
          </a:p>
          <a:p>
            <a:pPr algn="ctr">
              <a:lnSpc>
                <a:spcPts val="10640"/>
              </a:lnSpc>
            </a:pPr>
            <a:r>
              <a:rPr lang="en-US" sz="7600" dirty="0" err="1">
                <a:solidFill>
                  <a:srgbClr val="FFFEF3"/>
                </a:solidFill>
                <a:cs typeface="29LT Azer Black Bold"/>
              </a:rPr>
              <a:t>كم</a:t>
            </a:r>
            <a:r>
              <a:rPr lang="en-US" sz="7600" dirty="0">
                <a:solidFill>
                  <a:srgbClr val="FFFEF3"/>
                </a:solidFill>
                <a:cs typeface="29LT Azer Black Bold"/>
              </a:rPr>
              <a:t> </a:t>
            </a:r>
            <a:r>
              <a:rPr lang="en-US" sz="7600" dirty="0" err="1">
                <a:solidFill>
                  <a:srgbClr val="FFFEF3"/>
                </a:solidFill>
                <a:cs typeface="29LT Azer Black Bold"/>
              </a:rPr>
              <a:t>السرعه</a:t>
            </a:r>
            <a:r>
              <a:rPr lang="en-US" sz="7600" dirty="0">
                <a:solidFill>
                  <a:srgbClr val="FFFEF3"/>
                </a:solidFill>
                <a:cs typeface="29LT Azer Black Bold"/>
              </a:rPr>
              <a:t>    ؟ </a:t>
            </a:r>
          </a:p>
          <a:p>
            <a:pPr algn="ctr">
              <a:lnSpc>
                <a:spcPts val="10640"/>
              </a:lnSpc>
            </a:pPr>
            <a:r>
              <a:rPr lang="en-US" sz="7600" dirty="0" err="1">
                <a:solidFill>
                  <a:srgbClr val="FFFEF3"/>
                </a:solidFill>
                <a:cs typeface="29LT Azer Black Bold"/>
              </a:rPr>
              <a:t>كم</a:t>
            </a:r>
            <a:r>
              <a:rPr lang="en-US" sz="7600" dirty="0">
                <a:solidFill>
                  <a:srgbClr val="FFFEF3"/>
                </a:solidFill>
                <a:cs typeface="29LT Azer Black Bold"/>
              </a:rPr>
              <a:t> </a:t>
            </a:r>
            <a:r>
              <a:rPr lang="en-US" sz="7600" dirty="0" err="1">
                <a:solidFill>
                  <a:srgbClr val="FFFEF3"/>
                </a:solidFill>
                <a:cs typeface="29LT Azer Black Bold"/>
              </a:rPr>
              <a:t>المسافة</a:t>
            </a:r>
            <a:r>
              <a:rPr lang="en-US" sz="7600" dirty="0">
                <a:solidFill>
                  <a:srgbClr val="FFFEF3"/>
                </a:solidFill>
                <a:cs typeface="29LT Azer Black Bold"/>
              </a:rPr>
              <a:t>  ؟</a:t>
            </a:r>
          </a:p>
          <a:p>
            <a:pPr algn="ctr">
              <a:lnSpc>
                <a:spcPts val="10640"/>
              </a:lnSpc>
            </a:pPr>
            <a:r>
              <a:rPr lang="en-US" sz="7600" dirty="0" err="1">
                <a:solidFill>
                  <a:srgbClr val="FFFEF3"/>
                </a:solidFill>
                <a:cs typeface="29LT Azer Black Bold"/>
              </a:rPr>
              <a:t>أين</a:t>
            </a:r>
            <a:r>
              <a:rPr lang="en-US" sz="7600" dirty="0">
                <a:solidFill>
                  <a:srgbClr val="FFFEF3"/>
                </a:solidFill>
                <a:cs typeface="29LT Azer Black Bold"/>
              </a:rPr>
              <a:t> </a:t>
            </a:r>
            <a:r>
              <a:rPr lang="en-US" sz="7600" dirty="0" err="1">
                <a:solidFill>
                  <a:srgbClr val="FFFEF3"/>
                </a:solidFill>
                <a:cs typeface="29LT Azer Black Bold"/>
              </a:rPr>
              <a:t>جهة</a:t>
            </a:r>
            <a:r>
              <a:rPr lang="en-US" sz="7600" dirty="0">
                <a:solidFill>
                  <a:srgbClr val="FFFEF3"/>
                </a:solidFill>
                <a:cs typeface="29LT Azer Black Bold"/>
              </a:rPr>
              <a:t> </a:t>
            </a:r>
            <a:r>
              <a:rPr lang="en-US" sz="7600" dirty="0" err="1">
                <a:solidFill>
                  <a:srgbClr val="FFFEF3"/>
                </a:solidFill>
                <a:cs typeface="29LT Azer Black Bold"/>
              </a:rPr>
              <a:t>الانعطاف</a:t>
            </a:r>
            <a:r>
              <a:rPr lang="en-US" sz="7600" dirty="0">
                <a:solidFill>
                  <a:srgbClr val="FFFEF3"/>
                </a:solidFill>
                <a:cs typeface="29LT Azer Black Bold"/>
              </a:rPr>
              <a:t>   ؟</a:t>
            </a:r>
          </a:p>
          <a:p>
            <a:pPr algn="ctr">
              <a:lnSpc>
                <a:spcPts val="10640"/>
              </a:lnSpc>
            </a:pPr>
            <a:r>
              <a:rPr lang="en-US" sz="7600" dirty="0" err="1">
                <a:solidFill>
                  <a:srgbClr val="FFFEF3"/>
                </a:solidFill>
                <a:cs typeface="29LT Azer Black Bold"/>
              </a:rPr>
              <a:t>كم</a:t>
            </a:r>
            <a:r>
              <a:rPr lang="en-US" sz="7600" dirty="0">
                <a:solidFill>
                  <a:srgbClr val="FFFEF3"/>
                </a:solidFill>
                <a:cs typeface="29LT Azer Black Bold"/>
              </a:rPr>
              <a:t> </a:t>
            </a:r>
            <a:r>
              <a:rPr lang="en-US" sz="7600" dirty="0" err="1">
                <a:solidFill>
                  <a:srgbClr val="FFFEF3"/>
                </a:solidFill>
                <a:cs typeface="29LT Azer Black Bold"/>
              </a:rPr>
              <a:t>زاوية</a:t>
            </a:r>
            <a:r>
              <a:rPr lang="en-US" sz="7600" dirty="0">
                <a:solidFill>
                  <a:srgbClr val="FFFEF3"/>
                </a:solidFill>
                <a:cs typeface="29LT Azer Black Bold"/>
              </a:rPr>
              <a:t> </a:t>
            </a:r>
            <a:r>
              <a:rPr lang="en-US" sz="7600" dirty="0" err="1">
                <a:solidFill>
                  <a:srgbClr val="FFFEF3"/>
                </a:solidFill>
                <a:cs typeface="29LT Azer Black Bold"/>
              </a:rPr>
              <a:t>الانعطاف</a:t>
            </a:r>
            <a:r>
              <a:rPr lang="en-US" sz="7600" dirty="0">
                <a:solidFill>
                  <a:srgbClr val="FFFEF3"/>
                </a:solidFill>
                <a:cs typeface="29LT Azer Black Bold"/>
              </a:rPr>
              <a:t>     ؟  </a:t>
            </a:r>
            <a:r>
              <a:rPr lang="en-US" sz="7600" dirty="0">
                <a:solidFill>
                  <a:srgbClr val="000000"/>
                </a:solidFill>
                <a:latin typeface="29LT Azer Black Bold"/>
              </a:rPr>
              <a:t> </a:t>
            </a:r>
          </a:p>
          <a:p>
            <a:pPr algn="ctr">
              <a:lnSpc>
                <a:spcPts val="10640"/>
              </a:lnSpc>
            </a:pPr>
            <a:endParaRPr lang="en-US" sz="7600" dirty="0">
              <a:solidFill>
                <a:srgbClr val="000000"/>
              </a:solidFill>
              <a:latin typeface="29LT Azer Black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C2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00200" y="4208061"/>
            <a:ext cx="13531069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FFFEF3"/>
                </a:solidFill>
                <a:cs typeface="29LT Azer Black Bold"/>
              </a:rPr>
              <a:t>كم</a:t>
            </a:r>
            <a:r>
              <a:rPr lang="en-US" sz="9200" dirty="0">
                <a:solidFill>
                  <a:srgbClr val="FFFEF3"/>
                </a:solidFill>
                <a:cs typeface="29LT Azer Black Bold"/>
              </a:rPr>
              <a:t> </a:t>
            </a:r>
            <a:r>
              <a:rPr lang="en-US" sz="9200" dirty="0" err="1">
                <a:solidFill>
                  <a:srgbClr val="FFFEF3"/>
                </a:solidFill>
                <a:cs typeface="29LT Azer Black Bold"/>
              </a:rPr>
              <a:t>عدد</a:t>
            </a:r>
            <a:r>
              <a:rPr lang="en-US" sz="9200" dirty="0">
                <a:solidFill>
                  <a:srgbClr val="FFFEF3"/>
                </a:solidFill>
                <a:cs typeface="29LT Azer Black Bold"/>
              </a:rPr>
              <a:t> </a:t>
            </a:r>
            <a:r>
              <a:rPr lang="en-US" sz="9200" dirty="0" err="1">
                <a:solidFill>
                  <a:srgbClr val="FFFEF3"/>
                </a:solidFill>
                <a:cs typeface="29LT Azer Black Bold"/>
              </a:rPr>
              <a:t>التكرارات</a:t>
            </a:r>
            <a:r>
              <a:rPr lang="en-US" sz="9200" dirty="0">
                <a:solidFill>
                  <a:srgbClr val="FFFEF3"/>
                </a:solidFill>
                <a:cs typeface="29LT Azer Black Bold"/>
              </a:rPr>
              <a:t> </a:t>
            </a:r>
            <a:r>
              <a:rPr lang="en-US" sz="9200" dirty="0" err="1">
                <a:solidFill>
                  <a:srgbClr val="FFFEF3"/>
                </a:solidFill>
                <a:cs typeface="29LT Azer Black Bold"/>
              </a:rPr>
              <a:t>لهذه</a:t>
            </a:r>
            <a:r>
              <a:rPr lang="en-US" sz="9200" dirty="0">
                <a:solidFill>
                  <a:srgbClr val="FFFEF3"/>
                </a:solidFill>
                <a:cs typeface="29LT Azer Black Bold"/>
              </a:rPr>
              <a:t> </a:t>
            </a:r>
            <a:r>
              <a:rPr lang="en-US" sz="9200" dirty="0" err="1">
                <a:solidFill>
                  <a:srgbClr val="FFFEF3"/>
                </a:solidFill>
                <a:cs typeface="29LT Azer Black Bold"/>
              </a:rPr>
              <a:t>البرمجه</a:t>
            </a:r>
            <a:r>
              <a:rPr lang="en-US" sz="9200" dirty="0">
                <a:solidFill>
                  <a:srgbClr val="FFFEF3"/>
                </a:solidFill>
                <a:cs typeface="29LT Azer Black Bold"/>
              </a:rPr>
              <a:t> </a:t>
            </a:r>
          </a:p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FFFEF3"/>
                </a:solidFill>
                <a:cs typeface="29LT Azer Black Bold"/>
              </a:rPr>
              <a:t>لرسم</a:t>
            </a:r>
            <a:r>
              <a:rPr lang="en-US" sz="9200" dirty="0">
                <a:solidFill>
                  <a:srgbClr val="FFFEF3"/>
                </a:solidFill>
                <a:cs typeface="29LT Azer Black Bold"/>
              </a:rPr>
              <a:t> </a:t>
            </a:r>
            <a:r>
              <a:rPr lang="en-US" sz="9200" dirty="0" err="1">
                <a:solidFill>
                  <a:srgbClr val="FFFEF3"/>
                </a:solidFill>
                <a:cs typeface="29LT Azer Black Bold"/>
              </a:rPr>
              <a:t>مثلث</a:t>
            </a:r>
            <a:r>
              <a:rPr lang="en-US" sz="9200" dirty="0">
                <a:solidFill>
                  <a:srgbClr val="FFFEF3"/>
                </a:solidFill>
                <a:cs typeface="29LT Azer Black Bold"/>
              </a:rPr>
              <a:t>  ؟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667000" y="1271393"/>
            <a:ext cx="10544560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استراتيجية</a:t>
            </a:r>
            <a:r>
              <a:rPr lang="en-US" sz="9200" dirty="0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 </a:t>
            </a:r>
            <a:r>
              <a:rPr lang="en-US" sz="9200" dirty="0" err="1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الاستنتاج</a:t>
            </a:r>
            <a:endParaRPr lang="en-US" sz="9200" dirty="0">
              <a:solidFill>
                <a:schemeClr val="accent2">
                  <a:lumMod val="50000"/>
                </a:schemeClr>
              </a:solidFill>
              <a:cs typeface="29LT Azer Black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00478" y="2553762"/>
            <a:ext cx="13531069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rgbClr val="FFFEF3"/>
                </a:solidFill>
                <a:cs typeface="29LT Azer Black"/>
              </a:rPr>
              <a:t>لابد</a:t>
            </a:r>
            <a:r>
              <a:rPr lang="en-US" sz="9200" dirty="0">
                <a:solidFill>
                  <a:srgbClr val="FFFEF3"/>
                </a:solidFill>
                <a:cs typeface="29LT Azer Black"/>
              </a:rPr>
              <a:t> </a:t>
            </a:r>
            <a:r>
              <a:rPr lang="en-US" sz="9200" dirty="0" err="1">
                <a:solidFill>
                  <a:srgbClr val="FFFEF3"/>
                </a:solidFill>
                <a:cs typeface="29LT Azer Black"/>
              </a:rPr>
              <a:t>من</a:t>
            </a:r>
            <a:r>
              <a:rPr lang="en-US" sz="9200" dirty="0">
                <a:solidFill>
                  <a:srgbClr val="FFFEF3"/>
                </a:solidFill>
                <a:cs typeface="29LT Azer Black"/>
              </a:rPr>
              <a:t> </a:t>
            </a:r>
            <a:r>
              <a:rPr lang="en-US" sz="9200" dirty="0" err="1">
                <a:solidFill>
                  <a:srgbClr val="FFFEF3"/>
                </a:solidFill>
                <a:cs typeface="29LT Azer Black"/>
              </a:rPr>
              <a:t>استخدام</a:t>
            </a:r>
            <a:r>
              <a:rPr lang="en-US" sz="9200" dirty="0">
                <a:solidFill>
                  <a:srgbClr val="FFFEF3"/>
                </a:solidFill>
                <a:cs typeface="29LT Azer Black"/>
              </a:rPr>
              <a:t> </a:t>
            </a:r>
            <a:r>
              <a:rPr lang="en-US" sz="9200" dirty="0" err="1">
                <a:solidFill>
                  <a:srgbClr val="FFFEF3"/>
                </a:solidFill>
                <a:cs typeface="29LT Azer Black"/>
              </a:rPr>
              <a:t>لبنة</a:t>
            </a:r>
            <a:r>
              <a:rPr lang="en-US" sz="9200" dirty="0">
                <a:solidFill>
                  <a:srgbClr val="FFFEF3"/>
                </a:solidFill>
                <a:cs typeface="29LT Azer Black"/>
              </a:rPr>
              <a:t> </a:t>
            </a:r>
            <a:r>
              <a:rPr lang="en-US" sz="9200" dirty="0" err="1">
                <a:solidFill>
                  <a:srgbClr val="FFFEF3"/>
                </a:solidFill>
                <a:cs typeface="29LT Azer Black"/>
              </a:rPr>
              <a:t>التكرارات</a:t>
            </a:r>
            <a:endParaRPr lang="en-US" sz="9200" dirty="0">
              <a:solidFill>
                <a:srgbClr val="FFFEF3"/>
              </a:solidFill>
              <a:cs typeface="29LT Azer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C2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30299" y="2057797"/>
            <a:ext cx="8899346" cy="61714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3289255">
            <a:off x="5299935" y="2613249"/>
            <a:ext cx="1526914" cy="241887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802067" y="8548284"/>
            <a:ext cx="11555810" cy="1277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55"/>
              </a:lnSpc>
            </a:pPr>
            <a:r>
              <a:rPr lang="en-US" sz="7468">
                <a:solidFill>
                  <a:srgbClr val="FFFFFF"/>
                </a:solidFill>
                <a:cs typeface="29LT Azer Black"/>
              </a:rPr>
              <a:t>برمجة رسم المثلث بالروبوت النهائية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481196" y="140653"/>
            <a:ext cx="8197553" cy="3308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استراتيجية</a:t>
            </a:r>
            <a:r>
              <a:rPr lang="en-US" sz="9200" dirty="0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 </a:t>
            </a:r>
            <a:r>
              <a:rPr lang="ar-SA" sz="9200" dirty="0">
                <a:solidFill>
                  <a:schemeClr val="accent2">
                    <a:lumMod val="50000"/>
                  </a:schemeClr>
                </a:solidFill>
                <a:cs typeface="29LT Azer Black"/>
              </a:rPr>
              <a:t> النمذجة</a:t>
            </a:r>
            <a:r>
              <a:rPr lang="en-US" sz="9200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9200" dirty="0" err="1">
                <a:solidFill>
                  <a:srgbClr val="FFFFFF"/>
                </a:solidFill>
                <a:cs typeface="29LT Azer Black"/>
              </a:rPr>
              <a:t>المحاكاة</a:t>
            </a:r>
            <a:endParaRPr lang="en-US" sz="9200" dirty="0">
              <a:solidFill>
                <a:srgbClr val="FFFFFF"/>
              </a:solidFill>
              <a:cs typeface="29LT Azer Black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38517" y="3708386"/>
            <a:ext cx="3177679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cs typeface="29LT Azer Black Bold"/>
              </a:rPr>
              <a:t>عدد التكرارات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526915" y="2387573"/>
            <a:ext cx="4015284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cs typeface="29LT Azer Black Bold"/>
              </a:rPr>
              <a:t>السرعة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914166" y="5400458"/>
            <a:ext cx="4015284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cs typeface="29LT Azer Black"/>
              </a:rPr>
              <a:t>المسافة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313097" y="6720305"/>
            <a:ext cx="2260402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cs typeface="29LT Azer Black Bold"/>
              </a:rPr>
              <a:t>الانعطاف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914166" y="8114903"/>
            <a:ext cx="2732385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cs typeface="29LT Azer Black Bold"/>
              </a:rPr>
              <a:t>الزاوية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3933675">
            <a:off x="13177486" y="6551213"/>
            <a:ext cx="1526914" cy="24188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4268795">
            <a:off x="13317470" y="5577548"/>
            <a:ext cx="1246945" cy="19753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13903442" y="4354000"/>
            <a:ext cx="1246945" cy="197535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8680212">
            <a:off x="13903442" y="2733148"/>
            <a:ext cx="1246945" cy="197535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C2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76640" y="1225009"/>
            <a:ext cx="9328559" cy="79107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3289255">
            <a:off x="5245285" y="3934063"/>
            <a:ext cx="1526914" cy="24188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5663" b="5663"/>
          <a:stretch>
            <a:fillRect/>
          </a:stretch>
        </p:blipFill>
        <p:spPr>
          <a:xfrm rot="5554247">
            <a:off x="6789746" y="534003"/>
            <a:ext cx="1721944" cy="24188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3289255">
            <a:off x="6013183" y="7519894"/>
            <a:ext cx="1526914" cy="241887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44855" y="8616612"/>
            <a:ext cx="5422787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cs typeface="29LT Azer Black Bold"/>
              </a:rPr>
              <a:t>تشغيل</a:t>
            </a:r>
            <a:r>
              <a:rPr lang="en-US" sz="5199" dirty="0">
                <a:solidFill>
                  <a:srgbClr val="FFFFFF"/>
                </a:solidFill>
                <a:cs typeface="29LT Azer Black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cs typeface="29LT Azer Black Bold"/>
              </a:rPr>
              <a:t>المحاكاة</a:t>
            </a:r>
            <a:endParaRPr lang="en-US" sz="5199" dirty="0">
              <a:solidFill>
                <a:srgbClr val="FFFFFF"/>
              </a:solidFill>
              <a:cs typeface="29LT Azer Black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880125" y="837295"/>
            <a:ext cx="4224323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cs typeface="29LT Azer Black Bold"/>
              </a:rPr>
              <a:t>رسم</a:t>
            </a:r>
            <a:r>
              <a:rPr lang="en-US" sz="5199" dirty="0">
                <a:solidFill>
                  <a:srgbClr val="FFFFFF"/>
                </a:solidFill>
                <a:cs typeface="29LT Azer Black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cs typeface="29LT Azer Black Bold"/>
              </a:rPr>
              <a:t>الخطوط</a:t>
            </a:r>
            <a:endParaRPr lang="en-US" sz="5199" dirty="0">
              <a:solidFill>
                <a:srgbClr val="FFFFFF"/>
              </a:solidFill>
              <a:cs typeface="29LT Azer Black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44855" y="4991100"/>
            <a:ext cx="4224323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cs typeface="29LT Azer Black"/>
              </a:rPr>
              <a:t>تشغيل</a:t>
            </a:r>
            <a:r>
              <a:rPr lang="en-US" sz="5199" dirty="0">
                <a:solidFill>
                  <a:srgbClr val="FFFFFF"/>
                </a:solidFill>
                <a:cs typeface="29LT Azer Black"/>
              </a:rPr>
              <a:t> </a:t>
            </a:r>
            <a:r>
              <a:rPr lang="en-US" sz="5199" dirty="0" err="1">
                <a:solidFill>
                  <a:srgbClr val="FFFFFF"/>
                </a:solidFill>
                <a:cs typeface="29LT Azer Black"/>
              </a:rPr>
              <a:t>البرنامج</a:t>
            </a:r>
            <a:endParaRPr lang="en-US" sz="5199" dirty="0">
              <a:solidFill>
                <a:srgbClr val="FFFFFF"/>
              </a:solidFill>
              <a:cs typeface="29LT Azer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270</Words>
  <Application>Microsoft Office PowerPoint</Application>
  <PresentationFormat>مخصص</PresentationFormat>
  <Paragraphs>65</Paragraphs>
  <Slides>17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2" baseType="lpstr">
      <vt:lpstr>Arial</vt:lpstr>
      <vt:lpstr>Calibri</vt:lpstr>
      <vt:lpstr>29LT Azer Black</vt:lpstr>
      <vt:lpstr>29LT Azer Black Bold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استراتيجيةشريط الذكريات</dc:title>
  <dc:creator>Lenovo</dc:creator>
  <cp:lastModifiedBy>G M</cp:lastModifiedBy>
  <cp:revision>4</cp:revision>
  <dcterms:created xsi:type="dcterms:W3CDTF">2006-08-16T00:00:00Z</dcterms:created>
  <dcterms:modified xsi:type="dcterms:W3CDTF">2023-05-12T21:04:56Z</dcterms:modified>
  <dc:identifier>DAFipLl43sA</dc:identifier>
</cp:coreProperties>
</file>