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24"/>
  </p:notesMasterIdLst>
  <p:sldIdLst>
    <p:sldId id="256" r:id="rId5"/>
    <p:sldId id="337" r:id="rId6"/>
    <p:sldId id="257" r:id="rId7"/>
    <p:sldId id="339" r:id="rId8"/>
    <p:sldId id="340" r:id="rId9"/>
    <p:sldId id="305" r:id="rId10"/>
    <p:sldId id="307" r:id="rId11"/>
    <p:sldId id="365" r:id="rId12"/>
    <p:sldId id="366" r:id="rId13"/>
    <p:sldId id="367" r:id="rId14"/>
    <p:sldId id="331" r:id="rId15"/>
    <p:sldId id="368" r:id="rId16"/>
    <p:sldId id="354" r:id="rId17"/>
    <p:sldId id="349" r:id="rId18"/>
    <p:sldId id="360" r:id="rId19"/>
    <p:sldId id="308" r:id="rId20"/>
    <p:sldId id="335" r:id="rId21"/>
    <p:sldId id="263" r:id="rId22"/>
    <p:sldId id="330" r:id="rId23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D48B3B-9A37-EF43-86B8-2ADDB6387568}" type="datetimeFigureOut">
              <a:rPr lang="ar-SA" smtClean="0"/>
              <a:t>12 رمضان،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0FE08-42E6-FD4B-8B79-F69A443877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42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ججججانا لا انا ض</a:t>
            </a:r>
          </a:p>
          <a:p>
            <a:r>
              <a:rPr lang="ar-SA"/>
              <a:t>ف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0FE08-42E6-FD4B-8B79-F69A44387717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415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6563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346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3454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72FB-E82B-4F9C-8210-D51C97A4B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26845-654A-4C89-B41C-42370828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6E95-53D8-4777-9CCA-40F18FB4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8F6B8-9ACC-4497-A944-320D2AE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2233-25A0-4569-BBBE-55CADF96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FAFF-50C1-4121-BC6F-0691ED75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FB29-2420-47E5-9414-8AC38662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2C9F-FE3F-4028-A5BE-9E50DF31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FD4C5-EF5D-471D-8E7A-241418B2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FA389-B357-4057-8526-DDAAB64F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F608-DB6D-4D53-8670-DE7774DE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586CE-E95D-4587-A588-62F359F3C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3FC9-8F83-4A9D-9AF8-FE17DEE1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4C633-9158-4D67-9151-79138D89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4A74-8BD2-4669-95A5-7A954ED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6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ED82-09AE-41C4-9862-826A57B8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35FD-5EB4-4246-B9E5-D5D19D49E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78E9F-FF54-4FFB-AAF1-167B3F3F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5716C-6399-4ACA-9ECA-60242572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DF45A-6ADE-4747-A066-8600BA2F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D645F-BF38-4BAD-93E5-7204D2DB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1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26B0-6B9A-42CE-A981-DB58AC4A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A3FA-A51E-40E7-B251-99E154CF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EB737-6A22-475E-9688-15ACDD6A0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5080A-A467-419B-95A8-A822667EA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E9E4F-89E8-4053-9676-D81E0D1E0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457C0-C0C0-4E3B-84B5-5ED60FFF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C115A-D971-495B-A2CB-D527FD3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4031-1305-43C7-BE9F-62006E5D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77D0-DCB6-476E-B6ED-AE3B8FE2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954CB-E71F-4291-9E02-DC3BDB50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B01E3-B0C1-4A34-AFC1-6E8CA9D5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AC0A5-91D6-4D81-91DE-FB1082C8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3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C51F9-2FDE-480D-A93C-2B9085E9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F8CFC-3ADE-4422-BBE9-EE9F9B5C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4ED0E-7FCF-4E74-A0F3-1AE24437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1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568F-6F78-410C-BAE4-7FEF6708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232C-141D-47B1-8F7D-D3B51A96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29D5-4BE8-480C-99A2-08A9FF39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0D5F7-F251-4FFD-8878-7FAD653B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29B56-C935-4A91-BA42-C0F760B0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0283E-8CAC-4FF7-B863-FFB8D072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0980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27EE-3585-40E6-84C0-99DAA4A0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C1B87-F2A3-4D48-B8AB-98F5C2E12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36687-1FBE-4C4D-AD6F-FD381EE67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F0CD7-7599-4066-9E62-9CC5E0A0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25AE7-CD8B-47E0-A304-42D11A5D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51485-3AE4-4DB2-A28C-4851420B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7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BF1D-32A8-40A1-BE49-8D124A28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1F141-61F7-434A-B93B-CD41FB8FF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437C-47C7-4B8B-93C1-D936F02E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30656-9071-4F06-8074-81B22089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150A-9B6E-414D-B4E3-79BBB1B5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5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E1680-FF8D-4B33-82A6-0A013B350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591C7-4EBA-450B-8E1E-4E6793A09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0719-16A1-4B0A-A8F7-EB739CCE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72573-26C1-4FB3-B584-00C718E8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91B84-9109-4F74-BE81-D644DDD7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2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95338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72FB-E82B-4F9C-8210-D51C97A4B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26845-654A-4C89-B41C-42370828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6E95-53D8-4777-9CCA-40F18FB4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8F6B8-9ACC-4497-A944-320D2AE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2233-25A0-4569-BBBE-55CADF96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5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FAFF-50C1-4121-BC6F-0691ED75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FB29-2420-47E5-9414-8AC38662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2C9F-FE3F-4028-A5BE-9E50DF31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FD4C5-EF5D-471D-8E7A-241418B2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FA389-B357-4057-8526-DDAAB64F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3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F608-DB6D-4D53-8670-DE7774DE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586CE-E95D-4587-A588-62F359F3C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3FC9-8F83-4A9D-9AF8-FE17DEE1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4C633-9158-4D67-9151-79138D89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4A74-8BD2-4669-95A5-7A954ED3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97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ED82-09AE-41C4-9862-826A57B8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35FD-5EB4-4246-B9E5-D5D19D49E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78E9F-FF54-4FFB-AAF1-167B3F3F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5716C-6399-4ACA-9ECA-60242572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DF45A-6ADE-4747-A066-8600BA2F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D645F-BF38-4BAD-93E5-7204D2DB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16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26B0-6B9A-42CE-A981-DB58AC4A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A3FA-A51E-40E7-B251-99E154CF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EB737-6A22-475E-9688-15ACDD6A0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5080A-A467-419B-95A8-A822667EA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E9E4F-89E8-4053-9676-D81E0D1E0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457C0-C0C0-4E3B-84B5-5ED60FFF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C115A-D971-495B-A2CB-D527FD3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4031-1305-43C7-BE9F-62006E5D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00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77D0-DCB6-476E-B6ED-AE3B8FE2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954CB-E71F-4291-9E02-DC3BDB50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B01E3-B0C1-4A34-AFC1-6E8CA9D5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AC0A5-91D6-4D81-91DE-FB1082C8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6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26662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C51F9-2FDE-480D-A93C-2B9085E9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F8CFC-3ADE-4422-BBE9-EE9F9B5C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4ED0E-7FCF-4E74-A0F3-1AE24437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568F-6F78-410C-BAE4-7FEF6708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232C-141D-47B1-8F7D-D3B51A96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29D5-4BE8-480C-99A2-08A9FF39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0D5F7-F251-4FFD-8878-7FAD653B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29B56-C935-4A91-BA42-C0F760B0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0283E-8CAC-4FF7-B863-FFB8D072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65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27EE-3585-40E6-84C0-99DAA4A0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C1B87-F2A3-4D48-B8AB-98F5C2E12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36687-1FBE-4C4D-AD6F-FD381EE67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F0CD7-7599-4066-9E62-9CC5E0A0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25AE7-CD8B-47E0-A304-42D11A5D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51485-3AE4-4DB2-A28C-4851420B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BF1D-32A8-40A1-BE49-8D124A28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1F141-61F7-434A-B93B-CD41FB8FF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437C-47C7-4B8B-93C1-D936F02E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30656-9071-4F06-8074-81B22089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150A-9B6E-414D-B4E3-79BBB1B5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E1680-FF8D-4B33-82A6-0A013B350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591C7-4EBA-450B-8E1E-4E6793A09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0719-16A1-4B0A-A8F7-EB739CCE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72573-26C1-4FB3-B584-00C718E8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91B84-9109-4F74-BE81-D644DDD7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87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6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4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8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6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4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7380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47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39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4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1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1565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038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755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38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7797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5543-895B-4262-8852-F9BDF44143C6}" type="datetimeFigureOut">
              <a:rPr lang="ar-KW" smtClean="0"/>
              <a:t>12‏/9‏/1444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B3FB-7152-4479-BD18-8942408EB10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849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26E78-98F5-409D-98EC-A9D7B206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1A16-A817-43B0-8A9F-65283796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84F5-8BFC-4D7B-8AD7-90E169127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F013C-D66E-40ED-B551-21A26A5FB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3BAE-0270-416D-80BC-9C1C7DFA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4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26E78-98F5-409D-98EC-A9D7B206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1A16-A817-43B0-8A9F-65283796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884F5-8BFC-4D7B-8AD7-90E169127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62CC16-A340-410D-A8A9-7F6FE7C08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F013C-D66E-40ED-B551-21A26A5FB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3BAE-0270-416D-80BC-9C1C7DFA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031392-C1C7-45FA-8751-54DD52CBD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DBBBE6-465F-4922-94E3-B476654876C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02/04/2023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72B1346-6D42-47EE-98DE-1E8C2A95314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4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me/maharat_raqmia_sabah" TargetMode="Externa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4400">
              <a:solidFill>
                <a:schemeClr val="tx2">
                  <a:lumMod val="75000"/>
                </a:schemeClr>
              </a:solidFill>
              <a:cs typeface="PT Bold Heading" panose="020104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100000" l="10000" r="90000"/>
                    </a14:imgEffect>
                  </a14:imgLayer>
                </a14:imgProps>
              </a:ext>
            </a:extLst>
          </a:blip>
          <a:srcRect l="19996" t="1453" r="26872"/>
          <a:stretch/>
        </p:blipFill>
        <p:spPr>
          <a:xfrm>
            <a:off x="884903" y="1806826"/>
            <a:ext cx="2897832" cy="484484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93051" y="1694242"/>
            <a:ext cx="8072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7399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اليوم /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الأحد                                 </a:t>
            </a:r>
            <a:r>
              <a:rPr lang="ar-SA" sz="4000" b="1" dirty="0">
                <a:solidFill>
                  <a:srgbClr val="F7399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التاريخ/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١٤٤٤</a:t>
            </a:r>
            <a:r>
              <a:rPr lang="ar-SA" sz="4000" b="1" dirty="0">
                <a:solidFill>
                  <a:srgbClr val="F7399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٩</a:t>
            </a:r>
            <a:r>
              <a:rPr lang="ar-SA" sz="4000" b="1" dirty="0">
                <a:solidFill>
                  <a:srgbClr val="F7399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١١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010297" y="2659559"/>
            <a:ext cx="53035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>
                <a:solidFill>
                  <a:srgbClr val="00B0F0"/>
                </a:solidFill>
                <a:latin typeface="Arial Rounded MT Bold" panose="020F0704030504030204" pitchFamily="34" charset="0"/>
                <a:cs typeface="+mj-cs"/>
              </a:rPr>
              <a:t>المادة / </a:t>
            </a:r>
            <a:r>
              <a:rPr lang="ar-SA" sz="4400" b="1">
                <a:latin typeface="Arial Rounded MT Bold" panose="020F0704030504030204" pitchFamily="34" charset="0"/>
                <a:cs typeface="+mj-cs"/>
              </a:rPr>
              <a:t>المهارات الرقمية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010297" y="771010"/>
            <a:ext cx="44283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/>
              <a:t>بسم الله الرحمن الرحيم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56042" y="4222761"/>
            <a:ext cx="48120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rgbClr val="F73998"/>
                </a:solidFill>
              </a:rPr>
              <a:t>معلمة المادة </a:t>
            </a:r>
            <a:r>
              <a:rPr lang="ar-SA" sz="3600" b="1">
                <a:solidFill>
                  <a:srgbClr val="00B0F0"/>
                </a:solidFill>
              </a:rPr>
              <a:t>أ/</a:t>
            </a:r>
            <a:r>
              <a:rPr lang="ar-SA" sz="3600" b="1"/>
              <a:t>صباح القحطاني </a:t>
            </a:r>
          </a:p>
        </p:txBody>
      </p:sp>
    </p:spTree>
    <p:extLst>
      <p:ext uri="{BB962C8B-B14F-4D97-AF65-F5344CB8AC3E}">
        <p14:creationId xmlns:p14="http://schemas.microsoft.com/office/powerpoint/2010/main" val="30123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400" l="2400" r="98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89" y="2213487"/>
            <a:ext cx="4330351" cy="44380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5" y="860612"/>
            <a:ext cx="5741894" cy="36928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5BB414D-71BD-AD47-B9BD-B1A06FB1F5E5}"/>
              </a:ext>
            </a:extLst>
          </p:cNvPr>
          <p:cNvSpPr txBox="1"/>
          <p:nvPr/>
        </p:nvSpPr>
        <p:spPr>
          <a:xfrm>
            <a:off x="5727640" y="1506684"/>
            <a:ext cx="44550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50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قواعد الأمان عند استخدام الانترنت </a:t>
            </a:r>
            <a:endParaRPr kumimoji="0" lang="ar-SA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6222995-96AD-C2FF-FF5D-C332D8CBA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4" y="272844"/>
            <a:ext cx="11646830" cy="64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)</a:t>
            </a:r>
            <a:endParaRPr lang="ar-KW" dirty="0">
              <a:solidFill>
                <a:prstClr val="white"/>
              </a:solidFill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F0C6224A-6772-5560-A281-D801C3E2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4" y="0"/>
            <a:ext cx="11312571" cy="67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400" l="2400" r="98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89" y="2213487"/>
            <a:ext cx="4330351" cy="44380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5" y="860612"/>
            <a:ext cx="5741894" cy="36928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5BB414D-71BD-AD47-B9BD-B1A06FB1F5E5}"/>
              </a:ext>
            </a:extLst>
          </p:cNvPr>
          <p:cNvSpPr txBox="1"/>
          <p:nvPr/>
        </p:nvSpPr>
        <p:spPr>
          <a:xfrm>
            <a:off x="5511279" y="2276126"/>
            <a:ext cx="44550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حماية الحاسب</a:t>
            </a:r>
          </a:p>
        </p:txBody>
      </p:sp>
    </p:spTree>
    <p:extLst>
      <p:ext uri="{BB962C8B-B14F-4D97-AF65-F5344CB8AC3E}">
        <p14:creationId xmlns:p14="http://schemas.microsoft.com/office/powerpoint/2010/main" val="14720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09897" y="569733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id="{5CF7C19F-6F6A-E57D-81F0-A0B66CA7A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2" y="0"/>
            <a:ext cx="101244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3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400" l="2400" r="98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89" y="2213487"/>
            <a:ext cx="4330351" cy="443803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5" y="860612"/>
            <a:ext cx="5741894" cy="332142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5BB414D-71BD-AD47-B9BD-B1A06FB1F5E5}"/>
              </a:ext>
            </a:extLst>
          </p:cNvPr>
          <p:cNvSpPr txBox="1"/>
          <p:nvPr/>
        </p:nvSpPr>
        <p:spPr>
          <a:xfrm>
            <a:off x="3720745" y="1949546"/>
            <a:ext cx="4991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b="1" dirty="0"/>
              <a:t>تدريبات </a:t>
            </a:r>
            <a:endParaRPr lang="ar-EG" sz="6000" b="1" dirty="0"/>
          </a:p>
        </p:txBody>
      </p:sp>
    </p:spTree>
    <p:extLst>
      <p:ext uri="{BB962C8B-B14F-4D97-AF65-F5344CB8AC3E}">
        <p14:creationId xmlns:p14="http://schemas.microsoft.com/office/powerpoint/2010/main" val="10572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ysClr val="window" lastClr="FFFFFF">
              <a:alpha val="36000"/>
            </a:sysClr>
          </a:solidFill>
          <a:ln w="28575" cap="flat" cmpd="sng" algn="ctr">
            <a:solidFill>
              <a:srgbClr val="F73998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4" b="95354" l="9324" r="89977">
                        <a14:foregroundMark x1="53846" y1="9091" x2="53846" y2="9091"/>
                        <a14:foregroundMark x1="53846" y1="7677" x2="53846" y2="7677"/>
                        <a14:foregroundMark x1="51049" y1="7677" x2="51049" y2="7677"/>
                        <a14:foregroundMark x1="48019" y1="7475" x2="48019" y2="7475"/>
                        <a14:foregroundMark x1="52448" y1="6869" x2="52448" y2="6869"/>
                        <a14:foregroundMark x1="55245" y1="6869" x2="55245" y2="6869"/>
                        <a14:foregroundMark x1="50583" y1="5859" x2="50583" y2="5859"/>
                        <a14:foregroundMark x1="51981" y1="5253" x2="51981" y2="5253"/>
                        <a14:foregroundMark x1="51981" y1="7475" x2="51981" y2="7475"/>
                        <a14:foregroundMark x1="49417" y1="7475" x2="49417" y2="7475"/>
                      </a14:backgroundRemoval>
                    </a14:imgEffect>
                  </a14:imgLayer>
                </a14:imgProps>
              </a:ext>
            </a:extLst>
          </a:blip>
          <a:srcRect l="22646" t="3933" r="23890" b="9860"/>
          <a:stretch/>
        </p:blipFill>
        <p:spPr>
          <a:xfrm>
            <a:off x="-154125" y="4051661"/>
            <a:ext cx="1504258" cy="2956617"/>
          </a:xfrm>
          <a:prstGeom prst="rect">
            <a:avLst/>
          </a:prstGeom>
        </p:spPr>
      </p:pic>
      <p:pic>
        <p:nvPicPr>
          <p:cNvPr id="40" name="فيديو-٢٠٢٠١٠٢٨-١٠٥١٤٩-ce58e38f (3)">
            <a:hlinkClick r:id="" action="ppaction://media"/>
            <a:extLst>
              <a:ext uri="{FF2B5EF4-FFF2-40B4-BE49-F238E27FC236}">
                <a16:creationId xmlns:a16="http://schemas.microsoft.com/office/drawing/2014/main" id="{D938F427-7571-384E-9E1C-1756F5B025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976" y="6699"/>
            <a:ext cx="2514600" cy="1898276"/>
          </a:xfrm>
          <a:prstGeom prst="rect">
            <a:avLst/>
          </a:prstGeom>
        </p:spPr>
      </p:pic>
      <p:pic>
        <p:nvPicPr>
          <p:cNvPr id="9" name="صورة 10">
            <a:extLst>
              <a:ext uri="{FF2B5EF4-FFF2-40B4-BE49-F238E27FC236}">
                <a16:creationId xmlns:a16="http://schemas.microsoft.com/office/drawing/2014/main" id="{982077A3-673A-203F-F971-496531F3C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03" y="6698"/>
            <a:ext cx="8761521" cy="7010399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9B531DE-0D15-2F6F-9BB8-F9112D9D8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24" y="1604374"/>
            <a:ext cx="376466" cy="342900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866ECB23-3512-0B8B-CE59-A4608171FA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34" y="2314289"/>
            <a:ext cx="376466" cy="342900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B6BA68F8-3408-BF34-E0D9-4D5CDCBE6A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14" y="3005958"/>
            <a:ext cx="376466" cy="34290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DFE0A1BF-F8B0-AA8F-C02E-168F5D5D2B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24" y="3723098"/>
            <a:ext cx="376466" cy="3429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9DE8F6B7-E2A4-27F3-BCAE-2937FA20CE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24" y="4440238"/>
            <a:ext cx="376466" cy="342900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B71E79CB-3BB6-4A51-36CB-5D18BF7D7D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9" y="5006791"/>
            <a:ext cx="376466" cy="3429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847BC-F493-AC10-0C5F-698ADBDD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9" y="5759244"/>
            <a:ext cx="376466" cy="342900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5D340F93-0C1E-6D89-1B84-D2BC56AAB4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29" y="6395568"/>
            <a:ext cx="37646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29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400" l="2400" r="989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89" y="2213487"/>
            <a:ext cx="4330351" cy="4438035"/>
          </a:xfrm>
          <a:prstGeom prst="rect">
            <a:avLst/>
          </a:prstGeom>
        </p:spPr>
      </p:pic>
      <p:pic>
        <p:nvPicPr>
          <p:cNvPr id="8" name="فيديو-٢٠٢٠١٠٢٨-١٠٥١٤٩-ce58e38f (3)">
            <a:hlinkClick r:id="" action="ppaction://media"/>
            <a:extLst>
              <a:ext uri="{FF2B5EF4-FFF2-40B4-BE49-F238E27FC236}">
                <a16:creationId xmlns:a16="http://schemas.microsoft.com/office/drawing/2014/main" id="{7E7CBA60-4115-794D-9E9E-173119E6AC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518" y="307041"/>
            <a:ext cx="2514600" cy="1898276"/>
          </a:xfrm>
          <a:prstGeom prst="rect">
            <a:avLst/>
          </a:prstGeom>
        </p:spPr>
      </p:pic>
      <p:pic>
        <p:nvPicPr>
          <p:cNvPr id="4" name="صورة 8">
            <a:extLst>
              <a:ext uri="{FF2B5EF4-FFF2-40B4-BE49-F238E27FC236}">
                <a16:creationId xmlns:a16="http://schemas.microsoft.com/office/drawing/2014/main" id="{E6C4073A-70DC-4526-257F-EE7F2DCB6F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96" y="0"/>
            <a:ext cx="7282752" cy="6858001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59129E1-A033-38CE-8FA7-0F23C2F3F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3" y="1633942"/>
            <a:ext cx="376466" cy="34290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C3C652F8-B13B-9509-A133-4F7BFF8058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3" y="3323917"/>
            <a:ext cx="376466" cy="342900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AD9D7192-13E5-A2C0-5448-DF19F961B3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3" y="4605314"/>
            <a:ext cx="376466" cy="342900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68511D08-8694-9D39-DB34-750DCCFF21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3" y="5543811"/>
            <a:ext cx="376466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67" r="90000">
                        <a14:foregroundMark x1="24533" y1="12000" x2="24533" y2="12000"/>
                        <a14:foregroundMark x1="20000" y1="12000" x2="20000" y2="12000"/>
                        <a14:foregroundMark x1="22267" y1="10556" x2="22267" y2="10556"/>
                      </a14:backgroundRemoval>
                    </a14:imgEffect>
                  </a14:imgLayer>
                </a14:imgProps>
              </a:ext>
            </a:extLst>
          </a:blip>
          <a:srcRect l="7733"/>
          <a:stretch/>
        </p:blipFill>
        <p:spPr>
          <a:xfrm flipH="1">
            <a:off x="88900" y="2272245"/>
            <a:ext cx="3473295" cy="471849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065240" y="1964139"/>
            <a:ext cx="6325378" cy="2667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73998"/>
                </a:solidFill>
              </a:rPr>
              <a:t>الواجب (تدريب ٤/٣)</a:t>
            </a:r>
          </a:p>
          <a:p>
            <a:pPr algn="ctr"/>
            <a:r>
              <a:rPr lang="ar-SA" sz="4800" b="1" dirty="0">
                <a:solidFill>
                  <a:srgbClr val="F73998"/>
                </a:solidFill>
              </a:rPr>
              <a:t>ص٤٩</a:t>
            </a:r>
          </a:p>
        </p:txBody>
      </p:sp>
    </p:spTree>
    <p:extLst>
      <p:ext uri="{BB962C8B-B14F-4D97-AF65-F5344CB8AC3E}">
        <p14:creationId xmlns:p14="http://schemas.microsoft.com/office/powerpoint/2010/main" val="18598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3500" b="1">
              <a:solidFill>
                <a:srgbClr val="F73998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500" y1="13281" x2="52500" y2="13281"/>
                        <a14:backgroundMark x1="50469" y1="81250" x2="50469" y2="81250"/>
                        <a14:backgroundMark x1="52969" y1="64219" x2="52969" y2="64219"/>
                        <a14:backgroundMark x1="63281" y1="61406" x2="63281" y2="61406"/>
                        <a14:backgroundMark x1="62656" y1="53281" x2="62656" y2="53281"/>
                        <a14:backgroundMark x1="66406" y1="61719" x2="66406" y2="61719"/>
                        <a14:backgroundMark x1="51875" y1="75156" x2="51875" y2="75156"/>
                        <a14:backgroundMark x1="54375" y1="85156" x2="54375" y2="85156"/>
                        <a14:backgroundMark x1="62656" y1="50156" x2="62656" y2="50156"/>
                      </a14:backgroundRemoval>
                    </a14:imgEffect>
                  </a14:imgLayer>
                </a14:imgProps>
              </a:ext>
            </a:extLst>
          </a:blip>
          <a:srcRect l="28747" t="10829" r="24997" b="13329"/>
          <a:stretch/>
        </p:blipFill>
        <p:spPr>
          <a:xfrm>
            <a:off x="0" y="2209800"/>
            <a:ext cx="2768929" cy="454004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A2FAB44-4E2B-824B-A34E-EFF1C1228907}"/>
              </a:ext>
            </a:extLst>
          </p:cNvPr>
          <p:cNvSpPr txBox="1"/>
          <p:nvPr/>
        </p:nvSpPr>
        <p:spPr>
          <a:xfrm>
            <a:off x="3386147" y="1217209"/>
            <a:ext cx="652791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>
                <a:solidFill>
                  <a:prstClr val="black"/>
                </a:solidFill>
              </a:rPr>
              <a:t>أستودعتكم الله الذي لاتضيع ودائعه</a:t>
            </a:r>
          </a:p>
          <a:p>
            <a:pPr algn="ctr"/>
            <a:r>
              <a:rPr lang="ar-SA" sz="4400" b="1">
                <a:solidFill>
                  <a:srgbClr val="F73998"/>
                </a:solidFill>
              </a:rPr>
              <a:t>أ/</a:t>
            </a:r>
            <a:r>
              <a:rPr lang="ar-SA" sz="4400" b="1">
                <a:solidFill>
                  <a:prstClr val="black"/>
                </a:solidFill>
              </a:rPr>
              <a:t> صباح القحطاني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6CF6485-B6F0-E945-9043-80B68D0BBAA4}"/>
              </a:ext>
            </a:extLst>
          </p:cNvPr>
          <p:cNvSpPr txBox="1"/>
          <p:nvPr/>
        </p:nvSpPr>
        <p:spPr>
          <a:xfrm>
            <a:off x="1882597" y="3598740"/>
            <a:ext cx="9157254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4000" b="1">
                <a:solidFill>
                  <a:srgbClr val="F73998"/>
                </a:solidFill>
                <a:hlinkClick r:id="rId5"/>
              </a:rPr>
              <a:t>https://t.me/</a:t>
            </a:r>
            <a:r>
              <a:rPr lang="en-GB" sz="4000" b="1" err="1">
                <a:solidFill>
                  <a:srgbClr val="F73998"/>
                </a:solidFill>
                <a:hlinkClick r:id="rId5"/>
              </a:rPr>
              <a:t>maharat_raqmia_sabah</a:t>
            </a:r>
            <a:endParaRPr lang="ar-KW" sz="4000" b="1">
              <a:solidFill>
                <a:srgbClr val="F73998"/>
              </a:solidFill>
            </a:endParaRPr>
          </a:p>
          <a:p>
            <a:pPr algn="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7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white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5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56" y="3429000"/>
            <a:ext cx="3194685" cy="3429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6" y="1667435"/>
            <a:ext cx="6071006" cy="409402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AB320E4-2618-4F45-97A8-776E4D161B7A}"/>
              </a:ext>
            </a:extLst>
          </p:cNvPr>
          <p:cNvSpPr/>
          <p:nvPr/>
        </p:nvSpPr>
        <p:spPr>
          <a:xfrm>
            <a:off x="3833434" y="2412366"/>
            <a:ext cx="47660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4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4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الدقيقة الواحدة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4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الحائط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E18B3B-D1A5-4424-BD80-95E7927A8369}"/>
              </a:ext>
            </a:extLst>
          </p:cNvPr>
          <p:cNvSpPr/>
          <p:nvPr/>
        </p:nvSpPr>
        <p:spPr>
          <a:xfrm>
            <a:off x="5055977" y="1974101"/>
            <a:ext cx="322235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1" i="0" u="none" strike="noStrike" kern="0" cap="none" spc="0" normalizeH="0" baseline="0" noProof="0" dirty="0">
                <a:ln w="0"/>
                <a:solidFill>
                  <a:srgbClr val="F73998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الاستراتيجيات </a:t>
            </a:r>
            <a:endParaRPr kumimoji="0" lang="en-US" sz="5000" b="1" i="0" u="none" strike="noStrike" kern="0" cap="none" spc="0" normalizeH="0" baseline="0" noProof="0" dirty="0">
              <a:ln w="0"/>
              <a:solidFill>
                <a:srgbClr val="F73998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8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010865" y="602879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grpSp>
        <p:nvGrpSpPr>
          <p:cNvPr id="5" name="Group 125">
            <a:extLst>
              <a:ext uri="{FF2B5EF4-FFF2-40B4-BE49-F238E27FC236}">
                <a16:creationId xmlns:a16="http://schemas.microsoft.com/office/drawing/2014/main" id="{B6CD8008-20FE-1240-829D-D3A02F130028}"/>
              </a:ext>
            </a:extLst>
          </p:cNvPr>
          <p:cNvGrpSpPr>
            <a:grpSpLocks/>
          </p:cNvGrpSpPr>
          <p:nvPr/>
        </p:nvGrpSpPr>
        <p:grpSpPr bwMode="auto">
          <a:xfrm>
            <a:off x="2013455" y="8212"/>
            <a:ext cx="2652572" cy="6936055"/>
            <a:chOff x="1162948" y="497748"/>
            <a:chExt cx="2172294" cy="6514477"/>
          </a:xfrm>
        </p:grpSpPr>
        <p:sp>
          <p:nvSpPr>
            <p:cNvPr id="6" name="Freeform: Shape 75">
              <a:extLst>
                <a:ext uri="{FF2B5EF4-FFF2-40B4-BE49-F238E27FC236}">
                  <a16:creationId xmlns:a16="http://schemas.microsoft.com/office/drawing/2014/main" id="{6C6A9D4E-6981-1B47-954E-C480566ABB80}"/>
                </a:ext>
              </a:extLst>
            </p:cNvPr>
            <p:cNvSpPr/>
            <p:nvPr/>
          </p:nvSpPr>
          <p:spPr>
            <a:xfrm flipH="1">
              <a:off x="2163347" y="2413942"/>
              <a:ext cx="96863" cy="306400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2">
              <a:extLst>
                <a:ext uri="{FF2B5EF4-FFF2-40B4-BE49-F238E27FC236}">
                  <a16:creationId xmlns:a16="http://schemas.microsoft.com/office/drawing/2014/main" id="{AAFDD6E5-2DEC-5F4D-9ABD-D721C4A88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803" y="1058160"/>
              <a:ext cx="7940" cy="1338318"/>
            </a:xfrm>
            <a:prstGeom prst="line">
              <a:avLst/>
            </a:pr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65210683-0605-774D-9F8F-4030F398F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089" y="2303979"/>
              <a:ext cx="1727672" cy="4231925"/>
              <a:chOff x="5096776" y="1864772"/>
              <a:chExt cx="1997583" cy="4893071"/>
            </a:xfrm>
          </p:grpSpPr>
          <p:sp>
            <p:nvSpPr>
              <p:cNvPr id="16" name="Rectangle: Rounded Corners 8">
                <a:extLst>
                  <a:ext uri="{FF2B5EF4-FFF2-40B4-BE49-F238E27FC236}">
                    <a16:creationId xmlns:a16="http://schemas.microsoft.com/office/drawing/2014/main" id="{CD90A23C-5D33-B84E-89EC-5C9FBC111BCF}"/>
                  </a:ext>
                </a:extLst>
              </p:cNvPr>
              <p:cNvSpPr/>
              <p:nvPr/>
            </p:nvSpPr>
            <p:spPr>
              <a:xfrm>
                <a:off x="5096776" y="2896373"/>
                <a:ext cx="1997583" cy="3861470"/>
              </a:xfrm>
              <a:prstGeom prst="roundRect">
                <a:avLst/>
              </a:prstGeom>
              <a:solidFill>
                <a:srgbClr val="00E3A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1">
                <a:extLst>
                  <a:ext uri="{FF2B5EF4-FFF2-40B4-BE49-F238E27FC236}">
                    <a16:creationId xmlns:a16="http://schemas.microsoft.com/office/drawing/2014/main" id="{AD8B85C8-3B20-1B4B-A14D-31996446471F}"/>
                  </a:ext>
                </a:extLst>
              </p:cNvPr>
              <p:cNvSpPr/>
              <p:nvPr/>
            </p:nvSpPr>
            <p:spPr>
              <a:xfrm flipV="1">
                <a:off x="5096776" y="2491191"/>
                <a:ext cx="1997583" cy="1189406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9">
                <a:extLst>
                  <a:ext uri="{FF2B5EF4-FFF2-40B4-BE49-F238E27FC236}">
                    <a16:creationId xmlns:a16="http://schemas.microsoft.com/office/drawing/2014/main" id="{B22B9169-B05E-E840-A0D6-270D8BAEDAA9}"/>
                  </a:ext>
                </a:extLst>
              </p:cNvPr>
              <p:cNvSpPr/>
              <p:nvPr/>
            </p:nvSpPr>
            <p:spPr>
              <a:xfrm flipV="1">
                <a:off x="5096776" y="1864772"/>
                <a:ext cx="1997583" cy="1561034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B0F30BAC-C080-8042-9E6D-7B42E11126AE}"/>
                </a:ext>
              </a:extLst>
            </p:cNvPr>
            <p:cNvSpPr txBox="1"/>
            <p:nvPr/>
          </p:nvSpPr>
          <p:spPr bwMode="auto">
            <a:xfrm>
              <a:off x="1277984" y="3903549"/>
              <a:ext cx="1929517" cy="3108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schemeClr val="bg1"/>
                  </a:solidFill>
                  <a:latin typeface="Calibri Light"/>
                </a:rPr>
                <a:t>ماهية وسائل التواصل الاجتماعي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kern="0" dirty="0">
                  <a:solidFill>
                    <a:schemeClr val="bg1"/>
                  </a:solidFill>
                  <a:latin typeface="Calibri Light"/>
                </a:rPr>
                <a:t>تطبيق قواعد الأمان عند استخدام الانترنت </a:t>
              </a:r>
            </a:p>
          </p:txBody>
        </p:sp>
        <p:sp>
          <p:nvSpPr>
            <p:cNvPr id="10" name="Oval 54">
              <a:extLst>
                <a:ext uri="{FF2B5EF4-FFF2-40B4-BE49-F238E27FC236}">
                  <a16:creationId xmlns:a16="http://schemas.microsoft.com/office/drawing/2014/main" id="{3C69EA2E-E4DE-A34E-AAAD-438C893EE361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D0EE8339-3A7E-C249-B982-82D148023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48" y="497748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: Shape 73">
              <a:extLst>
                <a:ext uri="{FF2B5EF4-FFF2-40B4-BE49-F238E27FC236}">
                  <a16:creationId xmlns:a16="http://schemas.microsoft.com/office/drawing/2014/main" id="{015FE50E-F820-3949-806C-C4728560840A}"/>
                </a:ext>
              </a:extLst>
            </p:cNvPr>
            <p:cNvSpPr/>
            <p:nvPr/>
          </p:nvSpPr>
          <p:spPr>
            <a:xfrm>
              <a:off x="2199869" y="2413942"/>
              <a:ext cx="115920" cy="236547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79">
              <a:extLst>
                <a:ext uri="{FF2B5EF4-FFF2-40B4-BE49-F238E27FC236}">
                  <a16:creationId xmlns:a16="http://schemas.microsoft.com/office/drawing/2014/main" id="{E3515A13-C4F5-504C-9178-08892585E20B}"/>
                </a:ext>
              </a:extLst>
            </p:cNvPr>
            <p:cNvCxnSpPr/>
            <p:nvPr/>
          </p:nvCxnSpPr>
          <p:spPr>
            <a:xfrm flipV="1">
              <a:off x="2182402" y="2364727"/>
              <a:ext cx="115919" cy="55565"/>
            </a:xfrm>
            <a:prstGeom prst="line">
              <a:avLst/>
            </a:prstGeom>
            <a:noFill/>
            <a:ln w="19050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80">
              <a:extLst>
                <a:ext uri="{FF2B5EF4-FFF2-40B4-BE49-F238E27FC236}">
                  <a16:creationId xmlns:a16="http://schemas.microsoft.com/office/drawing/2014/main" id="{803AD42C-1E6E-D846-8EE2-D814AAD242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929" y="2344089"/>
              <a:ext cx="93688" cy="52389"/>
            </a:xfrm>
            <a:prstGeom prst="line">
              <a:avLst/>
            </a:prstGeom>
            <a:noFill/>
            <a:ln w="19050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sp>
          <p:nvSpPr>
            <p:cNvPr id="15" name="Freeform: Shape 82">
              <a:extLst>
                <a:ext uri="{FF2B5EF4-FFF2-40B4-BE49-F238E27FC236}">
                  <a16:creationId xmlns:a16="http://schemas.microsoft.com/office/drawing/2014/main" id="{43F41DF2-36CF-9E41-AE27-E12A94478AA5}"/>
                </a:ext>
              </a:extLst>
            </p:cNvPr>
            <p:cNvSpPr/>
            <p:nvPr/>
          </p:nvSpPr>
          <p:spPr>
            <a:xfrm rot="19183841">
              <a:off x="2185578" y="2317100"/>
              <a:ext cx="55577" cy="7144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26">
            <a:extLst>
              <a:ext uri="{FF2B5EF4-FFF2-40B4-BE49-F238E27FC236}">
                <a16:creationId xmlns:a16="http://schemas.microsoft.com/office/drawing/2014/main" id="{9AC8D7C2-7E7C-0242-BE91-98FF170E9E0C}"/>
              </a:ext>
            </a:extLst>
          </p:cNvPr>
          <p:cNvGrpSpPr>
            <a:grpSpLocks/>
          </p:cNvGrpSpPr>
          <p:nvPr/>
        </p:nvGrpSpPr>
        <p:grpSpPr bwMode="auto">
          <a:xfrm>
            <a:off x="4187496" y="170526"/>
            <a:ext cx="2817272" cy="6396570"/>
            <a:chOff x="3083047" y="1127746"/>
            <a:chExt cx="2172294" cy="5367301"/>
          </a:xfrm>
        </p:grpSpPr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002A7483-6168-E64B-846C-7786345F8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7761" y="2516500"/>
              <a:ext cx="1727672" cy="3978547"/>
              <a:chOff x="5097747" y="2110496"/>
              <a:chExt cx="1997583" cy="4600110"/>
            </a:xfrm>
          </p:grpSpPr>
          <p:sp>
            <p:nvSpPr>
              <p:cNvPr id="31" name="Rectangle: Rounded Corners 16">
                <a:extLst>
                  <a:ext uri="{FF2B5EF4-FFF2-40B4-BE49-F238E27FC236}">
                    <a16:creationId xmlns:a16="http://schemas.microsoft.com/office/drawing/2014/main" id="{D6C99029-D6CE-E649-9AA5-1A402D7A1A91}"/>
                  </a:ext>
                </a:extLst>
              </p:cNvPr>
              <p:cNvSpPr/>
              <p:nvPr/>
            </p:nvSpPr>
            <p:spPr>
              <a:xfrm>
                <a:off x="5097747" y="3162012"/>
                <a:ext cx="1997583" cy="3548594"/>
              </a:xfrm>
              <a:prstGeom prst="roundRect">
                <a:avLst/>
              </a:prstGeom>
              <a:solidFill>
                <a:srgbClr val="00B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:a16="http://schemas.microsoft.com/office/drawing/2014/main" id="{0CE64397-AFF7-794F-9FF7-44A14A7A08EF}"/>
                  </a:ext>
                </a:extLst>
              </p:cNvPr>
              <p:cNvSpPr/>
              <p:nvPr/>
            </p:nvSpPr>
            <p:spPr>
              <a:xfrm flipV="1">
                <a:off x="5097747" y="2492198"/>
                <a:ext cx="1997583" cy="2175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8">
                <a:extLst>
                  <a:ext uri="{FF2B5EF4-FFF2-40B4-BE49-F238E27FC236}">
                    <a16:creationId xmlns:a16="http://schemas.microsoft.com/office/drawing/2014/main" id="{C527D38D-C0BE-514B-BD41-E8980354A4C5}"/>
                  </a:ext>
                </a:extLst>
              </p:cNvPr>
              <p:cNvSpPr/>
              <p:nvPr/>
            </p:nvSpPr>
            <p:spPr>
              <a:xfrm flipV="1">
                <a:off x="5097747" y="2110496"/>
                <a:ext cx="1997583" cy="2174398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20">
                <a:extLst>
                  <a:ext uri="{FF2B5EF4-FFF2-40B4-BE49-F238E27FC236}">
                    <a16:creationId xmlns:a16="http://schemas.microsoft.com/office/drawing/2014/main" id="{892A4191-A947-744B-83B5-D898D87F9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3595" y="2561701"/>
                <a:ext cx="1809750" cy="840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8F1"/>
                    </a:solidFill>
                    <a:effectLst/>
                    <a:uLnTx/>
                    <a:uFillTx/>
                    <a:latin typeface="Oswald"/>
                  </a:rPr>
                  <a:t> </a:t>
                </a:r>
                <a:endPara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B8F1"/>
                  </a:solidFill>
                  <a:effectLst/>
                  <a:uLnTx/>
                  <a:uFillTx/>
                  <a:latin typeface="Oswa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388C1417-5D15-8643-8B8C-EF18A86D6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213" y="4557369"/>
              <a:ext cx="1970666" cy="152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bg1"/>
                  </a:solidFill>
                  <a:latin typeface=".SFArabic-Regular"/>
                </a:rPr>
                <a:t>قواعد الكتابة في المدونات</a:t>
              </a:r>
            </a:p>
            <a:p>
              <a:pPr algn="ctr" rtl="1"/>
              <a:r>
                <a:rPr lang="ar-SA" sz="2800" b="1" dirty="0">
                  <a:solidFill>
                    <a:schemeClr val="bg1"/>
                  </a:solidFill>
                  <a:effectLst/>
                  <a:latin typeface=".SFArabic-Regular"/>
                </a:rPr>
                <a:t>إنشاء مدونتك الخاصة وإدارتها</a:t>
              </a:r>
              <a:endParaRPr lang="ar-SA" sz="2800" b="1" dirty="0">
                <a:solidFill>
                  <a:schemeClr val="bg1"/>
                </a:solidFill>
                <a:effectLst/>
                <a:latin typeface=".SF Arabic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C3B432E1-BF1C-8F44-AB5A-B67E353ED34D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93">
              <a:extLst>
                <a:ext uri="{FF2B5EF4-FFF2-40B4-BE49-F238E27FC236}">
                  <a16:creationId xmlns:a16="http://schemas.microsoft.com/office/drawing/2014/main" id="{A48FBF05-2A50-6A4F-8CE0-2BC83C726DE3}"/>
                </a:ext>
              </a:extLst>
            </p:cNvPr>
            <p:cNvSpPr/>
            <p:nvPr/>
          </p:nvSpPr>
          <p:spPr>
            <a:xfrm>
              <a:off x="4173958" y="2441905"/>
              <a:ext cx="115919" cy="236486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105">
              <a:extLst>
                <a:ext uri="{FF2B5EF4-FFF2-40B4-BE49-F238E27FC236}">
                  <a16:creationId xmlns:a16="http://schemas.microsoft.com/office/drawing/2014/main" id="{45EFF549-02B8-7749-B6B3-79EDC0043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139" y="1949889"/>
              <a:ext cx="115920" cy="514236"/>
              <a:chOff x="2783968" y="2127980"/>
              <a:chExt cx="115920" cy="514236"/>
            </a:xfrm>
          </p:grpSpPr>
          <p:cxnSp>
            <p:nvCxnSpPr>
              <p:cNvPr id="27" name="Straight Connector 101">
                <a:extLst>
                  <a:ext uri="{FF2B5EF4-FFF2-40B4-BE49-F238E27FC236}">
                    <a16:creationId xmlns:a16="http://schemas.microsoft.com/office/drawing/2014/main" id="{AC41C3B2-956A-9C49-9C71-488C5B1E66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370" y="2127980"/>
                <a:ext cx="0" cy="490429"/>
              </a:xfrm>
              <a:prstGeom prst="line">
                <a:avLst/>
              </a:pr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102">
                <a:extLst>
                  <a:ext uri="{FF2B5EF4-FFF2-40B4-BE49-F238E27FC236}">
                    <a16:creationId xmlns:a16="http://schemas.microsoft.com/office/drawing/2014/main" id="{0894B5C4-74F7-5A4B-9077-3914E0FD446C}"/>
                  </a:ext>
                </a:extLst>
              </p:cNvPr>
              <p:cNvCxnSpPr/>
              <p:nvPr/>
            </p:nvCxnSpPr>
            <p:spPr>
              <a:xfrm flipV="1">
                <a:off x="2783968" y="2586666"/>
                <a:ext cx="115920" cy="55550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103">
                <a:extLst>
                  <a:ext uri="{FF2B5EF4-FFF2-40B4-BE49-F238E27FC236}">
                    <a16:creationId xmlns:a16="http://schemas.microsoft.com/office/drawing/2014/main" id="{28577005-58DE-2B48-92B5-1A29D78795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496" y="2566033"/>
                <a:ext cx="93689" cy="53963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" name="Freeform: Shape 104">
                <a:extLst>
                  <a:ext uri="{FF2B5EF4-FFF2-40B4-BE49-F238E27FC236}">
                    <a16:creationId xmlns:a16="http://schemas.microsoft.com/office/drawing/2014/main" id="{513CECD7-B254-F245-AA30-43B695C458C4}"/>
                  </a:ext>
                </a:extLst>
              </p:cNvPr>
              <p:cNvSpPr/>
              <p:nvPr/>
            </p:nvSpPr>
            <p:spPr>
              <a:xfrm rot="19183841">
                <a:off x="2787144" y="2540639"/>
                <a:ext cx="55578" cy="6983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57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2CCC7BDF-86FA-834D-BFB5-27B008033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47" y="1127746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127">
            <a:extLst>
              <a:ext uri="{FF2B5EF4-FFF2-40B4-BE49-F238E27FC236}">
                <a16:creationId xmlns:a16="http://schemas.microsoft.com/office/drawing/2014/main" id="{40CE66CF-D0DE-DF45-AB8E-C0D60EDA35B0}"/>
              </a:ext>
            </a:extLst>
          </p:cNvPr>
          <p:cNvGrpSpPr>
            <a:grpSpLocks/>
          </p:cNvGrpSpPr>
          <p:nvPr/>
        </p:nvGrpSpPr>
        <p:grpSpPr bwMode="auto">
          <a:xfrm>
            <a:off x="6727176" y="32789"/>
            <a:ext cx="2536539" cy="6724946"/>
            <a:chOff x="5136815" y="64631"/>
            <a:chExt cx="2172294" cy="6618452"/>
          </a:xfrm>
        </p:grpSpPr>
        <p:sp>
          <p:nvSpPr>
            <p:cNvPr id="36" name="Freeform: Shape 98">
              <a:extLst>
                <a:ext uri="{FF2B5EF4-FFF2-40B4-BE49-F238E27FC236}">
                  <a16:creationId xmlns:a16="http://schemas.microsoft.com/office/drawing/2014/main" id="{6D1E354B-43FA-B84B-A29B-7636C8C2B6FD}"/>
                </a:ext>
              </a:extLst>
            </p:cNvPr>
            <p:cNvSpPr/>
            <p:nvPr/>
          </p:nvSpPr>
          <p:spPr>
            <a:xfrm flipH="1">
              <a:off x="6154681" y="2410944"/>
              <a:ext cx="96863" cy="30638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id="{039B6C7C-895E-9645-A463-3D2CB5A69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9126" y="2515718"/>
              <a:ext cx="1727672" cy="4167365"/>
              <a:chOff x="5097208" y="2109590"/>
              <a:chExt cx="1997583" cy="4818426"/>
            </a:xfrm>
          </p:grpSpPr>
          <p:sp>
            <p:nvSpPr>
              <p:cNvPr id="47" name="Rectangle: Rounded Corners 22">
                <a:extLst>
                  <a:ext uri="{FF2B5EF4-FFF2-40B4-BE49-F238E27FC236}">
                    <a16:creationId xmlns:a16="http://schemas.microsoft.com/office/drawing/2014/main" id="{7F0FF9DB-74FE-E841-AA39-D358BA70793E}"/>
                  </a:ext>
                </a:extLst>
              </p:cNvPr>
              <p:cNvSpPr/>
              <p:nvPr/>
            </p:nvSpPr>
            <p:spPr>
              <a:xfrm>
                <a:off x="5097208" y="3161333"/>
                <a:ext cx="1997583" cy="3766683"/>
              </a:xfrm>
              <a:prstGeom prst="roundRect">
                <a:avLst/>
              </a:prstGeom>
              <a:solidFill>
                <a:srgbClr val="5E6B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23">
                <a:extLst>
                  <a:ext uri="{FF2B5EF4-FFF2-40B4-BE49-F238E27FC236}">
                    <a16:creationId xmlns:a16="http://schemas.microsoft.com/office/drawing/2014/main" id="{AFC9277E-3EEB-CB4A-872D-3577DCE2265E}"/>
                  </a:ext>
                </a:extLst>
              </p:cNvPr>
              <p:cNvSpPr/>
              <p:nvPr/>
            </p:nvSpPr>
            <p:spPr>
              <a:xfrm flipV="1">
                <a:off x="5097208" y="2491375"/>
                <a:ext cx="1997583" cy="2078261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24">
                <a:extLst>
                  <a:ext uri="{FF2B5EF4-FFF2-40B4-BE49-F238E27FC236}">
                    <a16:creationId xmlns:a16="http://schemas.microsoft.com/office/drawing/2014/main" id="{E9ECE309-1962-AD42-B789-5CAB4870526F}"/>
                  </a:ext>
                </a:extLst>
              </p:cNvPr>
              <p:cNvSpPr/>
              <p:nvPr/>
            </p:nvSpPr>
            <p:spPr>
              <a:xfrm flipV="1">
                <a:off x="5097208" y="2109590"/>
                <a:ext cx="1997583" cy="2030794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9338EF96-33C7-004A-96A0-0184626D7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166" y="4420496"/>
              <a:ext cx="1565218" cy="221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bg1"/>
                  </a:solidFill>
                  <a:latin typeface=".SFArabic-Regular"/>
                </a:rPr>
                <a:t>المقصود بالملكية الفكرية وكيفية احترامها</a:t>
              </a:r>
              <a:endParaRPr lang="ar-SA" sz="2800" b="1" dirty="0">
                <a:solidFill>
                  <a:schemeClr val="bg1"/>
                </a:solidFill>
                <a:effectLst/>
                <a:latin typeface=".SF Arabic"/>
              </a:endParaRPr>
            </a:p>
          </p:txBody>
        </p:sp>
        <p:sp>
          <p:nvSpPr>
            <p:cNvPr id="39" name="Oval 58">
              <a:extLst>
                <a:ext uri="{FF2B5EF4-FFF2-40B4-BE49-F238E27FC236}">
                  <a16:creationId xmlns:a16="http://schemas.microsoft.com/office/drawing/2014/main" id="{4B260ACF-43B0-504E-8459-642527F3B268}"/>
                </a:ext>
              </a:extLst>
            </p:cNvPr>
            <p:cNvSpPr/>
            <p:nvPr/>
          </p:nvSpPr>
          <p:spPr>
            <a:xfrm>
              <a:off x="6126820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94">
              <a:extLst>
                <a:ext uri="{FF2B5EF4-FFF2-40B4-BE49-F238E27FC236}">
                  <a16:creationId xmlns:a16="http://schemas.microsoft.com/office/drawing/2014/main" id="{458E60A8-7695-0142-A611-FA7EE23043ED}"/>
                </a:ext>
              </a:extLst>
            </p:cNvPr>
            <p:cNvSpPr/>
            <p:nvPr/>
          </p:nvSpPr>
          <p:spPr>
            <a:xfrm>
              <a:off x="6203907" y="2420469"/>
              <a:ext cx="115920" cy="236536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107">
              <a:extLst>
                <a:ext uri="{FF2B5EF4-FFF2-40B4-BE49-F238E27FC236}">
                  <a16:creationId xmlns:a16="http://schemas.microsoft.com/office/drawing/2014/main" id="{B85AB9D6-A6DC-574C-AA69-6A5DB398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0560" y="783764"/>
              <a:ext cx="115919" cy="1652579"/>
              <a:chOff x="2784769" y="989478"/>
              <a:chExt cx="115919" cy="1652579"/>
            </a:xfrm>
          </p:grpSpPr>
          <p:cxnSp>
            <p:nvCxnSpPr>
              <p:cNvPr id="43" name="Straight Connector 108">
                <a:extLst>
                  <a:ext uri="{FF2B5EF4-FFF2-40B4-BE49-F238E27FC236}">
                    <a16:creationId xmlns:a16="http://schemas.microsoft.com/office/drawing/2014/main" id="{2C474144-559E-2644-84B2-FB59632366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7171" y="989478"/>
                <a:ext cx="0" cy="1628766"/>
              </a:xfrm>
              <a:prstGeom prst="line">
                <a:avLst/>
              </a:pr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109">
                <a:extLst>
                  <a:ext uri="{FF2B5EF4-FFF2-40B4-BE49-F238E27FC236}">
                    <a16:creationId xmlns:a16="http://schemas.microsoft.com/office/drawing/2014/main" id="{70B857AE-518E-CB4D-87B7-77538EC51973}"/>
                  </a:ext>
                </a:extLst>
              </p:cNvPr>
              <p:cNvCxnSpPr/>
              <p:nvPr/>
            </p:nvCxnSpPr>
            <p:spPr>
              <a:xfrm flipV="1">
                <a:off x="2784769" y="2586494"/>
                <a:ext cx="115919" cy="55563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110">
                <a:extLst>
                  <a:ext uri="{FF2B5EF4-FFF2-40B4-BE49-F238E27FC236}">
                    <a16:creationId xmlns:a16="http://schemas.microsoft.com/office/drawing/2014/main" id="{D63C04F8-D363-B04C-8F1F-B15773EB79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4297" y="2565857"/>
                <a:ext cx="93688" cy="53975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sp>
            <p:nvSpPr>
              <p:cNvPr id="46" name="Freeform: Shape 111">
                <a:extLst>
                  <a:ext uri="{FF2B5EF4-FFF2-40B4-BE49-F238E27FC236}">
                    <a16:creationId xmlns:a16="http://schemas.microsoft.com/office/drawing/2014/main" id="{08DDB83A-E8D4-8E49-9944-EBB51605A030}"/>
                  </a:ext>
                </a:extLst>
              </p:cNvPr>
              <p:cNvSpPr/>
              <p:nvPr/>
            </p:nvSpPr>
            <p:spPr>
              <a:xfrm rot="19183841">
                <a:off x="2787945" y="2538870"/>
                <a:ext cx="55577" cy="71438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6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F808D634-820B-3343-AD75-A2C027B14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815" y="64631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128">
            <a:extLst>
              <a:ext uri="{FF2B5EF4-FFF2-40B4-BE49-F238E27FC236}">
                <a16:creationId xmlns:a16="http://schemas.microsoft.com/office/drawing/2014/main" id="{23F7153B-8FB0-9945-B663-0277257200AF}"/>
              </a:ext>
            </a:extLst>
          </p:cNvPr>
          <p:cNvGrpSpPr>
            <a:grpSpLocks/>
          </p:cNvGrpSpPr>
          <p:nvPr/>
        </p:nvGrpSpPr>
        <p:grpSpPr bwMode="auto">
          <a:xfrm>
            <a:off x="9076296" y="8212"/>
            <a:ext cx="3105637" cy="6551698"/>
            <a:chOff x="7161390" y="575836"/>
            <a:chExt cx="2172294" cy="6303204"/>
          </a:xfrm>
        </p:grpSpPr>
        <p:sp>
          <p:nvSpPr>
            <p:cNvPr id="52" name="Freeform: Shape 99">
              <a:extLst>
                <a:ext uri="{FF2B5EF4-FFF2-40B4-BE49-F238E27FC236}">
                  <a16:creationId xmlns:a16="http://schemas.microsoft.com/office/drawing/2014/main" id="{3E07AE44-2EAB-4E42-AD94-4382A9FCAA28}"/>
                </a:ext>
              </a:extLst>
            </p:cNvPr>
            <p:cNvSpPr/>
            <p:nvPr/>
          </p:nvSpPr>
          <p:spPr>
            <a:xfrm flipH="1">
              <a:off x="8195135" y="2426840"/>
              <a:ext cx="96864" cy="306384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27">
              <a:extLst>
                <a:ext uri="{FF2B5EF4-FFF2-40B4-BE49-F238E27FC236}">
                  <a16:creationId xmlns:a16="http://schemas.microsoft.com/office/drawing/2014/main" id="{5318BC5F-F602-324E-AE6C-524E23673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1471" y="2515739"/>
              <a:ext cx="1727673" cy="4363301"/>
              <a:chOff x="5097801" y="2109614"/>
              <a:chExt cx="1997584" cy="5044973"/>
            </a:xfrm>
          </p:grpSpPr>
          <p:sp>
            <p:nvSpPr>
              <p:cNvPr id="63" name="Rectangle: Rounded Corners 28">
                <a:extLst>
                  <a:ext uri="{FF2B5EF4-FFF2-40B4-BE49-F238E27FC236}">
                    <a16:creationId xmlns:a16="http://schemas.microsoft.com/office/drawing/2014/main" id="{2783A5FC-E770-7B4C-878B-9C2CCA3383B3}"/>
                  </a:ext>
                </a:extLst>
              </p:cNvPr>
              <p:cNvSpPr/>
              <p:nvPr/>
            </p:nvSpPr>
            <p:spPr>
              <a:xfrm>
                <a:off x="5097801" y="3161351"/>
                <a:ext cx="1997583" cy="3993236"/>
              </a:xfrm>
              <a:prstGeom prst="roundRect">
                <a:avLst/>
              </a:prstGeom>
              <a:solidFill>
                <a:srgbClr val="FE89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29">
                <a:extLst>
                  <a:ext uri="{FF2B5EF4-FFF2-40B4-BE49-F238E27FC236}">
                    <a16:creationId xmlns:a16="http://schemas.microsoft.com/office/drawing/2014/main" id="{91F3C418-3A9C-3D44-B5C5-A61012769784}"/>
                  </a:ext>
                </a:extLst>
              </p:cNvPr>
              <p:cNvSpPr/>
              <p:nvPr/>
            </p:nvSpPr>
            <p:spPr>
              <a:xfrm flipV="1">
                <a:off x="5097802" y="2491397"/>
                <a:ext cx="1997583" cy="2103475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30">
                <a:extLst>
                  <a:ext uri="{FF2B5EF4-FFF2-40B4-BE49-F238E27FC236}">
                    <a16:creationId xmlns:a16="http://schemas.microsoft.com/office/drawing/2014/main" id="{68E44CCF-A9B9-5E47-8E38-920A95302E11}"/>
                  </a:ext>
                </a:extLst>
              </p:cNvPr>
              <p:cNvSpPr/>
              <p:nvPr/>
            </p:nvSpPr>
            <p:spPr>
              <a:xfrm flipV="1">
                <a:off x="5097801" y="2109614"/>
                <a:ext cx="1997583" cy="20560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49">
              <a:extLst>
                <a:ext uri="{FF2B5EF4-FFF2-40B4-BE49-F238E27FC236}">
                  <a16:creationId xmlns:a16="http://schemas.microsoft.com/office/drawing/2014/main" id="{64F91561-4529-484E-BAB9-929BED5A9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710" y="4380491"/>
              <a:ext cx="1565218" cy="75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/>
              <a:r>
                <a:rPr lang="ar-SA" sz="2400" b="1" dirty="0">
                  <a:solidFill>
                    <a:schemeClr val="bg1"/>
                  </a:solidFill>
                  <a:latin typeface=".SFArabic-Regular"/>
                </a:rPr>
                <a:t>التمييز بين القرصنة عبر الانترنت والانتحال</a:t>
              </a:r>
              <a:endParaRPr lang="ar-SA" sz="2400" b="1" dirty="0">
                <a:solidFill>
                  <a:schemeClr val="bg1"/>
                </a:solidFill>
                <a:effectLst/>
                <a:latin typeface=".SF Arabic"/>
              </a:endParaRPr>
            </a:p>
          </p:txBody>
        </p:sp>
        <p:sp>
          <p:nvSpPr>
            <p:cNvPr id="55" name="Oval 61">
              <a:extLst>
                <a:ext uri="{FF2B5EF4-FFF2-40B4-BE49-F238E27FC236}">
                  <a16:creationId xmlns:a16="http://schemas.microsoft.com/office/drawing/2014/main" id="{00CDC3DE-CE1E-F34E-98D6-3D21CD9241FF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95">
              <a:extLst>
                <a:ext uri="{FF2B5EF4-FFF2-40B4-BE49-F238E27FC236}">
                  <a16:creationId xmlns:a16="http://schemas.microsoft.com/office/drawing/2014/main" id="{9FA41044-16E2-414C-97F9-68ADB0465B45}"/>
                </a:ext>
              </a:extLst>
            </p:cNvPr>
            <p:cNvSpPr/>
            <p:nvPr/>
          </p:nvSpPr>
          <p:spPr>
            <a:xfrm>
              <a:off x="8225306" y="2439540"/>
              <a:ext cx="115919" cy="236534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113">
              <a:extLst>
                <a:ext uri="{FF2B5EF4-FFF2-40B4-BE49-F238E27FC236}">
                  <a16:creationId xmlns:a16="http://schemas.microsoft.com/office/drawing/2014/main" id="{BFF48EB6-B365-344A-A912-E24E48879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2130" y="1315603"/>
              <a:ext cx="117507" cy="1154099"/>
              <a:chOff x="2783273" y="1488366"/>
              <a:chExt cx="117507" cy="1154099"/>
            </a:xfrm>
          </p:grpSpPr>
          <p:cxnSp>
            <p:nvCxnSpPr>
              <p:cNvPr id="59" name="Straight Connector 114">
                <a:extLst>
                  <a:ext uri="{FF2B5EF4-FFF2-40B4-BE49-F238E27FC236}">
                    <a16:creationId xmlns:a16="http://schemas.microsoft.com/office/drawing/2014/main" id="{6D035C77-672C-A54B-91E3-BA820EEEE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5674" y="1488366"/>
                <a:ext cx="0" cy="1130287"/>
              </a:xfrm>
              <a:prstGeom prst="line">
                <a:avLst/>
              </a:pr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115">
                <a:extLst>
                  <a:ext uri="{FF2B5EF4-FFF2-40B4-BE49-F238E27FC236}">
                    <a16:creationId xmlns:a16="http://schemas.microsoft.com/office/drawing/2014/main" id="{1102E26D-D94A-A541-8788-A3E9D1AD3CE1}"/>
                  </a:ext>
                </a:extLst>
              </p:cNvPr>
              <p:cNvCxnSpPr/>
              <p:nvPr/>
            </p:nvCxnSpPr>
            <p:spPr>
              <a:xfrm flipV="1">
                <a:off x="2783273" y="2586904"/>
                <a:ext cx="117507" cy="55561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116">
                <a:extLst>
                  <a:ext uri="{FF2B5EF4-FFF2-40B4-BE49-F238E27FC236}">
                    <a16:creationId xmlns:a16="http://schemas.microsoft.com/office/drawing/2014/main" id="{497B5F59-7315-BF4B-B0A5-BD4E0D7806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2800" y="2566266"/>
                <a:ext cx="95276" cy="53974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sp>
            <p:nvSpPr>
              <p:cNvPr id="62" name="Freeform: Shape 117">
                <a:extLst>
                  <a:ext uri="{FF2B5EF4-FFF2-40B4-BE49-F238E27FC236}">
                    <a16:creationId xmlns:a16="http://schemas.microsoft.com/office/drawing/2014/main" id="{2B150915-24EC-3E49-B25A-B6DD5DE0C22B}"/>
                  </a:ext>
                </a:extLst>
              </p:cNvPr>
              <p:cNvSpPr/>
              <p:nvPr/>
            </p:nvSpPr>
            <p:spPr>
              <a:xfrm rot="19183841">
                <a:off x="2786449" y="2539279"/>
                <a:ext cx="57166" cy="71436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6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B2ABF78C-BA5A-A840-89AA-0F39082A8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390" y="575836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مستطيل 82"/>
          <p:cNvSpPr/>
          <p:nvPr/>
        </p:nvSpPr>
        <p:spPr>
          <a:xfrm>
            <a:off x="-1133" y="8213"/>
            <a:ext cx="2023996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الوحدة الثانية</a:t>
            </a:r>
          </a:p>
        </p:txBody>
      </p:sp>
      <p:sp>
        <p:nvSpPr>
          <p:cNvPr id="84" name="مستطيل 83"/>
          <p:cNvSpPr/>
          <p:nvPr/>
        </p:nvSpPr>
        <p:spPr>
          <a:xfrm flipH="1">
            <a:off x="-25019" y="1103354"/>
            <a:ext cx="2104592" cy="24157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وسائل التواصل الاجتماعي</a:t>
            </a:r>
          </a:p>
        </p:txBody>
      </p:sp>
      <p:sp>
        <p:nvSpPr>
          <p:cNvPr id="85" name="مستطيل 84"/>
          <p:cNvSpPr/>
          <p:nvPr/>
        </p:nvSpPr>
        <p:spPr>
          <a:xfrm>
            <a:off x="3857" y="3663875"/>
            <a:ext cx="2023996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أهداف الوحدة</a:t>
            </a:r>
          </a:p>
        </p:txBody>
      </p:sp>
    </p:spTree>
    <p:extLst>
      <p:ext uri="{BB962C8B-B14F-4D97-AF65-F5344CB8AC3E}">
        <p14:creationId xmlns:p14="http://schemas.microsoft.com/office/powerpoint/2010/main" val="29640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>
            <a:extLst>
              <a:ext uri="{FF2B5EF4-FFF2-40B4-BE49-F238E27FC236}">
                <a16:creationId xmlns:a16="http://schemas.microsoft.com/office/drawing/2014/main" id="{4C0B3194-0038-2469-2B04-8FA13D55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صورة 37">
            <a:extLst>
              <a:ext uri="{FF2B5EF4-FFF2-40B4-BE49-F238E27FC236}">
                <a16:creationId xmlns:a16="http://schemas.microsoft.com/office/drawing/2014/main" id="{C7FA48EF-B1E4-9209-6D63-4595EDED9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45" y="1463234"/>
            <a:ext cx="3847144" cy="3833595"/>
          </a:xfrm>
          <a:prstGeom prst="rect">
            <a:avLst/>
          </a:prstGeom>
        </p:spPr>
      </p:pic>
      <p:pic>
        <p:nvPicPr>
          <p:cNvPr id="4" name="صورة 35">
            <a:extLst>
              <a:ext uri="{FF2B5EF4-FFF2-40B4-BE49-F238E27FC236}">
                <a16:creationId xmlns:a16="http://schemas.microsoft.com/office/drawing/2014/main" id="{FA7ADC60-D997-DBA1-C1C8-AEF5D5C79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23" y="2498567"/>
            <a:ext cx="4477404" cy="4257191"/>
          </a:xfrm>
          <a:prstGeom prst="rect">
            <a:avLst/>
          </a:prstGeom>
        </p:spPr>
      </p:pic>
      <p:sp>
        <p:nvSpPr>
          <p:cNvPr id="5" name="11"/>
          <p:cNvSpPr/>
          <p:nvPr/>
        </p:nvSpPr>
        <p:spPr>
          <a:xfrm>
            <a:off x="4083065" y="5886063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22"/>
          <p:cNvSpPr/>
          <p:nvPr/>
        </p:nvSpPr>
        <p:spPr>
          <a:xfrm>
            <a:off x="2138849" y="5886063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44"/>
          <p:cNvSpPr/>
          <p:nvPr/>
        </p:nvSpPr>
        <p:spPr>
          <a:xfrm>
            <a:off x="6027281" y="5886063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54"/>
          <p:cNvSpPr/>
          <p:nvPr/>
        </p:nvSpPr>
        <p:spPr>
          <a:xfrm>
            <a:off x="7971497" y="5886063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45"/>
          <p:cNvSpPr/>
          <p:nvPr/>
        </p:nvSpPr>
        <p:spPr>
          <a:xfrm>
            <a:off x="1041364" y="5886063"/>
            <a:ext cx="1097485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45"/>
          <p:cNvSpPr/>
          <p:nvPr/>
        </p:nvSpPr>
        <p:spPr>
          <a:xfrm>
            <a:off x="1041364" y="4949959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46"/>
          <p:cNvSpPr/>
          <p:nvPr/>
        </p:nvSpPr>
        <p:spPr>
          <a:xfrm>
            <a:off x="3002945" y="4949959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47"/>
          <p:cNvSpPr/>
          <p:nvPr/>
        </p:nvSpPr>
        <p:spPr>
          <a:xfrm>
            <a:off x="4947161" y="4949959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48"/>
          <p:cNvSpPr/>
          <p:nvPr/>
        </p:nvSpPr>
        <p:spPr>
          <a:xfrm>
            <a:off x="6891377" y="4949959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49"/>
          <p:cNvSpPr/>
          <p:nvPr/>
        </p:nvSpPr>
        <p:spPr>
          <a:xfrm>
            <a:off x="8835593" y="4949959"/>
            <a:ext cx="1080120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40"/>
          <p:cNvSpPr/>
          <p:nvPr/>
        </p:nvSpPr>
        <p:spPr>
          <a:xfrm>
            <a:off x="2148480" y="4010554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41"/>
          <p:cNvSpPr/>
          <p:nvPr/>
        </p:nvSpPr>
        <p:spPr>
          <a:xfrm>
            <a:off x="4089768" y="4028475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7" name="42"/>
          <p:cNvSpPr/>
          <p:nvPr/>
        </p:nvSpPr>
        <p:spPr>
          <a:xfrm>
            <a:off x="6034337" y="4028475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43"/>
          <p:cNvSpPr/>
          <p:nvPr/>
        </p:nvSpPr>
        <p:spPr>
          <a:xfrm>
            <a:off x="7981128" y="4010554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44"/>
          <p:cNvSpPr/>
          <p:nvPr/>
        </p:nvSpPr>
        <p:spPr>
          <a:xfrm>
            <a:off x="1050995" y="4010554"/>
            <a:ext cx="1097485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19"/>
          <p:cNvSpPr/>
          <p:nvPr/>
        </p:nvSpPr>
        <p:spPr>
          <a:xfrm>
            <a:off x="1050995" y="3074450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18"/>
          <p:cNvSpPr/>
          <p:nvPr/>
        </p:nvSpPr>
        <p:spPr>
          <a:xfrm>
            <a:off x="3012576" y="3074450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17"/>
          <p:cNvSpPr/>
          <p:nvPr/>
        </p:nvSpPr>
        <p:spPr>
          <a:xfrm>
            <a:off x="4956792" y="3074450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16"/>
          <p:cNvSpPr/>
          <p:nvPr/>
        </p:nvSpPr>
        <p:spPr>
          <a:xfrm>
            <a:off x="6917528" y="3072800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15"/>
          <p:cNvSpPr/>
          <p:nvPr/>
        </p:nvSpPr>
        <p:spPr>
          <a:xfrm>
            <a:off x="8845224" y="3074450"/>
            <a:ext cx="1070489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14"/>
          <p:cNvSpPr/>
          <p:nvPr/>
        </p:nvSpPr>
        <p:spPr>
          <a:xfrm>
            <a:off x="2127640" y="2138346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13"/>
          <p:cNvSpPr/>
          <p:nvPr/>
        </p:nvSpPr>
        <p:spPr>
          <a:xfrm>
            <a:off x="4071856" y="2138346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12"/>
          <p:cNvSpPr/>
          <p:nvPr/>
        </p:nvSpPr>
        <p:spPr>
          <a:xfrm>
            <a:off x="6016072" y="2138346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11"/>
          <p:cNvSpPr/>
          <p:nvPr/>
        </p:nvSpPr>
        <p:spPr>
          <a:xfrm>
            <a:off x="7960288" y="2138346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10"/>
          <p:cNvSpPr/>
          <p:nvPr/>
        </p:nvSpPr>
        <p:spPr>
          <a:xfrm>
            <a:off x="1030155" y="2138346"/>
            <a:ext cx="1097485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9"/>
          <p:cNvSpPr/>
          <p:nvPr/>
        </p:nvSpPr>
        <p:spPr>
          <a:xfrm>
            <a:off x="1030155" y="1202242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8"/>
          <p:cNvSpPr/>
          <p:nvPr/>
        </p:nvSpPr>
        <p:spPr>
          <a:xfrm>
            <a:off x="2991736" y="1206722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32" name="7"/>
          <p:cNvSpPr/>
          <p:nvPr/>
        </p:nvSpPr>
        <p:spPr>
          <a:xfrm>
            <a:off x="4935952" y="1202242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6"/>
          <p:cNvSpPr/>
          <p:nvPr/>
        </p:nvSpPr>
        <p:spPr>
          <a:xfrm>
            <a:off x="6891377" y="1201319"/>
            <a:ext cx="194421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590" y="269952"/>
            <a:ext cx="4919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Sultan bold" pitchFamily="2" charset="-78"/>
              </a:rPr>
              <a:t>ماذا يوجد خلف الجدار؟</a:t>
            </a:r>
            <a:endParaRPr lang="en-US" sz="54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Sultan bold" pitchFamily="2" charset="-78"/>
            </a:endParaRPr>
          </a:p>
        </p:txBody>
      </p:sp>
      <p:sp>
        <p:nvSpPr>
          <p:cNvPr id="34" name="5"/>
          <p:cNvSpPr/>
          <p:nvPr/>
        </p:nvSpPr>
        <p:spPr>
          <a:xfrm>
            <a:off x="8824384" y="1202242"/>
            <a:ext cx="1080120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prstClr val="white"/>
              </a:solidFill>
            </a:endParaRPr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95" b="89729" l="7867" r="90000">
                        <a14:backgroundMark x1="82667" y1="85853" x2="82667" y2="85853"/>
                        <a14:backgroundMark x1="65067" y1="82364" x2="65067" y2="82364"/>
                        <a14:backgroundMark x1="44133" y1="76550" x2="44133" y2="76550"/>
                        <a14:backgroundMark x1="52667" y1="27326" x2="52667" y2="27326"/>
                        <a14:backgroundMark x1="50133" y1="31202" x2="50133" y2="31202"/>
                      </a14:backgroundRemoval>
                    </a14:imgEffect>
                  </a14:imgLayer>
                </a14:imgProps>
              </a:ext>
            </a:extLst>
          </a:blip>
          <a:srcRect l="7861" t="6843" r="9284" b="10202"/>
          <a:stretch/>
        </p:blipFill>
        <p:spPr>
          <a:xfrm>
            <a:off x="9930494" y="4080263"/>
            <a:ext cx="2223064" cy="2675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4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" grpId="0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15" y="929268"/>
            <a:ext cx="8642195" cy="483219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231F981-8731-9D49-8145-E43AA6E1A020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51E122E-0968-2441-B681-94B1BB9EEB7F}"/>
              </a:ext>
            </a:extLst>
          </p:cNvPr>
          <p:cNvSpPr txBox="1"/>
          <p:nvPr/>
        </p:nvSpPr>
        <p:spPr>
          <a:xfrm>
            <a:off x="3612620" y="2379422"/>
            <a:ext cx="593478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5500" b="1" dirty="0">
                <a:solidFill>
                  <a:srgbClr val="F73998"/>
                </a:solidFill>
              </a:rPr>
              <a:t>الدرس الأول</a:t>
            </a:r>
          </a:p>
          <a:p>
            <a:pPr algn="ctr"/>
            <a:r>
              <a:rPr lang="ar-EG" sz="5500" b="1" dirty="0"/>
              <a:t> </a:t>
            </a:r>
            <a:r>
              <a:rPr lang="ar-SA" sz="5500" b="1" dirty="0"/>
              <a:t>وسائل التواصل الاجتماعي </a:t>
            </a:r>
            <a:endParaRPr lang="ar-EG" sz="55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761FF9-52DE-7340-9FF5-A1EC85B76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7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5600" y="3232588"/>
            <a:ext cx="4152900" cy="32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rgbClr val="F73998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" b="93200" l="0" r="92667">
                        <a14:foregroundMark x1="69867" y1="12533" x2="69867" y2="12533"/>
                        <a14:foregroundMark x1="61333" y1="12933" x2="61333" y2="12933"/>
                        <a14:foregroundMark x1="55333" y1="10267" x2="55333" y2="10267"/>
                        <a14:foregroundMark x1="53067" y1="9200" x2="53067" y2="9200"/>
                        <a14:foregroundMark x1="54400" y1="6667" x2="54400" y2="6667"/>
                        <a14:foregroundMark x1="44133" y1="10267" x2="44133" y2="10267"/>
                        <a14:foregroundMark x1="43467" y1="8000" x2="43467" y2="8000"/>
                        <a14:foregroundMark x1="67600" y1="7600" x2="67600" y2="7600"/>
                        <a14:foregroundMark x1="17333" y1="76133" x2="17333" y2="76133"/>
                        <a14:foregroundMark x1="17600" y1="84400" x2="17600" y2="84400"/>
                        <a14:foregroundMark x1="22933" y1="78800" x2="22933" y2="78800"/>
                        <a14:backgroundMark x1="76533" y1="77067" x2="76533" y2="77067"/>
                        <a14:backgroundMark x1="54933" y1="86000" x2="54933" y2="86000"/>
                        <a14:backgroundMark x1="41467" y1="86000" x2="41467" y2="86000"/>
                        <a14:backgroundMark x1="6667" y1="80800" x2="6667" y2="80800"/>
                        <a14:backgroundMark x1="57333" y1="83733" x2="57333" y2="83733"/>
                        <a14:backgroundMark x1="46000" y1="83067" x2="46000" y2="83067"/>
                        <a14:backgroundMark x1="43067" y1="11600" x2="43067" y2="11600"/>
                        <a14:backgroundMark x1="29200" y1="80800" x2="29200" y2="80800"/>
                        <a14:backgroundMark x1="20267" y1="79067" x2="20267" y2="79067"/>
                      </a14:backgroundRemoval>
                    </a14:imgEffect>
                  </a14:imgLayer>
                </a14:imgProps>
              </a:ext>
            </a:extLst>
          </a:blip>
          <a:srcRect l="9005" t="2978" r="12574" b="8012"/>
          <a:stretch/>
        </p:blipFill>
        <p:spPr>
          <a:xfrm>
            <a:off x="240890" y="2946400"/>
            <a:ext cx="3446280" cy="39116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199822" y="2205317"/>
            <a:ext cx="803946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prstClr val="black"/>
                </a:solidFill>
              </a:rPr>
              <a:t> </a:t>
            </a:r>
            <a:r>
              <a:rPr lang="ar-SA" sz="44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ar-SA" sz="4400" b="1" dirty="0">
                <a:solidFill>
                  <a:prstClr val="black"/>
                </a:solidFill>
                <a:cs typeface="Calibri" panose="020F0502020204030204" pitchFamily="34" charset="0"/>
              </a:rPr>
              <a:t>جميلتي من خلال قراءتك لأهداف </a:t>
            </a:r>
            <a:r>
              <a:rPr lang="ar-SA" sz="4400" b="1" dirty="0">
                <a:cs typeface="Calibri" panose="020F0502020204030204" pitchFamily="34" charset="0"/>
              </a:rPr>
              <a:t>الوحدة </a:t>
            </a:r>
            <a:r>
              <a:rPr lang="ar-SA" sz="4400" b="1" dirty="0">
                <a:solidFill>
                  <a:prstClr val="black"/>
                </a:solidFill>
                <a:cs typeface="Calibri" panose="020F0502020204030204" pitchFamily="34" charset="0"/>
              </a:rPr>
              <a:t>أستخرجي أهم أهداف درسنا لهذا اليوم</a:t>
            </a:r>
            <a:r>
              <a:rPr lang="ar-SA" sz="4400" b="1" dirty="0">
                <a:solidFill>
                  <a:srgbClr val="F73998"/>
                </a:solidFill>
                <a:cs typeface="Calibri" panose="020F0502020204030204" pitchFamily="34" charset="0"/>
              </a:rPr>
              <a:t>؟</a:t>
            </a:r>
            <a:r>
              <a:rPr lang="ar-SA" sz="44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فيديو-٢٠٢٠١٠٢٨-١٠٥١٤٩-ce58e38f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6518" y="307041"/>
            <a:ext cx="2514600" cy="1898276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0256346" y="88490"/>
            <a:ext cx="1106419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/>
              <a:t>الدقيقة الواحدة</a:t>
            </a:r>
          </a:p>
        </p:txBody>
      </p:sp>
    </p:spTree>
    <p:extLst>
      <p:ext uri="{BB962C8B-B14F-4D97-AF65-F5344CB8AC3E}">
        <p14:creationId xmlns:p14="http://schemas.microsoft.com/office/powerpoint/2010/main" val="888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75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2" y="581494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prstClr val="white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4" y="204047"/>
            <a:ext cx="11282376" cy="652332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AB320E4-2618-4F45-97A8-776E4D161B7A}"/>
              </a:ext>
            </a:extLst>
          </p:cNvPr>
          <p:cNvSpPr/>
          <p:nvPr/>
        </p:nvSpPr>
        <p:spPr>
          <a:xfrm>
            <a:off x="1195380" y="1742960"/>
            <a:ext cx="10234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i="0" u="none" strike="noStrike" dirty="0">
                <a:effectLst/>
                <a:latin typeface="HelveticaNeue"/>
              </a:rPr>
              <a:t> ماهية </a:t>
            </a:r>
            <a:r>
              <a:rPr lang="ar-SA" sz="3200" b="1" dirty="0">
                <a:latin typeface="HelveticaNeue"/>
              </a:rPr>
              <a:t>وسائل التواصل الاجتماعي</a:t>
            </a:r>
          </a:p>
          <a:p>
            <a:r>
              <a:rPr lang="ar-SA" sz="3200" b="1" dirty="0">
                <a:latin typeface="HelveticaNeue"/>
              </a:rPr>
              <a:t>قواعد الأمان عند استخدام الانترنت</a:t>
            </a:r>
          </a:p>
          <a:p>
            <a:r>
              <a:rPr lang="ar-SA" sz="3200" b="1" i="0" u="none" strike="noStrike" dirty="0">
                <a:effectLst/>
                <a:latin typeface="HelveticaNeue"/>
              </a:rPr>
              <a:t>كيفية حماية الحاسب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E18B3B-D1A5-4424-BD80-95E7927A8369}"/>
              </a:ext>
            </a:extLst>
          </p:cNvPr>
          <p:cNvSpPr/>
          <p:nvPr/>
        </p:nvSpPr>
        <p:spPr>
          <a:xfrm>
            <a:off x="8324094" y="973519"/>
            <a:ext cx="26725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أهداف الدرس</a:t>
            </a:r>
            <a:endParaRPr kumimoji="0" lang="en-US" sz="44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5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0246FA6-3D26-D584-9628-007A9D7DEA43}"/>
              </a:ext>
            </a:extLst>
          </p:cNvPr>
          <p:cNvSpPr txBox="1"/>
          <p:nvPr/>
        </p:nvSpPr>
        <p:spPr>
          <a:xfrm>
            <a:off x="6575782" y="-105132"/>
            <a:ext cx="49722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73998"/>
                </a:solidFill>
              </a:rPr>
              <a:t>الفهم القرائي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B94D5EC2-3A3D-D573-603E-A1169B40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4" y="707589"/>
            <a:ext cx="11925610" cy="57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84903" y="545690"/>
            <a:ext cx="10663084" cy="5899355"/>
          </a:xfrm>
          <a:prstGeom prst="roundRect">
            <a:avLst/>
          </a:prstGeom>
          <a:solidFill>
            <a:schemeClr val="bg1">
              <a:alpha val="36000"/>
            </a:schemeClr>
          </a:solidFill>
          <a:ln w="28575">
            <a:solidFill>
              <a:srgbClr val="F739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prstClr val="white"/>
              </a:solidFill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73B39F4E-0FBA-22EE-42B8-79CB3C9A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" y="246244"/>
            <a:ext cx="10903973" cy="6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4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19</Slides>
  <Notes>1</Notes>
  <HiddenSlides>0</HiddenSlide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نسق Office</vt:lpstr>
      <vt:lpstr>1_Office Theme</vt:lpstr>
      <vt:lpstr>2_Office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صباح القحطاني</cp:lastModifiedBy>
  <cp:revision>15</cp:revision>
  <dcterms:created xsi:type="dcterms:W3CDTF">2020-12-16T18:52:47Z</dcterms:created>
  <dcterms:modified xsi:type="dcterms:W3CDTF">2023-04-02T00:15:02Z</dcterms:modified>
</cp:coreProperties>
</file>