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8" r:id="rId1"/>
    <p:sldMasterId id="2147483669" r:id="rId2"/>
  </p:sldMasterIdLst>
  <p:notesMasterIdLst>
    <p:notesMasterId r:id="rId17"/>
  </p:notesMasterIdLst>
  <p:sldIdLst>
    <p:sldId id="319" r:id="rId3"/>
    <p:sldId id="356" r:id="rId4"/>
    <p:sldId id="360" r:id="rId5"/>
    <p:sldId id="361" r:id="rId6"/>
    <p:sldId id="362" r:id="rId7"/>
    <p:sldId id="382" r:id="rId8"/>
    <p:sldId id="300" r:id="rId9"/>
    <p:sldId id="383" r:id="rId10"/>
    <p:sldId id="372" r:id="rId11"/>
    <p:sldId id="288" r:id="rId12"/>
    <p:sldId id="370" r:id="rId13"/>
    <p:sldId id="354" r:id="rId14"/>
    <p:sldId id="331" r:id="rId15"/>
    <p:sldId id="332" r:id="rId16"/>
  </p:sldIdLst>
  <p:sldSz cx="9144000" cy="5143500" type="screen16x9"/>
  <p:notesSz cx="6858000" cy="9144000"/>
  <p:embeddedFontLst>
    <p:embeddedFont>
      <p:font typeface="Aldhabi" panose="01000000000000000000" pitchFamily="2" charset="-78"/>
      <p:regular r:id="rId18"/>
    </p:embeddedFont>
    <p:embeddedFont>
      <p:font typeface="Calibri" panose="020F0502020204030204" pitchFamily="34" charset="0"/>
      <p:regular r:id="rId19"/>
      <p:bold r:id="rId20"/>
    </p:embeddedFont>
    <p:embeddedFont>
      <p:font typeface="Comfortaa" panose="020B0604020202020204" charset="0"/>
      <p:regular r:id="rId21"/>
      <p:bold r:id="rId22"/>
    </p:embeddedFont>
    <p:embeddedFont>
      <p:font typeface="Monotype Koufi" pitchFamily="2" charset="-78"/>
      <p:bold r:id="rId23"/>
    </p:embeddedFont>
    <p:embeddedFont>
      <p:font typeface="Permanent Marker" panose="020B0604020202020204" charset="0"/>
      <p:regular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C02"/>
    <a:srgbClr val="FEB8B3"/>
    <a:srgbClr val="4C216D"/>
    <a:srgbClr val="E6E6E6"/>
    <a:srgbClr val="B7CAFB"/>
    <a:srgbClr val="276B65"/>
    <a:srgbClr val="FED58A"/>
    <a:srgbClr val="A6DFDA"/>
    <a:srgbClr val="ABDFA7"/>
    <a:srgbClr val="338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C5471-3FE6-4AD4-984A-37631ED08DEB}">
  <a:tblStyle styleId="{EFBC5471-3FE6-4AD4-984A-37631ED08D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48" autoAdjust="0"/>
    <p:restoredTop sz="61396" autoAdjust="0"/>
  </p:normalViewPr>
  <p:slideViewPr>
    <p:cSldViewPr snapToGrid="0">
      <p:cViewPr varScale="1">
        <p:scale>
          <a:sx n="79" d="100"/>
          <a:sy n="79" d="100"/>
        </p:scale>
        <p:origin x="9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2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9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12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522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pic>
        <p:nvPicPr>
          <p:cNvPr id="24" name="رسم 23">
            <a:extLst>
              <a:ext uri="{FF2B5EF4-FFF2-40B4-BE49-F238E27FC236}">
                <a16:creationId xmlns:a16="http://schemas.microsoft.com/office/drawing/2014/main" id="{4F68DA9A-4932-4D6B-A7AD-58421FBF4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pic>
        <p:nvPicPr>
          <p:cNvPr id="17" name="رسم 16">
            <a:extLst>
              <a:ext uri="{FF2B5EF4-FFF2-40B4-BE49-F238E27FC236}">
                <a16:creationId xmlns:a16="http://schemas.microsoft.com/office/drawing/2014/main" id="{16A8BC4A-3ECA-482F-902E-16E6FFF5F5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pic>
        <p:nvPicPr>
          <p:cNvPr id="24" name="رسم 23">
            <a:extLst>
              <a:ext uri="{FF2B5EF4-FFF2-40B4-BE49-F238E27FC236}">
                <a16:creationId xmlns:a16="http://schemas.microsoft.com/office/drawing/2014/main" id="{4F68DA9A-4932-4D6B-A7AD-58421FBF4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99119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pic>
        <p:nvPicPr>
          <p:cNvPr id="25" name="رسم 24">
            <a:extLst>
              <a:ext uri="{FF2B5EF4-FFF2-40B4-BE49-F238E27FC236}">
                <a16:creationId xmlns:a16="http://schemas.microsoft.com/office/drawing/2014/main" id="{D7E8132C-FD93-48C1-9475-52A689AD8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27678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pic>
        <p:nvPicPr>
          <p:cNvPr id="17" name="رسم 16">
            <a:extLst>
              <a:ext uri="{FF2B5EF4-FFF2-40B4-BE49-F238E27FC236}">
                <a16:creationId xmlns:a16="http://schemas.microsoft.com/office/drawing/2014/main" id="{16A8BC4A-3ECA-482F-902E-16E6FFF5F5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73623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171128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6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922100083"/>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4.jpg"/><Relationship Id="rId5" Type="http://schemas.microsoft.com/office/2007/relationships/hdphoto" Target="../media/hdphoto2.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1455368" y="1690078"/>
            <a:ext cx="7688632" cy="1456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sz="2800" dirty="0">
                <a:cs typeface="PT Bold Heading" panose="02010400000000000000" pitchFamily="2" charset="-78"/>
              </a:rPr>
              <a:t>الوحدة الثالثة : </a:t>
            </a:r>
            <a:br>
              <a:rPr lang="ar-SA" sz="2800" dirty="0">
                <a:cs typeface="PT Bold Heading" panose="02010400000000000000" pitchFamily="2" charset="-78"/>
              </a:rPr>
            </a:br>
            <a:br>
              <a:rPr lang="ar-SA" sz="2800" dirty="0">
                <a:cs typeface="PT Bold Heading" panose="02010400000000000000" pitchFamily="2" charset="-78"/>
              </a:rPr>
            </a:br>
            <a:r>
              <a:rPr lang="ar-SA" sz="2800" dirty="0">
                <a:solidFill>
                  <a:schemeClr val="accent3">
                    <a:lumMod val="50000"/>
                  </a:schemeClr>
                </a:solidFill>
                <a:cs typeface="PT Bold Heading" panose="02010400000000000000" pitchFamily="2" charset="-78"/>
              </a:rPr>
              <a:t>البرمجة في </a:t>
            </a:r>
            <a:r>
              <a:rPr lang="ar-SA" sz="2800" dirty="0" err="1">
                <a:solidFill>
                  <a:schemeClr val="accent3">
                    <a:lumMod val="50000"/>
                  </a:schemeClr>
                </a:solidFill>
                <a:cs typeface="PT Bold Heading" panose="02010400000000000000" pitchFamily="2" charset="-78"/>
              </a:rPr>
              <a:t>سكراتش</a:t>
            </a:r>
            <a:endParaRPr sz="2800" dirty="0">
              <a:solidFill>
                <a:schemeClr val="accent3">
                  <a:lumMod val="50000"/>
                </a:schemeClr>
              </a:solidFill>
              <a:cs typeface="PT Bold Heading" panose="02010400000000000000" pitchFamily="2" charset="-78"/>
            </a:endParaRPr>
          </a:p>
        </p:txBody>
      </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4399480" y="472494"/>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68" name="Picture 2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2762">
            <a:off x="8027473" y="120561"/>
            <a:ext cx="891102" cy="759087"/>
          </a:xfrm>
          <a:prstGeom prst="rect">
            <a:avLst/>
          </a:prstGeom>
        </p:spPr>
      </p:pic>
      <p:pic>
        <p:nvPicPr>
          <p:cNvPr id="269" name="Picture 2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26" y="1698154"/>
            <a:ext cx="885457" cy="754278"/>
          </a:xfrm>
          <a:prstGeom prst="rect">
            <a:avLst/>
          </a:prstGeom>
        </p:spPr>
      </p:pic>
      <p:sp>
        <p:nvSpPr>
          <p:cNvPr id="2" name="مربع نص 1">
            <a:extLst>
              <a:ext uri="{FF2B5EF4-FFF2-40B4-BE49-F238E27FC236}">
                <a16:creationId xmlns:a16="http://schemas.microsoft.com/office/drawing/2014/main" id="{BD7F22D3-2B7C-AB38-628D-62BB945F7F39}"/>
              </a:ext>
            </a:extLst>
          </p:cNvPr>
          <p:cNvSpPr txBox="1"/>
          <p:nvPr/>
        </p:nvSpPr>
        <p:spPr>
          <a:xfrm>
            <a:off x="3660994" y="4259214"/>
            <a:ext cx="4812030" cy="584775"/>
          </a:xfrm>
          <a:prstGeom prst="rect">
            <a:avLst/>
          </a:prstGeom>
          <a:noFill/>
        </p:spPr>
        <p:txBody>
          <a:bodyPr wrap="square" rtlCol="1">
            <a:spAutoFit/>
          </a:bodyPr>
          <a:lstStyle/>
          <a:p>
            <a:r>
              <a:rPr lang="ar-SA" sz="3200" dirty="0">
                <a:solidFill>
                  <a:srgbClr val="F73998"/>
                </a:solidFill>
                <a:latin typeface="Aldhabi" panose="01000000000000000000" pitchFamily="2" charset="-78"/>
                <a:cs typeface="Aldhabi" panose="01000000000000000000" pitchFamily="2" charset="-78"/>
              </a:rPr>
              <a:t>معلمة المادة </a:t>
            </a:r>
            <a:r>
              <a:rPr lang="ar-SA" sz="3200" dirty="0">
                <a:solidFill>
                  <a:srgbClr val="00B0F0"/>
                </a:solidFill>
                <a:latin typeface="Aldhabi" panose="01000000000000000000" pitchFamily="2" charset="-78"/>
                <a:cs typeface="Aldhabi" panose="01000000000000000000" pitchFamily="2" charset="-78"/>
              </a:rPr>
              <a:t>: ريوف الدوسري</a:t>
            </a:r>
            <a:endParaRPr lang="ar-SA" sz="3200" dirty="0">
              <a:latin typeface="Aldhabi" panose="01000000000000000000" pitchFamily="2" charset="-78"/>
              <a:cs typeface="Aldhabi" panose="01000000000000000000" pitchFamily="2" charset="-78"/>
            </a:endParaRPr>
          </a:p>
        </p:txBody>
      </p:sp>
      <p:pic>
        <p:nvPicPr>
          <p:cNvPr id="4" name="صورة 3">
            <a:extLst>
              <a:ext uri="{FF2B5EF4-FFF2-40B4-BE49-F238E27FC236}">
                <a16:creationId xmlns:a16="http://schemas.microsoft.com/office/drawing/2014/main" id="{039B824A-8A92-ED64-5539-AFB05EF8E4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100000" l="10000" r="90000"/>
                    </a14:imgEffect>
                  </a14:imgLayer>
                </a14:imgProps>
              </a:ext>
            </a:extLst>
          </a:blip>
          <a:srcRect l="19996" t="1453" r="26872"/>
          <a:stretch/>
        </p:blipFill>
        <p:spPr>
          <a:xfrm>
            <a:off x="-176007" y="2760935"/>
            <a:ext cx="1412767" cy="2361985"/>
          </a:xfrm>
          <a:prstGeom prst="rect">
            <a:avLst/>
          </a:prstGeom>
        </p:spPr>
      </p:pic>
      <p:sp>
        <p:nvSpPr>
          <p:cNvPr id="5" name="مستطيل 4">
            <a:extLst>
              <a:ext uri="{FF2B5EF4-FFF2-40B4-BE49-F238E27FC236}">
                <a16:creationId xmlns:a16="http://schemas.microsoft.com/office/drawing/2014/main" id="{4421B891-41F6-842C-6710-2F788EA56BD3}"/>
              </a:ext>
            </a:extLst>
          </p:cNvPr>
          <p:cNvSpPr/>
          <p:nvPr/>
        </p:nvSpPr>
        <p:spPr>
          <a:xfrm>
            <a:off x="93210" y="3497199"/>
            <a:ext cx="889668" cy="1200329"/>
          </a:xfrm>
          <a:prstGeom prst="rect">
            <a:avLst/>
          </a:prstGeom>
          <a:noFill/>
        </p:spPr>
        <p:txBody>
          <a:bodyPr wrap="square" lIns="91440" tIns="45720" rIns="91440" bIns="45720">
            <a:spAutoFit/>
          </a:bodyPr>
          <a:lstStyle/>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خامس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سادس</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ابتدائي</a:t>
            </a:r>
          </a:p>
        </p:txBody>
      </p:sp>
      <p:pic>
        <p:nvPicPr>
          <p:cNvPr id="3" name="صورة 2">
            <a:extLst>
              <a:ext uri="{FF2B5EF4-FFF2-40B4-BE49-F238E27FC236}">
                <a16:creationId xmlns:a16="http://schemas.microsoft.com/office/drawing/2014/main" id="{08E389A5-7380-B666-35FD-EEB877E06B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2263" y="1478750"/>
            <a:ext cx="1468307" cy="1879155"/>
          </a:xfrm>
          <a:prstGeom prst="rect">
            <a:avLst/>
          </a:prstGeom>
        </p:spPr>
      </p:pic>
    </p:spTree>
    <p:custDataLst>
      <p:tags r:id="rId1"/>
    </p:custDataLst>
    <p:extLst>
      <p:ext uri="{BB962C8B-B14F-4D97-AF65-F5344CB8AC3E}">
        <p14:creationId xmlns:p14="http://schemas.microsoft.com/office/powerpoint/2010/main" val="2928846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6000">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14:bounceEnd="76000">
                                          <p:cBhvr additive="base">
                                            <p:cTn id="7" dur="2500" fill="hold"/>
                                            <p:tgtEl>
                                              <p:spTgt spid="328"/>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3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par>
                                    <p:cTn id="14" presetID="2" presetClass="entr" presetSubtype="8" fill="hold" nodeType="withEffect" p14:presetBounceEnd="76000">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14:bounceEnd="76000">
                                          <p:cBhvr additive="base">
                                            <p:cTn id="16" dur="2500" fill="hold"/>
                                            <p:tgtEl>
                                              <p:spTgt spid="3"/>
                                            </p:tgtEl>
                                            <p:attrNameLst>
                                              <p:attrName>ppt_x</p:attrName>
                                            </p:attrNameLst>
                                          </p:cBhvr>
                                          <p:tavLst>
                                            <p:tav tm="0">
                                              <p:val>
                                                <p:strVal val="0-#ppt_w/2"/>
                                              </p:val>
                                            </p:tav>
                                            <p:tav tm="100000">
                                              <p:val>
                                                <p:strVal val="#ppt_x"/>
                                              </p:val>
                                            </p:tav>
                                          </p:tavLst>
                                        </p:anim>
                                        <p:anim calcmode="lin" valueType="num" p14:bounceEnd="76000">
                                          <p:cBhvr additive="base">
                                            <p:cTn id="17" dur="2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2500" fill="hold"/>
                                            <p:tgtEl>
                                              <p:spTgt spid="328"/>
                                            </p:tgtEl>
                                            <p:attrNameLst>
                                              <p:attrName>ppt_x</p:attrName>
                                            </p:attrNameLst>
                                          </p:cBhvr>
                                          <p:tavLst>
                                            <p:tav tm="0">
                                              <p:val>
                                                <p:strVal val="#ppt_x"/>
                                              </p:val>
                                            </p:tav>
                                            <p:tav tm="100000">
                                              <p:val>
                                                <p:strVal val="#ppt_x"/>
                                              </p:val>
                                            </p:tav>
                                          </p:tavLst>
                                        </p:anim>
                                        <p:anim calcmode="lin" valueType="num">
                                          <p:cBhvr additive="base">
                                            <p:cTn id="8" dur="2500" fill="hold"/>
                                            <p:tgtEl>
                                              <p:spTgt spid="3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heel(1)">
                                          <p:cBhvr>
                                            <p:cTn id="13" dur="2000"/>
                                            <p:tgtEl>
                                              <p:spTgt spid="2">
                                                <p:txEl>
                                                  <p:pRg st="0" end="0"/>
                                                </p:txEl>
                                              </p:spTgt>
                                            </p:tgtEl>
                                          </p:cBhvr>
                                        </p:animEffect>
                                      </p:childTnLst>
                                    </p:cTn>
                                  </p:par>
                                  <p:par>
                                    <p:cTn id="14" presetID="2" presetClass="entr" presetSubtype="8"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0" fill="hold"/>
                                            <p:tgtEl>
                                              <p:spTgt spid="3"/>
                                            </p:tgtEl>
                                            <p:attrNameLst>
                                              <p:attrName>ppt_x</p:attrName>
                                            </p:attrNameLst>
                                          </p:cBhvr>
                                          <p:tavLst>
                                            <p:tav tm="0">
                                              <p:val>
                                                <p:strVal val="0-#ppt_w/2"/>
                                              </p:val>
                                            </p:tav>
                                            <p:tav tm="100000">
                                              <p:val>
                                                <p:strVal val="#ppt_x"/>
                                              </p:val>
                                            </p:tav>
                                          </p:tavLst>
                                        </p:anim>
                                        <p:anim calcmode="lin" valueType="num">
                                          <p:cBhvr additive="base">
                                            <p:cTn id="17" dur="2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7" name="رسم 6">
            <a:extLst>
              <a:ext uri="{FF2B5EF4-FFF2-40B4-BE49-F238E27FC236}">
                <a16:creationId xmlns:a16="http://schemas.microsoft.com/office/drawing/2014/main" id="{33117A00-0406-48B6-9BB9-AD5774814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60240" y="1508781"/>
            <a:ext cx="2083760" cy="3075063"/>
          </a:xfrm>
          <a:prstGeom prst="rect">
            <a:avLst/>
          </a:prstGeom>
        </p:spPr>
      </p:pic>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169" y="1015352"/>
            <a:ext cx="5693197" cy="2380736"/>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1573587" y="1343129"/>
            <a:ext cx="5044360" cy="1815882"/>
          </a:xfrm>
          <a:prstGeom prst="rect">
            <a:avLst/>
          </a:prstGeom>
          <a:noFill/>
        </p:spPr>
        <p:txBody>
          <a:bodyPr wrap="square" rtlCol="1">
            <a:spAutoFit/>
          </a:bodyPr>
          <a:lstStyle/>
          <a:p>
            <a:pPr algn="ctr" rtl="1">
              <a:buClrTx/>
              <a:buFontTx/>
              <a:buNone/>
            </a:pPr>
            <a:r>
              <a:rPr lang="ar-SA" sz="2800" b="1" kern="1200" dirty="0">
                <a:solidFill>
                  <a:schemeClr val="accent4">
                    <a:lumMod val="75000"/>
                  </a:schemeClr>
                </a:solidFill>
                <a:latin typeface="Monotype Koufi" pitchFamily="2" charset="-78"/>
                <a:ea typeface="Monotype Koufi" pitchFamily="2" charset="-78"/>
                <a:cs typeface="Monotype Koufi" pitchFamily="2" charset="-78"/>
              </a:rPr>
              <a:t>طالبتي</a:t>
            </a:r>
          </a:p>
          <a:p>
            <a:pPr algn="ctr" rtl="1">
              <a:buClrTx/>
              <a:buFontTx/>
              <a:buNone/>
            </a:pPr>
            <a:endParaRPr lang="ar-SA" sz="2800" b="1" kern="1200" dirty="0">
              <a:solidFill>
                <a:schemeClr val="accent4">
                  <a:lumMod val="75000"/>
                </a:schemeClr>
              </a:solidFill>
              <a:latin typeface="Monotype Koufi" pitchFamily="2" charset="-78"/>
              <a:ea typeface="Monotype Koufi" pitchFamily="2" charset="-78"/>
              <a:cs typeface="Monotype Koufi" pitchFamily="2" charset="-78"/>
            </a:endParaRPr>
          </a:p>
          <a:p>
            <a:pPr algn="ctr" rtl="1">
              <a:buClrTx/>
              <a:buFontTx/>
              <a:buNone/>
            </a:pPr>
            <a:r>
              <a:rPr lang="ar-SA" sz="2800" b="1" kern="1200" dirty="0">
                <a:solidFill>
                  <a:schemeClr val="tx1">
                    <a:lumMod val="95000"/>
                    <a:lumOff val="5000"/>
                  </a:schemeClr>
                </a:solidFill>
                <a:latin typeface="Monotype Koufi" pitchFamily="2" charset="-78"/>
                <a:ea typeface="Monotype Koufi" pitchFamily="2" charset="-78"/>
                <a:cs typeface="Monotype Koufi" pitchFamily="2" charset="-78"/>
              </a:rPr>
              <a:t>لنحلّ مع بعضنا هذا التدريب</a:t>
            </a:r>
          </a:p>
          <a:p>
            <a:pPr algn="ctr" rtl="1">
              <a:buClrTx/>
              <a:buFontTx/>
              <a:buNone/>
            </a:pPr>
            <a:endParaRPr lang="ar-SA" sz="2800" b="1" kern="1200" dirty="0">
              <a:solidFill>
                <a:prstClr val="black"/>
              </a:solidFill>
              <a:latin typeface="Monotype Koufi" pitchFamily="2" charset="-78"/>
              <a:ea typeface="Monotype Koufi" pitchFamily="2" charset="-78"/>
              <a:cs typeface="Monotype Koufi" pitchFamily="2" charset="-78"/>
            </a:endParaRPr>
          </a:p>
        </p:txBody>
      </p:sp>
    </p:spTree>
    <p:custDataLst>
      <p:tags r:id="rId1"/>
    </p:custDataLst>
    <p:extLst>
      <p:ext uri="{BB962C8B-B14F-4D97-AF65-F5344CB8AC3E}">
        <p14:creationId xmlns:p14="http://schemas.microsoft.com/office/powerpoint/2010/main" val="2732691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250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1+#ppt_w/2"/>
                                              </p:val>
                                            </p:tav>
                                            <p:tav tm="100000">
                                              <p:val>
                                                <p:strVal val="#ppt_x"/>
                                              </p:val>
                                            </p:tav>
                                          </p:tavLst>
                                        </p:anim>
                                        <p:anim calcmode="lin" valueType="num">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CE81659-EF36-2896-5A48-F07B96D68747}"/>
              </a:ext>
            </a:extLst>
          </p:cNvPr>
          <p:cNvPicPr>
            <a:picLocks noChangeAspect="1"/>
          </p:cNvPicPr>
          <p:nvPr/>
        </p:nvPicPr>
        <p:blipFill rotWithShape="1">
          <a:blip r:embed="rId2"/>
          <a:srcRect l="35664" t="29105" r="29823" b="18191"/>
          <a:stretch/>
        </p:blipFill>
        <p:spPr>
          <a:xfrm>
            <a:off x="663547" y="218484"/>
            <a:ext cx="7962562" cy="4539632"/>
          </a:xfrm>
          <a:prstGeom prst="rect">
            <a:avLst/>
          </a:prstGeom>
        </p:spPr>
      </p:pic>
      <p:sp>
        <p:nvSpPr>
          <p:cNvPr id="10" name="مربع نص 9">
            <a:extLst>
              <a:ext uri="{FF2B5EF4-FFF2-40B4-BE49-F238E27FC236}">
                <a16:creationId xmlns:a16="http://schemas.microsoft.com/office/drawing/2014/main" id="{DD698B86-7B0E-C4DA-49EF-E7567B34089B}"/>
              </a:ext>
            </a:extLst>
          </p:cNvPr>
          <p:cNvSpPr txBox="1"/>
          <p:nvPr/>
        </p:nvSpPr>
        <p:spPr>
          <a:xfrm>
            <a:off x="1731696" y="2578325"/>
            <a:ext cx="1286633" cy="461665"/>
          </a:xfrm>
          <a:prstGeom prst="rect">
            <a:avLst/>
          </a:prstGeom>
          <a:noFill/>
        </p:spPr>
        <p:txBody>
          <a:bodyPr wrap="square" rtlCol="0">
            <a:spAutoFit/>
          </a:bodyPr>
          <a:lstStyle/>
          <a:p>
            <a:r>
              <a:rPr lang="ar-SA" sz="2400" dirty="0">
                <a:solidFill>
                  <a:srgbClr val="00B0F0"/>
                </a:solidFill>
                <a:cs typeface="Akhbar MT" pitchFamily="2" charset="-78"/>
              </a:rPr>
              <a:t>إنه بارد</a:t>
            </a:r>
            <a:endParaRPr lang="en-US" sz="2400" dirty="0">
              <a:solidFill>
                <a:srgbClr val="00B0F0"/>
              </a:solidFill>
              <a:cs typeface="Akhbar MT" pitchFamily="2" charset="-78"/>
            </a:endParaRPr>
          </a:p>
        </p:txBody>
      </p:sp>
      <p:sp>
        <p:nvSpPr>
          <p:cNvPr id="11" name="مربع نص 10">
            <a:extLst>
              <a:ext uri="{FF2B5EF4-FFF2-40B4-BE49-F238E27FC236}">
                <a16:creationId xmlns:a16="http://schemas.microsoft.com/office/drawing/2014/main" id="{D63E7214-9010-2DF4-12BA-FA83BDBC8587}"/>
              </a:ext>
            </a:extLst>
          </p:cNvPr>
          <p:cNvSpPr txBox="1"/>
          <p:nvPr/>
        </p:nvSpPr>
        <p:spPr>
          <a:xfrm>
            <a:off x="1731695" y="3051922"/>
            <a:ext cx="1286633" cy="461665"/>
          </a:xfrm>
          <a:prstGeom prst="rect">
            <a:avLst/>
          </a:prstGeom>
          <a:noFill/>
        </p:spPr>
        <p:txBody>
          <a:bodyPr wrap="square" rtlCol="0">
            <a:spAutoFit/>
          </a:bodyPr>
          <a:lstStyle/>
          <a:p>
            <a:r>
              <a:rPr lang="ar-SA" sz="2400" dirty="0">
                <a:solidFill>
                  <a:schemeClr val="accent4">
                    <a:lumMod val="75000"/>
                  </a:schemeClr>
                </a:solidFill>
                <a:cs typeface="Akhbar MT" pitchFamily="2" charset="-78"/>
              </a:rPr>
              <a:t>إنه حار</a:t>
            </a:r>
            <a:endParaRPr lang="en-US" sz="2400" dirty="0">
              <a:solidFill>
                <a:schemeClr val="accent4">
                  <a:lumMod val="75000"/>
                </a:schemeClr>
              </a:solidFill>
              <a:cs typeface="Akhbar MT" pitchFamily="2" charset="-78"/>
            </a:endParaRPr>
          </a:p>
        </p:txBody>
      </p:sp>
      <p:sp>
        <p:nvSpPr>
          <p:cNvPr id="12" name="مربع نص 11">
            <a:extLst>
              <a:ext uri="{FF2B5EF4-FFF2-40B4-BE49-F238E27FC236}">
                <a16:creationId xmlns:a16="http://schemas.microsoft.com/office/drawing/2014/main" id="{1C6A6734-7ADF-83BA-1DCB-206374599AC7}"/>
              </a:ext>
            </a:extLst>
          </p:cNvPr>
          <p:cNvSpPr txBox="1"/>
          <p:nvPr/>
        </p:nvSpPr>
        <p:spPr>
          <a:xfrm>
            <a:off x="1639986" y="3513587"/>
            <a:ext cx="1286633" cy="461665"/>
          </a:xfrm>
          <a:prstGeom prst="rect">
            <a:avLst/>
          </a:prstGeom>
          <a:noFill/>
        </p:spPr>
        <p:txBody>
          <a:bodyPr wrap="square" rtlCol="0">
            <a:spAutoFit/>
          </a:bodyPr>
          <a:lstStyle/>
          <a:p>
            <a:r>
              <a:rPr lang="ar-SA" sz="2400" dirty="0">
                <a:solidFill>
                  <a:srgbClr val="00B0F0"/>
                </a:solidFill>
                <a:cs typeface="Akhbar MT" pitchFamily="2" charset="-78"/>
              </a:rPr>
              <a:t>إنه بارد</a:t>
            </a:r>
            <a:endParaRPr lang="en-US" sz="2400" dirty="0">
              <a:solidFill>
                <a:srgbClr val="00B0F0"/>
              </a:solidFill>
              <a:cs typeface="Akhbar MT" pitchFamily="2" charset="-78"/>
            </a:endParaRPr>
          </a:p>
        </p:txBody>
      </p:sp>
    </p:spTree>
    <p:extLst>
      <p:ext uri="{BB962C8B-B14F-4D97-AF65-F5344CB8AC3E}">
        <p14:creationId xmlns:p14="http://schemas.microsoft.com/office/powerpoint/2010/main" val="19667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131" y="1035230"/>
            <a:ext cx="6271029" cy="2622369"/>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2621906" y="1524021"/>
            <a:ext cx="5044360" cy="138499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9991">
                    <a:lumMod val="75000"/>
                  </a:srgbClr>
                </a:solidFill>
                <a:effectLst/>
                <a:uLnTx/>
                <a:uFillTx/>
                <a:latin typeface="Monotype Koufi" pitchFamily="2" charset="-78"/>
                <a:ea typeface="Monotype Koufi" pitchFamily="2" charset="-78"/>
                <a:cs typeface="Monotype Koufi" pitchFamily="2" charset="-78"/>
                <a:sym typeface="Arial"/>
              </a:rPr>
              <a:t>طالبتي</a:t>
            </a: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لا </a:t>
            </a:r>
            <a:r>
              <a:rPr kumimoji="0" lang="ar-SA" sz="2800" b="1" i="0" u="none" strike="noStrike" kern="1200" cap="none" spc="0" normalizeH="0" baseline="0" noProof="0">
                <a:ln>
                  <a:noFill/>
                </a:ln>
                <a:solidFill>
                  <a:prstClr val="black"/>
                </a:solidFill>
                <a:effectLst/>
                <a:uLnTx/>
                <a:uFillTx/>
                <a:latin typeface="Monotype Koufi" pitchFamily="2" charset="-78"/>
                <a:ea typeface="Monotype Koufi" pitchFamily="2" charset="-78"/>
                <a:cs typeface="Monotype Koufi" pitchFamily="2" charset="-78"/>
                <a:sym typeface="Arial"/>
              </a:rPr>
              <a:t>تنسي الواجب ومراجعة </a:t>
            </a: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الدرس على منصة مدرستي</a:t>
            </a:r>
          </a:p>
        </p:txBody>
      </p:sp>
      <p:pic>
        <p:nvPicPr>
          <p:cNvPr id="2" name="Picture 268">
            <a:extLst>
              <a:ext uri="{FF2B5EF4-FFF2-40B4-BE49-F238E27FC236}">
                <a16:creationId xmlns:a16="http://schemas.microsoft.com/office/drawing/2014/main" id="{B63319DB-2E1B-62B1-F203-6B774A0516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06" y="2773182"/>
            <a:ext cx="1518014" cy="189406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547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093A9B08-BF8E-6105-0C31-9B2F807F4C7C}"/>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sz="1050" dirty="0">
              <a:solidFill>
                <a:prstClr val="white"/>
              </a:solidFill>
            </a:endParaRPr>
          </a:p>
        </p:txBody>
      </p:sp>
      <p:pic>
        <p:nvPicPr>
          <p:cNvPr id="5" name="صورة 4">
            <a:extLst>
              <a:ext uri="{FF2B5EF4-FFF2-40B4-BE49-F238E27FC236}">
                <a16:creationId xmlns:a16="http://schemas.microsoft.com/office/drawing/2014/main" id="{38AA7197-474A-D626-A6F4-A58273A322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267" b="100000" l="0" r="100000"/>
                    </a14:imgEffect>
                  </a14:imgLayer>
                </a14:imgProps>
              </a:ext>
            </a:extLst>
          </a:blip>
          <a:srcRect t="14798" r="5161" b="2945"/>
          <a:stretch/>
        </p:blipFill>
        <p:spPr>
          <a:xfrm>
            <a:off x="180667" y="3392115"/>
            <a:ext cx="2469015" cy="1710683"/>
          </a:xfrm>
          <a:prstGeom prst="rect">
            <a:avLst/>
          </a:prstGeom>
        </p:spPr>
      </p:pic>
      <p:sp>
        <p:nvSpPr>
          <p:cNvPr id="6" name="Rectangle 2">
            <a:extLst>
              <a:ext uri="{FF2B5EF4-FFF2-40B4-BE49-F238E27FC236}">
                <a16:creationId xmlns:a16="http://schemas.microsoft.com/office/drawing/2014/main" id="{FC341B9E-6F24-3DDB-41E8-48C2FD8A306B}"/>
              </a:ext>
            </a:extLst>
          </p:cNvPr>
          <p:cNvSpPr/>
          <p:nvPr/>
        </p:nvSpPr>
        <p:spPr>
          <a:xfrm>
            <a:off x="937863" y="1707038"/>
            <a:ext cx="7595755" cy="1685077"/>
          </a:xfrm>
          <a:prstGeom prst="rect">
            <a:avLst/>
          </a:prstGeom>
          <a:noFill/>
        </p:spPr>
        <p:txBody>
          <a:bodyPr wrap="square" lIns="68580" tIns="34290" rIns="68580" bIns="34290">
            <a:spAutoFit/>
          </a:bodyPr>
          <a:lstStyle/>
          <a:p>
            <a:pPr algn="ctr" rtl="0"/>
            <a:r>
              <a:rPr lang="ar-SA" sz="2100" b="1" dirty="0">
                <a:solidFill>
                  <a:prstClr val="white"/>
                </a:solidFill>
                <a:highlight>
                  <a:srgbClr val="800000"/>
                </a:highlight>
                <a:latin typeface="arial" panose="020B0604020202020204" pitchFamily="34" charset="0"/>
              </a:rPr>
              <a:t>غاليتي .. تذكري </a:t>
            </a:r>
            <a:r>
              <a:rPr lang="ar-SA" sz="2100" b="1" dirty="0" err="1">
                <a:solidFill>
                  <a:prstClr val="white"/>
                </a:solidFill>
                <a:highlight>
                  <a:srgbClr val="800000"/>
                </a:highlight>
                <a:latin typeface="arial" panose="020B0604020202020204" pitchFamily="34" charset="0"/>
              </a:rPr>
              <a:t>دائماً</a:t>
            </a:r>
            <a:r>
              <a:rPr lang="ar-SA" sz="2100" b="1" dirty="0">
                <a:solidFill>
                  <a:prstClr val="white"/>
                </a:solidFill>
                <a:highlight>
                  <a:srgbClr val="800000"/>
                </a:highlight>
                <a:latin typeface="arial" panose="020B0604020202020204" pitchFamily="34" charset="0"/>
              </a:rPr>
              <a:t> قول الله تعالى (وقل رب زدني علماً) فيجب علينا تعلم كيفية التعامل مع الحاسب الآلي </a:t>
            </a:r>
            <a:r>
              <a:rPr lang="ar-SA" sz="2100" b="1" dirty="0" err="1">
                <a:solidFill>
                  <a:prstClr val="white"/>
                </a:solidFill>
                <a:highlight>
                  <a:srgbClr val="800000"/>
                </a:highlight>
                <a:latin typeface="arial" panose="020B0604020202020204" pitchFamily="34" charset="0"/>
              </a:rPr>
              <a:t>لنسعى</a:t>
            </a:r>
            <a:r>
              <a:rPr lang="ar-SA" sz="2100" b="1" dirty="0">
                <a:solidFill>
                  <a:prstClr val="white"/>
                </a:solidFill>
                <a:highlight>
                  <a:srgbClr val="800000"/>
                </a:highlight>
                <a:latin typeface="arial" panose="020B0604020202020204" pitchFamily="34" charset="0"/>
              </a:rPr>
              <a:t> جميعاً في تطور مملكتنا فالمملكة تركز على اتخاذ أسلوب جديد ومحسن لتسريع مراحل التطور المتعلقة بالتحول الرقمي وذلك من خلال تبني وتنفيذ أحدث أنظمة الاتصالات السلكية واللاسلكية وتكنولوجيا المعلومات والاتصالات وهذا يعتمد اعتماد تام على أجهزة الحاسب الآلي</a:t>
            </a:r>
          </a:p>
        </p:txBody>
      </p:sp>
      <p:pic>
        <p:nvPicPr>
          <p:cNvPr id="7" name="صورة 6">
            <a:extLst>
              <a:ext uri="{FF2B5EF4-FFF2-40B4-BE49-F238E27FC236}">
                <a16:creationId xmlns:a16="http://schemas.microsoft.com/office/drawing/2014/main" id="{3A4F9828-CECD-ABA3-3B2B-CDA4026E9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682" y="41225"/>
            <a:ext cx="3844637" cy="1571903"/>
          </a:xfrm>
          <a:prstGeom prst="rect">
            <a:avLst/>
          </a:prstGeom>
        </p:spPr>
      </p:pic>
    </p:spTree>
    <p:extLst>
      <p:ext uri="{BB962C8B-B14F-4D97-AF65-F5344CB8AC3E}">
        <p14:creationId xmlns:p14="http://schemas.microsoft.com/office/powerpoint/2010/main" val="37444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E05C68CD-A17C-A600-EF18-F234B35FDD56}"/>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p:txBody>
      </p:sp>
      <p:pic>
        <p:nvPicPr>
          <p:cNvPr id="5" name="صورة 4">
            <a:extLst>
              <a:ext uri="{FF2B5EF4-FFF2-40B4-BE49-F238E27FC236}">
                <a16:creationId xmlns:a16="http://schemas.microsoft.com/office/drawing/2014/main" id="{F4217A67-C1A2-A596-77AC-0DB6E1C8D4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14" b="100000" l="0" r="100000">
                        <a14:foregroundMark x1="63614" y1="29430" x2="63614" y2="29430"/>
                        <a14:foregroundMark x1="34158" y1="24367" x2="34158" y2="24367"/>
                        <a14:foregroundMark x1="28465" y1="41139" x2="28465" y2="41139"/>
                        <a14:foregroundMark x1="38119" y1="47468" x2="38119" y2="47468"/>
                        <a14:foregroundMark x1="35891" y1="70570" x2="35891" y2="70570"/>
                        <a14:foregroundMark x1="24257" y1="78165" x2="24257" y2="78165"/>
                        <a14:foregroundMark x1="29208" y1="69304" x2="29208" y2="69304"/>
                        <a14:foregroundMark x1="81436" y1="61076" x2="81436" y2="61076"/>
                        <a14:foregroundMark x1="69554" y1="40190" x2="69554" y2="40190"/>
                        <a14:foregroundMark x1="68564" y1="27215" x2="68564" y2="27215"/>
                        <a14:foregroundMark x1="60891" y1="25000" x2="60891" y2="25000"/>
                        <a14:foregroundMark x1="63119" y1="33544" x2="63119" y2="33544"/>
                        <a14:foregroundMark x1="66832" y1="18038" x2="66832" y2="18038"/>
                        <a14:foregroundMark x1="63861" y1="21203" x2="63861" y2="21203"/>
                        <a14:foregroundMark x1="60644" y1="19937" x2="60644" y2="19937"/>
                        <a14:foregroundMark x1="64604" y1="17405" x2="64604" y2="17405"/>
                        <a14:foregroundMark x1="69059" y1="18671" x2="69059" y2="18671"/>
                        <a14:foregroundMark x1="90347" y1="41456" x2="90347" y2="41456"/>
                        <a14:foregroundMark x1="83416" y1="37342" x2="83416" y2="37342"/>
                        <a14:foregroundMark x1="91832" y1="54747" x2="91832" y2="54747"/>
                        <a14:foregroundMark x1="89604" y1="61076" x2="89604" y2="61076"/>
                        <a14:foregroundMark x1="87624" y1="67405" x2="87624" y2="67405"/>
                        <a14:foregroundMark x1="85396" y1="73734" x2="85396" y2="73734"/>
                        <a14:foregroundMark x1="83663" y1="78797" x2="83663" y2="78797"/>
                        <a14:foregroundMark x1="81683" y1="84177" x2="81683" y2="84177"/>
                        <a14:foregroundMark x1="74752" y1="73734" x2="74752" y2="73734"/>
                        <a14:foregroundMark x1="63614" y1="75000" x2="63614" y2="75000"/>
                        <a14:foregroundMark x1="39851" y1="78797" x2="39851" y2="78797"/>
                        <a14:foregroundMark x1="22525" y1="83228" x2="22525" y2="83228"/>
                        <a14:foregroundMark x1="16337" y1="80380" x2="16337" y2="80380"/>
                        <a14:foregroundMark x1="8663" y1="58544" x2="8663" y2="58544"/>
                        <a14:foregroundMark x1="12624" y1="68987" x2="12624" y2="68987"/>
                        <a14:foregroundMark x1="5693" y1="50000" x2="5693" y2="50000"/>
                        <a14:foregroundMark x1="11386" y1="42089" x2="11386" y2="42089"/>
                        <a14:foregroundMark x1="17079" y1="38291" x2="17079" y2="38291"/>
                        <a14:foregroundMark x1="48020" y1="75316" x2="48020" y2="75316"/>
                        <a14:foregroundMark x1="55941" y1="78165" x2="55941" y2="78165"/>
                        <a14:foregroundMark x1="56683" y1="88291" x2="56683" y2="88291"/>
                        <a14:foregroundMark x1="68812" y1="89241" x2="68812" y2="89241"/>
                        <a14:foregroundMark x1="65594" y1="89557" x2="65594" y2="89557"/>
                        <a14:foregroundMark x1="61139" y1="89557" x2="61139" y2="89557"/>
                        <a14:foregroundMark x1="57673" y1="87658" x2="57673" y2="87658"/>
                        <a14:foregroundMark x1="53713" y1="87658" x2="53713" y2="87658"/>
                        <a14:foregroundMark x1="48020" y1="50000" x2="48020" y2="50000"/>
                        <a14:foregroundMark x1="58911" y1="46519" x2="58911" y2="46519"/>
                        <a14:foregroundMark x1="63861" y1="43354" x2="63861" y2="43354"/>
                        <a14:foregroundMark x1="63861" y1="43354" x2="63861" y2="43354"/>
                        <a14:foregroundMark x1="52723" y1="50000" x2="52723" y2="50000"/>
                        <a14:foregroundMark x1="52723" y1="50000" x2="52723" y2="50000"/>
                        <a14:foregroundMark x1="52723" y1="50000" x2="52723" y2="50000"/>
                        <a14:foregroundMark x1="47277" y1="47468" x2="47277" y2="47468"/>
                        <a14:foregroundMark x1="47277" y1="47468" x2="47277" y2="47468"/>
                        <a14:foregroundMark x1="47277" y1="47468" x2="47277" y2="47468"/>
                        <a14:foregroundMark x1="43069" y1="49051" x2="43069" y2="49051"/>
                        <a14:foregroundMark x1="43069" y1="49051" x2="43069" y2="49051"/>
                        <a14:foregroundMark x1="43069" y1="49051" x2="43069" y2="49051"/>
                        <a14:foregroundMark x1="33416" y1="25949" x2="33416" y2="25949"/>
                        <a14:foregroundMark x1="33416" y1="25949" x2="33416" y2="25949"/>
                        <a14:foregroundMark x1="33416" y1="25949" x2="33416" y2="25949"/>
                        <a14:foregroundMark x1="35149" y1="31329" x2="35149" y2="31329"/>
                        <a14:foregroundMark x1="35149" y1="31329" x2="35149" y2="31329"/>
                        <a14:foregroundMark x1="35149" y1="31329" x2="35149" y2="31329"/>
                        <a14:foregroundMark x1="29950" y1="30063" x2="29950" y2="30063"/>
                        <a14:foregroundMark x1="29950" y1="30063" x2="29950" y2="30063"/>
                        <a14:foregroundMark x1="29950" y1="30063" x2="29950" y2="30063"/>
                        <a14:foregroundMark x1="30198" y1="19937" x2="30198" y2="19937"/>
                        <a14:foregroundMark x1="30198" y1="19937" x2="30198" y2="19937"/>
                        <a14:foregroundMark x1="39109" y1="18671" x2="39109" y2="18671"/>
                        <a14:foregroundMark x1="39109" y1="18671" x2="39109" y2="18671"/>
                        <a14:foregroundMark x1="39109" y1="18671" x2="39109" y2="18671"/>
                        <a14:foregroundMark x1="33911" y1="16772" x2="33911" y2="16772"/>
                        <a14:foregroundMark x1="37376" y1="17405" x2="37376" y2="17405"/>
                        <a14:foregroundMark x1="31931" y1="17405" x2="31931" y2="17405"/>
                        <a14:foregroundMark x1="27970" y1="18038" x2="27970" y2="18038"/>
                        <a14:foregroundMark x1="22030" y1="85443" x2="22030" y2="85443"/>
                        <a14:foregroundMark x1="15099" y1="74367" x2="15099" y2="74367"/>
                        <a14:foregroundMark x1="15099" y1="74367" x2="15099" y2="74367"/>
                        <a14:foregroundMark x1="10396" y1="64241" x2="10396" y2="64241"/>
                        <a14:foregroundMark x1="44307" y1="89557" x2="44307" y2="89557"/>
                        <a14:foregroundMark x1="44307" y1="77532" x2="44307" y2="77532"/>
                        <a14:foregroundMark x1="44307" y1="77532" x2="44307" y2="77532"/>
                        <a14:foregroundMark x1="56188" y1="72468" x2="56188" y2="72468"/>
                        <a14:foregroundMark x1="56188" y1="72468" x2="56188" y2="72468"/>
                        <a14:foregroundMark x1="71535" y1="19937" x2="71535" y2="19937"/>
                        <a14:foregroundMark x1="69059" y1="16139" x2="69059" y2="16139"/>
                        <a14:foregroundMark x1="61881" y1="17089" x2="61881" y2="17089"/>
                        <a14:foregroundMark x1="58663" y1="19620" x2="58663" y2="19620"/>
                        <a14:foregroundMark x1="28960" y1="16139" x2="28960" y2="16139"/>
                        <a14:foregroundMark x1="25248" y1="19620" x2="25248" y2="19620"/>
                        <a14:foregroundMark x1="18317" y1="85443" x2="18317" y2="85443"/>
                        <a14:foregroundMark x1="27228" y1="90190" x2="27228" y2="90190"/>
                        <a14:foregroundMark x1="32921" y1="88924" x2="32921" y2="88924"/>
                        <a14:foregroundMark x1="32921" y1="88924" x2="32921" y2="88924"/>
                        <a14:foregroundMark x1="39356" y1="88924" x2="39356" y2="88924"/>
                        <a14:foregroundMark x1="39356" y1="88924" x2="39356" y2="88924"/>
                        <a14:foregroundMark x1="39356" y1="88924" x2="39356" y2="88924"/>
                        <a14:foregroundMark x1="43069" y1="85759" x2="43069" y2="85759"/>
                        <a14:foregroundMark x1="43069" y1="85759" x2="43069" y2="85759"/>
                        <a14:foregroundMark x1="43069" y1="85759" x2="43069" y2="85759"/>
                        <a14:foregroundMark x1="43069" y1="85759" x2="43069" y2="85759"/>
                        <a14:foregroundMark x1="46287" y1="81962" x2="46287" y2="81962"/>
                        <a14:foregroundMark x1="46287" y1="81962" x2="46287" y2="81962"/>
                        <a14:foregroundMark x1="53218" y1="81962" x2="53218" y2="81962"/>
                        <a14:foregroundMark x1="53218" y1="81962" x2="53218" y2="81962"/>
                        <a14:foregroundMark x1="53218" y1="81962" x2="53218" y2="81962"/>
                        <a14:foregroundMark x1="53218" y1="75633" x2="53218" y2="75633"/>
                        <a14:foregroundMark x1="53218" y1="75633" x2="53218" y2="75633"/>
                        <a14:foregroundMark x1="53218" y1="75633" x2="53218" y2="75633"/>
                        <a14:foregroundMark x1="53218" y1="69937" x2="53218" y2="69937"/>
                        <a14:foregroundMark x1="53218" y1="69937" x2="53218" y2="69937"/>
                        <a14:foregroundMark x1="53218" y1="69937" x2="53218" y2="69937"/>
                        <a14:foregroundMark x1="53218" y1="66772" x2="53218" y2="66772"/>
                        <a14:foregroundMark x1="53218" y1="66772" x2="53218" y2="66772"/>
                        <a14:foregroundMark x1="53218" y1="66772" x2="53218" y2="66772"/>
                        <a14:foregroundMark x1="37376" y1="71519" x2="37376" y2="71519"/>
                        <a14:foregroundMark x1="37376" y1="71519" x2="37376" y2="71519"/>
                        <a14:foregroundMark x1="37376" y1="71519" x2="37376" y2="71519"/>
                        <a14:foregroundMark x1="46040" y1="70253" x2="46040" y2="70253"/>
                        <a14:foregroundMark x1="46040" y1="70253" x2="46040" y2="70253"/>
                        <a14:foregroundMark x1="47277" y1="66456" x2="47277" y2="66456"/>
                        <a14:foregroundMark x1="47277" y1="66456" x2="47277" y2="66456"/>
                        <a14:foregroundMark x1="74010" y1="20886" x2="74010" y2="20886"/>
                        <a14:foregroundMark x1="72525" y1="16139" x2="72525" y2="16139"/>
                        <a14:foregroundMark x1="72525" y1="18354" x2="72525" y2="18354"/>
                        <a14:foregroundMark x1="65594" y1="15506" x2="65594" y2="15506"/>
                        <a14:foregroundMark x1="41337" y1="19304" x2="41337" y2="19304"/>
                        <a14:foregroundMark x1="35396" y1="14557" x2="35396" y2="14557"/>
                        <a14:foregroundMark x1="35396" y1="14557" x2="35396" y2="14557"/>
                        <a14:foregroundMark x1="31436" y1="15506" x2="31436" y2="15506"/>
                        <a14:foregroundMark x1="31436" y1="15506" x2="31436" y2="15506"/>
                        <a14:foregroundMark x1="61881" y1="67405" x2="61881" y2="67405"/>
                        <a14:foregroundMark x1="61881" y1="67405" x2="61881" y2="67405"/>
                      </a14:backgroundRemoval>
                    </a14:imgEffect>
                  </a14:imgLayer>
                </a14:imgProps>
              </a:ext>
            </a:extLst>
          </a:blip>
          <a:stretch>
            <a:fillRect/>
          </a:stretch>
        </p:blipFill>
        <p:spPr>
          <a:xfrm>
            <a:off x="-84246" y="2985908"/>
            <a:ext cx="2885714" cy="2257143"/>
          </a:xfrm>
          <a:prstGeom prst="rect">
            <a:avLst/>
          </a:prstGeom>
        </p:spPr>
      </p:pic>
      <p:sp>
        <p:nvSpPr>
          <p:cNvPr id="6" name="مربع نص 5">
            <a:extLst>
              <a:ext uri="{FF2B5EF4-FFF2-40B4-BE49-F238E27FC236}">
                <a16:creationId xmlns:a16="http://schemas.microsoft.com/office/drawing/2014/main" id="{D7796ED9-1A54-49CC-83FB-50059F8C5F5F}"/>
              </a:ext>
            </a:extLst>
          </p:cNvPr>
          <p:cNvSpPr txBox="1"/>
          <p:nvPr/>
        </p:nvSpPr>
        <p:spPr>
          <a:xfrm>
            <a:off x="2309554" y="1785454"/>
            <a:ext cx="4895933" cy="1107996"/>
          </a:xfrm>
          <a:prstGeom prst="rect">
            <a:avLst/>
          </a:prstGeom>
          <a:noFill/>
        </p:spPr>
        <p:txBody>
          <a:bodyPr wrap="square" rtlCol="1">
            <a:spAutoFit/>
          </a:bodyPr>
          <a:lstStyle/>
          <a:p>
            <a:pPr algn="ctr"/>
            <a:r>
              <a:rPr lang="ar-SA" sz="3300" b="1" dirty="0">
                <a:solidFill>
                  <a:prstClr val="black"/>
                </a:solidFill>
              </a:rPr>
              <a:t>سبحانك اللهم وبحمدك اشهد أنه </a:t>
            </a:r>
            <a:r>
              <a:rPr lang="ar-SA" sz="3300" b="1" dirty="0" err="1">
                <a:solidFill>
                  <a:prstClr val="black"/>
                </a:solidFill>
              </a:rPr>
              <a:t>لاإله</a:t>
            </a:r>
            <a:r>
              <a:rPr lang="ar-SA" sz="3300" b="1" dirty="0">
                <a:solidFill>
                  <a:prstClr val="black"/>
                </a:solidFill>
              </a:rPr>
              <a:t> إلا أنت </a:t>
            </a:r>
            <a:r>
              <a:rPr lang="ar-SA" sz="3300" b="1" dirty="0" err="1">
                <a:solidFill>
                  <a:prstClr val="black"/>
                </a:solidFill>
              </a:rPr>
              <a:t>استغفرك</a:t>
            </a:r>
            <a:r>
              <a:rPr lang="ar-SA" sz="3300" b="1" dirty="0">
                <a:solidFill>
                  <a:prstClr val="black"/>
                </a:solidFill>
              </a:rPr>
              <a:t> وأتوب إليك</a:t>
            </a:r>
          </a:p>
        </p:txBody>
      </p:sp>
    </p:spTree>
    <p:extLst>
      <p:ext uri="{BB962C8B-B14F-4D97-AF65-F5344CB8AC3E}">
        <p14:creationId xmlns:p14="http://schemas.microsoft.com/office/powerpoint/2010/main" val="27681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D4A5D11A-6EED-0334-1360-97314FF6993F}"/>
              </a:ext>
            </a:extLst>
          </p:cNvPr>
          <p:cNvPicPr>
            <a:picLocks noChangeAspect="1"/>
          </p:cNvPicPr>
          <p:nvPr/>
        </p:nvPicPr>
        <p:blipFill>
          <a:blip r:embed="rId2"/>
          <a:stretch>
            <a:fillRect/>
          </a:stretch>
        </p:blipFill>
        <p:spPr>
          <a:xfrm>
            <a:off x="3289639" y="1348060"/>
            <a:ext cx="2406478" cy="752225"/>
          </a:xfrm>
          <a:prstGeom prst="rect">
            <a:avLst/>
          </a:prstGeom>
          <a:ln>
            <a:noFill/>
          </a:ln>
          <a:effectLst>
            <a:softEdge rad="112500"/>
          </a:effectLst>
        </p:spPr>
      </p:pic>
      <p:sp>
        <p:nvSpPr>
          <p:cNvPr id="87" name="مستطيل: زوايا مستديرة 86">
            <a:extLst>
              <a:ext uri="{FF2B5EF4-FFF2-40B4-BE49-F238E27FC236}">
                <a16:creationId xmlns:a16="http://schemas.microsoft.com/office/drawing/2014/main" id="{4CFBB203-77D5-65A3-BD67-6D4AB313CE2B}"/>
              </a:ext>
            </a:extLst>
          </p:cNvPr>
          <p:cNvSpPr/>
          <p:nvPr/>
        </p:nvSpPr>
        <p:spPr>
          <a:xfrm>
            <a:off x="5882638" y="2307370"/>
            <a:ext cx="2744141" cy="436996"/>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لبنات اسأل وجاوب</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88" name="مستطيل: زوايا مستديرة 87">
            <a:extLst>
              <a:ext uri="{FF2B5EF4-FFF2-40B4-BE49-F238E27FC236}">
                <a16:creationId xmlns:a16="http://schemas.microsoft.com/office/drawing/2014/main" id="{A48AA341-6F8C-AC80-8883-2DDC24FF8843}"/>
              </a:ext>
            </a:extLst>
          </p:cNvPr>
          <p:cNvSpPr/>
          <p:nvPr/>
        </p:nvSpPr>
        <p:spPr>
          <a:xfrm>
            <a:off x="5917480" y="2864023"/>
            <a:ext cx="2744141" cy="436996"/>
          </a:xfrm>
          <a:prstGeom prst="round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لبنة اربط </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89" name="مستطيل: زوايا مستديرة 88">
            <a:extLst>
              <a:ext uri="{FF2B5EF4-FFF2-40B4-BE49-F238E27FC236}">
                <a16:creationId xmlns:a16="http://schemas.microsoft.com/office/drawing/2014/main" id="{37D76807-8519-34F2-2A27-059DC756BC85}"/>
              </a:ext>
            </a:extLst>
          </p:cNvPr>
          <p:cNvSpPr/>
          <p:nvPr/>
        </p:nvSpPr>
        <p:spPr>
          <a:xfrm>
            <a:off x="5882637" y="3334514"/>
            <a:ext cx="2744141" cy="436996"/>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إجراء محادثة مع الكائن</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90" name="مستطيل: زوايا مستديرة 89">
            <a:extLst>
              <a:ext uri="{FF2B5EF4-FFF2-40B4-BE49-F238E27FC236}">
                <a16:creationId xmlns:a16="http://schemas.microsoft.com/office/drawing/2014/main" id="{D319AE6D-B6F1-01C5-183D-EA35591F90AF}"/>
              </a:ext>
            </a:extLst>
          </p:cNvPr>
          <p:cNvSpPr/>
          <p:nvPr/>
        </p:nvSpPr>
        <p:spPr>
          <a:xfrm>
            <a:off x="5917481" y="3818883"/>
            <a:ext cx="2744141" cy="43699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المعاملات الشرطية</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91" name="مستطيل: زوايا مستديرة 90">
            <a:extLst>
              <a:ext uri="{FF2B5EF4-FFF2-40B4-BE49-F238E27FC236}">
                <a16:creationId xmlns:a16="http://schemas.microsoft.com/office/drawing/2014/main" id="{AD9B008F-26BB-A667-A069-A8A6B0B00D06}"/>
              </a:ext>
            </a:extLst>
          </p:cNvPr>
          <p:cNvSpPr/>
          <p:nvPr/>
        </p:nvSpPr>
        <p:spPr>
          <a:xfrm>
            <a:off x="5917480" y="4424724"/>
            <a:ext cx="2744141" cy="599342"/>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كيفية عمل لبنة</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ar-SA"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إذا ثم </a:t>
            </a:r>
            <a:r>
              <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if than</a:t>
            </a:r>
            <a:r>
              <a:rPr kumimoji="0" lang="en-US" sz="1800" b="0" i="0" u="none" strike="noStrike" kern="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pic>
        <p:nvPicPr>
          <p:cNvPr id="3" name="صورة 2">
            <a:extLst>
              <a:ext uri="{FF2B5EF4-FFF2-40B4-BE49-F238E27FC236}">
                <a16:creationId xmlns:a16="http://schemas.microsoft.com/office/drawing/2014/main" id="{5EDCCBF4-217D-A550-720F-7642A87885D9}"/>
              </a:ext>
            </a:extLst>
          </p:cNvPr>
          <p:cNvPicPr>
            <a:picLocks noChangeAspect="1"/>
          </p:cNvPicPr>
          <p:nvPr/>
        </p:nvPicPr>
        <p:blipFill rotWithShape="1">
          <a:blip r:embed="rId3"/>
          <a:srcRect l="38318" t="24385" r="30797" b="62844"/>
          <a:stretch/>
        </p:blipFill>
        <p:spPr>
          <a:xfrm>
            <a:off x="4492878" y="63804"/>
            <a:ext cx="4631336" cy="1077172"/>
          </a:xfrm>
          <a:prstGeom prst="rect">
            <a:avLst/>
          </a:prstGeom>
        </p:spPr>
      </p:pic>
    </p:spTree>
    <p:extLst>
      <p:ext uri="{BB962C8B-B14F-4D97-AF65-F5344CB8AC3E}">
        <p14:creationId xmlns:p14="http://schemas.microsoft.com/office/powerpoint/2010/main" val="18075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right)">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righ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right)">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1CC2BA8-60FC-9E4D-6DB0-BD736D5C93FE}"/>
              </a:ext>
            </a:extLst>
          </p:cNvPr>
          <p:cNvPicPr>
            <a:picLocks noChangeAspect="1"/>
          </p:cNvPicPr>
          <p:nvPr/>
        </p:nvPicPr>
        <p:blipFill rotWithShape="1">
          <a:blip r:embed="rId2"/>
          <a:srcRect l="31416" t="15575" r="24779" b="14100"/>
          <a:stretch/>
        </p:blipFill>
        <p:spPr>
          <a:xfrm>
            <a:off x="267037" y="493614"/>
            <a:ext cx="5259822" cy="4420949"/>
          </a:xfrm>
          <a:prstGeom prst="rect">
            <a:avLst/>
          </a:prstGeom>
        </p:spPr>
      </p:pic>
      <p:pic>
        <p:nvPicPr>
          <p:cNvPr id="7" name="صورة 6">
            <a:extLst>
              <a:ext uri="{FF2B5EF4-FFF2-40B4-BE49-F238E27FC236}">
                <a16:creationId xmlns:a16="http://schemas.microsoft.com/office/drawing/2014/main" id="{50DF75DF-FF12-3E53-846E-CECD3B3A406E}"/>
              </a:ext>
            </a:extLst>
          </p:cNvPr>
          <p:cNvPicPr>
            <a:picLocks noChangeAspect="1"/>
          </p:cNvPicPr>
          <p:nvPr/>
        </p:nvPicPr>
        <p:blipFill>
          <a:blip r:embed="rId3"/>
          <a:stretch>
            <a:fillRect/>
          </a:stretch>
        </p:blipFill>
        <p:spPr>
          <a:xfrm>
            <a:off x="5969113" y="103043"/>
            <a:ext cx="3110151" cy="568596"/>
          </a:xfrm>
          <a:prstGeom prst="rect">
            <a:avLst/>
          </a:prstGeom>
        </p:spPr>
      </p:pic>
    </p:spTree>
    <p:extLst>
      <p:ext uri="{BB962C8B-B14F-4D97-AF65-F5344CB8AC3E}">
        <p14:creationId xmlns:p14="http://schemas.microsoft.com/office/powerpoint/2010/main" val="20079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D0EAFC4-0184-48AD-25D3-C7D192794578}"/>
              </a:ext>
            </a:extLst>
          </p:cNvPr>
          <p:cNvPicPr>
            <a:picLocks noChangeAspect="1"/>
          </p:cNvPicPr>
          <p:nvPr/>
        </p:nvPicPr>
        <p:blipFill rotWithShape="1">
          <a:blip r:embed="rId2"/>
          <a:srcRect l="30619" t="44051" r="28938" b="6234"/>
          <a:stretch/>
        </p:blipFill>
        <p:spPr>
          <a:xfrm>
            <a:off x="291312" y="388418"/>
            <a:ext cx="5243639" cy="4110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صورة 3">
            <a:extLst>
              <a:ext uri="{FF2B5EF4-FFF2-40B4-BE49-F238E27FC236}">
                <a16:creationId xmlns:a16="http://schemas.microsoft.com/office/drawing/2014/main" id="{FEDE8EC5-4108-A36F-C0B8-9254EF123931}"/>
              </a:ext>
            </a:extLst>
          </p:cNvPr>
          <p:cNvPicPr>
            <a:picLocks noChangeAspect="1"/>
          </p:cNvPicPr>
          <p:nvPr/>
        </p:nvPicPr>
        <p:blipFill>
          <a:blip r:embed="rId3"/>
          <a:stretch>
            <a:fillRect/>
          </a:stretch>
        </p:blipFill>
        <p:spPr>
          <a:xfrm>
            <a:off x="6084864" y="219859"/>
            <a:ext cx="2767824" cy="512108"/>
          </a:xfrm>
          <a:prstGeom prst="rect">
            <a:avLst/>
          </a:prstGeom>
        </p:spPr>
      </p:pic>
    </p:spTree>
    <p:extLst>
      <p:ext uri="{BB962C8B-B14F-4D97-AF65-F5344CB8AC3E}">
        <p14:creationId xmlns:p14="http://schemas.microsoft.com/office/powerpoint/2010/main" val="70859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220D0A0-D16A-D55C-1158-08763C9062FE}"/>
              </a:ext>
            </a:extLst>
          </p:cNvPr>
          <p:cNvPicPr>
            <a:picLocks noChangeAspect="1"/>
          </p:cNvPicPr>
          <p:nvPr/>
        </p:nvPicPr>
        <p:blipFill rotWithShape="1">
          <a:blip r:embed="rId2"/>
          <a:srcRect l="31239" t="42321" r="30442" b="16302"/>
          <a:stretch/>
        </p:blipFill>
        <p:spPr>
          <a:xfrm>
            <a:off x="445061" y="1019596"/>
            <a:ext cx="6261636" cy="3803257"/>
          </a:xfrm>
          <a:prstGeom prst="rect">
            <a:avLst/>
          </a:prstGeom>
        </p:spPr>
      </p:pic>
      <p:pic>
        <p:nvPicPr>
          <p:cNvPr id="5" name="صورة 4">
            <a:extLst>
              <a:ext uri="{FF2B5EF4-FFF2-40B4-BE49-F238E27FC236}">
                <a16:creationId xmlns:a16="http://schemas.microsoft.com/office/drawing/2014/main" id="{7CB16C07-B642-24B7-73A8-56D911077430}"/>
              </a:ext>
            </a:extLst>
          </p:cNvPr>
          <p:cNvPicPr>
            <a:picLocks noChangeAspect="1"/>
          </p:cNvPicPr>
          <p:nvPr/>
        </p:nvPicPr>
        <p:blipFill>
          <a:blip r:embed="rId3"/>
          <a:stretch>
            <a:fillRect/>
          </a:stretch>
        </p:blipFill>
        <p:spPr>
          <a:xfrm>
            <a:off x="6125497" y="171307"/>
            <a:ext cx="2767824" cy="512108"/>
          </a:xfrm>
          <a:prstGeom prst="rect">
            <a:avLst/>
          </a:prstGeom>
        </p:spPr>
      </p:pic>
    </p:spTree>
    <p:extLst>
      <p:ext uri="{BB962C8B-B14F-4D97-AF65-F5344CB8AC3E}">
        <p14:creationId xmlns:p14="http://schemas.microsoft.com/office/powerpoint/2010/main" val="83982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7CB16C07-B642-24B7-73A8-56D911077430}"/>
              </a:ext>
            </a:extLst>
          </p:cNvPr>
          <p:cNvPicPr>
            <a:picLocks noChangeAspect="1"/>
          </p:cNvPicPr>
          <p:nvPr/>
        </p:nvPicPr>
        <p:blipFill>
          <a:blip r:embed="rId2"/>
          <a:stretch>
            <a:fillRect/>
          </a:stretch>
        </p:blipFill>
        <p:spPr>
          <a:xfrm>
            <a:off x="6125497" y="171307"/>
            <a:ext cx="2767824" cy="512108"/>
          </a:xfrm>
          <a:prstGeom prst="rect">
            <a:avLst/>
          </a:prstGeom>
        </p:spPr>
      </p:pic>
      <p:pic>
        <p:nvPicPr>
          <p:cNvPr id="4" name="صورة 3">
            <a:extLst>
              <a:ext uri="{FF2B5EF4-FFF2-40B4-BE49-F238E27FC236}">
                <a16:creationId xmlns:a16="http://schemas.microsoft.com/office/drawing/2014/main" id="{510CBFEB-210B-D37E-813F-FAD387002CDF}"/>
              </a:ext>
            </a:extLst>
          </p:cNvPr>
          <p:cNvPicPr>
            <a:picLocks noChangeAspect="1"/>
          </p:cNvPicPr>
          <p:nvPr/>
        </p:nvPicPr>
        <p:blipFill rotWithShape="1">
          <a:blip r:embed="rId3"/>
          <a:srcRect l="31062" t="19508" r="28318" b="6706"/>
          <a:stretch/>
        </p:blipFill>
        <p:spPr>
          <a:xfrm>
            <a:off x="364141" y="898215"/>
            <a:ext cx="4580092" cy="3795165"/>
          </a:xfrm>
          <a:prstGeom prst="rect">
            <a:avLst/>
          </a:prstGeom>
        </p:spPr>
      </p:pic>
    </p:spTree>
    <p:extLst>
      <p:ext uri="{BB962C8B-B14F-4D97-AF65-F5344CB8AC3E}">
        <p14:creationId xmlns:p14="http://schemas.microsoft.com/office/powerpoint/2010/main" val="33074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4" name="صورة 3">
            <a:extLst>
              <a:ext uri="{FF2B5EF4-FFF2-40B4-BE49-F238E27FC236}">
                <a16:creationId xmlns:a16="http://schemas.microsoft.com/office/drawing/2014/main" id="{5B12896E-5C1F-8BF2-D1B0-5B50BB8BF0D0}"/>
              </a:ext>
            </a:extLst>
          </p:cNvPr>
          <p:cNvPicPr>
            <a:picLocks noChangeAspect="1"/>
          </p:cNvPicPr>
          <p:nvPr/>
        </p:nvPicPr>
        <p:blipFill rotWithShape="1">
          <a:blip r:embed="rId4"/>
          <a:srcRect l="31239" t="40462" r="28850" b="8097"/>
          <a:stretch/>
        </p:blipFill>
        <p:spPr>
          <a:xfrm>
            <a:off x="550257" y="825388"/>
            <a:ext cx="5351867" cy="3892269"/>
          </a:xfrm>
          <a:prstGeom prst="rect">
            <a:avLst/>
          </a:prstGeom>
        </p:spPr>
      </p:pic>
      <p:pic>
        <p:nvPicPr>
          <p:cNvPr id="6" name="صورة 5">
            <a:extLst>
              <a:ext uri="{FF2B5EF4-FFF2-40B4-BE49-F238E27FC236}">
                <a16:creationId xmlns:a16="http://schemas.microsoft.com/office/drawing/2014/main" id="{6086469A-5CC8-4B1C-62AB-38656C94D6F8}"/>
              </a:ext>
            </a:extLst>
          </p:cNvPr>
          <p:cNvPicPr>
            <a:picLocks noChangeAspect="1"/>
          </p:cNvPicPr>
          <p:nvPr/>
        </p:nvPicPr>
        <p:blipFill>
          <a:blip r:embed="rId5"/>
          <a:stretch>
            <a:fillRect/>
          </a:stretch>
        </p:blipFill>
        <p:spPr>
          <a:xfrm>
            <a:off x="6085037" y="313280"/>
            <a:ext cx="2767824" cy="512108"/>
          </a:xfrm>
          <a:prstGeom prst="rect">
            <a:avLst/>
          </a:prstGeom>
        </p:spPr>
      </p:pic>
    </p:spTree>
    <p:custDataLst>
      <p:tags r:id="rId1"/>
    </p:custDataLst>
    <p:extLst>
      <p:ext uri="{BB962C8B-B14F-4D97-AF65-F5344CB8AC3E}">
        <p14:creationId xmlns:p14="http://schemas.microsoft.com/office/powerpoint/2010/main" val="33960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 name="صورة 5">
            <a:extLst>
              <a:ext uri="{FF2B5EF4-FFF2-40B4-BE49-F238E27FC236}">
                <a16:creationId xmlns:a16="http://schemas.microsoft.com/office/drawing/2014/main" id="{6086469A-5CC8-4B1C-62AB-38656C94D6F8}"/>
              </a:ext>
            </a:extLst>
          </p:cNvPr>
          <p:cNvPicPr>
            <a:picLocks noChangeAspect="1"/>
          </p:cNvPicPr>
          <p:nvPr/>
        </p:nvPicPr>
        <p:blipFill>
          <a:blip r:embed="rId4"/>
          <a:stretch>
            <a:fillRect/>
          </a:stretch>
        </p:blipFill>
        <p:spPr>
          <a:xfrm>
            <a:off x="6085037" y="313280"/>
            <a:ext cx="2767824" cy="512108"/>
          </a:xfrm>
          <a:prstGeom prst="rect">
            <a:avLst/>
          </a:prstGeom>
        </p:spPr>
      </p:pic>
      <p:pic>
        <p:nvPicPr>
          <p:cNvPr id="3" name="صورة 2">
            <a:extLst>
              <a:ext uri="{FF2B5EF4-FFF2-40B4-BE49-F238E27FC236}">
                <a16:creationId xmlns:a16="http://schemas.microsoft.com/office/drawing/2014/main" id="{985244B1-18D5-76D3-E9DB-A62DDEBE8635}"/>
              </a:ext>
            </a:extLst>
          </p:cNvPr>
          <p:cNvPicPr>
            <a:picLocks noChangeAspect="1"/>
          </p:cNvPicPr>
          <p:nvPr/>
        </p:nvPicPr>
        <p:blipFill rotWithShape="1">
          <a:blip r:embed="rId5"/>
          <a:srcRect l="31947" t="48455" r="30531" b="13157"/>
          <a:stretch/>
        </p:blipFill>
        <p:spPr>
          <a:xfrm>
            <a:off x="655454" y="1246173"/>
            <a:ext cx="5666812" cy="3261092"/>
          </a:xfrm>
          <a:prstGeom prst="rect">
            <a:avLst/>
          </a:prstGeom>
        </p:spPr>
      </p:pic>
    </p:spTree>
    <p:custDataLst>
      <p:tags r:id="rId1"/>
    </p:custDataLst>
    <p:extLst>
      <p:ext uri="{BB962C8B-B14F-4D97-AF65-F5344CB8AC3E}">
        <p14:creationId xmlns:p14="http://schemas.microsoft.com/office/powerpoint/2010/main" val="228468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5" name="صورة 4">
            <a:extLst>
              <a:ext uri="{FF2B5EF4-FFF2-40B4-BE49-F238E27FC236}">
                <a16:creationId xmlns:a16="http://schemas.microsoft.com/office/drawing/2014/main" id="{06918B0C-FB13-4796-916C-DA25A72F41C6}"/>
              </a:ext>
            </a:extLst>
          </p:cNvPr>
          <p:cNvPicPr>
            <a:picLocks noChangeAspect="1"/>
          </p:cNvPicPr>
          <p:nvPr/>
        </p:nvPicPr>
        <p:blipFill rotWithShape="1">
          <a:blip r:embed="rId4"/>
          <a:srcRect l="30797" t="21082" r="28230" b="7964"/>
          <a:stretch/>
        </p:blipFill>
        <p:spPr>
          <a:xfrm>
            <a:off x="4474896" y="674166"/>
            <a:ext cx="4474896" cy="4358917"/>
          </a:xfrm>
          <a:prstGeom prst="rect">
            <a:avLst/>
          </a:prstGeom>
        </p:spPr>
      </p:pic>
      <p:pic>
        <p:nvPicPr>
          <p:cNvPr id="7" name="صورة 6">
            <a:extLst>
              <a:ext uri="{FF2B5EF4-FFF2-40B4-BE49-F238E27FC236}">
                <a16:creationId xmlns:a16="http://schemas.microsoft.com/office/drawing/2014/main" id="{F3976D58-533D-3870-3AFF-0FC078AAC168}"/>
              </a:ext>
            </a:extLst>
          </p:cNvPr>
          <p:cNvPicPr>
            <a:picLocks noChangeAspect="1"/>
          </p:cNvPicPr>
          <p:nvPr/>
        </p:nvPicPr>
        <p:blipFill rotWithShape="1">
          <a:blip r:embed="rId5"/>
          <a:srcRect l="36991" t="52704" r="36018" b="33294"/>
          <a:stretch/>
        </p:blipFill>
        <p:spPr>
          <a:xfrm>
            <a:off x="0" y="3562734"/>
            <a:ext cx="4604370" cy="1343570"/>
          </a:xfrm>
          <a:prstGeom prst="rect">
            <a:avLst/>
          </a:prstGeom>
        </p:spPr>
      </p:pic>
      <p:pic>
        <p:nvPicPr>
          <p:cNvPr id="8" name="صورة 7">
            <a:extLst>
              <a:ext uri="{FF2B5EF4-FFF2-40B4-BE49-F238E27FC236}">
                <a16:creationId xmlns:a16="http://schemas.microsoft.com/office/drawing/2014/main" id="{1E4D18B3-91CE-6571-DD56-99FD3351C7F5}"/>
              </a:ext>
            </a:extLst>
          </p:cNvPr>
          <p:cNvPicPr>
            <a:picLocks noChangeAspect="1"/>
          </p:cNvPicPr>
          <p:nvPr/>
        </p:nvPicPr>
        <p:blipFill>
          <a:blip r:embed="rId6"/>
          <a:stretch>
            <a:fillRect/>
          </a:stretch>
        </p:blipFill>
        <p:spPr>
          <a:xfrm>
            <a:off x="6181968" y="0"/>
            <a:ext cx="2767824" cy="621846"/>
          </a:xfrm>
          <a:prstGeom prst="rect">
            <a:avLst/>
          </a:prstGeom>
        </p:spPr>
      </p:pic>
    </p:spTree>
    <p:custDataLst>
      <p:tags r:id="rId1"/>
    </p:custDataLst>
    <p:extLst>
      <p:ext uri="{BB962C8B-B14F-4D97-AF65-F5344CB8AC3E}">
        <p14:creationId xmlns:p14="http://schemas.microsoft.com/office/powerpoint/2010/main" val="6934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2419</TotalTime>
  <Words>128</Words>
  <Application>Microsoft Office PowerPoint</Application>
  <PresentationFormat>عرض على الشاشة (16:9)</PresentationFormat>
  <Paragraphs>25</Paragraphs>
  <Slides>14</Slides>
  <Notes>6</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14</vt:i4>
      </vt:variant>
    </vt:vector>
  </HeadingPairs>
  <TitlesOfParts>
    <vt:vector size="24" baseType="lpstr">
      <vt:lpstr>Arial</vt:lpstr>
      <vt:lpstr>Comfortaa</vt:lpstr>
      <vt:lpstr>Aldhabi</vt:lpstr>
      <vt:lpstr>Arial</vt:lpstr>
      <vt:lpstr>Monotype Koufi</vt:lpstr>
      <vt:lpstr>Calibri</vt:lpstr>
      <vt:lpstr>Helvetica Neue</vt:lpstr>
      <vt:lpstr>Permanent Marker</vt:lpstr>
      <vt:lpstr>SKETCH LESSON</vt:lpstr>
      <vt:lpstr>1_SKETCH LESSON</vt:lpstr>
      <vt:lpstr>الوحدة الثالثة :   البرمجة في سكراتش</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almas</dc:creator>
  <cp:lastModifiedBy>naji aldosari</cp:lastModifiedBy>
  <cp:revision>126</cp:revision>
  <dcterms:modified xsi:type="dcterms:W3CDTF">2022-10-30T06:09:08Z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BC66FF7A-725E-4353-8D11-2E4FF843881D</vt:lpwstr>
  </property>
  <property fmtid="{D5CDD505-2E9C-101B-9397-08002B2CF9AE}" pid="3" name="ArticulatePath">
    <vt:lpwstr>الوحدة الاولى الدرس الرابع</vt:lpwstr>
  </property>
</Properties>
</file>