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custDataLst>
    <p:tags r:id="rId13"/>
  </p:custDataLst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6047"/>
    <a:srgbClr val="CE8D35"/>
    <a:srgbClr val="F1B47B"/>
    <a:srgbClr val="DD6A57"/>
    <a:srgbClr val="CECB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نمط ذو نسُق 1 - تمييز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738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3202489-B5FF-4382-A6B4-942FAA601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EE6047AC-6DF0-4D11-A4A8-1AEAB00A95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AF3584C-A055-4311-A492-AF5EFBA95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EC7862-86A2-4E1D-803A-EFE4D618B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9E93F1-54F2-405C-8E9C-AC8CC17818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8420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0F8DA92-2148-42AA-BAC5-77BEECFEB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0C800F3-500A-4BAA-ABA5-E08243A502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FD44056-8575-411E-BA1C-9CD3C1718F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20B0EB0-3FE4-48E2-AF2F-9B455F90D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634AFD3-6C70-45B3-B4CF-6D34E0BF64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81191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B92E738C-1F94-4317-B1E5-FB9F05C789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8FEB6163-E5A1-4CF1-9C6F-DA67684646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6CFC36-F760-4E0E-92F4-3B5ED04B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D2DE049-67AB-4182-ADBE-8E60F2134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4EB5780-8E4B-4104-AD89-E993873FC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12107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E8A760-6C70-4E6E-8AE2-0123FADFF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AA43D71-1CB7-4D31-8989-91B870368F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BE03902-D209-45A5-B374-E173D93DE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6110477-5697-4778-B0C1-9B74C7DDF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D916446-C7F2-40D4-B9DD-87AD10711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5436437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205D97-DA87-4ECF-9D17-953F60FCD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10344FC-0E43-47F5-8CB3-83000D4F4A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C4B37F0-B999-456F-B58E-8BE246E0A2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2AD2B99-96C6-4039-AFC8-F6B0DFC1E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AFD03C-EFE9-411A-8EA3-4785AD33CA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1400021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3F88321-FC58-429E-A66D-55B747DEA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3E415B7-B41B-439C-919B-7B7BB44E88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41C84FE-5210-48E2-B5F9-A258D4DFCC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0B8AFB4-CB7C-4C3E-92C0-EEADBB1DB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27B5E86B-9FA0-48B6-BB08-3D4BDBE544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35BD976-A425-4174-AE3C-C54B5F888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4777756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035C72-A26F-405F-BAD8-CE65EEFDB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4913204-F487-47CA-A7BE-84646412D2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CD40DCB0-AC7C-4FC1-854A-5827C34469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CD5AB6FA-BD37-4664-B073-453615779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59F8AB24-EFF4-4CCF-A552-3BA51BD4D9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4BFC113-035D-4336-80E3-CB3EF34F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B84965B4-06E0-4C2D-AFE9-EC6D1AEF6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D8C7E89-7C55-4128-9974-3DC899054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583877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0E52FD5-8042-4DBD-8346-2F1ECE538B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5ADCD31-96AD-4DE2-A212-649475D42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4A0F5867-42E4-4170-9B83-586054FC9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C4CDD28-319F-4DF4-8D5B-C23A89B56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3225740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34D211D9-5A54-475E-BA07-B7BEBC0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4AA85AF0-C095-48FC-B37D-3A4494FB6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6C86E788-EF27-451C-AC44-A9058E9AE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39108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A13202C-BCDD-46A5-9DD7-86087D8F0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08EEDDF-AE4E-47A4-B4CD-603784ECA6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B4CD14C-A604-4B89-8577-21EC86CC65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AABDB15-D631-4CE1-9E32-D0C5A01F7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B0708AD-E5CF-45DB-B6EC-E0B4B585F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F784EB2-4BD6-4FB2-BFB8-5BEBC18D1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5215950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2583FB2-35E9-4B12-9C19-33E3ABDBF6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15086ADA-D7E7-47B6-8D94-FF36FF80B9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07B4EC79-B6E5-41D6-8389-68EE736B1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A69ABA57-A333-4C17-AA57-50F2A0120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5132E4B-0821-4A18-936D-EBB813A0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5D358C6-21DE-4AEC-B009-42D136C2D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556440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3090DED3-42C1-45D6-AE9D-E21C9A398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F9594E3-4996-473C-AF71-AE4599631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789F62F2-D350-46AB-B89B-ED10D949BE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B5601-A064-48ED-B73F-88C5C105D75E}" type="datetimeFigureOut">
              <a:rPr lang="ar-SA" smtClean="0"/>
              <a:t>10/05/44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43E14CF-7A07-4D77-826E-961AAD0DDA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BFD66E6-CEF9-4967-A7FD-D3FE59D840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DE93E-D4ED-4030-B076-B572279BD29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55670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BB30E1-E9B4-4B1A-AE38-3B87B9B56B47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805488" y="2357438"/>
            <a:ext cx="6386512" cy="2925762"/>
          </a:xfrm>
        </p:spPr>
        <p:txBody>
          <a:bodyPr>
            <a:no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ar-SA" sz="5400" b="0" i="0" u="none" strike="noStrike" kern="0" cap="none" spc="0" normalizeH="0" baseline="0" noProof="0" dirty="0">
                <a:ln>
                  <a:noFill/>
                </a:ln>
                <a:solidFill>
                  <a:srgbClr val="256047"/>
                </a:solidFill>
                <a:effectLst/>
                <a:uLnTx/>
                <a:uFillTx/>
                <a:latin typeface="Dubai" panose="020B0503030403030204" pitchFamily="34" charset="-78"/>
                <a:ea typeface="Arial"/>
                <a:cs typeface="Sultan bold" pitchFamily="2" charset="-78"/>
                <a:sym typeface="Arial"/>
              </a:rPr>
              <a:t>التهيئة لمنهج تقنية رقمية 2-1</a:t>
            </a:r>
            <a:br>
              <a:rPr kumimoji="0" lang="ar-SA" sz="4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</a:br>
            <a:r>
              <a:rPr kumimoji="0" lang="ar-SA" sz="4000" b="0" i="0" u="none" strike="noStrike" kern="0" cap="none" spc="0" normalizeH="0" baseline="0" noProof="0" dirty="0">
                <a:ln>
                  <a:noFill/>
                </a:ln>
                <a:solidFill>
                  <a:srgbClr val="CE8D35"/>
                </a:solidFill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  <a:t>نظام المسارات السنة الاولى المشتركة</a:t>
            </a:r>
            <a:br>
              <a:rPr kumimoji="0" lang="ar-SA" sz="4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</a:br>
            <a:r>
              <a:rPr kumimoji="0" lang="ar-SA" sz="4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  <a:t>الفصل الثاني</a:t>
            </a:r>
            <a:br>
              <a:rPr kumimoji="0" lang="ar-SA" sz="4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</a:br>
            <a:r>
              <a:rPr kumimoji="0" lang="ar-SA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ea typeface="Arial"/>
                <a:cs typeface="Sultan bold" pitchFamily="2" charset="-78"/>
                <a:sym typeface="Arial"/>
              </a:rPr>
              <a:t>العام الدراسي 1444هـ</a:t>
            </a:r>
            <a:br>
              <a:rPr kumimoji="0" lang="ar-SA" sz="32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ea typeface="Arial"/>
                <a:cs typeface="Sultan bold" pitchFamily="2" charset="-78"/>
                <a:sym typeface="Arial"/>
              </a:rPr>
            </a:br>
            <a:br>
              <a:rPr kumimoji="0" lang="ar-SA" sz="40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Dubai" panose="020B0503030403030204" pitchFamily="34" charset="-78"/>
                <a:cs typeface="Sultan bold" pitchFamily="2" charset="-78"/>
                <a:sym typeface="Arial"/>
              </a:rPr>
            </a:br>
            <a:endParaRPr lang="ar-SA" sz="4000" b="0" dirty="0">
              <a:latin typeface="Dubai" panose="020B0503030403030204" pitchFamily="34" charset="-78"/>
              <a:cs typeface="Sultan bold" pitchFamily="2" charset="-78"/>
            </a:endParaRPr>
          </a:p>
        </p:txBody>
      </p:sp>
      <p:pic>
        <p:nvPicPr>
          <p:cNvPr id="4" name="صورة 3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5ACD25E-A423-42A5-B8B1-0A744515542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5691" y="328776"/>
            <a:ext cx="2444281" cy="1031402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00A613D2-5B87-4019-B3DF-2CC9BBE4E51F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977" y="318555"/>
            <a:ext cx="1673177" cy="901566"/>
          </a:xfrm>
          <a:prstGeom prst="rect">
            <a:avLst/>
          </a:prstGeom>
        </p:spPr>
      </p:pic>
      <p:grpSp>
        <p:nvGrpSpPr>
          <p:cNvPr id="7" name="مجموعة 6">
            <a:extLst>
              <a:ext uri="{FF2B5EF4-FFF2-40B4-BE49-F238E27FC236}">
                <a16:creationId xmlns:a16="http://schemas.microsoft.com/office/drawing/2014/main" id="{CE7D6FE9-943E-B83F-EEF7-288D30C97E11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3" name="صورة 2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0304FD88-BAA6-69F8-495D-2DF6F9305BB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A88F912B-2611-2149-448A-335C1940470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7721479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  <p:sndAc>
          <p:stSnd>
            <p:snd r:embed="rId2" name="قلب الصفحة.wav"/>
          </p:stSnd>
        </p:sndAc>
      </p:transition>
    </mc:Choice>
    <mc:Fallback>
      <p:transition spd="slow">
        <p:fade/>
        <p:sndAc>
          <p:stSnd>
            <p:snd r:embed="rId2" name="قلب الصفحة.wav"/>
          </p:stSnd>
        </p:sndAc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4D0F01E-C5DA-49BD-989F-4EFD0E10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31942" y="1447018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ar-SA" sz="4000" dirty="0">
                <a:cs typeface="Sultan bold" pitchFamily="2" charset="-78"/>
              </a:rPr>
              <a:t>اساليب التقويم وتوزيع الدرجات</a:t>
            </a:r>
          </a:p>
        </p:txBody>
      </p:sp>
      <p:graphicFrame>
        <p:nvGraphicFramePr>
          <p:cNvPr id="4" name="جدول 3">
            <a:extLst>
              <a:ext uri="{FF2B5EF4-FFF2-40B4-BE49-F238E27FC236}">
                <a16:creationId xmlns:a16="http://schemas.microsoft.com/office/drawing/2014/main" id="{ED53469F-1D33-4B84-868A-C963E3F204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7106662"/>
              </p:ext>
            </p:extLst>
          </p:nvPr>
        </p:nvGraphicFramePr>
        <p:xfrm>
          <a:off x="242669" y="2803378"/>
          <a:ext cx="11737142" cy="1551272"/>
        </p:xfrm>
        <a:graphic>
          <a:graphicData uri="http://schemas.openxmlformats.org/drawingml/2006/table">
            <a:tbl>
              <a:tblPr rtl="1">
                <a:tableStyleId>{5C22544A-7EE6-4342-B048-85BDC9FD1C3A}</a:tableStyleId>
              </a:tblPr>
              <a:tblGrid>
                <a:gridCol w="1303665">
                  <a:extLst>
                    <a:ext uri="{9D8B030D-6E8A-4147-A177-3AD203B41FA5}">
                      <a16:colId xmlns:a16="http://schemas.microsoft.com/office/drawing/2014/main" val="594243502"/>
                    </a:ext>
                  </a:extLst>
                </a:gridCol>
                <a:gridCol w="1303665">
                  <a:extLst>
                    <a:ext uri="{9D8B030D-6E8A-4147-A177-3AD203B41FA5}">
                      <a16:colId xmlns:a16="http://schemas.microsoft.com/office/drawing/2014/main" val="3303127681"/>
                    </a:ext>
                  </a:extLst>
                </a:gridCol>
                <a:gridCol w="1303665">
                  <a:extLst>
                    <a:ext uri="{9D8B030D-6E8A-4147-A177-3AD203B41FA5}">
                      <a16:colId xmlns:a16="http://schemas.microsoft.com/office/drawing/2014/main" val="146150931"/>
                    </a:ext>
                  </a:extLst>
                </a:gridCol>
                <a:gridCol w="1303665">
                  <a:extLst>
                    <a:ext uri="{9D8B030D-6E8A-4147-A177-3AD203B41FA5}">
                      <a16:colId xmlns:a16="http://schemas.microsoft.com/office/drawing/2014/main" val="2389098941"/>
                    </a:ext>
                  </a:extLst>
                </a:gridCol>
                <a:gridCol w="1564398">
                  <a:extLst>
                    <a:ext uri="{9D8B030D-6E8A-4147-A177-3AD203B41FA5}">
                      <a16:colId xmlns:a16="http://schemas.microsoft.com/office/drawing/2014/main" val="2676422781"/>
                    </a:ext>
                  </a:extLst>
                </a:gridCol>
                <a:gridCol w="1564398">
                  <a:extLst>
                    <a:ext uri="{9D8B030D-6E8A-4147-A177-3AD203B41FA5}">
                      <a16:colId xmlns:a16="http://schemas.microsoft.com/office/drawing/2014/main" val="319987249"/>
                    </a:ext>
                  </a:extLst>
                </a:gridCol>
                <a:gridCol w="620364">
                  <a:extLst>
                    <a:ext uri="{9D8B030D-6E8A-4147-A177-3AD203B41FA5}">
                      <a16:colId xmlns:a16="http://schemas.microsoft.com/office/drawing/2014/main" val="3022660275"/>
                    </a:ext>
                  </a:extLst>
                </a:gridCol>
                <a:gridCol w="782200">
                  <a:extLst>
                    <a:ext uri="{9D8B030D-6E8A-4147-A177-3AD203B41FA5}">
                      <a16:colId xmlns:a16="http://schemas.microsoft.com/office/drawing/2014/main" val="1606311990"/>
                    </a:ext>
                  </a:extLst>
                </a:gridCol>
                <a:gridCol w="782200">
                  <a:extLst>
                    <a:ext uri="{9D8B030D-6E8A-4147-A177-3AD203B41FA5}">
                      <a16:colId xmlns:a16="http://schemas.microsoft.com/office/drawing/2014/main" val="4153554246"/>
                    </a:ext>
                  </a:extLst>
                </a:gridCol>
                <a:gridCol w="1208922">
                  <a:extLst>
                    <a:ext uri="{9D8B030D-6E8A-4147-A177-3AD203B41FA5}">
                      <a16:colId xmlns:a16="http://schemas.microsoft.com/office/drawing/2014/main" val="123327610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المهام الأدائية 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المشاركة والتفاعل 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الاختبارات القصيرة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المجموع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الاختبار النهائي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bg1"/>
                          </a:solidFill>
                          <a:effectLst/>
                          <a:cs typeface="Sultan bold" pitchFamily="2" charset="-78"/>
                        </a:rPr>
                        <a:t>الدرجة النهائية</a:t>
                      </a:r>
                      <a:endParaRPr lang="ar-SA" sz="2000" b="0" i="0" u="none" strike="noStrike" dirty="0">
                        <a:solidFill>
                          <a:schemeClr val="bg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60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4268082"/>
                  </a:ext>
                </a:extLst>
              </a:tr>
              <a:tr h="199544"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20 درجة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20 درجة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20 درجة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60 درجة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40 درجة </a:t>
                      </a:r>
                      <a:endParaRPr lang="ar-SA" sz="20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100 درجة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0649728"/>
                  </a:ext>
                </a:extLst>
              </a:tr>
              <a:tr h="268635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واجبات </a:t>
                      </a:r>
                      <a:endParaRPr lang="ar-SA" sz="20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16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بحوث أو مشروعات أو تقارير </a:t>
                      </a:r>
                      <a:endParaRPr lang="ar-SA" sz="16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نشاطات وتطبيقات صفية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المشاركة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تطبيق عملي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تحريري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عملي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تحريري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2003172"/>
                  </a:ext>
                </a:extLst>
              </a:tr>
              <a:tr h="199544"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10 درجات 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25 درجة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SA" sz="2000" b="0" u="none" strike="noStrike" dirty="0">
                          <a:solidFill>
                            <a:schemeClr val="tx1"/>
                          </a:solidFill>
                          <a:effectLst/>
                          <a:cs typeface="Sultan bold" pitchFamily="2" charset="-78"/>
                        </a:rPr>
                        <a:t>15 درجة</a:t>
                      </a:r>
                      <a:endParaRPr lang="ar-SA" sz="2000" b="0" i="0" u="none" strike="noStrike" dirty="0">
                        <a:solidFill>
                          <a:schemeClr val="tx1"/>
                        </a:solidFill>
                        <a:effectLst/>
                        <a:latin typeface="Mohammad bold art 1"/>
                        <a:cs typeface="Sultan bold" pitchFamily="2" charset="-78"/>
                      </a:endParaRPr>
                    </a:p>
                  </a:txBody>
                  <a:tcPr marL="6818" marR="6818" marT="681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E8D35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14378515"/>
                  </a:ext>
                </a:extLst>
              </a:tr>
            </a:tbl>
          </a:graphicData>
        </a:graphic>
      </p:graphicFrame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1E0DB08F-CDA0-6242-D353-B4C92AA7B06D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5" name="صورة 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9A186E9A-EAE2-10BE-D811-F88E190A41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5F44CB20-A253-D042-CF2D-53510C2F0DE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7500201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8FAB22-48C7-458E-8DD1-2B93CFC3B1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2750820"/>
            <a:ext cx="5503538" cy="1356360"/>
          </a:xfrm>
        </p:spPr>
        <p:txBody>
          <a:bodyPr/>
          <a:lstStyle/>
          <a:p>
            <a:pPr algn="ctr"/>
            <a:r>
              <a:rPr lang="ar-SA" dirty="0">
                <a:cs typeface="Sultan bold" pitchFamily="2" charset="-78"/>
              </a:rPr>
              <a:t>تمنياتي لكم </a:t>
            </a:r>
            <a:br>
              <a:rPr lang="ar-SA" dirty="0">
                <a:cs typeface="Sultan bold" pitchFamily="2" charset="-78"/>
              </a:rPr>
            </a:br>
            <a:r>
              <a:rPr lang="ar-SA" dirty="0">
                <a:cs typeface="Sultan bold" pitchFamily="2" charset="-78"/>
              </a:rPr>
              <a:t>بالتوفيق والتميز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83493B42-A1DD-8E05-A0B9-13C4A27E552D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4" name="صورة 3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CD2E468E-DD4F-5463-FCAB-79CD088E3BA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5" name="صورة 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ABBB694D-5921-EB7E-2F41-7FD6213BE4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254510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2;p3">
            <a:extLst>
              <a:ext uri="{FF2B5EF4-FFF2-40B4-BE49-F238E27FC236}">
                <a16:creationId xmlns:a16="http://schemas.microsoft.com/office/drawing/2014/main" id="{902092B0-6FBD-4BBE-A596-CEECCF205E1A}"/>
              </a:ext>
            </a:extLst>
          </p:cNvPr>
          <p:cNvSpPr txBox="1"/>
          <p:nvPr/>
        </p:nvSpPr>
        <p:spPr>
          <a:xfrm>
            <a:off x="3148960" y="815333"/>
            <a:ext cx="6726855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ar-SA" sz="4000" i="0" u="none" strike="noStrike" cap="none" dirty="0">
                <a:solidFill>
                  <a:srgbClr val="256047"/>
                </a:solidFill>
                <a:latin typeface="Arial"/>
                <a:ea typeface="Arial"/>
                <a:cs typeface="Sultan bold" pitchFamily="2" charset="-78"/>
                <a:sym typeface="Arial"/>
              </a:rPr>
              <a:t>سيرة ذاتية مختصرة للمعلمة</a:t>
            </a:r>
            <a:endParaRPr sz="2000" dirty="0">
              <a:solidFill>
                <a:srgbClr val="256047"/>
              </a:solidFill>
              <a:cs typeface="Sultan bold" pitchFamily="2" charset="-78"/>
            </a:endParaRPr>
          </a:p>
        </p:txBody>
      </p:sp>
      <p:sp>
        <p:nvSpPr>
          <p:cNvPr id="3" name="Google Shape;113;p3">
            <a:extLst>
              <a:ext uri="{FF2B5EF4-FFF2-40B4-BE49-F238E27FC236}">
                <a16:creationId xmlns:a16="http://schemas.microsoft.com/office/drawing/2014/main" id="{EBEBB3A4-55B9-40B3-BB68-975D9C52188C}"/>
              </a:ext>
            </a:extLst>
          </p:cNvPr>
          <p:cNvSpPr txBox="1"/>
          <p:nvPr/>
        </p:nvSpPr>
        <p:spPr>
          <a:xfrm>
            <a:off x="5135561" y="1569688"/>
            <a:ext cx="6774207" cy="2677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ea typeface="Sakkal Majalla"/>
                <a:cs typeface="Sultan bold" pitchFamily="2" charset="-78"/>
                <a:sym typeface="Arial"/>
              </a:rPr>
              <a:t>اسم المعلمة </a:t>
            </a:r>
            <a:r>
              <a:rPr lang="en-US" sz="2800" dirty="0">
                <a:solidFill>
                  <a:srgbClr val="CE8D35"/>
                </a:solidFill>
                <a:latin typeface="Arial"/>
                <a:ea typeface="Sakkal Majalla"/>
                <a:cs typeface="Sultan bold" pitchFamily="2" charset="-78"/>
                <a:sym typeface="Arial"/>
              </a:rPr>
              <a:t>:</a:t>
            </a:r>
            <a:r>
              <a:rPr lang="ar-SA" sz="2800" dirty="0">
                <a:latin typeface="Arial"/>
                <a:ea typeface="Sakkal Majalla"/>
                <a:cs typeface="Sultan bold" pitchFamily="2" charset="-78"/>
                <a:sym typeface="Arial"/>
              </a:rPr>
              <a:t>عبير بنت صالح الغريب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cs typeface="Sultan bold" pitchFamily="2" charset="-78"/>
                <a:sym typeface="Arial"/>
              </a:rPr>
              <a:t>تخصص :</a:t>
            </a:r>
            <a:r>
              <a:rPr lang="ar-SA" sz="2800" dirty="0">
                <a:latin typeface="Arial"/>
                <a:cs typeface="Sultan bold" pitchFamily="2" charset="-78"/>
                <a:sym typeface="Arial"/>
              </a:rPr>
              <a:t>حاسب ونظم معلومات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cs typeface="Sultan bold" pitchFamily="2" charset="-78"/>
                <a:sym typeface="Arial"/>
              </a:rPr>
              <a:t>عام التخرج : </a:t>
            </a:r>
            <a:r>
              <a:rPr lang="ar-SA" sz="2800" dirty="0">
                <a:latin typeface="Arial"/>
                <a:cs typeface="Sultan bold" pitchFamily="2" charset="-78"/>
                <a:sym typeface="Arial"/>
              </a:rPr>
              <a:t>2009 جامعة الملك فيصل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cs typeface="Sultan bold" pitchFamily="2" charset="-78"/>
                <a:sym typeface="Arial"/>
              </a:rPr>
              <a:t>المادة التي يتم تدريسها :</a:t>
            </a:r>
            <a:r>
              <a:rPr lang="ar-SA" sz="2800" dirty="0">
                <a:latin typeface="Arial"/>
                <a:cs typeface="Sultan bold" pitchFamily="2" charset="-78"/>
                <a:sym typeface="Arial"/>
              </a:rPr>
              <a:t>تقنية رقمية المسار المشترك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cs typeface="Sultan bold" pitchFamily="2" charset="-78"/>
                <a:sym typeface="Arial"/>
              </a:rPr>
              <a:t>للتواصل : </a:t>
            </a:r>
            <a:r>
              <a:rPr lang="ar-SA" sz="2800" dirty="0">
                <a:latin typeface="Arial"/>
                <a:cs typeface="Sultan bold" pitchFamily="2" charset="-78"/>
                <a:sym typeface="Arial"/>
              </a:rPr>
              <a:t>مجموعة تلجرام </a:t>
            </a:r>
          </a:p>
          <a:p>
            <a:pPr marL="457200" marR="0" lvl="0" indent="-457200" algn="r" rtl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ar-SA" sz="2800" dirty="0">
                <a:solidFill>
                  <a:srgbClr val="CE8D35"/>
                </a:solidFill>
                <a:latin typeface="Arial"/>
                <a:cs typeface="Sultan bold" pitchFamily="2" charset="-78"/>
                <a:sym typeface="Arial"/>
              </a:rPr>
              <a:t>لأرسال الواجبات والمشاريع : </a:t>
            </a:r>
            <a:r>
              <a:rPr lang="ar-SA" sz="2800" dirty="0">
                <a:latin typeface="Arial"/>
                <a:cs typeface="Sultan bold" pitchFamily="2" charset="-78"/>
                <a:sym typeface="Arial"/>
              </a:rPr>
              <a:t>ون دريف</a:t>
            </a:r>
            <a:endParaRPr dirty="0">
              <a:cs typeface="Sultan bold" pitchFamily="2" charset="-78"/>
            </a:endParaRPr>
          </a:p>
        </p:txBody>
      </p: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EB81B7B4-E72B-5281-AC4F-21C70F84C841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5" name="صورة 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DCEC4EBC-C681-3A17-A039-184586412D0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D478080D-B41D-662C-0EEA-44C339E14E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507082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FC7C1F5-C897-4DD4-A3E2-EFEC15412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2449" y="1777219"/>
            <a:ext cx="7352714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ar-SA" sz="5400" dirty="0">
                <a:solidFill>
                  <a:srgbClr val="CE8D35"/>
                </a:solidFill>
                <a:cs typeface="Sultan bold" pitchFamily="2" charset="-78"/>
              </a:rPr>
              <a:t>التعرف على المنهج </a:t>
            </a:r>
            <a:br>
              <a:rPr lang="ar-SA" sz="5400" dirty="0">
                <a:solidFill>
                  <a:srgbClr val="CE8D35"/>
                </a:solidFill>
                <a:cs typeface="Sultan bold" pitchFamily="2" charset="-78"/>
              </a:rPr>
            </a:br>
            <a:r>
              <a:rPr lang="ar-SA" sz="5400" dirty="0">
                <a:solidFill>
                  <a:srgbClr val="CE8D35"/>
                </a:solidFill>
                <a:cs typeface="Sultan bold" pitchFamily="2" charset="-78"/>
              </a:rPr>
              <a:t>و أساليب التقييم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6301F415-BEF3-819C-BE48-753FD8BE41BC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4" name="صورة 3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AF2F39DD-2EBF-504B-4CE9-B0AE4FC5586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5" name="صورة 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E221C8BF-4440-136F-1C4D-6ED922F406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8659870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D61EEA-04D2-466E-997F-A8BFF6D8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8265" y="621762"/>
            <a:ext cx="6193303" cy="1356360"/>
          </a:xfrm>
        </p:spPr>
        <p:txBody>
          <a:bodyPr>
            <a:normAutofit/>
          </a:bodyPr>
          <a:lstStyle/>
          <a:p>
            <a:pPr algn="ctr"/>
            <a:r>
              <a:rPr lang="ar-SA" sz="4000" dirty="0">
                <a:solidFill>
                  <a:srgbClr val="CE8D35"/>
                </a:solidFill>
                <a:cs typeface="Sultan bold" pitchFamily="2" charset="-78"/>
              </a:rPr>
              <a:t>الوحدة الاولى :</a:t>
            </a:r>
            <a:r>
              <a:rPr lang="ar-SA" sz="4000" dirty="0">
                <a:solidFill>
                  <a:srgbClr val="256047"/>
                </a:solidFill>
                <a:cs typeface="Sultan bold" pitchFamily="2" charset="-78"/>
              </a:rPr>
              <a:t>معالجة الصور المتقدمة</a:t>
            </a:r>
          </a:p>
        </p:txBody>
      </p:sp>
      <p:pic>
        <p:nvPicPr>
          <p:cNvPr id="4" name="رسم 3" descr="تثبيت مع تعبئة خالصة">
            <a:extLst>
              <a:ext uri="{FF2B5EF4-FFF2-40B4-BE49-F238E27FC236}">
                <a16:creationId xmlns:a16="http://schemas.microsoft.com/office/drawing/2014/main" id="{69A174FD-0723-4007-85C0-4CCF0B812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11374903" y="164562"/>
            <a:ext cx="914400" cy="914400"/>
          </a:xfrm>
          <a:prstGeom prst="rect">
            <a:avLst/>
          </a:prstGeom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89A0D866-C0DD-4D36-989C-35A72E28D59D}"/>
              </a:ext>
            </a:extLst>
          </p:cNvPr>
          <p:cNvSpPr txBox="1">
            <a:spLocks/>
          </p:cNvSpPr>
          <p:nvPr/>
        </p:nvSpPr>
        <p:spPr>
          <a:xfrm>
            <a:off x="5458265" y="2199102"/>
            <a:ext cx="6390249" cy="19299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ar-SA" sz="2400" dirty="0">
                <a:cs typeface="Sultan bold" pitchFamily="2" charset="-78"/>
              </a:rPr>
              <a:t>في هذه الوحدة ستقوم بتحرير الصور برنا مج الصور </a:t>
            </a:r>
            <a:r>
              <a:rPr lang="ar-SA" sz="2400" dirty="0" err="1">
                <a:cs typeface="Sultan bold" pitchFamily="2" charset="-78"/>
              </a:rPr>
              <a:t>الجيمب</a:t>
            </a:r>
            <a:r>
              <a:rPr lang="ar-SA" sz="2400" dirty="0">
                <a:cs typeface="Sultan bold" pitchFamily="2" charset="-78"/>
              </a:rPr>
              <a:t> </a:t>
            </a:r>
            <a:r>
              <a:rPr lang="en-US" sz="2400" dirty="0">
                <a:cs typeface="Sultan bold" pitchFamily="2" charset="-78"/>
              </a:rPr>
              <a:t>(GIMP)</a:t>
            </a:r>
            <a:r>
              <a:rPr lang="ar-SA" sz="2400" dirty="0">
                <a:cs typeface="Sultan bold" pitchFamily="2" charset="-78"/>
              </a:rPr>
              <a:t> يوفر هذا البرنامج العديد من الخصائص المهمة لتحرير الصور كتحديد الكائنات في الصورة ونقلها ، وتصحيح الألوان أو تغييرها ، وإزالة عناصر محددة من الصورة ، وأخيرا تصحيح العيوب في الصور . ستقوم أيضا في هذه الوحدة بإنشاء رسوم متحركة ثنائية الأبعاد باستخدام برنامج سهل لإنشاء الرسوم المتحركة ثنائية الأبعاد .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F10918C4-2E5F-62E7-143E-1A27935F6CF8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60525DC4-B861-7377-14B1-39EC8342897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7" name="صورة 6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0C33AF90-D9B8-CE8A-5892-11B19BDB319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9228255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ربع نص 9">
            <a:extLst>
              <a:ext uri="{FF2B5EF4-FFF2-40B4-BE49-F238E27FC236}">
                <a16:creationId xmlns:a16="http://schemas.microsoft.com/office/drawing/2014/main" id="{991FC9B6-CD9A-4300-A25F-38E57D7A4DF9}"/>
              </a:ext>
            </a:extLst>
          </p:cNvPr>
          <p:cNvSpPr txBox="1"/>
          <p:nvPr/>
        </p:nvSpPr>
        <p:spPr>
          <a:xfrm>
            <a:off x="4403188" y="829360"/>
            <a:ext cx="7652825" cy="55861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2400" dirty="0">
                <a:solidFill>
                  <a:srgbClr val="CE8D35"/>
                </a:solidFill>
                <a:latin typeface="Dubai" panose="020B0503030403030204" pitchFamily="34" charset="-78"/>
                <a:cs typeface="Sultan bold" pitchFamily="2" charset="-78"/>
              </a:rPr>
              <a:t>ستكون قادراً بعد هذه الوحدة على ما يلي :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مفهوم الصورة الرقمية ومكوناتها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تحديد الكائنات وتحريكها أو تغيير حجمها واستدارتها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طلاء كائن محدد أو مسحه من الصورة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دمج مجموعة كائنات مختلفة في ملف واحد وإنشاء صورة مجمعه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 إضافة النص إلى الصورة وإضافة تأثيرات مختلفة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تصحيح أو تغيير ألوان صورة معينة وإضافة تأثيرات فنية عليها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تصحيح أي عيوب موجودة في صورة . </a:t>
            </a:r>
          </a:p>
          <a:p>
            <a:pPr marL="457200" indent="-457200" algn="r" rtl="1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ar-SA" sz="2400" dirty="0">
                <a:latin typeface="Dubai" panose="020B0503030403030204" pitchFamily="34" charset="-78"/>
                <a:cs typeface="Sultan bold" pitchFamily="2" charset="-78"/>
              </a:rPr>
              <a:t>إنشاء الرسوم المتحركة ثنائية الأبعاد .</a:t>
            </a:r>
          </a:p>
          <a:p>
            <a:pPr algn="r" rtl="1">
              <a:lnSpc>
                <a:spcPct val="150000"/>
              </a:lnSpc>
            </a:pPr>
            <a:endParaRPr lang="ar-SA" sz="2400" dirty="0">
              <a:latin typeface="Dubai" panose="020B0503030403030204" pitchFamily="34" charset="-78"/>
              <a:cs typeface="Sultan bold" pitchFamily="2" charset="-78"/>
            </a:endParaRPr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EC7C4B3B-6197-4AAE-9FA7-66501ACC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80493" y="490270"/>
            <a:ext cx="9875520" cy="67818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>
                <a:solidFill>
                  <a:srgbClr val="256047"/>
                </a:solidFill>
                <a:cs typeface="Sultan bold" pitchFamily="2" charset="-78"/>
              </a:rPr>
              <a:t>نواتج التعلم :</a:t>
            </a:r>
            <a:br>
              <a:rPr lang="ar-SA" dirty="0">
                <a:solidFill>
                  <a:srgbClr val="256047"/>
                </a:solidFill>
                <a:cs typeface="Sultan bold" pitchFamily="2" charset="-78"/>
              </a:rPr>
            </a:br>
            <a:endParaRPr lang="ar-SA" dirty="0">
              <a:solidFill>
                <a:srgbClr val="256047"/>
              </a:solidFill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FBF2088-4B39-AC8C-2CFA-3506FDA5978F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3" name="صورة 2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36FB4B5A-FFC7-AE6D-7F3B-0FFC646344A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5" name="صورة 4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62BFF4BB-650B-51C4-2C97-86A32A7B512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587432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D61EEA-04D2-466E-997F-A8BFF6D8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1176" y="55024"/>
            <a:ext cx="9875520" cy="1356360"/>
          </a:xfrm>
        </p:spPr>
        <p:txBody>
          <a:bodyPr>
            <a:normAutofit/>
          </a:bodyPr>
          <a:lstStyle/>
          <a:p>
            <a:r>
              <a:rPr lang="ar-SA" sz="4000" dirty="0">
                <a:solidFill>
                  <a:srgbClr val="CE8D35"/>
                </a:solidFill>
                <a:cs typeface="Sultan bold" pitchFamily="2" charset="-78"/>
              </a:rPr>
              <a:t>الوحدة الثانية : </a:t>
            </a:r>
            <a:r>
              <a:rPr lang="ar-SA" sz="4000" dirty="0">
                <a:solidFill>
                  <a:srgbClr val="256047"/>
                </a:solidFill>
                <a:cs typeface="Sultan bold" pitchFamily="2" charset="-78"/>
              </a:rPr>
              <a:t>التقنية والحياة</a:t>
            </a:r>
          </a:p>
        </p:txBody>
      </p:sp>
      <p:pic>
        <p:nvPicPr>
          <p:cNvPr id="4" name="رسم 3" descr="تثبيت مع تعبئة خالصة">
            <a:extLst>
              <a:ext uri="{FF2B5EF4-FFF2-40B4-BE49-F238E27FC236}">
                <a16:creationId xmlns:a16="http://schemas.microsoft.com/office/drawing/2014/main" id="{69A174FD-0723-4007-85C0-4CCF0B812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11264706" y="-37076"/>
            <a:ext cx="914400" cy="914400"/>
          </a:xfrm>
          <a:prstGeom prst="rect">
            <a:avLst/>
          </a:prstGeom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89A0D866-C0DD-4D36-989C-35A72E28D59D}"/>
              </a:ext>
            </a:extLst>
          </p:cNvPr>
          <p:cNvSpPr txBox="1">
            <a:spLocks/>
          </p:cNvSpPr>
          <p:nvPr/>
        </p:nvSpPr>
        <p:spPr>
          <a:xfrm>
            <a:off x="5219114" y="2154701"/>
            <a:ext cx="7061982" cy="25485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ar-SA" sz="2800" dirty="0">
              <a:cs typeface="Sultan bold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2EC87DF-A932-4841-936A-21338A33F3C0}"/>
              </a:ext>
            </a:extLst>
          </p:cNvPr>
          <p:cNvSpPr txBox="1"/>
          <p:nvPr/>
        </p:nvSpPr>
        <p:spPr>
          <a:xfrm>
            <a:off x="5669281" y="1163441"/>
            <a:ext cx="6407834" cy="39241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rtl="1">
              <a:lnSpc>
                <a:spcPct val="150000"/>
              </a:lnSpc>
              <a:buFont typeface="Raleway"/>
              <a:buNone/>
            </a:pPr>
            <a:r>
              <a:rPr lang="ar-SA" sz="2400" dirty="0">
                <a:latin typeface="+mj-lt"/>
                <a:ea typeface="+mj-ea"/>
                <a:cs typeface="Sultan bold" pitchFamily="2" charset="-78"/>
                <a:sym typeface="Arial"/>
              </a:rPr>
              <a:t>لقد غير التطور المتسارع في التقنية من أساليب الحياة بصورة جذرية . سنتناول في هذه الوحدة بعض الموضوعات المتعلقة بالتطور التقني كأنظمة المراقبة والتحكم واستخدام المستشعرات ، وسنتعرف كذلك على أنظمة تعلم الآلة ، والذكاء الاصطناعي ، والتقنيات الناشئة وكيفية انتشارها . سنتناول الآثار السلبية للاستخدام غير الصحيح للأجهزة الرقمية على الأشخاص ، وفي الختام سنتعرف على أثر التقنية على البيئة وما يمكن القيام به حيال هذه المسألة .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9BDA9485-E8DE-BEB7-D816-EEA30268A410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88187FEA-CFDE-A577-45DB-DEBA62D5B99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7" name="صورة 6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25425396-776F-8C28-9265-CDE23DD3EF1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8448928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ربع نص 9">
            <a:extLst>
              <a:ext uri="{FF2B5EF4-FFF2-40B4-BE49-F238E27FC236}">
                <a16:creationId xmlns:a16="http://schemas.microsoft.com/office/drawing/2014/main" id="{991FC9B6-CD9A-4300-A25F-38E57D7A4DF9}"/>
              </a:ext>
            </a:extLst>
          </p:cNvPr>
          <p:cNvSpPr txBox="1"/>
          <p:nvPr/>
        </p:nvSpPr>
        <p:spPr>
          <a:xfrm>
            <a:off x="4411685" y="1154501"/>
            <a:ext cx="7540284" cy="9541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dirty="0">
                <a:solidFill>
                  <a:srgbClr val="CE8D35"/>
                </a:solidFill>
                <a:latin typeface="Dubai" panose="020B0503030403030204" pitchFamily="34" charset="-78"/>
                <a:cs typeface="Sultan bold" pitchFamily="2" charset="-78"/>
              </a:rPr>
              <a:t>ستكون قادراً بعد هذه الوحدة على ما يلي :</a:t>
            </a:r>
          </a:p>
          <a:p>
            <a:pPr marL="457200" indent="-457200" algn="r" rtl="1">
              <a:buFont typeface="Wingdings" panose="05000000000000000000" pitchFamily="2" charset="2"/>
              <a:buChar char="§"/>
            </a:pPr>
            <a:endParaRPr lang="ar-SA" sz="2800" dirty="0">
              <a:solidFill>
                <a:schemeClr val="bg1">
                  <a:lumMod val="50000"/>
                </a:schemeClr>
              </a:solidFill>
              <a:latin typeface="Dubai" panose="020B0503030403030204" pitchFamily="34" charset="-78"/>
              <a:cs typeface="Sultan bold" pitchFamily="2" charset="-78"/>
            </a:endParaRPr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EC7C4B3B-6197-4AAE-9FA7-66501ACC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76449" y="813225"/>
            <a:ext cx="9875520" cy="67818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>
                <a:solidFill>
                  <a:srgbClr val="256047"/>
                </a:solidFill>
                <a:cs typeface="Sultan bold" pitchFamily="2" charset="-78"/>
              </a:rPr>
              <a:t>نواتج التعلم :</a:t>
            </a:r>
            <a:br>
              <a:rPr lang="ar-SA" dirty="0">
                <a:solidFill>
                  <a:srgbClr val="256047"/>
                </a:solidFill>
                <a:cs typeface="Sultan bold" pitchFamily="2" charset="-78"/>
              </a:rPr>
            </a:br>
            <a:endParaRPr lang="ar-SA" dirty="0">
              <a:solidFill>
                <a:srgbClr val="256047"/>
              </a:solidFill>
            </a:endParaRPr>
          </a:p>
        </p:txBody>
      </p:sp>
      <p:sp>
        <p:nvSpPr>
          <p:cNvPr id="5" name="Google Shape;857;p19">
            <a:extLst>
              <a:ext uri="{FF2B5EF4-FFF2-40B4-BE49-F238E27FC236}">
                <a16:creationId xmlns:a16="http://schemas.microsoft.com/office/drawing/2014/main" id="{832B435B-000D-4FB8-B4EF-90B8783BE153}"/>
              </a:ext>
            </a:extLst>
          </p:cNvPr>
          <p:cNvSpPr txBox="1">
            <a:spLocks/>
          </p:cNvSpPr>
          <p:nvPr/>
        </p:nvSpPr>
        <p:spPr>
          <a:xfrm>
            <a:off x="4604498" y="1743371"/>
            <a:ext cx="7347471" cy="3987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r" rt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▸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marR="0" lvl="1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marR="0" lvl="2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marR="0" lvl="3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marR="0" lvl="4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marR="0" lvl="5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marR="0" lvl="6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marR="0" lvl="7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marR="0" lvl="8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نظم المراقبة والتحكم.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مفهوم الذكاء الاصطناعي.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تأثير أنظمة تعلم الآلة على تحسين الحوسبة وحياتنا.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التطبيقات المختلفة للذكاء الاصطناعي.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التقنيات الناشئة.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أثر التقنية على البيئة.</a:t>
            </a:r>
          </a:p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الآثار السلبية للاستخدام غير الصحيح للأجهزة الرقمية.</a:t>
            </a: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39CA6681-2C6D-6EBD-4C21-238263AC9EB8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3" name="صورة 2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5A114473-1C6C-BB08-7FD3-F6091FDA917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3E876CE4-60BC-C996-D0C9-8FAA81F431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774419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0D61EEA-04D2-466E-997F-A8BFF6D8D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23582" y="732143"/>
            <a:ext cx="8796997" cy="1356360"/>
          </a:xfrm>
        </p:spPr>
        <p:txBody>
          <a:bodyPr>
            <a:normAutofit fontScale="90000"/>
          </a:bodyPr>
          <a:lstStyle/>
          <a:p>
            <a:pPr algn="ctr"/>
            <a:r>
              <a:rPr lang="ar-SA" sz="3600" dirty="0">
                <a:solidFill>
                  <a:srgbClr val="CE8D35"/>
                </a:solidFill>
                <a:cs typeface="Sultan bold" pitchFamily="2" charset="-78"/>
              </a:rPr>
              <a:t>الوحدة الثالثة :</a:t>
            </a:r>
            <a:br>
              <a:rPr lang="ar-SA" sz="3600" dirty="0">
                <a:solidFill>
                  <a:srgbClr val="CE8D35"/>
                </a:solidFill>
                <a:cs typeface="Sultan bold" pitchFamily="2" charset="-78"/>
              </a:rPr>
            </a:br>
            <a:r>
              <a:rPr lang="ar-SA" sz="3600" dirty="0">
                <a:solidFill>
                  <a:srgbClr val="256047"/>
                </a:solidFill>
                <a:cs typeface="Sultan bold" pitchFamily="2" charset="-78"/>
              </a:rPr>
              <a:t>البرمجة باستخدام لغة ترميز النص التشعبي </a:t>
            </a:r>
            <a:br>
              <a:rPr lang="ar-SA" sz="3600" dirty="0">
                <a:solidFill>
                  <a:srgbClr val="256047"/>
                </a:solidFill>
                <a:cs typeface="Sultan bold" pitchFamily="2" charset="-78"/>
              </a:rPr>
            </a:br>
            <a:r>
              <a:rPr lang="ar-SA" sz="3600" dirty="0">
                <a:solidFill>
                  <a:srgbClr val="256047"/>
                </a:solidFill>
                <a:cs typeface="Sultan bold" pitchFamily="2" charset="-78"/>
              </a:rPr>
              <a:t>(  </a:t>
            </a:r>
            <a:r>
              <a:rPr lang="en-US" sz="3600" b="1" dirty="0">
                <a:solidFill>
                  <a:srgbClr val="256047"/>
                </a:solidFill>
                <a:cs typeface="Sultan bold" pitchFamily="2" charset="-78"/>
              </a:rPr>
              <a:t>HTML</a:t>
            </a:r>
            <a:r>
              <a:rPr lang="ar-SA" sz="3600" dirty="0">
                <a:solidFill>
                  <a:srgbClr val="256047"/>
                </a:solidFill>
                <a:cs typeface="Sultan bold" pitchFamily="2" charset="-78"/>
              </a:rPr>
              <a:t>)</a:t>
            </a:r>
          </a:p>
        </p:txBody>
      </p:sp>
      <p:pic>
        <p:nvPicPr>
          <p:cNvPr id="4" name="رسم 3" descr="تثبيت مع تعبئة خالصة">
            <a:extLst>
              <a:ext uri="{FF2B5EF4-FFF2-40B4-BE49-F238E27FC236}">
                <a16:creationId xmlns:a16="http://schemas.microsoft.com/office/drawing/2014/main" id="{69A174FD-0723-4007-85C0-4CCF0B812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5400000">
            <a:off x="11237742" y="38723"/>
            <a:ext cx="914400" cy="914400"/>
          </a:xfrm>
          <a:prstGeom prst="rect">
            <a:avLst/>
          </a:prstGeom>
        </p:spPr>
      </p:pic>
      <p:sp>
        <p:nvSpPr>
          <p:cNvPr id="5" name="عنوان 1">
            <a:extLst>
              <a:ext uri="{FF2B5EF4-FFF2-40B4-BE49-F238E27FC236}">
                <a16:creationId xmlns:a16="http://schemas.microsoft.com/office/drawing/2014/main" id="{89A0D866-C0DD-4D36-989C-35A72E28D59D}"/>
              </a:ext>
            </a:extLst>
          </p:cNvPr>
          <p:cNvSpPr txBox="1">
            <a:spLocks/>
          </p:cNvSpPr>
          <p:nvPr/>
        </p:nvSpPr>
        <p:spPr>
          <a:xfrm>
            <a:off x="6457072" y="2088503"/>
            <a:ext cx="4885006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ar-SA" sz="2800" dirty="0">
                <a:cs typeface="Sultan bold" pitchFamily="2" charset="-78"/>
              </a:rPr>
              <a:t>سنتعرف في هذه الوحدة على طريقة استخدام لغة ترميز النص التشعبي</a:t>
            </a:r>
            <a:r>
              <a:rPr lang="en-US" sz="2800" dirty="0">
                <a:cs typeface="Sultan bold" pitchFamily="2" charset="-78"/>
              </a:rPr>
              <a:t>HTML)</a:t>
            </a:r>
            <a:r>
              <a:rPr lang="ar-SA" sz="2800" dirty="0">
                <a:cs typeface="Sultan bold" pitchFamily="2" charset="-78"/>
              </a:rPr>
              <a:t>)</a:t>
            </a:r>
          </a:p>
          <a:p>
            <a:pPr algn="ctr"/>
            <a:r>
              <a:rPr lang="ar-SA" sz="2800" dirty="0">
                <a:cs typeface="Sultan bold" pitchFamily="2" charset="-78"/>
              </a:rPr>
              <a:t>لإنشاء نموذج جهة الاتصال في موقع الويب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D480D330-F342-2E76-AAD4-64F51A37162C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0D6B1058-8FB5-5EF9-689C-EDFA6E9E9CB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7" name="صورة 6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0EE6015C-AF30-9613-F0F9-6BBCCE4E03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9272431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ربع نص 9">
            <a:extLst>
              <a:ext uri="{FF2B5EF4-FFF2-40B4-BE49-F238E27FC236}">
                <a16:creationId xmlns:a16="http://schemas.microsoft.com/office/drawing/2014/main" id="{991FC9B6-CD9A-4300-A25F-38E57D7A4DF9}"/>
              </a:ext>
            </a:extLst>
          </p:cNvPr>
          <p:cNvSpPr txBox="1"/>
          <p:nvPr/>
        </p:nvSpPr>
        <p:spPr>
          <a:xfrm>
            <a:off x="642424" y="1540613"/>
            <a:ext cx="1118381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ar-SA" sz="2800" dirty="0">
                <a:solidFill>
                  <a:srgbClr val="CE8D35"/>
                </a:solidFill>
                <a:latin typeface="Dubai" panose="020B0503030403030204" pitchFamily="34" charset="-78"/>
                <a:cs typeface="Sultan bold" pitchFamily="2" charset="-78"/>
              </a:rPr>
              <a:t>ستكون قادراً بعد هذه الوحدة على ما يلي :</a:t>
            </a:r>
          </a:p>
        </p:txBody>
      </p:sp>
      <p:sp>
        <p:nvSpPr>
          <p:cNvPr id="4" name="عنوان 3">
            <a:extLst>
              <a:ext uri="{FF2B5EF4-FFF2-40B4-BE49-F238E27FC236}">
                <a16:creationId xmlns:a16="http://schemas.microsoft.com/office/drawing/2014/main" id="{EC7C4B3B-6197-4AAE-9FA7-66501ACCA1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50720" y="1201523"/>
            <a:ext cx="9875520" cy="678180"/>
          </a:xfrm>
        </p:spPr>
        <p:txBody>
          <a:bodyPr>
            <a:normAutofit fontScale="90000"/>
          </a:bodyPr>
          <a:lstStyle/>
          <a:p>
            <a:pPr algn="r"/>
            <a:r>
              <a:rPr lang="ar-SA" dirty="0">
                <a:solidFill>
                  <a:srgbClr val="256047"/>
                </a:solidFill>
                <a:cs typeface="Sultan bold" pitchFamily="2" charset="-78"/>
              </a:rPr>
              <a:t>نواتج التعلم :</a:t>
            </a:r>
            <a:br>
              <a:rPr lang="ar-SA" dirty="0">
                <a:solidFill>
                  <a:srgbClr val="DD6A57"/>
                </a:solidFill>
                <a:cs typeface="Sultan bold" pitchFamily="2" charset="-78"/>
              </a:rPr>
            </a:br>
            <a:endParaRPr lang="ar-SA" dirty="0"/>
          </a:p>
        </p:txBody>
      </p:sp>
      <p:sp>
        <p:nvSpPr>
          <p:cNvPr id="5" name="Google Shape;857;p19">
            <a:extLst>
              <a:ext uri="{FF2B5EF4-FFF2-40B4-BE49-F238E27FC236}">
                <a16:creationId xmlns:a16="http://schemas.microsoft.com/office/drawing/2014/main" id="{B3FBBA83-4E77-4BFD-BB2C-D15AF8D80AD1}"/>
              </a:ext>
            </a:extLst>
          </p:cNvPr>
          <p:cNvSpPr txBox="1">
            <a:spLocks/>
          </p:cNvSpPr>
          <p:nvPr/>
        </p:nvSpPr>
        <p:spPr>
          <a:xfrm>
            <a:off x="3446585" y="2058858"/>
            <a:ext cx="8379655" cy="26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r" rtl="1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▸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marR="0" lvl="1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marR="0" lvl="2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marR="0" lvl="3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marR="0" lvl="4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marR="0" lvl="5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marR="0" lvl="6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marR="0" lvl="7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marR="0" lvl="8" indent="-3429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Barlow Light"/>
              <a:buChar char="▹"/>
              <a:defRPr sz="1800" b="0" i="0" u="none" strike="noStrike" cap="none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3429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مفهوم النموذج بلغة. </a:t>
            </a:r>
          </a:p>
          <a:p>
            <a:pPr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طريقة عمل نموذج جهة الاتصال</a:t>
            </a:r>
            <a:r>
              <a:rPr lang="en-US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HTML</a:t>
            </a: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. </a:t>
            </a:r>
          </a:p>
          <a:p>
            <a:pPr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استخدام لغة ترميز النص التشعبي </a:t>
            </a:r>
            <a:r>
              <a:rPr lang="en-US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(HTML)</a:t>
            </a: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إنشاء نموذج </a:t>
            </a:r>
          </a:p>
          <a:p>
            <a:pPr marL="0" indent="0">
              <a:buClr>
                <a:schemeClr val="tx1"/>
              </a:buClr>
              <a:buNone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        جهة اتصال في موقع ويب .</a:t>
            </a:r>
          </a:p>
          <a:p>
            <a:pPr indent="-457200"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 استخدام الأنواع المختلفة لعنصر </a:t>
            </a:r>
            <a:r>
              <a:rPr lang="en-US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&lt;input&gt;</a:t>
            </a: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في</a:t>
            </a:r>
            <a:r>
              <a:rPr lang="en-US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HTML </a:t>
            </a:r>
            <a:r>
              <a:rPr lang="ar-SA" sz="2400" dirty="0">
                <a:solidFill>
                  <a:schemeClr val="tx1"/>
                </a:solidFill>
                <a:latin typeface="Janna LT" panose="01000000000000000000" pitchFamily="2" charset="-78"/>
                <a:cs typeface="Sultan bold" pitchFamily="2" charset="-78"/>
              </a:rPr>
              <a:t>.</a:t>
            </a:r>
            <a:endParaRPr lang="en-US" sz="2400" dirty="0">
              <a:solidFill>
                <a:schemeClr val="tx1"/>
              </a:solidFill>
              <a:latin typeface="Janna LT" panose="01000000000000000000" pitchFamily="2" charset="-78"/>
              <a:cs typeface="Sultan bold" pitchFamily="2" charset="-78"/>
            </a:endParaRPr>
          </a:p>
        </p:txBody>
      </p:sp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6466F94D-DB0B-B496-B590-8105B0DBD69E}"/>
              </a:ext>
            </a:extLst>
          </p:cNvPr>
          <p:cNvGrpSpPr/>
          <p:nvPr/>
        </p:nvGrpSpPr>
        <p:grpSpPr>
          <a:xfrm>
            <a:off x="478560" y="-348555"/>
            <a:ext cx="11043350" cy="837411"/>
            <a:chOff x="478560" y="-348555"/>
            <a:chExt cx="11043350" cy="837411"/>
          </a:xfrm>
        </p:grpSpPr>
        <p:pic>
          <p:nvPicPr>
            <p:cNvPr id="3" name="صورة 2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61E3C513-2BCC-EF33-6CA2-219241F64A0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2773903" y="-2643898"/>
              <a:ext cx="835224" cy="5425910"/>
            </a:xfrm>
            <a:prstGeom prst="rect">
              <a:avLst/>
            </a:prstGeom>
          </p:spPr>
        </p:pic>
        <p:pic>
          <p:nvPicPr>
            <p:cNvPr id="6" name="صورة 5" descr="صورة تحتوي على نص&#10;&#10;تم إنشاء الوصف تلقائياً">
              <a:extLst>
                <a:ext uri="{FF2B5EF4-FFF2-40B4-BE49-F238E27FC236}">
                  <a16:creationId xmlns:a16="http://schemas.microsoft.com/office/drawing/2014/main" id="{4235C7F6-FB74-CA65-85C5-BEF4A72C674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91343" y="-2641711"/>
              <a:ext cx="835224" cy="542591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993434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1435920259"/>
</p:tagLst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</TotalTime>
  <Words>498</Words>
  <Application>Microsoft Office PowerPoint</Application>
  <PresentationFormat>شاشة عريضة</PresentationFormat>
  <Paragraphs>72</Paragraphs>
  <Slides>11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10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11</vt:i4>
      </vt:variant>
    </vt:vector>
  </HeadingPairs>
  <TitlesOfParts>
    <vt:vector size="22" baseType="lpstr">
      <vt:lpstr>Arial</vt:lpstr>
      <vt:lpstr>Barlow Light</vt:lpstr>
      <vt:lpstr>Calibri</vt:lpstr>
      <vt:lpstr>Calibri Light</vt:lpstr>
      <vt:lpstr>Dubai</vt:lpstr>
      <vt:lpstr>Janna LT</vt:lpstr>
      <vt:lpstr>Mohammad bold art 1</vt:lpstr>
      <vt:lpstr>Raleway</vt:lpstr>
      <vt:lpstr>Sultan bold</vt:lpstr>
      <vt:lpstr>Wingdings</vt:lpstr>
      <vt:lpstr>نسق Office</vt:lpstr>
      <vt:lpstr>التهيئة لمنهج تقنية رقمية 2-1 نظام المسارات السنة الاولى المشتركة الفصل الثاني العام الدراسي 1444هـ  </vt:lpstr>
      <vt:lpstr>عرض تقديمي في PowerPoint</vt:lpstr>
      <vt:lpstr>التعرف على المنهج  و أساليب التقييم</vt:lpstr>
      <vt:lpstr>الوحدة الاولى :معالجة الصور المتقدمة</vt:lpstr>
      <vt:lpstr>نواتج التعلم : </vt:lpstr>
      <vt:lpstr>الوحدة الثانية : التقنية والحياة</vt:lpstr>
      <vt:lpstr>نواتج التعلم : </vt:lpstr>
      <vt:lpstr>الوحدة الثالثة : البرمجة باستخدام لغة ترميز النص التشعبي  (  HTML)</vt:lpstr>
      <vt:lpstr>نواتج التعلم : </vt:lpstr>
      <vt:lpstr>اساليب التقويم وتوزيع الدرجات</vt:lpstr>
      <vt:lpstr>تمنياتي لكم  بالتوفيق والتميز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التهيئة لمنهج تقنية رقمية 1-1 العام الدراسي 1443هـ  المعلم / ـة :</dc:title>
  <dc:creator>abeer saleh</dc:creator>
  <cp:lastModifiedBy>abeer saleh</cp:lastModifiedBy>
  <cp:revision>54</cp:revision>
  <dcterms:created xsi:type="dcterms:W3CDTF">2021-08-28T06:21:03Z</dcterms:created>
  <dcterms:modified xsi:type="dcterms:W3CDTF">2022-12-03T12:58:37Z</dcterms:modified>
</cp:coreProperties>
</file>