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6" r:id="rId1"/>
  </p:sldMasterIdLst>
  <p:notesMasterIdLst>
    <p:notesMasterId r:id="rId19"/>
  </p:notesMasterIdLst>
  <p:handoutMasterIdLst>
    <p:handoutMasterId r:id="rId20"/>
  </p:handoutMasterIdLst>
  <p:sldIdLst>
    <p:sldId id="11088681" r:id="rId2"/>
    <p:sldId id="260" r:id="rId3"/>
    <p:sldId id="256" r:id="rId4"/>
    <p:sldId id="11088622" r:id="rId5"/>
    <p:sldId id="11088633" r:id="rId6"/>
    <p:sldId id="257" r:id="rId7"/>
    <p:sldId id="291" r:id="rId8"/>
    <p:sldId id="11088713" r:id="rId9"/>
    <p:sldId id="11088648" r:id="rId10"/>
    <p:sldId id="11088655" r:id="rId11"/>
    <p:sldId id="11088712" r:id="rId12"/>
    <p:sldId id="11088657" r:id="rId13"/>
    <p:sldId id="11088666" r:id="rId14"/>
    <p:sldId id="11088670" r:id="rId15"/>
    <p:sldId id="11088667" r:id="rId16"/>
    <p:sldId id="267" r:id="rId17"/>
    <p:sldId id="11088679" r:id="rId18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495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A9"/>
    <a:srgbClr val="6245F5"/>
    <a:srgbClr val="EA5E66"/>
    <a:srgbClr val="6A4CFF"/>
    <a:srgbClr val="D81567"/>
    <a:srgbClr val="AFA0FA"/>
    <a:srgbClr val="4E3B85"/>
    <a:srgbClr val="D45803"/>
    <a:srgbClr val="D4EFF8"/>
    <a:srgbClr val="F1FA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بلا نمط، بلا شبكة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نمط متوسط 2 - تميي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نمط متوسط 2 - تميي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نمط متوسط 2 - تميي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نمط فاتح 2 - تميي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92037" autoAdjust="0"/>
  </p:normalViewPr>
  <p:slideViewPr>
    <p:cSldViewPr snapToGrid="0" showGuides="1">
      <p:cViewPr varScale="1">
        <p:scale>
          <a:sx n="76" d="100"/>
          <a:sy n="76" d="100"/>
        </p:scale>
        <p:origin x="1022" y="58"/>
      </p:cViewPr>
      <p:guideLst>
        <p:guide orient="horz" pos="2160"/>
        <p:guide pos="495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39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Montserrat" panose="00000500000000000000" charset="0"/>
              </a:rPr>
              <a:t>2022/12/6</a:t>
            </a:fld>
            <a:endParaRPr lang="zh-CN" altLang="en-US">
              <a:cs typeface="Montserrat" panose="00000500000000000000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Montserrat" panose="00000500000000000000" charset="0"/>
              </a:rPr>
              <a:t>‹#›</a:t>
            </a:fld>
            <a:endParaRPr lang="zh-CN" altLang="en-US">
              <a:cs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DBB11A41-89D6-40CC-B344-DE05BE3C8798}" type="datetimeFigureOut">
              <a:rPr lang="zh-CN" altLang="en-US" smtClean="0"/>
              <a:t>2022/12/6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852AFEA5-68EA-41C8-98EF-686B9CD5E70C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51353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4AAC0-0336-4CFA-B80D-62808ADF5267}" type="slidenum">
              <a:rPr lang="ar-SA" smtClean="0"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52887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51653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238A9CF-1E53-4FDE-829F-02FC483F6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8D96DF6-9771-4CCD-AF1E-5BC2E60134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614B88A-003B-4C50-86DA-390FDBB7E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2022/12/6</a:t>
            </a:fld>
            <a:endParaRPr lang="zh-CN" alt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C6C95EC-34F3-451D-A70C-F857F152D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2B7F424-7BDC-49F3-80E7-40AAB71DD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405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EF79017-1C4A-4FDD-BD87-B409C216A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3D0A923-6061-42D6-BAEE-9B799F986B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30B0CFF-E2CE-45C9-96D6-84A20FEA3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2022/12/6</a:t>
            </a:fld>
            <a:endParaRPr lang="zh-CN" alt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DD80228-9B4D-463F-910B-3A97A94D6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41577DB-FA0E-4AC4-8818-C653CD3E9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6783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BEB142C9-ACD5-4135-B13A-61DFEF7C89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6B92F0B-5958-4340-B709-5DC1BC728F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50CF814-404B-403B-B444-EFD2218D5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2022/12/6</a:t>
            </a:fld>
            <a:endParaRPr lang="zh-CN" alt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0F8C6E4-65C7-4AF8-ADA3-04DB101C0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D72A594-2799-4E0A-9C2D-E7522DC05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0833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orkspac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Freeform 12"/>
          <p:cNvSpPr>
            <a:spLocks/>
          </p:cNvSpPr>
          <p:nvPr userDrawn="1"/>
        </p:nvSpPr>
        <p:spPr bwMode="auto">
          <a:xfrm>
            <a:off x="0" y="5869518"/>
            <a:ext cx="12192000" cy="988484"/>
          </a:xfrm>
          <a:custGeom>
            <a:avLst/>
            <a:gdLst>
              <a:gd name="T0" fmla="*/ 11520 w 11520"/>
              <a:gd name="T1" fmla="*/ 0 h 933"/>
              <a:gd name="T2" fmla="*/ 0 w 11520"/>
              <a:gd name="T3" fmla="*/ 507 h 933"/>
              <a:gd name="T4" fmla="*/ 0 w 11520"/>
              <a:gd name="T5" fmla="*/ 933 h 933"/>
              <a:gd name="T6" fmla="*/ 11520 w 11520"/>
              <a:gd name="T7" fmla="*/ 933 h 933"/>
              <a:gd name="T8" fmla="*/ 11520 w 11520"/>
              <a:gd name="T9" fmla="*/ 0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20" h="933">
                <a:moveTo>
                  <a:pt x="11520" y="0"/>
                </a:moveTo>
                <a:lnTo>
                  <a:pt x="0" y="507"/>
                </a:lnTo>
                <a:lnTo>
                  <a:pt x="0" y="933"/>
                </a:lnTo>
                <a:lnTo>
                  <a:pt x="11520" y="933"/>
                </a:lnTo>
                <a:lnTo>
                  <a:pt x="115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F30096-E2FA-4C53-8FFA-C198FACBBC31}" type="datetimeFigureOut">
              <a:rPr lang="en-US" smtClean="0"/>
              <a:pPr/>
              <a:t>12/6/2022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6EB2CE-F8EE-47A0-A8D1-750600A29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3" name="Rectangle 11"/>
          <p:cNvSpPr>
            <a:spLocks noChangeArrowheads="1"/>
          </p:cNvSpPr>
          <p:nvPr userDrawn="1"/>
        </p:nvSpPr>
        <p:spPr bwMode="auto">
          <a:xfrm>
            <a:off x="4234" y="6407151"/>
            <a:ext cx="6351" cy="450851"/>
          </a:xfrm>
          <a:prstGeom prst="rect">
            <a:avLst/>
          </a:prstGeom>
          <a:solidFill>
            <a:srgbClr val="E7E9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96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your title here</a:t>
            </a:r>
            <a:endParaRPr lang="en-US" noProof="0" dirty="0"/>
          </a:p>
        </p:txBody>
      </p:sp>
      <p:sp>
        <p:nvSpPr>
          <p:cNvPr id="238" name="Text Placeholder 4"/>
          <p:cNvSpPr>
            <a:spLocks noGrp="1"/>
          </p:cNvSpPr>
          <p:nvPr>
            <p:ph type="body" sz="quarter" idx="35" hasCustomPrompt="1"/>
          </p:nvPr>
        </p:nvSpPr>
        <p:spPr>
          <a:xfrm>
            <a:off x="623392" y="1892829"/>
            <a:ext cx="10945216" cy="3976688"/>
          </a:xfrm>
        </p:spPr>
        <p:txBody>
          <a:bodyPr anchor="t">
            <a:noAutofit/>
          </a:bodyPr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933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Ut enim ad minim veniam, quis nostrud exercitation ullamco laboris nisi ut aliquip ex ea commodo consequat.</a:t>
            </a:r>
          </a:p>
        </p:txBody>
      </p:sp>
      <p:grpSp>
        <p:nvGrpSpPr>
          <p:cNvPr id="9" name="Group 45"/>
          <p:cNvGrpSpPr>
            <a:grpSpLocks noChangeAspect="1"/>
          </p:cNvGrpSpPr>
          <p:nvPr userDrawn="1"/>
        </p:nvGrpSpPr>
        <p:grpSpPr bwMode="auto">
          <a:xfrm>
            <a:off x="10951801" y="6693359"/>
            <a:ext cx="1163515" cy="143171"/>
            <a:chOff x="5148" y="3159"/>
            <a:chExt cx="577" cy="71"/>
          </a:xfrm>
        </p:grpSpPr>
        <p:sp>
          <p:nvSpPr>
            <p:cNvPr id="10" name="Rectangle 46"/>
            <p:cNvSpPr>
              <a:spLocks noChangeArrowheads="1"/>
            </p:cNvSpPr>
            <p:nvPr userDrawn="1"/>
          </p:nvSpPr>
          <p:spPr bwMode="auto">
            <a:xfrm>
              <a:off x="5148" y="3159"/>
              <a:ext cx="44" cy="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33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©</a:t>
              </a:r>
              <a:endParaRPr kumimoji="0" lang="en-US" alt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47"/>
            <p:cNvSpPr>
              <a:spLocks noChangeArrowheads="1"/>
            </p:cNvSpPr>
            <p:nvPr userDrawn="1"/>
          </p:nvSpPr>
          <p:spPr bwMode="auto">
            <a:xfrm>
              <a:off x="5206" y="3159"/>
              <a:ext cx="37" cy="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33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endParaRPr kumimoji="0" lang="en-US" alt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48"/>
            <p:cNvSpPr>
              <a:spLocks noChangeArrowheads="1"/>
            </p:cNvSpPr>
            <p:nvPr userDrawn="1"/>
          </p:nvSpPr>
          <p:spPr bwMode="auto">
            <a:xfrm>
              <a:off x="5235" y="3159"/>
              <a:ext cx="490" cy="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33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emplateswise.com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985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6604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5B3C918-709D-4FCE-8687-7A6D84013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1E9C76E-A9D6-46E7-8B6B-3E5B8F193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E77C1BF-44C0-41F8-96DB-BE59DFD99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2022/12/6</a:t>
            </a:fld>
            <a:endParaRPr lang="zh-CN" alt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F975B7E-33AD-4A23-A0A1-DCDD686C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802E3F4-2F1E-4FF5-BEF0-DFC294E1B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302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18A6F4D-F8A2-4A4A-8B8A-932123755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65D2CFA-D8D1-4C2E-81E3-C3EEA63A2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9B7236F-5AB7-4FD0-9E45-3C02C3767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2022/12/6</a:t>
            </a:fld>
            <a:endParaRPr lang="zh-CN" alt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6EE283A-374A-45B8-945D-CA250F330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797BA4E-FB7B-4044-910C-2725A4641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5903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9895DAC-4859-4A33-90FF-BDCE7E9A3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02945A5-F18C-4133-B575-E6DF8E81C1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C0B1777-C922-47A8-82FC-65242D4176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D9FA74C-6ED0-4DFC-893E-2C7F5455B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2022/12/6</a:t>
            </a:fld>
            <a:endParaRPr lang="zh-CN" alt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DC7E3DD-B788-4878-A78B-E405D6772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B343837-5599-4463-BE11-64EDD4E87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6048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A07B607-C2E1-436E-A291-0BC2F3252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5AF0537-C97D-4F64-AAF8-9EF634E87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6EA2246-FA8F-4147-B87C-E52ACB0BF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703BBBEE-6106-431E-9109-558E10ACF6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3F7E8884-CDE6-4782-8DE4-0879DD85A9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8F19793C-EF66-4BC7-8311-0E584294C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2022/12/6</a:t>
            </a:fld>
            <a:endParaRPr lang="zh-CN" altLang="en-US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132F6DD-FABC-4116-8EFE-486307FF8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12C47FFC-406C-4D9B-AEB0-85D67D7E4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7955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2FA208D-3DC9-473B-ADA7-08A35C5D0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4EABC16A-3C38-4BD4-B9F0-155A7E745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2022/12/6</a:t>
            </a:fld>
            <a:endParaRPr lang="zh-CN" altLang="en-US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9E937007-E5C3-455C-8976-F0ED14F2A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955D7D82-8C45-485B-ABD1-4090DC18F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6519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72D25C4-ABAB-4024-A2F5-D985F1AE4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2022/12/6</a:t>
            </a:fld>
            <a:endParaRPr lang="zh-CN" altLang="en-US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5EC9FFD-45CC-45C4-BEC6-277C9F438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BB5184C4-37AD-4401-B9C1-661F64F33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841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F6CB0F-AC6B-4CD1-ACD6-FFC2B85EE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5DADFBE-690D-435D-A478-93939DF98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4A9D4C9-DB44-482C-B6BD-038D9A27A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0ED837F-A4EE-4127-B268-E334F0479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2022/12/6</a:t>
            </a:fld>
            <a:endParaRPr lang="zh-CN" alt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7DC4822-F70E-497A-B11F-307620879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059AEA7-7489-4002-AD99-DCD49450B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109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453319C-3621-416F-9533-209E34CD0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E5675ED-BE28-4CD4-8DBC-58F8358295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8776C74-559A-4B76-801A-05777E0F9F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3AED6F2-CE6E-40D5-AA0A-5C8145AD5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2022/12/6</a:t>
            </a:fld>
            <a:endParaRPr lang="zh-CN" alt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FC337C3-2987-43CA-B151-417479F7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7169471-2ACF-413A-B237-80F1618EA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7747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794E986D-81D2-4E23-AE2B-A415254B3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215DECB-599F-4BD9-9FFA-A2ABEA46C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BE285C6-099E-439A-8398-E4F6410585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D7012-494E-46F9-98B7-80122338A741}" type="datetimeFigureOut">
              <a:rPr lang="zh-CN" altLang="en-US" smtClean="0"/>
              <a:t>2022/12/6</a:t>
            </a:fld>
            <a:endParaRPr lang="zh-CN" alt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0E44FBA-330C-4584-84D4-0BAEA5D84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0B98A9-3FF8-4F5D-8F99-7A0443844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986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701" r:id="rId12"/>
    <p:sldLayoutId id="2147483702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Hussam_9595" TargetMode="External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channel/UC0yHKQvfDf8sXZtg3UdHJsA/videos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hyperlink" Target="https://t.me/Hussam_9595" TargetMode="Externa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jpe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5" Type="http://schemas.openxmlformats.org/officeDocument/2006/relationships/image" Target="../media/image37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27.jpe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8.png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11" Type="http://schemas.openxmlformats.org/officeDocument/2006/relationships/audio" Target="../media/audio2.wav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17" Type="http://schemas.openxmlformats.org/officeDocument/2006/relationships/image" Target="../media/image6.png"/><Relationship Id="rId2" Type="http://schemas.openxmlformats.org/officeDocument/2006/relationships/image" Target="../media/image5.png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jpe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389925" y="2126849"/>
            <a:ext cx="8089963" cy="2400657"/>
            <a:chOff x="3291768" y="-1259445"/>
            <a:chExt cx="4989822" cy="8149783"/>
          </a:xfrm>
        </p:grpSpPr>
        <p:sp>
          <p:nvSpPr>
            <p:cNvPr id="17" name="文本框 16"/>
            <p:cNvSpPr txBox="1"/>
            <p:nvPr/>
          </p:nvSpPr>
          <p:spPr>
            <a:xfrm>
              <a:off x="3535967" y="-1259445"/>
              <a:ext cx="4745623" cy="814978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ar-SA" sz="9600" dirty="0">
                  <a:latin typeface="Sakkal Majalla" panose="02000000000000000000" pitchFamily="2" charset="-78"/>
                  <a:cs typeface="Fanan" pitchFamily="2" charset="-78"/>
                </a:rPr>
                <a:t>تقنية رقمية 1-2</a:t>
              </a:r>
              <a:br>
                <a:rPr lang="ar-SA" sz="9600" dirty="0">
                  <a:latin typeface="Sakkal Majalla" panose="02000000000000000000" pitchFamily="2" charset="-78"/>
                  <a:cs typeface="Fanan" pitchFamily="2" charset="-78"/>
                </a:rPr>
              </a:br>
              <a:endParaRPr lang="zh-CN" altLang="en-US" sz="5400" dirty="0">
                <a:latin typeface="Sakkal Majalla" panose="02000000000000000000" pitchFamily="2" charset="-78"/>
                <a:ea typeface="Montserrat" panose="00000500000000000000" charset="0"/>
                <a:cs typeface="Fanan" pitchFamily="2" charset="-78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291768" y="1990315"/>
              <a:ext cx="4745623" cy="78028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endParaRPr lang="en-US" altLang="zh-CN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Sakkal Majalla" panose="02000000000000000000" pitchFamily="2" charset="-78"/>
                <a:ea typeface="Montserrat" panose="00000500000000000000" charset="0"/>
                <a:cs typeface="Fanan" pitchFamily="2" charset="-78"/>
              </a:endParaRP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EF50005B-6367-4AFF-A327-F7D9A4C618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423" b="19591"/>
          <a:stretch/>
        </p:blipFill>
        <p:spPr>
          <a:xfrm>
            <a:off x="3792123" y="0"/>
            <a:ext cx="3681487" cy="2336572"/>
          </a:xfrm>
          <a:prstGeom prst="rect">
            <a:avLst/>
          </a:prstGeom>
        </p:spPr>
      </p:pic>
      <p:sp>
        <p:nvSpPr>
          <p:cNvPr id="9" name="文本框 16">
            <a:extLst>
              <a:ext uri="{FF2B5EF4-FFF2-40B4-BE49-F238E27FC236}">
                <a16:creationId xmlns:a16="http://schemas.microsoft.com/office/drawing/2014/main" id="{287B91DB-03C5-4FC1-B2DB-43BF61DA04EB}"/>
              </a:ext>
            </a:extLst>
          </p:cNvPr>
          <p:cNvSpPr txBox="1"/>
          <p:nvPr/>
        </p:nvSpPr>
        <p:spPr>
          <a:xfrm>
            <a:off x="1881935" y="3486923"/>
            <a:ext cx="769404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ar-SA" sz="4400" dirty="0">
                <a:solidFill>
                  <a:schemeClr val="accent1"/>
                </a:solidFill>
                <a:latin typeface="Sakkal Majalla" panose="02000000000000000000" pitchFamily="2" charset="-78"/>
                <a:cs typeface="Fanan" pitchFamily="2" charset="-78"/>
              </a:rPr>
              <a:t>معلم المادة / أ-حسام مساعد الثقفي </a:t>
            </a:r>
            <a:endParaRPr lang="zh-CN" altLang="en-US" sz="2000" dirty="0">
              <a:solidFill>
                <a:schemeClr val="accent1"/>
              </a:solidFill>
              <a:latin typeface="Sakkal Majalla" panose="02000000000000000000" pitchFamily="2" charset="-78"/>
              <a:ea typeface="Montserrat" panose="00000500000000000000" charset="0"/>
              <a:cs typeface="Fanan" pitchFamily="2" charset="-78"/>
            </a:endParaRPr>
          </a:p>
        </p:txBody>
      </p:sp>
      <p:pic>
        <p:nvPicPr>
          <p:cNvPr id="10" name="صورة 9" descr="Image result for telegram logo png">
            <a:hlinkClick r:id="rId4"/>
            <a:extLst>
              <a:ext uri="{FF2B5EF4-FFF2-40B4-BE49-F238E27FC236}">
                <a16:creationId xmlns:a16="http://schemas.microsoft.com/office/drawing/2014/main" id="{99277C4D-B057-49E7-8553-81ABA4F742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496" y="4449392"/>
            <a:ext cx="769441" cy="769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صورة 10" descr="Image result for youtube logo png">
            <a:hlinkClick r:id="rId6"/>
            <a:extLst>
              <a:ext uri="{FF2B5EF4-FFF2-40B4-BE49-F238E27FC236}">
                <a16:creationId xmlns:a16="http://schemas.microsoft.com/office/drawing/2014/main" id="{D75897F3-000C-4AF7-8DCB-83F56E879FB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82" t="20453" r="-1" b="14666"/>
          <a:stretch/>
        </p:blipFill>
        <p:spPr bwMode="auto">
          <a:xfrm>
            <a:off x="5154804" y="4524641"/>
            <a:ext cx="935619" cy="5779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صورة 11" descr="Image result for twitter logo png">
            <a:hlinkClick r:id="rId8"/>
            <a:extLst>
              <a:ext uri="{FF2B5EF4-FFF2-40B4-BE49-F238E27FC236}">
                <a16:creationId xmlns:a16="http://schemas.microsoft.com/office/drawing/2014/main" id="{3429B1C7-D079-43E3-A0A1-869BF9D53C0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316" y="4265415"/>
            <a:ext cx="1056489" cy="1056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9C9049E0-6E7A-0ACB-C1B2-6216D387A33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6307" b="37093"/>
          <a:stretch>
            <a:fillRect/>
          </a:stretch>
        </p:blipFill>
        <p:spPr>
          <a:xfrm>
            <a:off x="-11151" y="4449391"/>
            <a:ext cx="12203151" cy="2408609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0EA2747-3B71-9CD4-CE95-945684F09C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" y="90435"/>
            <a:ext cx="1786313" cy="4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1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CF52E84F-5E61-411B-8198-47EB0EA53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-11151" y="5988818"/>
            <a:ext cx="12203151" cy="869182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814C5110-FDB8-4D86-8165-EEC8DF69EA00}"/>
              </a:ext>
            </a:extLst>
          </p:cNvPr>
          <p:cNvSpPr/>
          <p:nvPr/>
        </p:nvSpPr>
        <p:spPr>
          <a:xfrm>
            <a:off x="4371033" y="208600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152400" lvl="0" algn="r" rtl="1">
              <a:spcBef>
                <a:spcPts val="1600"/>
              </a:spcBef>
              <a:spcAft>
                <a:spcPts val="0"/>
              </a:spcAft>
              <a:buSzPts val="1200"/>
            </a:pPr>
            <a:r>
              <a:rPr lang="ar-SA" sz="3600" b="1" dirty="0">
                <a:solidFill>
                  <a:schemeClr val="bg1"/>
                </a:solidFill>
                <a:cs typeface="Fanan" pitchFamily="2" charset="-78"/>
                <a:sym typeface="Roboto"/>
              </a:rPr>
              <a:t>استخدام أداة السطوع والتباين للصورة :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152FD29D-9806-438D-8EFE-7FBE96874CFD}"/>
              </a:ext>
            </a:extLst>
          </p:cNvPr>
          <p:cNvSpPr/>
          <p:nvPr/>
        </p:nvSpPr>
        <p:spPr>
          <a:xfrm>
            <a:off x="1305141" y="1016227"/>
            <a:ext cx="1088685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271463" indent="-271463"/>
            <a:r>
              <a:rPr lang="ar-SA" sz="3200" dirty="0">
                <a:ln w="0"/>
                <a:cs typeface="Fanan" pitchFamily="2" charset="-78"/>
              </a:rPr>
              <a:t>-</a:t>
            </a:r>
            <a:r>
              <a:rPr lang="ar-SA" sz="3200" dirty="0">
                <a:ln w="0"/>
                <a:solidFill>
                  <a:srgbClr val="FF0000"/>
                </a:solidFill>
                <a:cs typeface="Fanan" pitchFamily="2" charset="-78"/>
              </a:rPr>
              <a:t> </a:t>
            </a:r>
            <a:r>
              <a:rPr lang="ar-SA" sz="3200" dirty="0">
                <a:ln w="0"/>
                <a:cs typeface="Fanan" pitchFamily="2" charset="-78"/>
              </a:rPr>
              <a:t>تؤثر هذه الأداة على المناطق ذات </a:t>
            </a:r>
            <a:r>
              <a:rPr lang="ar-SA" sz="3200" dirty="0">
                <a:ln w="0"/>
                <a:solidFill>
                  <a:srgbClr val="00B050"/>
                </a:solidFill>
                <a:cs typeface="Fanan" pitchFamily="2" charset="-78"/>
              </a:rPr>
              <a:t>الدرجات اللونية المتوسطة </a:t>
            </a:r>
            <a:r>
              <a:rPr lang="ar-SA" sz="3200" dirty="0">
                <a:ln w="0"/>
                <a:cs typeface="Fanan" pitchFamily="2" charset="-78"/>
              </a:rPr>
              <a:t>في الصورة مما يعطي نتيجة </a:t>
            </a:r>
            <a:r>
              <a:rPr lang="ar-SA" sz="3200" dirty="0">
                <a:ln w="0"/>
                <a:solidFill>
                  <a:srgbClr val="FF0000"/>
                </a:solidFill>
                <a:cs typeface="Fanan" pitchFamily="2" charset="-78"/>
              </a:rPr>
              <a:t>أكثر اعتدالاً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A42CEA1C-BB34-40EC-9DC2-1ABEF2F4183F}"/>
              </a:ext>
            </a:extLst>
          </p:cNvPr>
          <p:cNvSpPr/>
          <p:nvPr/>
        </p:nvSpPr>
        <p:spPr>
          <a:xfrm>
            <a:off x="2866818" y="2025663"/>
            <a:ext cx="93251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cs typeface="Fanan" pitchFamily="2" charset="-78"/>
              </a:rPr>
              <a:t>- يمكن العثور على هذه الأداة من </a:t>
            </a:r>
            <a:r>
              <a:rPr lang="ar-SA" sz="3200" dirty="0">
                <a:ln w="0"/>
                <a:solidFill>
                  <a:srgbClr val="EA5E66"/>
                </a:solidFill>
                <a:cs typeface="Fanan" pitchFamily="2" charset="-78"/>
              </a:rPr>
              <a:t>قائمة الألوان (</a:t>
            </a:r>
            <a:r>
              <a:rPr lang="en-US" sz="3200" dirty="0">
                <a:ln w="0"/>
                <a:solidFill>
                  <a:srgbClr val="EA5E66"/>
                </a:solidFill>
                <a:cs typeface="Fanan" pitchFamily="2" charset="-78"/>
              </a:rPr>
              <a:t>COLOR</a:t>
            </a:r>
            <a:r>
              <a:rPr lang="ar-SA" sz="3200" dirty="0">
                <a:ln w="0"/>
                <a:solidFill>
                  <a:srgbClr val="EA5E66"/>
                </a:solidFill>
                <a:cs typeface="Fanan" pitchFamily="2" charset="-78"/>
              </a:rPr>
              <a:t>) </a:t>
            </a:r>
            <a:r>
              <a:rPr lang="ar-SA" sz="3200" dirty="0">
                <a:ln w="0"/>
                <a:cs typeface="Fanan" pitchFamily="2" charset="-78"/>
              </a:rPr>
              <a:t>في شريط </a:t>
            </a:r>
            <a:r>
              <a:rPr lang="ar-SA" sz="3200" dirty="0">
                <a:ln w="0"/>
                <a:solidFill>
                  <a:srgbClr val="0070C0"/>
                </a:solidFill>
                <a:cs typeface="Fanan" pitchFamily="2" charset="-78"/>
              </a:rPr>
              <a:t>القوائم</a:t>
            </a:r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33C89DA9-A9D7-7D96-56EE-0B225A7AF107}"/>
              </a:ext>
            </a:extLst>
          </p:cNvPr>
          <p:cNvGrpSpPr/>
          <p:nvPr/>
        </p:nvGrpSpPr>
        <p:grpSpPr>
          <a:xfrm>
            <a:off x="9792" y="2859414"/>
            <a:ext cx="12047644" cy="3531662"/>
            <a:chOff x="14043" y="3033741"/>
            <a:chExt cx="12047644" cy="2964263"/>
          </a:xfrm>
        </p:grpSpPr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DA2F049F-F072-4FFF-A99C-00CD5F842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797" t="28227" r="50000" b="44176"/>
            <a:stretch/>
          </p:blipFill>
          <p:spPr>
            <a:xfrm>
              <a:off x="8123319" y="3074874"/>
              <a:ext cx="3938368" cy="256995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A3F40B0C-51BE-4B84-96FC-EB67261EB7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6868" t="45274" r="53763" b="28352"/>
            <a:stretch/>
          </p:blipFill>
          <p:spPr>
            <a:xfrm>
              <a:off x="4068680" y="3033741"/>
              <a:ext cx="4054639" cy="260552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0AD41332-686E-46C7-BBE5-6D8A2EA4E7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04" t="39932" r="74121" b="27923"/>
            <a:stretch/>
          </p:blipFill>
          <p:spPr>
            <a:xfrm>
              <a:off x="14043" y="3033741"/>
              <a:ext cx="4054638" cy="296426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pic>
        <p:nvPicPr>
          <p:cNvPr id="2" name="Picture 4" descr="تحميل برنامج جيمب Gimp 2020 لمعالجة الصور للكمبيوتر والموبايل - برامج بلس">
            <a:extLst>
              <a:ext uri="{FF2B5EF4-FFF2-40B4-BE49-F238E27FC236}">
                <a16:creationId xmlns:a16="http://schemas.microsoft.com/office/drawing/2014/main" id="{0B01BD0A-1CAE-1271-6748-CCC6032B4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1"/>
          <a:stretch>
            <a:fillRect/>
          </a:stretch>
        </p:blipFill>
        <p:spPr bwMode="auto">
          <a:xfrm>
            <a:off x="-11150" y="95495"/>
            <a:ext cx="1118163" cy="69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6999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CF52E84F-5E61-411B-8198-47EB0EA539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6307" b="37093"/>
          <a:stretch>
            <a:fillRect/>
          </a:stretch>
        </p:blipFill>
        <p:spPr>
          <a:xfrm>
            <a:off x="-11151" y="5777810"/>
            <a:ext cx="12203151" cy="1080190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814C5110-FDB8-4D86-8165-EEC8DF69EA00}"/>
              </a:ext>
            </a:extLst>
          </p:cNvPr>
          <p:cNvSpPr/>
          <p:nvPr/>
        </p:nvSpPr>
        <p:spPr>
          <a:xfrm>
            <a:off x="4371033" y="208600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152400" lvl="0" algn="r" rtl="1">
              <a:spcBef>
                <a:spcPts val="1600"/>
              </a:spcBef>
              <a:spcAft>
                <a:spcPts val="0"/>
              </a:spcAft>
              <a:buSzPts val="1200"/>
            </a:pPr>
            <a:r>
              <a:rPr lang="ar-SA" sz="3600" b="1" dirty="0">
                <a:solidFill>
                  <a:schemeClr val="bg1"/>
                </a:solidFill>
                <a:cs typeface="Fanan" pitchFamily="2" charset="-78"/>
                <a:sym typeface="Roboto"/>
              </a:rPr>
              <a:t>استخدام أداة اللون والتشبع للصورة :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2006532C-5776-412F-925F-926D1F05063F}"/>
              </a:ext>
            </a:extLst>
          </p:cNvPr>
          <p:cNvSpPr/>
          <p:nvPr/>
        </p:nvSpPr>
        <p:spPr>
          <a:xfrm>
            <a:off x="2283602" y="1043200"/>
            <a:ext cx="990839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ar-SA" sz="3200" dirty="0">
                <a:ln w="0"/>
                <a:cs typeface="Fanan" pitchFamily="2" charset="-78"/>
              </a:rPr>
              <a:t>-</a:t>
            </a:r>
            <a:r>
              <a:rPr lang="ar-SA" sz="3200" dirty="0">
                <a:ln w="0"/>
                <a:solidFill>
                  <a:srgbClr val="FF0000"/>
                </a:solidFill>
                <a:cs typeface="Fanan" pitchFamily="2" charset="-78"/>
              </a:rPr>
              <a:t> </a:t>
            </a:r>
            <a:r>
              <a:rPr lang="ar-SA" sz="3200" dirty="0">
                <a:ln w="0"/>
                <a:cs typeface="Fanan" pitchFamily="2" charset="-78"/>
              </a:rPr>
              <a:t>تتيح لك هذه الأداة </a:t>
            </a:r>
            <a:r>
              <a:rPr lang="ar-SA" sz="3200" dirty="0">
                <a:ln w="0"/>
                <a:solidFill>
                  <a:schemeClr val="accent4">
                    <a:lumMod val="75000"/>
                  </a:schemeClr>
                </a:solidFill>
                <a:cs typeface="Fanan" pitchFamily="2" charset="-78"/>
              </a:rPr>
              <a:t>تغيير التدرج اللوني </a:t>
            </a:r>
            <a:r>
              <a:rPr lang="ar-SA" sz="3200" dirty="0">
                <a:ln w="0"/>
                <a:cs typeface="Fanan" pitchFamily="2" charset="-78"/>
              </a:rPr>
              <a:t>في صورتك وجعل الألوان </a:t>
            </a:r>
            <a:r>
              <a:rPr lang="ar-SA" sz="3200" dirty="0">
                <a:ln w="0"/>
                <a:solidFill>
                  <a:srgbClr val="FF0000"/>
                </a:solidFill>
                <a:cs typeface="Fanan" pitchFamily="2" charset="-78"/>
              </a:rPr>
              <a:t>غنية</a:t>
            </a:r>
            <a:r>
              <a:rPr lang="ar-SA" sz="3200" dirty="0">
                <a:ln w="0"/>
                <a:cs typeface="Fanan" pitchFamily="2" charset="-78"/>
              </a:rPr>
              <a:t> أو </a:t>
            </a:r>
            <a:r>
              <a:rPr lang="ar-SA" sz="3200" dirty="0">
                <a:ln w="0"/>
                <a:solidFill>
                  <a:srgbClr val="FF0000"/>
                </a:solidFill>
                <a:cs typeface="Fanan" pitchFamily="2" charset="-78"/>
              </a:rPr>
              <a:t>باهتة</a:t>
            </a:r>
            <a:r>
              <a:rPr lang="ar-SA" sz="3200" dirty="0">
                <a:ln w="0"/>
                <a:cs typeface="Fanan" pitchFamily="2" charset="-78"/>
              </a:rPr>
              <a:t>. </a:t>
            </a:r>
            <a:endParaRPr lang="ar-SA" sz="3200" dirty="0">
              <a:ln w="0"/>
              <a:solidFill>
                <a:srgbClr val="FF0000"/>
              </a:solidFill>
              <a:cs typeface="Fanan" pitchFamily="2" charset="-78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886E2248-ABE9-45C2-A85A-048F68D358A9}"/>
              </a:ext>
            </a:extLst>
          </p:cNvPr>
          <p:cNvSpPr/>
          <p:nvPr/>
        </p:nvSpPr>
        <p:spPr>
          <a:xfrm>
            <a:off x="2714299" y="2080467"/>
            <a:ext cx="946945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cs typeface="Fanan" pitchFamily="2" charset="-78"/>
              </a:rPr>
              <a:t>- يمكن العثور على هذه الأداة من </a:t>
            </a:r>
            <a:r>
              <a:rPr lang="ar-SA" sz="3200" dirty="0">
                <a:ln w="0"/>
                <a:solidFill>
                  <a:srgbClr val="EA5E66"/>
                </a:solidFill>
                <a:cs typeface="Fanan" pitchFamily="2" charset="-78"/>
              </a:rPr>
              <a:t>قائمة الألوان (</a:t>
            </a:r>
            <a:r>
              <a:rPr lang="en-US" sz="3200" dirty="0">
                <a:ln w="0"/>
                <a:solidFill>
                  <a:srgbClr val="EA5E66"/>
                </a:solidFill>
                <a:cs typeface="Fanan" pitchFamily="2" charset="-78"/>
              </a:rPr>
              <a:t>COLOR</a:t>
            </a:r>
            <a:r>
              <a:rPr lang="ar-SA" sz="3200" dirty="0">
                <a:ln w="0"/>
                <a:solidFill>
                  <a:srgbClr val="EA5E66"/>
                </a:solidFill>
                <a:cs typeface="Fanan" pitchFamily="2" charset="-78"/>
              </a:rPr>
              <a:t>) </a:t>
            </a:r>
            <a:r>
              <a:rPr lang="ar-SA" sz="3200" dirty="0">
                <a:ln w="0"/>
                <a:cs typeface="Fanan" pitchFamily="2" charset="-78"/>
              </a:rPr>
              <a:t>في شريط </a:t>
            </a:r>
            <a:r>
              <a:rPr lang="ar-SA" sz="3200" dirty="0">
                <a:ln w="0"/>
                <a:solidFill>
                  <a:schemeClr val="accent1"/>
                </a:solidFill>
                <a:cs typeface="Fanan" pitchFamily="2" charset="-78"/>
              </a:rPr>
              <a:t>القوائم.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A4AAC696-F28B-4405-A15A-4B301AC52176}"/>
              </a:ext>
            </a:extLst>
          </p:cNvPr>
          <p:cNvSpPr/>
          <p:nvPr/>
        </p:nvSpPr>
        <p:spPr>
          <a:xfrm>
            <a:off x="2283602" y="1578371"/>
            <a:ext cx="990839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ar-SA" sz="3200" dirty="0">
                <a:ln w="0"/>
                <a:cs typeface="Fanan" pitchFamily="2" charset="-78"/>
              </a:rPr>
              <a:t>- تسمح لك هذه الأداة بتغيير </a:t>
            </a:r>
            <a:r>
              <a:rPr lang="ar-SA" sz="3200" dirty="0">
                <a:ln w="0"/>
                <a:solidFill>
                  <a:srgbClr val="0099A9"/>
                </a:solidFill>
                <a:cs typeface="Fanan" pitchFamily="2" charset="-78"/>
              </a:rPr>
              <a:t>عنصر معين </a:t>
            </a:r>
            <a:r>
              <a:rPr lang="ar-SA" sz="3200" dirty="0">
                <a:ln w="0"/>
                <a:cs typeface="Fanan" pitchFamily="2" charset="-78"/>
              </a:rPr>
              <a:t>في الصورة من خلال </a:t>
            </a:r>
            <a:r>
              <a:rPr lang="ar-SA" sz="3200" dirty="0">
                <a:ln w="0"/>
                <a:solidFill>
                  <a:srgbClr val="6A4CFF"/>
                </a:solidFill>
                <a:cs typeface="Fanan" pitchFamily="2" charset="-78"/>
              </a:rPr>
              <a:t>تحديده. </a:t>
            </a:r>
            <a:endParaRPr lang="ar-SA" sz="3200" dirty="0">
              <a:ln w="0"/>
              <a:cs typeface="Fanan" pitchFamily="2" charset="-78"/>
            </a:endParaRPr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8ED2617B-1448-28E0-A27B-DFCAE606C25E}"/>
              </a:ext>
            </a:extLst>
          </p:cNvPr>
          <p:cNvGrpSpPr/>
          <p:nvPr/>
        </p:nvGrpSpPr>
        <p:grpSpPr>
          <a:xfrm>
            <a:off x="72013" y="2696192"/>
            <a:ext cx="12098214" cy="3332178"/>
            <a:chOff x="72013" y="2696192"/>
            <a:chExt cx="12098214" cy="3332178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6B82501A-A52B-407B-A8C2-F8D5907209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1950" t="17436" r="26484" b="56044"/>
            <a:stretch/>
          </p:blipFill>
          <p:spPr>
            <a:xfrm>
              <a:off x="8813046" y="3051323"/>
              <a:ext cx="3357181" cy="2726486"/>
            </a:xfrm>
            <a:prstGeom prst="rect">
              <a:avLst/>
            </a:prstGeom>
          </p:spPr>
        </p:pic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C8AB8B4D-D0AD-4DFB-90D4-B99E671490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6291" t="41402" r="62170" b="18388"/>
            <a:stretch/>
          </p:blipFill>
          <p:spPr>
            <a:xfrm>
              <a:off x="7093076" y="2696192"/>
              <a:ext cx="1818110" cy="2977317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ADA83D66-BAB1-49CF-B7B0-4C095DBBEC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3984" t="35385" r="27884" b="23339"/>
            <a:stretch/>
          </p:blipFill>
          <p:spPr>
            <a:xfrm>
              <a:off x="4873451" y="2842808"/>
              <a:ext cx="2322292" cy="2830702"/>
            </a:xfrm>
            <a:prstGeom prst="rect">
              <a:avLst/>
            </a:prstGeom>
          </p:spPr>
        </p:pic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9C4AB4EC-4391-451B-8913-6C946459E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9066" t="9963" r="41154" b="65084"/>
            <a:stretch/>
          </p:blipFill>
          <p:spPr>
            <a:xfrm>
              <a:off x="2340817" y="2842808"/>
              <a:ext cx="2582874" cy="2830702"/>
            </a:xfrm>
            <a:prstGeom prst="rect">
              <a:avLst/>
            </a:prstGeom>
          </p:spPr>
        </p:pic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967F8E7B-227F-478E-84FA-6C9EBDA13B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2802" t="47065" r="46593" b="22318"/>
            <a:stretch/>
          </p:blipFill>
          <p:spPr>
            <a:xfrm>
              <a:off x="72013" y="2832029"/>
              <a:ext cx="2512088" cy="2854991"/>
            </a:xfrm>
            <a:prstGeom prst="rect">
              <a:avLst/>
            </a:prstGeom>
          </p:spPr>
        </p:pic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5D99B978-ABA7-4040-B7E3-7BBE190BCD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04" t="68228" r="74121" b="27923"/>
            <a:stretch/>
          </p:blipFill>
          <p:spPr>
            <a:xfrm>
              <a:off x="144750" y="5673436"/>
              <a:ext cx="4687560" cy="35493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pic>
        <p:nvPicPr>
          <p:cNvPr id="2" name="Picture 4" descr="تحميل برنامج جيمب Gimp 2020 لمعالجة الصور للكمبيوتر والموبايل - برامج بلس">
            <a:extLst>
              <a:ext uri="{FF2B5EF4-FFF2-40B4-BE49-F238E27FC236}">
                <a16:creationId xmlns:a16="http://schemas.microsoft.com/office/drawing/2014/main" id="{7E2DF675-F237-E45F-D163-38EA2C33B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1"/>
          <a:stretch>
            <a:fillRect/>
          </a:stretch>
        </p:blipFill>
        <p:spPr bwMode="auto">
          <a:xfrm>
            <a:off x="-11150" y="95495"/>
            <a:ext cx="1118163" cy="69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6576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>
            <a:extLst>
              <a:ext uri="{FF2B5EF4-FFF2-40B4-BE49-F238E27FC236}">
                <a16:creationId xmlns:a16="http://schemas.microsoft.com/office/drawing/2014/main" id="{814C5110-FDB8-4D86-8165-EEC8DF69EA00}"/>
              </a:ext>
            </a:extLst>
          </p:cNvPr>
          <p:cNvSpPr/>
          <p:nvPr/>
        </p:nvSpPr>
        <p:spPr>
          <a:xfrm>
            <a:off x="4371033" y="208600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152400" lvl="0" algn="r" rtl="1">
              <a:spcBef>
                <a:spcPts val="1600"/>
              </a:spcBef>
              <a:spcAft>
                <a:spcPts val="0"/>
              </a:spcAft>
              <a:buSzPts val="1200"/>
            </a:pPr>
            <a:r>
              <a:rPr lang="ar-SA" sz="3600" b="1" dirty="0">
                <a:solidFill>
                  <a:schemeClr val="bg1"/>
                </a:solidFill>
                <a:cs typeface="Fanan" pitchFamily="2" charset="-78"/>
                <a:sym typeface="Roboto"/>
              </a:rPr>
              <a:t>تصحيح التشويه الناتج عن عدسة الكاميرات :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67C62CA-1D74-4709-B66E-2C61EE0339A2}"/>
              </a:ext>
            </a:extLst>
          </p:cNvPr>
          <p:cNvSpPr/>
          <p:nvPr/>
        </p:nvSpPr>
        <p:spPr>
          <a:xfrm>
            <a:off x="2283602" y="1034266"/>
            <a:ext cx="990839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ar-SA" sz="3200" dirty="0">
                <a:ln w="0"/>
                <a:cs typeface="Fanan" pitchFamily="2" charset="-78"/>
              </a:rPr>
              <a:t>-</a:t>
            </a:r>
            <a:r>
              <a:rPr lang="ar-SA" sz="3200" dirty="0">
                <a:ln w="0"/>
                <a:solidFill>
                  <a:srgbClr val="FF0000"/>
                </a:solidFill>
                <a:cs typeface="Fanan" pitchFamily="2" charset="-78"/>
              </a:rPr>
              <a:t> </a:t>
            </a:r>
            <a:r>
              <a:rPr lang="ar-SA" sz="3200" dirty="0">
                <a:ln w="0"/>
                <a:cs typeface="Fanan" pitchFamily="2" charset="-78"/>
              </a:rPr>
              <a:t>يمكن </a:t>
            </a:r>
            <a:r>
              <a:rPr lang="ar-SA" sz="3200" dirty="0">
                <a:ln w="0"/>
                <a:solidFill>
                  <a:schemeClr val="accent4">
                    <a:lumMod val="75000"/>
                  </a:schemeClr>
                </a:solidFill>
                <a:cs typeface="Fanan" pitchFamily="2" charset="-78"/>
              </a:rPr>
              <a:t>تصحيح التشويه </a:t>
            </a:r>
            <a:r>
              <a:rPr lang="ar-SA" sz="3200" dirty="0">
                <a:ln w="0"/>
                <a:cs typeface="Fanan" pitchFamily="2" charset="-78"/>
              </a:rPr>
              <a:t>الناتج عن عدسه الكاميرا باستخدام </a:t>
            </a:r>
            <a:r>
              <a:rPr lang="ar-SA" sz="3200" dirty="0">
                <a:ln w="0"/>
                <a:solidFill>
                  <a:srgbClr val="FF0000"/>
                </a:solidFill>
                <a:cs typeface="Fanan" pitchFamily="2" charset="-78"/>
              </a:rPr>
              <a:t>مرشحات التصفية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9BE19ADA-4728-41E8-9486-67847A280F26}"/>
              </a:ext>
            </a:extLst>
          </p:cNvPr>
          <p:cNvSpPr/>
          <p:nvPr/>
        </p:nvSpPr>
        <p:spPr>
          <a:xfrm>
            <a:off x="2038451" y="1541604"/>
            <a:ext cx="101535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cs typeface="Fanan" pitchFamily="2" charset="-78"/>
              </a:rPr>
              <a:t>- يمكن العثور على هذه المرشحات من </a:t>
            </a:r>
            <a:r>
              <a:rPr lang="ar-SA" sz="3200" dirty="0">
                <a:ln w="0"/>
                <a:solidFill>
                  <a:srgbClr val="EA5E66"/>
                </a:solidFill>
                <a:cs typeface="Fanan" pitchFamily="2" charset="-78"/>
              </a:rPr>
              <a:t>قائمة المرشحات (</a:t>
            </a:r>
            <a:r>
              <a:rPr lang="en-US" sz="3200" dirty="0">
                <a:ln w="0"/>
                <a:solidFill>
                  <a:srgbClr val="EA5E66"/>
                </a:solidFill>
                <a:cs typeface="Fanan" pitchFamily="2" charset="-78"/>
              </a:rPr>
              <a:t>Filters</a:t>
            </a:r>
            <a:r>
              <a:rPr lang="ar-SA" sz="3200" dirty="0">
                <a:ln w="0"/>
                <a:solidFill>
                  <a:srgbClr val="EA5E66"/>
                </a:solidFill>
                <a:cs typeface="Fanan" pitchFamily="2" charset="-78"/>
              </a:rPr>
              <a:t>) </a:t>
            </a:r>
            <a:r>
              <a:rPr lang="ar-SA" sz="3200" dirty="0">
                <a:ln w="0"/>
                <a:cs typeface="Fanan" pitchFamily="2" charset="-78"/>
              </a:rPr>
              <a:t>في شريط </a:t>
            </a:r>
            <a:r>
              <a:rPr lang="ar-SA" sz="3200" dirty="0">
                <a:ln w="0"/>
                <a:solidFill>
                  <a:schemeClr val="accent1"/>
                </a:solidFill>
                <a:cs typeface="Fanan" pitchFamily="2" charset="-78"/>
              </a:rPr>
              <a:t>القوائم</a:t>
            </a:r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82FF4108-589B-6DCE-7458-BE885F26E427}"/>
              </a:ext>
            </a:extLst>
          </p:cNvPr>
          <p:cNvGrpSpPr/>
          <p:nvPr/>
        </p:nvGrpSpPr>
        <p:grpSpPr>
          <a:xfrm>
            <a:off x="39190" y="2126379"/>
            <a:ext cx="11868107" cy="3918360"/>
            <a:chOff x="39190" y="2350565"/>
            <a:chExt cx="11868107" cy="3694174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D3882A1B-3469-4DB8-AC13-B02B2FD431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8297" t="24682" r="28791" b="23809"/>
            <a:stretch/>
          </p:blipFill>
          <p:spPr>
            <a:xfrm>
              <a:off x="8544207" y="2509863"/>
              <a:ext cx="3363090" cy="3532584"/>
            </a:xfrm>
            <a:prstGeom prst="rect">
              <a:avLst/>
            </a:prstGeom>
          </p:spPr>
        </p:pic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1B5DCCBC-DA0F-40CC-9218-FC4363D10C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742" t="24682" r="51950" b="36008"/>
            <a:stretch/>
          </p:blipFill>
          <p:spPr>
            <a:xfrm>
              <a:off x="5476358" y="2350565"/>
              <a:ext cx="3084848" cy="3694174"/>
            </a:xfrm>
            <a:prstGeom prst="rect">
              <a:avLst/>
            </a:prstGeom>
          </p:spPr>
        </p:pic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4D6B0D6C-ABDE-4FF1-8540-51768B2B10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0742" t="21538" r="54258" b="36009"/>
            <a:stretch/>
          </p:blipFill>
          <p:spPr>
            <a:xfrm>
              <a:off x="2733154" y="2722464"/>
              <a:ext cx="2672868" cy="3266354"/>
            </a:xfrm>
            <a:prstGeom prst="rect">
              <a:avLst/>
            </a:prstGeom>
          </p:spPr>
        </p:pic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8DC1D9BB-19C4-43FB-890F-60544958EB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824" t="37948" r="62801" b="40803"/>
            <a:stretch/>
          </p:blipFill>
          <p:spPr>
            <a:xfrm>
              <a:off x="39190" y="2773345"/>
              <a:ext cx="2672868" cy="3269102"/>
            </a:xfrm>
            <a:prstGeom prst="rect">
              <a:avLst/>
            </a:prstGeom>
          </p:spPr>
        </p:pic>
      </p:grpSp>
      <p:pic>
        <p:nvPicPr>
          <p:cNvPr id="19" name="صورة 18">
            <a:extLst>
              <a:ext uri="{FF2B5EF4-FFF2-40B4-BE49-F238E27FC236}">
                <a16:creationId xmlns:a16="http://schemas.microsoft.com/office/drawing/2014/main" id="{839E26BE-3FF7-460C-8554-DC7863F6B5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4" t="68041" r="74121" b="27923"/>
          <a:stretch/>
        </p:blipFill>
        <p:spPr>
          <a:xfrm>
            <a:off x="39191" y="6075633"/>
            <a:ext cx="5492698" cy="3721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" name="Picture 4" descr="تحميل برنامج جيمب Gimp 2020 لمعالجة الصور للكمبيوتر والموبايل - برامج بلس">
            <a:extLst>
              <a:ext uri="{FF2B5EF4-FFF2-40B4-BE49-F238E27FC236}">
                <a16:creationId xmlns:a16="http://schemas.microsoft.com/office/drawing/2014/main" id="{753C5A36-9D13-97A5-23D1-0B3998FC8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1"/>
          <a:stretch>
            <a:fillRect/>
          </a:stretch>
        </p:blipFill>
        <p:spPr bwMode="auto">
          <a:xfrm>
            <a:off x="-11150" y="95495"/>
            <a:ext cx="1118163" cy="69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id="{CF52E84F-5E61-411B-8198-47EB0EA539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rcRect r="6307" b="37093"/>
          <a:stretch>
            <a:fillRect/>
          </a:stretch>
        </p:blipFill>
        <p:spPr>
          <a:xfrm>
            <a:off x="-11151" y="6132517"/>
            <a:ext cx="12203151" cy="72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328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>
            <a:extLst>
              <a:ext uri="{FF2B5EF4-FFF2-40B4-BE49-F238E27FC236}">
                <a16:creationId xmlns:a16="http://schemas.microsoft.com/office/drawing/2014/main" id="{814C5110-FDB8-4D86-8165-EEC8DF69EA00}"/>
              </a:ext>
            </a:extLst>
          </p:cNvPr>
          <p:cNvSpPr/>
          <p:nvPr/>
        </p:nvSpPr>
        <p:spPr>
          <a:xfrm>
            <a:off x="4371033" y="208600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152400" lvl="0" algn="r" rtl="1">
              <a:spcBef>
                <a:spcPts val="1600"/>
              </a:spcBef>
              <a:spcAft>
                <a:spcPts val="0"/>
              </a:spcAft>
              <a:buSzPts val="1200"/>
            </a:pPr>
            <a:r>
              <a:rPr lang="ar-SA" sz="3600" b="1" dirty="0">
                <a:solidFill>
                  <a:schemeClr val="bg1"/>
                </a:solidFill>
                <a:cs typeface="Fanan" pitchFamily="2" charset="-78"/>
                <a:sym typeface="Roboto"/>
              </a:rPr>
              <a:t>تصحيح صورة باستخدام أداة المنظور وأداة الاقتصاص: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88A868D5-AA80-453B-A277-D15F2E61D1AC}"/>
              </a:ext>
            </a:extLst>
          </p:cNvPr>
          <p:cNvSpPr txBox="1"/>
          <p:nvPr/>
        </p:nvSpPr>
        <p:spPr>
          <a:xfrm>
            <a:off x="3078117" y="974256"/>
            <a:ext cx="91138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200" dirty="0">
                <a:cs typeface="Fanan" pitchFamily="2" charset="-78"/>
              </a:rPr>
              <a:t>- </a:t>
            </a:r>
            <a:r>
              <a:rPr lang="ar-SA" sz="3200" dirty="0">
                <a:solidFill>
                  <a:schemeClr val="tx1"/>
                </a:solidFill>
                <a:cs typeface="Fanan" pitchFamily="2" charset="-78"/>
              </a:rPr>
              <a:t>تستخدم </a:t>
            </a:r>
            <a:r>
              <a:rPr lang="ar-SA" sz="3200" dirty="0">
                <a:solidFill>
                  <a:srgbClr val="00B050"/>
                </a:solidFill>
                <a:cs typeface="Fanan" pitchFamily="2" charset="-78"/>
              </a:rPr>
              <a:t>أداة المنظور </a:t>
            </a:r>
            <a:r>
              <a:rPr lang="ar-SA" sz="3200" dirty="0">
                <a:solidFill>
                  <a:schemeClr val="tx1"/>
                </a:solidFill>
                <a:cs typeface="Fanan" pitchFamily="2" charset="-78"/>
              </a:rPr>
              <a:t>في تصحيح الصور التي بها </a:t>
            </a:r>
            <a:r>
              <a:rPr lang="ar-SA" sz="3200" dirty="0">
                <a:solidFill>
                  <a:srgbClr val="0099A9"/>
                </a:solidFill>
                <a:cs typeface="Fanan" pitchFamily="2" charset="-78"/>
              </a:rPr>
              <a:t>تشوه منظور </a:t>
            </a:r>
            <a:r>
              <a:rPr lang="ar-SA" sz="3200" dirty="0">
                <a:solidFill>
                  <a:schemeClr val="tx1"/>
                </a:solidFill>
                <a:cs typeface="Fanan" pitchFamily="2" charset="-78"/>
              </a:rPr>
              <a:t>.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ECF63C7E-143F-4A94-A0C0-6484697EC7EA}"/>
              </a:ext>
            </a:extLst>
          </p:cNvPr>
          <p:cNvSpPr txBox="1"/>
          <p:nvPr/>
        </p:nvSpPr>
        <p:spPr>
          <a:xfrm>
            <a:off x="1199076" y="1508000"/>
            <a:ext cx="109929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200" dirty="0">
                <a:cs typeface="Fanan" pitchFamily="2" charset="-78"/>
              </a:rPr>
              <a:t>- </a:t>
            </a:r>
            <a:r>
              <a:rPr lang="ar-SA" sz="3200" dirty="0">
                <a:solidFill>
                  <a:schemeClr val="tx1"/>
                </a:solidFill>
                <a:cs typeface="Fanan" pitchFamily="2" charset="-78"/>
              </a:rPr>
              <a:t>تستخدم </a:t>
            </a:r>
            <a:r>
              <a:rPr lang="ar-SA" sz="3200" dirty="0">
                <a:solidFill>
                  <a:srgbClr val="00B050"/>
                </a:solidFill>
                <a:cs typeface="Fanan" pitchFamily="2" charset="-78"/>
              </a:rPr>
              <a:t>أداة الاقتصاص </a:t>
            </a:r>
            <a:r>
              <a:rPr lang="ar-SA" sz="3200" dirty="0">
                <a:solidFill>
                  <a:schemeClr val="tx1"/>
                </a:solidFill>
                <a:cs typeface="Fanan" pitchFamily="2" charset="-78"/>
              </a:rPr>
              <a:t>لاقتصاص </a:t>
            </a:r>
            <a:r>
              <a:rPr lang="ar-SA" sz="3200" dirty="0">
                <a:solidFill>
                  <a:schemeClr val="accent4">
                    <a:lumMod val="75000"/>
                  </a:schemeClr>
                </a:solidFill>
                <a:cs typeface="Fanan" pitchFamily="2" charset="-78"/>
              </a:rPr>
              <a:t>الجزء المراد الاحتفاظ به </a:t>
            </a:r>
            <a:r>
              <a:rPr lang="ar-SA" sz="3200" dirty="0">
                <a:solidFill>
                  <a:schemeClr val="tx1"/>
                </a:solidFill>
                <a:cs typeface="Fanan" pitchFamily="2" charset="-78"/>
              </a:rPr>
              <a:t>من الصورة بعد التصحيح.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6C7EF4CA-13E3-4405-90BF-941E3DCCF9AC}"/>
              </a:ext>
            </a:extLst>
          </p:cNvPr>
          <p:cNvSpPr/>
          <p:nvPr/>
        </p:nvSpPr>
        <p:spPr>
          <a:xfrm>
            <a:off x="3020461" y="1966487"/>
            <a:ext cx="922919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cs typeface="Fanan" pitchFamily="2" charset="-78"/>
              </a:rPr>
              <a:t>- يمكن العثور على هذه الأدوات من </a:t>
            </a:r>
            <a:r>
              <a:rPr lang="ar-SA" sz="3200" dirty="0">
                <a:ln w="0"/>
                <a:solidFill>
                  <a:srgbClr val="EA5E66"/>
                </a:solidFill>
                <a:cs typeface="Fanan" pitchFamily="2" charset="-78"/>
              </a:rPr>
              <a:t>قائمة أدوات (</a:t>
            </a:r>
            <a:r>
              <a:rPr lang="en-US" sz="3200" dirty="0">
                <a:ln w="0"/>
                <a:solidFill>
                  <a:srgbClr val="EA5E66"/>
                </a:solidFill>
                <a:cs typeface="Fanan" pitchFamily="2" charset="-78"/>
              </a:rPr>
              <a:t>Tools</a:t>
            </a:r>
            <a:r>
              <a:rPr lang="ar-SA" sz="3200" dirty="0">
                <a:ln w="0"/>
                <a:solidFill>
                  <a:srgbClr val="EA5E66"/>
                </a:solidFill>
                <a:cs typeface="Fanan" pitchFamily="2" charset="-78"/>
              </a:rPr>
              <a:t>) </a:t>
            </a:r>
            <a:r>
              <a:rPr lang="ar-SA" sz="3200" dirty="0">
                <a:ln w="0"/>
                <a:cs typeface="Fanan" pitchFamily="2" charset="-78"/>
              </a:rPr>
              <a:t>في شريط </a:t>
            </a:r>
            <a:r>
              <a:rPr lang="ar-SA" sz="3200" dirty="0">
                <a:ln w="0"/>
                <a:solidFill>
                  <a:schemeClr val="accent1"/>
                </a:solidFill>
                <a:cs typeface="Fanan" pitchFamily="2" charset="-78"/>
              </a:rPr>
              <a:t>القوائم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786CD962-B3E0-4E1B-9A5D-078D32245CD8}"/>
              </a:ext>
            </a:extLst>
          </p:cNvPr>
          <p:cNvSpPr/>
          <p:nvPr/>
        </p:nvSpPr>
        <p:spPr>
          <a:xfrm>
            <a:off x="5496448" y="2752552"/>
            <a:ext cx="599552" cy="127683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FE669291-E158-EA33-7578-D2A41DDC7AE6}"/>
              </a:ext>
            </a:extLst>
          </p:cNvPr>
          <p:cNvGrpSpPr/>
          <p:nvPr/>
        </p:nvGrpSpPr>
        <p:grpSpPr>
          <a:xfrm>
            <a:off x="123902" y="2631389"/>
            <a:ext cx="11944196" cy="3759363"/>
            <a:chOff x="123902" y="2631389"/>
            <a:chExt cx="11944196" cy="3573219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470B9470-4371-4342-9775-5C86DA2CF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3901" t="27328" r="28874" b="26740"/>
            <a:stretch/>
          </p:blipFill>
          <p:spPr>
            <a:xfrm>
              <a:off x="9184193" y="2672576"/>
              <a:ext cx="2883905" cy="3532032"/>
            </a:xfrm>
            <a:prstGeom prst="rect">
              <a:avLst/>
            </a:prstGeom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1CCE7BEE-0F18-4945-AF20-39F5A545C0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1063" t="27327" r="46692" b="46081"/>
            <a:stretch/>
          </p:blipFill>
          <p:spPr>
            <a:xfrm>
              <a:off x="6096000" y="2752552"/>
              <a:ext cx="3088193" cy="3353998"/>
            </a:xfrm>
            <a:prstGeom prst="rect">
              <a:avLst/>
            </a:prstGeom>
          </p:spPr>
        </p:pic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7D28EFFC-E604-4036-9CB5-F337EFD30B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0905" t="42586" r="41319" b="10330"/>
            <a:stretch/>
          </p:blipFill>
          <p:spPr>
            <a:xfrm>
              <a:off x="2677886" y="2773331"/>
              <a:ext cx="3386294" cy="3353999"/>
            </a:xfrm>
            <a:prstGeom prst="rect">
              <a:avLst/>
            </a:prstGeom>
          </p:spPr>
        </p:pic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BFB8124E-5A1B-44B7-A577-041974A0DD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9753" t="60220" r="29615" b="18975"/>
            <a:stretch/>
          </p:blipFill>
          <p:spPr>
            <a:xfrm>
              <a:off x="123902" y="2631389"/>
              <a:ext cx="2588156" cy="2839654"/>
            </a:xfrm>
            <a:prstGeom prst="rect">
              <a:avLst/>
            </a:prstGeom>
          </p:spPr>
        </p:pic>
      </p:grpSp>
      <p:pic>
        <p:nvPicPr>
          <p:cNvPr id="2" name="Picture 4" descr="تحميل برنامج جيمب Gimp 2020 لمعالجة الصور للكمبيوتر والموبايل - برامج بلس">
            <a:extLst>
              <a:ext uri="{FF2B5EF4-FFF2-40B4-BE49-F238E27FC236}">
                <a16:creationId xmlns:a16="http://schemas.microsoft.com/office/drawing/2014/main" id="{10159CEA-8121-7EF9-2A83-523707237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1"/>
          <a:stretch>
            <a:fillRect/>
          </a:stretch>
        </p:blipFill>
        <p:spPr bwMode="auto">
          <a:xfrm>
            <a:off x="-11150" y="95495"/>
            <a:ext cx="1118163" cy="69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id="{CF52E84F-5E61-411B-8198-47EB0EA539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rcRect r="6307" b="37093"/>
          <a:stretch>
            <a:fillRect/>
          </a:stretch>
        </p:blipFill>
        <p:spPr>
          <a:xfrm>
            <a:off x="0" y="6225859"/>
            <a:ext cx="12203151" cy="65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8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CF52E84F-5E61-411B-8198-47EB0EA53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-11151" y="6273224"/>
            <a:ext cx="12203151" cy="584776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814C5110-FDB8-4D86-8165-EEC8DF69EA00}"/>
              </a:ext>
            </a:extLst>
          </p:cNvPr>
          <p:cNvSpPr/>
          <p:nvPr/>
        </p:nvSpPr>
        <p:spPr>
          <a:xfrm>
            <a:off x="4371033" y="208600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152400" lvl="0" algn="r" rtl="1">
              <a:spcBef>
                <a:spcPts val="1600"/>
              </a:spcBef>
              <a:spcAft>
                <a:spcPts val="0"/>
              </a:spcAft>
              <a:buSzPts val="1200"/>
            </a:pPr>
            <a:r>
              <a:rPr lang="ar-SA" sz="3600" b="1" dirty="0">
                <a:solidFill>
                  <a:schemeClr val="bg1"/>
                </a:solidFill>
                <a:cs typeface="Fanan" pitchFamily="2" charset="-78"/>
                <a:sym typeface="Roboto"/>
              </a:rPr>
              <a:t>تطبيق مرشح من المرشحات على الصورة :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F359F2A9-4DC3-466A-8E91-420D9D8B233F}"/>
              </a:ext>
            </a:extLst>
          </p:cNvPr>
          <p:cNvSpPr txBox="1"/>
          <p:nvPr/>
        </p:nvSpPr>
        <p:spPr>
          <a:xfrm>
            <a:off x="3064743" y="991122"/>
            <a:ext cx="91138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200" dirty="0">
                <a:cs typeface="Fanan" pitchFamily="2" charset="-78"/>
              </a:rPr>
              <a:t>- </a:t>
            </a:r>
            <a:r>
              <a:rPr lang="ar-SA" sz="3200" dirty="0">
                <a:solidFill>
                  <a:schemeClr val="tx1"/>
                </a:solidFill>
                <a:cs typeface="Fanan" pitchFamily="2" charset="-78"/>
              </a:rPr>
              <a:t>تعتبر </a:t>
            </a:r>
            <a:r>
              <a:rPr lang="ar-SA" sz="3200" dirty="0">
                <a:solidFill>
                  <a:srgbClr val="C00000"/>
                </a:solidFill>
                <a:cs typeface="Fanan" pitchFamily="2" charset="-78"/>
              </a:rPr>
              <a:t>أدوات المرشحات </a:t>
            </a:r>
            <a:r>
              <a:rPr lang="ar-SA" sz="3200" dirty="0">
                <a:solidFill>
                  <a:schemeClr val="tx1"/>
                </a:solidFill>
                <a:cs typeface="Fanan" pitchFamily="2" charset="-78"/>
              </a:rPr>
              <a:t>مفيدة وممتعة في تحرير الصور.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1C34D5CB-8D20-463E-9AE1-0C7A28D2B3AC}"/>
              </a:ext>
            </a:extLst>
          </p:cNvPr>
          <p:cNvSpPr txBox="1"/>
          <p:nvPr/>
        </p:nvSpPr>
        <p:spPr>
          <a:xfrm>
            <a:off x="1189028" y="1531495"/>
            <a:ext cx="109929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200" dirty="0">
                <a:cs typeface="Fanan" pitchFamily="2" charset="-78"/>
              </a:rPr>
              <a:t>- </a:t>
            </a:r>
            <a:r>
              <a:rPr lang="ar-SA" sz="3200" dirty="0">
                <a:solidFill>
                  <a:schemeClr val="tx1"/>
                </a:solidFill>
                <a:cs typeface="Fanan" pitchFamily="2" charset="-78"/>
              </a:rPr>
              <a:t>تستخدم </a:t>
            </a:r>
            <a:r>
              <a:rPr lang="ar-SA" sz="3200" dirty="0">
                <a:solidFill>
                  <a:srgbClr val="C00000"/>
                </a:solidFill>
                <a:cs typeface="Fanan" pitchFamily="2" charset="-78"/>
              </a:rPr>
              <a:t>أدوات المرشحات </a:t>
            </a:r>
            <a:r>
              <a:rPr lang="ar-SA" sz="3200" dirty="0">
                <a:cs typeface="Fanan" pitchFamily="2" charset="-78"/>
              </a:rPr>
              <a:t>لإضافة </a:t>
            </a:r>
            <a:r>
              <a:rPr lang="ar-SA" sz="3200" dirty="0">
                <a:solidFill>
                  <a:srgbClr val="6245F5"/>
                </a:solidFill>
                <a:cs typeface="Fanan" pitchFamily="2" charset="-78"/>
              </a:rPr>
              <a:t>مظهر مثالي </a:t>
            </a:r>
            <a:r>
              <a:rPr lang="ar-SA" sz="3200" dirty="0">
                <a:cs typeface="Fanan" pitchFamily="2" charset="-78"/>
              </a:rPr>
              <a:t>على الصور .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1887A513-00DA-4612-92B6-0B144F6D38EA}"/>
              </a:ext>
            </a:extLst>
          </p:cNvPr>
          <p:cNvSpPr/>
          <p:nvPr/>
        </p:nvSpPr>
        <p:spPr>
          <a:xfrm>
            <a:off x="2048499" y="1969654"/>
            <a:ext cx="101535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ar-SA" sz="3200" dirty="0">
                <a:ln w="0"/>
                <a:cs typeface="Fanan" pitchFamily="2" charset="-78"/>
              </a:rPr>
              <a:t>- يمكن العثور على هذه المرشحات من </a:t>
            </a:r>
            <a:r>
              <a:rPr lang="ar-SA" sz="3200" dirty="0">
                <a:ln w="0"/>
                <a:solidFill>
                  <a:srgbClr val="EA5E66"/>
                </a:solidFill>
                <a:cs typeface="Fanan" pitchFamily="2" charset="-78"/>
              </a:rPr>
              <a:t>قائمة المرشحات (</a:t>
            </a:r>
            <a:r>
              <a:rPr lang="en-US" sz="3200" dirty="0">
                <a:ln w="0"/>
                <a:solidFill>
                  <a:srgbClr val="EA5E66"/>
                </a:solidFill>
                <a:cs typeface="Fanan" pitchFamily="2" charset="-78"/>
              </a:rPr>
              <a:t>Filters</a:t>
            </a:r>
            <a:r>
              <a:rPr lang="ar-SA" sz="3200" dirty="0">
                <a:ln w="0"/>
                <a:solidFill>
                  <a:srgbClr val="EA5E66"/>
                </a:solidFill>
                <a:cs typeface="Fanan" pitchFamily="2" charset="-78"/>
              </a:rPr>
              <a:t>) </a:t>
            </a:r>
            <a:r>
              <a:rPr lang="ar-SA" sz="3200" dirty="0">
                <a:ln w="0"/>
                <a:cs typeface="Fanan" pitchFamily="2" charset="-78"/>
              </a:rPr>
              <a:t>في شريط </a:t>
            </a:r>
            <a:r>
              <a:rPr lang="ar-SA" sz="3200" dirty="0">
                <a:ln w="0"/>
                <a:solidFill>
                  <a:schemeClr val="accent1"/>
                </a:solidFill>
                <a:cs typeface="Fanan" pitchFamily="2" charset="-78"/>
              </a:rPr>
              <a:t>القوائم</a:t>
            </a:r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63A5CCE5-B5E0-5181-DE25-B99C0E8F82CA}"/>
              </a:ext>
            </a:extLst>
          </p:cNvPr>
          <p:cNvGrpSpPr/>
          <p:nvPr/>
        </p:nvGrpSpPr>
        <p:grpSpPr>
          <a:xfrm>
            <a:off x="-1104" y="2656643"/>
            <a:ext cx="12203152" cy="3535168"/>
            <a:chOff x="-11151" y="2738056"/>
            <a:chExt cx="12203152" cy="3019594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914B90F9-D5F6-48F5-9FB0-A918326EA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6291" t="29453" r="29863" b="34938"/>
            <a:stretch/>
          </p:blipFill>
          <p:spPr>
            <a:xfrm>
              <a:off x="9656467" y="2779769"/>
              <a:ext cx="2535534" cy="2953082"/>
            </a:xfrm>
            <a:prstGeom prst="rect">
              <a:avLst/>
            </a:prstGeom>
          </p:spPr>
        </p:pic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7647749D-8011-4568-9C4C-3C3B8F29FD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022" t="8086" r="44368" b="56940"/>
            <a:stretch/>
          </p:blipFill>
          <p:spPr>
            <a:xfrm>
              <a:off x="4114801" y="2864341"/>
              <a:ext cx="5572805" cy="2868510"/>
            </a:xfrm>
            <a:prstGeom prst="rect">
              <a:avLst/>
            </a:prstGeom>
          </p:spPr>
        </p:pic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5827231C-F92B-456D-BF99-D83C55B163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870" t="42751" r="44431" b="27121"/>
            <a:stretch/>
          </p:blipFill>
          <p:spPr>
            <a:xfrm>
              <a:off x="-11151" y="2738056"/>
              <a:ext cx="4114800" cy="3019594"/>
            </a:xfrm>
            <a:prstGeom prst="rect">
              <a:avLst/>
            </a:prstGeom>
          </p:spPr>
        </p:pic>
      </p:grpSp>
      <p:pic>
        <p:nvPicPr>
          <p:cNvPr id="2" name="Picture 4" descr="تحميل برنامج جيمب Gimp 2020 لمعالجة الصور للكمبيوتر والموبايل - برامج بلس">
            <a:extLst>
              <a:ext uri="{FF2B5EF4-FFF2-40B4-BE49-F238E27FC236}">
                <a16:creationId xmlns:a16="http://schemas.microsoft.com/office/drawing/2014/main" id="{6074C0D8-F92F-C592-2D2F-259A6C16D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1"/>
          <a:stretch>
            <a:fillRect/>
          </a:stretch>
        </p:blipFill>
        <p:spPr bwMode="auto">
          <a:xfrm>
            <a:off x="-11150" y="95495"/>
            <a:ext cx="1118163" cy="69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7583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CF52E84F-5E61-411B-8198-47EB0EA53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-11151" y="6334778"/>
            <a:ext cx="12203151" cy="523221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814C5110-FDB8-4D86-8165-EEC8DF69EA00}"/>
              </a:ext>
            </a:extLst>
          </p:cNvPr>
          <p:cNvSpPr/>
          <p:nvPr/>
        </p:nvSpPr>
        <p:spPr>
          <a:xfrm>
            <a:off x="4371033" y="208600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152400" lvl="0" algn="r" rtl="1">
              <a:spcBef>
                <a:spcPts val="1600"/>
              </a:spcBef>
              <a:spcAft>
                <a:spcPts val="0"/>
              </a:spcAft>
              <a:buSzPts val="1200"/>
            </a:pPr>
            <a:r>
              <a:rPr lang="ar-SA" sz="3600" b="1" dirty="0">
                <a:solidFill>
                  <a:schemeClr val="bg1"/>
                </a:solidFill>
                <a:cs typeface="Fanan" pitchFamily="2" charset="-78"/>
                <a:sym typeface="Roboto"/>
              </a:rPr>
              <a:t>إضافة مرشحات فنية :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2B9A0538-6618-40DB-9F91-C243DC7854D4}"/>
              </a:ext>
            </a:extLst>
          </p:cNvPr>
          <p:cNvSpPr txBox="1"/>
          <p:nvPr/>
        </p:nvSpPr>
        <p:spPr>
          <a:xfrm>
            <a:off x="2811438" y="991128"/>
            <a:ext cx="93671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cs typeface="Fanan" pitchFamily="2" charset="-78"/>
              </a:rPr>
              <a:t>- </a:t>
            </a:r>
            <a:r>
              <a:rPr lang="ar-SA" sz="2800" dirty="0">
                <a:solidFill>
                  <a:schemeClr val="tx1"/>
                </a:solidFill>
                <a:cs typeface="Fanan" pitchFamily="2" charset="-78"/>
              </a:rPr>
              <a:t>يمكن إضافة </a:t>
            </a:r>
            <a:r>
              <a:rPr lang="ar-SA" sz="2800" dirty="0">
                <a:solidFill>
                  <a:srgbClr val="FF0000"/>
                </a:solidFill>
                <a:cs typeface="Fanan" pitchFamily="2" charset="-78"/>
              </a:rPr>
              <a:t>مرشحات فنية </a:t>
            </a:r>
            <a:r>
              <a:rPr lang="ar-SA" sz="2800" dirty="0">
                <a:solidFill>
                  <a:schemeClr val="tx1"/>
                </a:solidFill>
                <a:cs typeface="Fanan" pitchFamily="2" charset="-78"/>
              </a:rPr>
              <a:t>على الصور والتي تتيح إدخال </a:t>
            </a:r>
            <a:r>
              <a:rPr lang="ar-SA" sz="2800" dirty="0">
                <a:solidFill>
                  <a:srgbClr val="0099A9"/>
                </a:solidFill>
                <a:cs typeface="Fanan" pitchFamily="2" charset="-78"/>
              </a:rPr>
              <a:t>المزيد</a:t>
            </a:r>
            <a:r>
              <a:rPr lang="ar-SA" sz="2800" dirty="0">
                <a:solidFill>
                  <a:schemeClr val="tx1"/>
                </a:solidFill>
                <a:cs typeface="Fanan" pitchFamily="2" charset="-78"/>
              </a:rPr>
              <a:t> من التأثيرات الفنية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3814BA6-C321-4BF1-9C91-F84F467287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69" t="11568" r="23929" b="16190"/>
          <a:stretch/>
        </p:blipFill>
        <p:spPr>
          <a:xfrm>
            <a:off x="622998" y="1380497"/>
            <a:ext cx="11296475" cy="4954281"/>
          </a:xfrm>
          <a:prstGeom prst="rect">
            <a:avLst/>
          </a:prstGeom>
        </p:spPr>
      </p:pic>
      <p:pic>
        <p:nvPicPr>
          <p:cNvPr id="2" name="Picture 4" descr="تحميل برنامج جيمب Gimp 2020 لمعالجة الصور للكمبيوتر والموبايل - برامج بلس">
            <a:extLst>
              <a:ext uri="{FF2B5EF4-FFF2-40B4-BE49-F238E27FC236}">
                <a16:creationId xmlns:a16="http://schemas.microsoft.com/office/drawing/2014/main" id="{0F92CBC6-5EB4-DB3E-D261-57D96DC6D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1"/>
          <a:stretch>
            <a:fillRect/>
          </a:stretch>
        </p:blipFill>
        <p:spPr bwMode="auto">
          <a:xfrm>
            <a:off x="-11150" y="95495"/>
            <a:ext cx="1118163" cy="69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908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B4561619-E87C-4B32-B617-0549A96C31E9}"/>
              </a:ext>
            </a:extLst>
          </p:cNvPr>
          <p:cNvGrpSpPr/>
          <p:nvPr/>
        </p:nvGrpSpPr>
        <p:grpSpPr>
          <a:xfrm>
            <a:off x="8404306" y="339268"/>
            <a:ext cx="2919671" cy="816245"/>
            <a:chOff x="8623493" y="1831144"/>
            <a:chExt cx="3227367" cy="973015"/>
          </a:xfrm>
          <a:solidFill>
            <a:schemeClr val="accent6">
              <a:lumMod val="75000"/>
            </a:schemeClr>
          </a:solidFill>
        </p:grpSpPr>
        <p:sp>
          <p:nvSpPr>
            <p:cNvPr id="33" name="شكل حر: شكل 32">
              <a:extLst>
                <a:ext uri="{FF2B5EF4-FFF2-40B4-BE49-F238E27FC236}">
                  <a16:creationId xmlns:a16="http://schemas.microsoft.com/office/drawing/2014/main" id="{C41ACE17-477C-42E0-B055-9634546AF723}"/>
                </a:ext>
              </a:extLst>
            </p:cNvPr>
            <p:cNvSpPr/>
            <p:nvPr/>
          </p:nvSpPr>
          <p:spPr>
            <a:xfrm rot="16200000">
              <a:off x="9554307" y="900330"/>
              <a:ext cx="951916" cy="2813543"/>
            </a:xfrm>
            <a:custGeom>
              <a:avLst/>
              <a:gdLst>
                <a:gd name="connsiteX0" fmla="*/ 951916 w 951916"/>
                <a:gd name="connsiteY0" fmla="*/ 158657 h 2813543"/>
                <a:gd name="connsiteX1" fmla="*/ 951916 w 951916"/>
                <a:gd name="connsiteY1" fmla="*/ 444307 h 2813543"/>
                <a:gd name="connsiteX2" fmla="*/ 0 w 951916"/>
                <a:gd name="connsiteY2" fmla="*/ 444307 h 2813543"/>
                <a:gd name="connsiteX3" fmla="*/ 0 w 951916"/>
                <a:gd name="connsiteY3" fmla="*/ 2813542 h 2813543"/>
                <a:gd name="connsiteX4" fmla="*/ 951916 w 951916"/>
                <a:gd name="connsiteY4" fmla="*/ 2813542 h 2813543"/>
                <a:gd name="connsiteX5" fmla="*/ 951916 w 951916"/>
                <a:gd name="connsiteY5" fmla="*/ 2813543 h 2813543"/>
                <a:gd name="connsiteX6" fmla="*/ 0 w 951916"/>
                <a:gd name="connsiteY6" fmla="*/ 2813543 h 2813543"/>
                <a:gd name="connsiteX7" fmla="*/ 0 w 951916"/>
                <a:gd name="connsiteY7" fmla="*/ 158657 h 2813543"/>
                <a:gd name="connsiteX8" fmla="*/ 158656 w 951916"/>
                <a:gd name="connsiteY8" fmla="*/ 0 h 2813543"/>
                <a:gd name="connsiteX9" fmla="*/ 793260 w 951916"/>
                <a:gd name="connsiteY9" fmla="*/ 0 h 2813543"/>
                <a:gd name="connsiteX10" fmla="*/ 951916 w 951916"/>
                <a:gd name="connsiteY10" fmla="*/ 158657 h 2813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1916" h="2813543">
                  <a:moveTo>
                    <a:pt x="951916" y="158657"/>
                  </a:moveTo>
                  <a:lnTo>
                    <a:pt x="951916" y="444307"/>
                  </a:lnTo>
                  <a:lnTo>
                    <a:pt x="0" y="444307"/>
                  </a:lnTo>
                  <a:lnTo>
                    <a:pt x="0" y="2813542"/>
                  </a:lnTo>
                  <a:lnTo>
                    <a:pt x="951916" y="2813542"/>
                  </a:lnTo>
                  <a:lnTo>
                    <a:pt x="951916" y="2813543"/>
                  </a:lnTo>
                  <a:lnTo>
                    <a:pt x="0" y="2813543"/>
                  </a:lnTo>
                  <a:lnTo>
                    <a:pt x="0" y="158657"/>
                  </a:lnTo>
                  <a:cubicBezTo>
                    <a:pt x="0" y="71035"/>
                    <a:pt x="71033" y="0"/>
                    <a:pt x="158656" y="0"/>
                  </a:cubicBezTo>
                  <a:lnTo>
                    <a:pt x="793260" y="0"/>
                  </a:lnTo>
                  <a:cubicBezTo>
                    <a:pt x="880883" y="0"/>
                    <a:pt x="951916" y="71035"/>
                    <a:pt x="951916" y="15865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ar-SA"/>
            </a:p>
          </p:txBody>
        </p:sp>
        <p:sp>
          <p:nvSpPr>
            <p:cNvPr id="34" name="مستطيل: زوايا علوية مستديرة 33">
              <a:extLst>
                <a:ext uri="{FF2B5EF4-FFF2-40B4-BE49-F238E27FC236}">
                  <a16:creationId xmlns:a16="http://schemas.microsoft.com/office/drawing/2014/main" id="{832C28C0-3C67-4356-8326-33DE0078DA57}"/>
                </a:ext>
              </a:extLst>
            </p:cNvPr>
            <p:cNvSpPr/>
            <p:nvPr/>
          </p:nvSpPr>
          <p:spPr>
            <a:xfrm rot="5400000" flipH="1">
              <a:off x="9960120" y="913419"/>
              <a:ext cx="967940" cy="2813540"/>
            </a:xfrm>
            <a:prstGeom prst="round2Same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id="{84CC4136-7B49-4EF4-A0A6-36261E6DB408}"/>
                </a:ext>
              </a:extLst>
            </p:cNvPr>
            <p:cNvSpPr txBox="1"/>
            <p:nvPr/>
          </p:nvSpPr>
          <p:spPr>
            <a:xfrm>
              <a:off x="9037320" y="2058579"/>
              <a:ext cx="2468880" cy="440267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b="1" dirty="0">
                  <a:latin typeface="Dubai" panose="020B0503030403030204" pitchFamily="34" charset="-78"/>
                  <a:cs typeface="Dubai" panose="020B0503030403030204" pitchFamily="34" charset="-78"/>
                </a:rPr>
                <a:t>تقويم ختامي</a:t>
              </a:r>
            </a:p>
          </p:txBody>
        </p:sp>
      </p:grpSp>
      <p:sp>
        <p:nvSpPr>
          <p:cNvPr id="70" name="مستطيل: زوايا مستديرة 69">
            <a:extLst>
              <a:ext uri="{FF2B5EF4-FFF2-40B4-BE49-F238E27FC236}">
                <a16:creationId xmlns:a16="http://schemas.microsoft.com/office/drawing/2014/main" id="{EF5DC492-9D2D-4EA4-B9F6-91CADCF95FD0}"/>
              </a:ext>
            </a:extLst>
          </p:cNvPr>
          <p:cNvSpPr/>
          <p:nvPr/>
        </p:nvSpPr>
        <p:spPr>
          <a:xfrm>
            <a:off x="3195376" y="2051207"/>
            <a:ext cx="7421759" cy="6708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2000" b="1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1" name="مستطيل: زوايا مستديرة 70">
            <a:extLst>
              <a:ext uri="{FF2B5EF4-FFF2-40B4-BE49-F238E27FC236}">
                <a16:creationId xmlns:a16="http://schemas.microsoft.com/office/drawing/2014/main" id="{0883A232-9FA4-4BCE-8ED0-79E5EA8E67D8}"/>
              </a:ext>
            </a:extLst>
          </p:cNvPr>
          <p:cNvSpPr/>
          <p:nvPr/>
        </p:nvSpPr>
        <p:spPr>
          <a:xfrm>
            <a:off x="10865218" y="2051207"/>
            <a:ext cx="600075" cy="6708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1</a:t>
            </a:r>
            <a:endParaRPr lang="ar-KW" sz="2000" b="1" dirty="0"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2" name="مربع نص 71">
            <a:extLst>
              <a:ext uri="{FF2B5EF4-FFF2-40B4-BE49-F238E27FC236}">
                <a16:creationId xmlns:a16="http://schemas.microsoft.com/office/drawing/2014/main" id="{2BF2A5D9-9269-4949-8E29-5BF75FFA6553}"/>
              </a:ext>
            </a:extLst>
          </p:cNvPr>
          <p:cNvSpPr txBox="1"/>
          <p:nvPr/>
        </p:nvSpPr>
        <p:spPr>
          <a:xfrm>
            <a:off x="3894826" y="2155813"/>
            <a:ext cx="6674456" cy="40011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تسمح لك المرشحات بإضافة مظهر مثالي للصور </a:t>
            </a:r>
            <a:endParaRPr lang="ar-KW" sz="2000" b="1" dirty="0">
              <a:solidFill>
                <a:schemeClr val="tx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3" name="مستطيل: زوايا مستديرة 72">
            <a:extLst>
              <a:ext uri="{FF2B5EF4-FFF2-40B4-BE49-F238E27FC236}">
                <a16:creationId xmlns:a16="http://schemas.microsoft.com/office/drawing/2014/main" id="{E29BE77C-1B17-4D65-A370-FA75F600EF84}"/>
              </a:ext>
            </a:extLst>
          </p:cNvPr>
          <p:cNvSpPr/>
          <p:nvPr/>
        </p:nvSpPr>
        <p:spPr>
          <a:xfrm>
            <a:off x="3195377" y="3045665"/>
            <a:ext cx="7421758" cy="6708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20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4" name="مستطيل: زوايا مستديرة 73">
            <a:extLst>
              <a:ext uri="{FF2B5EF4-FFF2-40B4-BE49-F238E27FC236}">
                <a16:creationId xmlns:a16="http://schemas.microsoft.com/office/drawing/2014/main" id="{F2B08C65-E7F8-4165-B291-E1A59B867B55}"/>
              </a:ext>
            </a:extLst>
          </p:cNvPr>
          <p:cNvSpPr/>
          <p:nvPr/>
        </p:nvSpPr>
        <p:spPr>
          <a:xfrm>
            <a:off x="10865218" y="3045665"/>
            <a:ext cx="600075" cy="6708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2</a:t>
            </a:r>
            <a:endParaRPr lang="ar-KW" sz="2000" b="1" dirty="0"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5" name="مربع نص 74">
            <a:extLst>
              <a:ext uri="{FF2B5EF4-FFF2-40B4-BE49-F238E27FC236}">
                <a16:creationId xmlns:a16="http://schemas.microsoft.com/office/drawing/2014/main" id="{AD616EF1-904E-464E-8EF6-65FE7E03AFB8}"/>
              </a:ext>
            </a:extLst>
          </p:cNvPr>
          <p:cNvSpPr txBox="1"/>
          <p:nvPr/>
        </p:nvSpPr>
        <p:spPr>
          <a:xfrm>
            <a:off x="3319418" y="3152084"/>
            <a:ext cx="7201865" cy="40011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لا يمكن تصحيح التشويه الناتج من عدسة الكاميرا </a:t>
            </a:r>
            <a:endParaRPr lang="ar-KW" sz="2000" b="1" dirty="0">
              <a:solidFill>
                <a:schemeClr val="tx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6" name="مستطيل: زوايا مستديرة 75">
            <a:extLst>
              <a:ext uri="{FF2B5EF4-FFF2-40B4-BE49-F238E27FC236}">
                <a16:creationId xmlns:a16="http://schemas.microsoft.com/office/drawing/2014/main" id="{3B567266-06AC-41BD-813B-6DEE655B76B1}"/>
              </a:ext>
            </a:extLst>
          </p:cNvPr>
          <p:cNvSpPr/>
          <p:nvPr/>
        </p:nvSpPr>
        <p:spPr>
          <a:xfrm>
            <a:off x="3195376" y="4040123"/>
            <a:ext cx="7421759" cy="6708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2000" b="1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7" name="مستطيل: زوايا مستديرة 76">
            <a:extLst>
              <a:ext uri="{FF2B5EF4-FFF2-40B4-BE49-F238E27FC236}">
                <a16:creationId xmlns:a16="http://schemas.microsoft.com/office/drawing/2014/main" id="{8A353E32-C2AB-44C7-B200-A9CBBE841515}"/>
              </a:ext>
            </a:extLst>
          </p:cNvPr>
          <p:cNvSpPr/>
          <p:nvPr/>
        </p:nvSpPr>
        <p:spPr>
          <a:xfrm>
            <a:off x="10865218" y="4040123"/>
            <a:ext cx="600075" cy="6708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3</a:t>
            </a:r>
            <a:endParaRPr lang="ar-KW" sz="2000" b="1" dirty="0"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8" name="مربع نص 77">
            <a:extLst>
              <a:ext uri="{FF2B5EF4-FFF2-40B4-BE49-F238E27FC236}">
                <a16:creationId xmlns:a16="http://schemas.microsoft.com/office/drawing/2014/main" id="{359BBC17-4FFB-4241-BB62-AD64ED235DC2}"/>
              </a:ext>
            </a:extLst>
          </p:cNvPr>
          <p:cNvSpPr txBox="1"/>
          <p:nvPr/>
        </p:nvSpPr>
        <p:spPr>
          <a:xfrm>
            <a:off x="3519252" y="4147186"/>
            <a:ext cx="703724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latin typeface="Dubai" panose="020B0503030403030204" pitchFamily="34" charset="-78"/>
                <a:cs typeface="Dubai" panose="020B0503030403030204" pitchFamily="34" charset="-78"/>
              </a:rPr>
              <a:t>لا يوجد هناك أي اختلاف بين الايضاح والسطوع </a:t>
            </a:r>
            <a:endParaRPr lang="ar-KW" sz="20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9" name="مستطيل: زوايا مستديرة 78">
            <a:extLst>
              <a:ext uri="{FF2B5EF4-FFF2-40B4-BE49-F238E27FC236}">
                <a16:creationId xmlns:a16="http://schemas.microsoft.com/office/drawing/2014/main" id="{60EB6222-173E-4F0A-84E1-297CBCA5D9DC}"/>
              </a:ext>
            </a:extLst>
          </p:cNvPr>
          <p:cNvSpPr/>
          <p:nvPr/>
        </p:nvSpPr>
        <p:spPr>
          <a:xfrm>
            <a:off x="3195376" y="5034581"/>
            <a:ext cx="7421759" cy="6708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2000" b="1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80" name="مستطيل: زوايا مستديرة 79">
            <a:extLst>
              <a:ext uri="{FF2B5EF4-FFF2-40B4-BE49-F238E27FC236}">
                <a16:creationId xmlns:a16="http://schemas.microsoft.com/office/drawing/2014/main" id="{27B4D45A-37B9-447E-9FA9-5F679C5A4B4F}"/>
              </a:ext>
            </a:extLst>
          </p:cNvPr>
          <p:cNvSpPr/>
          <p:nvPr/>
        </p:nvSpPr>
        <p:spPr>
          <a:xfrm>
            <a:off x="10865218" y="5034581"/>
            <a:ext cx="600075" cy="6708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4</a:t>
            </a:r>
            <a:endParaRPr lang="ar-KW" sz="2000" b="1" dirty="0"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81" name="مربع نص 80">
            <a:extLst>
              <a:ext uri="{FF2B5EF4-FFF2-40B4-BE49-F238E27FC236}">
                <a16:creationId xmlns:a16="http://schemas.microsoft.com/office/drawing/2014/main" id="{DC4BE24E-64F8-4B57-B901-DE876D3F076B}"/>
              </a:ext>
            </a:extLst>
          </p:cNvPr>
          <p:cNvSpPr txBox="1"/>
          <p:nvPr/>
        </p:nvSpPr>
        <p:spPr>
          <a:xfrm>
            <a:off x="3850385" y="5196649"/>
            <a:ext cx="6646157" cy="36933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المرشحات الفنية تتيح إدخال المزيد من التأثيرات الفنية على الصور </a:t>
            </a:r>
            <a:endParaRPr lang="ar-KW" b="1" dirty="0">
              <a:solidFill>
                <a:schemeClr val="tx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83" name="رسم 82" descr="شارة علامة 1 مع تعبئة خالصة">
            <a:extLst>
              <a:ext uri="{FF2B5EF4-FFF2-40B4-BE49-F238E27FC236}">
                <a16:creationId xmlns:a16="http://schemas.microsoft.com/office/drawing/2014/main" id="{60935D6A-693A-450C-80CB-9E63D7E76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25764" y="455594"/>
            <a:ext cx="1070019" cy="1070019"/>
          </a:xfrm>
          <a:prstGeom prst="rect">
            <a:avLst/>
          </a:prstGeom>
        </p:spPr>
      </p:pic>
      <p:pic>
        <p:nvPicPr>
          <p:cNvPr id="82" name="رسم 81" descr="شارة الصليب مع تعبئة خالصة">
            <a:extLst>
              <a:ext uri="{FF2B5EF4-FFF2-40B4-BE49-F238E27FC236}">
                <a16:creationId xmlns:a16="http://schemas.microsoft.com/office/drawing/2014/main" id="{5482FDE4-9924-4558-8611-5A47DB9C79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13784" y="455595"/>
            <a:ext cx="1070019" cy="1070019"/>
          </a:xfrm>
          <a:prstGeom prst="rect">
            <a:avLst/>
          </a:prstGeom>
        </p:spPr>
      </p:pic>
      <p:sp>
        <p:nvSpPr>
          <p:cNvPr id="9" name="قوس متوسط مزدوج 8">
            <a:extLst>
              <a:ext uri="{FF2B5EF4-FFF2-40B4-BE49-F238E27FC236}">
                <a16:creationId xmlns:a16="http://schemas.microsoft.com/office/drawing/2014/main" id="{AF322DAC-D308-42BC-A13F-3458AECA33EE}"/>
              </a:ext>
            </a:extLst>
          </p:cNvPr>
          <p:cNvSpPr/>
          <p:nvPr/>
        </p:nvSpPr>
        <p:spPr>
          <a:xfrm>
            <a:off x="726707" y="1969477"/>
            <a:ext cx="2358137" cy="752608"/>
          </a:xfrm>
          <a:prstGeom prst="bracketPair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5" name="قوس متوسط مزدوج 54">
            <a:extLst>
              <a:ext uri="{FF2B5EF4-FFF2-40B4-BE49-F238E27FC236}">
                <a16:creationId xmlns:a16="http://schemas.microsoft.com/office/drawing/2014/main" id="{0C4D6A17-4F3E-4BA5-BB4D-7377F4B69B52}"/>
              </a:ext>
            </a:extLst>
          </p:cNvPr>
          <p:cNvSpPr/>
          <p:nvPr/>
        </p:nvSpPr>
        <p:spPr>
          <a:xfrm>
            <a:off x="713198" y="2998881"/>
            <a:ext cx="2358137" cy="752608"/>
          </a:xfrm>
          <a:prstGeom prst="bracketPair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6" name="قوس متوسط مزدوج 55">
            <a:extLst>
              <a:ext uri="{FF2B5EF4-FFF2-40B4-BE49-F238E27FC236}">
                <a16:creationId xmlns:a16="http://schemas.microsoft.com/office/drawing/2014/main" id="{43008CAD-4824-46FC-B6E1-F778C319D2C5}"/>
              </a:ext>
            </a:extLst>
          </p:cNvPr>
          <p:cNvSpPr/>
          <p:nvPr/>
        </p:nvSpPr>
        <p:spPr>
          <a:xfrm>
            <a:off x="711098" y="3999258"/>
            <a:ext cx="2358137" cy="752608"/>
          </a:xfrm>
          <a:prstGeom prst="bracketPair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7" name="قوس متوسط مزدوج 56">
            <a:extLst>
              <a:ext uri="{FF2B5EF4-FFF2-40B4-BE49-F238E27FC236}">
                <a16:creationId xmlns:a16="http://schemas.microsoft.com/office/drawing/2014/main" id="{415DB9CD-BC1F-4B04-B268-0D0F2D607F03}"/>
              </a:ext>
            </a:extLst>
          </p:cNvPr>
          <p:cNvSpPr/>
          <p:nvPr/>
        </p:nvSpPr>
        <p:spPr>
          <a:xfrm>
            <a:off x="726706" y="4963570"/>
            <a:ext cx="2358137" cy="752608"/>
          </a:xfrm>
          <a:prstGeom prst="bracketPair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5" name="رسم 24" descr="شارة علامة 1 مع تعبئة خالصة">
            <a:extLst>
              <a:ext uri="{FF2B5EF4-FFF2-40B4-BE49-F238E27FC236}">
                <a16:creationId xmlns:a16="http://schemas.microsoft.com/office/drawing/2014/main" id="{397F07FA-734F-4847-9101-32303484BC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40623" y="1810771"/>
            <a:ext cx="1070019" cy="1070019"/>
          </a:xfrm>
          <a:prstGeom prst="rect">
            <a:avLst/>
          </a:prstGeom>
        </p:spPr>
      </p:pic>
      <p:pic>
        <p:nvPicPr>
          <p:cNvPr id="26" name="رسم 25" descr="شارة الصليب مع تعبئة خالصة">
            <a:extLst>
              <a:ext uri="{FF2B5EF4-FFF2-40B4-BE49-F238E27FC236}">
                <a16:creationId xmlns:a16="http://schemas.microsoft.com/office/drawing/2014/main" id="{F3116CDF-0304-4020-B586-6120BE8EAB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65677" y="2929239"/>
            <a:ext cx="1070019" cy="1070019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F5F7E1A5-CC41-4639-80A0-FC45BE4BA35F}"/>
              </a:ext>
            </a:extLst>
          </p:cNvPr>
          <p:cNvSpPr/>
          <p:nvPr/>
        </p:nvSpPr>
        <p:spPr>
          <a:xfrm>
            <a:off x="4783803" y="554628"/>
            <a:ext cx="6270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أو</a:t>
            </a:r>
          </a:p>
        </p:txBody>
      </p:sp>
      <p:pic>
        <p:nvPicPr>
          <p:cNvPr id="30" name="رسم 29" descr="شارة الصليب مع تعبئة خالصة">
            <a:extLst>
              <a:ext uri="{FF2B5EF4-FFF2-40B4-BE49-F238E27FC236}">
                <a16:creationId xmlns:a16="http://schemas.microsoft.com/office/drawing/2014/main" id="{29A2FEC3-8813-47FC-BA03-B05D288A25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95996" y="3934166"/>
            <a:ext cx="1070019" cy="1070019"/>
          </a:xfrm>
          <a:prstGeom prst="rect">
            <a:avLst/>
          </a:prstGeom>
        </p:spPr>
      </p:pic>
      <p:pic>
        <p:nvPicPr>
          <p:cNvPr id="31" name="رسم 30" descr="شارة علامة 1 مع تعبئة خالصة">
            <a:extLst>
              <a:ext uri="{FF2B5EF4-FFF2-40B4-BE49-F238E27FC236}">
                <a16:creationId xmlns:a16="http://schemas.microsoft.com/office/drawing/2014/main" id="{952EBE68-B0FD-465E-9408-820B9F1E8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19246" y="4946139"/>
            <a:ext cx="1070019" cy="1070019"/>
          </a:xfrm>
          <a:prstGeom prst="rect">
            <a:avLst/>
          </a:prstGeom>
        </p:spPr>
      </p:pic>
      <p:pic>
        <p:nvPicPr>
          <p:cNvPr id="3" name="صورة 5">
            <a:extLst>
              <a:ext uri="{FF2B5EF4-FFF2-40B4-BE49-F238E27FC236}">
                <a16:creationId xmlns:a16="http://schemas.microsoft.com/office/drawing/2014/main" id="{7CCC193A-A919-FCB2-C347-4D3C7239CD7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8" b="8601"/>
          <a:stretch/>
        </p:blipFill>
        <p:spPr>
          <a:xfrm>
            <a:off x="283649" y="206472"/>
            <a:ext cx="1469316" cy="1128481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1F892B6B-9DD9-CA82-87AD-5C2585FC1D4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r="6307" b="37093"/>
          <a:stretch>
            <a:fillRect/>
          </a:stretch>
        </p:blipFill>
        <p:spPr>
          <a:xfrm>
            <a:off x="-11151" y="5878246"/>
            <a:ext cx="12203151" cy="97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71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1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 descr="خلفية تجريدية لشبكة">
            <a:extLst>
              <a:ext uri="{FF2B5EF4-FFF2-40B4-BE49-F238E27FC236}">
                <a16:creationId xmlns:a16="http://schemas.microsoft.com/office/drawing/2014/main" id="{0BBF19E0-DC61-4D62-B6FC-59DF70461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044C2E5B-070F-4CB2-BB70-693CA6F78F68}"/>
              </a:ext>
            </a:extLst>
          </p:cNvPr>
          <p:cNvSpPr txBox="1"/>
          <p:nvPr/>
        </p:nvSpPr>
        <p:spPr>
          <a:xfrm>
            <a:off x="-944545" y="5385472"/>
            <a:ext cx="5630426" cy="136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r-SA" sz="6000" dirty="0">
                <a:solidFill>
                  <a:srgbClr val="FF0000"/>
                </a:solidFill>
                <a:cs typeface="Fanan" pitchFamily="2" charset="-78"/>
              </a:rPr>
              <a:t>نهاية الدرس الثالث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F53C4B33-A304-46E4-97E8-8297BB343BAA}"/>
              </a:ext>
            </a:extLst>
          </p:cNvPr>
          <p:cNvGrpSpPr/>
          <p:nvPr/>
        </p:nvGrpSpPr>
        <p:grpSpPr>
          <a:xfrm>
            <a:off x="0" y="-829994"/>
            <a:ext cx="5666304" cy="7643431"/>
            <a:chOff x="2" y="-785432"/>
            <a:chExt cx="6646128" cy="764343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3"/>
            <a:srcRect l="46802" b="49342"/>
            <a:stretch>
              <a:fillRect/>
            </a:stretch>
          </p:blipFill>
          <p:spPr>
            <a:xfrm rot="5400000" flipH="1">
              <a:off x="-498650" y="-286780"/>
              <a:ext cx="7643431" cy="6646128"/>
            </a:xfrm>
            <a:prstGeom prst="rect">
              <a:avLst/>
            </a:prstGeom>
          </p:spPr>
        </p:pic>
        <p:sp>
          <p:nvSpPr>
            <p:cNvPr id="27" name="文本框 26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 txBox="1"/>
            <p:nvPr/>
          </p:nvSpPr>
          <p:spPr>
            <a:xfrm>
              <a:off x="193955" y="1859340"/>
              <a:ext cx="231826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8565">
                <a:defRPr/>
              </a:pPr>
              <a:r>
                <a:rPr lang="ar-SA" altLang="zh-CN" sz="4800" dirty="0">
                  <a:solidFill>
                    <a:srgbClr val="FEFEFE"/>
                  </a:solidFill>
                  <a:latin typeface="Montserrat" panose="00000500000000000000" charset="0"/>
                  <a:ea typeface="Montserrat" panose="00000500000000000000" charset="0"/>
                  <a:cs typeface="Mohareb 1" pitchFamily="2" charset="-78"/>
                </a:rPr>
                <a:t>محتويات </a:t>
              </a:r>
            </a:p>
            <a:p>
              <a:pPr algn="ctr" defTabSz="1218565">
                <a:defRPr/>
              </a:pPr>
              <a:r>
                <a:rPr lang="ar-SA" altLang="zh-CN" sz="4800" dirty="0">
                  <a:solidFill>
                    <a:srgbClr val="FEFEFE"/>
                  </a:solidFill>
                  <a:latin typeface="Montserrat" panose="00000500000000000000" charset="0"/>
                  <a:ea typeface="Montserrat" panose="00000500000000000000" charset="0"/>
                  <a:cs typeface="Mohareb 1" pitchFamily="2" charset="-78"/>
                </a:rPr>
                <a:t>المنهج</a:t>
              </a:r>
              <a:endParaRPr lang="zh-CN" altLang="en-US" sz="4800" dirty="0">
                <a:solidFill>
                  <a:srgbClr val="FEFEFE"/>
                </a:solidFill>
                <a:latin typeface="Montserrat" panose="00000500000000000000" charset="0"/>
                <a:ea typeface="Montserrat" panose="00000500000000000000" charset="0"/>
                <a:cs typeface="Mohareb 1" pitchFamily="2" charset="-78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7030311" y="1079127"/>
            <a:ext cx="3997499" cy="1409230"/>
            <a:chOff x="3634512" y="558997"/>
            <a:chExt cx="3997499" cy="1409230"/>
          </a:xfrm>
        </p:grpSpPr>
        <p:sp>
          <p:nvSpPr>
            <p:cNvPr id="41" name="文本框 40"/>
            <p:cNvSpPr txBox="1"/>
            <p:nvPr/>
          </p:nvSpPr>
          <p:spPr>
            <a:xfrm>
              <a:off x="4962691" y="558997"/>
              <a:ext cx="26693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Pangolin"/>
                <a:buNone/>
              </a:pPr>
              <a:r>
                <a:rPr lang="ar-SA" sz="2800" dirty="0">
                  <a:solidFill>
                    <a:srgbClr val="0499A9"/>
                  </a:solidFill>
                  <a:cs typeface="Fanan" pitchFamily="2" charset="-78"/>
                </a:rPr>
                <a:t>معالجة الصور المتقدمة</a:t>
              </a: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3634512" y="952564"/>
              <a:ext cx="379977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2000" dirty="0">
                  <a:cs typeface="Fanan" pitchFamily="2" charset="-78"/>
                </a:rPr>
                <a:t>في هذه الوحدة ستقوم بتحرير الصور وتصحيح ألوانها أو تغييرها وإزالة عناصر محددة منها وكذلك إنشاء رسوم متحركة ثنائية الابعاد</a:t>
              </a: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7017599" y="3147204"/>
            <a:ext cx="3983818" cy="1514847"/>
            <a:chOff x="3578516" y="617733"/>
            <a:chExt cx="3983818" cy="1514847"/>
          </a:xfrm>
        </p:grpSpPr>
        <p:sp>
          <p:nvSpPr>
            <p:cNvPr id="44" name="文本框 43"/>
            <p:cNvSpPr txBox="1"/>
            <p:nvPr/>
          </p:nvSpPr>
          <p:spPr>
            <a:xfrm>
              <a:off x="5752223" y="617733"/>
              <a:ext cx="18101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defRPr sz="2800">
                  <a:solidFill>
                    <a:srgbClr val="000000">
                      <a:lumMod val="75000"/>
                      <a:lumOff val="25000"/>
                    </a:srgbClr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经典综艺体简" panose="02010609000101010101" pitchFamily="49" charset="-122"/>
                </a:defRPr>
              </a:lvl1pPr>
            </a:lstStyle>
            <a:p>
              <a:pPr algn="l" rtl="1">
                <a:buClr>
                  <a:schemeClr val="dk1"/>
                </a:buClr>
                <a:buSzPts val="1800"/>
              </a:pPr>
              <a:r>
                <a:rPr lang="ar-SA" dirty="0">
                  <a:solidFill>
                    <a:srgbClr val="BF9000"/>
                  </a:solidFill>
                  <a:latin typeface="+mn-lt"/>
                  <a:ea typeface="+mn-ea"/>
                  <a:cs typeface="Fanan" pitchFamily="2" charset="-78"/>
                </a:rPr>
                <a:t>التقنية والحياة</a:t>
              </a: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3578516" y="987651"/>
              <a:ext cx="3824254" cy="114492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14000"/>
                </a:lnSpc>
                <a:defRPr sz="1050">
                  <a:solidFill>
                    <a:srgbClr val="000000">
                      <a:lumMod val="75000"/>
                      <a:lumOff val="25000"/>
                    </a:srgbClr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defRPr>
              </a:lvl1pPr>
            </a:lstStyle>
            <a:p>
              <a:pPr algn="ctr"/>
              <a:r>
                <a:rPr lang="ar-SA" sz="2000" dirty="0">
                  <a:solidFill>
                    <a:schemeClr val="tx1"/>
                  </a:solidFill>
                  <a:latin typeface="+mn-lt"/>
                  <a:ea typeface="+mn-ea"/>
                  <a:cs typeface="Fanan" pitchFamily="2" charset="-78"/>
                </a:rPr>
                <a:t>في هذه الوحدة ستتعلم بعض الموضوعات المتعلقة بالتطور التقني والذكاء الاصطناعي وكذلك الآثار السلبية للاستخدام الغير صحيح للتقنية</a:t>
              </a: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7114511" y="5104854"/>
            <a:ext cx="3902855" cy="1202635"/>
            <a:chOff x="3623441" y="462269"/>
            <a:chExt cx="3902855" cy="1202635"/>
          </a:xfrm>
        </p:grpSpPr>
        <p:sp>
          <p:nvSpPr>
            <p:cNvPr id="47" name="文本框 46"/>
            <p:cNvSpPr txBox="1"/>
            <p:nvPr/>
          </p:nvSpPr>
          <p:spPr>
            <a:xfrm>
              <a:off x="4329587" y="462269"/>
              <a:ext cx="31967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indent="0" rtl="1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None/>
              </a:pPr>
              <a:r>
                <a:rPr lang="ar-SA" sz="2800" dirty="0">
                  <a:solidFill>
                    <a:srgbClr val="D45803"/>
                  </a:solidFill>
                  <a:cs typeface="Fanan" pitchFamily="2" charset="-78"/>
                </a:rPr>
                <a:t>البرمجة باستخدام </a:t>
              </a:r>
              <a:r>
                <a:rPr lang="en-US" sz="2800" dirty="0">
                  <a:solidFill>
                    <a:srgbClr val="D45803"/>
                  </a:solidFill>
                  <a:cs typeface="Fanan" pitchFamily="2" charset="-78"/>
                </a:rPr>
                <a:t>HTML</a:t>
              </a: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3623441" y="870840"/>
              <a:ext cx="3852497" cy="7940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14000"/>
                </a:lnSpc>
                <a:defRPr sz="1050">
                  <a:solidFill>
                    <a:srgbClr val="000000">
                      <a:lumMod val="75000"/>
                      <a:lumOff val="25000"/>
                    </a:srgbClr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defRPr>
              </a:lvl1pPr>
            </a:lstStyle>
            <a:p>
              <a:pPr lvl="0" indent="0" algn="just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2000" dirty="0">
                  <a:solidFill>
                    <a:schemeClr val="tx1"/>
                  </a:solidFill>
                  <a:latin typeface="+mn-lt"/>
                  <a:ea typeface="+mn-ea"/>
                  <a:cs typeface="Fanan" pitchFamily="2" charset="-78"/>
                </a:rPr>
                <a:t>في هذه الوحدة ستتعلم في هذه الوحدة لغة </a:t>
              </a:r>
              <a:r>
                <a:rPr lang="en-US" sz="2000" dirty="0">
                  <a:solidFill>
                    <a:schemeClr val="tx1"/>
                  </a:solidFill>
                  <a:latin typeface="+mn-lt"/>
                  <a:ea typeface="+mn-ea"/>
                  <a:cs typeface="Fanan" pitchFamily="2" charset="-78"/>
                </a:rPr>
                <a:t> HTML  </a:t>
              </a:r>
              <a:r>
                <a:rPr lang="ar-SA" sz="2000" dirty="0">
                  <a:solidFill>
                    <a:schemeClr val="tx1"/>
                  </a:solidFill>
                  <a:latin typeface="+mn-lt"/>
                  <a:ea typeface="+mn-ea"/>
                  <a:cs typeface="Fanan" pitchFamily="2" charset="-78"/>
                </a:rPr>
                <a:t>لإنشاء نموذج جهة اتصال في موقع ويب</a:t>
              </a:r>
            </a:p>
          </p:txBody>
        </p:sp>
      </p:grpSp>
      <p:sp>
        <p:nvSpPr>
          <p:cNvPr id="55" name="Google Shape;301;p27">
            <a:extLst>
              <a:ext uri="{FF2B5EF4-FFF2-40B4-BE49-F238E27FC236}">
                <a16:creationId xmlns:a16="http://schemas.microsoft.com/office/drawing/2014/main" id="{61894CB2-C61E-413A-A1AF-E2D8A9D4861A}"/>
              </a:ext>
            </a:extLst>
          </p:cNvPr>
          <p:cNvSpPr txBox="1">
            <a:spLocks/>
          </p:cNvSpPr>
          <p:nvPr/>
        </p:nvSpPr>
        <p:spPr>
          <a:xfrm>
            <a:off x="3753380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ar-SA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4A09F9E-67F6-4734-B854-C3012964E1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430" y="3517122"/>
            <a:ext cx="1332370" cy="111560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106572E-EAE3-487F-A8AD-39AF929C5F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845" y="5168560"/>
            <a:ext cx="1209540" cy="1117078"/>
          </a:xfrm>
          <a:prstGeom prst="rect">
            <a:avLst/>
          </a:prstGeom>
        </p:spPr>
      </p:pic>
      <p:pic>
        <p:nvPicPr>
          <p:cNvPr id="37" name="Picture 8" descr="C:\Users\ohood alshuibi\AppData\Local\Microsoft\Windows\INetCache\IE\AWAA64TC\GIMP-logo[1].png">
            <a:extLst>
              <a:ext uri="{FF2B5EF4-FFF2-40B4-BE49-F238E27FC236}">
                <a16:creationId xmlns:a16="http://schemas.microsoft.com/office/drawing/2014/main" id="{2134BBAA-C8A9-4E8F-84D8-297FA5769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677" y="1363359"/>
            <a:ext cx="1383320" cy="123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椭圆 29">
            <a:extLst>
              <a:ext uri="{FF2B5EF4-FFF2-40B4-BE49-F238E27FC236}">
                <a16:creationId xmlns:a16="http://schemas.microsoft.com/office/drawing/2014/main" id="{1D005F0E-4EE4-B5A9-6D81-4095A2B4F44B}"/>
              </a:ext>
            </a:extLst>
          </p:cNvPr>
          <p:cNvSpPr/>
          <p:nvPr/>
        </p:nvSpPr>
        <p:spPr>
          <a:xfrm>
            <a:off x="11027810" y="955214"/>
            <a:ext cx="851221" cy="771045"/>
          </a:xfrm>
          <a:prstGeom prst="ellipse">
            <a:avLst/>
          </a:prstGeom>
          <a:solidFill>
            <a:srgbClr val="0099A9"/>
          </a:solidFill>
          <a:ln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1</a:t>
            </a:r>
            <a:endParaRPr kumimoji="0" lang="zh-CN" altLang="en-US" sz="240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5" name="椭圆 29">
            <a:extLst>
              <a:ext uri="{FF2B5EF4-FFF2-40B4-BE49-F238E27FC236}">
                <a16:creationId xmlns:a16="http://schemas.microsoft.com/office/drawing/2014/main" id="{412F4E6F-AD70-1BCC-9069-7F05E619A713}"/>
              </a:ext>
            </a:extLst>
          </p:cNvPr>
          <p:cNvSpPr/>
          <p:nvPr/>
        </p:nvSpPr>
        <p:spPr>
          <a:xfrm>
            <a:off x="11017366" y="2998006"/>
            <a:ext cx="851221" cy="771045"/>
          </a:xfrm>
          <a:prstGeom prst="ellipse">
            <a:avLst/>
          </a:prstGeom>
          <a:solidFill>
            <a:srgbClr val="BF9000"/>
          </a:solidFill>
          <a:ln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2</a:t>
            </a:r>
            <a:endParaRPr kumimoji="0" lang="zh-CN" altLang="en-US" sz="240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6" name="椭圆 29">
            <a:extLst>
              <a:ext uri="{FF2B5EF4-FFF2-40B4-BE49-F238E27FC236}">
                <a16:creationId xmlns:a16="http://schemas.microsoft.com/office/drawing/2014/main" id="{56C2E366-2B44-20DE-34C4-0611944A0C7F}"/>
              </a:ext>
            </a:extLst>
          </p:cNvPr>
          <p:cNvSpPr/>
          <p:nvPr/>
        </p:nvSpPr>
        <p:spPr>
          <a:xfrm>
            <a:off x="11001417" y="4956054"/>
            <a:ext cx="851221" cy="771045"/>
          </a:xfrm>
          <a:prstGeom prst="ellipse">
            <a:avLst/>
          </a:prstGeom>
          <a:solidFill>
            <a:srgbClr val="D45803"/>
          </a:solidFill>
          <a:ln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3</a:t>
            </a:r>
            <a:endParaRPr kumimoji="0" lang="zh-CN" altLang="en-US" sz="240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877A1CD1-21BE-7470-4780-1EA3D6A73774}"/>
              </a:ext>
            </a:extLst>
          </p:cNvPr>
          <p:cNvSpPr/>
          <p:nvPr/>
        </p:nvSpPr>
        <p:spPr>
          <a:xfrm>
            <a:off x="5557137" y="669204"/>
            <a:ext cx="6453461" cy="2026763"/>
          </a:xfrm>
          <a:prstGeom prst="roundRect">
            <a:avLst/>
          </a:prstGeom>
          <a:noFill/>
          <a:ln>
            <a:solidFill>
              <a:schemeClr val="accent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1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2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34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3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 r="6307" b="37093"/>
          <a:stretch>
            <a:fillRect/>
          </a:stretch>
        </p:blipFill>
        <p:spPr>
          <a:xfrm>
            <a:off x="-11151" y="3429000"/>
            <a:ext cx="12203151" cy="3429001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588969" y="284476"/>
            <a:ext cx="3435916" cy="2731274"/>
            <a:chOff x="6191036" y="861181"/>
            <a:chExt cx="4641137" cy="3902006"/>
          </a:xfrm>
        </p:grpSpPr>
        <p:sp>
          <p:nvSpPr>
            <p:cNvPr id="14" name="矩形 13"/>
            <p:cNvSpPr/>
            <p:nvPr/>
          </p:nvSpPr>
          <p:spPr>
            <a:xfrm rot="1800000">
              <a:off x="7430050" y="1670286"/>
              <a:ext cx="3402123" cy="3092901"/>
            </a:xfrm>
            <a:prstGeom prst="rect">
              <a:avLst/>
            </a:prstGeom>
            <a:gradFill>
              <a:gsLst>
                <a:gs pos="0">
                  <a:srgbClr val="FFFFFF">
                    <a:lumMod val="50000"/>
                  </a:srgbClr>
                </a:gs>
                <a:gs pos="82000">
                  <a:srgbClr val="F8F8F8">
                    <a:alpha val="0"/>
                  </a:srgbClr>
                </a:gs>
              </a:gsLst>
              <a:lin ang="6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540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6191037" y="861181"/>
              <a:ext cx="3115200" cy="3115201"/>
            </a:xfrm>
            <a:prstGeom prst="ellipse">
              <a:avLst/>
            </a:prstGeom>
            <a:solidFill>
              <a:srgbClr val="47BFE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66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F20E9AAB-A1C1-4A16-97A7-42D58D2E3FB4}"/>
              </a:ext>
            </a:extLst>
          </p:cNvPr>
          <p:cNvSpPr txBox="1">
            <a:spLocks/>
          </p:cNvSpPr>
          <p:nvPr/>
        </p:nvSpPr>
        <p:spPr>
          <a:xfrm>
            <a:off x="2077866" y="2546719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49"/>
              </a:buClr>
              <a:buSzPts val="2800"/>
              <a:buFont typeface="Pangolin"/>
              <a:buNone/>
              <a:tabLst/>
              <a:defRPr/>
            </a:pPr>
            <a:r>
              <a:rPr kumimoji="0" lang="ar-SA" sz="8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Fanan" pitchFamily="2" charset="-78"/>
                <a:sym typeface="Pangolin"/>
              </a:rPr>
              <a:t>الوحدة الأولى </a:t>
            </a:r>
            <a:br>
              <a:rPr kumimoji="0" lang="ar-SA" sz="8000" b="1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25000"/>
                  </a:srgbClr>
                </a:solidFill>
                <a:effectLst/>
                <a:uLnTx/>
                <a:uFillTx/>
                <a:cs typeface="Fanan" pitchFamily="2" charset="-78"/>
                <a:sym typeface="Pangolin"/>
              </a:rPr>
            </a:br>
            <a:r>
              <a:rPr kumimoji="0" lang="ar-SA" sz="6000" b="1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25000"/>
                  </a:srgbClr>
                </a:solidFill>
                <a:effectLst/>
                <a:uLnTx/>
                <a:uFillTx/>
                <a:cs typeface="Fanan" pitchFamily="2" charset="-78"/>
                <a:sym typeface="Pangolin"/>
              </a:rPr>
              <a:t>معالجة الصور المتقدمة</a:t>
            </a:r>
            <a:endParaRPr kumimoji="0" lang="en-SA" sz="6000" b="1" i="0" u="none" strike="noStrike" kern="0" cap="none" spc="0" normalizeH="0" baseline="0" noProof="0" dirty="0">
              <a:ln>
                <a:noFill/>
              </a:ln>
              <a:solidFill>
                <a:srgbClr val="E3E7EA">
                  <a:lumMod val="25000"/>
                </a:srgbClr>
              </a:solidFill>
              <a:effectLst/>
              <a:uLnTx/>
              <a:uFillTx/>
              <a:cs typeface="Fanan" pitchFamily="2" charset="-78"/>
              <a:sym typeface="Pangolin"/>
            </a:endParaRPr>
          </a:p>
        </p:txBody>
      </p:sp>
      <p:pic>
        <p:nvPicPr>
          <p:cNvPr id="2050" name="Picture 2" descr="Digital Image Processing - التطبيقات على Google Play">
            <a:extLst>
              <a:ext uri="{FF2B5EF4-FFF2-40B4-BE49-F238E27FC236}">
                <a16:creationId xmlns:a16="http://schemas.microsoft.com/office/drawing/2014/main" id="{E3AB338D-A3A9-1765-D30C-53F6E0FF4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528" y="284476"/>
            <a:ext cx="2107032" cy="210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E8AB41A2-6A6C-E634-68F2-FA63717047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" y="90435"/>
            <a:ext cx="1786313" cy="476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图片 6">
            <a:extLst>
              <a:ext uri="{FF2B5EF4-FFF2-40B4-BE49-F238E27FC236}">
                <a16:creationId xmlns:a16="http://schemas.microsoft.com/office/drawing/2014/main" id="{EAFE825A-5EE8-43EE-A4A9-4C3372906C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07" b="37093"/>
          <a:stretch>
            <a:fillRect/>
          </a:stretch>
        </p:blipFill>
        <p:spPr>
          <a:xfrm>
            <a:off x="-16702" y="6036783"/>
            <a:ext cx="12203151" cy="838682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2152EDEF-7C2C-4E36-BB79-985D172E8ED6}"/>
              </a:ext>
            </a:extLst>
          </p:cNvPr>
          <p:cNvGrpSpPr/>
          <p:nvPr/>
        </p:nvGrpSpPr>
        <p:grpSpPr>
          <a:xfrm>
            <a:off x="5143743" y="5367551"/>
            <a:ext cx="1430121" cy="837680"/>
            <a:chOff x="5159696" y="5035103"/>
            <a:chExt cx="1430121" cy="837680"/>
          </a:xfrm>
          <a:solidFill>
            <a:srgbClr val="FEA200"/>
          </a:solidFill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0A047221-82AC-4AFE-AAD6-99037EAD53F7}"/>
                </a:ext>
              </a:extLst>
            </p:cNvPr>
            <p:cNvSpPr/>
            <p:nvPr/>
          </p:nvSpPr>
          <p:spPr>
            <a:xfrm rot="19413298">
              <a:off x="5159696" y="5411456"/>
              <a:ext cx="1430121" cy="176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Right Triangle 71">
              <a:extLst>
                <a:ext uri="{FF2B5EF4-FFF2-40B4-BE49-F238E27FC236}">
                  <a16:creationId xmlns:a16="http://schemas.microsoft.com/office/drawing/2014/main" id="{4BAD3C5B-891C-42A4-A9AA-420F2FA808E2}"/>
                </a:ext>
              </a:extLst>
            </p:cNvPr>
            <p:cNvSpPr/>
            <p:nvPr/>
          </p:nvSpPr>
          <p:spPr>
            <a:xfrm rot="5734655">
              <a:off x="5948280" y="5169198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Right Triangle 72">
              <a:extLst>
                <a:ext uri="{FF2B5EF4-FFF2-40B4-BE49-F238E27FC236}">
                  <a16:creationId xmlns:a16="http://schemas.microsoft.com/office/drawing/2014/main" id="{8B3D66FF-AC3B-40D0-B671-7527D0C1ECEE}"/>
                </a:ext>
              </a:extLst>
            </p:cNvPr>
            <p:cNvSpPr/>
            <p:nvPr/>
          </p:nvSpPr>
          <p:spPr>
            <a:xfrm rot="5734655">
              <a:off x="5731541" y="5325774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Right Triangle 73">
              <a:extLst>
                <a:ext uri="{FF2B5EF4-FFF2-40B4-BE49-F238E27FC236}">
                  <a16:creationId xmlns:a16="http://schemas.microsoft.com/office/drawing/2014/main" id="{C77877C6-88F3-420A-B7F9-1D460072FC84}"/>
                </a:ext>
              </a:extLst>
            </p:cNvPr>
            <p:cNvSpPr/>
            <p:nvPr/>
          </p:nvSpPr>
          <p:spPr>
            <a:xfrm rot="5734655">
              <a:off x="5505750" y="5497072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Right Triangle 74">
              <a:extLst>
                <a:ext uri="{FF2B5EF4-FFF2-40B4-BE49-F238E27FC236}">
                  <a16:creationId xmlns:a16="http://schemas.microsoft.com/office/drawing/2014/main" id="{3EE4156A-5F5D-4C04-AAAD-BE0D3A504EC4}"/>
                </a:ext>
              </a:extLst>
            </p:cNvPr>
            <p:cNvSpPr/>
            <p:nvPr/>
          </p:nvSpPr>
          <p:spPr>
            <a:xfrm rot="5734655">
              <a:off x="5279959" y="5668369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Right Triangle 77">
              <a:extLst>
                <a:ext uri="{FF2B5EF4-FFF2-40B4-BE49-F238E27FC236}">
                  <a16:creationId xmlns:a16="http://schemas.microsoft.com/office/drawing/2014/main" id="{165B0295-7070-4F8C-AEC5-86E41199EF70}"/>
                </a:ext>
              </a:extLst>
            </p:cNvPr>
            <p:cNvSpPr/>
            <p:nvPr/>
          </p:nvSpPr>
          <p:spPr>
            <a:xfrm rot="5734655">
              <a:off x="6153998" y="5025271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285DDFC-F1BC-4A7F-B018-BDCBEB2CC05E}"/>
              </a:ext>
            </a:extLst>
          </p:cNvPr>
          <p:cNvGrpSpPr/>
          <p:nvPr/>
        </p:nvGrpSpPr>
        <p:grpSpPr>
          <a:xfrm rot="4310456">
            <a:off x="5208558" y="4149581"/>
            <a:ext cx="1430121" cy="837680"/>
            <a:chOff x="5159696" y="5035103"/>
            <a:chExt cx="1430121" cy="837680"/>
          </a:xfrm>
          <a:solidFill>
            <a:srgbClr val="008CF8"/>
          </a:solidFill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1D738C02-D1BE-45E1-9EB0-46901190A94D}"/>
                </a:ext>
              </a:extLst>
            </p:cNvPr>
            <p:cNvSpPr/>
            <p:nvPr/>
          </p:nvSpPr>
          <p:spPr>
            <a:xfrm rot="19413298">
              <a:off x="5159696" y="5411456"/>
              <a:ext cx="1430121" cy="176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Right Triangle 79">
              <a:extLst>
                <a:ext uri="{FF2B5EF4-FFF2-40B4-BE49-F238E27FC236}">
                  <a16:creationId xmlns:a16="http://schemas.microsoft.com/office/drawing/2014/main" id="{108F4621-0EBD-42D5-BD93-3F6CFD3D24EA}"/>
                </a:ext>
              </a:extLst>
            </p:cNvPr>
            <p:cNvSpPr/>
            <p:nvPr/>
          </p:nvSpPr>
          <p:spPr>
            <a:xfrm rot="5734655">
              <a:off x="5948280" y="5169198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Right Triangle 80">
              <a:extLst>
                <a:ext uri="{FF2B5EF4-FFF2-40B4-BE49-F238E27FC236}">
                  <a16:creationId xmlns:a16="http://schemas.microsoft.com/office/drawing/2014/main" id="{8A58849F-1DDD-49B5-B31A-415F46205CC8}"/>
                </a:ext>
              </a:extLst>
            </p:cNvPr>
            <p:cNvSpPr/>
            <p:nvPr/>
          </p:nvSpPr>
          <p:spPr>
            <a:xfrm rot="5734655">
              <a:off x="5731541" y="5325774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Right Triangle 81">
              <a:extLst>
                <a:ext uri="{FF2B5EF4-FFF2-40B4-BE49-F238E27FC236}">
                  <a16:creationId xmlns:a16="http://schemas.microsoft.com/office/drawing/2014/main" id="{83448CD9-7510-4E4F-B7E5-11E887A59786}"/>
                </a:ext>
              </a:extLst>
            </p:cNvPr>
            <p:cNvSpPr/>
            <p:nvPr/>
          </p:nvSpPr>
          <p:spPr>
            <a:xfrm rot="5734655">
              <a:off x="5505750" y="5497072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Right Triangle 82">
              <a:extLst>
                <a:ext uri="{FF2B5EF4-FFF2-40B4-BE49-F238E27FC236}">
                  <a16:creationId xmlns:a16="http://schemas.microsoft.com/office/drawing/2014/main" id="{B83C25AB-1DA4-4F84-A64B-6F06FC2F5964}"/>
                </a:ext>
              </a:extLst>
            </p:cNvPr>
            <p:cNvSpPr/>
            <p:nvPr/>
          </p:nvSpPr>
          <p:spPr>
            <a:xfrm rot="5734655">
              <a:off x="5279959" y="5668369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Right Triangle 83">
              <a:extLst>
                <a:ext uri="{FF2B5EF4-FFF2-40B4-BE49-F238E27FC236}">
                  <a16:creationId xmlns:a16="http://schemas.microsoft.com/office/drawing/2014/main" id="{76EA01B0-CE9D-4EB3-B2F5-DF2C1380FB5C}"/>
                </a:ext>
              </a:extLst>
            </p:cNvPr>
            <p:cNvSpPr/>
            <p:nvPr/>
          </p:nvSpPr>
          <p:spPr>
            <a:xfrm rot="5734655">
              <a:off x="6153998" y="5025271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981E0C08-3584-4690-BAAF-69F077C8693E}"/>
              </a:ext>
            </a:extLst>
          </p:cNvPr>
          <p:cNvGrpSpPr/>
          <p:nvPr/>
        </p:nvGrpSpPr>
        <p:grpSpPr>
          <a:xfrm rot="218524">
            <a:off x="5213890" y="2963484"/>
            <a:ext cx="1430121" cy="837680"/>
            <a:chOff x="5159696" y="5035103"/>
            <a:chExt cx="1430121" cy="837680"/>
          </a:xfrm>
          <a:solidFill>
            <a:srgbClr val="FE23AB"/>
          </a:solidFill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C77626F1-0BF4-4A28-A956-9B37AF4341D5}"/>
                </a:ext>
              </a:extLst>
            </p:cNvPr>
            <p:cNvSpPr/>
            <p:nvPr/>
          </p:nvSpPr>
          <p:spPr>
            <a:xfrm rot="19413298">
              <a:off x="5159696" y="5411456"/>
              <a:ext cx="1430121" cy="176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Right Triangle 86">
              <a:extLst>
                <a:ext uri="{FF2B5EF4-FFF2-40B4-BE49-F238E27FC236}">
                  <a16:creationId xmlns:a16="http://schemas.microsoft.com/office/drawing/2014/main" id="{B7069837-630C-4E11-A163-42C0E5CDFECB}"/>
                </a:ext>
              </a:extLst>
            </p:cNvPr>
            <p:cNvSpPr/>
            <p:nvPr/>
          </p:nvSpPr>
          <p:spPr>
            <a:xfrm rot="5734655">
              <a:off x="5948280" y="5169198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Right Triangle 87">
              <a:extLst>
                <a:ext uri="{FF2B5EF4-FFF2-40B4-BE49-F238E27FC236}">
                  <a16:creationId xmlns:a16="http://schemas.microsoft.com/office/drawing/2014/main" id="{208E0B31-DB8E-4479-883F-AC5A29A1163C}"/>
                </a:ext>
              </a:extLst>
            </p:cNvPr>
            <p:cNvSpPr/>
            <p:nvPr/>
          </p:nvSpPr>
          <p:spPr>
            <a:xfrm rot="5734655">
              <a:off x="5731541" y="5325774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Right Triangle 88">
              <a:extLst>
                <a:ext uri="{FF2B5EF4-FFF2-40B4-BE49-F238E27FC236}">
                  <a16:creationId xmlns:a16="http://schemas.microsoft.com/office/drawing/2014/main" id="{C3FCE464-431A-403C-A6DE-16D46E5C4AA7}"/>
                </a:ext>
              </a:extLst>
            </p:cNvPr>
            <p:cNvSpPr/>
            <p:nvPr/>
          </p:nvSpPr>
          <p:spPr>
            <a:xfrm rot="5734655">
              <a:off x="5505750" y="5497072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Right Triangle 89">
              <a:extLst>
                <a:ext uri="{FF2B5EF4-FFF2-40B4-BE49-F238E27FC236}">
                  <a16:creationId xmlns:a16="http://schemas.microsoft.com/office/drawing/2014/main" id="{0FF5469E-38AC-4072-A510-46CB7DDBDF64}"/>
                </a:ext>
              </a:extLst>
            </p:cNvPr>
            <p:cNvSpPr/>
            <p:nvPr/>
          </p:nvSpPr>
          <p:spPr>
            <a:xfrm rot="5734655">
              <a:off x="5279959" y="5668369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Right Triangle 90">
              <a:extLst>
                <a:ext uri="{FF2B5EF4-FFF2-40B4-BE49-F238E27FC236}">
                  <a16:creationId xmlns:a16="http://schemas.microsoft.com/office/drawing/2014/main" id="{1E8008A7-7138-4A15-BB8A-E624A7D84BD9}"/>
                </a:ext>
              </a:extLst>
            </p:cNvPr>
            <p:cNvSpPr/>
            <p:nvPr/>
          </p:nvSpPr>
          <p:spPr>
            <a:xfrm rot="5734655">
              <a:off x="6153998" y="5025271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3A68D443-E0AD-47C5-8E1E-2ECFC17DA090}"/>
              </a:ext>
            </a:extLst>
          </p:cNvPr>
          <p:cNvGrpSpPr/>
          <p:nvPr/>
        </p:nvGrpSpPr>
        <p:grpSpPr>
          <a:xfrm rot="4310456">
            <a:off x="5228373" y="1957266"/>
            <a:ext cx="1430121" cy="837680"/>
            <a:chOff x="5159696" y="5035103"/>
            <a:chExt cx="1430121" cy="837680"/>
          </a:xfrm>
          <a:solidFill>
            <a:srgbClr val="00C897"/>
          </a:solidFill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558E7A97-2B79-4CCD-8E33-AA8C2252719F}"/>
                </a:ext>
              </a:extLst>
            </p:cNvPr>
            <p:cNvSpPr/>
            <p:nvPr/>
          </p:nvSpPr>
          <p:spPr>
            <a:xfrm rot="19413298">
              <a:off x="5159696" y="5411456"/>
              <a:ext cx="1430121" cy="176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Right Triangle 93">
              <a:extLst>
                <a:ext uri="{FF2B5EF4-FFF2-40B4-BE49-F238E27FC236}">
                  <a16:creationId xmlns:a16="http://schemas.microsoft.com/office/drawing/2014/main" id="{61DEF37D-5AD9-43BA-AED3-621C50CF48C9}"/>
                </a:ext>
              </a:extLst>
            </p:cNvPr>
            <p:cNvSpPr/>
            <p:nvPr/>
          </p:nvSpPr>
          <p:spPr>
            <a:xfrm rot="5734655">
              <a:off x="5948280" y="5169198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Right Triangle 94">
              <a:extLst>
                <a:ext uri="{FF2B5EF4-FFF2-40B4-BE49-F238E27FC236}">
                  <a16:creationId xmlns:a16="http://schemas.microsoft.com/office/drawing/2014/main" id="{F99DDA40-CB43-4EE0-8225-DCC98F000753}"/>
                </a:ext>
              </a:extLst>
            </p:cNvPr>
            <p:cNvSpPr/>
            <p:nvPr/>
          </p:nvSpPr>
          <p:spPr>
            <a:xfrm rot="5734655">
              <a:off x="5731541" y="5325774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Right Triangle 95">
              <a:extLst>
                <a:ext uri="{FF2B5EF4-FFF2-40B4-BE49-F238E27FC236}">
                  <a16:creationId xmlns:a16="http://schemas.microsoft.com/office/drawing/2014/main" id="{ACE40E92-7A61-4BA9-A888-95F88FD51D41}"/>
                </a:ext>
              </a:extLst>
            </p:cNvPr>
            <p:cNvSpPr/>
            <p:nvPr/>
          </p:nvSpPr>
          <p:spPr>
            <a:xfrm rot="5734655">
              <a:off x="5505750" y="5497072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Right Triangle 96">
              <a:extLst>
                <a:ext uri="{FF2B5EF4-FFF2-40B4-BE49-F238E27FC236}">
                  <a16:creationId xmlns:a16="http://schemas.microsoft.com/office/drawing/2014/main" id="{6EDBC201-560C-4A32-9D0F-FA785AF71833}"/>
                </a:ext>
              </a:extLst>
            </p:cNvPr>
            <p:cNvSpPr/>
            <p:nvPr/>
          </p:nvSpPr>
          <p:spPr>
            <a:xfrm rot="5734655">
              <a:off x="5279959" y="5668369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Right Triangle 97">
              <a:extLst>
                <a:ext uri="{FF2B5EF4-FFF2-40B4-BE49-F238E27FC236}">
                  <a16:creationId xmlns:a16="http://schemas.microsoft.com/office/drawing/2014/main" id="{6819941D-D698-4418-99F3-0B8CAD7F37B8}"/>
                </a:ext>
              </a:extLst>
            </p:cNvPr>
            <p:cNvSpPr/>
            <p:nvPr/>
          </p:nvSpPr>
          <p:spPr>
            <a:xfrm rot="5734655">
              <a:off x="6153998" y="5025271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66398241-7B5B-4042-9A2C-F1FBA34AFB46}"/>
              </a:ext>
            </a:extLst>
          </p:cNvPr>
          <p:cNvGrpSpPr/>
          <p:nvPr/>
        </p:nvGrpSpPr>
        <p:grpSpPr>
          <a:xfrm rot="218524">
            <a:off x="5205059" y="782696"/>
            <a:ext cx="1430121" cy="837680"/>
            <a:chOff x="5159696" y="5035103"/>
            <a:chExt cx="1430121" cy="837680"/>
          </a:xfrm>
          <a:solidFill>
            <a:srgbClr val="9EE227"/>
          </a:solidFill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A7647F0-F379-4BDB-B865-1E007B94CBAA}"/>
                </a:ext>
              </a:extLst>
            </p:cNvPr>
            <p:cNvSpPr/>
            <p:nvPr/>
          </p:nvSpPr>
          <p:spPr>
            <a:xfrm rot="19413298">
              <a:off x="5159696" y="5411456"/>
              <a:ext cx="1430121" cy="176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" name="Right Triangle 107">
              <a:extLst>
                <a:ext uri="{FF2B5EF4-FFF2-40B4-BE49-F238E27FC236}">
                  <a16:creationId xmlns:a16="http://schemas.microsoft.com/office/drawing/2014/main" id="{B01F3BDC-E765-4471-901E-C5F809C2F9D3}"/>
                </a:ext>
              </a:extLst>
            </p:cNvPr>
            <p:cNvSpPr/>
            <p:nvPr/>
          </p:nvSpPr>
          <p:spPr>
            <a:xfrm rot="5734655">
              <a:off x="5948280" y="5169198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" name="Right Triangle 108">
              <a:extLst>
                <a:ext uri="{FF2B5EF4-FFF2-40B4-BE49-F238E27FC236}">
                  <a16:creationId xmlns:a16="http://schemas.microsoft.com/office/drawing/2014/main" id="{3B1ADB11-5CD6-4EC2-95AD-97F90CADEAFD}"/>
                </a:ext>
              </a:extLst>
            </p:cNvPr>
            <p:cNvSpPr/>
            <p:nvPr/>
          </p:nvSpPr>
          <p:spPr>
            <a:xfrm rot="5734655">
              <a:off x="5731541" y="5325774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" name="Right Triangle 109">
              <a:extLst>
                <a:ext uri="{FF2B5EF4-FFF2-40B4-BE49-F238E27FC236}">
                  <a16:creationId xmlns:a16="http://schemas.microsoft.com/office/drawing/2014/main" id="{DA3B84F8-E475-4D2A-B139-6669C61C13DA}"/>
                </a:ext>
              </a:extLst>
            </p:cNvPr>
            <p:cNvSpPr/>
            <p:nvPr/>
          </p:nvSpPr>
          <p:spPr>
            <a:xfrm rot="5734655">
              <a:off x="5505750" y="5497072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" name="Right Triangle 110">
              <a:extLst>
                <a:ext uri="{FF2B5EF4-FFF2-40B4-BE49-F238E27FC236}">
                  <a16:creationId xmlns:a16="http://schemas.microsoft.com/office/drawing/2014/main" id="{7B9C2A8D-C986-40CA-B9B5-26D25023D90C}"/>
                </a:ext>
              </a:extLst>
            </p:cNvPr>
            <p:cNvSpPr/>
            <p:nvPr/>
          </p:nvSpPr>
          <p:spPr>
            <a:xfrm rot="5734655">
              <a:off x="5279959" y="5668369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Right Triangle 111">
              <a:extLst>
                <a:ext uri="{FF2B5EF4-FFF2-40B4-BE49-F238E27FC236}">
                  <a16:creationId xmlns:a16="http://schemas.microsoft.com/office/drawing/2014/main" id="{9A99B125-5A02-436D-991D-4EEEAFFC4CCB}"/>
                </a:ext>
              </a:extLst>
            </p:cNvPr>
            <p:cNvSpPr/>
            <p:nvPr/>
          </p:nvSpPr>
          <p:spPr>
            <a:xfrm rot="5734655">
              <a:off x="6153998" y="5025271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C24E6C4-AAC5-40C9-B2AA-28C2BBCD57F6}"/>
              </a:ext>
            </a:extLst>
          </p:cNvPr>
          <p:cNvGrpSpPr/>
          <p:nvPr/>
        </p:nvGrpSpPr>
        <p:grpSpPr>
          <a:xfrm>
            <a:off x="1524000" y="5045961"/>
            <a:ext cx="3847232" cy="1389339"/>
            <a:chOff x="1524000" y="5045961"/>
            <a:chExt cx="3847232" cy="1389339"/>
          </a:xfrm>
        </p:grpSpPr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A383E08E-8B38-48F3-9716-0DE34A247826}"/>
                </a:ext>
              </a:extLst>
            </p:cNvPr>
            <p:cNvSpPr/>
            <p:nvPr/>
          </p:nvSpPr>
          <p:spPr>
            <a:xfrm rot="429712">
              <a:off x="1639303" y="5045961"/>
              <a:ext cx="3077766" cy="730714"/>
            </a:xfrm>
            <a:prstGeom prst="rect">
              <a:avLst/>
            </a:prstGeom>
            <a:solidFill>
              <a:schemeClr val="tx1">
                <a:alpha val="31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73C5CB0-00C9-448D-A826-1821484B6735}"/>
                </a:ext>
              </a:extLst>
            </p:cNvPr>
            <p:cNvSpPr/>
            <p:nvPr/>
          </p:nvSpPr>
          <p:spPr>
            <a:xfrm>
              <a:off x="1524000" y="5178420"/>
              <a:ext cx="3847232" cy="12568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E96FBD9-28D8-4FB4-8850-F2672AC77D40}"/>
                </a:ext>
              </a:extLst>
            </p:cNvPr>
            <p:cNvSpPr/>
            <p:nvPr/>
          </p:nvSpPr>
          <p:spPr>
            <a:xfrm>
              <a:off x="4114351" y="5178420"/>
              <a:ext cx="1256880" cy="1256880"/>
            </a:xfrm>
            <a:prstGeom prst="roundRect">
              <a:avLst/>
            </a:prstGeom>
            <a:gradFill flip="none"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8B686B5-6A6F-4A64-BD94-B53C57F1A773}"/>
                </a:ext>
              </a:extLst>
            </p:cNvPr>
            <p:cNvSpPr/>
            <p:nvPr/>
          </p:nvSpPr>
          <p:spPr>
            <a:xfrm>
              <a:off x="4275376" y="5339445"/>
              <a:ext cx="934830" cy="93483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F518501-C55B-4ABD-99FC-C1E7B03D1EB8}"/>
                </a:ext>
              </a:extLst>
            </p:cNvPr>
            <p:cNvSpPr txBox="1"/>
            <p:nvPr/>
          </p:nvSpPr>
          <p:spPr>
            <a:xfrm>
              <a:off x="4285118" y="5400129"/>
              <a:ext cx="9153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STEP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50260CF-3CD0-4E6F-8FBC-930D78E31066}"/>
                </a:ext>
              </a:extLst>
            </p:cNvPr>
            <p:cNvSpPr txBox="1"/>
            <p:nvPr/>
          </p:nvSpPr>
          <p:spPr>
            <a:xfrm>
              <a:off x="4336391" y="5627944"/>
              <a:ext cx="812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FF9900"/>
                  </a:solidFill>
                  <a:latin typeface="Century Gothic" panose="020B0502020202020204" pitchFamily="34" charset="0"/>
                </a:rPr>
                <a:t>01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F0B03E7-0CD3-449F-84C9-1D7D59D3E1FE}"/>
                </a:ext>
              </a:extLst>
            </p:cNvPr>
            <p:cNvSpPr txBox="1"/>
            <p:nvPr/>
          </p:nvSpPr>
          <p:spPr>
            <a:xfrm>
              <a:off x="1596017" y="5668322"/>
              <a:ext cx="21819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000" b="1" dirty="0">
                  <a:solidFill>
                    <a:srgbClr val="FF9900"/>
                  </a:solidFill>
                  <a:latin typeface="Century Gothic" panose="020B0502020202020204" pitchFamily="34" charset="0"/>
                </a:rPr>
                <a:t>أساسيات تحرير الصور</a:t>
              </a:r>
              <a:endParaRPr lang="en-US" sz="2000" b="1" dirty="0">
                <a:solidFill>
                  <a:srgbClr val="FF990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1" name="Graphic 10" descr="Bullseye">
              <a:extLst>
                <a:ext uri="{FF2B5EF4-FFF2-40B4-BE49-F238E27FC236}">
                  <a16:creationId xmlns:a16="http://schemas.microsoft.com/office/drawing/2014/main" id="{15802A86-9120-4041-9861-9C8C3CB59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87576" y="5707906"/>
              <a:ext cx="365760" cy="36576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1C51F3C-9096-4151-B08A-FA5DE5290551}"/>
              </a:ext>
            </a:extLst>
          </p:cNvPr>
          <p:cNvGrpSpPr/>
          <p:nvPr/>
        </p:nvGrpSpPr>
        <p:grpSpPr>
          <a:xfrm>
            <a:off x="6206691" y="107308"/>
            <a:ext cx="3847232" cy="1374544"/>
            <a:chOff x="6206691" y="107308"/>
            <a:chExt cx="3847232" cy="1374544"/>
          </a:xfrm>
        </p:grpSpPr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F7A2AAC5-FF69-479A-A6C8-3B3462789F30}"/>
                </a:ext>
              </a:extLst>
            </p:cNvPr>
            <p:cNvSpPr/>
            <p:nvPr/>
          </p:nvSpPr>
          <p:spPr>
            <a:xfrm rot="21164160">
              <a:off x="6836015" y="107308"/>
              <a:ext cx="3077766" cy="730714"/>
            </a:xfrm>
            <a:prstGeom prst="rect">
              <a:avLst/>
            </a:prstGeom>
            <a:solidFill>
              <a:schemeClr val="tx1">
                <a:alpha val="31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32C30B56-F8E2-4021-B009-1442F0D26534}"/>
                </a:ext>
              </a:extLst>
            </p:cNvPr>
            <p:cNvSpPr/>
            <p:nvPr/>
          </p:nvSpPr>
          <p:spPr>
            <a:xfrm>
              <a:off x="6206691" y="224972"/>
              <a:ext cx="3847232" cy="12568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AFE399A1-1E70-44C3-B767-EC3B6726DF65}"/>
                </a:ext>
              </a:extLst>
            </p:cNvPr>
            <p:cNvSpPr/>
            <p:nvPr/>
          </p:nvSpPr>
          <p:spPr>
            <a:xfrm>
              <a:off x="6242527" y="224972"/>
              <a:ext cx="1256880" cy="1256880"/>
            </a:xfrm>
            <a:prstGeom prst="roundRect">
              <a:avLst/>
            </a:prstGeom>
            <a:gradFill flip="none" rotWithShape="1">
              <a:gsLst>
                <a:gs pos="0">
                  <a:srgbClr val="FF5050"/>
                </a:gs>
                <a:gs pos="100000">
                  <a:srgbClr val="CC0000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55507F8B-4C2A-4C5D-B522-8565957F4A9A}"/>
                </a:ext>
              </a:extLst>
            </p:cNvPr>
            <p:cNvSpPr/>
            <p:nvPr/>
          </p:nvSpPr>
          <p:spPr>
            <a:xfrm>
              <a:off x="6403552" y="385997"/>
              <a:ext cx="934830" cy="93483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E04C338-B3F2-4383-A5DD-457C9F888AAA}"/>
                </a:ext>
              </a:extLst>
            </p:cNvPr>
            <p:cNvSpPr txBox="1"/>
            <p:nvPr/>
          </p:nvSpPr>
          <p:spPr>
            <a:xfrm>
              <a:off x="6413294" y="446681"/>
              <a:ext cx="9153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STEP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B966677-4346-4D95-822F-C4DE9A8500BA}"/>
                </a:ext>
              </a:extLst>
            </p:cNvPr>
            <p:cNvSpPr txBox="1"/>
            <p:nvPr/>
          </p:nvSpPr>
          <p:spPr>
            <a:xfrm>
              <a:off x="6464567" y="674496"/>
              <a:ext cx="812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FF5050"/>
                  </a:solidFill>
                  <a:latin typeface="Century Gothic" panose="020B0502020202020204" pitchFamily="34" charset="0"/>
                </a:rPr>
                <a:t>06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D12FDB9-0542-47C7-ABA0-B04664F4F5C3}"/>
                </a:ext>
              </a:extLst>
            </p:cNvPr>
            <p:cNvSpPr txBox="1"/>
            <p:nvPr/>
          </p:nvSpPr>
          <p:spPr>
            <a:xfrm>
              <a:off x="7837009" y="647344"/>
              <a:ext cx="1756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000" b="1" dirty="0">
                  <a:solidFill>
                    <a:srgbClr val="FF5050"/>
                  </a:solidFill>
                  <a:latin typeface="Century Gothic" panose="020B0502020202020204" pitchFamily="34" charset="0"/>
                </a:rPr>
                <a:t>المشروع</a:t>
              </a:r>
              <a:endParaRPr lang="en-US" sz="2000" b="1" dirty="0">
                <a:solidFill>
                  <a:srgbClr val="FF505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" name="Graphic 3" descr="Pie chart">
              <a:extLst>
                <a:ext uri="{FF2B5EF4-FFF2-40B4-BE49-F238E27FC236}">
                  <a16:creationId xmlns:a16="http://schemas.microsoft.com/office/drawing/2014/main" id="{868CC3A8-0719-497B-955D-D67E77ADD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542016" y="674496"/>
              <a:ext cx="365760" cy="365760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7E49F43-3A50-49D6-8DCF-0321683B4B15}"/>
              </a:ext>
            </a:extLst>
          </p:cNvPr>
          <p:cNvGrpSpPr/>
          <p:nvPr/>
        </p:nvGrpSpPr>
        <p:grpSpPr>
          <a:xfrm>
            <a:off x="1546456" y="1228086"/>
            <a:ext cx="3847232" cy="1395722"/>
            <a:chOff x="1546456" y="1228086"/>
            <a:chExt cx="3847232" cy="1395722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100C9D56-18D1-4C26-9E8E-724BCF82CFF9}"/>
                </a:ext>
              </a:extLst>
            </p:cNvPr>
            <p:cNvSpPr/>
            <p:nvPr/>
          </p:nvSpPr>
          <p:spPr>
            <a:xfrm rot="429712">
              <a:off x="1639303" y="1228086"/>
              <a:ext cx="3077766" cy="730714"/>
            </a:xfrm>
            <a:prstGeom prst="rect">
              <a:avLst/>
            </a:prstGeom>
            <a:solidFill>
              <a:schemeClr val="tx1">
                <a:alpha val="31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DF59B71-8F84-40A0-94DC-84DD2C558A68}"/>
                </a:ext>
              </a:extLst>
            </p:cNvPr>
            <p:cNvSpPr/>
            <p:nvPr/>
          </p:nvSpPr>
          <p:spPr>
            <a:xfrm>
              <a:off x="1546456" y="1366928"/>
              <a:ext cx="3847232" cy="12568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89F59E8D-C558-41D3-A7A2-4405783F043D}"/>
                </a:ext>
              </a:extLst>
            </p:cNvPr>
            <p:cNvSpPr/>
            <p:nvPr/>
          </p:nvSpPr>
          <p:spPr>
            <a:xfrm>
              <a:off x="4136807" y="1366928"/>
              <a:ext cx="1256880" cy="1256880"/>
            </a:xfrm>
            <a:prstGeom prst="roundRect">
              <a:avLst/>
            </a:prstGeom>
            <a:gradFill flip="none" rotWithShape="1">
              <a:gsLst>
                <a:gs pos="0">
                  <a:srgbClr val="CCFF33"/>
                </a:gs>
                <a:gs pos="100000">
                  <a:srgbClr val="008000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D8023591-A286-454C-A314-6733EF776E25}"/>
                </a:ext>
              </a:extLst>
            </p:cNvPr>
            <p:cNvSpPr/>
            <p:nvPr/>
          </p:nvSpPr>
          <p:spPr>
            <a:xfrm>
              <a:off x="4297832" y="1527953"/>
              <a:ext cx="934830" cy="93483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771D003-639E-4953-9AA1-F041155C4997}"/>
                </a:ext>
              </a:extLst>
            </p:cNvPr>
            <p:cNvSpPr txBox="1"/>
            <p:nvPr/>
          </p:nvSpPr>
          <p:spPr>
            <a:xfrm>
              <a:off x="4307574" y="1588637"/>
              <a:ext cx="9153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STEP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923E3E9-1291-44AC-A785-86FC3D0B22A8}"/>
                </a:ext>
              </a:extLst>
            </p:cNvPr>
            <p:cNvSpPr txBox="1"/>
            <p:nvPr/>
          </p:nvSpPr>
          <p:spPr>
            <a:xfrm>
              <a:off x="4358847" y="1816452"/>
              <a:ext cx="812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008000"/>
                  </a:solidFill>
                  <a:latin typeface="Century Gothic" panose="020B0502020202020204" pitchFamily="34" charset="0"/>
                </a:rPr>
                <a:t>05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0275947-8728-47AD-9556-9A062B597CD7}"/>
                </a:ext>
              </a:extLst>
            </p:cNvPr>
            <p:cNvSpPr txBox="1"/>
            <p:nvPr/>
          </p:nvSpPr>
          <p:spPr>
            <a:xfrm>
              <a:off x="1930726" y="1725534"/>
              <a:ext cx="17562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000" b="1" dirty="0">
                  <a:solidFill>
                    <a:srgbClr val="008000"/>
                  </a:solidFill>
                  <a:latin typeface="Century Gothic" panose="020B0502020202020204" pitchFamily="34" charset="0"/>
                </a:rPr>
                <a:t>إنشاء رسومات ثنائية الابعاد</a:t>
              </a:r>
              <a:endParaRPr lang="en-US" sz="2000" b="1" dirty="0">
                <a:solidFill>
                  <a:srgbClr val="00800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69" name="Graphic 68" descr="Single gear">
              <a:extLst>
                <a:ext uri="{FF2B5EF4-FFF2-40B4-BE49-F238E27FC236}">
                  <a16:creationId xmlns:a16="http://schemas.microsoft.com/office/drawing/2014/main" id="{C476777B-AF55-4CB0-806E-84DA19E03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717093" y="1896252"/>
              <a:ext cx="365760" cy="36576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72D6D64-672D-4EBE-9F9F-F7C90DEAE2D4}"/>
              </a:ext>
            </a:extLst>
          </p:cNvPr>
          <p:cNvGrpSpPr/>
          <p:nvPr/>
        </p:nvGrpSpPr>
        <p:grpSpPr>
          <a:xfrm>
            <a:off x="6232543" y="2144676"/>
            <a:ext cx="3877740" cy="1430411"/>
            <a:chOff x="6232543" y="2144676"/>
            <a:chExt cx="3877740" cy="1430411"/>
          </a:xfrm>
        </p:grpSpPr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857A53A1-0044-4B09-AEDE-31879FF5B15D}"/>
                </a:ext>
              </a:extLst>
            </p:cNvPr>
            <p:cNvSpPr/>
            <p:nvPr/>
          </p:nvSpPr>
          <p:spPr>
            <a:xfrm rot="21164160">
              <a:off x="6823073" y="2144676"/>
              <a:ext cx="3077766" cy="730714"/>
            </a:xfrm>
            <a:prstGeom prst="rect">
              <a:avLst/>
            </a:prstGeom>
            <a:solidFill>
              <a:schemeClr val="tx1">
                <a:alpha val="31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E962BC0E-C21C-4A24-9037-A1300FBB7696}"/>
                </a:ext>
              </a:extLst>
            </p:cNvPr>
            <p:cNvSpPr/>
            <p:nvPr/>
          </p:nvSpPr>
          <p:spPr>
            <a:xfrm>
              <a:off x="6232543" y="2318207"/>
              <a:ext cx="3847232" cy="12568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35C3396E-5C6B-41B6-848C-159F44D50BC7}"/>
                </a:ext>
              </a:extLst>
            </p:cNvPr>
            <p:cNvSpPr/>
            <p:nvPr/>
          </p:nvSpPr>
          <p:spPr>
            <a:xfrm>
              <a:off x="6268379" y="2318207"/>
              <a:ext cx="1256880" cy="1256880"/>
            </a:xfrm>
            <a:prstGeom prst="roundRect">
              <a:avLst/>
            </a:prstGeom>
            <a:gradFill flip="none" rotWithShape="1">
              <a:gsLst>
                <a:gs pos="0">
                  <a:srgbClr val="00CC99"/>
                </a:gs>
                <a:gs pos="100000">
                  <a:srgbClr val="006666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F147959C-BDC8-4B06-B485-BF60B7D0F277}"/>
                </a:ext>
              </a:extLst>
            </p:cNvPr>
            <p:cNvSpPr/>
            <p:nvPr/>
          </p:nvSpPr>
          <p:spPr>
            <a:xfrm>
              <a:off x="6429404" y="2479232"/>
              <a:ext cx="934830" cy="93483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327524A-60F0-4D46-980C-4576232E4C45}"/>
                </a:ext>
              </a:extLst>
            </p:cNvPr>
            <p:cNvSpPr txBox="1"/>
            <p:nvPr/>
          </p:nvSpPr>
          <p:spPr>
            <a:xfrm>
              <a:off x="6439146" y="2539916"/>
              <a:ext cx="9153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STEP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31DBE2E-809B-4613-BF53-21A5A8EBEF8C}"/>
                </a:ext>
              </a:extLst>
            </p:cNvPr>
            <p:cNvSpPr txBox="1"/>
            <p:nvPr/>
          </p:nvSpPr>
          <p:spPr>
            <a:xfrm>
              <a:off x="6490419" y="2767731"/>
              <a:ext cx="812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006666"/>
                  </a:solidFill>
                  <a:latin typeface="Century Gothic" panose="020B0502020202020204" pitchFamily="34" charset="0"/>
                </a:rPr>
                <a:t>04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ED4BDBF-2D72-402B-B8C5-F6348F9E4232}"/>
                </a:ext>
              </a:extLst>
            </p:cNvPr>
            <p:cNvSpPr txBox="1"/>
            <p:nvPr/>
          </p:nvSpPr>
          <p:spPr>
            <a:xfrm>
              <a:off x="7743213" y="2835081"/>
              <a:ext cx="23670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000" b="1" dirty="0">
                  <a:solidFill>
                    <a:srgbClr val="006666"/>
                  </a:solidFill>
                  <a:latin typeface="Century Gothic" panose="020B0502020202020204" pitchFamily="34" charset="0"/>
                </a:rPr>
                <a:t>تنقيح الصور</a:t>
              </a:r>
              <a:endParaRPr lang="en-US" sz="2000" b="1" dirty="0">
                <a:solidFill>
                  <a:srgbClr val="006666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71" name="Graphic 70" descr="Head with gears">
              <a:extLst>
                <a:ext uri="{FF2B5EF4-FFF2-40B4-BE49-F238E27FC236}">
                  <a16:creationId xmlns:a16="http://schemas.microsoft.com/office/drawing/2014/main" id="{B1DC9FDE-A3FE-41EE-B3FA-E9B4B68FD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569139" y="2832780"/>
              <a:ext cx="365760" cy="36576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61F97FD-7E50-41F6-94D6-47EE1E3AB293}"/>
              </a:ext>
            </a:extLst>
          </p:cNvPr>
          <p:cNvGrpSpPr/>
          <p:nvPr/>
        </p:nvGrpSpPr>
        <p:grpSpPr>
          <a:xfrm>
            <a:off x="1546456" y="3121698"/>
            <a:ext cx="3847232" cy="1407856"/>
            <a:chOff x="1546456" y="3121698"/>
            <a:chExt cx="3847232" cy="1407856"/>
          </a:xfrm>
        </p:grpSpPr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D7FB4E2C-E97C-4AD0-8E29-D6AF35E5FAE3}"/>
                </a:ext>
              </a:extLst>
            </p:cNvPr>
            <p:cNvSpPr/>
            <p:nvPr/>
          </p:nvSpPr>
          <p:spPr>
            <a:xfrm rot="429712">
              <a:off x="1639303" y="3121698"/>
              <a:ext cx="3077766" cy="730714"/>
            </a:xfrm>
            <a:prstGeom prst="rect">
              <a:avLst/>
            </a:prstGeom>
            <a:solidFill>
              <a:schemeClr val="tx1">
                <a:alpha val="31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4412E983-9871-4A99-8541-B41C31563BE9}"/>
                </a:ext>
              </a:extLst>
            </p:cNvPr>
            <p:cNvSpPr/>
            <p:nvPr/>
          </p:nvSpPr>
          <p:spPr>
            <a:xfrm>
              <a:off x="1546456" y="3272674"/>
              <a:ext cx="3847232" cy="12568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7CC332A-E19C-410A-B06F-C2D540ABF0F9}"/>
                </a:ext>
              </a:extLst>
            </p:cNvPr>
            <p:cNvSpPr/>
            <p:nvPr/>
          </p:nvSpPr>
          <p:spPr>
            <a:xfrm>
              <a:off x="4136807" y="3272674"/>
              <a:ext cx="1256880" cy="1256880"/>
            </a:xfrm>
            <a:prstGeom prst="roundRect">
              <a:avLst/>
            </a:prstGeom>
            <a:gradFill flip="none" rotWithShape="1">
              <a:gsLst>
                <a:gs pos="0">
                  <a:srgbClr val="FF33CC"/>
                </a:gs>
                <a:gs pos="100000">
                  <a:srgbClr val="FF0066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FE83A19-FF44-4F45-BB27-9C6E604D4C35}"/>
                </a:ext>
              </a:extLst>
            </p:cNvPr>
            <p:cNvSpPr/>
            <p:nvPr/>
          </p:nvSpPr>
          <p:spPr>
            <a:xfrm>
              <a:off x="4297832" y="3433699"/>
              <a:ext cx="934830" cy="93483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7B74812-A39A-4698-94F3-097184D3F798}"/>
                </a:ext>
              </a:extLst>
            </p:cNvPr>
            <p:cNvSpPr txBox="1"/>
            <p:nvPr/>
          </p:nvSpPr>
          <p:spPr>
            <a:xfrm>
              <a:off x="4307574" y="3494383"/>
              <a:ext cx="9153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STEP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FE8524D-8D49-4749-848A-B0A9E608F5D2}"/>
                </a:ext>
              </a:extLst>
            </p:cNvPr>
            <p:cNvSpPr txBox="1"/>
            <p:nvPr/>
          </p:nvSpPr>
          <p:spPr>
            <a:xfrm>
              <a:off x="4358847" y="3722198"/>
              <a:ext cx="812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FF2AB9"/>
                  </a:solidFill>
                  <a:latin typeface="Century Gothic" panose="020B0502020202020204" pitchFamily="34" charset="0"/>
                </a:rPr>
                <a:t>03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7EC6D87-5C43-4ABA-AE8C-36805B7F44D5}"/>
                </a:ext>
              </a:extLst>
            </p:cNvPr>
            <p:cNvSpPr txBox="1"/>
            <p:nvPr/>
          </p:nvSpPr>
          <p:spPr>
            <a:xfrm>
              <a:off x="1814848" y="3762385"/>
              <a:ext cx="1756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000" b="1" dirty="0">
                  <a:solidFill>
                    <a:srgbClr val="FF2AB9"/>
                  </a:solidFill>
                  <a:latin typeface="Century Gothic" panose="020B0502020202020204" pitchFamily="34" charset="0"/>
                </a:rPr>
                <a:t>تحرير الصور</a:t>
              </a:r>
              <a:endParaRPr lang="en-US" sz="2000" b="1" dirty="0">
                <a:solidFill>
                  <a:srgbClr val="FF2AB9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28" name="Graphic 127" descr="Bank">
              <a:extLst>
                <a:ext uri="{FF2B5EF4-FFF2-40B4-BE49-F238E27FC236}">
                  <a16:creationId xmlns:a16="http://schemas.microsoft.com/office/drawing/2014/main" id="{6B6CF4D0-4178-4CB0-8C36-200B9F42A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696313" y="3746045"/>
              <a:ext cx="365760" cy="36576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111485D-E666-4762-8FE5-29DC2DB8E5EE}"/>
              </a:ext>
            </a:extLst>
          </p:cNvPr>
          <p:cNvGrpSpPr/>
          <p:nvPr/>
        </p:nvGrpSpPr>
        <p:grpSpPr>
          <a:xfrm>
            <a:off x="6196707" y="4196425"/>
            <a:ext cx="3847232" cy="1471897"/>
            <a:chOff x="6196707" y="4196425"/>
            <a:chExt cx="3847232" cy="1471897"/>
          </a:xfrm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72634514-9190-4B04-B669-4874F79A0BC9}"/>
                </a:ext>
              </a:extLst>
            </p:cNvPr>
            <p:cNvSpPr/>
            <p:nvPr/>
          </p:nvSpPr>
          <p:spPr>
            <a:xfrm rot="21164160">
              <a:off x="6798549" y="4196425"/>
              <a:ext cx="3077766" cy="730714"/>
            </a:xfrm>
            <a:prstGeom prst="rect">
              <a:avLst/>
            </a:prstGeom>
            <a:solidFill>
              <a:schemeClr val="tx1">
                <a:alpha val="31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6B61648A-9927-4F33-A3D8-9BCF323A3E50}"/>
                </a:ext>
              </a:extLst>
            </p:cNvPr>
            <p:cNvSpPr/>
            <p:nvPr/>
          </p:nvSpPr>
          <p:spPr>
            <a:xfrm>
              <a:off x="6196707" y="4411442"/>
              <a:ext cx="3847232" cy="12568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9E2B9244-B060-49E3-BFBF-5054353E6E17}"/>
                </a:ext>
              </a:extLst>
            </p:cNvPr>
            <p:cNvSpPr/>
            <p:nvPr/>
          </p:nvSpPr>
          <p:spPr>
            <a:xfrm>
              <a:off x="6232543" y="4411442"/>
              <a:ext cx="1256880" cy="1256880"/>
            </a:xfrm>
            <a:prstGeom prst="roundRect">
              <a:avLst/>
            </a:prstGeom>
            <a:gradFill flip="none" rotWithShape="1">
              <a:gsLst>
                <a:gs pos="0">
                  <a:srgbClr val="0099FF"/>
                </a:gs>
                <a:gs pos="100000">
                  <a:srgbClr val="0033CC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663F0F05-4353-4A60-87B1-A53FAD941621}"/>
                </a:ext>
              </a:extLst>
            </p:cNvPr>
            <p:cNvSpPr/>
            <p:nvPr/>
          </p:nvSpPr>
          <p:spPr>
            <a:xfrm>
              <a:off x="6393568" y="4572467"/>
              <a:ext cx="934830" cy="93483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918754E-AC1D-4730-AC50-31DD842F521B}"/>
                </a:ext>
              </a:extLst>
            </p:cNvPr>
            <p:cNvSpPr txBox="1"/>
            <p:nvPr/>
          </p:nvSpPr>
          <p:spPr>
            <a:xfrm>
              <a:off x="6403310" y="4633151"/>
              <a:ext cx="9153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STEP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78F4C11-499E-479B-BC9D-951339A6A76A}"/>
                </a:ext>
              </a:extLst>
            </p:cNvPr>
            <p:cNvSpPr txBox="1"/>
            <p:nvPr/>
          </p:nvSpPr>
          <p:spPr>
            <a:xfrm>
              <a:off x="6454583" y="4860966"/>
              <a:ext cx="812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0033CC"/>
                  </a:solidFill>
                  <a:latin typeface="Century Gothic" panose="020B0502020202020204" pitchFamily="34" charset="0"/>
                </a:rPr>
                <a:t>02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CEFD0F0-0E6E-40A0-9CA1-B4603886E88E}"/>
                </a:ext>
              </a:extLst>
            </p:cNvPr>
            <p:cNvSpPr txBox="1"/>
            <p:nvPr/>
          </p:nvSpPr>
          <p:spPr>
            <a:xfrm>
              <a:off x="7910866" y="4834859"/>
              <a:ext cx="1756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000" b="1" dirty="0">
                  <a:solidFill>
                    <a:srgbClr val="0033CC"/>
                  </a:solidFill>
                  <a:latin typeface="Century Gothic" panose="020B0502020202020204" pitchFamily="34" charset="0"/>
                </a:rPr>
                <a:t>الطبقات</a:t>
              </a:r>
              <a:endParaRPr lang="en-US" sz="2000" b="1" dirty="0">
                <a:solidFill>
                  <a:srgbClr val="0033CC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30" name="Graphic 129" descr="Open folder">
              <a:extLst>
                <a:ext uri="{FF2B5EF4-FFF2-40B4-BE49-F238E27FC236}">
                  <a16:creationId xmlns:a16="http://schemas.microsoft.com/office/drawing/2014/main" id="{97F71CF0-4558-447F-A321-7D7291F7B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573973" y="4885672"/>
              <a:ext cx="365760" cy="365760"/>
            </a:xfrm>
            <a:prstGeom prst="rect">
              <a:avLst/>
            </a:prstGeom>
          </p:spPr>
        </p:pic>
      </p:grpSp>
      <p:pic>
        <p:nvPicPr>
          <p:cNvPr id="132" name="Graphic 131" descr="Walk">
            <a:extLst>
              <a:ext uri="{FF2B5EF4-FFF2-40B4-BE49-F238E27FC236}">
                <a16:creationId xmlns:a16="http://schemas.microsoft.com/office/drawing/2014/main" id="{B8658B34-5FA2-4ADD-9CAA-32347045EBC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384667" y="5047733"/>
            <a:ext cx="702361" cy="702361"/>
          </a:xfrm>
          <a:prstGeom prst="rect">
            <a:avLst/>
          </a:prstGeom>
        </p:spPr>
      </p:pic>
      <p:cxnSp>
        <p:nvCxnSpPr>
          <p:cNvPr id="2" name="رابط كسهم مستقيم 1">
            <a:extLst>
              <a:ext uri="{FF2B5EF4-FFF2-40B4-BE49-F238E27FC236}">
                <a16:creationId xmlns:a16="http://schemas.microsoft.com/office/drawing/2014/main" id="{EDBF5451-E7FA-840C-88AD-2C995F2DBA81}"/>
              </a:ext>
            </a:extLst>
          </p:cNvPr>
          <p:cNvCxnSpPr>
            <a:cxnSpLocks/>
          </p:cNvCxnSpPr>
          <p:nvPr/>
        </p:nvCxnSpPr>
        <p:spPr>
          <a:xfrm>
            <a:off x="851488" y="3983930"/>
            <a:ext cx="1079238" cy="0"/>
          </a:xfrm>
          <a:prstGeom prst="straightConnector1">
            <a:avLst/>
          </a:prstGeom>
          <a:ln w="76200">
            <a:solidFill>
              <a:schemeClr val="tx1"/>
            </a:solidFill>
            <a:prstDash val="solid"/>
            <a:tailEnd type="triangle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صورة 18">
            <a:extLst>
              <a:ext uri="{FF2B5EF4-FFF2-40B4-BE49-F238E27FC236}">
                <a16:creationId xmlns:a16="http://schemas.microsoft.com/office/drawing/2014/main" id="{03D1D181-988C-F5EE-ABC4-FADC9101F9A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" y="90435"/>
            <a:ext cx="1786313" cy="476350"/>
          </a:xfrm>
          <a:prstGeom prst="rect">
            <a:avLst/>
          </a:prstGeom>
        </p:spPr>
      </p:pic>
      <p:sp>
        <p:nvSpPr>
          <p:cNvPr id="32" name="مستطيل 31">
            <a:extLst>
              <a:ext uri="{FF2B5EF4-FFF2-40B4-BE49-F238E27FC236}">
                <a16:creationId xmlns:a16="http://schemas.microsoft.com/office/drawing/2014/main" id="{FD2E4C91-DC82-E84F-7C6B-F17BA421F9C1}"/>
              </a:ext>
            </a:extLst>
          </p:cNvPr>
          <p:cNvSpPr/>
          <p:nvPr/>
        </p:nvSpPr>
        <p:spPr>
          <a:xfrm>
            <a:off x="6241377" y="4387843"/>
            <a:ext cx="115127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ar-SA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4E32AFA6-8CE7-44F6-DA11-03CA02EC5ED9}"/>
              </a:ext>
            </a:extLst>
          </p:cNvPr>
          <p:cNvSpPr/>
          <p:nvPr/>
        </p:nvSpPr>
        <p:spPr>
          <a:xfrm>
            <a:off x="4173939" y="5113970"/>
            <a:ext cx="115127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ar-SA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71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 r="6307" b="37093"/>
          <a:stretch>
            <a:fillRect/>
          </a:stretch>
        </p:blipFill>
        <p:spPr>
          <a:xfrm>
            <a:off x="-16702" y="3446464"/>
            <a:ext cx="12203151" cy="3429001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588969" y="284476"/>
            <a:ext cx="3435915" cy="2731274"/>
            <a:chOff x="6191037" y="861181"/>
            <a:chExt cx="4641136" cy="3902006"/>
          </a:xfrm>
        </p:grpSpPr>
        <p:sp>
          <p:nvSpPr>
            <p:cNvPr id="14" name="矩形 13"/>
            <p:cNvSpPr/>
            <p:nvPr/>
          </p:nvSpPr>
          <p:spPr>
            <a:xfrm rot="1800000">
              <a:off x="7430050" y="1670286"/>
              <a:ext cx="3402123" cy="3092901"/>
            </a:xfrm>
            <a:prstGeom prst="rect">
              <a:avLst/>
            </a:prstGeom>
            <a:gradFill>
              <a:gsLst>
                <a:gs pos="0">
                  <a:srgbClr val="FFFFFF">
                    <a:lumMod val="50000"/>
                  </a:srgbClr>
                </a:gs>
                <a:gs pos="82000">
                  <a:srgbClr val="F8F8F8">
                    <a:alpha val="0"/>
                  </a:srgbClr>
                </a:gs>
              </a:gsLst>
              <a:lin ang="6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6191037" y="861181"/>
              <a:ext cx="3115200" cy="3115201"/>
            </a:xfrm>
            <a:prstGeom prst="ellipse">
              <a:avLst/>
            </a:prstGeom>
            <a:solidFill>
              <a:srgbClr val="47BFE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sp>
        <p:nvSpPr>
          <p:cNvPr id="8" name="Google Shape;332;p28">
            <a:extLst>
              <a:ext uri="{FF2B5EF4-FFF2-40B4-BE49-F238E27FC236}">
                <a16:creationId xmlns:a16="http://schemas.microsoft.com/office/drawing/2014/main" id="{A5F88C0D-2BD7-4CE2-BA34-337AC2A4FA3D}"/>
              </a:ext>
            </a:extLst>
          </p:cNvPr>
          <p:cNvSpPr txBox="1">
            <a:spLocks/>
          </p:cNvSpPr>
          <p:nvPr/>
        </p:nvSpPr>
        <p:spPr>
          <a:xfrm>
            <a:off x="2813538" y="2622620"/>
            <a:ext cx="5583861" cy="2783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49"/>
              </a:buClr>
              <a:buSzPts val="2800"/>
              <a:buFont typeface="Pangolin"/>
              <a:buNone/>
              <a:tabLst/>
              <a:defRPr/>
            </a:pPr>
            <a:r>
              <a:rPr lang="ar-SA" sz="5400" kern="0" noProof="0" dirty="0">
                <a:solidFill>
                  <a:srgbClr val="C00000"/>
                </a:solidFill>
              </a:rPr>
              <a:t>الدرس الثالث </a:t>
            </a:r>
            <a:br>
              <a:rPr kumimoji="0" lang="ar-SA" sz="5400" b="1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sym typeface="Pangolin"/>
              </a:rPr>
            </a:br>
            <a:r>
              <a:rPr kumimoji="0" lang="ar-SA" sz="5400" b="1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sym typeface="Pangolin"/>
              </a:rPr>
              <a:t>تحرير الصور  </a:t>
            </a:r>
            <a:br>
              <a:rPr kumimoji="0" lang="ar-SA" sz="5400" b="1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sym typeface="Pangolin"/>
              </a:rPr>
            </a:br>
            <a:endParaRPr kumimoji="0" lang="ar-SA" sz="5400" b="1" i="0" u="none" strike="noStrike" kern="0" cap="none" spc="0" normalizeH="0" baseline="0" noProof="0" dirty="0">
              <a:ln>
                <a:noFill/>
              </a:ln>
              <a:solidFill>
                <a:srgbClr val="003849"/>
              </a:solidFill>
              <a:effectLst/>
              <a:uLnTx/>
              <a:uFillTx/>
              <a:sym typeface="Pangolin"/>
            </a:endParaRPr>
          </a:p>
        </p:txBody>
      </p:sp>
      <p:pic>
        <p:nvPicPr>
          <p:cNvPr id="1026" name="Picture 2" descr="برامج تعديل الصور والفيديوهات المجانية التي ستفيد مشروعك الناشئ - أراجيك">
            <a:extLst>
              <a:ext uri="{FF2B5EF4-FFF2-40B4-BE49-F238E27FC236}">
                <a16:creationId xmlns:a16="http://schemas.microsoft.com/office/drawing/2014/main" id="{775F776C-0035-4CD6-9BB2-3CB2BBCE18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7" t="19130" r="42308" b="48835"/>
          <a:stretch/>
        </p:blipFill>
        <p:spPr bwMode="auto">
          <a:xfrm>
            <a:off x="4682532" y="393247"/>
            <a:ext cx="2110154" cy="196299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تحميل برنامج جيمب Gimp 2020 لمعالجة الصور للكمبيوتر والموبايل - برامج بلس">
            <a:extLst>
              <a:ext uri="{FF2B5EF4-FFF2-40B4-BE49-F238E27FC236}">
                <a16:creationId xmlns:a16="http://schemas.microsoft.com/office/drawing/2014/main" id="{12C4FC82-9E29-DCD4-3D34-EECEBCB26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1"/>
          <a:stretch>
            <a:fillRect/>
          </a:stretch>
        </p:blipFill>
        <p:spPr bwMode="auto">
          <a:xfrm>
            <a:off x="-11150" y="95495"/>
            <a:ext cx="1118163" cy="69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929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38D3098E-41D2-3C19-0CCC-7BB150397C77}"/>
              </a:ext>
            </a:extLst>
          </p:cNvPr>
          <p:cNvGrpSpPr/>
          <p:nvPr/>
        </p:nvGrpSpPr>
        <p:grpSpPr>
          <a:xfrm>
            <a:off x="84408" y="70338"/>
            <a:ext cx="12037255" cy="6717323"/>
            <a:chOff x="84408" y="70338"/>
            <a:chExt cx="12037255" cy="6717323"/>
          </a:xfrm>
        </p:grpSpPr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2F6D8A1B-E5A6-CAF9-E9B4-985E7C2A28B1}"/>
                </a:ext>
              </a:extLst>
            </p:cNvPr>
            <p:cNvSpPr/>
            <p:nvPr/>
          </p:nvSpPr>
          <p:spPr>
            <a:xfrm>
              <a:off x="84408" y="70338"/>
              <a:ext cx="12037255" cy="6717323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5ADD837E-2C90-367B-FDE8-93E53C112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4" t="3351" r="3433" b="3874"/>
            <a:stretch/>
          </p:blipFill>
          <p:spPr>
            <a:xfrm>
              <a:off x="154745" y="168816"/>
              <a:ext cx="11873132" cy="6499274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pic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3ABAE868-40D2-C191-786A-6407F7A0CEB1}"/>
              </a:ext>
            </a:extLst>
          </p:cNvPr>
          <p:cNvGrpSpPr/>
          <p:nvPr/>
        </p:nvGrpSpPr>
        <p:grpSpPr>
          <a:xfrm>
            <a:off x="8404306" y="339268"/>
            <a:ext cx="2919671" cy="816245"/>
            <a:chOff x="8623493" y="1831144"/>
            <a:chExt cx="3227367" cy="973015"/>
          </a:xfrm>
          <a:solidFill>
            <a:schemeClr val="accent6">
              <a:lumMod val="75000"/>
            </a:schemeClr>
          </a:solidFill>
        </p:grpSpPr>
        <p:sp>
          <p:nvSpPr>
            <p:cNvPr id="15" name="شكل حر: شكل 14">
              <a:extLst>
                <a:ext uri="{FF2B5EF4-FFF2-40B4-BE49-F238E27FC236}">
                  <a16:creationId xmlns:a16="http://schemas.microsoft.com/office/drawing/2014/main" id="{93595B51-FEC7-6641-F3CE-DCF69D7EFB6F}"/>
                </a:ext>
              </a:extLst>
            </p:cNvPr>
            <p:cNvSpPr/>
            <p:nvPr/>
          </p:nvSpPr>
          <p:spPr>
            <a:xfrm rot="16200000">
              <a:off x="9554307" y="900330"/>
              <a:ext cx="951916" cy="2813543"/>
            </a:xfrm>
            <a:custGeom>
              <a:avLst/>
              <a:gdLst>
                <a:gd name="connsiteX0" fmla="*/ 951916 w 951916"/>
                <a:gd name="connsiteY0" fmla="*/ 158657 h 2813543"/>
                <a:gd name="connsiteX1" fmla="*/ 951916 w 951916"/>
                <a:gd name="connsiteY1" fmla="*/ 444307 h 2813543"/>
                <a:gd name="connsiteX2" fmla="*/ 0 w 951916"/>
                <a:gd name="connsiteY2" fmla="*/ 444307 h 2813543"/>
                <a:gd name="connsiteX3" fmla="*/ 0 w 951916"/>
                <a:gd name="connsiteY3" fmla="*/ 2813542 h 2813543"/>
                <a:gd name="connsiteX4" fmla="*/ 951916 w 951916"/>
                <a:gd name="connsiteY4" fmla="*/ 2813542 h 2813543"/>
                <a:gd name="connsiteX5" fmla="*/ 951916 w 951916"/>
                <a:gd name="connsiteY5" fmla="*/ 2813543 h 2813543"/>
                <a:gd name="connsiteX6" fmla="*/ 0 w 951916"/>
                <a:gd name="connsiteY6" fmla="*/ 2813543 h 2813543"/>
                <a:gd name="connsiteX7" fmla="*/ 0 w 951916"/>
                <a:gd name="connsiteY7" fmla="*/ 158657 h 2813543"/>
                <a:gd name="connsiteX8" fmla="*/ 158656 w 951916"/>
                <a:gd name="connsiteY8" fmla="*/ 0 h 2813543"/>
                <a:gd name="connsiteX9" fmla="*/ 793260 w 951916"/>
                <a:gd name="connsiteY9" fmla="*/ 0 h 2813543"/>
                <a:gd name="connsiteX10" fmla="*/ 951916 w 951916"/>
                <a:gd name="connsiteY10" fmla="*/ 158657 h 2813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1916" h="2813543">
                  <a:moveTo>
                    <a:pt x="951916" y="158657"/>
                  </a:moveTo>
                  <a:lnTo>
                    <a:pt x="951916" y="444307"/>
                  </a:lnTo>
                  <a:lnTo>
                    <a:pt x="0" y="444307"/>
                  </a:lnTo>
                  <a:lnTo>
                    <a:pt x="0" y="2813542"/>
                  </a:lnTo>
                  <a:lnTo>
                    <a:pt x="951916" y="2813542"/>
                  </a:lnTo>
                  <a:lnTo>
                    <a:pt x="951916" y="2813543"/>
                  </a:lnTo>
                  <a:lnTo>
                    <a:pt x="0" y="2813543"/>
                  </a:lnTo>
                  <a:lnTo>
                    <a:pt x="0" y="158657"/>
                  </a:lnTo>
                  <a:cubicBezTo>
                    <a:pt x="0" y="71035"/>
                    <a:pt x="71033" y="0"/>
                    <a:pt x="158656" y="0"/>
                  </a:cubicBezTo>
                  <a:lnTo>
                    <a:pt x="793260" y="0"/>
                  </a:lnTo>
                  <a:cubicBezTo>
                    <a:pt x="880883" y="0"/>
                    <a:pt x="951916" y="71035"/>
                    <a:pt x="951916" y="158657"/>
                  </a:cubicBez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ar-SA" dirty="0"/>
            </a:p>
          </p:txBody>
        </p:sp>
        <p:sp>
          <p:nvSpPr>
            <p:cNvPr id="16" name="مستطيل: زوايا علوية مستديرة 15">
              <a:extLst>
                <a:ext uri="{FF2B5EF4-FFF2-40B4-BE49-F238E27FC236}">
                  <a16:creationId xmlns:a16="http://schemas.microsoft.com/office/drawing/2014/main" id="{7B762518-BE2E-EFDF-1E35-B326C44E2612}"/>
                </a:ext>
              </a:extLst>
            </p:cNvPr>
            <p:cNvSpPr/>
            <p:nvPr/>
          </p:nvSpPr>
          <p:spPr>
            <a:xfrm rot="5400000" flipH="1">
              <a:off x="9960120" y="913419"/>
              <a:ext cx="967940" cy="2813540"/>
            </a:xfrm>
            <a:prstGeom prst="round2Same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2EFE78E6-870E-5EA1-59EA-2AAE02AEA4DB}"/>
                </a:ext>
              </a:extLst>
            </p:cNvPr>
            <p:cNvSpPr txBox="1"/>
            <p:nvPr/>
          </p:nvSpPr>
          <p:spPr>
            <a:xfrm>
              <a:off x="9037320" y="2058579"/>
              <a:ext cx="2714143" cy="55033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>
                  <a:latin typeface="Dubai" panose="020B0503030403030204" pitchFamily="34" charset="-78"/>
                  <a:cs typeface="Fanan" pitchFamily="2" charset="-78"/>
                </a:rPr>
                <a:t>مراجعة الدرس السابق</a:t>
              </a:r>
            </a:p>
          </p:txBody>
        </p:sp>
      </p:grp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4D7CAA3D-368C-15A2-9CC2-67C4F73D24E5}"/>
              </a:ext>
            </a:extLst>
          </p:cNvPr>
          <p:cNvGrpSpPr/>
          <p:nvPr/>
        </p:nvGrpSpPr>
        <p:grpSpPr>
          <a:xfrm>
            <a:off x="4994124" y="339268"/>
            <a:ext cx="3309716" cy="811988"/>
            <a:chOff x="8623493" y="1831144"/>
            <a:chExt cx="3227367" cy="973015"/>
          </a:xfrm>
          <a:solidFill>
            <a:schemeClr val="accent6">
              <a:lumMod val="75000"/>
            </a:schemeClr>
          </a:solidFill>
        </p:grpSpPr>
        <p:sp>
          <p:nvSpPr>
            <p:cNvPr id="28" name="شكل حر: شكل 27">
              <a:extLst>
                <a:ext uri="{FF2B5EF4-FFF2-40B4-BE49-F238E27FC236}">
                  <a16:creationId xmlns:a16="http://schemas.microsoft.com/office/drawing/2014/main" id="{90DA417B-9F7D-A6A0-449B-6748D0D30F26}"/>
                </a:ext>
              </a:extLst>
            </p:cNvPr>
            <p:cNvSpPr/>
            <p:nvPr/>
          </p:nvSpPr>
          <p:spPr>
            <a:xfrm rot="16200000">
              <a:off x="9554307" y="900330"/>
              <a:ext cx="951916" cy="2813543"/>
            </a:xfrm>
            <a:custGeom>
              <a:avLst/>
              <a:gdLst>
                <a:gd name="connsiteX0" fmla="*/ 951916 w 951916"/>
                <a:gd name="connsiteY0" fmla="*/ 158657 h 2813543"/>
                <a:gd name="connsiteX1" fmla="*/ 951916 w 951916"/>
                <a:gd name="connsiteY1" fmla="*/ 444307 h 2813543"/>
                <a:gd name="connsiteX2" fmla="*/ 0 w 951916"/>
                <a:gd name="connsiteY2" fmla="*/ 444307 h 2813543"/>
                <a:gd name="connsiteX3" fmla="*/ 0 w 951916"/>
                <a:gd name="connsiteY3" fmla="*/ 2813542 h 2813543"/>
                <a:gd name="connsiteX4" fmla="*/ 951916 w 951916"/>
                <a:gd name="connsiteY4" fmla="*/ 2813542 h 2813543"/>
                <a:gd name="connsiteX5" fmla="*/ 951916 w 951916"/>
                <a:gd name="connsiteY5" fmla="*/ 2813543 h 2813543"/>
                <a:gd name="connsiteX6" fmla="*/ 0 w 951916"/>
                <a:gd name="connsiteY6" fmla="*/ 2813543 h 2813543"/>
                <a:gd name="connsiteX7" fmla="*/ 0 w 951916"/>
                <a:gd name="connsiteY7" fmla="*/ 158657 h 2813543"/>
                <a:gd name="connsiteX8" fmla="*/ 158656 w 951916"/>
                <a:gd name="connsiteY8" fmla="*/ 0 h 2813543"/>
                <a:gd name="connsiteX9" fmla="*/ 793260 w 951916"/>
                <a:gd name="connsiteY9" fmla="*/ 0 h 2813543"/>
                <a:gd name="connsiteX10" fmla="*/ 951916 w 951916"/>
                <a:gd name="connsiteY10" fmla="*/ 158657 h 2813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1916" h="2813543">
                  <a:moveTo>
                    <a:pt x="951916" y="158657"/>
                  </a:moveTo>
                  <a:lnTo>
                    <a:pt x="951916" y="444307"/>
                  </a:lnTo>
                  <a:lnTo>
                    <a:pt x="0" y="444307"/>
                  </a:lnTo>
                  <a:lnTo>
                    <a:pt x="0" y="2813542"/>
                  </a:lnTo>
                  <a:lnTo>
                    <a:pt x="951916" y="2813542"/>
                  </a:lnTo>
                  <a:lnTo>
                    <a:pt x="951916" y="2813543"/>
                  </a:lnTo>
                  <a:lnTo>
                    <a:pt x="0" y="2813543"/>
                  </a:lnTo>
                  <a:lnTo>
                    <a:pt x="0" y="158657"/>
                  </a:lnTo>
                  <a:cubicBezTo>
                    <a:pt x="0" y="71035"/>
                    <a:pt x="71033" y="0"/>
                    <a:pt x="158656" y="0"/>
                  </a:cubicBezTo>
                  <a:lnTo>
                    <a:pt x="793260" y="0"/>
                  </a:lnTo>
                  <a:cubicBezTo>
                    <a:pt x="880883" y="0"/>
                    <a:pt x="951916" y="71035"/>
                    <a:pt x="951916" y="158657"/>
                  </a:cubicBez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ar-SA" dirty="0"/>
            </a:p>
          </p:txBody>
        </p:sp>
        <p:sp>
          <p:nvSpPr>
            <p:cNvPr id="29" name="مستطيل: زوايا علوية مستديرة 28">
              <a:extLst>
                <a:ext uri="{FF2B5EF4-FFF2-40B4-BE49-F238E27FC236}">
                  <a16:creationId xmlns:a16="http://schemas.microsoft.com/office/drawing/2014/main" id="{93C7F01A-802D-4863-543F-0BF32AE9210D}"/>
                </a:ext>
              </a:extLst>
            </p:cNvPr>
            <p:cNvSpPr/>
            <p:nvPr/>
          </p:nvSpPr>
          <p:spPr>
            <a:xfrm rot="5400000" flipH="1">
              <a:off x="9960120" y="913419"/>
              <a:ext cx="967940" cy="2813540"/>
            </a:xfrm>
            <a:prstGeom prst="round2Same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30" name="مربع نص 29">
              <a:extLst>
                <a:ext uri="{FF2B5EF4-FFF2-40B4-BE49-F238E27FC236}">
                  <a16:creationId xmlns:a16="http://schemas.microsoft.com/office/drawing/2014/main" id="{01F34CF8-C425-0525-066E-7D6A34941E2B}"/>
                </a:ext>
              </a:extLst>
            </p:cNvPr>
            <p:cNvSpPr txBox="1"/>
            <p:nvPr/>
          </p:nvSpPr>
          <p:spPr>
            <a:xfrm>
              <a:off x="9090793" y="2034658"/>
              <a:ext cx="2735539" cy="62698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dirty="0">
                  <a:latin typeface="Dubai" panose="020B0503030403030204" pitchFamily="34" charset="-78"/>
                  <a:cs typeface="Fanan" pitchFamily="2" charset="-78"/>
                </a:rPr>
                <a:t>الطبقات</a:t>
              </a:r>
            </a:p>
          </p:txBody>
        </p:sp>
      </p:grpSp>
      <p:pic>
        <p:nvPicPr>
          <p:cNvPr id="31" name="صورة 5">
            <a:extLst>
              <a:ext uri="{FF2B5EF4-FFF2-40B4-BE49-F238E27FC236}">
                <a16:creationId xmlns:a16="http://schemas.microsoft.com/office/drawing/2014/main" id="{1AA09419-D5C2-6753-33C0-CFC06C9C0C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8" b="8601"/>
          <a:stretch/>
        </p:blipFill>
        <p:spPr>
          <a:xfrm>
            <a:off x="283649" y="206472"/>
            <a:ext cx="1469316" cy="1128481"/>
          </a:xfrm>
          <a:prstGeom prst="rect">
            <a:avLst/>
          </a:prstGeom>
        </p:spPr>
      </p:pic>
      <p:sp>
        <p:nvSpPr>
          <p:cNvPr id="6" name="p1">
            <a:extLst>
              <a:ext uri="{FF2B5EF4-FFF2-40B4-BE49-F238E27FC236}">
                <a16:creationId xmlns:a16="http://schemas.microsoft.com/office/drawing/2014/main" id="{C1EA8D2C-9E75-41ED-B25C-897EFA824B3A}"/>
              </a:ext>
            </a:extLst>
          </p:cNvPr>
          <p:cNvSpPr/>
          <p:nvPr/>
        </p:nvSpPr>
        <p:spPr>
          <a:xfrm>
            <a:off x="9274127" y="1947360"/>
            <a:ext cx="2124222" cy="1772530"/>
          </a:xfrm>
          <a:prstGeom prst="round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" name="p3">
            <a:extLst>
              <a:ext uri="{FF2B5EF4-FFF2-40B4-BE49-F238E27FC236}">
                <a16:creationId xmlns:a16="http://schemas.microsoft.com/office/drawing/2014/main" id="{33ABAE5B-A2B1-412D-8066-EDEE21D69E59}"/>
              </a:ext>
            </a:extLst>
          </p:cNvPr>
          <p:cNvSpPr/>
          <p:nvPr/>
        </p:nvSpPr>
        <p:spPr>
          <a:xfrm>
            <a:off x="3719731" y="1947360"/>
            <a:ext cx="2124222" cy="1772530"/>
          </a:xfrm>
          <a:prstGeom prst="round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p2">
            <a:extLst>
              <a:ext uri="{FF2B5EF4-FFF2-40B4-BE49-F238E27FC236}">
                <a16:creationId xmlns:a16="http://schemas.microsoft.com/office/drawing/2014/main" id="{8D17DBB1-D70A-441B-9FBD-8FDA1CB358BE}"/>
              </a:ext>
            </a:extLst>
          </p:cNvPr>
          <p:cNvSpPr/>
          <p:nvPr/>
        </p:nvSpPr>
        <p:spPr>
          <a:xfrm>
            <a:off x="6496929" y="1947360"/>
            <a:ext cx="2124222" cy="1772530"/>
          </a:xfrm>
          <a:prstGeom prst="round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p4">
            <a:extLst>
              <a:ext uri="{FF2B5EF4-FFF2-40B4-BE49-F238E27FC236}">
                <a16:creationId xmlns:a16="http://schemas.microsoft.com/office/drawing/2014/main" id="{079884BF-6865-4063-AF7C-9C6B61D4F434}"/>
              </a:ext>
            </a:extLst>
          </p:cNvPr>
          <p:cNvSpPr/>
          <p:nvPr/>
        </p:nvSpPr>
        <p:spPr>
          <a:xfrm>
            <a:off x="942533" y="1947360"/>
            <a:ext cx="2124222" cy="1772530"/>
          </a:xfrm>
          <a:prstGeom prst="roundRect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t1">
            <a:extLst>
              <a:ext uri="{FF2B5EF4-FFF2-40B4-BE49-F238E27FC236}">
                <a16:creationId xmlns:a16="http://schemas.microsoft.com/office/drawing/2014/main" id="{E7583CFF-E0D2-4622-A399-277043FF65D6}"/>
              </a:ext>
            </a:extLst>
          </p:cNvPr>
          <p:cNvSpPr/>
          <p:nvPr/>
        </p:nvSpPr>
        <p:spPr>
          <a:xfrm>
            <a:off x="9274127" y="4684397"/>
            <a:ext cx="2124222" cy="17725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أداة تغير الحجم</a:t>
            </a:r>
            <a:endParaRPr lang="ar-SA" sz="4000" b="1" dirty="0">
              <a:solidFill>
                <a:schemeClr val="tx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1" name="t3">
            <a:extLst>
              <a:ext uri="{FF2B5EF4-FFF2-40B4-BE49-F238E27FC236}">
                <a16:creationId xmlns:a16="http://schemas.microsoft.com/office/drawing/2014/main" id="{9571D94C-EFB6-45C2-A510-B5AD99F3A0CB}"/>
              </a:ext>
            </a:extLst>
          </p:cNvPr>
          <p:cNvSpPr/>
          <p:nvPr/>
        </p:nvSpPr>
        <p:spPr>
          <a:xfrm>
            <a:off x="3604846" y="4732357"/>
            <a:ext cx="2124222" cy="17725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 b="1"/>
          </a:p>
        </p:txBody>
      </p:sp>
      <p:sp>
        <p:nvSpPr>
          <p:cNvPr id="12" name="t2">
            <a:extLst>
              <a:ext uri="{FF2B5EF4-FFF2-40B4-BE49-F238E27FC236}">
                <a16:creationId xmlns:a16="http://schemas.microsoft.com/office/drawing/2014/main" id="{2C27EAFD-3213-4A9F-BD79-F17C6203E620}"/>
              </a:ext>
            </a:extLst>
          </p:cNvPr>
          <p:cNvSpPr/>
          <p:nvPr/>
        </p:nvSpPr>
        <p:spPr>
          <a:xfrm>
            <a:off x="6426592" y="4732357"/>
            <a:ext cx="2124222" cy="17725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 b="1"/>
          </a:p>
        </p:txBody>
      </p:sp>
      <p:sp>
        <p:nvSpPr>
          <p:cNvPr id="13" name="t4">
            <a:extLst>
              <a:ext uri="{FF2B5EF4-FFF2-40B4-BE49-F238E27FC236}">
                <a16:creationId xmlns:a16="http://schemas.microsoft.com/office/drawing/2014/main" id="{D9B0D43B-684C-40F7-BAD1-FFFC1C246AA3}"/>
              </a:ext>
            </a:extLst>
          </p:cNvPr>
          <p:cNvSpPr/>
          <p:nvPr/>
        </p:nvSpPr>
        <p:spPr>
          <a:xfrm>
            <a:off x="942533" y="4734636"/>
            <a:ext cx="2124222" cy="17725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 b="1"/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3055CC04-DE5A-4428-A371-D1BFC0BB85CA}"/>
              </a:ext>
            </a:extLst>
          </p:cNvPr>
          <p:cNvSpPr txBox="1"/>
          <p:nvPr/>
        </p:nvSpPr>
        <p:spPr>
          <a:xfrm>
            <a:off x="6975566" y="5239344"/>
            <a:ext cx="1224054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latin typeface="Dubai" panose="020B0503030403030204" pitchFamily="34" charset="-78"/>
                <a:cs typeface="Dubai" panose="020B0503030403030204" pitchFamily="34" charset="-78"/>
              </a:rPr>
              <a:t>أداة التدوير</a:t>
            </a:r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34BFEA5B-B2A7-4851-A356-8E7FDC32998A}"/>
              </a:ext>
            </a:extLst>
          </p:cNvPr>
          <p:cNvSpPr txBox="1"/>
          <p:nvPr/>
        </p:nvSpPr>
        <p:spPr>
          <a:xfrm>
            <a:off x="3903191" y="4979219"/>
            <a:ext cx="1458356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latin typeface="Dubai" panose="020B0503030403030204" pitchFamily="34" charset="-78"/>
                <a:cs typeface="Dubai" panose="020B0503030403030204" pitchFamily="34" charset="-78"/>
              </a:rPr>
              <a:t>أداة إضافة النص</a:t>
            </a:r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CF43D879-F01D-4509-B387-F4515C968112}"/>
              </a:ext>
            </a:extLst>
          </p:cNvPr>
          <p:cNvSpPr txBox="1"/>
          <p:nvPr/>
        </p:nvSpPr>
        <p:spPr>
          <a:xfrm>
            <a:off x="1091653" y="5023899"/>
            <a:ext cx="1302663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latin typeface="Dubai" panose="020B0503030403030204" pitchFamily="34" charset="-78"/>
                <a:cs typeface="Dubai" panose="020B0503030403030204" pitchFamily="34" charset="-78"/>
              </a:rPr>
              <a:t>أداة التدرج اللوني</a:t>
            </a:r>
          </a:p>
        </p:txBody>
      </p:sp>
      <p:cxnSp>
        <p:nvCxnSpPr>
          <p:cNvPr id="45" name="1">
            <a:extLst>
              <a:ext uri="{FF2B5EF4-FFF2-40B4-BE49-F238E27FC236}">
                <a16:creationId xmlns:a16="http://schemas.microsoft.com/office/drawing/2014/main" id="{AE352A07-3C58-4FCF-BBA6-C2486962188C}"/>
              </a:ext>
            </a:extLst>
          </p:cNvPr>
          <p:cNvCxnSpPr>
            <a:cxnSpLocks/>
            <a:endCxn id="12" idx="0"/>
          </p:cNvCxnSpPr>
          <p:nvPr/>
        </p:nvCxnSpPr>
        <p:spPr>
          <a:xfrm flipH="1">
            <a:off x="7488703" y="3579217"/>
            <a:ext cx="2847535" cy="1153140"/>
          </a:xfrm>
          <a:prstGeom prst="straightConnector1">
            <a:avLst/>
          </a:prstGeom>
          <a:ln w="38100"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2">
            <a:extLst>
              <a:ext uri="{FF2B5EF4-FFF2-40B4-BE49-F238E27FC236}">
                <a16:creationId xmlns:a16="http://schemas.microsoft.com/office/drawing/2014/main" id="{ACCFB3CB-0205-424A-B933-42910CD17910}"/>
              </a:ext>
            </a:extLst>
          </p:cNvPr>
          <p:cNvCxnSpPr>
            <a:cxnSpLocks/>
          </p:cNvCxnSpPr>
          <p:nvPr/>
        </p:nvCxnSpPr>
        <p:spPr>
          <a:xfrm flipH="1">
            <a:off x="2004644" y="3579217"/>
            <a:ext cx="5554396" cy="1105180"/>
          </a:xfrm>
          <a:prstGeom prst="straightConnector1">
            <a:avLst/>
          </a:prstGeom>
          <a:ln w="38100" cap="flat" cmpd="sng" algn="ctr">
            <a:solidFill>
              <a:srgbClr val="0070C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9" name="3">
            <a:extLst>
              <a:ext uri="{FF2B5EF4-FFF2-40B4-BE49-F238E27FC236}">
                <a16:creationId xmlns:a16="http://schemas.microsoft.com/office/drawing/2014/main" id="{3C35594C-DBC1-4FFB-9FCC-82AF48F38549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4781842" y="3579217"/>
            <a:ext cx="5554396" cy="1105180"/>
          </a:xfrm>
          <a:prstGeom prst="straightConnector1">
            <a:avLst/>
          </a:prstGeom>
          <a:ln w="38100" cap="flat" cmpd="sng" algn="ctr">
            <a:solidFill>
              <a:srgbClr val="0070C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1" name="4">
            <a:extLst>
              <a:ext uri="{FF2B5EF4-FFF2-40B4-BE49-F238E27FC236}">
                <a16:creationId xmlns:a16="http://schemas.microsoft.com/office/drawing/2014/main" id="{0884AFC5-9023-4802-8245-CC1C4EC99EF7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2004644" y="3579217"/>
            <a:ext cx="2662313" cy="1153140"/>
          </a:xfrm>
          <a:prstGeom prst="straightConnector1">
            <a:avLst/>
          </a:prstGeom>
          <a:ln w="38100" cap="flat" cmpd="sng" algn="ctr">
            <a:solidFill>
              <a:srgbClr val="0070C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مستطيل 2">
            <a:extLst>
              <a:ext uri="{FF2B5EF4-FFF2-40B4-BE49-F238E27FC236}">
                <a16:creationId xmlns:a16="http://schemas.microsoft.com/office/drawing/2014/main" id="{AB277069-A3DC-4E05-954D-8A2D940924C8}"/>
              </a:ext>
            </a:extLst>
          </p:cNvPr>
          <p:cNvSpPr/>
          <p:nvPr/>
        </p:nvSpPr>
        <p:spPr>
          <a:xfrm>
            <a:off x="6106401" y="1232126"/>
            <a:ext cx="575349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anan" pitchFamily="2" charset="-78"/>
              </a:rPr>
              <a:t>- قم بتوصيل الشكل الصحيح في ما يلي : </a:t>
            </a:r>
          </a:p>
        </p:txBody>
      </p:sp>
    </p:spTree>
    <p:extLst>
      <p:ext uri="{BB962C8B-B14F-4D97-AF65-F5344CB8AC3E}">
        <p14:creationId xmlns:p14="http://schemas.microsoft.com/office/powerpoint/2010/main" val="337139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ص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ص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ص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ص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CE75301D-8D72-4138-8F5D-E9E34FB49D51}"/>
              </a:ext>
            </a:extLst>
          </p:cNvPr>
          <p:cNvSpPr/>
          <p:nvPr/>
        </p:nvSpPr>
        <p:spPr>
          <a:xfrm>
            <a:off x="7717448" y="5299381"/>
            <a:ext cx="2812297" cy="179680"/>
          </a:xfrm>
          <a:prstGeom prst="ellipse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6485271" y="1046448"/>
            <a:ext cx="5282104" cy="4267510"/>
            <a:chOff x="2244725" y="2692929"/>
            <a:chExt cx="3076575" cy="2457450"/>
          </a:xfrm>
        </p:grpSpPr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2244725" y="4442354"/>
              <a:ext cx="3076575" cy="369888"/>
            </a:xfrm>
            <a:custGeom>
              <a:avLst/>
              <a:gdLst>
                <a:gd name="T0" fmla="*/ 373 w 966"/>
                <a:gd name="T1" fmla="*/ 116 h 116"/>
                <a:gd name="T2" fmla="*/ 145 w 966"/>
                <a:gd name="T3" fmla="*/ 116 h 116"/>
                <a:gd name="T4" fmla="*/ 36 w 966"/>
                <a:gd name="T5" fmla="*/ 116 h 116"/>
                <a:gd name="T6" fmla="*/ 2 w 966"/>
                <a:gd name="T7" fmla="*/ 89 h 116"/>
                <a:gd name="T8" fmla="*/ 0 w 966"/>
                <a:gd name="T9" fmla="*/ 75 h 116"/>
                <a:gd name="T10" fmla="*/ 0 w 966"/>
                <a:gd name="T11" fmla="*/ 0 h 116"/>
                <a:gd name="T12" fmla="*/ 943 w 966"/>
                <a:gd name="T13" fmla="*/ 0 h 116"/>
                <a:gd name="T14" fmla="*/ 966 w 966"/>
                <a:gd name="T15" fmla="*/ 0 h 116"/>
                <a:gd name="T16" fmla="*/ 966 w 966"/>
                <a:gd name="T17" fmla="*/ 79 h 116"/>
                <a:gd name="T18" fmla="*/ 928 w 966"/>
                <a:gd name="T19" fmla="*/ 116 h 116"/>
                <a:gd name="T20" fmla="*/ 600 w 966"/>
                <a:gd name="T21" fmla="*/ 116 h 116"/>
                <a:gd name="T22" fmla="*/ 592 w 966"/>
                <a:gd name="T23" fmla="*/ 116 h 116"/>
                <a:gd name="T24" fmla="*/ 585 w 966"/>
                <a:gd name="T25" fmla="*/ 116 h 116"/>
                <a:gd name="T26" fmla="*/ 383 w 966"/>
                <a:gd name="T27" fmla="*/ 116 h 116"/>
                <a:gd name="T28" fmla="*/ 373 w 966"/>
                <a:gd name="T29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66" h="116">
                  <a:moveTo>
                    <a:pt x="373" y="116"/>
                  </a:moveTo>
                  <a:cubicBezTo>
                    <a:pt x="297" y="116"/>
                    <a:pt x="221" y="116"/>
                    <a:pt x="145" y="116"/>
                  </a:cubicBezTo>
                  <a:cubicBezTo>
                    <a:pt x="109" y="116"/>
                    <a:pt x="72" y="116"/>
                    <a:pt x="36" y="116"/>
                  </a:cubicBezTo>
                  <a:cubicBezTo>
                    <a:pt x="21" y="116"/>
                    <a:pt x="5" y="104"/>
                    <a:pt x="2" y="89"/>
                  </a:cubicBezTo>
                  <a:cubicBezTo>
                    <a:pt x="0" y="84"/>
                    <a:pt x="0" y="80"/>
                    <a:pt x="0" y="75"/>
                  </a:cubicBezTo>
                  <a:cubicBezTo>
                    <a:pt x="0" y="52"/>
                    <a:pt x="0" y="0"/>
                    <a:pt x="0" y="0"/>
                  </a:cubicBezTo>
                  <a:cubicBezTo>
                    <a:pt x="0" y="0"/>
                    <a:pt x="631" y="0"/>
                    <a:pt x="943" y="0"/>
                  </a:cubicBezTo>
                  <a:cubicBezTo>
                    <a:pt x="950" y="0"/>
                    <a:pt x="959" y="0"/>
                    <a:pt x="966" y="0"/>
                  </a:cubicBezTo>
                  <a:cubicBezTo>
                    <a:pt x="966" y="0"/>
                    <a:pt x="966" y="56"/>
                    <a:pt x="966" y="79"/>
                  </a:cubicBezTo>
                  <a:cubicBezTo>
                    <a:pt x="966" y="100"/>
                    <a:pt x="949" y="116"/>
                    <a:pt x="928" y="116"/>
                  </a:cubicBezTo>
                  <a:cubicBezTo>
                    <a:pt x="819" y="116"/>
                    <a:pt x="709" y="116"/>
                    <a:pt x="600" y="116"/>
                  </a:cubicBezTo>
                  <a:cubicBezTo>
                    <a:pt x="598" y="116"/>
                    <a:pt x="595" y="116"/>
                    <a:pt x="592" y="116"/>
                  </a:cubicBezTo>
                  <a:cubicBezTo>
                    <a:pt x="590" y="116"/>
                    <a:pt x="587" y="116"/>
                    <a:pt x="585" y="116"/>
                  </a:cubicBezTo>
                  <a:cubicBezTo>
                    <a:pt x="517" y="116"/>
                    <a:pt x="450" y="116"/>
                    <a:pt x="383" y="116"/>
                  </a:cubicBezTo>
                  <a:lnTo>
                    <a:pt x="373" y="116"/>
                  </a:lnTo>
                  <a:close/>
                </a:path>
              </a:pathLst>
            </a:cu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5"/>
            <p:cNvSpPr>
              <a:spLocks noEditPoints="1"/>
            </p:cNvSpPr>
            <p:nvPr/>
          </p:nvSpPr>
          <p:spPr bwMode="auto">
            <a:xfrm>
              <a:off x="2244725" y="2692929"/>
              <a:ext cx="3076575" cy="1749425"/>
            </a:xfrm>
            <a:custGeom>
              <a:avLst/>
              <a:gdLst>
                <a:gd name="T0" fmla="*/ 966 w 966"/>
                <a:gd name="T1" fmla="*/ 549 h 549"/>
                <a:gd name="T2" fmla="*/ 943 w 966"/>
                <a:gd name="T3" fmla="*/ 549 h 549"/>
                <a:gd name="T4" fmla="*/ 0 w 966"/>
                <a:gd name="T5" fmla="*/ 549 h 549"/>
                <a:gd name="T6" fmla="*/ 0 w 966"/>
                <a:gd name="T7" fmla="*/ 108 h 549"/>
                <a:gd name="T8" fmla="*/ 1 w 966"/>
                <a:gd name="T9" fmla="*/ 39 h 549"/>
                <a:gd name="T10" fmla="*/ 14 w 966"/>
                <a:gd name="T11" fmla="*/ 9 h 549"/>
                <a:gd name="T12" fmla="*/ 39 w 966"/>
                <a:gd name="T13" fmla="*/ 1 h 549"/>
                <a:gd name="T14" fmla="*/ 806 w 966"/>
                <a:gd name="T15" fmla="*/ 1 h 549"/>
                <a:gd name="T16" fmla="*/ 926 w 966"/>
                <a:gd name="T17" fmla="*/ 1 h 549"/>
                <a:gd name="T18" fmla="*/ 966 w 966"/>
                <a:gd name="T19" fmla="*/ 41 h 549"/>
                <a:gd name="T20" fmla="*/ 966 w 966"/>
                <a:gd name="T21" fmla="*/ 549 h 549"/>
                <a:gd name="T22" fmla="*/ 483 w 966"/>
                <a:gd name="T23" fmla="*/ 511 h 549"/>
                <a:gd name="T24" fmla="*/ 923 w 966"/>
                <a:gd name="T25" fmla="*/ 511 h 549"/>
                <a:gd name="T26" fmla="*/ 928 w 966"/>
                <a:gd name="T27" fmla="*/ 506 h 549"/>
                <a:gd name="T28" fmla="*/ 928 w 966"/>
                <a:gd name="T29" fmla="*/ 45 h 549"/>
                <a:gd name="T30" fmla="*/ 922 w 966"/>
                <a:gd name="T31" fmla="*/ 38 h 549"/>
                <a:gd name="T32" fmla="*/ 44 w 966"/>
                <a:gd name="T33" fmla="*/ 38 h 549"/>
                <a:gd name="T34" fmla="*/ 38 w 966"/>
                <a:gd name="T35" fmla="*/ 45 h 549"/>
                <a:gd name="T36" fmla="*/ 38 w 966"/>
                <a:gd name="T37" fmla="*/ 505 h 549"/>
                <a:gd name="T38" fmla="*/ 44 w 966"/>
                <a:gd name="T39" fmla="*/ 511 h 549"/>
                <a:gd name="T40" fmla="*/ 483 w 966"/>
                <a:gd name="T41" fmla="*/ 511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6" h="549">
                  <a:moveTo>
                    <a:pt x="966" y="549"/>
                  </a:moveTo>
                  <a:cubicBezTo>
                    <a:pt x="959" y="549"/>
                    <a:pt x="950" y="549"/>
                    <a:pt x="943" y="549"/>
                  </a:cubicBezTo>
                  <a:cubicBezTo>
                    <a:pt x="631" y="549"/>
                    <a:pt x="0" y="549"/>
                    <a:pt x="0" y="549"/>
                  </a:cubicBezTo>
                  <a:cubicBezTo>
                    <a:pt x="0" y="549"/>
                    <a:pt x="0" y="254"/>
                    <a:pt x="0" y="108"/>
                  </a:cubicBezTo>
                  <a:cubicBezTo>
                    <a:pt x="0" y="85"/>
                    <a:pt x="1" y="62"/>
                    <a:pt x="1" y="39"/>
                  </a:cubicBezTo>
                  <a:cubicBezTo>
                    <a:pt x="2" y="27"/>
                    <a:pt x="4" y="17"/>
                    <a:pt x="14" y="9"/>
                  </a:cubicBezTo>
                  <a:cubicBezTo>
                    <a:pt x="21" y="3"/>
                    <a:pt x="30" y="1"/>
                    <a:pt x="39" y="1"/>
                  </a:cubicBezTo>
                  <a:cubicBezTo>
                    <a:pt x="295" y="1"/>
                    <a:pt x="550" y="1"/>
                    <a:pt x="806" y="1"/>
                  </a:cubicBezTo>
                  <a:cubicBezTo>
                    <a:pt x="846" y="1"/>
                    <a:pt x="886" y="2"/>
                    <a:pt x="926" y="1"/>
                  </a:cubicBezTo>
                  <a:cubicBezTo>
                    <a:pt x="949" y="0"/>
                    <a:pt x="966" y="19"/>
                    <a:pt x="966" y="41"/>
                  </a:cubicBezTo>
                  <a:cubicBezTo>
                    <a:pt x="966" y="209"/>
                    <a:pt x="966" y="549"/>
                    <a:pt x="966" y="549"/>
                  </a:cubicBezTo>
                  <a:close/>
                  <a:moveTo>
                    <a:pt x="483" y="511"/>
                  </a:moveTo>
                  <a:cubicBezTo>
                    <a:pt x="630" y="511"/>
                    <a:pt x="776" y="511"/>
                    <a:pt x="923" y="511"/>
                  </a:cubicBezTo>
                  <a:cubicBezTo>
                    <a:pt x="926" y="511"/>
                    <a:pt x="928" y="511"/>
                    <a:pt x="928" y="506"/>
                  </a:cubicBezTo>
                  <a:cubicBezTo>
                    <a:pt x="928" y="352"/>
                    <a:pt x="928" y="199"/>
                    <a:pt x="928" y="45"/>
                  </a:cubicBezTo>
                  <a:cubicBezTo>
                    <a:pt x="928" y="37"/>
                    <a:pt x="929" y="38"/>
                    <a:pt x="922" y="38"/>
                  </a:cubicBezTo>
                  <a:cubicBezTo>
                    <a:pt x="629" y="38"/>
                    <a:pt x="337" y="38"/>
                    <a:pt x="44" y="38"/>
                  </a:cubicBezTo>
                  <a:cubicBezTo>
                    <a:pt x="37" y="38"/>
                    <a:pt x="38" y="37"/>
                    <a:pt x="38" y="45"/>
                  </a:cubicBezTo>
                  <a:cubicBezTo>
                    <a:pt x="38" y="198"/>
                    <a:pt x="38" y="351"/>
                    <a:pt x="38" y="505"/>
                  </a:cubicBezTo>
                  <a:cubicBezTo>
                    <a:pt x="38" y="511"/>
                    <a:pt x="38" y="511"/>
                    <a:pt x="44" y="511"/>
                  </a:cubicBezTo>
                  <a:cubicBezTo>
                    <a:pt x="190" y="511"/>
                    <a:pt x="337" y="511"/>
                    <a:pt x="483" y="51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3251200" y="4894792"/>
              <a:ext cx="1060450" cy="249238"/>
            </a:xfrm>
            <a:custGeom>
              <a:avLst/>
              <a:gdLst>
                <a:gd name="T0" fmla="*/ 278 w 333"/>
                <a:gd name="T1" fmla="*/ 0 h 78"/>
                <a:gd name="T2" fmla="*/ 282 w 333"/>
                <a:gd name="T3" fmla="*/ 34 h 78"/>
                <a:gd name="T4" fmla="*/ 288 w 333"/>
                <a:gd name="T5" fmla="*/ 60 h 78"/>
                <a:gd name="T6" fmla="*/ 298 w 333"/>
                <a:gd name="T7" fmla="*/ 67 h 78"/>
                <a:gd name="T8" fmla="*/ 329 w 333"/>
                <a:gd name="T9" fmla="*/ 74 h 78"/>
                <a:gd name="T10" fmla="*/ 333 w 333"/>
                <a:gd name="T11" fmla="*/ 76 h 78"/>
                <a:gd name="T12" fmla="*/ 329 w 333"/>
                <a:gd name="T13" fmla="*/ 77 h 78"/>
                <a:gd name="T14" fmla="*/ 221 w 333"/>
                <a:gd name="T15" fmla="*/ 77 h 78"/>
                <a:gd name="T16" fmla="*/ 6 w 333"/>
                <a:gd name="T17" fmla="*/ 77 h 78"/>
                <a:gd name="T18" fmla="*/ 0 w 333"/>
                <a:gd name="T19" fmla="*/ 76 h 78"/>
                <a:gd name="T20" fmla="*/ 5 w 333"/>
                <a:gd name="T21" fmla="*/ 74 h 78"/>
                <a:gd name="T22" fmla="*/ 35 w 333"/>
                <a:gd name="T23" fmla="*/ 67 h 78"/>
                <a:gd name="T24" fmla="*/ 49 w 333"/>
                <a:gd name="T25" fmla="*/ 50 h 78"/>
                <a:gd name="T26" fmla="*/ 56 w 333"/>
                <a:gd name="T27" fmla="*/ 0 h 78"/>
                <a:gd name="T28" fmla="*/ 66 w 333"/>
                <a:gd name="T29" fmla="*/ 0 h 78"/>
                <a:gd name="T30" fmla="*/ 278 w 333"/>
                <a:gd name="T31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3" h="78">
                  <a:moveTo>
                    <a:pt x="278" y="0"/>
                  </a:moveTo>
                  <a:cubicBezTo>
                    <a:pt x="280" y="12"/>
                    <a:pt x="280" y="23"/>
                    <a:pt x="282" y="34"/>
                  </a:cubicBezTo>
                  <a:cubicBezTo>
                    <a:pt x="283" y="43"/>
                    <a:pt x="285" y="51"/>
                    <a:pt x="288" y="60"/>
                  </a:cubicBezTo>
                  <a:cubicBezTo>
                    <a:pt x="290" y="64"/>
                    <a:pt x="293" y="67"/>
                    <a:pt x="298" y="67"/>
                  </a:cubicBezTo>
                  <a:cubicBezTo>
                    <a:pt x="309" y="68"/>
                    <a:pt x="319" y="72"/>
                    <a:pt x="329" y="74"/>
                  </a:cubicBezTo>
                  <a:cubicBezTo>
                    <a:pt x="331" y="74"/>
                    <a:pt x="333" y="74"/>
                    <a:pt x="333" y="76"/>
                  </a:cubicBezTo>
                  <a:cubicBezTo>
                    <a:pt x="333" y="78"/>
                    <a:pt x="330" y="77"/>
                    <a:pt x="329" y="77"/>
                  </a:cubicBezTo>
                  <a:cubicBezTo>
                    <a:pt x="293" y="77"/>
                    <a:pt x="257" y="77"/>
                    <a:pt x="221" y="77"/>
                  </a:cubicBezTo>
                  <a:cubicBezTo>
                    <a:pt x="149" y="77"/>
                    <a:pt x="78" y="77"/>
                    <a:pt x="6" y="77"/>
                  </a:cubicBezTo>
                  <a:cubicBezTo>
                    <a:pt x="4" y="77"/>
                    <a:pt x="2" y="78"/>
                    <a:pt x="0" y="76"/>
                  </a:cubicBezTo>
                  <a:cubicBezTo>
                    <a:pt x="1" y="74"/>
                    <a:pt x="3" y="74"/>
                    <a:pt x="5" y="74"/>
                  </a:cubicBezTo>
                  <a:cubicBezTo>
                    <a:pt x="15" y="72"/>
                    <a:pt x="25" y="69"/>
                    <a:pt x="35" y="67"/>
                  </a:cubicBezTo>
                  <a:cubicBezTo>
                    <a:pt x="44" y="66"/>
                    <a:pt x="46" y="61"/>
                    <a:pt x="49" y="50"/>
                  </a:cubicBezTo>
                  <a:cubicBezTo>
                    <a:pt x="52" y="35"/>
                    <a:pt x="56" y="0"/>
                    <a:pt x="56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207" y="0"/>
                    <a:pt x="27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3429000" y="4812242"/>
              <a:ext cx="708025" cy="82550"/>
            </a:xfrm>
            <a:custGeom>
              <a:avLst/>
              <a:gdLst>
                <a:gd name="T0" fmla="*/ 222 w 222"/>
                <a:gd name="T1" fmla="*/ 26 h 26"/>
                <a:gd name="T2" fmla="*/ 10 w 222"/>
                <a:gd name="T3" fmla="*/ 26 h 26"/>
                <a:gd name="T4" fmla="*/ 0 w 222"/>
                <a:gd name="T5" fmla="*/ 26 h 26"/>
                <a:gd name="T6" fmla="*/ 1 w 222"/>
                <a:gd name="T7" fmla="*/ 0 h 26"/>
                <a:gd name="T8" fmla="*/ 11 w 222"/>
                <a:gd name="T9" fmla="*/ 0 h 26"/>
                <a:gd name="T10" fmla="*/ 213 w 222"/>
                <a:gd name="T11" fmla="*/ 0 h 26"/>
                <a:gd name="T12" fmla="*/ 220 w 222"/>
                <a:gd name="T13" fmla="*/ 0 h 26"/>
                <a:gd name="T14" fmla="*/ 222 w 222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2" h="26">
                  <a:moveTo>
                    <a:pt x="222" y="26"/>
                  </a:moveTo>
                  <a:cubicBezTo>
                    <a:pt x="151" y="26"/>
                    <a:pt x="10" y="26"/>
                    <a:pt x="1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7"/>
                    <a:pt x="1" y="9"/>
                    <a:pt x="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45" y="0"/>
                    <a:pt x="213" y="0"/>
                  </a:cubicBezTo>
                  <a:cubicBezTo>
                    <a:pt x="215" y="0"/>
                    <a:pt x="218" y="0"/>
                    <a:pt x="220" y="0"/>
                  </a:cubicBezTo>
                  <a:lnTo>
                    <a:pt x="222" y="2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8"/>
            <p:cNvSpPr>
              <a:spLocks/>
            </p:cNvSpPr>
            <p:nvPr/>
          </p:nvSpPr>
          <p:spPr bwMode="auto">
            <a:xfrm>
              <a:off x="3251200" y="5134504"/>
              <a:ext cx="1060450" cy="15875"/>
            </a:xfrm>
            <a:custGeom>
              <a:avLst/>
              <a:gdLst>
                <a:gd name="T0" fmla="*/ 167 w 333"/>
                <a:gd name="T1" fmla="*/ 2 h 5"/>
                <a:gd name="T2" fmla="*/ 331 w 333"/>
                <a:gd name="T3" fmla="*/ 2 h 5"/>
                <a:gd name="T4" fmla="*/ 333 w 333"/>
                <a:gd name="T5" fmla="*/ 3 h 5"/>
                <a:gd name="T6" fmla="*/ 331 w 333"/>
                <a:gd name="T7" fmla="*/ 5 h 5"/>
                <a:gd name="T8" fmla="*/ 324 w 333"/>
                <a:gd name="T9" fmla="*/ 5 h 5"/>
                <a:gd name="T10" fmla="*/ 6 w 333"/>
                <a:gd name="T11" fmla="*/ 5 h 5"/>
                <a:gd name="T12" fmla="*/ 0 w 333"/>
                <a:gd name="T13" fmla="*/ 3 h 5"/>
                <a:gd name="T14" fmla="*/ 6 w 333"/>
                <a:gd name="T15" fmla="*/ 2 h 5"/>
                <a:gd name="T16" fmla="*/ 167 w 333"/>
                <a:gd name="T17" fmla="*/ 2 h 5"/>
                <a:gd name="T18" fmla="*/ 167 w 333"/>
                <a:gd name="T1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3" h="5">
                  <a:moveTo>
                    <a:pt x="167" y="2"/>
                  </a:moveTo>
                  <a:cubicBezTo>
                    <a:pt x="222" y="2"/>
                    <a:pt x="276" y="2"/>
                    <a:pt x="331" y="2"/>
                  </a:cubicBezTo>
                  <a:cubicBezTo>
                    <a:pt x="332" y="2"/>
                    <a:pt x="333" y="1"/>
                    <a:pt x="333" y="3"/>
                  </a:cubicBezTo>
                  <a:cubicBezTo>
                    <a:pt x="333" y="4"/>
                    <a:pt x="332" y="5"/>
                    <a:pt x="331" y="5"/>
                  </a:cubicBezTo>
                  <a:cubicBezTo>
                    <a:pt x="328" y="5"/>
                    <a:pt x="326" y="5"/>
                    <a:pt x="324" y="5"/>
                  </a:cubicBezTo>
                  <a:cubicBezTo>
                    <a:pt x="218" y="5"/>
                    <a:pt x="112" y="5"/>
                    <a:pt x="6" y="5"/>
                  </a:cubicBezTo>
                  <a:cubicBezTo>
                    <a:pt x="4" y="5"/>
                    <a:pt x="0" y="5"/>
                    <a:pt x="0" y="3"/>
                  </a:cubicBezTo>
                  <a:cubicBezTo>
                    <a:pt x="0" y="0"/>
                    <a:pt x="4" y="2"/>
                    <a:pt x="6" y="2"/>
                  </a:cubicBezTo>
                  <a:cubicBezTo>
                    <a:pt x="60" y="2"/>
                    <a:pt x="114" y="2"/>
                    <a:pt x="167" y="2"/>
                  </a:cubicBezTo>
                  <a:cubicBezTo>
                    <a:pt x="167" y="2"/>
                    <a:pt x="167" y="2"/>
                    <a:pt x="167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FEFDFA0E-DA2F-364E-A497-817B0D2FDBAC}"/>
              </a:ext>
            </a:extLst>
          </p:cNvPr>
          <p:cNvGrpSpPr/>
          <p:nvPr/>
        </p:nvGrpSpPr>
        <p:grpSpPr>
          <a:xfrm>
            <a:off x="20096" y="1111706"/>
            <a:ext cx="6229323" cy="3650137"/>
            <a:chOff x="-239129" y="536457"/>
            <a:chExt cx="6229323" cy="365013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16977A-112F-4154-95F5-0608714FBFEE}"/>
                </a:ext>
              </a:extLst>
            </p:cNvPr>
            <p:cNvSpPr txBox="1"/>
            <p:nvPr/>
          </p:nvSpPr>
          <p:spPr>
            <a:xfrm>
              <a:off x="-239129" y="556376"/>
              <a:ext cx="57842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2400">
                <a:spcBef>
                  <a:spcPts val="1600"/>
                </a:spcBef>
                <a:buSzPts val="1200"/>
                <a:defRPr/>
              </a:pPr>
              <a:r>
                <a:rPr lang="ar-SA" sz="2800" b="1" dirty="0">
                  <a:solidFill>
                    <a:schemeClr val="accent2"/>
                  </a:solidFill>
                  <a:cs typeface="Fanan" pitchFamily="2" charset="-78"/>
                </a:rPr>
                <a:t>استخدام أداة الإيضاح للصورة </a:t>
              </a:r>
              <a:endParaRPr lang="en-GB" sz="2800" b="1" dirty="0">
                <a:solidFill>
                  <a:schemeClr val="accent2"/>
                </a:solidFill>
                <a:cs typeface="Fanan" pitchFamily="2" charset="-78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16977A-112F-4154-95F5-0608714FBFEE}"/>
                </a:ext>
              </a:extLst>
            </p:cNvPr>
            <p:cNvSpPr txBox="1"/>
            <p:nvPr/>
          </p:nvSpPr>
          <p:spPr>
            <a:xfrm>
              <a:off x="32733" y="1127037"/>
              <a:ext cx="54644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2400">
                <a:spcBef>
                  <a:spcPts val="1600"/>
                </a:spcBef>
                <a:buSzPts val="1200"/>
                <a:defRPr/>
              </a:pPr>
              <a:r>
                <a:rPr lang="ar-SA" sz="2800" b="1" dirty="0">
                  <a:solidFill>
                    <a:schemeClr val="accent4"/>
                  </a:solidFill>
                  <a:cs typeface="Fanan" pitchFamily="2" charset="-78"/>
                </a:rPr>
                <a:t>استخدام أداة السطوع والتباين للصورة</a:t>
              </a:r>
              <a:endParaRPr lang="en-GB" sz="2800" b="1" dirty="0">
                <a:solidFill>
                  <a:schemeClr val="accent4"/>
                </a:solidFill>
                <a:cs typeface="Fanan" pitchFamily="2" charset="-78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016977A-112F-4154-95F5-0608714FBFEE}"/>
                </a:ext>
              </a:extLst>
            </p:cNvPr>
            <p:cNvSpPr txBox="1"/>
            <p:nvPr/>
          </p:nvSpPr>
          <p:spPr>
            <a:xfrm>
              <a:off x="725699" y="1733787"/>
              <a:ext cx="4875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2400">
                <a:spcBef>
                  <a:spcPts val="1600"/>
                </a:spcBef>
                <a:buSzPts val="1200"/>
                <a:defRPr/>
              </a:pPr>
              <a:r>
                <a:rPr lang="ar-SA" sz="2800" b="1" dirty="0">
                  <a:solidFill>
                    <a:schemeClr val="accent5"/>
                  </a:solidFill>
                  <a:cs typeface="Fanan" pitchFamily="2" charset="-78"/>
                </a:rPr>
                <a:t>استخدام أداة درجة اللون والتشبع للصورة</a:t>
              </a:r>
              <a:endParaRPr lang="en-GB" sz="2800" b="1" dirty="0">
                <a:solidFill>
                  <a:schemeClr val="accent5"/>
                </a:solidFill>
                <a:cs typeface="Fanan" pitchFamily="2" charset="-78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5483827" y="536457"/>
              <a:ext cx="506367" cy="50636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b="1" dirty="0"/>
                <a:t>1</a:t>
              </a:r>
              <a:endParaRPr lang="en-US" b="1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5464139" y="1145897"/>
              <a:ext cx="506367" cy="50636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b="1" dirty="0"/>
                <a:t>2</a:t>
              </a:r>
              <a:endParaRPr lang="en-US" b="1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5483827" y="1733787"/>
              <a:ext cx="506367" cy="506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b="1" dirty="0"/>
                <a:t>3</a:t>
              </a:r>
              <a:endParaRPr lang="en-US" b="1" dirty="0"/>
            </a:p>
          </p:txBody>
        </p:sp>
        <p:sp>
          <p:nvSpPr>
            <p:cNvPr id="3" name="Oval 17">
              <a:extLst>
                <a:ext uri="{FF2B5EF4-FFF2-40B4-BE49-F238E27FC236}">
                  <a16:creationId xmlns:a16="http://schemas.microsoft.com/office/drawing/2014/main" id="{0BC623CA-2B08-4B37-88DC-3DF32D03542E}"/>
                </a:ext>
              </a:extLst>
            </p:cNvPr>
            <p:cNvSpPr/>
            <p:nvPr/>
          </p:nvSpPr>
          <p:spPr>
            <a:xfrm>
              <a:off x="5483827" y="2364988"/>
              <a:ext cx="506367" cy="506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b="1" dirty="0"/>
                <a:t>4</a:t>
              </a:r>
              <a:endParaRPr lang="en-US" b="1" dirty="0"/>
            </a:p>
          </p:txBody>
        </p:sp>
        <p:sp>
          <p:nvSpPr>
            <p:cNvPr id="21" name="TextBox 14">
              <a:extLst>
                <a:ext uri="{FF2B5EF4-FFF2-40B4-BE49-F238E27FC236}">
                  <a16:creationId xmlns:a16="http://schemas.microsoft.com/office/drawing/2014/main" id="{041F1B5F-79FB-4C88-B4B5-81A1D72B105F}"/>
                </a:ext>
              </a:extLst>
            </p:cNvPr>
            <p:cNvSpPr txBox="1"/>
            <p:nvPr/>
          </p:nvSpPr>
          <p:spPr>
            <a:xfrm>
              <a:off x="-94750" y="2346650"/>
              <a:ext cx="55603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800" b="1" dirty="0">
                  <a:solidFill>
                    <a:schemeClr val="bg1">
                      <a:lumMod val="50000"/>
                    </a:schemeClr>
                  </a:solidFill>
                  <a:latin typeface="Champagne &amp; Limousines" panose="020B0502020202020204" pitchFamily="34" charset="0"/>
                  <a:cs typeface="Fanan" pitchFamily="2" charset="-78"/>
                </a:rPr>
                <a:t>تصحيح التشويه الناتج عن عدسة الكاميرات</a:t>
              </a:r>
              <a:endParaRPr lang="en-US" sz="2800" b="1" dirty="0">
                <a:solidFill>
                  <a:schemeClr val="bg1">
                    <a:lumMod val="50000"/>
                  </a:schemeClr>
                </a:solidFill>
                <a:latin typeface="Champagne &amp; Limousines" panose="020B0502020202020204" pitchFamily="34" charset="0"/>
                <a:cs typeface="Fanan" pitchFamily="2" charset="-78"/>
              </a:endParaRPr>
            </a:p>
          </p:txBody>
        </p:sp>
        <p:sp>
          <p:nvSpPr>
            <p:cNvPr id="20" name="Oval 17">
              <a:extLst>
                <a:ext uri="{FF2B5EF4-FFF2-40B4-BE49-F238E27FC236}">
                  <a16:creationId xmlns:a16="http://schemas.microsoft.com/office/drawing/2014/main" id="{8F0EC2FC-B986-4820-A9A8-E1E67376D02C}"/>
                </a:ext>
              </a:extLst>
            </p:cNvPr>
            <p:cNvSpPr/>
            <p:nvPr/>
          </p:nvSpPr>
          <p:spPr>
            <a:xfrm>
              <a:off x="5483827" y="2995009"/>
              <a:ext cx="506367" cy="506367"/>
            </a:xfrm>
            <a:prstGeom prst="ellipse">
              <a:avLst/>
            </a:prstGeom>
            <a:solidFill>
              <a:srgbClr val="D8156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b="1" dirty="0"/>
                <a:t>5</a:t>
              </a:r>
              <a:endParaRPr lang="en-US" b="1" dirty="0"/>
            </a:p>
          </p:txBody>
        </p:sp>
        <p:sp>
          <p:nvSpPr>
            <p:cNvPr id="22" name="TextBox 14">
              <a:extLst>
                <a:ext uri="{FF2B5EF4-FFF2-40B4-BE49-F238E27FC236}">
                  <a16:creationId xmlns:a16="http://schemas.microsoft.com/office/drawing/2014/main" id="{6223F7DA-44DD-40EE-90E6-5FD099CB56DE}"/>
                </a:ext>
              </a:extLst>
            </p:cNvPr>
            <p:cNvSpPr txBox="1"/>
            <p:nvPr/>
          </p:nvSpPr>
          <p:spPr>
            <a:xfrm>
              <a:off x="-94750" y="2976671"/>
              <a:ext cx="55603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800" b="1" dirty="0">
                  <a:solidFill>
                    <a:srgbClr val="D81567"/>
                  </a:solidFill>
                  <a:latin typeface="Champagne &amp; Limousines" panose="020B0502020202020204" pitchFamily="34" charset="0"/>
                  <a:cs typeface="Fanan" pitchFamily="2" charset="-78"/>
                </a:rPr>
                <a:t>تصحيح صورة باستخدام أداة إصلاح المنظور</a:t>
              </a:r>
              <a:endParaRPr lang="en-US" sz="2800" b="1" dirty="0">
                <a:solidFill>
                  <a:srgbClr val="D81567"/>
                </a:solidFill>
                <a:latin typeface="Champagne &amp; Limousines" panose="020B0502020202020204" pitchFamily="34" charset="0"/>
                <a:cs typeface="Fanan" pitchFamily="2" charset="-78"/>
              </a:endParaRPr>
            </a:p>
          </p:txBody>
        </p:sp>
        <p:sp>
          <p:nvSpPr>
            <p:cNvPr id="29" name="TextBox 12">
              <a:extLst>
                <a:ext uri="{FF2B5EF4-FFF2-40B4-BE49-F238E27FC236}">
                  <a16:creationId xmlns:a16="http://schemas.microsoft.com/office/drawing/2014/main" id="{5EC467F5-3F17-48EC-BF08-AB2B19B6C041}"/>
                </a:ext>
              </a:extLst>
            </p:cNvPr>
            <p:cNvSpPr txBox="1"/>
            <p:nvPr/>
          </p:nvSpPr>
          <p:spPr>
            <a:xfrm>
              <a:off x="-239129" y="3663374"/>
              <a:ext cx="57842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2400">
                <a:spcBef>
                  <a:spcPts val="1600"/>
                </a:spcBef>
                <a:buSzPts val="1200"/>
                <a:defRPr/>
              </a:pPr>
              <a:r>
                <a:rPr lang="ar-SA" sz="2800" b="1" dirty="0">
                  <a:solidFill>
                    <a:srgbClr val="0099A9"/>
                  </a:solidFill>
                  <a:cs typeface="Fanan" pitchFamily="2" charset="-78"/>
                </a:rPr>
                <a:t>تطبيق مرشح من المرشحات على الصورة  </a:t>
              </a:r>
              <a:endParaRPr lang="en-GB" sz="2800" b="1" dirty="0">
                <a:solidFill>
                  <a:srgbClr val="0099A9"/>
                </a:solidFill>
                <a:cs typeface="Fanan" pitchFamily="2" charset="-78"/>
              </a:endParaRPr>
            </a:p>
          </p:txBody>
        </p:sp>
        <p:sp>
          <p:nvSpPr>
            <p:cNvPr id="30" name="Oval 15">
              <a:extLst>
                <a:ext uri="{FF2B5EF4-FFF2-40B4-BE49-F238E27FC236}">
                  <a16:creationId xmlns:a16="http://schemas.microsoft.com/office/drawing/2014/main" id="{1059939F-96FC-420D-B40D-81340D132D38}"/>
                </a:ext>
              </a:extLst>
            </p:cNvPr>
            <p:cNvSpPr/>
            <p:nvPr/>
          </p:nvSpPr>
          <p:spPr>
            <a:xfrm>
              <a:off x="5483827" y="3643455"/>
              <a:ext cx="506367" cy="506367"/>
            </a:xfrm>
            <a:prstGeom prst="ellipse">
              <a:avLst/>
            </a:prstGeom>
            <a:solidFill>
              <a:srgbClr val="0099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b="1" dirty="0"/>
                <a:t>6</a:t>
              </a:r>
              <a:endParaRPr lang="en-US" b="1" dirty="0"/>
            </a:p>
          </p:txBody>
        </p:sp>
      </p:grpSp>
      <p:pic>
        <p:nvPicPr>
          <p:cNvPr id="5" name="图片 6">
            <a:extLst>
              <a:ext uri="{FF2B5EF4-FFF2-40B4-BE49-F238E27FC236}">
                <a16:creationId xmlns:a16="http://schemas.microsoft.com/office/drawing/2014/main" id="{007E4032-92CB-506E-2FB5-F102E8468C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07" b="37093"/>
          <a:stretch>
            <a:fillRect/>
          </a:stretch>
        </p:blipFill>
        <p:spPr>
          <a:xfrm>
            <a:off x="-16702" y="5306765"/>
            <a:ext cx="12203151" cy="1568699"/>
          </a:xfrm>
          <a:prstGeom prst="rect">
            <a:avLst/>
          </a:prstGeom>
        </p:spPr>
      </p:pic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C949C17E-6536-5AB9-FD21-4D14B95447BE}"/>
              </a:ext>
            </a:extLst>
          </p:cNvPr>
          <p:cNvSpPr/>
          <p:nvPr/>
        </p:nvSpPr>
        <p:spPr>
          <a:xfrm>
            <a:off x="6772716" y="1558288"/>
            <a:ext cx="4701760" cy="202875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chemeClr val="accent1"/>
                </a:solidFill>
                <a:cs typeface="Fanan" pitchFamily="2" charset="-78"/>
              </a:rPr>
              <a:t>أهداف الدرس الثالث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D7106033-B249-D660-06FD-534871476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" y="90435"/>
            <a:ext cx="1786313" cy="4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24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CF52E84F-5E61-411B-8198-47EB0EA53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0" y="5817996"/>
            <a:ext cx="12203151" cy="1037897"/>
          </a:xfrm>
          <a:prstGeom prst="rect">
            <a:avLst/>
          </a:prstGeom>
        </p:spPr>
      </p:pic>
      <p:sp>
        <p:nvSpPr>
          <p:cNvPr id="3" name="قوس كبير مزدوج 2">
            <a:extLst>
              <a:ext uri="{FF2B5EF4-FFF2-40B4-BE49-F238E27FC236}">
                <a16:creationId xmlns:a16="http://schemas.microsoft.com/office/drawing/2014/main" id="{BB423440-86E1-4D5B-9991-C3F17807745C}"/>
              </a:ext>
            </a:extLst>
          </p:cNvPr>
          <p:cNvSpPr/>
          <p:nvPr/>
        </p:nvSpPr>
        <p:spPr>
          <a:xfrm>
            <a:off x="2257029" y="1511203"/>
            <a:ext cx="7175521" cy="789869"/>
          </a:xfrm>
          <a:prstGeom prst="bracePair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  <a:cs typeface="Fanan" pitchFamily="2" charset="-78"/>
              </a:rPr>
              <a:t>ما الاختلاف  بين الصورتين ؟! 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CE6283F4-6BB8-482E-888C-AD0D5FDBC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100" y="2615224"/>
            <a:ext cx="4527183" cy="31402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D80BB4-B760-465F-B9BE-196AD5853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615224"/>
            <a:ext cx="4587586" cy="31402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" name="Picture 4" descr="تحميل برنامج جيمب Gimp 2020 لمعالجة الصور للكمبيوتر والموبايل - برامج بلس">
            <a:extLst>
              <a:ext uri="{FF2B5EF4-FFF2-40B4-BE49-F238E27FC236}">
                <a16:creationId xmlns:a16="http://schemas.microsoft.com/office/drawing/2014/main" id="{9CA66927-852A-1AB9-8700-0698E8B26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1"/>
          <a:stretch>
            <a:fillRect/>
          </a:stretch>
        </p:blipFill>
        <p:spPr bwMode="auto">
          <a:xfrm>
            <a:off x="-11150" y="95495"/>
            <a:ext cx="1118163" cy="69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56C6DBCA-CB2F-96AF-D1F9-B02B3439711B}"/>
              </a:ext>
            </a:extLst>
          </p:cNvPr>
          <p:cNvSpPr/>
          <p:nvPr/>
        </p:nvSpPr>
        <p:spPr>
          <a:xfrm>
            <a:off x="4362763" y="379422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600" dirty="0">
                <a:cs typeface="Fanan" pitchFamily="2" charset="-78"/>
              </a:rPr>
              <a:t>نشاط استفتاحي </a:t>
            </a:r>
          </a:p>
        </p:txBody>
      </p:sp>
    </p:spTree>
    <p:extLst>
      <p:ext uri="{BB962C8B-B14F-4D97-AF65-F5344CB8AC3E}">
        <p14:creationId xmlns:p14="http://schemas.microsoft.com/office/powerpoint/2010/main" val="2925417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6">
            <a:extLst>
              <a:ext uri="{FF2B5EF4-FFF2-40B4-BE49-F238E27FC236}">
                <a16:creationId xmlns:a16="http://schemas.microsoft.com/office/drawing/2014/main" id="{B1C0D4A3-DB56-43A0-8677-8D72D3BD40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-11151" y="5983623"/>
            <a:ext cx="12203151" cy="87227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3F9E263A-E895-44F3-AF8E-5A124E99AF19}"/>
              </a:ext>
            </a:extLst>
          </p:cNvPr>
          <p:cNvSpPr/>
          <p:nvPr/>
        </p:nvSpPr>
        <p:spPr>
          <a:xfrm>
            <a:off x="4362763" y="379422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600" dirty="0">
                <a:cs typeface="Fanan" pitchFamily="2" charset="-78"/>
              </a:rPr>
              <a:t>استخدام أداة الايضاح للصورة :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C12846F8-2740-41FF-BDC2-8F3452912416}"/>
              </a:ext>
            </a:extLst>
          </p:cNvPr>
          <p:cNvSpPr/>
          <p:nvPr/>
        </p:nvSpPr>
        <p:spPr>
          <a:xfrm>
            <a:off x="4976562" y="1170174"/>
            <a:ext cx="721543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cs typeface="Fanan" pitchFamily="2" charset="-78"/>
              </a:rPr>
              <a:t>- تتيح لك هذه الأداة جعل الصورة أكثر </a:t>
            </a:r>
            <a:r>
              <a:rPr lang="ar-SA" sz="3200" dirty="0">
                <a:ln w="0"/>
                <a:solidFill>
                  <a:srgbClr val="FF0000"/>
                </a:solidFill>
                <a:cs typeface="Fanan" pitchFamily="2" charset="-78"/>
              </a:rPr>
              <a:t>إشراقاً </a:t>
            </a:r>
            <a:r>
              <a:rPr lang="ar-SA" sz="3200" dirty="0">
                <a:ln w="0"/>
                <a:cs typeface="Fanan" pitchFamily="2" charset="-78"/>
              </a:rPr>
              <a:t>أو </a:t>
            </a:r>
            <a:r>
              <a:rPr lang="ar-SA" sz="3200" dirty="0">
                <a:ln w="0"/>
                <a:solidFill>
                  <a:srgbClr val="FF0000"/>
                </a:solidFill>
                <a:cs typeface="Fanan" pitchFamily="2" charset="-78"/>
              </a:rPr>
              <a:t>إعتاماً </a:t>
            </a:r>
            <a:r>
              <a:rPr lang="ar-SA" sz="3200" dirty="0">
                <a:ln w="0"/>
                <a:cs typeface="Fanan" pitchFamily="2" charset="-78"/>
              </a:rPr>
              <a:t>. </a:t>
            </a:r>
            <a:endParaRPr lang="ar-SA" sz="3200" dirty="0">
              <a:ln w="0"/>
              <a:solidFill>
                <a:schemeClr val="accent2"/>
              </a:solidFill>
              <a:cs typeface="Fanan" pitchFamily="2" charset="-78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F27CA87F-C6CB-41BF-B34C-62C755E84CE4}"/>
              </a:ext>
            </a:extLst>
          </p:cNvPr>
          <p:cNvSpPr/>
          <p:nvPr/>
        </p:nvSpPr>
        <p:spPr>
          <a:xfrm>
            <a:off x="701354" y="1663456"/>
            <a:ext cx="1149064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cs typeface="Fanan" pitchFamily="2" charset="-78"/>
              </a:rPr>
              <a:t>- تتحكم هذه الأداة في </a:t>
            </a:r>
            <a:r>
              <a:rPr lang="ar-SA" sz="3200" dirty="0">
                <a:ln w="0"/>
                <a:solidFill>
                  <a:srgbClr val="00B050"/>
                </a:solidFill>
                <a:cs typeface="Fanan" pitchFamily="2" charset="-78"/>
              </a:rPr>
              <a:t>شدة إضاءة الصورة </a:t>
            </a:r>
            <a:r>
              <a:rPr lang="ar-SA" sz="3200" dirty="0">
                <a:ln w="0"/>
                <a:cs typeface="Fanan" pitchFamily="2" charset="-78"/>
              </a:rPr>
              <a:t>أو </a:t>
            </a:r>
            <a:r>
              <a:rPr lang="ar-SA" sz="3200" dirty="0">
                <a:ln w="0"/>
                <a:solidFill>
                  <a:srgbClr val="6245F5"/>
                </a:solidFill>
                <a:cs typeface="Fanan" pitchFamily="2" charset="-78"/>
              </a:rPr>
              <a:t>درجة تعتيمها </a:t>
            </a:r>
            <a:r>
              <a:rPr lang="ar-SA" sz="3200" dirty="0">
                <a:ln w="0"/>
                <a:cs typeface="Fanan" pitchFamily="2" charset="-78"/>
              </a:rPr>
              <a:t>بشكل متساوي على </a:t>
            </a:r>
            <a:r>
              <a:rPr lang="ar-SA" sz="3200" dirty="0">
                <a:ln w="0"/>
                <a:solidFill>
                  <a:schemeClr val="accent1"/>
                </a:solidFill>
                <a:cs typeface="Fanan" pitchFamily="2" charset="-78"/>
              </a:rPr>
              <a:t>كامل الصورة </a:t>
            </a:r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AD1E295E-5429-7899-3148-282D18F88856}"/>
              </a:ext>
            </a:extLst>
          </p:cNvPr>
          <p:cNvGrpSpPr/>
          <p:nvPr/>
        </p:nvGrpSpPr>
        <p:grpSpPr>
          <a:xfrm>
            <a:off x="17669" y="2695365"/>
            <a:ext cx="12115259" cy="3442297"/>
            <a:chOff x="17669" y="3059348"/>
            <a:chExt cx="12115259" cy="3078314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7B93F56B-9E1B-4D24-921A-C80D6B4595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797" t="28227" r="50000" b="44176"/>
            <a:stretch/>
          </p:blipFill>
          <p:spPr>
            <a:xfrm>
              <a:off x="8194560" y="3236510"/>
              <a:ext cx="3938368" cy="2569951"/>
            </a:xfrm>
            <a:prstGeom prst="rect">
              <a:avLst/>
            </a:prstGeom>
          </p:spPr>
        </p:pic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1D51E5AC-6C93-4C9A-A35F-9E311D4BB3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769" t="61831" r="29780" b="15312"/>
            <a:stretch/>
          </p:blipFill>
          <p:spPr>
            <a:xfrm>
              <a:off x="4140678" y="3129684"/>
              <a:ext cx="4049485" cy="2676777"/>
            </a:xfrm>
            <a:prstGeom prst="rect">
              <a:avLst/>
            </a:prstGeom>
          </p:spPr>
        </p:pic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0999DB70-AFC6-4BC5-82B3-80823A22C8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307" t="56703" r="50000" b="10916"/>
            <a:stretch/>
          </p:blipFill>
          <p:spPr>
            <a:xfrm>
              <a:off x="17669" y="3059348"/>
              <a:ext cx="4173249" cy="3078314"/>
            </a:xfrm>
            <a:prstGeom prst="rect">
              <a:avLst/>
            </a:prstGeom>
          </p:spPr>
        </p:pic>
      </p:grp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C9E5EBD7-C693-4281-A2F5-B873D1268EE2}"/>
              </a:ext>
            </a:extLst>
          </p:cNvPr>
          <p:cNvSpPr/>
          <p:nvPr/>
        </p:nvSpPr>
        <p:spPr>
          <a:xfrm>
            <a:off x="2866818" y="2131572"/>
            <a:ext cx="93251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cs typeface="Fanan" pitchFamily="2" charset="-78"/>
              </a:rPr>
              <a:t>- يمكن العثور على هذه الأداة من </a:t>
            </a:r>
            <a:r>
              <a:rPr lang="ar-SA" sz="3200" dirty="0">
                <a:ln w="0"/>
                <a:solidFill>
                  <a:srgbClr val="EA5E66"/>
                </a:solidFill>
                <a:cs typeface="Fanan" pitchFamily="2" charset="-78"/>
              </a:rPr>
              <a:t>قائمة الألوان (</a:t>
            </a:r>
            <a:r>
              <a:rPr lang="en-US" sz="3200" dirty="0">
                <a:ln w="0"/>
                <a:solidFill>
                  <a:srgbClr val="EA5E66"/>
                </a:solidFill>
                <a:cs typeface="Fanan" pitchFamily="2" charset="-78"/>
              </a:rPr>
              <a:t>COLOR</a:t>
            </a:r>
            <a:r>
              <a:rPr lang="ar-SA" sz="3200" dirty="0">
                <a:ln w="0"/>
                <a:solidFill>
                  <a:srgbClr val="EA5E66"/>
                </a:solidFill>
                <a:cs typeface="Fanan" pitchFamily="2" charset="-78"/>
              </a:rPr>
              <a:t>) </a:t>
            </a:r>
            <a:r>
              <a:rPr lang="ar-SA" sz="3200" dirty="0">
                <a:ln w="0"/>
                <a:cs typeface="Fanan" pitchFamily="2" charset="-78"/>
              </a:rPr>
              <a:t>في شريط </a:t>
            </a:r>
            <a:r>
              <a:rPr lang="ar-SA" sz="3200" dirty="0">
                <a:ln w="0"/>
                <a:solidFill>
                  <a:srgbClr val="0070C0"/>
                </a:solidFill>
                <a:cs typeface="Fanan" pitchFamily="2" charset="-78"/>
              </a:rPr>
              <a:t>القوائم</a:t>
            </a:r>
          </a:p>
        </p:txBody>
      </p:sp>
      <p:pic>
        <p:nvPicPr>
          <p:cNvPr id="3" name="Picture 4" descr="تحميل برنامج جيمب Gimp 2020 لمعالجة الصور للكمبيوتر والموبايل - برامج بلس">
            <a:extLst>
              <a:ext uri="{FF2B5EF4-FFF2-40B4-BE49-F238E27FC236}">
                <a16:creationId xmlns:a16="http://schemas.microsoft.com/office/drawing/2014/main" id="{37834AB9-604D-201D-8448-06B003AC1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1"/>
          <a:stretch>
            <a:fillRect/>
          </a:stretch>
        </p:blipFill>
        <p:spPr bwMode="auto">
          <a:xfrm>
            <a:off x="-11150" y="95495"/>
            <a:ext cx="1118163" cy="69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Montserrat"/>
        <a:font script="Hebr" typeface="Montserrat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Montserrat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游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Montserrat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Montserrat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Montserrat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3234</TotalTime>
  <Words>515</Words>
  <Application>Microsoft Office PowerPoint</Application>
  <PresentationFormat>شاشة عريضة</PresentationFormat>
  <Paragraphs>95</Paragraphs>
  <Slides>17</Slides>
  <Notes>3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Century Gothic</vt:lpstr>
      <vt:lpstr>Champagne &amp; Limousines</vt:lpstr>
      <vt:lpstr>Dubai</vt:lpstr>
      <vt:lpstr>Montserrat</vt:lpstr>
      <vt:lpstr>Pangolin</vt:lpstr>
      <vt:lpstr>Sakkal Majalla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Anzichen</dc:creator>
  <cp:lastModifiedBy>حسام بن الثقفي</cp:lastModifiedBy>
  <cp:revision>171</cp:revision>
  <dcterms:created xsi:type="dcterms:W3CDTF">2019-03-07T14:05:00Z</dcterms:created>
  <dcterms:modified xsi:type="dcterms:W3CDTF">2022-12-06T18:27:42Z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A9B540039A0C4AF89DCD508A6F944E71</vt:lpwstr>
  </property>
  <property fmtid="{D5CDD505-2E9C-101B-9397-08002B2CF9AE}" pid="3" name="KSOProductBuildVer">
    <vt:lpwstr>2052-11.1.0.10463</vt:lpwstr>
  </property>
</Properties>
</file>