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6" r:id="rId1"/>
  </p:sldMasterIdLst>
  <p:notesMasterIdLst>
    <p:notesMasterId r:id="rId37"/>
  </p:notesMasterIdLst>
  <p:handoutMasterIdLst>
    <p:handoutMasterId r:id="rId38"/>
  </p:handoutMasterIdLst>
  <p:sldIdLst>
    <p:sldId id="11088681" r:id="rId2"/>
    <p:sldId id="260" r:id="rId3"/>
    <p:sldId id="256" r:id="rId4"/>
    <p:sldId id="11088622" r:id="rId5"/>
    <p:sldId id="11088633" r:id="rId6"/>
    <p:sldId id="291" r:id="rId7"/>
    <p:sldId id="11088634" r:id="rId8"/>
    <p:sldId id="11088648" r:id="rId9"/>
    <p:sldId id="11088653" r:id="rId10"/>
    <p:sldId id="11088654" r:id="rId11"/>
    <p:sldId id="11088819" r:id="rId12"/>
    <p:sldId id="11088655" r:id="rId13"/>
    <p:sldId id="11088656" r:id="rId14"/>
    <p:sldId id="11088657" r:id="rId15"/>
    <p:sldId id="11088821" r:id="rId16"/>
    <p:sldId id="11088659" r:id="rId17"/>
    <p:sldId id="11088660" r:id="rId18"/>
    <p:sldId id="11088661" r:id="rId19"/>
    <p:sldId id="11088663" r:id="rId20"/>
    <p:sldId id="11088664" r:id="rId21"/>
    <p:sldId id="11088680" r:id="rId22"/>
    <p:sldId id="11088678" r:id="rId23"/>
    <p:sldId id="11088669" r:id="rId24"/>
    <p:sldId id="11088666" r:id="rId25"/>
    <p:sldId id="11088822" r:id="rId26"/>
    <p:sldId id="11088667" r:id="rId27"/>
    <p:sldId id="11088672" r:id="rId28"/>
    <p:sldId id="11088674" r:id="rId29"/>
    <p:sldId id="11088671" r:id="rId30"/>
    <p:sldId id="11088673" r:id="rId31"/>
    <p:sldId id="11088675" r:id="rId32"/>
    <p:sldId id="11088676" r:id="rId33"/>
    <p:sldId id="11088677" r:id="rId34"/>
    <p:sldId id="11088682" r:id="rId35"/>
    <p:sldId id="11088679" r:id="rId3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9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9000"/>
    <a:srgbClr val="0499A9"/>
    <a:srgbClr val="E72592"/>
    <a:srgbClr val="FFB3B3"/>
    <a:srgbClr val="FF8C71"/>
    <a:srgbClr val="4472C4"/>
    <a:srgbClr val="514951"/>
    <a:srgbClr val="D45803"/>
    <a:srgbClr val="5B9BD5"/>
    <a:srgbClr val="F2E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النمط المتوسط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نمط متوسط 4 - تميي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2037" autoAdjust="0"/>
  </p:normalViewPr>
  <p:slideViewPr>
    <p:cSldViewPr snapToGrid="0" showGuides="1">
      <p:cViewPr varScale="1">
        <p:scale>
          <a:sx n="76" d="100"/>
          <a:sy n="76" d="100"/>
        </p:scale>
        <p:origin x="1022" y="58"/>
      </p:cViewPr>
      <p:guideLst>
        <p:guide orient="horz" pos="2160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7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t>2022/12/6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DBB11A41-89D6-40CC-B344-DE05BE3C8798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852AFEA5-68EA-41C8-98EF-686B9CD5E70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1353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34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28525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38A9CF-1E53-4FDE-829F-02FC483F6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8D96DF6-9771-4CCD-AF1E-5BC2E6013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614B88A-003B-4C50-86DA-390FDBB7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6C95EC-34F3-451D-A70C-F857F152D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B7F424-7BDC-49F3-80E7-40AAB71D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05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F79017-1C4A-4FDD-BD87-B409C216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3D0A923-6061-42D6-BAEE-9B799F986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0B0CFF-E2CE-45C9-96D6-84A20FEA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D80228-9B4D-463F-910B-3A97A94D6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1577DB-FA0E-4AC4-8818-C653CD3E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783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EB142C9-ACD5-4135-B13A-61DFEF7C89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6B92F0B-5958-4340-B709-5DC1BC728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0CF814-404B-403B-B444-EFD2218D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0F8C6E4-65C7-4AF8-ADA3-04DB101C0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D72A594-2799-4E0A-9C2D-E7522DC05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83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orkspac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reeform 12"/>
          <p:cNvSpPr>
            <a:spLocks/>
          </p:cNvSpPr>
          <p:nvPr userDrawn="1"/>
        </p:nvSpPr>
        <p:spPr bwMode="auto">
          <a:xfrm>
            <a:off x="0" y="5869518"/>
            <a:ext cx="12192000" cy="988484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12/6/2022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4234" y="6407151"/>
            <a:ext cx="6351" cy="450851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19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238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623392" y="1892829"/>
            <a:ext cx="10945216" cy="3976688"/>
          </a:xfrm>
        </p:spPr>
        <p:txBody>
          <a:bodyPr anchor="t">
            <a:noAutofit/>
          </a:bodyPr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Ut enim ad minim veniam, quis nostrud exercitation ullamco laboris nisi ut aliquip ex ea commodo consequat.</a:t>
            </a:r>
          </a:p>
        </p:txBody>
      </p:sp>
      <p:grpSp>
        <p:nvGrpSpPr>
          <p:cNvPr id="9" name="Group 45"/>
          <p:cNvGrpSpPr>
            <a:grpSpLocks noChangeAspect="1"/>
          </p:cNvGrpSpPr>
          <p:nvPr userDrawn="1"/>
        </p:nvGrpSpPr>
        <p:grpSpPr bwMode="auto">
          <a:xfrm>
            <a:off x="10951801" y="6693359"/>
            <a:ext cx="1163515" cy="143171"/>
            <a:chOff x="5148" y="3159"/>
            <a:chExt cx="577" cy="71"/>
          </a:xfrm>
        </p:grpSpPr>
        <p:sp>
          <p:nvSpPr>
            <p:cNvPr id="10" name="Rectangle 46"/>
            <p:cNvSpPr>
              <a:spLocks noChangeArrowheads="1"/>
            </p:cNvSpPr>
            <p:nvPr userDrawn="1"/>
          </p:nvSpPr>
          <p:spPr bwMode="auto">
            <a:xfrm>
              <a:off x="5148" y="3159"/>
              <a:ext cx="44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33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©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47"/>
            <p:cNvSpPr>
              <a:spLocks noChangeArrowheads="1"/>
            </p:cNvSpPr>
            <p:nvPr userDrawn="1"/>
          </p:nvSpPr>
          <p:spPr bwMode="auto">
            <a:xfrm>
              <a:off x="5206" y="3159"/>
              <a:ext cx="37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33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48"/>
            <p:cNvSpPr>
              <a:spLocks noChangeArrowheads="1"/>
            </p:cNvSpPr>
            <p:nvPr userDrawn="1"/>
          </p:nvSpPr>
          <p:spPr bwMode="auto">
            <a:xfrm>
              <a:off x="5235" y="3159"/>
              <a:ext cx="490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33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emplateswise.com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985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12/6/2022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6604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B3C918-709D-4FCE-8687-7A6D84013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E9C76E-A9D6-46E7-8B6B-3E5B8F193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E77C1BF-44C0-41F8-96DB-BE59DFD99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F975B7E-33AD-4A23-A0A1-DCDD686C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802E3F4-2F1E-4FF5-BEF0-DFC294E1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302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8A6F4D-F8A2-4A4A-8B8A-93212375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65D2CFA-D8D1-4C2E-81E3-C3EEA63A2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B7236F-5AB7-4FD0-9E45-3C02C376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6EE283A-374A-45B8-945D-CA250F330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797BA4E-FB7B-4044-910C-2725A464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903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895DAC-4859-4A33-90FF-BDCE7E9A3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2945A5-F18C-4133-B575-E6DF8E81C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C0B1777-C922-47A8-82FC-65242D417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D9FA74C-6ED0-4DFC-893E-2C7F5455B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C7E3DD-B788-4878-A78B-E405D6772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B343837-5599-4463-BE11-64EDD4E87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04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07B607-C2E1-436E-A291-0BC2F3252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5AF0537-C97D-4F64-AAF8-9EF634E87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6EA2246-FA8F-4147-B87C-E52ACB0BF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03BBBEE-6106-431E-9109-558E10ACF6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F7E8884-CDE6-4782-8DE4-0879DD85A9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F19793C-EF66-4BC7-8311-0E584294C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32F6DD-FABC-4116-8EFE-486307FF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2C47FFC-406C-4D9B-AEB0-85D67D7E4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95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FA208D-3DC9-473B-ADA7-08A35C5D0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EABC16A-3C38-4BD4-B9F0-155A7E745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E937007-E5C3-455C-8976-F0ED14F2A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55D7D82-8C45-485B-ABD1-4090DC18F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519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72D25C4-ABAB-4024-A2F5-D985F1AE4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5EC9FFD-45CC-45C4-BEC6-277C9F43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B5184C4-37AD-4401-B9C1-661F64F33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4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6CB0F-AC6B-4CD1-ACD6-FFC2B85EE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5DADFBE-690D-435D-A478-93939DF98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4A9D4C9-DB44-482C-B6BD-038D9A27A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0ED837F-A4EE-4127-B268-E334F0479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7DC4822-F70E-497A-B11F-307620879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059AEA7-7489-4002-AD99-DCD49450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109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53319C-3621-416F-9533-209E34CD0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E5675ED-BE28-4CD4-8DBC-58F8358295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8776C74-559A-4B76-801A-05777E0F9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3AED6F2-CE6E-40D5-AA0A-5C8145AD5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FC337C3-2987-43CA-B151-417479F7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7169471-2ACF-413A-B237-80F1618E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747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94E986D-81D2-4E23-AE2B-A415254B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215DECB-599F-4BD9-9FFA-A2ABEA46C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BE285C6-099E-439A-8398-E4F641058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E44FBA-330C-4584-84D4-0BAEA5D84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0B98A9-3FF8-4F5D-8F99-7A0443844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98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01" r:id="rId12"/>
    <p:sldLayoutId id="214748370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Hussam_9595" TargetMode="External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0yHKQvfDf8sXZtg3UdHJsA/videos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hyperlink" Target="https://t.me/Hussam_9595" TargetMode="Externa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mp.org/downloads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11" Type="http://schemas.openxmlformats.org/officeDocument/2006/relationships/hyperlink" Target="https://play.google.com/store/apps/details?id=com.picsart.studio&amp;hl=en&amp;gl=US&amp;pli=1" TargetMode="External"/><Relationship Id="rId5" Type="http://schemas.openxmlformats.org/officeDocument/2006/relationships/hyperlink" Target="https://www.photopea.com/" TargetMode="External"/><Relationship Id="rId10" Type="http://schemas.openxmlformats.org/officeDocument/2006/relationships/hyperlink" Target="https://apps.apple.com/us/app/picsart-photo-editor-video/id587366035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audio" Target="../media/audio1.wav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6.png"/><Relationship Id="rId2" Type="http://schemas.openxmlformats.org/officeDocument/2006/relationships/image" Target="../media/image5.pn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389925" y="2126849"/>
            <a:ext cx="8089963" cy="2400657"/>
            <a:chOff x="3291768" y="-1259445"/>
            <a:chExt cx="4989822" cy="8149783"/>
          </a:xfrm>
        </p:grpSpPr>
        <p:sp>
          <p:nvSpPr>
            <p:cNvPr id="17" name="文本框 16"/>
            <p:cNvSpPr txBox="1"/>
            <p:nvPr/>
          </p:nvSpPr>
          <p:spPr>
            <a:xfrm>
              <a:off x="3535967" y="-1259445"/>
              <a:ext cx="4745623" cy="814978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ar-SA" sz="9600" dirty="0">
                  <a:latin typeface="Sakkal Majalla" panose="02000000000000000000" pitchFamily="2" charset="-78"/>
                  <a:cs typeface="Fanan" pitchFamily="2" charset="-78"/>
                </a:rPr>
                <a:t>تقنية رقمية 1-2</a:t>
              </a:r>
              <a:br>
                <a:rPr lang="ar-SA" sz="9600" dirty="0">
                  <a:latin typeface="Sakkal Majalla" panose="02000000000000000000" pitchFamily="2" charset="-78"/>
                  <a:cs typeface="Fanan" pitchFamily="2" charset="-78"/>
                </a:rPr>
              </a:br>
              <a:endParaRPr lang="zh-CN" altLang="en-US" sz="5400" dirty="0">
                <a:latin typeface="Sakkal Majalla" panose="02000000000000000000" pitchFamily="2" charset="-78"/>
                <a:ea typeface="Montserrat" panose="00000500000000000000" charset="0"/>
                <a:cs typeface="Fanan" pitchFamily="2" charset="-78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291768" y="1990315"/>
              <a:ext cx="4745623" cy="78028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Sakkal Majalla" panose="02000000000000000000" pitchFamily="2" charset="-78"/>
                <a:ea typeface="Montserrat" panose="00000500000000000000" charset="0"/>
                <a:cs typeface="Fanan" pitchFamily="2" charset="-78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EF50005B-6367-4AFF-A327-F7D9A4C61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23" b="19591"/>
          <a:stretch/>
        </p:blipFill>
        <p:spPr>
          <a:xfrm>
            <a:off x="3792123" y="0"/>
            <a:ext cx="3681487" cy="2336572"/>
          </a:xfrm>
          <a:prstGeom prst="rect">
            <a:avLst/>
          </a:prstGeom>
        </p:spPr>
      </p:pic>
      <p:sp>
        <p:nvSpPr>
          <p:cNvPr id="9" name="文本框 16">
            <a:extLst>
              <a:ext uri="{FF2B5EF4-FFF2-40B4-BE49-F238E27FC236}">
                <a16:creationId xmlns:a16="http://schemas.microsoft.com/office/drawing/2014/main" id="{287B91DB-03C5-4FC1-B2DB-43BF61DA04EB}"/>
              </a:ext>
            </a:extLst>
          </p:cNvPr>
          <p:cNvSpPr txBox="1"/>
          <p:nvPr/>
        </p:nvSpPr>
        <p:spPr>
          <a:xfrm>
            <a:off x="1881935" y="3486923"/>
            <a:ext cx="769404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ar-SA" sz="4400" dirty="0">
                <a:solidFill>
                  <a:schemeClr val="accent1"/>
                </a:solidFill>
                <a:latin typeface="Sakkal Majalla" panose="02000000000000000000" pitchFamily="2" charset="-78"/>
                <a:cs typeface="Fanan" pitchFamily="2" charset="-78"/>
              </a:rPr>
              <a:t>معلم المادة / أ-حسام مساعد الثقفي </a:t>
            </a:r>
            <a:endParaRPr lang="zh-CN" altLang="en-US" sz="2000" dirty="0">
              <a:solidFill>
                <a:schemeClr val="accent1"/>
              </a:solidFill>
              <a:latin typeface="Sakkal Majalla" panose="02000000000000000000" pitchFamily="2" charset="-78"/>
              <a:ea typeface="Montserrat" panose="00000500000000000000" charset="0"/>
              <a:cs typeface="Fanan" pitchFamily="2" charset="-78"/>
            </a:endParaRPr>
          </a:p>
        </p:txBody>
      </p:sp>
      <p:pic>
        <p:nvPicPr>
          <p:cNvPr id="10" name="صورة 9" descr="Image result for telegram logo png">
            <a:hlinkClick r:id="rId4"/>
            <a:extLst>
              <a:ext uri="{FF2B5EF4-FFF2-40B4-BE49-F238E27FC236}">
                <a16:creationId xmlns:a16="http://schemas.microsoft.com/office/drawing/2014/main" id="{99277C4D-B057-49E7-8553-81ABA4F742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96" y="4449392"/>
            <a:ext cx="769441" cy="76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 descr="Image result for youtube logo png">
            <a:hlinkClick r:id="rId6"/>
            <a:extLst>
              <a:ext uri="{FF2B5EF4-FFF2-40B4-BE49-F238E27FC236}">
                <a16:creationId xmlns:a16="http://schemas.microsoft.com/office/drawing/2014/main" id="{D75897F3-000C-4AF7-8DCB-83F56E879F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2" t="20453" r="-1" b="14666"/>
          <a:stretch/>
        </p:blipFill>
        <p:spPr bwMode="auto">
          <a:xfrm>
            <a:off x="5154804" y="4524641"/>
            <a:ext cx="935619" cy="5779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صورة 11" descr="Image result for twitter logo png">
            <a:hlinkClick r:id="rId8"/>
            <a:extLst>
              <a:ext uri="{FF2B5EF4-FFF2-40B4-BE49-F238E27FC236}">
                <a16:creationId xmlns:a16="http://schemas.microsoft.com/office/drawing/2014/main" id="{3429B1C7-D079-43E3-A0A1-869BF9D53C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316" y="4265415"/>
            <a:ext cx="1056489" cy="1056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9C9049E0-6E7A-0ACB-C1B2-6216D387A33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307" b="37093"/>
          <a:stretch>
            <a:fillRect/>
          </a:stretch>
        </p:blipFill>
        <p:spPr>
          <a:xfrm>
            <a:off x="-11151" y="4449391"/>
            <a:ext cx="12203151" cy="240860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0EA2747-3B71-9CD4-CE95-945684F09C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90435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1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0" y="5154804"/>
            <a:ext cx="12203151" cy="1701089"/>
          </a:xfrm>
          <a:prstGeom prst="rect">
            <a:avLst/>
          </a:prstGeom>
        </p:spPr>
      </p:pic>
      <p:pic>
        <p:nvPicPr>
          <p:cNvPr id="5124" name="Picture 4" descr="تحميل ناقلات أيقونة, رمز السهم لأسفل, أيقونة البيانات, تحميل أيقونات PNG  والمتجهات للتحميل مجانا">
            <a:hlinkClick r:id="rId3"/>
            <a:extLst>
              <a:ext uri="{FF2B5EF4-FFF2-40B4-BE49-F238E27FC236}">
                <a16:creationId xmlns:a16="http://schemas.microsoft.com/office/drawing/2014/main" id="{A0AEC609-9163-4BB3-BF7B-73B06C860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458" y="532563"/>
            <a:ext cx="4381081" cy="347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BB423440-86E1-4D5B-9991-C3F17807745C}"/>
              </a:ext>
            </a:extLst>
          </p:cNvPr>
          <p:cNvSpPr/>
          <p:nvPr/>
        </p:nvSpPr>
        <p:spPr>
          <a:xfrm>
            <a:off x="2021393" y="4106536"/>
            <a:ext cx="8149213" cy="10482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cs typeface="Fanan" pitchFamily="2" charset="-78"/>
              </a:rPr>
              <a:t>رابط لتحميل برنامج الجيمب (</a:t>
            </a:r>
            <a:r>
              <a:rPr lang="en-US" sz="4000" dirty="0">
                <a:cs typeface="Fanan" pitchFamily="2" charset="-78"/>
              </a:rPr>
              <a:t>GIMP</a:t>
            </a:r>
            <a:r>
              <a:rPr lang="ar-SA" sz="4000" dirty="0">
                <a:cs typeface="Fanan" pitchFamily="2" charset="-78"/>
              </a:rPr>
              <a:t>)</a:t>
            </a:r>
          </a:p>
        </p:txBody>
      </p:sp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70C22745-0A03-8F4B-1E3C-20CA0D841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672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959BAA1E-A91A-C0D9-A15A-C416C758E350}"/>
              </a:ext>
            </a:extLst>
          </p:cNvPr>
          <p:cNvSpPr/>
          <p:nvPr/>
        </p:nvSpPr>
        <p:spPr>
          <a:xfrm>
            <a:off x="187119" y="1138387"/>
            <a:ext cx="3828872" cy="50413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AE2E796A-1B36-4263-0FFE-1E39DBA07B22}"/>
              </a:ext>
            </a:extLst>
          </p:cNvPr>
          <p:cNvSpPr/>
          <p:nvPr/>
        </p:nvSpPr>
        <p:spPr>
          <a:xfrm>
            <a:off x="4160018" y="1130464"/>
            <a:ext cx="3828872" cy="50413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4DA1530D-B8BE-9249-773E-CE2248CA04E6}"/>
              </a:ext>
            </a:extLst>
          </p:cNvPr>
          <p:cNvSpPr/>
          <p:nvPr/>
        </p:nvSpPr>
        <p:spPr>
          <a:xfrm>
            <a:off x="8168860" y="1118290"/>
            <a:ext cx="3828872" cy="50413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385426F-016F-3A35-0830-ACB1FA62D2B9}"/>
              </a:ext>
            </a:extLst>
          </p:cNvPr>
          <p:cNvSpPr/>
          <p:nvPr/>
        </p:nvSpPr>
        <p:spPr>
          <a:xfrm>
            <a:off x="3567165" y="379422"/>
            <a:ext cx="8616565" cy="584776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indent="0">
              <a:buNone/>
            </a:pPr>
            <a:r>
              <a:rPr lang="ar-SA" sz="3600" dirty="0">
                <a:latin typeface="A Jannat LT" panose="01000000000000000000" pitchFamily="2" charset="-78"/>
                <a:cs typeface="Fanan" pitchFamily="2" charset="-78"/>
              </a:rPr>
              <a:t>تطبيقات بديلة على الأجهزة الذكية والمتصفحات</a:t>
            </a:r>
            <a:endParaRPr lang="ko-KR" altLang="en-US" sz="3600" dirty="0">
              <a:latin typeface="A Jannat LT" panose="01000000000000000000" pitchFamily="2" charset="-78"/>
              <a:cs typeface="Fanan" pitchFamily="2" charset="-78"/>
            </a:endParaRPr>
          </a:p>
        </p:txBody>
      </p:sp>
      <p:pic>
        <p:nvPicPr>
          <p:cNvPr id="16" name="Picture 4" descr="Android | The platform pushing what&amp;#39;s possible">
            <a:extLst>
              <a:ext uri="{FF2B5EF4-FFF2-40B4-BE49-F238E27FC236}">
                <a16:creationId xmlns:a16="http://schemas.microsoft.com/office/drawing/2014/main" id="{51D55DD0-64B6-D739-DA4B-4FF1349A1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7" b="28854"/>
          <a:stretch/>
        </p:blipFill>
        <p:spPr bwMode="auto">
          <a:xfrm>
            <a:off x="8842767" y="1319731"/>
            <a:ext cx="2679380" cy="155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Using the same code-base for iOS and macOS, without Storyboards">
            <a:extLst>
              <a:ext uri="{FF2B5EF4-FFF2-40B4-BE49-F238E27FC236}">
                <a16:creationId xmlns:a16="http://schemas.microsoft.com/office/drawing/2014/main" id="{3F44B09C-C765-A7DB-263F-301C2B63F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148" y="1394159"/>
            <a:ext cx="2231158" cy="125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erish Imprisonment Mouthwash شعار موقع الكتروني statistics Hiring Graze">
            <a:extLst>
              <a:ext uri="{FF2B5EF4-FFF2-40B4-BE49-F238E27FC236}">
                <a16:creationId xmlns:a16="http://schemas.microsoft.com/office/drawing/2014/main" id="{A69E7BDC-5A08-E0FD-C25F-999732EED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41" y="1506077"/>
            <a:ext cx="1785450" cy="96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E07E0795-723B-BBD3-F217-61F035BD3B01}"/>
              </a:ext>
            </a:extLst>
          </p:cNvPr>
          <p:cNvSpPr txBox="1"/>
          <p:nvPr/>
        </p:nvSpPr>
        <p:spPr>
          <a:xfrm>
            <a:off x="669853" y="2585869"/>
            <a:ext cx="27679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dirty="0">
                <a:solidFill>
                  <a:srgbClr val="5B9BD5"/>
                </a:solidFill>
                <a:cs typeface="Fanan" pitchFamily="2" charset="-78"/>
              </a:rPr>
              <a:t>(photopea)</a:t>
            </a:r>
            <a:endParaRPr lang="ar-SA" sz="2800" dirty="0">
              <a:solidFill>
                <a:srgbClr val="5B9BD5"/>
              </a:solidFill>
            </a:endParaRPr>
          </a:p>
        </p:txBody>
      </p:sp>
      <p:pic>
        <p:nvPicPr>
          <p:cNvPr id="3076" name="Picture 4" descr="268,674 Here Images, Stock Photos &amp; Vectors | Shutterstock">
            <a:hlinkClick r:id="rId5"/>
            <a:extLst>
              <a:ext uri="{FF2B5EF4-FFF2-40B4-BE49-F238E27FC236}">
                <a16:creationId xmlns:a16="http://schemas.microsoft.com/office/drawing/2014/main" id="{345EE58E-D64C-2D23-3BAE-B8FD538FD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7" t="22174" r="10027" b="30879"/>
          <a:stretch/>
        </p:blipFill>
        <p:spPr bwMode="auto">
          <a:xfrm>
            <a:off x="692361" y="5183051"/>
            <a:ext cx="2722921" cy="96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2E1432E-A747-A1B0-786A-E7A4C5031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868" r="35220" b="27460"/>
          <a:stretch/>
        </p:blipFill>
        <p:spPr>
          <a:xfrm>
            <a:off x="462225" y="3188996"/>
            <a:ext cx="3205424" cy="1688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F0057AC7-5010-AC30-60B7-B5E6D5C4F9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r="6307" b="37093"/>
          <a:stretch>
            <a:fillRect/>
          </a:stretch>
        </p:blipFill>
        <p:spPr>
          <a:xfrm>
            <a:off x="0" y="6069204"/>
            <a:ext cx="12203151" cy="78668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17DBEAF-6196-DE1C-7F67-D6B24E8789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90435"/>
            <a:ext cx="1786313" cy="476350"/>
          </a:xfrm>
          <a:prstGeom prst="rect">
            <a:avLst/>
          </a:prstGeom>
        </p:spPr>
      </p:pic>
      <p:pic>
        <p:nvPicPr>
          <p:cNvPr id="9" name="Picture 4" descr="268,674 Here Images, Stock Photos &amp; Vectors | Shutterstock">
            <a:hlinkClick r:id="rId10"/>
            <a:extLst>
              <a:ext uri="{FF2B5EF4-FFF2-40B4-BE49-F238E27FC236}">
                <a16:creationId xmlns:a16="http://schemas.microsoft.com/office/drawing/2014/main" id="{91BF9F26-5E13-3FB6-E75B-BED619DDA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7" t="22174" r="10027" b="30879"/>
          <a:stretch/>
        </p:blipFill>
        <p:spPr bwMode="auto">
          <a:xfrm>
            <a:off x="4774148" y="5190242"/>
            <a:ext cx="2722921" cy="96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268,674 Here Images, Stock Photos &amp; Vectors | Shutterstock">
            <a:hlinkClick r:id="rId11"/>
            <a:extLst>
              <a:ext uri="{FF2B5EF4-FFF2-40B4-BE49-F238E27FC236}">
                <a16:creationId xmlns:a16="http://schemas.microsoft.com/office/drawing/2014/main" id="{87AD1FEC-843C-83AA-C955-83287576C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7" t="22174" r="10027" b="30879"/>
          <a:stretch/>
        </p:blipFill>
        <p:spPr bwMode="auto">
          <a:xfrm>
            <a:off x="8721835" y="5154533"/>
            <a:ext cx="2722921" cy="96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5C91B4E-9264-EFFC-E2B3-F728DB3C4C4D}"/>
              </a:ext>
            </a:extLst>
          </p:cNvPr>
          <p:cNvSpPr txBox="1"/>
          <p:nvPr/>
        </p:nvSpPr>
        <p:spPr>
          <a:xfrm>
            <a:off x="4574816" y="2619203"/>
            <a:ext cx="3121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rgbClr val="5B9BD5"/>
                </a:solidFill>
                <a:cs typeface="Fanan" pitchFamily="2" charset="-78"/>
              </a:rPr>
              <a:t>Picsart Photo Editor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6EFB5D60-4B10-7669-3B33-0B69DC6FDDF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6352" t="31433" r="40163" b="39341"/>
          <a:stretch/>
        </p:blipFill>
        <p:spPr>
          <a:xfrm>
            <a:off x="4320316" y="3305909"/>
            <a:ext cx="3376084" cy="1571795"/>
          </a:xfrm>
          <a:prstGeom prst="rect">
            <a:avLst/>
          </a:prstGeom>
        </p:spPr>
      </p:pic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14DF8A7B-9303-CFFC-EA1C-964224ADF78F}"/>
              </a:ext>
            </a:extLst>
          </p:cNvPr>
          <p:cNvGrpSpPr/>
          <p:nvPr/>
        </p:nvGrpSpPr>
        <p:grpSpPr>
          <a:xfrm>
            <a:off x="8280874" y="3241842"/>
            <a:ext cx="3683164" cy="1296173"/>
            <a:chOff x="8280874" y="3241842"/>
            <a:chExt cx="3683164" cy="1296173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F7C4E917-C951-836B-B762-4EB480358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6456" t="22394" r="45357" b="42270"/>
            <a:stretch/>
          </p:blipFill>
          <p:spPr>
            <a:xfrm>
              <a:off x="8280874" y="3241842"/>
              <a:ext cx="2350249" cy="1254248"/>
            </a:xfrm>
            <a:prstGeom prst="rect">
              <a:avLst/>
            </a:prstGeom>
          </p:spPr>
        </p:pic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498D25B3-B0A8-251C-6848-31DC308DC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75577" t="24469" r="7275" b="45934"/>
            <a:stretch/>
          </p:blipFill>
          <p:spPr>
            <a:xfrm>
              <a:off x="10631123" y="3243943"/>
              <a:ext cx="1332915" cy="1294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681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8522CF2-7C03-4088-B708-8A6B0B202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88" t="32979" r="36220" b="17205"/>
          <a:stretch/>
        </p:blipFill>
        <p:spPr>
          <a:xfrm>
            <a:off x="1205802" y="939967"/>
            <a:ext cx="10986199" cy="548344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فتح صورة في برنامج (</a:t>
            </a:r>
            <a:r>
              <a:rPr lang="en-US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GIMP</a:t>
            </a: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) : </a:t>
            </a:r>
          </a:p>
        </p:txBody>
      </p:sp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6307" b="37093"/>
          <a:stretch>
            <a:fillRect/>
          </a:stretch>
        </p:blipFill>
        <p:spPr>
          <a:xfrm>
            <a:off x="-11151" y="5988818"/>
            <a:ext cx="12203151" cy="869182"/>
          </a:xfrm>
          <a:prstGeom prst="rect">
            <a:avLst/>
          </a:prstGeom>
        </p:spPr>
      </p:pic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AD2A6676-2B41-6269-7C7F-490967F7A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999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5988818"/>
            <a:ext cx="12203151" cy="86918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الواجهة الرئيسية لبرنامج جيمب (</a:t>
            </a:r>
            <a:r>
              <a:rPr lang="en-US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GIMP</a:t>
            </a: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):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71E4A53-EC0A-4D35-9B7F-10113C951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72" t="31062" r="38269" b="17217"/>
          <a:stretch/>
        </p:blipFill>
        <p:spPr>
          <a:xfrm>
            <a:off x="208547" y="1010653"/>
            <a:ext cx="11628411" cy="5209277"/>
          </a:xfrm>
          <a:prstGeom prst="rect">
            <a:avLst/>
          </a:prstGeom>
        </p:spPr>
      </p:pic>
      <p:pic>
        <p:nvPicPr>
          <p:cNvPr id="4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31C66754-9F64-960F-E087-C15213952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565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5988818"/>
            <a:ext cx="12203151" cy="86918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حجم الصورة ودقة الشاشة :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9B74BB8-7C42-D3C9-681B-171D08720F88}"/>
              </a:ext>
            </a:extLst>
          </p:cNvPr>
          <p:cNvSpPr txBox="1"/>
          <p:nvPr/>
        </p:nvSpPr>
        <p:spPr>
          <a:xfrm>
            <a:off x="0" y="982096"/>
            <a:ext cx="121920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58775" indent="-358775"/>
            <a:r>
              <a:rPr lang="ar-SA" sz="2800" dirty="0">
                <a:cs typeface="Fanan" pitchFamily="2" charset="-78"/>
              </a:rPr>
              <a:t>- تتكون الصورة الرقمية من </a:t>
            </a:r>
            <a:r>
              <a:rPr lang="ar-SA" sz="2800" dirty="0">
                <a:solidFill>
                  <a:srgbClr val="5B9BD5"/>
                </a:solidFill>
                <a:cs typeface="Fanan" pitchFamily="2" charset="-78"/>
              </a:rPr>
              <a:t>نقاط ملونة صغيرة </a:t>
            </a:r>
            <a:r>
              <a:rPr lang="ar-SA" sz="2800" dirty="0">
                <a:cs typeface="Fanan" pitchFamily="2" charset="-78"/>
              </a:rPr>
              <a:t>يطلق عليها </a:t>
            </a:r>
            <a:r>
              <a:rPr lang="ar-SA" sz="2800" dirty="0">
                <a:solidFill>
                  <a:srgbClr val="FF0000"/>
                </a:solidFill>
                <a:cs typeface="Fanan" pitchFamily="2" charset="-78"/>
              </a:rPr>
              <a:t>البكسل (</a:t>
            </a:r>
            <a:r>
              <a:rPr lang="en-US" sz="2400" dirty="0">
                <a:solidFill>
                  <a:srgbClr val="FF0000"/>
                </a:solidFill>
                <a:cs typeface="Fanan" pitchFamily="2" charset="-78"/>
              </a:rPr>
              <a:t>Pixel</a:t>
            </a:r>
            <a:r>
              <a:rPr lang="ar-SA" sz="2800" dirty="0">
                <a:solidFill>
                  <a:srgbClr val="FF0000"/>
                </a:solidFill>
                <a:cs typeface="Fanan" pitchFamily="2" charset="-78"/>
              </a:rPr>
              <a:t>).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D1595D1-BC6A-DF88-F6F0-26A708AA000B}"/>
              </a:ext>
            </a:extLst>
          </p:cNvPr>
          <p:cNvSpPr txBox="1"/>
          <p:nvPr/>
        </p:nvSpPr>
        <p:spPr>
          <a:xfrm>
            <a:off x="-11151" y="1411973"/>
            <a:ext cx="121920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58775" indent="-358775"/>
            <a:r>
              <a:rPr lang="ar-SA" sz="2800" dirty="0">
                <a:cs typeface="Fanan" pitchFamily="2" charset="-78"/>
              </a:rPr>
              <a:t>- </a:t>
            </a:r>
            <a:r>
              <a:rPr lang="ar-SA" sz="2800" dirty="0">
                <a:solidFill>
                  <a:srgbClr val="D45803"/>
                </a:solidFill>
                <a:cs typeface="Fanan" pitchFamily="2" charset="-78"/>
              </a:rPr>
              <a:t>تتكون الصورة على الشاشة </a:t>
            </a:r>
            <a:r>
              <a:rPr lang="ar-SA" sz="2800" dirty="0">
                <a:cs typeface="Fanan" pitchFamily="2" charset="-78"/>
              </a:rPr>
              <a:t>عندما يتم وضع مجموعة </a:t>
            </a:r>
            <a:r>
              <a:rPr lang="ar-SA" sz="2800" dirty="0">
                <a:solidFill>
                  <a:srgbClr val="BF9000"/>
                </a:solidFill>
                <a:cs typeface="Fanan" pitchFamily="2" charset="-78"/>
              </a:rPr>
              <a:t>من البكسلات جنباً الي جنب.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A13CD2B-6200-3644-6DD7-8558A43334BE}"/>
              </a:ext>
            </a:extLst>
          </p:cNvPr>
          <p:cNvSpPr txBox="1"/>
          <p:nvPr/>
        </p:nvSpPr>
        <p:spPr>
          <a:xfrm>
            <a:off x="-11151" y="1841850"/>
            <a:ext cx="121920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58775" indent="-358775"/>
            <a:r>
              <a:rPr lang="ar-SA" sz="2800" dirty="0">
                <a:cs typeface="Fanan" pitchFamily="2" charset="-78"/>
              </a:rPr>
              <a:t>- يمكن </a:t>
            </a:r>
            <a:r>
              <a:rPr lang="ar-SA" sz="2800" dirty="0">
                <a:solidFill>
                  <a:srgbClr val="00B050"/>
                </a:solidFill>
                <a:cs typeface="Fanan" pitchFamily="2" charset="-78"/>
              </a:rPr>
              <a:t>التقاط الصور الرقمية </a:t>
            </a:r>
            <a:r>
              <a:rPr lang="ar-SA" sz="2800" dirty="0">
                <a:cs typeface="Fanan" pitchFamily="2" charset="-78"/>
              </a:rPr>
              <a:t>بوسائل متعددة مثل : </a:t>
            </a:r>
            <a:r>
              <a:rPr lang="ar-SA" sz="2800" dirty="0">
                <a:solidFill>
                  <a:srgbClr val="0499A9"/>
                </a:solidFill>
                <a:cs typeface="Fanan" pitchFamily="2" charset="-78"/>
              </a:rPr>
              <a:t>الكاميرا الرقمية وكاميرا الجوال وغيرها</a:t>
            </a:r>
            <a:r>
              <a:rPr lang="ar-SA" sz="2800" dirty="0">
                <a:cs typeface="Fanan" pitchFamily="2" charset="-78"/>
              </a:rPr>
              <a:t>.</a:t>
            </a:r>
            <a:endParaRPr lang="ar-SA" sz="2800" dirty="0">
              <a:solidFill>
                <a:srgbClr val="FF0000"/>
              </a:solidFill>
              <a:cs typeface="Fanan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E37BCB8-8BE8-93C5-3570-9B55158174A3}"/>
              </a:ext>
            </a:extLst>
          </p:cNvPr>
          <p:cNvSpPr txBox="1"/>
          <p:nvPr/>
        </p:nvSpPr>
        <p:spPr>
          <a:xfrm>
            <a:off x="-11151" y="2275080"/>
            <a:ext cx="121920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58775" indent="-358775"/>
            <a:r>
              <a:rPr lang="ar-SA" sz="2800" dirty="0">
                <a:cs typeface="Fanan" pitchFamily="2" charset="-78"/>
              </a:rPr>
              <a:t>- يتم تحديد </a:t>
            </a:r>
            <a:r>
              <a:rPr lang="ar-SA" sz="2800" dirty="0">
                <a:solidFill>
                  <a:srgbClr val="C00000"/>
                </a:solidFill>
                <a:cs typeface="Fanan" pitchFamily="2" charset="-78"/>
              </a:rPr>
              <a:t>الحجم النهائي للصورة </a:t>
            </a:r>
            <a:r>
              <a:rPr lang="ar-SA" sz="2800" dirty="0">
                <a:cs typeface="Fanan" pitchFamily="2" charset="-78"/>
              </a:rPr>
              <a:t>على الحاسب من خلال </a:t>
            </a:r>
            <a:r>
              <a:rPr lang="ar-SA" sz="2800" dirty="0">
                <a:solidFill>
                  <a:schemeClr val="bg1">
                    <a:lumMod val="50000"/>
                  </a:schemeClr>
                </a:solidFill>
                <a:cs typeface="Fanan" pitchFamily="2" charset="-78"/>
              </a:rPr>
              <a:t>أبعاد الصورة والعمق اللوني. </a:t>
            </a:r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F9CAAE13-506C-466F-5664-90946A0EF5D1}"/>
              </a:ext>
            </a:extLst>
          </p:cNvPr>
          <p:cNvGrpSpPr/>
          <p:nvPr/>
        </p:nvGrpSpPr>
        <p:grpSpPr>
          <a:xfrm>
            <a:off x="109187" y="3048364"/>
            <a:ext cx="11643447" cy="2747849"/>
            <a:chOff x="200540" y="3041257"/>
            <a:chExt cx="11643447" cy="2747849"/>
          </a:xfrm>
        </p:grpSpPr>
        <p:grpSp>
          <p:nvGrpSpPr>
            <p:cNvPr id="14" name="مجموعة 13">
              <a:extLst>
                <a:ext uri="{FF2B5EF4-FFF2-40B4-BE49-F238E27FC236}">
                  <a16:creationId xmlns:a16="http://schemas.microsoft.com/office/drawing/2014/main" id="{284A243A-87C1-AD6E-556B-8218BF2A3847}"/>
                </a:ext>
              </a:extLst>
            </p:cNvPr>
            <p:cNvGrpSpPr/>
            <p:nvPr/>
          </p:nvGrpSpPr>
          <p:grpSpPr>
            <a:xfrm>
              <a:off x="4919627" y="3048264"/>
              <a:ext cx="6924360" cy="2740842"/>
              <a:chOff x="4930778" y="3458096"/>
              <a:chExt cx="6924360" cy="2127296"/>
            </a:xfrm>
          </p:grpSpPr>
          <p:pic>
            <p:nvPicPr>
              <p:cNvPr id="4102" name="Picture 6" descr="Concept of Pixel - Javatpoint">
                <a:extLst>
                  <a:ext uri="{FF2B5EF4-FFF2-40B4-BE49-F238E27FC236}">
                    <a16:creationId xmlns:a16="http://schemas.microsoft.com/office/drawing/2014/main" id="{B3427156-2E67-DE54-C78D-984FF0603A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96" t="5332" r="6663" b="7911"/>
              <a:stretch/>
            </p:blipFill>
            <p:spPr bwMode="auto">
              <a:xfrm>
                <a:off x="4930778" y="3597956"/>
                <a:ext cx="2700314" cy="1987436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4" name="Picture 8" descr="Concept of Pixel - Javatpoint">
                <a:extLst>
                  <a:ext uri="{FF2B5EF4-FFF2-40B4-BE49-F238E27FC236}">
                    <a16:creationId xmlns:a16="http://schemas.microsoft.com/office/drawing/2014/main" id="{96FFE6F6-D22A-B637-24CC-228C11D807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40" t="4378" r="5632" b="9207"/>
              <a:stretch/>
            </p:blipFill>
            <p:spPr bwMode="auto">
              <a:xfrm>
                <a:off x="8281516" y="3458096"/>
                <a:ext cx="3573622" cy="2111568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7D52DD51-8096-1403-7F19-188378423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3901" t="29188" r="36503" b="48280"/>
            <a:stretch/>
          </p:blipFill>
          <p:spPr>
            <a:xfrm>
              <a:off x="200540" y="3041257"/>
              <a:ext cx="4261846" cy="2690390"/>
            </a:xfrm>
            <a:prstGeom prst="rect">
              <a:avLst/>
            </a:prstGeom>
          </p:spPr>
        </p:pic>
      </p:grpSp>
      <p:pic>
        <p:nvPicPr>
          <p:cNvPr id="4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3299B606-E227-839E-E77A-48A632794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328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5988818"/>
            <a:ext cx="12203151" cy="86918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دقة الصورة في برنامج الجيمب :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9B74BB8-7C42-D3C9-681B-171D08720F88}"/>
              </a:ext>
            </a:extLst>
          </p:cNvPr>
          <p:cNvSpPr txBox="1"/>
          <p:nvPr/>
        </p:nvSpPr>
        <p:spPr>
          <a:xfrm>
            <a:off x="11151" y="1780430"/>
            <a:ext cx="121920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58775" indent="-358775"/>
            <a:r>
              <a:rPr lang="ar-SA" sz="2800" dirty="0">
                <a:cs typeface="Fanan" pitchFamily="2" charset="-78"/>
              </a:rPr>
              <a:t>- في برنامج الجيمب </a:t>
            </a:r>
            <a:r>
              <a:rPr lang="ar-SA" sz="2800" dirty="0">
                <a:solidFill>
                  <a:srgbClr val="BF9000"/>
                </a:solidFill>
                <a:cs typeface="Fanan" pitchFamily="2" charset="-78"/>
              </a:rPr>
              <a:t>لا تؤثر الدقة اطلاقاً على حجم الملف .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D1595D1-BC6A-DF88-F6F0-26A708AA000B}"/>
              </a:ext>
            </a:extLst>
          </p:cNvPr>
          <p:cNvSpPr txBox="1"/>
          <p:nvPr/>
        </p:nvSpPr>
        <p:spPr>
          <a:xfrm>
            <a:off x="-11151" y="2225384"/>
            <a:ext cx="121920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58775" indent="-358775"/>
            <a:r>
              <a:rPr lang="ar-SA" sz="2800" dirty="0">
                <a:cs typeface="Fanan" pitchFamily="2" charset="-78"/>
              </a:rPr>
              <a:t>- تكون البكسلات في الصورة المطبوعة ذات الدقة العالية </a:t>
            </a:r>
            <a:r>
              <a:rPr lang="ar-SA" sz="2800" dirty="0">
                <a:solidFill>
                  <a:srgbClr val="0499A9"/>
                </a:solidFill>
                <a:cs typeface="Fanan" pitchFamily="2" charset="-78"/>
              </a:rPr>
              <a:t>أكثر كثافة ووضوحاً </a:t>
            </a:r>
            <a:r>
              <a:rPr lang="ar-SA" sz="2800" dirty="0">
                <a:cs typeface="Fanan" pitchFamily="2" charset="-78"/>
              </a:rPr>
              <a:t>مما ينتج صوراً أفضل. </a:t>
            </a:r>
            <a:endParaRPr lang="ar-SA" sz="2800" dirty="0">
              <a:solidFill>
                <a:srgbClr val="FF0000"/>
              </a:solidFill>
              <a:cs typeface="Fanan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EE2B95D-311E-3EBD-BB3A-789DFE73A647}"/>
              </a:ext>
            </a:extLst>
          </p:cNvPr>
          <p:cNvSpPr txBox="1"/>
          <p:nvPr/>
        </p:nvSpPr>
        <p:spPr>
          <a:xfrm>
            <a:off x="11151" y="1004236"/>
            <a:ext cx="121920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58775" indent="-358775"/>
            <a:r>
              <a:rPr lang="ar-SA" sz="2800" dirty="0">
                <a:cs typeface="Fanan" pitchFamily="2" charset="-78"/>
              </a:rPr>
              <a:t>- يشير </a:t>
            </a:r>
            <a:r>
              <a:rPr lang="ar-SA" sz="2800" dirty="0">
                <a:solidFill>
                  <a:srgbClr val="7030A0"/>
                </a:solidFill>
                <a:cs typeface="Fanan" pitchFamily="2" charset="-78"/>
              </a:rPr>
              <a:t>مصطلح دقة الصورة أو دقة الكاميرا الرقمية </a:t>
            </a:r>
            <a:r>
              <a:rPr lang="ar-SA" sz="2800" dirty="0">
                <a:cs typeface="Fanan" pitchFamily="2" charset="-78"/>
              </a:rPr>
              <a:t>إلي </a:t>
            </a:r>
            <a:r>
              <a:rPr lang="ar-SA" sz="2800" dirty="0">
                <a:solidFill>
                  <a:srgbClr val="FF0000"/>
                </a:solidFill>
                <a:cs typeface="Fanan" pitchFamily="2" charset="-78"/>
              </a:rPr>
              <a:t>كثافة البكسل </a:t>
            </a:r>
            <a:r>
              <a:rPr lang="ar-SA" sz="2800" dirty="0">
                <a:cs typeface="Fanan" pitchFamily="2" charset="-78"/>
              </a:rPr>
              <a:t>في الصورة. </a:t>
            </a:r>
            <a:endParaRPr lang="ar-SA" sz="2800" dirty="0">
              <a:solidFill>
                <a:srgbClr val="FF0000"/>
              </a:solidFill>
              <a:cs typeface="Fanan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570F89E-1ACA-53A8-8554-ACE6BD2E29A7}"/>
              </a:ext>
            </a:extLst>
          </p:cNvPr>
          <p:cNvSpPr txBox="1"/>
          <p:nvPr/>
        </p:nvSpPr>
        <p:spPr>
          <a:xfrm>
            <a:off x="-11151" y="1403877"/>
            <a:ext cx="121920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58775" indent="-358775"/>
            <a:r>
              <a:rPr lang="ar-SA" sz="2800" dirty="0">
                <a:cs typeface="Fanan" pitchFamily="2" charset="-78"/>
              </a:rPr>
              <a:t>- تقاس دقة الكاميرا الرقمية او الصورة بما يمسى </a:t>
            </a:r>
            <a:r>
              <a:rPr lang="ar-SA" sz="2800" dirty="0">
                <a:solidFill>
                  <a:srgbClr val="D45803"/>
                </a:solidFill>
                <a:cs typeface="Fanan" pitchFamily="2" charset="-78"/>
              </a:rPr>
              <a:t>الميغا بكسل</a:t>
            </a:r>
            <a:r>
              <a:rPr lang="ar-SA" sz="2400" dirty="0">
                <a:cs typeface="Fanan" pitchFamily="2" charset="-78"/>
              </a:rPr>
              <a:t>.( يحتوي كل </a:t>
            </a:r>
            <a:r>
              <a:rPr lang="ar-SA" sz="2400" dirty="0">
                <a:solidFill>
                  <a:srgbClr val="00B050"/>
                </a:solidFill>
                <a:cs typeface="Fanan" pitchFamily="2" charset="-78"/>
              </a:rPr>
              <a:t>ميغا بكسل </a:t>
            </a:r>
            <a:r>
              <a:rPr lang="ar-SA" sz="2400" dirty="0">
                <a:cs typeface="Fanan" pitchFamily="2" charset="-78"/>
              </a:rPr>
              <a:t>على </a:t>
            </a:r>
            <a:r>
              <a:rPr lang="ar-SA" sz="2400" dirty="0">
                <a:solidFill>
                  <a:srgbClr val="00B0F0"/>
                </a:solidFill>
                <a:cs typeface="Fanan" pitchFamily="2" charset="-78"/>
              </a:rPr>
              <a:t>مليون بكسل</a:t>
            </a:r>
            <a:r>
              <a:rPr lang="ar-SA" sz="2400" dirty="0">
                <a:cs typeface="Fanan" pitchFamily="2" charset="-78"/>
              </a:rPr>
              <a:t>)  </a:t>
            </a:r>
            <a:endParaRPr lang="ar-SA" sz="2800" dirty="0">
              <a:solidFill>
                <a:srgbClr val="FF0000"/>
              </a:solidFill>
              <a:cs typeface="Fanan" pitchFamily="2" charset="-78"/>
            </a:endParaRPr>
          </a:p>
        </p:txBody>
      </p:sp>
      <p:pic>
        <p:nvPicPr>
          <p:cNvPr id="5122" name="Picture 2" descr="What is low resolution ? What details do I look for to be high definition -  Google Photos Community">
            <a:extLst>
              <a:ext uri="{FF2B5EF4-FFF2-40B4-BE49-F238E27FC236}">
                <a16:creationId xmlns:a16="http://schemas.microsoft.com/office/drawing/2014/main" id="{96F42343-9C71-2CEE-DC06-64AEC15B9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63" y="2923097"/>
            <a:ext cx="9797143" cy="311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FCF6D73B-74FA-D140-538D-8421C05D4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497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5988818"/>
            <a:ext cx="12203151" cy="86918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تغيير أبعاد أو دقة الصورة :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094797F-E411-4C01-AFC7-CB4F791793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82" t="34286" r="38536" b="14726"/>
          <a:stretch/>
        </p:blipFill>
        <p:spPr>
          <a:xfrm>
            <a:off x="683288" y="1115367"/>
            <a:ext cx="11394831" cy="4722423"/>
          </a:xfrm>
          <a:prstGeom prst="rect">
            <a:avLst/>
          </a:prstGeom>
        </p:spPr>
      </p:pic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4C998150-8B99-CF69-98B2-38D87ABD9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511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5988818"/>
            <a:ext cx="12203151" cy="86918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اختيار نظام الألوان :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3D05E09A-7CBD-C16D-7177-03D50B26F253}"/>
              </a:ext>
            </a:extLst>
          </p:cNvPr>
          <p:cNvSpPr txBox="1"/>
          <p:nvPr/>
        </p:nvSpPr>
        <p:spPr>
          <a:xfrm>
            <a:off x="11151" y="1004236"/>
            <a:ext cx="121920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58775" indent="-358775"/>
            <a:r>
              <a:rPr lang="ar-SA" sz="2800" dirty="0">
                <a:cs typeface="Fanan" pitchFamily="2" charset="-78"/>
              </a:rPr>
              <a:t>- يشير </a:t>
            </a:r>
            <a:r>
              <a:rPr lang="ar-SA" sz="2800" dirty="0">
                <a:solidFill>
                  <a:srgbClr val="FF0000"/>
                </a:solidFill>
                <a:cs typeface="Fanan" pitchFamily="2" charset="-78"/>
              </a:rPr>
              <a:t>نظام الألوان </a:t>
            </a:r>
            <a:r>
              <a:rPr lang="ar-SA" sz="2800" dirty="0">
                <a:cs typeface="Fanan" pitchFamily="2" charset="-78"/>
              </a:rPr>
              <a:t>إلي كيفية تمثيل كل </a:t>
            </a:r>
            <a:r>
              <a:rPr lang="ar-SA" sz="2800" dirty="0">
                <a:solidFill>
                  <a:srgbClr val="4472C4"/>
                </a:solidFill>
                <a:cs typeface="Fanan" pitchFamily="2" charset="-78"/>
              </a:rPr>
              <a:t>لون في كل بكسل </a:t>
            </a:r>
            <a:r>
              <a:rPr lang="ar-SA" sz="2800" dirty="0">
                <a:cs typeface="Fanan" pitchFamily="2" charset="-78"/>
              </a:rPr>
              <a:t>في الصورة . </a:t>
            </a:r>
            <a:endParaRPr lang="ar-SA" sz="2800" dirty="0">
              <a:solidFill>
                <a:srgbClr val="FF0000"/>
              </a:solidFill>
              <a:cs typeface="Fanan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6072694-C4AC-75F6-ADE9-2AE321E2A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04" t="42287" r="30522" b="27107"/>
          <a:stretch/>
        </p:blipFill>
        <p:spPr>
          <a:xfrm>
            <a:off x="1796716" y="1527456"/>
            <a:ext cx="10406435" cy="4531342"/>
          </a:xfrm>
          <a:prstGeom prst="rect">
            <a:avLst/>
          </a:prstGeom>
        </p:spPr>
      </p:pic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58B97CC8-CA8E-C37C-82C0-639C91AC1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992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6273222"/>
            <a:ext cx="12203151" cy="584777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أنظمة الألوان المختلفة للصور : </a:t>
            </a:r>
          </a:p>
        </p:txBody>
      </p:sp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A679944F-876C-3513-E04E-1EE124AC4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225155"/>
              </p:ext>
            </p:extLst>
          </p:nvPr>
        </p:nvGraphicFramePr>
        <p:xfrm>
          <a:off x="432078" y="2417443"/>
          <a:ext cx="11505366" cy="3774576"/>
        </p:xfrm>
        <a:graphic>
          <a:graphicData uri="http://schemas.openxmlformats.org/drawingml/2006/table">
            <a:tbl>
              <a:tblPr rtl="1" firstRow="1" bandRow="1">
                <a:tableStyleId>{0505E3EF-67EA-436B-97B2-0124C06EBD24}</a:tableStyleId>
              </a:tblPr>
              <a:tblGrid>
                <a:gridCol w="3707844">
                  <a:extLst>
                    <a:ext uri="{9D8B030D-6E8A-4147-A177-3AD203B41FA5}">
                      <a16:colId xmlns:a16="http://schemas.microsoft.com/office/drawing/2014/main" val="229521968"/>
                    </a:ext>
                  </a:extLst>
                </a:gridCol>
                <a:gridCol w="3888712">
                  <a:extLst>
                    <a:ext uri="{9D8B030D-6E8A-4147-A177-3AD203B41FA5}">
                      <a16:colId xmlns:a16="http://schemas.microsoft.com/office/drawing/2014/main" val="930892563"/>
                    </a:ext>
                  </a:extLst>
                </a:gridCol>
                <a:gridCol w="3908810">
                  <a:extLst>
                    <a:ext uri="{9D8B030D-6E8A-4147-A177-3AD203B41FA5}">
                      <a16:colId xmlns:a16="http://schemas.microsoft.com/office/drawing/2014/main" val="3713239748"/>
                    </a:ext>
                  </a:extLst>
                </a:gridCol>
              </a:tblGrid>
              <a:tr h="653292">
                <a:tc>
                  <a:txBody>
                    <a:bodyPr/>
                    <a:lstStyle/>
                    <a:p>
                      <a:pPr lvl="0" algn="ctr" rtl="1">
                        <a:buFont typeface="Arial" panose="020B0604020202020204" pitchFamily="34" charset="0"/>
                        <a:buNone/>
                      </a:pPr>
                      <a:r>
                        <a:rPr lang="ar-SA" sz="2400" b="0" dirty="0">
                          <a:solidFill>
                            <a:srgbClr val="0499A9"/>
                          </a:solidFill>
                          <a:cs typeface="Fanan" pitchFamily="2" charset="-78"/>
                        </a:rPr>
                        <a:t>نظام أر جي بي (</a:t>
                      </a:r>
                      <a:r>
                        <a:rPr lang="en-US" sz="2400" b="0" dirty="0">
                          <a:solidFill>
                            <a:srgbClr val="0499A9"/>
                          </a:solidFill>
                          <a:cs typeface="Fanan" pitchFamily="2" charset="-78"/>
                        </a:rPr>
                        <a:t>RGB</a:t>
                      </a:r>
                      <a:r>
                        <a:rPr lang="ar-SA" sz="2400" b="0" dirty="0">
                          <a:solidFill>
                            <a:srgbClr val="0499A9"/>
                          </a:solidFill>
                          <a:cs typeface="Fanan" pitchFamily="2" charset="-78"/>
                        </a:rPr>
                        <a:t>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ar-SA" sz="2400" b="0" dirty="0">
                          <a:solidFill>
                            <a:srgbClr val="0499A9"/>
                          </a:solidFill>
                          <a:cs typeface="Fanan" pitchFamily="2" charset="-78"/>
                        </a:rPr>
                        <a:t>نظام سي أم واي كي (</a:t>
                      </a:r>
                      <a:r>
                        <a:rPr lang="en-US" sz="2400" b="0" dirty="0">
                          <a:solidFill>
                            <a:srgbClr val="0499A9"/>
                          </a:solidFill>
                          <a:cs typeface="Fanan" pitchFamily="2" charset="-78"/>
                        </a:rPr>
                        <a:t>CMYK</a:t>
                      </a:r>
                      <a:r>
                        <a:rPr lang="ar-SA" sz="2400" b="0" dirty="0">
                          <a:solidFill>
                            <a:srgbClr val="0499A9"/>
                          </a:solidFill>
                          <a:cs typeface="Fanan" pitchFamily="2" charset="-78"/>
                        </a:rPr>
                        <a:t>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ar-SA" sz="2400" b="0" dirty="0">
                          <a:solidFill>
                            <a:srgbClr val="0499A9"/>
                          </a:solidFill>
                          <a:cs typeface="Fanan" pitchFamily="2" charset="-78"/>
                        </a:rPr>
                        <a:t>نظام التدرج الرمادي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575872"/>
                  </a:ext>
                </a:extLst>
              </a:tr>
              <a:tr h="1040428">
                <a:tc>
                  <a:txBody>
                    <a:bodyPr/>
                    <a:lstStyle/>
                    <a:p>
                      <a:pPr algn="ctr"/>
                      <a:r>
                        <a:rPr lang="ar-SA" sz="2000" b="0" dirty="0">
                          <a:solidFill>
                            <a:schemeClr val="tx1"/>
                          </a:solidFill>
                          <a:cs typeface="Fanan" pitchFamily="2" charset="-78"/>
                        </a:rPr>
                        <a:t>اللون </a:t>
                      </a:r>
                      <a:r>
                        <a:rPr lang="ar-SA" sz="2000" b="0" dirty="0">
                          <a:solidFill>
                            <a:srgbClr val="FF0000"/>
                          </a:solidFill>
                          <a:cs typeface="Fanan" pitchFamily="2" charset="-78"/>
                        </a:rPr>
                        <a:t>الأحمر</a:t>
                      </a:r>
                      <a:r>
                        <a:rPr lang="ar-SA" sz="2000" b="0" dirty="0">
                          <a:solidFill>
                            <a:schemeClr val="tx1"/>
                          </a:solidFill>
                          <a:cs typeface="Fanan" pitchFamily="2" charset="-78"/>
                        </a:rPr>
                        <a:t> و</a:t>
                      </a:r>
                      <a:r>
                        <a:rPr lang="ar-SA" sz="2000" b="0" dirty="0">
                          <a:solidFill>
                            <a:srgbClr val="00B050"/>
                          </a:solidFill>
                          <a:cs typeface="Fanan" pitchFamily="2" charset="-78"/>
                        </a:rPr>
                        <a:t>الاخضر</a:t>
                      </a:r>
                      <a:r>
                        <a:rPr lang="ar-SA" sz="2000" b="0" dirty="0">
                          <a:solidFill>
                            <a:schemeClr val="tx1"/>
                          </a:solidFill>
                          <a:cs typeface="Fanan" pitchFamily="2" charset="-78"/>
                        </a:rPr>
                        <a:t> و</a:t>
                      </a:r>
                      <a:r>
                        <a:rPr lang="ar-SA" sz="2000" b="0" dirty="0">
                          <a:solidFill>
                            <a:srgbClr val="0070C0"/>
                          </a:solidFill>
                          <a:cs typeface="Fanan" pitchFamily="2" charset="-78"/>
                        </a:rPr>
                        <a:t>الأزرق </a:t>
                      </a:r>
                      <a:endParaRPr lang="ar-SY" sz="2000" b="0" dirty="0">
                        <a:solidFill>
                          <a:srgbClr val="0070C0"/>
                        </a:solidFill>
                        <a:cs typeface="Fanan" pitchFamily="2" charset="-78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2000" b="0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Fanan" pitchFamily="2" charset="-78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b="0" dirty="0">
                          <a:solidFill>
                            <a:schemeClr val="tx1"/>
                          </a:solidFill>
                          <a:cs typeface="Fanan" pitchFamily="2" charset="-78"/>
                        </a:rPr>
                        <a:t>اللون </a:t>
                      </a:r>
                      <a:r>
                        <a:rPr lang="ar-SA" sz="2000" b="0" dirty="0">
                          <a:solidFill>
                            <a:srgbClr val="3CE2F3"/>
                          </a:solidFill>
                          <a:cs typeface="Fanan" pitchFamily="2" charset="-78"/>
                        </a:rPr>
                        <a:t>السماوي</a:t>
                      </a:r>
                      <a:r>
                        <a:rPr lang="ar-SA" sz="2000" b="0" dirty="0">
                          <a:solidFill>
                            <a:schemeClr val="tx1"/>
                          </a:solidFill>
                          <a:cs typeface="Fanan" pitchFamily="2" charset="-78"/>
                        </a:rPr>
                        <a:t> و</a:t>
                      </a:r>
                      <a:r>
                        <a:rPr lang="ar-SA" sz="2000" b="0" dirty="0">
                          <a:solidFill>
                            <a:srgbClr val="E72592"/>
                          </a:solidFill>
                          <a:cs typeface="Fanan" pitchFamily="2" charset="-78"/>
                        </a:rPr>
                        <a:t>الأرجواني</a:t>
                      </a:r>
                      <a:r>
                        <a:rPr lang="ar-SA" sz="2000" b="0" dirty="0">
                          <a:solidFill>
                            <a:schemeClr val="tx1"/>
                          </a:solidFill>
                          <a:cs typeface="Fanan" pitchFamily="2" charset="-78"/>
                        </a:rPr>
                        <a:t> و</a:t>
                      </a:r>
                      <a:r>
                        <a:rPr lang="ar-SA" sz="2000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cs typeface="Fanan" pitchFamily="2" charset="-78"/>
                        </a:rPr>
                        <a:t>الاصفر</a:t>
                      </a:r>
                      <a:r>
                        <a:rPr lang="ar-SA" sz="2000" b="0" dirty="0">
                          <a:solidFill>
                            <a:schemeClr val="tx1"/>
                          </a:solidFill>
                          <a:cs typeface="Fanan" pitchFamily="2" charset="-78"/>
                        </a:rPr>
                        <a:t> والأسود </a:t>
                      </a:r>
                      <a:endParaRPr lang="ar-SY" sz="2000" b="0" dirty="0">
                        <a:solidFill>
                          <a:schemeClr val="tx1"/>
                        </a:solidFill>
                        <a:cs typeface="Fanan" pitchFamily="2" charset="-78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2000" b="0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Fanan" pitchFamily="2" charset="-78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يستخدم اللون الأبيض والأسود ولكن بتدرج لظلال اللون الرمادي 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597202"/>
                  </a:ext>
                </a:extLst>
              </a:tr>
              <a:tr h="1040428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0" dirty="0">
                          <a:solidFill>
                            <a:schemeClr val="tx1"/>
                          </a:solidFill>
                          <a:cs typeface="Fanan" pitchFamily="2" charset="-78"/>
                        </a:rPr>
                        <a:t>يعد نظام الألوان  الأفضل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0" dirty="0">
                          <a:solidFill>
                            <a:srgbClr val="D45803"/>
                          </a:solidFill>
                          <a:cs typeface="Fanan" pitchFamily="2" charset="-78"/>
                        </a:rPr>
                        <a:t>لعرض الصور على الشاشة</a:t>
                      </a:r>
                      <a:endParaRPr lang="ar-SY" sz="2000" b="0" dirty="0">
                        <a:solidFill>
                          <a:srgbClr val="D45803"/>
                        </a:solidFill>
                        <a:cs typeface="Fanan" pitchFamily="2" charset="-78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2000" b="0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Fanan" pitchFamily="2" charset="-78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0" dirty="0">
                          <a:solidFill>
                            <a:schemeClr val="tx1"/>
                          </a:solidFill>
                          <a:cs typeface="Fanan" pitchFamily="2" charset="-78"/>
                        </a:rPr>
                        <a:t>يعد نظام الألوان الأفضل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0" dirty="0">
                          <a:solidFill>
                            <a:srgbClr val="D45803"/>
                          </a:solidFill>
                          <a:cs typeface="Fanan" pitchFamily="2" charset="-78"/>
                        </a:rPr>
                        <a:t>لطباعة الصور على الورق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2000" b="0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Fanan" pitchFamily="2" charset="-78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يتم حفظ الصورة في هذا النظام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0" kern="1200" dirty="0">
                          <a:solidFill>
                            <a:srgbClr val="D45803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 كملفات (</a:t>
                      </a:r>
                      <a:r>
                        <a:rPr lang="en-US" sz="2000" b="0" kern="1200" dirty="0">
                          <a:solidFill>
                            <a:srgbClr val="D45803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JPG</a:t>
                      </a:r>
                      <a:r>
                        <a:rPr lang="ar-SA" sz="2000" b="0" kern="1200" dirty="0">
                          <a:solidFill>
                            <a:srgbClr val="D45803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344782"/>
                  </a:ext>
                </a:extLst>
              </a:tr>
              <a:tr h="1040428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يوفر </a:t>
                      </a:r>
                      <a:r>
                        <a:rPr lang="ar-SA" sz="2000" b="0" kern="1200" dirty="0">
                          <a:solidFill>
                            <a:srgbClr val="D45803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أكبر نطاق من الألوان المتاحة </a:t>
                      </a:r>
                      <a:r>
                        <a:rPr lang="ar-SA" sz="2000" b="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عند تحرير الصورة في برنامج الجيمب (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GIMP</a:t>
                      </a:r>
                      <a:r>
                        <a:rPr lang="ar-SA" sz="2000" b="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0" kern="1200" dirty="0">
                          <a:solidFill>
                            <a:srgbClr val="D45803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يعتبر مكمل لنظام </a:t>
                      </a:r>
                      <a:r>
                        <a:rPr lang="en-US" sz="2000" b="0" kern="1200" dirty="0">
                          <a:solidFill>
                            <a:srgbClr val="D45803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RGB</a:t>
                      </a:r>
                      <a:endParaRPr lang="ar-SA" sz="2000" b="0" kern="1200" dirty="0">
                        <a:solidFill>
                          <a:srgbClr val="D45803"/>
                        </a:solidFill>
                        <a:latin typeface="Sakkal Majalla" panose="02000000000000000000" pitchFamily="2" charset="-78"/>
                        <a:ea typeface="+mn-ea"/>
                        <a:cs typeface="Fanan" pitchFamily="2" charset="-78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تكون </a:t>
                      </a:r>
                      <a:r>
                        <a:rPr lang="ar-SA" sz="2000" b="0" kern="1200" dirty="0">
                          <a:solidFill>
                            <a:srgbClr val="D45803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أصغر في مساحتها التخزينية </a:t>
                      </a:r>
                      <a:r>
                        <a:rPr lang="ar-SA" sz="2000" b="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مقارنة بالصور الملونة 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07344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30436637-E15D-4B76-BA04-33E555263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291" y="839037"/>
            <a:ext cx="1497204" cy="149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DBA1EF0-7968-5FBC-C80E-8F7461696D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89" t="31941" r="65467" b="23370"/>
          <a:stretch/>
        </p:blipFill>
        <p:spPr>
          <a:xfrm>
            <a:off x="5179170" y="856806"/>
            <a:ext cx="1822508" cy="1497206"/>
          </a:xfrm>
          <a:prstGeom prst="rect">
            <a:avLst/>
          </a:prstGeom>
        </p:spPr>
      </p:pic>
      <p:pic>
        <p:nvPicPr>
          <p:cNvPr id="1034" name="Picture 10" descr="Monochrome Gray Scale Color Wheel Icon Stock Illustration - Download Image  Now - Grayscale, Gray Color, Scale - iStock">
            <a:extLst>
              <a:ext uri="{FF2B5EF4-FFF2-40B4-BE49-F238E27FC236}">
                <a16:creationId xmlns:a16="http://schemas.microsoft.com/office/drawing/2014/main" id="{13051E28-8DB5-571C-E24D-CA8FE81D8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9" t="15194" r="14412" b="16336"/>
          <a:stretch/>
        </p:blipFill>
        <p:spPr bwMode="auto">
          <a:xfrm>
            <a:off x="1175657" y="1047225"/>
            <a:ext cx="1728317" cy="128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F109A2BA-4859-C2B3-D7A9-3524E0499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515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6649400"/>
            <a:ext cx="12203151" cy="20860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العمق اللوني</a:t>
            </a:r>
          </a:p>
        </p:txBody>
      </p:sp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9FCC92D5-71D0-9842-DD54-85A32BEBB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229379C-8AE5-8068-39FA-1BF116635B14}"/>
              </a:ext>
            </a:extLst>
          </p:cNvPr>
          <p:cNvSpPr txBox="1"/>
          <p:nvPr/>
        </p:nvSpPr>
        <p:spPr>
          <a:xfrm>
            <a:off x="-11151" y="1096575"/>
            <a:ext cx="12203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cs typeface="Fanan" pitchFamily="2" charset="-78"/>
              </a:rPr>
              <a:t>- </a:t>
            </a:r>
            <a:r>
              <a:rPr lang="ar-EG" sz="2800" dirty="0">
                <a:cs typeface="Fanan" pitchFamily="2" charset="-78"/>
              </a:rPr>
              <a:t>يوضح العمق اللوني </a:t>
            </a:r>
            <a:r>
              <a:rPr lang="ar-EG" sz="2800" dirty="0">
                <a:solidFill>
                  <a:srgbClr val="E72592"/>
                </a:solidFill>
                <a:cs typeface="Fanan" pitchFamily="2" charset="-78"/>
              </a:rPr>
              <a:t>عدد الظلال المختلفة المتاحة لكل لون </a:t>
            </a:r>
            <a:r>
              <a:rPr lang="ar-SA" sz="2800" dirty="0">
                <a:cs typeface="Fanan" pitchFamily="2" charset="-78"/>
              </a:rPr>
              <a:t>وهذا يحدد </a:t>
            </a:r>
            <a:r>
              <a:rPr lang="ar-SA" sz="2800" dirty="0">
                <a:solidFill>
                  <a:srgbClr val="4472C4"/>
                </a:solidFill>
                <a:cs typeface="Fanan" pitchFamily="2" charset="-78"/>
              </a:rPr>
              <a:t>عدد الألوان المختلفة </a:t>
            </a:r>
            <a:r>
              <a:rPr lang="ar-SA" sz="2800" dirty="0">
                <a:cs typeface="Fanan" pitchFamily="2" charset="-78"/>
              </a:rPr>
              <a:t>التي يمكن تمثيلها.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7705A92-DD2C-D651-0C49-B76701632697}"/>
              </a:ext>
            </a:extLst>
          </p:cNvPr>
          <p:cNvSpPr txBox="1"/>
          <p:nvPr/>
        </p:nvSpPr>
        <p:spPr>
          <a:xfrm>
            <a:off x="432079" y="1463427"/>
            <a:ext cx="117599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cs typeface="Fanan" pitchFamily="2" charset="-78"/>
              </a:rPr>
              <a:t>- </a:t>
            </a:r>
            <a:r>
              <a:rPr lang="ar-EG" sz="2800" dirty="0">
                <a:cs typeface="Fanan" pitchFamily="2" charset="-78"/>
              </a:rPr>
              <a:t>يتيح لك </a:t>
            </a:r>
            <a:r>
              <a:rPr lang="ar-EG" sz="2800" dirty="0">
                <a:solidFill>
                  <a:srgbClr val="00B050"/>
                </a:solidFill>
                <a:cs typeface="Fanan" pitchFamily="2" charset="-78"/>
              </a:rPr>
              <a:t>برنامج جيمب </a:t>
            </a:r>
            <a:r>
              <a:rPr lang="en-US" sz="2800" dirty="0">
                <a:solidFill>
                  <a:srgbClr val="00B050"/>
                </a:solidFill>
                <a:cs typeface="Fanan" pitchFamily="2" charset="-78"/>
              </a:rPr>
              <a:t> </a:t>
            </a:r>
            <a:r>
              <a:rPr lang="en-US" sz="2400" dirty="0">
                <a:solidFill>
                  <a:srgbClr val="00B050"/>
                </a:solidFill>
                <a:cs typeface="Fanan" pitchFamily="2" charset="-78"/>
              </a:rPr>
              <a:t>GIMP</a:t>
            </a:r>
            <a:r>
              <a:rPr lang="ar-EG" sz="2800" dirty="0">
                <a:cs typeface="Fanan" pitchFamily="2" charset="-78"/>
              </a:rPr>
              <a:t>اختيار </a:t>
            </a:r>
            <a:r>
              <a:rPr lang="ar-EG" sz="2800" dirty="0">
                <a:solidFill>
                  <a:srgbClr val="C00000"/>
                </a:solidFill>
                <a:cs typeface="Fanan" pitchFamily="2" charset="-78"/>
              </a:rPr>
              <a:t>العمق اللوني للصورة </a:t>
            </a:r>
            <a:r>
              <a:rPr lang="ar-EG" sz="2800" dirty="0">
                <a:cs typeface="Fanan" pitchFamily="2" charset="-78"/>
              </a:rPr>
              <a:t>أثناء العمل عليها</a:t>
            </a:r>
            <a:r>
              <a:rPr lang="ar-SA" sz="2800" dirty="0">
                <a:cs typeface="Fanan" pitchFamily="2" charset="-78"/>
              </a:rPr>
              <a:t> </a:t>
            </a:r>
            <a:r>
              <a:rPr lang="ar-SA" sz="2800" dirty="0">
                <a:solidFill>
                  <a:srgbClr val="0499A9"/>
                </a:solidFill>
                <a:cs typeface="Fanan" pitchFamily="2" charset="-78"/>
              </a:rPr>
              <a:t>ويقاس بعدد البتات لكل قناة</a:t>
            </a:r>
            <a:r>
              <a:rPr lang="ar-SA" sz="2800" dirty="0">
                <a:cs typeface="Fanan" pitchFamily="2" charset="-78"/>
              </a:rPr>
              <a:t>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B17D4CB-7041-AE41-04C6-36F55BD0BE6E}"/>
              </a:ext>
            </a:extLst>
          </p:cNvPr>
          <p:cNvSpPr txBox="1"/>
          <p:nvPr/>
        </p:nvSpPr>
        <p:spPr>
          <a:xfrm>
            <a:off x="432079" y="1893844"/>
            <a:ext cx="117599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cs typeface="Fanan" pitchFamily="2" charset="-78"/>
              </a:rPr>
              <a:t>- كلما كان </a:t>
            </a:r>
            <a:r>
              <a:rPr lang="ar-SA" sz="2800" dirty="0">
                <a:solidFill>
                  <a:srgbClr val="FF0000"/>
                </a:solidFill>
                <a:cs typeface="Fanan" pitchFamily="2" charset="-78"/>
              </a:rPr>
              <a:t>عدد البتات في القناة كبير </a:t>
            </a:r>
            <a:r>
              <a:rPr lang="ar-SA" sz="2800" dirty="0">
                <a:cs typeface="Fanan" pitchFamily="2" charset="-78"/>
              </a:rPr>
              <a:t>كلما تم تمثيل </a:t>
            </a:r>
            <a:r>
              <a:rPr lang="ar-SA" sz="2800" dirty="0">
                <a:solidFill>
                  <a:srgbClr val="7030A0"/>
                </a:solidFill>
                <a:cs typeface="Fanan" pitchFamily="2" charset="-78"/>
              </a:rPr>
              <a:t>عدد أكبر من الألوان </a:t>
            </a:r>
            <a:r>
              <a:rPr lang="ar-SA" sz="2800" dirty="0">
                <a:cs typeface="Fanan" pitchFamily="2" charset="-78"/>
              </a:rPr>
              <a:t>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F3D9AFB-3569-89F5-9880-81532EF22B23}"/>
              </a:ext>
            </a:extLst>
          </p:cNvPr>
          <p:cNvSpPr txBox="1"/>
          <p:nvPr/>
        </p:nvSpPr>
        <p:spPr>
          <a:xfrm>
            <a:off x="462224" y="2273084"/>
            <a:ext cx="117599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cs typeface="Fanan" pitchFamily="2" charset="-78"/>
              </a:rPr>
              <a:t>- اذا استخدمنا </a:t>
            </a:r>
            <a:r>
              <a:rPr lang="ar-SA" sz="2800" dirty="0">
                <a:solidFill>
                  <a:srgbClr val="5B9BD5"/>
                </a:solidFill>
                <a:cs typeface="Fanan" pitchFamily="2" charset="-78"/>
              </a:rPr>
              <a:t>عدد 8 بتات لكل قناة </a:t>
            </a:r>
            <a:r>
              <a:rPr lang="ar-SA" sz="2800" dirty="0">
                <a:cs typeface="Fanan" pitchFamily="2" charset="-78"/>
              </a:rPr>
              <a:t>فأنه يمكن تمثيل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cs typeface="Fanan" pitchFamily="2" charset="-78"/>
              </a:rPr>
              <a:t>16.7</a:t>
            </a:r>
            <a:r>
              <a:rPr lang="ar-SA" sz="2800" dirty="0">
                <a:solidFill>
                  <a:schemeClr val="accent4">
                    <a:lumMod val="75000"/>
                  </a:schemeClr>
                </a:solidFill>
                <a:cs typeface="Fanan" pitchFamily="2" charset="-78"/>
              </a:rPr>
              <a:t> مليون لون مختلف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B4994D4-1210-DD03-9107-A2C22842DAD1}"/>
              </a:ext>
            </a:extLst>
          </p:cNvPr>
          <p:cNvSpPr txBox="1"/>
          <p:nvPr/>
        </p:nvSpPr>
        <p:spPr>
          <a:xfrm>
            <a:off x="462224" y="2652324"/>
            <a:ext cx="117599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cs typeface="Fanan" pitchFamily="2" charset="-78"/>
              </a:rPr>
              <a:t>- اذا استخدمنا </a:t>
            </a:r>
            <a:r>
              <a:rPr lang="ar-SA" sz="2800" dirty="0">
                <a:solidFill>
                  <a:srgbClr val="5B9BD5"/>
                </a:solidFill>
                <a:cs typeface="Fanan" pitchFamily="2" charset="-78"/>
              </a:rPr>
              <a:t>عدد 16 بتات لكل قناة </a:t>
            </a:r>
            <a:r>
              <a:rPr lang="ar-SA" sz="2800" dirty="0">
                <a:cs typeface="Fanan" pitchFamily="2" charset="-78"/>
              </a:rPr>
              <a:t>فأنه يمكن تمثيل </a:t>
            </a:r>
            <a:r>
              <a:rPr lang="en-US" sz="2800" dirty="0">
                <a:solidFill>
                  <a:srgbClr val="BF9000"/>
                </a:solidFill>
                <a:cs typeface="Fanan" pitchFamily="2" charset="-78"/>
              </a:rPr>
              <a:t>281</a:t>
            </a:r>
            <a:r>
              <a:rPr lang="ar-SA" sz="2800" dirty="0">
                <a:solidFill>
                  <a:srgbClr val="BF9000"/>
                </a:solidFill>
                <a:cs typeface="Fanan" pitchFamily="2" charset="-78"/>
              </a:rPr>
              <a:t> تريليون لون مختلف</a:t>
            </a:r>
          </a:p>
        </p:txBody>
      </p:sp>
      <p:pic>
        <p:nvPicPr>
          <p:cNvPr id="2052" name="Picture 4" descr="8 Bit vs 16 Bit Depth: What's the Difference?">
            <a:extLst>
              <a:ext uri="{FF2B5EF4-FFF2-40B4-BE49-F238E27FC236}">
                <a16:creationId xmlns:a16="http://schemas.microsoft.com/office/drawing/2014/main" id="{622BE85F-B0FB-D04B-A48F-2D631F6AC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 t="20977" r="11938"/>
          <a:stretch/>
        </p:blipFill>
        <p:spPr bwMode="auto">
          <a:xfrm>
            <a:off x="48598" y="3776788"/>
            <a:ext cx="4992932" cy="189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50A0470B-076B-0D88-CC62-27BC57A56B2F}"/>
              </a:ext>
            </a:extLst>
          </p:cNvPr>
          <p:cNvGrpSpPr/>
          <p:nvPr/>
        </p:nvGrpSpPr>
        <p:grpSpPr>
          <a:xfrm>
            <a:off x="5041530" y="3270866"/>
            <a:ext cx="6880836" cy="3321652"/>
            <a:chOff x="5041530" y="3270866"/>
            <a:chExt cx="6880836" cy="3321652"/>
          </a:xfrm>
        </p:grpSpPr>
        <p:pic>
          <p:nvPicPr>
            <p:cNvPr id="2060" name="Picture 12" descr="Sự Khác Nhau Giữa Video 8-bit Và Video 10-bit">
              <a:extLst>
                <a:ext uri="{FF2B5EF4-FFF2-40B4-BE49-F238E27FC236}">
                  <a16:creationId xmlns:a16="http://schemas.microsoft.com/office/drawing/2014/main" id="{0BD5D602-83B4-4ECF-08EE-E70C4AA16F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1" b="7256"/>
            <a:stretch/>
          </p:blipFill>
          <p:spPr bwMode="auto">
            <a:xfrm>
              <a:off x="5041530" y="3270866"/>
              <a:ext cx="6880836" cy="3321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8 Bit vs 16 Bit Depth: What's the Difference?">
              <a:extLst>
                <a:ext uri="{FF2B5EF4-FFF2-40B4-BE49-F238E27FC236}">
                  <a16:creationId xmlns:a16="http://schemas.microsoft.com/office/drawing/2014/main" id="{CDD85932-4E06-45E1-0B27-4A8B748CBD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3" t="69403" r="76399" b="15078"/>
            <a:stretch/>
          </p:blipFill>
          <p:spPr bwMode="auto">
            <a:xfrm>
              <a:off x="6270538" y="5890920"/>
              <a:ext cx="753595" cy="371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8 Bit vs 16 Bit Depth: What's the Difference?">
              <a:extLst>
                <a:ext uri="{FF2B5EF4-FFF2-40B4-BE49-F238E27FC236}">
                  <a16:creationId xmlns:a16="http://schemas.microsoft.com/office/drawing/2014/main" id="{06EAE929-6142-C984-FFCF-B500B75040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3" t="29886" r="76399" b="49815"/>
            <a:stretch/>
          </p:blipFill>
          <p:spPr bwMode="auto">
            <a:xfrm>
              <a:off x="9760330" y="5855736"/>
              <a:ext cx="753595" cy="486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416D601D-F3E1-C901-667B-EE6C851EEFA5}"/>
                </a:ext>
              </a:extLst>
            </p:cNvPr>
            <p:cNvSpPr/>
            <p:nvPr/>
          </p:nvSpPr>
          <p:spPr>
            <a:xfrm>
              <a:off x="7626699" y="6270160"/>
              <a:ext cx="512466" cy="280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B915184E-978F-6653-5336-E348ACBA6938}"/>
                </a:ext>
              </a:extLst>
            </p:cNvPr>
            <p:cNvSpPr/>
            <p:nvPr/>
          </p:nvSpPr>
          <p:spPr>
            <a:xfrm>
              <a:off x="11125200" y="6262516"/>
              <a:ext cx="512466" cy="280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3847417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F53C4B33-A304-46E4-97E8-8297BB343BAA}"/>
              </a:ext>
            </a:extLst>
          </p:cNvPr>
          <p:cNvGrpSpPr/>
          <p:nvPr/>
        </p:nvGrpSpPr>
        <p:grpSpPr>
          <a:xfrm>
            <a:off x="0" y="-829994"/>
            <a:ext cx="5666304" cy="7643431"/>
            <a:chOff x="2" y="-785432"/>
            <a:chExt cx="6646128" cy="764343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/>
            <a:srcRect l="46802" b="49342"/>
            <a:stretch>
              <a:fillRect/>
            </a:stretch>
          </p:blipFill>
          <p:spPr>
            <a:xfrm rot="5400000" flipH="1">
              <a:off x="-498650" y="-286780"/>
              <a:ext cx="7643431" cy="6646128"/>
            </a:xfrm>
            <a:prstGeom prst="rect">
              <a:avLst/>
            </a:prstGeom>
          </p:spPr>
        </p:pic>
        <p:sp>
          <p:nvSpPr>
            <p:cNvPr id="27" name="文本框 26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193955" y="1859340"/>
              <a:ext cx="231826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8565">
                <a:defRPr/>
              </a:pPr>
              <a:r>
                <a:rPr lang="ar-SA" altLang="zh-CN" sz="4800" dirty="0">
                  <a:solidFill>
                    <a:srgbClr val="FEFEFE"/>
                  </a:solidFill>
                  <a:latin typeface="Montserrat" panose="00000500000000000000" charset="0"/>
                  <a:ea typeface="Montserrat" panose="00000500000000000000" charset="0"/>
                  <a:cs typeface="Mohareb 1" pitchFamily="2" charset="-78"/>
                </a:rPr>
                <a:t>محتويات </a:t>
              </a:r>
            </a:p>
            <a:p>
              <a:pPr algn="ctr" defTabSz="1218565">
                <a:defRPr/>
              </a:pPr>
              <a:r>
                <a:rPr lang="ar-SA" altLang="zh-CN" sz="4800" dirty="0">
                  <a:solidFill>
                    <a:srgbClr val="FEFEFE"/>
                  </a:solidFill>
                  <a:latin typeface="Montserrat" panose="00000500000000000000" charset="0"/>
                  <a:ea typeface="Montserrat" panose="00000500000000000000" charset="0"/>
                  <a:cs typeface="Mohareb 1" pitchFamily="2" charset="-78"/>
                </a:rPr>
                <a:t>المنهج</a:t>
              </a:r>
              <a:endParaRPr lang="zh-CN" altLang="en-US" sz="4800" dirty="0">
                <a:solidFill>
                  <a:srgbClr val="FEFEFE"/>
                </a:solidFill>
                <a:latin typeface="Montserrat" panose="00000500000000000000" charset="0"/>
                <a:ea typeface="Montserrat" panose="00000500000000000000" charset="0"/>
                <a:cs typeface="Mohareb 1" pitchFamily="2" charset="-78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7030311" y="1079127"/>
            <a:ext cx="3997499" cy="1409230"/>
            <a:chOff x="3634512" y="558997"/>
            <a:chExt cx="3997499" cy="1409230"/>
          </a:xfrm>
        </p:grpSpPr>
        <p:sp>
          <p:nvSpPr>
            <p:cNvPr id="41" name="文本框 40"/>
            <p:cNvSpPr txBox="1"/>
            <p:nvPr/>
          </p:nvSpPr>
          <p:spPr>
            <a:xfrm>
              <a:off x="4962691" y="558997"/>
              <a:ext cx="2669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angolin"/>
                <a:buNone/>
              </a:pPr>
              <a:r>
                <a:rPr lang="ar-SA" sz="2800" dirty="0">
                  <a:solidFill>
                    <a:srgbClr val="0499A9"/>
                  </a:solidFill>
                  <a:cs typeface="Fanan" pitchFamily="2" charset="-78"/>
                </a:rPr>
                <a:t>معالجة الصور المتقدمة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634512" y="952564"/>
              <a:ext cx="37997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000" dirty="0">
                  <a:cs typeface="Fanan" pitchFamily="2" charset="-78"/>
                </a:rPr>
                <a:t>في هذه الوحدة ستقوم بتحرير الصور وتصحيح ألوانها أو تغييرها وإزالة عناصر محددة منها وكذلك إنشاء رسوم متحركة ثنائية الابعاد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017599" y="3147204"/>
            <a:ext cx="3983818" cy="1514847"/>
            <a:chOff x="3578516" y="617733"/>
            <a:chExt cx="3983818" cy="1514847"/>
          </a:xfrm>
        </p:grpSpPr>
        <p:sp>
          <p:nvSpPr>
            <p:cNvPr id="44" name="文本框 43"/>
            <p:cNvSpPr txBox="1"/>
            <p:nvPr/>
          </p:nvSpPr>
          <p:spPr>
            <a:xfrm>
              <a:off x="5752223" y="617733"/>
              <a:ext cx="18101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000000">
                      <a:lumMod val="75000"/>
                      <a:lumOff val="25000"/>
                    </a:srgbClr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经典综艺体简" panose="02010609000101010101" pitchFamily="49" charset="-122"/>
                </a:defRPr>
              </a:lvl1pPr>
            </a:lstStyle>
            <a:p>
              <a:pPr algn="l" rtl="1">
                <a:buClr>
                  <a:schemeClr val="dk1"/>
                </a:buClr>
                <a:buSzPts val="1800"/>
              </a:pPr>
              <a:r>
                <a:rPr lang="ar-SA" dirty="0">
                  <a:solidFill>
                    <a:srgbClr val="BF9000"/>
                  </a:solidFill>
                  <a:latin typeface="+mn-lt"/>
                  <a:ea typeface="+mn-ea"/>
                  <a:cs typeface="Fanan" pitchFamily="2" charset="-78"/>
                </a:rPr>
                <a:t>التقنية والحياة</a:t>
              </a: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3578516" y="987651"/>
              <a:ext cx="3824254" cy="11449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14000"/>
                </a:lnSpc>
                <a:defRPr sz="1050">
                  <a:solidFill>
                    <a:srgbClr val="000000">
                      <a:lumMod val="75000"/>
                      <a:lumOff val="25000"/>
                    </a:srgb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defRPr>
              </a:lvl1pPr>
            </a:lstStyle>
            <a:p>
              <a:pPr algn="ctr"/>
              <a:r>
                <a:rPr lang="ar-SA" sz="2000" dirty="0">
                  <a:solidFill>
                    <a:schemeClr val="tx1"/>
                  </a:solidFill>
                  <a:latin typeface="+mn-lt"/>
                  <a:ea typeface="+mn-ea"/>
                  <a:cs typeface="Fanan" pitchFamily="2" charset="-78"/>
                </a:rPr>
                <a:t>في هذه الوحدة ستتعلم بعض الموضوعات المتعلقة بالتطور التقني والذكاء الاصطناعي وكذلك الآثار السلبية للاستخدام الغير صحيح للتقنية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114511" y="5104854"/>
            <a:ext cx="3902855" cy="1202635"/>
            <a:chOff x="3623441" y="462269"/>
            <a:chExt cx="3902855" cy="1202635"/>
          </a:xfrm>
        </p:grpSpPr>
        <p:sp>
          <p:nvSpPr>
            <p:cNvPr id="47" name="文本框 46"/>
            <p:cNvSpPr txBox="1"/>
            <p:nvPr/>
          </p:nvSpPr>
          <p:spPr>
            <a:xfrm>
              <a:off x="4329587" y="462269"/>
              <a:ext cx="31967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indent="0" rtl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None/>
              </a:pPr>
              <a:r>
                <a:rPr lang="ar-SA" sz="2800" dirty="0">
                  <a:solidFill>
                    <a:srgbClr val="D45803"/>
                  </a:solidFill>
                  <a:cs typeface="Fanan" pitchFamily="2" charset="-78"/>
                </a:rPr>
                <a:t>البرمجة باستخدام </a:t>
              </a:r>
              <a:r>
                <a:rPr lang="en-US" sz="2800" dirty="0">
                  <a:solidFill>
                    <a:srgbClr val="D45803"/>
                  </a:solidFill>
                  <a:cs typeface="Fanan" pitchFamily="2" charset="-78"/>
                </a:rPr>
                <a:t>HTML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3623441" y="870840"/>
              <a:ext cx="3852497" cy="7940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14000"/>
                </a:lnSpc>
                <a:defRPr sz="1050">
                  <a:solidFill>
                    <a:srgbClr val="000000">
                      <a:lumMod val="75000"/>
                      <a:lumOff val="25000"/>
                    </a:srgb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defRPr>
              </a:lvl1pPr>
            </a:lstStyle>
            <a:p>
              <a:pPr lvl="0" indent="0" algn="just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000" dirty="0">
                  <a:solidFill>
                    <a:schemeClr val="tx1"/>
                  </a:solidFill>
                  <a:latin typeface="+mn-lt"/>
                  <a:ea typeface="+mn-ea"/>
                  <a:cs typeface="Fanan" pitchFamily="2" charset="-78"/>
                </a:rPr>
                <a:t>في هذه الوحدة ستتعلم في هذه الوحدة لغة </a:t>
              </a:r>
              <a:r>
                <a:rPr lang="en-US" sz="2000" dirty="0">
                  <a:solidFill>
                    <a:schemeClr val="tx1"/>
                  </a:solidFill>
                  <a:latin typeface="+mn-lt"/>
                  <a:ea typeface="+mn-ea"/>
                  <a:cs typeface="Fanan" pitchFamily="2" charset="-78"/>
                </a:rPr>
                <a:t> HTML  </a:t>
              </a:r>
              <a:r>
                <a:rPr lang="ar-SA" sz="2000" dirty="0">
                  <a:solidFill>
                    <a:schemeClr val="tx1"/>
                  </a:solidFill>
                  <a:latin typeface="+mn-lt"/>
                  <a:ea typeface="+mn-ea"/>
                  <a:cs typeface="Fanan" pitchFamily="2" charset="-78"/>
                </a:rPr>
                <a:t>لإنشاء نموذج جهة اتصال في موقع ويب</a:t>
              </a:r>
            </a:p>
          </p:txBody>
        </p:sp>
      </p:grpSp>
      <p:sp>
        <p:nvSpPr>
          <p:cNvPr id="55" name="Google Shape;301;p27">
            <a:extLst>
              <a:ext uri="{FF2B5EF4-FFF2-40B4-BE49-F238E27FC236}">
                <a16:creationId xmlns:a16="http://schemas.microsoft.com/office/drawing/2014/main" id="{61894CB2-C61E-413A-A1AF-E2D8A9D4861A}"/>
              </a:ext>
            </a:extLst>
          </p:cNvPr>
          <p:cNvSpPr txBox="1">
            <a:spLocks/>
          </p:cNvSpPr>
          <p:nvPr/>
        </p:nvSpPr>
        <p:spPr>
          <a:xfrm>
            <a:off x="375338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4A09F9E-67F6-4734-B854-C3012964E1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430" y="3517122"/>
            <a:ext cx="1332370" cy="111560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106572E-EAE3-487F-A8AD-39AF929C5F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45" y="5168560"/>
            <a:ext cx="1209540" cy="1117078"/>
          </a:xfrm>
          <a:prstGeom prst="rect">
            <a:avLst/>
          </a:prstGeom>
        </p:spPr>
      </p:pic>
      <p:pic>
        <p:nvPicPr>
          <p:cNvPr id="37" name="Picture 8" descr="C:\Users\ohood alshuibi\AppData\Local\Microsoft\Windows\INetCache\IE\AWAA64TC\GIMP-logo[1].png">
            <a:extLst>
              <a:ext uri="{FF2B5EF4-FFF2-40B4-BE49-F238E27FC236}">
                <a16:creationId xmlns:a16="http://schemas.microsoft.com/office/drawing/2014/main" id="{2134BBAA-C8A9-4E8F-84D8-297FA5769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677" y="1363359"/>
            <a:ext cx="1383320" cy="123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椭圆 29">
            <a:extLst>
              <a:ext uri="{FF2B5EF4-FFF2-40B4-BE49-F238E27FC236}">
                <a16:creationId xmlns:a16="http://schemas.microsoft.com/office/drawing/2014/main" id="{1D005F0E-4EE4-B5A9-6D81-4095A2B4F44B}"/>
              </a:ext>
            </a:extLst>
          </p:cNvPr>
          <p:cNvSpPr/>
          <p:nvPr/>
        </p:nvSpPr>
        <p:spPr>
          <a:xfrm>
            <a:off x="11027810" y="955214"/>
            <a:ext cx="851221" cy="771045"/>
          </a:xfrm>
          <a:prstGeom prst="ellipse">
            <a:avLst/>
          </a:prstGeom>
          <a:solidFill>
            <a:srgbClr val="0099A9"/>
          </a:solidFill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1</a:t>
            </a:r>
            <a:endParaRPr kumimoji="0" lang="zh-CN" altLang="en-US" sz="240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椭圆 29">
            <a:extLst>
              <a:ext uri="{FF2B5EF4-FFF2-40B4-BE49-F238E27FC236}">
                <a16:creationId xmlns:a16="http://schemas.microsoft.com/office/drawing/2014/main" id="{412F4E6F-AD70-1BCC-9069-7F05E619A713}"/>
              </a:ext>
            </a:extLst>
          </p:cNvPr>
          <p:cNvSpPr/>
          <p:nvPr/>
        </p:nvSpPr>
        <p:spPr>
          <a:xfrm>
            <a:off x="11017366" y="2998006"/>
            <a:ext cx="851221" cy="771045"/>
          </a:xfrm>
          <a:prstGeom prst="ellipse">
            <a:avLst/>
          </a:prstGeom>
          <a:solidFill>
            <a:srgbClr val="BF9000"/>
          </a:solidFill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2</a:t>
            </a:r>
            <a:endParaRPr kumimoji="0" lang="zh-CN" altLang="en-US" sz="240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6" name="椭圆 29">
            <a:extLst>
              <a:ext uri="{FF2B5EF4-FFF2-40B4-BE49-F238E27FC236}">
                <a16:creationId xmlns:a16="http://schemas.microsoft.com/office/drawing/2014/main" id="{56C2E366-2B44-20DE-34C4-0611944A0C7F}"/>
              </a:ext>
            </a:extLst>
          </p:cNvPr>
          <p:cNvSpPr/>
          <p:nvPr/>
        </p:nvSpPr>
        <p:spPr>
          <a:xfrm>
            <a:off x="11001417" y="4956054"/>
            <a:ext cx="851221" cy="771045"/>
          </a:xfrm>
          <a:prstGeom prst="ellipse">
            <a:avLst/>
          </a:prstGeom>
          <a:solidFill>
            <a:srgbClr val="D45803"/>
          </a:solidFill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3</a:t>
            </a:r>
            <a:endParaRPr kumimoji="0" lang="zh-CN" altLang="en-US" sz="240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77A1CD1-21BE-7470-4780-1EA3D6A73774}"/>
              </a:ext>
            </a:extLst>
          </p:cNvPr>
          <p:cNvSpPr/>
          <p:nvPr/>
        </p:nvSpPr>
        <p:spPr>
          <a:xfrm>
            <a:off x="5557137" y="669204"/>
            <a:ext cx="6453461" cy="2026763"/>
          </a:xfrm>
          <a:prstGeom prst="roundRect">
            <a:avLst/>
          </a:prstGeom>
          <a:noFill/>
          <a:ln>
            <a:solidFill>
              <a:schemeClr val="accent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2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6214518"/>
            <a:ext cx="12203151" cy="64348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العمق اللوني :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0B9848B-CD5A-FD06-480B-2FB49FCEEE91}"/>
              </a:ext>
            </a:extLst>
          </p:cNvPr>
          <p:cNvSpPr txBox="1"/>
          <p:nvPr/>
        </p:nvSpPr>
        <p:spPr>
          <a:xfrm>
            <a:off x="417004" y="1240990"/>
            <a:ext cx="117599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cs typeface="Fanan" pitchFamily="2" charset="-78"/>
              </a:rPr>
              <a:t>- يصبح </a:t>
            </a:r>
            <a:r>
              <a:rPr lang="ar-SA" sz="2800" dirty="0">
                <a:solidFill>
                  <a:srgbClr val="FF0000"/>
                </a:solidFill>
                <a:cs typeface="Fanan" pitchFamily="2" charset="-78"/>
              </a:rPr>
              <a:t>حجم ملف الصورة كبير </a:t>
            </a:r>
            <a:r>
              <a:rPr lang="ar-SA" sz="2800" dirty="0">
                <a:cs typeface="Fanan" pitchFamily="2" charset="-78"/>
              </a:rPr>
              <a:t>كلما زادت </a:t>
            </a:r>
            <a:r>
              <a:rPr lang="ar-SA" sz="2800" dirty="0">
                <a:solidFill>
                  <a:srgbClr val="BF9000"/>
                </a:solidFill>
                <a:cs typeface="Fanan" pitchFamily="2" charset="-78"/>
              </a:rPr>
              <a:t>عدد البتات المستخدمة </a:t>
            </a:r>
            <a:r>
              <a:rPr lang="ar-SA" sz="2800" dirty="0">
                <a:cs typeface="Fanan" pitchFamily="2" charset="-78"/>
              </a:rPr>
              <a:t>.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68E17A9-60FC-BD63-0092-A85C5AF16234}"/>
              </a:ext>
            </a:extLst>
          </p:cNvPr>
          <p:cNvSpPr txBox="1"/>
          <p:nvPr/>
        </p:nvSpPr>
        <p:spPr>
          <a:xfrm>
            <a:off x="417003" y="829339"/>
            <a:ext cx="117599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cs typeface="Fanan" pitchFamily="2" charset="-78"/>
              </a:rPr>
              <a:t>- عند التعديل على الصور </a:t>
            </a:r>
            <a:r>
              <a:rPr lang="ar-SA" sz="2800" dirty="0">
                <a:solidFill>
                  <a:srgbClr val="0499A9"/>
                </a:solidFill>
                <a:cs typeface="Fanan" pitchFamily="2" charset="-78"/>
              </a:rPr>
              <a:t>يفضل استخدام 16 بت لكل قناة </a:t>
            </a:r>
            <a:r>
              <a:rPr lang="ar-SA" sz="2800" dirty="0">
                <a:cs typeface="Fanan" pitchFamily="2" charset="-78"/>
              </a:rPr>
              <a:t>لأنها </a:t>
            </a:r>
            <a:r>
              <a:rPr lang="ar-SA" sz="2800" dirty="0">
                <a:solidFill>
                  <a:srgbClr val="00B050"/>
                </a:solidFill>
                <a:cs typeface="Fanan" pitchFamily="2" charset="-78"/>
              </a:rPr>
              <a:t>تسمح بالاحتفاظ بالكثير من معلومات الألوان</a:t>
            </a:r>
            <a:r>
              <a:rPr lang="ar-SA" sz="2800" dirty="0">
                <a:cs typeface="Fanan" pitchFamily="2" charset="-78"/>
              </a:rPr>
              <a:t>.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A343106A-EEA5-05D9-B9F7-165249316CA5}"/>
              </a:ext>
            </a:extLst>
          </p:cNvPr>
          <p:cNvSpPr txBox="1"/>
          <p:nvPr/>
        </p:nvSpPr>
        <p:spPr>
          <a:xfrm>
            <a:off x="432079" y="1685161"/>
            <a:ext cx="117599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cs typeface="Fanan" pitchFamily="2" charset="-78"/>
              </a:rPr>
              <a:t>- يعتبر </a:t>
            </a:r>
            <a:r>
              <a:rPr lang="ar-SA" sz="2800" dirty="0">
                <a:solidFill>
                  <a:srgbClr val="4472C4"/>
                </a:solidFill>
                <a:cs typeface="Fanan" pitchFamily="2" charset="-78"/>
              </a:rPr>
              <a:t>تنسيق (</a:t>
            </a:r>
            <a:r>
              <a:rPr lang="en-US" sz="2800" dirty="0">
                <a:solidFill>
                  <a:srgbClr val="4472C4"/>
                </a:solidFill>
                <a:cs typeface="Fanan" pitchFamily="2" charset="-78"/>
              </a:rPr>
              <a:t>JPGE</a:t>
            </a:r>
            <a:r>
              <a:rPr lang="ar-SA" sz="2800" dirty="0">
                <a:solidFill>
                  <a:srgbClr val="4472C4"/>
                </a:solidFill>
                <a:cs typeface="Fanan" pitchFamily="2" charset="-78"/>
              </a:rPr>
              <a:t>) </a:t>
            </a:r>
            <a:r>
              <a:rPr lang="ar-SA" sz="2800" dirty="0">
                <a:cs typeface="Fanan" pitchFamily="2" charset="-78"/>
              </a:rPr>
              <a:t>هو أكثر تنسيقات الصور </a:t>
            </a:r>
            <a:r>
              <a:rPr lang="ar-SA" sz="2800" dirty="0">
                <a:solidFill>
                  <a:srgbClr val="E72592"/>
                </a:solidFill>
                <a:cs typeface="Fanan" pitchFamily="2" charset="-78"/>
              </a:rPr>
              <a:t>شيوعاً</a:t>
            </a:r>
            <a:r>
              <a:rPr lang="ar-SA" sz="2800" dirty="0">
                <a:cs typeface="Fanan" pitchFamily="2" charset="-78"/>
              </a:rPr>
              <a:t> ويستخدم </a:t>
            </a:r>
            <a:r>
              <a:rPr lang="ar-SA" sz="2800" dirty="0">
                <a:solidFill>
                  <a:srgbClr val="D45803"/>
                </a:solidFill>
                <a:cs typeface="Fanan" pitchFamily="2" charset="-78"/>
              </a:rPr>
              <a:t>8 بتات كعمق لوني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2D23241-3761-64A9-CF4E-F7DADB4D95BD}"/>
              </a:ext>
            </a:extLst>
          </p:cNvPr>
          <p:cNvSpPr txBox="1"/>
          <p:nvPr/>
        </p:nvSpPr>
        <p:spPr>
          <a:xfrm>
            <a:off x="417003" y="2102859"/>
            <a:ext cx="117599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cs typeface="Fanan" pitchFamily="2" charset="-78"/>
              </a:rPr>
              <a:t>- يتم حفظ ملف الصورة </a:t>
            </a:r>
            <a:r>
              <a:rPr lang="ar-SA" sz="2800" dirty="0">
                <a:solidFill>
                  <a:srgbClr val="0070C0"/>
                </a:solidFill>
                <a:cs typeface="Fanan" pitchFamily="2" charset="-78"/>
              </a:rPr>
              <a:t>بتنسيق (</a:t>
            </a:r>
            <a:r>
              <a:rPr lang="en-US" sz="2800" dirty="0">
                <a:solidFill>
                  <a:srgbClr val="0070C0"/>
                </a:solidFill>
                <a:cs typeface="Fanan" pitchFamily="2" charset="-78"/>
              </a:rPr>
              <a:t>TIFF</a:t>
            </a:r>
            <a:r>
              <a:rPr lang="ar-SA" sz="2800" dirty="0">
                <a:solidFill>
                  <a:srgbClr val="0070C0"/>
                </a:solidFill>
                <a:cs typeface="Fanan" pitchFamily="2" charset="-78"/>
              </a:rPr>
              <a:t>) </a:t>
            </a:r>
            <a:r>
              <a:rPr lang="ar-SA" sz="2800" dirty="0">
                <a:cs typeface="Fanan" pitchFamily="2" charset="-78"/>
              </a:rPr>
              <a:t>اذا اردت </a:t>
            </a:r>
            <a:r>
              <a:rPr lang="ar-SA" sz="2800" dirty="0">
                <a:solidFill>
                  <a:srgbClr val="00B0F0"/>
                </a:solidFill>
                <a:cs typeface="Fanan" pitchFamily="2" charset="-78"/>
              </a:rPr>
              <a:t>عمق لوني أعلى</a:t>
            </a:r>
            <a:r>
              <a:rPr lang="ar-SA" sz="2800" dirty="0">
                <a:cs typeface="Fanan" pitchFamily="2" charset="-78"/>
              </a:rPr>
              <a:t>.</a:t>
            </a:r>
          </a:p>
        </p:txBody>
      </p:sp>
      <p:pic>
        <p:nvPicPr>
          <p:cNvPr id="3074" name="Picture 2" descr="8-Bit vs 16-Bit Images">
            <a:extLst>
              <a:ext uri="{FF2B5EF4-FFF2-40B4-BE49-F238E27FC236}">
                <a16:creationId xmlns:a16="http://schemas.microsoft.com/office/drawing/2014/main" id="{4A048DE0-2E5D-4542-6749-929FC8993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31" y="2755580"/>
            <a:ext cx="6018962" cy="3376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93325AF6-8273-4E32-9B4E-0A42B1B45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E8527C3F-2F0C-2A3F-26A4-610FEF8BDA71}"/>
              </a:ext>
            </a:extLst>
          </p:cNvPr>
          <p:cNvGrpSpPr/>
          <p:nvPr/>
        </p:nvGrpSpPr>
        <p:grpSpPr>
          <a:xfrm>
            <a:off x="-104332" y="2540983"/>
            <a:ext cx="6194756" cy="3860714"/>
            <a:chOff x="-204316" y="2700622"/>
            <a:chExt cx="6194756" cy="3551600"/>
          </a:xfrm>
        </p:grpSpPr>
        <p:pic>
          <p:nvPicPr>
            <p:cNvPr id="3076" name="Picture 4" descr="8 Bit vs 16 Bit Depth: What's the Difference?">
              <a:extLst>
                <a:ext uri="{FF2B5EF4-FFF2-40B4-BE49-F238E27FC236}">
                  <a16:creationId xmlns:a16="http://schemas.microsoft.com/office/drawing/2014/main" id="{F1A389D9-53F9-2D9F-75C3-E11B06B854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59"/>
            <a:stretch/>
          </p:blipFill>
          <p:spPr bwMode="auto">
            <a:xfrm>
              <a:off x="-204316" y="3100165"/>
              <a:ext cx="6194756" cy="3152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86CECEC5-1252-5CEA-DAE1-E3E0CAF6D4EC}"/>
                </a:ext>
              </a:extLst>
            </p:cNvPr>
            <p:cNvSpPr txBox="1"/>
            <p:nvPr/>
          </p:nvSpPr>
          <p:spPr>
            <a:xfrm>
              <a:off x="3788229" y="2700622"/>
              <a:ext cx="1017395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dirty="0">
                  <a:solidFill>
                    <a:srgbClr val="514951"/>
                  </a:solidFill>
                </a:rPr>
                <a:t>TIFF</a:t>
              </a:r>
              <a:endParaRPr lang="ar-SA" sz="2400" dirty="0">
                <a:solidFill>
                  <a:srgbClr val="514951"/>
                </a:solidFill>
              </a:endParaRPr>
            </a:p>
          </p:txBody>
        </p: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83B8F11C-1E77-111A-1865-E989F65AB3F0}"/>
                </a:ext>
              </a:extLst>
            </p:cNvPr>
            <p:cNvSpPr txBox="1"/>
            <p:nvPr/>
          </p:nvSpPr>
          <p:spPr>
            <a:xfrm>
              <a:off x="774561" y="2727848"/>
              <a:ext cx="1017395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dirty="0">
                  <a:solidFill>
                    <a:srgbClr val="514951"/>
                  </a:solidFill>
                </a:rPr>
                <a:t>JPGE</a:t>
              </a:r>
              <a:endParaRPr lang="ar-SA" sz="2400" dirty="0">
                <a:solidFill>
                  <a:srgbClr val="51495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217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خلفية تجريدية لشبكة">
            <a:extLst>
              <a:ext uri="{FF2B5EF4-FFF2-40B4-BE49-F238E27FC236}">
                <a16:creationId xmlns:a16="http://schemas.microsoft.com/office/drawing/2014/main" id="{0BBF19E0-DC61-4D62-B6FC-59DF70461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44C2E5B-070F-4CB2-BB70-693CA6F78F68}"/>
              </a:ext>
            </a:extLst>
          </p:cNvPr>
          <p:cNvSpPr txBox="1"/>
          <p:nvPr/>
        </p:nvSpPr>
        <p:spPr>
          <a:xfrm>
            <a:off x="-1" y="5385472"/>
            <a:ext cx="4685881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6000" dirty="0">
                <a:solidFill>
                  <a:srgbClr val="FF0000"/>
                </a:solidFill>
                <a:cs typeface="Fanan" pitchFamily="2" charset="-78"/>
              </a:rPr>
              <a:t>نهاية الجزء الأول</a:t>
            </a:r>
          </a:p>
        </p:txBody>
      </p:sp>
    </p:spTree>
    <p:extLst>
      <p:ext uri="{BB962C8B-B14F-4D97-AF65-F5344CB8AC3E}">
        <p14:creationId xmlns:p14="http://schemas.microsoft.com/office/powerpoint/2010/main" val="396599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CE75301D-8D72-4138-8F5D-E9E34FB49D51}"/>
              </a:ext>
            </a:extLst>
          </p:cNvPr>
          <p:cNvSpPr/>
          <p:nvPr/>
        </p:nvSpPr>
        <p:spPr>
          <a:xfrm>
            <a:off x="7743897" y="5319476"/>
            <a:ext cx="2812297" cy="179680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6415107" y="1011169"/>
            <a:ext cx="5393733" cy="4308307"/>
            <a:chOff x="2244725" y="2692929"/>
            <a:chExt cx="3076575" cy="2457450"/>
          </a:xfrm>
        </p:grpSpPr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2244725" y="4442354"/>
              <a:ext cx="3076575" cy="369888"/>
            </a:xfrm>
            <a:custGeom>
              <a:avLst/>
              <a:gdLst>
                <a:gd name="T0" fmla="*/ 373 w 966"/>
                <a:gd name="T1" fmla="*/ 116 h 116"/>
                <a:gd name="T2" fmla="*/ 145 w 966"/>
                <a:gd name="T3" fmla="*/ 116 h 116"/>
                <a:gd name="T4" fmla="*/ 36 w 966"/>
                <a:gd name="T5" fmla="*/ 116 h 116"/>
                <a:gd name="T6" fmla="*/ 2 w 966"/>
                <a:gd name="T7" fmla="*/ 89 h 116"/>
                <a:gd name="T8" fmla="*/ 0 w 966"/>
                <a:gd name="T9" fmla="*/ 75 h 116"/>
                <a:gd name="T10" fmla="*/ 0 w 966"/>
                <a:gd name="T11" fmla="*/ 0 h 116"/>
                <a:gd name="T12" fmla="*/ 943 w 966"/>
                <a:gd name="T13" fmla="*/ 0 h 116"/>
                <a:gd name="T14" fmla="*/ 966 w 966"/>
                <a:gd name="T15" fmla="*/ 0 h 116"/>
                <a:gd name="T16" fmla="*/ 966 w 966"/>
                <a:gd name="T17" fmla="*/ 79 h 116"/>
                <a:gd name="T18" fmla="*/ 928 w 966"/>
                <a:gd name="T19" fmla="*/ 116 h 116"/>
                <a:gd name="T20" fmla="*/ 600 w 966"/>
                <a:gd name="T21" fmla="*/ 116 h 116"/>
                <a:gd name="T22" fmla="*/ 592 w 966"/>
                <a:gd name="T23" fmla="*/ 116 h 116"/>
                <a:gd name="T24" fmla="*/ 585 w 966"/>
                <a:gd name="T25" fmla="*/ 116 h 116"/>
                <a:gd name="T26" fmla="*/ 383 w 966"/>
                <a:gd name="T27" fmla="*/ 116 h 116"/>
                <a:gd name="T28" fmla="*/ 373 w 966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6" h="116">
                  <a:moveTo>
                    <a:pt x="373" y="116"/>
                  </a:moveTo>
                  <a:cubicBezTo>
                    <a:pt x="297" y="116"/>
                    <a:pt x="221" y="116"/>
                    <a:pt x="145" y="116"/>
                  </a:cubicBezTo>
                  <a:cubicBezTo>
                    <a:pt x="109" y="116"/>
                    <a:pt x="72" y="116"/>
                    <a:pt x="36" y="116"/>
                  </a:cubicBezTo>
                  <a:cubicBezTo>
                    <a:pt x="21" y="116"/>
                    <a:pt x="5" y="104"/>
                    <a:pt x="2" y="89"/>
                  </a:cubicBezTo>
                  <a:cubicBezTo>
                    <a:pt x="0" y="84"/>
                    <a:pt x="0" y="80"/>
                    <a:pt x="0" y="75"/>
                  </a:cubicBezTo>
                  <a:cubicBezTo>
                    <a:pt x="0" y="52"/>
                    <a:pt x="0" y="0"/>
                    <a:pt x="0" y="0"/>
                  </a:cubicBezTo>
                  <a:cubicBezTo>
                    <a:pt x="0" y="0"/>
                    <a:pt x="631" y="0"/>
                    <a:pt x="943" y="0"/>
                  </a:cubicBezTo>
                  <a:cubicBezTo>
                    <a:pt x="950" y="0"/>
                    <a:pt x="959" y="0"/>
                    <a:pt x="966" y="0"/>
                  </a:cubicBezTo>
                  <a:cubicBezTo>
                    <a:pt x="966" y="0"/>
                    <a:pt x="966" y="56"/>
                    <a:pt x="966" y="79"/>
                  </a:cubicBezTo>
                  <a:cubicBezTo>
                    <a:pt x="966" y="100"/>
                    <a:pt x="949" y="116"/>
                    <a:pt x="928" y="116"/>
                  </a:cubicBezTo>
                  <a:cubicBezTo>
                    <a:pt x="819" y="116"/>
                    <a:pt x="709" y="116"/>
                    <a:pt x="600" y="116"/>
                  </a:cubicBezTo>
                  <a:cubicBezTo>
                    <a:pt x="598" y="116"/>
                    <a:pt x="595" y="116"/>
                    <a:pt x="592" y="116"/>
                  </a:cubicBezTo>
                  <a:cubicBezTo>
                    <a:pt x="590" y="116"/>
                    <a:pt x="587" y="116"/>
                    <a:pt x="585" y="116"/>
                  </a:cubicBezTo>
                  <a:cubicBezTo>
                    <a:pt x="517" y="116"/>
                    <a:pt x="450" y="116"/>
                    <a:pt x="383" y="116"/>
                  </a:cubicBezTo>
                  <a:lnTo>
                    <a:pt x="373" y="116"/>
                  </a:ln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5"/>
            <p:cNvSpPr>
              <a:spLocks noEditPoints="1"/>
            </p:cNvSpPr>
            <p:nvPr/>
          </p:nvSpPr>
          <p:spPr bwMode="auto">
            <a:xfrm>
              <a:off x="2244725" y="2692929"/>
              <a:ext cx="3076575" cy="1749425"/>
            </a:xfrm>
            <a:custGeom>
              <a:avLst/>
              <a:gdLst>
                <a:gd name="T0" fmla="*/ 966 w 966"/>
                <a:gd name="T1" fmla="*/ 549 h 549"/>
                <a:gd name="T2" fmla="*/ 943 w 966"/>
                <a:gd name="T3" fmla="*/ 549 h 549"/>
                <a:gd name="T4" fmla="*/ 0 w 966"/>
                <a:gd name="T5" fmla="*/ 549 h 549"/>
                <a:gd name="T6" fmla="*/ 0 w 966"/>
                <a:gd name="T7" fmla="*/ 108 h 549"/>
                <a:gd name="T8" fmla="*/ 1 w 966"/>
                <a:gd name="T9" fmla="*/ 39 h 549"/>
                <a:gd name="T10" fmla="*/ 14 w 966"/>
                <a:gd name="T11" fmla="*/ 9 h 549"/>
                <a:gd name="T12" fmla="*/ 39 w 966"/>
                <a:gd name="T13" fmla="*/ 1 h 549"/>
                <a:gd name="T14" fmla="*/ 806 w 966"/>
                <a:gd name="T15" fmla="*/ 1 h 549"/>
                <a:gd name="T16" fmla="*/ 926 w 966"/>
                <a:gd name="T17" fmla="*/ 1 h 549"/>
                <a:gd name="T18" fmla="*/ 966 w 966"/>
                <a:gd name="T19" fmla="*/ 41 h 549"/>
                <a:gd name="T20" fmla="*/ 966 w 966"/>
                <a:gd name="T21" fmla="*/ 549 h 549"/>
                <a:gd name="T22" fmla="*/ 483 w 966"/>
                <a:gd name="T23" fmla="*/ 511 h 549"/>
                <a:gd name="T24" fmla="*/ 923 w 966"/>
                <a:gd name="T25" fmla="*/ 511 h 549"/>
                <a:gd name="T26" fmla="*/ 928 w 966"/>
                <a:gd name="T27" fmla="*/ 506 h 549"/>
                <a:gd name="T28" fmla="*/ 928 w 966"/>
                <a:gd name="T29" fmla="*/ 45 h 549"/>
                <a:gd name="T30" fmla="*/ 922 w 966"/>
                <a:gd name="T31" fmla="*/ 38 h 549"/>
                <a:gd name="T32" fmla="*/ 44 w 966"/>
                <a:gd name="T33" fmla="*/ 38 h 549"/>
                <a:gd name="T34" fmla="*/ 38 w 966"/>
                <a:gd name="T35" fmla="*/ 45 h 549"/>
                <a:gd name="T36" fmla="*/ 38 w 966"/>
                <a:gd name="T37" fmla="*/ 505 h 549"/>
                <a:gd name="T38" fmla="*/ 44 w 966"/>
                <a:gd name="T39" fmla="*/ 511 h 549"/>
                <a:gd name="T40" fmla="*/ 483 w 966"/>
                <a:gd name="T41" fmla="*/ 51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6" h="549">
                  <a:moveTo>
                    <a:pt x="966" y="549"/>
                  </a:moveTo>
                  <a:cubicBezTo>
                    <a:pt x="959" y="549"/>
                    <a:pt x="950" y="549"/>
                    <a:pt x="943" y="549"/>
                  </a:cubicBezTo>
                  <a:cubicBezTo>
                    <a:pt x="631" y="549"/>
                    <a:pt x="0" y="549"/>
                    <a:pt x="0" y="549"/>
                  </a:cubicBezTo>
                  <a:cubicBezTo>
                    <a:pt x="0" y="549"/>
                    <a:pt x="0" y="254"/>
                    <a:pt x="0" y="108"/>
                  </a:cubicBezTo>
                  <a:cubicBezTo>
                    <a:pt x="0" y="85"/>
                    <a:pt x="1" y="62"/>
                    <a:pt x="1" y="39"/>
                  </a:cubicBezTo>
                  <a:cubicBezTo>
                    <a:pt x="2" y="27"/>
                    <a:pt x="4" y="17"/>
                    <a:pt x="14" y="9"/>
                  </a:cubicBezTo>
                  <a:cubicBezTo>
                    <a:pt x="21" y="3"/>
                    <a:pt x="30" y="1"/>
                    <a:pt x="39" y="1"/>
                  </a:cubicBezTo>
                  <a:cubicBezTo>
                    <a:pt x="295" y="1"/>
                    <a:pt x="550" y="1"/>
                    <a:pt x="806" y="1"/>
                  </a:cubicBezTo>
                  <a:cubicBezTo>
                    <a:pt x="846" y="1"/>
                    <a:pt x="886" y="2"/>
                    <a:pt x="926" y="1"/>
                  </a:cubicBezTo>
                  <a:cubicBezTo>
                    <a:pt x="949" y="0"/>
                    <a:pt x="966" y="19"/>
                    <a:pt x="966" y="41"/>
                  </a:cubicBezTo>
                  <a:cubicBezTo>
                    <a:pt x="966" y="209"/>
                    <a:pt x="966" y="549"/>
                    <a:pt x="966" y="549"/>
                  </a:cubicBezTo>
                  <a:close/>
                  <a:moveTo>
                    <a:pt x="483" y="511"/>
                  </a:moveTo>
                  <a:cubicBezTo>
                    <a:pt x="630" y="511"/>
                    <a:pt x="776" y="511"/>
                    <a:pt x="923" y="511"/>
                  </a:cubicBezTo>
                  <a:cubicBezTo>
                    <a:pt x="926" y="511"/>
                    <a:pt x="928" y="511"/>
                    <a:pt x="928" y="506"/>
                  </a:cubicBezTo>
                  <a:cubicBezTo>
                    <a:pt x="928" y="352"/>
                    <a:pt x="928" y="199"/>
                    <a:pt x="928" y="45"/>
                  </a:cubicBezTo>
                  <a:cubicBezTo>
                    <a:pt x="928" y="37"/>
                    <a:pt x="929" y="38"/>
                    <a:pt x="922" y="38"/>
                  </a:cubicBezTo>
                  <a:cubicBezTo>
                    <a:pt x="629" y="38"/>
                    <a:pt x="337" y="38"/>
                    <a:pt x="44" y="38"/>
                  </a:cubicBezTo>
                  <a:cubicBezTo>
                    <a:pt x="37" y="38"/>
                    <a:pt x="38" y="37"/>
                    <a:pt x="38" y="45"/>
                  </a:cubicBezTo>
                  <a:cubicBezTo>
                    <a:pt x="38" y="198"/>
                    <a:pt x="38" y="351"/>
                    <a:pt x="38" y="505"/>
                  </a:cubicBezTo>
                  <a:cubicBezTo>
                    <a:pt x="38" y="511"/>
                    <a:pt x="38" y="511"/>
                    <a:pt x="44" y="511"/>
                  </a:cubicBezTo>
                  <a:cubicBezTo>
                    <a:pt x="190" y="511"/>
                    <a:pt x="337" y="511"/>
                    <a:pt x="483" y="51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3251200" y="4894792"/>
              <a:ext cx="1060450" cy="249238"/>
            </a:xfrm>
            <a:custGeom>
              <a:avLst/>
              <a:gdLst>
                <a:gd name="T0" fmla="*/ 278 w 333"/>
                <a:gd name="T1" fmla="*/ 0 h 78"/>
                <a:gd name="T2" fmla="*/ 282 w 333"/>
                <a:gd name="T3" fmla="*/ 34 h 78"/>
                <a:gd name="T4" fmla="*/ 288 w 333"/>
                <a:gd name="T5" fmla="*/ 60 h 78"/>
                <a:gd name="T6" fmla="*/ 298 w 333"/>
                <a:gd name="T7" fmla="*/ 67 h 78"/>
                <a:gd name="T8" fmla="*/ 329 w 333"/>
                <a:gd name="T9" fmla="*/ 74 h 78"/>
                <a:gd name="T10" fmla="*/ 333 w 333"/>
                <a:gd name="T11" fmla="*/ 76 h 78"/>
                <a:gd name="T12" fmla="*/ 329 w 333"/>
                <a:gd name="T13" fmla="*/ 77 h 78"/>
                <a:gd name="T14" fmla="*/ 221 w 333"/>
                <a:gd name="T15" fmla="*/ 77 h 78"/>
                <a:gd name="T16" fmla="*/ 6 w 333"/>
                <a:gd name="T17" fmla="*/ 77 h 78"/>
                <a:gd name="T18" fmla="*/ 0 w 333"/>
                <a:gd name="T19" fmla="*/ 76 h 78"/>
                <a:gd name="T20" fmla="*/ 5 w 333"/>
                <a:gd name="T21" fmla="*/ 74 h 78"/>
                <a:gd name="T22" fmla="*/ 35 w 333"/>
                <a:gd name="T23" fmla="*/ 67 h 78"/>
                <a:gd name="T24" fmla="*/ 49 w 333"/>
                <a:gd name="T25" fmla="*/ 50 h 78"/>
                <a:gd name="T26" fmla="*/ 56 w 333"/>
                <a:gd name="T27" fmla="*/ 0 h 78"/>
                <a:gd name="T28" fmla="*/ 66 w 333"/>
                <a:gd name="T29" fmla="*/ 0 h 78"/>
                <a:gd name="T30" fmla="*/ 278 w 333"/>
                <a:gd name="T3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3" h="78">
                  <a:moveTo>
                    <a:pt x="278" y="0"/>
                  </a:moveTo>
                  <a:cubicBezTo>
                    <a:pt x="280" y="12"/>
                    <a:pt x="280" y="23"/>
                    <a:pt x="282" y="34"/>
                  </a:cubicBezTo>
                  <a:cubicBezTo>
                    <a:pt x="283" y="43"/>
                    <a:pt x="285" y="51"/>
                    <a:pt x="288" y="60"/>
                  </a:cubicBezTo>
                  <a:cubicBezTo>
                    <a:pt x="290" y="64"/>
                    <a:pt x="293" y="67"/>
                    <a:pt x="298" y="67"/>
                  </a:cubicBezTo>
                  <a:cubicBezTo>
                    <a:pt x="309" y="68"/>
                    <a:pt x="319" y="72"/>
                    <a:pt x="329" y="74"/>
                  </a:cubicBezTo>
                  <a:cubicBezTo>
                    <a:pt x="331" y="74"/>
                    <a:pt x="333" y="74"/>
                    <a:pt x="333" y="76"/>
                  </a:cubicBezTo>
                  <a:cubicBezTo>
                    <a:pt x="333" y="78"/>
                    <a:pt x="330" y="77"/>
                    <a:pt x="329" y="77"/>
                  </a:cubicBezTo>
                  <a:cubicBezTo>
                    <a:pt x="293" y="77"/>
                    <a:pt x="257" y="77"/>
                    <a:pt x="221" y="77"/>
                  </a:cubicBezTo>
                  <a:cubicBezTo>
                    <a:pt x="149" y="77"/>
                    <a:pt x="78" y="77"/>
                    <a:pt x="6" y="77"/>
                  </a:cubicBezTo>
                  <a:cubicBezTo>
                    <a:pt x="4" y="77"/>
                    <a:pt x="2" y="78"/>
                    <a:pt x="0" y="76"/>
                  </a:cubicBezTo>
                  <a:cubicBezTo>
                    <a:pt x="1" y="74"/>
                    <a:pt x="3" y="74"/>
                    <a:pt x="5" y="74"/>
                  </a:cubicBezTo>
                  <a:cubicBezTo>
                    <a:pt x="15" y="72"/>
                    <a:pt x="25" y="69"/>
                    <a:pt x="35" y="67"/>
                  </a:cubicBezTo>
                  <a:cubicBezTo>
                    <a:pt x="44" y="66"/>
                    <a:pt x="46" y="61"/>
                    <a:pt x="49" y="50"/>
                  </a:cubicBezTo>
                  <a:cubicBezTo>
                    <a:pt x="52" y="35"/>
                    <a:pt x="56" y="0"/>
                    <a:pt x="5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207" y="0"/>
                    <a:pt x="27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3429000" y="4812242"/>
              <a:ext cx="708025" cy="82550"/>
            </a:xfrm>
            <a:custGeom>
              <a:avLst/>
              <a:gdLst>
                <a:gd name="T0" fmla="*/ 222 w 222"/>
                <a:gd name="T1" fmla="*/ 26 h 26"/>
                <a:gd name="T2" fmla="*/ 10 w 222"/>
                <a:gd name="T3" fmla="*/ 26 h 26"/>
                <a:gd name="T4" fmla="*/ 0 w 222"/>
                <a:gd name="T5" fmla="*/ 26 h 26"/>
                <a:gd name="T6" fmla="*/ 1 w 222"/>
                <a:gd name="T7" fmla="*/ 0 h 26"/>
                <a:gd name="T8" fmla="*/ 11 w 222"/>
                <a:gd name="T9" fmla="*/ 0 h 26"/>
                <a:gd name="T10" fmla="*/ 213 w 222"/>
                <a:gd name="T11" fmla="*/ 0 h 26"/>
                <a:gd name="T12" fmla="*/ 220 w 222"/>
                <a:gd name="T13" fmla="*/ 0 h 26"/>
                <a:gd name="T14" fmla="*/ 222 w 22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6">
                  <a:moveTo>
                    <a:pt x="222" y="26"/>
                  </a:moveTo>
                  <a:cubicBezTo>
                    <a:pt x="151" y="26"/>
                    <a:pt x="10" y="26"/>
                    <a:pt x="1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7"/>
                    <a:pt x="1" y="9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45" y="0"/>
                    <a:pt x="213" y="0"/>
                  </a:cubicBezTo>
                  <a:cubicBezTo>
                    <a:pt x="215" y="0"/>
                    <a:pt x="218" y="0"/>
                    <a:pt x="220" y="0"/>
                  </a:cubicBezTo>
                  <a:lnTo>
                    <a:pt x="222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3251200" y="5134504"/>
              <a:ext cx="1060450" cy="15875"/>
            </a:xfrm>
            <a:custGeom>
              <a:avLst/>
              <a:gdLst>
                <a:gd name="T0" fmla="*/ 167 w 333"/>
                <a:gd name="T1" fmla="*/ 2 h 5"/>
                <a:gd name="T2" fmla="*/ 331 w 333"/>
                <a:gd name="T3" fmla="*/ 2 h 5"/>
                <a:gd name="T4" fmla="*/ 333 w 333"/>
                <a:gd name="T5" fmla="*/ 3 h 5"/>
                <a:gd name="T6" fmla="*/ 331 w 333"/>
                <a:gd name="T7" fmla="*/ 5 h 5"/>
                <a:gd name="T8" fmla="*/ 324 w 333"/>
                <a:gd name="T9" fmla="*/ 5 h 5"/>
                <a:gd name="T10" fmla="*/ 6 w 333"/>
                <a:gd name="T11" fmla="*/ 5 h 5"/>
                <a:gd name="T12" fmla="*/ 0 w 333"/>
                <a:gd name="T13" fmla="*/ 3 h 5"/>
                <a:gd name="T14" fmla="*/ 6 w 333"/>
                <a:gd name="T15" fmla="*/ 2 h 5"/>
                <a:gd name="T16" fmla="*/ 167 w 333"/>
                <a:gd name="T17" fmla="*/ 2 h 5"/>
                <a:gd name="T18" fmla="*/ 167 w 333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3" h="5">
                  <a:moveTo>
                    <a:pt x="167" y="2"/>
                  </a:moveTo>
                  <a:cubicBezTo>
                    <a:pt x="222" y="2"/>
                    <a:pt x="276" y="2"/>
                    <a:pt x="331" y="2"/>
                  </a:cubicBezTo>
                  <a:cubicBezTo>
                    <a:pt x="332" y="2"/>
                    <a:pt x="333" y="1"/>
                    <a:pt x="333" y="3"/>
                  </a:cubicBezTo>
                  <a:cubicBezTo>
                    <a:pt x="333" y="4"/>
                    <a:pt x="332" y="5"/>
                    <a:pt x="331" y="5"/>
                  </a:cubicBezTo>
                  <a:cubicBezTo>
                    <a:pt x="328" y="5"/>
                    <a:pt x="326" y="5"/>
                    <a:pt x="324" y="5"/>
                  </a:cubicBezTo>
                  <a:cubicBezTo>
                    <a:pt x="218" y="5"/>
                    <a:pt x="112" y="5"/>
                    <a:pt x="6" y="5"/>
                  </a:cubicBezTo>
                  <a:cubicBezTo>
                    <a:pt x="4" y="5"/>
                    <a:pt x="0" y="5"/>
                    <a:pt x="0" y="3"/>
                  </a:cubicBezTo>
                  <a:cubicBezTo>
                    <a:pt x="0" y="0"/>
                    <a:pt x="4" y="2"/>
                    <a:pt x="6" y="2"/>
                  </a:cubicBezTo>
                  <a:cubicBezTo>
                    <a:pt x="60" y="2"/>
                    <a:pt x="114" y="2"/>
                    <a:pt x="167" y="2"/>
                  </a:cubicBezTo>
                  <a:cubicBezTo>
                    <a:pt x="167" y="2"/>
                    <a:pt x="167" y="2"/>
                    <a:pt x="167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8654A6D3-1D67-4D14-7CE4-50B37DCE1DF8}"/>
              </a:ext>
            </a:extLst>
          </p:cNvPr>
          <p:cNvGrpSpPr/>
          <p:nvPr/>
        </p:nvGrpSpPr>
        <p:grpSpPr>
          <a:xfrm>
            <a:off x="236448" y="1011169"/>
            <a:ext cx="5859552" cy="3851426"/>
            <a:chOff x="-118191" y="937786"/>
            <a:chExt cx="5859552" cy="385142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16977A-112F-4154-95F5-0608714FBFEE}"/>
                </a:ext>
              </a:extLst>
            </p:cNvPr>
            <p:cNvSpPr txBox="1"/>
            <p:nvPr/>
          </p:nvSpPr>
          <p:spPr>
            <a:xfrm>
              <a:off x="-59412" y="957705"/>
              <a:ext cx="53079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2400">
                <a:spcBef>
                  <a:spcPts val="1600"/>
                </a:spcBef>
                <a:buSzPts val="1200"/>
                <a:defRPr/>
              </a:pPr>
              <a:r>
                <a:rPr lang="ar-SA" sz="2800" dirty="0">
                  <a:solidFill>
                    <a:srgbClr val="D45803"/>
                  </a:solidFill>
                  <a:cs typeface="Fanan" pitchFamily="2" charset="-78"/>
                </a:rPr>
                <a:t>كيفية حفظ الصورة في (</a:t>
              </a:r>
              <a:r>
                <a:rPr lang="en-US" sz="2800" dirty="0">
                  <a:solidFill>
                    <a:srgbClr val="D45803"/>
                  </a:solidFill>
                  <a:cs typeface="Fanan" pitchFamily="2" charset="-78"/>
                  <a:sym typeface="Roboto"/>
                </a:rPr>
                <a:t>GIMP</a:t>
              </a:r>
              <a:r>
                <a:rPr lang="ar-SA" sz="2800" dirty="0">
                  <a:solidFill>
                    <a:srgbClr val="D45803"/>
                  </a:solidFill>
                  <a:cs typeface="Fanan" pitchFamily="2" charset="-78"/>
                </a:rPr>
                <a:t>)</a:t>
              </a:r>
              <a:endParaRPr lang="en-GB" sz="2800" dirty="0">
                <a:solidFill>
                  <a:srgbClr val="D45803"/>
                </a:solidFill>
                <a:cs typeface="Fanan" pitchFamily="2" charset="-7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16977A-112F-4154-95F5-0608714FBFEE}"/>
                </a:ext>
              </a:extLst>
            </p:cNvPr>
            <p:cNvSpPr txBox="1"/>
            <p:nvPr/>
          </p:nvSpPr>
          <p:spPr>
            <a:xfrm>
              <a:off x="-59412" y="1787237"/>
              <a:ext cx="54644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2400" lvl="0" algn="r" rtl="1">
                <a:spcBef>
                  <a:spcPts val="1600"/>
                </a:spcBef>
                <a:spcAft>
                  <a:spcPts val="0"/>
                </a:spcAft>
                <a:buSzPts val="1200"/>
              </a:pPr>
              <a:r>
                <a:rPr lang="ar-SA" sz="2800" dirty="0">
                  <a:solidFill>
                    <a:schemeClr val="accent4"/>
                  </a:solidFill>
                  <a:cs typeface="Fanan" pitchFamily="2" charset="-78"/>
                  <a:sym typeface="Roboto"/>
                </a:rPr>
                <a:t>طريقة تصدير الصورة في (</a:t>
              </a:r>
              <a:r>
                <a:rPr lang="en-US" sz="2800" dirty="0">
                  <a:solidFill>
                    <a:schemeClr val="accent4"/>
                  </a:solidFill>
                  <a:cs typeface="Fanan" pitchFamily="2" charset="-78"/>
                  <a:sym typeface="Roboto"/>
                </a:rPr>
                <a:t>GIMP</a:t>
              </a:r>
              <a:r>
                <a:rPr lang="ar-SA" sz="2800" dirty="0">
                  <a:solidFill>
                    <a:schemeClr val="accent4"/>
                  </a:solidFill>
                  <a:cs typeface="Fanan" pitchFamily="2" charset="-78"/>
                  <a:sym typeface="Roboto"/>
                </a:rPr>
                <a:t>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16977A-112F-4154-95F5-0608714FBFEE}"/>
                </a:ext>
              </a:extLst>
            </p:cNvPr>
            <p:cNvSpPr txBox="1"/>
            <p:nvPr/>
          </p:nvSpPr>
          <p:spPr>
            <a:xfrm>
              <a:off x="308186" y="2472274"/>
              <a:ext cx="4875226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ar-SA" sz="2800" dirty="0">
                  <a:solidFill>
                    <a:schemeClr val="accent5"/>
                  </a:solidFill>
                  <a:cs typeface="Fanan" pitchFamily="2" charset="-78"/>
                </a:rPr>
                <a:t>استخدام أدوات التحديد في (</a:t>
              </a:r>
              <a:r>
                <a:rPr lang="en-US" sz="2800" dirty="0">
                  <a:solidFill>
                    <a:schemeClr val="accent5"/>
                  </a:solidFill>
                  <a:cs typeface="Fanan" pitchFamily="2" charset="-78"/>
                </a:rPr>
                <a:t>GIMP</a:t>
              </a:r>
              <a:r>
                <a:rPr lang="ar-SA" sz="2800" dirty="0">
                  <a:solidFill>
                    <a:schemeClr val="accent5"/>
                  </a:solidFill>
                  <a:cs typeface="Fanan" pitchFamily="2" charset="-78"/>
                </a:rPr>
                <a:t>) 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5187253" y="937786"/>
              <a:ext cx="506367" cy="5063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1</a:t>
              </a:r>
              <a:endParaRPr lang="en-US" b="1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5215774" y="1777357"/>
              <a:ext cx="506367" cy="50636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2</a:t>
              </a:r>
              <a:endParaRPr lang="en-US" b="1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5215774" y="2567181"/>
              <a:ext cx="506367" cy="506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3</a:t>
              </a:r>
              <a:endParaRPr lang="en-US" b="1" dirty="0"/>
            </a:p>
          </p:txBody>
        </p:sp>
        <p:sp>
          <p:nvSpPr>
            <p:cNvPr id="3" name="Oval 17">
              <a:extLst>
                <a:ext uri="{FF2B5EF4-FFF2-40B4-BE49-F238E27FC236}">
                  <a16:creationId xmlns:a16="http://schemas.microsoft.com/office/drawing/2014/main" id="{0BC623CA-2B08-4B37-88DC-3DF32D03542E}"/>
                </a:ext>
              </a:extLst>
            </p:cNvPr>
            <p:cNvSpPr/>
            <p:nvPr/>
          </p:nvSpPr>
          <p:spPr>
            <a:xfrm>
              <a:off x="5234994" y="3430706"/>
              <a:ext cx="506367" cy="506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4</a:t>
              </a:r>
              <a:endParaRPr lang="en-US" b="1" dirty="0"/>
            </a:p>
          </p:txBody>
        </p:sp>
        <p:sp>
          <p:nvSpPr>
            <p:cNvPr id="4" name="Oval 17">
              <a:extLst>
                <a:ext uri="{FF2B5EF4-FFF2-40B4-BE49-F238E27FC236}">
                  <a16:creationId xmlns:a16="http://schemas.microsoft.com/office/drawing/2014/main" id="{023DE17D-8A13-4F74-9C7E-AF1BF5DF7705}"/>
                </a:ext>
              </a:extLst>
            </p:cNvPr>
            <p:cNvSpPr/>
            <p:nvPr/>
          </p:nvSpPr>
          <p:spPr>
            <a:xfrm>
              <a:off x="5234994" y="4272251"/>
              <a:ext cx="506367" cy="5063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5</a:t>
              </a:r>
              <a:endParaRPr lang="en-US" b="1" dirty="0"/>
            </a:p>
          </p:txBody>
        </p: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041F1B5F-79FB-4C88-B4B5-81A1D72B105F}"/>
                </a:ext>
              </a:extLst>
            </p:cNvPr>
            <p:cNvSpPr txBox="1"/>
            <p:nvPr/>
          </p:nvSpPr>
          <p:spPr>
            <a:xfrm>
              <a:off x="28521" y="3429000"/>
              <a:ext cx="5301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2400" lvl="0" algn="r" rtl="1">
                <a:spcBef>
                  <a:spcPts val="1600"/>
                </a:spcBef>
                <a:spcAft>
                  <a:spcPts val="0"/>
                </a:spcAft>
                <a:buSzPts val="1200"/>
              </a:pPr>
              <a:r>
                <a:rPr lang="ar-SA" sz="2800" dirty="0">
                  <a:solidFill>
                    <a:schemeClr val="bg1">
                      <a:lumMod val="50000"/>
                    </a:schemeClr>
                  </a:solidFill>
                  <a:cs typeface="Fanan" pitchFamily="2" charset="-78"/>
                </a:rPr>
                <a:t>نقل ونسخ جزء معين من الصورة في (</a:t>
              </a:r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cs typeface="Fanan" pitchFamily="2" charset="-78"/>
                </a:rPr>
                <a:t>GIMP</a:t>
              </a:r>
              <a:r>
                <a:rPr lang="ar-SA" sz="2800" dirty="0">
                  <a:solidFill>
                    <a:schemeClr val="bg1">
                      <a:lumMod val="50000"/>
                    </a:schemeClr>
                  </a:solidFill>
                  <a:cs typeface="Fanan" pitchFamily="2" charset="-78"/>
                </a:rPr>
                <a:t>)</a:t>
              </a:r>
            </a:p>
          </p:txBody>
        </p:sp>
        <p:sp>
          <p:nvSpPr>
            <p:cNvPr id="29" name="TextBox 14">
              <a:extLst>
                <a:ext uri="{FF2B5EF4-FFF2-40B4-BE49-F238E27FC236}">
                  <a16:creationId xmlns:a16="http://schemas.microsoft.com/office/drawing/2014/main" id="{4F48C67E-7261-47D5-AD2A-10BD4D145FB0}"/>
                </a:ext>
              </a:extLst>
            </p:cNvPr>
            <p:cNvSpPr txBox="1"/>
            <p:nvPr/>
          </p:nvSpPr>
          <p:spPr>
            <a:xfrm>
              <a:off x="-118191" y="4265992"/>
              <a:ext cx="5301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ar-SA" sz="2800" i="0" dirty="0">
                  <a:solidFill>
                    <a:schemeClr val="accent5">
                      <a:lumMod val="75000"/>
                    </a:schemeClr>
                  </a:solidFill>
                  <a:effectLst/>
                  <a:latin typeface="HelveticaNeue"/>
                  <a:cs typeface="Fanan" pitchFamily="2" charset="-78"/>
                </a:rPr>
                <a:t>استخدام أداة الممحاة في (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cs typeface="Fanan" pitchFamily="2" charset="-78"/>
                  <a:sym typeface="Roboto"/>
                </a:rPr>
                <a:t>GIMP</a:t>
              </a:r>
              <a:r>
                <a:rPr lang="ar-SA" sz="2800" i="0" dirty="0">
                  <a:solidFill>
                    <a:schemeClr val="accent5">
                      <a:lumMod val="75000"/>
                    </a:schemeClr>
                  </a:solidFill>
                  <a:effectLst/>
                  <a:latin typeface="HelveticaNeue"/>
                  <a:cs typeface="Fanan" pitchFamily="2" charset="-78"/>
                </a:rPr>
                <a:t>) </a:t>
              </a:r>
              <a:endParaRPr lang="en-GB" sz="2800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ea typeface="Noto Sans" panose="020B0502040504020204" pitchFamily="34"/>
                <a:cs typeface="Fanan" pitchFamily="2" charset="-78"/>
              </a:endParaRPr>
            </a:p>
          </p:txBody>
        </p:sp>
      </p:grp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ED8E7336-6BF9-8DB9-82C0-36C19576F9F5}"/>
              </a:ext>
            </a:extLst>
          </p:cNvPr>
          <p:cNvSpPr/>
          <p:nvPr/>
        </p:nvSpPr>
        <p:spPr>
          <a:xfrm>
            <a:off x="6796192" y="1734604"/>
            <a:ext cx="4701760" cy="20287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accent1"/>
                </a:solidFill>
                <a:cs typeface="Fanan" pitchFamily="2" charset="-78"/>
              </a:rPr>
              <a:t>أهداف الدرس الأول</a:t>
            </a:r>
          </a:p>
          <a:p>
            <a:pPr algn="ctr"/>
            <a:r>
              <a:rPr lang="ar-SA" sz="4000" b="1" u="sng" dirty="0">
                <a:solidFill>
                  <a:schemeClr val="accent1"/>
                </a:solidFill>
                <a:cs typeface="Fanan" pitchFamily="2" charset="-78"/>
              </a:rPr>
              <a:t>الجزء الثاني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C6DA4C5-478C-8B6E-9EF7-B77E7EFD9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1151" y="5375140"/>
            <a:ext cx="12203151" cy="148286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A998401-2AA6-2B45-699B-4268D30AC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90435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52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0" y="5154804"/>
            <a:ext cx="12203151" cy="1701089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BB423440-86E1-4D5B-9991-C3F17807745C}"/>
              </a:ext>
            </a:extLst>
          </p:cNvPr>
          <p:cNvSpPr/>
          <p:nvPr/>
        </p:nvSpPr>
        <p:spPr>
          <a:xfrm>
            <a:off x="1599365" y="1596476"/>
            <a:ext cx="6841251" cy="10482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cs typeface="Fanan" pitchFamily="2" charset="-78"/>
              </a:rPr>
              <a:t>س1: كيف تتم حفظ الصورة في برنامج (</a:t>
            </a:r>
            <a:r>
              <a:rPr lang="en-US" sz="3200" dirty="0">
                <a:cs typeface="Fanan" pitchFamily="2" charset="-78"/>
              </a:rPr>
              <a:t>GIMP</a:t>
            </a:r>
            <a:r>
              <a:rPr lang="ar-SA" sz="3200" dirty="0">
                <a:cs typeface="Fanan" pitchFamily="2" charset="-78"/>
              </a:rPr>
              <a:t>) ؟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49229E02-34BE-4D90-8011-3EF8955CBFA9}"/>
              </a:ext>
            </a:extLst>
          </p:cNvPr>
          <p:cNvSpPr/>
          <p:nvPr/>
        </p:nvSpPr>
        <p:spPr>
          <a:xfrm>
            <a:off x="255486" y="3859459"/>
            <a:ext cx="6841251" cy="104826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cs typeface="Fanan" pitchFamily="2" charset="-78"/>
              </a:rPr>
              <a:t>س2: ما الفرق بين حفظ الصورة وتصدير الصورة؟ </a:t>
            </a:r>
          </a:p>
        </p:txBody>
      </p:sp>
      <p:pic>
        <p:nvPicPr>
          <p:cNvPr id="8" name="Picture 6" descr="الرجال علامة استفهام صورة Png المواد, بسيط, يجلس على الأرض مع علامات استفهام,  كامل الجسم PNG وملف PSD للتحميل مجانا">
            <a:extLst>
              <a:ext uri="{FF2B5EF4-FFF2-40B4-BE49-F238E27FC236}">
                <a16:creationId xmlns:a16="http://schemas.microsoft.com/office/drawing/2014/main" id="{E9C66B45-7272-4AE8-91D6-C09B5336E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294" y="615058"/>
            <a:ext cx="3355220" cy="4380670"/>
          </a:xfrm>
          <a:prstGeom prst="ellipse">
            <a:avLst/>
          </a:prstGeom>
          <a:ln>
            <a:solidFill>
              <a:srgbClr val="FFC000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FBB5784F-70E8-E736-8594-1C30A1A37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90435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07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D741A32-9418-4588-962A-54ABEB420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22" t="32530" r="41585" b="21173"/>
          <a:stretch/>
        </p:blipFill>
        <p:spPr>
          <a:xfrm>
            <a:off x="1989574" y="1569259"/>
            <a:ext cx="10202425" cy="4584119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6307" b="37093"/>
          <a:stretch>
            <a:fillRect/>
          </a:stretch>
        </p:blipFill>
        <p:spPr>
          <a:xfrm>
            <a:off x="-11151" y="5988818"/>
            <a:ext cx="12203151" cy="86918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حفظ الصورة : </a:t>
            </a:r>
          </a:p>
        </p:txBody>
      </p:sp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D4800AEE-43C0-8ECF-9929-44072E8AC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1601A4D-2237-B90C-BCC9-48FD41F9D372}"/>
              </a:ext>
            </a:extLst>
          </p:cNvPr>
          <p:cNvSpPr txBox="1"/>
          <p:nvPr/>
        </p:nvSpPr>
        <p:spPr>
          <a:xfrm>
            <a:off x="432079" y="919707"/>
            <a:ext cx="117599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cs typeface="Fanan" pitchFamily="2" charset="-78"/>
              </a:rPr>
              <a:t>- عندما نقوم </a:t>
            </a:r>
            <a:r>
              <a:rPr lang="ar-SA" sz="2800" dirty="0">
                <a:solidFill>
                  <a:srgbClr val="FF0000"/>
                </a:solidFill>
                <a:cs typeface="Fanan" pitchFamily="2" charset="-78"/>
              </a:rPr>
              <a:t>بتحرير صورة </a:t>
            </a:r>
            <a:r>
              <a:rPr lang="ar-SA" sz="2800" dirty="0">
                <a:cs typeface="Fanan" pitchFamily="2" charset="-78"/>
              </a:rPr>
              <a:t>بواسطة </a:t>
            </a:r>
            <a:r>
              <a:rPr lang="ar-SA" sz="2800" dirty="0">
                <a:solidFill>
                  <a:srgbClr val="4472C4"/>
                </a:solidFill>
                <a:cs typeface="Fanan" pitchFamily="2" charset="-78"/>
              </a:rPr>
              <a:t>برنامج (</a:t>
            </a:r>
            <a:r>
              <a:rPr lang="en-US" sz="2400" dirty="0">
                <a:solidFill>
                  <a:srgbClr val="4472C4"/>
                </a:solidFill>
                <a:cs typeface="Fanan" pitchFamily="2" charset="-78"/>
              </a:rPr>
              <a:t>GIMP</a:t>
            </a:r>
            <a:r>
              <a:rPr lang="ar-SA" sz="2800" dirty="0">
                <a:solidFill>
                  <a:srgbClr val="4472C4"/>
                </a:solidFill>
                <a:cs typeface="Fanan" pitchFamily="2" charset="-78"/>
              </a:rPr>
              <a:t>) </a:t>
            </a:r>
            <a:r>
              <a:rPr lang="ar-SA" sz="2800" dirty="0">
                <a:cs typeface="Fanan" pitchFamily="2" charset="-78"/>
              </a:rPr>
              <a:t>ونريد </a:t>
            </a:r>
            <a:r>
              <a:rPr lang="ar-SA" sz="2800" dirty="0">
                <a:solidFill>
                  <a:srgbClr val="00B050"/>
                </a:solidFill>
                <a:cs typeface="Fanan" pitchFamily="2" charset="-78"/>
              </a:rPr>
              <a:t>الرجوع لها لاحقاً </a:t>
            </a:r>
            <a:r>
              <a:rPr lang="ar-SA" sz="2800" dirty="0">
                <a:cs typeface="Fanan" pitchFamily="2" charset="-78"/>
              </a:rPr>
              <a:t>يتم حفظها </a:t>
            </a:r>
            <a:r>
              <a:rPr lang="ar-SA" sz="2800" dirty="0">
                <a:solidFill>
                  <a:srgbClr val="E72592"/>
                </a:solidFill>
                <a:cs typeface="Fanan" pitchFamily="2" charset="-78"/>
              </a:rPr>
              <a:t>بصيغة </a:t>
            </a:r>
            <a:r>
              <a:rPr lang="en-US" sz="2400" dirty="0">
                <a:solidFill>
                  <a:srgbClr val="E72592"/>
                </a:solidFill>
                <a:cs typeface="Fanan" pitchFamily="2" charset="-78"/>
              </a:rPr>
              <a:t>XCF</a:t>
            </a:r>
            <a:endParaRPr lang="ar-SA" sz="2800" dirty="0">
              <a:solidFill>
                <a:srgbClr val="E72592"/>
              </a:solidFill>
              <a:cs typeface="Fan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048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5988818"/>
            <a:ext cx="12203151" cy="86918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مقارنة بين ملفات أشهر امتدادات الصور :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98F9AEE-B9E8-41C4-8097-80B2CA1F9A1B}"/>
              </a:ext>
            </a:extLst>
          </p:cNvPr>
          <p:cNvSpPr txBox="1"/>
          <p:nvPr/>
        </p:nvSpPr>
        <p:spPr>
          <a:xfrm>
            <a:off x="-11151" y="1022511"/>
            <a:ext cx="122031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/>
            <a:r>
              <a:rPr lang="ar-SA" sz="2400" dirty="0">
                <a:cs typeface="Fanan" pitchFamily="2" charset="-78"/>
              </a:rPr>
              <a:t>- عندما نريد </a:t>
            </a:r>
            <a:r>
              <a:rPr lang="ar-SA" sz="2400" dirty="0">
                <a:solidFill>
                  <a:srgbClr val="FF0000"/>
                </a:solidFill>
                <a:cs typeface="Fanan" pitchFamily="2" charset="-78"/>
              </a:rPr>
              <a:t>نشر الصورة </a:t>
            </a:r>
            <a:r>
              <a:rPr lang="ar-SA" sz="2400" dirty="0">
                <a:cs typeface="Fanan" pitchFamily="2" charset="-78"/>
              </a:rPr>
              <a:t>واستخدامها في </a:t>
            </a:r>
            <a:r>
              <a:rPr lang="ar-SA" sz="2400" dirty="0">
                <a:solidFill>
                  <a:srgbClr val="00B050"/>
                </a:solidFill>
                <a:cs typeface="Fanan" pitchFamily="2" charset="-78"/>
              </a:rPr>
              <a:t>الويب</a:t>
            </a:r>
            <a:r>
              <a:rPr lang="ar-SA" sz="2400" dirty="0">
                <a:cs typeface="Fanan" pitchFamily="2" charset="-78"/>
              </a:rPr>
              <a:t> او إرفاقها </a:t>
            </a:r>
            <a:r>
              <a:rPr lang="ar-SA" sz="2400" dirty="0">
                <a:solidFill>
                  <a:srgbClr val="00B050"/>
                </a:solidFill>
                <a:cs typeface="Fanan" pitchFamily="2" charset="-78"/>
              </a:rPr>
              <a:t>برسائل البريد الالكتروني </a:t>
            </a:r>
            <a:r>
              <a:rPr lang="ar-SA" sz="2400" dirty="0">
                <a:cs typeface="Fanan" pitchFamily="2" charset="-78"/>
              </a:rPr>
              <a:t>فننا نحتاج الي ان تكون الصورة </a:t>
            </a:r>
            <a:r>
              <a:rPr lang="ar-SA" sz="2400" dirty="0">
                <a:solidFill>
                  <a:srgbClr val="6A4CFF"/>
                </a:solidFill>
                <a:cs typeface="Fanan" pitchFamily="2" charset="-78"/>
              </a:rPr>
              <a:t>صغيرة الحجم </a:t>
            </a:r>
            <a:r>
              <a:rPr lang="ar-SA" sz="2400" dirty="0">
                <a:cs typeface="Fanan" pitchFamily="2" charset="-78"/>
              </a:rPr>
              <a:t>قدر الإمكان ليتم تحميلها وتنزيلها بسرعة ولهذا يجب حفظ الصورة </a:t>
            </a:r>
            <a:r>
              <a:rPr lang="ar-SA" sz="2400" dirty="0">
                <a:solidFill>
                  <a:srgbClr val="FF0000"/>
                </a:solidFill>
                <a:cs typeface="Fanan" pitchFamily="2" charset="-78"/>
              </a:rPr>
              <a:t>بتنسيق آخر </a:t>
            </a:r>
            <a:r>
              <a:rPr lang="ar-SA" sz="2400" dirty="0">
                <a:cs typeface="Fanan" pitchFamily="2" charset="-78"/>
              </a:rPr>
              <a:t>غير </a:t>
            </a:r>
            <a:r>
              <a:rPr lang="en-US" sz="2400" dirty="0">
                <a:solidFill>
                  <a:srgbClr val="D81567"/>
                </a:solidFill>
                <a:cs typeface="Fanan" pitchFamily="2" charset="-78"/>
              </a:rPr>
              <a:t>Xcf</a:t>
            </a:r>
            <a:endParaRPr lang="ar-SA" sz="2400" dirty="0">
              <a:solidFill>
                <a:srgbClr val="D81567"/>
              </a:solidFill>
              <a:cs typeface="Fanan" pitchFamily="2" charset="-78"/>
            </a:endParaRPr>
          </a:p>
        </p:txBody>
      </p:sp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FF5E1C20-2910-DBBF-E605-92C8A71BD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" name="جدول 3">
            <a:extLst>
              <a:ext uri="{FF2B5EF4-FFF2-40B4-BE49-F238E27FC236}">
                <a16:creationId xmlns:a16="http://schemas.microsoft.com/office/drawing/2014/main" id="{67D15DD9-96D7-E2C9-6149-5A9286DC4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613890"/>
              </p:ext>
            </p:extLst>
          </p:nvPr>
        </p:nvGraphicFramePr>
        <p:xfrm>
          <a:off x="111655" y="2187078"/>
          <a:ext cx="11957538" cy="3801740"/>
        </p:xfrm>
        <a:graphic>
          <a:graphicData uri="http://schemas.openxmlformats.org/drawingml/2006/table">
            <a:tbl>
              <a:tblPr rtl="1" firstRow="1" bandRow="1">
                <a:tableStyleId>{0505E3EF-67EA-436B-97B2-0124C06EBD24}</a:tableStyleId>
              </a:tblPr>
              <a:tblGrid>
                <a:gridCol w="1089147">
                  <a:extLst>
                    <a:ext uri="{9D8B030D-6E8A-4147-A177-3AD203B41FA5}">
                      <a16:colId xmlns:a16="http://schemas.microsoft.com/office/drawing/2014/main" val="3010391611"/>
                    </a:ext>
                  </a:extLst>
                </a:gridCol>
                <a:gridCol w="2915910">
                  <a:extLst>
                    <a:ext uri="{9D8B030D-6E8A-4147-A177-3AD203B41FA5}">
                      <a16:colId xmlns:a16="http://schemas.microsoft.com/office/drawing/2014/main" val="229521968"/>
                    </a:ext>
                  </a:extLst>
                </a:gridCol>
                <a:gridCol w="2548574">
                  <a:extLst>
                    <a:ext uri="{9D8B030D-6E8A-4147-A177-3AD203B41FA5}">
                      <a16:colId xmlns:a16="http://schemas.microsoft.com/office/drawing/2014/main" val="930892563"/>
                    </a:ext>
                  </a:extLst>
                </a:gridCol>
                <a:gridCol w="2561928">
                  <a:extLst>
                    <a:ext uri="{9D8B030D-6E8A-4147-A177-3AD203B41FA5}">
                      <a16:colId xmlns:a16="http://schemas.microsoft.com/office/drawing/2014/main" val="2003038987"/>
                    </a:ext>
                  </a:extLst>
                </a:gridCol>
                <a:gridCol w="2841979">
                  <a:extLst>
                    <a:ext uri="{9D8B030D-6E8A-4147-A177-3AD203B41FA5}">
                      <a16:colId xmlns:a16="http://schemas.microsoft.com/office/drawing/2014/main" val="1997867381"/>
                    </a:ext>
                  </a:extLst>
                </a:gridCol>
              </a:tblGrid>
              <a:tr h="679840">
                <a:tc>
                  <a:txBody>
                    <a:bodyPr/>
                    <a:lstStyle/>
                    <a:p>
                      <a:pPr marL="0" lvl="0" indent="0" algn="ctr" rtl="1">
                        <a:buFont typeface="Arial" panose="020B0604020202020204" pitchFamily="34" charset="0"/>
                        <a:buNone/>
                      </a:pPr>
                      <a:endParaRPr lang="ar-SA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Fanan" pitchFamily="2" charset="-78"/>
                      </a:endParaRPr>
                    </a:p>
                  </a:txBody>
                  <a:tcPr anchor="ctr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1">
                        <a:buFont typeface="Arial" panose="020B0604020202020204" pitchFamily="34" charset="0"/>
                        <a:buNone/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  <a:cs typeface="Fanan" pitchFamily="2" charset="-78"/>
                        </a:rPr>
                        <a:t>JPGE</a:t>
                      </a:r>
                      <a:endParaRPr lang="ar-SA" sz="1800" dirty="0">
                        <a:solidFill>
                          <a:srgbClr val="7030A0"/>
                        </a:solidFill>
                        <a:cs typeface="Fanan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1">
                        <a:buFont typeface="Arial" panose="020B0604020202020204" pitchFamily="34" charset="0"/>
                        <a:buNone/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  <a:cs typeface="Fanan" pitchFamily="2" charset="-78"/>
                        </a:rPr>
                        <a:t>PNG</a:t>
                      </a:r>
                      <a:endParaRPr lang="ar-SA" sz="1800" dirty="0">
                        <a:solidFill>
                          <a:srgbClr val="7030A0"/>
                        </a:solidFill>
                        <a:cs typeface="Fanan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1">
                        <a:buFont typeface="Arial" panose="020B0604020202020204" pitchFamily="34" charset="0"/>
                        <a:buNone/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  <a:cs typeface="Fanan" pitchFamily="2" charset="-78"/>
                        </a:rPr>
                        <a:t>GIF</a:t>
                      </a:r>
                      <a:endParaRPr lang="ar-SA" sz="1800" dirty="0">
                        <a:solidFill>
                          <a:srgbClr val="7030A0"/>
                        </a:solidFill>
                        <a:cs typeface="Fanan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1">
                        <a:buFont typeface="Arial" panose="020B0604020202020204" pitchFamily="34" charset="0"/>
                        <a:buNone/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  <a:cs typeface="Fanan" pitchFamily="2" charset="-78"/>
                        </a:rPr>
                        <a:t>BMB</a:t>
                      </a:r>
                      <a:endParaRPr lang="ar-SA" sz="1800" dirty="0">
                        <a:solidFill>
                          <a:srgbClr val="7030A0"/>
                        </a:solidFill>
                        <a:cs typeface="Fanan" pitchFamily="2" charset="-7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575872"/>
                  </a:ext>
                </a:extLst>
              </a:tr>
              <a:tr h="1756065">
                <a:tc>
                  <a:txBody>
                    <a:bodyPr/>
                    <a:lstStyle/>
                    <a:p>
                      <a:pPr algn="ctr" rtl="1"/>
                      <a:r>
                        <a:rPr lang="ar-SA" sz="2000" kern="1200" dirty="0">
                          <a:solidFill>
                            <a:srgbClr val="002060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الإيجابيات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>
                          <a:tab pos="90488" algn="l"/>
                        </a:tabLst>
                        <a:defRPr/>
                      </a:pPr>
                      <a:r>
                        <a:rPr lang="ar-SA" sz="2000" b="0" kern="1200" dirty="0">
                          <a:solidFill>
                            <a:srgbClr val="002060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حجم ملف الصورة صغير</a:t>
                      </a:r>
                    </a:p>
                    <a:p>
                      <a:pPr marL="0" marR="0" lvl="0" indent="0" algn="justLow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>
                          <a:tab pos="90488" algn="l"/>
                        </a:tabLst>
                        <a:defRPr/>
                      </a:pPr>
                      <a:r>
                        <a:rPr lang="ar-SA" sz="2000" b="0" kern="1200" dirty="0">
                          <a:solidFill>
                            <a:srgbClr val="002060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متوافق من الكاميرات الرقمية</a:t>
                      </a:r>
                    </a:p>
                    <a:p>
                      <a:pPr marL="0" marR="0" lvl="0" indent="0" algn="justLow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>
                          <a:tab pos="90488" algn="l"/>
                        </a:tabLst>
                        <a:defRPr/>
                      </a:pPr>
                      <a:r>
                        <a:rPr lang="ar-SA" sz="2000" b="0" kern="1200" dirty="0">
                          <a:solidFill>
                            <a:srgbClr val="002060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مجموعة ألوان جيدة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Low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0" kern="1200" dirty="0">
                          <a:solidFill>
                            <a:srgbClr val="002060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- جيد للصور التي تحتاج نصوص</a:t>
                      </a:r>
                    </a:p>
                    <a:p>
                      <a:pPr marL="0" marR="0" lvl="0" indent="0" algn="justLow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0" kern="1200" dirty="0">
                          <a:solidFill>
                            <a:srgbClr val="002060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- يدعم الخلفات الشفافة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-90488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ar-SA" sz="2000" b="0" kern="1200" dirty="0">
                          <a:solidFill>
                            <a:srgbClr val="002060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حجم ملف الصورة صغير </a:t>
                      </a:r>
                    </a:p>
                    <a:p>
                      <a:pPr marL="90488" marR="0" lvl="0" indent="-90488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ar-SA" sz="2000" b="0" kern="1200" dirty="0">
                          <a:solidFill>
                            <a:srgbClr val="002060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يدعم الرسوم المتحركة </a:t>
                      </a:r>
                    </a:p>
                    <a:p>
                      <a:pPr marL="90488" marR="0" lvl="0" indent="-90488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ar-SA" sz="2000" b="0" kern="1200" dirty="0">
                          <a:solidFill>
                            <a:srgbClr val="002060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يدعم الخلفيات الشفافة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-90488" algn="justLow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ar-SA" sz="2000" b="0" kern="1200" dirty="0">
                          <a:solidFill>
                            <a:srgbClr val="002060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يستخدم نطاق واسع في الويندوز </a:t>
                      </a:r>
                    </a:p>
                    <a:p>
                      <a:pPr marL="90488" marR="0" lvl="0" indent="-90488" algn="justLow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ar-SA" sz="2000" b="0" kern="1200" dirty="0">
                          <a:solidFill>
                            <a:srgbClr val="002060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جودة صورة ممتازة حتى بعد الضغط </a:t>
                      </a:r>
                    </a:p>
                    <a:p>
                      <a:pPr marL="90488" marR="0" lvl="0" indent="-90488" algn="justLow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ar-SA" sz="2000" b="0" kern="1200" dirty="0">
                          <a:solidFill>
                            <a:srgbClr val="002060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متوافق مع الكاميرات الرقمية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344782"/>
                  </a:ext>
                </a:extLst>
              </a:tr>
              <a:tr h="1365835">
                <a:tc>
                  <a:txBody>
                    <a:bodyPr/>
                    <a:lstStyle/>
                    <a:p>
                      <a:pPr algn="ctr" rtl="1"/>
                      <a:r>
                        <a:rPr lang="ar-SA" sz="2000" kern="1200" dirty="0">
                          <a:solidFill>
                            <a:srgbClr val="C00000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السليبات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90488" marR="0" lvl="0" indent="-90488" algn="justLow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ar-SA" sz="2000" b="0" kern="1200" dirty="0">
                          <a:solidFill>
                            <a:srgbClr val="C00000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تفقد الصورة بعض البيانات عن ضغطها.</a:t>
                      </a:r>
                    </a:p>
                    <a:p>
                      <a:pPr marL="90488" marR="0" lvl="0" indent="-90488" algn="justLow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ar-SA" sz="2000" b="0" kern="1200" dirty="0">
                          <a:solidFill>
                            <a:srgbClr val="C00000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غير جيد للنصوص أو الرسوم التوضيحية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-90488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ar-SA" sz="2000" b="0" kern="1200" dirty="0">
                          <a:solidFill>
                            <a:srgbClr val="C00000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يدعم ألوان الويب فقط </a:t>
                      </a:r>
                    </a:p>
                    <a:p>
                      <a:pPr marL="90488" marR="0" lvl="0" indent="-90488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ar-SA" sz="2000" b="0" kern="1200" dirty="0">
                          <a:solidFill>
                            <a:srgbClr val="C00000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متوافق محدود مع الكاميرات الرقمية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0" kern="1200" dirty="0">
                          <a:solidFill>
                            <a:srgbClr val="C00000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- يقتصر على 256 لون 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0" kern="1200" dirty="0">
                          <a:solidFill>
                            <a:srgbClr val="C00000"/>
                          </a:solidFill>
                          <a:latin typeface="Sakkal Majalla" panose="02000000000000000000" pitchFamily="2" charset="-78"/>
                          <a:ea typeface="+mn-ea"/>
                          <a:cs typeface="Fanan" pitchFamily="2" charset="-78"/>
                        </a:rPr>
                        <a:t>- حجم ملف الصورة كبير 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661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2597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5988818"/>
            <a:ext cx="12203151" cy="86918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تصدير الصورة :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290DE0B-6C75-4FF5-BB7E-826E28455B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4" t="27839" r="39504" b="20586"/>
          <a:stretch/>
        </p:blipFill>
        <p:spPr>
          <a:xfrm>
            <a:off x="793820" y="1133638"/>
            <a:ext cx="11398180" cy="4855180"/>
          </a:xfrm>
          <a:prstGeom prst="rect">
            <a:avLst/>
          </a:prstGeom>
        </p:spPr>
      </p:pic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1596183E-3835-F1C9-02CD-DEB8C700C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08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0A4BDB3-044D-414E-BF0F-0E92CBC7DF1D}"/>
              </a:ext>
            </a:extLst>
          </p:cNvPr>
          <p:cNvSpPr/>
          <p:nvPr/>
        </p:nvSpPr>
        <p:spPr>
          <a:xfrm>
            <a:off x="301451" y="2455981"/>
            <a:ext cx="11555606" cy="33714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1151" y="5727560"/>
            <a:ext cx="12203151" cy="1130441"/>
          </a:xfrm>
          <a:prstGeom prst="rect">
            <a:avLst/>
          </a:prstGeom>
        </p:spPr>
      </p:pic>
      <p:graphicFrame>
        <p:nvGraphicFramePr>
          <p:cNvPr id="33" name="جدول 32">
            <a:extLst>
              <a:ext uri="{FF2B5EF4-FFF2-40B4-BE49-F238E27FC236}">
                <a16:creationId xmlns:a16="http://schemas.microsoft.com/office/drawing/2014/main" id="{036BD38B-2C06-49C5-853D-D6C2E71871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33974"/>
              </p:ext>
            </p:extLst>
          </p:nvPr>
        </p:nvGraphicFramePr>
        <p:xfrm>
          <a:off x="301450" y="235573"/>
          <a:ext cx="11555606" cy="2024084"/>
        </p:xfrm>
        <a:graphic>
          <a:graphicData uri="http://schemas.openxmlformats.org/drawingml/2006/table">
            <a:tbl>
              <a:tblPr rtl="1" firstRow="1" bandRow="1">
                <a:tableStyleId>{FABFCF23-3B69-468F-B69F-88F6DE6A72F2}</a:tableStyleId>
              </a:tblPr>
              <a:tblGrid>
                <a:gridCol w="2888901">
                  <a:extLst>
                    <a:ext uri="{9D8B030D-6E8A-4147-A177-3AD203B41FA5}">
                      <a16:colId xmlns:a16="http://schemas.microsoft.com/office/drawing/2014/main" val="2598464030"/>
                    </a:ext>
                  </a:extLst>
                </a:gridCol>
                <a:gridCol w="5318335">
                  <a:extLst>
                    <a:ext uri="{9D8B030D-6E8A-4147-A177-3AD203B41FA5}">
                      <a16:colId xmlns:a16="http://schemas.microsoft.com/office/drawing/2014/main" val="4014821178"/>
                    </a:ext>
                  </a:extLst>
                </a:gridCol>
                <a:gridCol w="1897150">
                  <a:extLst>
                    <a:ext uri="{9D8B030D-6E8A-4147-A177-3AD203B41FA5}">
                      <a16:colId xmlns:a16="http://schemas.microsoft.com/office/drawing/2014/main" val="1900209592"/>
                    </a:ext>
                  </a:extLst>
                </a:gridCol>
                <a:gridCol w="1451220">
                  <a:extLst>
                    <a:ext uri="{9D8B030D-6E8A-4147-A177-3AD203B41FA5}">
                      <a16:colId xmlns:a16="http://schemas.microsoft.com/office/drawing/2014/main" val="1270679293"/>
                    </a:ext>
                  </a:extLst>
                </a:gridCol>
              </a:tblGrid>
              <a:tr h="300783">
                <a:tc>
                  <a:txBody>
                    <a:bodyPr/>
                    <a:lstStyle/>
                    <a:p>
                      <a:pPr algn="r" rtl="1"/>
                      <a:r>
                        <a:rPr lang="ar-SA" sz="1800" b="0" dirty="0">
                          <a:cs typeface="Fanan" pitchFamily="2" charset="-78"/>
                        </a:rPr>
                        <a:t>رقم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1800" b="0" dirty="0">
                          <a:cs typeface="Fanan" pitchFamily="2" charset="-78"/>
                        </a:rPr>
                        <a:t>1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1800" b="0" dirty="0">
                          <a:cs typeface="Fanan" pitchFamily="2" charset="-78"/>
                        </a:rPr>
                        <a:t>موضوع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1800" b="0" dirty="0">
                          <a:cs typeface="Fanan" pitchFamily="2" charset="-78"/>
                        </a:rPr>
                        <a:t>تهيئة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283921535"/>
                  </a:ext>
                </a:extLst>
              </a:tr>
              <a:tr h="300783">
                <a:tc>
                  <a:txBody>
                    <a:bodyPr/>
                    <a:lstStyle/>
                    <a:p>
                      <a:pPr algn="r" rtl="1"/>
                      <a:r>
                        <a:rPr lang="ar-SA" sz="1800" b="0" dirty="0">
                          <a:cs typeface="Fanan" pitchFamily="2" charset="-78"/>
                        </a:rPr>
                        <a:t>مدة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1800" b="0" dirty="0">
                          <a:cs typeface="Fanan" pitchFamily="2" charset="-78"/>
                        </a:rPr>
                        <a:t>2د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1800" b="0" dirty="0">
                          <a:cs typeface="Fanan" pitchFamily="2" charset="-78"/>
                        </a:rPr>
                        <a:t>نوع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1800" b="0" dirty="0">
                          <a:cs typeface="Fanan" pitchFamily="2" charset="-78"/>
                        </a:rPr>
                        <a:t>جماعي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365642826"/>
                  </a:ext>
                </a:extLst>
              </a:tr>
              <a:tr h="1292684">
                <a:tc gridSpan="2"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0" dirty="0">
                          <a:solidFill>
                            <a:srgbClr val="FF0000"/>
                          </a:solidFill>
                          <a:cs typeface="Fanan" pitchFamily="2" charset="-78"/>
                        </a:rPr>
                        <a:t>باستخدام استراتيجية (  قراءة الصور )</a:t>
                      </a:r>
                    </a:p>
                    <a:p>
                      <a:pPr algn="r"/>
                      <a:r>
                        <a:rPr lang="ar-SA" sz="2400" b="0" dirty="0">
                          <a:latin typeface="Sakkal Majalla" panose="02000000000000000000" pitchFamily="2" charset="-78"/>
                          <a:cs typeface="Fanan" pitchFamily="2" charset="-78"/>
                        </a:rPr>
                        <a:t>س1) أذكر أدوات التحديد من خلال صندوق الأدوات في برنامج (</a:t>
                      </a:r>
                      <a:r>
                        <a:rPr lang="en-US" sz="2400" b="0" dirty="0">
                          <a:latin typeface="Sakkal Majalla" panose="02000000000000000000" pitchFamily="2" charset="-78"/>
                          <a:cs typeface="Fanan" pitchFamily="2" charset="-78"/>
                        </a:rPr>
                        <a:t>GIMP</a:t>
                      </a:r>
                      <a:r>
                        <a:rPr lang="ar-SA" sz="2400" b="0" dirty="0">
                          <a:latin typeface="Sakkal Majalla" panose="02000000000000000000" pitchFamily="2" charset="-78"/>
                          <a:cs typeface="Fanan" pitchFamily="2" charset="-78"/>
                        </a:rPr>
                        <a:t>) ؟</a:t>
                      </a:r>
                    </a:p>
                    <a:p>
                      <a:pPr algn="r"/>
                      <a:r>
                        <a:rPr lang="ar-SA" sz="2400" b="0" dirty="0">
                          <a:latin typeface="Sakkal Majalla" panose="02000000000000000000" pitchFamily="2" charset="-78"/>
                          <a:cs typeface="Fanan" pitchFamily="2" charset="-78"/>
                        </a:rPr>
                        <a:t>س2) ما الفرق بين كل أداة من أدوات التحديد ؟ </a:t>
                      </a: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rtl="1"/>
                      <a:endParaRPr lang="ar-SA" sz="1800" b="0" dirty="0">
                        <a:solidFill>
                          <a:schemeClr val="tx1"/>
                        </a:solidFill>
                        <a:cs typeface="Fanan" pitchFamily="2" charset="-78"/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956330"/>
                  </a:ext>
                </a:extLst>
              </a:tr>
            </a:tbl>
          </a:graphicData>
        </a:graphic>
      </p:graphicFrame>
      <p:pic>
        <p:nvPicPr>
          <p:cNvPr id="10" name="Picture 2" descr="1 - أداة التحديد Rectangle Tool - موقع القبطان التعليمي">
            <a:extLst>
              <a:ext uri="{FF2B5EF4-FFF2-40B4-BE49-F238E27FC236}">
                <a16:creationId xmlns:a16="http://schemas.microsoft.com/office/drawing/2014/main" id="{80068F03-907C-432A-805B-58D8784CC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12" y="2643742"/>
            <a:ext cx="4272951" cy="287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5C7370C6-083F-47B9-9A61-F776D8E95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28" y="3568649"/>
            <a:ext cx="5389010" cy="144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86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5988818"/>
            <a:ext cx="12203151" cy="86918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التحديد :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D766A1D-D1CD-4A4F-B668-B1EB90FAB8B6}"/>
              </a:ext>
            </a:extLst>
          </p:cNvPr>
          <p:cNvSpPr txBox="1"/>
          <p:nvPr/>
        </p:nvSpPr>
        <p:spPr>
          <a:xfrm>
            <a:off x="-11151" y="1227825"/>
            <a:ext cx="121082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/>
            <a:r>
              <a:rPr lang="ar-SA" sz="2800" dirty="0">
                <a:cs typeface="Fanan" pitchFamily="2" charset="-78"/>
              </a:rPr>
              <a:t>- قد ترغب في بعض الأحيان إجراء </a:t>
            </a:r>
            <a:r>
              <a:rPr lang="ar-SA" sz="2800" dirty="0">
                <a:solidFill>
                  <a:srgbClr val="FF0000"/>
                </a:solidFill>
                <a:cs typeface="Fanan" pitchFamily="2" charset="-78"/>
              </a:rPr>
              <a:t>تغييرات على جزء محدد من الصورة </a:t>
            </a:r>
            <a:r>
              <a:rPr lang="ar-SA" sz="2800" dirty="0">
                <a:cs typeface="Fanan" pitchFamily="2" charset="-78"/>
              </a:rPr>
              <a:t>وعندها يجب عليك إجراء التحديد على الصورة من خلال </a:t>
            </a:r>
            <a:r>
              <a:rPr lang="ar-SA" sz="2800" dirty="0">
                <a:solidFill>
                  <a:srgbClr val="00B050"/>
                </a:solidFill>
                <a:cs typeface="Fanan" pitchFamily="2" charset="-78"/>
              </a:rPr>
              <a:t>أدوات التحديد </a:t>
            </a:r>
            <a:r>
              <a:rPr lang="ar-SA" sz="2800" dirty="0">
                <a:cs typeface="Fanan" pitchFamily="2" charset="-78"/>
              </a:rPr>
              <a:t>الموجودة في </a:t>
            </a:r>
            <a:r>
              <a:rPr lang="ar-SA" sz="2800" dirty="0">
                <a:solidFill>
                  <a:srgbClr val="6A4CFF"/>
                </a:solidFill>
                <a:cs typeface="Fanan" pitchFamily="2" charset="-78"/>
              </a:rPr>
              <a:t>برنامج (</a:t>
            </a:r>
            <a:r>
              <a:rPr lang="en-US" sz="2800" dirty="0">
                <a:solidFill>
                  <a:srgbClr val="6A4CFF"/>
                </a:solidFill>
                <a:cs typeface="Fanan" pitchFamily="2" charset="-78"/>
              </a:rPr>
              <a:t>GIMP</a:t>
            </a:r>
            <a:r>
              <a:rPr lang="ar-SA" sz="2800" dirty="0">
                <a:solidFill>
                  <a:srgbClr val="6A4CFF"/>
                </a:solidFill>
                <a:cs typeface="Fanan" pitchFamily="2" charset="-78"/>
              </a:rPr>
              <a:t>)</a:t>
            </a:r>
            <a:r>
              <a:rPr lang="ar-SA" sz="2800" dirty="0">
                <a:cs typeface="Fanan" pitchFamily="2" charset="-78"/>
              </a:rPr>
              <a:t>وهي :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64A07CD-6B28-4C9A-8B55-0DF37B56FBD8}"/>
              </a:ext>
            </a:extLst>
          </p:cNvPr>
          <p:cNvSpPr txBox="1"/>
          <p:nvPr/>
        </p:nvSpPr>
        <p:spPr>
          <a:xfrm>
            <a:off x="6256774" y="2616381"/>
            <a:ext cx="566057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3200" dirty="0">
                <a:solidFill>
                  <a:srgbClr val="FF0000"/>
                </a:solidFill>
                <a:cs typeface="Fanan" pitchFamily="2" charset="-78"/>
              </a:rPr>
              <a:t>1-</a:t>
            </a:r>
            <a:r>
              <a:rPr lang="ar-SA" sz="3200" dirty="0">
                <a:cs typeface="Fanan" pitchFamily="2" charset="-78"/>
              </a:rPr>
              <a:t> أداة </a:t>
            </a:r>
            <a:r>
              <a:rPr lang="ar-SA" sz="3200" dirty="0">
                <a:solidFill>
                  <a:schemeClr val="accent1"/>
                </a:solidFill>
                <a:cs typeface="Fanan" pitchFamily="2" charset="-78"/>
              </a:rPr>
              <a:t>التحديد</a:t>
            </a:r>
            <a:r>
              <a:rPr lang="ar-SA" sz="3200" dirty="0">
                <a:cs typeface="Fanan" pitchFamily="2" charset="-78"/>
              </a:rPr>
              <a:t> على شكل </a:t>
            </a:r>
            <a:r>
              <a:rPr lang="ar-SA" sz="3200" dirty="0">
                <a:solidFill>
                  <a:srgbClr val="0099A9"/>
                </a:solidFill>
                <a:cs typeface="Fanan" pitchFamily="2" charset="-78"/>
              </a:rPr>
              <a:t>مستطيل</a:t>
            </a:r>
            <a:r>
              <a:rPr lang="ar-SA" sz="3200" dirty="0">
                <a:cs typeface="Fanan" pitchFamily="2" charset="-78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ar-SA" sz="3200" dirty="0">
                <a:solidFill>
                  <a:srgbClr val="FF0000"/>
                </a:solidFill>
                <a:cs typeface="Fanan" pitchFamily="2" charset="-78"/>
              </a:rPr>
              <a:t>2-</a:t>
            </a:r>
            <a:r>
              <a:rPr lang="ar-SA" sz="3200" dirty="0">
                <a:cs typeface="Fanan" pitchFamily="2" charset="-78"/>
              </a:rPr>
              <a:t> أداة </a:t>
            </a:r>
            <a:r>
              <a:rPr lang="ar-SA" sz="3200" dirty="0">
                <a:solidFill>
                  <a:schemeClr val="accent1"/>
                </a:solidFill>
                <a:cs typeface="Fanan" pitchFamily="2" charset="-78"/>
              </a:rPr>
              <a:t>التحديد</a:t>
            </a:r>
            <a:r>
              <a:rPr lang="ar-SA" sz="3200" dirty="0">
                <a:cs typeface="Fanan" pitchFamily="2" charset="-78"/>
              </a:rPr>
              <a:t> </a:t>
            </a:r>
            <a:r>
              <a:rPr lang="ar-SA" sz="3200" dirty="0">
                <a:solidFill>
                  <a:srgbClr val="0099A9"/>
                </a:solidFill>
                <a:cs typeface="Fanan" pitchFamily="2" charset="-78"/>
              </a:rPr>
              <a:t>الحر</a:t>
            </a:r>
            <a:r>
              <a:rPr lang="ar-SA" sz="3200" dirty="0">
                <a:cs typeface="Fanan" pitchFamily="2" charset="-78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ar-SA" sz="3200" dirty="0">
                <a:solidFill>
                  <a:srgbClr val="FF0000"/>
                </a:solidFill>
                <a:cs typeface="Fanan" pitchFamily="2" charset="-78"/>
              </a:rPr>
              <a:t>3-</a:t>
            </a:r>
            <a:r>
              <a:rPr lang="ar-SA" sz="3200" dirty="0">
                <a:cs typeface="Fanan" pitchFamily="2" charset="-78"/>
              </a:rPr>
              <a:t> أداة </a:t>
            </a:r>
            <a:r>
              <a:rPr lang="ar-SA" sz="3200" dirty="0">
                <a:solidFill>
                  <a:schemeClr val="accent1"/>
                </a:solidFill>
                <a:cs typeface="Fanan" pitchFamily="2" charset="-78"/>
              </a:rPr>
              <a:t>التحديد</a:t>
            </a:r>
            <a:r>
              <a:rPr lang="ar-SA" sz="3200" dirty="0">
                <a:cs typeface="Fanan" pitchFamily="2" charset="-78"/>
              </a:rPr>
              <a:t> </a:t>
            </a:r>
            <a:r>
              <a:rPr lang="ar-SA" sz="3200" dirty="0">
                <a:solidFill>
                  <a:srgbClr val="0099A9"/>
                </a:solidFill>
                <a:cs typeface="Fanan" pitchFamily="2" charset="-78"/>
              </a:rPr>
              <a:t>الضبابي</a:t>
            </a:r>
            <a:r>
              <a:rPr lang="ar-SA" sz="3200" dirty="0">
                <a:cs typeface="Fanan" pitchFamily="2" charset="-78"/>
              </a:rPr>
              <a:t> (</a:t>
            </a:r>
            <a:r>
              <a:rPr lang="ar-SA" sz="3200" u="sng" dirty="0">
                <a:solidFill>
                  <a:srgbClr val="6A4CFF"/>
                </a:solidFill>
                <a:cs typeface="Fanan" pitchFamily="2" charset="-78"/>
              </a:rPr>
              <a:t>العصا السحرية</a:t>
            </a:r>
            <a:r>
              <a:rPr lang="ar-SA" sz="3200" dirty="0">
                <a:cs typeface="Fanan" pitchFamily="2" charset="-78"/>
              </a:rPr>
              <a:t>) 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F777B55-9CDB-4B96-80F8-58E3A463E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33" y="2798680"/>
            <a:ext cx="5257948" cy="2064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62C026E8-6D0C-0864-BE61-DBA6439ED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267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727D2C7-3AE2-48AA-9D53-A163E3C33E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82" t="40341" r="37742" b="27325"/>
          <a:stretch/>
        </p:blipFill>
        <p:spPr>
          <a:xfrm>
            <a:off x="1205802" y="1442927"/>
            <a:ext cx="10986198" cy="4566268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6307" b="37093"/>
          <a:stretch>
            <a:fillRect/>
          </a:stretch>
        </p:blipFill>
        <p:spPr>
          <a:xfrm>
            <a:off x="-11151" y="5988818"/>
            <a:ext cx="12203151" cy="86918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أداة تحديد المستطيل : </a:t>
            </a:r>
          </a:p>
        </p:txBody>
      </p:sp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7AEF9C13-5A33-CF1E-FCBA-5553073EC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90BB4485-550A-D832-3738-B8ACAD7942E2}"/>
              </a:ext>
            </a:extLst>
          </p:cNvPr>
          <p:cNvSpPr txBox="1"/>
          <p:nvPr/>
        </p:nvSpPr>
        <p:spPr>
          <a:xfrm>
            <a:off x="432079" y="919707"/>
            <a:ext cx="117599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cs typeface="Fanan" pitchFamily="2" charset="-78"/>
              </a:rPr>
              <a:t>- </a:t>
            </a:r>
            <a:r>
              <a:rPr lang="ar-SA" sz="2800" dirty="0">
                <a:solidFill>
                  <a:srgbClr val="E72592"/>
                </a:solidFill>
                <a:cs typeface="Fanan" pitchFamily="2" charset="-78"/>
              </a:rPr>
              <a:t>تستخدم</a:t>
            </a:r>
            <a:r>
              <a:rPr lang="ar-SA" sz="2800" dirty="0">
                <a:cs typeface="Fanan" pitchFamily="2" charset="-78"/>
              </a:rPr>
              <a:t> أداة تحديد المستطيل </a:t>
            </a:r>
            <a:r>
              <a:rPr lang="ar-SA" sz="2800" dirty="0">
                <a:solidFill>
                  <a:srgbClr val="FF0000"/>
                </a:solidFill>
                <a:cs typeface="Fanan" pitchFamily="2" charset="-78"/>
              </a:rPr>
              <a:t>لتحديد جزء بشكل كامل . </a:t>
            </a:r>
          </a:p>
        </p:txBody>
      </p:sp>
    </p:spTree>
    <p:extLst>
      <p:ext uri="{BB962C8B-B14F-4D97-AF65-F5344CB8AC3E}">
        <p14:creationId xmlns:p14="http://schemas.microsoft.com/office/powerpoint/2010/main" val="752533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1151" y="3429000"/>
            <a:ext cx="12203151" cy="3429001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88969" y="284476"/>
            <a:ext cx="3435916" cy="2731274"/>
            <a:chOff x="6191036" y="861181"/>
            <a:chExt cx="4641137" cy="3902006"/>
          </a:xfrm>
        </p:grpSpPr>
        <p:sp>
          <p:nvSpPr>
            <p:cNvPr id="14" name="矩形 13"/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54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47BFE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6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F20E9AAB-A1C1-4A16-97A7-42D58D2E3FB4}"/>
              </a:ext>
            </a:extLst>
          </p:cNvPr>
          <p:cNvSpPr txBox="1">
            <a:spLocks/>
          </p:cNvSpPr>
          <p:nvPr/>
        </p:nvSpPr>
        <p:spPr>
          <a:xfrm>
            <a:off x="2077866" y="2546719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kumimoji="0" lang="ar-SA" sz="8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Fanan" pitchFamily="2" charset="-78"/>
                <a:sym typeface="Pangolin"/>
              </a:rPr>
              <a:t>الوحدة الأولى </a:t>
            </a:r>
            <a:br>
              <a:rPr kumimoji="0" lang="ar-SA" sz="8000" b="1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25000"/>
                  </a:srgbClr>
                </a:solidFill>
                <a:effectLst/>
                <a:uLnTx/>
                <a:uFillTx/>
                <a:cs typeface="Fanan" pitchFamily="2" charset="-78"/>
                <a:sym typeface="Pangolin"/>
              </a:rPr>
            </a:br>
            <a:r>
              <a:rPr kumimoji="0" lang="ar-SA" sz="6000" b="1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25000"/>
                  </a:srgbClr>
                </a:solidFill>
                <a:effectLst/>
                <a:uLnTx/>
                <a:uFillTx/>
                <a:cs typeface="Fanan" pitchFamily="2" charset="-78"/>
                <a:sym typeface="Pangolin"/>
              </a:rPr>
              <a:t>معالجة الصور المتقدمة</a:t>
            </a:r>
            <a:endParaRPr kumimoji="0" lang="en-SA" sz="6000" b="1" i="0" u="none" strike="noStrike" kern="0" cap="none" spc="0" normalizeH="0" baseline="0" noProof="0" dirty="0">
              <a:ln>
                <a:noFill/>
              </a:ln>
              <a:solidFill>
                <a:srgbClr val="E3E7EA">
                  <a:lumMod val="25000"/>
                </a:srgbClr>
              </a:solidFill>
              <a:effectLst/>
              <a:uLnTx/>
              <a:uFillTx/>
              <a:cs typeface="Fanan" pitchFamily="2" charset="-78"/>
              <a:sym typeface="Pangolin"/>
            </a:endParaRPr>
          </a:p>
        </p:txBody>
      </p:sp>
      <p:pic>
        <p:nvPicPr>
          <p:cNvPr id="2050" name="Picture 2" descr="Digital Image Processing - التطبيقات على Google Play">
            <a:extLst>
              <a:ext uri="{FF2B5EF4-FFF2-40B4-BE49-F238E27FC236}">
                <a16:creationId xmlns:a16="http://schemas.microsoft.com/office/drawing/2014/main" id="{E3AB338D-A3A9-1765-D30C-53F6E0FF4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528" y="284476"/>
            <a:ext cx="2107032" cy="210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E8AB41A2-6A6C-E634-68F2-FA6371704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90435"/>
            <a:ext cx="1786313" cy="476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5988818"/>
            <a:ext cx="12203151" cy="86918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أداة التحديد الحر :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EA68D67-0A53-460C-BB0F-04FFD412B7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34" t="59334" r="37948" b="6373"/>
          <a:stretch/>
        </p:blipFill>
        <p:spPr>
          <a:xfrm>
            <a:off x="924449" y="1506969"/>
            <a:ext cx="11267552" cy="4431324"/>
          </a:xfrm>
          <a:prstGeom prst="rect">
            <a:avLst/>
          </a:prstGeom>
        </p:spPr>
      </p:pic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9DDD02B8-3644-E843-D381-64239C99C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38B99972-0B08-1B5E-4310-D02662BF8EFC}"/>
              </a:ext>
            </a:extLst>
          </p:cNvPr>
          <p:cNvSpPr txBox="1"/>
          <p:nvPr/>
        </p:nvSpPr>
        <p:spPr>
          <a:xfrm>
            <a:off x="432079" y="919707"/>
            <a:ext cx="117599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cs typeface="Fanan" pitchFamily="2" charset="-78"/>
              </a:rPr>
              <a:t>- </a:t>
            </a:r>
            <a:r>
              <a:rPr lang="ar-SA" sz="2800" dirty="0">
                <a:solidFill>
                  <a:srgbClr val="0499A9"/>
                </a:solidFill>
                <a:cs typeface="Fanan" pitchFamily="2" charset="-78"/>
              </a:rPr>
              <a:t>تستخدم</a:t>
            </a:r>
            <a:r>
              <a:rPr lang="ar-SA" sz="2800" dirty="0">
                <a:cs typeface="Fanan" pitchFamily="2" charset="-78"/>
              </a:rPr>
              <a:t> أداة التحديد الحر </a:t>
            </a:r>
            <a:r>
              <a:rPr lang="ar-SA" sz="2800" dirty="0">
                <a:solidFill>
                  <a:srgbClr val="E72592"/>
                </a:solidFill>
                <a:cs typeface="Fanan" pitchFamily="2" charset="-78"/>
              </a:rPr>
              <a:t>لتحديد جزء معقد في الصورة . </a:t>
            </a:r>
          </a:p>
        </p:txBody>
      </p:sp>
    </p:spTree>
    <p:extLst>
      <p:ext uri="{BB962C8B-B14F-4D97-AF65-F5344CB8AC3E}">
        <p14:creationId xmlns:p14="http://schemas.microsoft.com/office/powerpoint/2010/main" val="3360074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5988818"/>
            <a:ext cx="12203151" cy="86918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أداة التحديد الضبابي (العصا السحرية) :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FEF064F-7509-44D4-8935-F56AAC3214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07" t="27839" r="36785" b="5055"/>
          <a:stretch/>
        </p:blipFill>
        <p:spPr>
          <a:xfrm>
            <a:off x="1557495" y="1518733"/>
            <a:ext cx="10500528" cy="4419560"/>
          </a:xfrm>
          <a:prstGeom prst="rect">
            <a:avLst/>
          </a:prstGeom>
        </p:spPr>
      </p:pic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A5D77D99-9E98-6360-D661-4343958D3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682AF911-5BBC-5F35-DDA4-C18C0C47A81C}"/>
              </a:ext>
            </a:extLst>
          </p:cNvPr>
          <p:cNvSpPr txBox="1"/>
          <p:nvPr/>
        </p:nvSpPr>
        <p:spPr>
          <a:xfrm>
            <a:off x="432079" y="919707"/>
            <a:ext cx="117599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cs typeface="Fanan" pitchFamily="2" charset="-78"/>
              </a:rPr>
              <a:t>- </a:t>
            </a:r>
            <a:r>
              <a:rPr lang="ar-SA" sz="2800" dirty="0">
                <a:solidFill>
                  <a:srgbClr val="C00000"/>
                </a:solidFill>
                <a:cs typeface="Fanan" pitchFamily="2" charset="-78"/>
              </a:rPr>
              <a:t>تستخدم</a:t>
            </a:r>
            <a:r>
              <a:rPr lang="ar-SA" sz="2800" dirty="0">
                <a:cs typeface="Fanan" pitchFamily="2" charset="-78"/>
              </a:rPr>
              <a:t> أداة التحديد الضبابي (العصا السحرية) </a:t>
            </a:r>
            <a:r>
              <a:rPr lang="ar-SA" sz="2800" dirty="0">
                <a:solidFill>
                  <a:srgbClr val="BF9000"/>
                </a:solidFill>
                <a:cs typeface="Fanan" pitchFamily="2" charset="-78"/>
              </a:rPr>
              <a:t>لتحديد جزء من الصورة حسب اللون.</a:t>
            </a:r>
          </a:p>
        </p:txBody>
      </p:sp>
    </p:spTree>
    <p:extLst>
      <p:ext uri="{BB962C8B-B14F-4D97-AF65-F5344CB8AC3E}">
        <p14:creationId xmlns:p14="http://schemas.microsoft.com/office/powerpoint/2010/main" val="1585251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EF416BB-7DE4-45DB-93E8-4D22ED7CF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1" t="17289" r="21127" b="15165"/>
          <a:stretch/>
        </p:blipFill>
        <p:spPr>
          <a:xfrm>
            <a:off x="432079" y="1442927"/>
            <a:ext cx="11759921" cy="4981401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6307" b="37093"/>
          <a:stretch>
            <a:fillRect/>
          </a:stretch>
        </p:blipFill>
        <p:spPr>
          <a:xfrm>
            <a:off x="-11151" y="6149590"/>
            <a:ext cx="12203151" cy="708409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نقل ونسخ جزء معين : </a:t>
            </a:r>
          </a:p>
        </p:txBody>
      </p:sp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D9EEFF8F-1072-C9CB-0099-BFFD7A3B7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2FD30A5-C431-B789-AC93-9A74C3C83361}"/>
              </a:ext>
            </a:extLst>
          </p:cNvPr>
          <p:cNvSpPr txBox="1"/>
          <p:nvPr/>
        </p:nvSpPr>
        <p:spPr>
          <a:xfrm>
            <a:off x="432079" y="919707"/>
            <a:ext cx="117599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cs typeface="Fanan" pitchFamily="2" charset="-78"/>
              </a:rPr>
              <a:t>- بعد </a:t>
            </a:r>
            <a:r>
              <a:rPr lang="ar-SA" sz="2800" dirty="0">
                <a:solidFill>
                  <a:srgbClr val="00B050"/>
                </a:solidFill>
                <a:cs typeface="Fanan" pitchFamily="2" charset="-78"/>
              </a:rPr>
              <a:t>تحديد جزء معين</a:t>
            </a:r>
            <a:r>
              <a:rPr lang="ar-SA" sz="2800" dirty="0">
                <a:cs typeface="Fanan" pitchFamily="2" charset="-78"/>
              </a:rPr>
              <a:t> من صورة نستطيع </a:t>
            </a:r>
            <a:r>
              <a:rPr lang="ar-SA" sz="2800" dirty="0">
                <a:solidFill>
                  <a:srgbClr val="FF0000"/>
                </a:solidFill>
                <a:cs typeface="Fanan" pitchFamily="2" charset="-78"/>
              </a:rPr>
              <a:t>نسخه وتكراره أو قصه ونقله </a:t>
            </a:r>
            <a:r>
              <a:rPr lang="ar-SA" sz="2800" dirty="0">
                <a:cs typeface="Fanan" pitchFamily="2" charset="-78"/>
              </a:rPr>
              <a:t>إلي مكان آخر </a:t>
            </a:r>
            <a:r>
              <a:rPr lang="ar-SA" sz="2800" dirty="0">
                <a:solidFill>
                  <a:srgbClr val="BF9000"/>
                </a:solidFill>
                <a:cs typeface="Fanan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347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6305561"/>
            <a:ext cx="12203151" cy="5524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أداة الممحاة : </a:t>
            </a: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85B12078-B48D-7B94-DC1B-094350F59230}"/>
              </a:ext>
            </a:extLst>
          </p:cNvPr>
          <p:cNvGrpSpPr/>
          <p:nvPr/>
        </p:nvGrpSpPr>
        <p:grpSpPr>
          <a:xfrm>
            <a:off x="331597" y="1478179"/>
            <a:ext cx="11860403" cy="4888136"/>
            <a:chOff x="331597" y="1692679"/>
            <a:chExt cx="11860403" cy="4673636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1C73B839-74DC-48E7-9BBE-9221ECF16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236" t="16117" r="30605" b="10330"/>
            <a:stretch/>
          </p:blipFill>
          <p:spPr>
            <a:xfrm>
              <a:off x="5566787" y="1692680"/>
              <a:ext cx="6625213" cy="4673635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551A2C71-5411-45F4-BE89-981622D01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071" t="23443" r="32038" b="15380"/>
            <a:stretch/>
          </p:blipFill>
          <p:spPr>
            <a:xfrm>
              <a:off x="331597" y="1692679"/>
              <a:ext cx="5416060" cy="4673636"/>
            </a:xfrm>
            <a:prstGeom prst="rect">
              <a:avLst/>
            </a:prstGeom>
          </p:spPr>
        </p:pic>
      </p:grp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CFB819F-357B-4C0C-95C6-1B3EC4C90B97}"/>
              </a:ext>
            </a:extLst>
          </p:cNvPr>
          <p:cNvSpPr txBox="1"/>
          <p:nvPr/>
        </p:nvSpPr>
        <p:spPr>
          <a:xfrm>
            <a:off x="6561574" y="707937"/>
            <a:ext cx="5630426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800" dirty="0">
                <a:cs typeface="Fanan" pitchFamily="2" charset="-78"/>
              </a:rPr>
              <a:t>- تستخدم </a:t>
            </a:r>
            <a:r>
              <a:rPr lang="ar-SA" sz="2800" dirty="0">
                <a:solidFill>
                  <a:srgbClr val="00B0F0"/>
                </a:solidFill>
                <a:cs typeface="Fanan" pitchFamily="2" charset="-78"/>
              </a:rPr>
              <a:t>لمسح الأجزاء الغير مرغوبة </a:t>
            </a:r>
            <a:r>
              <a:rPr lang="ar-SA" sz="2800" dirty="0">
                <a:cs typeface="Fanan" pitchFamily="2" charset="-78"/>
              </a:rPr>
              <a:t>في الصورة</a:t>
            </a:r>
          </a:p>
        </p:txBody>
      </p:sp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375C9C20-5CA0-F4A1-532B-447FE0124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6125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B4561619-E87C-4B32-B617-0549A96C31E9}"/>
              </a:ext>
            </a:extLst>
          </p:cNvPr>
          <p:cNvGrpSpPr/>
          <p:nvPr/>
        </p:nvGrpSpPr>
        <p:grpSpPr>
          <a:xfrm>
            <a:off x="8404306" y="339268"/>
            <a:ext cx="2919671" cy="816245"/>
            <a:chOff x="8623493" y="1831144"/>
            <a:chExt cx="3227367" cy="973015"/>
          </a:xfrm>
          <a:solidFill>
            <a:schemeClr val="accent6">
              <a:lumMod val="75000"/>
            </a:schemeClr>
          </a:solidFill>
        </p:grpSpPr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C41ACE17-477C-42E0-B055-9634546AF723}"/>
                </a:ext>
              </a:extLst>
            </p:cNvPr>
            <p:cNvSpPr/>
            <p:nvPr/>
          </p:nvSpPr>
          <p:spPr>
            <a:xfrm rot="16200000">
              <a:off x="9554307" y="900330"/>
              <a:ext cx="951916" cy="2813543"/>
            </a:xfrm>
            <a:custGeom>
              <a:avLst/>
              <a:gdLst>
                <a:gd name="connsiteX0" fmla="*/ 951916 w 951916"/>
                <a:gd name="connsiteY0" fmla="*/ 158657 h 2813543"/>
                <a:gd name="connsiteX1" fmla="*/ 951916 w 951916"/>
                <a:gd name="connsiteY1" fmla="*/ 444307 h 2813543"/>
                <a:gd name="connsiteX2" fmla="*/ 0 w 951916"/>
                <a:gd name="connsiteY2" fmla="*/ 444307 h 2813543"/>
                <a:gd name="connsiteX3" fmla="*/ 0 w 951916"/>
                <a:gd name="connsiteY3" fmla="*/ 2813542 h 2813543"/>
                <a:gd name="connsiteX4" fmla="*/ 951916 w 951916"/>
                <a:gd name="connsiteY4" fmla="*/ 2813542 h 2813543"/>
                <a:gd name="connsiteX5" fmla="*/ 951916 w 951916"/>
                <a:gd name="connsiteY5" fmla="*/ 2813543 h 2813543"/>
                <a:gd name="connsiteX6" fmla="*/ 0 w 951916"/>
                <a:gd name="connsiteY6" fmla="*/ 2813543 h 2813543"/>
                <a:gd name="connsiteX7" fmla="*/ 0 w 951916"/>
                <a:gd name="connsiteY7" fmla="*/ 158657 h 2813543"/>
                <a:gd name="connsiteX8" fmla="*/ 158656 w 951916"/>
                <a:gd name="connsiteY8" fmla="*/ 0 h 2813543"/>
                <a:gd name="connsiteX9" fmla="*/ 793260 w 951916"/>
                <a:gd name="connsiteY9" fmla="*/ 0 h 2813543"/>
                <a:gd name="connsiteX10" fmla="*/ 951916 w 951916"/>
                <a:gd name="connsiteY10" fmla="*/ 158657 h 2813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916" h="2813543">
                  <a:moveTo>
                    <a:pt x="951916" y="158657"/>
                  </a:moveTo>
                  <a:lnTo>
                    <a:pt x="951916" y="444307"/>
                  </a:lnTo>
                  <a:lnTo>
                    <a:pt x="0" y="444307"/>
                  </a:lnTo>
                  <a:lnTo>
                    <a:pt x="0" y="2813542"/>
                  </a:lnTo>
                  <a:lnTo>
                    <a:pt x="951916" y="2813542"/>
                  </a:lnTo>
                  <a:lnTo>
                    <a:pt x="951916" y="2813543"/>
                  </a:lnTo>
                  <a:lnTo>
                    <a:pt x="0" y="2813543"/>
                  </a:lnTo>
                  <a:lnTo>
                    <a:pt x="0" y="158657"/>
                  </a:lnTo>
                  <a:cubicBezTo>
                    <a:pt x="0" y="71035"/>
                    <a:pt x="71033" y="0"/>
                    <a:pt x="158656" y="0"/>
                  </a:cubicBezTo>
                  <a:lnTo>
                    <a:pt x="793260" y="0"/>
                  </a:lnTo>
                  <a:cubicBezTo>
                    <a:pt x="880883" y="0"/>
                    <a:pt x="951916" y="71035"/>
                    <a:pt x="951916" y="15865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 dirty="0"/>
            </a:p>
          </p:txBody>
        </p:sp>
        <p:sp>
          <p:nvSpPr>
            <p:cNvPr id="34" name="مستطيل: زوايا علوية مستديرة 33">
              <a:extLst>
                <a:ext uri="{FF2B5EF4-FFF2-40B4-BE49-F238E27FC236}">
                  <a16:creationId xmlns:a16="http://schemas.microsoft.com/office/drawing/2014/main" id="{832C28C0-3C67-4356-8326-33DE0078DA57}"/>
                </a:ext>
              </a:extLst>
            </p:cNvPr>
            <p:cNvSpPr/>
            <p:nvPr/>
          </p:nvSpPr>
          <p:spPr>
            <a:xfrm rot="5400000" flipH="1">
              <a:off x="9960120" y="913419"/>
              <a:ext cx="967940" cy="2813540"/>
            </a:xfrm>
            <a:prstGeom prst="round2Same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84CC4136-7B49-4EF4-A0A6-36261E6DB408}"/>
                </a:ext>
              </a:extLst>
            </p:cNvPr>
            <p:cNvSpPr txBox="1"/>
            <p:nvPr/>
          </p:nvSpPr>
          <p:spPr>
            <a:xfrm>
              <a:off x="9037320" y="2058579"/>
              <a:ext cx="2468880" cy="44026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latin typeface="Dubai" panose="020B0503030403030204" pitchFamily="34" charset="-78"/>
                  <a:cs typeface="Dubai" panose="020B0503030403030204" pitchFamily="34" charset="-78"/>
                </a:rPr>
                <a:t>تقويم ختامي</a:t>
              </a:r>
            </a:p>
          </p:txBody>
        </p:sp>
      </p:grpSp>
      <p:sp>
        <p:nvSpPr>
          <p:cNvPr id="70" name="مستطيل: زوايا مستديرة 69">
            <a:extLst>
              <a:ext uri="{FF2B5EF4-FFF2-40B4-BE49-F238E27FC236}">
                <a16:creationId xmlns:a16="http://schemas.microsoft.com/office/drawing/2014/main" id="{EF5DC492-9D2D-4EA4-B9F6-91CADCF95FD0}"/>
              </a:ext>
            </a:extLst>
          </p:cNvPr>
          <p:cNvSpPr/>
          <p:nvPr/>
        </p:nvSpPr>
        <p:spPr>
          <a:xfrm>
            <a:off x="3195376" y="2051207"/>
            <a:ext cx="7421759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1" name="مستطيل: زوايا مستديرة 70">
            <a:extLst>
              <a:ext uri="{FF2B5EF4-FFF2-40B4-BE49-F238E27FC236}">
                <a16:creationId xmlns:a16="http://schemas.microsoft.com/office/drawing/2014/main" id="{0883A232-9FA4-4BCE-8ED0-79E5EA8E67D8}"/>
              </a:ext>
            </a:extLst>
          </p:cNvPr>
          <p:cNvSpPr/>
          <p:nvPr/>
        </p:nvSpPr>
        <p:spPr>
          <a:xfrm>
            <a:off x="10865218" y="2051207"/>
            <a:ext cx="600075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</a:t>
            </a:r>
            <a:endParaRPr lang="ar-KW" sz="2000" b="1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2BF2A5D9-9269-4949-8E29-5BF75FFA6553}"/>
              </a:ext>
            </a:extLst>
          </p:cNvPr>
          <p:cNvSpPr txBox="1"/>
          <p:nvPr/>
        </p:nvSpPr>
        <p:spPr>
          <a:xfrm>
            <a:off x="3864682" y="2236197"/>
            <a:ext cx="6674456" cy="40011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يعتبر برنامج (</a:t>
            </a:r>
            <a:r>
              <a:rPr lang="en-US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GIMP</a:t>
            </a:r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) أحد اقوى البرامج الغير مجانية مغلقة المصدر</a:t>
            </a:r>
            <a:endParaRPr lang="ar-KW" sz="20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3" name="مستطيل: زوايا مستديرة 72">
            <a:extLst>
              <a:ext uri="{FF2B5EF4-FFF2-40B4-BE49-F238E27FC236}">
                <a16:creationId xmlns:a16="http://schemas.microsoft.com/office/drawing/2014/main" id="{E29BE77C-1B17-4D65-A370-FA75F600EF84}"/>
              </a:ext>
            </a:extLst>
          </p:cNvPr>
          <p:cNvSpPr/>
          <p:nvPr/>
        </p:nvSpPr>
        <p:spPr>
          <a:xfrm>
            <a:off x="3195377" y="3045665"/>
            <a:ext cx="7421758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4" name="مستطيل: زوايا مستديرة 73">
            <a:extLst>
              <a:ext uri="{FF2B5EF4-FFF2-40B4-BE49-F238E27FC236}">
                <a16:creationId xmlns:a16="http://schemas.microsoft.com/office/drawing/2014/main" id="{F2B08C65-E7F8-4165-B291-E1A59B867B55}"/>
              </a:ext>
            </a:extLst>
          </p:cNvPr>
          <p:cNvSpPr/>
          <p:nvPr/>
        </p:nvSpPr>
        <p:spPr>
          <a:xfrm>
            <a:off x="10865218" y="3045665"/>
            <a:ext cx="600075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2</a:t>
            </a:r>
            <a:endParaRPr lang="ar-KW" sz="2000" b="1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AD616EF1-904E-464E-8EF6-65FE7E03AFB8}"/>
              </a:ext>
            </a:extLst>
          </p:cNvPr>
          <p:cNvSpPr txBox="1"/>
          <p:nvPr/>
        </p:nvSpPr>
        <p:spPr>
          <a:xfrm>
            <a:off x="3319418" y="3192276"/>
            <a:ext cx="7201865" cy="36933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18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لا يوجد هناك أي فرق بين حفظ الصورة وتصديرها </a:t>
            </a:r>
            <a:endParaRPr lang="ar-KW" sz="18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6" name="مستطيل: زوايا مستديرة 75">
            <a:extLst>
              <a:ext uri="{FF2B5EF4-FFF2-40B4-BE49-F238E27FC236}">
                <a16:creationId xmlns:a16="http://schemas.microsoft.com/office/drawing/2014/main" id="{3B567266-06AC-41BD-813B-6DEE655B76B1}"/>
              </a:ext>
            </a:extLst>
          </p:cNvPr>
          <p:cNvSpPr/>
          <p:nvPr/>
        </p:nvSpPr>
        <p:spPr>
          <a:xfrm>
            <a:off x="3195376" y="4040123"/>
            <a:ext cx="7421759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7" name="مستطيل: زوايا مستديرة 76">
            <a:extLst>
              <a:ext uri="{FF2B5EF4-FFF2-40B4-BE49-F238E27FC236}">
                <a16:creationId xmlns:a16="http://schemas.microsoft.com/office/drawing/2014/main" id="{8A353E32-C2AB-44C7-B200-A9CBBE841515}"/>
              </a:ext>
            </a:extLst>
          </p:cNvPr>
          <p:cNvSpPr/>
          <p:nvPr/>
        </p:nvSpPr>
        <p:spPr>
          <a:xfrm>
            <a:off x="10865218" y="4040123"/>
            <a:ext cx="600075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3</a:t>
            </a:r>
            <a:endParaRPr lang="ar-KW" sz="2000" b="1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8" name="مربع نص 77">
            <a:extLst>
              <a:ext uri="{FF2B5EF4-FFF2-40B4-BE49-F238E27FC236}">
                <a16:creationId xmlns:a16="http://schemas.microsoft.com/office/drawing/2014/main" id="{359BBC17-4FFB-4241-BB62-AD64ED235DC2}"/>
              </a:ext>
            </a:extLst>
          </p:cNvPr>
          <p:cNvSpPr txBox="1"/>
          <p:nvPr/>
        </p:nvSpPr>
        <p:spPr>
          <a:xfrm>
            <a:off x="3489108" y="4207474"/>
            <a:ext cx="703724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800" b="1" dirty="0">
                <a:latin typeface="Dubai" panose="020B0503030403030204" pitchFamily="34" charset="-78"/>
                <a:cs typeface="Dubai" panose="020B0503030403030204" pitchFamily="34" charset="-78"/>
              </a:rPr>
              <a:t>يعد نظام الألوان(</a:t>
            </a:r>
            <a:r>
              <a:rPr lang="en-US" sz="1800" b="1" dirty="0">
                <a:latin typeface="Dubai" panose="020B0503030403030204" pitchFamily="34" charset="-78"/>
                <a:cs typeface="Dubai" panose="020B0503030403030204" pitchFamily="34" charset="-78"/>
              </a:rPr>
              <a:t>RGB</a:t>
            </a:r>
            <a:r>
              <a:rPr lang="ar-SA" sz="1800" b="1" dirty="0">
                <a:latin typeface="Dubai" panose="020B0503030403030204" pitchFamily="34" charset="-78"/>
                <a:cs typeface="Dubai" panose="020B0503030403030204" pitchFamily="34" charset="-78"/>
              </a:rPr>
              <a:t>) الأفضل لعرض الصورة على الشاشة </a:t>
            </a:r>
            <a:endParaRPr lang="ar-KW" sz="18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9" name="مستطيل: زوايا مستديرة 78">
            <a:extLst>
              <a:ext uri="{FF2B5EF4-FFF2-40B4-BE49-F238E27FC236}">
                <a16:creationId xmlns:a16="http://schemas.microsoft.com/office/drawing/2014/main" id="{60EB6222-173E-4F0A-84E1-297CBCA5D9DC}"/>
              </a:ext>
            </a:extLst>
          </p:cNvPr>
          <p:cNvSpPr/>
          <p:nvPr/>
        </p:nvSpPr>
        <p:spPr>
          <a:xfrm>
            <a:off x="3195376" y="5034581"/>
            <a:ext cx="7421759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0" name="مستطيل: زوايا مستديرة 79">
            <a:extLst>
              <a:ext uri="{FF2B5EF4-FFF2-40B4-BE49-F238E27FC236}">
                <a16:creationId xmlns:a16="http://schemas.microsoft.com/office/drawing/2014/main" id="{27B4D45A-37B9-447E-9FA9-5F679C5A4B4F}"/>
              </a:ext>
            </a:extLst>
          </p:cNvPr>
          <p:cNvSpPr/>
          <p:nvPr/>
        </p:nvSpPr>
        <p:spPr>
          <a:xfrm>
            <a:off x="10865218" y="5034581"/>
            <a:ext cx="600075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4</a:t>
            </a:r>
            <a:endParaRPr lang="ar-KW" sz="2000" b="1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1" name="مربع نص 80">
            <a:extLst>
              <a:ext uri="{FF2B5EF4-FFF2-40B4-BE49-F238E27FC236}">
                <a16:creationId xmlns:a16="http://schemas.microsoft.com/office/drawing/2014/main" id="{DC4BE24E-64F8-4B57-B901-DE876D3F076B}"/>
              </a:ext>
            </a:extLst>
          </p:cNvPr>
          <p:cNvSpPr txBox="1"/>
          <p:nvPr/>
        </p:nvSpPr>
        <p:spPr>
          <a:xfrm>
            <a:off x="3332926" y="5161067"/>
            <a:ext cx="7214417" cy="36933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يمكن تحديد جزء من الصورة حسب لونها باستخدام أداة التحديد الضبابي</a:t>
            </a:r>
            <a:endParaRPr lang="ar-KW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83" name="رسم 82" descr="شارة علامة 1 مع تعبئة خالصة">
            <a:extLst>
              <a:ext uri="{FF2B5EF4-FFF2-40B4-BE49-F238E27FC236}">
                <a16:creationId xmlns:a16="http://schemas.microsoft.com/office/drawing/2014/main" id="{60935D6A-693A-450C-80CB-9E63D7E76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5764" y="455594"/>
            <a:ext cx="1070019" cy="1070019"/>
          </a:xfrm>
          <a:prstGeom prst="rect">
            <a:avLst/>
          </a:prstGeom>
        </p:spPr>
      </p:pic>
      <p:pic>
        <p:nvPicPr>
          <p:cNvPr id="82" name="رسم 81" descr="شارة الصليب مع تعبئة خالصة">
            <a:extLst>
              <a:ext uri="{FF2B5EF4-FFF2-40B4-BE49-F238E27FC236}">
                <a16:creationId xmlns:a16="http://schemas.microsoft.com/office/drawing/2014/main" id="{5482FDE4-9924-4558-8611-5A47DB9C79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3784" y="455595"/>
            <a:ext cx="1070019" cy="1070019"/>
          </a:xfrm>
          <a:prstGeom prst="rect">
            <a:avLst/>
          </a:prstGeom>
        </p:spPr>
      </p:pic>
      <p:sp>
        <p:nvSpPr>
          <p:cNvPr id="9" name="قوس متوسط مزدوج 8">
            <a:extLst>
              <a:ext uri="{FF2B5EF4-FFF2-40B4-BE49-F238E27FC236}">
                <a16:creationId xmlns:a16="http://schemas.microsoft.com/office/drawing/2014/main" id="{AF322DAC-D308-42BC-A13F-3458AECA33EE}"/>
              </a:ext>
            </a:extLst>
          </p:cNvPr>
          <p:cNvSpPr/>
          <p:nvPr/>
        </p:nvSpPr>
        <p:spPr>
          <a:xfrm>
            <a:off x="726707" y="1969477"/>
            <a:ext cx="2358137" cy="752608"/>
          </a:xfrm>
          <a:prstGeom prst="bracketPair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5" name="قوس متوسط مزدوج 54">
            <a:extLst>
              <a:ext uri="{FF2B5EF4-FFF2-40B4-BE49-F238E27FC236}">
                <a16:creationId xmlns:a16="http://schemas.microsoft.com/office/drawing/2014/main" id="{0C4D6A17-4F3E-4BA5-BB4D-7377F4B69B52}"/>
              </a:ext>
            </a:extLst>
          </p:cNvPr>
          <p:cNvSpPr/>
          <p:nvPr/>
        </p:nvSpPr>
        <p:spPr>
          <a:xfrm>
            <a:off x="713198" y="2998881"/>
            <a:ext cx="2358137" cy="752608"/>
          </a:xfrm>
          <a:prstGeom prst="bracketPair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6" name="قوس متوسط مزدوج 55">
            <a:extLst>
              <a:ext uri="{FF2B5EF4-FFF2-40B4-BE49-F238E27FC236}">
                <a16:creationId xmlns:a16="http://schemas.microsoft.com/office/drawing/2014/main" id="{43008CAD-4824-46FC-B6E1-F778C319D2C5}"/>
              </a:ext>
            </a:extLst>
          </p:cNvPr>
          <p:cNvSpPr/>
          <p:nvPr/>
        </p:nvSpPr>
        <p:spPr>
          <a:xfrm>
            <a:off x="711098" y="3999258"/>
            <a:ext cx="2358137" cy="752608"/>
          </a:xfrm>
          <a:prstGeom prst="bracketPair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7" name="قوس متوسط مزدوج 56">
            <a:extLst>
              <a:ext uri="{FF2B5EF4-FFF2-40B4-BE49-F238E27FC236}">
                <a16:creationId xmlns:a16="http://schemas.microsoft.com/office/drawing/2014/main" id="{415DB9CD-BC1F-4B04-B268-0D0F2D607F03}"/>
              </a:ext>
            </a:extLst>
          </p:cNvPr>
          <p:cNvSpPr/>
          <p:nvPr/>
        </p:nvSpPr>
        <p:spPr>
          <a:xfrm>
            <a:off x="726706" y="4963570"/>
            <a:ext cx="2358137" cy="752608"/>
          </a:xfrm>
          <a:prstGeom prst="bracketPair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5F7E1A5-CC41-4639-80A0-FC45BE4BA35F}"/>
              </a:ext>
            </a:extLst>
          </p:cNvPr>
          <p:cNvSpPr/>
          <p:nvPr/>
        </p:nvSpPr>
        <p:spPr>
          <a:xfrm>
            <a:off x="4783803" y="554628"/>
            <a:ext cx="6270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أو</a:t>
            </a:r>
          </a:p>
        </p:txBody>
      </p:sp>
      <p:pic>
        <p:nvPicPr>
          <p:cNvPr id="36" name="رسم 35" descr="شارة علامة 1 مع تعبئة خالصة">
            <a:extLst>
              <a:ext uri="{FF2B5EF4-FFF2-40B4-BE49-F238E27FC236}">
                <a16:creationId xmlns:a16="http://schemas.microsoft.com/office/drawing/2014/main" id="{1D7A9D58-7F01-43E0-B83F-E69981804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9890" y="3868032"/>
            <a:ext cx="1070019" cy="1070019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8A5FD04C-FC64-055C-1D89-D1F1517325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r="6307" b="37093"/>
          <a:stretch>
            <a:fillRect/>
          </a:stretch>
        </p:blipFill>
        <p:spPr>
          <a:xfrm>
            <a:off x="0" y="5705459"/>
            <a:ext cx="12203151" cy="1175242"/>
          </a:xfrm>
          <a:prstGeom prst="rect">
            <a:avLst/>
          </a:prstGeom>
        </p:spPr>
      </p:pic>
      <p:pic>
        <p:nvPicPr>
          <p:cNvPr id="4" name="رسم 3" descr="شارة الصليب مع تعبئة خالصة">
            <a:extLst>
              <a:ext uri="{FF2B5EF4-FFF2-40B4-BE49-F238E27FC236}">
                <a16:creationId xmlns:a16="http://schemas.microsoft.com/office/drawing/2014/main" id="{0F43066C-CC1B-1B5E-0C42-51C9911FD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39545" y="1740695"/>
            <a:ext cx="1070019" cy="1070019"/>
          </a:xfrm>
          <a:prstGeom prst="rect">
            <a:avLst/>
          </a:prstGeom>
        </p:spPr>
      </p:pic>
      <p:pic>
        <p:nvPicPr>
          <p:cNvPr id="6" name="رسم 5" descr="شارة الصليب مع تعبئة خالصة">
            <a:extLst>
              <a:ext uri="{FF2B5EF4-FFF2-40B4-BE49-F238E27FC236}">
                <a16:creationId xmlns:a16="http://schemas.microsoft.com/office/drawing/2014/main" id="{1F1F92AF-CAE3-1B3A-4AF5-49E2350729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39545" y="2836145"/>
            <a:ext cx="1070019" cy="1070019"/>
          </a:xfrm>
          <a:prstGeom prst="rect">
            <a:avLst/>
          </a:prstGeom>
        </p:spPr>
      </p:pic>
      <p:pic>
        <p:nvPicPr>
          <p:cNvPr id="7" name="رسم 6" descr="شارة علامة 1 مع تعبئة خالصة">
            <a:extLst>
              <a:ext uri="{FF2B5EF4-FFF2-40B4-BE49-F238E27FC236}">
                <a16:creationId xmlns:a16="http://schemas.microsoft.com/office/drawing/2014/main" id="{AF260B1E-4C60-B704-306C-BEF56B2EA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8816" y="4900622"/>
            <a:ext cx="1070019" cy="107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6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11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خلفية تجريدية لشبكة">
            <a:extLst>
              <a:ext uri="{FF2B5EF4-FFF2-40B4-BE49-F238E27FC236}">
                <a16:creationId xmlns:a16="http://schemas.microsoft.com/office/drawing/2014/main" id="{0BBF19E0-DC61-4D62-B6FC-59DF70461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44C2E5B-070F-4CB2-BB70-693CA6F78F68}"/>
              </a:ext>
            </a:extLst>
          </p:cNvPr>
          <p:cNvSpPr txBox="1"/>
          <p:nvPr/>
        </p:nvSpPr>
        <p:spPr>
          <a:xfrm>
            <a:off x="-944545" y="5385472"/>
            <a:ext cx="5630426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6000" dirty="0">
                <a:solidFill>
                  <a:srgbClr val="FF0000"/>
                </a:solidFill>
                <a:cs typeface="Fanan" pitchFamily="2" charset="-78"/>
              </a:rPr>
              <a:t>نهاية الدرس الأول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6">
            <a:extLst>
              <a:ext uri="{FF2B5EF4-FFF2-40B4-BE49-F238E27FC236}">
                <a16:creationId xmlns:a16="http://schemas.microsoft.com/office/drawing/2014/main" id="{EAFE825A-5EE8-43EE-A4A9-4C3372906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6702" y="6036783"/>
            <a:ext cx="12203151" cy="83868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2152EDEF-7C2C-4E36-BB79-985D172E8ED6}"/>
              </a:ext>
            </a:extLst>
          </p:cNvPr>
          <p:cNvGrpSpPr/>
          <p:nvPr/>
        </p:nvGrpSpPr>
        <p:grpSpPr>
          <a:xfrm>
            <a:off x="5143743" y="5367551"/>
            <a:ext cx="1430121" cy="837680"/>
            <a:chOff x="5159696" y="5035103"/>
            <a:chExt cx="1430121" cy="837680"/>
          </a:xfrm>
          <a:solidFill>
            <a:srgbClr val="FEA200"/>
          </a:solidFill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A047221-82AC-4AFE-AAD6-99037EAD53F7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ight Triangle 71">
              <a:extLst>
                <a:ext uri="{FF2B5EF4-FFF2-40B4-BE49-F238E27FC236}">
                  <a16:creationId xmlns:a16="http://schemas.microsoft.com/office/drawing/2014/main" id="{4BAD3C5B-891C-42A4-A9AA-420F2FA808E2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Right Triangle 72">
              <a:extLst>
                <a:ext uri="{FF2B5EF4-FFF2-40B4-BE49-F238E27FC236}">
                  <a16:creationId xmlns:a16="http://schemas.microsoft.com/office/drawing/2014/main" id="{8B3D66FF-AC3B-40D0-B671-7527D0C1ECEE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ight Triangle 73">
              <a:extLst>
                <a:ext uri="{FF2B5EF4-FFF2-40B4-BE49-F238E27FC236}">
                  <a16:creationId xmlns:a16="http://schemas.microsoft.com/office/drawing/2014/main" id="{C77877C6-88F3-420A-B7F9-1D460072FC84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Right Triangle 74">
              <a:extLst>
                <a:ext uri="{FF2B5EF4-FFF2-40B4-BE49-F238E27FC236}">
                  <a16:creationId xmlns:a16="http://schemas.microsoft.com/office/drawing/2014/main" id="{3EE4156A-5F5D-4C04-AAAD-BE0D3A504EC4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ight Triangle 77">
              <a:extLst>
                <a:ext uri="{FF2B5EF4-FFF2-40B4-BE49-F238E27FC236}">
                  <a16:creationId xmlns:a16="http://schemas.microsoft.com/office/drawing/2014/main" id="{165B0295-7070-4F8C-AEC5-86E41199EF70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285DDFC-F1BC-4A7F-B018-BDCBEB2CC05E}"/>
              </a:ext>
            </a:extLst>
          </p:cNvPr>
          <p:cNvGrpSpPr/>
          <p:nvPr/>
        </p:nvGrpSpPr>
        <p:grpSpPr>
          <a:xfrm rot="4310456">
            <a:off x="5208558" y="4149581"/>
            <a:ext cx="1430121" cy="837680"/>
            <a:chOff x="5159696" y="5035103"/>
            <a:chExt cx="1430121" cy="837680"/>
          </a:xfrm>
          <a:solidFill>
            <a:srgbClr val="008CF8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D738C02-D1BE-45E1-9EB0-46901190A94D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ight Triangle 79">
              <a:extLst>
                <a:ext uri="{FF2B5EF4-FFF2-40B4-BE49-F238E27FC236}">
                  <a16:creationId xmlns:a16="http://schemas.microsoft.com/office/drawing/2014/main" id="{108F4621-0EBD-42D5-BD93-3F6CFD3D24EA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ight Triangle 80">
              <a:extLst>
                <a:ext uri="{FF2B5EF4-FFF2-40B4-BE49-F238E27FC236}">
                  <a16:creationId xmlns:a16="http://schemas.microsoft.com/office/drawing/2014/main" id="{8A58849F-1DDD-49B5-B31A-415F46205CC8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ight Triangle 81">
              <a:extLst>
                <a:ext uri="{FF2B5EF4-FFF2-40B4-BE49-F238E27FC236}">
                  <a16:creationId xmlns:a16="http://schemas.microsoft.com/office/drawing/2014/main" id="{83448CD9-7510-4E4F-B7E5-11E887A59786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ight Triangle 82">
              <a:extLst>
                <a:ext uri="{FF2B5EF4-FFF2-40B4-BE49-F238E27FC236}">
                  <a16:creationId xmlns:a16="http://schemas.microsoft.com/office/drawing/2014/main" id="{B83C25AB-1DA4-4F84-A64B-6F06FC2F5964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Right Triangle 83">
              <a:extLst>
                <a:ext uri="{FF2B5EF4-FFF2-40B4-BE49-F238E27FC236}">
                  <a16:creationId xmlns:a16="http://schemas.microsoft.com/office/drawing/2014/main" id="{76EA01B0-CE9D-4EB3-B2F5-DF2C1380FB5C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81E0C08-3584-4690-BAAF-69F077C8693E}"/>
              </a:ext>
            </a:extLst>
          </p:cNvPr>
          <p:cNvGrpSpPr/>
          <p:nvPr/>
        </p:nvGrpSpPr>
        <p:grpSpPr>
          <a:xfrm rot="218524">
            <a:off x="5213890" y="2963484"/>
            <a:ext cx="1430121" cy="837680"/>
            <a:chOff x="5159696" y="5035103"/>
            <a:chExt cx="1430121" cy="837680"/>
          </a:xfrm>
          <a:solidFill>
            <a:srgbClr val="FE23AB"/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77626F1-0BF4-4A28-A956-9B37AF4341D5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Right Triangle 86">
              <a:extLst>
                <a:ext uri="{FF2B5EF4-FFF2-40B4-BE49-F238E27FC236}">
                  <a16:creationId xmlns:a16="http://schemas.microsoft.com/office/drawing/2014/main" id="{B7069837-630C-4E11-A163-42C0E5CDFECB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Right Triangle 87">
              <a:extLst>
                <a:ext uri="{FF2B5EF4-FFF2-40B4-BE49-F238E27FC236}">
                  <a16:creationId xmlns:a16="http://schemas.microsoft.com/office/drawing/2014/main" id="{208E0B31-DB8E-4479-883F-AC5A29A1163C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Right Triangle 88">
              <a:extLst>
                <a:ext uri="{FF2B5EF4-FFF2-40B4-BE49-F238E27FC236}">
                  <a16:creationId xmlns:a16="http://schemas.microsoft.com/office/drawing/2014/main" id="{C3FCE464-431A-403C-A6DE-16D46E5C4AA7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ight Triangle 89">
              <a:extLst>
                <a:ext uri="{FF2B5EF4-FFF2-40B4-BE49-F238E27FC236}">
                  <a16:creationId xmlns:a16="http://schemas.microsoft.com/office/drawing/2014/main" id="{0FF5469E-38AC-4072-A510-46CB7DDBDF64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Right Triangle 90">
              <a:extLst>
                <a:ext uri="{FF2B5EF4-FFF2-40B4-BE49-F238E27FC236}">
                  <a16:creationId xmlns:a16="http://schemas.microsoft.com/office/drawing/2014/main" id="{1E8008A7-7138-4A15-BB8A-E624A7D84BD9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A68D443-E0AD-47C5-8E1E-2ECFC17DA090}"/>
              </a:ext>
            </a:extLst>
          </p:cNvPr>
          <p:cNvGrpSpPr/>
          <p:nvPr/>
        </p:nvGrpSpPr>
        <p:grpSpPr>
          <a:xfrm rot="4310456">
            <a:off x="5228373" y="1957266"/>
            <a:ext cx="1430121" cy="837680"/>
            <a:chOff x="5159696" y="5035103"/>
            <a:chExt cx="1430121" cy="837680"/>
          </a:xfrm>
          <a:solidFill>
            <a:srgbClr val="00C897"/>
          </a:solidFill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58E7A97-2B79-4CCD-8E33-AA8C2252719F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Right Triangle 93">
              <a:extLst>
                <a:ext uri="{FF2B5EF4-FFF2-40B4-BE49-F238E27FC236}">
                  <a16:creationId xmlns:a16="http://schemas.microsoft.com/office/drawing/2014/main" id="{61DEF37D-5AD9-43BA-AED3-621C50CF48C9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Right Triangle 94">
              <a:extLst>
                <a:ext uri="{FF2B5EF4-FFF2-40B4-BE49-F238E27FC236}">
                  <a16:creationId xmlns:a16="http://schemas.microsoft.com/office/drawing/2014/main" id="{F99DDA40-CB43-4EE0-8225-DCC98F000753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Right Triangle 95">
              <a:extLst>
                <a:ext uri="{FF2B5EF4-FFF2-40B4-BE49-F238E27FC236}">
                  <a16:creationId xmlns:a16="http://schemas.microsoft.com/office/drawing/2014/main" id="{ACE40E92-7A61-4BA9-A888-95F88FD51D41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ight Triangle 96">
              <a:extLst>
                <a:ext uri="{FF2B5EF4-FFF2-40B4-BE49-F238E27FC236}">
                  <a16:creationId xmlns:a16="http://schemas.microsoft.com/office/drawing/2014/main" id="{6EDBC201-560C-4A32-9D0F-FA785AF71833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Right Triangle 97">
              <a:extLst>
                <a:ext uri="{FF2B5EF4-FFF2-40B4-BE49-F238E27FC236}">
                  <a16:creationId xmlns:a16="http://schemas.microsoft.com/office/drawing/2014/main" id="{6819941D-D698-4418-99F3-0B8CAD7F37B8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6398241-7B5B-4042-9A2C-F1FBA34AFB46}"/>
              </a:ext>
            </a:extLst>
          </p:cNvPr>
          <p:cNvGrpSpPr/>
          <p:nvPr/>
        </p:nvGrpSpPr>
        <p:grpSpPr>
          <a:xfrm rot="218524">
            <a:off x="5205059" y="782696"/>
            <a:ext cx="1430121" cy="837680"/>
            <a:chOff x="5159696" y="5035103"/>
            <a:chExt cx="1430121" cy="837680"/>
          </a:xfrm>
          <a:solidFill>
            <a:srgbClr val="9EE227"/>
          </a:solidFill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A7647F0-F379-4BDB-B865-1E007B94CBAA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Right Triangle 107">
              <a:extLst>
                <a:ext uri="{FF2B5EF4-FFF2-40B4-BE49-F238E27FC236}">
                  <a16:creationId xmlns:a16="http://schemas.microsoft.com/office/drawing/2014/main" id="{B01F3BDC-E765-4471-901E-C5F809C2F9D3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Right Triangle 108">
              <a:extLst>
                <a:ext uri="{FF2B5EF4-FFF2-40B4-BE49-F238E27FC236}">
                  <a16:creationId xmlns:a16="http://schemas.microsoft.com/office/drawing/2014/main" id="{3B1ADB11-5CD6-4EC2-95AD-97F90CADEAFD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Right Triangle 109">
              <a:extLst>
                <a:ext uri="{FF2B5EF4-FFF2-40B4-BE49-F238E27FC236}">
                  <a16:creationId xmlns:a16="http://schemas.microsoft.com/office/drawing/2014/main" id="{DA3B84F8-E475-4D2A-B139-6669C61C13DA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Right Triangle 110">
              <a:extLst>
                <a:ext uri="{FF2B5EF4-FFF2-40B4-BE49-F238E27FC236}">
                  <a16:creationId xmlns:a16="http://schemas.microsoft.com/office/drawing/2014/main" id="{7B9C2A8D-C986-40CA-B9B5-26D25023D90C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ight Triangle 111">
              <a:extLst>
                <a:ext uri="{FF2B5EF4-FFF2-40B4-BE49-F238E27FC236}">
                  <a16:creationId xmlns:a16="http://schemas.microsoft.com/office/drawing/2014/main" id="{9A99B125-5A02-436D-991D-4EEEAFFC4CCB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24E6C4-AAC5-40C9-B2AA-28C2BBCD57F6}"/>
              </a:ext>
            </a:extLst>
          </p:cNvPr>
          <p:cNvGrpSpPr/>
          <p:nvPr/>
        </p:nvGrpSpPr>
        <p:grpSpPr>
          <a:xfrm>
            <a:off x="1524000" y="5045961"/>
            <a:ext cx="3847232" cy="1389339"/>
            <a:chOff x="1524000" y="5045961"/>
            <a:chExt cx="3847232" cy="1389339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A383E08E-8B38-48F3-9716-0DE34A247826}"/>
                </a:ext>
              </a:extLst>
            </p:cNvPr>
            <p:cNvSpPr/>
            <p:nvPr/>
          </p:nvSpPr>
          <p:spPr>
            <a:xfrm rot="429712">
              <a:off x="1639303" y="5045961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73C5CB0-00C9-448D-A826-1821484B6735}"/>
                </a:ext>
              </a:extLst>
            </p:cNvPr>
            <p:cNvSpPr/>
            <p:nvPr/>
          </p:nvSpPr>
          <p:spPr>
            <a:xfrm>
              <a:off x="1524000" y="5178420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E96FBD9-28D8-4FB4-8850-F2672AC77D40}"/>
                </a:ext>
              </a:extLst>
            </p:cNvPr>
            <p:cNvSpPr/>
            <p:nvPr/>
          </p:nvSpPr>
          <p:spPr>
            <a:xfrm>
              <a:off x="4114351" y="5178420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8B686B5-6A6F-4A64-BD94-B53C57F1A773}"/>
                </a:ext>
              </a:extLst>
            </p:cNvPr>
            <p:cNvSpPr/>
            <p:nvPr/>
          </p:nvSpPr>
          <p:spPr>
            <a:xfrm>
              <a:off x="4275376" y="5339445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518501-C55B-4ABD-99FC-C1E7B03D1EB8}"/>
                </a:ext>
              </a:extLst>
            </p:cNvPr>
            <p:cNvSpPr txBox="1"/>
            <p:nvPr/>
          </p:nvSpPr>
          <p:spPr>
            <a:xfrm>
              <a:off x="4285118" y="5400129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0260CF-3CD0-4E6F-8FBC-930D78E31066}"/>
                </a:ext>
              </a:extLst>
            </p:cNvPr>
            <p:cNvSpPr txBox="1"/>
            <p:nvPr/>
          </p:nvSpPr>
          <p:spPr>
            <a:xfrm>
              <a:off x="4336391" y="5627944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9900"/>
                  </a:solidFill>
                  <a:latin typeface="Century Gothic" panose="020B0502020202020204" pitchFamily="34" charset="0"/>
                </a:rPr>
                <a:t>01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0B03E7-0CD3-449F-84C9-1D7D59D3E1FE}"/>
                </a:ext>
              </a:extLst>
            </p:cNvPr>
            <p:cNvSpPr txBox="1"/>
            <p:nvPr/>
          </p:nvSpPr>
          <p:spPr>
            <a:xfrm>
              <a:off x="1596017" y="5668322"/>
              <a:ext cx="21819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FF9900"/>
                  </a:solidFill>
                  <a:latin typeface="Century Gothic" panose="020B0502020202020204" pitchFamily="34" charset="0"/>
                </a:rPr>
                <a:t>أساسيات تحرير الصور</a:t>
              </a:r>
              <a:endParaRPr lang="en-US" sz="2000" b="1" dirty="0">
                <a:solidFill>
                  <a:srgbClr val="FF99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1" name="Graphic 10" descr="Bullseye">
              <a:extLst>
                <a:ext uri="{FF2B5EF4-FFF2-40B4-BE49-F238E27FC236}">
                  <a16:creationId xmlns:a16="http://schemas.microsoft.com/office/drawing/2014/main" id="{15802A86-9120-4041-9861-9C8C3CB59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87576" y="5707906"/>
              <a:ext cx="365760" cy="36576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1C51F3C-9096-4151-B08A-FA5DE5290551}"/>
              </a:ext>
            </a:extLst>
          </p:cNvPr>
          <p:cNvGrpSpPr/>
          <p:nvPr/>
        </p:nvGrpSpPr>
        <p:grpSpPr>
          <a:xfrm>
            <a:off x="6206691" y="107308"/>
            <a:ext cx="3847232" cy="1374544"/>
            <a:chOff x="6206691" y="107308"/>
            <a:chExt cx="3847232" cy="1374544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F7A2AAC5-FF69-479A-A6C8-3B3462789F30}"/>
                </a:ext>
              </a:extLst>
            </p:cNvPr>
            <p:cNvSpPr/>
            <p:nvPr/>
          </p:nvSpPr>
          <p:spPr>
            <a:xfrm rot="21164160">
              <a:off x="6836015" y="107308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32C30B56-F8E2-4021-B009-1442F0D26534}"/>
                </a:ext>
              </a:extLst>
            </p:cNvPr>
            <p:cNvSpPr/>
            <p:nvPr/>
          </p:nvSpPr>
          <p:spPr>
            <a:xfrm>
              <a:off x="6206691" y="224972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AFE399A1-1E70-44C3-B767-EC3B6726DF65}"/>
                </a:ext>
              </a:extLst>
            </p:cNvPr>
            <p:cNvSpPr/>
            <p:nvPr/>
          </p:nvSpPr>
          <p:spPr>
            <a:xfrm>
              <a:off x="6242527" y="224972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FF5050"/>
                </a:gs>
                <a:gs pos="100000">
                  <a:srgbClr val="CC0000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55507F8B-4C2A-4C5D-B522-8565957F4A9A}"/>
                </a:ext>
              </a:extLst>
            </p:cNvPr>
            <p:cNvSpPr/>
            <p:nvPr/>
          </p:nvSpPr>
          <p:spPr>
            <a:xfrm>
              <a:off x="6403552" y="385997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E04C338-B3F2-4383-A5DD-457C9F888AAA}"/>
                </a:ext>
              </a:extLst>
            </p:cNvPr>
            <p:cNvSpPr txBox="1"/>
            <p:nvPr/>
          </p:nvSpPr>
          <p:spPr>
            <a:xfrm>
              <a:off x="6413294" y="446681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B966677-4346-4D95-822F-C4DE9A8500BA}"/>
                </a:ext>
              </a:extLst>
            </p:cNvPr>
            <p:cNvSpPr txBox="1"/>
            <p:nvPr/>
          </p:nvSpPr>
          <p:spPr>
            <a:xfrm>
              <a:off x="6464567" y="674496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5050"/>
                  </a:solidFill>
                  <a:latin typeface="Century Gothic" panose="020B0502020202020204" pitchFamily="34" charset="0"/>
                </a:rPr>
                <a:t>06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D12FDB9-0542-47C7-ABA0-B04664F4F5C3}"/>
                </a:ext>
              </a:extLst>
            </p:cNvPr>
            <p:cNvSpPr txBox="1"/>
            <p:nvPr/>
          </p:nvSpPr>
          <p:spPr>
            <a:xfrm>
              <a:off x="7837009" y="647344"/>
              <a:ext cx="1756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FF5050"/>
                  </a:solidFill>
                  <a:latin typeface="Century Gothic" panose="020B0502020202020204" pitchFamily="34" charset="0"/>
                </a:rPr>
                <a:t>المشروع</a:t>
              </a:r>
              <a:endParaRPr lang="en-US" sz="2000" b="1" dirty="0">
                <a:solidFill>
                  <a:srgbClr val="FF505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" name="Graphic 3" descr="Pie chart">
              <a:extLst>
                <a:ext uri="{FF2B5EF4-FFF2-40B4-BE49-F238E27FC236}">
                  <a16:creationId xmlns:a16="http://schemas.microsoft.com/office/drawing/2014/main" id="{868CC3A8-0719-497B-955D-D67E77ADD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42016" y="674496"/>
              <a:ext cx="365760" cy="36576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E49F43-3A50-49D6-8DCF-0321683B4B15}"/>
              </a:ext>
            </a:extLst>
          </p:cNvPr>
          <p:cNvGrpSpPr/>
          <p:nvPr/>
        </p:nvGrpSpPr>
        <p:grpSpPr>
          <a:xfrm>
            <a:off x="1546456" y="1228086"/>
            <a:ext cx="3847232" cy="1395722"/>
            <a:chOff x="1546456" y="1228086"/>
            <a:chExt cx="3847232" cy="1395722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100C9D56-18D1-4C26-9E8E-724BCF82CFF9}"/>
                </a:ext>
              </a:extLst>
            </p:cNvPr>
            <p:cNvSpPr/>
            <p:nvPr/>
          </p:nvSpPr>
          <p:spPr>
            <a:xfrm rot="429712">
              <a:off x="1639303" y="1228086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DF59B71-8F84-40A0-94DC-84DD2C558A68}"/>
                </a:ext>
              </a:extLst>
            </p:cNvPr>
            <p:cNvSpPr/>
            <p:nvPr/>
          </p:nvSpPr>
          <p:spPr>
            <a:xfrm>
              <a:off x="1546456" y="1366928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9F59E8D-C558-41D3-A7A2-4405783F043D}"/>
                </a:ext>
              </a:extLst>
            </p:cNvPr>
            <p:cNvSpPr/>
            <p:nvPr/>
          </p:nvSpPr>
          <p:spPr>
            <a:xfrm>
              <a:off x="4136807" y="1366928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CCFF33"/>
                </a:gs>
                <a:gs pos="100000">
                  <a:srgbClr val="008000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8023591-A286-454C-A314-6733EF776E25}"/>
                </a:ext>
              </a:extLst>
            </p:cNvPr>
            <p:cNvSpPr/>
            <p:nvPr/>
          </p:nvSpPr>
          <p:spPr>
            <a:xfrm>
              <a:off x="4297832" y="1527953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771D003-639E-4953-9AA1-F041155C4997}"/>
                </a:ext>
              </a:extLst>
            </p:cNvPr>
            <p:cNvSpPr txBox="1"/>
            <p:nvPr/>
          </p:nvSpPr>
          <p:spPr>
            <a:xfrm>
              <a:off x="4307574" y="1588637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923E3E9-1291-44AC-A785-86FC3D0B22A8}"/>
                </a:ext>
              </a:extLst>
            </p:cNvPr>
            <p:cNvSpPr txBox="1"/>
            <p:nvPr/>
          </p:nvSpPr>
          <p:spPr>
            <a:xfrm>
              <a:off x="4358847" y="1816452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05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0275947-8728-47AD-9556-9A062B597CD7}"/>
                </a:ext>
              </a:extLst>
            </p:cNvPr>
            <p:cNvSpPr txBox="1"/>
            <p:nvPr/>
          </p:nvSpPr>
          <p:spPr>
            <a:xfrm>
              <a:off x="1930726" y="1725534"/>
              <a:ext cx="17562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إنشاء رسومات ثنائية الابعاد</a:t>
              </a:r>
              <a:endParaRPr lang="en-US" sz="2000" b="1" dirty="0">
                <a:solidFill>
                  <a:srgbClr val="0080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69" name="Graphic 68" descr="Single gear">
              <a:extLst>
                <a:ext uri="{FF2B5EF4-FFF2-40B4-BE49-F238E27FC236}">
                  <a16:creationId xmlns:a16="http://schemas.microsoft.com/office/drawing/2014/main" id="{C476777B-AF55-4CB0-806E-84DA19E03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717093" y="1896252"/>
              <a:ext cx="365760" cy="36576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2D6D64-672D-4EBE-9F9F-F7C90DEAE2D4}"/>
              </a:ext>
            </a:extLst>
          </p:cNvPr>
          <p:cNvGrpSpPr/>
          <p:nvPr/>
        </p:nvGrpSpPr>
        <p:grpSpPr>
          <a:xfrm>
            <a:off x="6232543" y="2144676"/>
            <a:ext cx="3877740" cy="1430411"/>
            <a:chOff x="6232543" y="2144676"/>
            <a:chExt cx="3877740" cy="1430411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57A53A1-0044-4B09-AEDE-31879FF5B15D}"/>
                </a:ext>
              </a:extLst>
            </p:cNvPr>
            <p:cNvSpPr/>
            <p:nvPr/>
          </p:nvSpPr>
          <p:spPr>
            <a:xfrm rot="21164160">
              <a:off x="6823073" y="2144676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962BC0E-C21C-4A24-9037-A1300FBB7696}"/>
                </a:ext>
              </a:extLst>
            </p:cNvPr>
            <p:cNvSpPr/>
            <p:nvPr/>
          </p:nvSpPr>
          <p:spPr>
            <a:xfrm>
              <a:off x="6232543" y="2318207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35C3396E-5C6B-41B6-848C-159F44D50BC7}"/>
                </a:ext>
              </a:extLst>
            </p:cNvPr>
            <p:cNvSpPr/>
            <p:nvPr/>
          </p:nvSpPr>
          <p:spPr>
            <a:xfrm>
              <a:off x="6268379" y="2318207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00CC99"/>
                </a:gs>
                <a:gs pos="100000">
                  <a:srgbClr val="006666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147959C-BDC8-4B06-B485-BF60B7D0F277}"/>
                </a:ext>
              </a:extLst>
            </p:cNvPr>
            <p:cNvSpPr/>
            <p:nvPr/>
          </p:nvSpPr>
          <p:spPr>
            <a:xfrm>
              <a:off x="6429404" y="2479232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327524A-60F0-4D46-980C-4576232E4C45}"/>
                </a:ext>
              </a:extLst>
            </p:cNvPr>
            <p:cNvSpPr txBox="1"/>
            <p:nvPr/>
          </p:nvSpPr>
          <p:spPr>
            <a:xfrm>
              <a:off x="6439146" y="2539916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31DBE2E-809B-4613-BF53-21A5A8EBEF8C}"/>
                </a:ext>
              </a:extLst>
            </p:cNvPr>
            <p:cNvSpPr txBox="1"/>
            <p:nvPr/>
          </p:nvSpPr>
          <p:spPr>
            <a:xfrm>
              <a:off x="6490419" y="2767731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6666"/>
                  </a:solidFill>
                  <a:latin typeface="Century Gothic" panose="020B0502020202020204" pitchFamily="34" charset="0"/>
                </a:rPr>
                <a:t>04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ED4BDBF-2D72-402B-B8C5-F6348F9E4232}"/>
                </a:ext>
              </a:extLst>
            </p:cNvPr>
            <p:cNvSpPr txBox="1"/>
            <p:nvPr/>
          </p:nvSpPr>
          <p:spPr>
            <a:xfrm>
              <a:off x="7743213" y="2835081"/>
              <a:ext cx="23670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006666"/>
                  </a:solidFill>
                  <a:latin typeface="Century Gothic" panose="020B0502020202020204" pitchFamily="34" charset="0"/>
                </a:rPr>
                <a:t>تنقيح الصور</a:t>
              </a:r>
              <a:endParaRPr lang="en-US" sz="2000" b="1" dirty="0">
                <a:solidFill>
                  <a:srgbClr val="006666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1" name="Graphic 70" descr="Head with gears">
              <a:extLst>
                <a:ext uri="{FF2B5EF4-FFF2-40B4-BE49-F238E27FC236}">
                  <a16:creationId xmlns:a16="http://schemas.microsoft.com/office/drawing/2014/main" id="{B1DC9FDE-A3FE-41EE-B3FA-E9B4B68FD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569139" y="2832780"/>
              <a:ext cx="365760" cy="36576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1F97FD-7E50-41F6-94D6-47EE1E3AB293}"/>
              </a:ext>
            </a:extLst>
          </p:cNvPr>
          <p:cNvGrpSpPr/>
          <p:nvPr/>
        </p:nvGrpSpPr>
        <p:grpSpPr>
          <a:xfrm>
            <a:off x="1546456" y="3121698"/>
            <a:ext cx="3847232" cy="1407856"/>
            <a:chOff x="1546456" y="3121698"/>
            <a:chExt cx="3847232" cy="1407856"/>
          </a:xfrm>
        </p:grpSpPr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D7FB4E2C-E97C-4AD0-8E29-D6AF35E5FAE3}"/>
                </a:ext>
              </a:extLst>
            </p:cNvPr>
            <p:cNvSpPr/>
            <p:nvPr/>
          </p:nvSpPr>
          <p:spPr>
            <a:xfrm rot="429712">
              <a:off x="1639303" y="3121698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412E983-9871-4A99-8541-B41C31563BE9}"/>
                </a:ext>
              </a:extLst>
            </p:cNvPr>
            <p:cNvSpPr/>
            <p:nvPr/>
          </p:nvSpPr>
          <p:spPr>
            <a:xfrm>
              <a:off x="1546456" y="3272674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7CC332A-E19C-410A-B06F-C2D540ABF0F9}"/>
                </a:ext>
              </a:extLst>
            </p:cNvPr>
            <p:cNvSpPr/>
            <p:nvPr/>
          </p:nvSpPr>
          <p:spPr>
            <a:xfrm>
              <a:off x="4136807" y="3272674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FF33CC"/>
                </a:gs>
                <a:gs pos="100000">
                  <a:srgbClr val="FF0066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FE83A19-FF44-4F45-BB27-9C6E604D4C35}"/>
                </a:ext>
              </a:extLst>
            </p:cNvPr>
            <p:cNvSpPr/>
            <p:nvPr/>
          </p:nvSpPr>
          <p:spPr>
            <a:xfrm>
              <a:off x="4297832" y="3433699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B74812-A39A-4698-94F3-097184D3F798}"/>
                </a:ext>
              </a:extLst>
            </p:cNvPr>
            <p:cNvSpPr txBox="1"/>
            <p:nvPr/>
          </p:nvSpPr>
          <p:spPr>
            <a:xfrm>
              <a:off x="4307574" y="3494383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E8524D-8D49-4749-848A-B0A9E608F5D2}"/>
                </a:ext>
              </a:extLst>
            </p:cNvPr>
            <p:cNvSpPr txBox="1"/>
            <p:nvPr/>
          </p:nvSpPr>
          <p:spPr>
            <a:xfrm>
              <a:off x="4358847" y="3722198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2AB9"/>
                  </a:solidFill>
                  <a:latin typeface="Century Gothic" panose="020B0502020202020204" pitchFamily="34" charset="0"/>
                </a:rPr>
                <a:t>03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EC6D87-5C43-4ABA-AE8C-36805B7F44D5}"/>
                </a:ext>
              </a:extLst>
            </p:cNvPr>
            <p:cNvSpPr txBox="1"/>
            <p:nvPr/>
          </p:nvSpPr>
          <p:spPr>
            <a:xfrm>
              <a:off x="1814848" y="3762385"/>
              <a:ext cx="1756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FF2AB9"/>
                  </a:solidFill>
                  <a:latin typeface="Century Gothic" panose="020B0502020202020204" pitchFamily="34" charset="0"/>
                </a:rPr>
                <a:t>تحرير الصور</a:t>
              </a:r>
              <a:endParaRPr lang="en-US" sz="2000" b="1" dirty="0">
                <a:solidFill>
                  <a:srgbClr val="FF2AB9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28" name="Graphic 127" descr="Bank">
              <a:extLst>
                <a:ext uri="{FF2B5EF4-FFF2-40B4-BE49-F238E27FC236}">
                  <a16:creationId xmlns:a16="http://schemas.microsoft.com/office/drawing/2014/main" id="{6B6CF4D0-4178-4CB0-8C36-200B9F42A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696313" y="3746045"/>
              <a:ext cx="365760" cy="36576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11485D-E666-4762-8FE5-29DC2DB8E5EE}"/>
              </a:ext>
            </a:extLst>
          </p:cNvPr>
          <p:cNvGrpSpPr/>
          <p:nvPr/>
        </p:nvGrpSpPr>
        <p:grpSpPr>
          <a:xfrm>
            <a:off x="6196707" y="4196425"/>
            <a:ext cx="3847232" cy="1471897"/>
            <a:chOff x="6196707" y="4196425"/>
            <a:chExt cx="3847232" cy="1471897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2634514-9190-4B04-B669-4874F79A0BC9}"/>
                </a:ext>
              </a:extLst>
            </p:cNvPr>
            <p:cNvSpPr/>
            <p:nvPr/>
          </p:nvSpPr>
          <p:spPr>
            <a:xfrm rot="21164160">
              <a:off x="6798549" y="4196425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B61648A-9927-4F33-A3D8-9BCF323A3E50}"/>
                </a:ext>
              </a:extLst>
            </p:cNvPr>
            <p:cNvSpPr/>
            <p:nvPr/>
          </p:nvSpPr>
          <p:spPr>
            <a:xfrm>
              <a:off x="6196707" y="4411442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E2B9244-B060-49E3-BFBF-5054353E6E17}"/>
                </a:ext>
              </a:extLst>
            </p:cNvPr>
            <p:cNvSpPr/>
            <p:nvPr/>
          </p:nvSpPr>
          <p:spPr>
            <a:xfrm>
              <a:off x="6232543" y="4411442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0099FF"/>
                </a:gs>
                <a:gs pos="100000">
                  <a:srgbClr val="0033CC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63F0F05-4353-4A60-87B1-A53FAD941621}"/>
                </a:ext>
              </a:extLst>
            </p:cNvPr>
            <p:cNvSpPr/>
            <p:nvPr/>
          </p:nvSpPr>
          <p:spPr>
            <a:xfrm>
              <a:off x="6393568" y="4572467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918754E-AC1D-4730-AC50-31DD842F521B}"/>
                </a:ext>
              </a:extLst>
            </p:cNvPr>
            <p:cNvSpPr txBox="1"/>
            <p:nvPr/>
          </p:nvSpPr>
          <p:spPr>
            <a:xfrm>
              <a:off x="6403310" y="4633151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78F4C11-499E-479B-BC9D-951339A6A76A}"/>
                </a:ext>
              </a:extLst>
            </p:cNvPr>
            <p:cNvSpPr txBox="1"/>
            <p:nvPr/>
          </p:nvSpPr>
          <p:spPr>
            <a:xfrm>
              <a:off x="6454583" y="4860966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33CC"/>
                  </a:solidFill>
                  <a:latin typeface="Century Gothic" panose="020B0502020202020204" pitchFamily="34" charset="0"/>
                </a:rPr>
                <a:t>02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CEFD0F0-0E6E-40A0-9CA1-B4603886E88E}"/>
                </a:ext>
              </a:extLst>
            </p:cNvPr>
            <p:cNvSpPr txBox="1"/>
            <p:nvPr/>
          </p:nvSpPr>
          <p:spPr>
            <a:xfrm>
              <a:off x="7910866" y="4834859"/>
              <a:ext cx="1756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0033CC"/>
                  </a:solidFill>
                  <a:latin typeface="Century Gothic" panose="020B0502020202020204" pitchFamily="34" charset="0"/>
                </a:rPr>
                <a:t>الطبقات</a:t>
              </a:r>
              <a:endParaRPr lang="en-US" sz="2000" b="1" dirty="0">
                <a:solidFill>
                  <a:srgbClr val="0033CC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30" name="Graphic 129" descr="Open folder">
              <a:extLst>
                <a:ext uri="{FF2B5EF4-FFF2-40B4-BE49-F238E27FC236}">
                  <a16:creationId xmlns:a16="http://schemas.microsoft.com/office/drawing/2014/main" id="{97F71CF0-4558-447F-A321-7D7291F7B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573973" y="4885672"/>
              <a:ext cx="365760" cy="365760"/>
            </a:xfrm>
            <a:prstGeom prst="rect">
              <a:avLst/>
            </a:prstGeom>
          </p:spPr>
        </p:pic>
      </p:grpSp>
      <p:pic>
        <p:nvPicPr>
          <p:cNvPr id="132" name="Graphic 131" descr="Walk">
            <a:extLst>
              <a:ext uri="{FF2B5EF4-FFF2-40B4-BE49-F238E27FC236}">
                <a16:creationId xmlns:a16="http://schemas.microsoft.com/office/drawing/2014/main" id="{B8658B34-5FA2-4ADD-9CAA-32347045EB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84667" y="5047733"/>
            <a:ext cx="702361" cy="702361"/>
          </a:xfrm>
          <a:prstGeom prst="rect">
            <a:avLst/>
          </a:prstGeom>
        </p:spPr>
      </p:pic>
      <p:cxnSp>
        <p:nvCxnSpPr>
          <p:cNvPr id="2" name="رابط كسهم مستقيم 1">
            <a:extLst>
              <a:ext uri="{FF2B5EF4-FFF2-40B4-BE49-F238E27FC236}">
                <a16:creationId xmlns:a16="http://schemas.microsoft.com/office/drawing/2014/main" id="{EDBF5451-E7FA-840C-88AD-2C995F2DBA81}"/>
              </a:ext>
            </a:extLst>
          </p:cNvPr>
          <p:cNvCxnSpPr>
            <a:cxnSpLocks/>
          </p:cNvCxnSpPr>
          <p:nvPr/>
        </p:nvCxnSpPr>
        <p:spPr>
          <a:xfrm>
            <a:off x="576761" y="5922827"/>
            <a:ext cx="1079238" cy="0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صورة 18">
            <a:extLst>
              <a:ext uri="{FF2B5EF4-FFF2-40B4-BE49-F238E27FC236}">
                <a16:creationId xmlns:a16="http://schemas.microsoft.com/office/drawing/2014/main" id="{03D1D181-988C-F5EE-ABC4-FADC9101F9A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90435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6702" y="3446464"/>
            <a:ext cx="12203151" cy="3429001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88969" y="284476"/>
            <a:ext cx="3435915" cy="2731274"/>
            <a:chOff x="6191037" y="861181"/>
            <a:chExt cx="4641136" cy="3902006"/>
          </a:xfrm>
        </p:grpSpPr>
        <p:sp>
          <p:nvSpPr>
            <p:cNvPr id="14" name="矩形 13"/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47BFE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8" name="Google Shape;332;p28">
            <a:extLst>
              <a:ext uri="{FF2B5EF4-FFF2-40B4-BE49-F238E27FC236}">
                <a16:creationId xmlns:a16="http://schemas.microsoft.com/office/drawing/2014/main" id="{A5F88C0D-2BD7-4CE2-BA34-337AC2A4FA3D}"/>
              </a:ext>
            </a:extLst>
          </p:cNvPr>
          <p:cNvSpPr txBox="1">
            <a:spLocks/>
          </p:cNvSpPr>
          <p:nvPr/>
        </p:nvSpPr>
        <p:spPr>
          <a:xfrm>
            <a:off x="2813538" y="2622620"/>
            <a:ext cx="5583861" cy="278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lang="ar-SA" sz="5400" kern="0" noProof="0" dirty="0">
                <a:solidFill>
                  <a:srgbClr val="C00000"/>
                </a:solidFill>
                <a:cs typeface="Fanan" pitchFamily="2" charset="-78"/>
              </a:rPr>
              <a:t>الدرس الأول</a:t>
            </a:r>
            <a:br>
              <a:rPr kumimoji="0" lang="ar-SA" sz="5400" b="1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cs typeface="Fanan" pitchFamily="2" charset="-78"/>
                <a:sym typeface="Pangolin"/>
              </a:rPr>
            </a:br>
            <a:r>
              <a:rPr kumimoji="0" lang="ar-SA" sz="5400" b="1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cs typeface="Fanan" pitchFamily="2" charset="-78"/>
                <a:sym typeface="Pangolin"/>
              </a:rPr>
              <a:t>أساسيات تحرير الصور</a:t>
            </a:r>
            <a:br>
              <a:rPr kumimoji="0" lang="ar-SA" sz="5400" b="1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cs typeface="Fanan" pitchFamily="2" charset="-78"/>
                <a:sym typeface="Pangolin"/>
              </a:rPr>
            </a:br>
            <a:endParaRPr kumimoji="0" lang="ar-SA" sz="5400" b="1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cs typeface="Fanan" pitchFamily="2" charset="-78"/>
              <a:sym typeface="Pangolin"/>
            </a:endParaRPr>
          </a:p>
        </p:txBody>
      </p:sp>
      <p:pic>
        <p:nvPicPr>
          <p:cNvPr id="1028" name="Picture 4" descr="This Unique Course Of Video And Photo Editing At Creative - Video Editing  Studio Names Transparent PNG - 689x458 - Free Download on NicePNG">
            <a:extLst>
              <a:ext uri="{FF2B5EF4-FFF2-40B4-BE49-F238E27FC236}">
                <a16:creationId xmlns:a16="http://schemas.microsoft.com/office/drawing/2014/main" id="{7414975F-9863-04CC-C719-30665965D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44" y="529122"/>
            <a:ext cx="2224463" cy="1631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50BC958-7BA8-B839-C2C4-C1B1967F3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90435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CE75301D-8D72-4138-8F5D-E9E34FB49D51}"/>
              </a:ext>
            </a:extLst>
          </p:cNvPr>
          <p:cNvSpPr/>
          <p:nvPr/>
        </p:nvSpPr>
        <p:spPr>
          <a:xfrm>
            <a:off x="7763683" y="5161148"/>
            <a:ext cx="2812297" cy="179680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6419533" y="821970"/>
            <a:ext cx="5393733" cy="4308307"/>
            <a:chOff x="2244725" y="2692929"/>
            <a:chExt cx="3076575" cy="2457450"/>
          </a:xfrm>
        </p:grpSpPr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2244725" y="4442354"/>
              <a:ext cx="3076575" cy="369888"/>
            </a:xfrm>
            <a:custGeom>
              <a:avLst/>
              <a:gdLst>
                <a:gd name="T0" fmla="*/ 373 w 966"/>
                <a:gd name="T1" fmla="*/ 116 h 116"/>
                <a:gd name="T2" fmla="*/ 145 w 966"/>
                <a:gd name="T3" fmla="*/ 116 h 116"/>
                <a:gd name="T4" fmla="*/ 36 w 966"/>
                <a:gd name="T5" fmla="*/ 116 h 116"/>
                <a:gd name="T6" fmla="*/ 2 w 966"/>
                <a:gd name="T7" fmla="*/ 89 h 116"/>
                <a:gd name="T8" fmla="*/ 0 w 966"/>
                <a:gd name="T9" fmla="*/ 75 h 116"/>
                <a:gd name="T10" fmla="*/ 0 w 966"/>
                <a:gd name="T11" fmla="*/ 0 h 116"/>
                <a:gd name="T12" fmla="*/ 943 w 966"/>
                <a:gd name="T13" fmla="*/ 0 h 116"/>
                <a:gd name="T14" fmla="*/ 966 w 966"/>
                <a:gd name="T15" fmla="*/ 0 h 116"/>
                <a:gd name="T16" fmla="*/ 966 w 966"/>
                <a:gd name="T17" fmla="*/ 79 h 116"/>
                <a:gd name="T18" fmla="*/ 928 w 966"/>
                <a:gd name="T19" fmla="*/ 116 h 116"/>
                <a:gd name="T20" fmla="*/ 600 w 966"/>
                <a:gd name="T21" fmla="*/ 116 h 116"/>
                <a:gd name="T22" fmla="*/ 592 w 966"/>
                <a:gd name="T23" fmla="*/ 116 h 116"/>
                <a:gd name="T24" fmla="*/ 585 w 966"/>
                <a:gd name="T25" fmla="*/ 116 h 116"/>
                <a:gd name="T26" fmla="*/ 383 w 966"/>
                <a:gd name="T27" fmla="*/ 116 h 116"/>
                <a:gd name="T28" fmla="*/ 373 w 966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6" h="116">
                  <a:moveTo>
                    <a:pt x="373" y="116"/>
                  </a:moveTo>
                  <a:cubicBezTo>
                    <a:pt x="297" y="116"/>
                    <a:pt x="221" y="116"/>
                    <a:pt x="145" y="116"/>
                  </a:cubicBezTo>
                  <a:cubicBezTo>
                    <a:pt x="109" y="116"/>
                    <a:pt x="72" y="116"/>
                    <a:pt x="36" y="116"/>
                  </a:cubicBezTo>
                  <a:cubicBezTo>
                    <a:pt x="21" y="116"/>
                    <a:pt x="5" y="104"/>
                    <a:pt x="2" y="89"/>
                  </a:cubicBezTo>
                  <a:cubicBezTo>
                    <a:pt x="0" y="84"/>
                    <a:pt x="0" y="80"/>
                    <a:pt x="0" y="75"/>
                  </a:cubicBezTo>
                  <a:cubicBezTo>
                    <a:pt x="0" y="52"/>
                    <a:pt x="0" y="0"/>
                    <a:pt x="0" y="0"/>
                  </a:cubicBezTo>
                  <a:cubicBezTo>
                    <a:pt x="0" y="0"/>
                    <a:pt x="631" y="0"/>
                    <a:pt x="943" y="0"/>
                  </a:cubicBezTo>
                  <a:cubicBezTo>
                    <a:pt x="950" y="0"/>
                    <a:pt x="959" y="0"/>
                    <a:pt x="966" y="0"/>
                  </a:cubicBezTo>
                  <a:cubicBezTo>
                    <a:pt x="966" y="0"/>
                    <a:pt x="966" y="56"/>
                    <a:pt x="966" y="79"/>
                  </a:cubicBezTo>
                  <a:cubicBezTo>
                    <a:pt x="966" y="100"/>
                    <a:pt x="949" y="116"/>
                    <a:pt x="928" y="116"/>
                  </a:cubicBezTo>
                  <a:cubicBezTo>
                    <a:pt x="819" y="116"/>
                    <a:pt x="709" y="116"/>
                    <a:pt x="600" y="116"/>
                  </a:cubicBezTo>
                  <a:cubicBezTo>
                    <a:pt x="598" y="116"/>
                    <a:pt x="595" y="116"/>
                    <a:pt x="592" y="116"/>
                  </a:cubicBezTo>
                  <a:cubicBezTo>
                    <a:pt x="590" y="116"/>
                    <a:pt x="587" y="116"/>
                    <a:pt x="585" y="116"/>
                  </a:cubicBezTo>
                  <a:cubicBezTo>
                    <a:pt x="517" y="116"/>
                    <a:pt x="450" y="116"/>
                    <a:pt x="383" y="116"/>
                  </a:cubicBezTo>
                  <a:lnTo>
                    <a:pt x="373" y="116"/>
                  </a:ln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5"/>
            <p:cNvSpPr>
              <a:spLocks noEditPoints="1"/>
            </p:cNvSpPr>
            <p:nvPr/>
          </p:nvSpPr>
          <p:spPr bwMode="auto">
            <a:xfrm>
              <a:off x="2244725" y="2692929"/>
              <a:ext cx="3076575" cy="1749425"/>
            </a:xfrm>
            <a:custGeom>
              <a:avLst/>
              <a:gdLst>
                <a:gd name="T0" fmla="*/ 966 w 966"/>
                <a:gd name="T1" fmla="*/ 549 h 549"/>
                <a:gd name="T2" fmla="*/ 943 w 966"/>
                <a:gd name="T3" fmla="*/ 549 h 549"/>
                <a:gd name="T4" fmla="*/ 0 w 966"/>
                <a:gd name="T5" fmla="*/ 549 h 549"/>
                <a:gd name="T6" fmla="*/ 0 w 966"/>
                <a:gd name="T7" fmla="*/ 108 h 549"/>
                <a:gd name="T8" fmla="*/ 1 w 966"/>
                <a:gd name="T9" fmla="*/ 39 h 549"/>
                <a:gd name="T10" fmla="*/ 14 w 966"/>
                <a:gd name="T11" fmla="*/ 9 h 549"/>
                <a:gd name="T12" fmla="*/ 39 w 966"/>
                <a:gd name="T13" fmla="*/ 1 h 549"/>
                <a:gd name="T14" fmla="*/ 806 w 966"/>
                <a:gd name="T15" fmla="*/ 1 h 549"/>
                <a:gd name="T16" fmla="*/ 926 w 966"/>
                <a:gd name="T17" fmla="*/ 1 h 549"/>
                <a:gd name="T18" fmla="*/ 966 w 966"/>
                <a:gd name="T19" fmla="*/ 41 h 549"/>
                <a:gd name="T20" fmla="*/ 966 w 966"/>
                <a:gd name="T21" fmla="*/ 549 h 549"/>
                <a:gd name="T22" fmla="*/ 483 w 966"/>
                <a:gd name="T23" fmla="*/ 511 h 549"/>
                <a:gd name="T24" fmla="*/ 923 w 966"/>
                <a:gd name="T25" fmla="*/ 511 h 549"/>
                <a:gd name="T26" fmla="*/ 928 w 966"/>
                <a:gd name="T27" fmla="*/ 506 h 549"/>
                <a:gd name="T28" fmla="*/ 928 w 966"/>
                <a:gd name="T29" fmla="*/ 45 h 549"/>
                <a:gd name="T30" fmla="*/ 922 w 966"/>
                <a:gd name="T31" fmla="*/ 38 h 549"/>
                <a:gd name="T32" fmla="*/ 44 w 966"/>
                <a:gd name="T33" fmla="*/ 38 h 549"/>
                <a:gd name="T34" fmla="*/ 38 w 966"/>
                <a:gd name="T35" fmla="*/ 45 h 549"/>
                <a:gd name="T36" fmla="*/ 38 w 966"/>
                <a:gd name="T37" fmla="*/ 505 h 549"/>
                <a:gd name="T38" fmla="*/ 44 w 966"/>
                <a:gd name="T39" fmla="*/ 511 h 549"/>
                <a:gd name="T40" fmla="*/ 483 w 966"/>
                <a:gd name="T41" fmla="*/ 51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6" h="549">
                  <a:moveTo>
                    <a:pt x="966" y="549"/>
                  </a:moveTo>
                  <a:cubicBezTo>
                    <a:pt x="959" y="549"/>
                    <a:pt x="950" y="549"/>
                    <a:pt x="943" y="549"/>
                  </a:cubicBezTo>
                  <a:cubicBezTo>
                    <a:pt x="631" y="549"/>
                    <a:pt x="0" y="549"/>
                    <a:pt x="0" y="549"/>
                  </a:cubicBezTo>
                  <a:cubicBezTo>
                    <a:pt x="0" y="549"/>
                    <a:pt x="0" y="254"/>
                    <a:pt x="0" y="108"/>
                  </a:cubicBezTo>
                  <a:cubicBezTo>
                    <a:pt x="0" y="85"/>
                    <a:pt x="1" y="62"/>
                    <a:pt x="1" y="39"/>
                  </a:cubicBezTo>
                  <a:cubicBezTo>
                    <a:pt x="2" y="27"/>
                    <a:pt x="4" y="17"/>
                    <a:pt x="14" y="9"/>
                  </a:cubicBezTo>
                  <a:cubicBezTo>
                    <a:pt x="21" y="3"/>
                    <a:pt x="30" y="1"/>
                    <a:pt x="39" y="1"/>
                  </a:cubicBezTo>
                  <a:cubicBezTo>
                    <a:pt x="295" y="1"/>
                    <a:pt x="550" y="1"/>
                    <a:pt x="806" y="1"/>
                  </a:cubicBezTo>
                  <a:cubicBezTo>
                    <a:pt x="846" y="1"/>
                    <a:pt x="886" y="2"/>
                    <a:pt x="926" y="1"/>
                  </a:cubicBezTo>
                  <a:cubicBezTo>
                    <a:pt x="949" y="0"/>
                    <a:pt x="966" y="19"/>
                    <a:pt x="966" y="41"/>
                  </a:cubicBezTo>
                  <a:cubicBezTo>
                    <a:pt x="966" y="209"/>
                    <a:pt x="966" y="549"/>
                    <a:pt x="966" y="549"/>
                  </a:cubicBezTo>
                  <a:close/>
                  <a:moveTo>
                    <a:pt x="483" y="511"/>
                  </a:moveTo>
                  <a:cubicBezTo>
                    <a:pt x="630" y="511"/>
                    <a:pt x="776" y="511"/>
                    <a:pt x="923" y="511"/>
                  </a:cubicBezTo>
                  <a:cubicBezTo>
                    <a:pt x="926" y="511"/>
                    <a:pt x="928" y="511"/>
                    <a:pt x="928" y="506"/>
                  </a:cubicBezTo>
                  <a:cubicBezTo>
                    <a:pt x="928" y="352"/>
                    <a:pt x="928" y="199"/>
                    <a:pt x="928" y="45"/>
                  </a:cubicBezTo>
                  <a:cubicBezTo>
                    <a:pt x="928" y="37"/>
                    <a:pt x="929" y="38"/>
                    <a:pt x="922" y="38"/>
                  </a:cubicBezTo>
                  <a:cubicBezTo>
                    <a:pt x="629" y="38"/>
                    <a:pt x="337" y="38"/>
                    <a:pt x="44" y="38"/>
                  </a:cubicBezTo>
                  <a:cubicBezTo>
                    <a:pt x="37" y="38"/>
                    <a:pt x="38" y="37"/>
                    <a:pt x="38" y="45"/>
                  </a:cubicBezTo>
                  <a:cubicBezTo>
                    <a:pt x="38" y="198"/>
                    <a:pt x="38" y="351"/>
                    <a:pt x="38" y="505"/>
                  </a:cubicBezTo>
                  <a:cubicBezTo>
                    <a:pt x="38" y="511"/>
                    <a:pt x="38" y="511"/>
                    <a:pt x="44" y="511"/>
                  </a:cubicBezTo>
                  <a:cubicBezTo>
                    <a:pt x="190" y="511"/>
                    <a:pt x="337" y="511"/>
                    <a:pt x="483" y="51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3251200" y="4894792"/>
              <a:ext cx="1060450" cy="249238"/>
            </a:xfrm>
            <a:custGeom>
              <a:avLst/>
              <a:gdLst>
                <a:gd name="T0" fmla="*/ 278 w 333"/>
                <a:gd name="T1" fmla="*/ 0 h 78"/>
                <a:gd name="T2" fmla="*/ 282 w 333"/>
                <a:gd name="T3" fmla="*/ 34 h 78"/>
                <a:gd name="T4" fmla="*/ 288 w 333"/>
                <a:gd name="T5" fmla="*/ 60 h 78"/>
                <a:gd name="T6" fmla="*/ 298 w 333"/>
                <a:gd name="T7" fmla="*/ 67 h 78"/>
                <a:gd name="T8" fmla="*/ 329 w 333"/>
                <a:gd name="T9" fmla="*/ 74 h 78"/>
                <a:gd name="T10" fmla="*/ 333 w 333"/>
                <a:gd name="T11" fmla="*/ 76 h 78"/>
                <a:gd name="T12" fmla="*/ 329 w 333"/>
                <a:gd name="T13" fmla="*/ 77 h 78"/>
                <a:gd name="T14" fmla="*/ 221 w 333"/>
                <a:gd name="T15" fmla="*/ 77 h 78"/>
                <a:gd name="T16" fmla="*/ 6 w 333"/>
                <a:gd name="T17" fmla="*/ 77 h 78"/>
                <a:gd name="T18" fmla="*/ 0 w 333"/>
                <a:gd name="T19" fmla="*/ 76 h 78"/>
                <a:gd name="T20" fmla="*/ 5 w 333"/>
                <a:gd name="T21" fmla="*/ 74 h 78"/>
                <a:gd name="T22" fmla="*/ 35 w 333"/>
                <a:gd name="T23" fmla="*/ 67 h 78"/>
                <a:gd name="T24" fmla="*/ 49 w 333"/>
                <a:gd name="T25" fmla="*/ 50 h 78"/>
                <a:gd name="T26" fmla="*/ 56 w 333"/>
                <a:gd name="T27" fmla="*/ 0 h 78"/>
                <a:gd name="T28" fmla="*/ 66 w 333"/>
                <a:gd name="T29" fmla="*/ 0 h 78"/>
                <a:gd name="T30" fmla="*/ 278 w 333"/>
                <a:gd name="T3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3" h="78">
                  <a:moveTo>
                    <a:pt x="278" y="0"/>
                  </a:moveTo>
                  <a:cubicBezTo>
                    <a:pt x="280" y="12"/>
                    <a:pt x="280" y="23"/>
                    <a:pt x="282" y="34"/>
                  </a:cubicBezTo>
                  <a:cubicBezTo>
                    <a:pt x="283" y="43"/>
                    <a:pt x="285" y="51"/>
                    <a:pt x="288" y="60"/>
                  </a:cubicBezTo>
                  <a:cubicBezTo>
                    <a:pt x="290" y="64"/>
                    <a:pt x="293" y="67"/>
                    <a:pt x="298" y="67"/>
                  </a:cubicBezTo>
                  <a:cubicBezTo>
                    <a:pt x="309" y="68"/>
                    <a:pt x="319" y="72"/>
                    <a:pt x="329" y="74"/>
                  </a:cubicBezTo>
                  <a:cubicBezTo>
                    <a:pt x="331" y="74"/>
                    <a:pt x="333" y="74"/>
                    <a:pt x="333" y="76"/>
                  </a:cubicBezTo>
                  <a:cubicBezTo>
                    <a:pt x="333" y="78"/>
                    <a:pt x="330" y="77"/>
                    <a:pt x="329" y="77"/>
                  </a:cubicBezTo>
                  <a:cubicBezTo>
                    <a:pt x="293" y="77"/>
                    <a:pt x="257" y="77"/>
                    <a:pt x="221" y="77"/>
                  </a:cubicBezTo>
                  <a:cubicBezTo>
                    <a:pt x="149" y="77"/>
                    <a:pt x="78" y="77"/>
                    <a:pt x="6" y="77"/>
                  </a:cubicBezTo>
                  <a:cubicBezTo>
                    <a:pt x="4" y="77"/>
                    <a:pt x="2" y="78"/>
                    <a:pt x="0" y="76"/>
                  </a:cubicBezTo>
                  <a:cubicBezTo>
                    <a:pt x="1" y="74"/>
                    <a:pt x="3" y="74"/>
                    <a:pt x="5" y="74"/>
                  </a:cubicBezTo>
                  <a:cubicBezTo>
                    <a:pt x="15" y="72"/>
                    <a:pt x="25" y="69"/>
                    <a:pt x="35" y="67"/>
                  </a:cubicBezTo>
                  <a:cubicBezTo>
                    <a:pt x="44" y="66"/>
                    <a:pt x="46" y="61"/>
                    <a:pt x="49" y="50"/>
                  </a:cubicBezTo>
                  <a:cubicBezTo>
                    <a:pt x="52" y="35"/>
                    <a:pt x="56" y="0"/>
                    <a:pt x="5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207" y="0"/>
                    <a:pt x="27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3429000" y="4812242"/>
              <a:ext cx="708025" cy="82550"/>
            </a:xfrm>
            <a:custGeom>
              <a:avLst/>
              <a:gdLst>
                <a:gd name="T0" fmla="*/ 222 w 222"/>
                <a:gd name="T1" fmla="*/ 26 h 26"/>
                <a:gd name="T2" fmla="*/ 10 w 222"/>
                <a:gd name="T3" fmla="*/ 26 h 26"/>
                <a:gd name="T4" fmla="*/ 0 w 222"/>
                <a:gd name="T5" fmla="*/ 26 h 26"/>
                <a:gd name="T6" fmla="*/ 1 w 222"/>
                <a:gd name="T7" fmla="*/ 0 h 26"/>
                <a:gd name="T8" fmla="*/ 11 w 222"/>
                <a:gd name="T9" fmla="*/ 0 h 26"/>
                <a:gd name="T10" fmla="*/ 213 w 222"/>
                <a:gd name="T11" fmla="*/ 0 h 26"/>
                <a:gd name="T12" fmla="*/ 220 w 222"/>
                <a:gd name="T13" fmla="*/ 0 h 26"/>
                <a:gd name="T14" fmla="*/ 222 w 22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6">
                  <a:moveTo>
                    <a:pt x="222" y="26"/>
                  </a:moveTo>
                  <a:cubicBezTo>
                    <a:pt x="151" y="26"/>
                    <a:pt x="10" y="26"/>
                    <a:pt x="1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7"/>
                    <a:pt x="1" y="9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45" y="0"/>
                    <a:pt x="213" y="0"/>
                  </a:cubicBezTo>
                  <a:cubicBezTo>
                    <a:pt x="215" y="0"/>
                    <a:pt x="218" y="0"/>
                    <a:pt x="220" y="0"/>
                  </a:cubicBezTo>
                  <a:lnTo>
                    <a:pt x="222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3251200" y="5134504"/>
              <a:ext cx="1060450" cy="15875"/>
            </a:xfrm>
            <a:custGeom>
              <a:avLst/>
              <a:gdLst>
                <a:gd name="T0" fmla="*/ 167 w 333"/>
                <a:gd name="T1" fmla="*/ 2 h 5"/>
                <a:gd name="T2" fmla="*/ 331 w 333"/>
                <a:gd name="T3" fmla="*/ 2 h 5"/>
                <a:gd name="T4" fmla="*/ 333 w 333"/>
                <a:gd name="T5" fmla="*/ 3 h 5"/>
                <a:gd name="T6" fmla="*/ 331 w 333"/>
                <a:gd name="T7" fmla="*/ 5 h 5"/>
                <a:gd name="T8" fmla="*/ 324 w 333"/>
                <a:gd name="T9" fmla="*/ 5 h 5"/>
                <a:gd name="T10" fmla="*/ 6 w 333"/>
                <a:gd name="T11" fmla="*/ 5 h 5"/>
                <a:gd name="T12" fmla="*/ 0 w 333"/>
                <a:gd name="T13" fmla="*/ 3 h 5"/>
                <a:gd name="T14" fmla="*/ 6 w 333"/>
                <a:gd name="T15" fmla="*/ 2 h 5"/>
                <a:gd name="T16" fmla="*/ 167 w 333"/>
                <a:gd name="T17" fmla="*/ 2 h 5"/>
                <a:gd name="T18" fmla="*/ 167 w 333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3" h="5">
                  <a:moveTo>
                    <a:pt x="167" y="2"/>
                  </a:moveTo>
                  <a:cubicBezTo>
                    <a:pt x="222" y="2"/>
                    <a:pt x="276" y="2"/>
                    <a:pt x="331" y="2"/>
                  </a:cubicBezTo>
                  <a:cubicBezTo>
                    <a:pt x="332" y="2"/>
                    <a:pt x="333" y="1"/>
                    <a:pt x="333" y="3"/>
                  </a:cubicBezTo>
                  <a:cubicBezTo>
                    <a:pt x="333" y="4"/>
                    <a:pt x="332" y="5"/>
                    <a:pt x="331" y="5"/>
                  </a:cubicBezTo>
                  <a:cubicBezTo>
                    <a:pt x="328" y="5"/>
                    <a:pt x="326" y="5"/>
                    <a:pt x="324" y="5"/>
                  </a:cubicBezTo>
                  <a:cubicBezTo>
                    <a:pt x="218" y="5"/>
                    <a:pt x="112" y="5"/>
                    <a:pt x="6" y="5"/>
                  </a:cubicBezTo>
                  <a:cubicBezTo>
                    <a:pt x="4" y="5"/>
                    <a:pt x="0" y="5"/>
                    <a:pt x="0" y="3"/>
                  </a:cubicBezTo>
                  <a:cubicBezTo>
                    <a:pt x="0" y="0"/>
                    <a:pt x="4" y="2"/>
                    <a:pt x="6" y="2"/>
                  </a:cubicBezTo>
                  <a:cubicBezTo>
                    <a:pt x="60" y="2"/>
                    <a:pt x="114" y="2"/>
                    <a:pt x="167" y="2"/>
                  </a:cubicBezTo>
                  <a:cubicBezTo>
                    <a:pt x="167" y="2"/>
                    <a:pt x="167" y="2"/>
                    <a:pt x="167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52980BE9-C961-A4C1-CAA4-524E746F0C0C}"/>
              </a:ext>
            </a:extLst>
          </p:cNvPr>
          <p:cNvGrpSpPr/>
          <p:nvPr/>
        </p:nvGrpSpPr>
        <p:grpSpPr>
          <a:xfrm>
            <a:off x="226077" y="800562"/>
            <a:ext cx="5905689" cy="4187488"/>
            <a:chOff x="-124136" y="799741"/>
            <a:chExt cx="5905689" cy="418748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16977A-112F-4154-95F5-0608714FBFEE}"/>
                </a:ext>
              </a:extLst>
            </p:cNvPr>
            <p:cNvSpPr txBox="1"/>
            <p:nvPr/>
          </p:nvSpPr>
          <p:spPr>
            <a:xfrm>
              <a:off x="28521" y="819660"/>
              <a:ext cx="53079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2400">
                <a:spcBef>
                  <a:spcPts val="1600"/>
                </a:spcBef>
                <a:buSzPts val="1200"/>
                <a:defRPr/>
              </a:pPr>
              <a:r>
                <a:rPr lang="ar-SA" sz="2800" dirty="0">
                  <a:solidFill>
                    <a:schemeClr val="accent2"/>
                  </a:solidFill>
                  <a:cs typeface="Fanan" pitchFamily="2" charset="-78"/>
                </a:rPr>
                <a:t>تثبيت برنامج (</a:t>
              </a:r>
              <a:r>
                <a:rPr lang="en-US" sz="2400" dirty="0">
                  <a:solidFill>
                    <a:schemeClr val="accent2"/>
                  </a:solidFill>
                  <a:cs typeface="Fanan" pitchFamily="2" charset="-78"/>
                </a:rPr>
                <a:t>GIMP</a:t>
              </a:r>
              <a:r>
                <a:rPr lang="ar-SA" sz="2800" dirty="0">
                  <a:solidFill>
                    <a:schemeClr val="accent2"/>
                  </a:solidFill>
                  <a:cs typeface="Fanan" pitchFamily="2" charset="-78"/>
                </a:rPr>
                <a:t>) والتعرف على الواجهة</a:t>
              </a:r>
              <a:endParaRPr lang="en-GB" sz="2800" dirty="0">
                <a:solidFill>
                  <a:schemeClr val="accent2"/>
                </a:solidFill>
                <a:cs typeface="Fanan" pitchFamily="2" charset="-7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16977A-112F-4154-95F5-0608714FBFEE}"/>
                </a:ext>
              </a:extLst>
            </p:cNvPr>
            <p:cNvSpPr txBox="1"/>
            <p:nvPr/>
          </p:nvSpPr>
          <p:spPr>
            <a:xfrm>
              <a:off x="0" y="1545569"/>
              <a:ext cx="54644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2400" lvl="0">
                <a:spcBef>
                  <a:spcPts val="1600"/>
                </a:spcBef>
                <a:spcAft>
                  <a:spcPts val="0"/>
                </a:spcAft>
                <a:buSzPts val="1200"/>
                <a:defRPr/>
              </a:pPr>
              <a:r>
                <a:rPr lang="ar-SA" sz="2800" dirty="0">
                  <a:solidFill>
                    <a:schemeClr val="accent4">
                      <a:lumMod val="75000"/>
                    </a:schemeClr>
                  </a:solidFill>
                  <a:cs typeface="Fanan" pitchFamily="2" charset="-78"/>
                  <a:sym typeface="Roboto"/>
                </a:rPr>
                <a:t>فتح صورة في برنامج (</a:t>
              </a:r>
              <a:r>
                <a:rPr lang="en-US" sz="2400" dirty="0">
                  <a:solidFill>
                    <a:schemeClr val="accent4">
                      <a:lumMod val="75000"/>
                    </a:schemeClr>
                  </a:solidFill>
                  <a:cs typeface="Fanan" pitchFamily="2" charset="-78"/>
                  <a:sym typeface="Roboto"/>
                </a:rPr>
                <a:t>GIMP</a:t>
              </a:r>
              <a:r>
                <a:rPr lang="ar-SA" sz="2800" dirty="0">
                  <a:solidFill>
                    <a:schemeClr val="accent4">
                      <a:lumMod val="75000"/>
                    </a:schemeClr>
                  </a:solidFill>
                  <a:cs typeface="Fanan" pitchFamily="2" charset="-78"/>
                  <a:sym typeface="Roboto"/>
                </a:rPr>
                <a:t>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16977A-112F-4154-95F5-0608714FBFEE}"/>
                </a:ext>
              </a:extLst>
            </p:cNvPr>
            <p:cNvSpPr txBox="1"/>
            <p:nvPr/>
          </p:nvSpPr>
          <p:spPr>
            <a:xfrm>
              <a:off x="353823" y="2138824"/>
              <a:ext cx="4875226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2400">
                <a:lnSpc>
                  <a:spcPct val="150000"/>
                </a:lnSpc>
                <a:spcBef>
                  <a:spcPts val="1600"/>
                </a:spcBef>
                <a:buSzPts val="1200"/>
                <a:defRPr/>
              </a:pPr>
              <a:r>
                <a:rPr lang="ar-SA" sz="2800" dirty="0">
                  <a:solidFill>
                    <a:srgbClr val="5B9BD5"/>
                  </a:solidFill>
                  <a:cs typeface="Fanan" pitchFamily="2" charset="-78"/>
                </a:rPr>
                <a:t>تغيير أبعاد أو دقة الصورة في (</a:t>
              </a:r>
              <a:r>
                <a:rPr lang="en-US" sz="2400" dirty="0">
                  <a:solidFill>
                    <a:srgbClr val="5B9BD5"/>
                  </a:solidFill>
                  <a:cs typeface="Fanan" pitchFamily="2" charset="-78"/>
                </a:rPr>
                <a:t>GIMP</a:t>
              </a:r>
              <a:r>
                <a:rPr lang="ar-SA" sz="2800" dirty="0">
                  <a:solidFill>
                    <a:srgbClr val="5B9BD5"/>
                  </a:solidFill>
                  <a:cs typeface="Fanan" pitchFamily="2" charset="-78"/>
                </a:rPr>
                <a:t>) 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5275186" y="799741"/>
              <a:ext cx="506367" cy="5063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1</a:t>
              </a:r>
              <a:endParaRPr lang="en-US" b="1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5275186" y="1535689"/>
              <a:ext cx="506367" cy="506367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2</a:t>
              </a:r>
              <a:endParaRPr lang="en-US" b="1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5261411" y="2251877"/>
              <a:ext cx="506367" cy="506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3</a:t>
              </a:r>
              <a:endParaRPr lang="en-US" b="1" dirty="0"/>
            </a:p>
          </p:txBody>
        </p:sp>
        <p:sp>
          <p:nvSpPr>
            <p:cNvPr id="3" name="Oval 17">
              <a:extLst>
                <a:ext uri="{FF2B5EF4-FFF2-40B4-BE49-F238E27FC236}">
                  <a16:creationId xmlns:a16="http://schemas.microsoft.com/office/drawing/2014/main" id="{0BC623CA-2B08-4B37-88DC-3DF32D03542E}"/>
                </a:ext>
              </a:extLst>
            </p:cNvPr>
            <p:cNvSpPr/>
            <p:nvPr/>
          </p:nvSpPr>
          <p:spPr>
            <a:xfrm>
              <a:off x="5234994" y="3009070"/>
              <a:ext cx="506367" cy="506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4</a:t>
              </a:r>
              <a:endParaRPr lang="en-US" b="1" dirty="0"/>
            </a:p>
          </p:txBody>
        </p:sp>
        <p:sp>
          <p:nvSpPr>
            <p:cNvPr id="4" name="Oval 17">
              <a:extLst>
                <a:ext uri="{FF2B5EF4-FFF2-40B4-BE49-F238E27FC236}">
                  <a16:creationId xmlns:a16="http://schemas.microsoft.com/office/drawing/2014/main" id="{023DE17D-8A13-4F74-9C7E-AF1BF5DF7705}"/>
                </a:ext>
              </a:extLst>
            </p:cNvPr>
            <p:cNvSpPr/>
            <p:nvPr/>
          </p:nvSpPr>
          <p:spPr>
            <a:xfrm>
              <a:off x="5229049" y="3697284"/>
              <a:ext cx="506367" cy="506367"/>
            </a:xfrm>
            <a:prstGeom prst="ellipse">
              <a:avLst/>
            </a:prstGeom>
            <a:solidFill>
              <a:srgbClr val="6A4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5</a:t>
              </a:r>
              <a:endParaRPr lang="en-US" b="1" dirty="0"/>
            </a:p>
          </p:txBody>
        </p: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041F1B5F-79FB-4C88-B4B5-81A1D72B105F}"/>
                </a:ext>
              </a:extLst>
            </p:cNvPr>
            <p:cNvSpPr txBox="1"/>
            <p:nvPr/>
          </p:nvSpPr>
          <p:spPr>
            <a:xfrm>
              <a:off x="28521" y="3007364"/>
              <a:ext cx="5301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2400" lvl="0" algn="r" rtl="1">
                <a:spcBef>
                  <a:spcPts val="1600"/>
                </a:spcBef>
                <a:spcAft>
                  <a:spcPts val="0"/>
                </a:spcAft>
                <a:buSzPts val="1200"/>
              </a:pPr>
              <a:r>
                <a:rPr lang="ar-SA" sz="2800" dirty="0">
                  <a:solidFill>
                    <a:srgbClr val="A5A5A5"/>
                  </a:solidFill>
                  <a:cs typeface="Fanan" pitchFamily="2" charset="-78"/>
                </a:rPr>
                <a:t>تغيير نظام ألوان الصورة في (</a:t>
              </a:r>
              <a:r>
                <a:rPr lang="en-US" sz="2400" dirty="0">
                  <a:solidFill>
                    <a:srgbClr val="A5A5A5"/>
                  </a:solidFill>
                  <a:cs typeface="Fanan" pitchFamily="2" charset="-78"/>
                </a:rPr>
                <a:t>GIMP</a:t>
              </a:r>
              <a:r>
                <a:rPr lang="ar-SA" sz="2800" dirty="0">
                  <a:solidFill>
                    <a:srgbClr val="A5A5A5"/>
                  </a:solidFill>
                  <a:cs typeface="Fanan" pitchFamily="2" charset="-78"/>
                </a:rPr>
                <a:t>)</a:t>
              </a:r>
            </a:p>
          </p:txBody>
        </p:sp>
        <p:sp>
          <p:nvSpPr>
            <p:cNvPr id="29" name="TextBox 14">
              <a:extLst>
                <a:ext uri="{FF2B5EF4-FFF2-40B4-BE49-F238E27FC236}">
                  <a16:creationId xmlns:a16="http://schemas.microsoft.com/office/drawing/2014/main" id="{4F48C67E-7261-47D5-AD2A-10BD4D145FB0}"/>
                </a:ext>
              </a:extLst>
            </p:cNvPr>
            <p:cNvSpPr txBox="1"/>
            <p:nvPr/>
          </p:nvSpPr>
          <p:spPr>
            <a:xfrm>
              <a:off x="-124136" y="3691025"/>
              <a:ext cx="5301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ar-SA" sz="2800" dirty="0">
                  <a:solidFill>
                    <a:srgbClr val="6A4CFF"/>
                  </a:solidFill>
                  <a:cs typeface="Fanan" pitchFamily="2" charset="-78"/>
                </a:rPr>
                <a:t>أنظمة الألوان المختلفة للصور </a:t>
              </a:r>
              <a:endParaRPr lang="en-GB" sz="2800" dirty="0">
                <a:solidFill>
                  <a:srgbClr val="6A4CFF"/>
                </a:solidFill>
                <a:cs typeface="Fanan" pitchFamily="2" charset="-78"/>
              </a:endParaRPr>
            </a:p>
          </p:txBody>
        </p: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6D62590C-94A8-4D44-B16D-93674BDD9BF2}"/>
                </a:ext>
              </a:extLst>
            </p:cNvPr>
            <p:cNvSpPr txBox="1"/>
            <p:nvPr/>
          </p:nvSpPr>
          <p:spPr>
            <a:xfrm>
              <a:off x="282145" y="4302426"/>
              <a:ext cx="4875226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ar-SA" sz="2800" dirty="0">
                  <a:solidFill>
                    <a:srgbClr val="EA5E66"/>
                  </a:solidFill>
                  <a:cs typeface="Fanan" pitchFamily="2" charset="-78"/>
                </a:rPr>
                <a:t>العمق اللوني</a:t>
              </a:r>
            </a:p>
          </p:txBody>
        </p:sp>
        <p:sp>
          <p:nvSpPr>
            <p:cNvPr id="22" name="Oval 17">
              <a:extLst>
                <a:ext uri="{FF2B5EF4-FFF2-40B4-BE49-F238E27FC236}">
                  <a16:creationId xmlns:a16="http://schemas.microsoft.com/office/drawing/2014/main" id="{0EFB8C8F-A08C-4F13-A287-73231DBAC40B}"/>
                </a:ext>
              </a:extLst>
            </p:cNvPr>
            <p:cNvSpPr/>
            <p:nvPr/>
          </p:nvSpPr>
          <p:spPr>
            <a:xfrm>
              <a:off x="5189733" y="4415479"/>
              <a:ext cx="506367" cy="506367"/>
            </a:xfrm>
            <a:prstGeom prst="ellipse">
              <a:avLst/>
            </a:prstGeom>
            <a:solidFill>
              <a:srgbClr val="EA5E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6</a:t>
              </a:r>
              <a:endParaRPr lang="en-US" b="1" dirty="0"/>
            </a:p>
          </p:txBody>
        </p:sp>
      </p:grp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6A6D65D9-385C-B6BD-C772-AC0721016AEE}"/>
              </a:ext>
            </a:extLst>
          </p:cNvPr>
          <p:cNvSpPr/>
          <p:nvPr/>
        </p:nvSpPr>
        <p:spPr>
          <a:xfrm>
            <a:off x="6780477" y="1336425"/>
            <a:ext cx="4701760" cy="20287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accent1"/>
                </a:solidFill>
                <a:cs typeface="Fanan" pitchFamily="2" charset="-78"/>
              </a:rPr>
              <a:t>أهداف الدرس الأول</a:t>
            </a:r>
          </a:p>
          <a:p>
            <a:pPr algn="ctr"/>
            <a:r>
              <a:rPr lang="ar-SA" sz="4000" b="1" u="sng" dirty="0">
                <a:solidFill>
                  <a:schemeClr val="accent1"/>
                </a:solidFill>
                <a:cs typeface="Fanan" pitchFamily="2" charset="-78"/>
              </a:rPr>
              <a:t>الجزء الأول</a:t>
            </a: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FD9C0522-A080-D8AD-CD77-F37C631B5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6702" y="4612193"/>
            <a:ext cx="12203151" cy="226327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1413F78-2282-09C6-3608-72EE25AB3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90435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24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0A4BDB3-044D-414E-BF0F-0E92CBC7DF1D}"/>
              </a:ext>
            </a:extLst>
          </p:cNvPr>
          <p:cNvSpPr/>
          <p:nvPr/>
        </p:nvSpPr>
        <p:spPr>
          <a:xfrm>
            <a:off x="241159" y="3062803"/>
            <a:ext cx="11773324" cy="298312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1151" y="5727560"/>
            <a:ext cx="12203151" cy="1130441"/>
          </a:xfrm>
          <a:prstGeom prst="rect">
            <a:avLst/>
          </a:prstGeom>
        </p:spPr>
      </p:pic>
      <p:graphicFrame>
        <p:nvGraphicFramePr>
          <p:cNvPr id="33" name="جدول 32">
            <a:extLst>
              <a:ext uri="{FF2B5EF4-FFF2-40B4-BE49-F238E27FC236}">
                <a16:creationId xmlns:a16="http://schemas.microsoft.com/office/drawing/2014/main" id="{036BD38B-2C06-49C5-853D-D6C2E71871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957275"/>
              </p:ext>
            </p:extLst>
          </p:nvPr>
        </p:nvGraphicFramePr>
        <p:xfrm>
          <a:off x="241159" y="74567"/>
          <a:ext cx="11773324" cy="2834460"/>
        </p:xfrm>
        <a:graphic>
          <a:graphicData uri="http://schemas.openxmlformats.org/drawingml/2006/table">
            <a:tbl>
              <a:tblPr rtl="1" firstRow="1" bandRow="1">
                <a:tableStyleId>{FABFCF23-3B69-468F-B69F-88F6DE6A72F2}</a:tableStyleId>
              </a:tblPr>
              <a:tblGrid>
                <a:gridCol w="2943330">
                  <a:extLst>
                    <a:ext uri="{9D8B030D-6E8A-4147-A177-3AD203B41FA5}">
                      <a16:colId xmlns:a16="http://schemas.microsoft.com/office/drawing/2014/main" val="2598464030"/>
                    </a:ext>
                  </a:extLst>
                </a:gridCol>
                <a:gridCol w="3931508">
                  <a:extLst>
                    <a:ext uri="{9D8B030D-6E8A-4147-A177-3AD203B41FA5}">
                      <a16:colId xmlns:a16="http://schemas.microsoft.com/office/drawing/2014/main" val="4014821178"/>
                    </a:ext>
                  </a:extLst>
                </a:gridCol>
                <a:gridCol w="2556659">
                  <a:extLst>
                    <a:ext uri="{9D8B030D-6E8A-4147-A177-3AD203B41FA5}">
                      <a16:colId xmlns:a16="http://schemas.microsoft.com/office/drawing/2014/main" val="1900209592"/>
                    </a:ext>
                  </a:extLst>
                </a:gridCol>
                <a:gridCol w="2341827">
                  <a:extLst>
                    <a:ext uri="{9D8B030D-6E8A-4147-A177-3AD203B41FA5}">
                      <a16:colId xmlns:a16="http://schemas.microsoft.com/office/drawing/2014/main" val="1270679293"/>
                    </a:ext>
                  </a:extLst>
                </a:gridCol>
              </a:tblGrid>
              <a:tr h="300783">
                <a:tc>
                  <a:txBody>
                    <a:bodyPr/>
                    <a:lstStyle/>
                    <a:p>
                      <a:pPr algn="r" rtl="1"/>
                      <a:r>
                        <a:rPr lang="ar-SA" sz="1800" dirty="0"/>
                        <a:t>رقم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1800" dirty="0"/>
                        <a:t>1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1800" dirty="0"/>
                        <a:t>موضوع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1800" dirty="0"/>
                        <a:t>تهيئة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283921535"/>
                  </a:ext>
                </a:extLst>
              </a:tr>
              <a:tr h="300783">
                <a:tc>
                  <a:txBody>
                    <a:bodyPr/>
                    <a:lstStyle/>
                    <a:p>
                      <a:pPr algn="r" rtl="1"/>
                      <a:r>
                        <a:rPr lang="ar-SA" sz="1800" dirty="0"/>
                        <a:t>مدة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1800" dirty="0"/>
                        <a:t>2د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1800" dirty="0"/>
                        <a:t>نوع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1800" dirty="0"/>
                        <a:t>جماعي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365642826"/>
                  </a:ext>
                </a:extLst>
              </a:tr>
              <a:tr h="1292684">
                <a:tc gridSpan="2"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0" dirty="0">
                          <a:solidFill>
                            <a:srgbClr val="FF0000"/>
                          </a:solidFill>
                          <a:cs typeface="Fanan" pitchFamily="2" charset="-78"/>
                        </a:rPr>
                        <a:t>باستخدام استراتيجية (  قراءة الصور )</a:t>
                      </a:r>
                    </a:p>
                    <a:p>
                      <a:pPr algn="r"/>
                      <a:r>
                        <a:rPr lang="ar-SA" sz="2800" b="0" dirty="0">
                          <a:latin typeface="Sakkal Majalla" panose="02000000000000000000" pitchFamily="2" charset="-78"/>
                          <a:cs typeface="Fanan" pitchFamily="2" charset="-78"/>
                        </a:rPr>
                        <a:t>س1) أذكر أمثلة على برامج تعديل الصور؟   </a:t>
                      </a:r>
                    </a:p>
                    <a:p>
                      <a:pPr algn="r"/>
                      <a:r>
                        <a:rPr lang="ar-SA" sz="2800" b="0" dirty="0">
                          <a:latin typeface="Sakkal Majalla" panose="02000000000000000000" pitchFamily="2" charset="-78"/>
                          <a:cs typeface="Fanan" pitchFamily="2" charset="-78"/>
                        </a:rPr>
                        <a:t>س2) هل سبق لك استخدامها ؟ وما طبيعة استخدامها؟ </a:t>
                      </a:r>
                    </a:p>
                    <a:p>
                      <a:pPr algn="r"/>
                      <a:r>
                        <a:rPr lang="ar-SA" sz="2800" b="0" dirty="0">
                          <a:latin typeface="Sakkal Majalla" panose="02000000000000000000" pitchFamily="2" charset="-78"/>
                          <a:cs typeface="Fanan" pitchFamily="2" charset="-78"/>
                        </a:rPr>
                        <a:t>س3 ) ما الإمكانيات المتاحة لتعديل الصور؟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FF7995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956330"/>
                  </a:ext>
                </a:extLst>
              </a:tr>
            </a:tbl>
          </a:graphicData>
        </a:graphic>
      </p:graphicFrame>
      <p:pic>
        <p:nvPicPr>
          <p:cNvPr id="35" name="Picture 7" descr="C:\Users\ohood alshuibi\AppData\Local\Microsoft\Windows\INetCache\IE\1ZZURGC1\10-2-photoshop-logo-png-clipart[1].png">
            <a:extLst>
              <a:ext uri="{FF2B5EF4-FFF2-40B4-BE49-F238E27FC236}">
                <a16:creationId xmlns:a16="http://schemas.microsoft.com/office/drawing/2014/main" id="{8A644FFE-E377-4281-81E4-A18B1CB6B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570" y="2837034"/>
            <a:ext cx="1210723" cy="169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" descr="C:\Users\ohood alshuibi\AppData\Local\Microsoft\Windows\INetCache\IE\AWAA64TC\GIMP-logo[1].png">
            <a:extLst>
              <a:ext uri="{FF2B5EF4-FFF2-40B4-BE49-F238E27FC236}">
                <a16:creationId xmlns:a16="http://schemas.microsoft.com/office/drawing/2014/main" id="{8C043462-794C-406D-83F0-0E0388E76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97" y="4443402"/>
            <a:ext cx="1679223" cy="149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F7636873-4B36-47F5-A187-1A2C702A63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671" y="3092947"/>
            <a:ext cx="1359114" cy="1140673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4024276A-3464-4E7D-8FBF-882E6EEC62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" t="9508" r="4552" b="15932"/>
          <a:stretch/>
        </p:blipFill>
        <p:spPr>
          <a:xfrm>
            <a:off x="6427152" y="3307153"/>
            <a:ext cx="3784060" cy="2634613"/>
          </a:xfrm>
          <a:prstGeom prst="rect">
            <a:avLst/>
          </a:prstGeom>
        </p:spPr>
      </p:pic>
      <p:pic>
        <p:nvPicPr>
          <p:cNvPr id="1026" name="Picture 2" descr="أفضل برامج تعديل الصور المتاحة للهواتف الذكية والتي ستجعل صورك أفضل من أي  وقت سبق">
            <a:extLst>
              <a:ext uri="{FF2B5EF4-FFF2-40B4-BE49-F238E27FC236}">
                <a16:creationId xmlns:a16="http://schemas.microsoft.com/office/drawing/2014/main" id="{02252726-F30C-4A8A-8DAA-8EFB7206C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4" r="29769"/>
          <a:stretch/>
        </p:blipFill>
        <p:spPr bwMode="auto">
          <a:xfrm>
            <a:off x="3434751" y="4493734"/>
            <a:ext cx="1387929" cy="144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69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4983982"/>
            <a:ext cx="12203151" cy="1871911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cs typeface="Fanan" pitchFamily="2" charset="-78"/>
              </a:rPr>
              <a:t>برنامج الجيمب (</a:t>
            </a:r>
            <a:r>
              <a:rPr lang="en-US" sz="3600" dirty="0">
                <a:cs typeface="Fanan" pitchFamily="2" charset="-78"/>
              </a:rPr>
              <a:t>GIMP</a:t>
            </a:r>
            <a:r>
              <a:rPr lang="ar-SA" sz="3600" dirty="0">
                <a:cs typeface="Fanan" pitchFamily="2" charset="-78"/>
              </a:rPr>
              <a:t>) :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12846F8-2740-41FF-BDC2-8F3452912416}"/>
              </a:ext>
            </a:extLst>
          </p:cNvPr>
          <p:cNvSpPr/>
          <p:nvPr/>
        </p:nvSpPr>
        <p:spPr>
          <a:xfrm>
            <a:off x="1050187" y="1420856"/>
            <a:ext cx="110642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- يعد برنامج </a:t>
            </a:r>
            <a:r>
              <a:rPr lang="ar-SA" sz="3200" dirty="0">
                <a:ln w="0"/>
                <a:solidFill>
                  <a:srgbClr val="6A4C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الجيمب(</a:t>
            </a:r>
            <a:r>
              <a:rPr lang="en-US" sz="3200" dirty="0">
                <a:ln w="0"/>
                <a:solidFill>
                  <a:srgbClr val="6A4C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GIMP</a:t>
            </a:r>
            <a:r>
              <a:rPr lang="ar-SA" sz="3200" dirty="0">
                <a:ln w="0"/>
                <a:solidFill>
                  <a:srgbClr val="6A4C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) </a:t>
            </a:r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أحد اقوى البرامج المجانية </a:t>
            </a:r>
            <a:r>
              <a:rPr lang="ar-SA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مفتوحة المصدر لتحرير الصور.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27CA87F-C6CB-41BF-B34C-62C755E84CE4}"/>
              </a:ext>
            </a:extLst>
          </p:cNvPr>
          <p:cNvSpPr/>
          <p:nvPr/>
        </p:nvSpPr>
        <p:spPr>
          <a:xfrm>
            <a:off x="378895" y="2206691"/>
            <a:ext cx="118048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- يستخدم هذا البرنامج </a:t>
            </a:r>
            <a:r>
              <a:rPr lang="ar-SA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لتنقيح الصور </a:t>
            </a:r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وتحسينها وتطبيق العديد من </a:t>
            </a:r>
            <a:r>
              <a:rPr lang="ar-SA" sz="32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المرشحات الفنية والتأثيرات.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2130EE8-EA1E-4BBD-A8D5-D492BC98E095}"/>
              </a:ext>
            </a:extLst>
          </p:cNvPr>
          <p:cNvSpPr/>
          <p:nvPr/>
        </p:nvSpPr>
        <p:spPr>
          <a:xfrm>
            <a:off x="3123491" y="2955297"/>
            <a:ext cx="90685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- يقدم البرنامج واجهة مستخدم قياسية </a:t>
            </a:r>
            <a:r>
              <a:rPr lang="ar-SA" sz="3200" b="0" cap="none" spc="0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مشابهة </a:t>
            </a:r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لبرامج التحرير الأخرى.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F3B517E-158E-435C-BA62-3A9239C42C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83" t="40123" r="39130" b="28344"/>
          <a:stretch/>
        </p:blipFill>
        <p:spPr>
          <a:xfrm>
            <a:off x="3841818" y="3902730"/>
            <a:ext cx="4497211" cy="216250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1C3F369-3A8E-1F40-8D22-58FFB42C5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90435"/>
            <a:ext cx="1786313" cy="4763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4421275"/>
            <a:ext cx="12203151" cy="2436725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B5D68265-C66F-4918-BE8D-42EA9BC08AAD}"/>
              </a:ext>
            </a:extLst>
          </p:cNvPr>
          <p:cNvSpPr txBox="1"/>
          <p:nvPr/>
        </p:nvSpPr>
        <p:spPr>
          <a:xfrm>
            <a:off x="2952956" y="3926041"/>
            <a:ext cx="583526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dirty="0">
                <a:solidFill>
                  <a:srgbClr val="C00000"/>
                </a:solidFill>
                <a:cs typeface="Fanan" pitchFamily="2" charset="-78"/>
              </a:rPr>
              <a:t>جيمب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AE32344-F368-47D8-A9F0-9050CC4282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83" t="40123" r="39130" b="28344"/>
          <a:stretch/>
        </p:blipFill>
        <p:spPr>
          <a:xfrm>
            <a:off x="3706143" y="1763538"/>
            <a:ext cx="4497211" cy="2162503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D25A57D0-D488-41C7-A01A-E34BBE02A45E}"/>
              </a:ext>
            </a:extLst>
          </p:cNvPr>
          <p:cNvSpPr/>
          <p:nvPr/>
        </p:nvSpPr>
        <p:spPr>
          <a:xfrm>
            <a:off x="3364938" y="265951"/>
            <a:ext cx="51796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استخدام برنامج</a:t>
            </a:r>
            <a:endParaRPr lang="ar-SA" sz="800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Fanan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5152FE1-710E-1806-AA5A-7F60ABED3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90435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46744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Montserrat"/>
        <a:font script="Hebr" typeface="Montserrat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3297</TotalTime>
  <Words>1166</Words>
  <Application>Microsoft Office PowerPoint</Application>
  <PresentationFormat>شاشة عريضة</PresentationFormat>
  <Paragraphs>196</Paragraphs>
  <Slides>35</Slides>
  <Notes>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35</vt:i4>
      </vt:variant>
    </vt:vector>
  </HeadingPairs>
  <TitlesOfParts>
    <vt:vector size="49" baseType="lpstr">
      <vt:lpstr>微软雅黑</vt:lpstr>
      <vt:lpstr>A Jannat LT</vt:lpstr>
      <vt:lpstr>Arial</vt:lpstr>
      <vt:lpstr>Calibri</vt:lpstr>
      <vt:lpstr>Calibri Light</vt:lpstr>
      <vt:lpstr>Century Gothic</vt:lpstr>
      <vt:lpstr>Dubai</vt:lpstr>
      <vt:lpstr>Fanan</vt:lpstr>
      <vt:lpstr>HelveticaNeue</vt:lpstr>
      <vt:lpstr>Montserrat</vt:lpstr>
      <vt:lpstr>Pangolin</vt:lpstr>
      <vt:lpstr>Sakkal Majalla</vt:lpstr>
      <vt:lpstr>Segoe UI Semibold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Anzichen</dc:creator>
  <cp:lastModifiedBy>حسام بن الثقفي</cp:lastModifiedBy>
  <cp:revision>164</cp:revision>
  <dcterms:created xsi:type="dcterms:W3CDTF">2019-03-07T14:05:00Z</dcterms:created>
  <dcterms:modified xsi:type="dcterms:W3CDTF">2022-12-06T06:22:50Z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A9B540039A0C4AF89DCD508A6F944E71</vt:lpwstr>
  </property>
  <property fmtid="{D5CDD505-2E9C-101B-9397-08002B2CF9AE}" pid="3" name="KSOProductBuildVer">
    <vt:lpwstr>2052-11.1.0.10463</vt:lpwstr>
  </property>
</Properties>
</file>