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26"/>
  </p:notesMasterIdLst>
  <p:handoutMasterIdLst>
    <p:handoutMasterId r:id="rId27"/>
  </p:handoutMasterIdLst>
  <p:sldIdLst>
    <p:sldId id="11088681" r:id="rId2"/>
    <p:sldId id="11088735" r:id="rId3"/>
    <p:sldId id="256" r:id="rId4"/>
    <p:sldId id="11088622" r:id="rId5"/>
    <p:sldId id="11088633" r:id="rId6"/>
    <p:sldId id="11088718" r:id="rId7"/>
    <p:sldId id="11088674" r:id="rId8"/>
    <p:sldId id="11088719" r:id="rId9"/>
    <p:sldId id="11088634" r:id="rId10"/>
    <p:sldId id="11088725" r:id="rId11"/>
    <p:sldId id="11088726" r:id="rId12"/>
    <p:sldId id="11088727" r:id="rId13"/>
    <p:sldId id="11088728" r:id="rId14"/>
    <p:sldId id="11088669" r:id="rId15"/>
    <p:sldId id="11088712" r:id="rId16"/>
    <p:sldId id="11088739" r:id="rId17"/>
    <p:sldId id="11088736" r:id="rId18"/>
    <p:sldId id="11088738" r:id="rId19"/>
    <p:sldId id="11088848" r:id="rId20"/>
    <p:sldId id="11088733" r:id="rId21"/>
    <p:sldId id="11088732" r:id="rId22"/>
    <p:sldId id="267" r:id="rId23"/>
    <p:sldId id="11088813" r:id="rId24"/>
    <p:sldId id="11088716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81567"/>
    <a:srgbClr val="6A4CFF"/>
    <a:srgbClr val="0099A9"/>
    <a:srgbClr val="EA5E66"/>
    <a:srgbClr val="6245F5"/>
    <a:srgbClr val="AFA0FA"/>
    <a:srgbClr val="D45803"/>
    <a:srgbClr val="4E3B85"/>
    <a:srgbClr val="D4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2037" autoAdjust="0"/>
  </p:normalViewPr>
  <p:slideViewPr>
    <p:cSldViewPr snapToGrid="0" showGuides="1">
      <p:cViewPr varScale="1">
        <p:scale>
          <a:sx n="76" d="100"/>
          <a:sy n="76" d="100"/>
        </p:scale>
        <p:origin x="1013" y="43"/>
      </p:cViewPr>
      <p:guideLst>
        <p:guide orient="horz" pos="216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2023/1/1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BB11A41-89D6-40CC-B344-DE05BE3C8798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852AFEA5-68EA-41C8-98EF-686B9CD5E70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35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165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436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6307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597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687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 تصميم وإعداد : أ-حسام الثقفي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569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88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38A9CF-1E53-4FDE-829F-02FC483F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D96DF6-9771-4CCD-AF1E-5BC2E6013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14B88A-003B-4C50-86DA-390FDBB7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6C95EC-34F3-451D-A70C-F857F152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B7F424-7BDC-49F3-80E7-40AAB71D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5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79017-1C4A-4FDD-BD87-B409C216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D0A923-6061-42D6-BAEE-9B799F986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0B0CFF-E2CE-45C9-96D6-84A20FEA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D80228-9B4D-463F-910B-3A97A94D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1577DB-FA0E-4AC4-8818-C653CD3E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8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EB142C9-ACD5-4135-B13A-61DFEF7C8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B92F0B-5958-4340-B709-5DC1BC72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0CF814-404B-403B-B444-EFD2218D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F8C6E4-65C7-4AF8-ADA3-04DB101C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72A594-2799-4E0A-9C2D-E7522DC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3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5869518"/>
            <a:ext cx="12192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4234" y="6407151"/>
            <a:ext cx="6351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23392" y="1892829"/>
            <a:ext cx="10945216" cy="3976688"/>
          </a:xfrm>
        </p:spPr>
        <p:txBody>
          <a:bodyPr anchor="t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</p:txBody>
      </p:sp>
      <p:grpSp>
        <p:nvGrpSpPr>
          <p:cNvPr id="9" name="Group 45"/>
          <p:cNvGrpSpPr>
            <a:grpSpLocks noChangeAspect="1"/>
          </p:cNvGrpSpPr>
          <p:nvPr userDrawn="1"/>
        </p:nvGrpSpPr>
        <p:grpSpPr bwMode="auto">
          <a:xfrm>
            <a:off x="10951801" y="6693359"/>
            <a:ext cx="1163515" cy="143171"/>
            <a:chOff x="5148" y="3159"/>
            <a:chExt cx="577" cy="71"/>
          </a:xfrm>
        </p:grpSpPr>
        <p:sp>
          <p:nvSpPr>
            <p:cNvPr id="10" name="Rectangle 46"/>
            <p:cNvSpPr>
              <a:spLocks noChangeArrowheads="1"/>
            </p:cNvSpPr>
            <p:nvPr userDrawn="1"/>
          </p:nvSpPr>
          <p:spPr bwMode="auto">
            <a:xfrm>
              <a:off x="5148" y="3159"/>
              <a:ext cx="4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©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7"/>
            <p:cNvSpPr>
              <a:spLocks noChangeArrowheads="1"/>
            </p:cNvSpPr>
            <p:nvPr userDrawn="1"/>
          </p:nvSpPr>
          <p:spPr bwMode="auto">
            <a:xfrm>
              <a:off x="5206" y="3159"/>
              <a:ext cx="3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 userDrawn="1"/>
          </p:nvSpPr>
          <p:spPr bwMode="auto">
            <a:xfrm>
              <a:off x="5235" y="3159"/>
              <a:ext cx="49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emplateswise.com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85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60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B3C918-709D-4FCE-8687-7A6D8401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E9C76E-A9D6-46E7-8B6B-3E5B8F19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77C1BF-44C0-41F8-96DB-BE59DFD9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975B7E-33AD-4A23-A0A1-DCDD686C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02E3F4-2F1E-4FF5-BEF0-DFC294E1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0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8A6F4D-F8A2-4A4A-8B8A-93212375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5D2CFA-D8D1-4C2E-81E3-C3EEA63A2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B7236F-5AB7-4FD0-9E45-3C02C376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EE283A-374A-45B8-945D-CA250F33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97BA4E-FB7B-4044-910C-2725A464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0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895DAC-4859-4A33-90FF-BDCE7E9A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2945A5-F18C-4133-B575-E6DF8E81C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B1777-C922-47A8-82FC-65242D417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9FA74C-6ED0-4DFC-893E-2C7F5455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C7E3DD-B788-4878-A78B-E405D677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343837-5599-4463-BE11-64EDD4E8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4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07B607-C2E1-436E-A291-0BC2F325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AF0537-C97D-4F64-AAF8-9EF634E8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EA2246-FA8F-4147-B87C-E52ACB0BF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3BBBEE-6106-431E-9109-558E10ACF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F7E8884-CDE6-4782-8DE4-0879DD85A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F19793C-EF66-4BC7-8311-0E584294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32F6DD-FABC-4116-8EFE-486307FF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2C47FFC-406C-4D9B-AEB0-85D67D7E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A208D-3DC9-473B-ADA7-08A35C5D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EABC16A-3C38-4BD4-B9F0-155A7E74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E937007-E5C3-455C-8976-F0ED14F2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5D7D82-8C45-485B-ABD1-4090DC1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1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72D25C4-ABAB-4024-A2F5-D985F1AE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EC9FFD-45CC-45C4-BEC6-277C9F43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5184C4-37AD-4401-B9C1-661F64F3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F6CB0F-AC6B-4CD1-ACD6-FFC2B85E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DADFBE-690D-435D-A478-93939DF9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A9D4C9-DB44-482C-B6BD-038D9A27A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ED837F-A4EE-4127-B268-E334F047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DC4822-F70E-497A-B11F-30762087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59AEA7-7489-4002-AD99-DCD49450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0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3319C-3621-416F-9533-209E34CD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E5675ED-BE28-4CD4-8DBC-58F835829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776C74-559A-4B76-801A-05777E0F9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AED6F2-CE6E-40D5-AA0A-5C8145AD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C337C3-2987-43CA-B151-417479F7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169471-2ACF-413A-B237-80F1618E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4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94E986D-81D2-4E23-AE2B-A415254B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15DECB-599F-4BD9-9FFA-A2ABEA46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E285C6-099E-439A-8398-E4F641058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7012-494E-46F9-98B7-80122338A741}" type="datetimeFigureOut">
              <a:rPr lang="zh-CN" altLang="en-US" smtClean="0"/>
              <a:t>2023/1/1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E44FBA-330C-4584-84D4-0BAEA5D84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0B98A9-3FF8-4F5D-8F99-7A0443844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1" r:id="rId12"/>
    <p:sldLayoutId id="214748370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ussam_9595" TargetMode="External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0yHKQvfDf8sXZtg3UdHJsA/video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s://t.me/Hussam_9595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audio" Target="../media/audio1.wav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89925" y="2126849"/>
            <a:ext cx="8089963" cy="2400657"/>
            <a:chOff x="3291768" y="-1259445"/>
            <a:chExt cx="4989822" cy="8149783"/>
          </a:xfrm>
        </p:grpSpPr>
        <p:sp>
          <p:nvSpPr>
            <p:cNvPr id="17" name="文本框 16"/>
            <p:cNvSpPr txBox="1"/>
            <p:nvPr/>
          </p:nvSpPr>
          <p:spPr>
            <a:xfrm>
              <a:off x="3535967" y="-1259445"/>
              <a:ext cx="4745623" cy="81497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ar-SA" sz="9600" dirty="0">
                  <a:latin typeface="Sakkal Majalla" panose="02000000000000000000" pitchFamily="2" charset="-78"/>
                  <a:cs typeface="Fanan" pitchFamily="2" charset="-78"/>
                </a:rPr>
                <a:t>تقنية رقمية 1-2</a:t>
              </a:r>
              <a:br>
                <a:rPr lang="ar-SA" sz="9600" dirty="0">
                  <a:latin typeface="Sakkal Majalla" panose="02000000000000000000" pitchFamily="2" charset="-78"/>
                  <a:cs typeface="Fanan" pitchFamily="2" charset="-78"/>
                </a:rPr>
              </a:br>
              <a:endParaRPr lang="zh-CN" altLang="en-US" sz="5400" dirty="0"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91768" y="1990315"/>
              <a:ext cx="4745623" cy="7802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F50005B-6367-4AFF-A327-F7D9A4C6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23" b="19591"/>
          <a:stretch/>
        </p:blipFill>
        <p:spPr>
          <a:xfrm>
            <a:off x="3792123" y="0"/>
            <a:ext cx="3681487" cy="2336572"/>
          </a:xfrm>
          <a:prstGeom prst="rect">
            <a:avLst/>
          </a:prstGeom>
        </p:spPr>
      </p:pic>
      <p:sp>
        <p:nvSpPr>
          <p:cNvPr id="9" name="文本框 16">
            <a:extLst>
              <a:ext uri="{FF2B5EF4-FFF2-40B4-BE49-F238E27FC236}">
                <a16:creationId xmlns:a16="http://schemas.microsoft.com/office/drawing/2014/main" id="{287B91DB-03C5-4FC1-B2DB-43BF61DA04EB}"/>
              </a:ext>
            </a:extLst>
          </p:cNvPr>
          <p:cNvSpPr txBox="1"/>
          <p:nvPr/>
        </p:nvSpPr>
        <p:spPr>
          <a:xfrm>
            <a:off x="1881935" y="3486923"/>
            <a:ext cx="76940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ar-SA" sz="4400" dirty="0">
                <a:solidFill>
                  <a:schemeClr val="accent1"/>
                </a:solidFill>
                <a:latin typeface="Sakkal Majalla" panose="02000000000000000000" pitchFamily="2" charset="-78"/>
                <a:cs typeface="Fanan" pitchFamily="2" charset="-78"/>
              </a:rPr>
              <a:t>معلم المادة / أ-حسام مساعد الثقفي </a:t>
            </a:r>
            <a:endParaRPr lang="zh-CN" altLang="en-US" sz="2000" dirty="0">
              <a:solidFill>
                <a:schemeClr val="accent1"/>
              </a:solidFill>
              <a:latin typeface="Sakkal Majalla" panose="02000000000000000000" pitchFamily="2" charset="-78"/>
              <a:ea typeface="Montserrat" panose="00000500000000000000" charset="0"/>
              <a:cs typeface="Fanan" pitchFamily="2" charset="-78"/>
            </a:endParaRPr>
          </a:p>
        </p:txBody>
      </p:sp>
      <p:pic>
        <p:nvPicPr>
          <p:cNvPr id="10" name="صورة 9" descr="Image result for telegram logo png">
            <a:hlinkClick r:id="rId4"/>
            <a:extLst>
              <a:ext uri="{FF2B5EF4-FFF2-40B4-BE49-F238E27FC236}">
                <a16:creationId xmlns:a16="http://schemas.microsoft.com/office/drawing/2014/main" id="{99277C4D-B057-49E7-8553-81ABA4F742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96" y="4449392"/>
            <a:ext cx="769441" cy="76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 descr="Image result for youtube logo png">
            <a:hlinkClick r:id="rId6"/>
            <a:extLst>
              <a:ext uri="{FF2B5EF4-FFF2-40B4-BE49-F238E27FC236}">
                <a16:creationId xmlns:a16="http://schemas.microsoft.com/office/drawing/2014/main" id="{D75897F3-000C-4AF7-8DCB-83F56E879F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2" t="20453" r="-1" b="14666"/>
          <a:stretch/>
        </p:blipFill>
        <p:spPr bwMode="auto">
          <a:xfrm>
            <a:off x="5154804" y="4524641"/>
            <a:ext cx="935619" cy="577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صورة 11" descr="Image result for twitter logo png">
            <a:hlinkClick r:id="rId8"/>
            <a:extLst>
              <a:ext uri="{FF2B5EF4-FFF2-40B4-BE49-F238E27FC236}">
                <a16:creationId xmlns:a16="http://schemas.microsoft.com/office/drawing/2014/main" id="{3429B1C7-D079-43E3-A0A1-869BF9D53C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16" y="4265415"/>
            <a:ext cx="1056489" cy="105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9C9049E0-6E7A-0ACB-C1B2-6216D387A3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307" b="37093"/>
          <a:stretch>
            <a:fillRect/>
          </a:stretch>
        </p:blipFill>
        <p:spPr>
          <a:xfrm>
            <a:off x="-11151" y="4449391"/>
            <a:ext cx="12203151" cy="240860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0EA2747-3B71-9CD4-CE95-945684F09C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>
            <a:extLst>
              <a:ext uri="{FF2B5EF4-FFF2-40B4-BE49-F238E27FC236}">
                <a16:creationId xmlns:a16="http://schemas.microsoft.com/office/drawing/2014/main" id="{B1C0D4A3-DB56-43A0-8677-8D72D3BD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5629184"/>
            <a:ext cx="12203151" cy="122881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E263A-E895-44F3-AF8E-5A124E99AF19}"/>
              </a:ext>
            </a:extLst>
          </p:cNvPr>
          <p:cNvSpPr/>
          <p:nvPr/>
        </p:nvSpPr>
        <p:spPr>
          <a:xfrm>
            <a:off x="4362763" y="379422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أنظمة التحكم (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Control Systems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)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D7C898A-1735-463A-A560-F056ADC6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6180"/>
            <a:ext cx="121837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1950" indent="-361950"/>
            <a:r>
              <a:rPr lang="ar-SA" altLang="zh-CN" sz="2800" dirty="0">
                <a:cs typeface="Fanan" pitchFamily="2" charset="-78"/>
              </a:rPr>
              <a:t>- </a:t>
            </a:r>
            <a:r>
              <a:rPr lang="ar-SA" sz="2800" dirty="0">
                <a:cs typeface="Fanan" pitchFamily="2" charset="-78"/>
              </a:rPr>
              <a:t>هو نظام يقوم </a:t>
            </a:r>
            <a:r>
              <a:rPr lang="ar-SA" sz="2800" dirty="0">
                <a:solidFill>
                  <a:srgbClr val="0099A9"/>
                </a:solidFill>
                <a:cs typeface="Fanan" pitchFamily="2" charset="-78"/>
              </a:rPr>
              <a:t>بإدارة او توجيه او إعطاء أوامر</a:t>
            </a:r>
            <a:r>
              <a:rPr lang="ar-SA" sz="2800" dirty="0">
                <a:cs typeface="Fanan" pitchFamily="2" charset="-78"/>
              </a:rPr>
              <a:t> أو </a:t>
            </a:r>
            <a:r>
              <a:rPr lang="ar-SA" sz="2800" dirty="0">
                <a:solidFill>
                  <a:srgbClr val="C00000"/>
                </a:solidFill>
                <a:cs typeface="Fanan" pitchFamily="2" charset="-78"/>
              </a:rPr>
              <a:t>تنظيم سلوك الأجهزة أو الأنظمة الأخرى </a:t>
            </a:r>
            <a:r>
              <a:rPr lang="ar-SA" sz="2800" dirty="0">
                <a:cs typeface="Fanan" pitchFamily="2" charset="-78"/>
              </a:rPr>
              <a:t>باستخدام حلقات التحكم لتحقيق النتيجة المطلوبة .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8A894A9-4330-22E9-7C2D-1C13320A40A3}"/>
              </a:ext>
            </a:extLst>
          </p:cNvPr>
          <p:cNvGrpSpPr/>
          <p:nvPr/>
        </p:nvGrpSpPr>
        <p:grpSpPr>
          <a:xfrm>
            <a:off x="269527" y="2833634"/>
            <a:ext cx="11922473" cy="2636882"/>
            <a:chOff x="1697077" y="2482629"/>
            <a:chExt cx="10290609" cy="3054285"/>
          </a:xfrm>
        </p:grpSpPr>
        <p:sp>
          <p:nvSpPr>
            <p:cNvPr id="9" name="文本框 5">
              <a:extLst>
                <a:ext uri="{FF2B5EF4-FFF2-40B4-BE49-F238E27FC236}">
                  <a16:creationId xmlns:a16="http://schemas.microsoft.com/office/drawing/2014/main" id="{E3B2692C-1719-4C89-8778-CA73A347BAD5}"/>
                </a:ext>
              </a:extLst>
            </p:cNvPr>
            <p:cNvSpPr txBox="1"/>
            <p:nvPr/>
          </p:nvSpPr>
          <p:spPr>
            <a:xfrm>
              <a:off x="1697077" y="3223297"/>
              <a:ext cx="3075940" cy="58477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altLang="zh-CN" sz="3200" dirty="0">
                  <a:solidFill>
                    <a:srgbClr val="D815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Fanan" pitchFamily="2" charset="-78"/>
                </a:rPr>
                <a:t>نظام التحكم المغلق</a:t>
              </a:r>
              <a:endParaRPr lang="zh-CN" altLang="en-US" sz="3200" dirty="0">
                <a:solidFill>
                  <a:srgbClr val="D815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endParaRPr>
            </a:p>
          </p:txBody>
        </p:sp>
        <p:sp>
          <p:nvSpPr>
            <p:cNvPr id="13" name="文本框 9">
              <a:extLst>
                <a:ext uri="{FF2B5EF4-FFF2-40B4-BE49-F238E27FC236}">
                  <a16:creationId xmlns:a16="http://schemas.microsoft.com/office/drawing/2014/main" id="{6B57505F-9142-461D-AA01-48411B5641AA}"/>
                </a:ext>
              </a:extLst>
            </p:cNvPr>
            <p:cNvSpPr txBox="1"/>
            <p:nvPr/>
          </p:nvSpPr>
          <p:spPr>
            <a:xfrm>
              <a:off x="1697077" y="4356261"/>
              <a:ext cx="3075941" cy="58477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altLang="zh-CN" sz="3200" dirty="0">
                  <a:solidFill>
                    <a:srgbClr val="D8156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Fanan" pitchFamily="2" charset="-78"/>
                </a:rPr>
                <a:t>نظام التحكم المفتوح</a:t>
              </a:r>
              <a:endParaRPr lang="zh-CN" altLang="en-US" sz="3200" dirty="0">
                <a:solidFill>
                  <a:srgbClr val="D8156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endParaRPr>
            </a:p>
          </p:txBody>
        </p:sp>
        <p:pic>
          <p:nvPicPr>
            <p:cNvPr id="14" name="雷锋PPT网www.lfppt.com" descr="图片包含 室内&#10;&#10;已生成极高可信度的说明">
              <a:extLst>
                <a:ext uri="{FF2B5EF4-FFF2-40B4-BE49-F238E27FC236}">
                  <a16:creationId xmlns:a16="http://schemas.microsoft.com/office/drawing/2014/main" id="{966EC5E1-F3EE-4581-831E-6BD3E3524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3245" y="2482629"/>
              <a:ext cx="3714441" cy="3054285"/>
            </a:xfrm>
            <a:prstGeom prst="rect">
              <a:avLst/>
            </a:prstGeom>
          </p:spPr>
        </p:pic>
        <p:grpSp>
          <p:nvGrpSpPr>
            <p:cNvPr id="15" name="组合 42">
              <a:extLst>
                <a:ext uri="{FF2B5EF4-FFF2-40B4-BE49-F238E27FC236}">
                  <a16:creationId xmlns:a16="http://schemas.microsoft.com/office/drawing/2014/main" id="{ED27909C-5BA6-4610-B1A9-C3E9E6079963}"/>
                </a:ext>
              </a:extLst>
            </p:cNvPr>
            <p:cNvGrpSpPr/>
            <p:nvPr/>
          </p:nvGrpSpPr>
          <p:grpSpPr>
            <a:xfrm>
              <a:off x="4773018" y="2672323"/>
              <a:ext cx="3500228" cy="890884"/>
              <a:chOff x="3899141" y="2519265"/>
              <a:chExt cx="1607225" cy="783703"/>
            </a:xfrm>
          </p:grpSpPr>
          <p:cxnSp>
            <p:nvCxnSpPr>
              <p:cNvPr id="16" name="直接连接符 3">
                <a:extLst>
                  <a:ext uri="{FF2B5EF4-FFF2-40B4-BE49-F238E27FC236}">
                    <a16:creationId xmlns:a16="http://schemas.microsoft.com/office/drawing/2014/main" id="{6C1DEDC9-46DC-4208-9FEA-B022F5E544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99141" y="2519265"/>
                <a:ext cx="887462" cy="783703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FF58821F-998B-4B4A-A5D0-6696022073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6603" y="2519265"/>
                <a:ext cx="719763" cy="409455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44">
              <a:extLst>
                <a:ext uri="{FF2B5EF4-FFF2-40B4-BE49-F238E27FC236}">
                  <a16:creationId xmlns:a16="http://schemas.microsoft.com/office/drawing/2014/main" id="{A98A252C-500B-489E-8DC7-89A1DEAF1BDC}"/>
                </a:ext>
              </a:extLst>
            </p:cNvPr>
            <p:cNvGrpSpPr/>
            <p:nvPr/>
          </p:nvGrpSpPr>
          <p:grpSpPr>
            <a:xfrm>
              <a:off x="4773018" y="4085412"/>
              <a:ext cx="3500227" cy="1228816"/>
              <a:chOff x="3964433" y="4617018"/>
              <a:chExt cx="1729393" cy="654780"/>
            </a:xfrm>
          </p:grpSpPr>
          <p:cxnSp>
            <p:nvCxnSpPr>
              <p:cNvPr id="19" name="直接连接符 30">
                <a:extLst>
                  <a:ext uri="{FF2B5EF4-FFF2-40B4-BE49-F238E27FC236}">
                    <a16:creationId xmlns:a16="http://schemas.microsoft.com/office/drawing/2014/main" id="{993F0DBD-E3BE-495F-A094-94AADCE0CC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4433" y="4941731"/>
                <a:ext cx="905392" cy="330065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33">
                <a:extLst>
                  <a:ext uri="{FF2B5EF4-FFF2-40B4-BE49-F238E27FC236}">
                    <a16:creationId xmlns:a16="http://schemas.microsoft.com/office/drawing/2014/main" id="{211B6337-5FEC-40B8-A815-974F4520B3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69825" y="4617018"/>
                <a:ext cx="824001" cy="654780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4ED23F7F-F10F-423C-8C75-6E5F62365D18}"/>
                </a:ext>
              </a:extLst>
            </p:cNvPr>
            <p:cNvSpPr/>
            <p:nvPr/>
          </p:nvSpPr>
          <p:spPr>
            <a:xfrm>
              <a:off x="8671727" y="3258620"/>
              <a:ext cx="2818176" cy="120077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Fanan" pitchFamily="2" charset="-78"/>
                </a:rPr>
                <a:t>أنوع أنظمة التحكم</a:t>
              </a:r>
            </a:p>
          </p:txBody>
        </p:sp>
      </p:grpSp>
      <p:sp>
        <p:nvSpPr>
          <p:cNvPr id="4" name="Text Box 3">
            <a:extLst>
              <a:ext uri="{FF2B5EF4-FFF2-40B4-BE49-F238E27FC236}">
                <a16:creationId xmlns:a16="http://schemas.microsoft.com/office/drawing/2014/main" id="{1D436D08-9722-94D6-1201-F1A2A755B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" y="1863980"/>
            <a:ext cx="12183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1950" indent="-361950"/>
            <a:r>
              <a:rPr lang="ar-SA" altLang="zh-CN" sz="2800" dirty="0">
                <a:cs typeface="Fanan" pitchFamily="2" charset="-78"/>
              </a:rPr>
              <a:t>- </a:t>
            </a:r>
            <a:r>
              <a:rPr lang="ar-SA" sz="2800" dirty="0">
                <a:cs typeface="Fanan" pitchFamily="2" charset="-78"/>
              </a:rPr>
              <a:t>توجد </a:t>
            </a:r>
            <a:r>
              <a:rPr lang="ar-SA" sz="2800" dirty="0">
                <a:solidFill>
                  <a:srgbClr val="FF0000"/>
                </a:solidFill>
                <a:cs typeface="Fanan" pitchFamily="2" charset="-78"/>
              </a:rPr>
              <a:t>الكثير من الأمثلة على التطبيقات المنزلية والصناعية </a:t>
            </a:r>
            <a:r>
              <a:rPr lang="ar-SA" sz="2800" dirty="0">
                <a:cs typeface="Fanan" pitchFamily="2" charset="-78"/>
              </a:rPr>
              <a:t>لأنظمة التحكم مثل : </a:t>
            </a:r>
            <a:r>
              <a:rPr lang="ar-SA" sz="2800" dirty="0">
                <a:solidFill>
                  <a:srgbClr val="0099A9"/>
                </a:solidFill>
                <a:cs typeface="Fanan" pitchFamily="2" charset="-78"/>
              </a:rPr>
              <a:t>الغسالات</a:t>
            </a:r>
            <a:r>
              <a:rPr lang="ar-SA" sz="2800" dirty="0">
                <a:cs typeface="Fanan" pitchFamily="2" charset="-78"/>
              </a:rPr>
              <a:t> –</a:t>
            </a:r>
            <a:r>
              <a:rPr lang="ar-SA" sz="2800" dirty="0">
                <a:solidFill>
                  <a:srgbClr val="6A4CFF"/>
                </a:solidFill>
                <a:cs typeface="Fanan" pitchFamily="2" charset="-78"/>
              </a:rPr>
              <a:t>مكيفات الهواء</a:t>
            </a:r>
            <a:r>
              <a:rPr lang="ar-SA" sz="2800" dirty="0">
                <a:cs typeface="Fana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8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>
            <a:extLst>
              <a:ext uri="{FF2B5EF4-FFF2-40B4-BE49-F238E27FC236}">
                <a16:creationId xmlns:a16="http://schemas.microsoft.com/office/drawing/2014/main" id="{B1C0D4A3-DB56-43A0-8677-8D72D3BD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6273224"/>
            <a:ext cx="12203151" cy="58477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E263A-E895-44F3-AF8E-5A124E99AF19}"/>
              </a:ext>
            </a:extLst>
          </p:cNvPr>
          <p:cNvSpPr/>
          <p:nvPr/>
        </p:nvSpPr>
        <p:spPr>
          <a:xfrm>
            <a:off x="4371033" y="104547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نظام التحكم المغلق : 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751FDE6-5181-4E53-ADA5-599271480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803" y="791591"/>
            <a:ext cx="8189131" cy="2990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21CD9F1E-9D96-4AC2-9D61-8B117627B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83" y="3772414"/>
            <a:ext cx="8012300" cy="25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2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>
            <a:extLst>
              <a:ext uri="{FF2B5EF4-FFF2-40B4-BE49-F238E27FC236}">
                <a16:creationId xmlns:a16="http://schemas.microsoft.com/office/drawing/2014/main" id="{B1C0D4A3-DB56-43A0-8677-8D72D3BD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6273224"/>
            <a:ext cx="12203151" cy="58477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E263A-E895-44F3-AF8E-5A124E99AF19}"/>
              </a:ext>
            </a:extLst>
          </p:cNvPr>
          <p:cNvSpPr/>
          <p:nvPr/>
        </p:nvSpPr>
        <p:spPr>
          <a:xfrm>
            <a:off x="4371033" y="104547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نظام التحكم المفتوح : 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678067C2-9EDE-4BD0-A593-394D82731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925" y="711307"/>
            <a:ext cx="8925570" cy="3100544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02C94D3-A69B-4E1A-A5A6-D1325AE3C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72" y="3852043"/>
            <a:ext cx="8144769" cy="25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8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727560"/>
            <a:ext cx="12203151" cy="1130441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036BD38B-2C06-49C5-853D-D6C2E718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999"/>
              </p:ext>
            </p:extLst>
          </p:nvPr>
        </p:nvGraphicFramePr>
        <p:xfrm>
          <a:off x="391885" y="150011"/>
          <a:ext cx="11561065" cy="1676801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890266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6529332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1357256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784211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520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رقم النشاط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2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موضوع النشاط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تهيئة 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2973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5 دقائق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جماعي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790701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حدد أي الأجهزة التالية تعتبر نظام تحكم مغلق او نظام تحكم مفتوح ؟ </a:t>
                      </a: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AA48597B-32FC-484A-8DE7-CEE2C08EA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33230"/>
              </p:ext>
            </p:extLst>
          </p:nvPr>
        </p:nvGraphicFramePr>
        <p:xfrm>
          <a:off x="391886" y="2160393"/>
          <a:ext cx="11561065" cy="335320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663990">
                  <a:extLst>
                    <a:ext uri="{9D8B030D-6E8A-4147-A177-3AD203B41FA5}">
                      <a16:colId xmlns:a16="http://schemas.microsoft.com/office/drawing/2014/main" val="4111063448"/>
                    </a:ext>
                  </a:extLst>
                </a:gridCol>
                <a:gridCol w="7490684">
                  <a:extLst>
                    <a:ext uri="{9D8B030D-6E8A-4147-A177-3AD203B41FA5}">
                      <a16:colId xmlns:a16="http://schemas.microsoft.com/office/drawing/2014/main" val="2007310863"/>
                    </a:ext>
                  </a:extLst>
                </a:gridCol>
                <a:gridCol w="3406391">
                  <a:extLst>
                    <a:ext uri="{9D8B030D-6E8A-4147-A177-3AD203B41FA5}">
                      <a16:colId xmlns:a16="http://schemas.microsoft.com/office/drawing/2014/main" val="2912630779"/>
                    </a:ext>
                  </a:extLst>
                </a:gridCol>
              </a:tblGrid>
              <a:tr h="68666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cs typeface="Fanan" pitchFamily="2" charset="-78"/>
                        </a:rPr>
                        <a:t>م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cs typeface="Fanan" pitchFamily="2" charset="-78"/>
                        </a:rPr>
                        <a:t>اسم الجهاز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cs typeface="Fanan" pitchFamily="2" charset="-78"/>
                        </a:rPr>
                        <a:t>نظام تحكم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647199"/>
                  </a:ext>
                </a:extLst>
              </a:tr>
              <a:tr h="66663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kern="1200" cap="none" spc="0" dirty="0">
                          <a:ln w="0"/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kern="1200" cap="none" spc="0" dirty="0">
                          <a:ln w="0"/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نظام التهوية بالمروحة الكهربائية.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800" dirty="0">
                        <a:solidFill>
                          <a:schemeClr val="bg1"/>
                        </a:solidFill>
                        <a:cs typeface="Fana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53311"/>
                  </a:ext>
                </a:extLst>
              </a:tr>
              <a:tr h="66663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cap="none" spc="0" dirty="0">
                          <a:ln w="0"/>
                          <a:solidFill>
                            <a:srgbClr val="C00000"/>
                          </a:solidFill>
                          <a:effectLst/>
                          <a:cs typeface="Fanan" pitchFamily="2" charset="-7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cap="none" spc="0" dirty="0">
                          <a:ln w="0"/>
                          <a:solidFill>
                            <a:srgbClr val="C00000"/>
                          </a:solidFill>
                          <a:effectLst/>
                          <a:cs typeface="Fanan" pitchFamily="2" charset="-78"/>
                        </a:rPr>
                        <a:t>المضخة الآلية لرفع الماء من الخزان الأرضي إلى الخزان العلوي.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>
                        <a:solidFill>
                          <a:schemeClr val="bg1"/>
                        </a:solidFill>
                        <a:cs typeface="Fana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88134"/>
                  </a:ext>
                </a:extLst>
              </a:tr>
              <a:tr h="666634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rgbClr val="C00000"/>
                          </a:solidFill>
                          <a:cs typeface="Fanan" pitchFamily="2" charset="-78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rgbClr val="C00000"/>
                          </a:solidFill>
                          <a:cs typeface="Fanan" pitchFamily="2" charset="-78"/>
                        </a:rPr>
                        <a:t>نظام إضاءة لمبات الشوارع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>
                        <a:solidFill>
                          <a:schemeClr val="bg1"/>
                        </a:solidFill>
                        <a:cs typeface="Fana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98523"/>
                  </a:ext>
                </a:extLst>
              </a:tr>
              <a:tr h="66663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kern="1200" cap="none" spc="0" dirty="0">
                          <a:ln w="0"/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kern="1200" cap="none" spc="0" dirty="0">
                          <a:ln w="0"/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ساعة التوقيت في فرن الطبخ بالمايكروويف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800" dirty="0">
                        <a:solidFill>
                          <a:schemeClr val="bg1"/>
                        </a:solidFill>
                        <a:cs typeface="Fana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610428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5A89E4FB-C0B8-48F4-A5D8-42259BD06F99}"/>
              </a:ext>
            </a:extLst>
          </p:cNvPr>
          <p:cNvSpPr txBox="1"/>
          <p:nvPr/>
        </p:nvSpPr>
        <p:spPr>
          <a:xfrm>
            <a:off x="924450" y="2885683"/>
            <a:ext cx="2200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2060"/>
                </a:solidFill>
                <a:cs typeface="Fanan" pitchFamily="2" charset="-78"/>
              </a:rPr>
              <a:t>نظام تحكم مفتوح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5967951-02EE-4D84-9E50-BD2BEE6B97F4}"/>
              </a:ext>
            </a:extLst>
          </p:cNvPr>
          <p:cNvSpPr txBox="1"/>
          <p:nvPr/>
        </p:nvSpPr>
        <p:spPr>
          <a:xfrm>
            <a:off x="924450" y="3555288"/>
            <a:ext cx="2200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2060"/>
                </a:solidFill>
                <a:cs typeface="Fanan" pitchFamily="2" charset="-78"/>
              </a:rPr>
              <a:t>نظام تحكم مغلق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9DEEB0B-6F3B-4154-8EB8-B3A259BFD2A6}"/>
              </a:ext>
            </a:extLst>
          </p:cNvPr>
          <p:cNvSpPr txBox="1"/>
          <p:nvPr/>
        </p:nvSpPr>
        <p:spPr>
          <a:xfrm>
            <a:off x="924450" y="4202968"/>
            <a:ext cx="2200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2060"/>
                </a:solidFill>
                <a:cs typeface="Fanan" pitchFamily="2" charset="-78"/>
              </a:rPr>
              <a:t>نظام تحكم مغلق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6883855-8F73-41A7-98E8-1428700ED098}"/>
              </a:ext>
            </a:extLst>
          </p:cNvPr>
          <p:cNvSpPr txBox="1"/>
          <p:nvPr/>
        </p:nvSpPr>
        <p:spPr>
          <a:xfrm>
            <a:off x="924450" y="4848234"/>
            <a:ext cx="2200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002060"/>
                </a:solidFill>
                <a:cs typeface="Fanan" pitchFamily="2" charset="-78"/>
              </a:rPr>
              <a:t>نظام تحكم مفتوح</a:t>
            </a:r>
          </a:p>
        </p:txBody>
      </p:sp>
    </p:spTree>
    <p:extLst>
      <p:ext uri="{BB962C8B-B14F-4D97-AF65-F5344CB8AC3E}">
        <p14:creationId xmlns:p14="http://schemas.microsoft.com/office/powerpoint/2010/main" val="27590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0" y="5626115"/>
            <a:ext cx="12203151" cy="122977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9229E02-34BE-4D90-8011-3EF8955CBFA9}"/>
              </a:ext>
            </a:extLst>
          </p:cNvPr>
          <p:cNvSpPr/>
          <p:nvPr/>
        </p:nvSpPr>
        <p:spPr>
          <a:xfrm>
            <a:off x="996925" y="894303"/>
            <a:ext cx="7950848" cy="12297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cs typeface="Fanan" pitchFamily="2" charset="-78"/>
              </a:rPr>
              <a:t>تعتمد أنظمة المراقبة على المستشعرات .. فما هو المقصود بالمستشعرات ؟؟!</a:t>
            </a:r>
          </a:p>
        </p:txBody>
      </p:sp>
      <p:pic>
        <p:nvPicPr>
          <p:cNvPr id="8" name="Picture 6" descr="الرجال علامة استفهام صورة Png المواد, بسيط, يجلس على الأرض مع علامات استفهام,  كامل الجسم PNG وملف PSD للتحميل مجانا">
            <a:extLst>
              <a:ext uri="{FF2B5EF4-FFF2-40B4-BE49-F238E27FC236}">
                <a16:creationId xmlns:a16="http://schemas.microsoft.com/office/drawing/2014/main" id="{E9C66B45-7272-4AE8-91D6-C09B5336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6" y="0"/>
            <a:ext cx="2406402" cy="4541854"/>
          </a:xfrm>
          <a:prstGeom prst="ellipse">
            <a:avLst/>
          </a:prstGeom>
          <a:ln>
            <a:solidFill>
              <a:srgbClr val="FFC0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640A7D7-D19D-45DA-AF72-7A945C352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74" t="31502" r="66033" b="11149"/>
          <a:stretch/>
        </p:blipFill>
        <p:spPr>
          <a:xfrm>
            <a:off x="884255" y="2219121"/>
            <a:ext cx="1721710" cy="36588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3BEFA78-A669-4564-831B-20C097FF5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74" t="47912" r="33489" b="18682"/>
          <a:stretch/>
        </p:blipFill>
        <p:spPr>
          <a:xfrm>
            <a:off x="2605965" y="3147208"/>
            <a:ext cx="3332611" cy="239948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4C47EB0-6367-42D0-9B18-28769C9ACC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85" t="24762" r="64314" b="44322"/>
          <a:stretch/>
        </p:blipFill>
        <p:spPr>
          <a:xfrm>
            <a:off x="6093491" y="2840940"/>
            <a:ext cx="2309447" cy="25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0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6317904"/>
            <a:ext cx="12203151" cy="54009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المستشعرات (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Sensors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)</a:t>
            </a:r>
            <a:endParaRPr lang="ar-SA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006532C-5776-412F-925F-926D1F05063F}"/>
              </a:ext>
            </a:extLst>
          </p:cNvPr>
          <p:cNvSpPr/>
          <p:nvPr/>
        </p:nvSpPr>
        <p:spPr>
          <a:xfrm>
            <a:off x="-11151" y="961082"/>
            <a:ext cx="122031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71463" indent="-271463"/>
            <a:r>
              <a:rPr lang="ar-SA" sz="2800" dirty="0">
                <a:cs typeface="Fanan" pitchFamily="2" charset="-78"/>
              </a:rPr>
              <a:t>- </a:t>
            </a:r>
            <a:r>
              <a:rPr lang="ar-SA" sz="2800" dirty="0">
                <a:solidFill>
                  <a:srgbClr val="FF0000"/>
                </a:solidFill>
                <a:cs typeface="Fanan" pitchFamily="2" charset="-78"/>
              </a:rPr>
              <a:t>المستشعر </a:t>
            </a:r>
            <a:r>
              <a:rPr lang="ar-SA" sz="2800" dirty="0">
                <a:cs typeface="Fanan" pitchFamily="2" charset="-78"/>
              </a:rPr>
              <a:t>هو جهاز يمكنه قياس </a:t>
            </a:r>
            <a:r>
              <a:rPr lang="ar-SA" sz="2800" dirty="0">
                <a:solidFill>
                  <a:srgbClr val="00B050"/>
                </a:solidFill>
                <a:cs typeface="Fanan" pitchFamily="2" charset="-78"/>
              </a:rPr>
              <a:t>التغير في العوامل البيئية المحيطة </a:t>
            </a:r>
            <a:r>
              <a:rPr lang="ar-SA" sz="2800" dirty="0">
                <a:cs typeface="Fanan" pitchFamily="2" charset="-78"/>
              </a:rPr>
              <a:t>كالضوء والضغط ودرجة الحرارة وحتى الحركة وغيرها من العوامل . 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BA619D4-A33D-4F82-B91F-5A19A5A030C8}"/>
              </a:ext>
            </a:extLst>
          </p:cNvPr>
          <p:cNvSpPr txBox="1"/>
          <p:nvPr/>
        </p:nvSpPr>
        <p:spPr>
          <a:xfrm>
            <a:off x="4376896" y="2825975"/>
            <a:ext cx="7815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cs typeface="Fanan" pitchFamily="2" charset="-78"/>
              </a:rPr>
              <a:t>- تعد المستشعرات من </a:t>
            </a:r>
            <a:r>
              <a:rPr lang="ar-SA" sz="2800" dirty="0">
                <a:solidFill>
                  <a:srgbClr val="00B0F0"/>
                </a:solidFill>
                <a:cs typeface="Fanan" pitchFamily="2" charset="-78"/>
              </a:rPr>
              <a:t>العناصر الأساسية </a:t>
            </a:r>
            <a:r>
              <a:rPr lang="ar-SA" sz="2800" dirty="0">
                <a:cs typeface="Fanan" pitchFamily="2" charset="-78"/>
              </a:rPr>
              <a:t>لأنظمة المراقبة والتحكم 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E580A1B-5868-479A-8EF3-EFC5EDE557DA}"/>
              </a:ext>
            </a:extLst>
          </p:cNvPr>
          <p:cNvSpPr txBox="1"/>
          <p:nvPr/>
        </p:nvSpPr>
        <p:spPr>
          <a:xfrm>
            <a:off x="-11151" y="1862790"/>
            <a:ext cx="12203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 algn="r"/>
            <a:r>
              <a:rPr lang="ar-SA" sz="2800" dirty="0">
                <a:cs typeface="Fanan" pitchFamily="2" charset="-78"/>
              </a:rPr>
              <a:t>- يقوم المستشعر </a:t>
            </a:r>
            <a:r>
              <a:rPr lang="ar-SA" sz="2800" dirty="0">
                <a:solidFill>
                  <a:srgbClr val="AFA0FA"/>
                </a:solidFill>
                <a:cs typeface="Fanan" pitchFamily="2" charset="-78"/>
              </a:rPr>
              <a:t>بجمع بيانات</a:t>
            </a:r>
            <a:r>
              <a:rPr lang="ar-SA" sz="2800" dirty="0">
                <a:cs typeface="Fanan" pitchFamily="2" charset="-78"/>
              </a:rPr>
              <a:t> خاصة بقيم العوامل التي يتم قياسها ثم ارسال تلك البيانات الى </a:t>
            </a:r>
            <a:r>
              <a:rPr lang="ar-SA" sz="2800" dirty="0">
                <a:solidFill>
                  <a:srgbClr val="0099A9"/>
                </a:solidFill>
                <a:cs typeface="Fanan" pitchFamily="2" charset="-78"/>
              </a:rPr>
              <a:t>نظام محوسب </a:t>
            </a:r>
            <a:r>
              <a:rPr lang="ar-SA" sz="2800" dirty="0">
                <a:cs typeface="Fanan" pitchFamily="2" charset="-78"/>
              </a:rPr>
              <a:t>يقوم بمعالجتها واتخاذ </a:t>
            </a:r>
            <a:r>
              <a:rPr lang="ar-SA" sz="2800" dirty="0">
                <a:solidFill>
                  <a:srgbClr val="D81567"/>
                </a:solidFill>
                <a:cs typeface="Fanan" pitchFamily="2" charset="-78"/>
              </a:rPr>
              <a:t>الإجراء المناسب </a:t>
            </a:r>
            <a:r>
              <a:rPr lang="ar-SA" sz="2800" dirty="0">
                <a:cs typeface="Fanan" pitchFamily="2" charset="-78"/>
              </a:rPr>
              <a:t>بناء على قيمها .</a:t>
            </a:r>
          </a:p>
        </p:txBody>
      </p:sp>
      <p:pic>
        <p:nvPicPr>
          <p:cNvPr id="2" name="Picture 2" descr="أهم حساسات السيارة - الأكسجين - السرعة - حرارة الوقود | دوبيزل كارز">
            <a:extLst>
              <a:ext uri="{FF2B5EF4-FFF2-40B4-BE49-F238E27FC236}">
                <a16:creationId xmlns:a16="http://schemas.microsoft.com/office/drawing/2014/main" id="{BBB4DE62-E530-3197-97A1-B6E9836C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5" y="3479349"/>
            <a:ext cx="5034117" cy="2809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4" descr="Sensor Technology Delivers Enhancements to Homeland Security">
            <a:extLst>
              <a:ext uri="{FF2B5EF4-FFF2-40B4-BE49-F238E27FC236}">
                <a16:creationId xmlns:a16="http://schemas.microsoft.com/office/drawing/2014/main" id="{C504CD07-2B6E-39E1-5AD8-E35B7C08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3" y="3483089"/>
            <a:ext cx="5034117" cy="2751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3657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945648"/>
            <a:ext cx="12203151" cy="9123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أنواع المستشعرات : </a:t>
            </a:r>
            <a:endParaRPr lang="ar-SA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3ED897CE-B5A7-2EAB-9807-9433486465AD}"/>
              </a:ext>
            </a:extLst>
          </p:cNvPr>
          <p:cNvGrpSpPr/>
          <p:nvPr/>
        </p:nvGrpSpPr>
        <p:grpSpPr>
          <a:xfrm>
            <a:off x="458232" y="931345"/>
            <a:ext cx="10864068" cy="5027072"/>
            <a:chOff x="458232" y="931345"/>
            <a:chExt cx="10864068" cy="5027072"/>
          </a:xfrm>
        </p:grpSpPr>
        <p:sp>
          <p:nvSpPr>
            <p:cNvPr id="32" name="Oval 29">
              <a:extLst>
                <a:ext uri="{FF2B5EF4-FFF2-40B4-BE49-F238E27FC236}">
                  <a16:creationId xmlns:a16="http://schemas.microsoft.com/office/drawing/2014/main" id="{BECBBAC4-D5F9-E2DD-33F1-39ED5DC21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2983" y="986883"/>
              <a:ext cx="717772" cy="702298"/>
            </a:xfrm>
            <a:prstGeom prst="ellipse">
              <a:avLst/>
            </a:prstGeom>
            <a:solidFill>
              <a:srgbClr val="A4186B"/>
            </a:solidFill>
            <a:ln>
              <a:solidFill>
                <a:srgbClr val="A4186B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05F6C302-E845-2ADF-36B3-B8191D8CE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4890" y="986883"/>
              <a:ext cx="717772" cy="70229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1F051109-31A6-098D-0C57-C13E51DF7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147" y="931345"/>
              <a:ext cx="717772" cy="70229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1C259F8-3D71-CA4D-CEB4-5FC2C4055FE5}"/>
                </a:ext>
              </a:extLst>
            </p:cNvPr>
            <p:cNvGrpSpPr/>
            <p:nvPr/>
          </p:nvGrpSpPr>
          <p:grpSpPr>
            <a:xfrm>
              <a:off x="458232" y="1439304"/>
              <a:ext cx="10864068" cy="4519113"/>
              <a:chOff x="458232" y="1439304"/>
              <a:chExt cx="10864068" cy="4519113"/>
            </a:xfrm>
          </p:grpSpPr>
          <p:sp>
            <p:nvSpPr>
              <p:cNvPr id="3" name="Google Shape;832;p25">
                <a:extLst>
                  <a:ext uri="{FF2B5EF4-FFF2-40B4-BE49-F238E27FC236}">
                    <a16:creationId xmlns:a16="http://schemas.microsoft.com/office/drawing/2014/main" id="{707B9FD8-FD70-114C-E6F9-5EBD70E05DBC}"/>
                  </a:ext>
                </a:extLst>
              </p:cNvPr>
              <p:cNvSpPr/>
              <p:nvPr/>
            </p:nvSpPr>
            <p:spPr>
              <a:xfrm>
                <a:off x="8861439" y="1458567"/>
                <a:ext cx="2460861" cy="1943418"/>
              </a:xfrm>
              <a:custGeom>
                <a:avLst/>
                <a:gdLst/>
                <a:ahLst/>
                <a:cxnLst/>
                <a:rect l="l" t="t" r="r" b="b"/>
                <a:pathLst>
                  <a:path w="2133601" h="1262744" extrusionOk="0">
                    <a:moveTo>
                      <a:pt x="149139" y="0"/>
                    </a:moveTo>
                    <a:lnTo>
                      <a:pt x="1984462" y="0"/>
                    </a:lnTo>
                    <a:cubicBezTo>
                      <a:pt x="2066829" y="0"/>
                      <a:pt x="2133601" y="66772"/>
                      <a:pt x="2133601" y="149139"/>
                    </a:cubicBezTo>
                    <a:lnTo>
                      <a:pt x="2133601" y="1262744"/>
                    </a:lnTo>
                    <a:lnTo>
                      <a:pt x="0" y="1262744"/>
                    </a:lnTo>
                    <a:lnTo>
                      <a:pt x="0" y="149139"/>
                    </a:lnTo>
                    <a:cubicBezTo>
                      <a:pt x="0" y="66772"/>
                      <a:pt x="66772" y="0"/>
                      <a:pt x="14913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186B"/>
                  </a:gs>
                  <a:gs pos="2999">
                    <a:srgbClr val="A4186B"/>
                  </a:gs>
                  <a:gs pos="100000">
                    <a:srgbClr val="A4186B"/>
                  </a:gs>
                </a:gsLst>
                <a:lin ang="2700000" scaled="0"/>
              </a:gradFill>
              <a:ln>
                <a:noFill/>
              </a:ln>
              <a:effectLst>
                <a:outerShdw blurRad="63500" dist="38100" dir="8100000">
                  <a:srgbClr val="000000">
                    <a:alpha val="3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algn="ctr" rtl="1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ar-SA" sz="2800" kern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+mn-ea"/>
                    <a:cs typeface="Fanan" pitchFamily="2" charset="-78"/>
                  </a:rPr>
                  <a:t>مستشعرات درجة الحرارة </a:t>
                </a:r>
                <a:endParaRPr lang="ar-SA" sz="2800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" name="Google Shape;835;p25">
                <a:extLst>
                  <a:ext uri="{FF2B5EF4-FFF2-40B4-BE49-F238E27FC236}">
                    <a16:creationId xmlns:a16="http://schemas.microsoft.com/office/drawing/2014/main" id="{4A754D8F-DC8A-4790-A780-4D07226D3EBE}"/>
                  </a:ext>
                </a:extLst>
              </p:cNvPr>
              <p:cNvSpPr/>
              <p:nvPr/>
            </p:nvSpPr>
            <p:spPr>
              <a:xfrm>
                <a:off x="6016112" y="1458567"/>
                <a:ext cx="2460861" cy="1943418"/>
              </a:xfrm>
              <a:custGeom>
                <a:avLst/>
                <a:gdLst/>
                <a:ahLst/>
                <a:cxnLst/>
                <a:rect l="l" t="t" r="r" b="b"/>
                <a:pathLst>
                  <a:path w="2133601" h="1262744" extrusionOk="0">
                    <a:moveTo>
                      <a:pt x="149139" y="0"/>
                    </a:moveTo>
                    <a:lnTo>
                      <a:pt x="1984462" y="0"/>
                    </a:lnTo>
                    <a:cubicBezTo>
                      <a:pt x="2066829" y="0"/>
                      <a:pt x="2133601" y="66772"/>
                      <a:pt x="2133601" y="149139"/>
                    </a:cubicBezTo>
                    <a:lnTo>
                      <a:pt x="2133601" y="1262744"/>
                    </a:lnTo>
                    <a:lnTo>
                      <a:pt x="0" y="1262744"/>
                    </a:lnTo>
                    <a:lnTo>
                      <a:pt x="0" y="149139"/>
                    </a:lnTo>
                    <a:cubicBezTo>
                      <a:pt x="0" y="66772"/>
                      <a:pt x="66772" y="0"/>
                      <a:pt x="14913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030A0"/>
                  </a:gs>
                  <a:gs pos="2999">
                    <a:srgbClr val="7030A0"/>
                  </a:gs>
                  <a:gs pos="100000">
                    <a:srgbClr val="7030A0"/>
                  </a:gs>
                </a:gsLst>
                <a:lin ang="2700000" scaled="0"/>
              </a:gradFill>
              <a:ln>
                <a:noFill/>
              </a:ln>
              <a:effectLst>
                <a:outerShdw blurRad="63500" dist="38100" dir="8100000">
                  <a:srgbClr val="000000">
                    <a:alpha val="3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rtl="0"/>
                <a:r>
                  <a:rPr lang="ar-SA" sz="2800" kern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+mn-ea"/>
                    <a:cs typeface="Fanan" pitchFamily="2" charset="-78"/>
                  </a:rPr>
                  <a:t>مستشعرات الإضاءة </a:t>
                </a:r>
                <a:endParaRPr lang="ar-SA" sz="2800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5" name="Google Shape;838;p25">
                <a:extLst>
                  <a:ext uri="{FF2B5EF4-FFF2-40B4-BE49-F238E27FC236}">
                    <a16:creationId xmlns:a16="http://schemas.microsoft.com/office/drawing/2014/main" id="{41D34D74-3C64-209B-B70F-C89E99E43CA0}"/>
                  </a:ext>
                </a:extLst>
              </p:cNvPr>
              <p:cNvSpPr/>
              <p:nvPr/>
            </p:nvSpPr>
            <p:spPr>
              <a:xfrm>
                <a:off x="3208382" y="1458567"/>
                <a:ext cx="2460861" cy="1943418"/>
              </a:xfrm>
              <a:custGeom>
                <a:avLst/>
                <a:gdLst/>
                <a:ahLst/>
                <a:cxnLst/>
                <a:rect l="l" t="t" r="r" b="b"/>
                <a:pathLst>
                  <a:path w="2133601" h="1262744" extrusionOk="0">
                    <a:moveTo>
                      <a:pt x="149139" y="0"/>
                    </a:moveTo>
                    <a:lnTo>
                      <a:pt x="1984462" y="0"/>
                    </a:lnTo>
                    <a:cubicBezTo>
                      <a:pt x="2066829" y="0"/>
                      <a:pt x="2133601" y="66772"/>
                      <a:pt x="2133601" y="149139"/>
                    </a:cubicBezTo>
                    <a:lnTo>
                      <a:pt x="2133601" y="1262744"/>
                    </a:lnTo>
                    <a:lnTo>
                      <a:pt x="0" y="1262744"/>
                    </a:lnTo>
                    <a:lnTo>
                      <a:pt x="0" y="149139"/>
                    </a:lnTo>
                    <a:cubicBezTo>
                      <a:pt x="0" y="66772"/>
                      <a:pt x="66772" y="0"/>
                      <a:pt x="14913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63500" dist="38100" dir="8100000">
                  <a:srgbClr val="000000">
                    <a:alpha val="3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rtl="0"/>
                <a:r>
                  <a:rPr lang="ar-SA" sz="2800" kern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+mn-ea"/>
                    <a:cs typeface="Fanan" pitchFamily="2" charset="-78"/>
                  </a:rPr>
                  <a:t>مستشعرات الضغط  </a:t>
                </a:r>
                <a:endParaRPr lang="ar-SA" sz="2800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7" name="Google Shape;832;p25">
                <a:extLst>
                  <a:ext uri="{FF2B5EF4-FFF2-40B4-BE49-F238E27FC236}">
                    <a16:creationId xmlns:a16="http://schemas.microsoft.com/office/drawing/2014/main" id="{7EA0EA32-19D8-C079-7D6B-4773263467E1}"/>
                  </a:ext>
                </a:extLst>
              </p:cNvPr>
              <p:cNvSpPr/>
              <p:nvPr/>
            </p:nvSpPr>
            <p:spPr>
              <a:xfrm>
                <a:off x="7713669" y="3994903"/>
                <a:ext cx="2460861" cy="1943418"/>
              </a:xfrm>
              <a:custGeom>
                <a:avLst/>
                <a:gdLst/>
                <a:ahLst/>
                <a:cxnLst/>
                <a:rect l="l" t="t" r="r" b="b"/>
                <a:pathLst>
                  <a:path w="2133601" h="1262744" extrusionOk="0">
                    <a:moveTo>
                      <a:pt x="149139" y="0"/>
                    </a:moveTo>
                    <a:lnTo>
                      <a:pt x="1984462" y="0"/>
                    </a:lnTo>
                    <a:cubicBezTo>
                      <a:pt x="2066829" y="0"/>
                      <a:pt x="2133601" y="66772"/>
                      <a:pt x="2133601" y="149139"/>
                    </a:cubicBezTo>
                    <a:lnTo>
                      <a:pt x="2133601" y="1262744"/>
                    </a:lnTo>
                    <a:lnTo>
                      <a:pt x="0" y="1262744"/>
                    </a:lnTo>
                    <a:lnTo>
                      <a:pt x="0" y="149139"/>
                    </a:lnTo>
                    <a:cubicBezTo>
                      <a:pt x="0" y="66772"/>
                      <a:pt x="66772" y="0"/>
                      <a:pt x="14913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63500" dist="38100" dir="8100000">
                  <a:srgbClr val="000000">
                    <a:alpha val="3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rtl="0"/>
                <a:r>
                  <a:rPr lang="ar-SA" sz="2800" kern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+mn-ea"/>
                    <a:cs typeface="Fanan" pitchFamily="2" charset="-78"/>
                  </a:rPr>
                  <a:t>مستشعرات الدخان </a:t>
                </a:r>
                <a:endParaRPr lang="ar-SA" sz="2800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8" name="Google Shape;835;p25">
                <a:extLst>
                  <a:ext uri="{FF2B5EF4-FFF2-40B4-BE49-F238E27FC236}">
                    <a16:creationId xmlns:a16="http://schemas.microsoft.com/office/drawing/2014/main" id="{C9AC5370-2B04-CA74-4DC5-35F4078F281D}"/>
                  </a:ext>
                </a:extLst>
              </p:cNvPr>
              <p:cNvSpPr/>
              <p:nvPr/>
            </p:nvSpPr>
            <p:spPr>
              <a:xfrm>
                <a:off x="4948728" y="3994903"/>
                <a:ext cx="2460861" cy="1943418"/>
              </a:xfrm>
              <a:custGeom>
                <a:avLst/>
                <a:gdLst/>
                <a:ahLst/>
                <a:cxnLst/>
                <a:rect l="l" t="t" r="r" b="b"/>
                <a:pathLst>
                  <a:path w="2133601" h="1262744" extrusionOk="0">
                    <a:moveTo>
                      <a:pt x="149139" y="0"/>
                    </a:moveTo>
                    <a:lnTo>
                      <a:pt x="1984462" y="0"/>
                    </a:lnTo>
                    <a:cubicBezTo>
                      <a:pt x="2066829" y="0"/>
                      <a:pt x="2133601" y="66772"/>
                      <a:pt x="2133601" y="149139"/>
                    </a:cubicBezTo>
                    <a:lnTo>
                      <a:pt x="2133601" y="1262744"/>
                    </a:lnTo>
                    <a:lnTo>
                      <a:pt x="0" y="1262744"/>
                    </a:lnTo>
                    <a:lnTo>
                      <a:pt x="0" y="149139"/>
                    </a:lnTo>
                    <a:cubicBezTo>
                      <a:pt x="0" y="66772"/>
                      <a:pt x="66772" y="0"/>
                      <a:pt x="149139" y="0"/>
                    </a:cubicBezTo>
                    <a:close/>
                  </a:path>
                </a:pathLst>
              </a:custGeom>
              <a:solidFill>
                <a:srgbClr val="00ACBA"/>
              </a:solidFill>
              <a:ln>
                <a:noFill/>
              </a:ln>
              <a:effectLst>
                <a:outerShdw blurRad="63500" dist="38100" dir="8100000">
                  <a:srgbClr val="000000">
                    <a:alpha val="3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rtl="0"/>
                <a:r>
                  <a:rPr lang="ar-SA" sz="2800" kern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+mn-ea"/>
                    <a:cs typeface="Fanan" pitchFamily="2" charset="-78"/>
                  </a:rPr>
                  <a:t>مستشعرات اللمس </a:t>
                </a:r>
                <a:endParaRPr lang="ar-SA" sz="2800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1" name="Google Shape;838;p25">
                <a:extLst>
                  <a:ext uri="{FF2B5EF4-FFF2-40B4-BE49-F238E27FC236}">
                    <a16:creationId xmlns:a16="http://schemas.microsoft.com/office/drawing/2014/main" id="{BB84A7B9-3E57-5631-70AA-473AF47E2890}"/>
                  </a:ext>
                </a:extLst>
              </p:cNvPr>
              <p:cNvSpPr/>
              <p:nvPr/>
            </p:nvSpPr>
            <p:spPr>
              <a:xfrm>
                <a:off x="2191245" y="4014999"/>
                <a:ext cx="2460861" cy="1943418"/>
              </a:xfrm>
              <a:custGeom>
                <a:avLst/>
                <a:gdLst/>
                <a:ahLst/>
                <a:cxnLst/>
                <a:rect l="l" t="t" r="r" b="b"/>
                <a:pathLst>
                  <a:path w="2133601" h="1262744" extrusionOk="0">
                    <a:moveTo>
                      <a:pt x="149139" y="0"/>
                    </a:moveTo>
                    <a:lnTo>
                      <a:pt x="1984462" y="0"/>
                    </a:lnTo>
                    <a:cubicBezTo>
                      <a:pt x="2066829" y="0"/>
                      <a:pt x="2133601" y="66772"/>
                      <a:pt x="2133601" y="149139"/>
                    </a:cubicBezTo>
                    <a:lnTo>
                      <a:pt x="2133601" y="1262744"/>
                    </a:lnTo>
                    <a:lnTo>
                      <a:pt x="0" y="1262744"/>
                    </a:lnTo>
                    <a:lnTo>
                      <a:pt x="0" y="149139"/>
                    </a:lnTo>
                    <a:cubicBezTo>
                      <a:pt x="0" y="66772"/>
                      <a:pt x="66772" y="0"/>
                      <a:pt x="149139" y="0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noFill/>
              </a:ln>
              <a:effectLst>
                <a:outerShdw blurRad="63500" dist="38100" dir="8100000">
                  <a:srgbClr val="000000">
                    <a:alpha val="3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rtl="0"/>
                <a:r>
                  <a:rPr lang="ar-SA" sz="2800" kern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+mn-ea"/>
                    <a:cs typeface="Fanan" pitchFamily="2" charset="-78"/>
                  </a:rPr>
                  <a:t>مستشعرات الحركة </a:t>
                </a:r>
                <a:endParaRPr lang="ar-SA" sz="2800" dirty="0"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6" name="Oval 29">
                <a:extLst>
                  <a:ext uri="{FF2B5EF4-FFF2-40B4-BE49-F238E27FC236}">
                    <a16:creationId xmlns:a16="http://schemas.microsoft.com/office/drawing/2014/main" id="{B1077486-8A2C-D98D-6B7F-9E72EEE59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5214" y="3662852"/>
                <a:ext cx="717772" cy="70229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05</a:t>
                </a:r>
              </a:p>
            </p:txBody>
          </p:sp>
          <p:sp>
            <p:nvSpPr>
              <p:cNvPr id="37" name="Oval 29">
                <a:extLst>
                  <a:ext uri="{FF2B5EF4-FFF2-40B4-BE49-F238E27FC236}">
                    <a16:creationId xmlns:a16="http://schemas.microsoft.com/office/drawing/2014/main" id="{DD8E09BC-C403-7775-858C-265912802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9415" y="3662852"/>
                <a:ext cx="717772" cy="702298"/>
              </a:xfrm>
              <a:prstGeom prst="ellipse">
                <a:avLst/>
              </a:prstGeom>
              <a:solidFill>
                <a:srgbClr val="00ACBA"/>
              </a:solidFill>
              <a:ln>
                <a:solidFill>
                  <a:srgbClr val="00ACBA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06</a:t>
                </a:r>
              </a:p>
            </p:txBody>
          </p:sp>
          <p:sp>
            <p:nvSpPr>
              <p:cNvPr id="38" name="Oval 29">
                <a:extLst>
                  <a:ext uri="{FF2B5EF4-FFF2-40B4-BE49-F238E27FC236}">
                    <a16:creationId xmlns:a16="http://schemas.microsoft.com/office/drawing/2014/main" id="{B031AA3F-E542-5034-B7FD-D53D4D3AC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3616" y="3662852"/>
                <a:ext cx="717772" cy="702298"/>
              </a:xfrm>
              <a:prstGeom prst="ellipse">
                <a:avLst/>
              </a:prstGeom>
              <a:solidFill>
                <a:srgbClr val="4472C4"/>
              </a:solidFill>
              <a:ln>
                <a:solidFill>
                  <a:srgbClr val="4472C4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07</a:t>
                </a:r>
              </a:p>
            </p:txBody>
          </p:sp>
          <p:sp>
            <p:nvSpPr>
              <p:cNvPr id="53" name="Google Shape;838;p25">
                <a:extLst>
                  <a:ext uri="{FF2B5EF4-FFF2-40B4-BE49-F238E27FC236}">
                    <a16:creationId xmlns:a16="http://schemas.microsoft.com/office/drawing/2014/main" id="{E0ED4C15-59C8-3DBA-11D6-C418A1D2EB46}"/>
                  </a:ext>
                </a:extLst>
              </p:cNvPr>
              <p:cNvSpPr/>
              <p:nvPr/>
            </p:nvSpPr>
            <p:spPr>
              <a:xfrm>
                <a:off x="458232" y="1439304"/>
                <a:ext cx="2460861" cy="1943418"/>
              </a:xfrm>
              <a:custGeom>
                <a:avLst/>
                <a:gdLst/>
                <a:ahLst/>
                <a:cxnLst/>
                <a:rect l="l" t="t" r="r" b="b"/>
                <a:pathLst>
                  <a:path w="2133601" h="1262744" extrusionOk="0">
                    <a:moveTo>
                      <a:pt x="149139" y="0"/>
                    </a:moveTo>
                    <a:lnTo>
                      <a:pt x="1984462" y="0"/>
                    </a:lnTo>
                    <a:cubicBezTo>
                      <a:pt x="2066829" y="0"/>
                      <a:pt x="2133601" y="66772"/>
                      <a:pt x="2133601" y="149139"/>
                    </a:cubicBezTo>
                    <a:lnTo>
                      <a:pt x="2133601" y="1262744"/>
                    </a:lnTo>
                    <a:lnTo>
                      <a:pt x="0" y="1262744"/>
                    </a:lnTo>
                    <a:lnTo>
                      <a:pt x="0" y="149139"/>
                    </a:lnTo>
                    <a:cubicBezTo>
                      <a:pt x="0" y="66772"/>
                      <a:pt x="66772" y="0"/>
                      <a:pt x="149139" y="0"/>
                    </a:cubicBezTo>
                    <a:close/>
                  </a:path>
                </a:pathLst>
              </a:custGeom>
              <a:solidFill>
                <a:srgbClr val="D81567"/>
              </a:solidFill>
              <a:ln>
                <a:noFill/>
              </a:ln>
              <a:effectLst>
                <a:outerShdw blurRad="63500" dist="38100" dir="8100000">
                  <a:srgbClr val="000000">
                    <a:alpha val="3960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rtl="0"/>
                <a:r>
                  <a:rPr lang="ar-SA" sz="2800" kern="12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+mn-ea"/>
                    <a:cs typeface="Fanan" pitchFamily="2" charset="-78"/>
                  </a:rPr>
                  <a:t>مستشعر التقارب </a:t>
                </a:r>
                <a:endParaRPr lang="ar-SA" sz="2800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54" name="Oval 29">
              <a:extLst>
                <a:ext uri="{FF2B5EF4-FFF2-40B4-BE49-F238E27FC236}">
                  <a16:creationId xmlns:a16="http://schemas.microsoft.com/office/drawing/2014/main" id="{1687C750-44C6-D901-81CB-89010FF70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417" y="931345"/>
              <a:ext cx="717772" cy="702298"/>
            </a:xfrm>
            <a:prstGeom prst="ellipse">
              <a:avLst/>
            </a:prstGeom>
            <a:solidFill>
              <a:srgbClr val="D81567"/>
            </a:solidFill>
            <a:ln>
              <a:solidFill>
                <a:srgbClr val="D8156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96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807947"/>
            <a:ext cx="12203151" cy="105005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أنواع المستشعرات : </a:t>
            </a:r>
            <a:endParaRPr lang="ar-SA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4D5253C9-F666-5B59-24C2-17C1371D0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566055"/>
              </p:ext>
            </p:extLst>
          </p:nvPr>
        </p:nvGraphicFramePr>
        <p:xfrm>
          <a:off x="164130" y="1930756"/>
          <a:ext cx="11852588" cy="3877191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963147">
                  <a:extLst>
                    <a:ext uri="{9D8B030D-6E8A-4147-A177-3AD203B41FA5}">
                      <a16:colId xmlns:a16="http://schemas.microsoft.com/office/drawing/2014/main" val="1497500843"/>
                    </a:ext>
                  </a:extLst>
                </a:gridCol>
                <a:gridCol w="2963147">
                  <a:extLst>
                    <a:ext uri="{9D8B030D-6E8A-4147-A177-3AD203B41FA5}">
                      <a16:colId xmlns:a16="http://schemas.microsoft.com/office/drawing/2014/main" val="3134924527"/>
                    </a:ext>
                  </a:extLst>
                </a:gridCol>
                <a:gridCol w="2963147">
                  <a:extLst>
                    <a:ext uri="{9D8B030D-6E8A-4147-A177-3AD203B41FA5}">
                      <a16:colId xmlns:a16="http://schemas.microsoft.com/office/drawing/2014/main" val="890178877"/>
                    </a:ext>
                  </a:extLst>
                </a:gridCol>
                <a:gridCol w="2963147">
                  <a:extLst>
                    <a:ext uri="{9D8B030D-6E8A-4147-A177-3AD203B41FA5}">
                      <a16:colId xmlns:a16="http://schemas.microsoft.com/office/drawing/2014/main" val="229521968"/>
                    </a:ext>
                  </a:extLst>
                </a:gridCol>
              </a:tblGrid>
              <a:tr h="609559">
                <a:tc>
                  <a:txBody>
                    <a:bodyPr/>
                    <a:lstStyle/>
                    <a:p>
                      <a:pPr marL="0" lvl="0" algn="ct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مستشعر</a:t>
                      </a:r>
                      <a:r>
                        <a:rPr lang="ar-EG" sz="2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 درجة الحرارة</a:t>
                      </a:r>
                      <a:endParaRPr lang="ar-SA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مستشعر</a:t>
                      </a:r>
                      <a:r>
                        <a:rPr lang="ar-EG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 الإضاءة </a:t>
                      </a:r>
                      <a:endParaRPr lang="ar-SA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Fanan" pitchFamily="2" charset="-78"/>
                      </a:endParaRP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مستشعر الضغط</a:t>
                      </a: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مستشعر التقارب</a:t>
                      </a: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75872"/>
                  </a:ext>
                </a:extLst>
              </a:tr>
              <a:tr h="208095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يستخدم لقياس درجة حرارة البيئة المحيطة به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 eaLnBrk="1" latinLnBrk="0" hangingPunct="1"/>
                      <a:r>
                        <a:rPr lang="ar-SA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يستخدم للكشف عن وجود الضوء وكميته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 eaLnBrk="1" latinLnBrk="0" hangingPunct="1"/>
                      <a:r>
                        <a:rPr lang="ar-SA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يستخدم لقياس وجود ضغط معين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 eaLnBrk="1" latinLnBrk="0" hangingPunct="1"/>
                      <a:r>
                        <a:rPr lang="ar-SA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يستخدم لاكتشاف التقارب في وجود اجسام محيطة به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305088"/>
                  </a:ext>
                </a:extLst>
              </a:tr>
              <a:tr h="11866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مثل /  الثلاجات - أجهزة التكييف - ميزان الحرارة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مثل / الهواتف المحمولة - التلفاز الذكي - أنوار الشوارع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مثل / محطات الطقس – السيارات - الطائرات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مثل / السيارات – الروبوت - الهواتف المحمولة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660496"/>
                  </a:ext>
                </a:extLst>
              </a:tr>
            </a:tbl>
          </a:graphicData>
        </a:graphic>
      </p:graphicFrame>
      <p:pic>
        <p:nvPicPr>
          <p:cNvPr id="4" name="Picture 1">
            <a:extLst>
              <a:ext uri="{FF2B5EF4-FFF2-40B4-BE49-F238E27FC236}">
                <a16:creationId xmlns:a16="http://schemas.microsoft.com/office/drawing/2014/main" id="{53983C68-5EA8-A370-AF00-89F5D77811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6063" t="17258" r="18522" b="50000"/>
          <a:stretch/>
        </p:blipFill>
        <p:spPr>
          <a:xfrm>
            <a:off x="10188482" y="958455"/>
            <a:ext cx="1014884" cy="919853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1B1FE6E1-40C5-27FD-4E98-7BA214DC21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6064" t="50000" r="19027" b="17374"/>
          <a:stretch/>
        </p:blipFill>
        <p:spPr>
          <a:xfrm>
            <a:off x="6852382" y="930944"/>
            <a:ext cx="1014885" cy="896113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0D41C1A4-8FED-2F42-8244-FEC985A1CC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3321" t="17374" r="41770" b="51043"/>
          <a:stretch/>
        </p:blipFill>
        <p:spPr>
          <a:xfrm>
            <a:off x="3995141" y="930944"/>
            <a:ext cx="997908" cy="910112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86967D9B-DA8B-D1C9-6CC8-267E09928A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3321" t="50281" r="41770" b="20340"/>
          <a:stretch/>
        </p:blipFill>
        <p:spPr>
          <a:xfrm>
            <a:off x="951562" y="930944"/>
            <a:ext cx="1132127" cy="90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6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807947"/>
            <a:ext cx="12203151" cy="105005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أنواع المستشعرات : </a:t>
            </a:r>
            <a:endParaRPr lang="ar-SA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4D5253C9-F666-5B59-24C2-17C1371D0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713177"/>
              </p:ext>
            </p:extLst>
          </p:nvPr>
        </p:nvGraphicFramePr>
        <p:xfrm>
          <a:off x="401934" y="1930756"/>
          <a:ext cx="11614785" cy="3877191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871595">
                  <a:extLst>
                    <a:ext uri="{9D8B030D-6E8A-4147-A177-3AD203B41FA5}">
                      <a16:colId xmlns:a16="http://schemas.microsoft.com/office/drawing/2014/main" val="1497500843"/>
                    </a:ext>
                  </a:extLst>
                </a:gridCol>
                <a:gridCol w="3871595">
                  <a:extLst>
                    <a:ext uri="{9D8B030D-6E8A-4147-A177-3AD203B41FA5}">
                      <a16:colId xmlns:a16="http://schemas.microsoft.com/office/drawing/2014/main" val="3134924527"/>
                    </a:ext>
                  </a:extLst>
                </a:gridCol>
                <a:gridCol w="3871595">
                  <a:extLst>
                    <a:ext uri="{9D8B030D-6E8A-4147-A177-3AD203B41FA5}">
                      <a16:colId xmlns:a16="http://schemas.microsoft.com/office/drawing/2014/main" val="890178877"/>
                    </a:ext>
                  </a:extLst>
                </a:gridCol>
              </a:tblGrid>
              <a:tr h="609559">
                <a:tc>
                  <a:txBody>
                    <a:bodyPr/>
                    <a:lstStyle/>
                    <a:p>
                      <a:pPr marL="0" lvl="0" algn="ct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مستشعر الدخان</a:t>
                      </a: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SA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مستشعر اللمس</a:t>
                      </a: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eaLnBrk="1" latinLnBrk="0" hangingPunct="1"/>
                      <a:r>
                        <a:rPr lang="ar-SA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مستشعر الحركة</a:t>
                      </a:r>
                    </a:p>
                  </a:txBody>
                  <a:tcPr anchor="ctr"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75872"/>
                  </a:ext>
                </a:extLst>
              </a:tr>
              <a:tr h="208095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يستخدم لاكتشاف الدخان كمؤشر على وجود حريق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يستخدم كمستشعر لحدوث التلامس</a:t>
                      </a:r>
                    </a:p>
                    <a:p>
                      <a:pPr marL="0" algn="ctr" defTabSz="914400" rtl="1" eaLnBrk="1" latinLnBrk="0" hangingPunct="1"/>
                      <a:r>
                        <a:rPr lang="ar-SA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 او الضغط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يستخدم للكشف عن وجود أي جسم يتحرك في مجال رؤية المستشعر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1305088"/>
                  </a:ext>
                </a:extLst>
              </a:tr>
              <a:tr h="11866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مثل /  أجهزة انذار الحريق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مثل /  الهواتف المحمولة -  الحواسب المحمولة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مثل /  أنظمة الإضاءة - الأبواب الآلية - المجالات الأمنية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660496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47690EC-3E1B-A402-46BF-B19D506EFA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19" t="18041" r="65457" b="50245"/>
          <a:stretch/>
        </p:blipFill>
        <p:spPr>
          <a:xfrm>
            <a:off x="9856321" y="965669"/>
            <a:ext cx="906007" cy="936514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6F501188-C0EB-23FE-2331-353C564614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130" t="26346" r="83845" b="41828"/>
          <a:stretch/>
        </p:blipFill>
        <p:spPr>
          <a:xfrm>
            <a:off x="1643953" y="953757"/>
            <a:ext cx="918377" cy="919852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90978E12-9B72-CECC-1635-1C4273CE9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519" t="49980" r="65457" b="19710"/>
          <a:stretch/>
        </p:blipFill>
        <p:spPr>
          <a:xfrm>
            <a:off x="5756322" y="1025867"/>
            <a:ext cx="906007" cy="84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92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92969" y="186707"/>
            <a:ext cx="154940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867" b="1" spc="-353" dirty="0">
                <a:solidFill>
                  <a:srgbClr val="FFFFFF"/>
                </a:solidFill>
                <a:latin typeface="DejaVu Sans"/>
                <a:cs typeface="DejaVu Sans"/>
              </a:rPr>
              <a:t>1</a:t>
            </a:r>
            <a:endParaRPr sz="1867" dirty="0">
              <a:latin typeface="DejaVu Sans"/>
              <a:cs typeface="DejaVu Sans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A4EA717-8526-903C-4AA7-E0063A7C29EE}"/>
              </a:ext>
            </a:extLst>
          </p:cNvPr>
          <p:cNvSpPr txBox="1"/>
          <p:nvPr/>
        </p:nvSpPr>
        <p:spPr>
          <a:xfrm>
            <a:off x="8232554" y="884136"/>
            <a:ext cx="1750087" cy="52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cs typeface="Fanan" pitchFamily="2" charset="-78"/>
              </a:rPr>
              <a:t>العمود الأول </a:t>
            </a:r>
            <a:endParaRPr lang="ar-SA" sz="2000" kern="1200" dirty="0">
              <a:cs typeface="Fanan" pitchFamily="2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F174C53-272F-E160-AA82-F7A3692EDB01}"/>
              </a:ext>
            </a:extLst>
          </p:cNvPr>
          <p:cNvSpPr txBox="1"/>
          <p:nvPr/>
        </p:nvSpPr>
        <p:spPr>
          <a:xfrm>
            <a:off x="2283610" y="938410"/>
            <a:ext cx="1750087" cy="52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cs typeface="Fanan" pitchFamily="2" charset="-78"/>
              </a:rPr>
              <a:t>العمود الثاني  </a:t>
            </a:r>
            <a:endParaRPr lang="ar-SA" sz="2000" kern="1200" dirty="0">
              <a:cs typeface="Fanan" pitchFamily="2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9D84459-90E6-2B59-B012-486D90E9B776}"/>
              </a:ext>
            </a:extLst>
          </p:cNvPr>
          <p:cNvSpPr/>
          <p:nvPr/>
        </p:nvSpPr>
        <p:spPr>
          <a:xfrm>
            <a:off x="2841279" y="96829"/>
            <a:ext cx="9361872" cy="5847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dirty="0">
                <a:cs typeface="Fanan" pitchFamily="2" charset="-78"/>
              </a:rPr>
              <a:t>نشاط رقم (3) : صل العبارات في العامود الأول بما يناسبها في العمود الثاني : 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EB74764-6068-171F-3656-1779BEE84B32}"/>
              </a:ext>
            </a:extLst>
          </p:cNvPr>
          <p:cNvGrpSpPr/>
          <p:nvPr/>
        </p:nvGrpSpPr>
        <p:grpSpPr>
          <a:xfrm>
            <a:off x="7214607" y="1706612"/>
            <a:ext cx="3733302" cy="4385664"/>
            <a:chOff x="7500885" y="1596507"/>
            <a:chExt cx="3313414" cy="4907209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3BA4CBAA-DC0A-E70E-4FF6-DB9F6E2DF188}"/>
                </a:ext>
              </a:extLst>
            </p:cNvPr>
            <p:cNvGrpSpPr/>
            <p:nvPr/>
          </p:nvGrpSpPr>
          <p:grpSpPr>
            <a:xfrm>
              <a:off x="7500885" y="1596507"/>
              <a:ext cx="3292084" cy="4074085"/>
              <a:chOff x="7841490" y="1457073"/>
              <a:chExt cx="3597310" cy="4525273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85224615-97FB-7736-FDD2-97E49BD364FA}"/>
                  </a:ext>
                </a:extLst>
              </p:cNvPr>
              <p:cNvGrpSpPr/>
              <p:nvPr/>
            </p:nvGrpSpPr>
            <p:grpSpPr>
              <a:xfrm>
                <a:off x="7841490" y="1457073"/>
                <a:ext cx="3597310" cy="719434"/>
                <a:chOff x="9674615" y="842928"/>
                <a:chExt cx="2005779" cy="401155"/>
              </a:xfrm>
              <a:solidFill>
                <a:srgbClr val="B5DBF8"/>
              </a:solidFill>
              <a:scene3d>
                <a:camera prst="orthographicFront"/>
                <a:lightRig rig="flat" dir="t"/>
              </a:scene3d>
            </p:grpSpPr>
            <p:sp>
              <p:nvSpPr>
                <p:cNvPr id="9" name="مستطيل 8">
                  <a:extLst>
                    <a:ext uri="{FF2B5EF4-FFF2-40B4-BE49-F238E27FC236}">
                      <a16:creationId xmlns:a16="http://schemas.microsoft.com/office/drawing/2014/main" id="{A835DE71-7978-A121-CA0A-6B8919058F6D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B56A50EC-D79D-B17A-2781-1BC33C956F1D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solidFill>
                  <a:srgbClr val="B5DBF8"/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algn="ctr" rtl="1" eaLnBrk="1" latinLnBrk="0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ar-SA" sz="1800" kern="1200" dirty="0">
                      <a:solidFill>
                        <a:srgbClr val="0070C0"/>
                      </a:solidFill>
                      <a:effectLst/>
                      <a:latin typeface="Calibri" panose="020F0502020204030204" pitchFamily="34" charset="0"/>
                      <a:ea typeface="+mn-ea"/>
                      <a:cs typeface="Fanan" pitchFamily="2" charset="-78"/>
                    </a:rPr>
                    <a:t>مستشعرات درجة الحرارة </a:t>
                  </a:r>
                  <a:endParaRPr lang="ar-SA" sz="2000" dirty="0">
                    <a:effectLst/>
                  </a:endParaRPr>
                </a:p>
              </p:txBody>
            </p:sp>
          </p:grpSp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DE69DCD9-C08C-86CC-8BE0-49BA2E9F4DC8}"/>
                  </a:ext>
                </a:extLst>
              </p:cNvPr>
              <p:cNvGrpSpPr/>
              <p:nvPr/>
            </p:nvGrpSpPr>
            <p:grpSpPr>
              <a:xfrm>
                <a:off x="7841490" y="2442707"/>
                <a:ext cx="3597310" cy="719434"/>
                <a:chOff x="9674615" y="842928"/>
                <a:chExt cx="2005779" cy="401155"/>
              </a:xfrm>
              <a:solidFill>
                <a:srgbClr val="B5DBF8"/>
              </a:solidFill>
              <a:scene3d>
                <a:camera prst="orthographicFront"/>
                <a:lightRig rig="flat" dir="t"/>
              </a:scene3d>
            </p:grpSpPr>
            <p:sp>
              <p:nvSpPr>
                <p:cNvPr id="14" name="مستطيل 8">
                  <a:extLst>
                    <a:ext uri="{FF2B5EF4-FFF2-40B4-BE49-F238E27FC236}">
                      <a16:creationId xmlns:a16="http://schemas.microsoft.com/office/drawing/2014/main" id="{0A078770-5DDC-7665-9A95-3255B4665161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15" name="مربع نص 14">
                  <a:extLst>
                    <a:ext uri="{FF2B5EF4-FFF2-40B4-BE49-F238E27FC236}">
                      <a16:creationId xmlns:a16="http://schemas.microsoft.com/office/drawing/2014/main" id="{C34AC887-A558-0CC6-C482-4326DA262366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solidFill>
                  <a:srgbClr val="B5DBF8"/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algn="ctr" rtl="1" eaLnBrk="1" latinLnBrk="0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ar-SA" sz="1800" kern="1200" dirty="0">
                      <a:solidFill>
                        <a:srgbClr val="EA5E66"/>
                      </a:solidFill>
                      <a:effectLst/>
                      <a:latin typeface="Calibri" panose="020F0502020204030204" pitchFamily="34" charset="0"/>
                      <a:ea typeface="+mn-ea"/>
                      <a:cs typeface="Fanan" pitchFamily="2" charset="-78"/>
                    </a:rPr>
                    <a:t>مستشعرات الإضاءة </a:t>
                  </a:r>
                  <a:endParaRPr lang="ar-SA" sz="2000" dirty="0">
                    <a:effectLst/>
                  </a:endParaRPr>
                </a:p>
              </p:txBody>
            </p:sp>
          </p:grpSp>
          <p:grpSp>
            <p:nvGrpSpPr>
              <p:cNvPr id="16" name="مجموعة 15">
                <a:extLst>
                  <a:ext uri="{FF2B5EF4-FFF2-40B4-BE49-F238E27FC236}">
                    <a16:creationId xmlns:a16="http://schemas.microsoft.com/office/drawing/2014/main" id="{62BC5A54-1BD7-4D85-5BE1-D0B4905D61E4}"/>
                  </a:ext>
                </a:extLst>
              </p:cNvPr>
              <p:cNvGrpSpPr/>
              <p:nvPr/>
            </p:nvGrpSpPr>
            <p:grpSpPr>
              <a:xfrm>
                <a:off x="7841490" y="3373625"/>
                <a:ext cx="3597310" cy="719434"/>
                <a:chOff x="9674615" y="842928"/>
                <a:chExt cx="2005779" cy="401155"/>
              </a:xfrm>
              <a:solidFill>
                <a:srgbClr val="B5DBF8"/>
              </a:solidFill>
              <a:scene3d>
                <a:camera prst="orthographicFront"/>
                <a:lightRig rig="flat" dir="t"/>
              </a:scene3d>
            </p:grpSpPr>
            <p:sp>
              <p:nvSpPr>
                <p:cNvPr id="17" name="مستطيل 8">
                  <a:extLst>
                    <a:ext uri="{FF2B5EF4-FFF2-40B4-BE49-F238E27FC236}">
                      <a16:creationId xmlns:a16="http://schemas.microsoft.com/office/drawing/2014/main" id="{48F3E4E1-6D9A-8D96-AB4B-22791AAC92BB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18" name="مربع نص 17">
                  <a:extLst>
                    <a:ext uri="{FF2B5EF4-FFF2-40B4-BE49-F238E27FC236}">
                      <a16:creationId xmlns:a16="http://schemas.microsoft.com/office/drawing/2014/main" id="{442FA6CF-3DD0-0465-7FFB-E4DF6FFD2095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solidFill>
                  <a:srgbClr val="B5DBF8"/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algn="ctr" rtl="1" eaLnBrk="1" latinLnBrk="0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ar-SA" sz="1800" kern="1200" dirty="0">
                      <a:solidFill>
                        <a:srgbClr val="00B050"/>
                      </a:solidFill>
                      <a:effectLst/>
                      <a:latin typeface="Calibri" panose="020F0502020204030204" pitchFamily="34" charset="0"/>
                      <a:ea typeface="+mn-ea"/>
                      <a:cs typeface="Fanan" pitchFamily="2" charset="-78"/>
                    </a:rPr>
                    <a:t>مستشعرات الضغط  </a:t>
                  </a:r>
                  <a:endParaRPr lang="ar-SA" sz="2000" dirty="0">
                    <a:effectLst/>
                  </a:endParaRPr>
                </a:p>
              </p:txBody>
            </p:sp>
          </p:grpSp>
          <p:grpSp>
            <p:nvGrpSpPr>
              <p:cNvPr id="19" name="مجموعة 18">
                <a:extLst>
                  <a:ext uri="{FF2B5EF4-FFF2-40B4-BE49-F238E27FC236}">
                    <a16:creationId xmlns:a16="http://schemas.microsoft.com/office/drawing/2014/main" id="{55129A0C-E133-6B94-C9B2-E001DF113547}"/>
                  </a:ext>
                </a:extLst>
              </p:cNvPr>
              <p:cNvGrpSpPr/>
              <p:nvPr/>
            </p:nvGrpSpPr>
            <p:grpSpPr>
              <a:xfrm>
                <a:off x="7841490" y="4331552"/>
                <a:ext cx="3597310" cy="719434"/>
                <a:chOff x="9674615" y="842928"/>
                <a:chExt cx="2005779" cy="401155"/>
              </a:xfrm>
              <a:solidFill>
                <a:srgbClr val="B5DBF8"/>
              </a:solidFill>
              <a:scene3d>
                <a:camera prst="orthographicFront"/>
                <a:lightRig rig="flat" dir="t"/>
              </a:scene3d>
            </p:grpSpPr>
            <p:sp>
              <p:nvSpPr>
                <p:cNvPr id="20" name="مستطيل 8">
                  <a:extLst>
                    <a:ext uri="{FF2B5EF4-FFF2-40B4-BE49-F238E27FC236}">
                      <a16:creationId xmlns:a16="http://schemas.microsoft.com/office/drawing/2014/main" id="{A53C2E9B-379C-4176-39D4-B60AB010A008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22" name="مربع نص 21">
                  <a:extLst>
                    <a:ext uri="{FF2B5EF4-FFF2-40B4-BE49-F238E27FC236}">
                      <a16:creationId xmlns:a16="http://schemas.microsoft.com/office/drawing/2014/main" id="{BB42DB23-CA84-FC89-A646-866E6EA45190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solidFill>
                  <a:srgbClr val="B5DBF8"/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algn="ctr" rtl="1" eaLnBrk="1" latinLnBrk="0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ar-SA" sz="1800" kern="1200" dirty="0">
                      <a:solidFill>
                        <a:srgbClr val="6245F5"/>
                      </a:solidFill>
                      <a:effectLst/>
                      <a:latin typeface="Calibri" panose="020F0502020204030204" pitchFamily="34" charset="0"/>
                      <a:ea typeface="+mn-ea"/>
                      <a:cs typeface="Fanan" pitchFamily="2" charset="-78"/>
                    </a:rPr>
                    <a:t>مستشعر التقارب </a:t>
                  </a:r>
                  <a:endParaRPr lang="ar-SA" sz="2000" dirty="0">
                    <a:effectLst/>
                  </a:endParaRPr>
                </a:p>
              </p:txBody>
            </p:sp>
          </p:grpSp>
          <p:grpSp>
            <p:nvGrpSpPr>
              <p:cNvPr id="25" name="مجموعة 24">
                <a:extLst>
                  <a:ext uri="{FF2B5EF4-FFF2-40B4-BE49-F238E27FC236}">
                    <a16:creationId xmlns:a16="http://schemas.microsoft.com/office/drawing/2014/main" id="{D5CBCE0B-5FA4-F161-84AB-6229359282EC}"/>
                  </a:ext>
                </a:extLst>
              </p:cNvPr>
              <p:cNvGrpSpPr/>
              <p:nvPr/>
            </p:nvGrpSpPr>
            <p:grpSpPr>
              <a:xfrm>
                <a:off x="7841490" y="5262912"/>
                <a:ext cx="3597310" cy="719434"/>
                <a:chOff x="9674615" y="842928"/>
                <a:chExt cx="2005779" cy="401155"/>
              </a:xfrm>
              <a:solidFill>
                <a:srgbClr val="B5DBF8"/>
              </a:solidFill>
              <a:scene3d>
                <a:camera prst="orthographicFront"/>
                <a:lightRig rig="flat" dir="t"/>
              </a:scene3d>
            </p:grpSpPr>
            <p:sp>
              <p:nvSpPr>
                <p:cNvPr id="26" name="مستطيل 8">
                  <a:extLst>
                    <a:ext uri="{FF2B5EF4-FFF2-40B4-BE49-F238E27FC236}">
                      <a16:creationId xmlns:a16="http://schemas.microsoft.com/office/drawing/2014/main" id="{5F40BC55-9306-3522-82FC-3374633252BB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27" name="مربع نص 26">
                  <a:extLst>
                    <a:ext uri="{FF2B5EF4-FFF2-40B4-BE49-F238E27FC236}">
                      <a16:creationId xmlns:a16="http://schemas.microsoft.com/office/drawing/2014/main" id="{AE0EE978-649C-46FF-57DF-110532314CA4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solidFill>
                  <a:srgbClr val="B5DBF8"/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algn="ctr" rtl="1" eaLnBrk="1" latinLnBrk="0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ar-SA" sz="1800" kern="1200" dirty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+mn-ea"/>
                      <a:cs typeface="Fanan" pitchFamily="2" charset="-78"/>
                    </a:rPr>
                    <a:t>مستشعرات الدخان </a:t>
                  </a:r>
                  <a:endParaRPr lang="ar-SA" sz="2000" dirty="0">
                    <a:effectLst/>
                  </a:endParaRPr>
                </a:p>
              </p:txBody>
            </p:sp>
          </p:grpSp>
        </p:grp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21CEA862-2336-AE1C-807C-1CBC6A5C823F}"/>
                </a:ext>
              </a:extLst>
            </p:cNvPr>
            <p:cNvSpPr txBox="1"/>
            <p:nvPr/>
          </p:nvSpPr>
          <p:spPr>
            <a:xfrm>
              <a:off x="7522215" y="5856012"/>
              <a:ext cx="3292084" cy="647704"/>
            </a:xfrm>
            <a:prstGeom prst="roundRect">
              <a:avLst/>
            </a:prstGeom>
            <a:solidFill>
              <a:srgbClr val="B5DBF8"/>
            </a:solidFill>
            <a:scene3d>
              <a:camera prst="orthographicFront"/>
              <a:lightRig rig="flat" dir="t"/>
            </a:scene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ar-SA" sz="1800" kern="1200" dirty="0">
                  <a:solidFill>
                    <a:srgbClr val="C55A11"/>
                  </a:solidFill>
                  <a:effectLst/>
                  <a:latin typeface="Calibri" panose="020F0502020204030204" pitchFamily="34" charset="0"/>
                  <a:ea typeface="+mn-ea"/>
                  <a:cs typeface="Fanan" pitchFamily="2" charset="-78"/>
                </a:rPr>
                <a:t>مستشعرات اللمس </a:t>
              </a:r>
              <a:endParaRPr lang="ar-SA" sz="2000" dirty="0">
                <a:effectLst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E6D1B88-AF4D-0CAC-F91D-7EEF4FA41CB9}"/>
              </a:ext>
            </a:extLst>
          </p:cNvPr>
          <p:cNvGrpSpPr/>
          <p:nvPr/>
        </p:nvGrpSpPr>
        <p:grpSpPr>
          <a:xfrm>
            <a:off x="658538" y="1706612"/>
            <a:ext cx="5368636" cy="4405467"/>
            <a:chOff x="727364" y="1908086"/>
            <a:chExt cx="5368636" cy="4892985"/>
          </a:xfrm>
        </p:grpSpPr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482A6728-3852-8738-E276-F0BA043D025E}"/>
                </a:ext>
              </a:extLst>
            </p:cNvPr>
            <p:cNvGrpSpPr/>
            <p:nvPr/>
          </p:nvGrpSpPr>
          <p:grpSpPr>
            <a:xfrm>
              <a:off x="727364" y="1908086"/>
              <a:ext cx="5368636" cy="4074085"/>
              <a:chOff x="7841490" y="1457073"/>
              <a:chExt cx="3597310" cy="4525273"/>
            </a:xfrm>
          </p:grpSpPr>
          <p:grpSp>
            <p:nvGrpSpPr>
              <p:cNvPr id="31" name="مجموعة 30">
                <a:extLst>
                  <a:ext uri="{FF2B5EF4-FFF2-40B4-BE49-F238E27FC236}">
                    <a16:creationId xmlns:a16="http://schemas.microsoft.com/office/drawing/2014/main" id="{33F6945C-AA0D-7C7C-6596-65AF0BC718C7}"/>
                  </a:ext>
                </a:extLst>
              </p:cNvPr>
              <p:cNvGrpSpPr/>
              <p:nvPr/>
            </p:nvGrpSpPr>
            <p:grpSpPr>
              <a:xfrm>
                <a:off x="7841490" y="1457073"/>
                <a:ext cx="3597310" cy="719434"/>
                <a:chOff x="9674615" y="842928"/>
                <a:chExt cx="2005779" cy="401155"/>
              </a:xfrm>
              <a:solidFill>
                <a:srgbClr val="B5DBF8"/>
              </a:solidFill>
            </p:grpSpPr>
            <p:sp>
              <p:nvSpPr>
                <p:cNvPr id="44" name="مستطيل 8">
                  <a:extLst>
                    <a:ext uri="{FF2B5EF4-FFF2-40B4-BE49-F238E27FC236}">
                      <a16:creationId xmlns:a16="http://schemas.microsoft.com/office/drawing/2014/main" id="{4098E725-A24D-276E-8FFC-10FB9F1A2BAC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45" name="مربع نص 44">
                  <a:extLst>
                    <a:ext uri="{FF2B5EF4-FFF2-40B4-BE49-F238E27FC236}">
                      <a16:creationId xmlns:a16="http://schemas.microsoft.com/office/drawing/2014/main" id="{087BE77F-59AD-7DFF-4887-06BECA882AB5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solidFill>
                  <a:srgbClr val="4DC0B8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algn="ctr" rtl="1" eaLnBrk="1" latinLnBrk="0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ar-SA" sz="1800" kern="1200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+mn-ea"/>
                      <a:cs typeface="Fanan" pitchFamily="2" charset="-78"/>
                    </a:rPr>
                    <a:t>يستخدم لقياس وجود ضغط معين </a:t>
                  </a:r>
                  <a:endParaRPr lang="ar-SA" sz="2000" dirty="0">
                    <a:solidFill>
                      <a:srgbClr val="002060"/>
                    </a:solidFill>
                    <a:effectLst/>
                  </a:endParaRPr>
                </a:p>
              </p:txBody>
            </p:sp>
          </p:grpSp>
          <p:grpSp>
            <p:nvGrpSpPr>
              <p:cNvPr id="32" name="مجموعة 31">
                <a:extLst>
                  <a:ext uri="{FF2B5EF4-FFF2-40B4-BE49-F238E27FC236}">
                    <a16:creationId xmlns:a16="http://schemas.microsoft.com/office/drawing/2014/main" id="{45007410-71D3-6235-8D82-F90AE58A2D38}"/>
                  </a:ext>
                </a:extLst>
              </p:cNvPr>
              <p:cNvGrpSpPr/>
              <p:nvPr/>
            </p:nvGrpSpPr>
            <p:grpSpPr>
              <a:xfrm>
                <a:off x="7841490" y="2442707"/>
                <a:ext cx="3597310" cy="719434"/>
                <a:chOff x="9674615" y="842928"/>
                <a:chExt cx="2005779" cy="401155"/>
              </a:xfrm>
              <a:solidFill>
                <a:srgbClr val="B5DBF8"/>
              </a:solidFill>
            </p:grpSpPr>
            <p:sp>
              <p:nvSpPr>
                <p:cNvPr id="42" name="مستطيل 8">
                  <a:extLst>
                    <a:ext uri="{FF2B5EF4-FFF2-40B4-BE49-F238E27FC236}">
                      <a16:creationId xmlns:a16="http://schemas.microsoft.com/office/drawing/2014/main" id="{57B3F142-A843-2A1C-3AD4-463F6A20704E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43" name="مربع نص 42">
                  <a:extLst>
                    <a:ext uri="{FF2B5EF4-FFF2-40B4-BE49-F238E27FC236}">
                      <a16:creationId xmlns:a16="http://schemas.microsoft.com/office/drawing/2014/main" id="{8267FD0D-CA51-DADA-DA7E-5DF67BBD2D57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solidFill>
                  <a:srgbClr val="4DC0B8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algn="ctr" rtl="1" eaLnBrk="1" latinLnBrk="0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ar-SA" sz="1800" kern="1200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+mn-ea"/>
                      <a:cs typeface="Fanan" pitchFamily="2" charset="-78"/>
                    </a:rPr>
                    <a:t>يستخدم لاكتشاف الدخان كمؤشر على وجود حريق</a:t>
                  </a:r>
                  <a:endParaRPr lang="ar-SA" sz="2000" dirty="0">
                    <a:solidFill>
                      <a:srgbClr val="002060"/>
                    </a:solidFill>
                    <a:effectLst/>
                  </a:endParaRPr>
                </a:p>
              </p:txBody>
            </p:sp>
          </p:grpSp>
          <p:grpSp>
            <p:nvGrpSpPr>
              <p:cNvPr id="33" name="مجموعة 32">
                <a:extLst>
                  <a:ext uri="{FF2B5EF4-FFF2-40B4-BE49-F238E27FC236}">
                    <a16:creationId xmlns:a16="http://schemas.microsoft.com/office/drawing/2014/main" id="{959DE3EE-C5ED-500B-2F9E-A0DB4D791DDB}"/>
                  </a:ext>
                </a:extLst>
              </p:cNvPr>
              <p:cNvGrpSpPr/>
              <p:nvPr/>
            </p:nvGrpSpPr>
            <p:grpSpPr>
              <a:xfrm>
                <a:off x="7841490" y="3373625"/>
                <a:ext cx="3597310" cy="719434"/>
                <a:chOff x="9674615" y="842928"/>
                <a:chExt cx="2005779" cy="401155"/>
              </a:xfrm>
              <a:solidFill>
                <a:srgbClr val="B5DBF8"/>
              </a:solidFill>
            </p:grpSpPr>
            <p:sp>
              <p:nvSpPr>
                <p:cNvPr id="40" name="مستطيل 8">
                  <a:extLst>
                    <a:ext uri="{FF2B5EF4-FFF2-40B4-BE49-F238E27FC236}">
                      <a16:creationId xmlns:a16="http://schemas.microsoft.com/office/drawing/2014/main" id="{C8AD2792-66CF-C09E-4B08-B7B578F7F023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41" name="مربع نص 40">
                  <a:extLst>
                    <a:ext uri="{FF2B5EF4-FFF2-40B4-BE49-F238E27FC236}">
                      <a16:creationId xmlns:a16="http://schemas.microsoft.com/office/drawing/2014/main" id="{665E03DA-56BF-DB7B-2536-A0E6B0172263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solidFill>
                  <a:srgbClr val="4DC0B8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algn="ctr" rtl="1" eaLnBrk="1" latinLnBrk="0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ar-SA" sz="1800" kern="1200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+mn-ea"/>
                      <a:cs typeface="Fanan" pitchFamily="2" charset="-78"/>
                    </a:rPr>
                    <a:t>يستخدم لاكتشاف التقارب في وجود اجسام محيطة به </a:t>
                  </a:r>
                  <a:endParaRPr lang="ar-SA" sz="2000" dirty="0">
                    <a:solidFill>
                      <a:srgbClr val="002060"/>
                    </a:solidFill>
                    <a:effectLst/>
                  </a:endParaRPr>
                </a:p>
              </p:txBody>
            </p:sp>
          </p:grpSp>
          <p:grpSp>
            <p:nvGrpSpPr>
              <p:cNvPr id="34" name="مجموعة 33">
                <a:extLst>
                  <a:ext uri="{FF2B5EF4-FFF2-40B4-BE49-F238E27FC236}">
                    <a16:creationId xmlns:a16="http://schemas.microsoft.com/office/drawing/2014/main" id="{3BCDDD2E-FA3C-B30B-1323-312F545B2A94}"/>
                  </a:ext>
                </a:extLst>
              </p:cNvPr>
              <p:cNvGrpSpPr/>
              <p:nvPr/>
            </p:nvGrpSpPr>
            <p:grpSpPr>
              <a:xfrm>
                <a:off x="7841490" y="4331552"/>
                <a:ext cx="3597310" cy="719434"/>
                <a:chOff x="9674615" y="842928"/>
                <a:chExt cx="2005779" cy="401155"/>
              </a:xfrm>
              <a:solidFill>
                <a:srgbClr val="B5DBF8"/>
              </a:solidFill>
            </p:grpSpPr>
            <p:sp>
              <p:nvSpPr>
                <p:cNvPr id="38" name="مستطيل 8">
                  <a:extLst>
                    <a:ext uri="{FF2B5EF4-FFF2-40B4-BE49-F238E27FC236}">
                      <a16:creationId xmlns:a16="http://schemas.microsoft.com/office/drawing/2014/main" id="{BAC06C70-52A7-D294-1F5D-EF8518AF064A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39" name="مربع نص 38">
                  <a:extLst>
                    <a:ext uri="{FF2B5EF4-FFF2-40B4-BE49-F238E27FC236}">
                      <a16:creationId xmlns:a16="http://schemas.microsoft.com/office/drawing/2014/main" id="{28AAF357-BE75-5048-D8DD-C8CB2EAB70B6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solidFill>
                  <a:srgbClr val="4DC0B8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algn="ctr" rtl="1" eaLnBrk="1" latinLnBrk="0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ar-SA" sz="1800" kern="1200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+mn-ea"/>
                      <a:cs typeface="Fanan" pitchFamily="2" charset="-78"/>
                    </a:rPr>
                    <a:t>يستخدم لقياس درجة حرارة البيئة المحيطة به</a:t>
                  </a:r>
                  <a:endParaRPr lang="ar-SA" sz="2000" dirty="0">
                    <a:solidFill>
                      <a:srgbClr val="002060"/>
                    </a:solidFill>
                    <a:effectLst/>
                  </a:endParaRPr>
                </a:p>
              </p:txBody>
            </p:sp>
          </p:grpSp>
          <p:grpSp>
            <p:nvGrpSpPr>
              <p:cNvPr id="35" name="مجموعة 34">
                <a:extLst>
                  <a:ext uri="{FF2B5EF4-FFF2-40B4-BE49-F238E27FC236}">
                    <a16:creationId xmlns:a16="http://schemas.microsoft.com/office/drawing/2014/main" id="{4E4ED69C-2B65-98C5-5AED-6D7B08E33B86}"/>
                  </a:ext>
                </a:extLst>
              </p:cNvPr>
              <p:cNvGrpSpPr/>
              <p:nvPr/>
            </p:nvGrpSpPr>
            <p:grpSpPr>
              <a:xfrm>
                <a:off x="7841490" y="5262912"/>
                <a:ext cx="3597310" cy="719434"/>
                <a:chOff x="9674615" y="842928"/>
                <a:chExt cx="2005779" cy="401155"/>
              </a:xfrm>
              <a:solidFill>
                <a:srgbClr val="B5DBF8"/>
              </a:solidFill>
            </p:grpSpPr>
            <p:sp>
              <p:nvSpPr>
                <p:cNvPr id="36" name="مستطيل 8">
                  <a:extLst>
                    <a:ext uri="{FF2B5EF4-FFF2-40B4-BE49-F238E27FC236}">
                      <a16:creationId xmlns:a16="http://schemas.microsoft.com/office/drawing/2014/main" id="{71DE3999-3A24-1E4B-46B8-EAD681F9BDE7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37" name="مربع نص 36">
                  <a:extLst>
                    <a:ext uri="{FF2B5EF4-FFF2-40B4-BE49-F238E27FC236}">
                      <a16:creationId xmlns:a16="http://schemas.microsoft.com/office/drawing/2014/main" id="{2BBD1E6D-FD45-D8D7-D6B5-D7F5483D5B86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solidFill>
                  <a:srgbClr val="4DC0B8"/>
                </a:soli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algn="ctr" rtl="1" eaLnBrk="1" latinLnBrk="0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ar-SA" sz="1800" kern="1200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+mn-ea"/>
                      <a:cs typeface="Fanan" pitchFamily="2" charset="-78"/>
                    </a:rPr>
                    <a:t>يستخدم كمستشعر لحدوث التلامس او الضغط </a:t>
                  </a:r>
                  <a:endParaRPr lang="ar-SA" sz="2000" dirty="0">
                    <a:solidFill>
                      <a:srgbClr val="002060"/>
                    </a:solidFill>
                    <a:effectLst/>
                  </a:endParaRPr>
                </a:p>
              </p:txBody>
            </p:sp>
          </p:grp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485D2C99-4B27-15A6-32BA-AC5DD40FA586}"/>
                </a:ext>
              </a:extLst>
            </p:cNvPr>
            <p:cNvSpPr txBox="1"/>
            <p:nvPr/>
          </p:nvSpPr>
          <p:spPr>
            <a:xfrm>
              <a:off x="727364" y="6153367"/>
              <a:ext cx="5368636" cy="647704"/>
            </a:xfrm>
            <a:prstGeom prst="roundRect">
              <a:avLst/>
            </a:prstGeom>
            <a:solidFill>
              <a:srgbClr val="4DC0B8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ar-SA" sz="1800" kern="12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+mn-ea"/>
                  <a:cs typeface="Fanan" pitchFamily="2" charset="-78"/>
                </a:rPr>
                <a:t>يستخدم للكشف عن وجود الضوء وكميته </a:t>
              </a:r>
              <a:endParaRPr lang="ar-SA" sz="2000" dirty="0"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79" name="مستطيل 8">
            <a:extLst>
              <a:ext uri="{FF2B5EF4-FFF2-40B4-BE49-F238E27FC236}">
                <a16:creationId xmlns:a16="http://schemas.microsoft.com/office/drawing/2014/main" id="{5912BC3B-F542-0565-3A27-ECB1093D5C06}"/>
              </a:ext>
            </a:extLst>
          </p:cNvPr>
          <p:cNvSpPr/>
          <p:nvPr/>
        </p:nvSpPr>
        <p:spPr>
          <a:xfrm>
            <a:off x="6164589" y="1706612"/>
            <a:ext cx="743751" cy="578865"/>
          </a:xfrm>
          <a:prstGeom prst="roundRect">
            <a:avLst/>
          </a:prstGeom>
          <a:solidFill>
            <a:srgbClr val="4DC0B8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33FD146A-5D8E-419F-0F85-257D93C5D262}"/>
              </a:ext>
            </a:extLst>
          </p:cNvPr>
          <p:cNvSpPr txBox="1"/>
          <p:nvPr/>
        </p:nvSpPr>
        <p:spPr>
          <a:xfrm>
            <a:off x="6164589" y="1706612"/>
            <a:ext cx="743751" cy="578865"/>
          </a:xfrm>
          <a:prstGeom prst="roundRect">
            <a:avLst/>
          </a:prstGeom>
          <a:solidFill>
            <a:srgbClr val="4DC0B8"/>
          </a:solidFill>
          <a:scene3d>
            <a:camera prst="orthographicFront"/>
            <a:lightRig rig="fla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000" kern="1200" dirty="0">
                <a:solidFill>
                  <a:schemeClr val="tx1"/>
                </a:solidFill>
                <a:cs typeface="Fanan" pitchFamily="2" charset="-78"/>
              </a:rPr>
              <a:t>3</a:t>
            </a:r>
          </a:p>
        </p:txBody>
      </p:sp>
      <p:sp>
        <p:nvSpPr>
          <p:cNvPr id="77" name="مستطيل 8">
            <a:extLst>
              <a:ext uri="{FF2B5EF4-FFF2-40B4-BE49-F238E27FC236}">
                <a16:creationId xmlns:a16="http://schemas.microsoft.com/office/drawing/2014/main" id="{BDBAF914-F61E-76C2-2963-CFDD5BBEE5AC}"/>
              </a:ext>
            </a:extLst>
          </p:cNvPr>
          <p:cNvSpPr/>
          <p:nvPr/>
        </p:nvSpPr>
        <p:spPr>
          <a:xfrm>
            <a:off x="6164589" y="2499664"/>
            <a:ext cx="743751" cy="578865"/>
          </a:xfrm>
          <a:prstGeom prst="roundRect">
            <a:avLst/>
          </a:prstGeom>
          <a:solidFill>
            <a:srgbClr val="4DC0B8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CB616E3F-E0F0-7285-140B-C9409BCDE31D}"/>
              </a:ext>
            </a:extLst>
          </p:cNvPr>
          <p:cNvSpPr txBox="1"/>
          <p:nvPr/>
        </p:nvSpPr>
        <p:spPr>
          <a:xfrm>
            <a:off x="6164589" y="2499664"/>
            <a:ext cx="743751" cy="578865"/>
          </a:xfrm>
          <a:prstGeom prst="roundRect">
            <a:avLst/>
          </a:prstGeom>
          <a:solidFill>
            <a:srgbClr val="4DC0B8"/>
          </a:solidFill>
          <a:scene3d>
            <a:camera prst="orthographicFront"/>
            <a:lightRig rig="fla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000" kern="1200" dirty="0">
                <a:solidFill>
                  <a:schemeClr val="tx1"/>
                </a:solidFill>
                <a:cs typeface="Fanan" pitchFamily="2" charset="-78"/>
              </a:rPr>
              <a:t>5</a:t>
            </a:r>
          </a:p>
        </p:txBody>
      </p:sp>
      <p:sp>
        <p:nvSpPr>
          <p:cNvPr id="75" name="مستطيل 8">
            <a:extLst>
              <a:ext uri="{FF2B5EF4-FFF2-40B4-BE49-F238E27FC236}">
                <a16:creationId xmlns:a16="http://schemas.microsoft.com/office/drawing/2014/main" id="{4EA92AB3-10BC-F0B1-4CA1-7A22B44B2BE5}"/>
              </a:ext>
            </a:extLst>
          </p:cNvPr>
          <p:cNvSpPr/>
          <p:nvPr/>
        </p:nvSpPr>
        <p:spPr>
          <a:xfrm>
            <a:off x="6164589" y="3248691"/>
            <a:ext cx="743751" cy="578865"/>
          </a:xfrm>
          <a:prstGeom prst="roundRect">
            <a:avLst/>
          </a:prstGeom>
          <a:solidFill>
            <a:srgbClr val="4DC0B8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955F713F-7796-00D8-072D-ED080F8188D0}"/>
              </a:ext>
            </a:extLst>
          </p:cNvPr>
          <p:cNvSpPr txBox="1"/>
          <p:nvPr/>
        </p:nvSpPr>
        <p:spPr>
          <a:xfrm>
            <a:off x="6164589" y="3248691"/>
            <a:ext cx="743751" cy="578865"/>
          </a:xfrm>
          <a:prstGeom prst="roundRect">
            <a:avLst/>
          </a:prstGeom>
          <a:solidFill>
            <a:srgbClr val="4DC0B8"/>
          </a:solidFill>
          <a:scene3d>
            <a:camera prst="orthographicFront"/>
            <a:lightRig rig="fla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000" kern="1200" dirty="0">
                <a:solidFill>
                  <a:schemeClr val="tx1"/>
                </a:solidFill>
                <a:cs typeface="Fanan" pitchFamily="2" charset="-78"/>
              </a:rPr>
              <a:t>4</a:t>
            </a:r>
          </a:p>
        </p:txBody>
      </p:sp>
      <p:sp>
        <p:nvSpPr>
          <p:cNvPr id="73" name="مستطيل 8">
            <a:extLst>
              <a:ext uri="{FF2B5EF4-FFF2-40B4-BE49-F238E27FC236}">
                <a16:creationId xmlns:a16="http://schemas.microsoft.com/office/drawing/2014/main" id="{E168A613-DDEE-6A06-06A6-50CDAB6BEC1A}"/>
              </a:ext>
            </a:extLst>
          </p:cNvPr>
          <p:cNvSpPr/>
          <p:nvPr/>
        </p:nvSpPr>
        <p:spPr>
          <a:xfrm>
            <a:off x="6164589" y="4019450"/>
            <a:ext cx="743751" cy="578865"/>
          </a:xfrm>
          <a:prstGeom prst="roundRect">
            <a:avLst/>
          </a:prstGeom>
          <a:solidFill>
            <a:srgbClr val="4DC0B8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B56552A3-06C6-81BC-859A-666975229411}"/>
              </a:ext>
            </a:extLst>
          </p:cNvPr>
          <p:cNvSpPr txBox="1"/>
          <p:nvPr/>
        </p:nvSpPr>
        <p:spPr>
          <a:xfrm>
            <a:off x="6164589" y="4019450"/>
            <a:ext cx="743751" cy="578865"/>
          </a:xfrm>
          <a:prstGeom prst="roundRect">
            <a:avLst/>
          </a:prstGeom>
          <a:solidFill>
            <a:srgbClr val="4DC0B8"/>
          </a:solidFill>
          <a:scene3d>
            <a:camera prst="orthographicFront"/>
            <a:lightRig rig="fla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000" kern="1200" dirty="0">
                <a:solidFill>
                  <a:schemeClr val="tx1"/>
                </a:solidFill>
                <a:cs typeface="Fanan" pitchFamily="2" charset="-78"/>
              </a:rPr>
              <a:t>1</a:t>
            </a:r>
          </a:p>
        </p:txBody>
      </p:sp>
      <p:sp>
        <p:nvSpPr>
          <p:cNvPr id="71" name="مستطيل 8">
            <a:extLst>
              <a:ext uri="{FF2B5EF4-FFF2-40B4-BE49-F238E27FC236}">
                <a16:creationId xmlns:a16="http://schemas.microsoft.com/office/drawing/2014/main" id="{F0D8D24B-D6E2-52CF-AEDC-504BFADCB8F3}"/>
              </a:ext>
            </a:extLst>
          </p:cNvPr>
          <p:cNvSpPr/>
          <p:nvPr/>
        </p:nvSpPr>
        <p:spPr>
          <a:xfrm>
            <a:off x="6164589" y="4768833"/>
            <a:ext cx="743751" cy="578865"/>
          </a:xfrm>
          <a:prstGeom prst="roundRect">
            <a:avLst/>
          </a:prstGeom>
          <a:solidFill>
            <a:srgbClr val="4DC0B8"/>
          </a:solidFill>
          <a:scene3d>
            <a:camera prst="orthographicFront"/>
            <a:lightRig rig="fla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419E4162-85B2-2F42-C0F3-B6C2E2305B5B}"/>
              </a:ext>
            </a:extLst>
          </p:cNvPr>
          <p:cNvSpPr txBox="1"/>
          <p:nvPr/>
        </p:nvSpPr>
        <p:spPr>
          <a:xfrm>
            <a:off x="6164589" y="4768833"/>
            <a:ext cx="743751" cy="578865"/>
          </a:xfrm>
          <a:prstGeom prst="roundRect">
            <a:avLst/>
          </a:prstGeom>
          <a:solidFill>
            <a:srgbClr val="4DC0B8"/>
          </a:solidFill>
          <a:scene3d>
            <a:camera prst="orthographicFront"/>
            <a:lightRig rig="fla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000" kern="1200" dirty="0">
                <a:solidFill>
                  <a:schemeClr val="tx1"/>
                </a:solidFill>
                <a:cs typeface="Fanan" pitchFamily="2" charset="-78"/>
              </a:rPr>
              <a:t>6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19DEF07C-1833-F2BB-DB19-227E2137E986}"/>
              </a:ext>
            </a:extLst>
          </p:cNvPr>
          <p:cNvGrpSpPr/>
          <p:nvPr/>
        </p:nvGrpSpPr>
        <p:grpSpPr>
          <a:xfrm>
            <a:off x="11061291" y="1706612"/>
            <a:ext cx="748570" cy="4385664"/>
            <a:chOff x="7500885" y="1596507"/>
            <a:chExt cx="3313414" cy="4907209"/>
          </a:xfrm>
          <a:solidFill>
            <a:srgbClr val="B5DBF8"/>
          </a:solidFill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C8FF1FD9-FE3B-0E5B-C0FB-200415FFCF08}"/>
                </a:ext>
              </a:extLst>
            </p:cNvPr>
            <p:cNvGrpSpPr/>
            <p:nvPr/>
          </p:nvGrpSpPr>
          <p:grpSpPr>
            <a:xfrm>
              <a:off x="7500885" y="1596507"/>
              <a:ext cx="3292084" cy="4074085"/>
              <a:chOff x="7841490" y="1457073"/>
              <a:chExt cx="3597310" cy="4525273"/>
            </a:xfrm>
            <a:grpFill/>
          </p:grpSpPr>
          <p:grpSp>
            <p:nvGrpSpPr>
              <p:cNvPr id="23" name="مجموعة 22">
                <a:extLst>
                  <a:ext uri="{FF2B5EF4-FFF2-40B4-BE49-F238E27FC236}">
                    <a16:creationId xmlns:a16="http://schemas.microsoft.com/office/drawing/2014/main" id="{49E220D7-D607-8D16-C2D4-D01340369FEB}"/>
                  </a:ext>
                </a:extLst>
              </p:cNvPr>
              <p:cNvGrpSpPr/>
              <p:nvPr/>
            </p:nvGrpSpPr>
            <p:grpSpPr>
              <a:xfrm>
                <a:off x="7841490" y="1457073"/>
                <a:ext cx="3597310" cy="719434"/>
                <a:chOff x="9674615" y="842928"/>
                <a:chExt cx="2005779" cy="401155"/>
              </a:xfrm>
              <a:grpFill/>
              <a:scene3d>
                <a:camera prst="orthographicFront"/>
                <a:lightRig rig="flat" dir="t"/>
              </a:scene3d>
            </p:grpSpPr>
            <p:sp>
              <p:nvSpPr>
                <p:cNvPr id="58" name="مستطيل 8">
                  <a:extLst>
                    <a:ext uri="{FF2B5EF4-FFF2-40B4-BE49-F238E27FC236}">
                      <a16:creationId xmlns:a16="http://schemas.microsoft.com/office/drawing/2014/main" id="{52F32F1E-7F1B-97CC-AC91-6E770852FA61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59" name="مربع نص 58">
                  <a:extLst>
                    <a:ext uri="{FF2B5EF4-FFF2-40B4-BE49-F238E27FC236}">
                      <a16:creationId xmlns:a16="http://schemas.microsoft.com/office/drawing/2014/main" id="{783015A3-2203-537C-FCA1-865B607F7DA9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lvl="0" indent="0" algn="ctr" defTabSz="14224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ar-SA" sz="3200" dirty="0">
                      <a:cs typeface="Fanan" pitchFamily="2" charset="-78"/>
                    </a:rPr>
                    <a:t>1</a:t>
                  </a:r>
                  <a:endParaRPr lang="ar-SA" sz="3200" kern="1200" dirty="0">
                    <a:cs typeface="Fanan" pitchFamily="2" charset="-78"/>
                  </a:endParaRPr>
                </a:p>
              </p:txBody>
            </p:sp>
          </p:grpSp>
          <p:grpSp>
            <p:nvGrpSpPr>
              <p:cNvPr id="24" name="مجموعة 23">
                <a:extLst>
                  <a:ext uri="{FF2B5EF4-FFF2-40B4-BE49-F238E27FC236}">
                    <a16:creationId xmlns:a16="http://schemas.microsoft.com/office/drawing/2014/main" id="{C818AEB4-D3AC-0401-DB19-E6C7103274FE}"/>
                  </a:ext>
                </a:extLst>
              </p:cNvPr>
              <p:cNvGrpSpPr/>
              <p:nvPr/>
            </p:nvGrpSpPr>
            <p:grpSpPr>
              <a:xfrm>
                <a:off x="7841490" y="2442707"/>
                <a:ext cx="3597310" cy="719434"/>
                <a:chOff x="9674615" y="842928"/>
                <a:chExt cx="2005779" cy="401155"/>
              </a:xfrm>
              <a:grpFill/>
              <a:scene3d>
                <a:camera prst="orthographicFront"/>
                <a:lightRig rig="flat" dir="t"/>
              </a:scene3d>
            </p:grpSpPr>
            <p:sp>
              <p:nvSpPr>
                <p:cNvPr id="56" name="مستطيل 8">
                  <a:extLst>
                    <a:ext uri="{FF2B5EF4-FFF2-40B4-BE49-F238E27FC236}">
                      <a16:creationId xmlns:a16="http://schemas.microsoft.com/office/drawing/2014/main" id="{946C8ADA-BE8C-7B58-1D9A-5789D36A02A6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57" name="مربع نص 56">
                  <a:extLst>
                    <a:ext uri="{FF2B5EF4-FFF2-40B4-BE49-F238E27FC236}">
                      <a16:creationId xmlns:a16="http://schemas.microsoft.com/office/drawing/2014/main" id="{D98491CE-2E32-4756-A3B2-282FA23BF2BB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lvl="0" indent="0" algn="ctr" defTabSz="14224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ar-SA" sz="3200" kern="1200" dirty="0">
                      <a:cs typeface="Fanan" pitchFamily="2" charset="-78"/>
                    </a:rPr>
                    <a:t>2</a:t>
                  </a:r>
                </a:p>
              </p:txBody>
            </p:sp>
          </p:grpSp>
          <p:grpSp>
            <p:nvGrpSpPr>
              <p:cNvPr id="47" name="مجموعة 46">
                <a:extLst>
                  <a:ext uri="{FF2B5EF4-FFF2-40B4-BE49-F238E27FC236}">
                    <a16:creationId xmlns:a16="http://schemas.microsoft.com/office/drawing/2014/main" id="{AB69854A-C749-BC3F-BCC4-952EA6235178}"/>
                  </a:ext>
                </a:extLst>
              </p:cNvPr>
              <p:cNvGrpSpPr/>
              <p:nvPr/>
            </p:nvGrpSpPr>
            <p:grpSpPr>
              <a:xfrm>
                <a:off x="7841490" y="3373625"/>
                <a:ext cx="3597310" cy="719434"/>
                <a:chOff x="9674615" y="842928"/>
                <a:chExt cx="2005779" cy="401155"/>
              </a:xfrm>
              <a:grpFill/>
              <a:scene3d>
                <a:camera prst="orthographicFront"/>
                <a:lightRig rig="flat" dir="t"/>
              </a:scene3d>
            </p:grpSpPr>
            <p:sp>
              <p:nvSpPr>
                <p:cNvPr id="54" name="مستطيل 8">
                  <a:extLst>
                    <a:ext uri="{FF2B5EF4-FFF2-40B4-BE49-F238E27FC236}">
                      <a16:creationId xmlns:a16="http://schemas.microsoft.com/office/drawing/2014/main" id="{0CCB6AD8-2D22-28DD-7CF6-A5F0B7F61C8B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55" name="مربع نص 54">
                  <a:extLst>
                    <a:ext uri="{FF2B5EF4-FFF2-40B4-BE49-F238E27FC236}">
                      <a16:creationId xmlns:a16="http://schemas.microsoft.com/office/drawing/2014/main" id="{037C7542-4558-4012-F129-856A5FFE98FE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lvl="0" indent="0" algn="ctr" defTabSz="14224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ar-SA" sz="3200" dirty="0">
                      <a:cs typeface="Fanan" pitchFamily="2" charset="-78"/>
                    </a:rPr>
                    <a:t>3</a:t>
                  </a:r>
                  <a:endParaRPr lang="ar-SA" sz="3200" kern="1200" dirty="0">
                    <a:cs typeface="Fanan" pitchFamily="2" charset="-78"/>
                  </a:endParaRPr>
                </a:p>
              </p:txBody>
            </p:sp>
          </p:grpSp>
          <p:grpSp>
            <p:nvGrpSpPr>
              <p:cNvPr id="48" name="مجموعة 47">
                <a:extLst>
                  <a:ext uri="{FF2B5EF4-FFF2-40B4-BE49-F238E27FC236}">
                    <a16:creationId xmlns:a16="http://schemas.microsoft.com/office/drawing/2014/main" id="{63C8A851-1D54-C322-8122-57EFE7481693}"/>
                  </a:ext>
                </a:extLst>
              </p:cNvPr>
              <p:cNvGrpSpPr/>
              <p:nvPr/>
            </p:nvGrpSpPr>
            <p:grpSpPr>
              <a:xfrm>
                <a:off x="7841490" y="4331552"/>
                <a:ext cx="3597310" cy="719434"/>
                <a:chOff x="9674615" y="842928"/>
                <a:chExt cx="2005779" cy="401155"/>
              </a:xfrm>
              <a:grpFill/>
              <a:scene3d>
                <a:camera prst="orthographicFront"/>
                <a:lightRig rig="flat" dir="t"/>
              </a:scene3d>
            </p:grpSpPr>
            <p:sp>
              <p:nvSpPr>
                <p:cNvPr id="52" name="مستطيل 8">
                  <a:extLst>
                    <a:ext uri="{FF2B5EF4-FFF2-40B4-BE49-F238E27FC236}">
                      <a16:creationId xmlns:a16="http://schemas.microsoft.com/office/drawing/2014/main" id="{87CBFEE1-607C-4D6D-4E71-129E566A4008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53" name="مربع نص 52">
                  <a:extLst>
                    <a:ext uri="{FF2B5EF4-FFF2-40B4-BE49-F238E27FC236}">
                      <a16:creationId xmlns:a16="http://schemas.microsoft.com/office/drawing/2014/main" id="{AA0BB0E3-8044-AB8C-70E3-8AFEBE295A8E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lvl="0" indent="0" algn="ctr" defTabSz="14224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ar-SA" sz="3200" kern="1200" dirty="0">
                      <a:cs typeface="Fanan" pitchFamily="2" charset="-78"/>
                    </a:rPr>
                    <a:t>4</a:t>
                  </a:r>
                </a:p>
              </p:txBody>
            </p:sp>
          </p:grpSp>
          <p:grpSp>
            <p:nvGrpSpPr>
              <p:cNvPr id="49" name="مجموعة 48">
                <a:extLst>
                  <a:ext uri="{FF2B5EF4-FFF2-40B4-BE49-F238E27FC236}">
                    <a16:creationId xmlns:a16="http://schemas.microsoft.com/office/drawing/2014/main" id="{19BD3CF1-3274-FF95-7CAF-4BB26501DF8A}"/>
                  </a:ext>
                </a:extLst>
              </p:cNvPr>
              <p:cNvGrpSpPr/>
              <p:nvPr/>
            </p:nvGrpSpPr>
            <p:grpSpPr>
              <a:xfrm>
                <a:off x="7841490" y="5262912"/>
                <a:ext cx="3597310" cy="719434"/>
                <a:chOff x="9674615" y="842928"/>
                <a:chExt cx="2005779" cy="401155"/>
              </a:xfrm>
              <a:grpFill/>
              <a:scene3d>
                <a:camera prst="orthographicFront"/>
                <a:lightRig rig="flat" dir="t"/>
              </a:scene3d>
            </p:grpSpPr>
            <p:sp>
              <p:nvSpPr>
                <p:cNvPr id="50" name="مستطيل 8">
                  <a:extLst>
                    <a:ext uri="{FF2B5EF4-FFF2-40B4-BE49-F238E27FC236}">
                      <a16:creationId xmlns:a16="http://schemas.microsoft.com/office/drawing/2014/main" id="{66F251BA-48A6-D3B2-F528-7C5E660C3E48}"/>
                    </a:ext>
                  </a:extLst>
                </p:cNvPr>
                <p:cNvSpPr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  <a:sp3d>
                  <a:bevelT w="165100" prst="coolSlant"/>
                </a:sp3d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</p:sp>
            <p:sp>
              <p:nvSpPr>
                <p:cNvPr id="51" name="مربع نص 50">
                  <a:extLst>
                    <a:ext uri="{FF2B5EF4-FFF2-40B4-BE49-F238E27FC236}">
                      <a16:creationId xmlns:a16="http://schemas.microsoft.com/office/drawing/2014/main" id="{4E50285B-95C0-8584-19C5-6C33CD42BAA2}"/>
                    </a:ext>
                  </a:extLst>
                </p:cNvPr>
                <p:cNvSpPr txBox="1"/>
                <p:nvPr/>
              </p:nvSpPr>
              <p:spPr>
                <a:xfrm>
                  <a:off x="9674615" y="842928"/>
                  <a:ext cx="2005779" cy="401155"/>
                </a:xfrm>
                <a:prstGeom prst="roundRect">
                  <a:avLst/>
                </a:prstGeom>
                <a:grpFill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spcFirstLastPara="0" vert="horz" wrap="square" lIns="81280" tIns="81280" rIns="81280" bIns="81280" numCol="1" spcCol="1270" anchor="ctr" anchorCtr="0">
                  <a:noAutofit/>
                </a:bodyPr>
                <a:lstStyle/>
                <a:p>
                  <a:pPr marL="0" lvl="0" indent="0" algn="ctr" defTabSz="14224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ar-SA" sz="3200" kern="1200" dirty="0">
                      <a:cs typeface="Fanan" pitchFamily="2" charset="-78"/>
                    </a:rPr>
                    <a:t>5</a:t>
                  </a:r>
                </a:p>
              </p:txBody>
            </p:sp>
          </p:grpSp>
        </p:grp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0DC8FDA9-7FF9-2682-445E-A16890C6AF59}"/>
                </a:ext>
              </a:extLst>
            </p:cNvPr>
            <p:cNvSpPr txBox="1"/>
            <p:nvPr/>
          </p:nvSpPr>
          <p:spPr>
            <a:xfrm>
              <a:off x="7522215" y="5856012"/>
              <a:ext cx="3292084" cy="647704"/>
            </a:xfrm>
            <a:prstGeom prst="roundRect">
              <a:avLst/>
            </a:prstGeom>
            <a:grpFill/>
            <a:scene3d>
              <a:camera prst="orthographicFront"/>
              <a:lightRig rig="flat" dir="t"/>
            </a:scene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3200" kern="1200" dirty="0">
                  <a:cs typeface="Fanan" pitchFamily="2" charset="-78"/>
                </a:rPr>
                <a:t>6</a:t>
              </a:r>
            </a:p>
          </p:txBody>
        </p:sp>
      </p:grp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57F58164-B8B7-B2D7-7391-A2ABE821855D}"/>
              </a:ext>
            </a:extLst>
          </p:cNvPr>
          <p:cNvSpPr txBox="1"/>
          <p:nvPr/>
        </p:nvSpPr>
        <p:spPr>
          <a:xfrm>
            <a:off x="6151255" y="5478482"/>
            <a:ext cx="743751" cy="578865"/>
          </a:xfrm>
          <a:prstGeom prst="roundRect">
            <a:avLst/>
          </a:prstGeom>
          <a:solidFill>
            <a:srgbClr val="4DC0B8"/>
          </a:solidFill>
          <a:scene3d>
            <a:camera prst="orthographicFront"/>
            <a:lightRig rig="fla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4000" kern="1200" dirty="0">
                <a:solidFill>
                  <a:schemeClr val="tx1"/>
                </a:solidFill>
                <a:cs typeface="Fanan" pitchFamily="2" charset="-78"/>
              </a:rPr>
              <a:t>2</a:t>
            </a:r>
          </a:p>
        </p:txBody>
      </p:sp>
      <p:pic>
        <p:nvPicPr>
          <p:cNvPr id="61" name="图片 6">
            <a:extLst>
              <a:ext uri="{FF2B5EF4-FFF2-40B4-BE49-F238E27FC236}">
                <a16:creationId xmlns:a16="http://schemas.microsoft.com/office/drawing/2014/main" id="{A2A394A6-5894-47C0-E17F-B25C9C991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6188130"/>
            <a:ext cx="12203151" cy="6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8" grpId="0" animBg="1"/>
      <p:bldP spid="76" grpId="0" animBg="1"/>
      <p:bldP spid="74" grpId="0" animBg="1"/>
      <p:bldP spid="72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53C4B33-A304-46E4-97E8-8297BB343BAA}"/>
              </a:ext>
            </a:extLst>
          </p:cNvPr>
          <p:cNvGrpSpPr/>
          <p:nvPr/>
        </p:nvGrpSpPr>
        <p:grpSpPr>
          <a:xfrm>
            <a:off x="0" y="-829994"/>
            <a:ext cx="5666304" cy="7643431"/>
            <a:chOff x="2" y="-785432"/>
            <a:chExt cx="6646128" cy="764343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/>
            <a:srcRect l="46802" b="49342"/>
            <a:stretch>
              <a:fillRect/>
            </a:stretch>
          </p:blipFill>
          <p:spPr>
            <a:xfrm rot="5400000" flipH="1">
              <a:off x="-498650" y="-286780"/>
              <a:ext cx="7643431" cy="6646128"/>
            </a:xfrm>
            <a:prstGeom prst="rect">
              <a:avLst/>
            </a:prstGeom>
          </p:spPr>
        </p:pic>
        <p:sp>
          <p:nvSpPr>
            <p:cNvPr id="27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193955" y="1859340"/>
              <a:ext cx="231826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565">
                <a:defRPr/>
              </a:pPr>
              <a:r>
                <a:rPr lang="ar-SA" altLang="zh-CN" sz="4800" dirty="0">
                  <a:solidFill>
                    <a:srgbClr val="FEFEFE"/>
                  </a:solidFill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محتويات </a:t>
              </a:r>
            </a:p>
            <a:p>
              <a:pPr algn="ctr" defTabSz="1218565">
                <a:defRPr/>
              </a:pPr>
              <a:r>
                <a:rPr lang="ar-SA" altLang="zh-CN" sz="4800" dirty="0">
                  <a:solidFill>
                    <a:srgbClr val="FEFEFE"/>
                  </a:solidFill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المنهج</a:t>
              </a:r>
              <a:endParaRPr lang="zh-CN" altLang="en-US" sz="4800" dirty="0">
                <a:solidFill>
                  <a:srgbClr val="FEFEFE"/>
                </a:solidFill>
                <a:latin typeface="Montserrat" panose="00000500000000000000" charset="0"/>
                <a:ea typeface="Montserrat" panose="00000500000000000000" charset="0"/>
                <a:cs typeface="Mohareb 1" pitchFamily="2" charset="-78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030311" y="1079127"/>
            <a:ext cx="3997499" cy="1409230"/>
            <a:chOff x="3634512" y="558997"/>
            <a:chExt cx="3997499" cy="1409230"/>
          </a:xfrm>
        </p:grpSpPr>
        <p:sp>
          <p:nvSpPr>
            <p:cNvPr id="41" name="文本框 40"/>
            <p:cNvSpPr txBox="1"/>
            <p:nvPr/>
          </p:nvSpPr>
          <p:spPr>
            <a:xfrm>
              <a:off x="4962691" y="558997"/>
              <a:ext cx="2669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</a:pPr>
              <a:r>
                <a:rPr lang="ar-SA" sz="2800" dirty="0">
                  <a:solidFill>
                    <a:srgbClr val="0499A9"/>
                  </a:solidFill>
                  <a:cs typeface="Fanan" pitchFamily="2" charset="-78"/>
                </a:rPr>
                <a:t>معالجة الصور المتقدمة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34512" y="952564"/>
              <a:ext cx="3799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cs typeface="Fanan" pitchFamily="2" charset="-78"/>
                </a:rPr>
                <a:t>في هذه الوحدة ستقوم بتحرير الصور وتصحيح ألوانها أو تغييرها وإزالة عناصر محددة منها وكذلك إنشاء رسوم متحركة ثنائية الابعاد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017599" y="3147204"/>
            <a:ext cx="3983818" cy="1514847"/>
            <a:chOff x="3578516" y="617733"/>
            <a:chExt cx="3983818" cy="1514847"/>
          </a:xfrm>
        </p:grpSpPr>
        <p:sp>
          <p:nvSpPr>
            <p:cNvPr id="44" name="文本框 43"/>
            <p:cNvSpPr txBox="1"/>
            <p:nvPr/>
          </p:nvSpPr>
          <p:spPr>
            <a:xfrm>
              <a:off x="5752223" y="617733"/>
              <a:ext cx="18101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75000"/>
                      <a:lumOff val="25000"/>
                    </a:srgb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经典综艺体简" panose="02010609000101010101" pitchFamily="49" charset="-122"/>
                </a:defRPr>
              </a:lvl1pPr>
            </a:lstStyle>
            <a:p>
              <a:pPr algn="l" rtl="1">
                <a:buClr>
                  <a:schemeClr val="dk1"/>
                </a:buClr>
                <a:buSzPts val="1800"/>
              </a:pPr>
              <a:r>
                <a:rPr lang="ar-SA" dirty="0">
                  <a:solidFill>
                    <a:srgbClr val="BF9000"/>
                  </a:solidFill>
                  <a:latin typeface="+mn-lt"/>
                  <a:ea typeface="+mn-ea"/>
                  <a:cs typeface="Fanan" pitchFamily="2" charset="-78"/>
                </a:rPr>
                <a:t>التقنية والحياة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578516" y="987651"/>
              <a:ext cx="3824254" cy="11449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14000"/>
                </a:lnSpc>
                <a:defRPr sz="1050">
                  <a:solidFill>
                    <a:srgbClr val="000000">
                      <a:lumMod val="75000"/>
                      <a:lumOff val="25000"/>
                    </a:srgb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defRPr>
              </a:lvl1pPr>
            </a:lstStyle>
            <a:p>
              <a:pPr algn="ctr"/>
              <a:r>
                <a:rPr lang="ar-SA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في هذه الوحدة ستتعلم بعض الموضوعات المتعلقة بالتطور التقني والذكاء الاصطناعي وكذلك الآثار السلبية للاستخدام الغير صحيح للتقنية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14511" y="5104854"/>
            <a:ext cx="3902855" cy="1202635"/>
            <a:chOff x="3623441" y="462269"/>
            <a:chExt cx="3902855" cy="1202635"/>
          </a:xfrm>
        </p:grpSpPr>
        <p:sp>
          <p:nvSpPr>
            <p:cNvPr id="47" name="文本框 46"/>
            <p:cNvSpPr txBox="1"/>
            <p:nvPr/>
          </p:nvSpPr>
          <p:spPr>
            <a:xfrm>
              <a:off x="4329587" y="462269"/>
              <a:ext cx="31967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indent="0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</a:pPr>
              <a:r>
                <a:rPr lang="ar-SA" sz="2800" dirty="0">
                  <a:solidFill>
                    <a:srgbClr val="D45803"/>
                  </a:solidFill>
                  <a:cs typeface="Fanan" pitchFamily="2" charset="-78"/>
                </a:rPr>
                <a:t>البرمجة باستخدام </a:t>
              </a:r>
              <a:r>
                <a:rPr lang="en-US" sz="2800" dirty="0">
                  <a:solidFill>
                    <a:srgbClr val="D45803"/>
                  </a:solidFill>
                  <a:cs typeface="Fanan" pitchFamily="2" charset="-78"/>
                </a:rPr>
                <a:t>HTML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23441" y="870840"/>
              <a:ext cx="3852497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14000"/>
                </a:lnSpc>
                <a:defRPr sz="1050">
                  <a:solidFill>
                    <a:srgbClr val="000000">
                      <a:lumMod val="75000"/>
                      <a:lumOff val="25000"/>
                    </a:srgb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defRPr>
              </a:lvl1pPr>
            </a:lstStyle>
            <a:p>
              <a:pPr lvl="0" indent="0" algn="just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في هذه الوحدة ستتعلم في هذه الوحدة لغة </a:t>
              </a:r>
              <a:r>
                <a:rPr lang="en-US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 HTML  </a:t>
              </a:r>
              <a:r>
                <a:rPr lang="ar-SA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لإنشاء نموذج جهة اتصال في موقع ويب</a:t>
              </a:r>
            </a:p>
          </p:txBody>
        </p:sp>
      </p:grpSp>
      <p:sp>
        <p:nvSpPr>
          <p:cNvPr id="55" name="Google Shape;301;p27">
            <a:extLst>
              <a:ext uri="{FF2B5EF4-FFF2-40B4-BE49-F238E27FC236}">
                <a16:creationId xmlns:a16="http://schemas.microsoft.com/office/drawing/2014/main" id="{61894CB2-C61E-413A-A1AF-E2D8A9D4861A}"/>
              </a:ext>
            </a:extLst>
          </p:cNvPr>
          <p:cNvSpPr txBox="1">
            <a:spLocks/>
          </p:cNvSpPr>
          <p:nvPr/>
        </p:nvSpPr>
        <p:spPr>
          <a:xfrm>
            <a:off x="375338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A09F9E-67F6-4734-B854-C3012964E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30" y="3517122"/>
            <a:ext cx="1332370" cy="11156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106572E-EAE3-487F-A8AD-39AF929C5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45" y="5168560"/>
            <a:ext cx="1209540" cy="1117078"/>
          </a:xfrm>
          <a:prstGeom prst="rect">
            <a:avLst/>
          </a:prstGeom>
        </p:spPr>
      </p:pic>
      <p:pic>
        <p:nvPicPr>
          <p:cNvPr id="37" name="Picture 8" descr="C:\Users\ohood alshuibi\AppData\Local\Microsoft\Windows\INetCache\IE\AWAA64TC\GIMP-logo[1].png">
            <a:extLst>
              <a:ext uri="{FF2B5EF4-FFF2-40B4-BE49-F238E27FC236}">
                <a16:creationId xmlns:a16="http://schemas.microsoft.com/office/drawing/2014/main" id="{2134BBAA-C8A9-4E8F-84D8-297FA576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77" y="1363359"/>
            <a:ext cx="1383320" cy="12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29">
            <a:extLst>
              <a:ext uri="{FF2B5EF4-FFF2-40B4-BE49-F238E27FC236}">
                <a16:creationId xmlns:a16="http://schemas.microsoft.com/office/drawing/2014/main" id="{1D005F0E-4EE4-B5A9-6D81-4095A2B4F44B}"/>
              </a:ext>
            </a:extLst>
          </p:cNvPr>
          <p:cNvSpPr/>
          <p:nvPr/>
        </p:nvSpPr>
        <p:spPr>
          <a:xfrm>
            <a:off x="11027810" y="955214"/>
            <a:ext cx="851221" cy="771045"/>
          </a:xfrm>
          <a:prstGeom prst="ellipse">
            <a:avLst/>
          </a:prstGeom>
          <a:solidFill>
            <a:srgbClr val="0099A9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1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椭圆 29">
            <a:extLst>
              <a:ext uri="{FF2B5EF4-FFF2-40B4-BE49-F238E27FC236}">
                <a16:creationId xmlns:a16="http://schemas.microsoft.com/office/drawing/2014/main" id="{412F4E6F-AD70-1BCC-9069-7F05E619A713}"/>
              </a:ext>
            </a:extLst>
          </p:cNvPr>
          <p:cNvSpPr/>
          <p:nvPr/>
        </p:nvSpPr>
        <p:spPr>
          <a:xfrm>
            <a:off x="11017366" y="2998006"/>
            <a:ext cx="851221" cy="771045"/>
          </a:xfrm>
          <a:prstGeom prst="ellipse">
            <a:avLst/>
          </a:prstGeom>
          <a:solidFill>
            <a:srgbClr val="BF9000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2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椭圆 29">
            <a:extLst>
              <a:ext uri="{FF2B5EF4-FFF2-40B4-BE49-F238E27FC236}">
                <a16:creationId xmlns:a16="http://schemas.microsoft.com/office/drawing/2014/main" id="{56C2E366-2B44-20DE-34C4-0611944A0C7F}"/>
              </a:ext>
            </a:extLst>
          </p:cNvPr>
          <p:cNvSpPr/>
          <p:nvPr/>
        </p:nvSpPr>
        <p:spPr>
          <a:xfrm>
            <a:off x="11001417" y="4956054"/>
            <a:ext cx="851221" cy="771045"/>
          </a:xfrm>
          <a:prstGeom prst="ellipse">
            <a:avLst/>
          </a:prstGeom>
          <a:solidFill>
            <a:srgbClr val="D45803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3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77A1CD1-21BE-7470-4780-1EA3D6A73774}"/>
              </a:ext>
            </a:extLst>
          </p:cNvPr>
          <p:cNvSpPr/>
          <p:nvPr/>
        </p:nvSpPr>
        <p:spPr>
          <a:xfrm>
            <a:off x="5573180" y="2810174"/>
            <a:ext cx="6453461" cy="2026763"/>
          </a:xfrm>
          <a:prstGeom prst="roundRect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EC8D757-B7D2-1423-089A-341FF85DF1D3}"/>
              </a:ext>
            </a:extLst>
          </p:cNvPr>
          <p:cNvSpPr/>
          <p:nvPr/>
        </p:nvSpPr>
        <p:spPr>
          <a:xfrm>
            <a:off x="10805078" y="811264"/>
            <a:ext cx="134363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6308852"/>
            <a:ext cx="12203151" cy="549149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036BD38B-2C06-49C5-853D-D6C2E718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81216"/>
              </p:ext>
            </p:extLst>
          </p:nvPr>
        </p:nvGraphicFramePr>
        <p:xfrm>
          <a:off x="612949" y="150011"/>
          <a:ext cx="11340001" cy="1676801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835000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6404482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1331304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769215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520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رقم النشاط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4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موضوع النشاط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تهيئة 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2973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5 دقائق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جماعي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790701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أذكر تطبيق على كل نوع من المستشعرات من حياتك اليومية ؟! </a:t>
                      </a: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  <p:sp>
        <p:nvSpPr>
          <p:cNvPr id="2" name="مستطيل 1">
            <a:extLst>
              <a:ext uri="{FF2B5EF4-FFF2-40B4-BE49-F238E27FC236}">
                <a16:creationId xmlns:a16="http://schemas.microsoft.com/office/drawing/2014/main" id="{D99124BC-73B4-4382-8919-9B4F5200C33A}"/>
              </a:ext>
            </a:extLst>
          </p:cNvPr>
          <p:cNvSpPr/>
          <p:nvPr/>
        </p:nvSpPr>
        <p:spPr>
          <a:xfrm>
            <a:off x="612949" y="2126497"/>
            <a:ext cx="11282711" cy="4138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C4684529-A143-4E05-A61E-62CE835EA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63" t="17258" r="18522" b="50000"/>
          <a:stretch/>
        </p:blipFill>
        <p:spPr>
          <a:xfrm>
            <a:off x="9635890" y="2247167"/>
            <a:ext cx="1014884" cy="919853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7DEDBB40-B51C-41B1-8C22-90C598EE05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64" t="50000" r="19027" b="17374"/>
          <a:stretch/>
        </p:blipFill>
        <p:spPr>
          <a:xfrm>
            <a:off x="6865603" y="2288487"/>
            <a:ext cx="1014885" cy="896113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7479ACD1-9274-4762-96E8-B20963798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21" t="17374" r="41770" b="51043"/>
          <a:stretch/>
        </p:blipFill>
        <p:spPr>
          <a:xfrm>
            <a:off x="3989249" y="2258343"/>
            <a:ext cx="997908" cy="910112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02A026E8-57D8-46CD-9BAB-306AA39FC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21" t="50281" r="41770" b="20340"/>
          <a:stretch/>
        </p:blipFill>
        <p:spPr>
          <a:xfrm>
            <a:off x="1499962" y="2245895"/>
            <a:ext cx="893670" cy="909199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CCE63C86-5E0A-43D9-A4E8-F7828B0D2C1F}"/>
              </a:ext>
            </a:extLst>
          </p:cNvPr>
          <p:cNvSpPr/>
          <p:nvPr/>
        </p:nvSpPr>
        <p:spPr>
          <a:xfrm>
            <a:off x="8510602" y="3585780"/>
            <a:ext cx="30684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FF0000"/>
                </a:solidFill>
                <a:cs typeface="Fanan" pitchFamily="2" charset="-78"/>
              </a:rPr>
              <a:t>مستشعر</a:t>
            </a:r>
            <a:r>
              <a:rPr lang="ar-EG" sz="2800" dirty="0">
                <a:solidFill>
                  <a:srgbClr val="FF0000"/>
                </a:solidFill>
                <a:cs typeface="Fanan" pitchFamily="2" charset="-78"/>
              </a:rPr>
              <a:t> درجة الحرارة</a:t>
            </a:r>
            <a:endParaRPr lang="en-US" sz="2800" dirty="0">
              <a:solidFill>
                <a:srgbClr val="FF0000"/>
              </a:solidFill>
              <a:cs typeface="Fanan" pitchFamily="2" charset="-78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22AA581-60CD-4963-9814-242694BEB5AA}"/>
              </a:ext>
            </a:extLst>
          </p:cNvPr>
          <p:cNvSpPr/>
          <p:nvPr/>
        </p:nvSpPr>
        <p:spPr>
          <a:xfrm>
            <a:off x="606726" y="3567292"/>
            <a:ext cx="28071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D81567"/>
                </a:solidFill>
                <a:cs typeface="Fanan" pitchFamily="2" charset="-78"/>
              </a:rPr>
              <a:t>مستشعر التقارب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E12A46FC-3A6A-4168-872E-7B76C138E7E6}"/>
              </a:ext>
            </a:extLst>
          </p:cNvPr>
          <p:cNvSpPr/>
          <p:nvPr/>
        </p:nvSpPr>
        <p:spPr>
          <a:xfrm>
            <a:off x="6341235" y="3598488"/>
            <a:ext cx="20564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ar-SA" sz="2800" dirty="0">
                <a:solidFill>
                  <a:srgbClr val="0099A9"/>
                </a:solidFill>
                <a:cs typeface="Fanan" pitchFamily="2" charset="-78"/>
              </a:rPr>
              <a:t>مستشعر</a:t>
            </a:r>
            <a:r>
              <a:rPr lang="ar-EG" sz="2800" dirty="0">
                <a:solidFill>
                  <a:srgbClr val="0099A9"/>
                </a:solidFill>
                <a:cs typeface="Fanan" pitchFamily="2" charset="-78"/>
              </a:rPr>
              <a:t> الإضاءة 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FC805A7C-8E8B-48DA-B689-9DCED9014C05}"/>
              </a:ext>
            </a:extLst>
          </p:cNvPr>
          <p:cNvSpPr/>
          <p:nvPr/>
        </p:nvSpPr>
        <p:spPr>
          <a:xfrm>
            <a:off x="3639798" y="3588569"/>
            <a:ext cx="21112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FFC000"/>
                </a:solidFill>
                <a:cs typeface="Fanan" pitchFamily="2" charset="-78"/>
              </a:rPr>
              <a:t>مستشعر الضغط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EC2DB63B-C61F-4BF6-B1EE-FA2DD8B65688}"/>
              </a:ext>
            </a:extLst>
          </p:cNvPr>
          <p:cNvSpPr/>
          <p:nvPr/>
        </p:nvSpPr>
        <p:spPr>
          <a:xfrm>
            <a:off x="9956659" y="3138397"/>
            <a:ext cx="506367" cy="5063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1</a:t>
            </a:r>
            <a:endParaRPr lang="en-US" b="1" dirty="0"/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5CBCCFD2-2765-4A48-9241-48EDD7A0CB8D}"/>
              </a:ext>
            </a:extLst>
          </p:cNvPr>
          <p:cNvSpPr/>
          <p:nvPr/>
        </p:nvSpPr>
        <p:spPr>
          <a:xfrm>
            <a:off x="7205606" y="3184777"/>
            <a:ext cx="506367" cy="5063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2</a:t>
            </a:r>
            <a:endParaRPr lang="en-US" b="1" dirty="0"/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31979B0F-1124-4596-A3DC-2919A6836AF7}"/>
              </a:ext>
            </a:extLst>
          </p:cNvPr>
          <p:cNvSpPr/>
          <p:nvPr/>
        </p:nvSpPr>
        <p:spPr>
          <a:xfrm>
            <a:off x="4264225" y="3196467"/>
            <a:ext cx="506367" cy="5063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3</a:t>
            </a:r>
            <a:endParaRPr lang="en-US" b="1" dirty="0"/>
          </a:p>
        </p:txBody>
      </p:sp>
      <p:sp>
        <p:nvSpPr>
          <p:cNvPr id="28" name="Oval 15">
            <a:extLst>
              <a:ext uri="{FF2B5EF4-FFF2-40B4-BE49-F238E27FC236}">
                <a16:creationId xmlns:a16="http://schemas.microsoft.com/office/drawing/2014/main" id="{31E2AAB8-7E2E-4206-A005-E6FFDC41A344}"/>
              </a:ext>
            </a:extLst>
          </p:cNvPr>
          <p:cNvSpPr/>
          <p:nvPr/>
        </p:nvSpPr>
        <p:spPr>
          <a:xfrm>
            <a:off x="1693613" y="3193154"/>
            <a:ext cx="506367" cy="5063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4</a:t>
            </a:r>
            <a:endParaRPr lang="en-US"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726C42A-1D1F-4871-AA4A-836C08EA6944}"/>
              </a:ext>
            </a:extLst>
          </p:cNvPr>
          <p:cNvSpPr txBox="1"/>
          <p:nvPr/>
        </p:nvSpPr>
        <p:spPr>
          <a:xfrm>
            <a:off x="8979152" y="4152947"/>
            <a:ext cx="2200589" cy="18798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3A0AFF4-2225-4419-8E9E-C5FADBA24F11}"/>
              </a:ext>
            </a:extLst>
          </p:cNvPr>
          <p:cNvSpPr txBox="1"/>
          <p:nvPr/>
        </p:nvSpPr>
        <p:spPr>
          <a:xfrm>
            <a:off x="6258010" y="4121708"/>
            <a:ext cx="2200589" cy="1879818"/>
          </a:xfrm>
          <a:prstGeom prst="rect">
            <a:avLst/>
          </a:prstGeom>
          <a:ln>
            <a:solidFill>
              <a:srgbClr val="0099A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8DDAD631-BD7D-4D08-B5BA-23F30D982A65}"/>
              </a:ext>
            </a:extLst>
          </p:cNvPr>
          <p:cNvSpPr txBox="1"/>
          <p:nvPr/>
        </p:nvSpPr>
        <p:spPr>
          <a:xfrm>
            <a:off x="3606241" y="4110608"/>
            <a:ext cx="2200589" cy="187981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0868D92-BC68-4A92-85CF-500813673F4F}"/>
              </a:ext>
            </a:extLst>
          </p:cNvPr>
          <p:cNvSpPr txBox="1"/>
          <p:nvPr/>
        </p:nvSpPr>
        <p:spPr>
          <a:xfrm>
            <a:off x="969038" y="4073659"/>
            <a:ext cx="2200589" cy="1879818"/>
          </a:xfrm>
          <a:prstGeom prst="rect">
            <a:avLst/>
          </a:prstGeom>
          <a:ln>
            <a:solidFill>
              <a:srgbClr val="D8156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BACB7AA-C632-463F-82C3-82132481A004}"/>
              </a:ext>
            </a:extLst>
          </p:cNvPr>
          <p:cNvSpPr txBox="1"/>
          <p:nvPr/>
        </p:nvSpPr>
        <p:spPr>
          <a:xfrm>
            <a:off x="9065621" y="4486385"/>
            <a:ext cx="20648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Fanan" pitchFamily="2" charset="-78"/>
              </a:rPr>
              <a:t>1- الثلاجات </a:t>
            </a:r>
          </a:p>
          <a:p>
            <a:pPr algn="ctr"/>
            <a:r>
              <a:rPr lang="ar-SA" sz="2400" dirty="0">
                <a:cs typeface="Fanan" pitchFamily="2" charset="-78"/>
              </a:rPr>
              <a:t>2- أجهزة التكييف </a:t>
            </a:r>
          </a:p>
          <a:p>
            <a:pPr algn="ctr"/>
            <a:r>
              <a:rPr lang="ar-SA" sz="2400" dirty="0">
                <a:cs typeface="Fanan" pitchFamily="2" charset="-78"/>
              </a:rPr>
              <a:t>3- ميزان الحرارة  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56465AB-AD13-4BEF-B650-205A25D04429}"/>
              </a:ext>
            </a:extLst>
          </p:cNvPr>
          <p:cNvSpPr txBox="1"/>
          <p:nvPr/>
        </p:nvSpPr>
        <p:spPr>
          <a:xfrm>
            <a:off x="6325890" y="4461452"/>
            <a:ext cx="20648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Fanan" pitchFamily="2" charset="-78"/>
              </a:rPr>
              <a:t>1- الهواتف المحمولة </a:t>
            </a:r>
          </a:p>
          <a:p>
            <a:pPr algn="ctr"/>
            <a:r>
              <a:rPr lang="ar-SA" sz="2400" dirty="0">
                <a:cs typeface="Fanan" pitchFamily="2" charset="-78"/>
              </a:rPr>
              <a:t>2- التلفاز الذكي </a:t>
            </a:r>
          </a:p>
          <a:p>
            <a:pPr algn="ctr"/>
            <a:r>
              <a:rPr lang="ar-SA" sz="2400" dirty="0">
                <a:cs typeface="Fanan" pitchFamily="2" charset="-78"/>
              </a:rPr>
              <a:t>3- أنوار الشوارع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61F771F-43D1-459C-8F6C-B743142632BC}"/>
              </a:ext>
            </a:extLst>
          </p:cNvPr>
          <p:cNvSpPr txBox="1"/>
          <p:nvPr/>
        </p:nvSpPr>
        <p:spPr>
          <a:xfrm>
            <a:off x="3663023" y="4503891"/>
            <a:ext cx="20648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Fanan" pitchFamily="2" charset="-78"/>
              </a:rPr>
              <a:t>1- محطات الطقس</a:t>
            </a:r>
          </a:p>
          <a:p>
            <a:pPr algn="ctr"/>
            <a:r>
              <a:rPr lang="ar-SA" sz="2400" dirty="0">
                <a:cs typeface="Fanan" pitchFamily="2" charset="-78"/>
              </a:rPr>
              <a:t>2- السيارات</a:t>
            </a:r>
          </a:p>
          <a:p>
            <a:pPr algn="ctr"/>
            <a:r>
              <a:rPr lang="ar-SA" sz="2400" dirty="0">
                <a:cs typeface="Fanan" pitchFamily="2" charset="-78"/>
              </a:rPr>
              <a:t>3- الطائرات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862C87F-CD61-4902-9DF5-CA817C7ECBDE}"/>
              </a:ext>
            </a:extLst>
          </p:cNvPr>
          <p:cNvSpPr txBox="1"/>
          <p:nvPr/>
        </p:nvSpPr>
        <p:spPr>
          <a:xfrm>
            <a:off x="1060135" y="4462022"/>
            <a:ext cx="20648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Fanan" pitchFamily="2" charset="-78"/>
              </a:rPr>
              <a:t>1- السيارات</a:t>
            </a:r>
          </a:p>
          <a:p>
            <a:pPr algn="ctr"/>
            <a:r>
              <a:rPr lang="ar-SA" sz="2400" dirty="0">
                <a:cs typeface="Fanan" pitchFamily="2" charset="-78"/>
              </a:rPr>
              <a:t>2- الروبوت</a:t>
            </a:r>
          </a:p>
          <a:p>
            <a:pPr algn="ctr"/>
            <a:r>
              <a:rPr lang="ar-SA" sz="2400" dirty="0">
                <a:cs typeface="Fanan" pitchFamily="2" charset="-78"/>
              </a:rPr>
              <a:t>3- الهواتف المحمولة</a:t>
            </a:r>
          </a:p>
        </p:txBody>
      </p:sp>
    </p:spTree>
    <p:extLst>
      <p:ext uri="{BB962C8B-B14F-4D97-AF65-F5344CB8AC3E}">
        <p14:creationId xmlns:p14="http://schemas.microsoft.com/office/powerpoint/2010/main" val="40083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6308852"/>
            <a:ext cx="12203151" cy="549149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036BD38B-2C06-49C5-853D-D6C2E718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49189"/>
              </p:ext>
            </p:extLst>
          </p:nvPr>
        </p:nvGraphicFramePr>
        <p:xfrm>
          <a:off x="612949" y="150011"/>
          <a:ext cx="11340001" cy="1676801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835000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6404482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1331304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769215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520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رقم النشاط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4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موضوع النشاط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تهيئة 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2973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5 دقائق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جماعي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790701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أذكر تطبيق على كل نوع من المستشعرات من حياتك اليومية ؟! </a:t>
                      </a: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  <p:sp>
        <p:nvSpPr>
          <p:cNvPr id="2" name="مستطيل 1">
            <a:extLst>
              <a:ext uri="{FF2B5EF4-FFF2-40B4-BE49-F238E27FC236}">
                <a16:creationId xmlns:a16="http://schemas.microsoft.com/office/drawing/2014/main" id="{D99124BC-73B4-4382-8919-9B4F5200C33A}"/>
              </a:ext>
            </a:extLst>
          </p:cNvPr>
          <p:cNvSpPr/>
          <p:nvPr/>
        </p:nvSpPr>
        <p:spPr>
          <a:xfrm>
            <a:off x="612949" y="2126497"/>
            <a:ext cx="11282711" cy="41384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FA1982D4-AFBE-4B90-A1BB-D332B2307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9" t="18041" r="65457" b="50245"/>
          <a:stretch/>
        </p:blipFill>
        <p:spPr>
          <a:xfrm>
            <a:off x="9162786" y="2168164"/>
            <a:ext cx="906007" cy="936514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2E4028B1-FCBE-4474-BF40-9119C431A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0" t="26346" r="83845" b="41828"/>
          <a:stretch/>
        </p:blipFill>
        <p:spPr>
          <a:xfrm>
            <a:off x="2228527" y="2235991"/>
            <a:ext cx="918377" cy="919852"/>
          </a:xfrm>
          <a:prstGeom prst="rect">
            <a:avLst/>
          </a:prstGeom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4CAFA302-E4F9-4F88-8E4D-7AB383F623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9" t="49980" r="65457" b="19710"/>
          <a:stretch/>
        </p:blipFill>
        <p:spPr>
          <a:xfrm>
            <a:off x="5568557" y="2222598"/>
            <a:ext cx="906007" cy="847742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D48E6E66-D5B0-4FB9-AC1A-8B1C47D03408}"/>
              </a:ext>
            </a:extLst>
          </p:cNvPr>
          <p:cNvSpPr/>
          <p:nvPr/>
        </p:nvSpPr>
        <p:spPr>
          <a:xfrm>
            <a:off x="8157755" y="3659910"/>
            <a:ext cx="28071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AFA0FA"/>
                </a:solidFill>
                <a:cs typeface="Fanan" pitchFamily="2" charset="-78"/>
              </a:rPr>
              <a:t>مستشعر الدخان</a:t>
            </a:r>
            <a:endParaRPr lang="ar-SA" sz="2800" b="1" dirty="0">
              <a:solidFill>
                <a:srgbClr val="AFA0FA"/>
              </a:solidFill>
              <a:cs typeface="Fanan" pitchFamily="2" charset="-78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913BCC0-842D-417C-AD52-84B3B1BC9F2A}"/>
              </a:ext>
            </a:extLst>
          </p:cNvPr>
          <p:cNvSpPr/>
          <p:nvPr/>
        </p:nvSpPr>
        <p:spPr>
          <a:xfrm>
            <a:off x="4617966" y="3651632"/>
            <a:ext cx="28071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EA5E66"/>
                </a:solidFill>
                <a:cs typeface="Fanan" pitchFamily="2" charset="-78"/>
              </a:rPr>
              <a:t>مستشعر اللمس</a:t>
            </a:r>
            <a:endParaRPr lang="ar-SA" sz="2800" b="1" dirty="0">
              <a:solidFill>
                <a:srgbClr val="EA5E66"/>
              </a:solidFill>
              <a:cs typeface="Fanan" pitchFamily="2" charset="-78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E23175F-FF45-46E9-BEF9-A3C24382F68F}"/>
              </a:ext>
            </a:extLst>
          </p:cNvPr>
          <p:cNvSpPr/>
          <p:nvPr/>
        </p:nvSpPr>
        <p:spPr>
          <a:xfrm>
            <a:off x="1186304" y="3721968"/>
            <a:ext cx="28071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>
                <a:solidFill>
                  <a:srgbClr val="0070C0"/>
                </a:solidFill>
                <a:cs typeface="Fanan" pitchFamily="2" charset="-78"/>
              </a:rPr>
              <a:t>مستشعر الحركة</a:t>
            </a:r>
            <a:endParaRPr lang="ar-SA" sz="2800" b="1" dirty="0">
              <a:solidFill>
                <a:srgbClr val="0070C0"/>
              </a:solidFill>
              <a:cs typeface="Fanan" pitchFamily="2" charset="-78"/>
            </a:endParaRPr>
          </a:p>
        </p:txBody>
      </p:sp>
      <p:sp>
        <p:nvSpPr>
          <p:cNvPr id="29" name="Oval 15">
            <a:extLst>
              <a:ext uri="{FF2B5EF4-FFF2-40B4-BE49-F238E27FC236}">
                <a16:creationId xmlns:a16="http://schemas.microsoft.com/office/drawing/2014/main" id="{D5AFD487-46DD-4218-9C49-CCF096FAA19F}"/>
              </a:ext>
            </a:extLst>
          </p:cNvPr>
          <p:cNvSpPr/>
          <p:nvPr/>
        </p:nvSpPr>
        <p:spPr>
          <a:xfrm>
            <a:off x="9384726" y="3175940"/>
            <a:ext cx="506367" cy="5063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5</a:t>
            </a:r>
            <a:endParaRPr lang="en-US" b="1" dirty="0"/>
          </a:p>
        </p:txBody>
      </p:sp>
      <p:sp>
        <p:nvSpPr>
          <p:cNvPr id="30" name="Oval 15">
            <a:extLst>
              <a:ext uri="{FF2B5EF4-FFF2-40B4-BE49-F238E27FC236}">
                <a16:creationId xmlns:a16="http://schemas.microsoft.com/office/drawing/2014/main" id="{445A59C2-0849-45A1-8ABB-D30C0CFCB8F8}"/>
              </a:ext>
            </a:extLst>
          </p:cNvPr>
          <p:cNvSpPr/>
          <p:nvPr/>
        </p:nvSpPr>
        <p:spPr>
          <a:xfrm>
            <a:off x="5768378" y="3155843"/>
            <a:ext cx="506367" cy="5063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6</a:t>
            </a:r>
            <a:endParaRPr lang="en-US" b="1" dirty="0"/>
          </a:p>
        </p:txBody>
      </p:sp>
      <p:sp>
        <p:nvSpPr>
          <p:cNvPr id="31" name="Oval 15">
            <a:extLst>
              <a:ext uri="{FF2B5EF4-FFF2-40B4-BE49-F238E27FC236}">
                <a16:creationId xmlns:a16="http://schemas.microsoft.com/office/drawing/2014/main" id="{86B419C1-12AD-4556-BC53-4FC940C56193}"/>
              </a:ext>
            </a:extLst>
          </p:cNvPr>
          <p:cNvSpPr/>
          <p:nvPr/>
        </p:nvSpPr>
        <p:spPr>
          <a:xfrm>
            <a:off x="2434534" y="3281093"/>
            <a:ext cx="506367" cy="5063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7</a:t>
            </a:r>
            <a:endParaRPr lang="en-US" b="1" dirty="0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41D0126-4D52-49E4-9A1B-6C2DB7D2FFCA}"/>
              </a:ext>
            </a:extLst>
          </p:cNvPr>
          <p:cNvSpPr txBox="1"/>
          <p:nvPr/>
        </p:nvSpPr>
        <p:spPr>
          <a:xfrm>
            <a:off x="8537614" y="4193178"/>
            <a:ext cx="2200589" cy="1879818"/>
          </a:xfrm>
          <a:prstGeom prst="rect">
            <a:avLst/>
          </a:prstGeom>
          <a:ln>
            <a:solidFill>
              <a:srgbClr val="6A4C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6D8FD1D-2447-4A06-BAC1-3ECA544A44D3}"/>
              </a:ext>
            </a:extLst>
          </p:cNvPr>
          <p:cNvSpPr txBox="1"/>
          <p:nvPr/>
        </p:nvSpPr>
        <p:spPr>
          <a:xfrm>
            <a:off x="5000183" y="4193178"/>
            <a:ext cx="2200589" cy="1879818"/>
          </a:xfrm>
          <a:prstGeom prst="rect">
            <a:avLst/>
          </a:prstGeom>
          <a:ln>
            <a:solidFill>
              <a:srgbClr val="EA5E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92E3780-A0FD-4E78-98C7-A378E594DD32}"/>
              </a:ext>
            </a:extLst>
          </p:cNvPr>
          <p:cNvSpPr txBox="1"/>
          <p:nvPr/>
        </p:nvSpPr>
        <p:spPr>
          <a:xfrm>
            <a:off x="1587422" y="4227093"/>
            <a:ext cx="2200589" cy="187981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2A6AC20-8594-4F43-9463-AA36CC861698}"/>
              </a:ext>
            </a:extLst>
          </p:cNvPr>
          <p:cNvSpPr txBox="1"/>
          <p:nvPr/>
        </p:nvSpPr>
        <p:spPr>
          <a:xfrm>
            <a:off x="8515495" y="4902254"/>
            <a:ext cx="22005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Fanan" pitchFamily="2" charset="-78"/>
              </a:rPr>
              <a:t>1- أجهزة انذار الحريق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8D9AF17-F0FA-4285-BF87-5C471CAAAD6C}"/>
              </a:ext>
            </a:extLst>
          </p:cNvPr>
          <p:cNvSpPr txBox="1"/>
          <p:nvPr/>
        </p:nvSpPr>
        <p:spPr>
          <a:xfrm>
            <a:off x="5091675" y="4804380"/>
            <a:ext cx="21201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Fanan" pitchFamily="2" charset="-78"/>
              </a:rPr>
              <a:t>1- الهواتف المحمولة</a:t>
            </a:r>
          </a:p>
          <a:p>
            <a:pPr algn="ctr"/>
            <a:r>
              <a:rPr lang="ar-SA" sz="2400" dirty="0">
                <a:cs typeface="Fanan" pitchFamily="2" charset="-78"/>
              </a:rPr>
              <a:t>2- الحواسب المحمولة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D0560AD-A3AF-406D-B4FA-6F6B418B92B7}"/>
              </a:ext>
            </a:extLst>
          </p:cNvPr>
          <p:cNvSpPr txBox="1"/>
          <p:nvPr/>
        </p:nvSpPr>
        <p:spPr>
          <a:xfrm>
            <a:off x="1587422" y="4613745"/>
            <a:ext cx="198957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cs typeface="Fanan" pitchFamily="2" charset="-78"/>
              </a:rPr>
              <a:t>1- أنظمة الإضاءة</a:t>
            </a:r>
          </a:p>
          <a:p>
            <a:r>
              <a:rPr lang="ar-SA" sz="2400" dirty="0">
                <a:cs typeface="Fanan" pitchFamily="2" charset="-78"/>
              </a:rPr>
              <a:t>2- الأبواب الآلية</a:t>
            </a:r>
          </a:p>
          <a:p>
            <a:r>
              <a:rPr lang="ar-SA" sz="2400" dirty="0">
                <a:cs typeface="Fanan" pitchFamily="2" charset="-78"/>
              </a:rPr>
              <a:t>3- المجالات الأمنية</a:t>
            </a:r>
          </a:p>
        </p:txBody>
      </p:sp>
    </p:spTree>
    <p:extLst>
      <p:ext uri="{BB962C8B-B14F-4D97-AF65-F5344CB8AC3E}">
        <p14:creationId xmlns:p14="http://schemas.microsoft.com/office/powerpoint/2010/main" val="16728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4561619-E87C-4B32-B617-0549A96C31E9}"/>
              </a:ext>
            </a:extLst>
          </p:cNvPr>
          <p:cNvGrpSpPr/>
          <p:nvPr/>
        </p:nvGrpSpPr>
        <p:grpSpPr>
          <a:xfrm>
            <a:off x="8404306" y="339268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C41ACE17-477C-42E0-B055-9634546AF72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34" name="مستطيل: زوايا علوية مستديرة 33">
              <a:extLst>
                <a:ext uri="{FF2B5EF4-FFF2-40B4-BE49-F238E27FC236}">
                  <a16:creationId xmlns:a16="http://schemas.microsoft.com/office/drawing/2014/main" id="{832C28C0-3C67-4356-8326-33DE0078DA57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CC4136-7B49-4EF4-A0A6-36261E6DB40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4026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" panose="020B0503030403030204" pitchFamily="34" charset="-78"/>
                  <a:cs typeface="Dubai" panose="020B0503030403030204" pitchFamily="34" charset="-78"/>
                </a:rPr>
                <a:t>تقويم ختامي</a:t>
              </a:r>
            </a:p>
          </p:txBody>
        </p:sp>
      </p:grp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EF5DC492-9D2D-4EA4-B9F6-91CADCF95FD0}"/>
              </a:ext>
            </a:extLst>
          </p:cNvPr>
          <p:cNvSpPr/>
          <p:nvPr/>
        </p:nvSpPr>
        <p:spPr>
          <a:xfrm>
            <a:off x="3195376" y="2051207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0883A232-9FA4-4BCE-8ED0-79E5EA8E67D8}"/>
              </a:ext>
            </a:extLst>
          </p:cNvPr>
          <p:cNvSpPr/>
          <p:nvPr/>
        </p:nvSpPr>
        <p:spPr>
          <a:xfrm>
            <a:off x="10865218" y="2051207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2BF2A5D9-9269-4949-8E29-5BF75FFA6553}"/>
              </a:ext>
            </a:extLst>
          </p:cNvPr>
          <p:cNvSpPr txBox="1"/>
          <p:nvPr/>
        </p:nvSpPr>
        <p:spPr>
          <a:xfrm>
            <a:off x="3864682" y="2236197"/>
            <a:ext cx="6674456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تعتمد أنظمة المراقبة في أنظمتها على المستشعرات </a:t>
            </a:r>
            <a:endParaRPr lang="ar-KW" sz="20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E29BE77C-1B17-4D65-A370-FA75F600EF84}"/>
              </a:ext>
            </a:extLst>
          </p:cNvPr>
          <p:cNvSpPr/>
          <p:nvPr/>
        </p:nvSpPr>
        <p:spPr>
          <a:xfrm>
            <a:off x="3195377" y="3045665"/>
            <a:ext cx="7421758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F2B08C65-E7F8-4165-B291-E1A59B867B55}"/>
              </a:ext>
            </a:extLst>
          </p:cNvPr>
          <p:cNvSpPr/>
          <p:nvPr/>
        </p:nvSpPr>
        <p:spPr>
          <a:xfrm>
            <a:off x="10865218" y="3045665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AD616EF1-904E-464E-8EF6-65FE7E03AFB8}"/>
              </a:ext>
            </a:extLst>
          </p:cNvPr>
          <p:cNvSpPr txBox="1"/>
          <p:nvPr/>
        </p:nvSpPr>
        <p:spPr>
          <a:xfrm>
            <a:off x="3319418" y="3192276"/>
            <a:ext cx="7201865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نظام التحكم المغلق لا يراقب المخرجات ولا يقدم تغذية راجعة </a:t>
            </a:r>
            <a:endParaRPr lang="ar-KW" sz="20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B567266-06AC-41BD-813B-6DEE655B76B1}"/>
              </a:ext>
            </a:extLst>
          </p:cNvPr>
          <p:cNvSpPr/>
          <p:nvPr/>
        </p:nvSpPr>
        <p:spPr>
          <a:xfrm>
            <a:off x="3195376" y="4040123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8A353E32-C2AB-44C7-B200-A9CBBE841515}"/>
              </a:ext>
            </a:extLst>
          </p:cNvPr>
          <p:cNvSpPr/>
          <p:nvPr/>
        </p:nvSpPr>
        <p:spPr>
          <a:xfrm>
            <a:off x="10865218" y="4040123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59BBC17-4FFB-4241-BB62-AD64ED235DC2}"/>
              </a:ext>
            </a:extLst>
          </p:cNvPr>
          <p:cNvSpPr txBox="1"/>
          <p:nvPr/>
        </p:nvSpPr>
        <p:spPr>
          <a:xfrm>
            <a:off x="3489108" y="4207474"/>
            <a:ext cx="70372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تعتبر إشارة المرور من الأمثلة على نظام التحكم المفتوح </a:t>
            </a:r>
            <a:endParaRPr lang="ar-KW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60EB6222-173E-4F0A-84E1-297CBCA5D9DC}"/>
              </a:ext>
            </a:extLst>
          </p:cNvPr>
          <p:cNvSpPr/>
          <p:nvPr/>
        </p:nvSpPr>
        <p:spPr>
          <a:xfrm>
            <a:off x="3195376" y="5034581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27B4D45A-37B9-447E-9FA9-5F679C5A4B4F}"/>
              </a:ext>
            </a:extLst>
          </p:cNvPr>
          <p:cNvSpPr/>
          <p:nvPr/>
        </p:nvSpPr>
        <p:spPr>
          <a:xfrm>
            <a:off x="10865218" y="5034581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DC4BE24E-64F8-4B57-B901-DE876D3F076B}"/>
              </a:ext>
            </a:extLst>
          </p:cNvPr>
          <p:cNvSpPr txBox="1"/>
          <p:nvPr/>
        </p:nvSpPr>
        <p:spPr>
          <a:xfrm>
            <a:off x="3506867" y="5206697"/>
            <a:ext cx="6989676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يمكن استخدام مستشعر الضغط لقياس هواء إطارات السيارات </a:t>
            </a:r>
            <a:endParaRPr lang="ar-KW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83" name="رسم 82" descr="شارة علامة 1 مع تعبئة خالصة">
            <a:extLst>
              <a:ext uri="{FF2B5EF4-FFF2-40B4-BE49-F238E27FC236}">
                <a16:creationId xmlns:a16="http://schemas.microsoft.com/office/drawing/2014/main" id="{60935D6A-693A-450C-80CB-9E63D7E76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5764" y="455594"/>
            <a:ext cx="1070019" cy="1070019"/>
          </a:xfrm>
          <a:prstGeom prst="rect">
            <a:avLst/>
          </a:prstGeom>
        </p:spPr>
      </p:pic>
      <p:pic>
        <p:nvPicPr>
          <p:cNvPr id="82" name="رسم 81" descr="شارة الصليب مع تعبئة خالصة">
            <a:extLst>
              <a:ext uri="{FF2B5EF4-FFF2-40B4-BE49-F238E27FC236}">
                <a16:creationId xmlns:a16="http://schemas.microsoft.com/office/drawing/2014/main" id="{5482FDE4-9924-4558-8611-5A47DB9C7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3784" y="455595"/>
            <a:ext cx="1070019" cy="1070019"/>
          </a:xfrm>
          <a:prstGeom prst="rect">
            <a:avLst/>
          </a:prstGeom>
        </p:spPr>
      </p:pic>
      <p:sp>
        <p:nvSpPr>
          <p:cNvPr id="9" name="قوس متوسط مزدوج 8">
            <a:extLst>
              <a:ext uri="{FF2B5EF4-FFF2-40B4-BE49-F238E27FC236}">
                <a16:creationId xmlns:a16="http://schemas.microsoft.com/office/drawing/2014/main" id="{AF322DAC-D308-42BC-A13F-3458AECA33EE}"/>
              </a:ext>
            </a:extLst>
          </p:cNvPr>
          <p:cNvSpPr/>
          <p:nvPr/>
        </p:nvSpPr>
        <p:spPr>
          <a:xfrm>
            <a:off x="726707" y="1969477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قوس متوسط مزدوج 54">
            <a:extLst>
              <a:ext uri="{FF2B5EF4-FFF2-40B4-BE49-F238E27FC236}">
                <a16:creationId xmlns:a16="http://schemas.microsoft.com/office/drawing/2014/main" id="{0C4D6A17-4F3E-4BA5-BB4D-7377F4B69B52}"/>
              </a:ext>
            </a:extLst>
          </p:cNvPr>
          <p:cNvSpPr/>
          <p:nvPr/>
        </p:nvSpPr>
        <p:spPr>
          <a:xfrm>
            <a:off x="713198" y="2998881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قوس متوسط مزدوج 55">
            <a:extLst>
              <a:ext uri="{FF2B5EF4-FFF2-40B4-BE49-F238E27FC236}">
                <a16:creationId xmlns:a16="http://schemas.microsoft.com/office/drawing/2014/main" id="{43008CAD-4824-46FC-B6E1-F778C319D2C5}"/>
              </a:ext>
            </a:extLst>
          </p:cNvPr>
          <p:cNvSpPr/>
          <p:nvPr/>
        </p:nvSpPr>
        <p:spPr>
          <a:xfrm>
            <a:off x="711098" y="3999258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قوس متوسط مزدوج 56">
            <a:extLst>
              <a:ext uri="{FF2B5EF4-FFF2-40B4-BE49-F238E27FC236}">
                <a16:creationId xmlns:a16="http://schemas.microsoft.com/office/drawing/2014/main" id="{415DB9CD-BC1F-4B04-B268-0D0F2D607F03}"/>
              </a:ext>
            </a:extLst>
          </p:cNvPr>
          <p:cNvSpPr/>
          <p:nvPr/>
        </p:nvSpPr>
        <p:spPr>
          <a:xfrm>
            <a:off x="726706" y="4963570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5F7E1A5-CC41-4639-80A0-FC45BE4BA35F}"/>
              </a:ext>
            </a:extLst>
          </p:cNvPr>
          <p:cNvSpPr/>
          <p:nvPr/>
        </p:nvSpPr>
        <p:spPr>
          <a:xfrm>
            <a:off x="4783803" y="554628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</a:t>
            </a:r>
          </a:p>
        </p:txBody>
      </p:sp>
      <p:pic>
        <p:nvPicPr>
          <p:cNvPr id="31" name="رسم 30" descr="شارة علامة 1 مع تعبئة خالصة">
            <a:extLst>
              <a:ext uri="{FF2B5EF4-FFF2-40B4-BE49-F238E27FC236}">
                <a16:creationId xmlns:a16="http://schemas.microsoft.com/office/drawing/2014/main" id="{4A9CA6E8-8A4F-448A-83DA-9A867BE0B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5156" y="1740929"/>
            <a:ext cx="1070019" cy="1070019"/>
          </a:xfrm>
          <a:prstGeom prst="rect">
            <a:avLst/>
          </a:prstGeom>
        </p:spPr>
      </p:pic>
      <p:pic>
        <p:nvPicPr>
          <p:cNvPr id="38" name="رسم 37" descr="شارة الصليب مع تعبئة خالصة">
            <a:extLst>
              <a:ext uri="{FF2B5EF4-FFF2-40B4-BE49-F238E27FC236}">
                <a16:creationId xmlns:a16="http://schemas.microsoft.com/office/drawing/2014/main" id="{062E8520-564F-4688-8749-C119EA930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9715" y="2805354"/>
            <a:ext cx="1070019" cy="1070019"/>
          </a:xfrm>
          <a:prstGeom prst="rect">
            <a:avLst/>
          </a:prstGeom>
        </p:spPr>
      </p:pic>
      <p:pic>
        <p:nvPicPr>
          <p:cNvPr id="39" name="رسم 38" descr="شارة علامة 1 مع تعبئة خالصة">
            <a:extLst>
              <a:ext uri="{FF2B5EF4-FFF2-40B4-BE49-F238E27FC236}">
                <a16:creationId xmlns:a16="http://schemas.microsoft.com/office/drawing/2014/main" id="{8FBC8A39-A45E-4A2A-8BAD-49CF5DA50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9714" y="3899144"/>
            <a:ext cx="1070019" cy="1070019"/>
          </a:xfrm>
          <a:prstGeom prst="rect">
            <a:avLst/>
          </a:prstGeom>
        </p:spPr>
      </p:pic>
      <p:pic>
        <p:nvPicPr>
          <p:cNvPr id="40" name="رسم 39" descr="شارة علامة 1 مع تعبئة خالصة">
            <a:extLst>
              <a:ext uri="{FF2B5EF4-FFF2-40B4-BE49-F238E27FC236}">
                <a16:creationId xmlns:a16="http://schemas.microsoft.com/office/drawing/2014/main" id="{4381DEEB-5D2D-4C3D-9476-D237E1015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851" y="4875751"/>
            <a:ext cx="1070019" cy="107001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578D562E-09C1-B012-C40D-6483F95CAB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r="6307" b="37093"/>
          <a:stretch>
            <a:fillRect/>
          </a:stretch>
        </p:blipFill>
        <p:spPr>
          <a:xfrm>
            <a:off x="-11151" y="5878246"/>
            <a:ext cx="12203151" cy="9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8419533" y="4140906"/>
            <a:ext cx="398896" cy="23491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endParaRPr sz="1533" dirty="0">
              <a:latin typeface="DejaVu Sans"/>
              <a:cs typeface="DejaVu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85554" y="4199839"/>
            <a:ext cx="564313" cy="23497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endParaRPr sz="2300" baseline="28985" dirty="0">
              <a:latin typeface="DejaVu Sans"/>
              <a:cs typeface="DejaVu Sans"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CD33F3B4-C5A4-92B4-534B-6698FB5C6069}"/>
              </a:ext>
            </a:extLst>
          </p:cNvPr>
          <p:cNvSpPr/>
          <p:nvPr/>
        </p:nvSpPr>
        <p:spPr>
          <a:xfrm>
            <a:off x="5406013" y="215063"/>
            <a:ext cx="6785987" cy="71943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واجب منزلي يرسل عن طريق منصة مدرستي 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DBDA950-7D73-CB25-D268-B056D318EE04}"/>
              </a:ext>
            </a:extLst>
          </p:cNvPr>
          <p:cNvGrpSpPr/>
          <p:nvPr/>
        </p:nvGrpSpPr>
        <p:grpSpPr>
          <a:xfrm>
            <a:off x="234335" y="2730474"/>
            <a:ext cx="4406491" cy="917112"/>
            <a:chOff x="297518" y="1437062"/>
            <a:chExt cx="1765209" cy="1584433"/>
          </a:xfrm>
          <a:solidFill>
            <a:srgbClr val="0070C0"/>
          </a:solidFill>
        </p:grpSpPr>
        <p:sp>
          <p:nvSpPr>
            <p:cNvPr id="4" name="Google Shape;940;p42">
              <a:extLst>
                <a:ext uri="{FF2B5EF4-FFF2-40B4-BE49-F238E27FC236}">
                  <a16:creationId xmlns:a16="http://schemas.microsoft.com/office/drawing/2014/main" id="{E557EC39-A131-93F0-20F0-38A04027D42C}"/>
                </a:ext>
              </a:extLst>
            </p:cNvPr>
            <p:cNvSpPr/>
            <p:nvPr/>
          </p:nvSpPr>
          <p:spPr>
            <a:xfrm>
              <a:off x="297518" y="1437062"/>
              <a:ext cx="1765209" cy="1584433"/>
            </a:xfrm>
            <a:prstGeom prst="round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>
                <a:buClr>
                  <a:srgbClr val="000000"/>
                </a:buClr>
              </a:pPr>
              <a:endParaRPr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" name="Google Shape;943;p42">
              <a:extLst>
                <a:ext uri="{FF2B5EF4-FFF2-40B4-BE49-F238E27FC236}">
                  <a16:creationId xmlns:a16="http://schemas.microsoft.com/office/drawing/2014/main" id="{C14C1101-B538-BC62-F5C6-AF3309981484}"/>
                </a:ext>
              </a:extLst>
            </p:cNvPr>
            <p:cNvSpPr txBox="1">
              <a:spLocks/>
            </p:cNvSpPr>
            <p:nvPr/>
          </p:nvSpPr>
          <p:spPr>
            <a:xfrm>
              <a:off x="446398" y="1845278"/>
              <a:ext cx="1467448" cy="768000"/>
            </a:xfrm>
            <a:prstGeom prst="roundRect">
              <a:avLst/>
            </a:prstGeom>
            <a:grp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defRPr>
              </a:lvl1pPr>
            </a:lstStyle>
            <a:p>
              <a:pPr algn="ctr" rtl="1">
                <a:lnSpc>
                  <a:spcPct val="100000"/>
                </a:lnSpc>
                <a:buClr>
                  <a:schemeClr val="dk1"/>
                </a:buClr>
              </a:pPr>
              <a:r>
                <a:rPr lang="ar-SA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تدريب 2 صفحة 70</a:t>
              </a:r>
            </a:p>
          </p:txBody>
        </p:sp>
      </p:grpSp>
      <p:pic>
        <p:nvPicPr>
          <p:cNvPr id="2" name="图片 6">
            <a:extLst>
              <a:ext uri="{FF2B5EF4-FFF2-40B4-BE49-F238E27FC236}">
                <a16:creationId xmlns:a16="http://schemas.microsoft.com/office/drawing/2014/main" id="{DBF95F59-DE5B-BEC4-1321-3FB47658E8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878246"/>
            <a:ext cx="12203151" cy="9797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3F70A59-6447-47F5-98AB-D79A623FB2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16" t="25519" r="34113" b="8652"/>
          <a:stretch/>
        </p:blipFill>
        <p:spPr>
          <a:xfrm>
            <a:off x="4903886" y="1125084"/>
            <a:ext cx="7053780" cy="4949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785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خلفية تجريدية لشبكة">
            <a:extLst>
              <a:ext uri="{FF2B5EF4-FFF2-40B4-BE49-F238E27FC236}">
                <a16:creationId xmlns:a16="http://schemas.microsoft.com/office/drawing/2014/main" id="{0BBF19E0-DC61-4D62-B6FC-59DF7046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44C2E5B-070F-4CB2-BB70-693CA6F78F68}"/>
              </a:ext>
            </a:extLst>
          </p:cNvPr>
          <p:cNvSpPr txBox="1"/>
          <p:nvPr/>
        </p:nvSpPr>
        <p:spPr>
          <a:xfrm>
            <a:off x="0" y="5842337"/>
            <a:ext cx="5235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r-SA" sz="6000" dirty="0">
                <a:solidFill>
                  <a:srgbClr val="FF0000"/>
                </a:solidFill>
                <a:cs typeface="Fanan" pitchFamily="2" charset="-78"/>
              </a:rPr>
              <a:t>نهاية الدرس الأول</a:t>
            </a:r>
          </a:p>
        </p:txBody>
      </p:sp>
    </p:spTree>
    <p:extLst>
      <p:ext uri="{BB962C8B-B14F-4D97-AF65-F5344CB8AC3E}">
        <p14:creationId xmlns:p14="http://schemas.microsoft.com/office/powerpoint/2010/main" val="13498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3429000"/>
            <a:ext cx="12203151" cy="342900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588969" y="284476"/>
            <a:ext cx="3435915" cy="2731274"/>
            <a:chOff x="6191037" y="861181"/>
            <a:chExt cx="4641136" cy="3902006"/>
          </a:xfrm>
        </p:grpSpPr>
        <p:sp>
          <p:nvSpPr>
            <p:cNvPr id="14" name="矩形 13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rgbClr val="47BF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F20E9AAB-A1C1-4A16-97A7-42D58D2E3FB4}"/>
              </a:ext>
            </a:extLst>
          </p:cNvPr>
          <p:cNvSpPr txBox="1">
            <a:spLocks/>
          </p:cNvSpPr>
          <p:nvPr/>
        </p:nvSpPr>
        <p:spPr>
          <a:xfrm>
            <a:off x="2077866" y="254671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kumimoji="0" lang="ar-SA" sz="8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الوحدة الثانية </a:t>
            </a:r>
            <a:br>
              <a:rPr kumimoji="0" lang="ar-SA" sz="8800" b="1" i="0" u="none" strike="noStrike" kern="0" cap="none" spc="0" normalizeH="0" baseline="0" noProof="0" dirty="0">
                <a:ln>
                  <a:noFill/>
                </a:ln>
                <a:solidFill>
                  <a:srgbClr val="E3E7EA">
                    <a:lumMod val="25000"/>
                  </a:srgbClr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kumimoji="0" lang="ar-SA" sz="6600" b="1" i="0" u="none" strike="noStrike" kern="0" cap="none" spc="0" normalizeH="0" baseline="0" noProof="0" dirty="0">
                <a:ln>
                  <a:noFill/>
                </a:ln>
                <a:solidFill>
                  <a:srgbClr val="E3E7EA">
                    <a:lumMod val="25000"/>
                  </a:srgbClr>
                </a:solidFill>
                <a:effectLst/>
                <a:uLnTx/>
                <a:uFillTx/>
                <a:cs typeface="Fanan" pitchFamily="2" charset="-78"/>
                <a:sym typeface="Pangolin"/>
              </a:rPr>
              <a:t>التقنية والحياة</a:t>
            </a:r>
            <a:endParaRPr kumimoji="0" lang="en-SA" sz="6600" b="1" i="0" u="none" strike="noStrike" kern="0" cap="none" spc="0" normalizeH="0" baseline="0" noProof="0" dirty="0">
              <a:ln>
                <a:noFill/>
              </a:ln>
              <a:solidFill>
                <a:srgbClr val="E3E7EA">
                  <a:lumMod val="25000"/>
                </a:srgbClr>
              </a:solidFill>
              <a:effectLst/>
              <a:uLnTx/>
              <a:uFillTx/>
              <a:cs typeface="Fanan" pitchFamily="2" charset="-78"/>
              <a:sym typeface="Pangolin"/>
            </a:endParaRPr>
          </a:p>
        </p:txBody>
      </p:sp>
      <p:pic>
        <p:nvPicPr>
          <p:cNvPr id="2050" name="Picture 2" descr="جرائم التقنية والحياة الافتراضية - أخبار السعودية | صحيفة عكاظ">
            <a:extLst>
              <a:ext uri="{FF2B5EF4-FFF2-40B4-BE49-F238E27FC236}">
                <a16:creationId xmlns:a16="http://schemas.microsoft.com/office/drawing/2014/main" id="{E865151D-3EBD-40E1-BF23-3602529B8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9618" y="366181"/>
            <a:ext cx="2032921" cy="2025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FBCB76F-1277-E71C-114A-C791DB703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6">
            <a:extLst>
              <a:ext uri="{FF2B5EF4-FFF2-40B4-BE49-F238E27FC236}">
                <a16:creationId xmlns:a16="http://schemas.microsoft.com/office/drawing/2014/main" id="{EAFE825A-5EE8-43EE-A4A9-4C3372906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4921964"/>
            <a:ext cx="12203151" cy="1953501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2152EDEF-7C2C-4E36-BB79-985D172E8ED6}"/>
              </a:ext>
            </a:extLst>
          </p:cNvPr>
          <p:cNvGrpSpPr/>
          <p:nvPr/>
        </p:nvGrpSpPr>
        <p:grpSpPr>
          <a:xfrm>
            <a:off x="5380939" y="4874924"/>
            <a:ext cx="1430121" cy="837680"/>
            <a:chOff x="5159696" y="5035103"/>
            <a:chExt cx="1430121" cy="837680"/>
          </a:xfrm>
          <a:solidFill>
            <a:srgbClr val="FEA200"/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A047221-82AC-4AFE-AAD6-99037EAD53F7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>
              <a:extLst>
                <a:ext uri="{FF2B5EF4-FFF2-40B4-BE49-F238E27FC236}">
                  <a16:creationId xmlns:a16="http://schemas.microsoft.com/office/drawing/2014/main" id="{4BAD3C5B-891C-42A4-A9AA-420F2FA808E2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>
              <a:extLst>
                <a:ext uri="{FF2B5EF4-FFF2-40B4-BE49-F238E27FC236}">
                  <a16:creationId xmlns:a16="http://schemas.microsoft.com/office/drawing/2014/main" id="{8B3D66FF-AC3B-40D0-B671-7527D0C1ECEE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C77877C6-88F3-420A-B7F9-1D460072FC84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3EE4156A-5F5D-4C04-AAAD-BE0D3A504EC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165B0295-7070-4F8C-AEC5-86E41199EF70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285DDFC-F1BC-4A7F-B018-BDCBEB2CC05E}"/>
              </a:ext>
            </a:extLst>
          </p:cNvPr>
          <p:cNvGrpSpPr/>
          <p:nvPr/>
        </p:nvGrpSpPr>
        <p:grpSpPr>
          <a:xfrm rot="4310456">
            <a:off x="5445754" y="3656954"/>
            <a:ext cx="1430121" cy="837680"/>
            <a:chOff x="5159696" y="5035103"/>
            <a:chExt cx="1430121" cy="837680"/>
          </a:xfrm>
          <a:solidFill>
            <a:srgbClr val="008CF8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D738C02-D1BE-45E1-9EB0-46901190A94D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108F4621-0EBD-42D5-BD93-3F6CFD3D24EA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Triangle 80">
              <a:extLst>
                <a:ext uri="{FF2B5EF4-FFF2-40B4-BE49-F238E27FC236}">
                  <a16:creationId xmlns:a16="http://schemas.microsoft.com/office/drawing/2014/main" id="{8A58849F-1DDD-49B5-B31A-415F46205CC8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83448CD9-7510-4E4F-B7E5-11E887A59786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Triangle 82">
              <a:extLst>
                <a:ext uri="{FF2B5EF4-FFF2-40B4-BE49-F238E27FC236}">
                  <a16:creationId xmlns:a16="http://schemas.microsoft.com/office/drawing/2014/main" id="{B83C25AB-1DA4-4F84-A64B-6F06FC2F59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ight Triangle 83">
              <a:extLst>
                <a:ext uri="{FF2B5EF4-FFF2-40B4-BE49-F238E27FC236}">
                  <a16:creationId xmlns:a16="http://schemas.microsoft.com/office/drawing/2014/main" id="{76EA01B0-CE9D-4EB3-B2F5-DF2C1380FB5C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81E0C08-3584-4690-BAAF-69F077C8693E}"/>
              </a:ext>
            </a:extLst>
          </p:cNvPr>
          <p:cNvGrpSpPr/>
          <p:nvPr/>
        </p:nvGrpSpPr>
        <p:grpSpPr>
          <a:xfrm rot="218524">
            <a:off x="5451086" y="2470857"/>
            <a:ext cx="1430121" cy="837680"/>
            <a:chOff x="5159696" y="5035103"/>
            <a:chExt cx="1430121" cy="837680"/>
          </a:xfrm>
          <a:solidFill>
            <a:srgbClr val="FE23AB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77626F1-0BF4-4A28-A956-9B37AF4341D5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Triangle 86">
              <a:extLst>
                <a:ext uri="{FF2B5EF4-FFF2-40B4-BE49-F238E27FC236}">
                  <a16:creationId xmlns:a16="http://schemas.microsoft.com/office/drawing/2014/main" id="{B7069837-630C-4E11-A163-42C0E5CDFECB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Triangle 87">
              <a:extLst>
                <a:ext uri="{FF2B5EF4-FFF2-40B4-BE49-F238E27FC236}">
                  <a16:creationId xmlns:a16="http://schemas.microsoft.com/office/drawing/2014/main" id="{208E0B31-DB8E-4479-883F-AC5A29A1163C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Triangle 88">
              <a:extLst>
                <a:ext uri="{FF2B5EF4-FFF2-40B4-BE49-F238E27FC236}">
                  <a16:creationId xmlns:a16="http://schemas.microsoft.com/office/drawing/2014/main" id="{C3FCE464-431A-403C-A6DE-16D46E5C4AA7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Triangle 89">
              <a:extLst>
                <a:ext uri="{FF2B5EF4-FFF2-40B4-BE49-F238E27FC236}">
                  <a16:creationId xmlns:a16="http://schemas.microsoft.com/office/drawing/2014/main" id="{0FF5469E-38AC-4072-A510-46CB7DDBDF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1E8008A7-7138-4A15-BB8A-E624A7D84BD9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68D443-E0AD-47C5-8E1E-2ECFC17DA090}"/>
              </a:ext>
            </a:extLst>
          </p:cNvPr>
          <p:cNvGrpSpPr/>
          <p:nvPr/>
        </p:nvGrpSpPr>
        <p:grpSpPr>
          <a:xfrm rot="4310456">
            <a:off x="5465569" y="1464639"/>
            <a:ext cx="1430121" cy="837680"/>
            <a:chOff x="5159696" y="5035103"/>
            <a:chExt cx="1430121" cy="837680"/>
          </a:xfrm>
          <a:solidFill>
            <a:srgbClr val="00C897"/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58E7A97-2B79-4CCD-8E33-AA8C2252719F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id="{61DEF37D-5AD9-43BA-AED3-621C50CF48C9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Triangle 94">
              <a:extLst>
                <a:ext uri="{FF2B5EF4-FFF2-40B4-BE49-F238E27FC236}">
                  <a16:creationId xmlns:a16="http://schemas.microsoft.com/office/drawing/2014/main" id="{F99DDA40-CB43-4EE0-8225-DCC98F000753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ight Triangle 95">
              <a:extLst>
                <a:ext uri="{FF2B5EF4-FFF2-40B4-BE49-F238E27FC236}">
                  <a16:creationId xmlns:a16="http://schemas.microsoft.com/office/drawing/2014/main" id="{ACE40E92-7A61-4BA9-A888-95F88FD51D41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6EDBC201-560C-4A32-9D0F-FA785AF71833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Triangle 97">
              <a:extLst>
                <a:ext uri="{FF2B5EF4-FFF2-40B4-BE49-F238E27FC236}">
                  <a16:creationId xmlns:a16="http://schemas.microsoft.com/office/drawing/2014/main" id="{6819941D-D698-4418-99F3-0B8CAD7F37B8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4E6C4-AAC5-40C9-B2AA-28C2BBCD57F6}"/>
              </a:ext>
            </a:extLst>
          </p:cNvPr>
          <p:cNvGrpSpPr/>
          <p:nvPr/>
        </p:nvGrpSpPr>
        <p:grpSpPr>
          <a:xfrm>
            <a:off x="1761196" y="4553334"/>
            <a:ext cx="3847232" cy="1389339"/>
            <a:chOff x="1524000" y="5045961"/>
            <a:chExt cx="3847232" cy="1389339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383E08E-8B38-48F3-9716-0DE34A247826}"/>
                </a:ext>
              </a:extLst>
            </p:cNvPr>
            <p:cNvSpPr/>
            <p:nvPr/>
          </p:nvSpPr>
          <p:spPr>
            <a:xfrm rot="429712">
              <a:off x="1639303" y="5045961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3C5CB0-00C9-448D-A826-1821484B6735}"/>
                </a:ext>
              </a:extLst>
            </p:cNvPr>
            <p:cNvSpPr/>
            <p:nvPr/>
          </p:nvSpPr>
          <p:spPr>
            <a:xfrm>
              <a:off x="1524000" y="5178420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E96FBD9-28D8-4FB4-8850-F2672AC77D40}"/>
                </a:ext>
              </a:extLst>
            </p:cNvPr>
            <p:cNvSpPr/>
            <p:nvPr/>
          </p:nvSpPr>
          <p:spPr>
            <a:xfrm>
              <a:off x="4114351" y="5178420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8B686B5-6A6F-4A64-BD94-B53C57F1A773}"/>
                </a:ext>
              </a:extLst>
            </p:cNvPr>
            <p:cNvSpPr/>
            <p:nvPr/>
          </p:nvSpPr>
          <p:spPr>
            <a:xfrm>
              <a:off x="4275376" y="5339445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518501-C55B-4ABD-99FC-C1E7B03D1EB8}"/>
                </a:ext>
              </a:extLst>
            </p:cNvPr>
            <p:cNvSpPr txBox="1"/>
            <p:nvPr/>
          </p:nvSpPr>
          <p:spPr>
            <a:xfrm>
              <a:off x="4285118" y="5400129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0260CF-3CD0-4E6F-8FBC-930D78E31066}"/>
                </a:ext>
              </a:extLst>
            </p:cNvPr>
            <p:cNvSpPr txBox="1"/>
            <p:nvPr/>
          </p:nvSpPr>
          <p:spPr>
            <a:xfrm>
              <a:off x="4336391" y="5627944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9900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0B03E7-0CD3-449F-84C9-1D7D59D3E1FE}"/>
                </a:ext>
              </a:extLst>
            </p:cNvPr>
            <p:cNvSpPr txBox="1"/>
            <p:nvPr/>
          </p:nvSpPr>
          <p:spPr>
            <a:xfrm>
              <a:off x="1588002" y="5596759"/>
              <a:ext cx="21819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solidFill>
                    <a:srgbClr val="FF9900"/>
                  </a:solidFill>
                  <a:latin typeface="Century Gothic" panose="020B0502020202020204" pitchFamily="34" charset="0"/>
                  <a:cs typeface="Fanan" pitchFamily="2" charset="-78"/>
                </a:rPr>
                <a:t> المراقبة والتحكم</a:t>
              </a:r>
              <a:endParaRPr lang="en-US" sz="2800" dirty="0">
                <a:solidFill>
                  <a:srgbClr val="FF9900"/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E49F43-3A50-49D6-8DCF-0321683B4B15}"/>
              </a:ext>
            </a:extLst>
          </p:cNvPr>
          <p:cNvGrpSpPr/>
          <p:nvPr/>
        </p:nvGrpSpPr>
        <p:grpSpPr>
          <a:xfrm>
            <a:off x="1783652" y="735459"/>
            <a:ext cx="3847232" cy="1395722"/>
            <a:chOff x="1546456" y="1228086"/>
            <a:chExt cx="3847232" cy="1395722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00C9D56-18D1-4C26-9E8E-724BCF82CFF9}"/>
                </a:ext>
              </a:extLst>
            </p:cNvPr>
            <p:cNvSpPr/>
            <p:nvPr/>
          </p:nvSpPr>
          <p:spPr>
            <a:xfrm rot="429712">
              <a:off x="1639303" y="1228086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DF59B71-8F84-40A0-94DC-84DD2C558A68}"/>
                </a:ext>
              </a:extLst>
            </p:cNvPr>
            <p:cNvSpPr/>
            <p:nvPr/>
          </p:nvSpPr>
          <p:spPr>
            <a:xfrm>
              <a:off x="1546456" y="1366928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9F59E8D-C558-41D3-A7A2-4405783F043D}"/>
                </a:ext>
              </a:extLst>
            </p:cNvPr>
            <p:cNvSpPr/>
            <p:nvPr/>
          </p:nvSpPr>
          <p:spPr>
            <a:xfrm>
              <a:off x="4136807" y="1366928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8023591-A286-454C-A314-6733EF776E25}"/>
                </a:ext>
              </a:extLst>
            </p:cNvPr>
            <p:cNvSpPr/>
            <p:nvPr/>
          </p:nvSpPr>
          <p:spPr>
            <a:xfrm>
              <a:off x="4297832" y="1527953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71D003-639E-4953-9AA1-F041155C4997}"/>
                </a:ext>
              </a:extLst>
            </p:cNvPr>
            <p:cNvSpPr txBox="1"/>
            <p:nvPr/>
          </p:nvSpPr>
          <p:spPr>
            <a:xfrm>
              <a:off x="4307574" y="1588637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23E3E9-1291-44AC-A785-86FC3D0B22A8}"/>
                </a:ext>
              </a:extLst>
            </p:cNvPr>
            <p:cNvSpPr txBox="1"/>
            <p:nvPr/>
          </p:nvSpPr>
          <p:spPr>
            <a:xfrm>
              <a:off x="4358847" y="1816452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8000"/>
                  </a:solidFill>
                  <a:latin typeface="Century Gothic" panose="020B0502020202020204" pitchFamily="34" charset="0"/>
                </a:rPr>
                <a:t>05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275947-8728-47AD-9556-9A062B597CD7}"/>
                </a:ext>
              </a:extLst>
            </p:cNvPr>
            <p:cNvSpPr txBox="1"/>
            <p:nvPr/>
          </p:nvSpPr>
          <p:spPr>
            <a:xfrm>
              <a:off x="2016048" y="1767068"/>
              <a:ext cx="1756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solidFill>
                    <a:srgbClr val="008000"/>
                  </a:solidFill>
                  <a:latin typeface="Century Gothic" panose="020B0502020202020204" pitchFamily="34" charset="0"/>
                  <a:cs typeface="Fanan" pitchFamily="2" charset="-78"/>
                </a:rPr>
                <a:t>المشروع </a:t>
              </a:r>
              <a:endParaRPr lang="en-US" sz="2800" dirty="0">
                <a:solidFill>
                  <a:srgbClr val="008000"/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  <p:pic>
          <p:nvPicPr>
            <p:cNvPr id="69" name="Graphic 68" descr="Single gear">
              <a:extLst>
                <a:ext uri="{FF2B5EF4-FFF2-40B4-BE49-F238E27FC236}">
                  <a16:creationId xmlns:a16="http://schemas.microsoft.com/office/drawing/2014/main" id="{C476777B-AF55-4CB0-806E-84DA19E03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17093" y="1896252"/>
              <a:ext cx="365760" cy="36576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2D6D64-672D-4EBE-9F9F-F7C90DEAE2D4}"/>
              </a:ext>
            </a:extLst>
          </p:cNvPr>
          <p:cNvGrpSpPr/>
          <p:nvPr/>
        </p:nvGrpSpPr>
        <p:grpSpPr>
          <a:xfrm>
            <a:off x="6479196" y="1652049"/>
            <a:ext cx="3885411" cy="1430411"/>
            <a:chOff x="6242000" y="2144676"/>
            <a:chExt cx="3885411" cy="1430411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57A53A1-0044-4B09-AEDE-31879FF5B15D}"/>
                </a:ext>
              </a:extLst>
            </p:cNvPr>
            <p:cNvSpPr/>
            <p:nvPr/>
          </p:nvSpPr>
          <p:spPr>
            <a:xfrm rot="21164160">
              <a:off x="6823073" y="2144676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E962BC0E-C21C-4A24-9037-A1300FBB7696}"/>
                </a:ext>
              </a:extLst>
            </p:cNvPr>
            <p:cNvSpPr/>
            <p:nvPr/>
          </p:nvSpPr>
          <p:spPr>
            <a:xfrm>
              <a:off x="6242000" y="2290288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5C3396E-5C6B-41B6-848C-159F44D50BC7}"/>
                </a:ext>
              </a:extLst>
            </p:cNvPr>
            <p:cNvSpPr/>
            <p:nvPr/>
          </p:nvSpPr>
          <p:spPr>
            <a:xfrm>
              <a:off x="6268379" y="2318207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147959C-BDC8-4B06-B485-BF60B7D0F277}"/>
                </a:ext>
              </a:extLst>
            </p:cNvPr>
            <p:cNvSpPr/>
            <p:nvPr/>
          </p:nvSpPr>
          <p:spPr>
            <a:xfrm>
              <a:off x="6429404" y="2479232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327524A-60F0-4D46-980C-4576232E4C45}"/>
                </a:ext>
              </a:extLst>
            </p:cNvPr>
            <p:cNvSpPr txBox="1"/>
            <p:nvPr/>
          </p:nvSpPr>
          <p:spPr>
            <a:xfrm>
              <a:off x="6439146" y="2539916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1DBE2E-809B-4613-BF53-21A5A8EBEF8C}"/>
                </a:ext>
              </a:extLst>
            </p:cNvPr>
            <p:cNvSpPr txBox="1"/>
            <p:nvPr/>
          </p:nvSpPr>
          <p:spPr>
            <a:xfrm>
              <a:off x="6490419" y="2767731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6666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ED4BDBF-2D72-402B-B8C5-F6348F9E4232}"/>
                </a:ext>
              </a:extLst>
            </p:cNvPr>
            <p:cNvSpPr txBox="1"/>
            <p:nvPr/>
          </p:nvSpPr>
          <p:spPr>
            <a:xfrm>
              <a:off x="7760341" y="2721985"/>
              <a:ext cx="23670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solidFill>
                    <a:srgbClr val="006666"/>
                  </a:solidFill>
                  <a:latin typeface="Century Gothic" panose="020B0502020202020204" pitchFamily="34" charset="0"/>
                  <a:cs typeface="Fanan" pitchFamily="2" charset="-78"/>
                </a:rPr>
                <a:t>الصحة والبيئة</a:t>
              </a:r>
              <a:endParaRPr lang="en-US" sz="2800" dirty="0">
                <a:solidFill>
                  <a:srgbClr val="006666"/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  <p:pic>
          <p:nvPicPr>
            <p:cNvPr id="71" name="Graphic 70" descr="Head with gears">
              <a:extLst>
                <a:ext uri="{FF2B5EF4-FFF2-40B4-BE49-F238E27FC236}">
                  <a16:creationId xmlns:a16="http://schemas.microsoft.com/office/drawing/2014/main" id="{B1DC9FDE-A3FE-41EE-B3FA-E9B4B68FD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69139" y="2832780"/>
              <a:ext cx="365760" cy="3657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F97FD-7E50-41F6-94D6-47EE1E3AB293}"/>
              </a:ext>
            </a:extLst>
          </p:cNvPr>
          <p:cNvGrpSpPr/>
          <p:nvPr/>
        </p:nvGrpSpPr>
        <p:grpSpPr>
          <a:xfrm>
            <a:off x="1709731" y="2629071"/>
            <a:ext cx="3921153" cy="1407856"/>
            <a:chOff x="1472535" y="3121698"/>
            <a:chExt cx="3921153" cy="1407856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7FB4E2C-E97C-4AD0-8E29-D6AF35E5FAE3}"/>
                </a:ext>
              </a:extLst>
            </p:cNvPr>
            <p:cNvSpPr/>
            <p:nvPr/>
          </p:nvSpPr>
          <p:spPr>
            <a:xfrm rot="429712">
              <a:off x="1639303" y="3121698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412E983-9871-4A99-8541-B41C31563BE9}"/>
                </a:ext>
              </a:extLst>
            </p:cNvPr>
            <p:cNvSpPr/>
            <p:nvPr/>
          </p:nvSpPr>
          <p:spPr>
            <a:xfrm>
              <a:off x="1546456" y="3272674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CC332A-E19C-410A-B06F-C2D540ABF0F9}"/>
                </a:ext>
              </a:extLst>
            </p:cNvPr>
            <p:cNvSpPr/>
            <p:nvPr/>
          </p:nvSpPr>
          <p:spPr>
            <a:xfrm>
              <a:off x="4136807" y="3272674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33CC"/>
                </a:gs>
                <a:gs pos="100000">
                  <a:srgbClr val="FF00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FE83A19-FF44-4F45-BB27-9C6E604D4C35}"/>
                </a:ext>
              </a:extLst>
            </p:cNvPr>
            <p:cNvSpPr/>
            <p:nvPr/>
          </p:nvSpPr>
          <p:spPr>
            <a:xfrm>
              <a:off x="4297832" y="3433699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B74812-A39A-4698-94F3-097184D3F798}"/>
                </a:ext>
              </a:extLst>
            </p:cNvPr>
            <p:cNvSpPr txBox="1"/>
            <p:nvPr/>
          </p:nvSpPr>
          <p:spPr>
            <a:xfrm>
              <a:off x="4307574" y="3494383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E8524D-8D49-4749-848A-B0A9E608F5D2}"/>
                </a:ext>
              </a:extLst>
            </p:cNvPr>
            <p:cNvSpPr txBox="1"/>
            <p:nvPr/>
          </p:nvSpPr>
          <p:spPr>
            <a:xfrm>
              <a:off x="4358847" y="3722198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2AB9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C6D87-5C43-4ABA-AE8C-36805B7F44D5}"/>
                </a:ext>
              </a:extLst>
            </p:cNvPr>
            <p:cNvSpPr txBox="1"/>
            <p:nvPr/>
          </p:nvSpPr>
          <p:spPr>
            <a:xfrm>
              <a:off x="1472535" y="3703538"/>
              <a:ext cx="2346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dirty="0">
                  <a:solidFill>
                    <a:srgbClr val="FF2AB9"/>
                  </a:solidFill>
                  <a:latin typeface="Century Gothic" panose="020B0502020202020204" pitchFamily="34" charset="0"/>
                  <a:cs typeface="Fanan" pitchFamily="2" charset="-78"/>
                </a:rPr>
                <a:t>التقنيات الناشئة</a:t>
              </a:r>
              <a:endParaRPr lang="en-US" sz="2800" dirty="0">
                <a:solidFill>
                  <a:srgbClr val="FF2AB9"/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  <p:pic>
          <p:nvPicPr>
            <p:cNvPr id="128" name="Graphic 127" descr="Bank">
              <a:extLst>
                <a:ext uri="{FF2B5EF4-FFF2-40B4-BE49-F238E27FC236}">
                  <a16:creationId xmlns:a16="http://schemas.microsoft.com/office/drawing/2014/main" id="{6B6CF4D0-4178-4CB0-8C36-200B9F42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96313" y="3746045"/>
              <a:ext cx="365760" cy="36576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1485D-E666-4762-8FE5-29DC2DB8E5EE}"/>
              </a:ext>
            </a:extLst>
          </p:cNvPr>
          <p:cNvGrpSpPr/>
          <p:nvPr/>
        </p:nvGrpSpPr>
        <p:grpSpPr>
          <a:xfrm>
            <a:off x="6433903" y="3703798"/>
            <a:ext cx="4017528" cy="1471897"/>
            <a:chOff x="6196707" y="4196425"/>
            <a:chExt cx="4017528" cy="1471897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2634514-9190-4B04-B669-4874F79A0BC9}"/>
                </a:ext>
              </a:extLst>
            </p:cNvPr>
            <p:cNvSpPr/>
            <p:nvPr/>
          </p:nvSpPr>
          <p:spPr>
            <a:xfrm rot="21164160">
              <a:off x="6798549" y="4196425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B61648A-9927-4F33-A3D8-9BCF323A3E50}"/>
                </a:ext>
              </a:extLst>
            </p:cNvPr>
            <p:cNvSpPr/>
            <p:nvPr/>
          </p:nvSpPr>
          <p:spPr>
            <a:xfrm>
              <a:off x="6196707" y="4411442"/>
              <a:ext cx="4017528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E2B9244-B060-49E3-BFBF-5054353E6E17}"/>
                </a:ext>
              </a:extLst>
            </p:cNvPr>
            <p:cNvSpPr/>
            <p:nvPr/>
          </p:nvSpPr>
          <p:spPr>
            <a:xfrm>
              <a:off x="6232543" y="4411442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0099FF"/>
                </a:gs>
                <a:gs pos="100000">
                  <a:srgbClr val="0033CC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63F0F05-4353-4A60-87B1-A53FAD941621}"/>
                </a:ext>
              </a:extLst>
            </p:cNvPr>
            <p:cNvSpPr/>
            <p:nvPr/>
          </p:nvSpPr>
          <p:spPr>
            <a:xfrm>
              <a:off x="6393568" y="4572467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18754E-AC1D-4730-AC50-31DD842F521B}"/>
                </a:ext>
              </a:extLst>
            </p:cNvPr>
            <p:cNvSpPr txBox="1"/>
            <p:nvPr/>
          </p:nvSpPr>
          <p:spPr>
            <a:xfrm>
              <a:off x="6403310" y="4633151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8F4C11-499E-479B-BC9D-951339A6A76A}"/>
                </a:ext>
              </a:extLst>
            </p:cNvPr>
            <p:cNvSpPr txBox="1"/>
            <p:nvPr/>
          </p:nvSpPr>
          <p:spPr>
            <a:xfrm>
              <a:off x="6454583" y="4860966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33CC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EFD0F0-0E6E-40A0-9CA1-B4603886E88E}"/>
                </a:ext>
              </a:extLst>
            </p:cNvPr>
            <p:cNvSpPr txBox="1"/>
            <p:nvPr/>
          </p:nvSpPr>
          <p:spPr>
            <a:xfrm>
              <a:off x="7574858" y="4801114"/>
              <a:ext cx="2571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altLang="zh-CN" sz="28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Fanan" pitchFamily="2" charset="-78"/>
                </a:rPr>
                <a:t>الذكاء الاصطناعي</a:t>
              </a:r>
              <a:endPara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endParaRPr>
            </a:p>
          </p:txBody>
        </p:sp>
        <p:pic>
          <p:nvPicPr>
            <p:cNvPr id="130" name="Graphic 129" descr="Open folder">
              <a:extLst>
                <a:ext uri="{FF2B5EF4-FFF2-40B4-BE49-F238E27FC236}">
                  <a16:creationId xmlns:a16="http://schemas.microsoft.com/office/drawing/2014/main" id="{97F71CF0-4558-447F-A321-7D7291F7B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73973" y="4885672"/>
              <a:ext cx="365760" cy="365760"/>
            </a:xfrm>
            <a:prstGeom prst="rect">
              <a:avLst/>
            </a:prstGeom>
          </p:spPr>
        </p:pic>
      </p:grpSp>
      <p:pic>
        <p:nvPicPr>
          <p:cNvPr id="132" name="Graphic 131" descr="Walk">
            <a:extLst>
              <a:ext uri="{FF2B5EF4-FFF2-40B4-BE49-F238E27FC236}">
                <a16:creationId xmlns:a16="http://schemas.microsoft.com/office/drawing/2014/main" id="{B8658B34-5FA2-4ADD-9CAA-32347045EB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34271" y="4577463"/>
            <a:ext cx="702361" cy="702361"/>
          </a:xfrm>
          <a:prstGeom prst="rect">
            <a:avLst/>
          </a:prstGeom>
        </p:spPr>
      </p:pic>
      <p:grpSp>
        <p:nvGrpSpPr>
          <p:cNvPr id="114" name="Google Shape;10356;p59">
            <a:extLst>
              <a:ext uri="{FF2B5EF4-FFF2-40B4-BE49-F238E27FC236}">
                <a16:creationId xmlns:a16="http://schemas.microsoft.com/office/drawing/2014/main" id="{D9775AD3-55B0-4D6A-B011-F276F00D71DC}"/>
              </a:ext>
            </a:extLst>
          </p:cNvPr>
          <p:cNvGrpSpPr/>
          <p:nvPr/>
        </p:nvGrpSpPr>
        <p:grpSpPr>
          <a:xfrm>
            <a:off x="3910683" y="5217764"/>
            <a:ext cx="399812" cy="306477"/>
            <a:chOff x="2567841" y="1994124"/>
            <a:chExt cx="399812" cy="306477"/>
          </a:xfrm>
        </p:grpSpPr>
        <p:sp>
          <p:nvSpPr>
            <p:cNvPr id="115" name="Google Shape;10357;p59">
              <a:extLst>
                <a:ext uri="{FF2B5EF4-FFF2-40B4-BE49-F238E27FC236}">
                  <a16:creationId xmlns:a16="http://schemas.microsoft.com/office/drawing/2014/main" id="{506D0AF8-3F99-4C39-AA8C-FF9B1C98C1F6}"/>
                </a:ext>
              </a:extLst>
            </p:cNvPr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358;p59">
              <a:extLst>
                <a:ext uri="{FF2B5EF4-FFF2-40B4-BE49-F238E27FC236}">
                  <a16:creationId xmlns:a16="http://schemas.microsoft.com/office/drawing/2014/main" id="{603D9FAE-9117-4493-9C26-A440C94D837D}"/>
                </a:ext>
              </a:extLst>
            </p:cNvPr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359;p59">
              <a:extLst>
                <a:ext uri="{FF2B5EF4-FFF2-40B4-BE49-F238E27FC236}">
                  <a16:creationId xmlns:a16="http://schemas.microsoft.com/office/drawing/2014/main" id="{08E39265-8034-4B98-8D5B-05C4E7BA1BF4}"/>
                </a:ext>
              </a:extLst>
            </p:cNvPr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261CC12C-7C49-4B6F-B679-0BD247041AD6}"/>
              </a:ext>
            </a:extLst>
          </p:cNvPr>
          <p:cNvSpPr/>
          <p:nvPr/>
        </p:nvSpPr>
        <p:spPr>
          <a:xfrm>
            <a:off x="4379670" y="106162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ماذا ستتعلم خلال الوحدة الثانية : التقنية والحياة</a:t>
            </a:r>
          </a:p>
        </p:txBody>
      </p:sp>
      <p:cxnSp>
        <p:nvCxnSpPr>
          <p:cNvPr id="2" name="رابط كسهم مستقيم 1">
            <a:extLst>
              <a:ext uri="{FF2B5EF4-FFF2-40B4-BE49-F238E27FC236}">
                <a16:creationId xmlns:a16="http://schemas.microsoft.com/office/drawing/2014/main" id="{91783475-F4B5-ACDD-443F-05FF60FDF680}"/>
              </a:ext>
            </a:extLst>
          </p:cNvPr>
          <p:cNvCxnSpPr>
            <a:cxnSpLocks/>
          </p:cNvCxnSpPr>
          <p:nvPr/>
        </p:nvCxnSpPr>
        <p:spPr>
          <a:xfrm>
            <a:off x="592853" y="5414628"/>
            <a:ext cx="1368018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111C9C12-8C18-F3DC-9040-8404997D50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3911198"/>
            <a:ext cx="12203151" cy="2964267"/>
          </a:xfrm>
          <a:prstGeom prst="rect">
            <a:avLst/>
          </a:prstGeom>
        </p:spPr>
      </p:pic>
      <p:sp>
        <p:nvSpPr>
          <p:cNvPr id="8" name="Google Shape;332;p28">
            <a:extLst>
              <a:ext uri="{FF2B5EF4-FFF2-40B4-BE49-F238E27FC236}">
                <a16:creationId xmlns:a16="http://schemas.microsoft.com/office/drawing/2014/main" id="{A5F88C0D-2BD7-4CE2-BA34-337AC2A4FA3D}"/>
              </a:ext>
            </a:extLst>
          </p:cNvPr>
          <p:cNvSpPr txBox="1">
            <a:spLocks/>
          </p:cNvSpPr>
          <p:nvPr/>
        </p:nvSpPr>
        <p:spPr>
          <a:xfrm>
            <a:off x="2176618" y="3221749"/>
            <a:ext cx="6719324" cy="202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lang="ar-SA" sz="6000" kern="0" noProof="0" dirty="0">
                <a:solidFill>
                  <a:srgbClr val="C00000"/>
                </a:solidFill>
                <a:cs typeface="Fanan" pitchFamily="2" charset="-78"/>
              </a:rPr>
              <a:t>الدرس الأول </a:t>
            </a:r>
            <a:b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المراقبة والتحكم</a:t>
            </a:r>
          </a:p>
        </p:txBody>
      </p:sp>
      <p:pic>
        <p:nvPicPr>
          <p:cNvPr id="9" name="图片 9">
            <a:extLst>
              <a:ext uri="{FF2B5EF4-FFF2-40B4-BE49-F238E27FC236}">
                <a16:creationId xmlns:a16="http://schemas.microsoft.com/office/drawing/2014/main" id="{FDC75123-16E2-4E8A-8591-E44B5E6CE7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941" y="281033"/>
            <a:ext cx="4642337" cy="28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CE75301D-8D72-4138-8F5D-E9E34FB49D51}"/>
              </a:ext>
            </a:extLst>
          </p:cNvPr>
          <p:cNvSpPr/>
          <p:nvPr/>
        </p:nvSpPr>
        <p:spPr>
          <a:xfrm>
            <a:off x="7728182" y="4921297"/>
            <a:ext cx="2812297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372934" y="884255"/>
            <a:ext cx="5404832" cy="4860273"/>
            <a:chOff x="2244725" y="2692929"/>
            <a:chExt cx="3076575" cy="2457450"/>
          </a:xfrm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CCA7E9B-7D40-8EE8-FEC9-1DC2E8384625}"/>
              </a:ext>
            </a:extLst>
          </p:cNvPr>
          <p:cNvGrpSpPr/>
          <p:nvPr/>
        </p:nvGrpSpPr>
        <p:grpSpPr>
          <a:xfrm>
            <a:off x="-113478" y="1246259"/>
            <a:ext cx="6307305" cy="3612353"/>
            <a:chOff x="-385615" y="1280328"/>
            <a:chExt cx="6746609" cy="2702156"/>
          </a:xfrm>
        </p:grpSpPr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757BCDBF-D13D-468C-9EFC-106BBC17C727}"/>
                </a:ext>
              </a:extLst>
            </p:cNvPr>
            <p:cNvSpPr txBox="1"/>
            <p:nvPr/>
          </p:nvSpPr>
          <p:spPr>
            <a:xfrm>
              <a:off x="523031" y="1303699"/>
              <a:ext cx="53079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 algn="r" rtl="1">
                <a:spcBef>
                  <a:spcPts val="1600"/>
                </a:spcBef>
                <a:buSzPts val="1200"/>
                <a:defRPr/>
              </a:pPr>
              <a:r>
                <a:rPr lang="ar-SA" sz="3200" b="1" dirty="0">
                  <a:solidFill>
                    <a:schemeClr val="accent2"/>
                  </a:solidFill>
                  <a:cs typeface="Fanan" pitchFamily="2" charset="-78"/>
                </a:rPr>
                <a:t>التعرف على أنظمة المراقبة </a:t>
              </a:r>
              <a:endParaRPr lang="en-GB" sz="3200" b="1" dirty="0">
                <a:solidFill>
                  <a:schemeClr val="accent2"/>
                </a:solidFill>
                <a:cs typeface="Fanan" pitchFamily="2" charset="-78"/>
              </a:endParaRPr>
            </a:p>
          </p:txBody>
        </p: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7478DCCF-9683-4A85-BBF9-80C0D036D4F0}"/>
                </a:ext>
              </a:extLst>
            </p:cNvPr>
            <p:cNvSpPr txBox="1"/>
            <p:nvPr/>
          </p:nvSpPr>
          <p:spPr>
            <a:xfrm>
              <a:off x="285660" y="1946327"/>
              <a:ext cx="5588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 lvl="0" algn="r" rtl="1">
                <a:spcBef>
                  <a:spcPts val="1600"/>
                </a:spcBef>
                <a:spcAft>
                  <a:spcPts val="0"/>
                </a:spcAft>
                <a:buSzPts val="1200"/>
              </a:pPr>
              <a:r>
                <a:rPr lang="ar-SA" sz="3200" b="1" dirty="0">
                  <a:solidFill>
                    <a:schemeClr val="accent4"/>
                  </a:solidFill>
                  <a:cs typeface="Fanan" pitchFamily="2" charset="-78"/>
                  <a:sym typeface="Roboto"/>
                </a:rPr>
                <a:t>التعرف على أنظمة التحكم وأنواعها </a:t>
              </a:r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46A68A13-F6E6-4222-A06A-EE76E7621596}"/>
                </a:ext>
              </a:extLst>
            </p:cNvPr>
            <p:cNvSpPr txBox="1"/>
            <p:nvPr/>
          </p:nvSpPr>
          <p:spPr>
            <a:xfrm>
              <a:off x="698846" y="2547669"/>
              <a:ext cx="49562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3200" b="1" dirty="0">
                  <a:solidFill>
                    <a:schemeClr val="accent5"/>
                  </a:solidFill>
                  <a:cs typeface="Fanan" pitchFamily="2" charset="-78"/>
                </a:rPr>
                <a:t>التعرف على المستشعرات</a:t>
              </a:r>
            </a:p>
          </p:txBody>
        </p:sp>
        <p:sp>
          <p:nvSpPr>
            <p:cNvPr id="33" name="Oval 15">
              <a:extLst>
                <a:ext uri="{FF2B5EF4-FFF2-40B4-BE49-F238E27FC236}">
                  <a16:creationId xmlns:a16="http://schemas.microsoft.com/office/drawing/2014/main" id="{ACBC3850-3336-4311-BAE7-7DBAC26AB31B}"/>
                </a:ext>
              </a:extLst>
            </p:cNvPr>
            <p:cNvSpPr/>
            <p:nvPr/>
          </p:nvSpPr>
          <p:spPr>
            <a:xfrm>
              <a:off x="5751111" y="1280328"/>
              <a:ext cx="609883" cy="5063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1</a:t>
              </a:r>
              <a:endParaRPr lang="en-US" b="1" dirty="0"/>
            </a:p>
          </p:txBody>
        </p:sp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77982708-7AEE-4A87-85B1-35E3B3459252}"/>
                </a:ext>
              </a:extLst>
            </p:cNvPr>
            <p:cNvSpPr/>
            <p:nvPr/>
          </p:nvSpPr>
          <p:spPr>
            <a:xfrm>
              <a:off x="5741664" y="1936449"/>
              <a:ext cx="609883" cy="5063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2</a:t>
              </a:r>
              <a:endParaRPr lang="en-US" b="1" dirty="0"/>
            </a:p>
          </p:txBody>
        </p:sp>
        <p:sp>
          <p:nvSpPr>
            <p:cNvPr id="36" name="Oval 17">
              <a:extLst>
                <a:ext uri="{FF2B5EF4-FFF2-40B4-BE49-F238E27FC236}">
                  <a16:creationId xmlns:a16="http://schemas.microsoft.com/office/drawing/2014/main" id="{D1A9F96B-84B5-4535-89A3-0905836C9EA7}"/>
                </a:ext>
              </a:extLst>
            </p:cNvPr>
            <p:cNvSpPr/>
            <p:nvPr/>
          </p:nvSpPr>
          <p:spPr>
            <a:xfrm>
              <a:off x="5718615" y="2626860"/>
              <a:ext cx="609883" cy="506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3</a:t>
              </a:r>
              <a:endParaRPr lang="en-US" b="1" dirty="0"/>
            </a:p>
          </p:txBody>
        </p:sp>
        <p:sp>
          <p:nvSpPr>
            <p:cNvPr id="37" name="Oval 17">
              <a:extLst>
                <a:ext uri="{FF2B5EF4-FFF2-40B4-BE49-F238E27FC236}">
                  <a16:creationId xmlns:a16="http://schemas.microsoft.com/office/drawing/2014/main" id="{A092E10A-83F0-4781-94AD-72ACE72A3899}"/>
                </a:ext>
              </a:extLst>
            </p:cNvPr>
            <p:cNvSpPr/>
            <p:nvPr/>
          </p:nvSpPr>
          <p:spPr>
            <a:xfrm>
              <a:off x="5753615" y="3317110"/>
              <a:ext cx="580667" cy="50636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>
                  <a:solidFill>
                    <a:schemeClr val="bg1"/>
                  </a:solidFill>
                </a:rPr>
                <a:t>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id="{3F24AF5C-719E-478C-99B4-595FD717665F}"/>
                </a:ext>
              </a:extLst>
            </p:cNvPr>
            <p:cNvSpPr txBox="1"/>
            <p:nvPr/>
          </p:nvSpPr>
          <p:spPr>
            <a:xfrm>
              <a:off x="-385615" y="3297681"/>
              <a:ext cx="6145115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SA" sz="2800" b="1" dirty="0">
                  <a:solidFill>
                    <a:schemeClr val="bg1">
                      <a:lumMod val="50000"/>
                    </a:schemeClr>
                  </a:solidFill>
                  <a:cs typeface="Fanan" pitchFamily="2" charset="-78"/>
                </a:rPr>
                <a:t>التمييز بين أنواع المستشعرات واستخداماتها المختلفة</a:t>
              </a:r>
            </a:p>
          </p:txBody>
        </p:sp>
      </p:grpSp>
      <p:pic>
        <p:nvPicPr>
          <p:cNvPr id="2" name="图片 6">
            <a:extLst>
              <a:ext uri="{FF2B5EF4-FFF2-40B4-BE49-F238E27FC236}">
                <a16:creationId xmlns:a16="http://schemas.microsoft.com/office/drawing/2014/main" id="{BF794573-D16C-C4AE-022B-8BEEDD28B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5501372"/>
            <a:ext cx="12203151" cy="1374093"/>
          </a:xfrm>
          <a:prstGeom prst="rect">
            <a:avLst/>
          </a:prstGeom>
        </p:spPr>
      </p:pic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B3F857C8-7864-2051-3C87-BD16FE8792B1}"/>
              </a:ext>
            </a:extLst>
          </p:cNvPr>
          <p:cNvSpPr/>
          <p:nvPr/>
        </p:nvSpPr>
        <p:spPr>
          <a:xfrm>
            <a:off x="6731147" y="1893924"/>
            <a:ext cx="4701760" cy="16820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cs typeface="Fanan" pitchFamily="2" charset="-78"/>
              </a:rPr>
              <a:t>أهداف الدرس الأول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D23127F-7704-4B5B-2FF9-4E53ABD69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1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6199832"/>
            <a:ext cx="12203151" cy="658167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04D481F-2B09-4F36-A6F3-AD19ADB446CF}"/>
              </a:ext>
            </a:extLst>
          </p:cNvPr>
          <p:cNvSpPr/>
          <p:nvPr/>
        </p:nvSpPr>
        <p:spPr>
          <a:xfrm>
            <a:off x="280804" y="286611"/>
            <a:ext cx="8671726" cy="12007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cs typeface="Fanan" pitchFamily="2" charset="-78"/>
              </a:rPr>
              <a:t>هل سمعت مسبقاً بأنظمة المراقبة ؟!</a:t>
            </a:r>
            <a:endParaRPr lang="ar-SA" sz="3600" dirty="0">
              <a:cs typeface="Fanan" pitchFamily="2" charset="-78"/>
            </a:endParaRPr>
          </a:p>
        </p:txBody>
      </p:sp>
      <p:pic>
        <p:nvPicPr>
          <p:cNvPr id="1028" name="Picture 4" descr="الغاز حسابية للاذكياء مع الحل لتختبر مستواك |">
            <a:extLst>
              <a:ext uri="{FF2B5EF4-FFF2-40B4-BE49-F238E27FC236}">
                <a16:creationId xmlns:a16="http://schemas.microsoft.com/office/drawing/2014/main" id="{D9483185-C8DF-4A7A-BB9F-C7635AB54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59" y="1487389"/>
            <a:ext cx="2304693" cy="3647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BB6F67B-6381-41F3-A484-7D362576AA4D}"/>
              </a:ext>
            </a:extLst>
          </p:cNvPr>
          <p:cNvSpPr/>
          <p:nvPr/>
        </p:nvSpPr>
        <p:spPr>
          <a:xfrm>
            <a:off x="280804" y="1832376"/>
            <a:ext cx="8671726" cy="12007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cs typeface="Fanan" pitchFamily="2" charset="-78"/>
              </a:rPr>
              <a:t>اين يمكن استخدام أنظمة المراقبة ؟!</a:t>
            </a:r>
            <a:endParaRPr lang="ar-SA" sz="3600" dirty="0">
              <a:cs typeface="Fanan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FF85BEA-9A34-48B8-99D2-92C95523B70E}"/>
              </a:ext>
            </a:extLst>
          </p:cNvPr>
          <p:cNvSpPr/>
          <p:nvPr/>
        </p:nvSpPr>
        <p:spPr>
          <a:xfrm>
            <a:off x="9466959" y="327459"/>
            <a:ext cx="2725041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Fanan" pitchFamily="2" charset="-78"/>
              </a:rPr>
              <a:t>نشاط استفتاحي</a:t>
            </a:r>
          </a:p>
        </p:txBody>
      </p:sp>
      <p:pic>
        <p:nvPicPr>
          <p:cNvPr id="3074" name="Picture 2" descr="افعلها بنفسك&amp;quot;.. طريقة عمل نظام كاميرات مراقبة أمنية بالفيديو للمكتب والمنزل">
            <a:extLst>
              <a:ext uri="{FF2B5EF4-FFF2-40B4-BE49-F238E27FC236}">
                <a16:creationId xmlns:a16="http://schemas.microsoft.com/office/drawing/2014/main" id="{21FC7962-7A3D-4CA8-B95E-525438FD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5" y="3311165"/>
            <a:ext cx="3801416" cy="253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شرح كامل لكل ما يخص كاميرات المراقبة وانظمة المراقبة التليفزيونية –  HiTechNour">
            <a:extLst>
              <a:ext uri="{FF2B5EF4-FFF2-40B4-BE49-F238E27FC236}">
                <a16:creationId xmlns:a16="http://schemas.microsoft.com/office/drawing/2014/main" id="{1D8F38CF-04FF-4B62-9F41-154DFF8B0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5" y="3278615"/>
            <a:ext cx="3801416" cy="2537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10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>
            <a:extLst>
              <a:ext uri="{FF2B5EF4-FFF2-40B4-BE49-F238E27FC236}">
                <a16:creationId xmlns:a16="http://schemas.microsoft.com/office/drawing/2014/main" id="{B1C0D4A3-DB56-43A0-8677-8D72D3BD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5627077"/>
            <a:ext cx="12203151" cy="122881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E263A-E895-44F3-AF8E-5A124E99AF19}"/>
              </a:ext>
            </a:extLst>
          </p:cNvPr>
          <p:cNvSpPr/>
          <p:nvPr/>
        </p:nvSpPr>
        <p:spPr>
          <a:xfrm>
            <a:off x="4362763" y="379422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أنظمة المراقبة (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</a:rPr>
              <a:t>Monitoring Systems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)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D7C898A-1735-463A-A560-F056ADC6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76" y="959395"/>
            <a:ext cx="9693224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</a:t>
            </a:r>
            <a:r>
              <a:rPr lang="ar-SA" sz="2800" dirty="0">
                <a:cs typeface="Fanan" pitchFamily="2" charset="-78"/>
              </a:rPr>
              <a:t>يتم </a:t>
            </a:r>
            <a:r>
              <a:rPr lang="ar-SA" sz="2800" dirty="0">
                <a:solidFill>
                  <a:schemeClr val="accent1"/>
                </a:solidFill>
                <a:cs typeface="Fanan" pitchFamily="2" charset="-78"/>
              </a:rPr>
              <a:t>تصميم</a:t>
            </a:r>
            <a:r>
              <a:rPr lang="ar-SA" sz="2800" dirty="0">
                <a:cs typeface="Fanan" pitchFamily="2" charset="-78"/>
              </a:rPr>
              <a:t> نظام المراقبة </a:t>
            </a:r>
            <a:r>
              <a:rPr lang="ar-SA" sz="2800" dirty="0">
                <a:solidFill>
                  <a:srgbClr val="C00000"/>
                </a:solidFill>
                <a:cs typeface="Fanan" pitchFamily="2" charset="-78"/>
              </a:rPr>
              <a:t>لمراقبة البيانات </a:t>
            </a:r>
            <a:r>
              <a:rPr lang="ar-SA" sz="2800" dirty="0">
                <a:cs typeface="Fanan" pitchFamily="2" charset="-78"/>
              </a:rPr>
              <a:t>وتقديمها إلى </a:t>
            </a:r>
            <a:r>
              <a:rPr lang="ar-SA" sz="2800" dirty="0">
                <a:solidFill>
                  <a:srgbClr val="AFA0FA"/>
                </a:solidFill>
                <a:cs typeface="Fanan" pitchFamily="2" charset="-78"/>
              </a:rPr>
              <a:t>نظام آخر </a:t>
            </a:r>
            <a:r>
              <a:rPr lang="ar-SA" sz="2800" dirty="0">
                <a:cs typeface="Fanan" pitchFamily="2" charset="-78"/>
              </a:rPr>
              <a:t>أو لخادم او شبكة أخرى.  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2271341C-0FC5-4106-9342-417305B18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76" y="1470655"/>
            <a:ext cx="9693224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</a:t>
            </a:r>
            <a:r>
              <a:rPr lang="ar-SA" sz="2800" dirty="0">
                <a:solidFill>
                  <a:srgbClr val="EA5E66"/>
                </a:solidFill>
                <a:cs typeface="Fanan" pitchFamily="2" charset="-78"/>
              </a:rPr>
              <a:t>تعتمد عملية المراقبة </a:t>
            </a:r>
            <a:r>
              <a:rPr lang="ar-SA" sz="2800" dirty="0">
                <a:cs typeface="Fanan" pitchFamily="2" charset="-78"/>
              </a:rPr>
              <a:t>في أنظمتها المتزامنة على </a:t>
            </a:r>
            <a:r>
              <a:rPr lang="ar-SA" sz="2800" dirty="0">
                <a:solidFill>
                  <a:srgbClr val="FF0000"/>
                </a:solidFill>
                <a:cs typeface="Fanan" pitchFamily="2" charset="-78"/>
              </a:rPr>
              <a:t>المستشعرات .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C330FD01-BEC1-492C-94FA-77D6F416B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76" y="2464400"/>
            <a:ext cx="9693224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</a:t>
            </a:r>
            <a:r>
              <a:rPr lang="ar-SA" sz="2800" dirty="0">
                <a:cs typeface="Fanan" pitchFamily="2" charset="-78"/>
              </a:rPr>
              <a:t>يعد </a:t>
            </a:r>
            <a:r>
              <a:rPr lang="ar-SA" sz="2800" dirty="0">
                <a:solidFill>
                  <a:srgbClr val="6A4CFF"/>
                </a:solidFill>
                <a:cs typeface="Fanan" pitchFamily="2" charset="-78"/>
              </a:rPr>
              <a:t>نظام الإنذار ضد السرقة </a:t>
            </a:r>
            <a:r>
              <a:rPr lang="ar-SA" sz="2800" dirty="0">
                <a:cs typeface="Fanan" pitchFamily="2" charset="-78"/>
              </a:rPr>
              <a:t>من أكثر أنظمة المراقبة</a:t>
            </a:r>
            <a:r>
              <a:rPr lang="ar-SA" sz="2800" dirty="0">
                <a:solidFill>
                  <a:srgbClr val="0070C0"/>
                </a:solidFill>
                <a:cs typeface="Fanan" pitchFamily="2" charset="-78"/>
              </a:rPr>
              <a:t> شيوعاً. 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17629884-81AA-4541-BB24-E6850C314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76" y="1975916"/>
            <a:ext cx="9693224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</a:t>
            </a:r>
            <a:r>
              <a:rPr lang="ar-SA" sz="2800" dirty="0">
                <a:cs typeface="Fanan" pitchFamily="2" charset="-78"/>
              </a:rPr>
              <a:t>يفحص نظام المراقبة </a:t>
            </a:r>
            <a:r>
              <a:rPr lang="ar-SA" sz="2800" dirty="0">
                <a:solidFill>
                  <a:srgbClr val="0099A9"/>
                </a:solidFill>
                <a:cs typeface="Fanan" pitchFamily="2" charset="-78"/>
              </a:rPr>
              <a:t>البيانات</a:t>
            </a:r>
            <a:r>
              <a:rPr lang="ar-SA" sz="2800" dirty="0">
                <a:cs typeface="Fanan" pitchFamily="2" charset="-78"/>
              </a:rPr>
              <a:t> التي </a:t>
            </a:r>
            <a:r>
              <a:rPr lang="ar-SA" sz="2800" dirty="0">
                <a:solidFill>
                  <a:srgbClr val="00B050"/>
                </a:solidFill>
                <a:cs typeface="Fanan" pitchFamily="2" charset="-78"/>
              </a:rPr>
              <a:t>تجمعها المستشعرات </a:t>
            </a:r>
            <a:r>
              <a:rPr lang="ar-SA" sz="2800" dirty="0">
                <a:cs typeface="Fanan" pitchFamily="2" charset="-78"/>
              </a:rPr>
              <a:t>ويقوم بالعمل بناء على </a:t>
            </a:r>
            <a:r>
              <a:rPr lang="ar-SA" sz="2800" dirty="0">
                <a:solidFill>
                  <a:srgbClr val="FFC000"/>
                </a:solidFill>
                <a:cs typeface="Fanan" pitchFamily="2" charset="-78"/>
              </a:rPr>
              <a:t>مخرجاتها.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04109AD-BB84-4B17-935D-BAEA2BACC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" t="34988" r="64216" b="33919"/>
          <a:stretch/>
        </p:blipFill>
        <p:spPr>
          <a:xfrm>
            <a:off x="361292" y="3172265"/>
            <a:ext cx="5930305" cy="2749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Snmp Monitoring And Easing It With Prometheus - Monitoring System Zabbix -  Free Transparent PNG Clipart Images Download">
            <a:extLst>
              <a:ext uri="{FF2B5EF4-FFF2-40B4-BE49-F238E27FC236}">
                <a16:creationId xmlns:a16="http://schemas.microsoft.com/office/drawing/2014/main" id="{58452B6D-FE6A-E411-7F9B-EF0A3A0CC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/>
          <a:stretch/>
        </p:blipFill>
        <p:spPr bwMode="auto">
          <a:xfrm>
            <a:off x="6365284" y="3235569"/>
            <a:ext cx="5682690" cy="28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0A4BDB3-044D-414E-BF0F-0E92CBC7DF1D}"/>
              </a:ext>
            </a:extLst>
          </p:cNvPr>
          <p:cNvSpPr/>
          <p:nvPr/>
        </p:nvSpPr>
        <p:spPr>
          <a:xfrm>
            <a:off x="482321" y="2646058"/>
            <a:ext cx="11470628" cy="29240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2060"/>
                </a:solidFill>
                <a:cs typeface="Fanan" pitchFamily="2" charset="-78"/>
              </a:rPr>
              <a:t>ما لمقصود بــ أنظمة التحكم ؟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2060"/>
                </a:solidFill>
                <a:cs typeface="Fanan" pitchFamily="2" charset="-78"/>
              </a:rPr>
              <a:t>اذكر أنواع أنظمة التحكم ؟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srgbClr val="002060"/>
                </a:solidFill>
                <a:cs typeface="Fanan" pitchFamily="2" charset="-78"/>
              </a:rPr>
              <a:t>اعطي مثال على كل نوع من أنواع أنظمة التحكم ؟ </a:t>
            </a:r>
            <a:endParaRPr lang="ar-SA" dirty="0">
              <a:solidFill>
                <a:srgbClr val="C00000"/>
              </a:solidFill>
              <a:cs typeface="Fanan" pitchFamily="2" charset="-78"/>
            </a:endParaRPr>
          </a:p>
          <a:p>
            <a:pPr algn="ctr">
              <a:lnSpc>
                <a:spcPct val="150000"/>
              </a:lnSpc>
            </a:pPr>
            <a:endParaRPr lang="ar-SA" sz="2800" dirty="0">
              <a:cs typeface="Fanan" pitchFamily="2" charset="-7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727560"/>
            <a:ext cx="12203151" cy="1130441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036BD38B-2C06-49C5-853D-D6C2E718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438978"/>
              </p:ext>
            </p:extLst>
          </p:nvPr>
        </p:nvGraphicFramePr>
        <p:xfrm>
          <a:off x="482322" y="275848"/>
          <a:ext cx="11470627" cy="2024084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867656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6478256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1346639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778076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30078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رقم النشاط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1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موضوع النشاط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تهيئة </a:t>
                      </a:r>
                    </a:p>
                  </a:txBody>
                  <a:tcPr marL="91445" marR="91445" marT="45690" marB="4569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30078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5 دقائق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جماعي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1292684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باستخدام استراتيجية (  المناقشة والحوار )</a:t>
                      </a:r>
                      <a:r>
                        <a:rPr lang="ar-SA" sz="2800" b="0" baseline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 قم بالإجابة عن الأسئلة التالية : </a:t>
                      </a:r>
                      <a:endParaRPr lang="ar-SA" sz="2800" b="0" dirty="0">
                        <a:solidFill>
                          <a:srgbClr val="0099A9"/>
                        </a:solidFill>
                        <a:cs typeface="Fanan" pitchFamily="2" charset="-78"/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6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4520</TotalTime>
  <Words>910</Words>
  <Application>Microsoft Office PowerPoint</Application>
  <PresentationFormat>شاشة عريضة</PresentationFormat>
  <Paragraphs>239</Paragraphs>
  <Slides>24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7" baseType="lpstr">
      <vt:lpstr>微软雅黑</vt:lpstr>
      <vt:lpstr>Arial</vt:lpstr>
      <vt:lpstr>Calibri</vt:lpstr>
      <vt:lpstr>Calibri Light</vt:lpstr>
      <vt:lpstr>Century Gothic</vt:lpstr>
      <vt:lpstr>DejaVu Sans</vt:lpstr>
      <vt:lpstr>Dubai</vt:lpstr>
      <vt:lpstr>Fanan</vt:lpstr>
      <vt:lpstr>Montserrat</vt:lpstr>
      <vt:lpstr>Pangolin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حسام بن الثقفي</cp:lastModifiedBy>
  <cp:revision>236</cp:revision>
  <dcterms:created xsi:type="dcterms:W3CDTF">2019-03-07T14:05:00Z</dcterms:created>
  <dcterms:modified xsi:type="dcterms:W3CDTF">2023-01-01T08:40:39Z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A9B540039A0C4AF89DCD508A6F944E71</vt:lpwstr>
  </property>
  <property fmtid="{D5CDD505-2E9C-101B-9397-08002B2CF9AE}" pid="3" name="KSOProductBuildVer">
    <vt:lpwstr>2052-11.1.0.10463</vt:lpwstr>
  </property>
</Properties>
</file>