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35"/>
  </p:notesMasterIdLst>
  <p:handoutMasterIdLst>
    <p:handoutMasterId r:id="rId36"/>
  </p:handoutMasterIdLst>
  <p:sldIdLst>
    <p:sldId id="11088681" r:id="rId2"/>
    <p:sldId id="11088835" r:id="rId3"/>
    <p:sldId id="11088747" r:id="rId4"/>
    <p:sldId id="256" r:id="rId5"/>
    <p:sldId id="11088622" r:id="rId6"/>
    <p:sldId id="11088633" r:id="rId7"/>
    <p:sldId id="11088718" r:id="rId8"/>
    <p:sldId id="11088674" r:id="rId9"/>
    <p:sldId id="11088821" r:id="rId10"/>
    <p:sldId id="11088834" r:id="rId11"/>
    <p:sldId id="11088634" r:id="rId12"/>
    <p:sldId id="11088742" r:id="rId13"/>
    <p:sldId id="11088744" r:id="rId14"/>
    <p:sldId id="11088828" r:id="rId15"/>
    <p:sldId id="11088819" r:id="rId16"/>
    <p:sldId id="11088832" r:id="rId17"/>
    <p:sldId id="11088833" r:id="rId18"/>
    <p:sldId id="259" r:id="rId19"/>
    <p:sldId id="11088719" r:id="rId20"/>
    <p:sldId id="11088712" r:id="rId21"/>
    <p:sldId id="11088730" r:id="rId22"/>
    <p:sldId id="11088731" r:id="rId23"/>
    <p:sldId id="11088732" r:id="rId24"/>
    <p:sldId id="11088733" r:id="rId25"/>
    <p:sldId id="11088734" r:id="rId26"/>
    <p:sldId id="11088735" r:id="rId27"/>
    <p:sldId id="11088736" r:id="rId28"/>
    <p:sldId id="11088741" r:id="rId29"/>
    <p:sldId id="11088737" r:id="rId30"/>
    <p:sldId id="11088738" r:id="rId31"/>
    <p:sldId id="11088710" r:id="rId32"/>
    <p:sldId id="11088798" r:id="rId33"/>
    <p:sldId id="11088716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546A"/>
    <a:srgbClr val="C7CDD8"/>
    <a:srgbClr val="CB9A05"/>
    <a:srgbClr val="0099A9"/>
    <a:srgbClr val="EA5E66"/>
    <a:srgbClr val="D45803"/>
    <a:srgbClr val="6A4CFF"/>
    <a:srgbClr val="D81567"/>
    <a:srgbClr val="4E3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2037" autoAdjust="0"/>
  </p:normalViewPr>
  <p:slideViewPr>
    <p:cSldViewPr snapToGrid="0" showGuides="1">
      <p:cViewPr varScale="1">
        <p:scale>
          <a:sx n="75" d="100"/>
          <a:sy n="75" d="100"/>
        </p:scale>
        <p:origin x="1056" y="43"/>
      </p:cViewPr>
      <p:guideLst>
        <p:guide orient="horz" pos="216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2023/1/28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BB11A41-89D6-40CC-B344-DE05BE3C8798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52AFEA5-68EA-41C8-98EF-686B9CD5E7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35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4728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6401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7701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9178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477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9267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976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3599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9395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88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تصميم وأعداد : أ- حسام الثقفي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814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371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563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4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902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1653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6517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00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38A9CF-1E53-4FDE-829F-02FC483F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D96DF6-9771-4CCD-AF1E-5BC2E6013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14B88A-003B-4C50-86DA-390FDBB7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6C95EC-34F3-451D-A70C-F857F152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B7F424-7BDC-49F3-80E7-40AAB71D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5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79017-1C4A-4FDD-BD87-B409C216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D0A923-6061-42D6-BAEE-9B799F986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0B0CFF-E2CE-45C9-96D6-84A20FEA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D80228-9B4D-463F-910B-3A97A94D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1577DB-FA0E-4AC4-8818-C653CD3E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8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B142C9-ACD5-4135-B13A-61DFEF7C8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B92F0B-5958-4340-B709-5DC1BC72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0CF814-404B-403B-B444-EFD2218D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F8C6E4-65C7-4AF8-ADA3-04DB101C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72A594-2799-4E0A-9C2D-E7522DC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3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892829"/>
            <a:ext cx="10945216" cy="3976688"/>
          </a:xfrm>
        </p:spPr>
        <p:txBody>
          <a:bodyPr anchor="t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</p:txBody>
      </p:sp>
      <p:grpSp>
        <p:nvGrpSpPr>
          <p:cNvPr id="9" name="Group 45"/>
          <p:cNvGrpSpPr>
            <a:grpSpLocks noChangeAspect="1"/>
          </p:cNvGrpSpPr>
          <p:nvPr userDrawn="1"/>
        </p:nvGrpSpPr>
        <p:grpSpPr bwMode="auto">
          <a:xfrm>
            <a:off x="10951801" y="6693359"/>
            <a:ext cx="1163515" cy="143171"/>
            <a:chOff x="5148" y="3159"/>
            <a:chExt cx="577" cy="71"/>
          </a:xfrm>
        </p:grpSpPr>
        <p:sp>
          <p:nvSpPr>
            <p:cNvPr id="10" name="Rectangle 46"/>
            <p:cNvSpPr>
              <a:spLocks noChangeArrowheads="1"/>
            </p:cNvSpPr>
            <p:nvPr userDrawn="1"/>
          </p:nvSpPr>
          <p:spPr bwMode="auto">
            <a:xfrm>
              <a:off x="5148" y="3159"/>
              <a:ext cx="4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©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 userDrawn="1"/>
          </p:nvSpPr>
          <p:spPr bwMode="auto">
            <a:xfrm>
              <a:off x="5206" y="3159"/>
              <a:ext cx="3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 userDrawn="1"/>
          </p:nvSpPr>
          <p:spPr bwMode="auto">
            <a:xfrm>
              <a:off x="5235" y="3159"/>
              <a:ext cx="49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emplateswise.com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85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60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37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B3C918-709D-4FCE-8687-7A6D8401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E9C76E-A9D6-46E7-8B6B-3E5B8F19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77C1BF-44C0-41F8-96DB-BE59DFD9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975B7E-33AD-4A23-A0A1-DCDD686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02E3F4-2F1E-4FF5-BEF0-DFC294E1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0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8A6F4D-F8A2-4A4A-8B8A-93212375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5D2CFA-D8D1-4C2E-81E3-C3EEA63A2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B7236F-5AB7-4FD0-9E45-3C02C376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EE283A-374A-45B8-945D-CA250F33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97BA4E-FB7B-4044-910C-2725A464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0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895DAC-4859-4A33-90FF-BDCE7E9A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2945A5-F18C-4133-B575-E6DF8E81C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B1777-C922-47A8-82FC-65242D41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9FA74C-6ED0-4DFC-893E-2C7F5455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C7E3DD-B788-4878-A78B-E405D677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343837-5599-4463-BE11-64EDD4E8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4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7B607-C2E1-436E-A291-0BC2F32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AF0537-C97D-4F64-AAF8-9EF634E8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EA2246-FA8F-4147-B87C-E52ACB0BF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3BBBEE-6106-431E-9109-558E10ACF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F7E8884-CDE6-4782-8DE4-0879DD85A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F19793C-EF66-4BC7-8311-0E584294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32F6DD-FABC-4116-8EFE-486307FF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2C47FFC-406C-4D9B-AEB0-85D67D7E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A208D-3DC9-473B-ADA7-08A35C5D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EABC16A-3C38-4BD4-B9F0-155A7E74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E937007-E5C3-455C-8976-F0ED14F2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5D7D82-8C45-485B-ABD1-4090DC1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1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2D25C4-ABAB-4024-A2F5-D985F1AE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EC9FFD-45CC-45C4-BEC6-277C9F43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5184C4-37AD-4401-B9C1-661F64F3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F6CB0F-AC6B-4CD1-ACD6-FFC2B85E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DADFBE-690D-435D-A478-93939DF9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A9D4C9-DB44-482C-B6BD-038D9A27A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ED837F-A4EE-4127-B268-E334F047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DC4822-F70E-497A-B11F-30762087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59AEA7-7489-4002-AD99-DCD49450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0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3319C-3621-416F-9533-209E34C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E5675ED-BE28-4CD4-8DBC-58F835829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776C74-559A-4B76-801A-05777E0F9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AED6F2-CE6E-40D5-AA0A-5C8145AD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C337C3-2987-43CA-B151-417479F7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169471-2ACF-413A-B237-80F1618E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4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94E986D-81D2-4E23-AE2B-A415254B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15DECB-599F-4BD9-9FFA-A2ABEA46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E285C6-099E-439A-8398-E4F641058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7012-494E-46F9-98B7-80122338A741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E44FBA-330C-4584-84D4-0BAEA5D84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0B98A9-3FF8-4F5D-8F99-7A0443844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1" r:id="rId12"/>
    <p:sldLayoutId id="2147483702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ussam_9595" TargetMode="External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0yHKQvfDf8sXZtg3UdHJsA/video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t.me/Hussam_9595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pps.apple.com/us/app/spck-editor/id1507309511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hyperlink" Target="https://play.google.com/store/apps/details?id=io.spck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html/tryit.asp?filename=tryhtml_default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11" Type="http://schemas.openxmlformats.org/officeDocument/2006/relationships/image" Target="../media/image21.png"/><Relationship Id="rId5" Type="http://schemas.openxmlformats.org/officeDocument/2006/relationships/image" Target="../media/image34.jpeg"/><Relationship Id="rId10" Type="http://schemas.openxmlformats.org/officeDocument/2006/relationships/hyperlink" Target="https://onecompiler.com/html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emf"/><Relationship Id="rId5" Type="http://schemas.microsoft.com/office/2007/relationships/hdphoto" Target="../media/hdphoto5.wdp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emf"/><Relationship Id="rId5" Type="http://schemas.microsoft.com/office/2007/relationships/hdphoto" Target="../media/hdphoto6.wdp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emf"/><Relationship Id="rId5" Type="http://schemas.microsoft.com/office/2007/relationships/hdphoto" Target="../media/hdphoto8.wdp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emf"/><Relationship Id="rId5" Type="http://schemas.microsoft.com/office/2007/relationships/hdphoto" Target="../media/hdphoto8.wdp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emf"/><Relationship Id="rId5" Type="http://schemas.microsoft.com/office/2007/relationships/hdphoto" Target="../media/hdphoto9.wdp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microsoft.com/office/2007/relationships/hdphoto" Target="../media/hdphoto10.wdp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89925" y="2126849"/>
            <a:ext cx="8089963" cy="2400657"/>
            <a:chOff x="3291768" y="-1259445"/>
            <a:chExt cx="4989822" cy="8149783"/>
          </a:xfrm>
        </p:grpSpPr>
        <p:sp>
          <p:nvSpPr>
            <p:cNvPr id="17" name="文本框 16"/>
            <p:cNvSpPr txBox="1"/>
            <p:nvPr/>
          </p:nvSpPr>
          <p:spPr>
            <a:xfrm>
              <a:off x="3535967" y="-1259445"/>
              <a:ext cx="4745623" cy="81497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ar-SA" sz="9600" dirty="0">
                  <a:latin typeface="Sakkal Majalla" panose="02000000000000000000" pitchFamily="2" charset="-78"/>
                  <a:cs typeface="Fanan" pitchFamily="2" charset="-78"/>
                </a:rPr>
                <a:t>تقنية رقمية 1-2</a:t>
              </a:r>
              <a:br>
                <a:rPr lang="ar-SA" sz="9600" dirty="0">
                  <a:latin typeface="Sakkal Majalla" panose="02000000000000000000" pitchFamily="2" charset="-78"/>
                  <a:cs typeface="Fanan" pitchFamily="2" charset="-78"/>
                </a:rPr>
              </a:br>
              <a:endParaRPr lang="zh-CN" altLang="en-US" sz="5400" dirty="0"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91768" y="1990315"/>
              <a:ext cx="4745623" cy="7802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F50005B-6367-4AFF-A327-F7D9A4C6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23" b="19591"/>
          <a:stretch/>
        </p:blipFill>
        <p:spPr>
          <a:xfrm>
            <a:off x="3792123" y="0"/>
            <a:ext cx="3681487" cy="2336572"/>
          </a:xfrm>
          <a:prstGeom prst="rect">
            <a:avLst/>
          </a:prstGeom>
        </p:spPr>
      </p:pic>
      <p:sp>
        <p:nvSpPr>
          <p:cNvPr id="9" name="文本框 16">
            <a:extLst>
              <a:ext uri="{FF2B5EF4-FFF2-40B4-BE49-F238E27FC236}">
                <a16:creationId xmlns:a16="http://schemas.microsoft.com/office/drawing/2014/main" id="{287B91DB-03C5-4FC1-B2DB-43BF61DA04EB}"/>
              </a:ext>
            </a:extLst>
          </p:cNvPr>
          <p:cNvSpPr txBox="1"/>
          <p:nvPr/>
        </p:nvSpPr>
        <p:spPr>
          <a:xfrm>
            <a:off x="1881935" y="3486923"/>
            <a:ext cx="76940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ar-SA" sz="4400" dirty="0">
                <a:solidFill>
                  <a:schemeClr val="accent1"/>
                </a:solidFill>
                <a:latin typeface="Sakkal Majalla" panose="02000000000000000000" pitchFamily="2" charset="-78"/>
                <a:cs typeface="Fanan" pitchFamily="2" charset="-78"/>
              </a:rPr>
              <a:t>معلم المادة / أ-حسام مساعد الثقفي </a:t>
            </a:r>
            <a:endParaRPr lang="zh-CN" altLang="en-US" sz="2000" dirty="0">
              <a:solidFill>
                <a:schemeClr val="accent1"/>
              </a:solidFill>
              <a:latin typeface="Sakkal Majalla" panose="02000000000000000000" pitchFamily="2" charset="-78"/>
              <a:ea typeface="Montserrat" panose="00000500000000000000" charset="0"/>
              <a:cs typeface="Fanan" pitchFamily="2" charset="-78"/>
            </a:endParaRPr>
          </a:p>
        </p:txBody>
      </p:sp>
      <p:pic>
        <p:nvPicPr>
          <p:cNvPr id="10" name="صورة 9" descr="Image result for telegram logo png">
            <a:hlinkClick r:id="rId4"/>
            <a:extLst>
              <a:ext uri="{FF2B5EF4-FFF2-40B4-BE49-F238E27FC236}">
                <a16:creationId xmlns:a16="http://schemas.microsoft.com/office/drawing/2014/main" id="{99277C4D-B057-49E7-8553-81ABA4F742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96" y="4449392"/>
            <a:ext cx="769441" cy="76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 descr="Image result for youtube logo png">
            <a:hlinkClick r:id="rId6"/>
            <a:extLst>
              <a:ext uri="{FF2B5EF4-FFF2-40B4-BE49-F238E27FC236}">
                <a16:creationId xmlns:a16="http://schemas.microsoft.com/office/drawing/2014/main" id="{D75897F3-000C-4AF7-8DCB-83F56E879F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2" t="20453" r="-1" b="14666"/>
          <a:stretch/>
        </p:blipFill>
        <p:spPr bwMode="auto">
          <a:xfrm>
            <a:off x="5154804" y="4524641"/>
            <a:ext cx="935619" cy="577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صورة 11" descr="Image result for twitter logo png">
            <a:hlinkClick r:id="rId8"/>
            <a:extLst>
              <a:ext uri="{FF2B5EF4-FFF2-40B4-BE49-F238E27FC236}">
                <a16:creationId xmlns:a16="http://schemas.microsoft.com/office/drawing/2014/main" id="{3429B1C7-D079-43E3-A0A1-869BF9D53C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16" y="4265415"/>
            <a:ext cx="1056489" cy="105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9C9049E0-6E7A-0ACB-C1B2-6216D387A3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307" b="37093"/>
          <a:stretch>
            <a:fillRect/>
          </a:stretch>
        </p:blipFill>
        <p:spPr>
          <a:xfrm>
            <a:off x="-11151" y="4449391"/>
            <a:ext cx="12203151" cy="240860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0EA2747-3B71-9CD4-CE95-945684F09C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0" y="5617028"/>
            <a:ext cx="12203151" cy="1238865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F04BF0D8-FC41-485E-9773-8612C01938E5}"/>
              </a:ext>
            </a:extLst>
          </p:cNvPr>
          <p:cNvSpPr/>
          <p:nvPr/>
        </p:nvSpPr>
        <p:spPr>
          <a:xfrm>
            <a:off x="725951" y="1438997"/>
            <a:ext cx="1824319" cy="685800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تحدد أن هذا المستند هو مستند </a:t>
            </a:r>
            <a:r>
              <a:rPr lang="en-US" sz="1600" dirty="0">
                <a:solidFill>
                  <a:schemeClr val="tx1"/>
                </a:solidFill>
                <a:cs typeface="Fanan" pitchFamily="2" charset="-78"/>
              </a:rPr>
              <a:t>HTML</a:t>
            </a:r>
            <a:endParaRPr lang="ar-SA" sz="1600" dirty="0">
              <a:solidFill>
                <a:schemeClr val="tx1"/>
              </a:solidFill>
              <a:cs typeface="Fanan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3E9BF65-61D6-4F8A-B80D-E163D9FEBF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686" y="1436178"/>
            <a:ext cx="7254910" cy="4391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C1178649-80A4-4612-8CC5-6095687F2A73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550270" y="1781897"/>
            <a:ext cx="414819" cy="143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649CD73-1A51-4BE3-8793-A070DCBCAB9B}"/>
              </a:ext>
            </a:extLst>
          </p:cNvPr>
          <p:cNvSpPr/>
          <p:nvPr/>
        </p:nvSpPr>
        <p:spPr>
          <a:xfrm>
            <a:off x="725951" y="2412473"/>
            <a:ext cx="1938619" cy="825483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تحدد النص الذي سيظهر في شريط العنوان في </a:t>
            </a:r>
          </a:p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نافذة متصفح الويب</a:t>
            </a:r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0CF6EAE9-4704-4705-B29F-C03FC85B53B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664570" y="2825215"/>
            <a:ext cx="820120" cy="401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74C6E4B-9B8B-4105-8D57-873BDB867CB6}"/>
              </a:ext>
            </a:extLst>
          </p:cNvPr>
          <p:cNvSpPr/>
          <p:nvPr/>
        </p:nvSpPr>
        <p:spPr>
          <a:xfrm>
            <a:off x="7188782" y="2724872"/>
            <a:ext cx="1774350" cy="1200150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تحدد الأوامر البرمجية </a:t>
            </a:r>
          </a:p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الموجودة بين الوسمين </a:t>
            </a:r>
          </a:p>
          <a:p>
            <a:pPr algn="ctr" rtl="1"/>
            <a:r>
              <a:rPr lang="en-US" sz="1600" dirty="0">
                <a:solidFill>
                  <a:srgbClr val="FF0000"/>
                </a:solidFill>
                <a:cs typeface="Fanan" pitchFamily="2" charset="-78"/>
              </a:rPr>
              <a:t>&lt;head&gt; &lt;/head&gt;</a:t>
            </a:r>
            <a:endParaRPr lang="ar-SA" sz="1600" dirty="0">
              <a:solidFill>
                <a:schemeClr val="tx1"/>
              </a:solidFill>
              <a:cs typeface="Fanan" pitchFamily="2" charset="-78"/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724F6E15-5D12-4F02-B535-13D3291EDE19}"/>
              </a:ext>
            </a:extLst>
          </p:cNvPr>
          <p:cNvCxnSpPr>
            <a:cxnSpLocks/>
          </p:cNvCxnSpPr>
          <p:nvPr/>
        </p:nvCxnSpPr>
        <p:spPr>
          <a:xfrm flipH="1" flipV="1">
            <a:off x="4099728" y="2953972"/>
            <a:ext cx="3089054" cy="177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748FFBFB-A64A-4E19-A35D-068041B0E148}"/>
              </a:ext>
            </a:extLst>
          </p:cNvPr>
          <p:cNvCxnSpPr>
            <a:cxnSpLocks/>
          </p:cNvCxnSpPr>
          <p:nvPr/>
        </p:nvCxnSpPr>
        <p:spPr>
          <a:xfrm flipH="1">
            <a:off x="4177706" y="3603781"/>
            <a:ext cx="3018263" cy="122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0B5354D-9BD3-4B65-8E30-40DF3AFED9A9}"/>
              </a:ext>
            </a:extLst>
          </p:cNvPr>
          <p:cNvSpPr/>
          <p:nvPr/>
        </p:nvSpPr>
        <p:spPr>
          <a:xfrm>
            <a:off x="693908" y="3324947"/>
            <a:ext cx="1938619" cy="2205091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يتم هنا برمجة الموضوع </a:t>
            </a:r>
          </a:p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الرئيسي لصفحة الويب </a:t>
            </a:r>
          </a:p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الخاصة بك , تقع جميع</a:t>
            </a:r>
          </a:p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 النصوص والرسومات </a:t>
            </a:r>
          </a:p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والصوت والفيديو</a:t>
            </a:r>
          </a:p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 والروابط المؤدية إلى </a:t>
            </a:r>
          </a:p>
          <a:p>
            <a:pPr algn="ctr" rtl="1"/>
            <a:r>
              <a:rPr lang="ar-SA" sz="1600" dirty="0">
                <a:solidFill>
                  <a:schemeClr val="tx1"/>
                </a:solidFill>
                <a:cs typeface="Fanan" pitchFamily="2" charset="-78"/>
              </a:rPr>
              <a:t>صفحات أخرى بين الوسمين </a:t>
            </a:r>
            <a:r>
              <a:rPr lang="en-US" sz="1600" dirty="0">
                <a:solidFill>
                  <a:srgbClr val="FF0000"/>
                </a:solidFill>
                <a:cs typeface="Fanan" pitchFamily="2" charset="-78"/>
              </a:rPr>
              <a:t>&lt;body&gt;&lt;/body&gt;</a:t>
            </a:r>
            <a:endParaRPr lang="ar-SA" sz="1600" dirty="0">
              <a:solidFill>
                <a:srgbClr val="FF0000"/>
              </a:solidFill>
              <a:cs typeface="Fanan" pitchFamily="2" charset="-78"/>
            </a:endParaRPr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AC243B4B-0CE7-468B-BFEC-F7955734BA77}"/>
              </a:ext>
            </a:extLst>
          </p:cNvPr>
          <p:cNvCxnSpPr>
            <a:cxnSpLocks/>
          </p:cNvCxnSpPr>
          <p:nvPr/>
        </p:nvCxnSpPr>
        <p:spPr>
          <a:xfrm>
            <a:off x="2618763" y="4093610"/>
            <a:ext cx="559644" cy="895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CCA01B4E-A62A-4FB2-81FF-1A520EDB82E3}"/>
              </a:ext>
            </a:extLst>
          </p:cNvPr>
          <p:cNvCxnSpPr>
            <a:cxnSpLocks/>
          </p:cNvCxnSpPr>
          <p:nvPr/>
        </p:nvCxnSpPr>
        <p:spPr>
          <a:xfrm>
            <a:off x="2618763" y="4080784"/>
            <a:ext cx="559644" cy="218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C999B624-000B-6E6E-397C-1BE4D150ABB3}"/>
              </a:ext>
            </a:extLst>
          </p:cNvPr>
          <p:cNvSpPr/>
          <p:nvPr/>
        </p:nvSpPr>
        <p:spPr>
          <a:xfrm>
            <a:off x="3014505" y="379422"/>
            <a:ext cx="9169225" cy="58477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32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Fanan" pitchFamily="2" charset="-78"/>
              </a:rPr>
              <a:t>وسوم </a:t>
            </a:r>
            <a:r>
              <a:rPr lang="en-US" sz="32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Fanan" pitchFamily="2" charset="-78"/>
              </a:rPr>
              <a:t> HTML</a:t>
            </a:r>
            <a:r>
              <a:rPr lang="ar-SA" sz="32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Fanan" pitchFamily="2" charset="-78"/>
              </a:rPr>
              <a:t>الأساسية  </a:t>
            </a:r>
            <a:endParaRPr lang="ar-SA" sz="5400" dirty="0">
              <a:effectLst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8AB484A-19B4-E8C6-136A-907B553F7E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3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6449259"/>
            <a:ext cx="12203151" cy="408741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036BD38B-2C06-49C5-853D-D6C2E718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87405"/>
              </p:ext>
            </p:extLst>
          </p:nvPr>
        </p:nvGraphicFramePr>
        <p:xfrm>
          <a:off x="403056" y="381127"/>
          <a:ext cx="11636543" cy="1676220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909135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6571960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1366117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789331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24158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رقم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1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موضوع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تهيئة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24158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5 دقائق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853969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باستخدام استراتيجية ( المناقشة)</a:t>
                      </a:r>
                      <a:r>
                        <a:rPr lang="ar-SA" sz="2800" b="0" baseline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 ناقش مع افراد مجموعتك عن استخدامات وسوم (</a:t>
                      </a:r>
                      <a:r>
                        <a:rPr lang="en-US" sz="2800" b="0" baseline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HTML</a:t>
                      </a:r>
                      <a:r>
                        <a:rPr lang="ar-SA" sz="2800" b="0" baseline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) التالية حسب ما درست في تقنية رقمية 1-1 : </a:t>
                      </a:r>
                      <a:endParaRPr lang="ar-SA" sz="2800" b="0" dirty="0">
                        <a:solidFill>
                          <a:srgbClr val="0099A9"/>
                        </a:solidFill>
                        <a:cs typeface="Fanan" pitchFamily="2" charset="-78"/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48A9A68C-F04A-4468-9A4C-99037E8A2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1505"/>
              </p:ext>
            </p:extLst>
          </p:nvPr>
        </p:nvGraphicFramePr>
        <p:xfrm>
          <a:off x="403056" y="2195903"/>
          <a:ext cx="11636542" cy="4114800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2793999">
                  <a:extLst>
                    <a:ext uri="{9D8B030D-6E8A-4147-A177-3AD203B41FA5}">
                      <a16:colId xmlns:a16="http://schemas.microsoft.com/office/drawing/2014/main" val="778718833"/>
                    </a:ext>
                  </a:extLst>
                </a:gridCol>
                <a:gridCol w="8842543">
                  <a:extLst>
                    <a:ext uri="{9D8B030D-6E8A-4147-A177-3AD203B41FA5}">
                      <a16:colId xmlns:a16="http://schemas.microsoft.com/office/drawing/2014/main" val="220603417"/>
                    </a:ext>
                  </a:extLst>
                </a:gridCol>
              </a:tblGrid>
              <a:tr h="34382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cs typeface="Fanan" pitchFamily="2" charset="-78"/>
                        </a:rPr>
                        <a:t>الوسم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cs typeface="Fanan" pitchFamily="2" charset="-78"/>
                        </a:rPr>
                        <a:t>الوظيفة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36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&lt;p&gt;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07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&lt;br&gt;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3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&lt;h1&gt; &lt;h6&gt;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10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&lt;ol&gt;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&lt;ul&gt;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110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&lt;a&gt;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5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&lt;img&gt;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83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&lt;video&gt;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03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6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6449259"/>
            <a:ext cx="12203151" cy="408741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036BD38B-2C06-49C5-853D-D6C2E718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13936"/>
              </p:ext>
            </p:extLst>
          </p:nvPr>
        </p:nvGraphicFramePr>
        <p:xfrm>
          <a:off x="403056" y="381127"/>
          <a:ext cx="11524783" cy="1676220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881195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6508841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1352997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781750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24158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رقم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1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موضوع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تهيئة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24158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5 دقائق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853969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باستخدام استراتيجية ( المناقشة)</a:t>
                      </a:r>
                      <a:r>
                        <a:rPr lang="ar-SA" sz="2800" b="0" baseline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 ناقش مع افراد مجموعتك عن استخدامات وسوم (</a:t>
                      </a:r>
                      <a:r>
                        <a:rPr lang="en-US" sz="2800" b="0" baseline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HTML</a:t>
                      </a:r>
                      <a:r>
                        <a:rPr lang="ar-SA" sz="2800" b="0" baseline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) التالية حسب ما درست في تقنية رقمية 1-1 : </a:t>
                      </a:r>
                      <a:endParaRPr lang="ar-SA" sz="2800" b="0" dirty="0">
                        <a:solidFill>
                          <a:srgbClr val="0099A9"/>
                        </a:solidFill>
                        <a:cs typeface="Fanan" pitchFamily="2" charset="-78"/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48A9A68C-F04A-4468-9A4C-99037E8A2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83979"/>
              </p:ext>
            </p:extLst>
          </p:nvPr>
        </p:nvGraphicFramePr>
        <p:xfrm>
          <a:off x="403057" y="2195903"/>
          <a:ext cx="11524782" cy="4114800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2767164">
                  <a:extLst>
                    <a:ext uri="{9D8B030D-6E8A-4147-A177-3AD203B41FA5}">
                      <a16:colId xmlns:a16="http://schemas.microsoft.com/office/drawing/2014/main" val="778718833"/>
                    </a:ext>
                  </a:extLst>
                </a:gridCol>
                <a:gridCol w="8757618">
                  <a:extLst>
                    <a:ext uri="{9D8B030D-6E8A-4147-A177-3AD203B41FA5}">
                      <a16:colId xmlns:a16="http://schemas.microsoft.com/office/drawing/2014/main" val="220603417"/>
                    </a:ext>
                  </a:extLst>
                </a:gridCol>
              </a:tblGrid>
              <a:tr h="34382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cs typeface="Fanan" pitchFamily="2" charset="-78"/>
                        </a:rPr>
                        <a:t>الوسم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cs typeface="Fanan" pitchFamily="2" charset="-78"/>
                        </a:rPr>
                        <a:t>الوظيفة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36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&lt;p&gt;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تحدد فقرة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07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&lt;br&gt;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Fanan" pitchFamily="2" charset="-78"/>
                        </a:rPr>
                        <a:t>تدرج فاصل سطر واحد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3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&lt;h1&gt; &lt;h6&gt;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Fanan" pitchFamily="2" charset="-78"/>
                        </a:rPr>
                        <a:t>يتم استخدامها لتحديد عناوين (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Fanan" pitchFamily="2" charset="-78"/>
                        </a:rPr>
                        <a:t>HTML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Fanan" pitchFamily="2" charset="-78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10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&lt;ol&gt;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Fanan" pitchFamily="2" charset="-78"/>
                        </a:rPr>
                        <a:t>تحدد قائمة مرتبة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&lt;ul&gt;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Fanan" pitchFamily="2" charset="-78"/>
                        </a:rPr>
                        <a:t>تحدد قائمة غير مرتبة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110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&lt;a&gt;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Fanan" pitchFamily="2" charset="-78"/>
                        </a:rPr>
                        <a:t>يتم استخدامها لإدراج الارتباط التشعبي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5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&lt;img&gt;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Fanan" pitchFamily="2" charset="-78"/>
                        </a:rPr>
                        <a:t>يتم استخدامها لإدراج صورة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83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&lt;video&gt;</a:t>
                      </a:r>
                      <a:endParaRPr kumimoji="0" lang="ar-S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Fanan" pitchFamily="2" charset="-78"/>
                        </a:rPr>
                        <a:t>يتم استخدامها لإدراج فيديو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03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8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0A4BDB3-044D-414E-BF0F-0E92CBC7DF1D}"/>
              </a:ext>
            </a:extLst>
          </p:cNvPr>
          <p:cNvSpPr/>
          <p:nvPr/>
        </p:nvSpPr>
        <p:spPr>
          <a:xfrm>
            <a:off x="396241" y="2356102"/>
            <a:ext cx="11582400" cy="33714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727560"/>
            <a:ext cx="12203151" cy="1130441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036BD38B-2C06-49C5-853D-D6C2E718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91007"/>
              </p:ext>
            </p:extLst>
          </p:nvPr>
        </p:nvGraphicFramePr>
        <p:xfrm>
          <a:off x="396241" y="113348"/>
          <a:ext cx="11582400" cy="2024084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895599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3867753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2515198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2303850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300783">
                <a:tc>
                  <a:txBody>
                    <a:bodyPr/>
                    <a:lstStyle/>
                    <a:p>
                      <a:pPr algn="r" rtl="1"/>
                      <a:r>
                        <a:rPr lang="ar-SA" sz="1800" dirty="0"/>
                        <a:t>رقم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dirty="0"/>
                        <a:t>2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dirty="0"/>
                        <a:t>موضوع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dirty="0"/>
                        <a:t>تهيئة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300783">
                <a:tc>
                  <a:txBody>
                    <a:bodyPr/>
                    <a:lstStyle/>
                    <a:p>
                      <a:pPr algn="r" rtl="1"/>
                      <a:r>
                        <a:rPr lang="ar-SA" sz="1800" dirty="0"/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dirty="0"/>
                        <a:t>2د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dirty="0"/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dirty="0"/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1292684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>
                          <a:solidFill>
                            <a:srgbClr val="FF0000"/>
                          </a:solidFill>
                          <a:cs typeface="Fanan" pitchFamily="2" charset="-78"/>
                        </a:rPr>
                        <a:t>باستخدام استراتيجية (  قراءة الصور )</a:t>
                      </a:r>
                    </a:p>
                    <a:p>
                      <a:pPr algn="r"/>
                      <a:r>
                        <a:rPr lang="ar-SA" sz="3200" b="0" dirty="0">
                          <a:latin typeface="Sakkal Majalla" panose="02000000000000000000" pitchFamily="2" charset="-78"/>
                          <a:cs typeface="Fanan" pitchFamily="2" charset="-78"/>
                        </a:rPr>
                        <a:t>ما هو البرنامج المستخدم كمحرر للغة </a:t>
                      </a:r>
                      <a:r>
                        <a:rPr lang="en-US" sz="3200" b="0" dirty="0">
                          <a:latin typeface="Sakkal Majalla" panose="02000000000000000000" pitchFamily="2" charset="-78"/>
                          <a:cs typeface="Fanan" pitchFamily="2" charset="-78"/>
                        </a:rPr>
                        <a:t>HTML </a:t>
                      </a:r>
                      <a:r>
                        <a:rPr lang="ar-SA" sz="3200" b="0" dirty="0">
                          <a:latin typeface="Sakkal Majalla" panose="02000000000000000000" pitchFamily="2" charset="-78"/>
                          <a:cs typeface="Fanan" pitchFamily="2" charset="-78"/>
                        </a:rPr>
                        <a:t> ؟؟</a:t>
                      </a: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  <p:pic>
        <p:nvPicPr>
          <p:cNvPr id="36" name="Picture 8" descr="C:\Users\ohood alshuibi\AppData\Local\Microsoft\Windows\INetCache\IE\AWAA64TC\GIMP-logo[1].png">
            <a:extLst>
              <a:ext uri="{FF2B5EF4-FFF2-40B4-BE49-F238E27FC236}">
                <a16:creationId xmlns:a16="http://schemas.microsoft.com/office/drawing/2014/main" id="{8C043462-794C-406D-83F0-0E0388E76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90" y="3016144"/>
            <a:ext cx="1679223" cy="1498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F7636873-4B36-47F5-A187-1A2C702A6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89" y="3016144"/>
            <a:ext cx="1785304" cy="1498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E45C527-713A-40C2-A8DE-4036B9C89C62}"/>
              </a:ext>
            </a:extLst>
          </p:cNvPr>
          <p:cNvSpPr/>
          <p:nvPr/>
        </p:nvSpPr>
        <p:spPr>
          <a:xfrm>
            <a:off x="913238" y="2812105"/>
            <a:ext cx="2351314" cy="2240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98" name="Picture 2" descr="شرح تحميل وتسطيب Visual Studio Code">
            <a:extLst>
              <a:ext uri="{FF2B5EF4-FFF2-40B4-BE49-F238E27FC236}">
                <a16:creationId xmlns:a16="http://schemas.microsoft.com/office/drawing/2014/main" id="{638D22AA-B702-455D-89A7-74B44052A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43" y="3016144"/>
            <a:ext cx="1785305" cy="1498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51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4945896"/>
            <a:ext cx="12203151" cy="1912104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5D68265-C66F-4918-BE8D-42EA9BC08AAD}"/>
              </a:ext>
            </a:extLst>
          </p:cNvPr>
          <p:cNvSpPr txBox="1"/>
          <p:nvPr/>
        </p:nvSpPr>
        <p:spPr>
          <a:xfrm>
            <a:off x="2395123" y="4202888"/>
            <a:ext cx="609934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7ACC"/>
                </a:solidFill>
                <a:cs typeface="Fanan" pitchFamily="2" charset="-78"/>
              </a:rPr>
              <a:t>فيجوال ستوديو كود</a:t>
            </a:r>
          </a:p>
        </p:txBody>
      </p:sp>
      <p:pic>
        <p:nvPicPr>
          <p:cNvPr id="2056" name="Picture 8" descr="شرح تحميل وتسطيب Visual Studio Code">
            <a:extLst>
              <a:ext uri="{FF2B5EF4-FFF2-40B4-BE49-F238E27FC236}">
                <a16:creationId xmlns:a16="http://schemas.microsoft.com/office/drawing/2014/main" id="{898B8D57-1A57-4B47-AABB-24E4A073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9" y="1643480"/>
            <a:ext cx="5362993" cy="268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D3C86E7-F5E9-E790-7586-7D9F09C6BB6E}"/>
              </a:ext>
            </a:extLst>
          </p:cNvPr>
          <p:cNvSpPr txBox="1"/>
          <p:nvPr/>
        </p:nvSpPr>
        <p:spPr>
          <a:xfrm>
            <a:off x="2659203" y="671812"/>
            <a:ext cx="6099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7200" dirty="0">
                <a:solidFill>
                  <a:srgbClr val="007ACC"/>
                </a:solidFill>
                <a:cs typeface="Fanan" pitchFamily="2" charset="-78"/>
              </a:rPr>
              <a:t>استخدام برنامج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3193D-9596-661D-5CDF-E374D5A08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59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959BAA1E-A91A-C0D9-A15A-C416C758E350}"/>
              </a:ext>
            </a:extLst>
          </p:cNvPr>
          <p:cNvSpPr/>
          <p:nvPr/>
        </p:nvSpPr>
        <p:spPr>
          <a:xfrm>
            <a:off x="187119" y="1138387"/>
            <a:ext cx="11647816" cy="50413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385426F-016F-3A35-0830-ACB1FA62D2B9}"/>
              </a:ext>
            </a:extLst>
          </p:cNvPr>
          <p:cNvSpPr/>
          <p:nvPr/>
        </p:nvSpPr>
        <p:spPr>
          <a:xfrm>
            <a:off x="3567165" y="379422"/>
            <a:ext cx="8616565" cy="58477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>
              <a:buNone/>
            </a:pPr>
            <a:r>
              <a:rPr lang="ar-SA" sz="3600" dirty="0">
                <a:latin typeface="A Jannat LT" panose="01000000000000000000" pitchFamily="2" charset="-78"/>
                <a:cs typeface="Fanan" pitchFamily="2" charset="-78"/>
              </a:rPr>
              <a:t>متطلبات العمل على برنامج فيجوال ستوديو كود</a:t>
            </a:r>
            <a:endParaRPr lang="ko-KR" altLang="en-US" sz="3600" dirty="0">
              <a:latin typeface="A Jannat LT" panose="01000000000000000000" pitchFamily="2" charset="-78"/>
              <a:cs typeface="Fanan" pitchFamily="2" charset="-78"/>
            </a:endParaRPr>
          </a:p>
        </p:txBody>
      </p:sp>
      <p:pic>
        <p:nvPicPr>
          <p:cNvPr id="26" name="Picture 12" descr="هنا الكريسماس مجانا ، تحميل مجاني قصاصة فنية ، قصاصة فنية مجانية - آخر">
            <a:hlinkClick r:id="rId3"/>
            <a:extLst>
              <a:ext uri="{FF2B5EF4-FFF2-40B4-BE49-F238E27FC236}">
                <a16:creationId xmlns:a16="http://schemas.microsoft.com/office/drawing/2014/main" id="{CFEDA736-CDEA-0220-3AA3-4DD0C681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4" y="5151158"/>
            <a:ext cx="1159292" cy="10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010AC9D2-E4E3-68CF-E557-4251BC168B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307" b="37093"/>
          <a:stretch>
            <a:fillRect/>
          </a:stretch>
        </p:blipFill>
        <p:spPr>
          <a:xfrm>
            <a:off x="-16702" y="6159639"/>
            <a:ext cx="12203151" cy="71582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7DB6C90-15F7-FEF1-B6E8-823722403D7E}"/>
              </a:ext>
            </a:extLst>
          </p:cNvPr>
          <p:cNvSpPr txBox="1"/>
          <p:nvPr/>
        </p:nvSpPr>
        <p:spPr>
          <a:xfrm>
            <a:off x="680376" y="1359508"/>
            <a:ext cx="10661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dirty="0">
                <a:latin typeface="A Jannat LT" panose="01000000000000000000" pitchFamily="2" charset="-78"/>
                <a:cs typeface="Fanan" pitchFamily="2" charset="-78"/>
              </a:rPr>
              <a:t>فقط يمكن تحميله على </a:t>
            </a:r>
            <a:r>
              <a:rPr lang="ar-SA" sz="2800" dirty="0">
                <a:solidFill>
                  <a:srgbClr val="FF0000"/>
                </a:solidFill>
                <a:latin typeface="A Jannat LT" panose="01000000000000000000" pitchFamily="2" charset="-78"/>
                <a:cs typeface="Fanan" pitchFamily="2" charset="-78"/>
              </a:rPr>
              <a:t>جهاز الحاسب الخاص بك </a:t>
            </a:r>
            <a:r>
              <a:rPr lang="ar-SA" sz="2800" dirty="0">
                <a:latin typeface="A Jannat LT" panose="01000000000000000000" pitchFamily="2" charset="-78"/>
                <a:cs typeface="Fanan" pitchFamily="2" charset="-78"/>
              </a:rPr>
              <a:t>ولا توجد له تطبيقات على </a:t>
            </a:r>
            <a:r>
              <a:rPr lang="ar-SA" sz="2800" dirty="0">
                <a:solidFill>
                  <a:srgbClr val="0099A9"/>
                </a:solidFill>
                <a:latin typeface="A Jannat LT" panose="01000000000000000000" pitchFamily="2" charset="-78"/>
                <a:cs typeface="Fanan" pitchFamily="2" charset="-78"/>
              </a:rPr>
              <a:t>الأجهزة الذكية</a:t>
            </a:r>
            <a:endParaRPr lang="ko-KR" altLang="en-US" sz="2800" dirty="0">
              <a:solidFill>
                <a:srgbClr val="0099A9"/>
              </a:solidFill>
              <a:latin typeface="A Jannat LT" panose="01000000000000000000" pitchFamily="2" charset="-78"/>
              <a:cs typeface="Fanan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83E0A8-DA53-5A3D-43B2-1ADD48306E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962" t="8499" r="11483" b="14431"/>
          <a:stretch/>
        </p:blipFill>
        <p:spPr>
          <a:xfrm>
            <a:off x="1830912" y="2012538"/>
            <a:ext cx="8038682" cy="3068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EC1FFBD-76A5-4950-1923-27E5E5429F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0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AE2E796A-1B36-4263-0FFE-1E39DBA07B22}"/>
              </a:ext>
            </a:extLst>
          </p:cNvPr>
          <p:cNvSpPr/>
          <p:nvPr/>
        </p:nvSpPr>
        <p:spPr>
          <a:xfrm>
            <a:off x="451177" y="1118290"/>
            <a:ext cx="5486400" cy="50413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DA1530D-B8BE-9249-773E-CE2248CA04E6}"/>
              </a:ext>
            </a:extLst>
          </p:cNvPr>
          <p:cNvSpPr/>
          <p:nvPr/>
        </p:nvSpPr>
        <p:spPr>
          <a:xfrm>
            <a:off x="6229981" y="1118290"/>
            <a:ext cx="5486400" cy="50413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385426F-016F-3A35-0830-ACB1FA62D2B9}"/>
              </a:ext>
            </a:extLst>
          </p:cNvPr>
          <p:cNvSpPr/>
          <p:nvPr/>
        </p:nvSpPr>
        <p:spPr>
          <a:xfrm>
            <a:off x="3014505" y="379422"/>
            <a:ext cx="9169225" cy="58477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>
              <a:buNone/>
            </a:pPr>
            <a:r>
              <a:rPr lang="ar-SA" sz="3600" dirty="0">
                <a:latin typeface="A Jannat LT" panose="01000000000000000000" pitchFamily="2" charset="-78"/>
                <a:cs typeface="Fanan" pitchFamily="2" charset="-78"/>
              </a:rPr>
              <a:t>تطبيق بديل على الأجهزة الذكية (</a:t>
            </a:r>
            <a:r>
              <a:rPr lang="en-US" sz="3600" dirty="0">
                <a:latin typeface="A Jannat LT" panose="01000000000000000000" pitchFamily="2" charset="-78"/>
                <a:cs typeface="Fanan" pitchFamily="2" charset="-78"/>
              </a:rPr>
              <a:t>Spck Editor</a:t>
            </a:r>
            <a:r>
              <a:rPr lang="ar-SA" sz="3600" dirty="0">
                <a:latin typeface="A Jannat LT" panose="01000000000000000000" pitchFamily="2" charset="-78"/>
                <a:cs typeface="Fanan" pitchFamily="2" charset="-78"/>
              </a:rPr>
              <a:t>)</a:t>
            </a:r>
            <a:endParaRPr lang="ko-KR" altLang="en-US" sz="3600" dirty="0">
              <a:latin typeface="A Jannat LT" panose="01000000000000000000" pitchFamily="2" charset="-78"/>
              <a:cs typeface="Fanan" pitchFamily="2" charset="-78"/>
            </a:endParaRPr>
          </a:p>
        </p:txBody>
      </p:sp>
      <p:pic>
        <p:nvPicPr>
          <p:cNvPr id="16" name="Picture 4" descr="Android | The platform pushing what&amp;#39;s possible">
            <a:extLst>
              <a:ext uri="{FF2B5EF4-FFF2-40B4-BE49-F238E27FC236}">
                <a16:creationId xmlns:a16="http://schemas.microsoft.com/office/drawing/2014/main" id="{51D55DD0-64B6-D739-DA4B-4FF1349A1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33507" r="15709" b="28854"/>
          <a:stretch/>
        </p:blipFill>
        <p:spPr bwMode="auto">
          <a:xfrm>
            <a:off x="7044397" y="1275176"/>
            <a:ext cx="3680398" cy="12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sing the same code-base for iOS and macOS, without Storyboards">
            <a:extLst>
              <a:ext uri="{FF2B5EF4-FFF2-40B4-BE49-F238E27FC236}">
                <a16:creationId xmlns:a16="http://schemas.microsoft.com/office/drawing/2014/main" id="{3F44B09C-C765-A7DB-263F-301C2B63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59" y="1375392"/>
            <a:ext cx="2880529" cy="9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010AC9D2-E4E3-68CF-E557-4251BC168B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307" b="37093"/>
          <a:stretch>
            <a:fillRect/>
          </a:stretch>
        </p:blipFill>
        <p:spPr>
          <a:xfrm>
            <a:off x="-16702" y="6159639"/>
            <a:ext cx="12203151" cy="715825"/>
          </a:xfrm>
          <a:prstGeom prst="rect">
            <a:avLst/>
          </a:prstGeom>
        </p:spPr>
      </p:pic>
      <p:pic>
        <p:nvPicPr>
          <p:cNvPr id="12" name="Picture 12" descr="هنا الكريسماس مجانا ، تحميل مجاني قصاصة فنية ، قصاصة فنية مجانية - آخر">
            <a:hlinkClick r:id="rId6"/>
            <a:extLst>
              <a:ext uri="{FF2B5EF4-FFF2-40B4-BE49-F238E27FC236}">
                <a16:creationId xmlns:a16="http://schemas.microsoft.com/office/drawing/2014/main" id="{A396B65F-F3D1-2F04-A826-DDB3483F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77" y="4516736"/>
            <a:ext cx="1159292" cy="10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هنا الكريسماس مجانا ، تحميل مجاني قصاصة فنية ، قصاصة فنية مجانية - آخر">
            <a:hlinkClick r:id="rId9"/>
            <a:extLst>
              <a:ext uri="{FF2B5EF4-FFF2-40B4-BE49-F238E27FC236}">
                <a16:creationId xmlns:a16="http://schemas.microsoft.com/office/drawing/2014/main" id="{353EA65B-8398-978C-A9E0-85D5E0AE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35" y="4641462"/>
            <a:ext cx="1159292" cy="10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5F60337-A528-8ECC-6311-9CEE3F8CDB4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989" t="30037" r="52198" b="39927"/>
          <a:stretch/>
        </p:blipFill>
        <p:spPr>
          <a:xfrm>
            <a:off x="1076602" y="2451947"/>
            <a:ext cx="3577212" cy="20599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E1DFFE5-0D99-FE6F-8D8D-2CA5C2E369E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2638" t="30184" r="22197" b="42710"/>
          <a:stretch/>
        </p:blipFill>
        <p:spPr>
          <a:xfrm>
            <a:off x="6867196" y="2426872"/>
            <a:ext cx="4417102" cy="20042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E6C164F-19A6-316B-7F3B-4F85F18CAD9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0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AE2E796A-1B36-4263-0FFE-1E39DBA07B22}"/>
              </a:ext>
            </a:extLst>
          </p:cNvPr>
          <p:cNvSpPr/>
          <p:nvPr/>
        </p:nvSpPr>
        <p:spPr>
          <a:xfrm>
            <a:off x="451177" y="1118290"/>
            <a:ext cx="5486400" cy="50413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DA1530D-B8BE-9249-773E-CE2248CA04E6}"/>
              </a:ext>
            </a:extLst>
          </p:cNvPr>
          <p:cNvSpPr/>
          <p:nvPr/>
        </p:nvSpPr>
        <p:spPr>
          <a:xfrm>
            <a:off x="6229981" y="1118290"/>
            <a:ext cx="5486400" cy="50413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385426F-016F-3A35-0830-ACB1FA62D2B9}"/>
              </a:ext>
            </a:extLst>
          </p:cNvPr>
          <p:cNvSpPr/>
          <p:nvPr/>
        </p:nvSpPr>
        <p:spPr>
          <a:xfrm>
            <a:off x="3014505" y="379422"/>
            <a:ext cx="9169225" cy="58477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>
              <a:buNone/>
            </a:pPr>
            <a:r>
              <a:rPr lang="ar-SA" sz="3600" dirty="0">
                <a:latin typeface="A Jannat LT" panose="01000000000000000000" pitchFamily="2" charset="-78"/>
                <a:cs typeface="Fanan" pitchFamily="2" charset="-78"/>
              </a:rPr>
              <a:t>مواقع بديلة على متصفحات الإنترنت </a:t>
            </a:r>
            <a:endParaRPr lang="ko-KR" altLang="en-US" sz="3600" dirty="0">
              <a:latin typeface="A Jannat LT" panose="01000000000000000000" pitchFamily="2" charset="-78"/>
              <a:cs typeface="Fanan" pitchFamily="2" charset="-78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010AC9D2-E4E3-68CF-E557-4251BC168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6702" y="6159639"/>
            <a:ext cx="12203151" cy="7158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1B4306-19D1-A00F-C1AA-64216FF81A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91" b="5641"/>
          <a:stretch/>
        </p:blipFill>
        <p:spPr>
          <a:xfrm>
            <a:off x="1163548" y="2206684"/>
            <a:ext cx="4061658" cy="264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6" name="Picture 2" descr="w3schools.com - YouTube">
            <a:extLst>
              <a:ext uri="{FF2B5EF4-FFF2-40B4-BE49-F238E27FC236}">
                <a16:creationId xmlns:a16="http://schemas.microsoft.com/office/drawing/2014/main" id="{AAABC39D-8EAA-42B2-30D0-B8A349F7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87" y="1252421"/>
            <a:ext cx="1893060" cy="800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OneCompiler APK 1.0.2 (Android App) - Download">
            <a:extLst>
              <a:ext uri="{FF2B5EF4-FFF2-40B4-BE49-F238E27FC236}">
                <a16:creationId xmlns:a16="http://schemas.microsoft.com/office/drawing/2014/main" id="{5A931B61-E7B0-7107-7841-F39333AB4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2277" r="23509" b="32460"/>
          <a:stretch/>
        </p:blipFill>
        <p:spPr bwMode="auto">
          <a:xfrm>
            <a:off x="7433404" y="1236345"/>
            <a:ext cx="277070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C5F55D5-125B-CE0B-EE4D-3A6C4DA53D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15" t="13713" r="13956" b="23663"/>
          <a:stretch/>
        </p:blipFill>
        <p:spPr>
          <a:xfrm>
            <a:off x="6725447" y="2206683"/>
            <a:ext cx="4186622" cy="2646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1" name="Picture 4" descr="التقديم في جامعة فهد بن سلطان ( برنامج نيوم للإبتعاث الداخلي) – وظائف  المملكة">
            <a:hlinkClick r:id="rId8"/>
            <a:extLst>
              <a:ext uri="{FF2B5EF4-FFF2-40B4-BE49-F238E27FC236}">
                <a16:creationId xmlns:a16="http://schemas.microsoft.com/office/drawing/2014/main" id="{AB49E14C-B375-CA34-FFD7-69BD3FAF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81" y="4894177"/>
            <a:ext cx="2491991" cy="12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التقديم في جامعة فهد بن سلطان ( برنامج نيوم للإبتعاث الداخلي) – وظائف  المملكة">
            <a:hlinkClick r:id="rId10"/>
            <a:extLst>
              <a:ext uri="{FF2B5EF4-FFF2-40B4-BE49-F238E27FC236}">
                <a16:creationId xmlns:a16="http://schemas.microsoft.com/office/drawing/2014/main" id="{8360D84D-8A2C-2F60-3D7E-8CA38D7C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62" y="4894177"/>
            <a:ext cx="2491991" cy="12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CBDA09C-AA57-12FE-890F-864E5511B30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6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7180" name="Rectangle 7179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81" name="Rectangle 7180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E95BCAF-62D6-46A9-8B41-5DCE88261586}"/>
              </a:ext>
            </a:extLst>
          </p:cNvPr>
          <p:cNvSpPr txBox="1"/>
          <p:nvPr/>
        </p:nvSpPr>
        <p:spPr>
          <a:xfrm>
            <a:off x="129175" y="4145633"/>
            <a:ext cx="7450688" cy="1652701"/>
          </a:xfrm>
          <a:prstGeom prst="frame">
            <a:avLst/>
          </a:prstGeom>
          <a:ln>
            <a:solidFill>
              <a:srgbClr val="C7CDD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Fanan" pitchFamily="2" charset="-78"/>
              </a:rPr>
              <a:t>هل سبق لك أن قمت بتعبئة نموذجاً ؟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Fanan" pitchFamily="2" charset="-78"/>
              </a:rPr>
              <a:t> اذكر أمثلة على ذلك </a:t>
            </a:r>
            <a:r>
              <a:rPr lang="ar-SA" sz="3600" dirty="0">
                <a:solidFill>
                  <a:schemeClr val="tx1"/>
                </a:solidFill>
                <a:latin typeface="+mj-lt"/>
                <a:ea typeface="+mj-ea"/>
                <a:cs typeface="Fanan" pitchFamily="2" charset="-78"/>
              </a:rPr>
              <a:t>؟!</a:t>
            </a:r>
            <a:endParaRPr lang="en-US" sz="3600" dirty="0">
              <a:solidFill>
                <a:schemeClr val="tx1"/>
              </a:solidFill>
              <a:latin typeface="+mj-lt"/>
              <a:ea typeface="+mj-ea"/>
              <a:cs typeface="Fanan" pitchFamily="2" charset="-78"/>
            </a:endParaRPr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6" y="1286055"/>
            <a:ext cx="4482957" cy="5571944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2288" y="0"/>
            <a:ext cx="5344102" cy="321731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7" name="Freeform: Shape 7186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4670" y="0"/>
            <a:ext cx="5019316" cy="3055154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172" name="Picture 4" descr="تسجيل دخول فيس بوك بحساب جديد لايت - البوابة">
            <a:extLst>
              <a:ext uri="{FF2B5EF4-FFF2-40B4-BE49-F238E27FC236}">
                <a16:creationId xmlns:a16="http://schemas.microsoft.com/office/drawing/2014/main" id="{1F6A0D6C-7B67-492F-9AE5-DBA54EA6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3429" y="158402"/>
            <a:ext cx="3493051" cy="2093333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7189" name="Freeform: Shape 7188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476" y="1433267"/>
            <a:ext cx="4335537" cy="5424732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170" name="Picture 2" descr="انشاء حساب على انستقرام">
            <a:extLst>
              <a:ext uri="{FF2B5EF4-FFF2-40B4-BE49-F238E27FC236}">
                <a16:creationId xmlns:a16="http://schemas.microsoft.com/office/drawing/2014/main" id="{A365FFE3-FF98-4C47-ABEA-D35EC382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9041" y="2251735"/>
            <a:ext cx="3233784" cy="3981916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5998435"/>
            <a:ext cx="12203151" cy="85745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4362763" y="379422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مفهوم النموذج بلغة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HTML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D7C898A-1735-463A-A560-F056ADC6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77" y="935800"/>
            <a:ext cx="9693224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</a:t>
            </a:r>
            <a:r>
              <a:rPr lang="ar-SA" sz="2800" dirty="0">
                <a:cs typeface="Fanan" pitchFamily="2" charset="-78"/>
              </a:rPr>
              <a:t>يعرف النموذج (</a:t>
            </a:r>
            <a:r>
              <a:rPr lang="en-US" sz="2800" dirty="0">
                <a:cs typeface="Fanan" pitchFamily="2" charset="-78"/>
              </a:rPr>
              <a:t>Form</a:t>
            </a:r>
            <a:r>
              <a:rPr lang="ar-SA" sz="2800" dirty="0">
                <a:cs typeface="Fanan" pitchFamily="2" charset="-78"/>
              </a:rPr>
              <a:t>) هو </a:t>
            </a:r>
            <a:r>
              <a:rPr lang="ar-SA" sz="2800" dirty="0">
                <a:solidFill>
                  <a:srgbClr val="0099A9"/>
                </a:solidFill>
                <a:cs typeface="Fanan" pitchFamily="2" charset="-78"/>
              </a:rPr>
              <a:t>مستند يحتوي على حقول لإدخال البيانات</a:t>
            </a:r>
            <a:r>
              <a:rPr lang="ar-SA" sz="2800" dirty="0">
                <a:cs typeface="Fanan" pitchFamily="2" charset="-78"/>
              </a:rPr>
              <a:t>. 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271341C-0FC5-4106-9342-417305B18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2369" y="1443021"/>
            <a:ext cx="12691074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altLang="zh-CN" sz="2800" dirty="0">
                <a:cs typeface="Fanan" pitchFamily="2" charset="-78"/>
              </a:rPr>
              <a:t>- </a:t>
            </a:r>
            <a:r>
              <a:rPr lang="ar-EG" sz="2800" dirty="0">
                <a:cs typeface="Fanan" pitchFamily="2" charset="-78"/>
              </a:rPr>
              <a:t>يتضمن كل حقل في النموذج على </a:t>
            </a:r>
            <a:r>
              <a:rPr lang="ar-EG" sz="2800" dirty="0">
                <a:solidFill>
                  <a:srgbClr val="C00000"/>
                </a:solidFill>
                <a:cs typeface="Fanan" pitchFamily="2" charset="-78"/>
              </a:rPr>
              <a:t>اسم محدد </a:t>
            </a:r>
            <a:r>
              <a:rPr lang="ar-EG" sz="2800" dirty="0">
                <a:cs typeface="Fanan" pitchFamily="2" charset="-78"/>
              </a:rPr>
              <a:t>يمكن المستخدم الذي يتصفح النموذج من </a:t>
            </a:r>
            <a:r>
              <a:rPr lang="ar-EG" sz="2800" dirty="0">
                <a:solidFill>
                  <a:srgbClr val="00B050"/>
                </a:solidFill>
                <a:cs typeface="Fanan" pitchFamily="2" charset="-78"/>
              </a:rPr>
              <a:t>معرفة عناصره المختلفة</a:t>
            </a:r>
            <a:r>
              <a:rPr lang="ar-EG" sz="2800" dirty="0">
                <a:cs typeface="Fanan" pitchFamily="2" charset="-78"/>
              </a:rPr>
              <a:t>.</a:t>
            </a:r>
            <a:endParaRPr lang="ar-SA" sz="2800" dirty="0">
              <a:cs typeface="Fanan" pitchFamily="2" charset="-78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BC2AFD9-97B5-446F-9546-F4731B72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896" y="1960962"/>
            <a:ext cx="10339753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>
                <a:cs typeface="Fanan" pitchFamily="2" charset="-78"/>
              </a:rPr>
              <a:t>- يعتبر نموذج </a:t>
            </a:r>
            <a:r>
              <a:rPr lang="ar-SA" sz="2800" dirty="0">
                <a:solidFill>
                  <a:srgbClr val="D45803"/>
                </a:solidFill>
                <a:cs typeface="Fanan" pitchFamily="2" charset="-78"/>
              </a:rPr>
              <a:t>مربع بحث جوجل </a:t>
            </a:r>
            <a:r>
              <a:rPr lang="ar-SA" sz="2800" dirty="0">
                <a:cs typeface="Fanan" pitchFamily="2" charset="-78"/>
              </a:rPr>
              <a:t>ونموذج </a:t>
            </a:r>
            <a:r>
              <a:rPr lang="ar-SA" sz="2800" dirty="0">
                <a:solidFill>
                  <a:srgbClr val="D45803"/>
                </a:solidFill>
                <a:cs typeface="Fanan" pitchFamily="2" charset="-78"/>
              </a:rPr>
              <a:t>التسجيل على جوجل </a:t>
            </a:r>
            <a:r>
              <a:rPr lang="ar-SA" sz="2800" dirty="0">
                <a:cs typeface="Fanan" pitchFamily="2" charset="-78"/>
              </a:rPr>
              <a:t>من أكثر النماذج </a:t>
            </a:r>
            <a:r>
              <a:rPr lang="ar-SA" sz="2800" dirty="0">
                <a:solidFill>
                  <a:srgbClr val="D81567"/>
                </a:solidFill>
                <a:cs typeface="Fanan" pitchFamily="2" charset="-78"/>
              </a:rPr>
              <a:t>استخداماً.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F6E7F1D-B81A-4AFB-A641-B2AFEDD7D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84" t="15385" r="28461" b="59707"/>
          <a:stretch/>
        </p:blipFill>
        <p:spPr>
          <a:xfrm>
            <a:off x="6581669" y="2852866"/>
            <a:ext cx="4938703" cy="314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65E5D9E-7F47-4BCC-A8EC-4AE74B62B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84" t="27106" r="28544" b="17509"/>
          <a:stretch/>
        </p:blipFill>
        <p:spPr>
          <a:xfrm>
            <a:off x="1151721" y="2852866"/>
            <a:ext cx="4938703" cy="314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10F85A0-5050-1833-36D5-ECCABAC68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53C4B33-A304-46E4-97E8-8297BB343BAA}"/>
              </a:ext>
            </a:extLst>
          </p:cNvPr>
          <p:cNvGrpSpPr/>
          <p:nvPr/>
        </p:nvGrpSpPr>
        <p:grpSpPr>
          <a:xfrm>
            <a:off x="0" y="-829994"/>
            <a:ext cx="5666304" cy="7643431"/>
            <a:chOff x="2" y="-785432"/>
            <a:chExt cx="6646128" cy="76434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l="46802" b="49342"/>
            <a:stretch>
              <a:fillRect/>
            </a:stretch>
          </p:blipFill>
          <p:spPr>
            <a:xfrm rot="5400000" flipH="1">
              <a:off x="-498650" y="-286780"/>
              <a:ext cx="7643431" cy="6646128"/>
            </a:xfrm>
            <a:prstGeom prst="rect">
              <a:avLst/>
            </a:prstGeom>
          </p:spPr>
        </p:pic>
        <p:sp>
          <p:nvSpPr>
            <p:cNvPr id="27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93955" y="1859340"/>
              <a:ext cx="231826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565">
                <a:defRPr/>
              </a:pPr>
              <a:r>
                <a:rPr lang="ar-SA" altLang="zh-CN" sz="4800" dirty="0">
                  <a:solidFill>
                    <a:srgbClr val="FEFEFE"/>
                  </a:solidFill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محتويات </a:t>
              </a:r>
            </a:p>
            <a:p>
              <a:pPr algn="ctr" defTabSz="1218565">
                <a:defRPr/>
              </a:pPr>
              <a:r>
                <a:rPr lang="ar-SA" altLang="zh-CN" sz="4800" dirty="0">
                  <a:solidFill>
                    <a:srgbClr val="FEFEFE"/>
                  </a:solidFill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المنهج</a:t>
              </a:r>
              <a:endParaRPr lang="zh-CN" altLang="en-US" sz="4800" dirty="0">
                <a:solidFill>
                  <a:srgbClr val="FEFEFE"/>
                </a:solidFill>
                <a:latin typeface="Montserrat" panose="00000500000000000000" charset="0"/>
                <a:ea typeface="Montserrat" panose="00000500000000000000" charset="0"/>
                <a:cs typeface="Mohareb 1" pitchFamily="2" charset="-78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030311" y="642247"/>
            <a:ext cx="3997499" cy="1409230"/>
            <a:chOff x="3634512" y="558997"/>
            <a:chExt cx="3997499" cy="1409230"/>
          </a:xfrm>
        </p:grpSpPr>
        <p:sp>
          <p:nvSpPr>
            <p:cNvPr id="41" name="文本框 40"/>
            <p:cNvSpPr txBox="1"/>
            <p:nvPr/>
          </p:nvSpPr>
          <p:spPr>
            <a:xfrm>
              <a:off x="4962691" y="558997"/>
              <a:ext cx="2669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</a:pPr>
              <a:r>
                <a:rPr lang="ar-SA" sz="2800" dirty="0">
                  <a:solidFill>
                    <a:srgbClr val="0499A9"/>
                  </a:solidFill>
                  <a:cs typeface="Fanan" pitchFamily="2" charset="-78"/>
                </a:rPr>
                <a:t>معالجة الصور المتقدمة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34512" y="952564"/>
              <a:ext cx="3799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cs typeface="Fanan" pitchFamily="2" charset="-78"/>
                </a:rPr>
                <a:t>في هذه الوحدة ستقوم بتحرير الصور وتصحيح ألوانها أو تغييرها وإزالة عناصر محددة منها وكذلك إنشاء رسوم متحركة ثنائية الابعاد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17599" y="2710324"/>
            <a:ext cx="3983818" cy="1514847"/>
            <a:chOff x="3578516" y="617733"/>
            <a:chExt cx="3983818" cy="1514847"/>
          </a:xfrm>
        </p:grpSpPr>
        <p:sp>
          <p:nvSpPr>
            <p:cNvPr id="44" name="文本框 43"/>
            <p:cNvSpPr txBox="1"/>
            <p:nvPr/>
          </p:nvSpPr>
          <p:spPr>
            <a:xfrm>
              <a:off x="5752223" y="617733"/>
              <a:ext cx="18101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经典综艺体简" panose="02010609000101010101" pitchFamily="49" charset="-122"/>
                </a:defRPr>
              </a:lvl1pPr>
            </a:lstStyle>
            <a:p>
              <a:pPr algn="l" rtl="1">
                <a:buClr>
                  <a:schemeClr val="dk1"/>
                </a:buClr>
                <a:buSzPts val="1800"/>
              </a:pPr>
              <a:r>
                <a:rPr lang="ar-SA" dirty="0">
                  <a:solidFill>
                    <a:srgbClr val="BF9000"/>
                  </a:solidFill>
                  <a:latin typeface="+mn-lt"/>
                  <a:ea typeface="+mn-ea"/>
                  <a:cs typeface="Fanan" pitchFamily="2" charset="-78"/>
                </a:rPr>
                <a:t>التقنية والحياة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578516" y="987651"/>
              <a:ext cx="3824254" cy="11449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14000"/>
                </a:lnSpc>
                <a:defRPr sz="105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defRPr>
              </a:lvl1pPr>
            </a:lstStyle>
            <a:p>
              <a:pPr algn="ctr"/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في هذه الوحدة ستتعلم بعض الموضوعات المتعلقة بالتطور التقني والذكاء الاصطناعي وكذلك الآثار السلبية للاستخدام الغير صحيح للتقنية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14511" y="4667974"/>
            <a:ext cx="3902855" cy="1202635"/>
            <a:chOff x="3623441" y="462269"/>
            <a:chExt cx="3902855" cy="1202635"/>
          </a:xfrm>
        </p:grpSpPr>
        <p:sp>
          <p:nvSpPr>
            <p:cNvPr id="47" name="文本框 46"/>
            <p:cNvSpPr txBox="1"/>
            <p:nvPr/>
          </p:nvSpPr>
          <p:spPr>
            <a:xfrm>
              <a:off x="4329587" y="462269"/>
              <a:ext cx="31967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indent="0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</a:pPr>
              <a:r>
                <a:rPr lang="ar-SA" sz="2800" dirty="0">
                  <a:solidFill>
                    <a:srgbClr val="D45803"/>
                  </a:solidFill>
                  <a:cs typeface="Fanan" pitchFamily="2" charset="-78"/>
                </a:rPr>
                <a:t>البرمجة باستخدام </a:t>
              </a:r>
              <a:r>
                <a:rPr lang="en-US" sz="2800" dirty="0">
                  <a:solidFill>
                    <a:srgbClr val="D45803"/>
                  </a:solidFill>
                  <a:cs typeface="Fanan" pitchFamily="2" charset="-78"/>
                </a:rPr>
                <a:t>HTML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23441" y="870840"/>
              <a:ext cx="3852497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14000"/>
                </a:lnSpc>
                <a:defRPr sz="105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defRPr>
              </a:lvl1pPr>
            </a:lstStyle>
            <a:p>
              <a:pPr lvl="0" indent="0" algn="just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في هذه الوحدة ستتعلم في هذه الوحدة لغة </a:t>
              </a:r>
              <a:r>
                <a:rPr lang="en-US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 HTML  </a:t>
              </a:r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لإنشاء نموذج جهة اتصال في موقع ويب</a:t>
              </a:r>
            </a:p>
          </p:txBody>
        </p:sp>
      </p:grpSp>
      <p:sp>
        <p:nvSpPr>
          <p:cNvPr id="55" name="Google Shape;301;p27">
            <a:extLst>
              <a:ext uri="{FF2B5EF4-FFF2-40B4-BE49-F238E27FC236}">
                <a16:creationId xmlns:a16="http://schemas.microsoft.com/office/drawing/2014/main" id="{61894CB2-C61E-413A-A1AF-E2D8A9D4861A}"/>
              </a:ext>
            </a:extLst>
          </p:cNvPr>
          <p:cNvSpPr txBox="1">
            <a:spLocks/>
          </p:cNvSpPr>
          <p:nvPr/>
        </p:nvSpPr>
        <p:spPr>
          <a:xfrm>
            <a:off x="375338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A09F9E-67F6-4734-B854-C3012964E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30" y="3080242"/>
            <a:ext cx="1332370" cy="11156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106572E-EAE3-487F-A8AD-39AF929C5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45" y="4731680"/>
            <a:ext cx="1209540" cy="1117078"/>
          </a:xfrm>
          <a:prstGeom prst="rect">
            <a:avLst/>
          </a:prstGeom>
        </p:spPr>
      </p:pic>
      <p:pic>
        <p:nvPicPr>
          <p:cNvPr id="37" name="Picture 8" descr="C:\Users\ohood alshuibi\AppData\Local\Microsoft\Windows\INetCache\IE\AWAA64TC\GIMP-logo[1].png">
            <a:extLst>
              <a:ext uri="{FF2B5EF4-FFF2-40B4-BE49-F238E27FC236}">
                <a16:creationId xmlns:a16="http://schemas.microsoft.com/office/drawing/2014/main" id="{2134BBAA-C8A9-4E8F-84D8-297FA576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77" y="926479"/>
            <a:ext cx="1383320" cy="12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29">
            <a:extLst>
              <a:ext uri="{FF2B5EF4-FFF2-40B4-BE49-F238E27FC236}">
                <a16:creationId xmlns:a16="http://schemas.microsoft.com/office/drawing/2014/main" id="{1D005F0E-4EE4-B5A9-6D81-4095A2B4F44B}"/>
              </a:ext>
            </a:extLst>
          </p:cNvPr>
          <p:cNvSpPr/>
          <p:nvPr/>
        </p:nvSpPr>
        <p:spPr>
          <a:xfrm>
            <a:off x="11027810" y="518334"/>
            <a:ext cx="851221" cy="771045"/>
          </a:xfrm>
          <a:prstGeom prst="ellipse">
            <a:avLst/>
          </a:prstGeom>
          <a:solidFill>
            <a:srgbClr val="0099A9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1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椭圆 29">
            <a:extLst>
              <a:ext uri="{FF2B5EF4-FFF2-40B4-BE49-F238E27FC236}">
                <a16:creationId xmlns:a16="http://schemas.microsoft.com/office/drawing/2014/main" id="{412F4E6F-AD70-1BCC-9069-7F05E619A713}"/>
              </a:ext>
            </a:extLst>
          </p:cNvPr>
          <p:cNvSpPr/>
          <p:nvPr/>
        </p:nvSpPr>
        <p:spPr>
          <a:xfrm>
            <a:off x="11017366" y="2561126"/>
            <a:ext cx="851221" cy="771045"/>
          </a:xfrm>
          <a:prstGeom prst="ellipse">
            <a:avLst/>
          </a:prstGeom>
          <a:solidFill>
            <a:srgbClr val="BF9000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2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椭圆 29">
            <a:extLst>
              <a:ext uri="{FF2B5EF4-FFF2-40B4-BE49-F238E27FC236}">
                <a16:creationId xmlns:a16="http://schemas.microsoft.com/office/drawing/2014/main" id="{56C2E366-2B44-20DE-34C4-0611944A0C7F}"/>
              </a:ext>
            </a:extLst>
          </p:cNvPr>
          <p:cNvSpPr/>
          <p:nvPr/>
        </p:nvSpPr>
        <p:spPr>
          <a:xfrm>
            <a:off x="11001417" y="4519174"/>
            <a:ext cx="851221" cy="771045"/>
          </a:xfrm>
          <a:prstGeom prst="ellipse">
            <a:avLst/>
          </a:prstGeom>
          <a:solidFill>
            <a:srgbClr val="D45803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3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77A1CD1-21BE-7470-4780-1EA3D6A73774}"/>
              </a:ext>
            </a:extLst>
          </p:cNvPr>
          <p:cNvSpPr/>
          <p:nvPr/>
        </p:nvSpPr>
        <p:spPr>
          <a:xfrm>
            <a:off x="5573180" y="4354983"/>
            <a:ext cx="6453461" cy="2026763"/>
          </a:xfrm>
          <a:prstGeom prst="roundRect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EC8D757-B7D2-1423-089A-341FF85DF1D3}"/>
              </a:ext>
            </a:extLst>
          </p:cNvPr>
          <p:cNvSpPr/>
          <p:nvPr/>
        </p:nvSpPr>
        <p:spPr>
          <a:xfrm>
            <a:off x="10855878" y="354625"/>
            <a:ext cx="134363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1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69A8822-2228-D4A6-5520-C11CA2EAA612}"/>
              </a:ext>
            </a:extLst>
          </p:cNvPr>
          <p:cNvSpPr/>
          <p:nvPr/>
        </p:nvSpPr>
        <p:spPr>
          <a:xfrm>
            <a:off x="10932288" y="2286906"/>
            <a:ext cx="134363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1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096000"/>
            <a:ext cx="12203151" cy="76199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كيفية عمل النموذج بلغة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HTML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 </a:t>
            </a:r>
            <a:endParaRPr lang="ar-SA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D8D974B-470D-42C7-932D-56BC2B3F589C}"/>
              </a:ext>
            </a:extLst>
          </p:cNvPr>
          <p:cNvSpPr txBox="1"/>
          <p:nvPr/>
        </p:nvSpPr>
        <p:spPr>
          <a:xfrm>
            <a:off x="211015" y="837423"/>
            <a:ext cx="1196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Fanan" pitchFamily="2" charset="-78"/>
              </a:rPr>
              <a:t>- </a:t>
            </a:r>
            <a:r>
              <a:rPr lang="ar-EG" sz="2800" dirty="0">
                <a:cs typeface="Fanan" pitchFamily="2" charset="-78"/>
              </a:rPr>
              <a:t>عندما ترى نموذجا في صفحة ويب، ستلاحظ وجود </a:t>
            </a:r>
            <a:r>
              <a:rPr lang="ar-EG" sz="2800" dirty="0">
                <a:solidFill>
                  <a:srgbClr val="0099A9"/>
                </a:solidFill>
                <a:cs typeface="Fanan" pitchFamily="2" charset="-78"/>
              </a:rPr>
              <a:t>مر</a:t>
            </a:r>
            <a:r>
              <a:rPr lang="ar-SA" sz="2800" dirty="0">
                <a:solidFill>
                  <a:srgbClr val="0099A9"/>
                </a:solidFill>
                <a:cs typeface="Fanan" pitchFamily="2" charset="-78"/>
              </a:rPr>
              <a:t>ب</a:t>
            </a:r>
            <a:r>
              <a:rPr lang="ar-EG" sz="2800" dirty="0">
                <a:solidFill>
                  <a:srgbClr val="0099A9"/>
                </a:solidFill>
                <a:cs typeface="Fanan" pitchFamily="2" charset="-78"/>
              </a:rPr>
              <a:t>عات الإدخال والخيارات </a:t>
            </a:r>
            <a:r>
              <a:rPr lang="ar-EG" sz="2800" dirty="0">
                <a:cs typeface="Fanan" pitchFamily="2" charset="-78"/>
              </a:rPr>
              <a:t>وجميعها ين</a:t>
            </a:r>
            <a:r>
              <a:rPr lang="ar-SA" sz="2800" dirty="0">
                <a:cs typeface="Fanan" pitchFamily="2" charset="-78"/>
              </a:rPr>
              <a:t>ف</a:t>
            </a:r>
            <a:r>
              <a:rPr lang="ar-EG" sz="2800" dirty="0">
                <a:cs typeface="Fanan" pitchFamily="2" charset="-78"/>
              </a:rPr>
              <a:t>ذ بلغة </a:t>
            </a:r>
            <a:r>
              <a:rPr lang="en-US" sz="2800" dirty="0">
                <a:solidFill>
                  <a:srgbClr val="FF0000"/>
                </a:solidFill>
                <a:cs typeface="Fanan" pitchFamily="2" charset="-78"/>
              </a:rPr>
              <a:t>.HTML </a:t>
            </a:r>
            <a:endParaRPr lang="ar-SA" sz="2800" dirty="0">
              <a:solidFill>
                <a:srgbClr val="FF0000"/>
              </a:solidFill>
              <a:cs typeface="Fanan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654123F-2FA8-4D7F-9BBD-AFB50186DF24}"/>
              </a:ext>
            </a:extLst>
          </p:cNvPr>
          <p:cNvSpPr txBox="1"/>
          <p:nvPr/>
        </p:nvSpPr>
        <p:spPr>
          <a:xfrm>
            <a:off x="0" y="136449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Fanan" pitchFamily="2" charset="-78"/>
              </a:rPr>
              <a:t>- </a:t>
            </a:r>
            <a:r>
              <a:rPr lang="ar-EG" sz="2800" dirty="0">
                <a:cs typeface="Fanan" pitchFamily="2" charset="-78"/>
              </a:rPr>
              <a:t>عندما يملا المستخدم </a:t>
            </a:r>
            <a:r>
              <a:rPr lang="ar-EG" sz="2800" dirty="0">
                <a:solidFill>
                  <a:srgbClr val="00B050"/>
                </a:solidFill>
                <a:cs typeface="Fanan" pitchFamily="2" charset="-78"/>
              </a:rPr>
              <a:t>النموذج</a:t>
            </a:r>
            <a:r>
              <a:rPr lang="ar-EG" sz="2800" dirty="0">
                <a:cs typeface="Fanan" pitchFamily="2" charset="-78"/>
              </a:rPr>
              <a:t> ويضغط على </a:t>
            </a:r>
            <a:r>
              <a:rPr lang="ar-EG" sz="2800" dirty="0">
                <a:solidFill>
                  <a:srgbClr val="00B0F0"/>
                </a:solidFill>
                <a:cs typeface="Fanan" pitchFamily="2" charset="-78"/>
              </a:rPr>
              <a:t>زر الإرسال</a:t>
            </a:r>
            <a:r>
              <a:rPr lang="ar-EG" sz="2800" dirty="0">
                <a:cs typeface="Fanan" pitchFamily="2" charset="-78"/>
              </a:rPr>
              <a:t>، يجري إرسال المعلومات إلى الخادم </a:t>
            </a:r>
            <a:r>
              <a:rPr lang="ar-EG" sz="2800" dirty="0">
                <a:solidFill>
                  <a:srgbClr val="D45803"/>
                </a:solidFill>
                <a:cs typeface="Fanan" pitchFamily="2" charset="-78"/>
              </a:rPr>
              <a:t>للمعالجة</a:t>
            </a:r>
            <a:r>
              <a:rPr lang="ar-EG" sz="2800" dirty="0">
                <a:cs typeface="Fanan" pitchFamily="2" charset="-78"/>
              </a:rPr>
              <a:t> أو </a:t>
            </a:r>
            <a:r>
              <a:rPr lang="ar-EG" sz="2800" dirty="0">
                <a:solidFill>
                  <a:srgbClr val="D45803"/>
                </a:solidFill>
                <a:cs typeface="Fanan" pitchFamily="2" charset="-78"/>
              </a:rPr>
              <a:t>للحفظ.</a:t>
            </a:r>
            <a:endParaRPr lang="ar-SA" sz="2800" dirty="0">
              <a:solidFill>
                <a:srgbClr val="D45803"/>
              </a:solidFill>
              <a:cs typeface="Fanan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535CB4B-8C22-4BAF-91EA-526192E59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59" t="16703" r="26813" b="22930"/>
          <a:stretch/>
        </p:blipFill>
        <p:spPr>
          <a:xfrm>
            <a:off x="1135465" y="1887718"/>
            <a:ext cx="8892790" cy="451308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FEDBC91-E52E-BB5C-AE72-A8B2C9A0A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76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903892"/>
            <a:ext cx="12203151" cy="95410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بنية النموذج بلغة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HTML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 </a:t>
            </a:r>
            <a:endParaRPr lang="ar-SA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D7AD862-C34F-4488-AA94-3DB9500C9D07}"/>
              </a:ext>
            </a:extLst>
          </p:cNvPr>
          <p:cNvSpPr txBox="1"/>
          <p:nvPr/>
        </p:nvSpPr>
        <p:spPr>
          <a:xfrm>
            <a:off x="0" y="9034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Fanan" pitchFamily="2" charset="-78"/>
              </a:rPr>
              <a:t>- </a:t>
            </a:r>
            <a:r>
              <a:rPr lang="ar-EG" sz="2800" dirty="0">
                <a:cs typeface="Fanan" pitchFamily="2" charset="-78"/>
              </a:rPr>
              <a:t>توجد </a:t>
            </a:r>
            <a:r>
              <a:rPr lang="ar-EG" sz="2800" dirty="0">
                <a:solidFill>
                  <a:srgbClr val="D81567"/>
                </a:solidFill>
                <a:cs typeface="Fanan" pitchFamily="2" charset="-78"/>
              </a:rPr>
              <a:t>عناصر التحكم بالنماذج </a:t>
            </a:r>
            <a:r>
              <a:rPr lang="ar-EG" sz="2800" dirty="0">
                <a:cs typeface="Fanan" pitchFamily="2" charset="-78"/>
              </a:rPr>
              <a:t>داخل وسم</a:t>
            </a:r>
            <a:r>
              <a:rPr lang="en-US" sz="2800" dirty="0">
                <a:cs typeface="Fanan" pitchFamily="2" charset="-78"/>
              </a:rPr>
              <a:t>&lt;</a:t>
            </a:r>
            <a:r>
              <a:rPr lang="en-US" sz="2800" dirty="0">
                <a:solidFill>
                  <a:srgbClr val="0099A9"/>
                </a:solidFill>
                <a:cs typeface="Fanan" pitchFamily="2" charset="-78"/>
              </a:rPr>
              <a:t>form</a:t>
            </a:r>
            <a:r>
              <a:rPr lang="en-US" sz="2800" dirty="0">
                <a:cs typeface="Fanan" pitchFamily="2" charset="-78"/>
              </a:rPr>
              <a:t>&gt; </a:t>
            </a:r>
            <a:r>
              <a:rPr lang="ar-EG" sz="2800" dirty="0">
                <a:cs typeface="Fanan" pitchFamily="2" charset="-78"/>
              </a:rPr>
              <a:t> </a:t>
            </a:r>
            <a:r>
              <a:rPr lang="ar-SA" sz="2800" dirty="0">
                <a:cs typeface="Fanan" pitchFamily="2" charset="-78"/>
              </a:rPr>
              <a:t>ويعتبر هو العنصر </a:t>
            </a:r>
            <a:r>
              <a:rPr lang="ar-SA" sz="2800" dirty="0">
                <a:solidFill>
                  <a:srgbClr val="D45803"/>
                </a:solidFill>
                <a:cs typeface="Fanan" pitchFamily="2" charset="-78"/>
              </a:rPr>
              <a:t>الأساسي</a:t>
            </a:r>
            <a:r>
              <a:rPr lang="ar-SA" sz="2800" dirty="0">
                <a:cs typeface="Fanan" pitchFamily="2" charset="-78"/>
              </a:rPr>
              <a:t> لبناء النموذج .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68E8D90-C915-4FCE-8ACD-F0145DBAFCE9}"/>
              </a:ext>
            </a:extLst>
          </p:cNvPr>
          <p:cNvSpPr txBox="1"/>
          <p:nvPr/>
        </p:nvSpPr>
        <p:spPr>
          <a:xfrm>
            <a:off x="0" y="1426716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ar-SA" sz="2800" dirty="0">
                <a:cs typeface="Fanan" pitchFamily="2" charset="-78"/>
              </a:rPr>
              <a:t>- </a:t>
            </a:r>
            <a:r>
              <a:rPr lang="ar-EG" sz="2800" dirty="0">
                <a:cs typeface="Fanan" pitchFamily="2" charset="-78"/>
              </a:rPr>
              <a:t>تستقبل السمة قيمة هي </a:t>
            </a:r>
            <a:r>
              <a:rPr lang="ar-EG" sz="2800" dirty="0">
                <a:solidFill>
                  <a:srgbClr val="D45803"/>
                </a:solidFill>
                <a:cs typeface="Fanan" pitchFamily="2" charset="-78"/>
              </a:rPr>
              <a:t>عنوان الارتباط التشعبي</a:t>
            </a:r>
            <a:r>
              <a:rPr lang="en-US" sz="2800" dirty="0">
                <a:cs typeface="Fanan" pitchFamily="2" charset="-78"/>
              </a:rPr>
              <a:t>(</a:t>
            </a:r>
            <a:r>
              <a:rPr lang="en-US" sz="2800" dirty="0">
                <a:solidFill>
                  <a:srgbClr val="FF0000"/>
                </a:solidFill>
                <a:cs typeface="Fanan" pitchFamily="2" charset="-78"/>
              </a:rPr>
              <a:t>URL</a:t>
            </a:r>
            <a:r>
              <a:rPr lang="en-US" sz="2800" dirty="0">
                <a:cs typeface="Fanan" pitchFamily="2" charset="-78"/>
              </a:rPr>
              <a:t>) </a:t>
            </a:r>
            <a:r>
              <a:rPr lang="ar-EG" sz="2800" dirty="0">
                <a:cs typeface="Fanan" pitchFamily="2" charset="-78"/>
              </a:rPr>
              <a:t> للصفحة الموجودة على الخادم التي </a:t>
            </a:r>
            <a:r>
              <a:rPr lang="ar-EG" sz="2800" dirty="0">
                <a:solidFill>
                  <a:srgbClr val="6A4CFF"/>
                </a:solidFill>
                <a:cs typeface="Fanan" pitchFamily="2" charset="-78"/>
              </a:rPr>
              <a:t>تستقبل معلومات </a:t>
            </a:r>
            <a:r>
              <a:rPr lang="ar-EG" sz="2800" dirty="0">
                <a:cs typeface="Fanan" pitchFamily="2" charset="-78"/>
              </a:rPr>
              <a:t>من النموذج عند </a:t>
            </a:r>
            <a:r>
              <a:rPr lang="ar-EG" sz="2800" dirty="0">
                <a:solidFill>
                  <a:srgbClr val="0099A9"/>
                </a:solidFill>
                <a:cs typeface="Fanan" pitchFamily="2" charset="-78"/>
              </a:rPr>
              <a:t>إرسالها</a:t>
            </a:r>
            <a:r>
              <a:rPr lang="ar-SA" sz="2800" dirty="0">
                <a:solidFill>
                  <a:srgbClr val="0099A9"/>
                </a:solidFill>
                <a:cs typeface="Fanan" pitchFamily="2" charset="-78"/>
              </a:rPr>
              <a:t>. </a:t>
            </a:r>
            <a:r>
              <a:rPr lang="ar-EG" sz="2800" dirty="0">
                <a:solidFill>
                  <a:srgbClr val="0099A9"/>
                </a:solidFill>
                <a:cs typeface="Fanan" pitchFamily="2" charset="-78"/>
              </a:rPr>
              <a:t> </a:t>
            </a:r>
            <a:endParaRPr lang="ar-SA" sz="2800" dirty="0">
              <a:solidFill>
                <a:srgbClr val="0099A9"/>
              </a:solidFill>
              <a:cs typeface="Fanan" pitchFamily="2" charset="-78"/>
            </a:endParaRPr>
          </a:p>
        </p:txBody>
      </p:sp>
      <p:pic>
        <p:nvPicPr>
          <p:cNvPr id="3074" name="Picture 2" descr="صمم موقعك الإلكتروني سريعاً Form Tag - الدرس التاسع">
            <a:extLst>
              <a:ext uri="{FF2B5EF4-FFF2-40B4-BE49-F238E27FC236}">
                <a16:creationId xmlns:a16="http://schemas.microsoft.com/office/drawing/2014/main" id="{72756498-2053-4272-B4A4-2FD3BA6C6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18686" r="8187"/>
          <a:stretch/>
        </p:blipFill>
        <p:spPr bwMode="auto">
          <a:xfrm>
            <a:off x="6308692" y="2903752"/>
            <a:ext cx="5355772" cy="272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ED0A422-4DE3-4A1F-B291-516519BBB9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94" t="50000" r="33077" b="22784"/>
          <a:stretch/>
        </p:blipFill>
        <p:spPr>
          <a:xfrm>
            <a:off x="400261" y="2903752"/>
            <a:ext cx="5355772" cy="272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76688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116320"/>
            <a:ext cx="12203151" cy="74167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استخدام الانواع المختلفة لوسم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&lt;input&gt;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D13079E-E20C-40D5-9433-398698D4B110}"/>
              </a:ext>
            </a:extLst>
          </p:cNvPr>
          <p:cNvSpPr txBox="1"/>
          <p:nvPr/>
        </p:nvSpPr>
        <p:spPr>
          <a:xfrm>
            <a:off x="200967" y="937903"/>
            <a:ext cx="11991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Fanan" pitchFamily="2" charset="-78"/>
              </a:rPr>
              <a:t>- </a:t>
            </a:r>
            <a:r>
              <a:rPr lang="ar-EG" sz="2800" dirty="0">
                <a:cs typeface="Fanan" pitchFamily="2" charset="-78"/>
              </a:rPr>
              <a:t>يستخدم وسم</a:t>
            </a:r>
            <a:r>
              <a:rPr lang="en-US" sz="2800" dirty="0">
                <a:cs typeface="Fanan" pitchFamily="2" charset="-78"/>
              </a:rPr>
              <a:t> &lt;</a:t>
            </a:r>
            <a:r>
              <a:rPr lang="en-US" sz="2800" dirty="0">
                <a:highlight>
                  <a:srgbClr val="C7CDD8"/>
                </a:highlight>
                <a:cs typeface="Fanan" pitchFamily="2" charset="-78"/>
              </a:rPr>
              <a:t>input</a:t>
            </a:r>
            <a:r>
              <a:rPr lang="en-US" sz="2800" dirty="0">
                <a:cs typeface="Fanan" pitchFamily="2" charset="-78"/>
              </a:rPr>
              <a:t>&gt; </a:t>
            </a:r>
            <a:r>
              <a:rPr lang="ar-EG" sz="2800" dirty="0">
                <a:cs typeface="Fanan" pitchFamily="2" charset="-78"/>
              </a:rPr>
              <a:t>للتحكم </a:t>
            </a:r>
            <a:r>
              <a:rPr lang="ar-EG" sz="2800" dirty="0">
                <a:solidFill>
                  <a:srgbClr val="00B050"/>
                </a:solidFill>
                <a:cs typeface="Fanan" pitchFamily="2" charset="-78"/>
              </a:rPr>
              <a:t>بعناصر النموذج</a:t>
            </a:r>
            <a:r>
              <a:rPr lang="ar-EG" sz="2800" dirty="0">
                <a:cs typeface="Fanan" pitchFamily="2" charset="-78"/>
              </a:rPr>
              <a:t>، والتي يمكن عرضها بطرق مختلفة اعتماد</a:t>
            </a:r>
            <a:r>
              <a:rPr lang="ar-SA" sz="2800" dirty="0">
                <a:cs typeface="Fanan" pitchFamily="2" charset="-78"/>
              </a:rPr>
              <a:t>اً</a:t>
            </a:r>
            <a:r>
              <a:rPr lang="ar-EG" sz="2800" dirty="0">
                <a:cs typeface="Fanan" pitchFamily="2" charset="-78"/>
              </a:rPr>
              <a:t> على </a:t>
            </a:r>
            <a:r>
              <a:rPr lang="ar-EG" sz="2800" dirty="0">
                <a:solidFill>
                  <a:srgbClr val="6A4CFF"/>
                </a:solidFill>
                <a:cs typeface="Fanan" pitchFamily="2" charset="-78"/>
              </a:rPr>
              <a:t>نوع السمة</a:t>
            </a:r>
            <a:r>
              <a:rPr lang="ar-EG" sz="2800" dirty="0">
                <a:cs typeface="Fanan" pitchFamily="2" charset="-78"/>
              </a:rPr>
              <a:t>. </a:t>
            </a:r>
            <a:endParaRPr lang="ar-SA" sz="2800" dirty="0">
              <a:cs typeface="Fanan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ADC8F3E-76B2-48B8-8E5B-CD9E6313CF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24" t="28864" r="24917" b="24982"/>
          <a:stretch/>
        </p:blipFill>
        <p:spPr>
          <a:xfrm>
            <a:off x="1754560" y="1551559"/>
            <a:ext cx="8671727" cy="4675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890C78E-0D28-01AF-E984-EC0B3B9A0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03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923280"/>
            <a:ext cx="12203151" cy="93472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استخدام الانواع المختلفة لوسم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&lt;input&gt;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93CA7-3CC7-4F30-8683-57248DA387B5}"/>
              </a:ext>
            </a:extLst>
          </p:cNvPr>
          <p:cNvSpPr txBox="1"/>
          <p:nvPr/>
        </p:nvSpPr>
        <p:spPr>
          <a:xfrm>
            <a:off x="444641" y="1157141"/>
            <a:ext cx="5112097" cy="76944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166688" indent="-166688" algn="l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&lt; 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input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Type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= “ </a:t>
            </a:r>
            <a:r>
              <a:rPr lang="en-US" sz="4400" dirty="0">
                <a:ln w="0"/>
                <a:solidFill>
                  <a:srgbClr val="D458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Text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” &gt;</a:t>
            </a: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D3947B2-712F-4822-AE75-4FD2C3CC2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838" y="2392345"/>
            <a:ext cx="5628080" cy="3226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A2DF21C-362D-4437-8EA9-0FBD930A0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802" y="2392345"/>
            <a:ext cx="5628080" cy="3226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10762A95-7D26-4E92-9963-699B2591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802" y="1157142"/>
            <a:ext cx="5112097" cy="76944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ينشئ </a:t>
            </a:r>
            <a:r>
              <a:rPr lang="ar-SA" altLang="zh-CN" sz="3200" dirty="0">
                <a:solidFill>
                  <a:srgbClr val="D458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سطراً واحداً </a:t>
            </a:r>
            <a:r>
              <a:rPr lang="ar-SA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مخصصًا من </a:t>
            </a:r>
            <a:r>
              <a:rPr lang="ar-SA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النص</a:t>
            </a:r>
            <a:r>
              <a:rPr lang="ar-SA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</a:t>
            </a:r>
            <a:endParaRPr lang="ar-SA" sz="3200" b="1" dirty="0">
              <a:cs typeface="Fanan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DD6EC3E-4D35-4F47-7466-3B66F9E7A1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07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862320"/>
            <a:ext cx="12203151" cy="99567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استخدام الانواع المختلفة لوسم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&lt;input&gt;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93CA7-3CC7-4F30-8683-57248DA387B5}"/>
              </a:ext>
            </a:extLst>
          </p:cNvPr>
          <p:cNvSpPr txBox="1"/>
          <p:nvPr/>
        </p:nvSpPr>
        <p:spPr>
          <a:xfrm>
            <a:off x="113881" y="1200064"/>
            <a:ext cx="5202533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166688" indent="-166688"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&lt; 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input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Type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= “ </a:t>
            </a:r>
            <a:r>
              <a:rPr lang="en-US" sz="3600" dirty="0">
                <a:ln w="0"/>
                <a:solidFill>
                  <a:srgbClr val="D458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password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” &gt;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0762A95-7D26-4E92-9963-699B2591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65" y="1200064"/>
            <a:ext cx="6682154" cy="62132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ينشئ سطراً واحداً </a:t>
            </a:r>
            <a:r>
              <a:rPr lang="ar-SA" altLang="zh-CN" sz="2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من النص </a:t>
            </a:r>
            <a:r>
              <a:rPr lang="ar-SA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مع إمكانية </a:t>
            </a:r>
            <a:r>
              <a:rPr lang="ar-SA" altLang="zh-CN" sz="2500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إخفاء النص</a:t>
            </a:r>
            <a:r>
              <a:rPr lang="ar-SA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(</a:t>
            </a:r>
            <a:r>
              <a:rPr lang="ar-SA" altLang="zh-CN" sz="2500" dirty="0">
                <a:solidFill>
                  <a:srgbClr val="4E3B8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كلمة المرور</a:t>
            </a:r>
            <a:r>
              <a:rPr lang="ar-SA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)</a:t>
            </a:r>
            <a:endParaRPr lang="ar-SA" sz="2500" b="1" dirty="0">
              <a:cs typeface="Fanan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2F921BB-B9C8-464B-8C6D-26F4F61556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974"/>
          <a:stretch/>
        </p:blipFill>
        <p:spPr>
          <a:xfrm>
            <a:off x="277838" y="2392345"/>
            <a:ext cx="5628080" cy="31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26AE9DF-F4A6-4FE7-A23F-6CCC93905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939" y="2392345"/>
            <a:ext cx="5658223" cy="31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2E8C2CC-B84A-23A9-A26D-05C26C7BEF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1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740400"/>
            <a:ext cx="12203151" cy="111759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استخدام الانواع المختلفة لوسم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&lt;input&gt;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93CA7-3CC7-4F30-8683-57248DA387B5}"/>
              </a:ext>
            </a:extLst>
          </p:cNvPr>
          <p:cNvSpPr txBox="1"/>
          <p:nvPr/>
        </p:nvSpPr>
        <p:spPr>
          <a:xfrm>
            <a:off x="113881" y="1200064"/>
            <a:ext cx="5202533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166688" indent="-166688"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&lt; 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input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Type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= “ </a:t>
            </a:r>
            <a:r>
              <a:rPr lang="en-US" sz="3600" dirty="0">
                <a:ln w="0"/>
                <a:solidFill>
                  <a:srgbClr val="D458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email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” &gt;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0762A95-7D26-4E92-9963-699B2591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205" y="1227068"/>
            <a:ext cx="6682154" cy="60016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ينشئ سطراً واحداً </a:t>
            </a:r>
            <a:r>
              <a:rPr lang="ar-SA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مخصصًا للبريد الالكتروني</a:t>
            </a:r>
            <a:r>
              <a:rPr lang="ar-SA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(</a:t>
            </a:r>
            <a:r>
              <a:rPr lang="ar-SA" altLang="zh-CN" sz="2400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ميزة التحقق من البريد</a:t>
            </a:r>
            <a:r>
              <a:rPr lang="ar-SA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)</a:t>
            </a:r>
            <a:endParaRPr lang="ar-SA" sz="2400" b="1" dirty="0">
              <a:cs typeface="Fanan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EBF403E-D7C1-42E6-B920-619076373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939" y="2392345"/>
            <a:ext cx="5658223" cy="31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0410C0A-170F-4907-8528-FCFF0532C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838" y="2392345"/>
            <a:ext cx="5658224" cy="31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2565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770880"/>
            <a:ext cx="12203151" cy="108711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استخدام الانواع المختلفة لوسم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&lt;input&gt;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93CA7-3CC7-4F30-8683-57248DA387B5}"/>
              </a:ext>
            </a:extLst>
          </p:cNvPr>
          <p:cNvSpPr txBox="1"/>
          <p:nvPr/>
        </p:nvSpPr>
        <p:spPr>
          <a:xfrm>
            <a:off x="63641" y="1233233"/>
            <a:ext cx="5202533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166688" indent="-166688"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&lt; 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input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Type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= “ </a:t>
            </a:r>
            <a:r>
              <a:rPr lang="en-US" sz="3600" dirty="0">
                <a:ln w="0"/>
                <a:solidFill>
                  <a:srgbClr val="D458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radio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” &gt;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0762A95-7D26-4E92-9963-699B2591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205" y="1233233"/>
            <a:ext cx="6682154" cy="68480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يحدد </a:t>
            </a:r>
            <a:r>
              <a:rPr lang="ar-SA" altLang="zh-CN" sz="2800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زر الاختيار من متعدد </a:t>
            </a:r>
            <a:r>
              <a:rPr lang="ar-SA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ويمكن اختيار </a:t>
            </a:r>
            <a:r>
              <a:rPr lang="ar-SA" altLang="zh-CN" sz="2800" dirty="0">
                <a:solidFill>
                  <a:srgbClr val="D458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خيار واحد فقط</a:t>
            </a:r>
            <a:endParaRPr lang="ar-SA" sz="2800" b="1" dirty="0">
              <a:solidFill>
                <a:srgbClr val="D45803"/>
              </a:solidFill>
              <a:cs typeface="Fanan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C84D8F5-EB6C-4900-8202-79440ECEA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838" y="2370182"/>
            <a:ext cx="5658222" cy="3199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D8786E5-5FE5-405E-A24F-284E1E2DB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942" y="2370182"/>
            <a:ext cx="5658222" cy="320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66086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866366"/>
            <a:ext cx="12203151" cy="99163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استخدام الانواع المختلفة لوسم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&lt;input&gt;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93CA7-3CC7-4F30-8683-57248DA387B5}"/>
              </a:ext>
            </a:extLst>
          </p:cNvPr>
          <p:cNvSpPr txBox="1"/>
          <p:nvPr/>
        </p:nvSpPr>
        <p:spPr>
          <a:xfrm>
            <a:off x="63641" y="1233233"/>
            <a:ext cx="5202533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166688" indent="-166688"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&lt; 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input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Type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= “ </a:t>
            </a:r>
            <a:r>
              <a:rPr lang="en-US" sz="3600" dirty="0">
                <a:ln w="0"/>
                <a:solidFill>
                  <a:srgbClr val="D458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submit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” &gt;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0762A95-7D26-4E92-9963-699B2591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303" y="1233233"/>
            <a:ext cx="6662056" cy="64633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r" rtl="1"/>
            <a:r>
              <a:rPr lang="ar-SA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ينشئ </a:t>
            </a:r>
            <a:r>
              <a:rPr lang="ar-SA" altLang="zh-CN" sz="3600" dirty="0">
                <a:solidFill>
                  <a:srgbClr val="D815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زر الموافقة </a:t>
            </a:r>
            <a:r>
              <a:rPr lang="ar-SA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على الإرسال إلي </a:t>
            </a:r>
            <a:r>
              <a:rPr lang="ar-SA" altLang="zh-CN" sz="3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الخادم </a:t>
            </a:r>
            <a:endParaRPr lang="ar-SA" sz="3600" b="1" dirty="0">
              <a:solidFill>
                <a:srgbClr val="00B050"/>
              </a:solidFill>
              <a:cs typeface="Fanan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C84D8F5-EB6C-4900-8202-79440ECEA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838" y="2370182"/>
            <a:ext cx="5658222" cy="3199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D8786E5-5FE5-405E-A24F-284E1E2DB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942" y="2370182"/>
            <a:ext cx="5658222" cy="320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16" name="مستطيل مستدير الزوايا 5">
            <a:extLst>
              <a:ext uri="{FF2B5EF4-FFF2-40B4-BE49-F238E27FC236}">
                <a16:creationId xmlns:a16="http://schemas.microsoft.com/office/drawing/2014/main" id="{7763AE48-BE15-41E3-8D74-307EED6A05D5}"/>
              </a:ext>
            </a:extLst>
          </p:cNvPr>
          <p:cNvSpPr/>
          <p:nvPr/>
        </p:nvSpPr>
        <p:spPr>
          <a:xfrm>
            <a:off x="3964917" y="4978437"/>
            <a:ext cx="2291025" cy="14896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42900" rtl="1" latinLnBrk="0"/>
            <a:r>
              <a:rPr lang="ar-SA" sz="2400" dirty="0">
                <a:solidFill>
                  <a:srgbClr val="000000"/>
                </a:solidFill>
                <a:latin typeface="Gill Sans MT" panose="020B0502020104020203"/>
                <a:cs typeface="Fanan" pitchFamily="2" charset="-78"/>
              </a:rPr>
              <a:t>يُستخدم وسم 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  <a:cs typeface="Fanan" pitchFamily="2" charset="-78"/>
              </a:rPr>
              <a:t>&lt;</a:t>
            </a:r>
            <a:r>
              <a:rPr lang="en-US" sz="2400" dirty="0">
                <a:solidFill>
                  <a:srgbClr val="CC6600"/>
                </a:solidFill>
                <a:latin typeface="Gill Sans MT" panose="020B0502020104020203"/>
                <a:cs typeface="Fanan" pitchFamily="2" charset="-78"/>
              </a:rPr>
              <a:t>value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  <a:cs typeface="Fanan" pitchFamily="2" charset="-78"/>
              </a:rPr>
              <a:t>&gt;</a:t>
            </a:r>
          </a:p>
          <a:p>
            <a:pPr algn="ctr" defTabSz="342900" rtl="1" latinLnBrk="0"/>
            <a:r>
              <a:rPr lang="ar-SA" sz="2400" dirty="0">
                <a:solidFill>
                  <a:srgbClr val="000000"/>
                </a:solidFill>
                <a:latin typeface="Gill Sans MT" panose="020B0502020104020203"/>
                <a:cs typeface="Fanan" pitchFamily="2" charset="-78"/>
              </a:rPr>
              <a:t>لتحديد النص الذي يظهر على زر الأمر</a:t>
            </a:r>
            <a:endParaRPr lang="ar-SA" sz="4400" dirty="0">
              <a:solidFill>
                <a:srgbClr val="FF0000"/>
              </a:solidFill>
              <a:latin typeface="Gill Sans MT" panose="020B0502020104020203"/>
              <a:cs typeface="Fanan" pitchFamily="2" charset="-78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6782C9F7-3985-414B-B29A-02B877DB1643}"/>
              </a:ext>
            </a:extLst>
          </p:cNvPr>
          <p:cNvCxnSpPr>
            <a:endCxn id="16" idx="1"/>
          </p:cNvCxnSpPr>
          <p:nvPr/>
        </p:nvCxnSpPr>
        <p:spPr>
          <a:xfrm>
            <a:off x="2743200" y="5275385"/>
            <a:ext cx="1221717" cy="447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317904"/>
            <a:ext cx="12203151" cy="54009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استخدام الانواع المختلفة لوسم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&lt;input&gt;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</a:t>
            </a:r>
          </a:p>
        </p:txBody>
      </p:sp>
      <p:pic>
        <p:nvPicPr>
          <p:cNvPr id="11" name="Picture 2" descr="F:\تقنية رقمية 1-2\الوحدة الثالثة\photo_2021-12-27_09-58-44.jpg">
            <a:extLst>
              <a:ext uri="{FF2B5EF4-FFF2-40B4-BE49-F238E27FC236}">
                <a16:creationId xmlns:a16="http://schemas.microsoft.com/office/drawing/2014/main" id="{57B87C87-4105-40B0-A919-F7CF5C07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67" y="988509"/>
            <a:ext cx="5718433" cy="5385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2" name="Picture 2" descr="F:\تقنية رقمية 1-2\الوحدة الثالثة\photo_2021-12-27_09-55-29.jpg">
            <a:extLst>
              <a:ext uri="{FF2B5EF4-FFF2-40B4-BE49-F238E27FC236}">
                <a16:creationId xmlns:a16="http://schemas.microsoft.com/office/drawing/2014/main" id="{62F9CCF5-80B8-427B-9FCD-668CB3339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t="11885" r="4366" b="4685"/>
          <a:stretch/>
        </p:blipFill>
        <p:spPr bwMode="auto">
          <a:xfrm>
            <a:off x="320534" y="988509"/>
            <a:ext cx="5718433" cy="5385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11756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801360"/>
            <a:ext cx="12203151" cy="105663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استخدام وسم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&lt;fieldset&gt;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93CA7-3CC7-4F30-8683-57248DA387B5}"/>
              </a:ext>
            </a:extLst>
          </p:cNvPr>
          <p:cNvSpPr txBox="1"/>
          <p:nvPr/>
        </p:nvSpPr>
        <p:spPr>
          <a:xfrm>
            <a:off x="63641" y="1233233"/>
            <a:ext cx="5202533" cy="58477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166688" indent="-166688" algn="l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&lt; 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fieldset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&gt;                  &lt; /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fieldset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&gt;</a:t>
            </a:r>
            <a:endParaRPr lang="ar-S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0762A95-7D26-4E92-9963-699B2591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303" y="1233233"/>
            <a:ext cx="6662056" cy="58477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r" rtl="1"/>
            <a:r>
              <a:rPr lang="ar-SA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يستخدم لتجميع العناصر ذات الصلة في النموذج</a:t>
            </a:r>
            <a:endParaRPr lang="ar-SA" sz="3200" b="1" dirty="0">
              <a:solidFill>
                <a:srgbClr val="00B050"/>
              </a:solidFill>
              <a:cs typeface="Fanan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CE05CABA-76F1-43A0-A302-21DAB1C31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836" y="2370182"/>
            <a:ext cx="5658223" cy="320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2D44980-1A55-4044-AC14-2ED975437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943" y="2370182"/>
            <a:ext cx="5658223" cy="320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16" name="مستطيل مستدير الزوايا 5">
            <a:extLst>
              <a:ext uri="{FF2B5EF4-FFF2-40B4-BE49-F238E27FC236}">
                <a16:creationId xmlns:a16="http://schemas.microsoft.com/office/drawing/2014/main" id="{36C1CFC4-9137-490F-B30C-A7E59B02CE2C}"/>
              </a:ext>
            </a:extLst>
          </p:cNvPr>
          <p:cNvSpPr/>
          <p:nvPr/>
        </p:nvSpPr>
        <p:spPr>
          <a:xfrm>
            <a:off x="4800593" y="2810824"/>
            <a:ext cx="2012190" cy="14896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42900" rtl="1" latinLnBrk="0"/>
            <a:r>
              <a:rPr lang="ar-SA" sz="2400" dirty="0">
                <a:solidFill>
                  <a:srgbClr val="000000"/>
                </a:solidFill>
                <a:latin typeface="Gill Sans MT" panose="020B0502020104020203"/>
                <a:cs typeface="Fanan" pitchFamily="2" charset="-78"/>
              </a:rPr>
              <a:t>يُستخدم وسم 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  <a:cs typeface="Fanan" pitchFamily="2" charset="-78"/>
              </a:rPr>
              <a:t>&lt;</a:t>
            </a:r>
            <a:r>
              <a:rPr lang="en-US" sz="2400" dirty="0">
                <a:solidFill>
                  <a:srgbClr val="CC6600"/>
                </a:solidFill>
                <a:latin typeface="Gill Sans MT" panose="020B0502020104020203"/>
                <a:cs typeface="Fanan" pitchFamily="2" charset="-78"/>
              </a:rPr>
              <a:t>legend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  <a:cs typeface="Fanan" pitchFamily="2" charset="-78"/>
              </a:rPr>
              <a:t>&gt;</a:t>
            </a:r>
          </a:p>
          <a:p>
            <a:pPr algn="ctr" defTabSz="342900" rtl="1" latinLnBrk="0"/>
            <a:r>
              <a:rPr lang="ar-SA" sz="2400" dirty="0">
                <a:solidFill>
                  <a:srgbClr val="000000"/>
                </a:solidFill>
                <a:latin typeface="Gill Sans MT" panose="020B0502020104020203"/>
                <a:cs typeface="Fanan" pitchFamily="2" charset="-78"/>
              </a:rPr>
              <a:t>لتسمية مجموعة</a:t>
            </a:r>
          </a:p>
          <a:p>
            <a:pPr algn="ctr" defTabSz="342900" rtl="1" latinLnBrk="0"/>
            <a:r>
              <a:rPr lang="ar-SA" sz="2400" dirty="0">
                <a:solidFill>
                  <a:srgbClr val="000000"/>
                </a:solidFill>
                <a:latin typeface="Gill Sans MT" panose="020B0502020104020203"/>
                <a:cs typeface="Fanan" pitchFamily="2" charset="-78"/>
              </a:rPr>
              <a:t>حقول الإدخال</a:t>
            </a:r>
            <a:endParaRPr lang="ar-SA" sz="4400" dirty="0">
              <a:solidFill>
                <a:srgbClr val="FF0000"/>
              </a:solidFill>
              <a:latin typeface="Gill Sans MT" panose="020B0502020104020203"/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049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237FD5E-A926-4CA4-8E56-F6796BB331DB}"/>
              </a:ext>
            </a:extLst>
          </p:cNvPr>
          <p:cNvGrpSpPr/>
          <p:nvPr/>
        </p:nvGrpSpPr>
        <p:grpSpPr>
          <a:xfrm>
            <a:off x="84408" y="70338"/>
            <a:ext cx="12037255" cy="6717323"/>
            <a:chOff x="84408" y="70338"/>
            <a:chExt cx="12037255" cy="6717323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37448BED-66A2-4A34-A898-8E2F93C1F9C1}"/>
                </a:ext>
              </a:extLst>
            </p:cNvPr>
            <p:cNvSpPr/>
            <p:nvPr/>
          </p:nvSpPr>
          <p:spPr>
            <a:xfrm>
              <a:off x="84408" y="70338"/>
              <a:ext cx="12037255" cy="671732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1F7EB02-F3B4-467E-9DBD-05F43CB05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" t="3351" r="3433" b="3874"/>
            <a:stretch/>
          </p:blipFill>
          <p:spPr>
            <a:xfrm>
              <a:off x="154745" y="168816"/>
              <a:ext cx="11873132" cy="649927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4561619-E87C-4B32-B617-0549A96C31E9}"/>
              </a:ext>
            </a:extLst>
          </p:cNvPr>
          <p:cNvGrpSpPr/>
          <p:nvPr/>
        </p:nvGrpSpPr>
        <p:grpSpPr>
          <a:xfrm>
            <a:off x="8404306" y="33926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C41ACE17-477C-42E0-B055-9634546AF72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34" name="مستطيل: زوايا علوية مستديرة 33">
              <a:extLst>
                <a:ext uri="{FF2B5EF4-FFF2-40B4-BE49-F238E27FC236}">
                  <a16:creationId xmlns:a16="http://schemas.microsoft.com/office/drawing/2014/main" id="{832C28C0-3C67-4356-8326-33DE0078DA5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CC4136-7B49-4EF4-A0A6-36261E6DB408}"/>
                </a:ext>
              </a:extLst>
            </p:cNvPr>
            <p:cNvSpPr txBox="1"/>
            <p:nvPr/>
          </p:nvSpPr>
          <p:spPr>
            <a:xfrm>
              <a:off x="9037320" y="2058579"/>
              <a:ext cx="2714143" cy="55033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latin typeface="Dubai" panose="020B0503030403030204" pitchFamily="34" charset="-78"/>
                  <a:cs typeface="Fanan" pitchFamily="2" charset="-78"/>
                </a:rPr>
                <a:t>مراجعة الوحدة السابقة</a:t>
              </a: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476DD7FD-9369-40B7-BA4D-D191CB16F7BA}"/>
              </a:ext>
            </a:extLst>
          </p:cNvPr>
          <p:cNvGrpSpPr/>
          <p:nvPr/>
        </p:nvGrpSpPr>
        <p:grpSpPr>
          <a:xfrm>
            <a:off x="4459402" y="341350"/>
            <a:ext cx="3848813" cy="811757"/>
            <a:chOff x="8660770" y="1831075"/>
            <a:chExt cx="3273243" cy="972738"/>
          </a:xfrm>
          <a:solidFill>
            <a:schemeClr val="accent6">
              <a:lumMod val="75000"/>
            </a:schemeClr>
          </a:solidFill>
        </p:grpSpPr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54FE9482-A788-475D-92A5-502443949BF3}"/>
                </a:ext>
              </a:extLst>
            </p:cNvPr>
            <p:cNvSpPr/>
            <p:nvPr/>
          </p:nvSpPr>
          <p:spPr>
            <a:xfrm rot="16200000">
              <a:off x="9782697" y="709148"/>
              <a:ext cx="951916" cy="3195769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3" name="مستطيل: زوايا علوية مستديرة 52">
              <a:extLst>
                <a:ext uri="{FF2B5EF4-FFF2-40B4-BE49-F238E27FC236}">
                  <a16:creationId xmlns:a16="http://schemas.microsoft.com/office/drawing/2014/main" id="{89C57C34-AE65-4DEE-9495-9D918E685ECB}"/>
                </a:ext>
              </a:extLst>
            </p:cNvPr>
            <p:cNvSpPr/>
            <p:nvPr/>
          </p:nvSpPr>
          <p:spPr>
            <a:xfrm rot="5400000" flipH="1">
              <a:off x="10043273" y="913073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4A58A29B-8A2E-41FE-8483-7A99826AFB7B}"/>
                </a:ext>
              </a:extLst>
            </p:cNvPr>
            <p:cNvSpPr txBox="1"/>
            <p:nvPr/>
          </p:nvSpPr>
          <p:spPr>
            <a:xfrm>
              <a:off x="9120473" y="2059770"/>
              <a:ext cx="2692584" cy="55321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latin typeface="Dubai" panose="020B0503030403030204" pitchFamily="34" charset="-78"/>
                  <a:cs typeface="Fanan" pitchFamily="2" charset="-78"/>
                </a:rPr>
                <a:t>التقنية والحياة </a:t>
              </a:r>
            </a:p>
          </p:txBody>
        </p:sp>
      </p:grpSp>
      <p:pic>
        <p:nvPicPr>
          <p:cNvPr id="55" name="صورة 5">
            <a:extLst>
              <a:ext uri="{FF2B5EF4-FFF2-40B4-BE49-F238E27FC236}">
                <a16:creationId xmlns:a16="http://schemas.microsoft.com/office/drawing/2014/main" id="{9A2BEACF-0FAA-434E-A4B3-94A20237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" b="8601"/>
          <a:stretch/>
        </p:blipFill>
        <p:spPr>
          <a:xfrm>
            <a:off x="283649" y="206472"/>
            <a:ext cx="1469316" cy="112848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803271-4A0D-251B-89F4-E16334E99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85718"/>
              </p:ext>
            </p:extLst>
          </p:nvPr>
        </p:nvGraphicFramePr>
        <p:xfrm>
          <a:off x="622392" y="1304099"/>
          <a:ext cx="10937837" cy="5118389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497823">
                  <a:extLst>
                    <a:ext uri="{9D8B030D-6E8A-4147-A177-3AD203B41FA5}">
                      <a16:colId xmlns:a16="http://schemas.microsoft.com/office/drawing/2014/main" val="4237904607"/>
                    </a:ext>
                  </a:extLst>
                </a:gridCol>
                <a:gridCol w="2589124">
                  <a:extLst>
                    <a:ext uri="{9D8B030D-6E8A-4147-A177-3AD203B41FA5}">
                      <a16:colId xmlns:a16="http://schemas.microsoft.com/office/drawing/2014/main" val="3519128465"/>
                    </a:ext>
                  </a:extLst>
                </a:gridCol>
                <a:gridCol w="2370887">
                  <a:extLst>
                    <a:ext uri="{9D8B030D-6E8A-4147-A177-3AD203B41FA5}">
                      <a16:colId xmlns:a16="http://schemas.microsoft.com/office/drawing/2014/main" val="2094644862"/>
                    </a:ext>
                  </a:extLst>
                </a:gridCol>
                <a:gridCol w="2480003">
                  <a:extLst>
                    <a:ext uri="{9D8B030D-6E8A-4147-A177-3AD203B41FA5}">
                      <a16:colId xmlns:a16="http://schemas.microsoft.com/office/drawing/2014/main" val="636736995"/>
                    </a:ext>
                  </a:extLst>
                </a:gridCol>
              </a:tblGrid>
              <a:tr h="58312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الفقرات </a:t>
                      </a:r>
                      <a:endParaRPr lang="ar-SA" sz="2800" dirty="0">
                        <a:cs typeface="Fanan" pitchFamily="2" charset="-78"/>
                      </a:endParaRPr>
                    </a:p>
                  </a:txBody>
                  <a:tcPr marL="90272" marR="90272" marT="45135" marB="45135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baseline="0" dirty="0"/>
                        <a:t> اختار الإجابة الصحيحة </a:t>
                      </a:r>
                      <a:endParaRPr lang="ar-SA" sz="2800" dirty="0">
                        <a:cs typeface="Fanan" pitchFamily="2" charset="-78"/>
                      </a:endParaRPr>
                    </a:p>
                  </a:txBody>
                  <a:tcPr marL="90690" marR="90690" marT="45345" marB="45345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73883"/>
                  </a:ext>
                </a:extLst>
              </a:tr>
              <a:tr h="707203">
                <a:tc>
                  <a:txBody>
                    <a:bodyPr/>
                    <a:lstStyle/>
                    <a:p>
                      <a:pPr marL="0" lvl="0" algn="just" defTabSz="914400" rtl="1" eaLnBrk="1" latinLnBrk="0" hangingPunct="1"/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نظام يستخدم لمراقبة البيانات وتقديميها الى نظام أخر او خادم او شبكة أخرى : </a:t>
                      </a:r>
                      <a:endParaRPr lang="en-US" sz="2400" kern="1200" dirty="0">
                        <a:solidFill>
                          <a:srgbClr val="C00000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التحكم</a:t>
                      </a: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algn="ctr" rtl="1" eaLnBrk="1" fontAlgn="auto" latinLnBrk="0" hangingPunct="1"/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المراقبة</a:t>
                      </a: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المستشعرات  </a:t>
                      </a:r>
                    </a:p>
                  </a:txBody>
                  <a:tcPr marL="90272" marR="90272" marT="45135" marB="45135" anchor="ctr"/>
                </a:tc>
                <a:extLst>
                  <a:ext uri="{0D108BD9-81ED-4DB2-BD59-A6C34878D82A}">
                    <a16:rowId xmlns:a16="http://schemas.microsoft.com/office/drawing/2014/main" val="4227576896"/>
                  </a:ext>
                </a:extLst>
              </a:tr>
              <a:tr h="638504">
                <a:tc>
                  <a:txBody>
                    <a:bodyPr/>
                    <a:lstStyle/>
                    <a:p>
                      <a:pPr marL="0" lvl="0" algn="just" defTabSz="914400" rtl="1" eaLnBrk="1" latinLnBrk="0" hangingPunct="1"/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من أمثلة المساعدات الشخصية الافتراضية :</a:t>
                      </a:r>
                      <a:endParaRPr lang="en-US" sz="2400" kern="1200" dirty="0">
                        <a:solidFill>
                          <a:srgbClr val="C00000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قوقل درايف</a:t>
                      </a: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ون درايف</a:t>
                      </a: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كورتانا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extLst>
                  <a:ext uri="{0D108BD9-81ED-4DB2-BD59-A6C34878D82A}">
                    <a16:rowId xmlns:a16="http://schemas.microsoft.com/office/drawing/2014/main" val="1829425042"/>
                  </a:ext>
                </a:extLst>
              </a:tr>
              <a:tr h="1006604">
                <a:tc>
                  <a:txBody>
                    <a:bodyPr/>
                    <a:lstStyle/>
                    <a:p>
                      <a:pPr marL="0" lvl="0" algn="just" defTabSz="914400" rtl="1" eaLnBrk="1" latinLnBrk="0" hangingPunct="1"/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تقوم على مبدأ الاستفادة من وجود الجسيمات تحت الذرة في أكثر من حالة في نفس الوقت :</a:t>
                      </a:r>
                      <a:endParaRPr lang="en-US" sz="2400" kern="1200" dirty="0">
                        <a:solidFill>
                          <a:srgbClr val="C00000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الحوسبة الكمية</a:t>
                      </a: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  <a:sym typeface="Fira Sans Extra Condensed Mediu" charset="0"/>
                        </a:rPr>
                        <a:t>الحوسبة السحابية</a:t>
                      </a:r>
                      <a:endParaRPr lang="ar-SA" sz="24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الحوسبة التقليدية</a:t>
                      </a:r>
                    </a:p>
                  </a:txBody>
                  <a:tcPr marL="90272" marR="90272" marT="45135" marB="45135" anchor="ctr"/>
                </a:tc>
                <a:extLst>
                  <a:ext uri="{0D108BD9-81ED-4DB2-BD59-A6C34878D82A}">
                    <a16:rowId xmlns:a16="http://schemas.microsoft.com/office/drawing/2014/main" val="1794912839"/>
                  </a:ext>
                </a:extLst>
              </a:tr>
              <a:tr h="1338375">
                <a:tc>
                  <a:txBody>
                    <a:bodyPr/>
                    <a:lstStyle/>
                    <a:p>
                      <a:pPr marL="0" lvl="0" algn="just" defTabSz="914400" rtl="1" eaLnBrk="1" latinLnBrk="0" hangingPunct="1"/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يمكن التقليل من النفايات الرقمية من خلال :</a:t>
                      </a:r>
                      <a:endParaRPr lang="en-US" sz="2400" kern="1200" dirty="0">
                        <a:solidFill>
                          <a:srgbClr val="C00000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الاحتفاظ بها </a:t>
                      </a: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إعادة تدويرها </a:t>
                      </a: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رميها بالقمامة </a:t>
                      </a:r>
                    </a:p>
                  </a:txBody>
                  <a:tcPr marL="90272" marR="90272" marT="45135" marB="45135" anchor="ctr"/>
                </a:tc>
                <a:extLst>
                  <a:ext uri="{0D108BD9-81ED-4DB2-BD59-A6C34878D82A}">
                    <a16:rowId xmlns:a16="http://schemas.microsoft.com/office/drawing/2014/main" val="3372637617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75197F0C-7ABC-4E96-F011-DD4D86701292}"/>
              </a:ext>
            </a:extLst>
          </p:cNvPr>
          <p:cNvSpPr/>
          <p:nvPr/>
        </p:nvSpPr>
        <p:spPr>
          <a:xfrm>
            <a:off x="3166536" y="2159035"/>
            <a:ext cx="2251973" cy="62344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01D1D0A-1416-F414-5D24-4DE387297A0B}"/>
              </a:ext>
            </a:extLst>
          </p:cNvPr>
          <p:cNvSpPr/>
          <p:nvPr/>
        </p:nvSpPr>
        <p:spPr>
          <a:xfrm>
            <a:off x="720204" y="3188398"/>
            <a:ext cx="2251973" cy="62344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6123885-CC83-3BAE-C2DF-95B12BC5B9CF}"/>
              </a:ext>
            </a:extLst>
          </p:cNvPr>
          <p:cNvSpPr/>
          <p:nvPr/>
        </p:nvSpPr>
        <p:spPr>
          <a:xfrm>
            <a:off x="5627483" y="4256354"/>
            <a:ext cx="2251973" cy="62344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A221B53-4296-F6DF-3A75-7511AA436C65}"/>
              </a:ext>
            </a:extLst>
          </p:cNvPr>
          <p:cNvSpPr/>
          <p:nvPr/>
        </p:nvSpPr>
        <p:spPr>
          <a:xfrm>
            <a:off x="3281679" y="5427117"/>
            <a:ext cx="2032001" cy="62344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613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720080"/>
            <a:ext cx="12203151" cy="113791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استخدام وسم 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&lt;textarea&gt;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 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93CA7-3CC7-4F30-8683-57248DA387B5}"/>
              </a:ext>
            </a:extLst>
          </p:cNvPr>
          <p:cNvSpPr txBox="1"/>
          <p:nvPr/>
        </p:nvSpPr>
        <p:spPr>
          <a:xfrm>
            <a:off x="63641" y="1233233"/>
            <a:ext cx="5202533" cy="58477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166688" indent="-166688" algn="l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&lt; 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textarea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placeholder= </a:t>
            </a:r>
            <a:r>
              <a:rPr lang="en-US" sz="3200" dirty="0">
                <a:ln w="0"/>
                <a:solidFill>
                  <a:srgbClr val="D458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“ ”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&gt;</a:t>
            </a:r>
            <a:endParaRPr lang="ar-S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0762A95-7D26-4E92-9963-699B2591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303" y="1233233"/>
            <a:ext cx="6662056" cy="58477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r" rtl="1"/>
            <a:r>
              <a:rPr lang="ar-SA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يستخدم لإنشاء حقل نصي متعدد الأسطر </a:t>
            </a:r>
            <a:endParaRPr lang="ar-SA" sz="3200" b="1" dirty="0">
              <a:solidFill>
                <a:srgbClr val="00B050"/>
              </a:solidFill>
              <a:cs typeface="Fanan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2A928DA-CA4A-4926-B9E7-A18C2BDBCE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5467" t="28718" r="41978" b="27619"/>
          <a:stretch/>
        </p:blipFill>
        <p:spPr>
          <a:xfrm>
            <a:off x="277835" y="2370181"/>
            <a:ext cx="5658221" cy="3199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A751B59-4746-4C35-8665-D036D36183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8791"/>
          <a:stretch/>
        </p:blipFill>
        <p:spPr>
          <a:xfrm>
            <a:off x="6176217" y="2370181"/>
            <a:ext cx="5658221" cy="3199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60343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237FD5E-A926-4CA4-8E56-F6796BB331DB}"/>
              </a:ext>
            </a:extLst>
          </p:cNvPr>
          <p:cNvGrpSpPr/>
          <p:nvPr/>
        </p:nvGrpSpPr>
        <p:grpSpPr>
          <a:xfrm>
            <a:off x="84408" y="70338"/>
            <a:ext cx="12037255" cy="6717323"/>
            <a:chOff x="84408" y="70338"/>
            <a:chExt cx="12037255" cy="6717323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37448BED-66A2-4A34-A898-8E2F93C1F9C1}"/>
                </a:ext>
              </a:extLst>
            </p:cNvPr>
            <p:cNvSpPr/>
            <p:nvPr/>
          </p:nvSpPr>
          <p:spPr>
            <a:xfrm>
              <a:off x="84408" y="70338"/>
              <a:ext cx="12037255" cy="671732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1F7EB02-F3B4-467E-9DBD-05F43CB05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" t="3351" r="3433" b="3874"/>
            <a:stretch/>
          </p:blipFill>
          <p:spPr>
            <a:xfrm>
              <a:off x="154745" y="168816"/>
              <a:ext cx="11873132" cy="649927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4561619-E87C-4B32-B617-0549A96C31E9}"/>
              </a:ext>
            </a:extLst>
          </p:cNvPr>
          <p:cNvGrpSpPr/>
          <p:nvPr/>
        </p:nvGrpSpPr>
        <p:grpSpPr>
          <a:xfrm>
            <a:off x="8404306" y="33926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C41ACE17-477C-42E0-B055-9634546AF72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34" name="مستطيل: زوايا علوية مستديرة 33">
              <a:extLst>
                <a:ext uri="{FF2B5EF4-FFF2-40B4-BE49-F238E27FC236}">
                  <a16:creationId xmlns:a16="http://schemas.microsoft.com/office/drawing/2014/main" id="{832C28C0-3C67-4356-8326-33DE0078DA5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CC4136-7B49-4EF4-A0A6-36261E6DB40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7695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latin typeface="Dubai" panose="020B0503030403030204" pitchFamily="34" charset="-78"/>
                  <a:cs typeface="Fanan" pitchFamily="2" charset="-78"/>
                </a:rPr>
                <a:t>تقويم ختامي</a:t>
              </a:r>
            </a:p>
          </p:txBody>
        </p:sp>
      </p:grpSp>
      <p:pic>
        <p:nvPicPr>
          <p:cNvPr id="55" name="صورة 5">
            <a:extLst>
              <a:ext uri="{FF2B5EF4-FFF2-40B4-BE49-F238E27FC236}">
                <a16:creationId xmlns:a16="http://schemas.microsoft.com/office/drawing/2014/main" id="{9A2BEACF-0FAA-434E-A4B3-94A20237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" b="8601"/>
          <a:stretch/>
        </p:blipFill>
        <p:spPr>
          <a:xfrm>
            <a:off x="283649" y="206472"/>
            <a:ext cx="1469316" cy="1128481"/>
          </a:xfrm>
          <a:prstGeom prst="rect">
            <a:avLst/>
          </a:prstGeom>
        </p:spPr>
      </p:pic>
      <p:graphicFrame>
        <p:nvGraphicFramePr>
          <p:cNvPr id="47" name="Table 2">
            <a:extLst>
              <a:ext uri="{FF2B5EF4-FFF2-40B4-BE49-F238E27FC236}">
                <a16:creationId xmlns:a16="http://schemas.microsoft.com/office/drawing/2014/main" id="{AF52C229-014B-4C55-A6CA-9B8A2290C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30473"/>
              </p:ext>
            </p:extLst>
          </p:nvPr>
        </p:nvGraphicFramePr>
        <p:xfrm>
          <a:off x="492369" y="1322312"/>
          <a:ext cx="11247179" cy="4955332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859785">
                  <a:extLst>
                    <a:ext uri="{9D8B030D-6E8A-4147-A177-3AD203B41FA5}">
                      <a16:colId xmlns:a16="http://schemas.microsoft.com/office/drawing/2014/main" val="4237904607"/>
                    </a:ext>
                  </a:extLst>
                </a:gridCol>
                <a:gridCol w="2682910">
                  <a:extLst>
                    <a:ext uri="{9D8B030D-6E8A-4147-A177-3AD203B41FA5}">
                      <a16:colId xmlns:a16="http://schemas.microsoft.com/office/drawing/2014/main" val="3519128465"/>
                    </a:ext>
                  </a:extLst>
                </a:gridCol>
                <a:gridCol w="2763297">
                  <a:extLst>
                    <a:ext uri="{9D8B030D-6E8A-4147-A177-3AD203B41FA5}">
                      <a16:colId xmlns:a16="http://schemas.microsoft.com/office/drawing/2014/main" val="2094644862"/>
                    </a:ext>
                  </a:extLst>
                </a:gridCol>
                <a:gridCol w="2941187">
                  <a:extLst>
                    <a:ext uri="{9D8B030D-6E8A-4147-A177-3AD203B41FA5}">
                      <a16:colId xmlns:a16="http://schemas.microsoft.com/office/drawing/2014/main" val="636736995"/>
                    </a:ext>
                  </a:extLst>
                </a:gridCol>
              </a:tblGrid>
              <a:tr h="105279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cs typeface="Fanan" pitchFamily="2" charset="-78"/>
                        </a:rPr>
                        <a:t>الفقرات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baseline="0" dirty="0">
                          <a:cs typeface="Fanan" pitchFamily="2" charset="-78"/>
                        </a:rPr>
                        <a:t> اختار الإجابة الصحيحة </a:t>
                      </a:r>
                      <a:endParaRPr lang="ar-SA" sz="2800" dirty="0">
                        <a:cs typeface="Fana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73883"/>
                  </a:ext>
                </a:extLst>
              </a:tr>
              <a:tr h="995866">
                <a:tc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ar-SA" altLang="zh-CN" sz="20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ينشئ سطراً واحداً من النص مع إمكانية إخفاء النص</a:t>
                      </a:r>
                      <a:endParaRPr lang="ar-SA" sz="20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indent="-166688" algn="ctr"/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&lt; </a:t>
                      </a:r>
                      <a:r>
                        <a:rPr lang="en-US" sz="20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input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en-US" sz="200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Type 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= “ </a:t>
                      </a:r>
                      <a:r>
                        <a:rPr lang="en-US" sz="200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submit 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” &gt;</a:t>
                      </a:r>
                      <a:endParaRPr lang="ar-SA" sz="20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ahnschrift SemiBold SemiConden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marR="0" lvl="0" indent="-166688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&lt;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input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Type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= “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email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” &gt;</a:t>
                      </a:r>
                      <a:endParaRPr kumimoji="0" lang="ar-SA" sz="20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Bahnschrift SemiBold SemiConden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marR="0" lvl="0" indent="-166688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&lt;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input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Type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= “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password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” &gt;</a:t>
                      </a:r>
                      <a:endParaRPr kumimoji="0" lang="ar-SA" sz="20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Bahnschrift SemiBold SemiConden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576896"/>
                  </a:ext>
                </a:extLst>
              </a:tr>
              <a:tr h="982437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zh-CN" sz="20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ينشئ سطراً واحداً مخصصًا للبريد الالكتروني </a:t>
                      </a:r>
                      <a:endParaRPr lang="ar-SA" sz="20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indent="-166688" algn="ctr"/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&lt; </a:t>
                      </a:r>
                      <a:r>
                        <a:rPr lang="en-US" sz="20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input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en-US" sz="200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Type 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= “ </a:t>
                      </a:r>
                      <a:r>
                        <a:rPr lang="en-US" sz="200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submit 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” &gt;</a:t>
                      </a:r>
                      <a:endParaRPr lang="ar-SA" sz="20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ahnschrift SemiBold SemiConden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marR="0" lvl="0" indent="-166688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&lt;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input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Type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= “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email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” &gt;</a:t>
                      </a:r>
                      <a:endParaRPr kumimoji="0" lang="ar-SA" sz="20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Bahnschrift SemiBold SemiConden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marR="0" lvl="0" indent="-166688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&lt;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input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Type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= “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password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” &gt;</a:t>
                      </a:r>
                      <a:endParaRPr kumimoji="0" lang="ar-SA" sz="20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Bahnschrift SemiBold SemiConden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425042"/>
                  </a:ext>
                </a:extLst>
              </a:tr>
              <a:tr h="928373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zh-CN" sz="20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يحدد زر الاختيار من متعدد ويمكن اختيار خيار واحد فقط</a:t>
                      </a:r>
                      <a:endParaRPr lang="ar-SA" sz="20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indent="-166688" algn="ctr"/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&lt; </a:t>
                      </a:r>
                      <a:r>
                        <a:rPr lang="en-US" sz="20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input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en-US" sz="200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Type 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= “ </a:t>
                      </a:r>
                      <a:r>
                        <a:rPr lang="en-US" sz="200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submit 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” &gt;</a:t>
                      </a:r>
                      <a:endParaRPr lang="ar-SA" sz="20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ahnschrift SemiBold SemiConden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marR="0" lvl="0" indent="-166688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&lt;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input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Type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= “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radio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” &gt;</a:t>
                      </a:r>
                      <a:endParaRPr kumimoji="0" lang="ar-SA" sz="20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Bahnschrift SemiBold SemiConden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marR="0" lvl="0" indent="-166688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&lt;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input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Type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= “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password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” &gt;</a:t>
                      </a:r>
                      <a:endParaRPr kumimoji="0" lang="ar-SA" sz="20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Bahnschrift SemiBold SemiConden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912839"/>
                  </a:ext>
                </a:extLst>
              </a:tr>
              <a:tr h="995866">
                <a:tc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ar-SA" altLang="zh-CN" sz="20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ينشئ زر الموافقة على الإرسال إلي الخادم </a:t>
                      </a:r>
                      <a:endParaRPr lang="ar-SA" sz="20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indent="-166688" algn="ctr"/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&lt; </a:t>
                      </a:r>
                      <a:r>
                        <a:rPr lang="en-US" sz="20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input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en-US" sz="200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Type 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= “ </a:t>
                      </a:r>
                      <a:r>
                        <a:rPr lang="en-US" sz="200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submit </a:t>
                      </a:r>
                      <a:r>
                        <a:rPr lang="en-US" sz="20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” &gt;</a:t>
                      </a:r>
                      <a:endParaRPr lang="ar-SA" sz="20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ahnschrift SemiBold SemiConden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marR="0" lvl="0" indent="-166688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&lt;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input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Type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= “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email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” &gt;</a:t>
                      </a:r>
                      <a:endParaRPr kumimoji="0" lang="ar-SA" sz="20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Bahnschrift SemiBold SemiConden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6688" marR="0" lvl="0" indent="-166688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&lt;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input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Type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= “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srgbClr val="D45803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text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” &gt;</a:t>
                      </a:r>
                      <a:endParaRPr kumimoji="0" lang="ar-SA" sz="20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Bahnschrift SemiBold SemiConden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6015456"/>
                  </a:ext>
                </a:extLst>
              </a:tr>
            </a:tbl>
          </a:graphicData>
        </a:graphic>
      </p:graphicFrame>
      <p:sp>
        <p:nvSpPr>
          <p:cNvPr id="26" name="Rectangle 13">
            <a:extLst>
              <a:ext uri="{FF2B5EF4-FFF2-40B4-BE49-F238E27FC236}">
                <a16:creationId xmlns:a16="http://schemas.microsoft.com/office/drawing/2014/main" id="{02B8752D-E466-431D-94C8-38975B9FB516}"/>
              </a:ext>
            </a:extLst>
          </p:cNvPr>
          <p:cNvSpPr/>
          <p:nvPr/>
        </p:nvSpPr>
        <p:spPr>
          <a:xfrm>
            <a:off x="582805" y="2582426"/>
            <a:ext cx="2766720" cy="55266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09CD3E0-4FF2-40B5-9881-1DE72A444E1B}"/>
              </a:ext>
            </a:extLst>
          </p:cNvPr>
          <p:cNvSpPr/>
          <p:nvPr/>
        </p:nvSpPr>
        <p:spPr>
          <a:xfrm>
            <a:off x="6280220" y="5535689"/>
            <a:ext cx="2498459" cy="51342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4974227-81CC-41B0-9B2E-C31241B6253E}"/>
              </a:ext>
            </a:extLst>
          </p:cNvPr>
          <p:cNvSpPr/>
          <p:nvPr/>
        </p:nvSpPr>
        <p:spPr>
          <a:xfrm>
            <a:off x="3567259" y="4592097"/>
            <a:ext cx="2498459" cy="56270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34016D3-2804-478A-9E7B-D3854708D859}"/>
              </a:ext>
            </a:extLst>
          </p:cNvPr>
          <p:cNvSpPr/>
          <p:nvPr/>
        </p:nvSpPr>
        <p:spPr>
          <a:xfrm>
            <a:off x="3567259" y="3638944"/>
            <a:ext cx="2498459" cy="56270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3214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8419533" y="4140906"/>
            <a:ext cx="398896" cy="23491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endParaRPr sz="1533">
              <a:latin typeface="DejaVu Sans"/>
              <a:cs typeface="DejaVu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8591" y="4262425"/>
            <a:ext cx="565173" cy="23497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endParaRPr sz="2300" baseline="28985">
              <a:latin typeface="DejaVu Sans"/>
              <a:cs typeface="DejaVu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85554" y="4199839"/>
            <a:ext cx="564313" cy="23497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endParaRPr sz="2300" baseline="28985">
              <a:latin typeface="DejaVu Sans"/>
              <a:cs typeface="DejaVu Sans"/>
            </a:endParaRPr>
          </a:p>
        </p:txBody>
      </p:sp>
      <p:pic>
        <p:nvPicPr>
          <p:cNvPr id="41" name="图片 6">
            <a:extLst>
              <a:ext uri="{FF2B5EF4-FFF2-40B4-BE49-F238E27FC236}">
                <a16:creationId xmlns:a16="http://schemas.microsoft.com/office/drawing/2014/main" id="{377C5012-436A-4A8F-9B81-9F07F5467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0" y="6200108"/>
            <a:ext cx="12203151" cy="680593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DBDA950-7D73-CB25-D268-B056D318EE04}"/>
              </a:ext>
            </a:extLst>
          </p:cNvPr>
          <p:cNvGrpSpPr/>
          <p:nvPr/>
        </p:nvGrpSpPr>
        <p:grpSpPr>
          <a:xfrm>
            <a:off x="346799" y="2959313"/>
            <a:ext cx="3090235" cy="903519"/>
            <a:chOff x="297518" y="1437062"/>
            <a:chExt cx="1765209" cy="1584433"/>
          </a:xfrm>
          <a:solidFill>
            <a:srgbClr val="0070C0"/>
          </a:solidFill>
        </p:grpSpPr>
        <p:sp>
          <p:nvSpPr>
            <p:cNvPr id="4" name="Google Shape;940;p42">
              <a:extLst>
                <a:ext uri="{FF2B5EF4-FFF2-40B4-BE49-F238E27FC236}">
                  <a16:creationId xmlns:a16="http://schemas.microsoft.com/office/drawing/2014/main" id="{E557EC39-A131-93F0-20F0-38A04027D42C}"/>
                </a:ext>
              </a:extLst>
            </p:cNvPr>
            <p:cNvSpPr/>
            <p:nvPr/>
          </p:nvSpPr>
          <p:spPr>
            <a:xfrm>
              <a:off x="297518" y="1437062"/>
              <a:ext cx="1765209" cy="1584433"/>
            </a:xfrm>
            <a:prstGeom prst="round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>
                <a:buClr>
                  <a:srgbClr val="000000"/>
                </a:buClr>
              </a:pPr>
              <a:endParaRPr sz="32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Google Shape;943;p42">
              <a:extLst>
                <a:ext uri="{FF2B5EF4-FFF2-40B4-BE49-F238E27FC236}">
                  <a16:creationId xmlns:a16="http://schemas.microsoft.com/office/drawing/2014/main" id="{C14C1101-B538-BC62-F5C6-AF3309981484}"/>
                </a:ext>
              </a:extLst>
            </p:cNvPr>
            <p:cNvSpPr txBox="1">
              <a:spLocks/>
            </p:cNvSpPr>
            <p:nvPr/>
          </p:nvSpPr>
          <p:spPr>
            <a:xfrm>
              <a:off x="446398" y="1845278"/>
              <a:ext cx="1467448" cy="768000"/>
            </a:xfrm>
            <a:prstGeom prst="roundRect">
              <a:avLst/>
            </a:prstGeom>
            <a:grp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defRPr>
              </a:lvl1pPr>
            </a:lstStyle>
            <a:p>
              <a:pPr algn="ctr" rtl="1">
                <a:lnSpc>
                  <a:spcPct val="100000"/>
                </a:lnSpc>
                <a:buClr>
                  <a:schemeClr val="dk1"/>
                </a:buClr>
              </a:pPr>
              <a:r>
                <a:rPr lang="ar-SA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تدريب 1 صفحة 112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51AA4C9A-8B67-028E-C55E-90E8E33155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17" t="22223" r="39333" b="11465"/>
          <a:stretch/>
        </p:blipFill>
        <p:spPr>
          <a:xfrm>
            <a:off x="3615477" y="1062942"/>
            <a:ext cx="8121444" cy="5227326"/>
          </a:xfrm>
          <a:prstGeom prst="rect">
            <a:avLst/>
          </a:prstGeom>
          <a:ln w="38100" cap="sq">
            <a:solidFill>
              <a:srgbClr val="4472C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293B11DD-DB97-5E56-0FE9-5A4D5F8F030C}"/>
              </a:ext>
            </a:extLst>
          </p:cNvPr>
          <p:cNvSpPr/>
          <p:nvPr/>
        </p:nvSpPr>
        <p:spPr>
          <a:xfrm>
            <a:off x="4914635" y="187695"/>
            <a:ext cx="7278356" cy="719434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واجب منزلي (1) يرسل عن طريق منصة مدرستي </a:t>
            </a:r>
          </a:p>
        </p:txBody>
      </p:sp>
    </p:spTree>
    <p:extLst>
      <p:ext uri="{BB962C8B-B14F-4D97-AF65-F5344CB8AC3E}">
        <p14:creationId xmlns:p14="http://schemas.microsoft.com/office/powerpoint/2010/main" val="3057287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خلفية تجريدية لشبكة">
            <a:extLst>
              <a:ext uri="{FF2B5EF4-FFF2-40B4-BE49-F238E27FC236}">
                <a16:creationId xmlns:a16="http://schemas.microsoft.com/office/drawing/2014/main" id="{0BBF19E0-DC61-4D62-B6FC-59DF704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44C2E5B-070F-4CB2-BB70-693CA6F78F68}"/>
              </a:ext>
            </a:extLst>
          </p:cNvPr>
          <p:cNvSpPr txBox="1"/>
          <p:nvPr/>
        </p:nvSpPr>
        <p:spPr>
          <a:xfrm>
            <a:off x="0" y="5842337"/>
            <a:ext cx="5104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r-SA" sz="6000" dirty="0">
                <a:solidFill>
                  <a:srgbClr val="FF0000"/>
                </a:solidFill>
                <a:cs typeface="Fanan" pitchFamily="2" charset="-78"/>
              </a:rPr>
              <a:t>نهاية الدرس الأول</a:t>
            </a:r>
          </a:p>
        </p:txBody>
      </p:sp>
    </p:spTree>
    <p:extLst>
      <p:ext uri="{BB962C8B-B14F-4D97-AF65-F5344CB8AC3E}">
        <p14:creationId xmlns:p14="http://schemas.microsoft.com/office/powerpoint/2010/main" val="13498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3938954"/>
            <a:ext cx="12203151" cy="29190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20E9AAB-A1C1-4A16-97A7-42D58D2E3FB4}"/>
              </a:ext>
            </a:extLst>
          </p:cNvPr>
          <p:cNvSpPr txBox="1">
            <a:spLocks/>
          </p:cNvSpPr>
          <p:nvPr/>
        </p:nvSpPr>
        <p:spPr>
          <a:xfrm>
            <a:off x="231112" y="2182049"/>
            <a:ext cx="11304396" cy="21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lvl="0" algn="ctr" rtl="1">
              <a:buClr>
                <a:srgbClr val="003849"/>
              </a:buClr>
              <a:defRPr/>
            </a:pPr>
            <a:r>
              <a:rPr kumimoji="0" lang="ar-SA" sz="7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الوحدة الثالثة </a:t>
            </a:r>
            <a:br>
              <a:rPr kumimoji="0" lang="ar-SA" sz="8800" b="1" i="0" u="none" strike="noStrike" kern="0" cap="none" spc="0" normalizeH="0" baseline="0" noProof="0" dirty="0">
                <a:ln>
                  <a:noFill/>
                </a:ln>
                <a:solidFill>
                  <a:srgbClr val="E3E7EA">
                    <a:lumMod val="25000"/>
                  </a:srgbClr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lang="ar-SA" sz="5400" kern="0" dirty="0">
                <a:solidFill>
                  <a:schemeClr val="tx1"/>
                </a:solidFill>
                <a:cs typeface="Fanan" pitchFamily="2" charset="-78"/>
              </a:rPr>
              <a:t>البرمجة باستخدام لغة ترميز النص التشعبي (</a:t>
            </a:r>
            <a:r>
              <a:rPr lang="en-US" sz="3600" kern="0" dirty="0">
                <a:solidFill>
                  <a:schemeClr val="tx1"/>
                </a:solidFill>
                <a:cs typeface="Fanan" pitchFamily="2" charset="-78"/>
              </a:rPr>
              <a:t>HTML</a:t>
            </a:r>
            <a:r>
              <a:rPr lang="ar-SA" sz="5400" kern="0" dirty="0">
                <a:solidFill>
                  <a:schemeClr val="tx1"/>
                </a:solidFill>
                <a:cs typeface="Fanan" pitchFamily="2" charset="-78"/>
              </a:rPr>
              <a:t>)</a:t>
            </a:r>
            <a:endParaRPr kumimoji="0" lang="en-SA" sz="6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Fanan" pitchFamily="2" charset="-78"/>
              <a:sym typeface="Pangolin"/>
            </a:endParaRPr>
          </a:p>
        </p:txBody>
      </p:sp>
      <p:pic>
        <p:nvPicPr>
          <p:cNvPr id="12" name="Picture 2" descr="Learn HTML - التطبيقات على Google Play">
            <a:extLst>
              <a:ext uri="{FF2B5EF4-FFF2-40B4-BE49-F238E27FC236}">
                <a16:creationId xmlns:a16="http://schemas.microsoft.com/office/drawing/2014/main" id="{EF4A6D7F-FE59-43C5-BBC2-DE058FB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48" y="14536"/>
            <a:ext cx="2994409" cy="24015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0EBFC17-840D-28D6-7E49-422F2AC58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6">
            <a:extLst>
              <a:ext uri="{FF2B5EF4-FFF2-40B4-BE49-F238E27FC236}">
                <a16:creationId xmlns:a16="http://schemas.microsoft.com/office/drawing/2014/main" id="{EAFE825A-5EE8-43EE-A4A9-4C337290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4921964"/>
            <a:ext cx="12203151" cy="19535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24E6C4-AAC5-40C9-B2AA-28C2BBCD57F6}"/>
              </a:ext>
            </a:extLst>
          </p:cNvPr>
          <p:cNvGrpSpPr/>
          <p:nvPr/>
        </p:nvGrpSpPr>
        <p:grpSpPr>
          <a:xfrm>
            <a:off x="687373" y="1703404"/>
            <a:ext cx="11002944" cy="2912591"/>
            <a:chOff x="784099" y="5045961"/>
            <a:chExt cx="4587133" cy="1389339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383E08E-8B38-48F3-9716-0DE34A247826}"/>
                </a:ext>
              </a:extLst>
            </p:cNvPr>
            <p:cNvSpPr/>
            <p:nvPr/>
          </p:nvSpPr>
          <p:spPr>
            <a:xfrm rot="429712">
              <a:off x="1639303" y="5045961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3C5CB0-00C9-448D-A826-1821484B6735}"/>
                </a:ext>
              </a:extLst>
            </p:cNvPr>
            <p:cNvSpPr/>
            <p:nvPr/>
          </p:nvSpPr>
          <p:spPr>
            <a:xfrm>
              <a:off x="784099" y="5178420"/>
              <a:ext cx="4587133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96FBD9-28D8-4FB4-8850-F2672AC77D40}"/>
                </a:ext>
              </a:extLst>
            </p:cNvPr>
            <p:cNvSpPr/>
            <p:nvPr/>
          </p:nvSpPr>
          <p:spPr>
            <a:xfrm>
              <a:off x="4114351" y="5178420"/>
              <a:ext cx="1256880" cy="125688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8B686B5-6A6F-4A64-BD94-B53C57F1A773}"/>
                </a:ext>
              </a:extLst>
            </p:cNvPr>
            <p:cNvSpPr/>
            <p:nvPr/>
          </p:nvSpPr>
          <p:spPr>
            <a:xfrm>
              <a:off x="4275376" y="5339445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0260CF-3CD0-4E6F-8FBC-930D78E31066}"/>
                </a:ext>
              </a:extLst>
            </p:cNvPr>
            <p:cNvSpPr txBox="1"/>
            <p:nvPr/>
          </p:nvSpPr>
          <p:spPr>
            <a:xfrm>
              <a:off x="4336391" y="5627944"/>
              <a:ext cx="812800" cy="30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4472C4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0B03E7-0CD3-449F-84C9-1D7D59D3E1FE}"/>
                </a:ext>
              </a:extLst>
            </p:cNvPr>
            <p:cNvSpPr txBox="1"/>
            <p:nvPr/>
          </p:nvSpPr>
          <p:spPr>
            <a:xfrm>
              <a:off x="922011" y="5648797"/>
              <a:ext cx="2181902" cy="36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dirty="0">
                  <a:solidFill>
                    <a:srgbClr val="4472C4"/>
                  </a:solidFill>
                  <a:latin typeface="Century Gothic" panose="020B0502020202020204" pitchFamily="34" charset="0"/>
                  <a:cs typeface="Fanan" pitchFamily="2" charset="-78"/>
                </a:rPr>
                <a:t>إنشاء نموذج بلغة (</a:t>
              </a:r>
              <a:r>
                <a:rPr lang="en-US" sz="3600" dirty="0">
                  <a:solidFill>
                    <a:srgbClr val="4472C4"/>
                  </a:solidFill>
                  <a:latin typeface="Century Gothic" panose="020B0502020202020204" pitchFamily="34" charset="0"/>
                  <a:cs typeface="Fanan" pitchFamily="2" charset="-78"/>
                </a:rPr>
                <a:t>HTML</a:t>
              </a:r>
              <a:r>
                <a:rPr lang="ar-SA" sz="4400" dirty="0">
                  <a:solidFill>
                    <a:srgbClr val="4472C4"/>
                  </a:solidFill>
                  <a:latin typeface="Century Gothic" panose="020B0502020202020204" pitchFamily="34" charset="0"/>
                  <a:cs typeface="Fanan" pitchFamily="2" charset="-78"/>
                </a:rPr>
                <a:t>)</a:t>
              </a:r>
              <a:endParaRPr lang="en-US" sz="4400" dirty="0">
                <a:solidFill>
                  <a:srgbClr val="4472C4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</p:grpSp>
      <p:grpSp>
        <p:nvGrpSpPr>
          <p:cNvPr id="114" name="Google Shape;10356;p59">
            <a:extLst>
              <a:ext uri="{FF2B5EF4-FFF2-40B4-BE49-F238E27FC236}">
                <a16:creationId xmlns:a16="http://schemas.microsoft.com/office/drawing/2014/main" id="{D9775AD3-55B0-4D6A-B011-F276F00D71DC}"/>
              </a:ext>
            </a:extLst>
          </p:cNvPr>
          <p:cNvGrpSpPr/>
          <p:nvPr/>
        </p:nvGrpSpPr>
        <p:grpSpPr>
          <a:xfrm>
            <a:off x="6190621" y="2502049"/>
            <a:ext cx="1878794" cy="1592985"/>
            <a:chOff x="2567841" y="1994124"/>
            <a:chExt cx="399812" cy="306477"/>
          </a:xfrm>
          <a:solidFill>
            <a:schemeClr val="accent1"/>
          </a:solidFill>
        </p:grpSpPr>
        <p:sp>
          <p:nvSpPr>
            <p:cNvPr id="115" name="Google Shape;10357;p59">
              <a:extLst>
                <a:ext uri="{FF2B5EF4-FFF2-40B4-BE49-F238E27FC236}">
                  <a16:creationId xmlns:a16="http://schemas.microsoft.com/office/drawing/2014/main" id="{506D0AF8-3F99-4C39-AA8C-FF9B1C98C1F6}"/>
                </a:ext>
              </a:extLst>
            </p:cNvPr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0358;p59">
              <a:extLst>
                <a:ext uri="{FF2B5EF4-FFF2-40B4-BE49-F238E27FC236}">
                  <a16:creationId xmlns:a16="http://schemas.microsoft.com/office/drawing/2014/main" id="{603D9FAE-9117-4493-9C26-A440C94D837D}"/>
                </a:ext>
              </a:extLst>
            </p:cNvPr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0359;p59">
              <a:extLst>
                <a:ext uri="{FF2B5EF4-FFF2-40B4-BE49-F238E27FC236}">
                  <a16:creationId xmlns:a16="http://schemas.microsoft.com/office/drawing/2014/main" id="{08E39265-8034-4B98-8D5B-05C4E7BA1BF4}"/>
                </a:ext>
              </a:extLst>
            </p:cNvPr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261CC12C-7C49-4B6F-B679-0BD247041AD6}"/>
              </a:ext>
            </a:extLst>
          </p:cNvPr>
          <p:cNvSpPr/>
          <p:nvPr/>
        </p:nvSpPr>
        <p:spPr>
          <a:xfrm>
            <a:off x="3848520" y="266785"/>
            <a:ext cx="833793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cs typeface="Fanan" pitchFamily="2" charset="-78"/>
              </a:rPr>
              <a:t>ماذا ستتعلم خلال الوحدة الثالثة : البرمجة باستخدام لغة ترميز النص التشعبي (</a:t>
            </a:r>
            <a:r>
              <a:rPr lang="en-US" sz="2400" dirty="0">
                <a:cs typeface="Fanan" pitchFamily="2" charset="-78"/>
              </a:rPr>
              <a:t>HTML</a:t>
            </a:r>
            <a:r>
              <a:rPr lang="ar-SA" sz="2400" dirty="0">
                <a:cs typeface="Fanan" pitchFamily="2" charset="-78"/>
              </a:rPr>
              <a:t>)</a:t>
            </a:r>
          </a:p>
        </p:txBody>
      </p:sp>
      <p:pic>
        <p:nvPicPr>
          <p:cNvPr id="8194" name="Picture 2" descr="عناصر HTML | HTML Elements - Careerians">
            <a:extLst>
              <a:ext uri="{FF2B5EF4-FFF2-40B4-BE49-F238E27FC236}">
                <a16:creationId xmlns:a16="http://schemas.microsoft.com/office/drawing/2014/main" id="{E74AEEAC-8915-4294-9450-106D4BA02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8" t="15127" r="9272" b="7606"/>
          <a:stretch/>
        </p:blipFill>
        <p:spPr bwMode="auto">
          <a:xfrm>
            <a:off x="6582607" y="2769625"/>
            <a:ext cx="1123066" cy="6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CE701E0-5208-7B53-7FA2-0B7FFC0F2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3893733"/>
            <a:ext cx="12203151" cy="2964267"/>
          </a:xfrm>
          <a:prstGeom prst="rect">
            <a:avLst/>
          </a:prstGeom>
        </p:spPr>
      </p:pic>
      <p:sp>
        <p:nvSpPr>
          <p:cNvPr id="8" name="Google Shape;332;p28">
            <a:extLst>
              <a:ext uri="{FF2B5EF4-FFF2-40B4-BE49-F238E27FC236}">
                <a16:creationId xmlns:a16="http://schemas.microsoft.com/office/drawing/2014/main" id="{A5F88C0D-2BD7-4CE2-BA34-337AC2A4FA3D}"/>
              </a:ext>
            </a:extLst>
          </p:cNvPr>
          <p:cNvSpPr txBox="1">
            <a:spLocks/>
          </p:cNvSpPr>
          <p:nvPr/>
        </p:nvSpPr>
        <p:spPr>
          <a:xfrm>
            <a:off x="1245997" y="2713057"/>
            <a:ext cx="8725120" cy="29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 rtl="1">
              <a:buClr>
                <a:srgbClr val="003849"/>
              </a:buClr>
              <a:defRPr/>
            </a:pPr>
            <a:r>
              <a:rPr lang="ar-SA" sz="6000" kern="0" noProof="0" dirty="0">
                <a:solidFill>
                  <a:srgbClr val="C00000"/>
                </a:solidFill>
                <a:cs typeface="Fanan" pitchFamily="2" charset="-78"/>
              </a:rPr>
              <a:t>الدرس الأول </a:t>
            </a:r>
            <a:b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lang="ar-SA" sz="6000" dirty="0">
                <a:solidFill>
                  <a:schemeClr val="tx1"/>
                </a:solidFill>
                <a:latin typeface="Century Gothic" panose="020B0502020202020204" pitchFamily="34" charset="0"/>
                <a:cs typeface="Fanan" pitchFamily="2" charset="-78"/>
              </a:rPr>
              <a:t>إنشاء نموذج بلغة (</a:t>
            </a:r>
            <a:r>
              <a:rPr lang="en-US" sz="4400" dirty="0">
                <a:solidFill>
                  <a:schemeClr val="tx1"/>
                </a:solidFill>
                <a:latin typeface="Century Gothic" panose="020B0502020202020204" pitchFamily="34" charset="0"/>
                <a:cs typeface="Fanan" pitchFamily="2" charset="-78"/>
              </a:rPr>
              <a:t>HTML</a:t>
            </a:r>
            <a:r>
              <a:rPr lang="ar-SA" sz="6000" dirty="0">
                <a:solidFill>
                  <a:schemeClr val="tx1"/>
                </a:solidFill>
                <a:latin typeface="Century Gothic" panose="020B0502020202020204" pitchFamily="34" charset="0"/>
                <a:cs typeface="Fanan" pitchFamily="2" charset="-78"/>
              </a:rPr>
              <a:t>)</a:t>
            </a:r>
            <a:endParaRPr lang="en-US" sz="6000" dirty="0">
              <a:solidFill>
                <a:schemeClr val="tx1"/>
              </a:solidFill>
              <a:latin typeface="Century Gothic" panose="020B0502020202020204" pitchFamily="34" charset="0"/>
              <a:cs typeface="Fanan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endParaRPr kumimoji="0" lang="ar-SA" sz="6000" b="1" i="0" u="none" strike="noStrike" kern="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cs typeface="Fanan" pitchFamily="2" charset="-78"/>
              <a:sym typeface="Pangolin"/>
            </a:endParaRPr>
          </a:p>
        </p:txBody>
      </p:sp>
      <p:pic>
        <p:nvPicPr>
          <p:cNvPr id="1028" name="Picture 4" descr="Logo Html Html5 - Free image on Pixabay">
            <a:extLst>
              <a:ext uri="{FF2B5EF4-FFF2-40B4-BE49-F238E27FC236}">
                <a16:creationId xmlns:a16="http://schemas.microsoft.com/office/drawing/2014/main" id="{0812326C-D402-4F38-B147-86F8A90C2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72" y="207673"/>
            <a:ext cx="2649415" cy="26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02D26AF-F355-2D23-C309-D7F9C8324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2">
            <a:extLst>
              <a:ext uri="{FF2B5EF4-FFF2-40B4-BE49-F238E27FC236}">
                <a16:creationId xmlns:a16="http://schemas.microsoft.com/office/drawing/2014/main" id="{757BCDBF-D13D-468C-9EFC-106BBC17C727}"/>
              </a:ext>
            </a:extLst>
          </p:cNvPr>
          <p:cNvSpPr txBox="1"/>
          <p:nvPr/>
        </p:nvSpPr>
        <p:spPr>
          <a:xfrm>
            <a:off x="565996" y="967476"/>
            <a:ext cx="530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algn="r" rtl="1">
              <a:spcBef>
                <a:spcPts val="1600"/>
              </a:spcBef>
              <a:buSzPts val="1200"/>
              <a:defRPr/>
            </a:pPr>
            <a:r>
              <a:rPr lang="ar-SA" sz="3200" b="1" dirty="0">
                <a:solidFill>
                  <a:schemeClr val="accent2"/>
                </a:solidFill>
                <a:cs typeface="Fanan" pitchFamily="2" charset="-78"/>
              </a:rPr>
              <a:t>ما هو مفهوم النموذج بلغة (</a:t>
            </a:r>
            <a:r>
              <a:rPr lang="en-US" sz="3200" b="1" dirty="0">
                <a:solidFill>
                  <a:schemeClr val="accent2"/>
                </a:solidFill>
                <a:cs typeface="Fanan" pitchFamily="2" charset="-78"/>
              </a:rPr>
              <a:t>HTML</a:t>
            </a:r>
            <a:r>
              <a:rPr lang="ar-SA" sz="3200" b="1" dirty="0">
                <a:solidFill>
                  <a:schemeClr val="accent2"/>
                </a:solidFill>
                <a:cs typeface="Fanan" pitchFamily="2" charset="-78"/>
              </a:rPr>
              <a:t>)</a:t>
            </a:r>
            <a:endParaRPr lang="en-GB" sz="3200" b="1" dirty="0">
              <a:solidFill>
                <a:schemeClr val="accent2"/>
              </a:solidFill>
              <a:cs typeface="Fanan" pitchFamily="2" charset="-78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7478DCCF-9683-4A85-BBF9-80C0D036D4F0}"/>
              </a:ext>
            </a:extLst>
          </p:cNvPr>
          <p:cNvSpPr txBox="1"/>
          <p:nvPr/>
        </p:nvSpPr>
        <p:spPr>
          <a:xfrm>
            <a:off x="285660" y="1606113"/>
            <a:ext cx="558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lvl="0" algn="r" rtl="1">
              <a:spcBef>
                <a:spcPts val="1600"/>
              </a:spcBef>
              <a:spcAft>
                <a:spcPts val="0"/>
              </a:spcAft>
              <a:buSzPts val="1200"/>
            </a:pPr>
            <a:r>
              <a:rPr lang="ar-SA" sz="3200" b="1" dirty="0">
                <a:solidFill>
                  <a:schemeClr val="accent4"/>
                </a:solidFill>
                <a:cs typeface="Fanan" pitchFamily="2" charset="-78"/>
                <a:sym typeface="Roboto"/>
              </a:rPr>
              <a:t>كيفية عمل النموذج بلغة (</a:t>
            </a:r>
            <a:r>
              <a:rPr lang="en-US" sz="3200" b="1" dirty="0">
                <a:solidFill>
                  <a:schemeClr val="accent4"/>
                </a:solidFill>
                <a:cs typeface="Fanan" pitchFamily="2" charset="-78"/>
                <a:sym typeface="Roboto"/>
              </a:rPr>
              <a:t>HTML</a:t>
            </a:r>
            <a:r>
              <a:rPr lang="ar-SA" sz="3200" b="1" dirty="0">
                <a:solidFill>
                  <a:schemeClr val="accent4"/>
                </a:solidFill>
                <a:cs typeface="Fanan" pitchFamily="2" charset="-78"/>
                <a:sym typeface="Roboto"/>
              </a:rPr>
              <a:t>)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46A68A13-F6E6-4222-A06A-EE76E7621596}"/>
              </a:ext>
            </a:extLst>
          </p:cNvPr>
          <p:cNvSpPr txBox="1"/>
          <p:nvPr/>
        </p:nvSpPr>
        <p:spPr>
          <a:xfrm>
            <a:off x="774878" y="2047901"/>
            <a:ext cx="4956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200" b="1" dirty="0">
                <a:solidFill>
                  <a:schemeClr val="accent5"/>
                </a:solidFill>
                <a:cs typeface="Fanan" pitchFamily="2" charset="-78"/>
              </a:rPr>
              <a:t>ما هي بنية النموذج بلغة (</a:t>
            </a:r>
            <a:r>
              <a:rPr lang="en-US" sz="3200" b="1" dirty="0">
                <a:solidFill>
                  <a:schemeClr val="accent5"/>
                </a:solidFill>
                <a:cs typeface="Fanan" pitchFamily="2" charset="-78"/>
              </a:rPr>
              <a:t>HTML</a:t>
            </a:r>
            <a:r>
              <a:rPr lang="ar-SA" sz="3200" b="1" dirty="0">
                <a:solidFill>
                  <a:schemeClr val="accent5"/>
                </a:solidFill>
                <a:cs typeface="Fanan" pitchFamily="2" charset="-78"/>
              </a:rPr>
              <a:t>)</a:t>
            </a:r>
          </a:p>
        </p:txBody>
      </p:sp>
      <p:sp>
        <p:nvSpPr>
          <p:cNvPr id="33" name="Oval 15">
            <a:extLst>
              <a:ext uri="{FF2B5EF4-FFF2-40B4-BE49-F238E27FC236}">
                <a16:creationId xmlns:a16="http://schemas.microsoft.com/office/drawing/2014/main" id="{ACBC3850-3336-4311-BAE7-7DBAC26AB31B}"/>
              </a:ext>
            </a:extLst>
          </p:cNvPr>
          <p:cNvSpPr/>
          <p:nvPr/>
        </p:nvSpPr>
        <p:spPr>
          <a:xfrm>
            <a:off x="5741007" y="1007845"/>
            <a:ext cx="506367" cy="5063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1</a:t>
            </a:r>
            <a:endParaRPr lang="en-US" b="1" dirty="0"/>
          </a:p>
        </p:txBody>
      </p:sp>
      <p:sp>
        <p:nvSpPr>
          <p:cNvPr id="35" name="Oval 16">
            <a:extLst>
              <a:ext uri="{FF2B5EF4-FFF2-40B4-BE49-F238E27FC236}">
                <a16:creationId xmlns:a16="http://schemas.microsoft.com/office/drawing/2014/main" id="{77982708-7AEE-4A87-85B1-35E3B3459252}"/>
              </a:ext>
            </a:extLst>
          </p:cNvPr>
          <p:cNvSpPr/>
          <p:nvPr/>
        </p:nvSpPr>
        <p:spPr>
          <a:xfrm>
            <a:off x="5741664" y="1626377"/>
            <a:ext cx="506367" cy="506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2</a:t>
            </a:r>
            <a:endParaRPr lang="en-US" b="1" dirty="0"/>
          </a:p>
        </p:txBody>
      </p:sp>
      <p:sp>
        <p:nvSpPr>
          <p:cNvPr id="36" name="Oval 17">
            <a:extLst>
              <a:ext uri="{FF2B5EF4-FFF2-40B4-BE49-F238E27FC236}">
                <a16:creationId xmlns:a16="http://schemas.microsoft.com/office/drawing/2014/main" id="{D1A9F96B-84B5-4535-89A3-0905836C9EA7}"/>
              </a:ext>
            </a:extLst>
          </p:cNvPr>
          <p:cNvSpPr/>
          <p:nvPr/>
        </p:nvSpPr>
        <p:spPr>
          <a:xfrm>
            <a:off x="5750839" y="2289543"/>
            <a:ext cx="506367" cy="506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3</a:t>
            </a:r>
            <a:endParaRPr lang="en-US" b="1" dirty="0"/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A092E10A-83F0-4781-94AD-72ACE72A3899}"/>
              </a:ext>
            </a:extLst>
          </p:cNvPr>
          <p:cNvSpPr/>
          <p:nvPr/>
        </p:nvSpPr>
        <p:spPr>
          <a:xfrm>
            <a:off x="5750839" y="2926713"/>
            <a:ext cx="506367" cy="50636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3F24AF5C-719E-478C-99B4-595FD717665F}"/>
              </a:ext>
            </a:extLst>
          </p:cNvPr>
          <p:cNvSpPr txBox="1"/>
          <p:nvPr/>
        </p:nvSpPr>
        <p:spPr>
          <a:xfrm>
            <a:off x="285661" y="2724943"/>
            <a:ext cx="549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200" b="1" dirty="0">
                <a:solidFill>
                  <a:srgbClr val="A5A5A5"/>
                </a:solidFill>
                <a:cs typeface="Fanan" pitchFamily="2" charset="-78"/>
              </a:rPr>
              <a:t>استخدام الانواع المختلفة لوسم </a:t>
            </a:r>
            <a:r>
              <a:rPr lang="en-US" sz="3200" b="1" dirty="0">
                <a:solidFill>
                  <a:srgbClr val="A5A5A5"/>
                </a:solidFill>
                <a:cs typeface="Fanan" pitchFamily="2" charset="-78"/>
              </a:rPr>
              <a:t>&lt;input&gt;</a:t>
            </a:r>
            <a:r>
              <a:rPr lang="ar-SA" sz="3200" b="1" dirty="0">
                <a:solidFill>
                  <a:srgbClr val="A5A5A5"/>
                </a:solidFill>
                <a:cs typeface="Fanan" pitchFamily="2" charset="-78"/>
              </a:rPr>
              <a:t> 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27A3E16-57E7-4A0A-A28F-43E15800481B}"/>
              </a:ext>
            </a:extLst>
          </p:cNvPr>
          <p:cNvSpPr txBox="1"/>
          <p:nvPr/>
        </p:nvSpPr>
        <p:spPr>
          <a:xfrm>
            <a:off x="-140678" y="3427875"/>
            <a:ext cx="5882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200" b="1" dirty="0">
                <a:solidFill>
                  <a:srgbClr val="0099A9"/>
                </a:solidFill>
                <a:cs typeface="Fanan" pitchFamily="2" charset="-78"/>
              </a:rPr>
              <a:t>استخدام وسم </a:t>
            </a:r>
            <a:r>
              <a:rPr lang="en-US" sz="3200" b="1" dirty="0">
                <a:solidFill>
                  <a:srgbClr val="0099A9"/>
                </a:solidFill>
                <a:cs typeface="Fanan" pitchFamily="2" charset="-78"/>
              </a:rPr>
              <a:t>&lt;fieldset&gt;</a:t>
            </a:r>
            <a:r>
              <a:rPr lang="ar-SA" sz="3200" b="1" dirty="0">
                <a:solidFill>
                  <a:srgbClr val="0099A9"/>
                </a:solidFill>
                <a:cs typeface="Fanan" pitchFamily="2" charset="-78"/>
              </a:rPr>
              <a:t> في لغة </a:t>
            </a:r>
            <a:r>
              <a:rPr lang="en-US" sz="3200" b="1" dirty="0">
                <a:solidFill>
                  <a:srgbClr val="0099A9"/>
                </a:solidFill>
                <a:cs typeface="Fanan" pitchFamily="2" charset="-78"/>
              </a:rPr>
              <a:t>HTML</a:t>
            </a:r>
            <a:endParaRPr lang="ar-SA" sz="3200" b="1" dirty="0">
              <a:solidFill>
                <a:srgbClr val="0099A9"/>
              </a:solidFill>
              <a:cs typeface="Fanan" pitchFamily="2" charset="-78"/>
            </a:endParaRP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FF7CEC92-83F3-4D3D-BB5A-BD7680EE101E}"/>
              </a:ext>
            </a:extLst>
          </p:cNvPr>
          <p:cNvSpPr/>
          <p:nvPr/>
        </p:nvSpPr>
        <p:spPr>
          <a:xfrm>
            <a:off x="5741829" y="3629325"/>
            <a:ext cx="506367" cy="506367"/>
          </a:xfrm>
          <a:prstGeom prst="ellipse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5</a:t>
            </a:r>
            <a:endParaRPr lang="en-US" b="1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A8940C42-145E-4BA5-9EDF-7BE7FDB3CE59}"/>
              </a:ext>
            </a:extLst>
          </p:cNvPr>
          <p:cNvSpPr txBox="1"/>
          <p:nvPr/>
        </p:nvSpPr>
        <p:spPr>
          <a:xfrm>
            <a:off x="-140678" y="4094892"/>
            <a:ext cx="5882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200" b="1" dirty="0">
                <a:solidFill>
                  <a:srgbClr val="EA5E66"/>
                </a:solidFill>
                <a:cs typeface="Fanan" pitchFamily="2" charset="-78"/>
              </a:rPr>
              <a:t>استخدام وسم </a:t>
            </a:r>
            <a:r>
              <a:rPr lang="en-US" sz="3200" b="1" dirty="0">
                <a:solidFill>
                  <a:srgbClr val="EA5E66"/>
                </a:solidFill>
                <a:cs typeface="Fanan" pitchFamily="2" charset="-78"/>
              </a:rPr>
              <a:t>&lt;textarea&gt;</a:t>
            </a:r>
            <a:r>
              <a:rPr lang="ar-SA" sz="3200" b="1" dirty="0">
                <a:solidFill>
                  <a:srgbClr val="EA5E66"/>
                </a:solidFill>
                <a:cs typeface="Fanan" pitchFamily="2" charset="-78"/>
              </a:rPr>
              <a:t> في لغة </a:t>
            </a:r>
            <a:r>
              <a:rPr lang="en-US" sz="3200" b="1" dirty="0">
                <a:solidFill>
                  <a:srgbClr val="EA5E66"/>
                </a:solidFill>
                <a:cs typeface="Fanan" pitchFamily="2" charset="-78"/>
              </a:rPr>
              <a:t>HTML</a:t>
            </a:r>
            <a:endParaRPr lang="ar-SA" sz="3200" b="1" dirty="0">
              <a:solidFill>
                <a:srgbClr val="EA5E66"/>
              </a:solidFill>
              <a:cs typeface="Fanan" pitchFamily="2" charset="-78"/>
            </a:endParaRPr>
          </a:p>
        </p:txBody>
      </p:sp>
      <p:sp>
        <p:nvSpPr>
          <p:cNvPr id="29" name="Oval 17">
            <a:extLst>
              <a:ext uri="{FF2B5EF4-FFF2-40B4-BE49-F238E27FC236}">
                <a16:creationId xmlns:a16="http://schemas.microsoft.com/office/drawing/2014/main" id="{780257BF-2FA7-481F-AC21-DD13AB3A08CB}"/>
              </a:ext>
            </a:extLst>
          </p:cNvPr>
          <p:cNvSpPr/>
          <p:nvPr/>
        </p:nvSpPr>
        <p:spPr>
          <a:xfrm>
            <a:off x="5741829" y="4296342"/>
            <a:ext cx="506367" cy="506367"/>
          </a:xfrm>
          <a:prstGeom prst="ellipse">
            <a:avLst/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6</a:t>
            </a:r>
            <a:endParaRPr lang="en-US" b="1" dirty="0"/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EAFEC5B5-A7D2-6E06-C38D-8C2B63E75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075770"/>
            <a:ext cx="12203151" cy="1782230"/>
          </a:xfrm>
          <a:prstGeom prst="rect">
            <a:avLst/>
          </a:prstGeom>
        </p:spPr>
      </p:pic>
      <p:sp>
        <p:nvSpPr>
          <p:cNvPr id="5" name="Oval 18">
            <a:extLst>
              <a:ext uri="{FF2B5EF4-FFF2-40B4-BE49-F238E27FC236}">
                <a16:creationId xmlns:a16="http://schemas.microsoft.com/office/drawing/2014/main" id="{061DBDB3-00AE-25F4-15C9-66D28C65CFC5}"/>
              </a:ext>
            </a:extLst>
          </p:cNvPr>
          <p:cNvSpPr/>
          <p:nvPr/>
        </p:nvSpPr>
        <p:spPr>
          <a:xfrm>
            <a:off x="7418063" y="5182931"/>
            <a:ext cx="3034418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1E50B35C-7FF5-8DF2-FE91-0302BE170D93}"/>
              </a:ext>
            </a:extLst>
          </p:cNvPr>
          <p:cNvGrpSpPr/>
          <p:nvPr/>
        </p:nvGrpSpPr>
        <p:grpSpPr>
          <a:xfrm>
            <a:off x="6460827" y="1078965"/>
            <a:ext cx="5307929" cy="4170908"/>
            <a:chOff x="2244725" y="2692929"/>
            <a:chExt cx="3076575" cy="245745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712DA6BA-0444-F2BE-87CE-4AC28339E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50D158C6-F241-407B-0062-BA222D129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623D9ACD-9525-EE15-884C-C5C3C2876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E8118001-6571-7FF1-9752-496EE1C0C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1F590230-9904-D88C-5A57-3ED13C7CA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307116C4-4DF0-A070-9788-A902A1ECCA75}"/>
              </a:ext>
            </a:extLst>
          </p:cNvPr>
          <p:cNvSpPr/>
          <p:nvPr/>
        </p:nvSpPr>
        <p:spPr>
          <a:xfrm>
            <a:off x="6907868" y="1727758"/>
            <a:ext cx="4517810" cy="16820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cs typeface="Fanan" pitchFamily="2" charset="-78"/>
              </a:rPr>
              <a:t>أهداف الدرس الأول</a:t>
            </a:r>
          </a:p>
        </p:txBody>
      </p:sp>
    </p:spTree>
    <p:extLst>
      <p:ext uri="{BB962C8B-B14F-4D97-AF65-F5344CB8AC3E}">
        <p14:creationId xmlns:p14="http://schemas.microsoft.com/office/powerpoint/2010/main" val="85961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6199832"/>
            <a:ext cx="12203151" cy="658167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04D481F-2B09-4F36-A6F3-AD19ADB446CF}"/>
              </a:ext>
            </a:extLst>
          </p:cNvPr>
          <p:cNvSpPr/>
          <p:nvPr/>
        </p:nvSpPr>
        <p:spPr>
          <a:xfrm>
            <a:off x="411432" y="947893"/>
            <a:ext cx="8671726" cy="1200778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cs typeface="Fanan" pitchFamily="2" charset="-78"/>
              </a:rPr>
              <a:t>ما هي لغة ترميز النص التشعبي (</a:t>
            </a:r>
            <a:r>
              <a:rPr lang="en-US" sz="3600" dirty="0">
                <a:solidFill>
                  <a:schemeClr val="tx1"/>
                </a:solidFill>
                <a:cs typeface="Fanan" pitchFamily="2" charset="-78"/>
              </a:rPr>
              <a:t>HTML</a:t>
            </a:r>
            <a:r>
              <a:rPr lang="ar-SA" sz="3600" dirty="0">
                <a:solidFill>
                  <a:schemeClr val="tx1"/>
                </a:solidFill>
                <a:cs typeface="Fanan" pitchFamily="2" charset="-78"/>
              </a:rPr>
              <a:t>) ؟؟!</a:t>
            </a:r>
            <a:endParaRPr lang="ar-SA" sz="3600" dirty="0">
              <a:cs typeface="Fanan" pitchFamily="2" charset="-78"/>
            </a:endParaRPr>
          </a:p>
        </p:txBody>
      </p:sp>
      <p:pic>
        <p:nvPicPr>
          <p:cNvPr id="1028" name="Picture 4" descr="الغاز حسابية للاذكياء مع الحل لتختبر مستواك |">
            <a:extLst>
              <a:ext uri="{FF2B5EF4-FFF2-40B4-BE49-F238E27FC236}">
                <a16:creationId xmlns:a16="http://schemas.microsoft.com/office/drawing/2014/main" id="{D9483185-C8DF-4A7A-BB9F-C7635AB5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178" y="947893"/>
            <a:ext cx="2304693" cy="4403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Become Expert in HTML – For Beginners | WeGeek">
            <a:extLst>
              <a:ext uri="{FF2B5EF4-FFF2-40B4-BE49-F238E27FC236}">
                <a16:creationId xmlns:a16="http://schemas.microsoft.com/office/drawing/2014/main" id="{AEA16565-3A84-44D3-8717-4DDE546C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3" y="2369787"/>
            <a:ext cx="8671726" cy="298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9904030-B885-AF89-6788-767A1F339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006966"/>
            <a:ext cx="12203151" cy="851033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5285433" y="215063"/>
            <a:ext cx="6906568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لغة ترميز النص التشعبي (</a:t>
            </a:r>
            <a:r>
              <a:rPr lang="en-US" sz="3600" dirty="0">
                <a:cs typeface="Fanan" pitchFamily="2" charset="-78"/>
              </a:rPr>
              <a:t>HTML</a:t>
            </a:r>
            <a:r>
              <a:rPr lang="ar-SA" sz="3600" dirty="0">
                <a:cs typeface="Fanan" pitchFamily="2" charset="-78"/>
              </a:rPr>
              <a:t>)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B0ABC85-0720-4359-9D02-811D5199E219}"/>
              </a:ext>
            </a:extLst>
          </p:cNvPr>
          <p:cNvSpPr txBox="1"/>
          <p:nvPr/>
        </p:nvSpPr>
        <p:spPr>
          <a:xfrm>
            <a:off x="0" y="1182720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لغة ترميز النص التشعبي (  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HTML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 ) </a:t>
            </a:r>
            <a:r>
              <a:rPr lang="ar-SA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هي لغة برمجة تستخدم لوصف مكونات الصفحات الإلكترونية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لبرامج التصفح من خلال </a:t>
            </a:r>
            <a:r>
              <a:rPr lang="ar-SA" sz="2800" dirty="0">
                <a:solidFill>
                  <a:srgbClr val="0094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استخدام مجموعة وسوم وتعليمات برمجية .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1467753-B618-B70B-DD72-AB3B4C6BB827}"/>
              </a:ext>
            </a:extLst>
          </p:cNvPr>
          <p:cNvSpPr txBox="1"/>
          <p:nvPr/>
        </p:nvSpPr>
        <p:spPr>
          <a:xfrm>
            <a:off x="0" y="209326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يمكن من </a:t>
            </a:r>
            <a:r>
              <a:rPr lang="ar-SA" sz="2800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خلال الوسوم والتعليمات البرمجية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تحديد طريقة عرض </a:t>
            </a:r>
            <a:r>
              <a:rPr lang="ar-SA" sz="2800" dirty="0">
                <a:solidFill>
                  <a:srgbClr val="0045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النصوص والصور والروابط وغيرها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. </a:t>
            </a:r>
          </a:p>
        </p:txBody>
      </p:sp>
      <p:pic>
        <p:nvPicPr>
          <p:cNvPr id="1026" name="Picture 2" descr="HTML là gì? HTML hoạt động như thế nào? Ưu và nhược điểm của HTML">
            <a:extLst>
              <a:ext uri="{FF2B5EF4-FFF2-40B4-BE49-F238E27FC236}">
                <a16:creationId xmlns:a16="http://schemas.microsoft.com/office/drawing/2014/main" id="{93B8521C-6FF9-E90C-1308-BEC4CD09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8" y="2856604"/>
            <a:ext cx="5316415" cy="3150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 descr="HTML là gì? Tổng quan kiến thức cơ bản về HTML từ A-Z">
            <a:extLst>
              <a:ext uri="{FF2B5EF4-FFF2-40B4-BE49-F238E27FC236}">
                <a16:creationId xmlns:a16="http://schemas.microsoft.com/office/drawing/2014/main" id="{7AD54736-B075-2FDF-4ED7-E2791553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18" y="2856604"/>
            <a:ext cx="5316415" cy="3150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BF5365E-9074-091A-3FE0-91D06333E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4896</TotalTime>
  <Words>1196</Words>
  <Application>Microsoft Office PowerPoint</Application>
  <PresentationFormat>شاشة عريضة</PresentationFormat>
  <Paragraphs>222</Paragraphs>
  <Slides>33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8" baseType="lpstr">
      <vt:lpstr>微软雅黑</vt:lpstr>
      <vt:lpstr>A Jannat LT</vt:lpstr>
      <vt:lpstr>Arial</vt:lpstr>
      <vt:lpstr>Bahnschrift SemiBold SemiConden</vt:lpstr>
      <vt:lpstr>Calibri</vt:lpstr>
      <vt:lpstr>Calibri Light</vt:lpstr>
      <vt:lpstr>Century Gothic</vt:lpstr>
      <vt:lpstr>DejaVu Sans</vt:lpstr>
      <vt:lpstr>Dubai</vt:lpstr>
      <vt:lpstr>Fanan</vt:lpstr>
      <vt:lpstr>Gill Sans MT</vt:lpstr>
      <vt:lpstr>Montserrat</vt:lpstr>
      <vt:lpstr>Pangolin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حسام بن الثقفي</cp:lastModifiedBy>
  <cp:revision>245</cp:revision>
  <dcterms:created xsi:type="dcterms:W3CDTF">2019-03-07T14:05:00Z</dcterms:created>
  <dcterms:modified xsi:type="dcterms:W3CDTF">2023-01-28T19:58:36Z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A9B540039A0C4AF89DCD508A6F944E71</vt:lpwstr>
  </property>
  <property fmtid="{D5CDD505-2E9C-101B-9397-08002B2CF9AE}" pid="3" name="KSOProductBuildVer">
    <vt:lpwstr>2052-11.1.0.10463</vt:lpwstr>
  </property>
</Properties>
</file>