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57" r:id="rId3"/>
    <p:sldId id="258" r:id="rId4"/>
    <p:sldId id="260" r:id="rId5"/>
    <p:sldId id="265" r:id="rId6"/>
    <p:sldId id="266" r:id="rId7"/>
    <p:sldId id="264" r:id="rId8"/>
    <p:sldId id="269" r:id="rId9"/>
    <p:sldId id="270" r:id="rId10"/>
    <p:sldId id="267" r:id="rId11"/>
    <p:sldId id="261" r:id="rId12"/>
    <p:sldId id="277" r:id="rId13"/>
    <p:sldId id="278" r:id="rId14"/>
    <p:sldId id="272" r:id="rId15"/>
    <p:sldId id="263" r:id="rId16"/>
    <p:sldId id="262" r:id="rId17"/>
    <p:sldId id="271" r:id="rId18"/>
    <p:sldId id="275" r:id="rId19"/>
    <p:sldId id="274" r:id="rId20"/>
    <p:sldId id="279" r:id="rId2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6079"/>
    <a:srgbClr val="F7F7F7"/>
    <a:srgbClr val="F2A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87132"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20C5C-AABD-432D-937A-6A6A9A4C7177}"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pPr rtl="1"/>
          <a:endParaRPr lang="ar-SA"/>
        </a:p>
      </dgm:t>
    </dgm:pt>
    <dgm:pt modelId="{30C70ADB-EFAB-4C13-83C6-CB11A8FE98CF}">
      <dgm:prSet phldrT="[نص]" custT="1"/>
      <dgm:spPr/>
      <dgm:t>
        <a:bodyPr/>
        <a:lstStyle/>
        <a:p>
          <a:pPr rtl="1"/>
          <a:endParaRPr lang="ar-SA" sz="2000" dirty="0"/>
        </a:p>
      </dgm:t>
    </dgm:pt>
    <dgm:pt modelId="{8E377A42-65B5-4E1E-9CC8-D4060D5E29FA}" type="parTrans" cxnId="{A81A71B3-9A41-4A06-A36D-67C586571F9F}">
      <dgm:prSet/>
      <dgm:spPr/>
      <dgm:t>
        <a:bodyPr/>
        <a:lstStyle/>
        <a:p>
          <a:pPr rtl="1"/>
          <a:endParaRPr lang="ar-SA" sz="2000"/>
        </a:p>
      </dgm:t>
    </dgm:pt>
    <dgm:pt modelId="{BE1F3798-A2AC-4CFD-B7F9-81478CAD58F5}" type="sibTrans" cxnId="{A81A71B3-9A41-4A06-A36D-67C586571F9F}">
      <dgm:prSet/>
      <dgm:spPr/>
      <dgm:t>
        <a:bodyPr/>
        <a:lstStyle/>
        <a:p>
          <a:pPr rtl="1"/>
          <a:endParaRPr lang="ar-SA" sz="2000"/>
        </a:p>
      </dgm:t>
    </dgm:pt>
    <dgm:pt modelId="{CB96EF38-B44B-4CA2-A734-CCD4CC895799}">
      <dgm:prSet phldrT="[نص]" custT="1"/>
      <dgm:spPr/>
      <dgm:t>
        <a:bodyPr/>
        <a:lstStyle/>
        <a:p>
          <a:pPr rtl="1"/>
          <a:r>
            <a:rPr lang="ar-SA" sz="2000" dirty="0"/>
            <a:t>نظام التحكم المغلق</a:t>
          </a:r>
        </a:p>
      </dgm:t>
    </dgm:pt>
    <dgm:pt modelId="{BFE17F29-EAB0-4C8A-9598-CAB73F8588B9}" type="parTrans" cxnId="{474E7367-9D6A-4569-AF04-757B2D9AD3E2}">
      <dgm:prSet/>
      <dgm:spPr/>
      <dgm:t>
        <a:bodyPr/>
        <a:lstStyle/>
        <a:p>
          <a:pPr rtl="1"/>
          <a:endParaRPr lang="ar-SA" sz="2000"/>
        </a:p>
      </dgm:t>
    </dgm:pt>
    <dgm:pt modelId="{23259B5D-5C32-47E7-8E6E-B96137D54C15}" type="sibTrans" cxnId="{474E7367-9D6A-4569-AF04-757B2D9AD3E2}">
      <dgm:prSet/>
      <dgm:spPr/>
      <dgm:t>
        <a:bodyPr/>
        <a:lstStyle/>
        <a:p>
          <a:pPr rtl="1"/>
          <a:endParaRPr lang="ar-SA" sz="2000"/>
        </a:p>
      </dgm:t>
    </dgm:pt>
    <dgm:pt modelId="{38351675-9943-444F-8CF2-97A6097D7F03}">
      <dgm:prSet phldrT="[نص]" custT="1"/>
      <dgm:spPr/>
      <dgm:t>
        <a:bodyPr/>
        <a:lstStyle/>
        <a:p>
          <a:pPr rtl="1"/>
          <a:endParaRPr lang="ar-SA" sz="2000" dirty="0"/>
        </a:p>
      </dgm:t>
    </dgm:pt>
    <dgm:pt modelId="{28D6FEFB-9481-4062-9E8A-F5FABCADC9FB}" type="sibTrans" cxnId="{B1C5E1A4-79DA-4BD3-A402-FCD52EC212C2}">
      <dgm:prSet/>
      <dgm:spPr/>
      <dgm:t>
        <a:bodyPr/>
        <a:lstStyle/>
        <a:p>
          <a:pPr rtl="1"/>
          <a:endParaRPr lang="ar-SA" sz="2000"/>
        </a:p>
      </dgm:t>
    </dgm:pt>
    <dgm:pt modelId="{C87D5A16-C1CF-4ACF-840F-F1154B7E3EE8}" type="parTrans" cxnId="{B1C5E1A4-79DA-4BD3-A402-FCD52EC212C2}">
      <dgm:prSet/>
      <dgm:spPr/>
      <dgm:t>
        <a:bodyPr/>
        <a:lstStyle/>
        <a:p>
          <a:pPr rtl="1"/>
          <a:endParaRPr lang="ar-SA" sz="2000"/>
        </a:p>
      </dgm:t>
    </dgm:pt>
    <dgm:pt modelId="{114B0318-CF3F-480A-8E77-CB582021E1A8}" type="pres">
      <dgm:prSet presAssocID="{9F320C5C-AABD-432D-937A-6A6A9A4C7177}" presName="hierChild1" presStyleCnt="0">
        <dgm:presLayoutVars>
          <dgm:chPref val="1"/>
          <dgm:dir/>
          <dgm:animOne val="branch"/>
          <dgm:animLvl val="lvl"/>
          <dgm:resizeHandles/>
        </dgm:presLayoutVars>
      </dgm:prSet>
      <dgm:spPr/>
    </dgm:pt>
    <dgm:pt modelId="{4C6CA977-DE0E-4600-A0F4-000BA28BD688}" type="pres">
      <dgm:prSet presAssocID="{30C70ADB-EFAB-4C13-83C6-CB11A8FE98CF}" presName="hierRoot1" presStyleCnt="0"/>
      <dgm:spPr/>
    </dgm:pt>
    <dgm:pt modelId="{9564DEED-C1E9-46AA-AD55-B600FE013512}" type="pres">
      <dgm:prSet presAssocID="{30C70ADB-EFAB-4C13-83C6-CB11A8FE98CF}" presName="composite" presStyleCnt="0"/>
      <dgm:spPr/>
    </dgm:pt>
    <dgm:pt modelId="{6FE782A7-7CE2-4539-9068-B572A36D59EC}" type="pres">
      <dgm:prSet presAssocID="{30C70ADB-EFAB-4C13-83C6-CB11A8FE98CF}" presName="image" presStyleLbl="node0" presStyleIdx="0" presStyleCnt="1" custScaleX="139090" custScaleY="13909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91EAF3F-A838-465B-B41C-0F61CB8E4E9B}" type="pres">
      <dgm:prSet presAssocID="{30C70ADB-EFAB-4C13-83C6-CB11A8FE98CF}" presName="text" presStyleLbl="revTx" presStyleIdx="0" presStyleCnt="3">
        <dgm:presLayoutVars>
          <dgm:chPref val="3"/>
        </dgm:presLayoutVars>
      </dgm:prSet>
      <dgm:spPr/>
    </dgm:pt>
    <dgm:pt modelId="{CBE2FD3D-E120-4F80-81C7-3D63DE7017FD}" type="pres">
      <dgm:prSet presAssocID="{30C70ADB-EFAB-4C13-83C6-CB11A8FE98CF}" presName="hierChild2" presStyleCnt="0"/>
      <dgm:spPr/>
    </dgm:pt>
    <dgm:pt modelId="{9E3BFFCE-4ECE-4C8B-BFDC-6B2A39A04CBA}" type="pres">
      <dgm:prSet presAssocID="{C87D5A16-C1CF-4ACF-840F-F1154B7E3EE8}" presName="Name10" presStyleLbl="parChTrans1D2" presStyleIdx="0" presStyleCnt="2"/>
      <dgm:spPr/>
    </dgm:pt>
    <dgm:pt modelId="{43875EEE-6FB1-40CE-B592-A9E27018D8D6}" type="pres">
      <dgm:prSet presAssocID="{38351675-9943-444F-8CF2-97A6097D7F03}" presName="hierRoot2" presStyleCnt="0"/>
      <dgm:spPr/>
    </dgm:pt>
    <dgm:pt modelId="{FB53B3BA-037C-4C0E-89C6-30CD643A9200}" type="pres">
      <dgm:prSet presAssocID="{38351675-9943-444F-8CF2-97A6097D7F03}" presName="composite2" presStyleCnt="0"/>
      <dgm:spPr/>
    </dgm:pt>
    <dgm:pt modelId="{25566937-9B6A-4E9F-A433-F951B6B07D5A}" type="pres">
      <dgm:prSet presAssocID="{38351675-9943-444F-8CF2-97A6097D7F03}" presName="image2" presStyleLbl="node2" presStyleIdx="0" presStyleCnt="2" custScaleX="153067" custScaleY="153067"/>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2478F71-6199-46DD-A4AB-4C98406FDB5B}" type="pres">
      <dgm:prSet presAssocID="{38351675-9943-444F-8CF2-97A6097D7F03}" presName="text2" presStyleLbl="revTx" presStyleIdx="1" presStyleCnt="3" custLinFactNeighborX="-20698" custLinFactNeighborY="-3150">
        <dgm:presLayoutVars>
          <dgm:chPref val="3"/>
        </dgm:presLayoutVars>
      </dgm:prSet>
      <dgm:spPr/>
    </dgm:pt>
    <dgm:pt modelId="{42EFDB29-3286-4EE7-BFB5-1FC545E18CD6}" type="pres">
      <dgm:prSet presAssocID="{38351675-9943-444F-8CF2-97A6097D7F03}" presName="hierChild3" presStyleCnt="0"/>
      <dgm:spPr/>
    </dgm:pt>
    <dgm:pt modelId="{29B0AD30-1898-42D4-AA37-A77850600534}" type="pres">
      <dgm:prSet presAssocID="{BFE17F29-EAB0-4C8A-9598-CAB73F8588B9}" presName="Name10" presStyleLbl="parChTrans1D2" presStyleIdx="1" presStyleCnt="2"/>
      <dgm:spPr/>
    </dgm:pt>
    <dgm:pt modelId="{BC22ACE2-3AFD-45EB-AD09-5C89ACFE701D}" type="pres">
      <dgm:prSet presAssocID="{CB96EF38-B44B-4CA2-A734-CCD4CC895799}" presName="hierRoot2" presStyleCnt="0"/>
      <dgm:spPr/>
    </dgm:pt>
    <dgm:pt modelId="{E2701C01-4494-4D05-82BB-5D0F174A9266}" type="pres">
      <dgm:prSet presAssocID="{CB96EF38-B44B-4CA2-A734-CCD4CC895799}" presName="composite2" presStyleCnt="0"/>
      <dgm:spPr/>
    </dgm:pt>
    <dgm:pt modelId="{4BE50D67-1828-4E55-847E-DD2A500AB9C9}" type="pres">
      <dgm:prSet presAssocID="{CB96EF38-B44B-4CA2-A734-CCD4CC895799}" presName="image2" presStyleLbl="node2" presStyleIdx="1" presStyleCnt="2" custScaleX="161450" custScaleY="161450"/>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4D3B9AD-CF82-4DC5-B689-DED2B52FA346}" type="pres">
      <dgm:prSet presAssocID="{CB96EF38-B44B-4CA2-A734-CCD4CC895799}" presName="text2" presStyleLbl="revTx" presStyleIdx="2" presStyleCnt="3" custLinFactNeighborX="33146">
        <dgm:presLayoutVars>
          <dgm:chPref val="3"/>
        </dgm:presLayoutVars>
      </dgm:prSet>
      <dgm:spPr/>
    </dgm:pt>
    <dgm:pt modelId="{A7547581-307E-49CE-B697-CCE5B1E03434}" type="pres">
      <dgm:prSet presAssocID="{CB96EF38-B44B-4CA2-A734-CCD4CC895799}" presName="hierChild3" presStyleCnt="0"/>
      <dgm:spPr/>
    </dgm:pt>
  </dgm:ptLst>
  <dgm:cxnLst>
    <dgm:cxn modelId="{3A890C13-3A8B-479F-A809-4CF9D41529FF}" type="presOf" srcId="{9F320C5C-AABD-432D-937A-6A6A9A4C7177}" destId="{114B0318-CF3F-480A-8E77-CB582021E1A8}" srcOrd="0" destOrd="0" presId="urn:microsoft.com/office/officeart/2009/layout/CirclePictureHierarchy"/>
    <dgm:cxn modelId="{DF46F423-3736-4C0A-9CC5-C54891580C33}" type="presOf" srcId="{38351675-9943-444F-8CF2-97A6097D7F03}" destId="{92478F71-6199-46DD-A4AB-4C98406FDB5B}" srcOrd="0" destOrd="0" presId="urn:microsoft.com/office/officeart/2009/layout/CirclePictureHierarchy"/>
    <dgm:cxn modelId="{8DE4BF62-8300-4652-8C7C-24DAEB82557E}" type="presOf" srcId="{BFE17F29-EAB0-4C8A-9598-CAB73F8588B9}" destId="{29B0AD30-1898-42D4-AA37-A77850600534}" srcOrd="0" destOrd="0" presId="urn:microsoft.com/office/officeart/2009/layout/CirclePictureHierarchy"/>
    <dgm:cxn modelId="{474E7367-9D6A-4569-AF04-757B2D9AD3E2}" srcId="{30C70ADB-EFAB-4C13-83C6-CB11A8FE98CF}" destId="{CB96EF38-B44B-4CA2-A734-CCD4CC895799}" srcOrd="1" destOrd="0" parTransId="{BFE17F29-EAB0-4C8A-9598-CAB73F8588B9}" sibTransId="{23259B5D-5C32-47E7-8E6E-B96137D54C15}"/>
    <dgm:cxn modelId="{B1C5E1A4-79DA-4BD3-A402-FCD52EC212C2}" srcId="{30C70ADB-EFAB-4C13-83C6-CB11A8FE98CF}" destId="{38351675-9943-444F-8CF2-97A6097D7F03}" srcOrd="0" destOrd="0" parTransId="{C87D5A16-C1CF-4ACF-840F-F1154B7E3EE8}" sibTransId="{28D6FEFB-9481-4062-9E8A-F5FABCADC9FB}"/>
    <dgm:cxn modelId="{A81A71B3-9A41-4A06-A36D-67C586571F9F}" srcId="{9F320C5C-AABD-432D-937A-6A6A9A4C7177}" destId="{30C70ADB-EFAB-4C13-83C6-CB11A8FE98CF}" srcOrd="0" destOrd="0" parTransId="{8E377A42-65B5-4E1E-9CC8-D4060D5E29FA}" sibTransId="{BE1F3798-A2AC-4CFD-B7F9-81478CAD58F5}"/>
    <dgm:cxn modelId="{CF8C5FEB-B23D-485B-8B75-4C825BF49776}" type="presOf" srcId="{CB96EF38-B44B-4CA2-A734-CCD4CC895799}" destId="{64D3B9AD-CF82-4DC5-B689-DED2B52FA346}" srcOrd="0" destOrd="0" presId="urn:microsoft.com/office/officeart/2009/layout/CirclePictureHierarchy"/>
    <dgm:cxn modelId="{062B6CED-1AB6-4463-BE5D-B856C65F161F}" type="presOf" srcId="{30C70ADB-EFAB-4C13-83C6-CB11A8FE98CF}" destId="{C91EAF3F-A838-465B-B41C-0F61CB8E4E9B}" srcOrd="0" destOrd="0" presId="urn:microsoft.com/office/officeart/2009/layout/CirclePictureHierarchy"/>
    <dgm:cxn modelId="{6FC4B9F4-A92F-4FB2-9C48-511335D42CC5}" type="presOf" srcId="{C87D5A16-C1CF-4ACF-840F-F1154B7E3EE8}" destId="{9E3BFFCE-4ECE-4C8B-BFDC-6B2A39A04CBA}" srcOrd="0" destOrd="0" presId="urn:microsoft.com/office/officeart/2009/layout/CirclePictureHierarchy"/>
    <dgm:cxn modelId="{4296997E-588D-441F-96AC-954E22D71945}" type="presParOf" srcId="{114B0318-CF3F-480A-8E77-CB582021E1A8}" destId="{4C6CA977-DE0E-4600-A0F4-000BA28BD688}" srcOrd="0" destOrd="0" presId="urn:microsoft.com/office/officeart/2009/layout/CirclePictureHierarchy"/>
    <dgm:cxn modelId="{6475BE96-34F5-4574-AFC9-29022126552E}" type="presParOf" srcId="{4C6CA977-DE0E-4600-A0F4-000BA28BD688}" destId="{9564DEED-C1E9-46AA-AD55-B600FE013512}" srcOrd="0" destOrd="0" presId="urn:microsoft.com/office/officeart/2009/layout/CirclePictureHierarchy"/>
    <dgm:cxn modelId="{2C925D97-74B5-439C-B940-2816F47B7046}" type="presParOf" srcId="{9564DEED-C1E9-46AA-AD55-B600FE013512}" destId="{6FE782A7-7CE2-4539-9068-B572A36D59EC}" srcOrd="0" destOrd="0" presId="urn:microsoft.com/office/officeart/2009/layout/CirclePictureHierarchy"/>
    <dgm:cxn modelId="{5D61279E-0787-4DDD-9BE7-7B7A26E8D5E5}" type="presParOf" srcId="{9564DEED-C1E9-46AA-AD55-B600FE013512}" destId="{C91EAF3F-A838-465B-B41C-0F61CB8E4E9B}" srcOrd="1" destOrd="0" presId="urn:microsoft.com/office/officeart/2009/layout/CirclePictureHierarchy"/>
    <dgm:cxn modelId="{A387A37E-9504-4F60-82B6-834C1425022E}" type="presParOf" srcId="{4C6CA977-DE0E-4600-A0F4-000BA28BD688}" destId="{CBE2FD3D-E120-4F80-81C7-3D63DE7017FD}" srcOrd="1" destOrd="0" presId="urn:microsoft.com/office/officeart/2009/layout/CirclePictureHierarchy"/>
    <dgm:cxn modelId="{842A1F38-240D-49A8-95D3-64A47CE381B1}" type="presParOf" srcId="{CBE2FD3D-E120-4F80-81C7-3D63DE7017FD}" destId="{9E3BFFCE-4ECE-4C8B-BFDC-6B2A39A04CBA}" srcOrd="0" destOrd="0" presId="urn:microsoft.com/office/officeart/2009/layout/CirclePictureHierarchy"/>
    <dgm:cxn modelId="{3415E2B4-D4F4-4BDC-8500-94866E234891}" type="presParOf" srcId="{CBE2FD3D-E120-4F80-81C7-3D63DE7017FD}" destId="{43875EEE-6FB1-40CE-B592-A9E27018D8D6}" srcOrd="1" destOrd="0" presId="urn:microsoft.com/office/officeart/2009/layout/CirclePictureHierarchy"/>
    <dgm:cxn modelId="{0AB18F16-C110-434E-A6C1-5445F115B792}" type="presParOf" srcId="{43875EEE-6FB1-40CE-B592-A9E27018D8D6}" destId="{FB53B3BA-037C-4C0E-89C6-30CD643A9200}" srcOrd="0" destOrd="0" presId="urn:microsoft.com/office/officeart/2009/layout/CirclePictureHierarchy"/>
    <dgm:cxn modelId="{7DD61DC7-B4E8-4F67-9650-C89E6D042A93}" type="presParOf" srcId="{FB53B3BA-037C-4C0E-89C6-30CD643A9200}" destId="{25566937-9B6A-4E9F-A433-F951B6B07D5A}" srcOrd="0" destOrd="0" presId="urn:microsoft.com/office/officeart/2009/layout/CirclePictureHierarchy"/>
    <dgm:cxn modelId="{673C73DC-510F-4E02-928D-6540B1A882B0}" type="presParOf" srcId="{FB53B3BA-037C-4C0E-89C6-30CD643A9200}" destId="{92478F71-6199-46DD-A4AB-4C98406FDB5B}" srcOrd="1" destOrd="0" presId="urn:microsoft.com/office/officeart/2009/layout/CirclePictureHierarchy"/>
    <dgm:cxn modelId="{BD24251B-96F8-422D-ACD5-ADAD2F726039}" type="presParOf" srcId="{43875EEE-6FB1-40CE-B592-A9E27018D8D6}" destId="{42EFDB29-3286-4EE7-BFB5-1FC545E18CD6}" srcOrd="1" destOrd="0" presId="urn:microsoft.com/office/officeart/2009/layout/CirclePictureHierarchy"/>
    <dgm:cxn modelId="{C803F7E0-DD52-456A-A210-DDB8BCE3FC2E}" type="presParOf" srcId="{CBE2FD3D-E120-4F80-81C7-3D63DE7017FD}" destId="{29B0AD30-1898-42D4-AA37-A77850600534}" srcOrd="2" destOrd="0" presId="urn:microsoft.com/office/officeart/2009/layout/CirclePictureHierarchy"/>
    <dgm:cxn modelId="{1ADC2E77-C723-4165-AA47-E8827E548BDE}" type="presParOf" srcId="{CBE2FD3D-E120-4F80-81C7-3D63DE7017FD}" destId="{BC22ACE2-3AFD-45EB-AD09-5C89ACFE701D}" srcOrd="3" destOrd="0" presId="urn:microsoft.com/office/officeart/2009/layout/CirclePictureHierarchy"/>
    <dgm:cxn modelId="{67C04D9C-6F89-444E-BEDC-01818B49B2BA}" type="presParOf" srcId="{BC22ACE2-3AFD-45EB-AD09-5C89ACFE701D}" destId="{E2701C01-4494-4D05-82BB-5D0F174A9266}" srcOrd="0" destOrd="0" presId="urn:microsoft.com/office/officeart/2009/layout/CirclePictureHierarchy"/>
    <dgm:cxn modelId="{35BEDDC6-394C-4DC5-B9E0-F613CE741AFD}" type="presParOf" srcId="{E2701C01-4494-4D05-82BB-5D0F174A9266}" destId="{4BE50D67-1828-4E55-847E-DD2A500AB9C9}" srcOrd="0" destOrd="0" presId="urn:microsoft.com/office/officeart/2009/layout/CirclePictureHierarchy"/>
    <dgm:cxn modelId="{0884F7C7-FACE-457A-A370-CD0C4B9C9C81}" type="presParOf" srcId="{E2701C01-4494-4D05-82BB-5D0F174A9266}" destId="{64D3B9AD-CF82-4DC5-B689-DED2B52FA346}" srcOrd="1" destOrd="0" presId="urn:microsoft.com/office/officeart/2009/layout/CirclePictureHierarchy"/>
    <dgm:cxn modelId="{98BD73B7-3B03-4F35-B14B-A304C5E431AF}" type="presParOf" srcId="{BC22ACE2-3AFD-45EB-AD09-5C89ACFE701D}" destId="{A7547581-307E-49CE-B697-CCE5B1E03434}"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0AD30-1898-42D4-AA37-A77850600534}">
      <dsp:nvSpPr>
        <dsp:cNvPr id="0" name=""/>
        <dsp:cNvSpPr/>
      </dsp:nvSpPr>
      <dsp:spPr>
        <a:xfrm>
          <a:off x="3873389" y="1536291"/>
          <a:ext cx="1725282" cy="344820"/>
        </a:xfrm>
        <a:custGeom>
          <a:avLst/>
          <a:gdLst/>
          <a:ahLst/>
          <a:cxnLst/>
          <a:rect l="0" t="0" r="0" b="0"/>
          <a:pathLst>
            <a:path>
              <a:moveTo>
                <a:pt x="0" y="0"/>
              </a:moveTo>
              <a:lnTo>
                <a:pt x="0" y="172410"/>
              </a:lnTo>
              <a:lnTo>
                <a:pt x="1725282" y="172410"/>
              </a:lnTo>
              <a:lnTo>
                <a:pt x="1725282" y="344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3BFFCE-4ECE-4C8B-BFDC-6B2A39A04CBA}">
      <dsp:nvSpPr>
        <dsp:cNvPr id="0" name=""/>
        <dsp:cNvSpPr/>
      </dsp:nvSpPr>
      <dsp:spPr>
        <a:xfrm>
          <a:off x="2225219" y="1536291"/>
          <a:ext cx="1648169" cy="344820"/>
        </a:xfrm>
        <a:custGeom>
          <a:avLst/>
          <a:gdLst/>
          <a:ahLst/>
          <a:cxnLst/>
          <a:rect l="0" t="0" r="0" b="0"/>
          <a:pathLst>
            <a:path>
              <a:moveTo>
                <a:pt x="1648169" y="0"/>
              </a:moveTo>
              <a:lnTo>
                <a:pt x="1648169" y="172410"/>
              </a:lnTo>
              <a:lnTo>
                <a:pt x="0" y="172410"/>
              </a:lnTo>
              <a:lnTo>
                <a:pt x="0" y="3448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E782A7-7CE2-4539-9068-B572A36D59EC}">
      <dsp:nvSpPr>
        <dsp:cNvPr id="0" name=""/>
        <dsp:cNvSpPr/>
      </dsp:nvSpPr>
      <dsp:spPr>
        <a:xfrm>
          <a:off x="3106010" y="1534"/>
          <a:ext cx="1534756" cy="153475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EAF3F-A838-465B-B41C-0F61CB8E4E9B}">
      <dsp:nvSpPr>
        <dsp:cNvPr id="0" name=""/>
        <dsp:cNvSpPr/>
      </dsp:nvSpPr>
      <dsp:spPr>
        <a:xfrm>
          <a:off x="4425102" y="214441"/>
          <a:ext cx="1655140" cy="110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endParaRPr lang="ar-SA" sz="2000" kern="1200" dirty="0"/>
        </a:p>
      </dsp:txBody>
      <dsp:txXfrm>
        <a:off x="4425102" y="214441"/>
        <a:ext cx="1655140" cy="1103426"/>
      </dsp:txXfrm>
    </dsp:sp>
    <dsp:sp modelId="{25566937-9B6A-4E9F-A433-F951B6B07D5A}">
      <dsp:nvSpPr>
        <dsp:cNvPr id="0" name=""/>
        <dsp:cNvSpPr/>
      </dsp:nvSpPr>
      <dsp:spPr>
        <a:xfrm>
          <a:off x="1380728" y="1881112"/>
          <a:ext cx="1688982" cy="1688982"/>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78F71-6199-46DD-A4AB-4C98406FDB5B}">
      <dsp:nvSpPr>
        <dsp:cNvPr id="0" name=""/>
        <dsp:cNvSpPr/>
      </dsp:nvSpPr>
      <dsp:spPr>
        <a:xfrm>
          <a:off x="2434352" y="2136373"/>
          <a:ext cx="1655140" cy="110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endParaRPr lang="ar-SA" sz="2000" kern="1200" dirty="0"/>
        </a:p>
      </dsp:txBody>
      <dsp:txXfrm>
        <a:off x="2434352" y="2136373"/>
        <a:ext cx="1655140" cy="1103426"/>
      </dsp:txXfrm>
    </dsp:sp>
    <dsp:sp modelId="{4BE50D67-1828-4E55-847E-DD2A500AB9C9}">
      <dsp:nvSpPr>
        <dsp:cNvPr id="0" name=""/>
        <dsp:cNvSpPr/>
      </dsp:nvSpPr>
      <dsp:spPr>
        <a:xfrm>
          <a:off x="4707930" y="1881112"/>
          <a:ext cx="1781482" cy="1781482"/>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3B9AD-CF82-4DC5-B689-DED2B52FA346}">
      <dsp:nvSpPr>
        <dsp:cNvPr id="0" name=""/>
        <dsp:cNvSpPr/>
      </dsp:nvSpPr>
      <dsp:spPr>
        <a:xfrm>
          <a:off x="6698998" y="2217381"/>
          <a:ext cx="1655140" cy="1103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000" kern="1200" dirty="0"/>
            <a:t>نظام التحكم المغلق</a:t>
          </a:r>
        </a:p>
      </dsp:txBody>
      <dsp:txXfrm>
        <a:off x="6698998" y="2217381"/>
        <a:ext cx="1655140" cy="110342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C31BD62-BCB8-48A7-87DC-C411C8E75BAB}" type="datetimeFigureOut">
              <a:rPr lang="ar-SA" smtClean="0"/>
              <a:t>11/06/44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C7D770E-9404-414C-9C56-123F21BD028C}" type="slidenum">
              <a:rPr lang="ar-SA" smtClean="0"/>
              <a:t>‹#›</a:t>
            </a:fld>
            <a:endParaRPr lang="ar-SA"/>
          </a:p>
        </p:txBody>
      </p:sp>
    </p:spTree>
    <p:extLst>
      <p:ext uri="{BB962C8B-B14F-4D97-AF65-F5344CB8AC3E}">
        <p14:creationId xmlns:p14="http://schemas.microsoft.com/office/powerpoint/2010/main" val="100873108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2RstQmmoRj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FC7D770E-9404-414C-9C56-123F21BD028C}" type="slidenum">
              <a:rPr lang="ar-SA" smtClean="0"/>
              <a:t>13</a:t>
            </a:fld>
            <a:endParaRPr lang="ar-SA"/>
          </a:p>
        </p:txBody>
      </p:sp>
    </p:spTree>
    <p:extLst>
      <p:ext uri="{BB962C8B-B14F-4D97-AF65-F5344CB8AC3E}">
        <p14:creationId xmlns:p14="http://schemas.microsoft.com/office/powerpoint/2010/main" val="426649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FC7D770E-9404-414C-9C56-123F21BD028C}" type="slidenum">
              <a:rPr lang="ar-SA" smtClean="0"/>
              <a:t>14</a:t>
            </a:fld>
            <a:endParaRPr lang="ar-SA"/>
          </a:p>
        </p:txBody>
      </p:sp>
    </p:spTree>
    <p:extLst>
      <p:ext uri="{BB962C8B-B14F-4D97-AF65-F5344CB8AC3E}">
        <p14:creationId xmlns:p14="http://schemas.microsoft.com/office/powerpoint/2010/main" val="401299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rtl="1"/>
            <a:r>
              <a:rPr lang="ar-SA" sz="1600" dirty="0"/>
              <a:t>رابط الفيديو   :   </a:t>
            </a:r>
            <a:r>
              <a:rPr lang="en-US" sz="1600" dirty="0">
                <a:solidFill>
                  <a:srgbClr val="1155CC"/>
                </a:solidFill>
                <a:effectLst/>
                <a:hlinkClick r:id="rId3"/>
              </a:rPr>
              <a:t>https://youtu.be/2RstQmmoRjs</a:t>
            </a:r>
            <a:endParaRPr lang="en-US" sz="1600" dirty="0">
              <a:effectLst/>
            </a:endParaRPr>
          </a:p>
          <a:p>
            <a:br>
              <a:rPr lang="en-US" sz="1600" dirty="0">
                <a:effectLst/>
              </a:rPr>
            </a:br>
            <a:endParaRPr lang="ar-SA" sz="1600" dirty="0"/>
          </a:p>
        </p:txBody>
      </p:sp>
      <p:sp>
        <p:nvSpPr>
          <p:cNvPr id="4" name="عنصر نائب لرقم الشريحة 3"/>
          <p:cNvSpPr>
            <a:spLocks noGrp="1"/>
          </p:cNvSpPr>
          <p:nvPr>
            <p:ph type="sldNum" sz="quarter" idx="5"/>
          </p:nvPr>
        </p:nvSpPr>
        <p:spPr/>
        <p:txBody>
          <a:bodyPr/>
          <a:lstStyle/>
          <a:p>
            <a:fld id="{FC7D770E-9404-414C-9C56-123F21BD028C}" type="slidenum">
              <a:rPr lang="ar-SA" smtClean="0"/>
              <a:t>16</a:t>
            </a:fld>
            <a:endParaRPr lang="ar-SA"/>
          </a:p>
        </p:txBody>
      </p:sp>
    </p:spTree>
    <p:extLst>
      <p:ext uri="{BB962C8B-B14F-4D97-AF65-F5344CB8AC3E}">
        <p14:creationId xmlns:p14="http://schemas.microsoft.com/office/powerpoint/2010/main" val="125061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FC7D770E-9404-414C-9C56-123F21BD028C}" type="slidenum">
              <a:rPr lang="ar-SA" smtClean="0"/>
              <a:t>18</a:t>
            </a:fld>
            <a:endParaRPr lang="ar-SA"/>
          </a:p>
        </p:txBody>
      </p:sp>
    </p:spTree>
    <p:extLst>
      <p:ext uri="{BB962C8B-B14F-4D97-AF65-F5344CB8AC3E}">
        <p14:creationId xmlns:p14="http://schemas.microsoft.com/office/powerpoint/2010/main" val="1705214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rtl="1"/>
            <a:r>
              <a:rPr lang="ar-SA" dirty="0"/>
              <a:t>المستشعرات الموجودة في الهاتف الذكي :</a:t>
            </a:r>
          </a:p>
          <a:p>
            <a:pPr algn="r" rtl="1"/>
            <a:r>
              <a:rPr lang="en-US" b="0" i="0" dirty="0">
                <a:solidFill>
                  <a:srgbClr val="4D5860"/>
                </a:solidFill>
                <a:effectLst/>
                <a:latin typeface="Tajawal"/>
              </a:rPr>
              <a:t> </a:t>
            </a:r>
            <a:r>
              <a:rPr lang="en-US" b="1" i="0" u="sng" dirty="0">
                <a:solidFill>
                  <a:srgbClr val="4D5860"/>
                </a:solidFill>
                <a:effectLst/>
                <a:latin typeface="Tajawal"/>
              </a:rPr>
              <a:t>Proximity sensor</a:t>
            </a:r>
            <a:r>
              <a:rPr lang="en-US" b="1" i="0" dirty="0">
                <a:solidFill>
                  <a:srgbClr val="4D5860"/>
                </a:solidFill>
                <a:effectLst/>
                <a:latin typeface="Tajawal"/>
              </a:rPr>
              <a:t>:</a:t>
            </a:r>
            <a:r>
              <a:rPr lang="en-US" b="0" i="0" dirty="0">
                <a:solidFill>
                  <a:srgbClr val="4D5860"/>
                </a:solidFill>
                <a:effectLst/>
                <a:latin typeface="Tajawal"/>
              </a:rPr>
              <a:t> </a:t>
            </a:r>
            <a:r>
              <a:rPr lang="ar-SA" b="0" i="0" dirty="0">
                <a:solidFill>
                  <a:srgbClr val="4D5860"/>
                </a:solidFill>
                <a:effectLst/>
                <a:latin typeface="Tajawal"/>
              </a:rPr>
              <a:t>وهو مستشعر القرب أو المسافة ووظيفته إغلاق الشاشة تلقائياً عند </a:t>
            </a:r>
            <a:r>
              <a:rPr lang="ar-SA" b="0" i="0" dirty="0" err="1">
                <a:solidFill>
                  <a:srgbClr val="4D5860"/>
                </a:solidFill>
                <a:effectLst/>
                <a:latin typeface="Tajawal"/>
              </a:rPr>
              <a:t>إقتراب</a:t>
            </a:r>
            <a:r>
              <a:rPr lang="ar-SA" b="0" i="0" dirty="0">
                <a:solidFill>
                  <a:srgbClr val="4D5860"/>
                </a:solidFill>
                <a:effectLst/>
                <a:latin typeface="Tajawal"/>
              </a:rPr>
              <a:t> الأذن من السماعة خلال المكالمات.</a:t>
            </a:r>
          </a:p>
          <a:p>
            <a:pPr algn="r" rtl="1"/>
            <a:r>
              <a:rPr lang="ar-SA" b="0" i="0" dirty="0">
                <a:solidFill>
                  <a:srgbClr val="4D5860"/>
                </a:solidFill>
                <a:effectLst/>
                <a:latin typeface="Tajawal"/>
              </a:rPr>
              <a:t>- </a:t>
            </a:r>
            <a:r>
              <a:rPr lang="en-US" b="1" i="0" u="sng" dirty="0">
                <a:solidFill>
                  <a:srgbClr val="4D5860"/>
                </a:solidFill>
                <a:effectLst/>
                <a:latin typeface="Tajawal"/>
              </a:rPr>
              <a:t>Accelerometer</a:t>
            </a:r>
            <a:r>
              <a:rPr lang="en-US" b="1" i="0" dirty="0">
                <a:solidFill>
                  <a:srgbClr val="4D5860"/>
                </a:solidFill>
                <a:effectLst/>
                <a:latin typeface="Tajawal"/>
              </a:rPr>
              <a:t>:</a:t>
            </a:r>
            <a:r>
              <a:rPr lang="en-US" b="0" i="0" dirty="0">
                <a:solidFill>
                  <a:srgbClr val="4D5860"/>
                </a:solidFill>
                <a:effectLst/>
                <a:latin typeface="Tajawal"/>
              </a:rPr>
              <a:t> </a:t>
            </a:r>
            <a:r>
              <a:rPr lang="ar-SA" b="0" i="0" dirty="0">
                <a:solidFill>
                  <a:srgbClr val="4D5860"/>
                </a:solidFill>
                <a:effectLst/>
                <a:latin typeface="Tajawal"/>
              </a:rPr>
              <a:t>وهو مستشعر التسارع الذي يقوم بمعرفة اتجاه وحركة الجوال </a:t>
            </a:r>
            <a:r>
              <a:rPr lang="ar-SA" b="0" i="0" dirty="0" err="1">
                <a:solidFill>
                  <a:srgbClr val="4D5860"/>
                </a:solidFill>
                <a:effectLst/>
                <a:latin typeface="Tajawal"/>
              </a:rPr>
              <a:t>وبناءاً</a:t>
            </a:r>
            <a:r>
              <a:rPr lang="ar-SA" b="0" i="0" dirty="0">
                <a:solidFill>
                  <a:srgbClr val="4D5860"/>
                </a:solidFill>
                <a:effectLst/>
                <a:latin typeface="Tajawal"/>
              </a:rPr>
              <a:t> على ذلك يقوم بتدوير شاشة جهازك بشكل عرضي بدلاً من الطولي أو العكس ليلائم الوضع المُستخدم فيه، وهو مهم جداً اثناء لعب العاب سباقات السيارات.</a:t>
            </a:r>
          </a:p>
          <a:p>
            <a:pPr algn="r" rtl="1"/>
            <a:r>
              <a:rPr lang="ar-SA" b="1" i="0" dirty="0">
                <a:solidFill>
                  <a:srgbClr val="4D5860"/>
                </a:solidFill>
                <a:effectLst/>
                <a:latin typeface="Tajawal"/>
              </a:rPr>
              <a:t>- </a:t>
            </a:r>
            <a:r>
              <a:rPr lang="en-US" b="1" i="0" u="sng" dirty="0">
                <a:solidFill>
                  <a:srgbClr val="4D5860"/>
                </a:solidFill>
                <a:effectLst/>
                <a:latin typeface="Tajawal"/>
              </a:rPr>
              <a:t>Gyroscope</a:t>
            </a:r>
            <a:r>
              <a:rPr lang="en-US" b="1" i="0" dirty="0">
                <a:solidFill>
                  <a:srgbClr val="4D5860"/>
                </a:solidFill>
                <a:effectLst/>
                <a:latin typeface="Tajawal"/>
              </a:rPr>
              <a:t>:</a:t>
            </a:r>
            <a:r>
              <a:rPr lang="en-US" b="0" i="0" dirty="0">
                <a:solidFill>
                  <a:srgbClr val="4D5860"/>
                </a:solidFill>
                <a:effectLst/>
                <a:latin typeface="Tajawal"/>
              </a:rPr>
              <a:t> </a:t>
            </a:r>
            <a:r>
              <a:rPr lang="ar-SA" b="0" i="0" dirty="0">
                <a:solidFill>
                  <a:srgbClr val="4D5860"/>
                </a:solidFill>
                <a:effectLst/>
                <a:latin typeface="Tajawal"/>
              </a:rPr>
              <a:t>وهو المستشعر يقوم بقياس حركة الدوران حول المحور، حتى يمكن استخدام نظارات الـ </a:t>
            </a:r>
            <a:r>
              <a:rPr lang="en-US" b="0" i="0" dirty="0">
                <a:solidFill>
                  <a:srgbClr val="4D5860"/>
                </a:solidFill>
                <a:effectLst/>
                <a:latin typeface="Tajawal"/>
              </a:rPr>
              <a:t>VR </a:t>
            </a:r>
            <a:r>
              <a:rPr lang="ar-SA" b="0" i="0" dirty="0">
                <a:solidFill>
                  <a:srgbClr val="4D5860"/>
                </a:solidFill>
                <a:effectLst/>
                <a:latin typeface="Tajawal"/>
              </a:rPr>
              <a:t>أو أن تشاهد الصور والفيديوهات بزاوية 360 درجة.</a:t>
            </a:r>
          </a:p>
          <a:p>
            <a:pPr algn="r" rtl="1"/>
            <a:r>
              <a:rPr lang="ar-SA" b="0" i="0" dirty="0">
                <a:solidFill>
                  <a:srgbClr val="4D5860"/>
                </a:solidFill>
                <a:effectLst/>
                <a:latin typeface="Tajawal"/>
              </a:rPr>
              <a:t>- </a:t>
            </a:r>
            <a:r>
              <a:rPr lang="en-US" b="1" i="0" u="sng" dirty="0">
                <a:solidFill>
                  <a:srgbClr val="4D5860"/>
                </a:solidFill>
                <a:effectLst/>
                <a:latin typeface="Tajawal"/>
              </a:rPr>
              <a:t>Ambient Light Sensor</a:t>
            </a:r>
            <a:r>
              <a:rPr lang="en-US" b="1" i="0" dirty="0">
                <a:solidFill>
                  <a:srgbClr val="4D5860"/>
                </a:solidFill>
                <a:effectLst/>
                <a:latin typeface="Tajawal"/>
              </a:rPr>
              <a:t>:</a:t>
            </a:r>
            <a:r>
              <a:rPr lang="en-US" b="0" i="0" dirty="0">
                <a:solidFill>
                  <a:srgbClr val="4D5860"/>
                </a:solidFill>
                <a:effectLst/>
                <a:latin typeface="Tajawal"/>
              </a:rPr>
              <a:t> </a:t>
            </a:r>
            <a:r>
              <a:rPr lang="ar-SA" b="0" i="0" dirty="0">
                <a:solidFill>
                  <a:srgbClr val="4D5860"/>
                </a:solidFill>
                <a:effectLst/>
                <a:latin typeface="Tajawal"/>
              </a:rPr>
              <a:t>وهو حساس الضوء الذي يقوم بالتعرف على قوة إضاءة الغرفة أو الإضاءة المحيطة بالجوال، </a:t>
            </a:r>
            <a:r>
              <a:rPr lang="ar-SA" b="0" i="0" dirty="0" err="1">
                <a:solidFill>
                  <a:srgbClr val="4D5860"/>
                </a:solidFill>
                <a:effectLst/>
                <a:latin typeface="Tajawal"/>
              </a:rPr>
              <a:t>وبناءاً</a:t>
            </a:r>
            <a:r>
              <a:rPr lang="ar-SA" b="0" i="0" dirty="0">
                <a:solidFill>
                  <a:srgbClr val="4D5860"/>
                </a:solidFill>
                <a:effectLst/>
                <a:latin typeface="Tajawal"/>
              </a:rPr>
              <a:t> على هذا يقوم بتغيير قوة سطوع الشاشة بزيادة أو خفض المستوى، وهذا جيد لتوفير طاقة البطارية.</a:t>
            </a:r>
          </a:p>
          <a:p>
            <a:pPr algn="r" rtl="1"/>
            <a:r>
              <a:rPr lang="ar-SA" b="0" i="0" dirty="0">
                <a:solidFill>
                  <a:srgbClr val="4D5860"/>
                </a:solidFill>
                <a:effectLst/>
                <a:latin typeface="Tajawal"/>
              </a:rPr>
              <a:t>- </a:t>
            </a:r>
            <a:r>
              <a:rPr lang="en-US" b="1" i="0" u="sng" dirty="0">
                <a:solidFill>
                  <a:srgbClr val="4D5860"/>
                </a:solidFill>
                <a:effectLst/>
                <a:latin typeface="Tajawal"/>
              </a:rPr>
              <a:t>Magnetometer Compass</a:t>
            </a:r>
            <a:r>
              <a:rPr lang="en-US" b="1" i="0" dirty="0">
                <a:solidFill>
                  <a:srgbClr val="4D5860"/>
                </a:solidFill>
                <a:effectLst/>
                <a:latin typeface="Tajawal"/>
              </a:rPr>
              <a:t>:</a:t>
            </a:r>
            <a:r>
              <a:rPr lang="en-US" b="0" i="0" dirty="0">
                <a:solidFill>
                  <a:srgbClr val="4D5860"/>
                </a:solidFill>
                <a:effectLst/>
                <a:latin typeface="Tajawal"/>
              </a:rPr>
              <a:t> </a:t>
            </a:r>
            <a:r>
              <a:rPr lang="ar-SA" b="0" i="0" dirty="0">
                <a:solidFill>
                  <a:srgbClr val="4D5860"/>
                </a:solidFill>
                <a:effectLst/>
                <a:latin typeface="Tajawal"/>
              </a:rPr>
              <a:t>حساس البوصلة فهو عبارة عن حساس مغناطيسي داخل الهاتف يتعرف على الشمال ويحدد لك الاتجاهات الصحيحة.</a:t>
            </a:r>
          </a:p>
          <a:p>
            <a:pPr algn="r" rtl="1"/>
            <a:endParaRPr lang="ar-SA" dirty="0"/>
          </a:p>
        </p:txBody>
      </p:sp>
      <p:sp>
        <p:nvSpPr>
          <p:cNvPr id="4" name="عنصر نائب لرقم الشريحة 3"/>
          <p:cNvSpPr>
            <a:spLocks noGrp="1"/>
          </p:cNvSpPr>
          <p:nvPr>
            <p:ph type="sldNum" sz="quarter" idx="5"/>
          </p:nvPr>
        </p:nvSpPr>
        <p:spPr/>
        <p:txBody>
          <a:bodyPr/>
          <a:lstStyle/>
          <a:p>
            <a:fld id="{FC7D770E-9404-414C-9C56-123F21BD028C}" type="slidenum">
              <a:rPr lang="ar-SA" smtClean="0"/>
              <a:t>19</a:t>
            </a:fld>
            <a:endParaRPr lang="ar-SA"/>
          </a:p>
        </p:txBody>
      </p:sp>
    </p:spTree>
    <p:extLst>
      <p:ext uri="{BB962C8B-B14F-4D97-AF65-F5344CB8AC3E}">
        <p14:creationId xmlns:p14="http://schemas.microsoft.com/office/powerpoint/2010/main" val="293585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A04C38-F82B-4ADD-BADD-733A54DF810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C1194AE3-05F9-4E6C-A85E-50F9EFD4A2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394F8B58-2392-485F-AB99-A375B18A88A3}"/>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5" name="عنصر نائب للتذييل 4">
            <a:extLst>
              <a:ext uri="{FF2B5EF4-FFF2-40B4-BE49-F238E27FC236}">
                <a16:creationId xmlns:a16="http://schemas.microsoft.com/office/drawing/2014/main" id="{8D5DAD95-1F65-473E-84E9-5302590FB80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98E92A4-8E57-41AD-99C5-2782F8DBD7C3}"/>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11683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81F241-18A6-4C10-85EF-C5F8FD37598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1C6E2CB-0B40-4420-B914-7FC1996D8943}"/>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49CD0E6-8CA0-4E01-93F0-81D6ADC62C6A}"/>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5" name="عنصر نائب للتذييل 4">
            <a:extLst>
              <a:ext uri="{FF2B5EF4-FFF2-40B4-BE49-F238E27FC236}">
                <a16:creationId xmlns:a16="http://schemas.microsoft.com/office/drawing/2014/main" id="{C2733C92-EA1A-4221-BE75-C80DC5E6351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F695ECC-FE3F-48F8-9DA3-B3C907A5594A}"/>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3388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79412C02-B5E3-424E-AFB0-416D1C7FA2E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22FEFAC-878C-4E92-906F-0B2FA65DAB9E}"/>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35CD411-DC3B-44E5-9A2F-A1F993B237B7}"/>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5" name="عنصر نائب للتذييل 4">
            <a:extLst>
              <a:ext uri="{FF2B5EF4-FFF2-40B4-BE49-F238E27FC236}">
                <a16:creationId xmlns:a16="http://schemas.microsoft.com/office/drawing/2014/main" id="{541A4BB4-1D3C-48FC-8718-5F188EC00FD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610C170-F78A-4E2B-9E20-F19B06A108C9}"/>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159034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046BF0-75A3-4FDF-8E58-91077D8463A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EEFD6DD-F7DD-4CE5-B249-4924AE12295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CEBB344-A72A-46D3-8B76-AE04A0B6AAD1}"/>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5" name="عنصر نائب للتذييل 4">
            <a:extLst>
              <a:ext uri="{FF2B5EF4-FFF2-40B4-BE49-F238E27FC236}">
                <a16:creationId xmlns:a16="http://schemas.microsoft.com/office/drawing/2014/main" id="{9C3403BC-C06F-4C1A-B75C-597F1D56819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AB8E120-1D6B-4F7B-8C46-F11EF3BFE19F}"/>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399436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8C70EA-F2B3-4043-A9A7-4FE310416C80}"/>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563F57F-9229-4073-9020-3FA01A781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1813F90B-B571-4A34-8C5B-6DAF64B84D3B}"/>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5" name="عنصر نائب للتذييل 4">
            <a:extLst>
              <a:ext uri="{FF2B5EF4-FFF2-40B4-BE49-F238E27FC236}">
                <a16:creationId xmlns:a16="http://schemas.microsoft.com/office/drawing/2014/main" id="{3396F2FE-5A46-473D-8F19-29F662B78DF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7909B759-D58A-473C-B2CF-E81544E03905}"/>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6847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C96B7E-746C-492E-A5CA-6444CAEA861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62ECFE5-80FC-410E-B146-387C2E4629D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A0CD0A2-B251-4F47-98DC-62DCA5B8DF0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CFDDEFBA-3919-48E8-9548-7748112FDDB8}"/>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6" name="عنصر نائب للتذييل 5">
            <a:extLst>
              <a:ext uri="{FF2B5EF4-FFF2-40B4-BE49-F238E27FC236}">
                <a16:creationId xmlns:a16="http://schemas.microsoft.com/office/drawing/2014/main" id="{5378D042-7CB7-4E0E-A830-6E99293A90C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339A369-2BE9-4A70-B17E-B9B784063553}"/>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325069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C93248-2D71-4F1E-92DC-A8403882178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51BB1F4-66A1-4561-9017-1A3FD4621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73E73D3-2FF9-4FB4-BAEA-0638EA15B1C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B44FA8F-A56C-4B19-AABE-5192E0E18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1EE636D2-6541-4010-8557-1BCB2A16F12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EC227E6C-2AE2-403E-BACA-6A7E85EC218F}"/>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8" name="عنصر نائب للتذييل 7">
            <a:extLst>
              <a:ext uri="{FF2B5EF4-FFF2-40B4-BE49-F238E27FC236}">
                <a16:creationId xmlns:a16="http://schemas.microsoft.com/office/drawing/2014/main" id="{4D85A4E4-284A-444E-81DE-A9EF963928A7}"/>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BDCDF381-ACFB-4288-A138-0E83A0CC3233}"/>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277106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951C4D-1F6B-41AD-A9C1-F18AEF7C02A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784C23E1-39C8-4EBA-B3B5-8E30EE302004}"/>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4" name="عنصر نائب للتذييل 3">
            <a:extLst>
              <a:ext uri="{FF2B5EF4-FFF2-40B4-BE49-F238E27FC236}">
                <a16:creationId xmlns:a16="http://schemas.microsoft.com/office/drawing/2014/main" id="{B70AA7D3-1446-444C-BA97-E12C08B651BE}"/>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D5F3158C-2AB5-40D4-914E-8CFFE4A3B5FA}"/>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282522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7F23D617-2B18-44EE-A876-1D727FE6525B}"/>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3" name="عنصر نائب للتذييل 2">
            <a:extLst>
              <a:ext uri="{FF2B5EF4-FFF2-40B4-BE49-F238E27FC236}">
                <a16:creationId xmlns:a16="http://schemas.microsoft.com/office/drawing/2014/main" id="{903EBDF3-2588-44E9-83CE-C2718CC5AB0F}"/>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9838B8BF-F222-44E1-A1DE-6C7FB2D7969E}"/>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273254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C8DF9C-7EEA-4A19-A1DB-5B3A16DCE660}"/>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48B50CE-726E-4ACB-B188-319E95332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774E0B5E-F7F5-4D19-8126-DCB3105FD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DB36C79-16C4-4C14-96FE-55212FCFEAC6}"/>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6" name="عنصر نائب للتذييل 5">
            <a:extLst>
              <a:ext uri="{FF2B5EF4-FFF2-40B4-BE49-F238E27FC236}">
                <a16:creationId xmlns:a16="http://schemas.microsoft.com/office/drawing/2014/main" id="{CDE3CD92-DE79-4F4E-AC02-5785D43990EF}"/>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DBAD20D-BF21-42AB-9149-BEBF7522046C}"/>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149205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CE365A-7271-4BF6-B383-FC51E48D0EC1}"/>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05B066A9-DD13-4B73-B9A1-D9ABFD825B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59F6A758-1FBA-42FE-B65F-7DCB82FA8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0169A663-AF71-401B-9B22-82B90508AA31}"/>
              </a:ext>
            </a:extLst>
          </p:cNvPr>
          <p:cNvSpPr>
            <a:spLocks noGrp="1"/>
          </p:cNvSpPr>
          <p:nvPr>
            <p:ph type="dt" sz="half" idx="10"/>
          </p:nvPr>
        </p:nvSpPr>
        <p:spPr/>
        <p:txBody>
          <a:bodyPr/>
          <a:lstStyle/>
          <a:p>
            <a:fld id="{5E42B51D-7A17-43EC-91DF-E285345C95D3}" type="datetimeFigureOut">
              <a:rPr lang="ar-SA" smtClean="0"/>
              <a:t>11/06/44</a:t>
            </a:fld>
            <a:endParaRPr lang="ar-SA"/>
          </a:p>
        </p:txBody>
      </p:sp>
      <p:sp>
        <p:nvSpPr>
          <p:cNvPr id="6" name="عنصر نائب للتذييل 5">
            <a:extLst>
              <a:ext uri="{FF2B5EF4-FFF2-40B4-BE49-F238E27FC236}">
                <a16:creationId xmlns:a16="http://schemas.microsoft.com/office/drawing/2014/main" id="{5B23349B-E017-4046-9538-6D0B7239D1A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0B7FEB3-2C05-4A44-9B15-6C8DBB2A8362}"/>
              </a:ext>
            </a:extLst>
          </p:cNvPr>
          <p:cNvSpPr>
            <a:spLocks noGrp="1"/>
          </p:cNvSpPr>
          <p:nvPr>
            <p:ph type="sldNum" sz="quarter" idx="12"/>
          </p:nvPr>
        </p:nvSpPr>
        <p:spPr/>
        <p:txBody>
          <a:bodyPr/>
          <a:lstStyle/>
          <a:p>
            <a:fld id="{08FC92EF-FE08-42EA-BCEA-A23B27D8840B}" type="slidenum">
              <a:rPr lang="ar-SA" smtClean="0"/>
              <a:t>‹#›</a:t>
            </a:fld>
            <a:endParaRPr lang="ar-SA"/>
          </a:p>
        </p:txBody>
      </p:sp>
    </p:spTree>
    <p:extLst>
      <p:ext uri="{BB962C8B-B14F-4D97-AF65-F5344CB8AC3E}">
        <p14:creationId xmlns:p14="http://schemas.microsoft.com/office/powerpoint/2010/main" val="212171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AE1F14F1-C12A-4334-875D-C1EBBEBF7EB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AAB459C-211D-4BDA-9BBC-5024FA8CA60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6CA5237-56E5-4095-80DE-3B271DBD3DE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42B51D-7A17-43EC-91DF-E285345C95D3}" type="datetimeFigureOut">
              <a:rPr lang="ar-SA" smtClean="0"/>
              <a:t>11/06/44</a:t>
            </a:fld>
            <a:endParaRPr lang="ar-SA"/>
          </a:p>
        </p:txBody>
      </p:sp>
      <p:sp>
        <p:nvSpPr>
          <p:cNvPr id="5" name="عنصر نائب للتذييل 4">
            <a:extLst>
              <a:ext uri="{FF2B5EF4-FFF2-40B4-BE49-F238E27FC236}">
                <a16:creationId xmlns:a16="http://schemas.microsoft.com/office/drawing/2014/main" id="{F7CFEBB7-C548-4C18-AC7F-304BF5308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03092C2-8D5E-4FD2-8916-DBE6AB32E6A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FC92EF-FE08-42EA-BCEA-A23B27D8840B}" type="slidenum">
              <a:rPr lang="ar-SA" smtClean="0"/>
              <a:t>‹#›</a:t>
            </a:fld>
            <a:endParaRPr lang="ar-SA"/>
          </a:p>
        </p:txBody>
      </p:sp>
    </p:spTree>
    <p:extLst>
      <p:ext uri="{BB962C8B-B14F-4D97-AF65-F5344CB8AC3E}">
        <p14:creationId xmlns:p14="http://schemas.microsoft.com/office/powerpoint/2010/main" val="290878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3.wdp"/><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gif"/><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4849334C-929C-4873-87D6-033F8FDCB1C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a16="http://schemas.microsoft.com/office/drawing/2014/main" id="{7152D7CF-3CF6-48BD-9AE2-C0E13B86187C}"/>
              </a:ext>
            </a:extLst>
          </p:cNvPr>
          <p:cNvSpPr/>
          <p:nvPr/>
        </p:nvSpPr>
        <p:spPr>
          <a:xfrm>
            <a:off x="0" y="6694714"/>
            <a:ext cx="12192000" cy="163286"/>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مستطيل 1">
            <a:extLst>
              <a:ext uri="{FF2B5EF4-FFF2-40B4-BE49-F238E27FC236}">
                <a16:creationId xmlns:a16="http://schemas.microsoft.com/office/drawing/2014/main" id="{988A2D0C-C70A-4506-9894-62AEDD7A1F3C}"/>
              </a:ext>
            </a:extLst>
          </p:cNvPr>
          <p:cNvSpPr/>
          <p:nvPr/>
        </p:nvSpPr>
        <p:spPr>
          <a:xfrm>
            <a:off x="0" y="783771"/>
            <a:ext cx="12192000" cy="1589315"/>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Text Placeholder 1">
            <a:extLst>
              <a:ext uri="{FF2B5EF4-FFF2-40B4-BE49-F238E27FC236}">
                <a16:creationId xmlns:a16="http://schemas.microsoft.com/office/drawing/2014/main" id="{FCC6C35A-938E-480A-8CAF-E89399CAF1CD}"/>
              </a:ext>
            </a:extLst>
          </p:cNvPr>
          <p:cNvSpPr txBox="1">
            <a:spLocks/>
          </p:cNvSpPr>
          <p:nvPr/>
        </p:nvSpPr>
        <p:spPr>
          <a:xfrm>
            <a:off x="2037061" y="364672"/>
            <a:ext cx="8117878" cy="2209800"/>
          </a:xfrm>
          <a:prstGeom prst="rect">
            <a:avLst/>
          </a:prstGeom>
        </p:spPr>
        <p:txBody>
          <a:bodyPr vert="horz" lIns="91440" tIns="45720" rIns="91440" bIns="45720" rtlCol="1" anchor="ctr"/>
          <a:lstStyle>
            <a:defPPr>
              <a:defRPr lang="ar-SA"/>
            </a:defPPr>
            <a:lvl1pPr marL="0" algn="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ct val="150000"/>
              </a:lnSpc>
            </a:pPr>
            <a:r>
              <a:rPr lang="ar-SA" altLang="ko-KR" sz="6600"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المراقبة و التحكم</a:t>
            </a:r>
            <a:endParaRPr lang="ko-KR" altLang="en-US" sz="6600"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endParaRPr>
          </a:p>
        </p:txBody>
      </p:sp>
      <p:pic>
        <p:nvPicPr>
          <p:cNvPr id="6146" name="Picture 2" descr="1,337 Monitoring Illustrations - Free in SVG, PNG, EPS - IconScout">
            <a:extLst>
              <a:ext uri="{FF2B5EF4-FFF2-40B4-BE49-F238E27FC236}">
                <a16:creationId xmlns:a16="http://schemas.microsoft.com/office/drawing/2014/main" id="{3DCAFF10-2F8C-4038-B381-BF29ED7D4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198" y="2445944"/>
            <a:ext cx="4005603" cy="4241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3" presetClass="emph" presetSubtype="2" fill="hold" grpId="1" nodeType="afterEffect">
                                  <p:stCondLst>
                                    <p:cond delay="0"/>
                                  </p:stCondLst>
                                  <p:childTnLst>
                                    <p:animClr clrSpc="rgb" dir="cw">
                                      <p:cBhvr override="childStyle">
                                        <p:cTn id="12" dur="11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9128FBD8-A8AB-423C-8916-D98DE80E5F95}"/>
              </a:ext>
            </a:extLst>
          </p:cNvPr>
          <p:cNvSpPr/>
          <p:nvPr/>
        </p:nvSpPr>
        <p:spPr>
          <a:xfrm>
            <a:off x="6105125" y="2004560"/>
            <a:ext cx="4701385" cy="806285"/>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a:t>نظام التحكم المغلق</a:t>
            </a:r>
          </a:p>
        </p:txBody>
      </p:sp>
      <p:sp>
        <p:nvSpPr>
          <p:cNvPr id="5" name="مستطيل: زوايا مستديرة 4">
            <a:extLst>
              <a:ext uri="{FF2B5EF4-FFF2-40B4-BE49-F238E27FC236}">
                <a16:creationId xmlns:a16="http://schemas.microsoft.com/office/drawing/2014/main" id="{9A4A2921-EF55-4CA9-B17E-C314DA012E90}"/>
              </a:ext>
            </a:extLst>
          </p:cNvPr>
          <p:cNvSpPr/>
          <p:nvPr/>
        </p:nvSpPr>
        <p:spPr>
          <a:xfrm>
            <a:off x="527536" y="2012843"/>
            <a:ext cx="5083555" cy="806285"/>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200" b="1" dirty="0"/>
              <a:t>نظام التحكم المفتوح</a:t>
            </a:r>
          </a:p>
        </p:txBody>
      </p:sp>
      <p:sp>
        <p:nvSpPr>
          <p:cNvPr id="6" name="مستطيل: زوايا مستديرة 5">
            <a:extLst>
              <a:ext uri="{FF2B5EF4-FFF2-40B4-BE49-F238E27FC236}">
                <a16:creationId xmlns:a16="http://schemas.microsoft.com/office/drawing/2014/main" id="{F72F730E-949E-4B83-9D1C-B417AD483450}"/>
              </a:ext>
            </a:extLst>
          </p:cNvPr>
          <p:cNvSpPr/>
          <p:nvPr/>
        </p:nvSpPr>
        <p:spPr>
          <a:xfrm>
            <a:off x="6105372" y="3012503"/>
            <a:ext cx="4689331" cy="6093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chemeClr val="tx1"/>
                </a:solidFill>
              </a:rPr>
              <a:t>يراقب المخرجات و يستخدم بياناتها في التحكم و الضبط</a:t>
            </a:r>
          </a:p>
        </p:txBody>
      </p:sp>
      <p:sp>
        <p:nvSpPr>
          <p:cNvPr id="7" name="مستطيل: زوايا مستديرة 6">
            <a:extLst>
              <a:ext uri="{FF2B5EF4-FFF2-40B4-BE49-F238E27FC236}">
                <a16:creationId xmlns:a16="http://schemas.microsoft.com/office/drawing/2014/main" id="{EA5C2BA3-17AE-48BA-BC0F-0BDE7E1E739F}"/>
              </a:ext>
            </a:extLst>
          </p:cNvPr>
          <p:cNvSpPr/>
          <p:nvPr/>
        </p:nvSpPr>
        <p:spPr>
          <a:xfrm>
            <a:off x="527536" y="3007738"/>
            <a:ext cx="5083555" cy="6093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chemeClr val="tx1">
                    <a:lumMod val="50000"/>
                  </a:schemeClr>
                </a:solidFill>
                <a:latin typeface="Calibri" panose="020F0502020204030204" pitchFamily="34" charset="0"/>
              </a:rPr>
              <a:t>المخرجات لا تؤثر على المدخلات و لا عملية التحكم</a:t>
            </a:r>
          </a:p>
        </p:txBody>
      </p:sp>
      <p:sp>
        <p:nvSpPr>
          <p:cNvPr id="8" name="مستطيل: زوايا مستديرة 7">
            <a:extLst>
              <a:ext uri="{FF2B5EF4-FFF2-40B4-BE49-F238E27FC236}">
                <a16:creationId xmlns:a16="http://schemas.microsoft.com/office/drawing/2014/main" id="{438629D0-37B0-4533-BC56-8C82209EF80A}"/>
              </a:ext>
            </a:extLst>
          </p:cNvPr>
          <p:cNvSpPr/>
          <p:nvPr/>
        </p:nvSpPr>
        <p:spPr>
          <a:xfrm>
            <a:off x="6105372" y="3819621"/>
            <a:ext cx="4689331" cy="6093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chemeClr val="tx1"/>
                </a:solidFill>
              </a:rPr>
              <a:t>يراقب المخرجات و يقارن بياناتها مع النتائج المتوقعة</a:t>
            </a:r>
          </a:p>
        </p:txBody>
      </p:sp>
      <p:sp>
        <p:nvSpPr>
          <p:cNvPr id="9" name="مستطيل: زوايا مستديرة 8">
            <a:extLst>
              <a:ext uri="{FF2B5EF4-FFF2-40B4-BE49-F238E27FC236}">
                <a16:creationId xmlns:a16="http://schemas.microsoft.com/office/drawing/2014/main" id="{332EE1F3-D305-4106-B9FB-420863225148}"/>
              </a:ext>
            </a:extLst>
          </p:cNvPr>
          <p:cNvSpPr/>
          <p:nvPr/>
        </p:nvSpPr>
        <p:spPr>
          <a:xfrm>
            <a:off x="527536" y="3814856"/>
            <a:ext cx="5083555" cy="6093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rgbClr val="202124"/>
                </a:solidFill>
                <a:latin typeface="Arial" panose="020B0604020202020204" pitchFamily="34" charset="0"/>
              </a:rPr>
              <a:t>لا يوجد مقارنة بين القيم الناتجة الفعلية و القيم المطلوبة</a:t>
            </a:r>
          </a:p>
        </p:txBody>
      </p:sp>
      <p:sp>
        <p:nvSpPr>
          <p:cNvPr id="10" name="مستطيل: زوايا مستديرة 9">
            <a:extLst>
              <a:ext uri="{FF2B5EF4-FFF2-40B4-BE49-F238E27FC236}">
                <a16:creationId xmlns:a16="http://schemas.microsoft.com/office/drawing/2014/main" id="{4AEB6880-E90A-4FF1-9BE9-309B80B6D1F5}"/>
              </a:ext>
            </a:extLst>
          </p:cNvPr>
          <p:cNvSpPr/>
          <p:nvPr/>
        </p:nvSpPr>
        <p:spPr>
          <a:xfrm>
            <a:off x="6101817" y="4648823"/>
            <a:ext cx="4701385" cy="6093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chemeClr val="tx1"/>
                </a:solidFill>
              </a:rPr>
              <a:t>يصمم لتحقيق الظروف المناسبة للحصول على المخرجات المرغوبة و المحافظة عليها بصورة آلية</a:t>
            </a:r>
          </a:p>
        </p:txBody>
      </p:sp>
      <p:sp>
        <p:nvSpPr>
          <p:cNvPr id="11" name="مستطيل: زوايا مستديرة 10">
            <a:extLst>
              <a:ext uri="{FF2B5EF4-FFF2-40B4-BE49-F238E27FC236}">
                <a16:creationId xmlns:a16="http://schemas.microsoft.com/office/drawing/2014/main" id="{2BE741FF-5E0E-4024-9797-AB01AA5098AE}"/>
              </a:ext>
            </a:extLst>
          </p:cNvPr>
          <p:cNvSpPr/>
          <p:nvPr/>
        </p:nvSpPr>
        <p:spPr>
          <a:xfrm>
            <a:off x="527536" y="4644058"/>
            <a:ext cx="5083555" cy="60934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000" dirty="0">
                <a:solidFill>
                  <a:srgbClr val="202124"/>
                </a:solidFill>
                <a:latin typeface="Arial" panose="020B0604020202020204" pitchFamily="34" charset="0"/>
              </a:rPr>
              <a:t>يفتقر للتعامل مع تغيرات الظروف المحيطة </a:t>
            </a:r>
          </a:p>
        </p:txBody>
      </p:sp>
      <p:sp>
        <p:nvSpPr>
          <p:cNvPr id="14" name="مستطيل 13">
            <a:extLst>
              <a:ext uri="{FF2B5EF4-FFF2-40B4-BE49-F238E27FC236}">
                <a16:creationId xmlns:a16="http://schemas.microsoft.com/office/drawing/2014/main" id="{D37BA8E0-0F93-4469-9FE0-FF5804BDDCAA}"/>
              </a:ext>
            </a:extLst>
          </p:cNvPr>
          <p:cNvSpPr/>
          <p:nvPr/>
        </p:nvSpPr>
        <p:spPr>
          <a:xfrm>
            <a:off x="11119755" y="0"/>
            <a:ext cx="734788" cy="6858000"/>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ar-SA" sz="2600" dirty="0">
                <a:solidFill>
                  <a:schemeClr val="bg1"/>
                </a:solidFill>
              </a:rPr>
              <a:t>الفرق بين نظام التحكم المغلق و نظام التحكم المفتوح</a:t>
            </a:r>
          </a:p>
        </p:txBody>
      </p:sp>
      <p:sp>
        <p:nvSpPr>
          <p:cNvPr id="15" name="مستطيل 14">
            <a:extLst>
              <a:ext uri="{FF2B5EF4-FFF2-40B4-BE49-F238E27FC236}">
                <a16:creationId xmlns:a16="http://schemas.microsoft.com/office/drawing/2014/main" id="{AD6E9503-4F6C-44B8-9BFD-F11465C9D066}"/>
              </a:ext>
            </a:extLst>
          </p:cNvPr>
          <p:cNvSpPr/>
          <p:nvPr/>
        </p:nvSpPr>
        <p:spPr>
          <a:xfrm>
            <a:off x="0" y="261259"/>
            <a:ext cx="2988129" cy="587828"/>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t>تنمية مهارات التفكير و المقارنة</a:t>
            </a:r>
          </a:p>
        </p:txBody>
      </p:sp>
      <p:pic>
        <p:nvPicPr>
          <p:cNvPr id="16" name="Google Shape;218;p11" descr="علوم_البيانات - Twitter Search / Twitter">
            <a:extLst>
              <a:ext uri="{FF2B5EF4-FFF2-40B4-BE49-F238E27FC236}">
                <a16:creationId xmlns:a16="http://schemas.microsoft.com/office/drawing/2014/main" id="{660D0FD6-C6D9-477C-B8AB-76E976A0EC17}"/>
              </a:ext>
            </a:extLst>
          </p:cNvPr>
          <p:cNvPicPr preferRelativeResize="0"/>
          <p:nvPr/>
        </p:nvPicPr>
        <p:blipFill rotWithShape="1">
          <a:blip r:embed="rId2">
            <a:alphaModFix/>
          </a:blip>
          <a:srcRect/>
          <a:stretch/>
        </p:blipFill>
        <p:spPr>
          <a:xfrm>
            <a:off x="9293901" y="5135522"/>
            <a:ext cx="3033010" cy="1882686"/>
          </a:xfrm>
          <a:prstGeom prst="rect">
            <a:avLst/>
          </a:prstGeom>
          <a:noFill/>
          <a:ln>
            <a:noFill/>
          </a:ln>
        </p:spPr>
      </p:pic>
      <p:pic>
        <p:nvPicPr>
          <p:cNvPr id="17" name="صورة 16">
            <a:extLst>
              <a:ext uri="{FF2B5EF4-FFF2-40B4-BE49-F238E27FC236}">
                <a16:creationId xmlns:a16="http://schemas.microsoft.com/office/drawing/2014/main" id="{9906EF65-DD39-4136-852B-4A968080B1AB}"/>
              </a:ext>
            </a:extLst>
          </p:cNvPr>
          <p:cNvPicPr>
            <a:picLocks noChangeAspect="1"/>
          </p:cNvPicPr>
          <p:nvPr/>
        </p:nvPicPr>
        <p:blipFill rotWithShape="1">
          <a:blip r:embed="rId3">
            <a:extLst>
              <a:ext uri="{28A0092B-C50C-407E-A947-70E740481C1C}">
                <a14:useLocalDpi xmlns:a14="http://schemas.microsoft.com/office/drawing/2010/main" val="0"/>
              </a:ext>
            </a:extLst>
          </a:blip>
          <a:srcRect r="47836" b="62006"/>
          <a:stretch/>
        </p:blipFill>
        <p:spPr>
          <a:xfrm>
            <a:off x="5451592" y="1664602"/>
            <a:ext cx="2734840" cy="1221136"/>
          </a:xfrm>
          <a:prstGeom prst="rect">
            <a:avLst/>
          </a:prstGeom>
        </p:spPr>
      </p:pic>
      <p:pic>
        <p:nvPicPr>
          <p:cNvPr id="18" name="صورة 17">
            <a:extLst>
              <a:ext uri="{FF2B5EF4-FFF2-40B4-BE49-F238E27FC236}">
                <a16:creationId xmlns:a16="http://schemas.microsoft.com/office/drawing/2014/main" id="{EC66AC09-13C1-4EE8-AD47-5DF889DCC8B9}"/>
              </a:ext>
            </a:extLst>
          </p:cNvPr>
          <p:cNvPicPr>
            <a:picLocks noChangeAspect="1"/>
          </p:cNvPicPr>
          <p:nvPr/>
        </p:nvPicPr>
        <p:blipFill rotWithShape="1">
          <a:blip r:embed="rId4">
            <a:extLst>
              <a:ext uri="{28A0092B-C50C-407E-A947-70E740481C1C}">
                <a14:useLocalDpi xmlns:a14="http://schemas.microsoft.com/office/drawing/2010/main" val="0"/>
              </a:ext>
            </a:extLst>
          </a:blip>
          <a:srcRect r="73771" b="18453"/>
          <a:stretch/>
        </p:blipFill>
        <p:spPr>
          <a:xfrm>
            <a:off x="76425" y="1348008"/>
            <a:ext cx="1261071" cy="1721104"/>
          </a:xfrm>
          <a:prstGeom prst="rect">
            <a:avLst/>
          </a:prstGeom>
        </p:spPr>
      </p:pic>
    </p:spTree>
    <p:extLst>
      <p:ext uri="{BB962C8B-B14F-4D97-AF65-F5344CB8AC3E}">
        <p14:creationId xmlns:p14="http://schemas.microsoft.com/office/powerpoint/2010/main" val="40650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ربع نص 12">
            <a:extLst>
              <a:ext uri="{FF2B5EF4-FFF2-40B4-BE49-F238E27FC236}">
                <a16:creationId xmlns:a16="http://schemas.microsoft.com/office/drawing/2014/main" id="{8DBFE2CC-E26D-4636-A4DE-99666B903D17}"/>
              </a:ext>
            </a:extLst>
          </p:cNvPr>
          <p:cNvSpPr txBox="1"/>
          <p:nvPr/>
        </p:nvSpPr>
        <p:spPr>
          <a:xfrm>
            <a:off x="0" y="2105020"/>
            <a:ext cx="12192000" cy="1200329"/>
          </a:xfrm>
          <a:prstGeom prst="rect">
            <a:avLst/>
          </a:prstGeom>
          <a:noFill/>
        </p:spPr>
        <p:txBody>
          <a:bodyPr wrap="square" rtlCol="1">
            <a:spAutoFit/>
          </a:bodyPr>
          <a:lstStyle/>
          <a:p>
            <a:pPr algn="ctr"/>
            <a:r>
              <a:rPr lang="ar-SA" sz="3600" dirty="0"/>
              <a:t>صنفي الأجهزة الموجودة أمامك هل يعتبر نظام التحكم فيها</a:t>
            </a:r>
          </a:p>
          <a:p>
            <a:pPr algn="ctr"/>
            <a:r>
              <a:rPr lang="ar-SA" sz="3600" dirty="0"/>
              <a:t> مغلق أم مفتوح ؟؟ مع ذكر السبب؟!</a:t>
            </a:r>
          </a:p>
        </p:txBody>
      </p:sp>
      <p:pic>
        <p:nvPicPr>
          <p:cNvPr id="19" name="صورة 18">
            <a:extLst>
              <a:ext uri="{FF2B5EF4-FFF2-40B4-BE49-F238E27FC236}">
                <a16:creationId xmlns:a16="http://schemas.microsoft.com/office/drawing/2014/main" id="{9DB921C4-96F8-4E92-8A69-E4A9665C2D35}"/>
              </a:ext>
            </a:extLst>
          </p:cNvPr>
          <p:cNvPicPr>
            <a:picLocks noChangeAspect="1"/>
          </p:cNvPicPr>
          <p:nvPr/>
        </p:nvPicPr>
        <p:blipFill rotWithShape="1">
          <a:blip r:embed="rId2">
            <a:extLst>
              <a:ext uri="{28A0092B-C50C-407E-A947-70E740481C1C}">
                <a14:useLocalDpi xmlns:a14="http://schemas.microsoft.com/office/drawing/2010/main" val="0"/>
              </a:ext>
            </a:extLst>
          </a:blip>
          <a:srcRect l="27451" r="26215"/>
          <a:stretch/>
        </p:blipFill>
        <p:spPr>
          <a:xfrm>
            <a:off x="9336116" y="3418668"/>
            <a:ext cx="1168864" cy="1261339"/>
          </a:xfrm>
          <a:prstGeom prst="rect">
            <a:avLst/>
          </a:prstGeom>
        </p:spPr>
      </p:pic>
      <p:pic>
        <p:nvPicPr>
          <p:cNvPr id="3076" name="Picture 4" descr="Premium Vector | Home climate equipment isometric icon set fireplace, oil  heater with screen controls, convector heater, electric heater, infrared  heater, conditioner, fan. vector">
            <a:extLst>
              <a:ext uri="{FF2B5EF4-FFF2-40B4-BE49-F238E27FC236}">
                <a16:creationId xmlns:a16="http://schemas.microsoft.com/office/drawing/2014/main" id="{5921A21C-8379-4013-B2BB-D164B50A35F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23" b="96464" l="9904" r="89936"/>
                    </a14:imgEffect>
                  </a14:imgLayer>
                </a14:imgProps>
              </a:ext>
              <a:ext uri="{28A0092B-C50C-407E-A947-70E740481C1C}">
                <a14:useLocalDpi xmlns:a14="http://schemas.microsoft.com/office/drawing/2010/main" val="0"/>
              </a:ext>
            </a:extLst>
          </a:blip>
          <a:srcRect l="39119" t="52559" r="39412" b="2175"/>
          <a:stretch/>
        </p:blipFill>
        <p:spPr bwMode="auto">
          <a:xfrm>
            <a:off x="7496196" y="3328226"/>
            <a:ext cx="786977" cy="1349104"/>
          </a:xfrm>
          <a:prstGeom prst="rect">
            <a:avLst/>
          </a:prstGeom>
          <a:noFill/>
          <a:extLst>
            <a:ext uri="{909E8E84-426E-40DD-AFC4-6F175D3DCCD1}">
              <a14:hiddenFill xmlns:a14="http://schemas.microsoft.com/office/drawing/2010/main">
                <a:solidFill>
                  <a:srgbClr val="FFFFFF"/>
                </a:solidFill>
              </a14:hiddenFill>
            </a:ext>
          </a:extLst>
        </p:spPr>
      </p:pic>
      <p:pic>
        <p:nvPicPr>
          <p:cNvPr id="21" name="صورة 20">
            <a:extLst>
              <a:ext uri="{FF2B5EF4-FFF2-40B4-BE49-F238E27FC236}">
                <a16:creationId xmlns:a16="http://schemas.microsoft.com/office/drawing/2014/main" id="{4A775DB4-FBAF-4CD5-972F-14F1644C88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172" y="3474697"/>
            <a:ext cx="1296893" cy="1296893"/>
          </a:xfrm>
          <a:prstGeom prst="rect">
            <a:avLst/>
          </a:prstGeom>
        </p:spPr>
      </p:pic>
      <p:sp>
        <p:nvSpPr>
          <p:cNvPr id="22" name="مستطيل: زوايا مستديرة 21">
            <a:extLst>
              <a:ext uri="{FF2B5EF4-FFF2-40B4-BE49-F238E27FC236}">
                <a16:creationId xmlns:a16="http://schemas.microsoft.com/office/drawing/2014/main" id="{0246BDB5-3686-4149-A0A6-685D2D7F7766}"/>
              </a:ext>
            </a:extLst>
          </p:cNvPr>
          <p:cNvSpPr/>
          <p:nvPr/>
        </p:nvSpPr>
        <p:spPr>
          <a:xfrm>
            <a:off x="87234" y="5028777"/>
            <a:ext cx="12031979" cy="1660964"/>
          </a:xfrm>
          <a:prstGeom prst="roundRect">
            <a:avLst/>
          </a:prstGeom>
          <a:noFill/>
          <a:ln w="5715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cxnSp>
        <p:nvCxnSpPr>
          <p:cNvPr id="24" name="رابط مستقيم 23">
            <a:extLst>
              <a:ext uri="{FF2B5EF4-FFF2-40B4-BE49-F238E27FC236}">
                <a16:creationId xmlns:a16="http://schemas.microsoft.com/office/drawing/2014/main" id="{A80B6E36-932B-480D-B800-53F791EE8B5E}"/>
              </a:ext>
            </a:extLst>
          </p:cNvPr>
          <p:cNvCxnSpPr>
            <a:cxnSpLocks/>
            <a:stCxn id="22" idx="0"/>
            <a:endCxn id="22" idx="2"/>
          </p:cNvCxnSpPr>
          <p:nvPr/>
        </p:nvCxnSpPr>
        <p:spPr>
          <a:xfrm>
            <a:off x="6103224" y="5028777"/>
            <a:ext cx="0" cy="1660964"/>
          </a:xfrm>
          <a:prstGeom prst="line">
            <a:avLst/>
          </a:prstGeom>
          <a:ln w="57150">
            <a:solidFill>
              <a:srgbClr val="506079"/>
            </a:solidFill>
          </a:ln>
        </p:spPr>
        <p:style>
          <a:lnRef idx="1">
            <a:schemeClr val="accent2"/>
          </a:lnRef>
          <a:fillRef idx="0">
            <a:schemeClr val="accent2"/>
          </a:fillRef>
          <a:effectRef idx="0">
            <a:schemeClr val="accent2"/>
          </a:effectRef>
          <a:fontRef idx="minor">
            <a:schemeClr val="tx1"/>
          </a:fontRef>
        </p:style>
      </p:cxnSp>
      <p:sp>
        <p:nvSpPr>
          <p:cNvPr id="27" name="عنوان 1">
            <a:extLst>
              <a:ext uri="{FF2B5EF4-FFF2-40B4-BE49-F238E27FC236}">
                <a16:creationId xmlns:a16="http://schemas.microsoft.com/office/drawing/2014/main" id="{B017B0CB-3649-47F4-84F4-30AAC59542F6}"/>
              </a:ext>
            </a:extLst>
          </p:cNvPr>
          <p:cNvSpPr txBox="1">
            <a:spLocks/>
          </p:cNvSpPr>
          <p:nvPr/>
        </p:nvSpPr>
        <p:spPr>
          <a:xfrm>
            <a:off x="6103224" y="4500590"/>
            <a:ext cx="6015987" cy="1329997"/>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نظام تحكم مفتوح</a:t>
            </a:r>
          </a:p>
        </p:txBody>
      </p:sp>
      <p:sp>
        <p:nvSpPr>
          <p:cNvPr id="28" name="عنوان 1">
            <a:extLst>
              <a:ext uri="{FF2B5EF4-FFF2-40B4-BE49-F238E27FC236}">
                <a16:creationId xmlns:a16="http://schemas.microsoft.com/office/drawing/2014/main" id="{65BEE418-2A05-4356-9598-F2BDBF6DCCC5}"/>
              </a:ext>
            </a:extLst>
          </p:cNvPr>
          <p:cNvSpPr txBox="1">
            <a:spLocks/>
          </p:cNvSpPr>
          <p:nvPr/>
        </p:nvSpPr>
        <p:spPr>
          <a:xfrm>
            <a:off x="87233" y="4471382"/>
            <a:ext cx="5956507" cy="1457904"/>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2400" b="1" dirty="0"/>
              <a:t>نظام تحكم مغلق</a:t>
            </a:r>
          </a:p>
        </p:txBody>
      </p:sp>
      <p:pic>
        <p:nvPicPr>
          <p:cNvPr id="26" name="صورة 25">
            <a:extLst>
              <a:ext uri="{FF2B5EF4-FFF2-40B4-BE49-F238E27FC236}">
                <a16:creationId xmlns:a16="http://schemas.microsoft.com/office/drawing/2014/main" id="{89C46AD9-2C78-438D-BF7D-B439EE61A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1244" y="3253393"/>
            <a:ext cx="1461575" cy="1461575"/>
          </a:xfrm>
          <a:prstGeom prst="rect">
            <a:avLst/>
          </a:prstGeom>
        </p:spPr>
      </p:pic>
      <p:pic>
        <p:nvPicPr>
          <p:cNvPr id="30" name="صورة 29">
            <a:extLst>
              <a:ext uri="{FF2B5EF4-FFF2-40B4-BE49-F238E27FC236}">
                <a16:creationId xmlns:a16="http://schemas.microsoft.com/office/drawing/2014/main" id="{812880BB-D5AD-477C-BA3A-C8A02D7275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4593" y="3464215"/>
            <a:ext cx="1723703" cy="1185404"/>
          </a:xfrm>
          <a:prstGeom prst="rect">
            <a:avLst/>
          </a:prstGeom>
        </p:spPr>
      </p:pic>
      <p:pic>
        <p:nvPicPr>
          <p:cNvPr id="33" name="صورة 32">
            <a:extLst>
              <a:ext uri="{FF2B5EF4-FFF2-40B4-BE49-F238E27FC236}">
                <a16:creationId xmlns:a16="http://schemas.microsoft.com/office/drawing/2014/main" id="{1540B996-87C8-4B3B-896F-B4B39CA88D94}"/>
              </a:ext>
            </a:extLst>
          </p:cNvPr>
          <p:cNvPicPr>
            <a:picLocks noChangeAspect="1"/>
          </p:cNvPicPr>
          <p:nvPr/>
        </p:nvPicPr>
        <p:blipFill rotWithShape="1">
          <a:blip r:embed="rId2">
            <a:extLst>
              <a:ext uri="{28A0092B-C50C-407E-A947-70E740481C1C}">
                <a14:useLocalDpi xmlns:a14="http://schemas.microsoft.com/office/drawing/2010/main" val="0"/>
              </a:ext>
            </a:extLst>
          </a:blip>
          <a:srcRect l="27451" r="26215"/>
          <a:stretch/>
        </p:blipFill>
        <p:spPr>
          <a:xfrm>
            <a:off x="9971289" y="5334540"/>
            <a:ext cx="1214761" cy="1310867"/>
          </a:xfrm>
          <a:prstGeom prst="rect">
            <a:avLst/>
          </a:prstGeom>
        </p:spPr>
      </p:pic>
      <p:pic>
        <p:nvPicPr>
          <p:cNvPr id="34" name="صورة 33">
            <a:extLst>
              <a:ext uri="{FF2B5EF4-FFF2-40B4-BE49-F238E27FC236}">
                <a16:creationId xmlns:a16="http://schemas.microsoft.com/office/drawing/2014/main" id="{0584A2EA-B7D5-40A6-8225-9AEF3F4FC6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90902" y="5235011"/>
            <a:ext cx="1518966" cy="1518966"/>
          </a:xfrm>
          <a:prstGeom prst="rect">
            <a:avLst/>
          </a:prstGeom>
        </p:spPr>
      </p:pic>
      <p:pic>
        <p:nvPicPr>
          <p:cNvPr id="35" name="Picture 4" descr="Premium Vector | Home climate equipment isometric icon set fireplace, oil  heater with screen controls, convector heater, electric heater, infrared  heater, conditioner, fan. vector">
            <a:extLst>
              <a:ext uri="{FF2B5EF4-FFF2-40B4-BE49-F238E27FC236}">
                <a16:creationId xmlns:a16="http://schemas.microsoft.com/office/drawing/2014/main" id="{5E47E478-67E2-4570-85C6-3347925780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23" b="96464" l="9904" r="89936"/>
                    </a14:imgEffect>
                  </a14:imgLayer>
                </a14:imgProps>
              </a:ext>
              <a:ext uri="{28A0092B-C50C-407E-A947-70E740481C1C}">
                <a14:useLocalDpi xmlns:a14="http://schemas.microsoft.com/office/drawing/2010/main" val="0"/>
              </a:ext>
            </a:extLst>
          </a:blip>
          <a:srcRect l="39119" t="52559" r="39412" b="2175"/>
          <a:stretch/>
        </p:blipFill>
        <p:spPr bwMode="auto">
          <a:xfrm>
            <a:off x="4790455" y="5292760"/>
            <a:ext cx="817880" cy="1402079"/>
          </a:xfrm>
          <a:prstGeom prst="rect">
            <a:avLst/>
          </a:prstGeom>
          <a:noFill/>
          <a:extLst>
            <a:ext uri="{909E8E84-426E-40DD-AFC4-6F175D3DCCD1}">
              <a14:hiddenFill xmlns:a14="http://schemas.microsoft.com/office/drawing/2010/main">
                <a:solidFill>
                  <a:srgbClr val="FFFFFF"/>
                </a:solidFill>
              </a14:hiddenFill>
            </a:ext>
          </a:extLst>
        </p:spPr>
      </p:pic>
      <p:pic>
        <p:nvPicPr>
          <p:cNvPr id="36" name="صورة 35">
            <a:extLst>
              <a:ext uri="{FF2B5EF4-FFF2-40B4-BE49-F238E27FC236}">
                <a16:creationId xmlns:a16="http://schemas.microsoft.com/office/drawing/2014/main" id="{F05B5930-6723-4063-B905-33E18FE0A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3016" y="5428219"/>
            <a:ext cx="1347818" cy="1347818"/>
          </a:xfrm>
          <a:prstGeom prst="rect">
            <a:avLst/>
          </a:prstGeom>
        </p:spPr>
      </p:pic>
      <p:pic>
        <p:nvPicPr>
          <p:cNvPr id="37" name="صورة 36">
            <a:extLst>
              <a:ext uri="{FF2B5EF4-FFF2-40B4-BE49-F238E27FC236}">
                <a16:creationId xmlns:a16="http://schemas.microsoft.com/office/drawing/2014/main" id="{58B00E57-12F1-4693-A79F-4F2BCA634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678" y="5602719"/>
            <a:ext cx="1791387" cy="1231951"/>
          </a:xfrm>
          <a:prstGeom prst="rect">
            <a:avLst/>
          </a:prstGeom>
        </p:spPr>
      </p:pic>
      <p:sp>
        <p:nvSpPr>
          <p:cNvPr id="39" name="مستطيل 38">
            <a:extLst>
              <a:ext uri="{FF2B5EF4-FFF2-40B4-BE49-F238E27FC236}">
                <a16:creationId xmlns:a16="http://schemas.microsoft.com/office/drawing/2014/main" id="{136D8164-8481-4D0F-B872-8A2CFE20EC20}"/>
              </a:ext>
            </a:extLst>
          </p:cNvPr>
          <p:cNvSpPr/>
          <p:nvPr/>
        </p:nvSpPr>
        <p:spPr>
          <a:xfrm>
            <a:off x="0" y="0"/>
            <a:ext cx="12192000" cy="1828798"/>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مستطيل 39">
            <a:extLst>
              <a:ext uri="{FF2B5EF4-FFF2-40B4-BE49-F238E27FC236}">
                <a16:creationId xmlns:a16="http://schemas.microsoft.com/office/drawing/2014/main" id="{9A881881-7313-4AA2-A1AE-0F6A6BBFB439}"/>
              </a:ext>
            </a:extLst>
          </p:cNvPr>
          <p:cNvSpPr/>
          <p:nvPr/>
        </p:nvSpPr>
        <p:spPr>
          <a:xfrm>
            <a:off x="3329819" y="608148"/>
            <a:ext cx="5532362" cy="125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rgbClr val="F2A40D"/>
                </a:solidFill>
              </a:rPr>
              <a:t>تقويم تكويني</a:t>
            </a:r>
          </a:p>
        </p:txBody>
      </p:sp>
    </p:spTree>
    <p:extLst>
      <p:ext uri="{BB962C8B-B14F-4D97-AF65-F5344CB8AC3E}">
        <p14:creationId xmlns:p14="http://schemas.microsoft.com/office/powerpoint/2010/main" val="24458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p:cTn id="17" dur="500" fill="hold"/>
                                        <p:tgtEl>
                                          <p:spTgt spid="3076"/>
                                        </p:tgtEl>
                                        <p:attrNameLst>
                                          <p:attrName>ppt_w</p:attrName>
                                        </p:attrNameLst>
                                      </p:cBhvr>
                                      <p:tavLst>
                                        <p:tav tm="0">
                                          <p:val>
                                            <p:fltVal val="0"/>
                                          </p:val>
                                        </p:tav>
                                        <p:tav tm="100000">
                                          <p:val>
                                            <p:strVal val="#ppt_w"/>
                                          </p:val>
                                        </p:tav>
                                      </p:tavLst>
                                    </p:anim>
                                    <p:anim calcmode="lin" valueType="num">
                                      <p:cBhvr>
                                        <p:cTn id="18" dur="500" fill="hold"/>
                                        <p:tgtEl>
                                          <p:spTgt spid="307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2"/>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0D2F4B3-ACE5-428B-A743-D7D13D77731B}"/>
              </a:ext>
            </a:extLst>
          </p:cNvPr>
          <p:cNvSpPr/>
          <p:nvPr/>
        </p:nvSpPr>
        <p:spPr>
          <a:xfrm>
            <a:off x="9700591" y="0"/>
            <a:ext cx="2491409" cy="6858000"/>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extLst>
              <a:ext uri="{FF2B5EF4-FFF2-40B4-BE49-F238E27FC236}">
                <a16:creationId xmlns:a16="http://schemas.microsoft.com/office/drawing/2014/main" id="{F444BAB3-1B90-4529-89E7-A62079D3A1FE}"/>
              </a:ext>
            </a:extLst>
          </p:cNvPr>
          <p:cNvSpPr txBox="1"/>
          <p:nvPr/>
        </p:nvSpPr>
        <p:spPr>
          <a:xfrm>
            <a:off x="1682395" y="645133"/>
            <a:ext cx="5579165" cy="830997"/>
          </a:xfrm>
          <a:prstGeom prst="rect">
            <a:avLst/>
          </a:prstGeom>
          <a:noFill/>
        </p:spPr>
        <p:txBody>
          <a:bodyPr wrap="square" rtlCol="1">
            <a:spAutoFit/>
          </a:bodyPr>
          <a:lstStyle/>
          <a:p>
            <a:pPr algn="ctr"/>
            <a:r>
              <a:rPr lang="ar-SA" sz="4800" dirty="0">
                <a:latin typeface="A Jannat LT" panose="01000000000000000000" pitchFamily="2" charset="-78"/>
                <a:ea typeface="+mj-ea"/>
                <a:cs typeface="A Jannat LT" panose="01000000000000000000" pitchFamily="2" charset="-78"/>
              </a:rPr>
              <a:t>أهــــــداف الـــــــــدرس</a:t>
            </a:r>
          </a:p>
        </p:txBody>
      </p:sp>
      <p:pic>
        <p:nvPicPr>
          <p:cNvPr id="6" name="صورة 5" descr="صورة تحتوي على نص&#10;&#10;تم إنشاء الوصف تلقائياً">
            <a:extLst>
              <a:ext uri="{FF2B5EF4-FFF2-40B4-BE49-F238E27FC236}">
                <a16:creationId xmlns:a16="http://schemas.microsoft.com/office/drawing/2014/main" id="{51C2054F-CD60-4404-8548-99E9C8A2E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539" y="1716331"/>
            <a:ext cx="3599570" cy="3599570"/>
          </a:xfrm>
          <a:prstGeom prst="rect">
            <a:avLst/>
          </a:prstGeom>
          <a:effectLst>
            <a:outerShdw blurRad="50800" dist="38100" dir="2700000" algn="tl" rotWithShape="0">
              <a:prstClr val="black">
                <a:alpha val="40000"/>
              </a:prstClr>
            </a:outerShdw>
          </a:effectLst>
        </p:spPr>
      </p:pic>
      <p:grpSp>
        <p:nvGrpSpPr>
          <p:cNvPr id="7" name="مجموعة 6">
            <a:extLst>
              <a:ext uri="{FF2B5EF4-FFF2-40B4-BE49-F238E27FC236}">
                <a16:creationId xmlns:a16="http://schemas.microsoft.com/office/drawing/2014/main" id="{E559643A-78A6-4B89-BECD-A1B2930CC036}"/>
              </a:ext>
            </a:extLst>
          </p:cNvPr>
          <p:cNvGrpSpPr/>
          <p:nvPr/>
        </p:nvGrpSpPr>
        <p:grpSpPr>
          <a:xfrm>
            <a:off x="1184542" y="1970134"/>
            <a:ext cx="6210172" cy="910512"/>
            <a:chOff x="1184542" y="1970134"/>
            <a:chExt cx="6210172" cy="910512"/>
          </a:xfrm>
        </p:grpSpPr>
        <p:grpSp>
          <p:nvGrpSpPr>
            <p:cNvPr id="8" name="مجموعة 7">
              <a:extLst>
                <a:ext uri="{FF2B5EF4-FFF2-40B4-BE49-F238E27FC236}">
                  <a16:creationId xmlns:a16="http://schemas.microsoft.com/office/drawing/2014/main" id="{3CD7E575-D3DB-4589-AA9E-105A8324876A}"/>
                </a:ext>
              </a:extLst>
            </p:cNvPr>
            <p:cNvGrpSpPr/>
            <p:nvPr/>
          </p:nvGrpSpPr>
          <p:grpSpPr>
            <a:xfrm>
              <a:off x="1247638" y="2049648"/>
              <a:ext cx="6147076" cy="830998"/>
              <a:chOff x="1843985" y="1824361"/>
              <a:chExt cx="5088835" cy="980662"/>
            </a:xfrm>
          </p:grpSpPr>
          <p:sp>
            <p:nvSpPr>
              <p:cNvPr id="11" name="مستطيل 10">
                <a:extLst>
                  <a:ext uri="{FF2B5EF4-FFF2-40B4-BE49-F238E27FC236}">
                    <a16:creationId xmlns:a16="http://schemas.microsoft.com/office/drawing/2014/main" id="{FF487E88-9EB2-4C27-A7EE-BDFD5680811B}"/>
                  </a:ext>
                </a:extLst>
              </p:cNvPr>
              <p:cNvSpPr/>
              <p:nvPr/>
            </p:nvSpPr>
            <p:spPr>
              <a:xfrm>
                <a:off x="1843985" y="1824362"/>
                <a:ext cx="5088835" cy="980661"/>
              </a:xfrm>
              <a:prstGeom prst="rect">
                <a:avLst/>
              </a:prstGeom>
              <a:solidFill>
                <a:schemeClr val="bg1"/>
              </a:solidFill>
              <a:ln>
                <a:solidFill>
                  <a:srgbClr val="1A9C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ثلث متساوي الساقين 11">
                <a:extLst>
                  <a:ext uri="{FF2B5EF4-FFF2-40B4-BE49-F238E27FC236}">
                    <a16:creationId xmlns:a16="http://schemas.microsoft.com/office/drawing/2014/main" id="{18A39F63-CD4D-4221-B3BF-A73C4389521C}"/>
                  </a:ext>
                </a:extLst>
              </p:cNvPr>
              <p:cNvSpPr/>
              <p:nvPr/>
            </p:nvSpPr>
            <p:spPr>
              <a:xfrm rot="16200000">
                <a:off x="5999997" y="1872198"/>
                <a:ext cx="980660" cy="884986"/>
              </a:xfrm>
              <a:prstGeom prst="triangle">
                <a:avLst>
                  <a:gd name="adj" fmla="val 10000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9" name="مربع نص 8">
              <a:extLst>
                <a:ext uri="{FF2B5EF4-FFF2-40B4-BE49-F238E27FC236}">
                  <a16:creationId xmlns:a16="http://schemas.microsoft.com/office/drawing/2014/main" id="{2813E6F0-11B4-4117-B02B-40BE0D6F6AC2}"/>
                </a:ext>
              </a:extLst>
            </p:cNvPr>
            <p:cNvSpPr txBox="1"/>
            <p:nvPr/>
          </p:nvSpPr>
          <p:spPr>
            <a:xfrm>
              <a:off x="6025334" y="1970134"/>
              <a:ext cx="1342874" cy="646331"/>
            </a:xfrm>
            <a:prstGeom prst="rect">
              <a:avLst/>
            </a:prstGeom>
            <a:noFill/>
          </p:spPr>
          <p:txBody>
            <a:bodyPr wrap="square" rtlCol="1">
              <a:spAutoFit/>
            </a:bodyPr>
            <a:lstStyle/>
            <a:p>
              <a:r>
                <a:rPr lang="en-US" sz="3600" dirty="0">
                  <a:solidFill>
                    <a:schemeClr val="bg1"/>
                  </a:solidFill>
                </a:rPr>
                <a:t>1</a:t>
              </a:r>
              <a:endParaRPr lang="ar-SA" sz="3600" dirty="0">
                <a:solidFill>
                  <a:schemeClr val="bg1"/>
                </a:solidFill>
              </a:endParaRPr>
            </a:p>
          </p:txBody>
        </p:sp>
        <p:sp>
          <p:nvSpPr>
            <p:cNvPr id="10" name="مربع نص 9">
              <a:extLst>
                <a:ext uri="{FF2B5EF4-FFF2-40B4-BE49-F238E27FC236}">
                  <a16:creationId xmlns:a16="http://schemas.microsoft.com/office/drawing/2014/main" id="{4BA2AAA0-4CE1-4894-92B1-55F3582975FE}"/>
                </a:ext>
              </a:extLst>
            </p:cNvPr>
            <p:cNvSpPr txBox="1"/>
            <p:nvPr/>
          </p:nvSpPr>
          <p:spPr>
            <a:xfrm>
              <a:off x="1184542" y="2247134"/>
              <a:ext cx="5432711" cy="461665"/>
            </a:xfrm>
            <a:prstGeom prst="rect">
              <a:avLst/>
            </a:prstGeom>
            <a:noFill/>
          </p:spPr>
          <p:txBody>
            <a:bodyPr wrap="square" rtlCol="1">
              <a:spAutoFit/>
            </a:bodyPr>
            <a:lstStyle/>
            <a:p>
              <a:r>
                <a:rPr lang="ar-SA" sz="2400" dirty="0"/>
                <a:t>معرفة نظم المراقبة</a:t>
              </a:r>
            </a:p>
          </p:txBody>
        </p:sp>
      </p:grpSp>
      <p:grpSp>
        <p:nvGrpSpPr>
          <p:cNvPr id="13" name="مجموعة 12">
            <a:extLst>
              <a:ext uri="{FF2B5EF4-FFF2-40B4-BE49-F238E27FC236}">
                <a16:creationId xmlns:a16="http://schemas.microsoft.com/office/drawing/2014/main" id="{DE571A17-5AFC-4FB3-983F-8112F2A9F11C}"/>
              </a:ext>
            </a:extLst>
          </p:cNvPr>
          <p:cNvGrpSpPr/>
          <p:nvPr/>
        </p:nvGrpSpPr>
        <p:grpSpPr>
          <a:xfrm>
            <a:off x="1184545" y="3560397"/>
            <a:ext cx="6210169" cy="910509"/>
            <a:chOff x="1184545" y="3103197"/>
            <a:chExt cx="6210169" cy="910509"/>
          </a:xfrm>
        </p:grpSpPr>
        <p:grpSp>
          <p:nvGrpSpPr>
            <p:cNvPr id="14" name="مجموعة 13">
              <a:extLst>
                <a:ext uri="{FF2B5EF4-FFF2-40B4-BE49-F238E27FC236}">
                  <a16:creationId xmlns:a16="http://schemas.microsoft.com/office/drawing/2014/main" id="{8D9CD43F-5C67-449C-8371-A6881E864986}"/>
                </a:ext>
              </a:extLst>
            </p:cNvPr>
            <p:cNvGrpSpPr/>
            <p:nvPr/>
          </p:nvGrpSpPr>
          <p:grpSpPr>
            <a:xfrm>
              <a:off x="1247638" y="3182708"/>
              <a:ext cx="6147076" cy="830998"/>
              <a:chOff x="1843985" y="1824361"/>
              <a:chExt cx="5088835" cy="980662"/>
            </a:xfrm>
          </p:grpSpPr>
          <p:sp>
            <p:nvSpPr>
              <p:cNvPr id="17" name="مستطيل 16">
                <a:extLst>
                  <a:ext uri="{FF2B5EF4-FFF2-40B4-BE49-F238E27FC236}">
                    <a16:creationId xmlns:a16="http://schemas.microsoft.com/office/drawing/2014/main" id="{9A981B49-A1AD-466F-B41B-3EF869AEAC24}"/>
                  </a:ext>
                </a:extLst>
              </p:cNvPr>
              <p:cNvSpPr/>
              <p:nvPr/>
            </p:nvSpPr>
            <p:spPr>
              <a:xfrm>
                <a:off x="1843985" y="1824362"/>
                <a:ext cx="5088835" cy="980661"/>
              </a:xfrm>
              <a:prstGeom prst="rect">
                <a:avLst/>
              </a:prstGeom>
              <a:solidFill>
                <a:schemeClr val="bg1"/>
              </a:solidFill>
              <a:ln>
                <a:solidFill>
                  <a:srgbClr val="1A9C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ثلث متساوي الساقين 17">
                <a:extLst>
                  <a:ext uri="{FF2B5EF4-FFF2-40B4-BE49-F238E27FC236}">
                    <a16:creationId xmlns:a16="http://schemas.microsoft.com/office/drawing/2014/main" id="{7052198B-422C-4A88-9D93-CAA88B416464}"/>
                  </a:ext>
                </a:extLst>
              </p:cNvPr>
              <p:cNvSpPr/>
              <p:nvPr/>
            </p:nvSpPr>
            <p:spPr>
              <a:xfrm rot="16200000">
                <a:off x="5999997" y="1872198"/>
                <a:ext cx="980660" cy="884986"/>
              </a:xfrm>
              <a:prstGeom prst="triangle">
                <a:avLst>
                  <a:gd name="adj" fmla="val 10000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5" name="مربع نص 14">
              <a:extLst>
                <a:ext uri="{FF2B5EF4-FFF2-40B4-BE49-F238E27FC236}">
                  <a16:creationId xmlns:a16="http://schemas.microsoft.com/office/drawing/2014/main" id="{E0B26E7A-B57B-436D-AC22-D530F39E38F9}"/>
                </a:ext>
              </a:extLst>
            </p:cNvPr>
            <p:cNvSpPr txBox="1"/>
            <p:nvPr/>
          </p:nvSpPr>
          <p:spPr>
            <a:xfrm>
              <a:off x="6031961" y="3103197"/>
              <a:ext cx="1342874" cy="646331"/>
            </a:xfrm>
            <a:prstGeom prst="rect">
              <a:avLst/>
            </a:prstGeom>
            <a:noFill/>
          </p:spPr>
          <p:txBody>
            <a:bodyPr wrap="square" rtlCol="1">
              <a:spAutoFit/>
            </a:bodyPr>
            <a:lstStyle/>
            <a:p>
              <a:r>
                <a:rPr lang="en-US" sz="3600" dirty="0">
                  <a:solidFill>
                    <a:schemeClr val="bg1"/>
                  </a:solidFill>
                </a:rPr>
                <a:t>2</a:t>
              </a:r>
              <a:endParaRPr lang="ar-SA" sz="3600" dirty="0">
                <a:solidFill>
                  <a:schemeClr val="bg1"/>
                </a:solidFill>
              </a:endParaRPr>
            </a:p>
          </p:txBody>
        </p:sp>
        <p:sp>
          <p:nvSpPr>
            <p:cNvPr id="16" name="مربع نص 15">
              <a:extLst>
                <a:ext uri="{FF2B5EF4-FFF2-40B4-BE49-F238E27FC236}">
                  <a16:creationId xmlns:a16="http://schemas.microsoft.com/office/drawing/2014/main" id="{92F1C90A-EFC0-459A-B13F-BF1280A7C205}"/>
                </a:ext>
              </a:extLst>
            </p:cNvPr>
            <p:cNvSpPr txBox="1"/>
            <p:nvPr/>
          </p:nvSpPr>
          <p:spPr>
            <a:xfrm>
              <a:off x="1184545" y="3415534"/>
              <a:ext cx="5432711" cy="461665"/>
            </a:xfrm>
            <a:prstGeom prst="rect">
              <a:avLst/>
            </a:prstGeom>
            <a:noFill/>
          </p:spPr>
          <p:txBody>
            <a:bodyPr wrap="square" rtlCol="1">
              <a:spAutoFit/>
            </a:bodyPr>
            <a:lstStyle/>
            <a:p>
              <a:r>
                <a:rPr lang="ar-SA" sz="2400" dirty="0"/>
                <a:t>معرفة نظم التحكم و أنواعها</a:t>
              </a:r>
            </a:p>
          </p:txBody>
        </p:sp>
      </p:grpSp>
      <p:grpSp>
        <p:nvGrpSpPr>
          <p:cNvPr id="19" name="مجموعة 18">
            <a:extLst>
              <a:ext uri="{FF2B5EF4-FFF2-40B4-BE49-F238E27FC236}">
                <a16:creationId xmlns:a16="http://schemas.microsoft.com/office/drawing/2014/main" id="{7122A7D1-1306-4C6B-A892-AD60E9C51645}"/>
              </a:ext>
            </a:extLst>
          </p:cNvPr>
          <p:cNvGrpSpPr/>
          <p:nvPr/>
        </p:nvGrpSpPr>
        <p:grpSpPr>
          <a:xfrm>
            <a:off x="1197608" y="5145622"/>
            <a:ext cx="6203733" cy="897259"/>
            <a:chOff x="1197608" y="4249510"/>
            <a:chExt cx="6203733" cy="897259"/>
          </a:xfrm>
        </p:grpSpPr>
        <p:grpSp>
          <p:nvGrpSpPr>
            <p:cNvPr id="20" name="مجموعة 19">
              <a:extLst>
                <a:ext uri="{FF2B5EF4-FFF2-40B4-BE49-F238E27FC236}">
                  <a16:creationId xmlns:a16="http://schemas.microsoft.com/office/drawing/2014/main" id="{F216D5BD-87C7-46BA-95AA-9AB95B2712C3}"/>
                </a:ext>
              </a:extLst>
            </p:cNvPr>
            <p:cNvGrpSpPr/>
            <p:nvPr/>
          </p:nvGrpSpPr>
          <p:grpSpPr>
            <a:xfrm>
              <a:off x="1254265" y="4315771"/>
              <a:ext cx="6147076" cy="830998"/>
              <a:chOff x="1843985" y="1824361"/>
              <a:chExt cx="5088835" cy="980662"/>
            </a:xfrm>
          </p:grpSpPr>
          <p:sp>
            <p:nvSpPr>
              <p:cNvPr id="23" name="مستطيل 22">
                <a:extLst>
                  <a:ext uri="{FF2B5EF4-FFF2-40B4-BE49-F238E27FC236}">
                    <a16:creationId xmlns:a16="http://schemas.microsoft.com/office/drawing/2014/main" id="{852E459C-AD0F-4C4F-BA2F-47A1304EEB56}"/>
                  </a:ext>
                </a:extLst>
              </p:cNvPr>
              <p:cNvSpPr/>
              <p:nvPr/>
            </p:nvSpPr>
            <p:spPr>
              <a:xfrm>
                <a:off x="1843985" y="1824362"/>
                <a:ext cx="5088835" cy="980661"/>
              </a:xfrm>
              <a:prstGeom prst="rect">
                <a:avLst/>
              </a:prstGeom>
              <a:solidFill>
                <a:schemeClr val="bg1"/>
              </a:solidFill>
              <a:ln>
                <a:solidFill>
                  <a:srgbClr val="1A9C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ثلث متساوي الساقين 23">
                <a:extLst>
                  <a:ext uri="{FF2B5EF4-FFF2-40B4-BE49-F238E27FC236}">
                    <a16:creationId xmlns:a16="http://schemas.microsoft.com/office/drawing/2014/main" id="{2E396DF2-6F2F-4A46-9FF1-BFEA160313F6}"/>
                  </a:ext>
                </a:extLst>
              </p:cNvPr>
              <p:cNvSpPr/>
              <p:nvPr/>
            </p:nvSpPr>
            <p:spPr>
              <a:xfrm rot="16200000">
                <a:off x="5999997" y="1872198"/>
                <a:ext cx="980660" cy="884986"/>
              </a:xfrm>
              <a:prstGeom prst="triangle">
                <a:avLst>
                  <a:gd name="adj" fmla="val 10000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1" name="مربع نص 20">
              <a:extLst>
                <a:ext uri="{FF2B5EF4-FFF2-40B4-BE49-F238E27FC236}">
                  <a16:creationId xmlns:a16="http://schemas.microsoft.com/office/drawing/2014/main" id="{868756C0-C98D-4E67-8BC5-AEA68E515ADF}"/>
                </a:ext>
              </a:extLst>
            </p:cNvPr>
            <p:cNvSpPr txBox="1"/>
            <p:nvPr/>
          </p:nvSpPr>
          <p:spPr>
            <a:xfrm>
              <a:off x="6038589" y="4249510"/>
              <a:ext cx="1342874" cy="646331"/>
            </a:xfrm>
            <a:prstGeom prst="rect">
              <a:avLst/>
            </a:prstGeom>
            <a:noFill/>
          </p:spPr>
          <p:txBody>
            <a:bodyPr wrap="square" rtlCol="1">
              <a:spAutoFit/>
            </a:bodyPr>
            <a:lstStyle/>
            <a:p>
              <a:r>
                <a:rPr lang="en-US" sz="3600" dirty="0">
                  <a:solidFill>
                    <a:schemeClr val="bg1"/>
                  </a:solidFill>
                </a:rPr>
                <a:t>3</a:t>
              </a:r>
              <a:endParaRPr lang="ar-SA" sz="3600" dirty="0">
                <a:solidFill>
                  <a:schemeClr val="bg1"/>
                </a:solidFill>
              </a:endParaRPr>
            </a:p>
          </p:txBody>
        </p:sp>
        <p:sp>
          <p:nvSpPr>
            <p:cNvPr id="22" name="مربع نص 21">
              <a:extLst>
                <a:ext uri="{FF2B5EF4-FFF2-40B4-BE49-F238E27FC236}">
                  <a16:creationId xmlns:a16="http://schemas.microsoft.com/office/drawing/2014/main" id="{91639587-B1E9-42BE-BD47-B608B08ACB82}"/>
                </a:ext>
              </a:extLst>
            </p:cNvPr>
            <p:cNvSpPr txBox="1"/>
            <p:nvPr/>
          </p:nvSpPr>
          <p:spPr>
            <a:xfrm>
              <a:off x="1197608" y="4567001"/>
              <a:ext cx="5432711" cy="461665"/>
            </a:xfrm>
            <a:prstGeom prst="rect">
              <a:avLst/>
            </a:prstGeom>
            <a:noFill/>
          </p:spPr>
          <p:txBody>
            <a:bodyPr wrap="square" rtlCol="1">
              <a:spAutoFit/>
            </a:bodyPr>
            <a:lstStyle/>
            <a:p>
              <a:r>
                <a:rPr lang="ar-SA" sz="2400" dirty="0"/>
                <a:t>معرفة وظيفة المستشعرات في أنظمة المراقبة و التحكم</a:t>
              </a:r>
            </a:p>
          </p:txBody>
        </p:sp>
      </p:grpSp>
      <p:pic>
        <p:nvPicPr>
          <p:cNvPr id="31" name="Google Shape;430;p20" descr="صورة تحتوي على سهم&#10;&#10;تم إنشاء الوصف تلقائياً">
            <a:extLst>
              <a:ext uri="{FF2B5EF4-FFF2-40B4-BE49-F238E27FC236}">
                <a16:creationId xmlns:a16="http://schemas.microsoft.com/office/drawing/2014/main" id="{34D8EA97-CCEF-4362-9502-FCFAF7DFF8C1}"/>
              </a:ext>
            </a:extLst>
          </p:cNvPr>
          <p:cNvPicPr preferRelativeResize="0"/>
          <p:nvPr/>
        </p:nvPicPr>
        <p:blipFill rotWithShape="1">
          <a:blip r:embed="rId3">
            <a:alphaModFix/>
            <a:duotone>
              <a:schemeClr val="accent2">
                <a:shade val="45000"/>
                <a:satMod val="135000"/>
              </a:schemeClr>
              <a:prstClr val="white"/>
            </a:duotone>
          </a:blip>
          <a:srcRect/>
          <a:stretch/>
        </p:blipFill>
        <p:spPr>
          <a:xfrm>
            <a:off x="277494" y="2004521"/>
            <a:ext cx="976771" cy="976771"/>
          </a:xfrm>
          <a:prstGeom prst="rect">
            <a:avLst/>
          </a:prstGeom>
          <a:noFill/>
          <a:ln>
            <a:noFill/>
          </a:ln>
        </p:spPr>
      </p:pic>
      <p:pic>
        <p:nvPicPr>
          <p:cNvPr id="32" name="Google Shape;430;p20" descr="صورة تحتوي على سهم&#10;&#10;تم إنشاء الوصف تلقائياً">
            <a:extLst>
              <a:ext uri="{FF2B5EF4-FFF2-40B4-BE49-F238E27FC236}">
                <a16:creationId xmlns:a16="http://schemas.microsoft.com/office/drawing/2014/main" id="{B78EC6AA-41A4-472C-97B0-261BC7FABDE4}"/>
              </a:ext>
            </a:extLst>
          </p:cNvPr>
          <p:cNvPicPr preferRelativeResize="0"/>
          <p:nvPr/>
        </p:nvPicPr>
        <p:blipFill rotWithShape="1">
          <a:blip r:embed="rId3">
            <a:alphaModFix/>
            <a:duotone>
              <a:schemeClr val="accent2">
                <a:shade val="45000"/>
                <a:satMod val="135000"/>
              </a:schemeClr>
              <a:prstClr val="white"/>
            </a:duotone>
          </a:blip>
          <a:srcRect/>
          <a:stretch/>
        </p:blipFill>
        <p:spPr>
          <a:xfrm>
            <a:off x="246022" y="3530180"/>
            <a:ext cx="976771" cy="976771"/>
          </a:xfrm>
          <a:prstGeom prst="rect">
            <a:avLst/>
          </a:prstGeom>
          <a:noFill/>
          <a:ln>
            <a:noFill/>
          </a:ln>
        </p:spPr>
      </p:pic>
    </p:spTree>
    <p:extLst>
      <p:ext uri="{BB962C8B-B14F-4D97-AF65-F5344CB8AC3E}">
        <p14:creationId xmlns:p14="http://schemas.microsoft.com/office/powerpoint/2010/main" val="90997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0-#ppt_w/2"/>
                                          </p:val>
                                        </p:tav>
                                        <p:tav tm="100000">
                                          <p:val>
                                            <p:strVal val="#ppt_x"/>
                                          </p:val>
                                        </p:tav>
                                      </p:tavLst>
                                    </p:anim>
                                    <p:anim calcmode="lin" valueType="num">
                                      <p:cBhvr additive="base">
                                        <p:cTn id="18" dur="7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750" fill="hold"/>
                                        <p:tgtEl>
                                          <p:spTgt spid="19"/>
                                        </p:tgtEl>
                                        <p:attrNameLst>
                                          <p:attrName>ppt_x</p:attrName>
                                        </p:attrNameLst>
                                      </p:cBhvr>
                                      <p:tavLst>
                                        <p:tav tm="0">
                                          <p:val>
                                            <p:strVal val="0-#ppt_w/2"/>
                                          </p:val>
                                        </p:tav>
                                        <p:tav tm="100000">
                                          <p:val>
                                            <p:strVal val="#ppt_x"/>
                                          </p:val>
                                        </p:tav>
                                      </p:tavLst>
                                    </p:anim>
                                    <p:anim calcmode="lin" valueType="num">
                                      <p:cBhvr additive="base">
                                        <p:cTn id="23" dur="750" fill="hold"/>
                                        <p:tgtEl>
                                          <p:spTgt spid="19"/>
                                        </p:tgtEl>
                                        <p:attrNameLst>
                                          <p:attrName>ppt_y</p:attrName>
                                        </p:attrNameLst>
                                      </p:cBhvr>
                                      <p:tavLst>
                                        <p:tav tm="0">
                                          <p:val>
                                            <p:strVal val="#ppt_y"/>
                                          </p:val>
                                        </p:tav>
                                        <p:tav tm="100000">
                                          <p:val>
                                            <p:strVal val="#ppt_y"/>
                                          </p:val>
                                        </p:tav>
                                      </p:tavLst>
                                    </p:anim>
                                  </p:childTnLst>
                                </p:cTn>
                              </p:par>
                              <p:par>
                                <p:cTn id="24" presetID="23" presetClass="entr" presetSubtype="16"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ppt_w</p:attrName>
                                        </p:attrNameLst>
                                      </p:cBhvr>
                                      <p:tavLst>
                                        <p:tav tm="0">
                                          <p:val>
                                            <p:strVal val="0"/>
                                          </p:val>
                                        </p:tav>
                                        <p:tav tm="100000">
                                          <p:val>
                                            <p:strVal val="#ppt_w"/>
                                          </p:val>
                                        </p:tav>
                                      </p:tavLst>
                                    </p:anim>
                                    <p:anim calcmode="lin" valueType="num">
                                      <p:cBhvr additive="base">
                                        <p:cTn id="27" dur="500"/>
                                        <p:tgtEl>
                                          <p:spTgt spid="31"/>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p:tgtEl>
                                          <p:spTgt spid="32"/>
                                        </p:tgtEl>
                                        <p:attrNameLst>
                                          <p:attrName>ppt_w</p:attrName>
                                        </p:attrNameLst>
                                      </p:cBhvr>
                                      <p:tavLst>
                                        <p:tav tm="0">
                                          <p:val>
                                            <p:strVal val="0"/>
                                          </p:val>
                                        </p:tav>
                                        <p:tav tm="100000">
                                          <p:val>
                                            <p:strVal val="#ppt_w"/>
                                          </p:val>
                                        </p:tav>
                                      </p:tavLst>
                                    </p:anim>
                                    <p:anim calcmode="lin" valueType="num">
                                      <p:cBhvr additive="base">
                                        <p:cTn id="31" dur="500"/>
                                        <p:tgtEl>
                                          <p:spTgt spid="3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1646C1C4-A394-4989-94D8-F1C79CC05C80}"/>
              </a:ext>
            </a:extLst>
          </p:cNvPr>
          <p:cNvGrpSpPr/>
          <p:nvPr/>
        </p:nvGrpSpPr>
        <p:grpSpPr>
          <a:xfrm>
            <a:off x="9440932" y="260114"/>
            <a:ext cx="2751069" cy="1048075"/>
            <a:chOff x="9440932" y="260114"/>
            <a:chExt cx="2751069" cy="1048075"/>
          </a:xfrm>
        </p:grpSpPr>
        <p:sp>
          <p:nvSpPr>
            <p:cNvPr id="5" name="مستطيل 4">
              <a:extLst>
                <a:ext uri="{FF2B5EF4-FFF2-40B4-BE49-F238E27FC236}">
                  <a16:creationId xmlns:a16="http://schemas.microsoft.com/office/drawing/2014/main" id="{343A2682-F0A2-4295-BDD8-C78816E164BF}"/>
                </a:ext>
              </a:extLst>
            </p:cNvPr>
            <p:cNvSpPr/>
            <p:nvPr/>
          </p:nvSpPr>
          <p:spPr>
            <a:xfrm>
              <a:off x="10024952" y="260115"/>
              <a:ext cx="2167049" cy="1048074"/>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شكل بيضاوي 5">
              <a:extLst>
                <a:ext uri="{FF2B5EF4-FFF2-40B4-BE49-F238E27FC236}">
                  <a16:creationId xmlns:a16="http://schemas.microsoft.com/office/drawing/2014/main" id="{D2623F62-D1B6-40B9-BDE4-AF3490053DE6}"/>
                </a:ext>
              </a:extLst>
            </p:cNvPr>
            <p:cNvSpPr/>
            <p:nvPr/>
          </p:nvSpPr>
          <p:spPr>
            <a:xfrm>
              <a:off x="9440932" y="260114"/>
              <a:ext cx="1367370" cy="1048073"/>
            </a:xfrm>
            <a:prstGeom prst="ellipse">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7" name="مربع نص 6">
            <a:extLst>
              <a:ext uri="{FF2B5EF4-FFF2-40B4-BE49-F238E27FC236}">
                <a16:creationId xmlns:a16="http://schemas.microsoft.com/office/drawing/2014/main" id="{E584C054-9877-431D-9FDE-D0BB80673C67}"/>
              </a:ext>
            </a:extLst>
          </p:cNvPr>
          <p:cNvSpPr txBox="1"/>
          <p:nvPr/>
        </p:nvSpPr>
        <p:spPr>
          <a:xfrm>
            <a:off x="10332996" y="471366"/>
            <a:ext cx="1550960" cy="707886"/>
          </a:xfrm>
          <a:prstGeom prst="rect">
            <a:avLst/>
          </a:prstGeom>
          <a:noFill/>
        </p:spPr>
        <p:txBody>
          <a:bodyPr wrap="square" rtlCol="1">
            <a:spAutoFit/>
          </a:bodyPr>
          <a:lstStyle/>
          <a:p>
            <a:r>
              <a:rPr lang="ar-SA" sz="4000" b="1"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فَـكـر</a:t>
            </a:r>
          </a:p>
        </p:txBody>
      </p:sp>
      <p:pic>
        <p:nvPicPr>
          <p:cNvPr id="8" name="صورة 7">
            <a:extLst>
              <a:ext uri="{FF2B5EF4-FFF2-40B4-BE49-F238E27FC236}">
                <a16:creationId xmlns:a16="http://schemas.microsoft.com/office/drawing/2014/main" id="{3F7CF15F-CA58-4273-96A9-6DDF42D9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596" y="260112"/>
            <a:ext cx="1048073" cy="1048073"/>
          </a:xfrm>
          <a:prstGeom prst="rect">
            <a:avLst/>
          </a:prstGeom>
        </p:spPr>
      </p:pic>
      <p:sp>
        <p:nvSpPr>
          <p:cNvPr id="9" name="فقاعة الكلام: مستطيلة مستديرة الزوايا 8">
            <a:extLst>
              <a:ext uri="{FF2B5EF4-FFF2-40B4-BE49-F238E27FC236}">
                <a16:creationId xmlns:a16="http://schemas.microsoft.com/office/drawing/2014/main" id="{D6AEC004-5DF1-40D7-B5C9-212DAC2F10CD}"/>
              </a:ext>
            </a:extLst>
          </p:cNvPr>
          <p:cNvSpPr/>
          <p:nvPr/>
        </p:nvSpPr>
        <p:spPr>
          <a:xfrm>
            <a:off x="827314" y="2118936"/>
            <a:ext cx="10914743" cy="2591826"/>
          </a:xfrm>
          <a:prstGeom prst="wedgeRoundRectCallout">
            <a:avLst>
              <a:gd name="adj1" fmla="val -26337"/>
              <a:gd name="adj2" fmla="val 73699"/>
              <a:gd name="adj3" fmla="val 16667"/>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dirty="0"/>
          </a:p>
        </p:txBody>
      </p:sp>
      <p:sp>
        <p:nvSpPr>
          <p:cNvPr id="10" name="مربع نص 9">
            <a:extLst>
              <a:ext uri="{FF2B5EF4-FFF2-40B4-BE49-F238E27FC236}">
                <a16:creationId xmlns:a16="http://schemas.microsoft.com/office/drawing/2014/main" id="{486EEE30-5570-4A68-963A-6352F3C62396}"/>
              </a:ext>
            </a:extLst>
          </p:cNvPr>
          <p:cNvSpPr txBox="1"/>
          <p:nvPr/>
        </p:nvSpPr>
        <p:spPr>
          <a:xfrm>
            <a:off x="2561643" y="2459260"/>
            <a:ext cx="9070685" cy="1998176"/>
          </a:xfrm>
          <a:prstGeom prst="rect">
            <a:avLst/>
          </a:prstGeom>
          <a:noFill/>
        </p:spPr>
        <p:txBody>
          <a:bodyPr wrap="square" rtlCol="1">
            <a:spAutoFit/>
          </a:bodyPr>
          <a:lstStyle/>
          <a:p>
            <a:pPr algn="ctr">
              <a:lnSpc>
                <a:spcPct val="150000"/>
              </a:lnSpc>
            </a:pPr>
            <a:r>
              <a:rPr lang="ar-SA" sz="4400" dirty="0">
                <a:solidFill>
                  <a:schemeClr val="bg1"/>
                </a:solidFill>
              </a:rPr>
              <a:t>ذكرنا بأن أنظمة المراقبة تعتمد على المستشعرات فما المقصود بالمستشعرات  ؟</a:t>
            </a:r>
          </a:p>
        </p:txBody>
      </p:sp>
      <p:sp>
        <p:nvSpPr>
          <p:cNvPr id="11" name="مربع نص 10">
            <a:extLst>
              <a:ext uri="{FF2B5EF4-FFF2-40B4-BE49-F238E27FC236}">
                <a16:creationId xmlns:a16="http://schemas.microsoft.com/office/drawing/2014/main" id="{7004E798-A083-45A6-9C9E-41A1A6D7D02A}"/>
              </a:ext>
            </a:extLst>
          </p:cNvPr>
          <p:cNvSpPr txBox="1"/>
          <p:nvPr/>
        </p:nvSpPr>
        <p:spPr>
          <a:xfrm>
            <a:off x="10332996" y="471366"/>
            <a:ext cx="1550960" cy="707886"/>
          </a:xfrm>
          <a:prstGeom prst="rect">
            <a:avLst/>
          </a:prstGeom>
          <a:noFill/>
        </p:spPr>
        <p:txBody>
          <a:bodyPr wrap="square" rtlCol="1">
            <a:spAutoFit/>
          </a:bodyPr>
          <a:lstStyle/>
          <a:p>
            <a:r>
              <a:rPr lang="ar-SA" sz="4000" b="1"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فَـكـر</a:t>
            </a:r>
          </a:p>
        </p:txBody>
      </p:sp>
      <p:grpSp>
        <p:nvGrpSpPr>
          <p:cNvPr id="12" name="مجموعة 11">
            <a:extLst>
              <a:ext uri="{FF2B5EF4-FFF2-40B4-BE49-F238E27FC236}">
                <a16:creationId xmlns:a16="http://schemas.microsoft.com/office/drawing/2014/main" id="{531DB9C7-475D-426A-964F-D5D3797177F5}"/>
              </a:ext>
            </a:extLst>
          </p:cNvPr>
          <p:cNvGrpSpPr/>
          <p:nvPr/>
        </p:nvGrpSpPr>
        <p:grpSpPr>
          <a:xfrm>
            <a:off x="1150686" y="972457"/>
            <a:ext cx="1338312" cy="5299832"/>
            <a:chOff x="1150686" y="972457"/>
            <a:chExt cx="1338312" cy="5299832"/>
          </a:xfrm>
        </p:grpSpPr>
        <p:pic>
          <p:nvPicPr>
            <p:cNvPr id="13" name="Picture 2" descr="التفكير الزائد والقلق و كيفية التخلص منهم - مقالات | منصة القارئ العربى">
              <a:extLst>
                <a:ext uri="{FF2B5EF4-FFF2-40B4-BE49-F238E27FC236}">
                  <a16:creationId xmlns:a16="http://schemas.microsoft.com/office/drawing/2014/main" id="{B9EEBD08-1E71-486E-8976-89A5173021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11" r="71002"/>
            <a:stretch/>
          </p:blipFill>
          <p:spPr bwMode="auto">
            <a:xfrm>
              <a:off x="1150686" y="2388697"/>
              <a:ext cx="1338312" cy="3883592"/>
            </a:xfrm>
            <a:prstGeom prst="rect">
              <a:avLst/>
            </a:prstGeom>
            <a:noFill/>
            <a:extLst>
              <a:ext uri="{909E8E84-426E-40DD-AFC4-6F175D3DCCD1}">
                <a14:hiddenFill xmlns:a14="http://schemas.microsoft.com/office/drawing/2010/main">
                  <a:solidFill>
                    <a:srgbClr val="FFFFFF"/>
                  </a:solidFill>
                </a14:hiddenFill>
              </a:ext>
            </a:extLst>
          </p:spPr>
        </p:pic>
        <p:sp>
          <p:nvSpPr>
            <p:cNvPr id="14" name="مستطيل 13">
              <a:extLst>
                <a:ext uri="{FF2B5EF4-FFF2-40B4-BE49-F238E27FC236}">
                  <a16:creationId xmlns:a16="http://schemas.microsoft.com/office/drawing/2014/main" id="{92158A7B-9743-455B-88C2-CE4388E2E640}"/>
                </a:ext>
              </a:extLst>
            </p:cNvPr>
            <p:cNvSpPr/>
            <p:nvPr/>
          </p:nvSpPr>
          <p:spPr>
            <a:xfrm>
              <a:off x="1150686" y="972457"/>
              <a:ext cx="1338312" cy="16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49704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a:extLst>
              <a:ext uri="{FF2B5EF4-FFF2-40B4-BE49-F238E27FC236}">
                <a16:creationId xmlns:a16="http://schemas.microsoft.com/office/drawing/2014/main" id="{1068DB88-BC0D-4D3A-9F02-713506099F5C}"/>
              </a:ext>
            </a:extLst>
          </p:cNvPr>
          <p:cNvSpPr/>
          <p:nvPr/>
        </p:nvSpPr>
        <p:spPr>
          <a:xfrm>
            <a:off x="4811486" y="4013069"/>
            <a:ext cx="1045028" cy="2333996"/>
          </a:xfrm>
          <a:prstGeom prst="rect">
            <a:avLst/>
          </a:prstGeom>
          <a:solidFill>
            <a:srgbClr val="F7F7F7"/>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 name="مجموعة 3">
            <a:extLst>
              <a:ext uri="{FF2B5EF4-FFF2-40B4-BE49-F238E27FC236}">
                <a16:creationId xmlns:a16="http://schemas.microsoft.com/office/drawing/2014/main" id="{27C66167-1E29-47FA-BDEE-1383D5DE0DAF}"/>
              </a:ext>
            </a:extLst>
          </p:cNvPr>
          <p:cNvGrpSpPr/>
          <p:nvPr/>
        </p:nvGrpSpPr>
        <p:grpSpPr>
          <a:xfrm>
            <a:off x="3005042" y="278218"/>
            <a:ext cx="6568887" cy="1051724"/>
            <a:chOff x="3044231" y="330469"/>
            <a:chExt cx="6568887" cy="1280159"/>
          </a:xfrm>
          <a:solidFill>
            <a:srgbClr val="F2A40D"/>
          </a:solidFill>
        </p:grpSpPr>
        <p:sp>
          <p:nvSpPr>
            <p:cNvPr id="5" name="سهم: خماسي 4">
              <a:extLst>
                <a:ext uri="{FF2B5EF4-FFF2-40B4-BE49-F238E27FC236}">
                  <a16:creationId xmlns:a16="http://schemas.microsoft.com/office/drawing/2014/main" id="{0C010A49-D15B-4A33-899A-A57BAC9872FF}"/>
                </a:ext>
              </a:extLst>
            </p:cNvPr>
            <p:cNvSpPr/>
            <p:nvPr/>
          </p:nvSpPr>
          <p:spPr>
            <a:xfrm>
              <a:off x="5386380"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خماسي 5">
              <a:extLst>
                <a:ext uri="{FF2B5EF4-FFF2-40B4-BE49-F238E27FC236}">
                  <a16:creationId xmlns:a16="http://schemas.microsoft.com/office/drawing/2014/main" id="{2DA9AE65-8790-4A77-AC49-6AC5F4C91295}"/>
                </a:ext>
              </a:extLst>
            </p:cNvPr>
            <p:cNvSpPr/>
            <p:nvPr/>
          </p:nvSpPr>
          <p:spPr>
            <a:xfrm flipH="1">
              <a:off x="3044231"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 name="مجموعة 6">
            <a:extLst>
              <a:ext uri="{FF2B5EF4-FFF2-40B4-BE49-F238E27FC236}">
                <a16:creationId xmlns:a16="http://schemas.microsoft.com/office/drawing/2014/main" id="{E72ED3D6-1D90-4AAA-85BD-CF824463D37F}"/>
              </a:ext>
            </a:extLst>
          </p:cNvPr>
          <p:cNvGrpSpPr/>
          <p:nvPr/>
        </p:nvGrpSpPr>
        <p:grpSpPr>
          <a:xfrm>
            <a:off x="2731346" y="209007"/>
            <a:ext cx="6729307" cy="1051723"/>
            <a:chOff x="2852642" y="287384"/>
            <a:chExt cx="6729307" cy="1280159"/>
          </a:xfrm>
          <a:solidFill>
            <a:srgbClr val="506079"/>
          </a:solidFill>
        </p:grpSpPr>
        <p:sp>
          <p:nvSpPr>
            <p:cNvPr id="8" name="سهم: خماسي 7">
              <a:extLst>
                <a:ext uri="{FF2B5EF4-FFF2-40B4-BE49-F238E27FC236}">
                  <a16:creationId xmlns:a16="http://schemas.microsoft.com/office/drawing/2014/main" id="{50F86169-E2C8-4EED-8467-A0417F66D77D}"/>
                </a:ext>
              </a:extLst>
            </p:cNvPr>
            <p:cNvSpPr/>
            <p:nvPr/>
          </p:nvSpPr>
          <p:spPr>
            <a:xfrm>
              <a:off x="5355211"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خماسي 8">
              <a:extLst>
                <a:ext uri="{FF2B5EF4-FFF2-40B4-BE49-F238E27FC236}">
                  <a16:creationId xmlns:a16="http://schemas.microsoft.com/office/drawing/2014/main" id="{5DCB32BE-0878-4A25-BE50-7E82F0C8DA73}"/>
                </a:ext>
              </a:extLst>
            </p:cNvPr>
            <p:cNvSpPr/>
            <p:nvPr/>
          </p:nvSpPr>
          <p:spPr>
            <a:xfrm flipH="1">
              <a:off x="2852642"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0" name="مربع نص 9">
            <a:extLst>
              <a:ext uri="{FF2B5EF4-FFF2-40B4-BE49-F238E27FC236}">
                <a16:creationId xmlns:a16="http://schemas.microsoft.com/office/drawing/2014/main" id="{892342F7-A48B-42B6-9622-15574FBD42A5}"/>
              </a:ext>
            </a:extLst>
          </p:cNvPr>
          <p:cNvSpPr txBox="1"/>
          <p:nvPr/>
        </p:nvSpPr>
        <p:spPr>
          <a:xfrm>
            <a:off x="1829607" y="175485"/>
            <a:ext cx="8500533" cy="982513"/>
          </a:xfrm>
          <a:prstGeom prst="rect">
            <a:avLst/>
          </a:prstGeom>
          <a:noFill/>
        </p:spPr>
        <p:txBody>
          <a:bodyPr wrap="square" rtlCol="1">
            <a:spAutoFit/>
          </a:bodyPr>
          <a:lstStyle/>
          <a:p>
            <a:pPr algn="ctr">
              <a:lnSpc>
                <a:spcPct val="150000"/>
              </a:lnSpc>
            </a:pPr>
            <a:r>
              <a:rPr lang="ar-SA" sz="4400" b="1" dirty="0">
                <a:solidFill>
                  <a:schemeClr val="bg1"/>
                </a:solidFill>
              </a:rPr>
              <a:t>المستشعرات</a:t>
            </a:r>
          </a:p>
        </p:txBody>
      </p:sp>
      <p:sp>
        <p:nvSpPr>
          <p:cNvPr id="11" name="مربع نص 10">
            <a:extLst>
              <a:ext uri="{FF2B5EF4-FFF2-40B4-BE49-F238E27FC236}">
                <a16:creationId xmlns:a16="http://schemas.microsoft.com/office/drawing/2014/main" id="{B76E691E-01F8-4F65-B7FB-B6B9DB3B093D}"/>
              </a:ext>
            </a:extLst>
          </p:cNvPr>
          <p:cNvSpPr txBox="1"/>
          <p:nvPr/>
        </p:nvSpPr>
        <p:spPr>
          <a:xfrm>
            <a:off x="348204" y="1778513"/>
            <a:ext cx="11486746" cy="2482667"/>
          </a:xfrm>
          <a:prstGeom prst="rect">
            <a:avLst/>
          </a:prstGeom>
          <a:noFill/>
        </p:spPr>
        <p:txBody>
          <a:bodyPr wrap="square" rtlCol="1">
            <a:spAutoFit/>
          </a:bodyPr>
          <a:lstStyle/>
          <a:p>
            <a:pPr algn="ctr">
              <a:lnSpc>
                <a:spcPct val="150000"/>
              </a:lnSpc>
            </a:pPr>
            <a:r>
              <a:rPr lang="ar-SA" sz="3600" dirty="0">
                <a:latin typeface="Times New Roman" panose="02020603050405020304" pitchFamily="18" charset="0"/>
                <a:cs typeface="Times New Roman" panose="02020603050405020304" pitchFamily="18" charset="0"/>
              </a:rPr>
              <a:t>هي أجهزة يمكنها قياس تغير العوامل البيئية المحيطة كالضوء و الضغط </a:t>
            </a:r>
          </a:p>
          <a:p>
            <a:pPr algn="ctr">
              <a:lnSpc>
                <a:spcPct val="150000"/>
              </a:lnSpc>
            </a:pPr>
            <a:r>
              <a:rPr lang="ar-SA" sz="3600" dirty="0">
                <a:latin typeface="Times New Roman" panose="02020603050405020304" pitchFamily="18" charset="0"/>
                <a:cs typeface="Times New Roman" panose="02020603050405020304" pitchFamily="18" charset="0"/>
              </a:rPr>
              <a:t>و درجة الحرارة و الحركة </a:t>
            </a:r>
          </a:p>
          <a:p>
            <a:pPr algn="ctr">
              <a:lnSpc>
                <a:spcPct val="150000"/>
              </a:lnSpc>
            </a:pPr>
            <a:endParaRPr lang="ar-SA" sz="3600" dirty="0"/>
          </a:p>
        </p:txBody>
      </p:sp>
      <p:pic>
        <p:nvPicPr>
          <p:cNvPr id="2054" name="Picture 6" descr="Iot Sensor Clipart, HD Png Download , Transparent Png Image - PNGitem">
            <a:extLst>
              <a:ext uri="{FF2B5EF4-FFF2-40B4-BE49-F238E27FC236}">
                <a16:creationId xmlns:a16="http://schemas.microsoft.com/office/drawing/2014/main" id="{EE89C4FB-3A26-470D-A029-535EB597A1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93" t="30663" b="35275"/>
          <a:stretch/>
        </p:blipFill>
        <p:spPr bwMode="auto">
          <a:xfrm>
            <a:off x="-1" y="4013069"/>
            <a:ext cx="5109517" cy="23359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ot Sensor Clipart, HD Png Download , Transparent Png Image - PNGitem">
            <a:extLst>
              <a:ext uri="{FF2B5EF4-FFF2-40B4-BE49-F238E27FC236}">
                <a16:creationId xmlns:a16="http://schemas.microsoft.com/office/drawing/2014/main" id="{F25071F1-E521-436A-A486-B3B5820EEB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832" b="65967"/>
          <a:stretch/>
        </p:blipFill>
        <p:spPr bwMode="auto">
          <a:xfrm>
            <a:off x="5555254" y="4014984"/>
            <a:ext cx="6647545" cy="233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1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5E00CD0-307B-4A58-B1F0-3105CE7D1541}"/>
              </a:ext>
            </a:extLst>
          </p:cNvPr>
          <p:cNvGrpSpPr/>
          <p:nvPr/>
        </p:nvGrpSpPr>
        <p:grpSpPr>
          <a:xfrm>
            <a:off x="9440932" y="260114"/>
            <a:ext cx="2751069" cy="1048075"/>
            <a:chOff x="9440932" y="260114"/>
            <a:chExt cx="2751069" cy="1048075"/>
          </a:xfrm>
        </p:grpSpPr>
        <p:sp>
          <p:nvSpPr>
            <p:cNvPr id="5" name="مستطيل 4">
              <a:extLst>
                <a:ext uri="{FF2B5EF4-FFF2-40B4-BE49-F238E27FC236}">
                  <a16:creationId xmlns:a16="http://schemas.microsoft.com/office/drawing/2014/main" id="{D62D71B6-C110-4260-A721-EBDE7468155C}"/>
                </a:ext>
              </a:extLst>
            </p:cNvPr>
            <p:cNvSpPr/>
            <p:nvPr/>
          </p:nvSpPr>
          <p:spPr>
            <a:xfrm>
              <a:off x="10024952" y="260115"/>
              <a:ext cx="2167049" cy="1048074"/>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شكل بيضاوي 5">
              <a:extLst>
                <a:ext uri="{FF2B5EF4-FFF2-40B4-BE49-F238E27FC236}">
                  <a16:creationId xmlns:a16="http://schemas.microsoft.com/office/drawing/2014/main" id="{2223045C-5DFF-45E2-96AC-7D9EF9E1B5E5}"/>
                </a:ext>
              </a:extLst>
            </p:cNvPr>
            <p:cNvSpPr/>
            <p:nvPr/>
          </p:nvSpPr>
          <p:spPr>
            <a:xfrm>
              <a:off x="9440932" y="260114"/>
              <a:ext cx="1367370" cy="1048073"/>
            </a:xfrm>
            <a:prstGeom prst="ellipse">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7" name="مربع نص 6">
            <a:extLst>
              <a:ext uri="{FF2B5EF4-FFF2-40B4-BE49-F238E27FC236}">
                <a16:creationId xmlns:a16="http://schemas.microsoft.com/office/drawing/2014/main" id="{28A7529E-77FF-4DC9-A071-6B404A5ED21A}"/>
              </a:ext>
            </a:extLst>
          </p:cNvPr>
          <p:cNvSpPr txBox="1"/>
          <p:nvPr/>
        </p:nvSpPr>
        <p:spPr>
          <a:xfrm>
            <a:off x="10332996" y="471366"/>
            <a:ext cx="1550960" cy="707886"/>
          </a:xfrm>
          <a:prstGeom prst="rect">
            <a:avLst/>
          </a:prstGeom>
          <a:noFill/>
        </p:spPr>
        <p:txBody>
          <a:bodyPr wrap="square" rtlCol="1">
            <a:spAutoFit/>
          </a:bodyPr>
          <a:lstStyle/>
          <a:p>
            <a:r>
              <a:rPr lang="ar-SA" sz="4000" b="1"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فَـكـر</a:t>
            </a:r>
          </a:p>
        </p:txBody>
      </p:sp>
      <p:pic>
        <p:nvPicPr>
          <p:cNvPr id="8" name="صورة 7">
            <a:extLst>
              <a:ext uri="{FF2B5EF4-FFF2-40B4-BE49-F238E27FC236}">
                <a16:creationId xmlns:a16="http://schemas.microsoft.com/office/drawing/2014/main" id="{1AEDF8B7-3ED4-4EF1-8AC3-9A3A7BD8F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596" y="260112"/>
            <a:ext cx="1048073" cy="1048073"/>
          </a:xfrm>
          <a:prstGeom prst="rect">
            <a:avLst/>
          </a:prstGeom>
        </p:spPr>
      </p:pic>
      <p:sp>
        <p:nvSpPr>
          <p:cNvPr id="9" name="فقاعة الكلام: مستطيلة مستديرة الزوايا 8">
            <a:extLst>
              <a:ext uri="{FF2B5EF4-FFF2-40B4-BE49-F238E27FC236}">
                <a16:creationId xmlns:a16="http://schemas.microsoft.com/office/drawing/2014/main" id="{46191BC3-0AA9-4652-AF6C-84A357CF4D77}"/>
              </a:ext>
            </a:extLst>
          </p:cNvPr>
          <p:cNvSpPr/>
          <p:nvPr/>
        </p:nvSpPr>
        <p:spPr>
          <a:xfrm>
            <a:off x="827314" y="2118936"/>
            <a:ext cx="10914743" cy="2591826"/>
          </a:xfrm>
          <a:prstGeom prst="wedgeRoundRectCallout">
            <a:avLst>
              <a:gd name="adj1" fmla="val -26337"/>
              <a:gd name="adj2" fmla="val 73699"/>
              <a:gd name="adj3" fmla="val 16667"/>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dirty="0"/>
          </a:p>
        </p:txBody>
      </p:sp>
      <p:sp>
        <p:nvSpPr>
          <p:cNvPr id="10" name="مربع نص 9">
            <a:extLst>
              <a:ext uri="{FF2B5EF4-FFF2-40B4-BE49-F238E27FC236}">
                <a16:creationId xmlns:a16="http://schemas.microsoft.com/office/drawing/2014/main" id="{2CADF791-40B0-485D-B0CF-9599A56F46BB}"/>
              </a:ext>
            </a:extLst>
          </p:cNvPr>
          <p:cNvSpPr txBox="1"/>
          <p:nvPr/>
        </p:nvSpPr>
        <p:spPr>
          <a:xfrm>
            <a:off x="2293054" y="2312956"/>
            <a:ext cx="9253058" cy="1446550"/>
          </a:xfrm>
          <a:prstGeom prst="rect">
            <a:avLst/>
          </a:prstGeom>
          <a:noFill/>
        </p:spPr>
        <p:txBody>
          <a:bodyPr wrap="square" rtlCol="1">
            <a:spAutoFit/>
          </a:bodyPr>
          <a:lstStyle/>
          <a:p>
            <a:pPr algn="ctr"/>
            <a:r>
              <a:rPr lang="ar-SA" sz="4400" dirty="0">
                <a:solidFill>
                  <a:schemeClr val="bg1"/>
                </a:solidFill>
              </a:rPr>
              <a:t>هل يوجد لدى الإنسان أعضاء </a:t>
            </a:r>
          </a:p>
          <a:p>
            <a:pPr algn="ctr"/>
            <a:r>
              <a:rPr lang="ar-SA" sz="4400" dirty="0">
                <a:solidFill>
                  <a:schemeClr val="bg1"/>
                </a:solidFill>
              </a:rPr>
              <a:t>تعمل كالمستشعرات  ؟!</a:t>
            </a:r>
          </a:p>
        </p:txBody>
      </p:sp>
      <p:sp>
        <p:nvSpPr>
          <p:cNvPr id="11" name="مربع نص 10">
            <a:extLst>
              <a:ext uri="{FF2B5EF4-FFF2-40B4-BE49-F238E27FC236}">
                <a16:creationId xmlns:a16="http://schemas.microsoft.com/office/drawing/2014/main" id="{2E764569-5ABA-4798-B9B6-D7491282E479}"/>
              </a:ext>
            </a:extLst>
          </p:cNvPr>
          <p:cNvSpPr txBox="1"/>
          <p:nvPr/>
        </p:nvSpPr>
        <p:spPr>
          <a:xfrm>
            <a:off x="10332996" y="471366"/>
            <a:ext cx="1550960" cy="707886"/>
          </a:xfrm>
          <a:prstGeom prst="rect">
            <a:avLst/>
          </a:prstGeom>
          <a:noFill/>
        </p:spPr>
        <p:txBody>
          <a:bodyPr wrap="square" rtlCol="1">
            <a:spAutoFit/>
          </a:bodyPr>
          <a:lstStyle/>
          <a:p>
            <a:r>
              <a:rPr lang="ar-SA" sz="4000" b="1" dirty="0">
                <a:solidFill>
                  <a:schemeClr val="bg1"/>
                </a:solidFill>
                <a:effectLst>
                  <a:outerShdw blurRad="38100" dist="38100" dir="2700000" algn="tl">
                    <a:srgbClr val="000000">
                      <a:alpha val="43137"/>
                    </a:srgbClr>
                  </a:outerShdw>
                </a:effectLst>
                <a:latin typeface="A Jannat LT" panose="01000000000000000000" pitchFamily="2" charset="-78"/>
                <a:cs typeface="A Jannat LT" panose="01000000000000000000" pitchFamily="2" charset="-78"/>
              </a:rPr>
              <a:t>فَـكـر</a:t>
            </a:r>
          </a:p>
        </p:txBody>
      </p:sp>
      <p:grpSp>
        <p:nvGrpSpPr>
          <p:cNvPr id="12" name="مجموعة 11">
            <a:extLst>
              <a:ext uri="{FF2B5EF4-FFF2-40B4-BE49-F238E27FC236}">
                <a16:creationId xmlns:a16="http://schemas.microsoft.com/office/drawing/2014/main" id="{B9F5CDBC-B231-4D84-A4B0-326F36094251}"/>
              </a:ext>
            </a:extLst>
          </p:cNvPr>
          <p:cNvGrpSpPr/>
          <p:nvPr/>
        </p:nvGrpSpPr>
        <p:grpSpPr>
          <a:xfrm>
            <a:off x="1150686" y="972457"/>
            <a:ext cx="1338312" cy="5299832"/>
            <a:chOff x="1150686" y="972457"/>
            <a:chExt cx="1338312" cy="5299832"/>
          </a:xfrm>
        </p:grpSpPr>
        <p:pic>
          <p:nvPicPr>
            <p:cNvPr id="13" name="Picture 2" descr="التفكير الزائد والقلق و كيفية التخلص منهم - مقالات | منصة القارئ العربى">
              <a:extLst>
                <a:ext uri="{FF2B5EF4-FFF2-40B4-BE49-F238E27FC236}">
                  <a16:creationId xmlns:a16="http://schemas.microsoft.com/office/drawing/2014/main" id="{FC77BCCF-83A4-4464-94D7-62C752C0FE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11" r="71002"/>
            <a:stretch/>
          </p:blipFill>
          <p:spPr bwMode="auto">
            <a:xfrm>
              <a:off x="1150686" y="2388697"/>
              <a:ext cx="1338312" cy="3883592"/>
            </a:xfrm>
            <a:prstGeom prst="rect">
              <a:avLst/>
            </a:prstGeom>
            <a:noFill/>
            <a:extLst>
              <a:ext uri="{909E8E84-426E-40DD-AFC4-6F175D3DCCD1}">
                <a14:hiddenFill xmlns:a14="http://schemas.microsoft.com/office/drawing/2010/main">
                  <a:solidFill>
                    <a:srgbClr val="FFFFFF"/>
                  </a:solidFill>
                </a14:hiddenFill>
              </a:ext>
            </a:extLst>
          </p:spPr>
        </p:pic>
        <p:sp>
          <p:nvSpPr>
            <p:cNvPr id="14" name="مستطيل 13">
              <a:extLst>
                <a:ext uri="{FF2B5EF4-FFF2-40B4-BE49-F238E27FC236}">
                  <a16:creationId xmlns:a16="http://schemas.microsoft.com/office/drawing/2014/main" id="{90F645D5-F2E3-46B4-AB6E-1B297DEABCA3}"/>
                </a:ext>
              </a:extLst>
            </p:cNvPr>
            <p:cNvSpPr/>
            <p:nvPr/>
          </p:nvSpPr>
          <p:spPr>
            <a:xfrm>
              <a:off x="1150686" y="972457"/>
              <a:ext cx="1338312" cy="166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5" name="مربع نص 14">
            <a:extLst>
              <a:ext uri="{FF2B5EF4-FFF2-40B4-BE49-F238E27FC236}">
                <a16:creationId xmlns:a16="http://schemas.microsoft.com/office/drawing/2014/main" id="{5E87EBDF-B547-4DCB-9236-2C391B987399}"/>
              </a:ext>
            </a:extLst>
          </p:cNvPr>
          <p:cNvSpPr txBox="1"/>
          <p:nvPr/>
        </p:nvSpPr>
        <p:spPr>
          <a:xfrm>
            <a:off x="2603789" y="3796941"/>
            <a:ext cx="8680250" cy="769441"/>
          </a:xfrm>
          <a:prstGeom prst="rect">
            <a:avLst/>
          </a:prstGeom>
          <a:noFill/>
        </p:spPr>
        <p:txBody>
          <a:bodyPr wrap="square" rtlCol="1">
            <a:spAutoFit/>
          </a:bodyPr>
          <a:lstStyle/>
          <a:p>
            <a:pPr algn="ctr"/>
            <a:r>
              <a:rPr lang="ar-SA" sz="4400" dirty="0">
                <a:solidFill>
                  <a:schemeClr val="bg1"/>
                </a:solidFill>
              </a:rPr>
              <a:t>ماهي ؟!</a:t>
            </a:r>
          </a:p>
        </p:txBody>
      </p:sp>
    </p:spTree>
    <p:extLst>
      <p:ext uri="{BB962C8B-B14F-4D97-AF65-F5344CB8AC3E}">
        <p14:creationId xmlns:p14="http://schemas.microsoft.com/office/powerpoint/2010/main" val="26102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أعصاب في جسم الإنسان">
            <a:hlinkClick r:id="" action="ppaction://media"/>
            <a:extLst>
              <a:ext uri="{FF2B5EF4-FFF2-40B4-BE49-F238E27FC236}">
                <a16:creationId xmlns:a16="http://schemas.microsoft.com/office/drawing/2014/main" id="{D46A1CF0-FAE8-4189-9CD0-4109EAC57FF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7625" y="336164"/>
            <a:ext cx="10996749" cy="6185671"/>
          </a:xfrm>
          <a:prstGeom prst="rect">
            <a:avLst/>
          </a:prstGeom>
        </p:spPr>
      </p:pic>
      <p:sp>
        <p:nvSpPr>
          <p:cNvPr id="7" name="فقاعة الكلام: مستطيلة مستديرة الزوايا 6">
            <a:extLst>
              <a:ext uri="{FF2B5EF4-FFF2-40B4-BE49-F238E27FC236}">
                <a16:creationId xmlns:a16="http://schemas.microsoft.com/office/drawing/2014/main" id="{D12A82B3-0B6A-499C-B4C5-3719B3A479A0}"/>
              </a:ext>
            </a:extLst>
          </p:cNvPr>
          <p:cNvSpPr/>
          <p:nvPr/>
        </p:nvSpPr>
        <p:spPr>
          <a:xfrm>
            <a:off x="597625" y="1960674"/>
            <a:ext cx="10914743" cy="2591826"/>
          </a:xfrm>
          <a:prstGeom prst="wedgeRoundRectCallout">
            <a:avLst>
              <a:gd name="adj1" fmla="val -26337"/>
              <a:gd name="adj2" fmla="val 73699"/>
              <a:gd name="adj3" fmla="val 16667"/>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4800" dirty="0"/>
          </a:p>
        </p:txBody>
      </p:sp>
      <p:sp>
        <p:nvSpPr>
          <p:cNvPr id="8" name="مربع نص 7">
            <a:extLst>
              <a:ext uri="{FF2B5EF4-FFF2-40B4-BE49-F238E27FC236}">
                <a16:creationId xmlns:a16="http://schemas.microsoft.com/office/drawing/2014/main" id="{BC0890E8-B55A-4D69-9A68-F04F78B47A28}"/>
              </a:ext>
            </a:extLst>
          </p:cNvPr>
          <p:cNvSpPr txBox="1"/>
          <p:nvPr/>
        </p:nvSpPr>
        <p:spPr>
          <a:xfrm>
            <a:off x="836934" y="2871866"/>
            <a:ext cx="10436124" cy="769441"/>
          </a:xfrm>
          <a:prstGeom prst="rect">
            <a:avLst/>
          </a:prstGeom>
          <a:noFill/>
        </p:spPr>
        <p:txBody>
          <a:bodyPr wrap="square" rtlCol="1">
            <a:spAutoFit/>
          </a:bodyPr>
          <a:lstStyle/>
          <a:p>
            <a:pPr algn="ctr"/>
            <a:r>
              <a:rPr lang="ar-SA" sz="4400" dirty="0">
                <a:solidFill>
                  <a:schemeClr val="bg1"/>
                </a:solidFill>
              </a:rPr>
              <a:t>اذكري آية تدل على عظم خلق الله و أنه اعظم الخالقين؟!</a:t>
            </a:r>
          </a:p>
        </p:txBody>
      </p:sp>
      <p:sp>
        <p:nvSpPr>
          <p:cNvPr id="12" name="مربع نص 11">
            <a:extLst>
              <a:ext uri="{FF2B5EF4-FFF2-40B4-BE49-F238E27FC236}">
                <a16:creationId xmlns:a16="http://schemas.microsoft.com/office/drawing/2014/main" id="{0D194677-DDA5-4663-912B-C2F931CF47CA}"/>
              </a:ext>
            </a:extLst>
          </p:cNvPr>
          <p:cNvSpPr txBox="1"/>
          <p:nvPr/>
        </p:nvSpPr>
        <p:spPr>
          <a:xfrm>
            <a:off x="1755874" y="2942742"/>
            <a:ext cx="8680250" cy="769441"/>
          </a:xfrm>
          <a:prstGeom prst="rect">
            <a:avLst/>
          </a:prstGeom>
          <a:noFill/>
        </p:spPr>
        <p:txBody>
          <a:bodyPr wrap="square" rtlCol="1">
            <a:spAutoFit/>
          </a:bodyPr>
          <a:lstStyle/>
          <a:p>
            <a:pPr algn="ctr"/>
            <a:r>
              <a:rPr lang="ar-SA" sz="4400" dirty="0">
                <a:solidFill>
                  <a:schemeClr val="bg1"/>
                </a:solidFill>
              </a:rPr>
              <a:t>قوله تعالى (فتبارك الله أحسن الخالقين)</a:t>
            </a:r>
          </a:p>
        </p:txBody>
      </p:sp>
    </p:spTree>
    <p:extLst>
      <p:ext uri="{BB962C8B-B14F-4D97-AF65-F5344CB8AC3E}">
        <p14:creationId xmlns:p14="http://schemas.microsoft.com/office/powerpoint/2010/main" val="7143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12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4"/>
                                        </p:tgtEl>
                                      </p:cBhvr>
                                    </p:cmd>
                                  </p:childTnLst>
                                </p:cTn>
                              </p:par>
                            </p:childTnLst>
                          </p:cTn>
                        </p:par>
                        <p:par>
                          <p:cTn id="11" fill="hold">
                            <p:stCondLst>
                              <p:cond delay="0"/>
                            </p:stCondLst>
                            <p:childTnLst>
                              <p:par>
                                <p:cTn id="12" presetID="23"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p:stCondLst>
                              <p:cond delay="0"/>
                            </p:stCondLst>
                            <p:childTnLst>
                              <p:par>
                                <p:cTn id="26" presetID="2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4"/>
                </p:tgtEl>
              </p:cMediaNode>
            </p:video>
          </p:childTnLst>
        </p:cTn>
      </p:par>
    </p:tnLst>
    <p:bldLst>
      <p:bldP spid="7" grpId="0" animBg="1"/>
      <p:bldP spid="8" grpId="0"/>
      <p:bldP spid="8"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مستطيل 85">
            <a:extLst>
              <a:ext uri="{FF2B5EF4-FFF2-40B4-BE49-F238E27FC236}">
                <a16:creationId xmlns:a16="http://schemas.microsoft.com/office/drawing/2014/main" id="{669D9553-7AEE-4A90-BF98-02FB38BE6169}"/>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17" name="مستطيل 9216">
            <a:extLst>
              <a:ext uri="{FF2B5EF4-FFF2-40B4-BE49-F238E27FC236}">
                <a16:creationId xmlns:a16="http://schemas.microsoft.com/office/drawing/2014/main" id="{3CBD9786-E7B2-4B17-B0B6-F4833540F089}"/>
              </a:ext>
            </a:extLst>
          </p:cNvPr>
          <p:cNvSpPr/>
          <p:nvPr/>
        </p:nvSpPr>
        <p:spPr>
          <a:xfrm>
            <a:off x="0" y="3817435"/>
            <a:ext cx="12192000" cy="2069134"/>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 name="عنوان 1">
            <a:extLst>
              <a:ext uri="{FF2B5EF4-FFF2-40B4-BE49-F238E27FC236}">
                <a16:creationId xmlns:a16="http://schemas.microsoft.com/office/drawing/2014/main" id="{364F57A7-F96D-45DA-9C7B-8ACECDDBF100}"/>
              </a:ext>
            </a:extLst>
          </p:cNvPr>
          <p:cNvSpPr txBox="1">
            <a:spLocks/>
          </p:cNvSpPr>
          <p:nvPr/>
        </p:nvSpPr>
        <p:spPr>
          <a:xfrm>
            <a:off x="8334272" y="-80941"/>
            <a:ext cx="2801252"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استراتيجية قراءة الصور</a:t>
            </a:r>
          </a:p>
        </p:txBody>
      </p:sp>
      <p:sp>
        <p:nvSpPr>
          <p:cNvPr id="17" name="عنوان 1">
            <a:extLst>
              <a:ext uri="{FF2B5EF4-FFF2-40B4-BE49-F238E27FC236}">
                <a16:creationId xmlns:a16="http://schemas.microsoft.com/office/drawing/2014/main" id="{8744345E-96A3-4301-804F-B15747BB2451}"/>
              </a:ext>
            </a:extLst>
          </p:cNvPr>
          <p:cNvSpPr txBox="1">
            <a:spLocks/>
          </p:cNvSpPr>
          <p:nvPr/>
        </p:nvSpPr>
        <p:spPr>
          <a:xfrm>
            <a:off x="34910" y="-110437"/>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جـــــمـــاعي</a:t>
            </a:r>
          </a:p>
        </p:txBody>
      </p:sp>
      <p:sp>
        <p:nvSpPr>
          <p:cNvPr id="18" name="مستطيل: زوايا مستديرة 42">
            <a:extLst>
              <a:ext uri="{FF2B5EF4-FFF2-40B4-BE49-F238E27FC236}">
                <a16:creationId xmlns:a16="http://schemas.microsoft.com/office/drawing/2014/main" id="{82689283-29E3-4CBB-AD53-38AD878F8B6E}"/>
              </a:ext>
            </a:extLst>
          </p:cNvPr>
          <p:cNvSpPr/>
          <p:nvPr/>
        </p:nvSpPr>
        <p:spPr>
          <a:xfrm>
            <a:off x="8657304"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53" y="60339"/>
                  <a:pt x="54235" y="3847"/>
                  <a:pt x="119414" y="0"/>
                </a:cubicBezTo>
                <a:cubicBezTo>
                  <a:pt x="1111462" y="105975"/>
                  <a:pt x="2566332" y="-110587"/>
                  <a:pt x="3049231" y="0"/>
                </a:cubicBezTo>
                <a:cubicBezTo>
                  <a:pt x="3112383" y="3991"/>
                  <a:pt x="3175716" y="44141"/>
                  <a:pt x="3168645" y="119414"/>
                </a:cubicBezTo>
                <a:cubicBezTo>
                  <a:pt x="3206084" y="302614"/>
                  <a:pt x="3171426" y="367295"/>
                  <a:pt x="3168645" y="597058"/>
                </a:cubicBezTo>
                <a:cubicBezTo>
                  <a:pt x="3166770" y="655302"/>
                  <a:pt x="3119062" y="710240"/>
                  <a:pt x="3049231" y="716472"/>
                </a:cubicBezTo>
                <a:cubicBezTo>
                  <a:pt x="2342090" y="615460"/>
                  <a:pt x="531651" y="721926"/>
                  <a:pt x="119414" y="716472"/>
                </a:cubicBezTo>
                <a:cubicBezTo>
                  <a:pt x="54161" y="712986"/>
                  <a:pt x="-1786" y="663584"/>
                  <a:pt x="0" y="597058"/>
                </a:cubicBezTo>
                <a:cubicBezTo>
                  <a:pt x="29869" y="538256"/>
                  <a:pt x="25596" y="194582"/>
                  <a:pt x="0" y="119414"/>
                </a:cubicBezTo>
                <a:close/>
              </a:path>
              <a:path w="3168645" h="716472" stroke="0" extrusionOk="0">
                <a:moveTo>
                  <a:pt x="0" y="119414"/>
                </a:moveTo>
                <a:cubicBezTo>
                  <a:pt x="-4514" y="56031"/>
                  <a:pt x="53622" y="-8411"/>
                  <a:pt x="119414" y="0"/>
                </a:cubicBezTo>
                <a:cubicBezTo>
                  <a:pt x="768498" y="-100754"/>
                  <a:pt x="2159488" y="120305"/>
                  <a:pt x="3049231" y="0"/>
                </a:cubicBezTo>
                <a:cubicBezTo>
                  <a:pt x="3113345" y="9588"/>
                  <a:pt x="3174738" y="53457"/>
                  <a:pt x="3168645" y="119414"/>
                </a:cubicBezTo>
                <a:cubicBezTo>
                  <a:pt x="3139680" y="189285"/>
                  <a:pt x="3168535" y="450825"/>
                  <a:pt x="3168645" y="597058"/>
                </a:cubicBezTo>
                <a:cubicBezTo>
                  <a:pt x="3167497" y="663266"/>
                  <a:pt x="3116154" y="718492"/>
                  <a:pt x="3049231" y="716472"/>
                </a:cubicBezTo>
                <a:cubicBezTo>
                  <a:pt x="1865943" y="654939"/>
                  <a:pt x="1422913" y="704909"/>
                  <a:pt x="119414" y="716472"/>
                </a:cubicBezTo>
                <a:cubicBezTo>
                  <a:pt x="52405" y="715116"/>
                  <a:pt x="-7672" y="671708"/>
                  <a:pt x="0" y="597058"/>
                </a:cubicBezTo>
                <a:cubicBezTo>
                  <a:pt x="38916" y="428363"/>
                  <a:pt x="20737" y="331363"/>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88223217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مستطيل: زوايا مستديرة 45">
            <a:extLst>
              <a:ext uri="{FF2B5EF4-FFF2-40B4-BE49-F238E27FC236}">
                <a16:creationId xmlns:a16="http://schemas.microsoft.com/office/drawing/2014/main" id="{3FDB1084-311F-4D25-A788-6DCB3A9E5906}"/>
              </a:ext>
            </a:extLst>
          </p:cNvPr>
          <p:cNvSpPr/>
          <p:nvPr/>
        </p:nvSpPr>
        <p:spPr>
          <a:xfrm>
            <a:off x="4657350" y="202649"/>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1788" y="62156"/>
                  <a:pt x="49386" y="-8257"/>
                  <a:pt x="119414" y="0"/>
                </a:cubicBezTo>
                <a:cubicBezTo>
                  <a:pt x="738088" y="-148608"/>
                  <a:pt x="2620315" y="-75007"/>
                  <a:pt x="3049231" y="0"/>
                </a:cubicBezTo>
                <a:cubicBezTo>
                  <a:pt x="3106406" y="574"/>
                  <a:pt x="3163309" y="58995"/>
                  <a:pt x="3168645" y="119414"/>
                </a:cubicBezTo>
                <a:cubicBezTo>
                  <a:pt x="3153564" y="267106"/>
                  <a:pt x="3199051" y="440962"/>
                  <a:pt x="3168645" y="597058"/>
                </a:cubicBezTo>
                <a:cubicBezTo>
                  <a:pt x="3163108" y="669656"/>
                  <a:pt x="3117702" y="704495"/>
                  <a:pt x="3049231" y="716472"/>
                </a:cubicBezTo>
                <a:cubicBezTo>
                  <a:pt x="2319997" y="869912"/>
                  <a:pt x="418785" y="731351"/>
                  <a:pt x="119414" y="716472"/>
                </a:cubicBezTo>
                <a:cubicBezTo>
                  <a:pt x="52777" y="716075"/>
                  <a:pt x="1625" y="667125"/>
                  <a:pt x="0" y="597058"/>
                </a:cubicBezTo>
                <a:cubicBezTo>
                  <a:pt x="-30878" y="416978"/>
                  <a:pt x="-12218" y="170437"/>
                  <a:pt x="0" y="119414"/>
                </a:cubicBezTo>
                <a:close/>
              </a:path>
              <a:path w="3168645" h="716472" stroke="0" extrusionOk="0">
                <a:moveTo>
                  <a:pt x="0" y="119414"/>
                </a:moveTo>
                <a:cubicBezTo>
                  <a:pt x="-7190" y="60885"/>
                  <a:pt x="62091" y="1016"/>
                  <a:pt x="119414" y="0"/>
                </a:cubicBezTo>
                <a:cubicBezTo>
                  <a:pt x="1006748" y="-152464"/>
                  <a:pt x="2363509" y="-123629"/>
                  <a:pt x="3049231" y="0"/>
                </a:cubicBezTo>
                <a:cubicBezTo>
                  <a:pt x="3115386" y="6736"/>
                  <a:pt x="3168854" y="42529"/>
                  <a:pt x="3168645" y="119414"/>
                </a:cubicBezTo>
                <a:cubicBezTo>
                  <a:pt x="3208789" y="272194"/>
                  <a:pt x="3193317" y="384800"/>
                  <a:pt x="3168645" y="597058"/>
                </a:cubicBezTo>
                <a:cubicBezTo>
                  <a:pt x="3171206" y="667064"/>
                  <a:pt x="3118288" y="718928"/>
                  <a:pt x="3049231" y="716472"/>
                </a:cubicBezTo>
                <a:cubicBezTo>
                  <a:pt x="1812362" y="811144"/>
                  <a:pt x="1294172" y="548329"/>
                  <a:pt x="119414" y="716472"/>
                </a:cubicBezTo>
                <a:cubicBezTo>
                  <a:pt x="46544" y="718482"/>
                  <a:pt x="-5122" y="667248"/>
                  <a:pt x="0" y="597058"/>
                </a:cubicBezTo>
                <a:cubicBezTo>
                  <a:pt x="-17649" y="469153"/>
                  <a:pt x="-26555" y="205100"/>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61190887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ستطيل: زوايا مستديرة 46">
            <a:extLst>
              <a:ext uri="{FF2B5EF4-FFF2-40B4-BE49-F238E27FC236}">
                <a16:creationId xmlns:a16="http://schemas.microsoft.com/office/drawing/2014/main" id="{91CDF6FA-6977-432F-85C0-5250ABD32657}"/>
              </a:ext>
            </a:extLst>
          </p:cNvPr>
          <p:cNvSpPr/>
          <p:nvPr/>
        </p:nvSpPr>
        <p:spPr>
          <a:xfrm>
            <a:off x="389546"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39" y="57798"/>
                  <a:pt x="53359" y="3041"/>
                  <a:pt x="119414" y="0"/>
                </a:cubicBezTo>
                <a:cubicBezTo>
                  <a:pt x="773095" y="-101366"/>
                  <a:pt x="2317247" y="-76742"/>
                  <a:pt x="3049231" y="0"/>
                </a:cubicBezTo>
                <a:cubicBezTo>
                  <a:pt x="3103556" y="-4730"/>
                  <a:pt x="3162299" y="57913"/>
                  <a:pt x="3168645" y="119414"/>
                </a:cubicBezTo>
                <a:cubicBezTo>
                  <a:pt x="3158509" y="194829"/>
                  <a:pt x="3169925" y="503209"/>
                  <a:pt x="3168645" y="597058"/>
                </a:cubicBezTo>
                <a:cubicBezTo>
                  <a:pt x="3175512" y="659238"/>
                  <a:pt x="3112527" y="711365"/>
                  <a:pt x="3049231" y="716472"/>
                </a:cubicBezTo>
                <a:cubicBezTo>
                  <a:pt x="1732836" y="840833"/>
                  <a:pt x="1563468" y="689539"/>
                  <a:pt x="119414" y="716472"/>
                </a:cubicBezTo>
                <a:cubicBezTo>
                  <a:pt x="44467" y="719171"/>
                  <a:pt x="11356" y="668187"/>
                  <a:pt x="0" y="597058"/>
                </a:cubicBezTo>
                <a:cubicBezTo>
                  <a:pt x="9148" y="409992"/>
                  <a:pt x="-24595" y="342929"/>
                  <a:pt x="0" y="119414"/>
                </a:cubicBezTo>
                <a:close/>
              </a:path>
              <a:path w="3168645" h="716472" stroke="0" extrusionOk="0">
                <a:moveTo>
                  <a:pt x="0" y="119414"/>
                </a:moveTo>
                <a:cubicBezTo>
                  <a:pt x="-1607" y="53689"/>
                  <a:pt x="59778" y="4303"/>
                  <a:pt x="119414" y="0"/>
                </a:cubicBezTo>
                <a:cubicBezTo>
                  <a:pt x="1494348" y="-46886"/>
                  <a:pt x="1772761" y="167989"/>
                  <a:pt x="3049231" y="0"/>
                </a:cubicBezTo>
                <a:cubicBezTo>
                  <a:pt x="3124585" y="1186"/>
                  <a:pt x="3161278" y="47174"/>
                  <a:pt x="3168645" y="119414"/>
                </a:cubicBezTo>
                <a:cubicBezTo>
                  <a:pt x="3178224" y="245230"/>
                  <a:pt x="3156431" y="538992"/>
                  <a:pt x="3168645" y="597058"/>
                </a:cubicBezTo>
                <a:cubicBezTo>
                  <a:pt x="3174673" y="673687"/>
                  <a:pt x="3106118" y="709156"/>
                  <a:pt x="3049231" y="716472"/>
                </a:cubicBezTo>
                <a:cubicBezTo>
                  <a:pt x="2270843" y="676275"/>
                  <a:pt x="1071352" y="615739"/>
                  <a:pt x="119414" y="716472"/>
                </a:cubicBezTo>
                <a:cubicBezTo>
                  <a:pt x="57642" y="713667"/>
                  <a:pt x="6208" y="656676"/>
                  <a:pt x="0" y="597058"/>
                </a:cubicBezTo>
                <a:cubicBezTo>
                  <a:pt x="39988" y="443059"/>
                  <a:pt x="-18020" y="300388"/>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264824312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1" name="مستطيل: زوايا مستديرة 20">
            <a:extLst>
              <a:ext uri="{FF2B5EF4-FFF2-40B4-BE49-F238E27FC236}">
                <a16:creationId xmlns:a16="http://schemas.microsoft.com/office/drawing/2014/main" id="{33254375-B3CF-483D-9552-C954E731E7D7}"/>
              </a:ext>
            </a:extLst>
          </p:cNvPr>
          <p:cNvSpPr/>
          <p:nvPr/>
        </p:nvSpPr>
        <p:spPr>
          <a:xfrm>
            <a:off x="11207042" y="258766"/>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2" name="مستطيل: زوايا مستديرة 21">
            <a:extLst>
              <a:ext uri="{FF2B5EF4-FFF2-40B4-BE49-F238E27FC236}">
                <a16:creationId xmlns:a16="http://schemas.microsoft.com/office/drawing/2014/main" id="{988BC822-1F4D-41C4-B6E8-0E41F449E66A}"/>
              </a:ext>
            </a:extLst>
          </p:cNvPr>
          <p:cNvSpPr/>
          <p:nvPr/>
        </p:nvSpPr>
        <p:spPr>
          <a:xfrm>
            <a:off x="7189112" y="281679"/>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3" name="مستطيل: زوايا مستديرة 22">
            <a:extLst>
              <a:ext uri="{FF2B5EF4-FFF2-40B4-BE49-F238E27FC236}">
                <a16:creationId xmlns:a16="http://schemas.microsoft.com/office/drawing/2014/main" id="{1250E208-2E0D-4E85-A2A3-EF3B7F0C87C7}"/>
              </a:ext>
            </a:extLst>
          </p:cNvPr>
          <p:cNvSpPr/>
          <p:nvPr/>
        </p:nvSpPr>
        <p:spPr>
          <a:xfrm>
            <a:off x="2894152" y="262477"/>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4" name="صورة 23" descr="صورة تحتوي على نص, ساعة حائط, ساعة&#10;&#10;تم إنشاء الوصف تلقائياً">
            <a:extLst>
              <a:ext uri="{FF2B5EF4-FFF2-40B4-BE49-F238E27FC236}">
                <a16:creationId xmlns:a16="http://schemas.microsoft.com/office/drawing/2014/main" id="{1F7CF164-B105-4D86-8A95-ECB3302E12A7}"/>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88652" y="275552"/>
            <a:ext cx="512190" cy="629164"/>
          </a:xfrm>
          <a:prstGeom prst="rect">
            <a:avLst/>
          </a:prstGeom>
        </p:spPr>
      </p:pic>
      <p:pic>
        <p:nvPicPr>
          <p:cNvPr id="25" name="صورة 24">
            <a:extLst>
              <a:ext uri="{FF2B5EF4-FFF2-40B4-BE49-F238E27FC236}">
                <a16:creationId xmlns:a16="http://schemas.microsoft.com/office/drawing/2014/main" id="{D1DB3455-D90E-4B92-ABEA-F242D310BFE8}"/>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79710" y="175407"/>
            <a:ext cx="622744" cy="722382"/>
          </a:xfrm>
          <a:prstGeom prst="rect">
            <a:avLst/>
          </a:prstGeom>
        </p:spPr>
      </p:pic>
      <p:sp>
        <p:nvSpPr>
          <p:cNvPr id="26" name="عنوان 1">
            <a:extLst>
              <a:ext uri="{FF2B5EF4-FFF2-40B4-BE49-F238E27FC236}">
                <a16:creationId xmlns:a16="http://schemas.microsoft.com/office/drawing/2014/main" id="{73AB65D1-9205-4002-BA65-47C242C38F63}"/>
              </a:ext>
            </a:extLst>
          </p:cNvPr>
          <p:cNvSpPr txBox="1">
            <a:spLocks/>
          </p:cNvSpPr>
          <p:nvPr/>
        </p:nvSpPr>
        <p:spPr>
          <a:xfrm>
            <a:off x="8614642" y="-81068"/>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375" dirty="0">
                <a:solidFill>
                  <a:schemeClr val="bg1"/>
                </a:solidFill>
              </a:rPr>
              <a:t>استراتيجية القراءة الفعالة</a:t>
            </a:r>
          </a:p>
        </p:txBody>
      </p:sp>
      <p:sp>
        <p:nvSpPr>
          <p:cNvPr id="27" name="عنوان 1">
            <a:extLst>
              <a:ext uri="{FF2B5EF4-FFF2-40B4-BE49-F238E27FC236}">
                <a16:creationId xmlns:a16="http://schemas.microsoft.com/office/drawing/2014/main" id="{60265C37-995A-4583-99A9-993E9160C64F}"/>
              </a:ext>
            </a:extLst>
          </p:cNvPr>
          <p:cNvSpPr txBox="1">
            <a:spLocks/>
          </p:cNvSpPr>
          <p:nvPr/>
        </p:nvSpPr>
        <p:spPr>
          <a:xfrm>
            <a:off x="4300231" y="-84289"/>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دقـــيــقــة</a:t>
            </a:r>
          </a:p>
        </p:txBody>
      </p:sp>
      <p:sp>
        <p:nvSpPr>
          <p:cNvPr id="28" name="عنوان 1">
            <a:extLst>
              <a:ext uri="{FF2B5EF4-FFF2-40B4-BE49-F238E27FC236}">
                <a16:creationId xmlns:a16="http://schemas.microsoft.com/office/drawing/2014/main" id="{64200C16-E892-4A17-81CA-9A969CDF324A}"/>
              </a:ext>
            </a:extLst>
          </p:cNvPr>
          <p:cNvSpPr txBox="1">
            <a:spLocks/>
          </p:cNvSpPr>
          <p:nvPr/>
        </p:nvSpPr>
        <p:spPr>
          <a:xfrm>
            <a:off x="50147" y="-67573"/>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فــــــــــردي</a:t>
            </a:r>
          </a:p>
        </p:txBody>
      </p:sp>
      <p:pic>
        <p:nvPicPr>
          <p:cNvPr id="29" name="Picture 4" descr="Team Svg Png Icon Free Download (#288547) - OnlineWebFonts.COM">
            <a:extLst>
              <a:ext uri="{FF2B5EF4-FFF2-40B4-BE49-F238E27FC236}">
                <a16:creationId xmlns:a16="http://schemas.microsoft.com/office/drawing/2014/main" id="{9E7FCFD7-A0D9-4EDB-B893-77813085FADC}"/>
              </a:ext>
            </a:extLst>
          </p:cNvPr>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976" b="97689" l="9990" r="89602">
                        <a14:foregroundMark x1="49134" y1="70438" x2="49134" y2="70438"/>
                        <a14:foregroundMark x1="66361" y1="56813" x2="37003" y2="81995"/>
                        <a14:foregroundMark x1="37003" y1="81995" x2="62487" y2="63625"/>
                        <a14:foregroundMark x1="62487" y1="63625" x2="24975" y2="86618"/>
                        <a14:foregroundMark x1="24975" y1="86618" x2="64832" y2="79075"/>
                        <a14:foregroundMark x1="64832" y1="79075" x2="54944" y2="39903"/>
                        <a14:foregroundMark x1="54944" y1="39903" x2="31600" y2="86375"/>
                        <a14:foregroundMark x1="31600" y1="86375" x2="31091" y2="94282"/>
                        <a14:foregroundMark x1="38736" y1="89781" x2="71865" y2="81144"/>
                        <a14:foregroundMark x1="71865" y1="81144" x2="54944" y2="81752"/>
                        <a14:foregroundMark x1="54944" y1="81752" x2="69215" y2="94282"/>
                        <a14:foregroundMark x1="57798" y1="93187" x2="77778" y2="94282"/>
                        <a14:foregroundMark x1="46279" y1="93187" x2="50153" y2="97689"/>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37800" y="224643"/>
            <a:ext cx="682534" cy="571867"/>
          </a:xfrm>
          <a:prstGeom prst="rect">
            <a:avLst/>
          </a:prstGeom>
          <a:noFill/>
        </p:spPr>
      </p:pic>
      <p:sp>
        <p:nvSpPr>
          <p:cNvPr id="30" name="عنوان 1">
            <a:extLst>
              <a:ext uri="{FF2B5EF4-FFF2-40B4-BE49-F238E27FC236}">
                <a16:creationId xmlns:a16="http://schemas.microsoft.com/office/drawing/2014/main" id="{478DF437-D8BD-429E-8847-D4853A26FE00}"/>
              </a:ext>
            </a:extLst>
          </p:cNvPr>
          <p:cNvSpPr>
            <a:spLocks noGrp="1"/>
          </p:cNvSpPr>
          <p:nvPr>
            <p:ph type="title"/>
          </p:nvPr>
        </p:nvSpPr>
        <p:spPr>
          <a:xfrm>
            <a:off x="8784" y="700852"/>
            <a:ext cx="12183216" cy="2443303"/>
          </a:xfrm>
        </p:spPr>
        <p:txBody>
          <a:bodyPr>
            <a:noAutofit/>
          </a:bodyPr>
          <a:lstStyle/>
          <a:p>
            <a:pPr algn="ctr">
              <a:lnSpc>
                <a:spcPct val="150000"/>
              </a:lnSpc>
            </a:pPr>
            <a:r>
              <a:rPr lang="ar-SA" sz="3600" dirty="0"/>
              <a:t>باستخدام استراتيجية قراءة الصور</a:t>
            </a:r>
            <a:br>
              <a:rPr lang="ar-SA" sz="3600" dirty="0"/>
            </a:br>
            <a:r>
              <a:rPr lang="ar-SA" sz="3600" dirty="0"/>
              <a:t>استنتجي أنواع المستشعرات ؟ و أذكري تطبيق كل نوع من حياتك اليومية ؟!</a:t>
            </a:r>
            <a:endParaRPr lang="ar-SA" sz="3600" dirty="0">
              <a:solidFill>
                <a:schemeClr val="bg1"/>
              </a:solidFill>
            </a:endParaRPr>
          </a:p>
        </p:txBody>
      </p:sp>
      <p:grpSp>
        <p:nvGrpSpPr>
          <p:cNvPr id="63" name="مجموعة 62">
            <a:extLst>
              <a:ext uri="{FF2B5EF4-FFF2-40B4-BE49-F238E27FC236}">
                <a16:creationId xmlns:a16="http://schemas.microsoft.com/office/drawing/2014/main" id="{97B08BD6-202D-4E0B-882F-4B9EEDED36C6}"/>
              </a:ext>
            </a:extLst>
          </p:cNvPr>
          <p:cNvGrpSpPr/>
          <p:nvPr/>
        </p:nvGrpSpPr>
        <p:grpSpPr>
          <a:xfrm>
            <a:off x="9670474" y="2951521"/>
            <a:ext cx="1789303" cy="1789303"/>
            <a:chOff x="9995476" y="2674087"/>
            <a:chExt cx="1973295" cy="1973295"/>
          </a:xfrm>
        </p:grpSpPr>
        <p:sp>
          <p:nvSpPr>
            <p:cNvPr id="35" name="شكل بيضاوي 34">
              <a:extLst>
                <a:ext uri="{FF2B5EF4-FFF2-40B4-BE49-F238E27FC236}">
                  <a16:creationId xmlns:a16="http://schemas.microsoft.com/office/drawing/2014/main" id="{6A1FAD49-797C-4B39-B882-99F560A0D032}"/>
                </a:ext>
              </a:extLst>
            </p:cNvPr>
            <p:cNvSpPr/>
            <p:nvPr/>
          </p:nvSpPr>
          <p:spPr>
            <a:xfrm>
              <a:off x="9995476" y="2674087"/>
              <a:ext cx="1973295" cy="1973295"/>
            </a:xfrm>
            <a:prstGeom prst="ellipse">
              <a:avLst/>
            </a:prstGeom>
            <a:solidFill>
              <a:schemeClr val="bg1"/>
            </a:solidFill>
            <a:ln w="3810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9"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D907EDC2-F82D-4256-81BE-F48970524AD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243" t="4664" r="63707" b="61255"/>
            <a:stretch/>
          </p:blipFill>
          <p:spPr bwMode="auto">
            <a:xfrm>
              <a:off x="10439418" y="2884882"/>
              <a:ext cx="1098104" cy="15517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مجموعة 57">
            <a:extLst>
              <a:ext uri="{FF2B5EF4-FFF2-40B4-BE49-F238E27FC236}">
                <a16:creationId xmlns:a16="http://schemas.microsoft.com/office/drawing/2014/main" id="{8681BD20-6C13-419F-AB00-6FD348FEC8F5}"/>
              </a:ext>
            </a:extLst>
          </p:cNvPr>
          <p:cNvGrpSpPr/>
          <p:nvPr/>
        </p:nvGrpSpPr>
        <p:grpSpPr>
          <a:xfrm>
            <a:off x="5500259" y="5005024"/>
            <a:ext cx="1789303" cy="1789303"/>
            <a:chOff x="8041305" y="4287950"/>
            <a:chExt cx="1973295" cy="1973295"/>
          </a:xfrm>
        </p:grpSpPr>
        <p:sp>
          <p:nvSpPr>
            <p:cNvPr id="49" name="شكل بيضاوي 48">
              <a:extLst>
                <a:ext uri="{FF2B5EF4-FFF2-40B4-BE49-F238E27FC236}">
                  <a16:creationId xmlns:a16="http://schemas.microsoft.com/office/drawing/2014/main" id="{24E414C6-2CA9-4F25-ABD7-EE91C289B386}"/>
                </a:ext>
              </a:extLst>
            </p:cNvPr>
            <p:cNvSpPr/>
            <p:nvPr/>
          </p:nvSpPr>
          <p:spPr>
            <a:xfrm>
              <a:off x="8041305" y="4287950"/>
              <a:ext cx="1973295" cy="1973295"/>
            </a:xfrm>
            <a:prstGeom prst="ellipse">
              <a:avLst/>
            </a:prstGeom>
            <a:solidFill>
              <a:schemeClr val="bg1"/>
            </a:solidFill>
            <a:ln w="3810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50"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10399B14-A698-41D3-A3D5-72336BDAB0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939" t="5161" r="47106" b="63475"/>
            <a:stretch/>
          </p:blipFill>
          <p:spPr bwMode="auto">
            <a:xfrm>
              <a:off x="8451271" y="4576762"/>
              <a:ext cx="1208014" cy="14279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216" name="مجموعة 9215">
            <a:extLst>
              <a:ext uri="{FF2B5EF4-FFF2-40B4-BE49-F238E27FC236}">
                <a16:creationId xmlns:a16="http://schemas.microsoft.com/office/drawing/2014/main" id="{8D24EE37-5CAC-46D2-A9C9-C4641F44FD12}"/>
              </a:ext>
            </a:extLst>
          </p:cNvPr>
          <p:cNvGrpSpPr/>
          <p:nvPr/>
        </p:nvGrpSpPr>
        <p:grpSpPr>
          <a:xfrm>
            <a:off x="5499608" y="2956544"/>
            <a:ext cx="1789303" cy="1789303"/>
            <a:chOff x="6204617" y="2670470"/>
            <a:chExt cx="1973295" cy="1973295"/>
          </a:xfrm>
        </p:grpSpPr>
        <p:sp>
          <p:nvSpPr>
            <p:cNvPr id="51" name="شكل بيضاوي 50">
              <a:extLst>
                <a:ext uri="{FF2B5EF4-FFF2-40B4-BE49-F238E27FC236}">
                  <a16:creationId xmlns:a16="http://schemas.microsoft.com/office/drawing/2014/main" id="{D1FDE416-FBE9-46D1-836F-4EFB2B95D457}"/>
                </a:ext>
              </a:extLst>
            </p:cNvPr>
            <p:cNvSpPr/>
            <p:nvPr/>
          </p:nvSpPr>
          <p:spPr>
            <a:xfrm>
              <a:off x="6204617" y="2670470"/>
              <a:ext cx="1973295" cy="1973295"/>
            </a:xfrm>
            <a:prstGeom prst="ellipse">
              <a:avLst/>
            </a:prstGeom>
            <a:solidFill>
              <a:schemeClr val="bg1"/>
            </a:solidFill>
            <a:ln w="3810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52"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AB537853-0763-4D6F-BE31-838464A952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2787" t="46573" r="46984" b="25447"/>
            <a:stretch/>
          </p:blipFill>
          <p:spPr bwMode="auto">
            <a:xfrm>
              <a:off x="6594180" y="3014052"/>
              <a:ext cx="1241198" cy="12738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مجموعة 56">
            <a:extLst>
              <a:ext uri="{FF2B5EF4-FFF2-40B4-BE49-F238E27FC236}">
                <a16:creationId xmlns:a16="http://schemas.microsoft.com/office/drawing/2014/main" id="{4C0968EC-9E94-4C59-AAB5-D3332382E8A5}"/>
              </a:ext>
            </a:extLst>
          </p:cNvPr>
          <p:cNvGrpSpPr/>
          <p:nvPr/>
        </p:nvGrpSpPr>
        <p:grpSpPr>
          <a:xfrm>
            <a:off x="9670476" y="5022254"/>
            <a:ext cx="1789303" cy="1789303"/>
            <a:chOff x="4443427" y="4287949"/>
            <a:chExt cx="1973295" cy="1973295"/>
          </a:xfrm>
        </p:grpSpPr>
        <p:sp>
          <p:nvSpPr>
            <p:cNvPr id="53" name="شكل بيضاوي 52">
              <a:extLst>
                <a:ext uri="{FF2B5EF4-FFF2-40B4-BE49-F238E27FC236}">
                  <a16:creationId xmlns:a16="http://schemas.microsoft.com/office/drawing/2014/main" id="{E14E2830-EE6F-4E5A-ACB9-A9DE6966F83C}"/>
                </a:ext>
              </a:extLst>
            </p:cNvPr>
            <p:cNvSpPr/>
            <p:nvPr/>
          </p:nvSpPr>
          <p:spPr>
            <a:xfrm>
              <a:off x="4443427" y="4287949"/>
              <a:ext cx="1973295" cy="1973295"/>
            </a:xfrm>
            <a:prstGeom prst="ellipse">
              <a:avLst/>
            </a:prstGeom>
            <a:solidFill>
              <a:schemeClr val="bg1"/>
            </a:solidFill>
            <a:ln w="3810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37" name="مجموعة 36">
              <a:extLst>
                <a:ext uri="{FF2B5EF4-FFF2-40B4-BE49-F238E27FC236}">
                  <a16:creationId xmlns:a16="http://schemas.microsoft.com/office/drawing/2014/main" id="{B9A60446-C253-4320-9CE3-EAD94BBB315A}"/>
                </a:ext>
              </a:extLst>
            </p:cNvPr>
            <p:cNvGrpSpPr/>
            <p:nvPr/>
          </p:nvGrpSpPr>
          <p:grpSpPr>
            <a:xfrm>
              <a:off x="4790773" y="4569064"/>
              <a:ext cx="1317185" cy="1383533"/>
              <a:chOff x="4014914" y="4569064"/>
              <a:chExt cx="1317185" cy="1383533"/>
            </a:xfrm>
          </p:grpSpPr>
          <p:pic>
            <p:nvPicPr>
              <p:cNvPr id="55"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A0B1F2BA-0956-4362-98C5-3B5D18CD68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276" t="11290" r="19221" b="67921"/>
              <a:stretch/>
            </p:blipFill>
            <p:spPr bwMode="auto">
              <a:xfrm>
                <a:off x="4014914" y="4569064"/>
                <a:ext cx="1317185" cy="120828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5E60D917-B0EA-4E1C-A341-1C10B28D652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3000" b="31000" l="86813" r="92563"/>
                        </a14:imgEffect>
                      </a14:imgLayer>
                    </a14:imgProps>
                  </a:ext>
                  <a:ext uri="{28A0092B-C50C-407E-A947-70E740481C1C}">
                    <a14:useLocalDpi xmlns:a14="http://schemas.microsoft.com/office/drawing/2010/main" val="0"/>
                  </a:ext>
                </a:extLst>
              </a:blip>
              <a:srcRect l="86136" t="10937" r="6679" b="68019"/>
              <a:stretch/>
            </p:blipFill>
            <p:spPr bwMode="auto">
              <a:xfrm>
                <a:off x="4163887" y="4979197"/>
                <a:ext cx="885852" cy="9734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6" name="مجموعة 45">
            <a:extLst>
              <a:ext uri="{FF2B5EF4-FFF2-40B4-BE49-F238E27FC236}">
                <a16:creationId xmlns:a16="http://schemas.microsoft.com/office/drawing/2014/main" id="{EB771654-C66C-40AE-A542-F9A16FFF89E7}"/>
              </a:ext>
            </a:extLst>
          </p:cNvPr>
          <p:cNvGrpSpPr/>
          <p:nvPr/>
        </p:nvGrpSpPr>
        <p:grpSpPr>
          <a:xfrm>
            <a:off x="1620032" y="2951193"/>
            <a:ext cx="1789303" cy="1789303"/>
            <a:chOff x="2657863" y="2683496"/>
            <a:chExt cx="1973295" cy="1973295"/>
          </a:xfrm>
        </p:grpSpPr>
        <p:sp>
          <p:nvSpPr>
            <p:cNvPr id="59" name="شكل بيضاوي 58">
              <a:extLst>
                <a:ext uri="{FF2B5EF4-FFF2-40B4-BE49-F238E27FC236}">
                  <a16:creationId xmlns:a16="http://schemas.microsoft.com/office/drawing/2014/main" id="{89E95200-0754-4247-B130-0EA9AFEB651A}"/>
                </a:ext>
              </a:extLst>
            </p:cNvPr>
            <p:cNvSpPr/>
            <p:nvPr/>
          </p:nvSpPr>
          <p:spPr>
            <a:xfrm>
              <a:off x="2657863" y="2683496"/>
              <a:ext cx="1973295" cy="1973295"/>
            </a:xfrm>
            <a:prstGeom prst="ellipse">
              <a:avLst/>
            </a:prstGeom>
            <a:solidFill>
              <a:schemeClr val="bg1"/>
            </a:solidFill>
            <a:ln w="3810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0"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54D8CE18-F407-4B26-BAE0-F79738D93A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240" t="45577" r="33703" b="26175"/>
            <a:stretch/>
          </p:blipFill>
          <p:spPr bwMode="auto">
            <a:xfrm>
              <a:off x="3001774" y="3031518"/>
              <a:ext cx="1261176" cy="13289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مجموعة 44">
            <a:extLst>
              <a:ext uri="{FF2B5EF4-FFF2-40B4-BE49-F238E27FC236}">
                <a16:creationId xmlns:a16="http://schemas.microsoft.com/office/drawing/2014/main" id="{2400C4BC-2973-4D1E-BCED-A7F20DF8254A}"/>
              </a:ext>
            </a:extLst>
          </p:cNvPr>
          <p:cNvGrpSpPr/>
          <p:nvPr/>
        </p:nvGrpSpPr>
        <p:grpSpPr>
          <a:xfrm>
            <a:off x="1620993" y="5013148"/>
            <a:ext cx="1789303" cy="1789303"/>
            <a:chOff x="522119" y="4276398"/>
            <a:chExt cx="1973295" cy="1973295"/>
          </a:xfrm>
        </p:grpSpPr>
        <p:sp>
          <p:nvSpPr>
            <p:cNvPr id="61" name="شكل بيضاوي 60">
              <a:extLst>
                <a:ext uri="{FF2B5EF4-FFF2-40B4-BE49-F238E27FC236}">
                  <a16:creationId xmlns:a16="http://schemas.microsoft.com/office/drawing/2014/main" id="{86CF03A5-89D0-4EC8-8CF5-C0AD0B8A0C80}"/>
                </a:ext>
              </a:extLst>
            </p:cNvPr>
            <p:cNvSpPr/>
            <p:nvPr/>
          </p:nvSpPr>
          <p:spPr>
            <a:xfrm>
              <a:off x="522119" y="4276398"/>
              <a:ext cx="1973295" cy="1973295"/>
            </a:xfrm>
            <a:prstGeom prst="ellipse">
              <a:avLst/>
            </a:prstGeom>
            <a:solidFill>
              <a:schemeClr val="bg1"/>
            </a:solidFill>
            <a:ln w="38100">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62"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010C6231-598C-4967-AC80-545FDA0F6D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820" t="7369" r="33533" b="63339"/>
            <a:stretch/>
          </p:blipFill>
          <p:spPr bwMode="auto">
            <a:xfrm>
              <a:off x="893095" y="4576762"/>
              <a:ext cx="1229422" cy="14006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644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216"/>
                                        </p:tgtEl>
                                        <p:attrNameLst>
                                          <p:attrName>style.visibility</p:attrName>
                                        </p:attrNameLst>
                                      </p:cBhvr>
                                      <p:to>
                                        <p:strVal val="visible"/>
                                      </p:to>
                                    </p:set>
                                    <p:anim calcmode="lin" valueType="num">
                                      <p:cBhvr>
                                        <p:cTn id="16" dur="500" fill="hold"/>
                                        <p:tgtEl>
                                          <p:spTgt spid="9216"/>
                                        </p:tgtEl>
                                        <p:attrNameLst>
                                          <p:attrName>ppt_w</p:attrName>
                                        </p:attrNameLst>
                                      </p:cBhvr>
                                      <p:tavLst>
                                        <p:tav tm="0">
                                          <p:val>
                                            <p:fltVal val="0"/>
                                          </p:val>
                                        </p:tav>
                                        <p:tav tm="100000">
                                          <p:val>
                                            <p:strVal val="#ppt_w"/>
                                          </p:val>
                                        </p:tav>
                                      </p:tavLst>
                                    </p:anim>
                                    <p:anim calcmode="lin" valueType="num">
                                      <p:cBhvr>
                                        <p:cTn id="17" dur="500" fill="hold"/>
                                        <p:tgtEl>
                                          <p:spTgt spid="9216"/>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p:cTn id="28" dur="500" fill="hold"/>
                                        <p:tgtEl>
                                          <p:spTgt spid="58"/>
                                        </p:tgtEl>
                                        <p:attrNameLst>
                                          <p:attrName>ppt_w</p:attrName>
                                        </p:attrNameLst>
                                      </p:cBhvr>
                                      <p:tavLst>
                                        <p:tav tm="0">
                                          <p:val>
                                            <p:fltVal val="0"/>
                                          </p:val>
                                        </p:tav>
                                        <p:tav tm="100000">
                                          <p:val>
                                            <p:strVal val="#ppt_w"/>
                                          </p:val>
                                        </p:tav>
                                      </p:tavLst>
                                    </p:anim>
                                    <p:anim calcmode="lin" valueType="num">
                                      <p:cBhvr>
                                        <p:cTn id="29" dur="500" fill="hold"/>
                                        <p:tgtEl>
                                          <p:spTgt spid="5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E3EAB3F9-338C-421E-B0FE-90063E444A41}"/>
              </a:ext>
            </a:extLst>
          </p:cNvPr>
          <p:cNvGrpSpPr/>
          <p:nvPr/>
        </p:nvGrpSpPr>
        <p:grpSpPr>
          <a:xfrm>
            <a:off x="9629540" y="1543568"/>
            <a:ext cx="2440540" cy="2408121"/>
            <a:chOff x="8686801" y="3591824"/>
            <a:chExt cx="2812070" cy="2774716"/>
          </a:xfrm>
        </p:grpSpPr>
        <p:sp>
          <p:nvSpPr>
            <p:cNvPr id="5" name="مستطيل: زوايا مستديرة 4">
              <a:extLst>
                <a:ext uri="{FF2B5EF4-FFF2-40B4-BE49-F238E27FC236}">
                  <a16:creationId xmlns:a16="http://schemas.microsoft.com/office/drawing/2014/main" id="{CACC1888-F0DC-4191-AF45-387AFF9645AD}"/>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6" name="مستطيل: زوايا مستديرة 5">
              <a:extLst>
                <a:ext uri="{FF2B5EF4-FFF2-40B4-BE49-F238E27FC236}">
                  <a16:creationId xmlns:a16="http://schemas.microsoft.com/office/drawing/2014/main" id="{006E07C4-803D-4CD7-919E-7394BE599AC8}"/>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400" b="1" dirty="0">
                  <a:solidFill>
                    <a:schemeClr val="bg1"/>
                  </a:solidFill>
                  <a:cs typeface="Fanan" pitchFamily="2" charset="-78"/>
                </a:rPr>
                <a:t>    مستشعرات درجة الحرارة </a:t>
              </a:r>
            </a:p>
          </p:txBody>
        </p:sp>
        <p:sp>
          <p:nvSpPr>
            <p:cNvPr id="7" name="شكل بيضاوي 6">
              <a:extLst>
                <a:ext uri="{FF2B5EF4-FFF2-40B4-BE49-F238E27FC236}">
                  <a16:creationId xmlns:a16="http://schemas.microsoft.com/office/drawing/2014/main" id="{BAD36075-ED4C-4C54-86CA-1FF7ADEFF740}"/>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1</a:t>
              </a:r>
            </a:p>
          </p:txBody>
        </p:sp>
      </p:grpSp>
      <p:pic>
        <p:nvPicPr>
          <p:cNvPr id="8"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08CB8D03-B2B7-489F-87E0-6432FDA0D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240" t="45577" r="33703" b="26175"/>
          <a:stretch/>
        </p:blipFill>
        <p:spPr bwMode="auto">
          <a:xfrm>
            <a:off x="10402533" y="3063973"/>
            <a:ext cx="801107" cy="844173"/>
          </a:xfrm>
          <a:prstGeom prst="rect">
            <a:avLst/>
          </a:prstGeom>
          <a:noFill/>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9A0A60B0-067F-4CA2-B8B0-9D110B88D8C0}"/>
              </a:ext>
            </a:extLst>
          </p:cNvPr>
          <p:cNvSpPr txBox="1"/>
          <p:nvPr/>
        </p:nvSpPr>
        <p:spPr>
          <a:xfrm>
            <a:off x="9637910" y="2327095"/>
            <a:ext cx="2508107" cy="1107996"/>
          </a:xfrm>
          <a:prstGeom prst="rect">
            <a:avLst/>
          </a:prstGeom>
          <a:noFill/>
        </p:spPr>
        <p:txBody>
          <a:bodyPr wrap="square" rtlCol="1">
            <a:spAutoFit/>
          </a:bodyPr>
          <a:lstStyle/>
          <a:p>
            <a:pPr algn="ctr" rtl="0"/>
            <a:r>
              <a:rPr lang="ar-SA" sz="2400" dirty="0">
                <a:cs typeface="Fanan" pitchFamily="2" charset="-78"/>
              </a:rPr>
              <a:t>يستخدم لقياس درجة حرارة البيئة المحيطة به</a:t>
            </a:r>
          </a:p>
          <a:p>
            <a:pPr algn="ctr" rtl="0"/>
            <a:endParaRPr lang="ar-SA" dirty="0"/>
          </a:p>
        </p:txBody>
      </p:sp>
      <p:grpSp>
        <p:nvGrpSpPr>
          <p:cNvPr id="23" name="مجموعة 22">
            <a:extLst>
              <a:ext uri="{FF2B5EF4-FFF2-40B4-BE49-F238E27FC236}">
                <a16:creationId xmlns:a16="http://schemas.microsoft.com/office/drawing/2014/main" id="{7222F04C-7F81-4FDD-9A4F-DE97B8A7DBB4}"/>
              </a:ext>
            </a:extLst>
          </p:cNvPr>
          <p:cNvGrpSpPr/>
          <p:nvPr/>
        </p:nvGrpSpPr>
        <p:grpSpPr>
          <a:xfrm>
            <a:off x="7947043" y="4253064"/>
            <a:ext cx="2440540" cy="2408121"/>
            <a:chOff x="8686801" y="3591824"/>
            <a:chExt cx="2812070" cy="2774716"/>
          </a:xfrm>
        </p:grpSpPr>
        <p:sp>
          <p:nvSpPr>
            <p:cNvPr id="24" name="مستطيل: زوايا مستديرة 23">
              <a:extLst>
                <a:ext uri="{FF2B5EF4-FFF2-40B4-BE49-F238E27FC236}">
                  <a16:creationId xmlns:a16="http://schemas.microsoft.com/office/drawing/2014/main" id="{E76DDD4F-6523-4C25-BC02-09ABCF8460C6}"/>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25" name="مستطيل: زوايا مستديرة 24">
              <a:extLst>
                <a:ext uri="{FF2B5EF4-FFF2-40B4-BE49-F238E27FC236}">
                  <a16:creationId xmlns:a16="http://schemas.microsoft.com/office/drawing/2014/main" id="{4A267A27-A81B-425C-BCA8-57CDD8192108}"/>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400" b="1" dirty="0">
                  <a:solidFill>
                    <a:schemeClr val="bg1"/>
                  </a:solidFill>
                  <a:cs typeface="Fanan" pitchFamily="2" charset="-78"/>
                </a:rPr>
                <a:t>   مستشعرات</a:t>
              </a:r>
            </a:p>
            <a:p>
              <a:pPr algn="ctr" rtl="0"/>
              <a:r>
                <a:rPr lang="ar-SA" sz="2400" b="1" dirty="0">
                  <a:solidFill>
                    <a:schemeClr val="bg1"/>
                  </a:solidFill>
                  <a:cs typeface="Fanan" pitchFamily="2" charset="-78"/>
                </a:rPr>
                <a:t> الدخان </a:t>
              </a:r>
            </a:p>
          </p:txBody>
        </p:sp>
        <p:sp>
          <p:nvSpPr>
            <p:cNvPr id="26" name="شكل بيضاوي 25">
              <a:extLst>
                <a:ext uri="{FF2B5EF4-FFF2-40B4-BE49-F238E27FC236}">
                  <a16:creationId xmlns:a16="http://schemas.microsoft.com/office/drawing/2014/main" id="{0C06544B-682A-477A-AD48-EEF42553C3D3}"/>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5</a:t>
              </a:r>
            </a:p>
          </p:txBody>
        </p:sp>
      </p:grpSp>
      <p:grpSp>
        <p:nvGrpSpPr>
          <p:cNvPr id="47" name="مجموعة 46">
            <a:extLst>
              <a:ext uri="{FF2B5EF4-FFF2-40B4-BE49-F238E27FC236}">
                <a16:creationId xmlns:a16="http://schemas.microsoft.com/office/drawing/2014/main" id="{E102B7E9-BBC1-4EEB-A64A-067C7B1AD059}"/>
              </a:ext>
            </a:extLst>
          </p:cNvPr>
          <p:cNvGrpSpPr/>
          <p:nvPr/>
        </p:nvGrpSpPr>
        <p:grpSpPr>
          <a:xfrm>
            <a:off x="6362084" y="1549664"/>
            <a:ext cx="2440540" cy="2408121"/>
            <a:chOff x="8686801" y="3591824"/>
            <a:chExt cx="2812070" cy="2774716"/>
          </a:xfrm>
        </p:grpSpPr>
        <p:sp>
          <p:nvSpPr>
            <p:cNvPr id="48" name="مستطيل: زوايا مستديرة 47">
              <a:extLst>
                <a:ext uri="{FF2B5EF4-FFF2-40B4-BE49-F238E27FC236}">
                  <a16:creationId xmlns:a16="http://schemas.microsoft.com/office/drawing/2014/main" id="{9FA838C4-D1C1-40A0-97BD-F1021A266F72}"/>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49" name="مستطيل: زوايا مستديرة 48">
              <a:extLst>
                <a:ext uri="{FF2B5EF4-FFF2-40B4-BE49-F238E27FC236}">
                  <a16:creationId xmlns:a16="http://schemas.microsoft.com/office/drawing/2014/main" id="{B26D107C-A569-4294-8987-DBDC464EDAC3}"/>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400" b="1" dirty="0">
                  <a:solidFill>
                    <a:schemeClr val="bg1"/>
                  </a:solidFill>
                  <a:cs typeface="Fanan" pitchFamily="2" charset="-78"/>
                </a:rPr>
                <a:t>   مـسـتشعرات الإضاءة </a:t>
              </a:r>
            </a:p>
          </p:txBody>
        </p:sp>
        <p:sp>
          <p:nvSpPr>
            <p:cNvPr id="50" name="شكل بيضاوي 49">
              <a:extLst>
                <a:ext uri="{FF2B5EF4-FFF2-40B4-BE49-F238E27FC236}">
                  <a16:creationId xmlns:a16="http://schemas.microsoft.com/office/drawing/2014/main" id="{7640F93E-DAAF-48D6-A3F1-A9E6EC38BF85}"/>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2</a:t>
              </a:r>
            </a:p>
          </p:txBody>
        </p:sp>
      </p:grpSp>
      <p:grpSp>
        <p:nvGrpSpPr>
          <p:cNvPr id="53" name="مجموعة 52">
            <a:extLst>
              <a:ext uri="{FF2B5EF4-FFF2-40B4-BE49-F238E27FC236}">
                <a16:creationId xmlns:a16="http://schemas.microsoft.com/office/drawing/2014/main" id="{5C49883E-63E1-4E47-829C-A68CD6C53DBD}"/>
              </a:ext>
            </a:extLst>
          </p:cNvPr>
          <p:cNvGrpSpPr/>
          <p:nvPr/>
        </p:nvGrpSpPr>
        <p:grpSpPr>
          <a:xfrm>
            <a:off x="4825891" y="4259160"/>
            <a:ext cx="2440540" cy="2408121"/>
            <a:chOff x="8686801" y="3591824"/>
            <a:chExt cx="2812070" cy="2774716"/>
          </a:xfrm>
        </p:grpSpPr>
        <p:sp>
          <p:nvSpPr>
            <p:cNvPr id="54" name="مستطيل: زوايا مستديرة 53">
              <a:extLst>
                <a:ext uri="{FF2B5EF4-FFF2-40B4-BE49-F238E27FC236}">
                  <a16:creationId xmlns:a16="http://schemas.microsoft.com/office/drawing/2014/main" id="{17C76B0E-FEFC-471C-B512-7951D47699C9}"/>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55" name="مستطيل: زوايا مستديرة 54">
              <a:extLst>
                <a:ext uri="{FF2B5EF4-FFF2-40B4-BE49-F238E27FC236}">
                  <a16:creationId xmlns:a16="http://schemas.microsoft.com/office/drawing/2014/main" id="{86D5A881-4787-47C6-8848-AE88D4E53A8C}"/>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400" b="1" dirty="0">
                  <a:solidFill>
                    <a:schemeClr val="bg1"/>
                  </a:solidFill>
                  <a:cs typeface="Fanan" pitchFamily="2" charset="-78"/>
                </a:rPr>
                <a:t> مستشعرات</a:t>
              </a:r>
            </a:p>
            <a:p>
              <a:pPr algn="ctr" rtl="0"/>
              <a:r>
                <a:rPr lang="ar-SA" sz="2400" b="1" dirty="0">
                  <a:solidFill>
                    <a:schemeClr val="bg1"/>
                  </a:solidFill>
                  <a:cs typeface="Fanan" pitchFamily="2" charset="-78"/>
                </a:rPr>
                <a:t> اللمس </a:t>
              </a:r>
            </a:p>
          </p:txBody>
        </p:sp>
        <p:sp>
          <p:nvSpPr>
            <p:cNvPr id="56" name="شكل بيضاوي 55">
              <a:extLst>
                <a:ext uri="{FF2B5EF4-FFF2-40B4-BE49-F238E27FC236}">
                  <a16:creationId xmlns:a16="http://schemas.microsoft.com/office/drawing/2014/main" id="{83E86A36-AB43-4E8B-BB75-3006D247E746}"/>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6</a:t>
              </a:r>
            </a:p>
          </p:txBody>
        </p:sp>
      </p:grpSp>
      <p:sp>
        <p:nvSpPr>
          <p:cNvPr id="58" name="مربع نص 57">
            <a:extLst>
              <a:ext uri="{FF2B5EF4-FFF2-40B4-BE49-F238E27FC236}">
                <a16:creationId xmlns:a16="http://schemas.microsoft.com/office/drawing/2014/main" id="{A3C948F3-502B-48D1-949C-A340A973DA64}"/>
              </a:ext>
            </a:extLst>
          </p:cNvPr>
          <p:cNvSpPr txBox="1"/>
          <p:nvPr/>
        </p:nvSpPr>
        <p:spPr>
          <a:xfrm>
            <a:off x="4825880" y="5042687"/>
            <a:ext cx="2440288" cy="830997"/>
          </a:xfrm>
          <a:prstGeom prst="rect">
            <a:avLst/>
          </a:prstGeom>
          <a:noFill/>
        </p:spPr>
        <p:txBody>
          <a:bodyPr wrap="square" rtlCol="1">
            <a:spAutoFit/>
          </a:bodyPr>
          <a:lstStyle/>
          <a:p>
            <a:pPr algn="ctr" rtl="0"/>
            <a:r>
              <a:rPr lang="ar-SA" sz="2400" dirty="0">
                <a:solidFill>
                  <a:schemeClr val="tx1"/>
                </a:solidFill>
                <a:cs typeface="Fanan" pitchFamily="2" charset="-78"/>
              </a:rPr>
              <a:t>يكشف حدوث التلامس او الضغط </a:t>
            </a:r>
          </a:p>
        </p:txBody>
      </p:sp>
      <p:grpSp>
        <p:nvGrpSpPr>
          <p:cNvPr id="59" name="مجموعة 58">
            <a:extLst>
              <a:ext uri="{FF2B5EF4-FFF2-40B4-BE49-F238E27FC236}">
                <a16:creationId xmlns:a16="http://schemas.microsoft.com/office/drawing/2014/main" id="{71EC06E1-F624-4582-BA23-ACD0B39DAD2B}"/>
              </a:ext>
            </a:extLst>
          </p:cNvPr>
          <p:cNvGrpSpPr/>
          <p:nvPr/>
        </p:nvGrpSpPr>
        <p:grpSpPr>
          <a:xfrm>
            <a:off x="3289700" y="1531376"/>
            <a:ext cx="2440540" cy="2408121"/>
            <a:chOff x="8686801" y="3591824"/>
            <a:chExt cx="2812070" cy="2774716"/>
          </a:xfrm>
        </p:grpSpPr>
        <p:sp>
          <p:nvSpPr>
            <p:cNvPr id="60" name="مستطيل: زوايا مستديرة 59">
              <a:extLst>
                <a:ext uri="{FF2B5EF4-FFF2-40B4-BE49-F238E27FC236}">
                  <a16:creationId xmlns:a16="http://schemas.microsoft.com/office/drawing/2014/main" id="{8A9A1874-5C7D-444F-A78C-BC44D9D1A486}"/>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61" name="مستطيل: زوايا مستديرة 60">
              <a:extLst>
                <a:ext uri="{FF2B5EF4-FFF2-40B4-BE49-F238E27FC236}">
                  <a16:creationId xmlns:a16="http://schemas.microsoft.com/office/drawing/2014/main" id="{139553F4-807C-4E71-AF89-C4759200AC67}"/>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400" b="1" dirty="0">
                  <a:solidFill>
                    <a:schemeClr val="bg1"/>
                  </a:solidFill>
                  <a:cs typeface="Fanan" pitchFamily="2" charset="-78"/>
                </a:rPr>
                <a:t>     مـسـتشـعرات  </a:t>
              </a:r>
            </a:p>
            <a:p>
              <a:pPr algn="ctr" rtl="0"/>
              <a:r>
                <a:rPr lang="ar-SA" sz="2400" b="1" dirty="0">
                  <a:solidFill>
                    <a:schemeClr val="bg1"/>
                  </a:solidFill>
                  <a:cs typeface="Fanan" pitchFamily="2" charset="-78"/>
                </a:rPr>
                <a:t>    الضغط  </a:t>
              </a:r>
            </a:p>
          </p:txBody>
        </p:sp>
        <p:sp>
          <p:nvSpPr>
            <p:cNvPr id="62" name="شكل بيضاوي 61">
              <a:extLst>
                <a:ext uri="{FF2B5EF4-FFF2-40B4-BE49-F238E27FC236}">
                  <a16:creationId xmlns:a16="http://schemas.microsoft.com/office/drawing/2014/main" id="{F53AD9CE-C398-42B5-97C1-08D785B8DF0B}"/>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3</a:t>
              </a:r>
            </a:p>
          </p:txBody>
        </p:sp>
      </p:grpSp>
      <p:sp>
        <p:nvSpPr>
          <p:cNvPr id="64" name="مربع نص 63">
            <a:extLst>
              <a:ext uri="{FF2B5EF4-FFF2-40B4-BE49-F238E27FC236}">
                <a16:creationId xmlns:a16="http://schemas.microsoft.com/office/drawing/2014/main" id="{6ADE14DF-ADD5-429E-92FC-B60D0013A47A}"/>
              </a:ext>
            </a:extLst>
          </p:cNvPr>
          <p:cNvSpPr txBox="1"/>
          <p:nvPr/>
        </p:nvSpPr>
        <p:spPr>
          <a:xfrm>
            <a:off x="3289689" y="2314903"/>
            <a:ext cx="2440288" cy="830997"/>
          </a:xfrm>
          <a:prstGeom prst="rect">
            <a:avLst/>
          </a:prstGeom>
          <a:noFill/>
        </p:spPr>
        <p:txBody>
          <a:bodyPr wrap="square" rtlCol="1">
            <a:spAutoFit/>
          </a:bodyPr>
          <a:lstStyle/>
          <a:p>
            <a:pPr algn="ctr" rtl="0"/>
            <a:r>
              <a:rPr lang="ar-SA" sz="2400" dirty="0">
                <a:solidFill>
                  <a:schemeClr val="tx1"/>
                </a:solidFill>
                <a:cs typeface="Fanan" pitchFamily="2" charset="-78"/>
              </a:rPr>
              <a:t>يستخدم لقياس وجود ضغط معين </a:t>
            </a:r>
          </a:p>
        </p:txBody>
      </p:sp>
      <p:grpSp>
        <p:nvGrpSpPr>
          <p:cNvPr id="65" name="مجموعة 64">
            <a:extLst>
              <a:ext uri="{FF2B5EF4-FFF2-40B4-BE49-F238E27FC236}">
                <a16:creationId xmlns:a16="http://schemas.microsoft.com/office/drawing/2014/main" id="{DB1118DC-DC42-4039-85B1-A648F29EA17B}"/>
              </a:ext>
            </a:extLst>
          </p:cNvPr>
          <p:cNvGrpSpPr/>
          <p:nvPr/>
        </p:nvGrpSpPr>
        <p:grpSpPr>
          <a:xfrm>
            <a:off x="1790083" y="4240872"/>
            <a:ext cx="2440540" cy="2408121"/>
            <a:chOff x="8686801" y="3591824"/>
            <a:chExt cx="2812070" cy="2774716"/>
          </a:xfrm>
        </p:grpSpPr>
        <p:sp>
          <p:nvSpPr>
            <p:cNvPr id="66" name="مستطيل: زوايا مستديرة 65">
              <a:extLst>
                <a:ext uri="{FF2B5EF4-FFF2-40B4-BE49-F238E27FC236}">
                  <a16:creationId xmlns:a16="http://schemas.microsoft.com/office/drawing/2014/main" id="{491B60D5-C669-41E1-8007-99C01DD7CAF7}"/>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67" name="مستطيل: زوايا مستديرة 66">
              <a:extLst>
                <a:ext uri="{FF2B5EF4-FFF2-40B4-BE49-F238E27FC236}">
                  <a16:creationId xmlns:a16="http://schemas.microsoft.com/office/drawing/2014/main" id="{176E0EF2-87FA-48C8-B905-196067598511}"/>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2400" b="1" dirty="0">
                  <a:solidFill>
                    <a:schemeClr val="bg1"/>
                  </a:solidFill>
                  <a:cs typeface="Fanan" pitchFamily="2" charset="-78"/>
                </a:rPr>
                <a:t>مستشعرات</a:t>
              </a:r>
            </a:p>
            <a:p>
              <a:pPr algn="ctr" rtl="0"/>
              <a:r>
                <a:rPr lang="ar-SA" sz="2400" b="1" dirty="0">
                  <a:solidFill>
                    <a:schemeClr val="bg1"/>
                  </a:solidFill>
                  <a:cs typeface="Fanan" pitchFamily="2" charset="-78"/>
                </a:rPr>
                <a:t>الحركة </a:t>
              </a:r>
            </a:p>
          </p:txBody>
        </p:sp>
        <p:sp>
          <p:nvSpPr>
            <p:cNvPr id="68" name="شكل بيضاوي 67">
              <a:extLst>
                <a:ext uri="{FF2B5EF4-FFF2-40B4-BE49-F238E27FC236}">
                  <a16:creationId xmlns:a16="http://schemas.microsoft.com/office/drawing/2014/main" id="{C1F129CA-B565-4856-BBDF-18188B4A7DD2}"/>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7</a:t>
              </a:r>
            </a:p>
          </p:txBody>
        </p:sp>
      </p:grpSp>
      <p:sp>
        <p:nvSpPr>
          <p:cNvPr id="70" name="مربع نص 69">
            <a:extLst>
              <a:ext uri="{FF2B5EF4-FFF2-40B4-BE49-F238E27FC236}">
                <a16:creationId xmlns:a16="http://schemas.microsoft.com/office/drawing/2014/main" id="{F6A4C950-2888-4852-A515-145542B37CA2}"/>
              </a:ext>
            </a:extLst>
          </p:cNvPr>
          <p:cNvSpPr txBox="1"/>
          <p:nvPr/>
        </p:nvSpPr>
        <p:spPr>
          <a:xfrm>
            <a:off x="1790072" y="5024399"/>
            <a:ext cx="2440288" cy="830997"/>
          </a:xfrm>
          <a:prstGeom prst="rect">
            <a:avLst/>
          </a:prstGeom>
          <a:noFill/>
        </p:spPr>
        <p:txBody>
          <a:bodyPr wrap="square" rtlCol="1">
            <a:spAutoFit/>
          </a:bodyPr>
          <a:lstStyle/>
          <a:p>
            <a:pPr algn="ctr" rtl="0"/>
            <a:r>
              <a:rPr lang="ar-SA" sz="2400" dirty="0">
                <a:solidFill>
                  <a:schemeClr val="tx1"/>
                </a:solidFill>
                <a:cs typeface="Fanan" pitchFamily="2" charset="-78"/>
              </a:rPr>
              <a:t>يكشف عن وجود أي جسم يتحرك في المجال</a:t>
            </a:r>
          </a:p>
        </p:txBody>
      </p:sp>
      <p:grpSp>
        <p:nvGrpSpPr>
          <p:cNvPr id="75" name="مجموعة 74">
            <a:extLst>
              <a:ext uri="{FF2B5EF4-FFF2-40B4-BE49-F238E27FC236}">
                <a16:creationId xmlns:a16="http://schemas.microsoft.com/office/drawing/2014/main" id="{4F13BE5C-E8C6-4677-BB48-E348334FCA4D}"/>
              </a:ext>
            </a:extLst>
          </p:cNvPr>
          <p:cNvGrpSpPr/>
          <p:nvPr/>
        </p:nvGrpSpPr>
        <p:grpSpPr>
          <a:xfrm>
            <a:off x="235604" y="1549664"/>
            <a:ext cx="2440540" cy="2408121"/>
            <a:chOff x="8686801" y="3591824"/>
            <a:chExt cx="2812070" cy="2774716"/>
          </a:xfrm>
        </p:grpSpPr>
        <p:sp>
          <p:nvSpPr>
            <p:cNvPr id="76" name="مستطيل: زوايا مستديرة 75">
              <a:extLst>
                <a:ext uri="{FF2B5EF4-FFF2-40B4-BE49-F238E27FC236}">
                  <a16:creationId xmlns:a16="http://schemas.microsoft.com/office/drawing/2014/main" id="{9FA85466-5FC1-435F-B4D0-11260BD3E8D8}"/>
                </a:ext>
              </a:extLst>
            </p:cNvPr>
            <p:cNvSpPr/>
            <p:nvPr/>
          </p:nvSpPr>
          <p:spPr>
            <a:xfrm>
              <a:off x="8686801" y="3602340"/>
              <a:ext cx="2811780" cy="2764200"/>
            </a:xfrm>
            <a:prstGeom prst="roundRect">
              <a:avLst/>
            </a:prstGeom>
            <a:noFill/>
            <a:ln w="38100">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sz="2400" dirty="0">
                <a:solidFill>
                  <a:schemeClr val="tx1"/>
                </a:solidFill>
                <a:cs typeface="Fanan" pitchFamily="2" charset="-78"/>
              </a:endParaRPr>
            </a:p>
          </p:txBody>
        </p:sp>
        <p:sp>
          <p:nvSpPr>
            <p:cNvPr id="77" name="مستطيل: زوايا مستديرة 76">
              <a:extLst>
                <a:ext uri="{FF2B5EF4-FFF2-40B4-BE49-F238E27FC236}">
                  <a16:creationId xmlns:a16="http://schemas.microsoft.com/office/drawing/2014/main" id="{97035B75-2A76-4C4F-8BE5-1CF114626C77}"/>
                </a:ext>
              </a:extLst>
            </p:cNvPr>
            <p:cNvSpPr/>
            <p:nvPr/>
          </p:nvSpPr>
          <p:spPr>
            <a:xfrm>
              <a:off x="8686801" y="3591824"/>
              <a:ext cx="2812070" cy="815584"/>
            </a:xfrm>
            <a:prstGeom prst="roundRect">
              <a:avLst>
                <a:gd name="adj" fmla="val 50000"/>
              </a:avLst>
            </a:prstGeom>
            <a:solidFill>
              <a:srgbClr val="F2A40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ar-SA" sz="2400" b="1" dirty="0">
                  <a:solidFill>
                    <a:schemeClr val="bg1"/>
                  </a:solidFill>
                  <a:cs typeface="Fanan" pitchFamily="2" charset="-78"/>
                </a:rPr>
                <a:t>        مستشعر</a:t>
              </a:r>
            </a:p>
            <a:p>
              <a:pPr rtl="0"/>
              <a:r>
                <a:rPr lang="ar-SA" sz="2400" b="1" dirty="0">
                  <a:solidFill>
                    <a:schemeClr val="bg1"/>
                  </a:solidFill>
                  <a:cs typeface="Fanan" pitchFamily="2" charset="-78"/>
                </a:rPr>
                <a:t>        التـقـارب </a:t>
              </a:r>
            </a:p>
          </p:txBody>
        </p:sp>
        <p:sp>
          <p:nvSpPr>
            <p:cNvPr id="78" name="شكل بيضاوي 77">
              <a:extLst>
                <a:ext uri="{FF2B5EF4-FFF2-40B4-BE49-F238E27FC236}">
                  <a16:creationId xmlns:a16="http://schemas.microsoft.com/office/drawing/2014/main" id="{29087D5F-FFC3-4E7B-A39B-FCAE9BFEDCF5}"/>
                </a:ext>
              </a:extLst>
            </p:cNvPr>
            <p:cNvSpPr/>
            <p:nvPr/>
          </p:nvSpPr>
          <p:spPr>
            <a:xfrm>
              <a:off x="10870738" y="3680011"/>
              <a:ext cx="554690" cy="566057"/>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3200" dirty="0">
                  <a:solidFill>
                    <a:schemeClr val="tx1"/>
                  </a:solidFill>
                </a:rPr>
                <a:t>4</a:t>
              </a:r>
            </a:p>
          </p:txBody>
        </p:sp>
      </p:grpSp>
      <p:sp>
        <p:nvSpPr>
          <p:cNvPr id="80" name="مربع نص 79">
            <a:extLst>
              <a:ext uri="{FF2B5EF4-FFF2-40B4-BE49-F238E27FC236}">
                <a16:creationId xmlns:a16="http://schemas.microsoft.com/office/drawing/2014/main" id="{6073D35F-B7DF-4080-9C55-D1018BB3E9BD}"/>
              </a:ext>
            </a:extLst>
          </p:cNvPr>
          <p:cNvSpPr txBox="1"/>
          <p:nvPr/>
        </p:nvSpPr>
        <p:spPr>
          <a:xfrm>
            <a:off x="183132" y="2333191"/>
            <a:ext cx="2553709" cy="830997"/>
          </a:xfrm>
          <a:prstGeom prst="rect">
            <a:avLst/>
          </a:prstGeom>
          <a:noFill/>
        </p:spPr>
        <p:txBody>
          <a:bodyPr wrap="square" rtlCol="1">
            <a:spAutoFit/>
          </a:bodyPr>
          <a:lstStyle/>
          <a:p>
            <a:pPr algn="ctr" rtl="0"/>
            <a:r>
              <a:rPr lang="ar-SA" sz="2400" dirty="0">
                <a:solidFill>
                  <a:schemeClr val="tx1"/>
                </a:solidFill>
                <a:cs typeface="Fanan" pitchFamily="2" charset="-78"/>
              </a:rPr>
              <a:t>لاكتشاف التقارب في وجود اجسام محيطة به </a:t>
            </a:r>
          </a:p>
        </p:txBody>
      </p:sp>
      <p:pic>
        <p:nvPicPr>
          <p:cNvPr id="81"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2105A327-FA8B-4434-A260-CC790EA46B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43" t="4664" r="63707" b="61255"/>
          <a:stretch/>
        </p:blipFill>
        <p:spPr bwMode="auto">
          <a:xfrm>
            <a:off x="4156951" y="3016112"/>
            <a:ext cx="615932" cy="87036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8D72461B-1175-4170-8634-08259C208E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787" t="46573" r="46984" b="25447"/>
          <a:stretch/>
        </p:blipFill>
        <p:spPr bwMode="auto">
          <a:xfrm>
            <a:off x="8714232" y="5704413"/>
            <a:ext cx="897310" cy="92095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40AAFE4C-806D-4024-B23C-0EC755CC1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939" t="5161" r="47106" b="63475"/>
          <a:stretch/>
        </p:blipFill>
        <p:spPr bwMode="auto">
          <a:xfrm>
            <a:off x="7235368" y="3043943"/>
            <a:ext cx="749764" cy="886294"/>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مجموعة 83">
            <a:extLst>
              <a:ext uri="{FF2B5EF4-FFF2-40B4-BE49-F238E27FC236}">
                <a16:creationId xmlns:a16="http://schemas.microsoft.com/office/drawing/2014/main" id="{9FABD33D-C0AE-4790-A515-13703C67E063}"/>
              </a:ext>
            </a:extLst>
          </p:cNvPr>
          <p:cNvGrpSpPr/>
          <p:nvPr/>
        </p:nvGrpSpPr>
        <p:grpSpPr>
          <a:xfrm>
            <a:off x="2582863" y="5818715"/>
            <a:ext cx="773418" cy="812377"/>
            <a:chOff x="10137835" y="5429557"/>
            <a:chExt cx="1194369" cy="1254532"/>
          </a:xfrm>
        </p:grpSpPr>
        <p:pic>
          <p:nvPicPr>
            <p:cNvPr id="85"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B61123E7-114C-470A-AF17-0F27449564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76" t="11290" r="19221" b="67921"/>
            <a:stretch/>
          </p:blipFill>
          <p:spPr bwMode="auto">
            <a:xfrm>
              <a:off x="10137835" y="5429557"/>
              <a:ext cx="1194369" cy="109561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BFD3460F-6CC7-4C50-9AA9-CE7A7B56363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3000" b="31000" l="86813" r="92563"/>
                      </a14:imgEffect>
                    </a14:imgLayer>
                  </a14:imgProps>
                </a:ext>
                <a:ext uri="{28A0092B-C50C-407E-A947-70E740481C1C}">
                  <a14:useLocalDpi xmlns:a14="http://schemas.microsoft.com/office/drawing/2010/main" val="0"/>
                </a:ext>
              </a:extLst>
            </a:blip>
            <a:srcRect l="86136" t="10937" r="6679" b="68019"/>
            <a:stretch/>
          </p:blipFill>
          <p:spPr bwMode="auto">
            <a:xfrm>
              <a:off x="10272918" y="5801450"/>
              <a:ext cx="803254" cy="882639"/>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2" descr="Icône du capteur réglée. Inclure des éléments créatifs capteur de qualité de l'eau, détecteur de fumée, gaz, capteur de pluie, icônes de capteur d'humidité. Peut être utilisé pour le rapport, la présentation, le diagramme, la conception Web — Image vectorielle">
            <a:extLst>
              <a:ext uri="{FF2B5EF4-FFF2-40B4-BE49-F238E27FC236}">
                <a16:creationId xmlns:a16="http://schemas.microsoft.com/office/drawing/2014/main" id="{1A48ACFD-56C1-4902-96B6-B9941C8DB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820" t="7369" r="33533" b="63339"/>
          <a:stretch/>
        </p:blipFill>
        <p:spPr bwMode="auto">
          <a:xfrm>
            <a:off x="5630387" y="5793709"/>
            <a:ext cx="729388" cy="83099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Proximity Sensor Icon. Simple Element From Sensors Icons Collection.  Creative Proximity Sensor Icon Ui, Ux, Apps, Software And Infographics.  Royalty Free SVG, Cliparts, Vectors, And Stock Illustration. Image  135676801.">
            <a:extLst>
              <a:ext uri="{FF2B5EF4-FFF2-40B4-BE49-F238E27FC236}">
                <a16:creationId xmlns:a16="http://schemas.microsoft.com/office/drawing/2014/main" id="{32AF1780-FB4F-4BAE-92C4-52B5E33B37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78" t="20401" r="25288" b="22933"/>
          <a:stretch/>
        </p:blipFill>
        <p:spPr bwMode="auto">
          <a:xfrm>
            <a:off x="1028527" y="3104902"/>
            <a:ext cx="722828" cy="791733"/>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مجموعة 88">
            <a:extLst>
              <a:ext uri="{FF2B5EF4-FFF2-40B4-BE49-F238E27FC236}">
                <a16:creationId xmlns:a16="http://schemas.microsoft.com/office/drawing/2014/main" id="{24127A5A-459E-4D27-B5E4-B8090A621AC3}"/>
              </a:ext>
            </a:extLst>
          </p:cNvPr>
          <p:cNvGrpSpPr/>
          <p:nvPr/>
        </p:nvGrpSpPr>
        <p:grpSpPr>
          <a:xfrm>
            <a:off x="3005042" y="278218"/>
            <a:ext cx="6568887" cy="1051724"/>
            <a:chOff x="3044231" y="330469"/>
            <a:chExt cx="6568887" cy="1280159"/>
          </a:xfrm>
          <a:solidFill>
            <a:srgbClr val="F2A40D"/>
          </a:solidFill>
        </p:grpSpPr>
        <p:sp>
          <p:nvSpPr>
            <p:cNvPr id="90" name="سهم: خماسي 89">
              <a:extLst>
                <a:ext uri="{FF2B5EF4-FFF2-40B4-BE49-F238E27FC236}">
                  <a16:creationId xmlns:a16="http://schemas.microsoft.com/office/drawing/2014/main" id="{ED22B924-B0E4-4A19-813E-ADCB2100E4AE}"/>
                </a:ext>
              </a:extLst>
            </p:cNvPr>
            <p:cNvSpPr/>
            <p:nvPr/>
          </p:nvSpPr>
          <p:spPr>
            <a:xfrm>
              <a:off x="5386380"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سهم: خماسي 90">
              <a:extLst>
                <a:ext uri="{FF2B5EF4-FFF2-40B4-BE49-F238E27FC236}">
                  <a16:creationId xmlns:a16="http://schemas.microsoft.com/office/drawing/2014/main" id="{A77434B2-03E8-4B5D-9B18-FF9248EDD5A7}"/>
                </a:ext>
              </a:extLst>
            </p:cNvPr>
            <p:cNvSpPr/>
            <p:nvPr/>
          </p:nvSpPr>
          <p:spPr>
            <a:xfrm flipH="1">
              <a:off x="3044231"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2" name="مجموعة 91">
            <a:extLst>
              <a:ext uri="{FF2B5EF4-FFF2-40B4-BE49-F238E27FC236}">
                <a16:creationId xmlns:a16="http://schemas.microsoft.com/office/drawing/2014/main" id="{CFD563EF-AB04-4DCF-8AF6-C8FF30231F12}"/>
              </a:ext>
            </a:extLst>
          </p:cNvPr>
          <p:cNvGrpSpPr/>
          <p:nvPr/>
        </p:nvGrpSpPr>
        <p:grpSpPr>
          <a:xfrm>
            <a:off x="2731346" y="209007"/>
            <a:ext cx="6729307" cy="1051723"/>
            <a:chOff x="2852642" y="287384"/>
            <a:chExt cx="6729307" cy="1280159"/>
          </a:xfrm>
          <a:solidFill>
            <a:srgbClr val="506079"/>
          </a:solidFill>
        </p:grpSpPr>
        <p:sp>
          <p:nvSpPr>
            <p:cNvPr id="93" name="سهم: خماسي 92">
              <a:extLst>
                <a:ext uri="{FF2B5EF4-FFF2-40B4-BE49-F238E27FC236}">
                  <a16:creationId xmlns:a16="http://schemas.microsoft.com/office/drawing/2014/main" id="{23372EAC-D459-4FC6-B927-BAC95F30499F}"/>
                </a:ext>
              </a:extLst>
            </p:cNvPr>
            <p:cNvSpPr/>
            <p:nvPr/>
          </p:nvSpPr>
          <p:spPr>
            <a:xfrm>
              <a:off x="5355211"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4" name="سهم: خماسي 93">
              <a:extLst>
                <a:ext uri="{FF2B5EF4-FFF2-40B4-BE49-F238E27FC236}">
                  <a16:creationId xmlns:a16="http://schemas.microsoft.com/office/drawing/2014/main" id="{D8176489-0100-4CE6-BF33-81D299C38217}"/>
                </a:ext>
              </a:extLst>
            </p:cNvPr>
            <p:cNvSpPr/>
            <p:nvPr/>
          </p:nvSpPr>
          <p:spPr>
            <a:xfrm flipH="1">
              <a:off x="2852642"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95" name="مربع نص 94">
            <a:extLst>
              <a:ext uri="{FF2B5EF4-FFF2-40B4-BE49-F238E27FC236}">
                <a16:creationId xmlns:a16="http://schemas.microsoft.com/office/drawing/2014/main" id="{74170765-729F-4FBF-AC19-9B9CFAF5FE2A}"/>
              </a:ext>
            </a:extLst>
          </p:cNvPr>
          <p:cNvSpPr txBox="1"/>
          <p:nvPr/>
        </p:nvSpPr>
        <p:spPr>
          <a:xfrm>
            <a:off x="1829607" y="175485"/>
            <a:ext cx="8500533" cy="982513"/>
          </a:xfrm>
          <a:prstGeom prst="rect">
            <a:avLst/>
          </a:prstGeom>
          <a:noFill/>
        </p:spPr>
        <p:txBody>
          <a:bodyPr wrap="square" rtlCol="1">
            <a:spAutoFit/>
          </a:bodyPr>
          <a:lstStyle/>
          <a:p>
            <a:pPr algn="ctr">
              <a:lnSpc>
                <a:spcPct val="150000"/>
              </a:lnSpc>
            </a:pPr>
            <a:r>
              <a:rPr lang="ar-SA" sz="4400" b="1" dirty="0">
                <a:solidFill>
                  <a:schemeClr val="bg1"/>
                </a:solidFill>
              </a:rPr>
              <a:t>أنواع المستشعرات</a:t>
            </a:r>
          </a:p>
        </p:txBody>
      </p:sp>
      <p:sp>
        <p:nvSpPr>
          <p:cNvPr id="96" name="مربع نص 95">
            <a:extLst>
              <a:ext uri="{FF2B5EF4-FFF2-40B4-BE49-F238E27FC236}">
                <a16:creationId xmlns:a16="http://schemas.microsoft.com/office/drawing/2014/main" id="{EDE20167-217C-466F-8B45-EF5E24F7A5A9}"/>
              </a:ext>
            </a:extLst>
          </p:cNvPr>
          <p:cNvSpPr txBox="1"/>
          <p:nvPr/>
        </p:nvSpPr>
        <p:spPr>
          <a:xfrm>
            <a:off x="7947032" y="5036591"/>
            <a:ext cx="2440288" cy="830997"/>
          </a:xfrm>
          <a:prstGeom prst="rect">
            <a:avLst/>
          </a:prstGeom>
          <a:noFill/>
        </p:spPr>
        <p:txBody>
          <a:bodyPr wrap="square" rtlCol="1">
            <a:spAutoFit/>
          </a:bodyPr>
          <a:lstStyle/>
          <a:p>
            <a:pPr algn="ctr" rtl="0"/>
            <a:r>
              <a:rPr lang="ar-SA" sz="2400" dirty="0">
                <a:solidFill>
                  <a:schemeClr val="tx1"/>
                </a:solidFill>
                <a:cs typeface="Fanan" pitchFamily="2" charset="-78"/>
              </a:rPr>
              <a:t>يكتشف الدخان كمؤشر على وجود حريق</a:t>
            </a:r>
          </a:p>
        </p:txBody>
      </p:sp>
      <p:sp>
        <p:nvSpPr>
          <p:cNvPr id="97" name="مربع نص 96">
            <a:extLst>
              <a:ext uri="{FF2B5EF4-FFF2-40B4-BE49-F238E27FC236}">
                <a16:creationId xmlns:a16="http://schemas.microsoft.com/office/drawing/2014/main" id="{54C2E2EF-93D6-4750-B982-5CC1FEF45B2F}"/>
              </a:ext>
            </a:extLst>
          </p:cNvPr>
          <p:cNvSpPr txBox="1"/>
          <p:nvPr/>
        </p:nvSpPr>
        <p:spPr>
          <a:xfrm>
            <a:off x="6362073" y="2333191"/>
            <a:ext cx="2440288" cy="830997"/>
          </a:xfrm>
          <a:prstGeom prst="rect">
            <a:avLst/>
          </a:prstGeom>
          <a:noFill/>
        </p:spPr>
        <p:txBody>
          <a:bodyPr wrap="square" rtlCol="1">
            <a:spAutoFit/>
          </a:bodyPr>
          <a:lstStyle/>
          <a:p>
            <a:pPr algn="ctr" rtl="0"/>
            <a:r>
              <a:rPr lang="ar-SA" sz="2400" dirty="0">
                <a:solidFill>
                  <a:schemeClr val="tx1"/>
                </a:solidFill>
                <a:cs typeface="Fanan" pitchFamily="2" charset="-78"/>
              </a:rPr>
              <a:t>يستخدم للكشف عن وجود الضوء وكميته </a:t>
            </a:r>
          </a:p>
        </p:txBody>
      </p:sp>
    </p:spTree>
    <p:extLst>
      <p:ext uri="{BB962C8B-B14F-4D97-AF65-F5344CB8AC3E}">
        <p14:creationId xmlns:p14="http://schemas.microsoft.com/office/powerpoint/2010/main" val="17582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p:cTn id="28" dur="500" fill="hold"/>
                                        <p:tgtEl>
                                          <p:spTgt spid="97"/>
                                        </p:tgtEl>
                                        <p:attrNameLst>
                                          <p:attrName>ppt_w</p:attrName>
                                        </p:attrNameLst>
                                      </p:cBhvr>
                                      <p:tavLst>
                                        <p:tav tm="0">
                                          <p:val>
                                            <p:fltVal val="0"/>
                                          </p:val>
                                        </p:tav>
                                        <p:tav tm="100000">
                                          <p:val>
                                            <p:strVal val="#ppt_w"/>
                                          </p:val>
                                        </p:tav>
                                      </p:tavLst>
                                    </p:anim>
                                    <p:anim calcmode="lin" valueType="num">
                                      <p:cBhvr>
                                        <p:cTn id="29" dur="500" fill="hold"/>
                                        <p:tgtEl>
                                          <p:spTgt spid="97"/>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3" presetClass="entr" presetSubtype="16"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3" presetClass="entr" presetSubtype="16"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p:cTn id="49" dur="500" fill="hold"/>
                                        <p:tgtEl>
                                          <p:spTgt spid="81"/>
                                        </p:tgtEl>
                                        <p:attrNameLst>
                                          <p:attrName>ppt_w</p:attrName>
                                        </p:attrNameLst>
                                      </p:cBhvr>
                                      <p:tavLst>
                                        <p:tav tm="0">
                                          <p:val>
                                            <p:fltVal val="0"/>
                                          </p:val>
                                        </p:tav>
                                        <p:tav tm="100000">
                                          <p:val>
                                            <p:strVal val="#ppt_w"/>
                                          </p:val>
                                        </p:tav>
                                      </p:tavLst>
                                    </p:anim>
                                    <p:anim calcmode="lin" valueType="num">
                                      <p:cBhvr>
                                        <p:cTn id="5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23" presetClass="entr" presetSubtype="16" fill="hold" nodeType="afterEffect">
                                  <p:stCondLst>
                                    <p:cond delay="0"/>
                                  </p:stCondLst>
                                  <p:childTnLst>
                                    <p:set>
                                      <p:cBhvr>
                                        <p:cTn id="64" dur="1" fill="hold">
                                          <p:stCondLst>
                                            <p:cond delay="0"/>
                                          </p:stCondLst>
                                        </p:cTn>
                                        <p:tgtEl>
                                          <p:spTgt spid="88"/>
                                        </p:tgtEl>
                                        <p:attrNameLst>
                                          <p:attrName>style.visibility</p:attrName>
                                        </p:attrNameLst>
                                      </p:cBhvr>
                                      <p:to>
                                        <p:strVal val="visible"/>
                                      </p:to>
                                    </p:set>
                                    <p:anim calcmode="lin" valueType="num">
                                      <p:cBhvr>
                                        <p:cTn id="65" dur="500" fill="hold"/>
                                        <p:tgtEl>
                                          <p:spTgt spid="88"/>
                                        </p:tgtEl>
                                        <p:attrNameLst>
                                          <p:attrName>ppt_w</p:attrName>
                                        </p:attrNameLst>
                                      </p:cBhvr>
                                      <p:tavLst>
                                        <p:tav tm="0">
                                          <p:val>
                                            <p:fltVal val="0"/>
                                          </p:val>
                                        </p:tav>
                                        <p:tav tm="100000">
                                          <p:val>
                                            <p:strVal val="#ppt_w"/>
                                          </p:val>
                                        </p:tav>
                                      </p:tavLst>
                                    </p:anim>
                                    <p:anim calcmode="lin" valueType="num">
                                      <p:cBhvr>
                                        <p:cTn id="66"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childTnLst>
                                </p:cTn>
                              </p:par>
                            </p:childTnLst>
                          </p:cTn>
                        </p:par>
                        <p:par>
                          <p:cTn id="73" fill="hold">
                            <p:stCondLst>
                              <p:cond delay="500"/>
                            </p:stCondLst>
                            <p:childTnLst>
                              <p:par>
                                <p:cTn id="74" presetID="2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childTnLst>
                                </p:cTn>
                              </p:par>
                            </p:childTnLst>
                          </p:cTn>
                        </p:par>
                        <p:par>
                          <p:cTn id="78" fill="hold">
                            <p:stCondLst>
                              <p:cond delay="1000"/>
                            </p:stCondLst>
                            <p:childTnLst>
                              <p:par>
                                <p:cTn id="79" presetID="23" presetClass="entr" presetSubtype="16"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p:cTn id="81" dur="500" fill="hold"/>
                                        <p:tgtEl>
                                          <p:spTgt spid="82"/>
                                        </p:tgtEl>
                                        <p:attrNameLst>
                                          <p:attrName>ppt_w</p:attrName>
                                        </p:attrNameLst>
                                      </p:cBhvr>
                                      <p:tavLst>
                                        <p:tav tm="0">
                                          <p:val>
                                            <p:fltVal val="0"/>
                                          </p:val>
                                        </p:tav>
                                        <p:tav tm="100000">
                                          <p:val>
                                            <p:strVal val="#ppt_w"/>
                                          </p:val>
                                        </p:tav>
                                      </p:tavLst>
                                    </p:anim>
                                    <p:anim calcmode="lin" valueType="num">
                                      <p:cBhvr>
                                        <p:cTn id="82"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nodeType="click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500" fill="hold"/>
                                        <p:tgtEl>
                                          <p:spTgt spid="53"/>
                                        </p:tgtEl>
                                        <p:attrNameLst>
                                          <p:attrName>ppt_w</p:attrName>
                                        </p:attrNameLst>
                                      </p:cBhvr>
                                      <p:tavLst>
                                        <p:tav tm="0">
                                          <p:val>
                                            <p:fltVal val="0"/>
                                          </p:val>
                                        </p:tav>
                                        <p:tav tm="100000">
                                          <p:val>
                                            <p:strVal val="#ppt_w"/>
                                          </p:val>
                                        </p:tav>
                                      </p:tavLst>
                                    </p:anim>
                                    <p:anim calcmode="lin" valueType="num">
                                      <p:cBhvr>
                                        <p:cTn id="88" dur="500" fill="hold"/>
                                        <p:tgtEl>
                                          <p:spTgt spid="53"/>
                                        </p:tgtEl>
                                        <p:attrNameLst>
                                          <p:attrName>ppt_h</p:attrName>
                                        </p:attrNameLst>
                                      </p:cBhvr>
                                      <p:tavLst>
                                        <p:tav tm="0">
                                          <p:val>
                                            <p:fltVal val="0"/>
                                          </p:val>
                                        </p:tav>
                                        <p:tav tm="100000">
                                          <p:val>
                                            <p:strVal val="#ppt_h"/>
                                          </p:val>
                                        </p:tav>
                                      </p:tavLst>
                                    </p:anim>
                                  </p:childTnLst>
                                </p:cTn>
                              </p:par>
                            </p:childTnLst>
                          </p:cTn>
                        </p:par>
                        <p:par>
                          <p:cTn id="89" fill="hold">
                            <p:stCondLst>
                              <p:cond delay="500"/>
                            </p:stCondLst>
                            <p:childTnLst>
                              <p:par>
                                <p:cTn id="90" presetID="2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childTnLst>
                                </p:cTn>
                              </p:par>
                            </p:childTnLst>
                          </p:cTn>
                        </p:par>
                        <p:par>
                          <p:cTn id="94" fill="hold">
                            <p:stCondLst>
                              <p:cond delay="1000"/>
                            </p:stCondLst>
                            <p:childTnLst>
                              <p:par>
                                <p:cTn id="95" presetID="23" presetClass="entr" presetSubtype="16"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 calcmode="lin" valueType="num">
                                      <p:cBhvr>
                                        <p:cTn id="97" dur="500" fill="hold"/>
                                        <p:tgtEl>
                                          <p:spTgt spid="87"/>
                                        </p:tgtEl>
                                        <p:attrNameLst>
                                          <p:attrName>ppt_w</p:attrName>
                                        </p:attrNameLst>
                                      </p:cBhvr>
                                      <p:tavLst>
                                        <p:tav tm="0">
                                          <p:val>
                                            <p:fltVal val="0"/>
                                          </p:val>
                                        </p:tav>
                                        <p:tav tm="100000">
                                          <p:val>
                                            <p:strVal val="#ppt_w"/>
                                          </p:val>
                                        </p:tav>
                                      </p:tavLst>
                                    </p:anim>
                                    <p:anim calcmode="lin" valueType="num">
                                      <p:cBhvr>
                                        <p:cTn id="98" dur="500" fill="hold"/>
                                        <p:tgtEl>
                                          <p:spTgt spid="87"/>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nodeType="click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childTnLst>
                                </p:cTn>
                              </p:par>
                            </p:childTnLst>
                          </p:cTn>
                        </p:par>
                        <p:par>
                          <p:cTn id="105" fill="hold">
                            <p:stCondLst>
                              <p:cond delay="500"/>
                            </p:stCondLst>
                            <p:childTnLst>
                              <p:par>
                                <p:cTn id="106" presetID="23" presetClass="entr" presetSubtype="16" fill="hold" grpId="0" nodeType="afterEffect">
                                  <p:stCondLst>
                                    <p:cond delay="0"/>
                                  </p:stCondLst>
                                  <p:childTnLst>
                                    <p:set>
                                      <p:cBhvr>
                                        <p:cTn id="107" dur="1" fill="hold">
                                          <p:stCondLst>
                                            <p:cond delay="0"/>
                                          </p:stCondLst>
                                        </p:cTn>
                                        <p:tgtEl>
                                          <p:spTgt spid="70"/>
                                        </p:tgtEl>
                                        <p:attrNameLst>
                                          <p:attrName>style.visibility</p:attrName>
                                        </p:attrNameLst>
                                      </p:cBhvr>
                                      <p:to>
                                        <p:strVal val="visible"/>
                                      </p:to>
                                    </p:set>
                                    <p:anim calcmode="lin" valueType="num">
                                      <p:cBhvr>
                                        <p:cTn id="108" dur="500" fill="hold"/>
                                        <p:tgtEl>
                                          <p:spTgt spid="70"/>
                                        </p:tgtEl>
                                        <p:attrNameLst>
                                          <p:attrName>ppt_w</p:attrName>
                                        </p:attrNameLst>
                                      </p:cBhvr>
                                      <p:tavLst>
                                        <p:tav tm="0">
                                          <p:val>
                                            <p:fltVal val="0"/>
                                          </p:val>
                                        </p:tav>
                                        <p:tav tm="100000">
                                          <p:val>
                                            <p:strVal val="#ppt_w"/>
                                          </p:val>
                                        </p:tav>
                                      </p:tavLst>
                                    </p:anim>
                                    <p:anim calcmode="lin" valueType="num">
                                      <p:cBhvr>
                                        <p:cTn id="109" dur="500" fill="hold"/>
                                        <p:tgtEl>
                                          <p:spTgt spid="70"/>
                                        </p:tgtEl>
                                        <p:attrNameLst>
                                          <p:attrName>ppt_h</p:attrName>
                                        </p:attrNameLst>
                                      </p:cBhvr>
                                      <p:tavLst>
                                        <p:tav tm="0">
                                          <p:val>
                                            <p:fltVal val="0"/>
                                          </p:val>
                                        </p:tav>
                                        <p:tav tm="100000">
                                          <p:val>
                                            <p:strVal val="#ppt_h"/>
                                          </p:val>
                                        </p:tav>
                                      </p:tavLst>
                                    </p:anim>
                                  </p:childTnLst>
                                </p:cTn>
                              </p:par>
                            </p:childTnLst>
                          </p:cTn>
                        </p:par>
                        <p:par>
                          <p:cTn id="110" fill="hold">
                            <p:stCondLst>
                              <p:cond delay="1000"/>
                            </p:stCondLst>
                            <p:childTnLst>
                              <p:par>
                                <p:cTn id="111" presetID="23" presetClass="entr" presetSubtype="16" fill="hold" nodeType="afterEffect">
                                  <p:stCondLst>
                                    <p:cond delay="0"/>
                                  </p:stCondLst>
                                  <p:childTnLst>
                                    <p:set>
                                      <p:cBhvr>
                                        <p:cTn id="112" dur="1" fill="hold">
                                          <p:stCondLst>
                                            <p:cond delay="0"/>
                                          </p:stCondLst>
                                        </p:cTn>
                                        <p:tgtEl>
                                          <p:spTgt spid="84"/>
                                        </p:tgtEl>
                                        <p:attrNameLst>
                                          <p:attrName>style.visibility</p:attrName>
                                        </p:attrNameLst>
                                      </p:cBhvr>
                                      <p:to>
                                        <p:strVal val="visible"/>
                                      </p:to>
                                    </p:set>
                                    <p:anim calcmode="lin" valueType="num">
                                      <p:cBhvr>
                                        <p:cTn id="113" dur="500" fill="hold"/>
                                        <p:tgtEl>
                                          <p:spTgt spid="84"/>
                                        </p:tgtEl>
                                        <p:attrNameLst>
                                          <p:attrName>ppt_w</p:attrName>
                                        </p:attrNameLst>
                                      </p:cBhvr>
                                      <p:tavLst>
                                        <p:tav tm="0">
                                          <p:val>
                                            <p:fltVal val="0"/>
                                          </p:val>
                                        </p:tav>
                                        <p:tav tm="100000">
                                          <p:val>
                                            <p:strVal val="#ppt_w"/>
                                          </p:val>
                                        </p:tav>
                                      </p:tavLst>
                                    </p:anim>
                                    <p:anim calcmode="lin" valueType="num">
                                      <p:cBhvr>
                                        <p:cTn id="114"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8" grpId="0"/>
      <p:bldP spid="64" grpId="0"/>
      <p:bldP spid="70" grpId="0"/>
      <p:bldP spid="80" grpId="0"/>
      <p:bldP spid="96"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ربع نص 10">
            <a:extLst>
              <a:ext uri="{FF2B5EF4-FFF2-40B4-BE49-F238E27FC236}">
                <a16:creationId xmlns:a16="http://schemas.microsoft.com/office/drawing/2014/main" id="{A515DDB0-3D70-4564-8607-18212F2CC9E9}"/>
              </a:ext>
            </a:extLst>
          </p:cNvPr>
          <p:cNvSpPr txBox="1"/>
          <p:nvPr/>
        </p:nvSpPr>
        <p:spPr>
          <a:xfrm>
            <a:off x="4849586" y="3031027"/>
            <a:ext cx="5833105" cy="1998176"/>
          </a:xfrm>
          <a:prstGeom prst="rect">
            <a:avLst/>
          </a:prstGeom>
          <a:noFill/>
        </p:spPr>
        <p:txBody>
          <a:bodyPr wrap="square" rtlCol="1">
            <a:spAutoFit/>
          </a:bodyPr>
          <a:lstStyle/>
          <a:p>
            <a:pPr algn="ctr">
              <a:lnSpc>
                <a:spcPct val="150000"/>
              </a:lnSpc>
            </a:pPr>
            <a:r>
              <a:rPr lang="ar-SA" sz="4400" dirty="0"/>
              <a:t>فـي هـاتـفـك الـذكـي يـوجد عـدد من المستشعرات اذكريها ؟!</a:t>
            </a:r>
          </a:p>
        </p:txBody>
      </p:sp>
      <p:sp>
        <p:nvSpPr>
          <p:cNvPr id="17" name="مستطيل 16">
            <a:extLst>
              <a:ext uri="{FF2B5EF4-FFF2-40B4-BE49-F238E27FC236}">
                <a16:creationId xmlns:a16="http://schemas.microsoft.com/office/drawing/2014/main" id="{E2A331FE-8458-4721-BFAB-DE976AAA402F}"/>
              </a:ext>
            </a:extLst>
          </p:cNvPr>
          <p:cNvSpPr/>
          <p:nvPr/>
        </p:nvSpPr>
        <p:spPr>
          <a:xfrm>
            <a:off x="0" y="0"/>
            <a:ext cx="12192000" cy="1828798"/>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8" name="مستطيل 17">
            <a:extLst>
              <a:ext uri="{FF2B5EF4-FFF2-40B4-BE49-F238E27FC236}">
                <a16:creationId xmlns:a16="http://schemas.microsoft.com/office/drawing/2014/main" id="{130EE732-3264-48A7-BFEC-1E291C20C836}"/>
              </a:ext>
            </a:extLst>
          </p:cNvPr>
          <p:cNvSpPr/>
          <p:nvPr/>
        </p:nvSpPr>
        <p:spPr>
          <a:xfrm>
            <a:off x="3329819" y="608148"/>
            <a:ext cx="5532362" cy="125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rgbClr val="F2A40D"/>
                </a:solidFill>
              </a:rPr>
              <a:t>تقويم تكويني</a:t>
            </a:r>
          </a:p>
        </p:txBody>
      </p:sp>
      <p:pic>
        <p:nvPicPr>
          <p:cNvPr id="5126" name="Picture 6">
            <a:extLst>
              <a:ext uri="{FF2B5EF4-FFF2-40B4-BE49-F238E27FC236}">
                <a16:creationId xmlns:a16="http://schemas.microsoft.com/office/drawing/2014/main" id="{03905725-280D-487C-912D-D96439B89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 y="2822103"/>
            <a:ext cx="3645127" cy="4052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6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مستطيل 50">
            <a:extLst>
              <a:ext uri="{FF2B5EF4-FFF2-40B4-BE49-F238E27FC236}">
                <a16:creationId xmlns:a16="http://schemas.microsoft.com/office/drawing/2014/main" id="{B929AE77-E05C-4085-BA20-123CBF1F389C}"/>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90D2F4B3-ACE5-428B-A743-D7D13D77731B}"/>
              </a:ext>
            </a:extLst>
          </p:cNvPr>
          <p:cNvSpPr/>
          <p:nvPr/>
        </p:nvSpPr>
        <p:spPr>
          <a:xfrm>
            <a:off x="9700591" y="0"/>
            <a:ext cx="2491409" cy="6858000"/>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ربع نص 4">
            <a:extLst>
              <a:ext uri="{FF2B5EF4-FFF2-40B4-BE49-F238E27FC236}">
                <a16:creationId xmlns:a16="http://schemas.microsoft.com/office/drawing/2014/main" id="{F444BAB3-1B90-4529-89E7-A62079D3A1FE}"/>
              </a:ext>
            </a:extLst>
          </p:cNvPr>
          <p:cNvSpPr txBox="1"/>
          <p:nvPr/>
        </p:nvSpPr>
        <p:spPr>
          <a:xfrm>
            <a:off x="1682395" y="645133"/>
            <a:ext cx="5579165" cy="830997"/>
          </a:xfrm>
          <a:prstGeom prst="rect">
            <a:avLst/>
          </a:prstGeom>
          <a:noFill/>
        </p:spPr>
        <p:txBody>
          <a:bodyPr wrap="square" rtlCol="1">
            <a:spAutoFit/>
          </a:bodyPr>
          <a:lstStyle/>
          <a:p>
            <a:pPr algn="ctr"/>
            <a:r>
              <a:rPr lang="ar-SA" sz="4800" dirty="0">
                <a:latin typeface="A Jannat LT" panose="01000000000000000000" pitchFamily="2" charset="-78"/>
                <a:ea typeface="+mj-ea"/>
                <a:cs typeface="A Jannat LT" panose="01000000000000000000" pitchFamily="2" charset="-78"/>
              </a:rPr>
              <a:t>أهــــــداف الـــــــــدرس</a:t>
            </a:r>
          </a:p>
        </p:txBody>
      </p:sp>
      <p:pic>
        <p:nvPicPr>
          <p:cNvPr id="6" name="صورة 5" descr="صورة تحتوي على نص&#10;&#10;تم إنشاء الوصف تلقائياً">
            <a:extLst>
              <a:ext uri="{FF2B5EF4-FFF2-40B4-BE49-F238E27FC236}">
                <a16:creationId xmlns:a16="http://schemas.microsoft.com/office/drawing/2014/main" id="{51C2054F-CD60-4404-8548-99E9C8A2E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539" y="1716331"/>
            <a:ext cx="3599570" cy="3599570"/>
          </a:xfrm>
          <a:prstGeom prst="rect">
            <a:avLst/>
          </a:prstGeom>
          <a:effectLst>
            <a:outerShdw blurRad="50800" dist="38100" dir="2700000" algn="tl" rotWithShape="0">
              <a:prstClr val="black">
                <a:alpha val="40000"/>
              </a:prstClr>
            </a:outerShdw>
          </a:effectLst>
        </p:spPr>
      </p:pic>
      <p:grpSp>
        <p:nvGrpSpPr>
          <p:cNvPr id="7" name="مجموعة 6">
            <a:extLst>
              <a:ext uri="{FF2B5EF4-FFF2-40B4-BE49-F238E27FC236}">
                <a16:creationId xmlns:a16="http://schemas.microsoft.com/office/drawing/2014/main" id="{E559643A-78A6-4B89-BECD-A1B2930CC036}"/>
              </a:ext>
            </a:extLst>
          </p:cNvPr>
          <p:cNvGrpSpPr/>
          <p:nvPr/>
        </p:nvGrpSpPr>
        <p:grpSpPr>
          <a:xfrm>
            <a:off x="1184542" y="1970134"/>
            <a:ext cx="6210172" cy="910512"/>
            <a:chOff x="1184542" y="1970134"/>
            <a:chExt cx="6210172" cy="910512"/>
          </a:xfrm>
        </p:grpSpPr>
        <p:grpSp>
          <p:nvGrpSpPr>
            <p:cNvPr id="8" name="مجموعة 7">
              <a:extLst>
                <a:ext uri="{FF2B5EF4-FFF2-40B4-BE49-F238E27FC236}">
                  <a16:creationId xmlns:a16="http://schemas.microsoft.com/office/drawing/2014/main" id="{3CD7E575-D3DB-4589-AA9E-105A8324876A}"/>
                </a:ext>
              </a:extLst>
            </p:cNvPr>
            <p:cNvGrpSpPr/>
            <p:nvPr/>
          </p:nvGrpSpPr>
          <p:grpSpPr>
            <a:xfrm>
              <a:off x="1247638" y="2049648"/>
              <a:ext cx="6147076" cy="830998"/>
              <a:chOff x="1843985" y="1824361"/>
              <a:chExt cx="5088835" cy="980662"/>
            </a:xfrm>
          </p:grpSpPr>
          <p:sp>
            <p:nvSpPr>
              <p:cNvPr id="11" name="مستطيل 10">
                <a:extLst>
                  <a:ext uri="{FF2B5EF4-FFF2-40B4-BE49-F238E27FC236}">
                    <a16:creationId xmlns:a16="http://schemas.microsoft.com/office/drawing/2014/main" id="{FF487E88-9EB2-4C27-A7EE-BDFD5680811B}"/>
                  </a:ext>
                </a:extLst>
              </p:cNvPr>
              <p:cNvSpPr/>
              <p:nvPr/>
            </p:nvSpPr>
            <p:spPr>
              <a:xfrm>
                <a:off x="1843985" y="1824362"/>
                <a:ext cx="5088835" cy="980661"/>
              </a:xfrm>
              <a:prstGeom prst="rect">
                <a:avLst/>
              </a:prstGeom>
              <a:solidFill>
                <a:schemeClr val="bg1"/>
              </a:solidFill>
              <a:ln>
                <a:solidFill>
                  <a:srgbClr val="1A9C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ثلث متساوي الساقين 11">
                <a:extLst>
                  <a:ext uri="{FF2B5EF4-FFF2-40B4-BE49-F238E27FC236}">
                    <a16:creationId xmlns:a16="http://schemas.microsoft.com/office/drawing/2014/main" id="{18A39F63-CD4D-4221-B3BF-A73C4389521C}"/>
                  </a:ext>
                </a:extLst>
              </p:cNvPr>
              <p:cNvSpPr/>
              <p:nvPr/>
            </p:nvSpPr>
            <p:spPr>
              <a:xfrm rot="16200000">
                <a:off x="5999997" y="1872198"/>
                <a:ext cx="980660" cy="884986"/>
              </a:xfrm>
              <a:prstGeom prst="triangle">
                <a:avLst>
                  <a:gd name="adj" fmla="val 10000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9" name="مربع نص 8">
              <a:extLst>
                <a:ext uri="{FF2B5EF4-FFF2-40B4-BE49-F238E27FC236}">
                  <a16:creationId xmlns:a16="http://schemas.microsoft.com/office/drawing/2014/main" id="{2813E6F0-11B4-4117-B02B-40BE0D6F6AC2}"/>
                </a:ext>
              </a:extLst>
            </p:cNvPr>
            <p:cNvSpPr txBox="1"/>
            <p:nvPr/>
          </p:nvSpPr>
          <p:spPr>
            <a:xfrm>
              <a:off x="6025334" y="1970134"/>
              <a:ext cx="1342874" cy="646331"/>
            </a:xfrm>
            <a:prstGeom prst="rect">
              <a:avLst/>
            </a:prstGeom>
            <a:noFill/>
          </p:spPr>
          <p:txBody>
            <a:bodyPr wrap="square" rtlCol="1">
              <a:spAutoFit/>
            </a:bodyPr>
            <a:lstStyle/>
            <a:p>
              <a:r>
                <a:rPr lang="en-US" sz="3600" dirty="0">
                  <a:solidFill>
                    <a:schemeClr val="bg1"/>
                  </a:solidFill>
                </a:rPr>
                <a:t>1</a:t>
              </a:r>
              <a:endParaRPr lang="ar-SA" sz="3600" dirty="0">
                <a:solidFill>
                  <a:schemeClr val="bg1"/>
                </a:solidFill>
              </a:endParaRPr>
            </a:p>
          </p:txBody>
        </p:sp>
        <p:sp>
          <p:nvSpPr>
            <p:cNvPr id="10" name="مربع نص 9">
              <a:extLst>
                <a:ext uri="{FF2B5EF4-FFF2-40B4-BE49-F238E27FC236}">
                  <a16:creationId xmlns:a16="http://schemas.microsoft.com/office/drawing/2014/main" id="{4BA2AAA0-4CE1-4894-92B1-55F3582975FE}"/>
                </a:ext>
              </a:extLst>
            </p:cNvPr>
            <p:cNvSpPr txBox="1"/>
            <p:nvPr/>
          </p:nvSpPr>
          <p:spPr>
            <a:xfrm>
              <a:off x="1184542" y="2247134"/>
              <a:ext cx="5432711" cy="461665"/>
            </a:xfrm>
            <a:prstGeom prst="rect">
              <a:avLst/>
            </a:prstGeom>
            <a:noFill/>
          </p:spPr>
          <p:txBody>
            <a:bodyPr wrap="square" rtlCol="1">
              <a:spAutoFit/>
            </a:bodyPr>
            <a:lstStyle/>
            <a:p>
              <a:r>
                <a:rPr lang="ar-SA" sz="2400" dirty="0"/>
                <a:t>معرفة نظم المراقبة</a:t>
              </a:r>
            </a:p>
          </p:txBody>
        </p:sp>
      </p:grpSp>
      <p:grpSp>
        <p:nvGrpSpPr>
          <p:cNvPr id="13" name="مجموعة 12">
            <a:extLst>
              <a:ext uri="{FF2B5EF4-FFF2-40B4-BE49-F238E27FC236}">
                <a16:creationId xmlns:a16="http://schemas.microsoft.com/office/drawing/2014/main" id="{DE571A17-5AFC-4FB3-983F-8112F2A9F11C}"/>
              </a:ext>
            </a:extLst>
          </p:cNvPr>
          <p:cNvGrpSpPr/>
          <p:nvPr/>
        </p:nvGrpSpPr>
        <p:grpSpPr>
          <a:xfrm>
            <a:off x="1184545" y="3523821"/>
            <a:ext cx="6210169" cy="910509"/>
            <a:chOff x="1184545" y="3103197"/>
            <a:chExt cx="6210169" cy="910509"/>
          </a:xfrm>
        </p:grpSpPr>
        <p:grpSp>
          <p:nvGrpSpPr>
            <p:cNvPr id="14" name="مجموعة 13">
              <a:extLst>
                <a:ext uri="{FF2B5EF4-FFF2-40B4-BE49-F238E27FC236}">
                  <a16:creationId xmlns:a16="http://schemas.microsoft.com/office/drawing/2014/main" id="{8D9CD43F-5C67-449C-8371-A6881E864986}"/>
                </a:ext>
              </a:extLst>
            </p:cNvPr>
            <p:cNvGrpSpPr/>
            <p:nvPr/>
          </p:nvGrpSpPr>
          <p:grpSpPr>
            <a:xfrm>
              <a:off x="1247638" y="3182708"/>
              <a:ext cx="6147076" cy="830998"/>
              <a:chOff x="1843985" y="1824361"/>
              <a:chExt cx="5088835" cy="980662"/>
            </a:xfrm>
          </p:grpSpPr>
          <p:sp>
            <p:nvSpPr>
              <p:cNvPr id="17" name="مستطيل 16">
                <a:extLst>
                  <a:ext uri="{FF2B5EF4-FFF2-40B4-BE49-F238E27FC236}">
                    <a16:creationId xmlns:a16="http://schemas.microsoft.com/office/drawing/2014/main" id="{9A981B49-A1AD-466F-B41B-3EF869AEAC24}"/>
                  </a:ext>
                </a:extLst>
              </p:cNvPr>
              <p:cNvSpPr/>
              <p:nvPr/>
            </p:nvSpPr>
            <p:spPr>
              <a:xfrm>
                <a:off x="1843985" y="1824362"/>
                <a:ext cx="5088835" cy="980661"/>
              </a:xfrm>
              <a:prstGeom prst="rect">
                <a:avLst/>
              </a:prstGeom>
              <a:solidFill>
                <a:schemeClr val="bg1"/>
              </a:solidFill>
              <a:ln>
                <a:solidFill>
                  <a:srgbClr val="1A9C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مثلث متساوي الساقين 17">
                <a:extLst>
                  <a:ext uri="{FF2B5EF4-FFF2-40B4-BE49-F238E27FC236}">
                    <a16:creationId xmlns:a16="http://schemas.microsoft.com/office/drawing/2014/main" id="{7052198B-422C-4A88-9D93-CAA88B416464}"/>
                  </a:ext>
                </a:extLst>
              </p:cNvPr>
              <p:cNvSpPr/>
              <p:nvPr/>
            </p:nvSpPr>
            <p:spPr>
              <a:xfrm rot="16200000">
                <a:off x="5999997" y="1872198"/>
                <a:ext cx="980660" cy="884986"/>
              </a:xfrm>
              <a:prstGeom prst="triangle">
                <a:avLst>
                  <a:gd name="adj" fmla="val 10000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5" name="مربع نص 14">
              <a:extLst>
                <a:ext uri="{FF2B5EF4-FFF2-40B4-BE49-F238E27FC236}">
                  <a16:creationId xmlns:a16="http://schemas.microsoft.com/office/drawing/2014/main" id="{E0B26E7A-B57B-436D-AC22-D530F39E38F9}"/>
                </a:ext>
              </a:extLst>
            </p:cNvPr>
            <p:cNvSpPr txBox="1"/>
            <p:nvPr/>
          </p:nvSpPr>
          <p:spPr>
            <a:xfrm>
              <a:off x="6031961" y="3103197"/>
              <a:ext cx="1342874" cy="646331"/>
            </a:xfrm>
            <a:prstGeom prst="rect">
              <a:avLst/>
            </a:prstGeom>
            <a:noFill/>
          </p:spPr>
          <p:txBody>
            <a:bodyPr wrap="square" rtlCol="1">
              <a:spAutoFit/>
            </a:bodyPr>
            <a:lstStyle/>
            <a:p>
              <a:r>
                <a:rPr lang="en-US" sz="3600" dirty="0">
                  <a:solidFill>
                    <a:schemeClr val="bg1"/>
                  </a:solidFill>
                </a:rPr>
                <a:t>2</a:t>
              </a:r>
              <a:endParaRPr lang="ar-SA" sz="3600" dirty="0">
                <a:solidFill>
                  <a:schemeClr val="bg1"/>
                </a:solidFill>
              </a:endParaRPr>
            </a:p>
          </p:txBody>
        </p:sp>
        <p:sp>
          <p:nvSpPr>
            <p:cNvPr id="16" name="مربع نص 15">
              <a:extLst>
                <a:ext uri="{FF2B5EF4-FFF2-40B4-BE49-F238E27FC236}">
                  <a16:creationId xmlns:a16="http://schemas.microsoft.com/office/drawing/2014/main" id="{92F1C90A-EFC0-459A-B13F-BF1280A7C205}"/>
                </a:ext>
              </a:extLst>
            </p:cNvPr>
            <p:cNvSpPr txBox="1"/>
            <p:nvPr/>
          </p:nvSpPr>
          <p:spPr>
            <a:xfrm>
              <a:off x="1184545" y="3415534"/>
              <a:ext cx="5432711" cy="461665"/>
            </a:xfrm>
            <a:prstGeom prst="rect">
              <a:avLst/>
            </a:prstGeom>
            <a:noFill/>
          </p:spPr>
          <p:txBody>
            <a:bodyPr wrap="square" rtlCol="1">
              <a:spAutoFit/>
            </a:bodyPr>
            <a:lstStyle/>
            <a:p>
              <a:r>
                <a:rPr lang="ar-SA" sz="2400" dirty="0"/>
                <a:t>معرفة نظم التحكم و أنواعها</a:t>
              </a:r>
            </a:p>
          </p:txBody>
        </p:sp>
      </p:grpSp>
      <p:grpSp>
        <p:nvGrpSpPr>
          <p:cNvPr id="19" name="مجموعة 18">
            <a:extLst>
              <a:ext uri="{FF2B5EF4-FFF2-40B4-BE49-F238E27FC236}">
                <a16:creationId xmlns:a16="http://schemas.microsoft.com/office/drawing/2014/main" id="{7122A7D1-1306-4C6B-A892-AD60E9C51645}"/>
              </a:ext>
            </a:extLst>
          </p:cNvPr>
          <p:cNvGrpSpPr/>
          <p:nvPr/>
        </p:nvGrpSpPr>
        <p:grpSpPr>
          <a:xfrm>
            <a:off x="1197608" y="5127334"/>
            <a:ext cx="6203733" cy="897259"/>
            <a:chOff x="1197608" y="4249510"/>
            <a:chExt cx="6203733" cy="897259"/>
          </a:xfrm>
        </p:grpSpPr>
        <p:grpSp>
          <p:nvGrpSpPr>
            <p:cNvPr id="20" name="مجموعة 19">
              <a:extLst>
                <a:ext uri="{FF2B5EF4-FFF2-40B4-BE49-F238E27FC236}">
                  <a16:creationId xmlns:a16="http://schemas.microsoft.com/office/drawing/2014/main" id="{F216D5BD-87C7-46BA-95AA-9AB95B2712C3}"/>
                </a:ext>
              </a:extLst>
            </p:cNvPr>
            <p:cNvGrpSpPr/>
            <p:nvPr/>
          </p:nvGrpSpPr>
          <p:grpSpPr>
            <a:xfrm>
              <a:off x="1254265" y="4315771"/>
              <a:ext cx="6147076" cy="830998"/>
              <a:chOff x="1843985" y="1824361"/>
              <a:chExt cx="5088835" cy="980662"/>
            </a:xfrm>
          </p:grpSpPr>
          <p:sp>
            <p:nvSpPr>
              <p:cNvPr id="23" name="مستطيل 22">
                <a:extLst>
                  <a:ext uri="{FF2B5EF4-FFF2-40B4-BE49-F238E27FC236}">
                    <a16:creationId xmlns:a16="http://schemas.microsoft.com/office/drawing/2014/main" id="{852E459C-AD0F-4C4F-BA2F-47A1304EEB56}"/>
                  </a:ext>
                </a:extLst>
              </p:cNvPr>
              <p:cNvSpPr/>
              <p:nvPr/>
            </p:nvSpPr>
            <p:spPr>
              <a:xfrm>
                <a:off x="1843985" y="1824362"/>
                <a:ext cx="5088835" cy="980661"/>
              </a:xfrm>
              <a:prstGeom prst="rect">
                <a:avLst/>
              </a:prstGeom>
              <a:solidFill>
                <a:schemeClr val="bg1"/>
              </a:solidFill>
              <a:ln>
                <a:solidFill>
                  <a:srgbClr val="1A9C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ثلث متساوي الساقين 23">
                <a:extLst>
                  <a:ext uri="{FF2B5EF4-FFF2-40B4-BE49-F238E27FC236}">
                    <a16:creationId xmlns:a16="http://schemas.microsoft.com/office/drawing/2014/main" id="{2E396DF2-6F2F-4A46-9FF1-BFEA160313F6}"/>
                  </a:ext>
                </a:extLst>
              </p:cNvPr>
              <p:cNvSpPr/>
              <p:nvPr/>
            </p:nvSpPr>
            <p:spPr>
              <a:xfrm rot="16200000">
                <a:off x="5999997" y="1872198"/>
                <a:ext cx="980660" cy="884986"/>
              </a:xfrm>
              <a:prstGeom prst="triangle">
                <a:avLst>
                  <a:gd name="adj" fmla="val 10000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21" name="مربع نص 20">
              <a:extLst>
                <a:ext uri="{FF2B5EF4-FFF2-40B4-BE49-F238E27FC236}">
                  <a16:creationId xmlns:a16="http://schemas.microsoft.com/office/drawing/2014/main" id="{868756C0-C98D-4E67-8BC5-AEA68E515ADF}"/>
                </a:ext>
              </a:extLst>
            </p:cNvPr>
            <p:cNvSpPr txBox="1"/>
            <p:nvPr/>
          </p:nvSpPr>
          <p:spPr>
            <a:xfrm>
              <a:off x="6038589" y="4249510"/>
              <a:ext cx="1342874" cy="646331"/>
            </a:xfrm>
            <a:prstGeom prst="rect">
              <a:avLst/>
            </a:prstGeom>
            <a:noFill/>
          </p:spPr>
          <p:txBody>
            <a:bodyPr wrap="square" rtlCol="1">
              <a:spAutoFit/>
            </a:bodyPr>
            <a:lstStyle/>
            <a:p>
              <a:r>
                <a:rPr lang="en-US" sz="3600" dirty="0">
                  <a:solidFill>
                    <a:schemeClr val="bg1"/>
                  </a:solidFill>
                </a:rPr>
                <a:t>3</a:t>
              </a:r>
              <a:endParaRPr lang="ar-SA" sz="3600" dirty="0">
                <a:solidFill>
                  <a:schemeClr val="bg1"/>
                </a:solidFill>
              </a:endParaRPr>
            </a:p>
          </p:txBody>
        </p:sp>
        <p:sp>
          <p:nvSpPr>
            <p:cNvPr id="22" name="مربع نص 21">
              <a:extLst>
                <a:ext uri="{FF2B5EF4-FFF2-40B4-BE49-F238E27FC236}">
                  <a16:creationId xmlns:a16="http://schemas.microsoft.com/office/drawing/2014/main" id="{91639587-B1E9-42BE-BD47-B608B08ACB82}"/>
                </a:ext>
              </a:extLst>
            </p:cNvPr>
            <p:cNvSpPr txBox="1"/>
            <p:nvPr/>
          </p:nvSpPr>
          <p:spPr>
            <a:xfrm>
              <a:off x="1197608" y="4567001"/>
              <a:ext cx="5432711" cy="461665"/>
            </a:xfrm>
            <a:prstGeom prst="rect">
              <a:avLst/>
            </a:prstGeom>
            <a:noFill/>
          </p:spPr>
          <p:txBody>
            <a:bodyPr wrap="square" rtlCol="1">
              <a:spAutoFit/>
            </a:bodyPr>
            <a:lstStyle/>
            <a:p>
              <a:r>
                <a:rPr lang="ar-SA" sz="2400" dirty="0"/>
                <a:t>معرفة وظيفة المستشعرات في أنظمة المراقبة و التحكم</a:t>
              </a:r>
            </a:p>
          </p:txBody>
        </p:sp>
      </p:grpSp>
    </p:spTree>
    <p:extLst>
      <p:ext uri="{BB962C8B-B14F-4D97-AF65-F5344CB8AC3E}">
        <p14:creationId xmlns:p14="http://schemas.microsoft.com/office/powerpoint/2010/main" val="15488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0-#ppt_w/2"/>
                                          </p:val>
                                        </p:tav>
                                        <p:tav tm="100000">
                                          <p:val>
                                            <p:strVal val="#ppt_x"/>
                                          </p:val>
                                        </p:tav>
                                      </p:tavLst>
                                    </p:anim>
                                    <p:anim calcmode="lin" valueType="num">
                                      <p:cBhvr additive="base">
                                        <p:cTn id="18" dur="75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750" fill="hold"/>
                                        <p:tgtEl>
                                          <p:spTgt spid="19"/>
                                        </p:tgtEl>
                                        <p:attrNameLst>
                                          <p:attrName>ppt_x</p:attrName>
                                        </p:attrNameLst>
                                      </p:cBhvr>
                                      <p:tavLst>
                                        <p:tav tm="0">
                                          <p:val>
                                            <p:strVal val="0-#ppt_w/2"/>
                                          </p:val>
                                        </p:tav>
                                        <p:tav tm="100000">
                                          <p:val>
                                            <p:strVal val="#ppt_x"/>
                                          </p:val>
                                        </p:tav>
                                      </p:tavLst>
                                    </p:anim>
                                    <p:anim calcmode="lin" valueType="num">
                                      <p:cBhvr additive="base">
                                        <p:cTn id="23" dur="7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10B9B6F1-BD1E-43CD-B0FF-306DACB36114}"/>
              </a:ext>
            </a:extLst>
          </p:cNvPr>
          <p:cNvSpPr/>
          <p:nvPr/>
        </p:nvSpPr>
        <p:spPr>
          <a:xfrm>
            <a:off x="0" y="0"/>
            <a:ext cx="12192000" cy="1828798"/>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مستطيل 4">
            <a:extLst>
              <a:ext uri="{FF2B5EF4-FFF2-40B4-BE49-F238E27FC236}">
                <a16:creationId xmlns:a16="http://schemas.microsoft.com/office/drawing/2014/main" id="{091B566B-2D0B-48CA-A452-017D65B5C241}"/>
              </a:ext>
            </a:extLst>
          </p:cNvPr>
          <p:cNvSpPr/>
          <p:nvPr/>
        </p:nvSpPr>
        <p:spPr>
          <a:xfrm>
            <a:off x="3329819" y="608148"/>
            <a:ext cx="5532362" cy="125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a:solidFill>
                  <a:srgbClr val="F2A40D"/>
                </a:solidFill>
              </a:rPr>
              <a:t>تقويم ختامي</a:t>
            </a:r>
          </a:p>
        </p:txBody>
      </p:sp>
      <p:sp>
        <p:nvSpPr>
          <p:cNvPr id="6" name="Google Shape;374;p18">
            <a:extLst>
              <a:ext uri="{FF2B5EF4-FFF2-40B4-BE49-F238E27FC236}">
                <a16:creationId xmlns:a16="http://schemas.microsoft.com/office/drawing/2014/main" id="{72E2FB26-B636-4160-93D3-0B5BF6BF2C16}"/>
              </a:ext>
            </a:extLst>
          </p:cNvPr>
          <p:cNvSpPr txBox="1"/>
          <p:nvPr/>
        </p:nvSpPr>
        <p:spPr>
          <a:xfrm>
            <a:off x="2506859" y="3257195"/>
            <a:ext cx="8808841" cy="802663"/>
          </a:xfrm>
          <a:prstGeom prst="rect">
            <a:avLst/>
          </a:prstGeom>
          <a:solidFill>
            <a:srgbClr val="F2A40D"/>
          </a:solidFill>
          <a:ln>
            <a:noFill/>
          </a:ln>
        </p:spPr>
        <p:txBody>
          <a:bodyPr spcFirstLastPara="1" wrap="square" lIns="91425" tIns="45700" rIns="91425" bIns="45700" anchor="ctr" anchorCtr="0">
            <a:normAutofit/>
          </a:bodyPr>
          <a:lstStyle/>
          <a:p>
            <a:pPr>
              <a:lnSpc>
                <a:spcPct val="150000"/>
              </a:lnSpc>
              <a:buClr>
                <a:srgbClr val="F9A826"/>
              </a:buClr>
              <a:buSzPts val="3600"/>
            </a:pPr>
            <a:r>
              <a:rPr lang="ar-SA" sz="2800" dirty="0">
                <a:solidFill>
                  <a:schemeClr val="bg1"/>
                </a:solidFill>
                <a:latin typeface="Calibri"/>
                <a:ea typeface="Calibri"/>
                <a:cs typeface="Calibri"/>
                <a:sym typeface="Calibri"/>
              </a:rPr>
              <a:t>1- </a:t>
            </a:r>
            <a:r>
              <a:rPr lang="ar-SA" sz="2800" dirty="0">
                <a:solidFill>
                  <a:schemeClr val="bg1"/>
                </a:solidFill>
                <a:latin typeface="Calibri"/>
                <a:ea typeface="Calibri"/>
                <a:cs typeface="Calibri"/>
              </a:rPr>
              <a:t>نظام التحكم المغلق لا يراقب المخرجات ولا يقدم تغذية راجعة</a:t>
            </a:r>
            <a:endParaRPr lang="ar-KW" sz="2800" dirty="0">
              <a:solidFill>
                <a:schemeClr val="bg1"/>
              </a:solidFill>
              <a:latin typeface="Calibri"/>
              <a:ea typeface="Calibri"/>
              <a:cs typeface="Calibri"/>
            </a:endParaRPr>
          </a:p>
        </p:txBody>
      </p:sp>
      <p:sp>
        <p:nvSpPr>
          <p:cNvPr id="7" name="Google Shape;374;p18">
            <a:extLst>
              <a:ext uri="{FF2B5EF4-FFF2-40B4-BE49-F238E27FC236}">
                <a16:creationId xmlns:a16="http://schemas.microsoft.com/office/drawing/2014/main" id="{E0073419-E618-4ECE-9F78-DFF3D28E88E0}"/>
              </a:ext>
            </a:extLst>
          </p:cNvPr>
          <p:cNvSpPr txBox="1"/>
          <p:nvPr/>
        </p:nvSpPr>
        <p:spPr>
          <a:xfrm>
            <a:off x="2506858" y="4386560"/>
            <a:ext cx="8808841" cy="802663"/>
          </a:xfrm>
          <a:prstGeom prst="rect">
            <a:avLst/>
          </a:prstGeom>
          <a:solidFill>
            <a:srgbClr val="F2A40D"/>
          </a:solidFill>
          <a:ln>
            <a:noFill/>
          </a:ln>
        </p:spPr>
        <p:txBody>
          <a:bodyPr spcFirstLastPara="1" wrap="square" lIns="91425" tIns="45700" rIns="91425" bIns="45700" anchor="ctr" anchorCtr="0">
            <a:normAutofit/>
          </a:bodyPr>
          <a:lstStyle>
            <a:defPPr>
              <a:defRPr lang="ar-SA"/>
            </a:defPPr>
            <a:lvl1pPr marR="0" lvl="0" indent="0">
              <a:lnSpc>
                <a:spcPct val="150000"/>
              </a:lnSpc>
              <a:spcBef>
                <a:spcPts val="0"/>
              </a:spcBef>
              <a:spcAft>
                <a:spcPts val="0"/>
              </a:spcAft>
              <a:buClr>
                <a:srgbClr val="F9A826"/>
              </a:buClr>
              <a:buSzPts val="3600"/>
              <a:buFont typeface="Calibri"/>
              <a:buNone/>
              <a:defRPr sz="3600">
                <a:solidFill>
                  <a:schemeClr val="bg1"/>
                </a:solidFill>
                <a:latin typeface="Calibri"/>
                <a:ea typeface="Calibri"/>
                <a:cs typeface="Calibri"/>
              </a:defRPr>
            </a:lvl1pPr>
          </a:lstStyle>
          <a:p>
            <a:r>
              <a:rPr lang="ar-SA" sz="2800" dirty="0">
                <a:sym typeface="Calibri"/>
              </a:rPr>
              <a:t>2- تعتبر الثلاجة </a:t>
            </a:r>
            <a:r>
              <a:rPr lang="ar-SA" sz="2800" dirty="0"/>
              <a:t>من الأمثلة على نظام التحكم المغلق </a:t>
            </a:r>
            <a:endParaRPr lang="ar-KW" sz="2800" dirty="0"/>
          </a:p>
        </p:txBody>
      </p:sp>
      <p:sp>
        <p:nvSpPr>
          <p:cNvPr id="8" name="Google Shape;374;p18">
            <a:extLst>
              <a:ext uri="{FF2B5EF4-FFF2-40B4-BE49-F238E27FC236}">
                <a16:creationId xmlns:a16="http://schemas.microsoft.com/office/drawing/2014/main" id="{E3D46548-C57A-4B7F-853E-2DA6E8310331}"/>
              </a:ext>
            </a:extLst>
          </p:cNvPr>
          <p:cNvSpPr txBox="1"/>
          <p:nvPr/>
        </p:nvSpPr>
        <p:spPr>
          <a:xfrm>
            <a:off x="2506857" y="5614028"/>
            <a:ext cx="8808841" cy="802663"/>
          </a:xfrm>
          <a:prstGeom prst="rect">
            <a:avLst/>
          </a:prstGeom>
          <a:solidFill>
            <a:srgbClr val="F2A40D"/>
          </a:solidFill>
          <a:ln>
            <a:noFill/>
          </a:ln>
        </p:spPr>
        <p:txBody>
          <a:bodyPr spcFirstLastPara="1" wrap="square" lIns="91425" tIns="45700" rIns="91425" bIns="45700" anchor="ctr" anchorCtr="0">
            <a:normAutofit/>
          </a:bodyPr>
          <a:lstStyle/>
          <a:p>
            <a:pPr lvl="0">
              <a:lnSpc>
                <a:spcPct val="150000"/>
              </a:lnSpc>
              <a:buClr>
                <a:srgbClr val="F9A826"/>
              </a:buClr>
              <a:buSzPts val="3600"/>
            </a:pPr>
            <a:r>
              <a:rPr lang="ar-SA" sz="2800" dirty="0">
                <a:solidFill>
                  <a:schemeClr val="bg1"/>
                </a:solidFill>
                <a:latin typeface="Calibri"/>
                <a:ea typeface="Calibri"/>
                <a:cs typeface="Calibri"/>
                <a:sym typeface="Calibri"/>
              </a:rPr>
              <a:t>3- يمكن استخدام مستشعر اللمس للكشف عن حدوث تلامس أو ضغط</a:t>
            </a:r>
            <a:endParaRPr sz="2800" dirty="0">
              <a:solidFill>
                <a:schemeClr val="bg1"/>
              </a:solidFill>
              <a:latin typeface="Calibri"/>
              <a:ea typeface="Calibri"/>
              <a:cs typeface="Calibri"/>
            </a:endParaRPr>
          </a:p>
        </p:txBody>
      </p:sp>
      <p:sp>
        <p:nvSpPr>
          <p:cNvPr id="9" name="Google Shape;374;p18">
            <a:extLst>
              <a:ext uri="{FF2B5EF4-FFF2-40B4-BE49-F238E27FC236}">
                <a16:creationId xmlns:a16="http://schemas.microsoft.com/office/drawing/2014/main" id="{39CE84A8-8270-41DC-9F90-F514FBBABF32}"/>
              </a:ext>
            </a:extLst>
          </p:cNvPr>
          <p:cNvSpPr txBox="1"/>
          <p:nvPr/>
        </p:nvSpPr>
        <p:spPr>
          <a:xfrm>
            <a:off x="731520" y="3257195"/>
            <a:ext cx="1434463" cy="802663"/>
          </a:xfrm>
          <a:prstGeom prst="rect">
            <a:avLst/>
          </a:prstGeom>
          <a:solidFill>
            <a:srgbClr val="F2A40D"/>
          </a:solidFill>
          <a:ln>
            <a:noFill/>
          </a:ln>
        </p:spPr>
        <p:txBody>
          <a:bodyPr spcFirstLastPara="1" wrap="square" lIns="91425" tIns="45700" rIns="91425" bIns="45700" anchor="ctr" anchorCtr="0">
            <a:normAutofit fontScale="92500" lnSpcReduction="10000"/>
          </a:bodyPr>
          <a:lstStyle/>
          <a:p>
            <a:pPr marL="0" marR="0" lvl="0" indent="0" rtl="1">
              <a:lnSpc>
                <a:spcPct val="150000"/>
              </a:lnSpc>
              <a:spcBef>
                <a:spcPts val="0"/>
              </a:spcBef>
              <a:spcAft>
                <a:spcPts val="0"/>
              </a:spcAft>
              <a:buClr>
                <a:srgbClr val="F9A826"/>
              </a:buClr>
              <a:buSzPts val="3600"/>
              <a:buFont typeface="Calibri"/>
              <a:buNone/>
            </a:pPr>
            <a:endParaRPr sz="3600" dirty="0">
              <a:solidFill>
                <a:schemeClr val="bg1"/>
              </a:solidFill>
              <a:latin typeface="Calibri"/>
              <a:ea typeface="Calibri"/>
              <a:cs typeface="Calibri"/>
            </a:endParaRPr>
          </a:p>
        </p:txBody>
      </p:sp>
      <p:sp>
        <p:nvSpPr>
          <p:cNvPr id="10" name="Google Shape;374;p18">
            <a:extLst>
              <a:ext uri="{FF2B5EF4-FFF2-40B4-BE49-F238E27FC236}">
                <a16:creationId xmlns:a16="http://schemas.microsoft.com/office/drawing/2014/main" id="{1433F248-5152-4BA7-B903-19F3F78B078E}"/>
              </a:ext>
            </a:extLst>
          </p:cNvPr>
          <p:cNvSpPr txBox="1"/>
          <p:nvPr/>
        </p:nvSpPr>
        <p:spPr>
          <a:xfrm>
            <a:off x="731519" y="4386560"/>
            <a:ext cx="1434463" cy="802663"/>
          </a:xfrm>
          <a:prstGeom prst="rect">
            <a:avLst/>
          </a:prstGeom>
          <a:solidFill>
            <a:srgbClr val="F2A40D"/>
          </a:solidFill>
          <a:ln>
            <a:noFill/>
          </a:ln>
        </p:spPr>
        <p:txBody>
          <a:bodyPr spcFirstLastPara="1" wrap="square" lIns="91425" tIns="45700" rIns="91425" bIns="45700" anchor="ctr" anchorCtr="0">
            <a:normAutofit fontScale="92500" lnSpcReduction="10000"/>
          </a:bodyPr>
          <a:lstStyle>
            <a:defPPr>
              <a:defRPr lang="ar-SA"/>
            </a:defPPr>
            <a:lvl1pPr marR="0" lvl="0" indent="0">
              <a:lnSpc>
                <a:spcPct val="150000"/>
              </a:lnSpc>
              <a:spcBef>
                <a:spcPts val="0"/>
              </a:spcBef>
              <a:spcAft>
                <a:spcPts val="0"/>
              </a:spcAft>
              <a:buClr>
                <a:srgbClr val="F9A826"/>
              </a:buClr>
              <a:buSzPts val="3600"/>
              <a:buFont typeface="Calibri"/>
              <a:buNone/>
              <a:defRPr sz="3600">
                <a:solidFill>
                  <a:schemeClr val="bg1"/>
                </a:solidFill>
                <a:latin typeface="Calibri"/>
                <a:ea typeface="Calibri"/>
                <a:cs typeface="Calibri"/>
              </a:defRPr>
            </a:lvl1pPr>
          </a:lstStyle>
          <a:p>
            <a:endParaRPr dirty="0"/>
          </a:p>
        </p:txBody>
      </p:sp>
      <p:sp>
        <p:nvSpPr>
          <p:cNvPr id="11" name="Google Shape;374;p18">
            <a:extLst>
              <a:ext uri="{FF2B5EF4-FFF2-40B4-BE49-F238E27FC236}">
                <a16:creationId xmlns:a16="http://schemas.microsoft.com/office/drawing/2014/main" id="{E53277B2-8B29-4D8D-82D4-2BCBB3C750E3}"/>
              </a:ext>
            </a:extLst>
          </p:cNvPr>
          <p:cNvSpPr txBox="1"/>
          <p:nvPr/>
        </p:nvSpPr>
        <p:spPr>
          <a:xfrm>
            <a:off x="731518" y="5614028"/>
            <a:ext cx="1434463" cy="802663"/>
          </a:xfrm>
          <a:prstGeom prst="rect">
            <a:avLst/>
          </a:prstGeom>
          <a:solidFill>
            <a:srgbClr val="F2A40D"/>
          </a:solidFill>
          <a:ln>
            <a:noFill/>
          </a:ln>
        </p:spPr>
        <p:txBody>
          <a:bodyPr spcFirstLastPara="1" wrap="square" lIns="91425" tIns="45700" rIns="91425" bIns="45700" anchor="ctr" anchorCtr="0">
            <a:normAutofit/>
          </a:bodyPr>
          <a:lstStyle/>
          <a:p>
            <a:pPr marL="0" marR="0" lvl="0" indent="0" rtl="1">
              <a:lnSpc>
                <a:spcPct val="150000"/>
              </a:lnSpc>
              <a:spcBef>
                <a:spcPts val="0"/>
              </a:spcBef>
              <a:spcAft>
                <a:spcPts val="0"/>
              </a:spcAft>
              <a:buClr>
                <a:srgbClr val="F9A826"/>
              </a:buClr>
              <a:buSzPts val="3600"/>
              <a:buFont typeface="Calibri"/>
              <a:buNone/>
            </a:pPr>
            <a:endParaRPr dirty="0">
              <a:solidFill>
                <a:schemeClr val="bg1"/>
              </a:solidFill>
            </a:endParaRPr>
          </a:p>
        </p:txBody>
      </p:sp>
      <p:grpSp>
        <p:nvGrpSpPr>
          <p:cNvPr id="12" name="مجموعة 11">
            <a:extLst>
              <a:ext uri="{FF2B5EF4-FFF2-40B4-BE49-F238E27FC236}">
                <a16:creationId xmlns:a16="http://schemas.microsoft.com/office/drawing/2014/main" id="{E27AA14E-225F-46CC-9680-8EAA9FFD62F6}"/>
              </a:ext>
            </a:extLst>
          </p:cNvPr>
          <p:cNvGrpSpPr/>
          <p:nvPr/>
        </p:nvGrpSpPr>
        <p:grpSpPr>
          <a:xfrm>
            <a:off x="1010542" y="4605306"/>
            <a:ext cx="868678" cy="456412"/>
            <a:chOff x="1353442" y="4651026"/>
            <a:chExt cx="868678" cy="456412"/>
          </a:xfrm>
        </p:grpSpPr>
        <p:cxnSp>
          <p:nvCxnSpPr>
            <p:cNvPr id="13" name="رابط مستقيم 12">
              <a:extLst>
                <a:ext uri="{FF2B5EF4-FFF2-40B4-BE49-F238E27FC236}">
                  <a16:creationId xmlns:a16="http://schemas.microsoft.com/office/drawing/2014/main" id="{79A48428-1E50-4F6C-92A2-CA218D01EF60}"/>
                </a:ext>
              </a:extLst>
            </p:cNvPr>
            <p:cNvCxnSpPr>
              <a:cxnSpLocks/>
            </p:cNvCxnSpPr>
            <p:nvPr/>
          </p:nvCxnSpPr>
          <p:spPr>
            <a:xfrm>
              <a:off x="1353442" y="4811365"/>
              <a:ext cx="251460" cy="2960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a16="http://schemas.microsoft.com/office/drawing/2014/main" id="{F06DCA73-E73E-4F7A-A15A-34297CF292B7}"/>
                </a:ext>
              </a:extLst>
            </p:cNvPr>
            <p:cNvCxnSpPr>
              <a:cxnSpLocks/>
            </p:cNvCxnSpPr>
            <p:nvPr/>
          </p:nvCxnSpPr>
          <p:spPr>
            <a:xfrm flipV="1">
              <a:off x="1582042" y="4651026"/>
              <a:ext cx="640078" cy="453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5" name="رسم 14" descr="إغلاق خطوط عريضة">
            <a:extLst>
              <a:ext uri="{FF2B5EF4-FFF2-40B4-BE49-F238E27FC236}">
                <a16:creationId xmlns:a16="http://schemas.microsoft.com/office/drawing/2014/main" id="{E5FB4C60-52F2-47EF-92A0-373C137969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0542" y="3192078"/>
            <a:ext cx="914400" cy="914400"/>
          </a:xfrm>
          <a:prstGeom prst="rect">
            <a:avLst/>
          </a:prstGeom>
        </p:spPr>
      </p:pic>
      <p:grpSp>
        <p:nvGrpSpPr>
          <p:cNvPr id="16" name="مجموعة 15">
            <a:extLst>
              <a:ext uri="{FF2B5EF4-FFF2-40B4-BE49-F238E27FC236}">
                <a16:creationId xmlns:a16="http://schemas.microsoft.com/office/drawing/2014/main" id="{092F88A7-5EC3-4129-9D76-DFDFC1C58FB4}"/>
              </a:ext>
            </a:extLst>
          </p:cNvPr>
          <p:cNvGrpSpPr/>
          <p:nvPr/>
        </p:nvGrpSpPr>
        <p:grpSpPr>
          <a:xfrm>
            <a:off x="1002922" y="5832126"/>
            <a:ext cx="868678" cy="456412"/>
            <a:chOff x="1353442" y="4651026"/>
            <a:chExt cx="868678" cy="456412"/>
          </a:xfrm>
        </p:grpSpPr>
        <p:cxnSp>
          <p:nvCxnSpPr>
            <p:cNvPr id="17" name="رابط مستقيم 16">
              <a:extLst>
                <a:ext uri="{FF2B5EF4-FFF2-40B4-BE49-F238E27FC236}">
                  <a16:creationId xmlns:a16="http://schemas.microsoft.com/office/drawing/2014/main" id="{B02DD52F-07BB-443B-8BDF-789774555196}"/>
                </a:ext>
              </a:extLst>
            </p:cNvPr>
            <p:cNvCxnSpPr>
              <a:cxnSpLocks/>
            </p:cNvCxnSpPr>
            <p:nvPr/>
          </p:nvCxnSpPr>
          <p:spPr>
            <a:xfrm>
              <a:off x="1353442" y="4811365"/>
              <a:ext cx="251460" cy="2960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رابط مستقيم 17">
              <a:extLst>
                <a:ext uri="{FF2B5EF4-FFF2-40B4-BE49-F238E27FC236}">
                  <a16:creationId xmlns:a16="http://schemas.microsoft.com/office/drawing/2014/main" id="{7B29B935-C7B6-4FA1-AD39-18EF89D90104}"/>
                </a:ext>
              </a:extLst>
            </p:cNvPr>
            <p:cNvCxnSpPr>
              <a:cxnSpLocks/>
            </p:cNvCxnSpPr>
            <p:nvPr/>
          </p:nvCxnSpPr>
          <p:spPr>
            <a:xfrm flipV="1">
              <a:off x="1582042" y="4651026"/>
              <a:ext cx="640078" cy="453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Google Shape;374;p18">
            <a:extLst>
              <a:ext uri="{FF2B5EF4-FFF2-40B4-BE49-F238E27FC236}">
                <a16:creationId xmlns:a16="http://schemas.microsoft.com/office/drawing/2014/main" id="{1F746C1E-1C36-4FF4-9CB2-267CD540816C}"/>
              </a:ext>
            </a:extLst>
          </p:cNvPr>
          <p:cNvSpPr txBox="1"/>
          <p:nvPr/>
        </p:nvSpPr>
        <p:spPr>
          <a:xfrm>
            <a:off x="371475" y="1900339"/>
            <a:ext cx="11449049" cy="1105396"/>
          </a:xfrm>
          <a:prstGeom prst="rect">
            <a:avLst/>
          </a:prstGeom>
          <a:noFill/>
          <a:ln>
            <a:noFill/>
          </a:ln>
        </p:spPr>
        <p:txBody>
          <a:bodyPr spcFirstLastPara="1" wrap="square" lIns="91425" tIns="45700" rIns="91425" bIns="45700" anchor="ctr" anchorCtr="0">
            <a:normAutofit/>
          </a:bodyPr>
          <a:lstStyle/>
          <a:p>
            <a:pPr marL="0" marR="0" lvl="0" indent="0" algn="ctr" rtl="1">
              <a:lnSpc>
                <a:spcPct val="150000"/>
              </a:lnSpc>
              <a:spcBef>
                <a:spcPts val="0"/>
              </a:spcBef>
              <a:spcAft>
                <a:spcPts val="0"/>
              </a:spcAft>
              <a:buClr>
                <a:schemeClr val="dk1"/>
              </a:buClr>
              <a:buSzPts val="3600"/>
              <a:buFont typeface="Calibri"/>
              <a:buNone/>
            </a:pPr>
            <a:r>
              <a:rPr lang="ar-SA" sz="3600" b="1" dirty="0">
                <a:solidFill>
                  <a:schemeClr val="dk1"/>
                </a:solidFill>
                <a:latin typeface="Calibri"/>
                <a:cs typeface="Calibri"/>
                <a:sym typeface="Calibri"/>
              </a:rPr>
              <a:t>هل العبارة الموجودة أمامك صحيحة أم خاطئة</a:t>
            </a:r>
            <a:endParaRPr b="1" dirty="0"/>
          </a:p>
        </p:txBody>
      </p:sp>
    </p:spTree>
    <p:extLst>
      <p:ext uri="{BB962C8B-B14F-4D97-AF65-F5344CB8AC3E}">
        <p14:creationId xmlns:p14="http://schemas.microsoft.com/office/powerpoint/2010/main" val="8794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مستطيل 20">
            <a:extLst>
              <a:ext uri="{FF2B5EF4-FFF2-40B4-BE49-F238E27FC236}">
                <a16:creationId xmlns:a16="http://schemas.microsoft.com/office/drawing/2014/main" id="{E57CEC24-4910-4350-BD32-F097B268DB02}"/>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3">
            <a:extLst>
              <a:ext uri="{FF2B5EF4-FFF2-40B4-BE49-F238E27FC236}">
                <a16:creationId xmlns:a16="http://schemas.microsoft.com/office/drawing/2014/main" id="{195B62A7-FB99-4F46-A429-B4D48C40376D}"/>
              </a:ext>
            </a:extLst>
          </p:cNvPr>
          <p:cNvSpPr/>
          <p:nvPr/>
        </p:nvSpPr>
        <p:spPr>
          <a:xfrm>
            <a:off x="0" y="2237639"/>
            <a:ext cx="12192000" cy="2733702"/>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5" name="عنوان 1">
            <a:extLst>
              <a:ext uri="{FF2B5EF4-FFF2-40B4-BE49-F238E27FC236}">
                <a16:creationId xmlns:a16="http://schemas.microsoft.com/office/drawing/2014/main" id="{6041DC8B-8CB2-4032-BB54-0EEA9A0A4FAD}"/>
              </a:ext>
            </a:extLst>
          </p:cNvPr>
          <p:cNvSpPr>
            <a:spLocks noGrp="1"/>
          </p:cNvSpPr>
          <p:nvPr>
            <p:ph type="title"/>
          </p:nvPr>
        </p:nvSpPr>
        <p:spPr>
          <a:xfrm>
            <a:off x="8784" y="2345156"/>
            <a:ext cx="12183216" cy="2443303"/>
          </a:xfrm>
        </p:spPr>
        <p:txBody>
          <a:bodyPr>
            <a:noAutofit/>
          </a:bodyPr>
          <a:lstStyle/>
          <a:p>
            <a:pPr algn="ctr">
              <a:lnSpc>
                <a:spcPct val="100000"/>
              </a:lnSpc>
            </a:pPr>
            <a:r>
              <a:rPr lang="ar-SA" sz="3600" dirty="0">
                <a:solidFill>
                  <a:schemeClr val="bg1"/>
                </a:solidFill>
              </a:rPr>
              <a:t>أوقدت نوره المدفأة ونامت بعد عدة ساعات </a:t>
            </a:r>
            <a:br>
              <a:rPr lang="ar-SA" sz="3600" dirty="0">
                <a:solidFill>
                  <a:schemeClr val="bg1"/>
                </a:solidFill>
              </a:rPr>
            </a:br>
            <a:r>
              <a:rPr lang="ar-SA" sz="3600" dirty="0">
                <a:solidFill>
                  <a:schemeClr val="bg1"/>
                </a:solidFill>
              </a:rPr>
              <a:t>شب حريق في المنزل بسبب المدفأة و لم يشعر به أهل المنزل</a:t>
            </a:r>
            <a:br>
              <a:rPr lang="ar-SA" sz="3600" dirty="0">
                <a:solidFill>
                  <a:schemeClr val="bg1"/>
                </a:solidFill>
              </a:rPr>
            </a:br>
            <a:r>
              <a:rPr lang="ar-SA" sz="3600" dirty="0">
                <a:solidFill>
                  <a:schemeClr val="bg1"/>
                </a:solidFill>
              </a:rPr>
              <a:t>وعندما انتبهوا لوجود النار بالكاد هربوا من المنزل و التهمت النار كل شيء ولم تبقي على شيء في حال جيدة ؟ </a:t>
            </a:r>
            <a:r>
              <a:rPr lang="ar-SA" sz="3600" dirty="0"/>
              <a:t>كيف يمكن تفادي مثل هذه المشكلات؟؟</a:t>
            </a:r>
          </a:p>
        </p:txBody>
      </p:sp>
      <p:sp>
        <p:nvSpPr>
          <p:cNvPr id="23" name="عنوان 1">
            <a:extLst>
              <a:ext uri="{FF2B5EF4-FFF2-40B4-BE49-F238E27FC236}">
                <a16:creationId xmlns:a16="http://schemas.microsoft.com/office/drawing/2014/main" id="{EAFBC2D3-DD21-442D-B5D1-2EA96894F36D}"/>
              </a:ext>
            </a:extLst>
          </p:cNvPr>
          <p:cNvSpPr txBox="1">
            <a:spLocks/>
          </p:cNvSpPr>
          <p:nvPr/>
        </p:nvSpPr>
        <p:spPr>
          <a:xfrm>
            <a:off x="8334272" y="-80941"/>
            <a:ext cx="2801252"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استراتيجية قراءة الصور</a:t>
            </a:r>
          </a:p>
        </p:txBody>
      </p:sp>
      <p:sp>
        <p:nvSpPr>
          <p:cNvPr id="24" name="عنوان 1">
            <a:extLst>
              <a:ext uri="{FF2B5EF4-FFF2-40B4-BE49-F238E27FC236}">
                <a16:creationId xmlns:a16="http://schemas.microsoft.com/office/drawing/2014/main" id="{66FADC2F-1CB1-4295-8AF4-7B97ABDDE73B}"/>
              </a:ext>
            </a:extLst>
          </p:cNvPr>
          <p:cNvSpPr txBox="1">
            <a:spLocks/>
          </p:cNvSpPr>
          <p:nvPr/>
        </p:nvSpPr>
        <p:spPr>
          <a:xfrm>
            <a:off x="34910" y="-110437"/>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جـــــمـــاعي</a:t>
            </a:r>
          </a:p>
        </p:txBody>
      </p:sp>
      <p:sp>
        <p:nvSpPr>
          <p:cNvPr id="25" name="مستطيل: زوايا مستديرة 42">
            <a:extLst>
              <a:ext uri="{FF2B5EF4-FFF2-40B4-BE49-F238E27FC236}">
                <a16:creationId xmlns:a16="http://schemas.microsoft.com/office/drawing/2014/main" id="{1C7251E6-F551-489C-A1AA-3C6A8711C576}"/>
              </a:ext>
            </a:extLst>
          </p:cNvPr>
          <p:cNvSpPr/>
          <p:nvPr/>
        </p:nvSpPr>
        <p:spPr>
          <a:xfrm>
            <a:off x="8657304"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53" y="60339"/>
                  <a:pt x="54235" y="3847"/>
                  <a:pt x="119414" y="0"/>
                </a:cubicBezTo>
                <a:cubicBezTo>
                  <a:pt x="1111462" y="105975"/>
                  <a:pt x="2566332" y="-110587"/>
                  <a:pt x="3049231" y="0"/>
                </a:cubicBezTo>
                <a:cubicBezTo>
                  <a:pt x="3112383" y="3991"/>
                  <a:pt x="3175716" y="44141"/>
                  <a:pt x="3168645" y="119414"/>
                </a:cubicBezTo>
                <a:cubicBezTo>
                  <a:pt x="3206084" y="302614"/>
                  <a:pt x="3171426" y="367295"/>
                  <a:pt x="3168645" y="597058"/>
                </a:cubicBezTo>
                <a:cubicBezTo>
                  <a:pt x="3166770" y="655302"/>
                  <a:pt x="3119062" y="710240"/>
                  <a:pt x="3049231" y="716472"/>
                </a:cubicBezTo>
                <a:cubicBezTo>
                  <a:pt x="2342090" y="615460"/>
                  <a:pt x="531651" y="721926"/>
                  <a:pt x="119414" y="716472"/>
                </a:cubicBezTo>
                <a:cubicBezTo>
                  <a:pt x="54161" y="712986"/>
                  <a:pt x="-1786" y="663584"/>
                  <a:pt x="0" y="597058"/>
                </a:cubicBezTo>
                <a:cubicBezTo>
                  <a:pt x="29869" y="538256"/>
                  <a:pt x="25596" y="194582"/>
                  <a:pt x="0" y="119414"/>
                </a:cubicBezTo>
                <a:close/>
              </a:path>
              <a:path w="3168645" h="716472" stroke="0" extrusionOk="0">
                <a:moveTo>
                  <a:pt x="0" y="119414"/>
                </a:moveTo>
                <a:cubicBezTo>
                  <a:pt x="-4514" y="56031"/>
                  <a:pt x="53622" y="-8411"/>
                  <a:pt x="119414" y="0"/>
                </a:cubicBezTo>
                <a:cubicBezTo>
                  <a:pt x="768498" y="-100754"/>
                  <a:pt x="2159488" y="120305"/>
                  <a:pt x="3049231" y="0"/>
                </a:cubicBezTo>
                <a:cubicBezTo>
                  <a:pt x="3113345" y="9588"/>
                  <a:pt x="3174738" y="53457"/>
                  <a:pt x="3168645" y="119414"/>
                </a:cubicBezTo>
                <a:cubicBezTo>
                  <a:pt x="3139680" y="189285"/>
                  <a:pt x="3168535" y="450825"/>
                  <a:pt x="3168645" y="597058"/>
                </a:cubicBezTo>
                <a:cubicBezTo>
                  <a:pt x="3167497" y="663266"/>
                  <a:pt x="3116154" y="718492"/>
                  <a:pt x="3049231" y="716472"/>
                </a:cubicBezTo>
                <a:cubicBezTo>
                  <a:pt x="1865943" y="654939"/>
                  <a:pt x="1422913" y="704909"/>
                  <a:pt x="119414" y="716472"/>
                </a:cubicBezTo>
                <a:cubicBezTo>
                  <a:pt x="52405" y="715116"/>
                  <a:pt x="-7672" y="671708"/>
                  <a:pt x="0" y="597058"/>
                </a:cubicBezTo>
                <a:cubicBezTo>
                  <a:pt x="38916" y="428363"/>
                  <a:pt x="20737" y="331363"/>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88223217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6" name="مستطيل: زوايا مستديرة 45">
            <a:extLst>
              <a:ext uri="{FF2B5EF4-FFF2-40B4-BE49-F238E27FC236}">
                <a16:creationId xmlns:a16="http://schemas.microsoft.com/office/drawing/2014/main" id="{5339312E-9BB6-4E9E-873F-49FD749AD648}"/>
              </a:ext>
            </a:extLst>
          </p:cNvPr>
          <p:cNvSpPr/>
          <p:nvPr/>
        </p:nvSpPr>
        <p:spPr>
          <a:xfrm>
            <a:off x="4657350" y="202649"/>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1788" y="62156"/>
                  <a:pt x="49386" y="-8257"/>
                  <a:pt x="119414" y="0"/>
                </a:cubicBezTo>
                <a:cubicBezTo>
                  <a:pt x="738088" y="-148608"/>
                  <a:pt x="2620315" y="-75007"/>
                  <a:pt x="3049231" y="0"/>
                </a:cubicBezTo>
                <a:cubicBezTo>
                  <a:pt x="3106406" y="574"/>
                  <a:pt x="3163309" y="58995"/>
                  <a:pt x="3168645" y="119414"/>
                </a:cubicBezTo>
                <a:cubicBezTo>
                  <a:pt x="3153564" y="267106"/>
                  <a:pt x="3199051" y="440962"/>
                  <a:pt x="3168645" y="597058"/>
                </a:cubicBezTo>
                <a:cubicBezTo>
                  <a:pt x="3163108" y="669656"/>
                  <a:pt x="3117702" y="704495"/>
                  <a:pt x="3049231" y="716472"/>
                </a:cubicBezTo>
                <a:cubicBezTo>
                  <a:pt x="2319997" y="869912"/>
                  <a:pt x="418785" y="731351"/>
                  <a:pt x="119414" y="716472"/>
                </a:cubicBezTo>
                <a:cubicBezTo>
                  <a:pt x="52777" y="716075"/>
                  <a:pt x="1625" y="667125"/>
                  <a:pt x="0" y="597058"/>
                </a:cubicBezTo>
                <a:cubicBezTo>
                  <a:pt x="-30878" y="416978"/>
                  <a:pt x="-12218" y="170437"/>
                  <a:pt x="0" y="119414"/>
                </a:cubicBezTo>
                <a:close/>
              </a:path>
              <a:path w="3168645" h="716472" stroke="0" extrusionOk="0">
                <a:moveTo>
                  <a:pt x="0" y="119414"/>
                </a:moveTo>
                <a:cubicBezTo>
                  <a:pt x="-7190" y="60885"/>
                  <a:pt x="62091" y="1016"/>
                  <a:pt x="119414" y="0"/>
                </a:cubicBezTo>
                <a:cubicBezTo>
                  <a:pt x="1006748" y="-152464"/>
                  <a:pt x="2363509" y="-123629"/>
                  <a:pt x="3049231" y="0"/>
                </a:cubicBezTo>
                <a:cubicBezTo>
                  <a:pt x="3115386" y="6736"/>
                  <a:pt x="3168854" y="42529"/>
                  <a:pt x="3168645" y="119414"/>
                </a:cubicBezTo>
                <a:cubicBezTo>
                  <a:pt x="3208789" y="272194"/>
                  <a:pt x="3193317" y="384800"/>
                  <a:pt x="3168645" y="597058"/>
                </a:cubicBezTo>
                <a:cubicBezTo>
                  <a:pt x="3171206" y="667064"/>
                  <a:pt x="3118288" y="718928"/>
                  <a:pt x="3049231" y="716472"/>
                </a:cubicBezTo>
                <a:cubicBezTo>
                  <a:pt x="1812362" y="811144"/>
                  <a:pt x="1294172" y="548329"/>
                  <a:pt x="119414" y="716472"/>
                </a:cubicBezTo>
                <a:cubicBezTo>
                  <a:pt x="46544" y="718482"/>
                  <a:pt x="-5122" y="667248"/>
                  <a:pt x="0" y="597058"/>
                </a:cubicBezTo>
                <a:cubicBezTo>
                  <a:pt x="-17649" y="469153"/>
                  <a:pt x="-26555" y="205100"/>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61190887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7" name="مستطيل: زوايا مستديرة 46">
            <a:extLst>
              <a:ext uri="{FF2B5EF4-FFF2-40B4-BE49-F238E27FC236}">
                <a16:creationId xmlns:a16="http://schemas.microsoft.com/office/drawing/2014/main" id="{FAC02FB8-09E9-462A-AEC1-5B8418965536}"/>
              </a:ext>
            </a:extLst>
          </p:cNvPr>
          <p:cNvSpPr/>
          <p:nvPr/>
        </p:nvSpPr>
        <p:spPr>
          <a:xfrm>
            <a:off x="389546"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39" y="57798"/>
                  <a:pt x="53359" y="3041"/>
                  <a:pt x="119414" y="0"/>
                </a:cubicBezTo>
                <a:cubicBezTo>
                  <a:pt x="773095" y="-101366"/>
                  <a:pt x="2317247" y="-76742"/>
                  <a:pt x="3049231" y="0"/>
                </a:cubicBezTo>
                <a:cubicBezTo>
                  <a:pt x="3103556" y="-4730"/>
                  <a:pt x="3162299" y="57913"/>
                  <a:pt x="3168645" y="119414"/>
                </a:cubicBezTo>
                <a:cubicBezTo>
                  <a:pt x="3158509" y="194829"/>
                  <a:pt x="3169925" y="503209"/>
                  <a:pt x="3168645" y="597058"/>
                </a:cubicBezTo>
                <a:cubicBezTo>
                  <a:pt x="3175512" y="659238"/>
                  <a:pt x="3112527" y="711365"/>
                  <a:pt x="3049231" y="716472"/>
                </a:cubicBezTo>
                <a:cubicBezTo>
                  <a:pt x="1732836" y="840833"/>
                  <a:pt x="1563468" y="689539"/>
                  <a:pt x="119414" y="716472"/>
                </a:cubicBezTo>
                <a:cubicBezTo>
                  <a:pt x="44467" y="719171"/>
                  <a:pt x="11356" y="668187"/>
                  <a:pt x="0" y="597058"/>
                </a:cubicBezTo>
                <a:cubicBezTo>
                  <a:pt x="9148" y="409992"/>
                  <a:pt x="-24595" y="342929"/>
                  <a:pt x="0" y="119414"/>
                </a:cubicBezTo>
                <a:close/>
              </a:path>
              <a:path w="3168645" h="716472" stroke="0" extrusionOk="0">
                <a:moveTo>
                  <a:pt x="0" y="119414"/>
                </a:moveTo>
                <a:cubicBezTo>
                  <a:pt x="-1607" y="53689"/>
                  <a:pt x="59778" y="4303"/>
                  <a:pt x="119414" y="0"/>
                </a:cubicBezTo>
                <a:cubicBezTo>
                  <a:pt x="1494348" y="-46886"/>
                  <a:pt x="1772761" y="167989"/>
                  <a:pt x="3049231" y="0"/>
                </a:cubicBezTo>
                <a:cubicBezTo>
                  <a:pt x="3124585" y="1186"/>
                  <a:pt x="3161278" y="47174"/>
                  <a:pt x="3168645" y="119414"/>
                </a:cubicBezTo>
                <a:cubicBezTo>
                  <a:pt x="3178224" y="245230"/>
                  <a:pt x="3156431" y="538992"/>
                  <a:pt x="3168645" y="597058"/>
                </a:cubicBezTo>
                <a:cubicBezTo>
                  <a:pt x="3174673" y="673687"/>
                  <a:pt x="3106118" y="709156"/>
                  <a:pt x="3049231" y="716472"/>
                </a:cubicBezTo>
                <a:cubicBezTo>
                  <a:pt x="2270843" y="676275"/>
                  <a:pt x="1071352" y="615739"/>
                  <a:pt x="119414" y="716472"/>
                </a:cubicBezTo>
                <a:cubicBezTo>
                  <a:pt x="57642" y="713667"/>
                  <a:pt x="6208" y="656676"/>
                  <a:pt x="0" y="597058"/>
                </a:cubicBezTo>
                <a:cubicBezTo>
                  <a:pt x="39988" y="443059"/>
                  <a:pt x="-18020" y="300388"/>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264824312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8" name="مستطيل: زوايا مستديرة 27">
            <a:extLst>
              <a:ext uri="{FF2B5EF4-FFF2-40B4-BE49-F238E27FC236}">
                <a16:creationId xmlns:a16="http://schemas.microsoft.com/office/drawing/2014/main" id="{B84F2920-1542-44C2-AA4A-781FD564AACB}"/>
              </a:ext>
            </a:extLst>
          </p:cNvPr>
          <p:cNvSpPr/>
          <p:nvPr/>
        </p:nvSpPr>
        <p:spPr>
          <a:xfrm>
            <a:off x="11207042" y="258766"/>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9" name="مستطيل: زوايا مستديرة 28">
            <a:extLst>
              <a:ext uri="{FF2B5EF4-FFF2-40B4-BE49-F238E27FC236}">
                <a16:creationId xmlns:a16="http://schemas.microsoft.com/office/drawing/2014/main" id="{411434B8-6C6D-4564-B8C6-30ACA8B11EB3}"/>
              </a:ext>
            </a:extLst>
          </p:cNvPr>
          <p:cNvSpPr/>
          <p:nvPr/>
        </p:nvSpPr>
        <p:spPr>
          <a:xfrm>
            <a:off x="7189112" y="281679"/>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زوايا مستديرة 29">
            <a:extLst>
              <a:ext uri="{FF2B5EF4-FFF2-40B4-BE49-F238E27FC236}">
                <a16:creationId xmlns:a16="http://schemas.microsoft.com/office/drawing/2014/main" id="{33F0B854-7CAE-4880-8B7A-E90041EC6878}"/>
              </a:ext>
            </a:extLst>
          </p:cNvPr>
          <p:cNvSpPr/>
          <p:nvPr/>
        </p:nvSpPr>
        <p:spPr>
          <a:xfrm>
            <a:off x="2881089" y="288603"/>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31" name="صورة 30" descr="صورة تحتوي على نص, ساعة حائط, ساعة&#10;&#10;تم إنشاء الوصف تلقائياً">
            <a:extLst>
              <a:ext uri="{FF2B5EF4-FFF2-40B4-BE49-F238E27FC236}">
                <a16:creationId xmlns:a16="http://schemas.microsoft.com/office/drawing/2014/main" id="{A309515A-EF06-45A3-A3C1-C966856F3E09}"/>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88652" y="275552"/>
            <a:ext cx="512190" cy="629164"/>
          </a:xfrm>
          <a:prstGeom prst="rect">
            <a:avLst/>
          </a:prstGeom>
        </p:spPr>
      </p:pic>
      <p:pic>
        <p:nvPicPr>
          <p:cNvPr id="32" name="صورة 31">
            <a:extLst>
              <a:ext uri="{FF2B5EF4-FFF2-40B4-BE49-F238E27FC236}">
                <a16:creationId xmlns:a16="http://schemas.microsoft.com/office/drawing/2014/main" id="{F65842CF-A958-4958-B550-A867BFF3F860}"/>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79710" y="175407"/>
            <a:ext cx="622744" cy="722382"/>
          </a:xfrm>
          <a:prstGeom prst="rect">
            <a:avLst/>
          </a:prstGeom>
        </p:spPr>
      </p:pic>
      <p:sp>
        <p:nvSpPr>
          <p:cNvPr id="33" name="عنوان 1">
            <a:extLst>
              <a:ext uri="{FF2B5EF4-FFF2-40B4-BE49-F238E27FC236}">
                <a16:creationId xmlns:a16="http://schemas.microsoft.com/office/drawing/2014/main" id="{E6D5033D-04E5-4675-B246-D02BF24C0675}"/>
              </a:ext>
            </a:extLst>
          </p:cNvPr>
          <p:cNvSpPr txBox="1">
            <a:spLocks/>
          </p:cNvSpPr>
          <p:nvPr/>
        </p:nvSpPr>
        <p:spPr>
          <a:xfrm>
            <a:off x="8614642" y="-81068"/>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375" dirty="0">
                <a:solidFill>
                  <a:schemeClr val="bg1"/>
                </a:solidFill>
              </a:rPr>
              <a:t>استراتيجية حل المشكلات</a:t>
            </a:r>
          </a:p>
        </p:txBody>
      </p:sp>
      <p:sp>
        <p:nvSpPr>
          <p:cNvPr id="34" name="عنوان 1">
            <a:extLst>
              <a:ext uri="{FF2B5EF4-FFF2-40B4-BE49-F238E27FC236}">
                <a16:creationId xmlns:a16="http://schemas.microsoft.com/office/drawing/2014/main" id="{0D22EBA3-33FB-4819-9278-02C4AD2B7678}"/>
              </a:ext>
            </a:extLst>
          </p:cNvPr>
          <p:cNvSpPr txBox="1">
            <a:spLocks/>
          </p:cNvSpPr>
          <p:nvPr/>
        </p:nvSpPr>
        <p:spPr>
          <a:xfrm>
            <a:off x="4300231" y="-84289"/>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دقـــــيــــقـــة</a:t>
            </a:r>
          </a:p>
        </p:txBody>
      </p:sp>
      <p:sp>
        <p:nvSpPr>
          <p:cNvPr id="35" name="عنوان 1">
            <a:extLst>
              <a:ext uri="{FF2B5EF4-FFF2-40B4-BE49-F238E27FC236}">
                <a16:creationId xmlns:a16="http://schemas.microsoft.com/office/drawing/2014/main" id="{49130E38-9228-4226-90A3-C0854FB54559}"/>
              </a:ext>
            </a:extLst>
          </p:cNvPr>
          <p:cNvSpPr txBox="1">
            <a:spLocks/>
          </p:cNvSpPr>
          <p:nvPr/>
        </p:nvSpPr>
        <p:spPr>
          <a:xfrm>
            <a:off x="50147" y="-67573"/>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فــــــــــردي</a:t>
            </a:r>
          </a:p>
        </p:txBody>
      </p:sp>
      <p:pic>
        <p:nvPicPr>
          <p:cNvPr id="36" name="Picture 4" descr="Team Svg Png Icon Free Download (#288547) - OnlineWebFonts.COM">
            <a:extLst>
              <a:ext uri="{FF2B5EF4-FFF2-40B4-BE49-F238E27FC236}">
                <a16:creationId xmlns:a16="http://schemas.microsoft.com/office/drawing/2014/main" id="{09CCBCCA-49A0-45EE-8654-16D342CF68C1}"/>
              </a:ext>
            </a:extLst>
          </p:cNvPr>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976" b="97689" l="9990" r="89602">
                        <a14:foregroundMark x1="49134" y1="70438" x2="49134" y2="70438"/>
                        <a14:foregroundMark x1="66361" y1="56813" x2="37003" y2="81995"/>
                        <a14:foregroundMark x1="37003" y1="81995" x2="62487" y2="63625"/>
                        <a14:foregroundMark x1="62487" y1="63625" x2="24975" y2="86618"/>
                        <a14:foregroundMark x1="24975" y1="86618" x2="64832" y2="79075"/>
                        <a14:foregroundMark x1="64832" y1="79075" x2="54944" y2="39903"/>
                        <a14:foregroundMark x1="54944" y1="39903" x2="31600" y2="86375"/>
                        <a14:foregroundMark x1="31600" y1="86375" x2="31091" y2="94282"/>
                        <a14:foregroundMark x1="38736" y1="89781" x2="71865" y2="81144"/>
                        <a14:foregroundMark x1="71865" y1="81144" x2="54944" y2="81752"/>
                        <a14:foregroundMark x1="54944" y1="81752" x2="69215" y2="94282"/>
                        <a14:foregroundMark x1="57798" y1="93187" x2="77778" y2="94282"/>
                        <a14:foregroundMark x1="46279" y1="93187" x2="50153" y2="97689"/>
                      </a14:backgroundRemoval>
                    </a14:imgEffect>
                    <a14:imgEffect>
                      <a14:saturation sat="400000"/>
                    </a14:imgEffect>
                  </a14:imgLayer>
                </a14:imgProps>
              </a:ext>
              <a:ext uri="{28A0092B-C50C-407E-A947-70E740481C1C}">
                <a14:useLocalDpi xmlns:a14="http://schemas.microsoft.com/office/drawing/2010/main" val="0"/>
              </a:ext>
            </a:extLst>
          </a:blip>
          <a:srcRect l="-18073" r="-1" b="-33213"/>
          <a:stretch/>
        </p:blipFill>
        <p:spPr bwMode="auto">
          <a:xfrm>
            <a:off x="2714445" y="250769"/>
            <a:ext cx="805889" cy="761801"/>
          </a:xfrm>
          <a:prstGeom prst="rect">
            <a:avLst/>
          </a:prstGeom>
          <a:noFill/>
        </p:spPr>
      </p:pic>
      <p:pic>
        <p:nvPicPr>
          <p:cNvPr id="1026" name="Picture 2" descr="Free House Fire الكريسماس ، تنزيل مجاني قصاصة فنية ، قصاصة فنية مجانية - آخر">
            <a:extLst>
              <a:ext uri="{FF2B5EF4-FFF2-40B4-BE49-F238E27FC236}">
                <a16:creationId xmlns:a16="http://schemas.microsoft.com/office/drawing/2014/main" id="{3C955C3D-7644-47AA-83EB-DEF73C18D6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8661" y="4519748"/>
            <a:ext cx="2910208" cy="2299064"/>
          </a:xfrm>
          <a:prstGeom prst="rect">
            <a:avLst/>
          </a:prstGeom>
          <a:noFill/>
          <a:extLst>
            <a:ext uri="{909E8E84-426E-40DD-AFC4-6F175D3DCCD1}">
              <a14:hiddenFill xmlns:a14="http://schemas.microsoft.com/office/drawing/2010/main">
                <a:solidFill>
                  <a:srgbClr val="FFFFFF"/>
                </a:solidFill>
              </a14:hiddenFill>
            </a:ext>
          </a:extLst>
        </p:spPr>
      </p:pic>
      <p:pic>
        <p:nvPicPr>
          <p:cNvPr id="43" name="صورة 42">
            <a:extLst>
              <a:ext uri="{FF2B5EF4-FFF2-40B4-BE49-F238E27FC236}">
                <a16:creationId xmlns:a16="http://schemas.microsoft.com/office/drawing/2014/main" id="{F53B9820-C986-479E-A906-F87653B6AD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87" y="4302429"/>
            <a:ext cx="2733702" cy="2733702"/>
          </a:xfrm>
          <a:prstGeom prst="rect">
            <a:avLst/>
          </a:prstGeom>
        </p:spPr>
      </p:pic>
      <p:pic>
        <p:nvPicPr>
          <p:cNvPr id="1032" name="Picture 8" descr="fire alarm no background cutout PNG &amp; clipart images | CITYPNG">
            <a:extLst>
              <a:ext uri="{FF2B5EF4-FFF2-40B4-BE49-F238E27FC236}">
                <a16:creationId xmlns:a16="http://schemas.microsoft.com/office/drawing/2014/main" id="{7449AE35-FF12-43FC-9338-ED532EE55D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5855" y="4664791"/>
            <a:ext cx="1931633" cy="219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2CEDF3C9-ADFE-4048-A882-B9E3202172A1}"/>
              </a:ext>
            </a:extLst>
          </p:cNvPr>
          <p:cNvSpPr txBox="1">
            <a:spLocks/>
          </p:cNvSpPr>
          <p:nvPr/>
        </p:nvSpPr>
        <p:spPr>
          <a:xfrm>
            <a:off x="8334272" y="-80941"/>
            <a:ext cx="2801252"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استراتيجية قراءة الصور</a:t>
            </a:r>
          </a:p>
        </p:txBody>
      </p:sp>
      <p:sp>
        <p:nvSpPr>
          <p:cNvPr id="5" name="عنوان 1">
            <a:extLst>
              <a:ext uri="{FF2B5EF4-FFF2-40B4-BE49-F238E27FC236}">
                <a16:creationId xmlns:a16="http://schemas.microsoft.com/office/drawing/2014/main" id="{0554D821-EEA1-4D93-A3F7-680214CCBA54}"/>
              </a:ext>
            </a:extLst>
          </p:cNvPr>
          <p:cNvSpPr txBox="1">
            <a:spLocks/>
          </p:cNvSpPr>
          <p:nvPr/>
        </p:nvSpPr>
        <p:spPr>
          <a:xfrm>
            <a:off x="34910" y="-110437"/>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جـــــمـــاعي</a:t>
            </a:r>
          </a:p>
        </p:txBody>
      </p:sp>
      <p:sp>
        <p:nvSpPr>
          <p:cNvPr id="6" name="مستطيل: زوايا مستديرة 42">
            <a:extLst>
              <a:ext uri="{FF2B5EF4-FFF2-40B4-BE49-F238E27FC236}">
                <a16:creationId xmlns:a16="http://schemas.microsoft.com/office/drawing/2014/main" id="{792AE0C5-2B87-4A44-B85C-944F3CEF2AB1}"/>
              </a:ext>
            </a:extLst>
          </p:cNvPr>
          <p:cNvSpPr/>
          <p:nvPr/>
        </p:nvSpPr>
        <p:spPr>
          <a:xfrm>
            <a:off x="8657304"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53" y="60339"/>
                  <a:pt x="54235" y="3847"/>
                  <a:pt x="119414" y="0"/>
                </a:cubicBezTo>
                <a:cubicBezTo>
                  <a:pt x="1111462" y="105975"/>
                  <a:pt x="2566332" y="-110587"/>
                  <a:pt x="3049231" y="0"/>
                </a:cubicBezTo>
                <a:cubicBezTo>
                  <a:pt x="3112383" y="3991"/>
                  <a:pt x="3175716" y="44141"/>
                  <a:pt x="3168645" y="119414"/>
                </a:cubicBezTo>
                <a:cubicBezTo>
                  <a:pt x="3206084" y="302614"/>
                  <a:pt x="3171426" y="367295"/>
                  <a:pt x="3168645" y="597058"/>
                </a:cubicBezTo>
                <a:cubicBezTo>
                  <a:pt x="3166770" y="655302"/>
                  <a:pt x="3119062" y="710240"/>
                  <a:pt x="3049231" y="716472"/>
                </a:cubicBezTo>
                <a:cubicBezTo>
                  <a:pt x="2342090" y="615460"/>
                  <a:pt x="531651" y="721926"/>
                  <a:pt x="119414" y="716472"/>
                </a:cubicBezTo>
                <a:cubicBezTo>
                  <a:pt x="54161" y="712986"/>
                  <a:pt x="-1786" y="663584"/>
                  <a:pt x="0" y="597058"/>
                </a:cubicBezTo>
                <a:cubicBezTo>
                  <a:pt x="29869" y="538256"/>
                  <a:pt x="25596" y="194582"/>
                  <a:pt x="0" y="119414"/>
                </a:cubicBezTo>
                <a:close/>
              </a:path>
              <a:path w="3168645" h="716472" stroke="0" extrusionOk="0">
                <a:moveTo>
                  <a:pt x="0" y="119414"/>
                </a:moveTo>
                <a:cubicBezTo>
                  <a:pt x="-4514" y="56031"/>
                  <a:pt x="53622" y="-8411"/>
                  <a:pt x="119414" y="0"/>
                </a:cubicBezTo>
                <a:cubicBezTo>
                  <a:pt x="768498" y="-100754"/>
                  <a:pt x="2159488" y="120305"/>
                  <a:pt x="3049231" y="0"/>
                </a:cubicBezTo>
                <a:cubicBezTo>
                  <a:pt x="3113345" y="9588"/>
                  <a:pt x="3174738" y="53457"/>
                  <a:pt x="3168645" y="119414"/>
                </a:cubicBezTo>
                <a:cubicBezTo>
                  <a:pt x="3139680" y="189285"/>
                  <a:pt x="3168535" y="450825"/>
                  <a:pt x="3168645" y="597058"/>
                </a:cubicBezTo>
                <a:cubicBezTo>
                  <a:pt x="3167497" y="663266"/>
                  <a:pt x="3116154" y="718492"/>
                  <a:pt x="3049231" y="716472"/>
                </a:cubicBezTo>
                <a:cubicBezTo>
                  <a:pt x="1865943" y="654939"/>
                  <a:pt x="1422913" y="704909"/>
                  <a:pt x="119414" y="716472"/>
                </a:cubicBezTo>
                <a:cubicBezTo>
                  <a:pt x="52405" y="715116"/>
                  <a:pt x="-7672" y="671708"/>
                  <a:pt x="0" y="597058"/>
                </a:cubicBezTo>
                <a:cubicBezTo>
                  <a:pt x="38916" y="428363"/>
                  <a:pt x="20737" y="331363"/>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88223217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ستطيل: زوايا مستديرة 45">
            <a:extLst>
              <a:ext uri="{FF2B5EF4-FFF2-40B4-BE49-F238E27FC236}">
                <a16:creationId xmlns:a16="http://schemas.microsoft.com/office/drawing/2014/main" id="{4314191F-BCE0-4FFA-8854-17C9E1BF7979}"/>
              </a:ext>
            </a:extLst>
          </p:cNvPr>
          <p:cNvSpPr/>
          <p:nvPr/>
        </p:nvSpPr>
        <p:spPr>
          <a:xfrm>
            <a:off x="4657350" y="202649"/>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1788" y="62156"/>
                  <a:pt x="49386" y="-8257"/>
                  <a:pt x="119414" y="0"/>
                </a:cubicBezTo>
                <a:cubicBezTo>
                  <a:pt x="738088" y="-148608"/>
                  <a:pt x="2620315" y="-75007"/>
                  <a:pt x="3049231" y="0"/>
                </a:cubicBezTo>
                <a:cubicBezTo>
                  <a:pt x="3106406" y="574"/>
                  <a:pt x="3163309" y="58995"/>
                  <a:pt x="3168645" y="119414"/>
                </a:cubicBezTo>
                <a:cubicBezTo>
                  <a:pt x="3153564" y="267106"/>
                  <a:pt x="3199051" y="440962"/>
                  <a:pt x="3168645" y="597058"/>
                </a:cubicBezTo>
                <a:cubicBezTo>
                  <a:pt x="3163108" y="669656"/>
                  <a:pt x="3117702" y="704495"/>
                  <a:pt x="3049231" y="716472"/>
                </a:cubicBezTo>
                <a:cubicBezTo>
                  <a:pt x="2319997" y="869912"/>
                  <a:pt x="418785" y="731351"/>
                  <a:pt x="119414" y="716472"/>
                </a:cubicBezTo>
                <a:cubicBezTo>
                  <a:pt x="52777" y="716075"/>
                  <a:pt x="1625" y="667125"/>
                  <a:pt x="0" y="597058"/>
                </a:cubicBezTo>
                <a:cubicBezTo>
                  <a:pt x="-30878" y="416978"/>
                  <a:pt x="-12218" y="170437"/>
                  <a:pt x="0" y="119414"/>
                </a:cubicBezTo>
                <a:close/>
              </a:path>
              <a:path w="3168645" h="716472" stroke="0" extrusionOk="0">
                <a:moveTo>
                  <a:pt x="0" y="119414"/>
                </a:moveTo>
                <a:cubicBezTo>
                  <a:pt x="-7190" y="60885"/>
                  <a:pt x="62091" y="1016"/>
                  <a:pt x="119414" y="0"/>
                </a:cubicBezTo>
                <a:cubicBezTo>
                  <a:pt x="1006748" y="-152464"/>
                  <a:pt x="2363509" y="-123629"/>
                  <a:pt x="3049231" y="0"/>
                </a:cubicBezTo>
                <a:cubicBezTo>
                  <a:pt x="3115386" y="6736"/>
                  <a:pt x="3168854" y="42529"/>
                  <a:pt x="3168645" y="119414"/>
                </a:cubicBezTo>
                <a:cubicBezTo>
                  <a:pt x="3208789" y="272194"/>
                  <a:pt x="3193317" y="384800"/>
                  <a:pt x="3168645" y="597058"/>
                </a:cubicBezTo>
                <a:cubicBezTo>
                  <a:pt x="3171206" y="667064"/>
                  <a:pt x="3118288" y="718928"/>
                  <a:pt x="3049231" y="716472"/>
                </a:cubicBezTo>
                <a:cubicBezTo>
                  <a:pt x="1812362" y="811144"/>
                  <a:pt x="1294172" y="548329"/>
                  <a:pt x="119414" y="716472"/>
                </a:cubicBezTo>
                <a:cubicBezTo>
                  <a:pt x="46544" y="718482"/>
                  <a:pt x="-5122" y="667248"/>
                  <a:pt x="0" y="597058"/>
                </a:cubicBezTo>
                <a:cubicBezTo>
                  <a:pt x="-17649" y="469153"/>
                  <a:pt x="-26555" y="205100"/>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61190887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8" name="مستطيل: زوايا مستديرة 46">
            <a:extLst>
              <a:ext uri="{FF2B5EF4-FFF2-40B4-BE49-F238E27FC236}">
                <a16:creationId xmlns:a16="http://schemas.microsoft.com/office/drawing/2014/main" id="{892057F3-462D-4594-A4C6-A41C156FA500}"/>
              </a:ext>
            </a:extLst>
          </p:cNvPr>
          <p:cNvSpPr/>
          <p:nvPr/>
        </p:nvSpPr>
        <p:spPr>
          <a:xfrm>
            <a:off x="389546"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39" y="57798"/>
                  <a:pt x="53359" y="3041"/>
                  <a:pt x="119414" y="0"/>
                </a:cubicBezTo>
                <a:cubicBezTo>
                  <a:pt x="773095" y="-101366"/>
                  <a:pt x="2317247" y="-76742"/>
                  <a:pt x="3049231" y="0"/>
                </a:cubicBezTo>
                <a:cubicBezTo>
                  <a:pt x="3103556" y="-4730"/>
                  <a:pt x="3162299" y="57913"/>
                  <a:pt x="3168645" y="119414"/>
                </a:cubicBezTo>
                <a:cubicBezTo>
                  <a:pt x="3158509" y="194829"/>
                  <a:pt x="3169925" y="503209"/>
                  <a:pt x="3168645" y="597058"/>
                </a:cubicBezTo>
                <a:cubicBezTo>
                  <a:pt x="3175512" y="659238"/>
                  <a:pt x="3112527" y="711365"/>
                  <a:pt x="3049231" y="716472"/>
                </a:cubicBezTo>
                <a:cubicBezTo>
                  <a:pt x="1732836" y="840833"/>
                  <a:pt x="1563468" y="689539"/>
                  <a:pt x="119414" y="716472"/>
                </a:cubicBezTo>
                <a:cubicBezTo>
                  <a:pt x="44467" y="719171"/>
                  <a:pt x="11356" y="668187"/>
                  <a:pt x="0" y="597058"/>
                </a:cubicBezTo>
                <a:cubicBezTo>
                  <a:pt x="9148" y="409992"/>
                  <a:pt x="-24595" y="342929"/>
                  <a:pt x="0" y="119414"/>
                </a:cubicBezTo>
                <a:close/>
              </a:path>
              <a:path w="3168645" h="716472" stroke="0" extrusionOk="0">
                <a:moveTo>
                  <a:pt x="0" y="119414"/>
                </a:moveTo>
                <a:cubicBezTo>
                  <a:pt x="-1607" y="53689"/>
                  <a:pt x="59778" y="4303"/>
                  <a:pt x="119414" y="0"/>
                </a:cubicBezTo>
                <a:cubicBezTo>
                  <a:pt x="1494348" y="-46886"/>
                  <a:pt x="1772761" y="167989"/>
                  <a:pt x="3049231" y="0"/>
                </a:cubicBezTo>
                <a:cubicBezTo>
                  <a:pt x="3124585" y="1186"/>
                  <a:pt x="3161278" y="47174"/>
                  <a:pt x="3168645" y="119414"/>
                </a:cubicBezTo>
                <a:cubicBezTo>
                  <a:pt x="3178224" y="245230"/>
                  <a:pt x="3156431" y="538992"/>
                  <a:pt x="3168645" y="597058"/>
                </a:cubicBezTo>
                <a:cubicBezTo>
                  <a:pt x="3174673" y="673687"/>
                  <a:pt x="3106118" y="709156"/>
                  <a:pt x="3049231" y="716472"/>
                </a:cubicBezTo>
                <a:cubicBezTo>
                  <a:pt x="2270843" y="676275"/>
                  <a:pt x="1071352" y="615739"/>
                  <a:pt x="119414" y="716472"/>
                </a:cubicBezTo>
                <a:cubicBezTo>
                  <a:pt x="57642" y="713667"/>
                  <a:pt x="6208" y="656676"/>
                  <a:pt x="0" y="597058"/>
                </a:cubicBezTo>
                <a:cubicBezTo>
                  <a:pt x="39988" y="443059"/>
                  <a:pt x="-18020" y="300388"/>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264824312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زوايا مستديرة 8">
            <a:extLst>
              <a:ext uri="{FF2B5EF4-FFF2-40B4-BE49-F238E27FC236}">
                <a16:creationId xmlns:a16="http://schemas.microsoft.com/office/drawing/2014/main" id="{4F0050E1-A1FB-4272-97F2-D0386E5A09AE}"/>
              </a:ext>
            </a:extLst>
          </p:cNvPr>
          <p:cNvSpPr/>
          <p:nvPr/>
        </p:nvSpPr>
        <p:spPr>
          <a:xfrm>
            <a:off x="11207042" y="258766"/>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ستطيل: زوايا مستديرة 9">
            <a:extLst>
              <a:ext uri="{FF2B5EF4-FFF2-40B4-BE49-F238E27FC236}">
                <a16:creationId xmlns:a16="http://schemas.microsoft.com/office/drawing/2014/main" id="{4B9696B1-60B6-46B9-95EF-BA6F9AC38D7C}"/>
              </a:ext>
            </a:extLst>
          </p:cNvPr>
          <p:cNvSpPr/>
          <p:nvPr/>
        </p:nvSpPr>
        <p:spPr>
          <a:xfrm>
            <a:off x="7189112" y="281679"/>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ستطيل: زوايا مستديرة 10">
            <a:extLst>
              <a:ext uri="{FF2B5EF4-FFF2-40B4-BE49-F238E27FC236}">
                <a16:creationId xmlns:a16="http://schemas.microsoft.com/office/drawing/2014/main" id="{165EA0E2-DA7E-4730-ADA8-54F9AD410EB6}"/>
              </a:ext>
            </a:extLst>
          </p:cNvPr>
          <p:cNvSpPr/>
          <p:nvPr/>
        </p:nvSpPr>
        <p:spPr>
          <a:xfrm>
            <a:off x="2881089" y="288603"/>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2" name="صورة 11" descr="صورة تحتوي على نص, ساعة حائط, ساعة&#10;&#10;تم إنشاء الوصف تلقائياً">
            <a:extLst>
              <a:ext uri="{FF2B5EF4-FFF2-40B4-BE49-F238E27FC236}">
                <a16:creationId xmlns:a16="http://schemas.microsoft.com/office/drawing/2014/main" id="{3AE0FBB1-DBC1-448F-97E5-44F5C88FBB9C}"/>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88652" y="275552"/>
            <a:ext cx="512190" cy="629164"/>
          </a:xfrm>
          <a:prstGeom prst="rect">
            <a:avLst/>
          </a:prstGeom>
        </p:spPr>
      </p:pic>
      <p:pic>
        <p:nvPicPr>
          <p:cNvPr id="13" name="صورة 12">
            <a:extLst>
              <a:ext uri="{FF2B5EF4-FFF2-40B4-BE49-F238E27FC236}">
                <a16:creationId xmlns:a16="http://schemas.microsoft.com/office/drawing/2014/main" id="{B36D6B62-3574-4135-98B2-CDB8C2397DE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79710" y="175407"/>
            <a:ext cx="622744" cy="722382"/>
          </a:xfrm>
          <a:prstGeom prst="rect">
            <a:avLst/>
          </a:prstGeom>
        </p:spPr>
      </p:pic>
      <p:sp>
        <p:nvSpPr>
          <p:cNvPr id="14" name="عنوان 1">
            <a:extLst>
              <a:ext uri="{FF2B5EF4-FFF2-40B4-BE49-F238E27FC236}">
                <a16:creationId xmlns:a16="http://schemas.microsoft.com/office/drawing/2014/main" id="{6D3BF9AE-C47E-4A44-9F95-AA6105588384}"/>
              </a:ext>
            </a:extLst>
          </p:cNvPr>
          <p:cNvSpPr txBox="1">
            <a:spLocks/>
          </p:cNvSpPr>
          <p:nvPr/>
        </p:nvSpPr>
        <p:spPr>
          <a:xfrm>
            <a:off x="8614642" y="-81068"/>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375" dirty="0">
                <a:solidFill>
                  <a:schemeClr val="bg1"/>
                </a:solidFill>
              </a:rPr>
              <a:t>استراتيجية القراءة الفعالة</a:t>
            </a:r>
          </a:p>
        </p:txBody>
      </p:sp>
      <p:sp>
        <p:nvSpPr>
          <p:cNvPr id="15" name="عنوان 1">
            <a:extLst>
              <a:ext uri="{FF2B5EF4-FFF2-40B4-BE49-F238E27FC236}">
                <a16:creationId xmlns:a16="http://schemas.microsoft.com/office/drawing/2014/main" id="{A256770D-C46D-48C0-96F4-8D4D4FAA3EE1}"/>
              </a:ext>
            </a:extLst>
          </p:cNvPr>
          <p:cNvSpPr txBox="1">
            <a:spLocks/>
          </p:cNvSpPr>
          <p:nvPr/>
        </p:nvSpPr>
        <p:spPr>
          <a:xfrm>
            <a:off x="4300231" y="-84289"/>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3 دقــائـــق</a:t>
            </a:r>
          </a:p>
        </p:txBody>
      </p:sp>
      <p:sp>
        <p:nvSpPr>
          <p:cNvPr id="16" name="عنوان 1">
            <a:extLst>
              <a:ext uri="{FF2B5EF4-FFF2-40B4-BE49-F238E27FC236}">
                <a16:creationId xmlns:a16="http://schemas.microsoft.com/office/drawing/2014/main" id="{709C0CB6-3F46-4D57-95C3-5E37EB8A0B0D}"/>
              </a:ext>
            </a:extLst>
          </p:cNvPr>
          <p:cNvSpPr txBox="1">
            <a:spLocks/>
          </p:cNvSpPr>
          <p:nvPr/>
        </p:nvSpPr>
        <p:spPr>
          <a:xfrm>
            <a:off x="50147" y="-67573"/>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فــــــــــردي</a:t>
            </a:r>
          </a:p>
        </p:txBody>
      </p:sp>
      <p:pic>
        <p:nvPicPr>
          <p:cNvPr id="17" name="Picture 4" descr="Team Svg Png Icon Free Download (#288547) - OnlineWebFonts.COM">
            <a:extLst>
              <a:ext uri="{FF2B5EF4-FFF2-40B4-BE49-F238E27FC236}">
                <a16:creationId xmlns:a16="http://schemas.microsoft.com/office/drawing/2014/main" id="{72B1F65B-47BE-4D99-AC3A-5215E6863700}"/>
              </a:ext>
            </a:extLst>
          </p:cNvPr>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976" b="97689" l="9990" r="89602">
                        <a14:foregroundMark x1="49134" y1="70438" x2="49134" y2="70438"/>
                        <a14:foregroundMark x1="66361" y1="56813" x2="37003" y2="81995"/>
                        <a14:foregroundMark x1="37003" y1="81995" x2="62487" y2="63625"/>
                        <a14:foregroundMark x1="62487" y1="63625" x2="24975" y2="86618"/>
                        <a14:foregroundMark x1="24975" y1="86618" x2="64832" y2="79075"/>
                        <a14:foregroundMark x1="64832" y1="79075" x2="54944" y2="39903"/>
                        <a14:foregroundMark x1="54944" y1="39903" x2="31600" y2="86375"/>
                        <a14:foregroundMark x1="31600" y1="86375" x2="31091" y2="94282"/>
                        <a14:foregroundMark x1="38736" y1="89781" x2="71865" y2="81144"/>
                        <a14:foregroundMark x1="71865" y1="81144" x2="54944" y2="81752"/>
                        <a14:foregroundMark x1="54944" y1="81752" x2="69215" y2="94282"/>
                        <a14:foregroundMark x1="57798" y1="93187" x2="77778" y2="94282"/>
                        <a14:foregroundMark x1="46279" y1="93187" x2="50153" y2="97689"/>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37800" y="250769"/>
            <a:ext cx="682534" cy="571867"/>
          </a:xfrm>
          <a:prstGeom prst="rect">
            <a:avLst/>
          </a:prstGeom>
          <a:noFill/>
        </p:spPr>
      </p:pic>
      <p:sp>
        <p:nvSpPr>
          <p:cNvPr id="18" name="مستطيل 17">
            <a:extLst>
              <a:ext uri="{FF2B5EF4-FFF2-40B4-BE49-F238E27FC236}">
                <a16:creationId xmlns:a16="http://schemas.microsoft.com/office/drawing/2014/main" id="{2B1704B3-7ECB-42D6-B790-2D1B5162340F}"/>
              </a:ext>
            </a:extLst>
          </p:cNvPr>
          <p:cNvSpPr/>
          <p:nvPr/>
        </p:nvSpPr>
        <p:spPr>
          <a:xfrm>
            <a:off x="0" y="2237638"/>
            <a:ext cx="12192000" cy="3248761"/>
          </a:xfrm>
          <a:prstGeom prst="rect">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عنوان 1">
            <a:extLst>
              <a:ext uri="{FF2B5EF4-FFF2-40B4-BE49-F238E27FC236}">
                <a16:creationId xmlns:a16="http://schemas.microsoft.com/office/drawing/2014/main" id="{AC8D381F-3364-4EC4-8A37-FAEF0E159F4F}"/>
              </a:ext>
            </a:extLst>
          </p:cNvPr>
          <p:cNvSpPr>
            <a:spLocks noGrp="1"/>
          </p:cNvSpPr>
          <p:nvPr>
            <p:ph type="title"/>
          </p:nvPr>
        </p:nvSpPr>
        <p:spPr>
          <a:xfrm>
            <a:off x="8784" y="2789297"/>
            <a:ext cx="12183216" cy="2443303"/>
          </a:xfrm>
        </p:spPr>
        <p:txBody>
          <a:bodyPr>
            <a:noAutofit/>
          </a:bodyPr>
          <a:lstStyle/>
          <a:p>
            <a:pPr algn="ctr">
              <a:lnSpc>
                <a:spcPct val="100000"/>
              </a:lnSpc>
            </a:pPr>
            <a:r>
              <a:rPr lang="ar-SA" sz="3600" dirty="0"/>
              <a:t>افتحي الكتاب ص 63  و </a:t>
            </a:r>
            <a:r>
              <a:rPr lang="ar-SA" sz="3600" dirty="0" err="1"/>
              <a:t>اجيبي</a:t>
            </a:r>
            <a:r>
              <a:rPr lang="ar-SA" sz="3600" dirty="0"/>
              <a:t> عن الأسئلة التالية :</a:t>
            </a:r>
            <a:br>
              <a:rPr lang="ar-SA" sz="3600" dirty="0">
                <a:solidFill>
                  <a:schemeClr val="bg1"/>
                </a:solidFill>
              </a:rPr>
            </a:br>
            <a:r>
              <a:rPr lang="ar-SA" sz="3600" dirty="0">
                <a:solidFill>
                  <a:schemeClr val="bg1"/>
                </a:solidFill>
              </a:rPr>
              <a:t>1- ما وظيفة أنظمة المراقبة ؟!</a:t>
            </a:r>
            <a:br>
              <a:rPr lang="ar-SA" sz="3600" dirty="0">
                <a:solidFill>
                  <a:schemeClr val="bg1"/>
                </a:solidFill>
              </a:rPr>
            </a:br>
            <a:r>
              <a:rPr lang="ar-SA" sz="3600" dirty="0">
                <a:solidFill>
                  <a:schemeClr val="bg1"/>
                </a:solidFill>
              </a:rPr>
              <a:t>2- على ماذا تعتمد أنظمة المراقبة في عملها ؟!</a:t>
            </a:r>
            <a:br>
              <a:rPr lang="ar-SA" sz="3600" dirty="0">
                <a:solidFill>
                  <a:schemeClr val="bg1"/>
                </a:solidFill>
              </a:rPr>
            </a:br>
            <a:r>
              <a:rPr lang="ar-SA" sz="3600" dirty="0">
                <a:solidFill>
                  <a:schemeClr val="bg1"/>
                </a:solidFill>
              </a:rPr>
              <a:t>3- أعطي مثال لنظام المراقبة ؟!</a:t>
            </a:r>
            <a:br>
              <a:rPr lang="ar-SA" sz="3600" dirty="0">
                <a:solidFill>
                  <a:schemeClr val="bg1"/>
                </a:solidFill>
              </a:rPr>
            </a:br>
            <a:r>
              <a:rPr lang="ar-SA" sz="3600" dirty="0">
                <a:solidFill>
                  <a:schemeClr val="bg1"/>
                </a:solidFill>
              </a:rPr>
              <a:t>4- </a:t>
            </a:r>
            <a:r>
              <a:rPr lang="ar-SA" sz="3600" dirty="0">
                <a:solidFill>
                  <a:schemeClr val="bg1"/>
                </a:solidFill>
                <a:sym typeface="Aref Ruqaa"/>
              </a:rPr>
              <a:t>بماذا تتميز أنظمة المراقبة و التحكم الحديثة؟</a:t>
            </a:r>
            <a:br>
              <a:rPr lang="ar-SA" sz="3600" dirty="0">
                <a:solidFill>
                  <a:schemeClr val="bg1"/>
                </a:solidFill>
                <a:latin typeface="Aref Ruqaa"/>
                <a:ea typeface="Aref Ruqaa"/>
                <a:cs typeface="Aref Ruqaa"/>
                <a:sym typeface="Aref Ruqaa"/>
              </a:rPr>
            </a:br>
            <a:endParaRPr lang="ar-SA" sz="3600" dirty="0">
              <a:solidFill>
                <a:schemeClr val="bg1"/>
              </a:solidFill>
            </a:endParaRPr>
          </a:p>
        </p:txBody>
      </p:sp>
    </p:spTree>
    <p:extLst>
      <p:ext uri="{BB962C8B-B14F-4D97-AF65-F5344CB8AC3E}">
        <p14:creationId xmlns:p14="http://schemas.microsoft.com/office/powerpoint/2010/main" val="387793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E9DE0736-CDEA-4F08-9243-0D02AE46D2D6}"/>
              </a:ext>
            </a:extLst>
          </p:cNvPr>
          <p:cNvGrpSpPr/>
          <p:nvPr/>
        </p:nvGrpSpPr>
        <p:grpSpPr>
          <a:xfrm>
            <a:off x="3005042" y="278218"/>
            <a:ext cx="6568887" cy="1051724"/>
            <a:chOff x="3044231" y="330469"/>
            <a:chExt cx="6568887" cy="1280159"/>
          </a:xfrm>
          <a:solidFill>
            <a:srgbClr val="F2A40D"/>
          </a:solidFill>
        </p:grpSpPr>
        <p:sp>
          <p:nvSpPr>
            <p:cNvPr id="4" name="سهم: خماسي 3">
              <a:extLst>
                <a:ext uri="{FF2B5EF4-FFF2-40B4-BE49-F238E27FC236}">
                  <a16:creationId xmlns:a16="http://schemas.microsoft.com/office/drawing/2014/main" id="{BC44032F-8A86-409E-8F5D-1757BF5AB4CD}"/>
                </a:ext>
              </a:extLst>
            </p:cNvPr>
            <p:cNvSpPr/>
            <p:nvPr/>
          </p:nvSpPr>
          <p:spPr>
            <a:xfrm>
              <a:off x="5386380"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سهم: خماسي 4">
              <a:extLst>
                <a:ext uri="{FF2B5EF4-FFF2-40B4-BE49-F238E27FC236}">
                  <a16:creationId xmlns:a16="http://schemas.microsoft.com/office/drawing/2014/main" id="{00959B5B-3087-4E15-A96E-188842D74B29}"/>
                </a:ext>
              </a:extLst>
            </p:cNvPr>
            <p:cNvSpPr/>
            <p:nvPr/>
          </p:nvSpPr>
          <p:spPr>
            <a:xfrm flipH="1">
              <a:off x="3044231"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 name="مجموعة 7">
            <a:extLst>
              <a:ext uri="{FF2B5EF4-FFF2-40B4-BE49-F238E27FC236}">
                <a16:creationId xmlns:a16="http://schemas.microsoft.com/office/drawing/2014/main" id="{929BFFE9-5BE0-4592-AC35-1BC2BB20BAB0}"/>
              </a:ext>
            </a:extLst>
          </p:cNvPr>
          <p:cNvGrpSpPr/>
          <p:nvPr/>
        </p:nvGrpSpPr>
        <p:grpSpPr>
          <a:xfrm>
            <a:off x="2731346" y="209007"/>
            <a:ext cx="6729307" cy="1051723"/>
            <a:chOff x="2852642" y="287384"/>
            <a:chExt cx="6729307" cy="1280159"/>
          </a:xfrm>
          <a:solidFill>
            <a:srgbClr val="506079"/>
          </a:solidFill>
        </p:grpSpPr>
        <p:sp>
          <p:nvSpPr>
            <p:cNvPr id="6" name="سهم: خماسي 5">
              <a:extLst>
                <a:ext uri="{FF2B5EF4-FFF2-40B4-BE49-F238E27FC236}">
                  <a16:creationId xmlns:a16="http://schemas.microsoft.com/office/drawing/2014/main" id="{ED98DA41-29EC-478A-8285-74B47FA700E0}"/>
                </a:ext>
              </a:extLst>
            </p:cNvPr>
            <p:cNvSpPr/>
            <p:nvPr/>
          </p:nvSpPr>
          <p:spPr>
            <a:xfrm>
              <a:off x="5355211"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سهم: خماسي 6">
              <a:extLst>
                <a:ext uri="{FF2B5EF4-FFF2-40B4-BE49-F238E27FC236}">
                  <a16:creationId xmlns:a16="http://schemas.microsoft.com/office/drawing/2014/main" id="{72A8780D-6DF7-46AC-88C2-A3ACF9FC1FA7}"/>
                </a:ext>
              </a:extLst>
            </p:cNvPr>
            <p:cNvSpPr/>
            <p:nvPr/>
          </p:nvSpPr>
          <p:spPr>
            <a:xfrm flipH="1">
              <a:off x="2852642"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4" name="مربع نص 13">
            <a:extLst>
              <a:ext uri="{FF2B5EF4-FFF2-40B4-BE49-F238E27FC236}">
                <a16:creationId xmlns:a16="http://schemas.microsoft.com/office/drawing/2014/main" id="{19703444-3C2E-4F0A-9B27-088A7E2FDD13}"/>
              </a:ext>
            </a:extLst>
          </p:cNvPr>
          <p:cNvSpPr txBox="1"/>
          <p:nvPr/>
        </p:nvSpPr>
        <p:spPr>
          <a:xfrm>
            <a:off x="1829607" y="175485"/>
            <a:ext cx="8500533" cy="982513"/>
          </a:xfrm>
          <a:prstGeom prst="rect">
            <a:avLst/>
          </a:prstGeom>
          <a:noFill/>
        </p:spPr>
        <p:txBody>
          <a:bodyPr wrap="square" rtlCol="1">
            <a:spAutoFit/>
          </a:bodyPr>
          <a:lstStyle/>
          <a:p>
            <a:pPr algn="ctr">
              <a:lnSpc>
                <a:spcPct val="150000"/>
              </a:lnSpc>
            </a:pPr>
            <a:r>
              <a:rPr lang="ar-SA" sz="4400" b="1" dirty="0">
                <a:solidFill>
                  <a:schemeClr val="bg1"/>
                </a:solidFill>
              </a:rPr>
              <a:t>أنظمة المراقبة</a:t>
            </a:r>
          </a:p>
        </p:txBody>
      </p:sp>
      <p:sp>
        <p:nvSpPr>
          <p:cNvPr id="15" name="مستطيل 14">
            <a:extLst>
              <a:ext uri="{FF2B5EF4-FFF2-40B4-BE49-F238E27FC236}">
                <a16:creationId xmlns:a16="http://schemas.microsoft.com/office/drawing/2014/main" id="{A635BCD5-61B8-4A1A-8931-11A254C4DF66}"/>
              </a:ext>
            </a:extLst>
          </p:cNvPr>
          <p:cNvSpPr/>
          <p:nvPr/>
        </p:nvSpPr>
        <p:spPr>
          <a:xfrm>
            <a:off x="-4278" y="1651597"/>
            <a:ext cx="12196278" cy="451523"/>
          </a:xfrm>
          <a:prstGeom prst="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t>ما وظيفة أنظمة المراقبة ؟!</a:t>
            </a:r>
          </a:p>
        </p:txBody>
      </p:sp>
      <p:sp>
        <p:nvSpPr>
          <p:cNvPr id="16" name="عنوان 1">
            <a:extLst>
              <a:ext uri="{FF2B5EF4-FFF2-40B4-BE49-F238E27FC236}">
                <a16:creationId xmlns:a16="http://schemas.microsoft.com/office/drawing/2014/main" id="{A986F159-8E15-44AB-AC00-1AB0DD37FCC1}"/>
              </a:ext>
            </a:extLst>
          </p:cNvPr>
          <p:cNvSpPr>
            <a:spLocks noGrp="1"/>
          </p:cNvSpPr>
          <p:nvPr>
            <p:ph type="title"/>
          </p:nvPr>
        </p:nvSpPr>
        <p:spPr>
          <a:xfrm>
            <a:off x="-4279" y="2057771"/>
            <a:ext cx="12183216" cy="1011994"/>
          </a:xfrm>
        </p:spPr>
        <p:txBody>
          <a:bodyPr>
            <a:noAutofit/>
          </a:bodyPr>
          <a:lstStyle/>
          <a:p>
            <a:pPr>
              <a:lnSpc>
                <a:spcPct val="100000"/>
              </a:lnSpc>
            </a:pPr>
            <a:r>
              <a:rPr lang="ar-SA" sz="2600" dirty="0"/>
              <a:t>مراقبة البيانات وتقديمها إلى نظام آخر أو لخادم أو شبكة أخرى</a:t>
            </a:r>
            <a:endParaRPr lang="ar-SA" sz="2600" dirty="0">
              <a:solidFill>
                <a:schemeClr val="bg1"/>
              </a:solidFill>
            </a:endParaRPr>
          </a:p>
        </p:txBody>
      </p:sp>
      <p:sp>
        <p:nvSpPr>
          <p:cNvPr id="18" name="مستطيل 17">
            <a:extLst>
              <a:ext uri="{FF2B5EF4-FFF2-40B4-BE49-F238E27FC236}">
                <a16:creationId xmlns:a16="http://schemas.microsoft.com/office/drawing/2014/main" id="{6849EE4A-E8E1-4A99-8752-2167EB43DF1D}"/>
              </a:ext>
            </a:extLst>
          </p:cNvPr>
          <p:cNvSpPr/>
          <p:nvPr/>
        </p:nvSpPr>
        <p:spPr>
          <a:xfrm>
            <a:off x="1" y="3018840"/>
            <a:ext cx="12174580" cy="451523"/>
          </a:xfrm>
          <a:prstGeom prst="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t>على ماذا تعتمد أنظمة المراقبة في عملها ؟!</a:t>
            </a:r>
          </a:p>
        </p:txBody>
      </p:sp>
      <p:sp>
        <p:nvSpPr>
          <p:cNvPr id="19" name="عنوان 1">
            <a:extLst>
              <a:ext uri="{FF2B5EF4-FFF2-40B4-BE49-F238E27FC236}">
                <a16:creationId xmlns:a16="http://schemas.microsoft.com/office/drawing/2014/main" id="{355BB785-9B50-4944-9083-BE3576625443}"/>
              </a:ext>
            </a:extLst>
          </p:cNvPr>
          <p:cNvSpPr txBox="1">
            <a:spLocks/>
          </p:cNvSpPr>
          <p:nvPr/>
        </p:nvSpPr>
        <p:spPr>
          <a:xfrm>
            <a:off x="4432" y="3370638"/>
            <a:ext cx="12183216" cy="1011994"/>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ar-SA" sz="2600" dirty="0"/>
              <a:t>المستشعرات حيث يفحص النظام البيانات التي جمعتها المستشعرات و يحللها</a:t>
            </a:r>
            <a:endParaRPr lang="ar-SA" sz="2600" dirty="0">
              <a:solidFill>
                <a:schemeClr val="bg1"/>
              </a:solidFill>
            </a:endParaRPr>
          </a:p>
        </p:txBody>
      </p:sp>
      <p:sp>
        <p:nvSpPr>
          <p:cNvPr id="20" name="مستطيل 19">
            <a:extLst>
              <a:ext uri="{FF2B5EF4-FFF2-40B4-BE49-F238E27FC236}">
                <a16:creationId xmlns:a16="http://schemas.microsoft.com/office/drawing/2014/main" id="{DFD1B8AB-859A-4880-9DE4-6A57E8101142}"/>
              </a:ext>
            </a:extLst>
          </p:cNvPr>
          <p:cNvSpPr/>
          <p:nvPr/>
        </p:nvSpPr>
        <p:spPr>
          <a:xfrm>
            <a:off x="4023358" y="4317316"/>
            <a:ext cx="8138155" cy="451523"/>
          </a:xfrm>
          <a:prstGeom prst="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t>أعطي مثال لنظام المراقبة ؟!</a:t>
            </a:r>
          </a:p>
        </p:txBody>
      </p:sp>
      <p:sp>
        <p:nvSpPr>
          <p:cNvPr id="21" name="عنوان 1">
            <a:extLst>
              <a:ext uri="{FF2B5EF4-FFF2-40B4-BE49-F238E27FC236}">
                <a16:creationId xmlns:a16="http://schemas.microsoft.com/office/drawing/2014/main" id="{04A2F982-90D0-41B0-8B0B-5559CB3BA1B2}"/>
              </a:ext>
            </a:extLst>
          </p:cNvPr>
          <p:cNvSpPr txBox="1">
            <a:spLocks/>
          </p:cNvSpPr>
          <p:nvPr/>
        </p:nvSpPr>
        <p:spPr>
          <a:xfrm>
            <a:off x="4029233" y="4603798"/>
            <a:ext cx="8145348" cy="1011994"/>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ar-SA" sz="2600" dirty="0"/>
              <a:t>أنظمة الانذار ضد السرقة</a:t>
            </a:r>
            <a:endParaRPr lang="ar-SA" sz="2600" dirty="0">
              <a:solidFill>
                <a:schemeClr val="bg1"/>
              </a:solidFill>
            </a:endParaRPr>
          </a:p>
        </p:txBody>
      </p:sp>
      <p:sp>
        <p:nvSpPr>
          <p:cNvPr id="22" name="مستطيل 21">
            <a:extLst>
              <a:ext uri="{FF2B5EF4-FFF2-40B4-BE49-F238E27FC236}">
                <a16:creationId xmlns:a16="http://schemas.microsoft.com/office/drawing/2014/main" id="{9D3E923A-E443-439D-9BAD-7BF2E42CE7E7}"/>
              </a:ext>
            </a:extLst>
          </p:cNvPr>
          <p:cNvSpPr/>
          <p:nvPr/>
        </p:nvSpPr>
        <p:spPr>
          <a:xfrm>
            <a:off x="4045210" y="5519518"/>
            <a:ext cx="8151221" cy="451523"/>
          </a:xfrm>
          <a:prstGeom prst="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800" dirty="0"/>
              <a:t>ما هي ميزة أنظمة المراقبة الحديثة؟!</a:t>
            </a:r>
          </a:p>
        </p:txBody>
      </p:sp>
      <p:sp>
        <p:nvSpPr>
          <p:cNvPr id="23" name="عنوان 1">
            <a:extLst>
              <a:ext uri="{FF2B5EF4-FFF2-40B4-BE49-F238E27FC236}">
                <a16:creationId xmlns:a16="http://schemas.microsoft.com/office/drawing/2014/main" id="{9AE8BA4E-0112-4B70-86F5-5A5BF085C48D}"/>
              </a:ext>
            </a:extLst>
          </p:cNvPr>
          <p:cNvSpPr txBox="1">
            <a:spLocks/>
          </p:cNvSpPr>
          <p:nvPr/>
        </p:nvSpPr>
        <p:spPr>
          <a:xfrm>
            <a:off x="26283" y="5883699"/>
            <a:ext cx="12183216" cy="1011994"/>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ar-SA" sz="2600" dirty="0"/>
              <a:t>أنظمة تجمع بين وظائف أنظمة المراقبة ووظائف أنظمة التحكم</a:t>
            </a:r>
          </a:p>
        </p:txBody>
      </p:sp>
      <p:pic>
        <p:nvPicPr>
          <p:cNvPr id="7172" name="Picture 4" descr="Überwachung Vektor Clipart Bild -vc003041-CoolCLIPS.com">
            <a:extLst>
              <a:ext uri="{FF2B5EF4-FFF2-40B4-BE49-F238E27FC236}">
                <a16:creationId xmlns:a16="http://schemas.microsoft.com/office/drawing/2014/main" id="{C1ACCA89-D9CB-4424-B559-49F7EDFD49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88"/>
          <a:stretch/>
        </p:blipFill>
        <p:spPr bwMode="auto">
          <a:xfrm>
            <a:off x="157" y="3140005"/>
            <a:ext cx="4336711" cy="349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0-#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p:bldP spid="20" grpId="0" animBg="1"/>
      <p:bldP spid="21" grpId="0"/>
      <p:bldP spid="22"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BB2A45D6-8D6F-4FEE-9143-C864D0D25F8C}"/>
              </a:ext>
            </a:extLst>
          </p:cNvPr>
          <p:cNvGrpSpPr/>
          <p:nvPr/>
        </p:nvGrpSpPr>
        <p:grpSpPr>
          <a:xfrm>
            <a:off x="3005042" y="278218"/>
            <a:ext cx="6568887" cy="1051724"/>
            <a:chOff x="3044231" y="330469"/>
            <a:chExt cx="6568887" cy="1280159"/>
          </a:xfrm>
          <a:solidFill>
            <a:srgbClr val="F2A40D"/>
          </a:solidFill>
        </p:grpSpPr>
        <p:sp>
          <p:nvSpPr>
            <p:cNvPr id="9" name="سهم: خماسي 8">
              <a:extLst>
                <a:ext uri="{FF2B5EF4-FFF2-40B4-BE49-F238E27FC236}">
                  <a16:creationId xmlns:a16="http://schemas.microsoft.com/office/drawing/2014/main" id="{A09EF6E6-D1CC-4CCD-8AF9-765E0D99561F}"/>
                </a:ext>
              </a:extLst>
            </p:cNvPr>
            <p:cNvSpPr/>
            <p:nvPr/>
          </p:nvSpPr>
          <p:spPr>
            <a:xfrm>
              <a:off x="5386380"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سهم: خماسي 9">
              <a:extLst>
                <a:ext uri="{FF2B5EF4-FFF2-40B4-BE49-F238E27FC236}">
                  <a16:creationId xmlns:a16="http://schemas.microsoft.com/office/drawing/2014/main" id="{6141C9B5-C295-4E1D-9560-30D765FD9094}"/>
                </a:ext>
              </a:extLst>
            </p:cNvPr>
            <p:cNvSpPr/>
            <p:nvPr/>
          </p:nvSpPr>
          <p:spPr>
            <a:xfrm flipH="1">
              <a:off x="3044231"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 name="مجموعة 3">
            <a:extLst>
              <a:ext uri="{FF2B5EF4-FFF2-40B4-BE49-F238E27FC236}">
                <a16:creationId xmlns:a16="http://schemas.microsoft.com/office/drawing/2014/main" id="{CE1D4CE7-84CE-4C47-BBB4-F18FDBEE59DA}"/>
              </a:ext>
            </a:extLst>
          </p:cNvPr>
          <p:cNvGrpSpPr/>
          <p:nvPr/>
        </p:nvGrpSpPr>
        <p:grpSpPr>
          <a:xfrm>
            <a:off x="2731346" y="209007"/>
            <a:ext cx="6729307" cy="1051723"/>
            <a:chOff x="2852642" y="287384"/>
            <a:chExt cx="6729307" cy="1280159"/>
          </a:xfrm>
          <a:solidFill>
            <a:srgbClr val="506079"/>
          </a:solidFill>
        </p:grpSpPr>
        <p:sp>
          <p:nvSpPr>
            <p:cNvPr id="5" name="سهم: خماسي 4">
              <a:extLst>
                <a:ext uri="{FF2B5EF4-FFF2-40B4-BE49-F238E27FC236}">
                  <a16:creationId xmlns:a16="http://schemas.microsoft.com/office/drawing/2014/main" id="{9CB83D7D-6663-4FAA-A27C-BDE21E0A8847}"/>
                </a:ext>
              </a:extLst>
            </p:cNvPr>
            <p:cNvSpPr/>
            <p:nvPr/>
          </p:nvSpPr>
          <p:spPr>
            <a:xfrm>
              <a:off x="5355211"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خماسي 5">
              <a:extLst>
                <a:ext uri="{FF2B5EF4-FFF2-40B4-BE49-F238E27FC236}">
                  <a16:creationId xmlns:a16="http://schemas.microsoft.com/office/drawing/2014/main" id="{A816F298-3017-4710-9A2C-415CAB021F61}"/>
                </a:ext>
              </a:extLst>
            </p:cNvPr>
            <p:cNvSpPr/>
            <p:nvPr/>
          </p:nvSpPr>
          <p:spPr>
            <a:xfrm flipH="1">
              <a:off x="2852642" y="287384"/>
              <a:ext cx="4226738" cy="1280159"/>
            </a:xfrm>
            <a:prstGeom prst="homePlate">
              <a:avLst>
                <a:gd name="adj" fmla="val 0"/>
              </a:avLst>
            </a:prstGeom>
            <a:grp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7" name="مربع نص 6">
            <a:extLst>
              <a:ext uri="{FF2B5EF4-FFF2-40B4-BE49-F238E27FC236}">
                <a16:creationId xmlns:a16="http://schemas.microsoft.com/office/drawing/2014/main" id="{7A10C9A0-C3A4-444B-B3BA-638E11E2F299}"/>
              </a:ext>
            </a:extLst>
          </p:cNvPr>
          <p:cNvSpPr txBox="1"/>
          <p:nvPr/>
        </p:nvSpPr>
        <p:spPr>
          <a:xfrm>
            <a:off x="1829607" y="175485"/>
            <a:ext cx="8500533" cy="982513"/>
          </a:xfrm>
          <a:prstGeom prst="rect">
            <a:avLst/>
          </a:prstGeom>
          <a:noFill/>
        </p:spPr>
        <p:txBody>
          <a:bodyPr wrap="square" rtlCol="1">
            <a:spAutoFit/>
          </a:bodyPr>
          <a:lstStyle/>
          <a:p>
            <a:pPr algn="ctr">
              <a:lnSpc>
                <a:spcPct val="150000"/>
              </a:lnSpc>
            </a:pPr>
            <a:r>
              <a:rPr lang="ar-SA" sz="4400" b="1" dirty="0">
                <a:solidFill>
                  <a:schemeClr val="bg1"/>
                </a:solidFill>
              </a:rPr>
              <a:t>أنظمة التحكم</a:t>
            </a:r>
          </a:p>
        </p:txBody>
      </p:sp>
      <p:sp>
        <p:nvSpPr>
          <p:cNvPr id="11" name="مربع نص 10">
            <a:extLst>
              <a:ext uri="{FF2B5EF4-FFF2-40B4-BE49-F238E27FC236}">
                <a16:creationId xmlns:a16="http://schemas.microsoft.com/office/drawing/2014/main" id="{32166B0B-6E02-4737-84A8-AB5C89991C21}"/>
              </a:ext>
            </a:extLst>
          </p:cNvPr>
          <p:cNvSpPr txBox="1"/>
          <p:nvPr/>
        </p:nvSpPr>
        <p:spPr>
          <a:xfrm>
            <a:off x="348204" y="1333187"/>
            <a:ext cx="11486746" cy="1651671"/>
          </a:xfrm>
          <a:prstGeom prst="rect">
            <a:avLst/>
          </a:prstGeom>
          <a:noFill/>
        </p:spPr>
        <p:txBody>
          <a:bodyPr wrap="square" rtlCol="1">
            <a:spAutoFit/>
          </a:bodyPr>
          <a:lstStyle/>
          <a:p>
            <a:pPr algn="ctr">
              <a:lnSpc>
                <a:spcPct val="150000"/>
              </a:lnSpc>
            </a:pPr>
            <a:r>
              <a:rPr lang="ar-SA" sz="3600" dirty="0"/>
              <a:t>نظام يقوم بإدارة او توجيه او إعطاء أوامر أو تنظيم سلوك الأجهزة أو الأنظمة الأخرى باستخدام حلقات التحكم لتحقيق النتيجة المطلوبة .</a:t>
            </a:r>
          </a:p>
        </p:txBody>
      </p:sp>
      <p:grpSp>
        <p:nvGrpSpPr>
          <p:cNvPr id="2" name="مجموعة 1">
            <a:extLst>
              <a:ext uri="{FF2B5EF4-FFF2-40B4-BE49-F238E27FC236}">
                <a16:creationId xmlns:a16="http://schemas.microsoft.com/office/drawing/2014/main" id="{B2970A8B-8995-42F6-8376-AFDCFAA384BD}"/>
              </a:ext>
            </a:extLst>
          </p:cNvPr>
          <p:cNvGrpSpPr/>
          <p:nvPr/>
        </p:nvGrpSpPr>
        <p:grpSpPr>
          <a:xfrm>
            <a:off x="1197846" y="2713799"/>
            <a:ext cx="10196036" cy="4353205"/>
            <a:chOff x="1197846" y="2713799"/>
            <a:chExt cx="10196036" cy="4353205"/>
          </a:xfrm>
        </p:grpSpPr>
        <p:graphicFrame>
          <p:nvGraphicFramePr>
            <p:cNvPr id="13" name="رسم تخطيطي 12">
              <a:extLst>
                <a:ext uri="{FF2B5EF4-FFF2-40B4-BE49-F238E27FC236}">
                  <a16:creationId xmlns:a16="http://schemas.microsoft.com/office/drawing/2014/main" id="{424B8953-71D8-4FB2-88AD-243348B5A3CF}"/>
                </a:ext>
              </a:extLst>
            </p:cNvPr>
            <p:cNvGraphicFramePr/>
            <p:nvPr>
              <p:extLst>
                <p:ext uri="{D42A27DB-BD31-4B8C-83A1-F6EECF244321}">
                  <p14:modId xmlns:p14="http://schemas.microsoft.com/office/powerpoint/2010/main" val="2970184403"/>
                </p:ext>
              </p:extLst>
            </p:nvPr>
          </p:nvGraphicFramePr>
          <p:xfrm>
            <a:off x="2207628" y="3402874"/>
            <a:ext cx="9186254" cy="3664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 name="مجموعة 23">
              <a:extLst>
                <a:ext uri="{FF2B5EF4-FFF2-40B4-BE49-F238E27FC236}">
                  <a16:creationId xmlns:a16="http://schemas.microsoft.com/office/drawing/2014/main" id="{F7A6350A-3A79-4A32-98B3-72E548661C75}"/>
                </a:ext>
              </a:extLst>
            </p:cNvPr>
            <p:cNvGrpSpPr/>
            <p:nvPr/>
          </p:nvGrpSpPr>
          <p:grpSpPr>
            <a:xfrm>
              <a:off x="1197846" y="5546151"/>
              <a:ext cx="3517808" cy="1386959"/>
              <a:chOff x="-1672503" y="2007394"/>
              <a:chExt cx="3517808" cy="1386959"/>
            </a:xfrm>
          </p:grpSpPr>
          <p:sp>
            <p:nvSpPr>
              <p:cNvPr id="25" name="مستطيل 24">
                <a:extLst>
                  <a:ext uri="{FF2B5EF4-FFF2-40B4-BE49-F238E27FC236}">
                    <a16:creationId xmlns:a16="http://schemas.microsoft.com/office/drawing/2014/main" id="{68119658-0CA3-42DD-884E-7C9B973D9682}"/>
                  </a:ext>
                </a:extLst>
              </p:cNvPr>
              <p:cNvSpPr/>
              <p:nvPr/>
            </p:nvSpPr>
            <p:spPr>
              <a:xfrm>
                <a:off x="0" y="2164150"/>
                <a:ext cx="1845305" cy="12302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مربع نص 25">
                <a:extLst>
                  <a:ext uri="{FF2B5EF4-FFF2-40B4-BE49-F238E27FC236}">
                    <a16:creationId xmlns:a16="http://schemas.microsoft.com/office/drawing/2014/main" id="{81732F2D-8D04-49DE-9116-FC008E945279}"/>
                  </a:ext>
                </a:extLst>
              </p:cNvPr>
              <p:cNvSpPr txBox="1"/>
              <p:nvPr/>
            </p:nvSpPr>
            <p:spPr>
              <a:xfrm>
                <a:off x="-1672503" y="2007394"/>
                <a:ext cx="2407464" cy="1230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SA" sz="2400" kern="1200" dirty="0"/>
                  <a:t>نظام التحكم المفتوح</a:t>
                </a:r>
              </a:p>
            </p:txBody>
          </p:sp>
        </p:grpSp>
        <p:grpSp>
          <p:nvGrpSpPr>
            <p:cNvPr id="30" name="مجموعة 29">
              <a:extLst>
                <a:ext uri="{FF2B5EF4-FFF2-40B4-BE49-F238E27FC236}">
                  <a16:creationId xmlns:a16="http://schemas.microsoft.com/office/drawing/2014/main" id="{10946243-A679-4A16-824D-77D8239E366E}"/>
                </a:ext>
              </a:extLst>
            </p:cNvPr>
            <p:cNvGrpSpPr/>
            <p:nvPr/>
          </p:nvGrpSpPr>
          <p:grpSpPr>
            <a:xfrm>
              <a:off x="4715654" y="2713799"/>
              <a:ext cx="2751845" cy="1674981"/>
              <a:chOff x="-397125" y="1719372"/>
              <a:chExt cx="2751845" cy="1674981"/>
            </a:xfrm>
          </p:grpSpPr>
          <p:sp>
            <p:nvSpPr>
              <p:cNvPr id="31" name="مستطيل 30">
                <a:extLst>
                  <a:ext uri="{FF2B5EF4-FFF2-40B4-BE49-F238E27FC236}">
                    <a16:creationId xmlns:a16="http://schemas.microsoft.com/office/drawing/2014/main" id="{ECF5610F-C7A4-4FA1-81B0-540B49C1D323}"/>
                  </a:ext>
                </a:extLst>
              </p:cNvPr>
              <p:cNvSpPr/>
              <p:nvPr/>
            </p:nvSpPr>
            <p:spPr>
              <a:xfrm>
                <a:off x="0" y="2164150"/>
                <a:ext cx="1845305" cy="12302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مربع نص 31">
                <a:extLst>
                  <a:ext uri="{FF2B5EF4-FFF2-40B4-BE49-F238E27FC236}">
                    <a16:creationId xmlns:a16="http://schemas.microsoft.com/office/drawing/2014/main" id="{971EC990-7F90-43DC-B4B8-165B94013C9A}"/>
                  </a:ext>
                </a:extLst>
              </p:cNvPr>
              <p:cNvSpPr txBox="1"/>
              <p:nvPr/>
            </p:nvSpPr>
            <p:spPr>
              <a:xfrm>
                <a:off x="-397125" y="1719372"/>
                <a:ext cx="2751845" cy="1230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800" b="1" kern="1200" dirty="0">
                    <a:solidFill>
                      <a:srgbClr val="F2A40D"/>
                    </a:solidFill>
                  </a:rPr>
                  <a:t>أنواع أنظمة التحكم</a:t>
                </a:r>
              </a:p>
            </p:txBody>
          </p:sp>
        </p:grpSp>
      </p:grpSp>
    </p:spTree>
    <p:extLst>
      <p:ext uri="{BB962C8B-B14F-4D97-AF65-F5344CB8AC3E}">
        <p14:creationId xmlns:p14="http://schemas.microsoft.com/office/powerpoint/2010/main" val="233001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38136DBD-CCC4-46A5-94EF-E24618138CA7}"/>
              </a:ext>
            </a:extLst>
          </p:cNvPr>
          <p:cNvSpPr>
            <a:spLocks noGrp="1"/>
          </p:cNvSpPr>
          <p:nvPr>
            <p:ph type="title"/>
          </p:nvPr>
        </p:nvSpPr>
        <p:spPr>
          <a:xfrm>
            <a:off x="8784" y="867105"/>
            <a:ext cx="12183216" cy="2443303"/>
          </a:xfrm>
        </p:spPr>
        <p:txBody>
          <a:bodyPr>
            <a:noAutofit/>
          </a:bodyPr>
          <a:lstStyle/>
          <a:p>
            <a:pPr algn="ctr">
              <a:lnSpc>
                <a:spcPct val="150000"/>
              </a:lnSpc>
            </a:pPr>
            <a:r>
              <a:rPr lang="ar-SA" sz="3600" dirty="0"/>
              <a:t>من خلال الصور المتحركة الموجودة أمامك و من خلال دراستك لمادة </a:t>
            </a:r>
            <a:r>
              <a:rPr lang="ar-SA" sz="3600" b="1" dirty="0"/>
              <a:t>العلوم</a:t>
            </a:r>
            <a:r>
              <a:rPr lang="ar-SA" sz="3600" dirty="0"/>
              <a:t> في مرحلة المتوسط استنتجي الفرق بين نظام التحكم المفتوح و المغلق ؟!</a:t>
            </a:r>
            <a:endParaRPr lang="ar-SA" sz="3600" dirty="0">
              <a:solidFill>
                <a:schemeClr val="bg1"/>
              </a:solidFill>
            </a:endParaRPr>
          </a:p>
        </p:txBody>
      </p:sp>
      <p:sp>
        <p:nvSpPr>
          <p:cNvPr id="6" name="عنوان 1">
            <a:extLst>
              <a:ext uri="{FF2B5EF4-FFF2-40B4-BE49-F238E27FC236}">
                <a16:creationId xmlns:a16="http://schemas.microsoft.com/office/drawing/2014/main" id="{BBD22D03-5659-4802-9BE5-3E2562576BFB}"/>
              </a:ext>
            </a:extLst>
          </p:cNvPr>
          <p:cNvSpPr txBox="1">
            <a:spLocks/>
          </p:cNvSpPr>
          <p:nvPr/>
        </p:nvSpPr>
        <p:spPr>
          <a:xfrm>
            <a:off x="8334272" y="-80941"/>
            <a:ext cx="2801252"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استراتيجية قراءة الصور</a:t>
            </a:r>
          </a:p>
        </p:txBody>
      </p:sp>
      <p:sp>
        <p:nvSpPr>
          <p:cNvPr id="7" name="عنوان 1">
            <a:extLst>
              <a:ext uri="{FF2B5EF4-FFF2-40B4-BE49-F238E27FC236}">
                <a16:creationId xmlns:a16="http://schemas.microsoft.com/office/drawing/2014/main" id="{5848C803-04F7-4CCF-BB1B-4E278BA8324A}"/>
              </a:ext>
            </a:extLst>
          </p:cNvPr>
          <p:cNvSpPr txBox="1">
            <a:spLocks/>
          </p:cNvSpPr>
          <p:nvPr/>
        </p:nvSpPr>
        <p:spPr>
          <a:xfrm>
            <a:off x="34910" y="-110437"/>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000" dirty="0">
                <a:solidFill>
                  <a:schemeClr val="bg1"/>
                </a:solidFill>
              </a:rPr>
              <a:t>جـــــمـــاعي</a:t>
            </a:r>
          </a:p>
        </p:txBody>
      </p:sp>
      <p:sp>
        <p:nvSpPr>
          <p:cNvPr id="8" name="مستطيل: زوايا مستديرة 42">
            <a:extLst>
              <a:ext uri="{FF2B5EF4-FFF2-40B4-BE49-F238E27FC236}">
                <a16:creationId xmlns:a16="http://schemas.microsoft.com/office/drawing/2014/main" id="{93600BF7-E284-4CE9-922A-777DB22668A9}"/>
              </a:ext>
            </a:extLst>
          </p:cNvPr>
          <p:cNvSpPr/>
          <p:nvPr/>
        </p:nvSpPr>
        <p:spPr>
          <a:xfrm>
            <a:off x="8657304"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53" y="60339"/>
                  <a:pt x="54235" y="3847"/>
                  <a:pt x="119414" y="0"/>
                </a:cubicBezTo>
                <a:cubicBezTo>
                  <a:pt x="1111462" y="105975"/>
                  <a:pt x="2566332" y="-110587"/>
                  <a:pt x="3049231" y="0"/>
                </a:cubicBezTo>
                <a:cubicBezTo>
                  <a:pt x="3112383" y="3991"/>
                  <a:pt x="3175716" y="44141"/>
                  <a:pt x="3168645" y="119414"/>
                </a:cubicBezTo>
                <a:cubicBezTo>
                  <a:pt x="3206084" y="302614"/>
                  <a:pt x="3171426" y="367295"/>
                  <a:pt x="3168645" y="597058"/>
                </a:cubicBezTo>
                <a:cubicBezTo>
                  <a:pt x="3166770" y="655302"/>
                  <a:pt x="3119062" y="710240"/>
                  <a:pt x="3049231" y="716472"/>
                </a:cubicBezTo>
                <a:cubicBezTo>
                  <a:pt x="2342090" y="615460"/>
                  <a:pt x="531651" y="721926"/>
                  <a:pt x="119414" y="716472"/>
                </a:cubicBezTo>
                <a:cubicBezTo>
                  <a:pt x="54161" y="712986"/>
                  <a:pt x="-1786" y="663584"/>
                  <a:pt x="0" y="597058"/>
                </a:cubicBezTo>
                <a:cubicBezTo>
                  <a:pt x="29869" y="538256"/>
                  <a:pt x="25596" y="194582"/>
                  <a:pt x="0" y="119414"/>
                </a:cubicBezTo>
                <a:close/>
              </a:path>
              <a:path w="3168645" h="716472" stroke="0" extrusionOk="0">
                <a:moveTo>
                  <a:pt x="0" y="119414"/>
                </a:moveTo>
                <a:cubicBezTo>
                  <a:pt x="-4514" y="56031"/>
                  <a:pt x="53622" y="-8411"/>
                  <a:pt x="119414" y="0"/>
                </a:cubicBezTo>
                <a:cubicBezTo>
                  <a:pt x="768498" y="-100754"/>
                  <a:pt x="2159488" y="120305"/>
                  <a:pt x="3049231" y="0"/>
                </a:cubicBezTo>
                <a:cubicBezTo>
                  <a:pt x="3113345" y="9588"/>
                  <a:pt x="3174738" y="53457"/>
                  <a:pt x="3168645" y="119414"/>
                </a:cubicBezTo>
                <a:cubicBezTo>
                  <a:pt x="3139680" y="189285"/>
                  <a:pt x="3168535" y="450825"/>
                  <a:pt x="3168645" y="597058"/>
                </a:cubicBezTo>
                <a:cubicBezTo>
                  <a:pt x="3167497" y="663266"/>
                  <a:pt x="3116154" y="718492"/>
                  <a:pt x="3049231" y="716472"/>
                </a:cubicBezTo>
                <a:cubicBezTo>
                  <a:pt x="1865943" y="654939"/>
                  <a:pt x="1422913" y="704909"/>
                  <a:pt x="119414" y="716472"/>
                </a:cubicBezTo>
                <a:cubicBezTo>
                  <a:pt x="52405" y="715116"/>
                  <a:pt x="-7672" y="671708"/>
                  <a:pt x="0" y="597058"/>
                </a:cubicBezTo>
                <a:cubicBezTo>
                  <a:pt x="38916" y="428363"/>
                  <a:pt x="20737" y="331363"/>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88223217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زوايا مستديرة 45">
            <a:extLst>
              <a:ext uri="{FF2B5EF4-FFF2-40B4-BE49-F238E27FC236}">
                <a16:creationId xmlns:a16="http://schemas.microsoft.com/office/drawing/2014/main" id="{EE20EED5-6E0F-455A-AA64-F5DBAFE98A68}"/>
              </a:ext>
            </a:extLst>
          </p:cNvPr>
          <p:cNvSpPr/>
          <p:nvPr/>
        </p:nvSpPr>
        <p:spPr>
          <a:xfrm>
            <a:off x="4657350" y="202649"/>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1788" y="62156"/>
                  <a:pt x="49386" y="-8257"/>
                  <a:pt x="119414" y="0"/>
                </a:cubicBezTo>
                <a:cubicBezTo>
                  <a:pt x="738088" y="-148608"/>
                  <a:pt x="2620315" y="-75007"/>
                  <a:pt x="3049231" y="0"/>
                </a:cubicBezTo>
                <a:cubicBezTo>
                  <a:pt x="3106406" y="574"/>
                  <a:pt x="3163309" y="58995"/>
                  <a:pt x="3168645" y="119414"/>
                </a:cubicBezTo>
                <a:cubicBezTo>
                  <a:pt x="3153564" y="267106"/>
                  <a:pt x="3199051" y="440962"/>
                  <a:pt x="3168645" y="597058"/>
                </a:cubicBezTo>
                <a:cubicBezTo>
                  <a:pt x="3163108" y="669656"/>
                  <a:pt x="3117702" y="704495"/>
                  <a:pt x="3049231" y="716472"/>
                </a:cubicBezTo>
                <a:cubicBezTo>
                  <a:pt x="2319997" y="869912"/>
                  <a:pt x="418785" y="731351"/>
                  <a:pt x="119414" y="716472"/>
                </a:cubicBezTo>
                <a:cubicBezTo>
                  <a:pt x="52777" y="716075"/>
                  <a:pt x="1625" y="667125"/>
                  <a:pt x="0" y="597058"/>
                </a:cubicBezTo>
                <a:cubicBezTo>
                  <a:pt x="-30878" y="416978"/>
                  <a:pt x="-12218" y="170437"/>
                  <a:pt x="0" y="119414"/>
                </a:cubicBezTo>
                <a:close/>
              </a:path>
              <a:path w="3168645" h="716472" stroke="0" extrusionOk="0">
                <a:moveTo>
                  <a:pt x="0" y="119414"/>
                </a:moveTo>
                <a:cubicBezTo>
                  <a:pt x="-7190" y="60885"/>
                  <a:pt x="62091" y="1016"/>
                  <a:pt x="119414" y="0"/>
                </a:cubicBezTo>
                <a:cubicBezTo>
                  <a:pt x="1006748" y="-152464"/>
                  <a:pt x="2363509" y="-123629"/>
                  <a:pt x="3049231" y="0"/>
                </a:cubicBezTo>
                <a:cubicBezTo>
                  <a:pt x="3115386" y="6736"/>
                  <a:pt x="3168854" y="42529"/>
                  <a:pt x="3168645" y="119414"/>
                </a:cubicBezTo>
                <a:cubicBezTo>
                  <a:pt x="3208789" y="272194"/>
                  <a:pt x="3193317" y="384800"/>
                  <a:pt x="3168645" y="597058"/>
                </a:cubicBezTo>
                <a:cubicBezTo>
                  <a:pt x="3171206" y="667064"/>
                  <a:pt x="3118288" y="718928"/>
                  <a:pt x="3049231" y="716472"/>
                </a:cubicBezTo>
                <a:cubicBezTo>
                  <a:pt x="1812362" y="811144"/>
                  <a:pt x="1294172" y="548329"/>
                  <a:pt x="119414" y="716472"/>
                </a:cubicBezTo>
                <a:cubicBezTo>
                  <a:pt x="46544" y="718482"/>
                  <a:pt x="-5122" y="667248"/>
                  <a:pt x="0" y="597058"/>
                </a:cubicBezTo>
                <a:cubicBezTo>
                  <a:pt x="-17649" y="469153"/>
                  <a:pt x="-26555" y="205100"/>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361190887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ستطيل: زوايا مستديرة 46">
            <a:extLst>
              <a:ext uri="{FF2B5EF4-FFF2-40B4-BE49-F238E27FC236}">
                <a16:creationId xmlns:a16="http://schemas.microsoft.com/office/drawing/2014/main" id="{76BF0E9C-1050-40CB-A866-56E1B8ED2E81}"/>
              </a:ext>
            </a:extLst>
          </p:cNvPr>
          <p:cNvSpPr/>
          <p:nvPr/>
        </p:nvSpPr>
        <p:spPr>
          <a:xfrm>
            <a:off x="389546" y="188581"/>
            <a:ext cx="3168645" cy="716472"/>
          </a:xfrm>
          <a:custGeom>
            <a:avLst/>
            <a:gdLst>
              <a:gd name="connsiteX0" fmla="*/ 0 w 3168645"/>
              <a:gd name="connsiteY0" fmla="*/ 119414 h 716472"/>
              <a:gd name="connsiteX1" fmla="*/ 119414 w 3168645"/>
              <a:gd name="connsiteY1" fmla="*/ 0 h 716472"/>
              <a:gd name="connsiteX2" fmla="*/ 3049231 w 3168645"/>
              <a:gd name="connsiteY2" fmla="*/ 0 h 716472"/>
              <a:gd name="connsiteX3" fmla="*/ 3168645 w 3168645"/>
              <a:gd name="connsiteY3" fmla="*/ 119414 h 716472"/>
              <a:gd name="connsiteX4" fmla="*/ 3168645 w 3168645"/>
              <a:gd name="connsiteY4" fmla="*/ 597058 h 716472"/>
              <a:gd name="connsiteX5" fmla="*/ 3049231 w 3168645"/>
              <a:gd name="connsiteY5" fmla="*/ 716472 h 716472"/>
              <a:gd name="connsiteX6" fmla="*/ 119414 w 3168645"/>
              <a:gd name="connsiteY6" fmla="*/ 716472 h 716472"/>
              <a:gd name="connsiteX7" fmla="*/ 0 w 3168645"/>
              <a:gd name="connsiteY7" fmla="*/ 597058 h 716472"/>
              <a:gd name="connsiteX8" fmla="*/ 0 w 3168645"/>
              <a:gd name="connsiteY8" fmla="*/ 119414 h 7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8645" h="716472" fill="none" extrusionOk="0">
                <a:moveTo>
                  <a:pt x="0" y="119414"/>
                </a:moveTo>
                <a:cubicBezTo>
                  <a:pt x="6339" y="57798"/>
                  <a:pt x="53359" y="3041"/>
                  <a:pt x="119414" y="0"/>
                </a:cubicBezTo>
                <a:cubicBezTo>
                  <a:pt x="773095" y="-101366"/>
                  <a:pt x="2317247" y="-76742"/>
                  <a:pt x="3049231" y="0"/>
                </a:cubicBezTo>
                <a:cubicBezTo>
                  <a:pt x="3103556" y="-4730"/>
                  <a:pt x="3162299" y="57913"/>
                  <a:pt x="3168645" y="119414"/>
                </a:cubicBezTo>
                <a:cubicBezTo>
                  <a:pt x="3158509" y="194829"/>
                  <a:pt x="3169925" y="503209"/>
                  <a:pt x="3168645" y="597058"/>
                </a:cubicBezTo>
                <a:cubicBezTo>
                  <a:pt x="3175512" y="659238"/>
                  <a:pt x="3112527" y="711365"/>
                  <a:pt x="3049231" y="716472"/>
                </a:cubicBezTo>
                <a:cubicBezTo>
                  <a:pt x="1732836" y="840833"/>
                  <a:pt x="1563468" y="689539"/>
                  <a:pt x="119414" y="716472"/>
                </a:cubicBezTo>
                <a:cubicBezTo>
                  <a:pt x="44467" y="719171"/>
                  <a:pt x="11356" y="668187"/>
                  <a:pt x="0" y="597058"/>
                </a:cubicBezTo>
                <a:cubicBezTo>
                  <a:pt x="9148" y="409992"/>
                  <a:pt x="-24595" y="342929"/>
                  <a:pt x="0" y="119414"/>
                </a:cubicBezTo>
                <a:close/>
              </a:path>
              <a:path w="3168645" h="716472" stroke="0" extrusionOk="0">
                <a:moveTo>
                  <a:pt x="0" y="119414"/>
                </a:moveTo>
                <a:cubicBezTo>
                  <a:pt x="-1607" y="53689"/>
                  <a:pt x="59778" y="4303"/>
                  <a:pt x="119414" y="0"/>
                </a:cubicBezTo>
                <a:cubicBezTo>
                  <a:pt x="1494348" y="-46886"/>
                  <a:pt x="1772761" y="167989"/>
                  <a:pt x="3049231" y="0"/>
                </a:cubicBezTo>
                <a:cubicBezTo>
                  <a:pt x="3124585" y="1186"/>
                  <a:pt x="3161278" y="47174"/>
                  <a:pt x="3168645" y="119414"/>
                </a:cubicBezTo>
                <a:cubicBezTo>
                  <a:pt x="3178224" y="245230"/>
                  <a:pt x="3156431" y="538992"/>
                  <a:pt x="3168645" y="597058"/>
                </a:cubicBezTo>
                <a:cubicBezTo>
                  <a:pt x="3174673" y="673687"/>
                  <a:pt x="3106118" y="709156"/>
                  <a:pt x="3049231" y="716472"/>
                </a:cubicBezTo>
                <a:cubicBezTo>
                  <a:pt x="2270843" y="676275"/>
                  <a:pt x="1071352" y="615739"/>
                  <a:pt x="119414" y="716472"/>
                </a:cubicBezTo>
                <a:cubicBezTo>
                  <a:pt x="57642" y="713667"/>
                  <a:pt x="6208" y="656676"/>
                  <a:pt x="0" y="597058"/>
                </a:cubicBezTo>
                <a:cubicBezTo>
                  <a:pt x="39988" y="443059"/>
                  <a:pt x="-18020" y="300388"/>
                  <a:pt x="0" y="119414"/>
                </a:cubicBezTo>
                <a:close/>
              </a:path>
            </a:pathLst>
          </a:custGeom>
          <a:solidFill>
            <a:srgbClr val="506079"/>
          </a:solidFill>
          <a:ln>
            <a:solidFill>
              <a:srgbClr val="506079"/>
            </a:solidFill>
            <a:extLst>
              <a:ext uri="{C807C97D-BFC1-408E-A445-0C87EB9F89A2}">
                <ask:lineSketchStyleProps xmlns:ask="http://schemas.microsoft.com/office/drawing/2018/sketchyshapes" sd="264824312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1" name="مستطيل: زوايا مستديرة 10">
            <a:extLst>
              <a:ext uri="{FF2B5EF4-FFF2-40B4-BE49-F238E27FC236}">
                <a16:creationId xmlns:a16="http://schemas.microsoft.com/office/drawing/2014/main" id="{E602E227-7C71-45D3-ABFE-A09797AFB188}"/>
              </a:ext>
            </a:extLst>
          </p:cNvPr>
          <p:cNvSpPr/>
          <p:nvPr/>
        </p:nvSpPr>
        <p:spPr>
          <a:xfrm>
            <a:off x="11207042" y="258766"/>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2" name="مستطيل: زوايا مستديرة 11">
            <a:extLst>
              <a:ext uri="{FF2B5EF4-FFF2-40B4-BE49-F238E27FC236}">
                <a16:creationId xmlns:a16="http://schemas.microsoft.com/office/drawing/2014/main" id="{24D669D3-0034-4857-A9DC-CE752AA10895}"/>
              </a:ext>
            </a:extLst>
          </p:cNvPr>
          <p:cNvSpPr/>
          <p:nvPr/>
        </p:nvSpPr>
        <p:spPr>
          <a:xfrm>
            <a:off x="7189112" y="281679"/>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3" name="مستطيل: زوايا مستديرة 12">
            <a:extLst>
              <a:ext uri="{FF2B5EF4-FFF2-40B4-BE49-F238E27FC236}">
                <a16:creationId xmlns:a16="http://schemas.microsoft.com/office/drawing/2014/main" id="{7E4D0A4A-059C-4937-9315-D225331708A5}"/>
              </a:ext>
            </a:extLst>
          </p:cNvPr>
          <p:cNvSpPr/>
          <p:nvPr/>
        </p:nvSpPr>
        <p:spPr>
          <a:xfrm>
            <a:off x="2881089" y="288603"/>
            <a:ext cx="548158" cy="5718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4" name="صورة 13" descr="صورة تحتوي على نص, ساعة حائط, ساعة&#10;&#10;تم إنشاء الوصف تلقائياً">
            <a:extLst>
              <a:ext uri="{FF2B5EF4-FFF2-40B4-BE49-F238E27FC236}">
                <a16:creationId xmlns:a16="http://schemas.microsoft.com/office/drawing/2014/main" id="{178FE21F-FF82-4DB4-8794-0CCEC3430B86}"/>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88652" y="275552"/>
            <a:ext cx="512190" cy="629164"/>
          </a:xfrm>
          <a:prstGeom prst="rect">
            <a:avLst/>
          </a:prstGeom>
        </p:spPr>
      </p:pic>
      <p:pic>
        <p:nvPicPr>
          <p:cNvPr id="15" name="صورة 14">
            <a:extLst>
              <a:ext uri="{FF2B5EF4-FFF2-40B4-BE49-F238E27FC236}">
                <a16:creationId xmlns:a16="http://schemas.microsoft.com/office/drawing/2014/main" id="{0002F6E3-776F-4AB8-8450-5DAB3DEDD3ED}"/>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79710" y="175407"/>
            <a:ext cx="622744" cy="722382"/>
          </a:xfrm>
          <a:prstGeom prst="rect">
            <a:avLst/>
          </a:prstGeom>
        </p:spPr>
      </p:pic>
      <p:sp>
        <p:nvSpPr>
          <p:cNvPr id="16" name="عنوان 1">
            <a:extLst>
              <a:ext uri="{FF2B5EF4-FFF2-40B4-BE49-F238E27FC236}">
                <a16:creationId xmlns:a16="http://schemas.microsoft.com/office/drawing/2014/main" id="{A66C4334-07D8-476B-A937-A0568775A210}"/>
              </a:ext>
            </a:extLst>
          </p:cNvPr>
          <p:cNvSpPr txBox="1">
            <a:spLocks/>
          </p:cNvSpPr>
          <p:nvPr/>
        </p:nvSpPr>
        <p:spPr>
          <a:xfrm>
            <a:off x="8614642" y="-81068"/>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2375" dirty="0">
                <a:solidFill>
                  <a:schemeClr val="bg1"/>
                </a:solidFill>
              </a:rPr>
              <a:t>استراتيجية قراءة الصور</a:t>
            </a:r>
          </a:p>
        </p:txBody>
      </p:sp>
      <p:sp>
        <p:nvSpPr>
          <p:cNvPr id="17" name="عنوان 1">
            <a:extLst>
              <a:ext uri="{FF2B5EF4-FFF2-40B4-BE49-F238E27FC236}">
                <a16:creationId xmlns:a16="http://schemas.microsoft.com/office/drawing/2014/main" id="{9D085E65-9DE3-44C4-9E93-429E09E92223}"/>
              </a:ext>
            </a:extLst>
          </p:cNvPr>
          <p:cNvSpPr txBox="1">
            <a:spLocks/>
          </p:cNvSpPr>
          <p:nvPr/>
        </p:nvSpPr>
        <p:spPr>
          <a:xfrm>
            <a:off x="4300231" y="-84289"/>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دقـيــــقــتــان</a:t>
            </a:r>
          </a:p>
        </p:txBody>
      </p:sp>
      <p:sp>
        <p:nvSpPr>
          <p:cNvPr id="18" name="عنوان 1">
            <a:extLst>
              <a:ext uri="{FF2B5EF4-FFF2-40B4-BE49-F238E27FC236}">
                <a16:creationId xmlns:a16="http://schemas.microsoft.com/office/drawing/2014/main" id="{EF3DDAA2-285D-479F-90E8-F0D037093194}"/>
              </a:ext>
            </a:extLst>
          </p:cNvPr>
          <p:cNvSpPr txBox="1">
            <a:spLocks/>
          </p:cNvSpPr>
          <p:nvPr/>
        </p:nvSpPr>
        <p:spPr>
          <a:xfrm>
            <a:off x="50147" y="-67573"/>
            <a:ext cx="2679535"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sz="2400" dirty="0">
                <a:solidFill>
                  <a:schemeClr val="bg1"/>
                </a:solidFill>
              </a:rPr>
              <a:t>جــمــــــاعي</a:t>
            </a:r>
          </a:p>
        </p:txBody>
      </p:sp>
      <p:pic>
        <p:nvPicPr>
          <p:cNvPr id="19" name="Picture 4" descr="Team Svg Png Icon Free Download (#288547) - OnlineWebFonts.COM">
            <a:extLst>
              <a:ext uri="{FF2B5EF4-FFF2-40B4-BE49-F238E27FC236}">
                <a16:creationId xmlns:a16="http://schemas.microsoft.com/office/drawing/2014/main" id="{31C9AC5E-06A7-4A6E-8564-E7E769FB93DD}"/>
              </a:ext>
            </a:extLst>
          </p:cNvPr>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976" b="97689" l="9990" r="89602">
                        <a14:foregroundMark x1="49134" y1="70438" x2="49134" y2="70438"/>
                        <a14:foregroundMark x1="66361" y1="56813" x2="37003" y2="81995"/>
                        <a14:foregroundMark x1="37003" y1="81995" x2="62487" y2="63625"/>
                        <a14:foregroundMark x1="62487" y1="63625" x2="24975" y2="86618"/>
                        <a14:foregroundMark x1="24975" y1="86618" x2="64832" y2="79075"/>
                        <a14:foregroundMark x1="64832" y1="79075" x2="54944" y2="39903"/>
                        <a14:foregroundMark x1="54944" y1="39903" x2="31600" y2="86375"/>
                        <a14:foregroundMark x1="31600" y1="86375" x2="31091" y2="94282"/>
                        <a14:foregroundMark x1="38736" y1="89781" x2="71865" y2="81144"/>
                        <a14:foregroundMark x1="71865" y1="81144" x2="54944" y2="81752"/>
                        <a14:foregroundMark x1="54944" y1="81752" x2="69215" y2="94282"/>
                        <a14:foregroundMark x1="57798" y1="93187" x2="77778" y2="94282"/>
                        <a14:foregroundMark x1="46279" y1="93187" x2="50153" y2="97689"/>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37800" y="250769"/>
            <a:ext cx="682534" cy="571867"/>
          </a:xfrm>
          <a:prstGeom prst="rect">
            <a:avLst/>
          </a:prstGeom>
          <a:noFill/>
        </p:spPr>
      </p:pic>
      <p:pic>
        <p:nvPicPr>
          <p:cNvPr id="20" name="Picture 4" descr="Team Svg Png Icon Free Download (#288547) - OnlineWebFonts.COM">
            <a:extLst>
              <a:ext uri="{FF2B5EF4-FFF2-40B4-BE49-F238E27FC236}">
                <a16:creationId xmlns:a16="http://schemas.microsoft.com/office/drawing/2014/main" id="{06B633B7-684D-4481-B7DF-A70137339308}"/>
              </a:ext>
            </a:extLst>
          </p:cNvPr>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976" b="97689" l="9990" r="89602">
                        <a14:foregroundMark x1="49134" y1="70438" x2="49134" y2="70438"/>
                        <a14:foregroundMark x1="66361" y1="56813" x2="37003" y2="81995"/>
                        <a14:foregroundMark x1="37003" y1="81995" x2="62487" y2="63625"/>
                        <a14:foregroundMark x1="62487" y1="63625" x2="24975" y2="86618"/>
                        <a14:foregroundMark x1="24975" y1="86618" x2="64832" y2="79075"/>
                        <a14:foregroundMark x1="64832" y1="79075" x2="54944" y2="39903"/>
                        <a14:foregroundMark x1="54944" y1="39903" x2="31600" y2="86375"/>
                        <a14:foregroundMark x1="31600" y1="86375" x2="31091" y2="94282"/>
                        <a14:foregroundMark x1="38736" y1="89781" x2="71865" y2="81144"/>
                        <a14:foregroundMark x1="71865" y1="81144" x2="54944" y2="81752"/>
                        <a14:foregroundMark x1="54944" y1="81752" x2="69215" y2="94282"/>
                        <a14:foregroundMark x1="57798" y1="93187" x2="77778" y2="94282"/>
                        <a14:foregroundMark x1="46279" y1="93187" x2="50153" y2="97689"/>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96157" y="326385"/>
            <a:ext cx="500642" cy="419467"/>
          </a:xfrm>
          <a:prstGeom prst="rect">
            <a:avLst/>
          </a:prstGeom>
          <a:noFill/>
        </p:spPr>
      </p:pic>
      <p:pic>
        <p:nvPicPr>
          <p:cNvPr id="21" name="Picture 4" descr="Team Svg Png Icon Free Download (#288547) - OnlineWebFonts.COM">
            <a:extLst>
              <a:ext uri="{FF2B5EF4-FFF2-40B4-BE49-F238E27FC236}">
                <a16:creationId xmlns:a16="http://schemas.microsoft.com/office/drawing/2014/main" id="{72120E33-A860-4E05-BC02-82B8D03450BF}"/>
              </a:ext>
            </a:extLst>
          </p:cNvPr>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9976" b="97689" l="9990" r="89602">
                        <a14:foregroundMark x1="49134" y1="70438" x2="49134" y2="70438"/>
                        <a14:foregroundMark x1="66361" y1="56813" x2="37003" y2="81995"/>
                        <a14:foregroundMark x1="37003" y1="81995" x2="62487" y2="63625"/>
                        <a14:foregroundMark x1="62487" y1="63625" x2="24975" y2="86618"/>
                        <a14:foregroundMark x1="24975" y1="86618" x2="64832" y2="79075"/>
                        <a14:foregroundMark x1="64832" y1="79075" x2="54944" y2="39903"/>
                        <a14:foregroundMark x1="54944" y1="39903" x2="31600" y2="86375"/>
                        <a14:foregroundMark x1="31600" y1="86375" x2="31091" y2="94282"/>
                        <a14:foregroundMark x1="38736" y1="89781" x2="71865" y2="81144"/>
                        <a14:foregroundMark x1="71865" y1="81144" x2="54944" y2="81752"/>
                        <a14:foregroundMark x1="54944" y1="81752" x2="69215" y2="94282"/>
                        <a14:foregroundMark x1="57798" y1="93187" x2="77778" y2="94282"/>
                        <a14:foregroundMark x1="46279" y1="93187" x2="50153" y2="97689"/>
                      </a14:backgroundRemoval>
                    </a14:imgEffect>
                    <a14:imgEffect>
                      <a14:saturation sat="400000"/>
                    </a14:imgEffect>
                  </a14:imgLayer>
                </a14:imgProps>
              </a:ext>
              <a:ext uri="{28A0092B-C50C-407E-A947-70E740481C1C}">
                <a14:useLocalDpi xmlns:a14="http://schemas.microsoft.com/office/drawing/2010/main" val="0"/>
              </a:ext>
            </a:extLst>
          </a:blip>
          <a:srcRect l="-1" r="-75860" b="-70806"/>
          <a:stretch/>
        </p:blipFill>
        <p:spPr bwMode="auto">
          <a:xfrm>
            <a:off x="3053744" y="320957"/>
            <a:ext cx="880435" cy="716472"/>
          </a:xfrm>
          <a:prstGeom prst="rect">
            <a:avLst/>
          </a:prstGeom>
          <a:noFill/>
        </p:spPr>
      </p:pic>
      <p:grpSp>
        <p:nvGrpSpPr>
          <p:cNvPr id="23" name="مجموعة 22">
            <a:extLst>
              <a:ext uri="{FF2B5EF4-FFF2-40B4-BE49-F238E27FC236}">
                <a16:creationId xmlns:a16="http://schemas.microsoft.com/office/drawing/2014/main" id="{3D2C5AAF-406D-42A1-9E47-490E0408E786}"/>
              </a:ext>
            </a:extLst>
          </p:cNvPr>
          <p:cNvGrpSpPr/>
          <p:nvPr/>
        </p:nvGrpSpPr>
        <p:grpSpPr>
          <a:xfrm>
            <a:off x="6477396" y="3635187"/>
            <a:ext cx="4359816" cy="2733688"/>
            <a:chOff x="6428095" y="3179929"/>
            <a:chExt cx="4359816" cy="2733688"/>
          </a:xfrm>
        </p:grpSpPr>
        <p:pic>
          <p:nvPicPr>
            <p:cNvPr id="4098" name="Picture 2">
              <a:extLst>
                <a:ext uri="{FF2B5EF4-FFF2-40B4-BE49-F238E27FC236}">
                  <a16:creationId xmlns:a16="http://schemas.microsoft.com/office/drawing/2014/main" id="{843F8657-02CC-481A-AA27-3BE1832A96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53" t="16001" r="3379" b="3838"/>
            <a:stretch/>
          </p:blipFill>
          <p:spPr bwMode="auto">
            <a:xfrm>
              <a:off x="7188652" y="3470314"/>
              <a:ext cx="3599259" cy="2443303"/>
            </a:xfrm>
            <a:prstGeom prst="rect">
              <a:avLst/>
            </a:prstGeom>
            <a:noFill/>
            <a:extLst>
              <a:ext uri="{909E8E84-426E-40DD-AFC4-6F175D3DCCD1}">
                <a14:hiddenFill xmlns:a14="http://schemas.microsoft.com/office/drawing/2010/main">
                  <a:solidFill>
                    <a:srgbClr val="FFFFFF"/>
                  </a:solidFill>
                </a14:hiddenFill>
              </a:ext>
            </a:extLst>
          </p:spPr>
        </p:pic>
        <p:sp>
          <p:nvSpPr>
            <p:cNvPr id="22" name="مستطيل 21">
              <a:extLst>
                <a:ext uri="{FF2B5EF4-FFF2-40B4-BE49-F238E27FC236}">
                  <a16:creationId xmlns:a16="http://schemas.microsoft.com/office/drawing/2014/main" id="{073913B2-1D49-4B05-9084-4928B3810AAB}"/>
                </a:ext>
              </a:extLst>
            </p:cNvPr>
            <p:cNvSpPr/>
            <p:nvPr/>
          </p:nvSpPr>
          <p:spPr>
            <a:xfrm>
              <a:off x="6428095" y="3179929"/>
              <a:ext cx="2159251" cy="654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pic>
        <p:nvPicPr>
          <p:cNvPr id="4104" name="Picture 8" descr="5m Wires Water Tank Sewage Level Controller Float Ball Electrical Float  Switch For Sea Water - Buy Electrical Float Switch,Electrical Float Switch  For Sea Water,Water Tank Electrical Float Switch Product on Alibaba.com">
            <a:extLst>
              <a:ext uri="{FF2B5EF4-FFF2-40B4-BE49-F238E27FC236}">
                <a16:creationId xmlns:a16="http://schemas.microsoft.com/office/drawing/2014/main" id="{3B7BEC7F-0C2A-4CDD-BA45-F7B0298200F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80" t="4126" r="5183" b="3151"/>
          <a:stretch/>
        </p:blipFill>
        <p:spPr bwMode="auto">
          <a:xfrm>
            <a:off x="1615039" y="3392630"/>
            <a:ext cx="3168645" cy="313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سهم: خماسي 12">
            <a:extLst>
              <a:ext uri="{FF2B5EF4-FFF2-40B4-BE49-F238E27FC236}">
                <a16:creationId xmlns:a16="http://schemas.microsoft.com/office/drawing/2014/main" id="{4C306E5C-8762-4FC2-9C4E-F581DD205452}"/>
              </a:ext>
            </a:extLst>
          </p:cNvPr>
          <p:cNvSpPr/>
          <p:nvPr/>
        </p:nvSpPr>
        <p:spPr>
          <a:xfrm>
            <a:off x="0" y="3836775"/>
            <a:ext cx="12192000" cy="2885323"/>
          </a:xfrm>
          <a:prstGeom prst="homePlate">
            <a:avLst>
              <a:gd name="adj" fmla="val 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4" name="مجموعة 13">
            <a:extLst>
              <a:ext uri="{FF2B5EF4-FFF2-40B4-BE49-F238E27FC236}">
                <a16:creationId xmlns:a16="http://schemas.microsoft.com/office/drawing/2014/main" id="{97C2B97B-D513-4AA6-82C5-267D6331E101}"/>
              </a:ext>
            </a:extLst>
          </p:cNvPr>
          <p:cNvGrpSpPr/>
          <p:nvPr/>
        </p:nvGrpSpPr>
        <p:grpSpPr>
          <a:xfrm>
            <a:off x="3005042" y="278218"/>
            <a:ext cx="6568887" cy="1051724"/>
            <a:chOff x="3044231" y="330469"/>
            <a:chExt cx="6568887" cy="1280159"/>
          </a:xfrm>
          <a:solidFill>
            <a:srgbClr val="F2A40D"/>
          </a:solidFill>
        </p:grpSpPr>
        <p:sp>
          <p:nvSpPr>
            <p:cNvPr id="15" name="سهم: خماسي 14">
              <a:extLst>
                <a:ext uri="{FF2B5EF4-FFF2-40B4-BE49-F238E27FC236}">
                  <a16:creationId xmlns:a16="http://schemas.microsoft.com/office/drawing/2014/main" id="{20F41E32-2749-4B82-A78C-B76E032E7CDC}"/>
                </a:ext>
              </a:extLst>
            </p:cNvPr>
            <p:cNvSpPr/>
            <p:nvPr/>
          </p:nvSpPr>
          <p:spPr>
            <a:xfrm>
              <a:off x="5386380"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سهم: خماسي 15">
              <a:extLst>
                <a:ext uri="{FF2B5EF4-FFF2-40B4-BE49-F238E27FC236}">
                  <a16:creationId xmlns:a16="http://schemas.microsoft.com/office/drawing/2014/main" id="{EEE56DB2-EF84-4623-A6AF-B429953680BB}"/>
                </a:ext>
              </a:extLst>
            </p:cNvPr>
            <p:cNvSpPr/>
            <p:nvPr/>
          </p:nvSpPr>
          <p:spPr>
            <a:xfrm flipH="1">
              <a:off x="3044231"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7" name="مجموعة 16">
            <a:extLst>
              <a:ext uri="{FF2B5EF4-FFF2-40B4-BE49-F238E27FC236}">
                <a16:creationId xmlns:a16="http://schemas.microsoft.com/office/drawing/2014/main" id="{FFC38320-90EB-4FE1-AFA6-F489A536CF73}"/>
              </a:ext>
            </a:extLst>
          </p:cNvPr>
          <p:cNvGrpSpPr/>
          <p:nvPr/>
        </p:nvGrpSpPr>
        <p:grpSpPr>
          <a:xfrm>
            <a:off x="2731346" y="209007"/>
            <a:ext cx="6729307" cy="1051723"/>
            <a:chOff x="2852642" y="287384"/>
            <a:chExt cx="6729307" cy="1280159"/>
          </a:xfrm>
        </p:grpSpPr>
        <p:sp>
          <p:nvSpPr>
            <p:cNvPr id="18" name="سهم: خماسي 17">
              <a:extLst>
                <a:ext uri="{FF2B5EF4-FFF2-40B4-BE49-F238E27FC236}">
                  <a16:creationId xmlns:a16="http://schemas.microsoft.com/office/drawing/2014/main" id="{2E5541E4-4228-4BD3-9E0F-BBA871562908}"/>
                </a:ext>
              </a:extLst>
            </p:cNvPr>
            <p:cNvSpPr/>
            <p:nvPr/>
          </p:nvSpPr>
          <p:spPr>
            <a:xfrm>
              <a:off x="5355211" y="287384"/>
              <a:ext cx="4226738" cy="1280159"/>
            </a:xfrm>
            <a:prstGeom prst="homePlate">
              <a:avLst>
                <a:gd name="adj" fmla="val 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9" name="سهم: خماسي 18">
              <a:extLst>
                <a:ext uri="{FF2B5EF4-FFF2-40B4-BE49-F238E27FC236}">
                  <a16:creationId xmlns:a16="http://schemas.microsoft.com/office/drawing/2014/main" id="{94FFF4A9-CAA3-476D-82E4-4B5E6C56A1BF}"/>
                </a:ext>
              </a:extLst>
            </p:cNvPr>
            <p:cNvSpPr/>
            <p:nvPr/>
          </p:nvSpPr>
          <p:spPr>
            <a:xfrm flipH="1">
              <a:off x="2852642" y="287384"/>
              <a:ext cx="4226738" cy="1280159"/>
            </a:xfrm>
            <a:prstGeom prst="homePlate">
              <a:avLst>
                <a:gd name="adj" fmla="val 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0" name="مربع نص 19">
            <a:extLst>
              <a:ext uri="{FF2B5EF4-FFF2-40B4-BE49-F238E27FC236}">
                <a16:creationId xmlns:a16="http://schemas.microsoft.com/office/drawing/2014/main" id="{263B05F7-4D0F-4C64-A818-B03C30B07814}"/>
              </a:ext>
            </a:extLst>
          </p:cNvPr>
          <p:cNvSpPr txBox="1"/>
          <p:nvPr/>
        </p:nvSpPr>
        <p:spPr>
          <a:xfrm>
            <a:off x="1829607" y="175485"/>
            <a:ext cx="8500533" cy="982513"/>
          </a:xfrm>
          <a:prstGeom prst="rect">
            <a:avLst/>
          </a:prstGeom>
          <a:noFill/>
        </p:spPr>
        <p:txBody>
          <a:bodyPr wrap="square" rtlCol="1">
            <a:spAutoFit/>
          </a:bodyPr>
          <a:lstStyle/>
          <a:p>
            <a:pPr algn="ctr">
              <a:lnSpc>
                <a:spcPct val="150000"/>
              </a:lnSpc>
            </a:pPr>
            <a:r>
              <a:rPr lang="ar-SA" sz="4400" b="1" dirty="0">
                <a:solidFill>
                  <a:schemeClr val="bg1"/>
                </a:solidFill>
              </a:rPr>
              <a:t>1- نظام التحكم المغلق</a:t>
            </a:r>
          </a:p>
        </p:txBody>
      </p:sp>
      <p:pic>
        <p:nvPicPr>
          <p:cNvPr id="21" name="صورة 20">
            <a:extLst>
              <a:ext uri="{FF2B5EF4-FFF2-40B4-BE49-F238E27FC236}">
                <a16:creationId xmlns:a16="http://schemas.microsoft.com/office/drawing/2014/main" id="{68C17F51-A8E1-4044-976C-C74026AA5773}"/>
              </a:ext>
            </a:extLst>
          </p:cNvPr>
          <p:cNvPicPr>
            <a:picLocks noChangeAspect="1"/>
          </p:cNvPicPr>
          <p:nvPr/>
        </p:nvPicPr>
        <p:blipFill rotWithShape="1">
          <a:blip r:embed="rId2">
            <a:extLst>
              <a:ext uri="{28A0092B-C50C-407E-A947-70E740481C1C}">
                <a14:useLocalDpi xmlns:a14="http://schemas.microsoft.com/office/drawing/2010/main" val="0"/>
              </a:ext>
            </a:extLst>
          </a:blip>
          <a:srcRect b="11917"/>
          <a:stretch/>
        </p:blipFill>
        <p:spPr>
          <a:xfrm>
            <a:off x="3424332" y="3933489"/>
            <a:ext cx="5343336" cy="2885323"/>
          </a:xfrm>
          <a:prstGeom prst="rect">
            <a:avLst/>
          </a:prstGeom>
        </p:spPr>
      </p:pic>
      <p:sp>
        <p:nvSpPr>
          <p:cNvPr id="22" name="مستطيل: زوايا مستديرة 21">
            <a:extLst>
              <a:ext uri="{FF2B5EF4-FFF2-40B4-BE49-F238E27FC236}">
                <a16:creationId xmlns:a16="http://schemas.microsoft.com/office/drawing/2014/main" id="{50E05EF6-342B-409B-86CF-F13D8A0E0054}"/>
              </a:ext>
            </a:extLst>
          </p:cNvPr>
          <p:cNvSpPr/>
          <p:nvPr/>
        </p:nvSpPr>
        <p:spPr>
          <a:xfrm>
            <a:off x="9278580" y="1776549"/>
            <a:ext cx="2103120"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مدخلات</a:t>
            </a:r>
          </a:p>
        </p:txBody>
      </p:sp>
      <p:cxnSp>
        <p:nvCxnSpPr>
          <p:cNvPr id="23" name="رابط كسهم مستقيم 22">
            <a:extLst>
              <a:ext uri="{FF2B5EF4-FFF2-40B4-BE49-F238E27FC236}">
                <a16:creationId xmlns:a16="http://schemas.microsoft.com/office/drawing/2014/main" id="{E594211E-0B89-41BE-BF74-33EADD41F77B}"/>
              </a:ext>
            </a:extLst>
          </p:cNvPr>
          <p:cNvCxnSpPr/>
          <p:nvPr/>
        </p:nvCxnSpPr>
        <p:spPr>
          <a:xfrm flipH="1">
            <a:off x="7720147" y="2116183"/>
            <a:ext cx="122790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مستطيل: زوايا مستديرة 23">
            <a:extLst>
              <a:ext uri="{FF2B5EF4-FFF2-40B4-BE49-F238E27FC236}">
                <a16:creationId xmlns:a16="http://schemas.microsoft.com/office/drawing/2014/main" id="{2225CDD6-8ADF-42DA-ACDC-00944D1F683C}"/>
              </a:ext>
            </a:extLst>
          </p:cNvPr>
          <p:cNvSpPr/>
          <p:nvPr/>
        </p:nvSpPr>
        <p:spPr>
          <a:xfrm>
            <a:off x="5081451" y="1772193"/>
            <a:ext cx="2442343"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عمليات المعالجة</a:t>
            </a:r>
          </a:p>
        </p:txBody>
      </p:sp>
      <p:sp>
        <p:nvSpPr>
          <p:cNvPr id="25" name="مستطيل: زوايا مستديرة 24">
            <a:extLst>
              <a:ext uri="{FF2B5EF4-FFF2-40B4-BE49-F238E27FC236}">
                <a16:creationId xmlns:a16="http://schemas.microsoft.com/office/drawing/2014/main" id="{F386DF61-EE8B-49A9-9FF3-495DBBA31F1F}"/>
              </a:ext>
            </a:extLst>
          </p:cNvPr>
          <p:cNvSpPr/>
          <p:nvPr/>
        </p:nvSpPr>
        <p:spPr>
          <a:xfrm>
            <a:off x="1201360" y="1772193"/>
            <a:ext cx="2103120"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مخرجات</a:t>
            </a:r>
          </a:p>
        </p:txBody>
      </p:sp>
      <p:cxnSp>
        <p:nvCxnSpPr>
          <p:cNvPr id="26" name="رابط كسهم مستقيم 25">
            <a:extLst>
              <a:ext uri="{FF2B5EF4-FFF2-40B4-BE49-F238E27FC236}">
                <a16:creationId xmlns:a16="http://schemas.microsoft.com/office/drawing/2014/main" id="{3CF7CEEF-10AB-425B-AA20-7E8F85B7598D}"/>
              </a:ext>
            </a:extLst>
          </p:cNvPr>
          <p:cNvCxnSpPr/>
          <p:nvPr/>
        </p:nvCxnSpPr>
        <p:spPr>
          <a:xfrm flipH="1">
            <a:off x="3644530" y="2116183"/>
            <a:ext cx="122790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رابط مستقيم 26">
            <a:extLst>
              <a:ext uri="{FF2B5EF4-FFF2-40B4-BE49-F238E27FC236}">
                <a16:creationId xmlns:a16="http://schemas.microsoft.com/office/drawing/2014/main" id="{2A6B256D-B2E4-43C0-80B4-EC5CAF24A125}"/>
              </a:ext>
            </a:extLst>
          </p:cNvPr>
          <p:cNvCxnSpPr/>
          <p:nvPr/>
        </p:nvCxnSpPr>
        <p:spPr>
          <a:xfrm>
            <a:off x="2220686" y="2547257"/>
            <a:ext cx="0" cy="600892"/>
          </a:xfrm>
          <a:prstGeom prst="line">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a:extLst>
              <a:ext uri="{FF2B5EF4-FFF2-40B4-BE49-F238E27FC236}">
                <a16:creationId xmlns:a16="http://schemas.microsoft.com/office/drawing/2014/main" id="{5017D29B-B0D3-49BB-8431-41B0B224629A}"/>
              </a:ext>
            </a:extLst>
          </p:cNvPr>
          <p:cNvCxnSpPr/>
          <p:nvPr/>
        </p:nvCxnSpPr>
        <p:spPr>
          <a:xfrm>
            <a:off x="2220686" y="3174274"/>
            <a:ext cx="16459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مستطيل: زوايا مستديرة 28">
            <a:extLst>
              <a:ext uri="{FF2B5EF4-FFF2-40B4-BE49-F238E27FC236}">
                <a16:creationId xmlns:a16="http://schemas.microsoft.com/office/drawing/2014/main" id="{63EDB717-08AF-43B8-8E16-966D77637D80}"/>
              </a:ext>
            </a:extLst>
          </p:cNvPr>
          <p:cNvSpPr/>
          <p:nvPr/>
        </p:nvSpPr>
        <p:spPr>
          <a:xfrm>
            <a:off x="4459071" y="2867587"/>
            <a:ext cx="3692151"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تغذية راجعة</a:t>
            </a:r>
          </a:p>
        </p:txBody>
      </p:sp>
      <p:cxnSp>
        <p:nvCxnSpPr>
          <p:cNvPr id="30" name="رابط كسهم مستقيم 29">
            <a:extLst>
              <a:ext uri="{FF2B5EF4-FFF2-40B4-BE49-F238E27FC236}">
                <a16:creationId xmlns:a16="http://schemas.microsoft.com/office/drawing/2014/main" id="{AAE039B2-6483-4FB8-9E12-385274E85BDD}"/>
              </a:ext>
            </a:extLst>
          </p:cNvPr>
          <p:cNvCxnSpPr/>
          <p:nvPr/>
        </p:nvCxnSpPr>
        <p:spPr>
          <a:xfrm>
            <a:off x="8434268" y="3169918"/>
            <a:ext cx="16459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رابط مستقيم 30">
            <a:extLst>
              <a:ext uri="{FF2B5EF4-FFF2-40B4-BE49-F238E27FC236}">
                <a16:creationId xmlns:a16="http://schemas.microsoft.com/office/drawing/2014/main" id="{90165887-1117-4030-B7AA-D9646F8B9086}"/>
              </a:ext>
            </a:extLst>
          </p:cNvPr>
          <p:cNvCxnSpPr>
            <a:cxnSpLocks/>
          </p:cNvCxnSpPr>
          <p:nvPr/>
        </p:nvCxnSpPr>
        <p:spPr>
          <a:xfrm flipV="1">
            <a:off x="10184675" y="2515209"/>
            <a:ext cx="0" cy="632940"/>
          </a:xfrm>
          <a:prstGeom prst="line">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8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سهم: خماسي 12">
            <a:extLst>
              <a:ext uri="{FF2B5EF4-FFF2-40B4-BE49-F238E27FC236}">
                <a16:creationId xmlns:a16="http://schemas.microsoft.com/office/drawing/2014/main" id="{834D2F46-7978-4299-891E-1D6326D3DEC0}"/>
              </a:ext>
            </a:extLst>
          </p:cNvPr>
          <p:cNvSpPr/>
          <p:nvPr/>
        </p:nvSpPr>
        <p:spPr>
          <a:xfrm>
            <a:off x="0" y="3836775"/>
            <a:ext cx="12192000" cy="2885323"/>
          </a:xfrm>
          <a:prstGeom prst="homePlate">
            <a:avLst>
              <a:gd name="adj" fmla="val 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21" name="صورة 20">
            <a:extLst>
              <a:ext uri="{FF2B5EF4-FFF2-40B4-BE49-F238E27FC236}">
                <a16:creationId xmlns:a16="http://schemas.microsoft.com/office/drawing/2014/main" id="{4D2F4273-9F06-4938-AC7F-6C3EA489E400}"/>
              </a:ext>
            </a:extLst>
          </p:cNvPr>
          <p:cNvPicPr>
            <a:picLocks noChangeAspect="1"/>
          </p:cNvPicPr>
          <p:nvPr/>
        </p:nvPicPr>
        <p:blipFill rotWithShape="1">
          <a:blip r:embed="rId2">
            <a:extLst>
              <a:ext uri="{28A0092B-C50C-407E-A947-70E740481C1C}">
                <a14:useLocalDpi xmlns:a14="http://schemas.microsoft.com/office/drawing/2010/main" val="0"/>
              </a:ext>
            </a:extLst>
          </a:blip>
          <a:srcRect b="18453"/>
          <a:stretch/>
        </p:blipFill>
        <p:spPr>
          <a:xfrm>
            <a:off x="2667762" y="4080209"/>
            <a:ext cx="7269719" cy="2602306"/>
          </a:xfrm>
          <a:prstGeom prst="rect">
            <a:avLst/>
          </a:prstGeom>
        </p:spPr>
      </p:pic>
      <p:grpSp>
        <p:nvGrpSpPr>
          <p:cNvPr id="22" name="مجموعة 21">
            <a:extLst>
              <a:ext uri="{FF2B5EF4-FFF2-40B4-BE49-F238E27FC236}">
                <a16:creationId xmlns:a16="http://schemas.microsoft.com/office/drawing/2014/main" id="{CC9ACCE7-84B1-49EE-A04A-94E75714D645}"/>
              </a:ext>
            </a:extLst>
          </p:cNvPr>
          <p:cNvGrpSpPr/>
          <p:nvPr/>
        </p:nvGrpSpPr>
        <p:grpSpPr>
          <a:xfrm>
            <a:off x="3005042" y="278218"/>
            <a:ext cx="6568887" cy="1051724"/>
            <a:chOff x="3044231" y="330469"/>
            <a:chExt cx="6568887" cy="1280159"/>
          </a:xfrm>
          <a:solidFill>
            <a:srgbClr val="F2A40D"/>
          </a:solidFill>
        </p:grpSpPr>
        <p:sp>
          <p:nvSpPr>
            <p:cNvPr id="23" name="سهم: خماسي 22">
              <a:extLst>
                <a:ext uri="{FF2B5EF4-FFF2-40B4-BE49-F238E27FC236}">
                  <a16:creationId xmlns:a16="http://schemas.microsoft.com/office/drawing/2014/main" id="{7DD19E96-273D-47AF-B3F7-5B352C7717CA}"/>
                </a:ext>
              </a:extLst>
            </p:cNvPr>
            <p:cNvSpPr/>
            <p:nvPr/>
          </p:nvSpPr>
          <p:spPr>
            <a:xfrm>
              <a:off x="5386380"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سهم: خماسي 23">
              <a:extLst>
                <a:ext uri="{FF2B5EF4-FFF2-40B4-BE49-F238E27FC236}">
                  <a16:creationId xmlns:a16="http://schemas.microsoft.com/office/drawing/2014/main" id="{BAF101B6-29B5-44CB-B97F-A89A55B6B9D2}"/>
                </a:ext>
              </a:extLst>
            </p:cNvPr>
            <p:cNvSpPr/>
            <p:nvPr/>
          </p:nvSpPr>
          <p:spPr>
            <a:xfrm flipH="1">
              <a:off x="3044231" y="330469"/>
              <a:ext cx="4226738" cy="1280159"/>
            </a:xfrm>
            <a:prstGeom prst="homePlate">
              <a:avLst>
                <a:gd name="adj" fmla="val 0"/>
              </a:avLst>
            </a:prstGeom>
            <a:grp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5" name="مجموعة 24">
            <a:extLst>
              <a:ext uri="{FF2B5EF4-FFF2-40B4-BE49-F238E27FC236}">
                <a16:creationId xmlns:a16="http://schemas.microsoft.com/office/drawing/2014/main" id="{44914875-18B5-4265-87FD-2C0C0CB0BFE6}"/>
              </a:ext>
            </a:extLst>
          </p:cNvPr>
          <p:cNvGrpSpPr/>
          <p:nvPr/>
        </p:nvGrpSpPr>
        <p:grpSpPr>
          <a:xfrm>
            <a:off x="2731346" y="209007"/>
            <a:ext cx="6729307" cy="1051723"/>
            <a:chOff x="2852642" y="287384"/>
            <a:chExt cx="6729307" cy="1280159"/>
          </a:xfrm>
        </p:grpSpPr>
        <p:sp>
          <p:nvSpPr>
            <p:cNvPr id="26" name="سهم: خماسي 25">
              <a:extLst>
                <a:ext uri="{FF2B5EF4-FFF2-40B4-BE49-F238E27FC236}">
                  <a16:creationId xmlns:a16="http://schemas.microsoft.com/office/drawing/2014/main" id="{B3FD8931-3AEA-48F5-80B5-61435D26E091}"/>
                </a:ext>
              </a:extLst>
            </p:cNvPr>
            <p:cNvSpPr/>
            <p:nvPr/>
          </p:nvSpPr>
          <p:spPr>
            <a:xfrm>
              <a:off x="5355211" y="287384"/>
              <a:ext cx="4226738" cy="1280159"/>
            </a:xfrm>
            <a:prstGeom prst="homePlate">
              <a:avLst>
                <a:gd name="adj" fmla="val 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7" name="سهم: خماسي 26">
              <a:extLst>
                <a:ext uri="{FF2B5EF4-FFF2-40B4-BE49-F238E27FC236}">
                  <a16:creationId xmlns:a16="http://schemas.microsoft.com/office/drawing/2014/main" id="{E1DF6CA3-2E7B-4EAF-A160-CC6207878F95}"/>
                </a:ext>
              </a:extLst>
            </p:cNvPr>
            <p:cNvSpPr/>
            <p:nvPr/>
          </p:nvSpPr>
          <p:spPr>
            <a:xfrm flipH="1">
              <a:off x="2852642" y="287384"/>
              <a:ext cx="4226738" cy="1280159"/>
            </a:xfrm>
            <a:prstGeom prst="homePlate">
              <a:avLst>
                <a:gd name="adj" fmla="val 0"/>
              </a:avLst>
            </a:prstGeom>
            <a:solidFill>
              <a:srgbClr val="506079"/>
            </a:solidFill>
            <a:ln>
              <a:solidFill>
                <a:srgbClr val="50607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8" name="مربع نص 27">
            <a:extLst>
              <a:ext uri="{FF2B5EF4-FFF2-40B4-BE49-F238E27FC236}">
                <a16:creationId xmlns:a16="http://schemas.microsoft.com/office/drawing/2014/main" id="{15234486-2FEF-48DF-B6F3-A2D813F4AB65}"/>
              </a:ext>
            </a:extLst>
          </p:cNvPr>
          <p:cNvSpPr txBox="1"/>
          <p:nvPr/>
        </p:nvSpPr>
        <p:spPr>
          <a:xfrm>
            <a:off x="1829607" y="175485"/>
            <a:ext cx="8500533" cy="982513"/>
          </a:xfrm>
          <a:prstGeom prst="rect">
            <a:avLst/>
          </a:prstGeom>
          <a:noFill/>
        </p:spPr>
        <p:txBody>
          <a:bodyPr wrap="square" rtlCol="1">
            <a:spAutoFit/>
          </a:bodyPr>
          <a:lstStyle/>
          <a:p>
            <a:pPr algn="ctr">
              <a:lnSpc>
                <a:spcPct val="150000"/>
              </a:lnSpc>
            </a:pPr>
            <a:r>
              <a:rPr lang="ar-SA" sz="4400" b="1" dirty="0">
                <a:solidFill>
                  <a:schemeClr val="bg1"/>
                </a:solidFill>
              </a:rPr>
              <a:t>2- نظام التحكم المفتوح</a:t>
            </a:r>
          </a:p>
        </p:txBody>
      </p:sp>
      <p:sp>
        <p:nvSpPr>
          <p:cNvPr id="29" name="مستطيل: زوايا مستديرة 28">
            <a:extLst>
              <a:ext uri="{FF2B5EF4-FFF2-40B4-BE49-F238E27FC236}">
                <a16:creationId xmlns:a16="http://schemas.microsoft.com/office/drawing/2014/main" id="{CC591F0A-EC0C-40EA-8F3C-635D96D26703}"/>
              </a:ext>
            </a:extLst>
          </p:cNvPr>
          <p:cNvSpPr/>
          <p:nvPr/>
        </p:nvSpPr>
        <p:spPr>
          <a:xfrm>
            <a:off x="9278580" y="2207628"/>
            <a:ext cx="2103120"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مدخلات</a:t>
            </a:r>
          </a:p>
        </p:txBody>
      </p:sp>
      <p:cxnSp>
        <p:nvCxnSpPr>
          <p:cNvPr id="30" name="رابط كسهم مستقيم 29">
            <a:extLst>
              <a:ext uri="{FF2B5EF4-FFF2-40B4-BE49-F238E27FC236}">
                <a16:creationId xmlns:a16="http://schemas.microsoft.com/office/drawing/2014/main" id="{47734551-70A8-4CB6-AB58-FE9CB45AB75F}"/>
              </a:ext>
            </a:extLst>
          </p:cNvPr>
          <p:cNvCxnSpPr/>
          <p:nvPr/>
        </p:nvCxnSpPr>
        <p:spPr>
          <a:xfrm flipH="1">
            <a:off x="7720147" y="2547262"/>
            <a:ext cx="122790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مستطيل: زوايا مستديرة 30">
            <a:extLst>
              <a:ext uri="{FF2B5EF4-FFF2-40B4-BE49-F238E27FC236}">
                <a16:creationId xmlns:a16="http://schemas.microsoft.com/office/drawing/2014/main" id="{1817E725-5891-4DB2-8618-F2C5E07D2199}"/>
              </a:ext>
            </a:extLst>
          </p:cNvPr>
          <p:cNvSpPr/>
          <p:nvPr/>
        </p:nvSpPr>
        <p:spPr>
          <a:xfrm>
            <a:off x="5081451" y="2203272"/>
            <a:ext cx="2442343"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عمليات المعالجة</a:t>
            </a:r>
          </a:p>
        </p:txBody>
      </p:sp>
      <p:sp>
        <p:nvSpPr>
          <p:cNvPr id="32" name="مستطيل: زوايا مستديرة 31">
            <a:extLst>
              <a:ext uri="{FF2B5EF4-FFF2-40B4-BE49-F238E27FC236}">
                <a16:creationId xmlns:a16="http://schemas.microsoft.com/office/drawing/2014/main" id="{4B46E6F7-4D8B-4B5C-BC49-0B2EA352DCD0}"/>
              </a:ext>
            </a:extLst>
          </p:cNvPr>
          <p:cNvSpPr/>
          <p:nvPr/>
        </p:nvSpPr>
        <p:spPr>
          <a:xfrm>
            <a:off x="1201360" y="2203272"/>
            <a:ext cx="2103120" cy="653143"/>
          </a:xfrm>
          <a:prstGeom prst="roundRect">
            <a:avLst/>
          </a:prstGeom>
          <a:solidFill>
            <a:srgbClr val="F2A40D"/>
          </a:solidFill>
          <a:ln>
            <a:solidFill>
              <a:srgbClr val="F2A40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a:t>مخرجات</a:t>
            </a:r>
          </a:p>
        </p:txBody>
      </p:sp>
      <p:cxnSp>
        <p:nvCxnSpPr>
          <p:cNvPr id="33" name="رابط كسهم مستقيم 32">
            <a:extLst>
              <a:ext uri="{FF2B5EF4-FFF2-40B4-BE49-F238E27FC236}">
                <a16:creationId xmlns:a16="http://schemas.microsoft.com/office/drawing/2014/main" id="{6FC14EBE-748D-417C-8FB1-61C09A5C607F}"/>
              </a:ext>
            </a:extLst>
          </p:cNvPr>
          <p:cNvCxnSpPr/>
          <p:nvPr/>
        </p:nvCxnSpPr>
        <p:spPr>
          <a:xfrm flipH="1">
            <a:off x="3644530" y="2547262"/>
            <a:ext cx="1227908"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2622</TotalTime>
  <Words>792</Words>
  <Application>Microsoft Office PowerPoint</Application>
  <PresentationFormat>شاشة عريضة</PresentationFormat>
  <Paragraphs>137</Paragraphs>
  <Slides>20</Slides>
  <Notes>5</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20</vt:i4>
      </vt:variant>
    </vt:vector>
  </HeadingPairs>
  <TitlesOfParts>
    <vt:vector size="28" baseType="lpstr">
      <vt:lpstr>A Jannat LT</vt:lpstr>
      <vt:lpstr>Aref Ruqaa</vt:lpstr>
      <vt:lpstr>Arial</vt:lpstr>
      <vt:lpstr>Calibri</vt:lpstr>
      <vt:lpstr>Calibri Light</vt:lpstr>
      <vt:lpstr>Tajawal</vt:lpstr>
      <vt:lpstr>Times New Roman</vt:lpstr>
      <vt:lpstr>نسق Office</vt:lpstr>
      <vt:lpstr>عرض تقديمي في PowerPoint</vt:lpstr>
      <vt:lpstr>عرض تقديمي في PowerPoint</vt:lpstr>
      <vt:lpstr>أوقدت نوره المدفأة ونامت بعد عدة ساعات  شب حريق في المنزل بسبب المدفأة و لم يشعر به أهل المنزل وعندما انتبهوا لوجود النار بالكاد هربوا من المنزل و التهمت النار كل شيء ولم تبقي على شيء في حال جيدة ؟ كيف يمكن تفادي مثل هذه المشكلات؟؟</vt:lpstr>
      <vt:lpstr>افتحي الكتاب ص 63  و اجيبي عن الأسئلة التالية : 1- ما وظيفة أنظمة المراقبة ؟! 2- على ماذا تعتمد أنظمة المراقبة في عملها ؟! 3- أعطي مثال لنظام المراقبة ؟! 4- بماذا تتميز أنظمة المراقبة و التحكم الحديثة؟ </vt:lpstr>
      <vt:lpstr>مراقبة البيانات وتقديمها إلى نظام آخر أو لخادم أو شبكة أخرى</vt:lpstr>
      <vt:lpstr>عرض تقديمي في PowerPoint</vt:lpstr>
      <vt:lpstr>من خلال الصور المتحركة الموجودة أمامك و من خلال دراستك لمادة العلوم في مرحلة المتوسط استنتجي الفرق بين نظام التحكم المفتوح و المغلق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باستخدام استراتيجية قراءة الصور استنتجي أنواع المستشعرات ؟ و أذكري تطبيق كل نوع من حياتك اليومية ؟!</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أريج العنزي</dc:creator>
  <cp:lastModifiedBy>أريج العنزي</cp:lastModifiedBy>
  <cp:revision>56</cp:revision>
  <dcterms:created xsi:type="dcterms:W3CDTF">2022-12-31T15:42:50Z</dcterms:created>
  <dcterms:modified xsi:type="dcterms:W3CDTF">2023-01-03T08:36:49Z</dcterms:modified>
</cp:coreProperties>
</file>