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86" r:id="rId4"/>
    <p:sldId id="261" r:id="rId5"/>
    <p:sldId id="260" r:id="rId6"/>
    <p:sldId id="263" r:id="rId7"/>
    <p:sldId id="264" r:id="rId8"/>
    <p:sldId id="265" r:id="rId9"/>
    <p:sldId id="282" r:id="rId10"/>
    <p:sldId id="266" r:id="rId11"/>
    <p:sldId id="283" r:id="rId12"/>
    <p:sldId id="271" r:id="rId13"/>
    <p:sldId id="284" r:id="rId14"/>
    <p:sldId id="268" r:id="rId15"/>
    <p:sldId id="269" r:id="rId16"/>
    <p:sldId id="270" r:id="rId17"/>
    <p:sldId id="285" r:id="rId18"/>
    <p:sldId id="273" r:id="rId19"/>
    <p:sldId id="291" r:id="rId20"/>
    <p:sldId id="292" r:id="rId21"/>
    <p:sldId id="293" r:id="rId22"/>
    <p:sldId id="290" r:id="rId23"/>
    <p:sldId id="307" r:id="rId24"/>
    <p:sldId id="275" r:id="rId25"/>
    <p:sldId id="258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A"/>
    <a:srgbClr val="EA5C2A"/>
    <a:srgbClr val="F0A747"/>
    <a:srgbClr val="FFF7ED"/>
    <a:srgbClr val="112129"/>
    <a:srgbClr val="3F3D56"/>
    <a:srgbClr val="CECECE"/>
    <a:srgbClr val="363636"/>
    <a:srgbClr val="B5B5B5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024586-0575-4289-B3F1-16E3D6051084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81D3A1-4789-4453-A685-B362060E61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C35F-DF9D-414F-AA30-5472DBB76C46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725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43AF9B-9CAC-4250-A4BA-A7367E91C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A123B9-76E3-47DF-9E86-B2A33DDB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8B5B2D-2D94-4C5E-BD89-B568462A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C8986A-AFE7-4C1A-8121-02E255F6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E05B6F-17FC-4BE7-AE84-8299C0FD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275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46650A-9466-4ECD-8D2B-63F2E75D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DC5BE9-99C4-4C25-B65B-DEAC4E6C6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8C4651-33BE-4B3D-A8DB-E728C175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7B1FA2-3A48-4BB6-BB6B-104970B9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F8B73E-E228-434A-85A5-E676AFD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22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0BA3B43-CE46-46B4-B813-E7D3B0DF8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A4A4E04-B0D6-4142-AF8C-791084DD6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782E07-4314-4BDF-8FF8-A0E13EA9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1F5FA3-7288-4562-84C2-6E12CE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77CE12-E332-4882-9AF1-88D8E41D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2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526C9D-CC1C-4CA6-9341-2785A88F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778549-5555-457B-A436-9161C8CF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2E4716-BCDF-4D37-B853-910100D9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F73414-6047-4F57-81AD-998D8A11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D25465-949F-442D-9CB5-47AF9884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62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E949F5-FDFD-4B2E-A49E-F4164020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447F82-46F3-450A-A037-CB0D3D03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5A1A05-8C2A-470B-BBB3-AEC6F79B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362F48-7E6D-4FE0-AC12-9CBB5D99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369F71-9EED-4826-85E4-5F59D9F0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6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C75F6A-3EAB-4542-A8AA-D3C9FE38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59E4B1-30B4-4A5B-92E0-FC2949E55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A69BA3-F893-48C5-8CA8-3747DBB3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D882C0-CB0D-4AA5-A2DF-EC9A2405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EA463C-499F-4515-9AB2-AC258978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042AD2-DADF-47A9-9479-065DD667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3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2425FC-B214-49FA-9370-31D80809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27067C-754F-4DEB-9A77-659B3A44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CE0241-3498-49ED-A370-E82E0B429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5E74E2-E938-4871-9E9D-E4C38A508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917EC86-AE15-4E02-B683-452B2E750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2C4F802-5541-4F08-AFDE-E3DB12E9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6728B20-600F-420E-9A1B-93D0049E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BE03D86-6C7F-4BFF-99FE-C8F2BA3E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88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2488D5-52F8-44A4-9E71-618C809C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ECF9B1B-FD17-466A-B1AD-370C8BED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DE5C06B-58DD-4694-A1AA-F0C60C41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F88F245-8969-44CA-A615-D81548AB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43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44D1059-6D2E-448C-A8D2-5E10F5A6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F8DD3CD-81DB-4382-A3DB-F52BD8D6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C1FC40-B205-49DE-B713-8D8E1C82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95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8F75A-1AF5-4BE5-AE41-04FF20AE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BD7CD6-F4E9-48BE-86CE-E11ECAF6D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F26A05-3AB0-4A45-86BB-31916DC7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D7147B-254F-4AB2-91A1-4AD707C7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39E857-776D-4A6F-AB68-B8BC9CA0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8754C1-5D2A-460D-BEC7-27839D58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95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206DC9-EAC7-4D99-A366-28C5F2B9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1F63237-300E-4E3D-BFD6-65C110F12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19D83D-CB5D-4A1F-9BBB-3C520D8AC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F679CB-4E6B-4C6C-99A3-A8EAE84B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4ED00E-FCD5-4C69-AC04-14413131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7A6CD6-5D8E-4EAC-B8E7-485214E6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9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A89E688-907E-46E6-B4CB-CD2BD54A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7E5EA6-7DD3-4548-A0ED-24FBA1DC8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F63891-28C9-4D3F-A295-338A2266F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C603-1934-4331-B209-FED0AF5862F9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4F43C2-44DD-43A9-8037-A01D49A68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E6A67F-2CC1-4D18-A1BC-5E82A0DDB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234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3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mp"/><Relationship Id="rId5" Type="http://schemas.openxmlformats.org/officeDocument/2006/relationships/image" Target="../media/image33.tmp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FB7C8FF-3143-44E6-BE49-FAAD29C71B8A}"/>
              </a:ext>
            </a:extLst>
          </p:cNvPr>
          <p:cNvSpPr/>
          <p:nvPr/>
        </p:nvSpPr>
        <p:spPr>
          <a:xfrm rot="16200000" flipH="1">
            <a:off x="2682564" y="-2501385"/>
            <a:ext cx="6747164" cy="11971605"/>
          </a:xfrm>
          <a:prstGeom prst="roundRect">
            <a:avLst>
              <a:gd name="adj" fmla="val 6753"/>
            </a:avLst>
          </a:prstGeom>
          <a:solidFill>
            <a:srgbClr val="FFF7ED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70751"/>
            <a:ext cx="835224" cy="542591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8B8B005-D794-47A6-87ED-372212C23C67}"/>
              </a:ext>
            </a:extLst>
          </p:cNvPr>
          <p:cNvSpPr txBox="1"/>
          <p:nvPr/>
        </p:nvSpPr>
        <p:spPr>
          <a:xfrm>
            <a:off x="150051" y="1758407"/>
            <a:ext cx="530894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112129"/>
                </a:solidFill>
                <a:cs typeface="Sultan bold" pitchFamily="2" charset="-78"/>
              </a:rPr>
              <a:t>الوحدة الاولى: </a:t>
            </a:r>
          </a:p>
          <a:p>
            <a:pPr algn="ctr"/>
            <a:r>
              <a:rPr lang="ar-SA" sz="4000" dirty="0">
                <a:solidFill>
                  <a:srgbClr val="F0A747"/>
                </a:solidFill>
                <a:cs typeface="Sultan bold" pitchFamily="2" charset="-78"/>
              </a:rPr>
              <a:t>معالجة الصور المتقدمة</a:t>
            </a:r>
          </a:p>
          <a:p>
            <a:pPr algn="ctr"/>
            <a:r>
              <a:rPr lang="ar-SA" sz="4000" dirty="0">
                <a:solidFill>
                  <a:srgbClr val="112129"/>
                </a:solidFill>
                <a:cs typeface="Sultan bold" pitchFamily="2" charset="-78"/>
              </a:rPr>
              <a:t>الدرس الثاني :</a:t>
            </a:r>
          </a:p>
          <a:p>
            <a:pPr algn="ctr"/>
            <a:r>
              <a:rPr lang="ar-SA" sz="4000" dirty="0">
                <a:solidFill>
                  <a:srgbClr val="F0A747"/>
                </a:solidFill>
                <a:cs typeface="Sultan bold" pitchFamily="2" charset="-78"/>
              </a:rPr>
              <a:t>الطبقات</a:t>
            </a:r>
          </a:p>
          <a:p>
            <a:pPr algn="ctr"/>
            <a:r>
              <a:rPr lang="ar-SA" sz="4000" dirty="0">
                <a:solidFill>
                  <a:srgbClr val="112129"/>
                </a:solidFill>
                <a:cs typeface="Sultan bold" pitchFamily="2" charset="-78"/>
              </a:rPr>
              <a:t>إعداد الاستاذة : </a:t>
            </a:r>
          </a:p>
          <a:p>
            <a:pPr algn="ctr"/>
            <a:r>
              <a:rPr lang="ar-SA" sz="4000" dirty="0">
                <a:solidFill>
                  <a:srgbClr val="F0A747"/>
                </a:solidFill>
                <a:cs typeface="Sultan bold" pitchFamily="2" charset="-78"/>
              </a:rPr>
              <a:t>عبير الغريب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08A1183-30EA-464D-A040-CA8782D5D9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7ED"/>
              </a:clrFrom>
              <a:clrTo>
                <a:srgbClr val="FFF7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2821"/>
          <a:stretch/>
        </p:blipFill>
        <p:spPr>
          <a:xfrm>
            <a:off x="4756729" y="1200607"/>
            <a:ext cx="7285220" cy="48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30724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تغيير حجم الصورة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1A38F12-5E5E-415B-87A5-14419570F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307" y="958456"/>
            <a:ext cx="7618391" cy="49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1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30724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لتدوير الصورة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FAF50D1-27FD-4E87-ABE6-041EE6BFA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119" y="1114438"/>
            <a:ext cx="7783195" cy="50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3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4316804" y="2657383"/>
            <a:ext cx="28157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bg1"/>
                </a:solidFill>
                <a:cs typeface="Sultan bold" pitchFamily="2" charset="-78"/>
              </a:rPr>
              <a:t>أنظمة الألوان المختلفة للصور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DFAB45C-610B-4201-AA84-F1347DB38A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30724"/>
            <a:ext cx="2826421" cy="20027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1DDFA49-0CB4-4A24-9754-B325D6211CFD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عزل عنصر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113D50D-5D80-409B-BB63-54CBFEB5B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79" y="1291157"/>
            <a:ext cx="3743325" cy="46005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6DA5812-C9D5-41EA-96DE-DB1BC049B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964" y="1586432"/>
            <a:ext cx="39433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7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4316804" y="2657383"/>
            <a:ext cx="28157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bg1"/>
                </a:solidFill>
                <a:cs typeface="Sultan bold" pitchFamily="2" charset="-78"/>
              </a:rPr>
              <a:t>أنظمة الألوان المختلفة للصور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DFAB45C-610B-4201-AA84-F1347DB38A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30724"/>
            <a:ext cx="2826421" cy="20027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1DDFA49-0CB4-4A24-9754-B325D6211CFD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عزل عنصر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006FA7-024D-4F82-93FC-5A35424A4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95" y="2324525"/>
            <a:ext cx="5262507" cy="44648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07FDA6-AA71-4976-B8B0-118A24F01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980" y="3616754"/>
            <a:ext cx="4482905" cy="20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إضافة طبقة نص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F44C5DD-86EF-464E-B3CA-6DBD5FC8F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56" y="558197"/>
            <a:ext cx="6251551" cy="5964001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228EBB-E495-4748-B1CB-A5AE255E0147}"/>
              </a:ext>
            </a:extLst>
          </p:cNvPr>
          <p:cNvGrpSpPr/>
          <p:nvPr/>
        </p:nvGrpSpPr>
        <p:grpSpPr>
          <a:xfrm>
            <a:off x="6577607" y="2747547"/>
            <a:ext cx="5095718" cy="3687590"/>
            <a:chOff x="6577607" y="2747547"/>
            <a:chExt cx="5095718" cy="3687590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AE548B4-4D56-4D12-B965-230C19EE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0226" y="2747547"/>
              <a:ext cx="4903099" cy="3687590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E4C65D04-3238-413E-B358-3D7822691E45}"/>
                </a:ext>
              </a:extLst>
            </p:cNvPr>
            <p:cNvSpPr/>
            <p:nvPr/>
          </p:nvSpPr>
          <p:spPr>
            <a:xfrm>
              <a:off x="6577607" y="2747547"/>
              <a:ext cx="2088091" cy="158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DA1F9FA7-172A-4EFA-86A6-16918E1E3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856" y="4579824"/>
            <a:ext cx="2591786" cy="158851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60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لإضافة تدرج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3B73ED1-09A8-4405-BF3C-5EE1E4AB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31" y="744792"/>
            <a:ext cx="4514850" cy="35433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710D9BA-1BE0-4EA0-A69B-2F467726D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765" y="719920"/>
            <a:ext cx="3943350" cy="56388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0536AEE-41AF-4336-8E40-B9E30B0CB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2471" y="3003483"/>
            <a:ext cx="2684326" cy="3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5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إعادة ترتيب الطبقات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1D2B008-1F29-4CBB-BCD4-09CCF2A8D57D}"/>
              </a:ext>
            </a:extLst>
          </p:cNvPr>
          <p:cNvSpPr txBox="1"/>
          <p:nvPr/>
        </p:nvSpPr>
        <p:spPr>
          <a:xfrm>
            <a:off x="6611815" y="3315445"/>
            <a:ext cx="490402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cs typeface="Sultan bold" pitchFamily="2" charset="-78"/>
              </a:rPr>
              <a:t>عند التعامل مع صورة تحتوي على الكثير من </a:t>
            </a:r>
            <a:r>
              <a:rPr lang="ar-SA" sz="3200">
                <a:cs typeface="Sultan bold" pitchFamily="2" charset="-78"/>
              </a:rPr>
              <a:t>الطبقات ومن المفيد </a:t>
            </a:r>
            <a:r>
              <a:rPr lang="ar-SA" sz="3200" dirty="0">
                <a:cs typeface="Sultan bold" pitchFamily="2" charset="-78"/>
              </a:rPr>
              <a:t>اخفاء بعض الطبقات عن طريق الضغط على رمز العين الموجودة يسار الطبقة  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EDABC259-1645-4F9D-B2F2-5791DA853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691" y="2235504"/>
            <a:ext cx="3323779" cy="34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0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قفل الطبقات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1D2B008-1F29-4CBB-BCD4-09CCF2A8D57D}"/>
              </a:ext>
            </a:extLst>
          </p:cNvPr>
          <p:cNvSpPr txBox="1"/>
          <p:nvPr/>
        </p:nvSpPr>
        <p:spPr>
          <a:xfrm>
            <a:off x="7050563" y="3315445"/>
            <a:ext cx="44652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يمكنك قفل الطبقات بشكل جزئي أو كلي لحماية محتوياتها 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27DE320-D8AE-4027-85DB-D7EB5D96299D}"/>
              </a:ext>
            </a:extLst>
          </p:cNvPr>
          <p:cNvGrpSpPr/>
          <p:nvPr/>
        </p:nvGrpSpPr>
        <p:grpSpPr>
          <a:xfrm>
            <a:off x="1492086" y="726654"/>
            <a:ext cx="5879385" cy="5846972"/>
            <a:chOff x="676160" y="518727"/>
            <a:chExt cx="5879385" cy="5846972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E8299FFE-19B9-44CB-BDC9-40CA14F72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160" y="518727"/>
              <a:ext cx="5419840" cy="5846972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ED1C33C7-613F-4870-9A6F-051B3E8A30A9}"/>
                </a:ext>
              </a:extLst>
            </p:cNvPr>
            <p:cNvSpPr/>
            <p:nvPr/>
          </p:nvSpPr>
          <p:spPr>
            <a:xfrm>
              <a:off x="5711483" y="518727"/>
              <a:ext cx="844062" cy="1519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9422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اساليب المزج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5933877-391C-44EA-9894-44C1117BA2BD}"/>
              </a:ext>
            </a:extLst>
          </p:cNvPr>
          <p:cNvSpPr txBox="1"/>
          <p:nvPr/>
        </p:nvSpPr>
        <p:spPr>
          <a:xfrm>
            <a:off x="1771845" y="1535094"/>
            <a:ext cx="726767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تتحكم اساليب المزج بكيفية تفاعل الالوان بين الطبقات وكذلك كيفة تفاعل الالوان عند تطبيقها على طبقة.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9BCF624-C049-35E5-2AB6-B7F351F50A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516" r="3530" b="48449"/>
          <a:stretch/>
        </p:blipFill>
        <p:spPr>
          <a:xfrm>
            <a:off x="9605961" y="3162546"/>
            <a:ext cx="1915949" cy="265025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890E0B9-DBED-51BB-FCFE-C9730B0D23C0}"/>
              </a:ext>
            </a:extLst>
          </p:cNvPr>
          <p:cNvSpPr txBox="1"/>
          <p:nvPr/>
        </p:nvSpPr>
        <p:spPr>
          <a:xfrm>
            <a:off x="541920" y="3733844"/>
            <a:ext cx="8925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يقوم خيار </a:t>
            </a:r>
            <a:r>
              <a:rPr lang="ar-SA" sz="2800" dirty="0">
                <a:solidFill>
                  <a:schemeClr val="accent5"/>
                </a:solidFill>
                <a:latin typeface="Calibri" panose="020F0502020204030204" pitchFamily="34" charset="0"/>
                <a:cs typeface="Sultan bold" pitchFamily="2" charset="-78"/>
              </a:rPr>
              <a:t>الشاشة</a:t>
            </a:r>
            <a:r>
              <a:rPr lang="en-US" sz="2800" dirty="0">
                <a:solidFill>
                  <a:schemeClr val="accent5"/>
                </a:solidFill>
                <a:latin typeface="Calibri" panose="020F0502020204030204" pitchFamily="34" charset="0"/>
                <a:cs typeface="Sultan bold" pitchFamily="2" charset="-78"/>
              </a:rPr>
              <a:t>  Screen</a:t>
            </a:r>
            <a:r>
              <a:rPr lang="en-US" sz="2800" dirty="0">
                <a:latin typeface="Calibri" panose="020F0502020204030204" pitchFamily="34" charset="0"/>
                <a:cs typeface="Sultan bold" pitchFamily="2" charset="-78"/>
              </a:rPr>
              <a:t> </a:t>
            </a:r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بتفتيح الطبقة المستهدفة بحيث تختلط مع الطبقات الموجودة أسفل منها، ولكن عند المزج مع الأسود لا يكون هناك أي تأثير.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9565625-6724-EC49-2A72-1F02181C3A52}"/>
              </a:ext>
            </a:extLst>
          </p:cNvPr>
          <p:cNvSpPr/>
          <p:nvPr/>
        </p:nvSpPr>
        <p:spPr>
          <a:xfrm>
            <a:off x="9605961" y="4443602"/>
            <a:ext cx="1742912" cy="22071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974801C-79F9-6C03-AB44-EB21499F05D6}"/>
              </a:ext>
            </a:extLst>
          </p:cNvPr>
          <p:cNvSpPr txBox="1"/>
          <p:nvPr/>
        </p:nvSpPr>
        <p:spPr>
          <a:xfrm>
            <a:off x="478561" y="4963575"/>
            <a:ext cx="8925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يمزج خيار </a:t>
            </a:r>
            <a:r>
              <a:rPr lang="ar-SA" sz="2800" dirty="0">
                <a:solidFill>
                  <a:srgbClr val="C0504D"/>
                </a:solidFill>
                <a:latin typeface="Calibri" panose="020F0502020204030204" pitchFamily="34" charset="0"/>
                <a:cs typeface="Sultan bold" pitchFamily="2" charset="-78"/>
              </a:rPr>
              <a:t>المضاعفة</a:t>
            </a:r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Sultan bold" pitchFamily="2" charset="-78"/>
              </a:rPr>
              <a:t> </a:t>
            </a:r>
            <a:r>
              <a:rPr lang="en-US" sz="2800" dirty="0">
                <a:solidFill>
                  <a:srgbClr val="C0504D"/>
                </a:solidFill>
                <a:latin typeface="Calibri" panose="020F0502020204030204" pitchFamily="34" charset="0"/>
                <a:cs typeface="Sultan bold" pitchFamily="2" charset="-78"/>
              </a:rPr>
              <a:t>Multiply</a:t>
            </a:r>
            <a:r>
              <a:rPr lang="en-US" sz="2800" dirty="0">
                <a:latin typeface="Calibri" panose="020F0502020204030204" pitchFamily="34" charset="0"/>
                <a:cs typeface="Sultan bold" pitchFamily="2" charset="-78"/>
              </a:rPr>
              <a:t> </a:t>
            </a:r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الطبقة المستهدفة مع الطبقات </a:t>
            </a:r>
          </a:p>
          <a:p>
            <a:pPr algn="r" rtl="1"/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الموجودة أسفل منها، وبالتالي يتم تغميق كافة الألوان التي تختلط بها.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4953261-5BEE-B574-574B-2093590CA0E4}"/>
              </a:ext>
            </a:extLst>
          </p:cNvPr>
          <p:cNvSpPr/>
          <p:nvPr/>
        </p:nvSpPr>
        <p:spPr>
          <a:xfrm>
            <a:off x="9605961" y="5291486"/>
            <a:ext cx="1742912" cy="22071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95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2" accel="100000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5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5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2" accel="100000" fill="hold" grpId="0" nodeType="withEffect" nodePh="1" p14:presetBounceEnd="6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accel="100000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2" accel="100000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" dur="5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6" dur="5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7" presetID="2" presetClass="entr" presetSubtype="2" accel="100000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9" dur="500" fill="hold"/>
                                            <p:tgtEl>
                                              <p:spTgt spid="1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0" dur="500" fill="hold"/>
                                            <p:tgtEl>
                                              <p:spTgt spid="1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31" presetID="2" presetClass="entr" presetSubtype="2" accel="100000" fill="hold" grpId="0" nodeType="withEffect" nodePh="1" p14:presetBounceEnd="6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3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4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build="p" animBg="1"/>
          <p:bldP spid="5" grpId="0" uiExpand="1" build="p"/>
          <p:bldP spid="12" grpId="0" build="p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2" accel="100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31" presetID="2" presetClass="entr" presetSubtype="2" accel="100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build="p" animBg="1"/>
          <p:bldP spid="5" grpId="0" uiExpand="1" build="p"/>
          <p:bldP spid="12" grpId="0" build="p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50172" y="151888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تعديلات متقدمة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0EA4135-8BC1-DBEF-68B7-EAC1B6325AA3}"/>
              </a:ext>
            </a:extLst>
          </p:cNvPr>
          <p:cNvSpPr txBox="1"/>
          <p:nvPr/>
        </p:nvSpPr>
        <p:spPr>
          <a:xfrm>
            <a:off x="6958475" y="1151285"/>
            <a:ext cx="2081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dirty="0">
              <a:cs typeface="Sultan bold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EE8B70E-1B7C-D097-282F-FC296FC3D5EF}"/>
              </a:ext>
            </a:extLst>
          </p:cNvPr>
          <p:cNvSpPr txBox="1"/>
          <p:nvPr/>
        </p:nvSpPr>
        <p:spPr>
          <a:xfrm>
            <a:off x="378261" y="828120"/>
            <a:ext cx="86612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توجد في القائمة الفرعية </a:t>
            </a:r>
            <a:r>
              <a:rPr lang="ar-SA" sz="2800" dirty="0">
                <a:solidFill>
                  <a:srgbClr val="92D050"/>
                </a:solidFill>
                <a:latin typeface="Calibri" panose="020F0502020204030204" pitchFamily="34" charset="0"/>
                <a:cs typeface="Sultan bold" pitchFamily="2" charset="-78"/>
              </a:rPr>
              <a:t>أدوات التحويل </a:t>
            </a:r>
            <a:r>
              <a:rPr lang="en-US" sz="2800" dirty="0">
                <a:solidFill>
                  <a:srgbClr val="92D050"/>
                </a:solidFill>
                <a:latin typeface="Calibri" panose="020F0502020204030204" pitchFamily="34" charset="0"/>
                <a:cs typeface="Sultan bold" pitchFamily="2" charset="-78"/>
              </a:rPr>
              <a:t> Transform Tools 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بعض الأدوات المهمة لتعديل عرض الصورة أو عرض عنصر من الصورة أو للتحديد.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هناك العديد من التعديلات التي يمكنك تطبيقها على صورك مثل: </a:t>
            </a: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cs typeface="Sultan bold" pitchFamily="2" charset="-78"/>
              </a:rPr>
              <a:t>القص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Sultan bold" pitchFamily="2" charset="-78"/>
              </a:rPr>
              <a:t>Shear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2800" dirty="0">
                <a:solidFill>
                  <a:srgbClr val="0083CA"/>
                </a:solidFill>
                <a:latin typeface="Calibri" panose="020F0502020204030204" pitchFamily="34" charset="0"/>
                <a:cs typeface="Sultan bold" pitchFamily="2" charset="-78"/>
              </a:rPr>
              <a:t>وتغيير المنظور </a:t>
            </a:r>
            <a:r>
              <a:rPr lang="en-US" sz="2800" dirty="0">
                <a:solidFill>
                  <a:srgbClr val="0083CA"/>
                </a:solidFill>
                <a:latin typeface="Calibri" panose="020F0502020204030204" pitchFamily="34" charset="0"/>
                <a:cs typeface="Sultan bold" pitchFamily="2" charset="-78"/>
              </a:rPr>
              <a:t>Perspective</a:t>
            </a:r>
            <a:endParaRPr lang="ar-SA" sz="2800" dirty="0">
              <a:solidFill>
                <a:srgbClr val="0083CA"/>
              </a:solidFill>
              <a:latin typeface="Calibri" panose="020F0502020204030204" pitchFamily="34" charset="0"/>
              <a:cs typeface="Sultan bold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3547F4B-9254-84B4-5142-FE28167F82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19" t="3691" r="48888" b="50000"/>
          <a:stretch/>
        </p:blipFill>
        <p:spPr>
          <a:xfrm>
            <a:off x="1113307" y="2747547"/>
            <a:ext cx="4078341" cy="3404259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98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100000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100000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AC8D17-BF16-452E-88A8-D8B074CCF4F0}"/>
              </a:ext>
            </a:extLst>
          </p:cNvPr>
          <p:cNvSpPr txBox="1"/>
          <p:nvPr/>
        </p:nvSpPr>
        <p:spPr>
          <a:xfrm>
            <a:off x="9050172" y="1560405"/>
            <a:ext cx="28157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Sultan bold" pitchFamily="2" charset="-78"/>
              </a:rPr>
              <a:t>النشيد الوطني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AF0D8319-9FCD-4FA7-9E87-60666661C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064DFB6-8020-46D1-A83D-CCA76A221111}"/>
              </a:ext>
            </a:extLst>
          </p:cNvPr>
          <p:cNvSpPr txBox="1"/>
          <p:nvPr/>
        </p:nvSpPr>
        <p:spPr>
          <a:xfrm>
            <a:off x="9158513" y="1245516"/>
            <a:ext cx="26967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Sultan bold" pitchFamily="2" charset="-78"/>
              </a:rPr>
              <a:t>الحضور </a:t>
            </a:r>
          </a:p>
          <a:p>
            <a:pPr algn="ctr"/>
            <a:r>
              <a:rPr lang="ar-SA" sz="3600" dirty="0">
                <a:solidFill>
                  <a:schemeClr val="bg1"/>
                </a:solidFill>
                <a:cs typeface="Sultan bold" pitchFamily="2" charset="-78"/>
              </a:rPr>
              <a:t>والغياب</a:t>
            </a:r>
          </a:p>
        </p:txBody>
      </p:sp>
      <p:pic>
        <p:nvPicPr>
          <p:cNvPr id="4" name="صورة 3" descr="صورة تحتوي على نص, مباراة, داخلي, رسوم المتجهات&#10;&#10;تم إنشاء الوصف تلقائياً">
            <a:extLst>
              <a:ext uri="{FF2B5EF4-FFF2-40B4-BE49-F238E27FC236}">
                <a16:creationId xmlns:a16="http://schemas.microsoft.com/office/drawing/2014/main" id="{BD8140F4-572D-2C43-DD53-13EF32FB9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6" y="1331370"/>
            <a:ext cx="5709067" cy="54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50172" y="151888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تعديلات متقدمة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0EA4135-8BC1-DBEF-68B7-EAC1B6325AA3}"/>
              </a:ext>
            </a:extLst>
          </p:cNvPr>
          <p:cNvSpPr txBox="1"/>
          <p:nvPr/>
        </p:nvSpPr>
        <p:spPr>
          <a:xfrm>
            <a:off x="6958475" y="1151285"/>
            <a:ext cx="2081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dirty="0">
              <a:cs typeface="Sultan bold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91E4671-3177-0288-2FE6-1BA6F67A01F5}"/>
              </a:ext>
            </a:extLst>
          </p:cNvPr>
          <p:cNvGrpSpPr/>
          <p:nvPr/>
        </p:nvGrpSpPr>
        <p:grpSpPr>
          <a:xfrm>
            <a:off x="326056" y="1392248"/>
            <a:ext cx="8022578" cy="1815882"/>
            <a:chOff x="133796" y="1021545"/>
            <a:chExt cx="8022578" cy="1815882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C51E9D51-DCC8-64AA-C0CB-884F3A0F12BF}"/>
                </a:ext>
              </a:extLst>
            </p:cNvPr>
            <p:cNvSpPr txBox="1"/>
            <p:nvPr/>
          </p:nvSpPr>
          <p:spPr>
            <a:xfrm>
              <a:off x="133796" y="1021545"/>
              <a:ext cx="7791351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28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عند اختيار خيار </a:t>
              </a:r>
              <a:r>
                <a:rPr lang="ar-SA" sz="2800" dirty="0">
                  <a:solidFill>
                    <a:srgbClr val="FF0000"/>
                  </a:solidFill>
                  <a:latin typeface="Calibri" panose="020F0502020204030204" pitchFamily="34" charset="0"/>
                  <a:cs typeface="Sultan bold" pitchFamily="2" charset="-78"/>
                </a:rPr>
                <a:t>القص</a:t>
              </a:r>
              <a:r>
                <a:rPr lang="en-US" sz="2800" dirty="0">
                  <a:solidFill>
                    <a:srgbClr val="FF0000"/>
                  </a:solidFill>
                  <a:latin typeface="Calibri" panose="020F0502020204030204" pitchFamily="34" charset="0"/>
                  <a:cs typeface="Sultan bold" pitchFamily="2" charset="-78"/>
                </a:rPr>
                <a:t>Shear</a:t>
              </a:r>
              <a:r>
                <a: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</a:t>
              </a:r>
              <a:r>
                <a:rPr lang="ar-SA" sz="28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والضغط على أي  من المقابض الجانبية للصورة وسحبها، فسيتم إمالة الصورة مع الحفاظ على توازي الجانبين.</a:t>
              </a:r>
            </a:p>
            <a:p>
              <a:pPr algn="r" rtl="1"/>
              <a:r>
                <a:rPr lang="ar-SA" sz="28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أثناء قيامك بسحب المقبض الجانبي سيتم تعديل الصورة من مركزها وتحريك الجانب الآخر في نفس الوقت، ولكن في الاتجاه المعاكس.</a:t>
              </a:r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46A528D8-C03A-E904-5E27-C9923E6E4402}"/>
                </a:ext>
              </a:extLst>
            </p:cNvPr>
            <p:cNvSpPr/>
            <p:nvPr/>
          </p:nvSpPr>
          <p:spPr>
            <a:xfrm>
              <a:off x="7935796" y="1072055"/>
              <a:ext cx="220578" cy="1615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>
                <a:cs typeface="Sultan bold" pitchFamily="2" charset="-78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1E95426-B7D7-5344-8242-13634D3C7C90}"/>
              </a:ext>
            </a:extLst>
          </p:cNvPr>
          <p:cNvGrpSpPr/>
          <p:nvPr/>
        </p:nvGrpSpPr>
        <p:grpSpPr>
          <a:xfrm>
            <a:off x="1967816" y="3772366"/>
            <a:ext cx="5250181" cy="1693386"/>
            <a:chOff x="2217419" y="2571750"/>
            <a:chExt cx="5250181" cy="1693386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7C2E398D-B732-53DA-5785-68F2C38B6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37" t="2210" r="1979"/>
            <a:stretch/>
          </p:blipFill>
          <p:spPr>
            <a:xfrm>
              <a:off x="4937759" y="2578970"/>
              <a:ext cx="2529841" cy="1686166"/>
            </a:xfrm>
            <a:prstGeom prst="rect">
              <a:avLst/>
            </a:prstGeom>
            <a:ln w="28575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EA02F5C-78E6-A58A-5982-3A23056FB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7419" y="2571750"/>
              <a:ext cx="2529841" cy="1686166"/>
            </a:xfrm>
            <a:prstGeom prst="rect">
              <a:avLst/>
            </a:prstGeom>
            <a:ln w="28575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21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50172" y="151888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تعديلات متقدمة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0EA4135-8BC1-DBEF-68B7-EAC1B6325AA3}"/>
              </a:ext>
            </a:extLst>
          </p:cNvPr>
          <p:cNvSpPr txBox="1"/>
          <p:nvPr/>
        </p:nvSpPr>
        <p:spPr>
          <a:xfrm>
            <a:off x="6958475" y="1151285"/>
            <a:ext cx="2081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dirty="0">
              <a:cs typeface="Sultan bold" pitchFamily="2" charset="-78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1F9553B-2988-5497-B49D-B7F70EEB1550}"/>
              </a:ext>
            </a:extLst>
          </p:cNvPr>
          <p:cNvGrpSpPr/>
          <p:nvPr/>
        </p:nvGrpSpPr>
        <p:grpSpPr>
          <a:xfrm>
            <a:off x="326057" y="1012785"/>
            <a:ext cx="8137006" cy="2246769"/>
            <a:chOff x="19368" y="1021545"/>
            <a:chExt cx="8137006" cy="2246769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82875FE-5C12-1DD9-4553-C96BFD2EB50A}"/>
                </a:ext>
              </a:extLst>
            </p:cNvPr>
            <p:cNvSpPr txBox="1"/>
            <p:nvPr/>
          </p:nvSpPr>
          <p:spPr>
            <a:xfrm>
              <a:off x="19368" y="1021545"/>
              <a:ext cx="7905780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ultan bold" pitchFamily="2" charset="-78"/>
                  <a:sym typeface="Arial"/>
                </a:rPr>
                <a:t>عند اختيار وضع </a:t>
              </a:r>
              <a:r>
                <a:rPr kumimoji="0" lang="ar-SA" sz="28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cs typeface="Sultan bold" pitchFamily="2" charset="-78"/>
                  <a:sym typeface="Arial"/>
                </a:rPr>
                <a:t>المنظور</a:t>
              </a:r>
              <a:r>
                <a:rPr kumimoji="0" lang="ar-SA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ultan bold" pitchFamily="2" charset="-78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cs typeface="Sultan bold" pitchFamily="2" charset="-78"/>
                  <a:sym typeface="Arial"/>
                </a:rPr>
                <a:t>Perspective، </a:t>
              </a:r>
              <a:r>
                <a:rPr kumimoji="0" lang="ar-SA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ultan bold" pitchFamily="2" charset="-78"/>
                  <a:sym typeface="Arial"/>
                </a:rPr>
                <a:t>سيؤدي سحب مقبض الزاوية أفقيا أو رأسيا إلى تحريك الزاوية المعاكسة بالاتجاه المعاكس لها، مما ينشئ تأثيرا يشبه التأثير الثلاثي الأبعاد.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ultan bold" pitchFamily="2" charset="-78"/>
                  <a:sym typeface="Arial"/>
                </a:rPr>
                <a:t>يتم هنا سحب الزاوية اليسرى العلوية للداخل أفقيا، وأثناء السحب تتحرك الزاوية اليمنى العلوية للداخل أيضا.</a:t>
              </a:r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0151EE7F-0AD6-C492-2E32-9F60691537CA}"/>
                </a:ext>
              </a:extLst>
            </p:cNvPr>
            <p:cNvSpPr/>
            <p:nvPr/>
          </p:nvSpPr>
          <p:spPr>
            <a:xfrm>
              <a:off x="7935797" y="1072055"/>
              <a:ext cx="220577" cy="2002755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C9D264B-0FDF-F159-BC82-6651F9439DDC}"/>
              </a:ext>
            </a:extLst>
          </p:cNvPr>
          <p:cNvGrpSpPr/>
          <p:nvPr/>
        </p:nvGrpSpPr>
        <p:grpSpPr>
          <a:xfrm>
            <a:off x="2208628" y="3670067"/>
            <a:ext cx="5250182" cy="1688775"/>
            <a:chOff x="1946909" y="2576361"/>
            <a:chExt cx="5250182" cy="1688775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55250DE-1109-51BE-9D6A-C0A851D9E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6909" y="2576361"/>
              <a:ext cx="2529841" cy="1683460"/>
            </a:xfrm>
            <a:prstGeom prst="rect">
              <a:avLst/>
            </a:prstGeom>
            <a:ln w="28575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A8A70B76-19EF-71AA-ECFD-06D1EC492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37" t="2210" r="1979"/>
            <a:stretch/>
          </p:blipFill>
          <p:spPr>
            <a:xfrm>
              <a:off x="4667250" y="2578970"/>
              <a:ext cx="2529841" cy="1686166"/>
            </a:xfrm>
            <a:prstGeom prst="rect">
              <a:avLst/>
            </a:prstGeom>
            <a:ln w="28575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0473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61A6647-3E83-4E48-90FC-02EE1923C4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8DDCDC5-6049-483D-88E5-A3842EA25B5A}"/>
              </a:ext>
            </a:extLst>
          </p:cNvPr>
          <p:cNvSpPr txBox="1"/>
          <p:nvPr/>
        </p:nvSpPr>
        <p:spPr>
          <a:xfrm>
            <a:off x="8888506" y="1326660"/>
            <a:ext cx="29875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Sultan bold" pitchFamily="2" charset="-78"/>
              </a:rPr>
              <a:t>تقويم ختامي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D8D1371-8DA0-4F7C-BDDA-8F08BEF47E4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75" y="2345019"/>
            <a:ext cx="5140323" cy="514032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B6A2058-603C-0E2D-7F73-3879A020CF3D}"/>
              </a:ext>
            </a:extLst>
          </p:cNvPr>
          <p:cNvSpPr txBox="1"/>
          <p:nvPr/>
        </p:nvSpPr>
        <p:spPr>
          <a:xfrm>
            <a:off x="2412620" y="1694471"/>
            <a:ext cx="537828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Sultan bold" pitchFamily="2" charset="-78"/>
              </a:rPr>
              <a:t>ماذا نعني بالطبقات؟ ...........................................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C8D5685-2692-75EA-30B0-B36A4D7212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3" t="53755" r="16017" b="24102"/>
          <a:stretch/>
        </p:blipFill>
        <p:spPr>
          <a:xfrm>
            <a:off x="7804874" y="5584078"/>
            <a:ext cx="1235103" cy="113948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A55B6FC-EB96-E43C-DAA4-C7AE59F63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3" t="53755" r="16017" b="24102"/>
          <a:stretch/>
        </p:blipFill>
        <p:spPr>
          <a:xfrm>
            <a:off x="7776926" y="4316460"/>
            <a:ext cx="1235103" cy="113948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1550115-D43F-8AB3-BFEC-72D3F40BD3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3" t="53755" r="16017" b="24102"/>
          <a:stretch/>
        </p:blipFill>
        <p:spPr>
          <a:xfrm>
            <a:off x="7776927" y="1706581"/>
            <a:ext cx="1235103" cy="113948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6DA2BAD-7591-99CC-FC64-735E9291EE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3" t="53755" r="16017" b="24102"/>
          <a:stretch/>
        </p:blipFill>
        <p:spPr>
          <a:xfrm>
            <a:off x="7776927" y="3048842"/>
            <a:ext cx="1235103" cy="1139483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46C0D02-0300-83CF-81D4-55699D10C2E1}"/>
              </a:ext>
            </a:extLst>
          </p:cNvPr>
          <p:cNvSpPr txBox="1"/>
          <p:nvPr/>
        </p:nvSpPr>
        <p:spPr>
          <a:xfrm>
            <a:off x="2398646" y="3122960"/>
            <a:ext cx="537828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Sultan bold" pitchFamily="2" charset="-78"/>
              </a:rPr>
              <a:t>ما طريقة تغيير حجم الصورة؟ ...........................................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EAA24DE-622A-03C0-B63E-117A59775A9B}"/>
              </a:ext>
            </a:extLst>
          </p:cNvPr>
          <p:cNvSpPr txBox="1"/>
          <p:nvPr/>
        </p:nvSpPr>
        <p:spPr>
          <a:xfrm>
            <a:off x="2426594" y="4453444"/>
            <a:ext cx="537828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Sultan bold" pitchFamily="2" charset="-78"/>
              </a:rPr>
              <a:t>ما طريقة تحديد عنصر ونقله ؟ ...........................................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8E81F43-D1F2-D766-5270-BD3A68EDEB58}"/>
              </a:ext>
            </a:extLst>
          </p:cNvPr>
          <p:cNvSpPr txBox="1"/>
          <p:nvPr/>
        </p:nvSpPr>
        <p:spPr>
          <a:xfrm>
            <a:off x="2398646" y="5617485"/>
            <a:ext cx="537828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Sultan bold" pitchFamily="2" charset="-78"/>
              </a:rPr>
              <a:t>ما ذا نعني بأساليب المزج؟ 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88800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45247 0.1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56927 -0.0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52005 -0.4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60222 -0.65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17" y="-3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التحفيز وتقدير</a:t>
            </a:r>
          </a:p>
        </p:txBody>
      </p:sp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D855FB33-59A5-810C-DC11-DB6555710A68}"/>
              </a:ext>
            </a:extLst>
          </p:cNvPr>
          <p:cNvGraphicFramePr>
            <a:graphicFrameLocks noGrp="1"/>
          </p:cNvGraphicFramePr>
          <p:nvPr/>
        </p:nvGraphicFramePr>
        <p:xfrm>
          <a:off x="1005783" y="3003483"/>
          <a:ext cx="10407638" cy="259080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198078">
                  <a:extLst>
                    <a:ext uri="{9D8B030D-6E8A-4147-A177-3AD203B41FA5}">
                      <a16:colId xmlns:a16="http://schemas.microsoft.com/office/drawing/2014/main" val="3380243027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1310643101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1012142367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4224355080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2591333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المجموعة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راضي بشدة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راضي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مقبول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غير راضي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39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الاولى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4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الثانية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الثالثة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9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الرابعة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47946"/>
                  </a:ext>
                </a:extLst>
              </a:tr>
            </a:tbl>
          </a:graphicData>
        </a:graphic>
      </p:graphicFrame>
      <p:sp>
        <p:nvSpPr>
          <p:cNvPr id="17" name="2">
            <a:extLst>
              <a:ext uri="{FF2B5EF4-FFF2-40B4-BE49-F238E27FC236}">
                <a16:creationId xmlns:a16="http://schemas.microsoft.com/office/drawing/2014/main" id="{096A957A-5F53-0889-A73E-5BCF1998F6D4}"/>
              </a:ext>
            </a:extLst>
          </p:cNvPr>
          <p:cNvSpPr/>
          <p:nvPr/>
        </p:nvSpPr>
        <p:spPr>
          <a:xfrm>
            <a:off x="2074038" y="359764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8E51E50-764B-543D-C544-F5930CC9395C}"/>
              </a:ext>
            </a:extLst>
          </p:cNvPr>
          <p:cNvSpPr/>
          <p:nvPr/>
        </p:nvSpPr>
        <p:spPr>
          <a:xfrm>
            <a:off x="2083897" y="359764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8977EEDE-5EDD-894D-65DB-141E3D259EA5}"/>
              </a:ext>
            </a:extLst>
          </p:cNvPr>
          <p:cNvSpPr/>
          <p:nvPr/>
        </p:nvSpPr>
        <p:spPr>
          <a:xfrm>
            <a:off x="4330517" y="3612632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B87F8C3-D230-1C0B-20EE-208C989E1C2D}"/>
              </a:ext>
            </a:extLst>
          </p:cNvPr>
          <p:cNvSpPr/>
          <p:nvPr/>
        </p:nvSpPr>
        <p:spPr>
          <a:xfrm>
            <a:off x="4340376" y="3612632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2">
            <a:extLst>
              <a:ext uri="{FF2B5EF4-FFF2-40B4-BE49-F238E27FC236}">
                <a16:creationId xmlns:a16="http://schemas.microsoft.com/office/drawing/2014/main" id="{ACCA035A-0FF5-4838-66F9-1EC444CAE971}"/>
              </a:ext>
            </a:extLst>
          </p:cNvPr>
          <p:cNvSpPr/>
          <p:nvPr/>
        </p:nvSpPr>
        <p:spPr>
          <a:xfrm>
            <a:off x="6567278" y="359764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7D706069-E68D-3A10-0C5D-FC1982D07D79}"/>
              </a:ext>
            </a:extLst>
          </p:cNvPr>
          <p:cNvSpPr/>
          <p:nvPr/>
        </p:nvSpPr>
        <p:spPr>
          <a:xfrm>
            <a:off x="6577137" y="359764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81C2B34A-71E5-BF5C-EFDF-1651F7D8542B}"/>
              </a:ext>
            </a:extLst>
          </p:cNvPr>
          <p:cNvSpPr/>
          <p:nvPr/>
        </p:nvSpPr>
        <p:spPr>
          <a:xfrm>
            <a:off x="8930653" y="359764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1830EFBF-453B-30C2-659E-13EBA3964AD2}"/>
              </a:ext>
            </a:extLst>
          </p:cNvPr>
          <p:cNvSpPr/>
          <p:nvPr/>
        </p:nvSpPr>
        <p:spPr>
          <a:xfrm>
            <a:off x="8940512" y="359764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9C48B334-E19C-CD5B-6811-E964177860FB}"/>
              </a:ext>
            </a:extLst>
          </p:cNvPr>
          <p:cNvSpPr/>
          <p:nvPr/>
        </p:nvSpPr>
        <p:spPr>
          <a:xfrm>
            <a:off x="2074038" y="410186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8D9FD95D-750E-8F5E-C9D6-DC86652E2B76}"/>
              </a:ext>
            </a:extLst>
          </p:cNvPr>
          <p:cNvSpPr/>
          <p:nvPr/>
        </p:nvSpPr>
        <p:spPr>
          <a:xfrm>
            <a:off x="2083897" y="410186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2">
            <a:extLst>
              <a:ext uri="{FF2B5EF4-FFF2-40B4-BE49-F238E27FC236}">
                <a16:creationId xmlns:a16="http://schemas.microsoft.com/office/drawing/2014/main" id="{00835BCA-87DC-3509-4A5B-53BFC199EB12}"/>
              </a:ext>
            </a:extLst>
          </p:cNvPr>
          <p:cNvSpPr/>
          <p:nvPr/>
        </p:nvSpPr>
        <p:spPr>
          <a:xfrm>
            <a:off x="4330517" y="4116852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AE063A5B-14CF-EF2C-AB41-4D453A711858}"/>
              </a:ext>
            </a:extLst>
          </p:cNvPr>
          <p:cNvSpPr/>
          <p:nvPr/>
        </p:nvSpPr>
        <p:spPr>
          <a:xfrm>
            <a:off x="4340376" y="4116852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2">
            <a:extLst>
              <a:ext uri="{FF2B5EF4-FFF2-40B4-BE49-F238E27FC236}">
                <a16:creationId xmlns:a16="http://schemas.microsoft.com/office/drawing/2014/main" id="{D7D92291-EF75-BAF3-7905-6CC4885986FC}"/>
              </a:ext>
            </a:extLst>
          </p:cNvPr>
          <p:cNvSpPr/>
          <p:nvPr/>
        </p:nvSpPr>
        <p:spPr>
          <a:xfrm>
            <a:off x="6567278" y="410186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FBFB7546-FC62-F50A-A3C6-4EE6ACDE07B5}"/>
              </a:ext>
            </a:extLst>
          </p:cNvPr>
          <p:cNvSpPr/>
          <p:nvPr/>
        </p:nvSpPr>
        <p:spPr>
          <a:xfrm>
            <a:off x="6577137" y="410186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2">
            <a:extLst>
              <a:ext uri="{FF2B5EF4-FFF2-40B4-BE49-F238E27FC236}">
                <a16:creationId xmlns:a16="http://schemas.microsoft.com/office/drawing/2014/main" id="{D25415C9-8E0F-4DEF-9AA5-F3C31F40A39B}"/>
              </a:ext>
            </a:extLst>
          </p:cNvPr>
          <p:cNvSpPr/>
          <p:nvPr/>
        </p:nvSpPr>
        <p:spPr>
          <a:xfrm>
            <a:off x="8930653" y="410186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0CF74C28-374C-5A82-6F44-5A3D1B288452}"/>
              </a:ext>
            </a:extLst>
          </p:cNvPr>
          <p:cNvSpPr/>
          <p:nvPr/>
        </p:nvSpPr>
        <p:spPr>
          <a:xfrm>
            <a:off x="8940512" y="410186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2">
            <a:extLst>
              <a:ext uri="{FF2B5EF4-FFF2-40B4-BE49-F238E27FC236}">
                <a16:creationId xmlns:a16="http://schemas.microsoft.com/office/drawing/2014/main" id="{F80D4351-7153-348E-AF79-E5FDC73500A4}"/>
              </a:ext>
            </a:extLst>
          </p:cNvPr>
          <p:cNvSpPr/>
          <p:nvPr/>
        </p:nvSpPr>
        <p:spPr>
          <a:xfrm>
            <a:off x="2064179" y="466069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8999194E-1496-6ED7-973B-3C7639EF9D0C}"/>
              </a:ext>
            </a:extLst>
          </p:cNvPr>
          <p:cNvSpPr/>
          <p:nvPr/>
        </p:nvSpPr>
        <p:spPr>
          <a:xfrm>
            <a:off x="2074038" y="466069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2">
            <a:extLst>
              <a:ext uri="{FF2B5EF4-FFF2-40B4-BE49-F238E27FC236}">
                <a16:creationId xmlns:a16="http://schemas.microsoft.com/office/drawing/2014/main" id="{41DDCB50-AAB0-7EA0-1B38-3FC236D31F84}"/>
              </a:ext>
            </a:extLst>
          </p:cNvPr>
          <p:cNvSpPr/>
          <p:nvPr/>
        </p:nvSpPr>
        <p:spPr>
          <a:xfrm>
            <a:off x="4320658" y="4675685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62AE677F-430A-4214-6151-7A2198C2066B}"/>
              </a:ext>
            </a:extLst>
          </p:cNvPr>
          <p:cNvSpPr/>
          <p:nvPr/>
        </p:nvSpPr>
        <p:spPr>
          <a:xfrm>
            <a:off x="4330517" y="4675685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2">
            <a:extLst>
              <a:ext uri="{FF2B5EF4-FFF2-40B4-BE49-F238E27FC236}">
                <a16:creationId xmlns:a16="http://schemas.microsoft.com/office/drawing/2014/main" id="{D0A4A8FC-1060-98E9-1C58-863843E04289}"/>
              </a:ext>
            </a:extLst>
          </p:cNvPr>
          <p:cNvSpPr/>
          <p:nvPr/>
        </p:nvSpPr>
        <p:spPr>
          <a:xfrm>
            <a:off x="6557419" y="466069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86D10628-C834-1CC2-BF86-EEB2EE20F4A8}"/>
              </a:ext>
            </a:extLst>
          </p:cNvPr>
          <p:cNvSpPr/>
          <p:nvPr/>
        </p:nvSpPr>
        <p:spPr>
          <a:xfrm>
            <a:off x="6567278" y="466069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9" name="2">
            <a:extLst>
              <a:ext uri="{FF2B5EF4-FFF2-40B4-BE49-F238E27FC236}">
                <a16:creationId xmlns:a16="http://schemas.microsoft.com/office/drawing/2014/main" id="{8F6046C6-C6AF-0306-9465-5F59959651FA}"/>
              </a:ext>
            </a:extLst>
          </p:cNvPr>
          <p:cNvSpPr/>
          <p:nvPr/>
        </p:nvSpPr>
        <p:spPr>
          <a:xfrm>
            <a:off x="8920794" y="466069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B27D9AF6-EEF9-BB58-B295-11398E3F1AEF}"/>
              </a:ext>
            </a:extLst>
          </p:cNvPr>
          <p:cNvSpPr/>
          <p:nvPr/>
        </p:nvSpPr>
        <p:spPr>
          <a:xfrm>
            <a:off x="8930653" y="466069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7F07BE84-DE9D-E869-F009-110AF64D1A7A}"/>
              </a:ext>
            </a:extLst>
          </p:cNvPr>
          <p:cNvSpPr/>
          <p:nvPr/>
        </p:nvSpPr>
        <p:spPr>
          <a:xfrm>
            <a:off x="2064179" y="5194897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35CCBC12-9D7C-2EB3-4423-8BF242615985}"/>
              </a:ext>
            </a:extLst>
          </p:cNvPr>
          <p:cNvSpPr/>
          <p:nvPr/>
        </p:nvSpPr>
        <p:spPr>
          <a:xfrm>
            <a:off x="2074038" y="5194897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3" name="2">
            <a:extLst>
              <a:ext uri="{FF2B5EF4-FFF2-40B4-BE49-F238E27FC236}">
                <a16:creationId xmlns:a16="http://schemas.microsoft.com/office/drawing/2014/main" id="{BB939605-9CDC-01AF-4E88-6DF78ACF3393}"/>
              </a:ext>
            </a:extLst>
          </p:cNvPr>
          <p:cNvSpPr/>
          <p:nvPr/>
        </p:nvSpPr>
        <p:spPr>
          <a:xfrm>
            <a:off x="4320658" y="5209888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BD65FE94-8FCE-187E-61B4-604FBBE6821E}"/>
              </a:ext>
            </a:extLst>
          </p:cNvPr>
          <p:cNvSpPr/>
          <p:nvPr/>
        </p:nvSpPr>
        <p:spPr>
          <a:xfrm>
            <a:off x="4330517" y="5209888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5" name="2">
            <a:extLst>
              <a:ext uri="{FF2B5EF4-FFF2-40B4-BE49-F238E27FC236}">
                <a16:creationId xmlns:a16="http://schemas.microsoft.com/office/drawing/2014/main" id="{7AC6A510-9E5E-ACF4-0576-13891537E2F3}"/>
              </a:ext>
            </a:extLst>
          </p:cNvPr>
          <p:cNvSpPr/>
          <p:nvPr/>
        </p:nvSpPr>
        <p:spPr>
          <a:xfrm>
            <a:off x="6557419" y="5194897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D1740CFB-12CD-82BB-3A89-FC2053EB087F}"/>
              </a:ext>
            </a:extLst>
          </p:cNvPr>
          <p:cNvSpPr/>
          <p:nvPr/>
        </p:nvSpPr>
        <p:spPr>
          <a:xfrm>
            <a:off x="6567278" y="5194897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7" name="2">
            <a:extLst>
              <a:ext uri="{FF2B5EF4-FFF2-40B4-BE49-F238E27FC236}">
                <a16:creationId xmlns:a16="http://schemas.microsoft.com/office/drawing/2014/main" id="{7FF35F8B-9B23-4D33-480E-4B46682E029E}"/>
              </a:ext>
            </a:extLst>
          </p:cNvPr>
          <p:cNvSpPr/>
          <p:nvPr/>
        </p:nvSpPr>
        <p:spPr>
          <a:xfrm>
            <a:off x="8920794" y="5194897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D0EFE8C5-EF52-7AB5-64E0-D84830C5ED63}"/>
              </a:ext>
            </a:extLst>
          </p:cNvPr>
          <p:cNvSpPr/>
          <p:nvPr/>
        </p:nvSpPr>
        <p:spPr>
          <a:xfrm>
            <a:off x="8930653" y="5194897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415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28629" y="664354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8908866" y="1402141"/>
            <a:ext cx="28157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الواجب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EBDC37A-FFC0-96D7-F6A8-C54075D1F715}"/>
              </a:ext>
            </a:extLst>
          </p:cNvPr>
          <p:cNvSpPr txBox="1"/>
          <p:nvPr/>
        </p:nvSpPr>
        <p:spPr>
          <a:xfrm>
            <a:off x="381398" y="545052"/>
            <a:ext cx="867976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تسمح لك الطبقات بإجراء التغييرات بسرعة وفعالية ودون قلق من ارتكاب الأخطاء 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صح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خطأ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عند إضافة نص في </a:t>
            </a:r>
            <a:r>
              <a:rPr lang="en-US" sz="2800" dirty="0">
                <a:solidFill>
                  <a:srgbClr val="C0000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GIMP</a:t>
            </a:r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 تتم إضافته تلقائياً كطبقة جديدة 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صح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خطأ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يمكن قفل الطبقات بشكل كلي أو جزئي لحماية محتوياتها 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صح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خطأ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توجد في القائمة الفرعية أدوات التحويل بعض الأدوات المهمة للتعديل على الصور أو للتحديد 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صح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خطأ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CA0A2820-FFB1-BDCD-2752-8627C2C3ED72}"/>
              </a:ext>
            </a:extLst>
          </p:cNvPr>
          <p:cNvSpPr/>
          <p:nvPr/>
        </p:nvSpPr>
        <p:spPr>
          <a:xfrm>
            <a:off x="8756717" y="1458153"/>
            <a:ext cx="287147" cy="204306"/>
          </a:xfrm>
          <a:custGeom>
            <a:avLst/>
            <a:gdLst>
              <a:gd name="connsiteX0" fmla="*/ 132531 w 412699"/>
              <a:gd name="connsiteY0" fmla="*/ 266700 h 293636"/>
              <a:gd name="connsiteX1" fmla="*/ 13468 w 412699"/>
              <a:gd name="connsiteY1" fmla="*/ 147638 h 293636"/>
              <a:gd name="connsiteX2" fmla="*/ 0 w 412699"/>
              <a:gd name="connsiteY2" fmla="*/ 161106 h 293636"/>
              <a:gd name="connsiteX3" fmla="*/ 132531 w 412699"/>
              <a:gd name="connsiteY3" fmla="*/ 293637 h 293636"/>
              <a:gd name="connsiteX4" fmla="*/ 412699 w 412699"/>
              <a:gd name="connsiteY4" fmla="*/ 13468 h 293636"/>
              <a:gd name="connsiteX5" fmla="*/ 399231 w 412699"/>
              <a:gd name="connsiteY5" fmla="*/ 0 h 293636"/>
              <a:gd name="connsiteX6" fmla="*/ 132531 w 412699"/>
              <a:gd name="connsiteY6" fmla="*/ 266700 h 29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99" h="293636">
                <a:moveTo>
                  <a:pt x="132531" y="266700"/>
                </a:moveTo>
                <a:lnTo>
                  <a:pt x="13468" y="147638"/>
                </a:lnTo>
                <a:lnTo>
                  <a:pt x="0" y="161106"/>
                </a:lnTo>
                <a:lnTo>
                  <a:pt x="132531" y="293637"/>
                </a:lnTo>
                <a:lnTo>
                  <a:pt x="412699" y="13468"/>
                </a:lnTo>
                <a:lnTo>
                  <a:pt x="399231" y="0"/>
                </a:lnTo>
                <a:lnTo>
                  <a:pt x="132531" y="266700"/>
                </a:lnTo>
                <a:close/>
              </a:path>
            </a:pathLst>
          </a:custGeom>
          <a:solidFill>
            <a:srgbClr val="DE6227"/>
          </a:solidFill>
          <a:ln w="12700" cap="flat">
            <a:solidFill>
              <a:srgbClr val="EA5C2A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A9E0B6F4-38D3-9069-0A9E-F263A68336E7}"/>
              </a:ext>
            </a:extLst>
          </p:cNvPr>
          <p:cNvSpPr/>
          <p:nvPr/>
        </p:nvSpPr>
        <p:spPr>
          <a:xfrm>
            <a:off x="8808955" y="2842607"/>
            <a:ext cx="287147" cy="204306"/>
          </a:xfrm>
          <a:custGeom>
            <a:avLst/>
            <a:gdLst>
              <a:gd name="connsiteX0" fmla="*/ 132531 w 412699"/>
              <a:gd name="connsiteY0" fmla="*/ 266700 h 293636"/>
              <a:gd name="connsiteX1" fmla="*/ 13468 w 412699"/>
              <a:gd name="connsiteY1" fmla="*/ 147638 h 293636"/>
              <a:gd name="connsiteX2" fmla="*/ 0 w 412699"/>
              <a:gd name="connsiteY2" fmla="*/ 161106 h 293636"/>
              <a:gd name="connsiteX3" fmla="*/ 132531 w 412699"/>
              <a:gd name="connsiteY3" fmla="*/ 293637 h 293636"/>
              <a:gd name="connsiteX4" fmla="*/ 412699 w 412699"/>
              <a:gd name="connsiteY4" fmla="*/ 13468 h 293636"/>
              <a:gd name="connsiteX5" fmla="*/ 399231 w 412699"/>
              <a:gd name="connsiteY5" fmla="*/ 0 h 293636"/>
              <a:gd name="connsiteX6" fmla="*/ 132531 w 412699"/>
              <a:gd name="connsiteY6" fmla="*/ 266700 h 29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99" h="293636">
                <a:moveTo>
                  <a:pt x="132531" y="266700"/>
                </a:moveTo>
                <a:lnTo>
                  <a:pt x="13468" y="147638"/>
                </a:lnTo>
                <a:lnTo>
                  <a:pt x="0" y="161106"/>
                </a:lnTo>
                <a:lnTo>
                  <a:pt x="132531" y="293637"/>
                </a:lnTo>
                <a:lnTo>
                  <a:pt x="412699" y="13468"/>
                </a:lnTo>
                <a:lnTo>
                  <a:pt x="399231" y="0"/>
                </a:lnTo>
                <a:lnTo>
                  <a:pt x="132531" y="266700"/>
                </a:lnTo>
                <a:close/>
              </a:path>
            </a:pathLst>
          </a:custGeom>
          <a:solidFill>
            <a:srgbClr val="DE6227"/>
          </a:solidFill>
          <a:ln w="12700" cap="flat">
            <a:solidFill>
              <a:srgbClr val="EA5C2A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816A01AB-3BD3-F0A3-7338-1C37D6906307}"/>
              </a:ext>
            </a:extLst>
          </p:cNvPr>
          <p:cNvSpPr/>
          <p:nvPr/>
        </p:nvSpPr>
        <p:spPr>
          <a:xfrm>
            <a:off x="8821018" y="4088739"/>
            <a:ext cx="287147" cy="204306"/>
          </a:xfrm>
          <a:custGeom>
            <a:avLst/>
            <a:gdLst>
              <a:gd name="connsiteX0" fmla="*/ 132531 w 412699"/>
              <a:gd name="connsiteY0" fmla="*/ 266700 h 293636"/>
              <a:gd name="connsiteX1" fmla="*/ 13468 w 412699"/>
              <a:gd name="connsiteY1" fmla="*/ 147638 h 293636"/>
              <a:gd name="connsiteX2" fmla="*/ 0 w 412699"/>
              <a:gd name="connsiteY2" fmla="*/ 161106 h 293636"/>
              <a:gd name="connsiteX3" fmla="*/ 132531 w 412699"/>
              <a:gd name="connsiteY3" fmla="*/ 293637 h 293636"/>
              <a:gd name="connsiteX4" fmla="*/ 412699 w 412699"/>
              <a:gd name="connsiteY4" fmla="*/ 13468 h 293636"/>
              <a:gd name="connsiteX5" fmla="*/ 399231 w 412699"/>
              <a:gd name="connsiteY5" fmla="*/ 0 h 293636"/>
              <a:gd name="connsiteX6" fmla="*/ 132531 w 412699"/>
              <a:gd name="connsiteY6" fmla="*/ 266700 h 29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99" h="293636">
                <a:moveTo>
                  <a:pt x="132531" y="266700"/>
                </a:moveTo>
                <a:lnTo>
                  <a:pt x="13468" y="147638"/>
                </a:lnTo>
                <a:lnTo>
                  <a:pt x="0" y="161106"/>
                </a:lnTo>
                <a:lnTo>
                  <a:pt x="132531" y="293637"/>
                </a:lnTo>
                <a:lnTo>
                  <a:pt x="412699" y="13468"/>
                </a:lnTo>
                <a:lnTo>
                  <a:pt x="399231" y="0"/>
                </a:lnTo>
                <a:lnTo>
                  <a:pt x="132531" y="266700"/>
                </a:lnTo>
                <a:close/>
              </a:path>
            </a:pathLst>
          </a:custGeom>
          <a:solidFill>
            <a:srgbClr val="DE6227"/>
          </a:solidFill>
          <a:ln w="12700" cap="flat">
            <a:solidFill>
              <a:srgbClr val="EA5C2A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B6D6E1B9-083D-9034-F02E-A2515DB16653}"/>
              </a:ext>
            </a:extLst>
          </p:cNvPr>
          <p:cNvSpPr/>
          <p:nvPr/>
        </p:nvSpPr>
        <p:spPr>
          <a:xfrm>
            <a:off x="8774014" y="5724952"/>
            <a:ext cx="287147" cy="204306"/>
          </a:xfrm>
          <a:custGeom>
            <a:avLst/>
            <a:gdLst>
              <a:gd name="connsiteX0" fmla="*/ 132531 w 412699"/>
              <a:gd name="connsiteY0" fmla="*/ 266700 h 293636"/>
              <a:gd name="connsiteX1" fmla="*/ 13468 w 412699"/>
              <a:gd name="connsiteY1" fmla="*/ 147638 h 293636"/>
              <a:gd name="connsiteX2" fmla="*/ 0 w 412699"/>
              <a:gd name="connsiteY2" fmla="*/ 161106 h 293636"/>
              <a:gd name="connsiteX3" fmla="*/ 132531 w 412699"/>
              <a:gd name="connsiteY3" fmla="*/ 293637 h 293636"/>
              <a:gd name="connsiteX4" fmla="*/ 412699 w 412699"/>
              <a:gd name="connsiteY4" fmla="*/ 13468 h 293636"/>
              <a:gd name="connsiteX5" fmla="*/ 399231 w 412699"/>
              <a:gd name="connsiteY5" fmla="*/ 0 h 293636"/>
              <a:gd name="connsiteX6" fmla="*/ 132531 w 412699"/>
              <a:gd name="connsiteY6" fmla="*/ 266700 h 29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99" h="293636">
                <a:moveTo>
                  <a:pt x="132531" y="266700"/>
                </a:moveTo>
                <a:lnTo>
                  <a:pt x="13468" y="147638"/>
                </a:lnTo>
                <a:lnTo>
                  <a:pt x="0" y="161106"/>
                </a:lnTo>
                <a:lnTo>
                  <a:pt x="132531" y="293637"/>
                </a:lnTo>
                <a:lnTo>
                  <a:pt x="412699" y="13468"/>
                </a:lnTo>
                <a:lnTo>
                  <a:pt x="399231" y="0"/>
                </a:lnTo>
                <a:lnTo>
                  <a:pt x="132531" y="266700"/>
                </a:lnTo>
                <a:close/>
              </a:path>
            </a:pathLst>
          </a:custGeom>
          <a:solidFill>
            <a:srgbClr val="DE6227"/>
          </a:solidFill>
          <a:ln w="12700" cap="flat">
            <a:solidFill>
              <a:srgbClr val="EA5C2A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461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8A42FEC-D110-454E-8B90-2C7D2C26695A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FB7C8FF-3143-44E6-BE49-FAAD29C71B8A}"/>
              </a:ext>
            </a:extLst>
          </p:cNvPr>
          <p:cNvSpPr/>
          <p:nvPr/>
        </p:nvSpPr>
        <p:spPr>
          <a:xfrm rot="16200000" flipH="1">
            <a:off x="2682564" y="-2501385"/>
            <a:ext cx="6747164" cy="11971605"/>
          </a:xfrm>
          <a:prstGeom prst="roundRect">
            <a:avLst>
              <a:gd name="adj" fmla="val 6753"/>
            </a:avLst>
          </a:prstGeom>
          <a:solidFill>
            <a:srgbClr val="FFF7ED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B29EDB7-16D4-4E2A-9676-DA96C27A2292}"/>
              </a:ext>
            </a:extLst>
          </p:cNvPr>
          <p:cNvSpPr txBox="1"/>
          <p:nvPr/>
        </p:nvSpPr>
        <p:spPr>
          <a:xfrm>
            <a:off x="2757272" y="2326700"/>
            <a:ext cx="65977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0A747"/>
                </a:solidFill>
                <a:cs typeface="Sultan bold" pitchFamily="2" charset="-78"/>
              </a:rPr>
              <a:t>تم بحمد الله </a:t>
            </a:r>
          </a:p>
          <a:p>
            <a:pPr algn="ctr"/>
            <a:r>
              <a:rPr lang="ar-SA" sz="4000" dirty="0">
                <a:solidFill>
                  <a:srgbClr val="F0A747"/>
                </a:solidFill>
                <a:cs typeface="Sultan bold" pitchFamily="2" charset="-78"/>
              </a:rPr>
              <a:t>شكراً لحسن المتابعة والمشاركة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8638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AC8D17-BF16-452E-88A8-D8B074CCF4F0}"/>
              </a:ext>
            </a:extLst>
          </p:cNvPr>
          <p:cNvSpPr txBox="1"/>
          <p:nvPr/>
        </p:nvSpPr>
        <p:spPr>
          <a:xfrm>
            <a:off x="9050172" y="1560405"/>
            <a:ext cx="28157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Sultan bold" pitchFamily="2" charset="-78"/>
              </a:rPr>
              <a:t>النشيد الوطني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AF0D8319-9FCD-4FA7-9E87-60666661C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064DFB6-8020-46D1-A83D-CCA76A221111}"/>
              </a:ext>
            </a:extLst>
          </p:cNvPr>
          <p:cNvSpPr txBox="1"/>
          <p:nvPr/>
        </p:nvSpPr>
        <p:spPr>
          <a:xfrm>
            <a:off x="9050172" y="1330670"/>
            <a:ext cx="269678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مراجعة الدرس</a:t>
            </a:r>
          </a:p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 السابق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48196CD-D1E9-40B7-8EA8-A52BF5E1F7FE}"/>
              </a:ext>
            </a:extLst>
          </p:cNvPr>
          <p:cNvSpPr txBox="1"/>
          <p:nvPr/>
        </p:nvSpPr>
        <p:spPr>
          <a:xfrm>
            <a:off x="938120" y="899334"/>
            <a:ext cx="74243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cs typeface="Sultan bold" pitchFamily="2" charset="-78"/>
              </a:rPr>
              <a:t>من خلال استراتيجية شريط الذكريات ماذا تعلمنا في درسنا السابق؟</a:t>
            </a:r>
          </a:p>
        </p:txBody>
      </p:sp>
      <p:pic>
        <p:nvPicPr>
          <p:cNvPr id="4" name="صورة 3" descr="صورة تحتوي على شوجي, قصاصة فنية&#10;&#10;تم إنشاء الوصف تلقائياً">
            <a:extLst>
              <a:ext uri="{FF2B5EF4-FFF2-40B4-BE49-F238E27FC236}">
                <a16:creationId xmlns:a16="http://schemas.microsoft.com/office/drawing/2014/main" id="{16E86D9D-C65F-4F5C-B937-7453FB5E4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1077" y="831289"/>
            <a:ext cx="370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6EE91B4-EA22-4ADF-89E8-18367F2265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8940150" y="703057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B74DD7-877D-45D3-AF8E-110C7AC94E68}"/>
              </a:ext>
            </a:extLst>
          </p:cNvPr>
          <p:cNvSpPr txBox="1"/>
          <p:nvPr/>
        </p:nvSpPr>
        <p:spPr>
          <a:xfrm>
            <a:off x="8940150" y="1442824"/>
            <a:ext cx="28157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نواتج التعلم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FD7A49-A87E-4029-AC41-BF103DD148C3}"/>
              </a:ext>
            </a:extLst>
          </p:cNvPr>
          <p:cNvSpPr txBox="1"/>
          <p:nvPr/>
        </p:nvSpPr>
        <p:spPr>
          <a:xfrm>
            <a:off x="267285" y="1634203"/>
            <a:ext cx="8541669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dirty="0">
                <a:cs typeface="Sultan bold" pitchFamily="2" charset="-78"/>
              </a:rPr>
              <a:t>فتح ملف صورة كطبقة.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dirty="0">
                <a:cs typeface="Sultan bold" pitchFamily="2" charset="-78"/>
              </a:rPr>
              <a:t>تغيير حجم الصورة وتدويرها.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dirty="0">
                <a:cs typeface="Sultan bold" pitchFamily="2" charset="-78"/>
              </a:rPr>
              <a:t>تحديد عنصر ونقله ونسخه ولصقه.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dirty="0">
                <a:cs typeface="Sultan bold" pitchFamily="2" charset="-78"/>
              </a:rPr>
              <a:t>إضافة نص الى صورة وتنسيقه وإضافة تدرج على طبقة الكتابة.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dirty="0">
                <a:cs typeface="Sultan bold" pitchFamily="2" charset="-78"/>
              </a:rPr>
              <a:t>إعادة ترتيب الطبقات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dirty="0">
                <a:cs typeface="Sultan bold" pitchFamily="2" charset="-78"/>
              </a:rPr>
              <a:t>قفل الطبقات.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dirty="0">
                <a:cs typeface="Sultan bold" pitchFamily="2" charset="-78"/>
              </a:rPr>
              <a:t>تطبيق اساليب المزج على الطبقات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3200" dirty="0">
                <a:cs typeface="Sultan bold" pitchFamily="2" charset="-78"/>
              </a:rPr>
              <a:t>تطبيق تعديلات متقدمة على الصورة باستخدام أداة التحويل.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DC1EC5E-3A51-D226-B459-99F924EAEB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4928" r="23366"/>
          <a:stretch/>
        </p:blipFill>
        <p:spPr>
          <a:xfrm>
            <a:off x="8808954" y="2705812"/>
            <a:ext cx="2957617" cy="52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8FD6D46-4138-40C3-9B06-AD6DE9381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FC0702-CDC3-495C-A3D5-2DFC74CC1EA0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تقويم قبلي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66D22A9-BCF4-6A72-68CB-4BD1C73B9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860" y="1746169"/>
            <a:ext cx="601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 eaLnBrk="1" hangingPunct="1">
              <a:defRPr/>
            </a:pPr>
            <a:r>
              <a:rPr lang="ar-SA" sz="4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Sultan bold" pitchFamily="2" charset="-78"/>
              </a:rPr>
              <a:t>ما هي فائدة الطبقات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Sultan bold" pitchFamily="2" charset="-78"/>
              </a:rPr>
              <a:t>layers</a:t>
            </a:r>
            <a:endParaRPr lang="ar-SA" sz="4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Sultan bold" pitchFamily="2" charset="-78"/>
            </a:endParaRPr>
          </a:p>
          <a:p>
            <a:pPr algn="ctr" rtl="1" eaLnBrk="1" hangingPunct="1">
              <a:defRPr/>
            </a:pPr>
            <a:r>
              <a:rPr lang="ar-SA" sz="4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Sultan bold" pitchFamily="2" charset="-78"/>
              </a:rPr>
              <a:t>في برامج تعديل الصور؟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Sultan bold" pitchFamily="2" charset="-78"/>
            </a:endParaRP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28B78F4-DB81-0668-08C8-F66602581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1" y="2809100"/>
            <a:ext cx="4996722" cy="37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8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430928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الطبقات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B26BC3A-0F2E-4A0A-9386-0225E17AA522}"/>
              </a:ext>
            </a:extLst>
          </p:cNvPr>
          <p:cNvSpPr txBox="1"/>
          <p:nvPr/>
        </p:nvSpPr>
        <p:spPr>
          <a:xfrm>
            <a:off x="478560" y="1215125"/>
            <a:ext cx="856096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cs typeface="Sultan bold" pitchFamily="2" charset="-78"/>
              </a:rPr>
              <a:t>الطبقات في برنامج الجيمب تتيح تغيير شفافية كل طبقة وتغيير كيفية ظهور عناصر الطبقة من خلال تعتيمها او تعديل شفافيتها , يمكنك ايضاَ تغيير طريقة تفاعل الالوان بين الطبقات باستخدام طرق المزج المختلفة .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76D93E7-E750-F5DB-96C9-80A449B5D5AE}"/>
              </a:ext>
            </a:extLst>
          </p:cNvPr>
          <p:cNvGrpSpPr/>
          <p:nvPr/>
        </p:nvGrpSpPr>
        <p:grpSpPr>
          <a:xfrm>
            <a:off x="3661067" y="3162546"/>
            <a:ext cx="5378456" cy="3114419"/>
            <a:chOff x="1882772" y="1014540"/>
            <a:chExt cx="5378456" cy="3114419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F933A861-9F52-89A8-FA53-558A619014AD}"/>
                </a:ext>
              </a:extLst>
            </p:cNvPr>
            <p:cNvGrpSpPr/>
            <p:nvPr/>
          </p:nvGrpSpPr>
          <p:grpSpPr>
            <a:xfrm>
              <a:off x="1882772" y="1014540"/>
              <a:ext cx="5378456" cy="3114419"/>
              <a:chOff x="1415143" y="372835"/>
              <a:chExt cx="6313714" cy="3655984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E255FCB7-A7DD-8127-8088-6A01F5BD0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6957" y="372835"/>
                <a:ext cx="3581900" cy="2386346"/>
              </a:xfrm>
              <a:prstGeom prst="rect">
                <a:avLst/>
              </a:prstGeom>
              <a:ln w="57150">
                <a:solidFill>
                  <a:srgbClr val="F1577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صورة 8">
                <a:extLst>
                  <a:ext uri="{FF2B5EF4-FFF2-40B4-BE49-F238E27FC236}">
                    <a16:creationId xmlns:a16="http://schemas.microsoft.com/office/drawing/2014/main" id="{C5DCFA2A-BD3B-4A42-DDF1-BCDFF6702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5143" y="1642473"/>
                <a:ext cx="3636336" cy="2386346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" name="Picture 2" descr="Pink Arrow clipart transparent - Clipart World">
              <a:extLst>
                <a:ext uri="{FF2B5EF4-FFF2-40B4-BE49-F238E27FC236}">
                  <a16:creationId xmlns:a16="http://schemas.microsoft.com/office/drawing/2014/main" id="{5FBE685C-4BC0-4499-A160-1B750FDCB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6689">
              <a:off x="4119668" y="1581390"/>
              <a:ext cx="1190828" cy="170118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512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515336"/>
            <a:ext cx="2815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الصور المركبة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35D960B-A45A-464A-A784-14EC22FE9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49" y="2718481"/>
            <a:ext cx="8353274" cy="38222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1D6FDA-98B9-4607-8AF7-82DBBE5F8800}"/>
              </a:ext>
            </a:extLst>
          </p:cNvPr>
          <p:cNvSpPr txBox="1"/>
          <p:nvPr/>
        </p:nvSpPr>
        <p:spPr>
          <a:xfrm>
            <a:off x="171748" y="1274299"/>
            <a:ext cx="89702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اختاري صورة خلفية وافتحيها كطبقة لكي تجربين استخدام الطبقات لتركيب الصور والعناصر الاخرى.</a:t>
            </a:r>
          </a:p>
        </p:txBody>
      </p:sp>
    </p:spTree>
    <p:extLst>
      <p:ext uri="{BB962C8B-B14F-4D97-AF65-F5344CB8AC3E}">
        <p14:creationId xmlns:p14="http://schemas.microsoft.com/office/powerpoint/2010/main" val="382741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405112"/>
            <a:ext cx="28157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لفتح ملف</a:t>
            </a:r>
          </a:p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 صورة كطبقة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A7DEDD-5C1E-4F44-B50A-477EE0DBA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1" y="573201"/>
            <a:ext cx="4335374" cy="224723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875DEB5-D4B5-45E0-8D8F-F0BD94B60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478" y="2603896"/>
            <a:ext cx="6162675" cy="4038600"/>
          </a:xfrm>
          <a:prstGeom prst="rect">
            <a:avLst/>
          </a:prstGeom>
        </p:spPr>
      </p:pic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AA7E806-8207-4E07-9A63-63C985832135}"/>
              </a:ext>
            </a:extLst>
          </p:cNvPr>
          <p:cNvSpPr/>
          <p:nvPr/>
        </p:nvSpPr>
        <p:spPr>
          <a:xfrm>
            <a:off x="311988" y="615405"/>
            <a:ext cx="278854" cy="314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1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60352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17604C6-CAEB-4A4C-AA8F-FD5DA8A3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72AD00-9C52-481C-B92F-61B0556DB9EB}"/>
              </a:ext>
            </a:extLst>
          </p:cNvPr>
          <p:cNvSpPr txBox="1"/>
          <p:nvPr/>
        </p:nvSpPr>
        <p:spPr>
          <a:xfrm>
            <a:off x="9039523" y="1405112"/>
            <a:ext cx="28157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لفتح ملف</a:t>
            </a:r>
          </a:p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 صورة كطبقة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4503D2B-AEDE-464A-891B-C81B258CA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47" y="588058"/>
            <a:ext cx="6532104" cy="51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531</Words>
  <Application>Microsoft Office PowerPoint</Application>
  <PresentationFormat>شاشة عريضة</PresentationFormat>
  <Paragraphs>92</Paragraphs>
  <Slides>25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Sultan bold</vt:lpstr>
      <vt:lpstr>Times New Roman</vt:lpstr>
      <vt:lpstr>Wingdings</vt:lpstr>
      <vt:lpstr>Yakout Linotype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137</cp:revision>
  <dcterms:created xsi:type="dcterms:W3CDTF">2021-12-07T20:34:41Z</dcterms:created>
  <dcterms:modified xsi:type="dcterms:W3CDTF">2022-12-27T05:21:03Z</dcterms:modified>
</cp:coreProperties>
</file>