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61" r:id="rId4"/>
    <p:sldId id="300" r:id="rId5"/>
    <p:sldId id="301" r:id="rId6"/>
    <p:sldId id="302" r:id="rId7"/>
    <p:sldId id="260" r:id="rId8"/>
    <p:sldId id="262" r:id="rId9"/>
    <p:sldId id="289" r:id="rId10"/>
    <p:sldId id="290" r:id="rId11"/>
    <p:sldId id="297" r:id="rId12"/>
    <p:sldId id="298" r:id="rId13"/>
    <p:sldId id="291" r:id="rId14"/>
    <p:sldId id="294" r:id="rId15"/>
    <p:sldId id="295" r:id="rId16"/>
    <p:sldId id="303" r:id="rId17"/>
    <p:sldId id="307" r:id="rId18"/>
    <p:sldId id="304" r:id="rId19"/>
    <p:sldId id="258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2951"/>
    <a:srgbClr val="FFB939"/>
    <a:srgbClr val="0E3270"/>
    <a:srgbClr val="64798A"/>
    <a:srgbClr val="E7E7E7"/>
    <a:srgbClr val="395469"/>
    <a:srgbClr val="F3B51E"/>
    <a:srgbClr val="4FA4DB"/>
    <a:srgbClr val="90C0C2"/>
    <a:srgbClr val="CF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ECAAA5-DFEB-4B36-8907-4FCF50C404F1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0BC35F-DF9D-414F-AA30-5472DBB76C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449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C35F-DF9D-414F-AA30-5472DBB76C46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725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C35F-DF9D-414F-AA30-5472DBB76C46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89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C35F-DF9D-414F-AA30-5472DBB76C46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284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C35F-DF9D-414F-AA30-5472DBB76C46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2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43AF9B-9CAC-4250-A4BA-A7367E91C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A123B9-76E3-47DF-9E86-B2A33DDB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8B5B2D-2D94-4C5E-BD89-B568462A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C8986A-AFE7-4C1A-8121-02E255F6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E05B6F-17FC-4BE7-AE84-8299C0FD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275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46650A-9466-4ECD-8D2B-63F2E75D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DC5BE9-99C4-4C25-B65B-DEAC4E6C6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8C4651-33BE-4B3D-A8DB-E728C175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7B1FA2-3A48-4BB6-BB6B-104970B9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F8B73E-E228-434A-85A5-E676AFD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22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0BA3B43-CE46-46B4-B813-E7D3B0DF8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A4A4E04-B0D6-4142-AF8C-791084DD6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782E07-4314-4BDF-8FF8-A0E13EA9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1F5FA3-7288-4562-84C2-6E12CE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77CE12-E332-4882-9AF1-88D8E41D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2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526C9D-CC1C-4CA6-9341-2785A88F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778549-5555-457B-A436-9161C8CF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2E4716-BCDF-4D37-B853-910100D9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F73414-6047-4F57-81AD-998D8A11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D25465-949F-442D-9CB5-47AF9884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62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E949F5-FDFD-4B2E-A49E-F4164020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447F82-46F3-450A-A037-CB0D3D03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5A1A05-8C2A-470B-BBB3-AEC6F79B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362F48-7E6D-4FE0-AC12-9CBB5D99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369F71-9EED-4826-85E4-5F59D9F0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6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C75F6A-3EAB-4542-A8AA-D3C9FE38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59E4B1-30B4-4A5B-92E0-FC2949E55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A69BA3-F893-48C5-8CA8-3747DBB3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D882C0-CB0D-4AA5-A2DF-EC9A2405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EA463C-499F-4515-9AB2-AC258978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042AD2-DADF-47A9-9479-065DD667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3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2425FC-B214-49FA-9370-31D80809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27067C-754F-4DEB-9A77-659B3A44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CE0241-3498-49ED-A370-E82E0B429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5E74E2-E938-4871-9E9D-E4C38A508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917EC86-AE15-4E02-B683-452B2E750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2C4F802-5541-4F08-AFDE-E3DB12E9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6728B20-600F-420E-9A1B-93D0049E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BE03D86-6C7F-4BFF-99FE-C8F2BA3E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88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2488D5-52F8-44A4-9E71-618C809C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ECF9B1B-FD17-466A-B1AD-370C8BED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DE5C06B-58DD-4694-A1AA-F0C60C41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F88F245-8969-44CA-A615-D81548AB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43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44D1059-6D2E-448C-A8D2-5E10F5A6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F8DD3CD-81DB-4382-A3DB-F52BD8D6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C1FC40-B205-49DE-B713-8D8E1C82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95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8F75A-1AF5-4BE5-AE41-04FF20AE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BD7CD6-F4E9-48BE-86CE-E11ECAF6D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F26A05-3AB0-4A45-86BB-31916DC7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D7147B-254F-4AB2-91A1-4AD707C7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39E857-776D-4A6F-AB68-B8BC9CA0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8754C1-5D2A-460D-BEC7-27839D58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95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206DC9-EAC7-4D99-A366-28C5F2B9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1F63237-300E-4E3D-BFD6-65C110F12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19D83D-CB5D-4A1F-9BBB-3C520D8AC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F679CB-4E6B-4C6C-99A3-A8EAE84B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4ED00E-FCD5-4C69-AC04-14413131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7A6CD6-5D8E-4EAC-B8E7-485214E6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9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A89E688-907E-46E6-B4CB-CD2BD54A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7E5EA6-7DD3-4548-A0ED-24FBA1DC8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F63891-28C9-4D3F-A295-338A2266F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4F43C2-44DD-43A9-8037-A01D49A68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E6A67F-2CC1-4D18-A1BC-5E82A0DDB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234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3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png"/><Relationship Id="rId7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FB7C8FF-3143-44E6-BE49-FAAD29C71B8A}"/>
              </a:ext>
            </a:extLst>
          </p:cNvPr>
          <p:cNvSpPr/>
          <p:nvPr/>
        </p:nvSpPr>
        <p:spPr>
          <a:xfrm rot="16200000" flipH="1">
            <a:off x="2682564" y="-2501385"/>
            <a:ext cx="6747164" cy="11971605"/>
          </a:xfrm>
          <a:prstGeom prst="roundRect">
            <a:avLst>
              <a:gd name="adj" fmla="val 6753"/>
            </a:avLst>
          </a:prstGeom>
          <a:solidFill>
            <a:srgbClr val="0E3270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70751"/>
            <a:ext cx="835224" cy="542591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8B8B005-D794-47A6-87ED-372212C23C67}"/>
              </a:ext>
            </a:extLst>
          </p:cNvPr>
          <p:cNvSpPr txBox="1"/>
          <p:nvPr/>
        </p:nvSpPr>
        <p:spPr>
          <a:xfrm>
            <a:off x="70343" y="2367171"/>
            <a:ext cx="678062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B939"/>
                </a:solidFill>
                <a:cs typeface="Sultan bold" pitchFamily="2" charset="-78"/>
              </a:rPr>
              <a:t>الوحدة الاولى: </a:t>
            </a:r>
            <a:r>
              <a:rPr lang="ar-SA" sz="4400" dirty="0">
                <a:solidFill>
                  <a:schemeClr val="bg1"/>
                </a:solidFill>
                <a:cs typeface="Sultan bold" pitchFamily="2" charset="-78"/>
              </a:rPr>
              <a:t>معالجة الصور المتقدمة</a:t>
            </a:r>
          </a:p>
          <a:p>
            <a:pPr algn="ctr"/>
            <a:r>
              <a:rPr lang="ar-SA" sz="4400" dirty="0">
                <a:solidFill>
                  <a:srgbClr val="FFB939"/>
                </a:solidFill>
                <a:cs typeface="Sultan bold" pitchFamily="2" charset="-78"/>
              </a:rPr>
              <a:t>الدرس الرابع :</a:t>
            </a:r>
            <a:r>
              <a:rPr lang="ar-SA" sz="4400" dirty="0">
                <a:solidFill>
                  <a:schemeClr val="bg1"/>
                </a:solidFill>
                <a:cs typeface="Sultan bold" pitchFamily="2" charset="-78"/>
              </a:rPr>
              <a:t>تنقيح الصور</a:t>
            </a:r>
          </a:p>
          <a:p>
            <a:pPr algn="ctr"/>
            <a:r>
              <a:rPr lang="ar-SA" sz="4400" dirty="0">
                <a:solidFill>
                  <a:srgbClr val="FFB939"/>
                </a:solidFill>
                <a:cs typeface="Sultan bold" pitchFamily="2" charset="-78"/>
              </a:rPr>
              <a:t>إعداد الاستاذة : </a:t>
            </a:r>
            <a:r>
              <a:rPr lang="ar-SA" sz="4400" dirty="0">
                <a:solidFill>
                  <a:schemeClr val="bg1"/>
                </a:solidFill>
                <a:cs typeface="Sultan bold" pitchFamily="2" charset="-78"/>
              </a:rPr>
              <a:t>عبير الغريب</a:t>
            </a:r>
          </a:p>
        </p:txBody>
      </p:sp>
      <p:pic>
        <p:nvPicPr>
          <p:cNvPr id="4" name="صورة 3" descr="صورة تحتوي على نص, رسوم المتجهات, علامة&#10;&#10;تم إنشاء الوصف تلقائياً">
            <a:extLst>
              <a:ext uri="{FF2B5EF4-FFF2-40B4-BE49-F238E27FC236}">
                <a16:creationId xmlns:a16="http://schemas.microsoft.com/office/drawing/2014/main" id="{804D5718-06A6-435C-A40B-DFCFE78B3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94" y="104930"/>
            <a:ext cx="6357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31668B6-04A1-43AE-AF0C-3593AE6C3AE1}"/>
              </a:ext>
            </a:extLst>
          </p:cNvPr>
          <p:cNvSpPr txBox="1"/>
          <p:nvPr/>
        </p:nvSpPr>
        <p:spPr>
          <a:xfrm>
            <a:off x="641762" y="1295424"/>
            <a:ext cx="821169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هي أداة رائعة لتصحيح بعض العيوب في الصور , يمكن استخدامها لإزالة البقع والنقاط التي تشوه الصورة , او ازالة اثار الغبار والخدوش عن الصور القديمة التي تم مسحها ضوئياً ..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385A3A1-9728-482F-BE45-BAF449012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79" y="2859702"/>
            <a:ext cx="5075321" cy="33666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43F402C-48F3-4AC3-8A7A-628AE6699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168" y="2660717"/>
            <a:ext cx="4762500" cy="3552825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1A5F972-6B62-AAB2-3705-6540D76F4E97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85689C67-C4CC-7F48-7EC8-0CCA70CABC1B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E2837DE8-1DE8-DFEF-C632-5A42E9ADE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303979A9-0E31-E889-3633-F2BB55EA0C06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فرشاة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 المعالجة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58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FE42A9-79E0-499A-9039-F7FA9FCE1021}"/>
              </a:ext>
            </a:extLst>
          </p:cNvPr>
          <p:cNvSpPr txBox="1"/>
          <p:nvPr/>
        </p:nvSpPr>
        <p:spPr>
          <a:xfrm>
            <a:off x="7404180" y="3149027"/>
            <a:ext cx="40127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تتيح اداة ختم النسخ القيام بنسخ وحدات البكسل من منطقة معينة في الصورة الى منطقة أخرى لنر كيف يمكننا القيام بذلك 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6852D8D-EF73-4AD9-B315-64A51E3E6A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759"/>
          <a:stretch/>
        </p:blipFill>
        <p:spPr>
          <a:xfrm>
            <a:off x="691313" y="1678898"/>
            <a:ext cx="6520171" cy="5110471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4B50358-F9AE-262A-FC99-AD831B6FD069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E6720DB3-7E4C-DF26-5C51-3CB323CFA99C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9BB95553-7600-6918-81F0-7E42172B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57B082FC-11DC-CC0D-0F60-959E2CCEBD85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اداة ختم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 النسخ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80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5648325" y="1226310"/>
            <a:ext cx="35242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لنفترض أننا نريد محو النخلة الموجودة في يسار الصورة.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EF302C5-9309-4836-A2EE-BC5C5E1C8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00" y="942892"/>
            <a:ext cx="5086350" cy="55435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7C1EA3-2FE4-4429-8706-144179A91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541986"/>
            <a:ext cx="4838700" cy="18478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528C5AA-A7A0-4E32-BF92-C7D63EF84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450" y="2761767"/>
            <a:ext cx="2209800" cy="1571625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25CB34-2063-A6CF-1058-F2D9E290C436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75926AD8-EEF4-B83A-9AD3-9D9E3D98EEBF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94999D6D-1301-C97F-4A23-413C7C5E0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4F2DCC78-2C8F-E483-DC4B-A6E111DF19D9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اداة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 التحديد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36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767626-162C-4932-B928-4842DEAF521B}"/>
              </a:ext>
            </a:extLst>
          </p:cNvPr>
          <p:cNvSpPr txBox="1"/>
          <p:nvPr/>
        </p:nvSpPr>
        <p:spPr>
          <a:xfrm>
            <a:off x="1798248" y="907557"/>
            <a:ext cx="6125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تعد اداة ممتعة للغاية ومفيدة في التنسيق . فهي تسمح لك بجعل الاشياء تبدو أكبر أو اصغر في صورك بشكل انتقائي 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E942D07-4BAD-4D69-A334-79D1919A4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00" y="2420038"/>
            <a:ext cx="3486150" cy="33432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5BCA3DD-D661-41B1-9B7B-4F3D73D1B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255" y="2443069"/>
            <a:ext cx="7391400" cy="3533775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9FF70E4-B76C-71F1-466F-87BA972330E9}"/>
              </a:ext>
            </a:extLst>
          </p:cNvPr>
          <p:cNvGrpSpPr/>
          <p:nvPr/>
        </p:nvGrpSpPr>
        <p:grpSpPr>
          <a:xfrm>
            <a:off x="8927983" y="598678"/>
            <a:ext cx="2826421" cy="2002755"/>
            <a:chOff x="9039523" y="744792"/>
            <a:chExt cx="2826421" cy="2002755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7953C58E-40F7-0F5C-982C-F77D68AD61CD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96CBF590-4A42-88F3-4DEB-9EF7A3D19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EC17249-3881-A8AD-1763-37DA80CBB90B}"/>
                </a:ext>
              </a:extLst>
            </p:cNvPr>
            <p:cNvSpPr txBox="1"/>
            <p:nvPr/>
          </p:nvSpPr>
          <p:spPr>
            <a:xfrm>
              <a:off x="9156901" y="1456708"/>
              <a:ext cx="269678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اداة التشوية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05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593CFEF-2B98-4F65-8704-296A2F41DE02}"/>
              </a:ext>
            </a:extLst>
          </p:cNvPr>
          <p:cNvSpPr txBox="1"/>
          <p:nvPr/>
        </p:nvSpPr>
        <p:spPr>
          <a:xfrm>
            <a:off x="961327" y="762276"/>
            <a:ext cx="785984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يحدث احياناً بعض أجزاء الصورة مظلمة أو ساطعة للغاية بينما أنت تريد صورة أكثر توازناً . يمكنك تصحيح مشاكل الاضاءة  وما يتعلق بها في البرنامج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69B3E44-C3B8-4FEB-959E-3CDFA51CF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45" y="2539428"/>
            <a:ext cx="3040087" cy="338275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56DBFDB-D598-402F-A9DB-B3085EC96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585" y="2167958"/>
            <a:ext cx="3295650" cy="25403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766B11E-537C-49DB-8A11-364384A46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749" y="4889581"/>
            <a:ext cx="2437596" cy="169571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174E312-1D54-4FBB-BDB5-79491E539B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8E1D1"/>
              </a:clrFrom>
              <a:clrTo>
                <a:srgbClr val="F8E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4"/>
          <a:stretch/>
        </p:blipFill>
        <p:spPr>
          <a:xfrm>
            <a:off x="7257888" y="1514163"/>
            <a:ext cx="3785721" cy="5575053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9806BBA-7776-E9A6-56A3-AA9DD35F9DBB}"/>
              </a:ext>
            </a:extLst>
          </p:cNvPr>
          <p:cNvGrpSpPr/>
          <p:nvPr/>
        </p:nvGrpSpPr>
        <p:grpSpPr>
          <a:xfrm>
            <a:off x="9007062" y="648193"/>
            <a:ext cx="2826421" cy="2002755"/>
            <a:chOff x="9039523" y="744792"/>
            <a:chExt cx="2826421" cy="2002755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DC975C8-185E-19E0-596B-0D4B48077B8A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C3633C3-90DE-6F3B-D62D-F9845B74B7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2ECDC32A-FE40-E61C-A637-827BD0B9DF3B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الاضاءة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 والظلال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386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DF91D4-3F49-4B21-A13D-A13D964C26B3}"/>
              </a:ext>
            </a:extLst>
          </p:cNvPr>
          <p:cNvSpPr txBox="1"/>
          <p:nvPr/>
        </p:nvSpPr>
        <p:spPr>
          <a:xfrm>
            <a:off x="333370" y="879243"/>
            <a:ext cx="894681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يمكن بخطوات سهلة إصلاح الكثير من المشاكل التي تظهر في الصورة ,كالضبابية أو ضعف التباين أو الالوان الباهتة . تتيح أداة المنحنيات عمل الاصلاحات لتبدو الصورة طبيعية تماماً.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C9A474B-21C4-4880-9BFC-0AAA71D6D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60" y="2834078"/>
            <a:ext cx="3733800" cy="26289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4DFCE30-F186-4B15-B96D-B2C5EFCCD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773" y="2592690"/>
            <a:ext cx="3057525" cy="3895725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B167438-5CB8-9ED7-F194-22011BCF0B99}"/>
              </a:ext>
            </a:extLst>
          </p:cNvPr>
          <p:cNvGrpSpPr/>
          <p:nvPr/>
        </p:nvGrpSpPr>
        <p:grpSpPr>
          <a:xfrm>
            <a:off x="9190042" y="609281"/>
            <a:ext cx="2826421" cy="2002755"/>
            <a:chOff x="9039523" y="744792"/>
            <a:chExt cx="2826421" cy="2002755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F84CB860-684E-C84F-CBC3-F68BDF7BF6DD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345246A-36EE-B6ED-51F5-3C6C492D5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678D9F11-BF1A-03D9-1736-7F3A9611763A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اداة 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المنحنيات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1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2418" y="-2543163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B167438-5CB8-9ED7-F194-22011BCF0B99}"/>
              </a:ext>
            </a:extLst>
          </p:cNvPr>
          <p:cNvGrpSpPr/>
          <p:nvPr/>
        </p:nvGrpSpPr>
        <p:grpSpPr>
          <a:xfrm>
            <a:off x="9190042" y="609281"/>
            <a:ext cx="2826421" cy="2002755"/>
            <a:chOff x="9039523" y="744792"/>
            <a:chExt cx="2826421" cy="2002755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F84CB860-684E-C84F-CBC3-F68BDF7BF6DD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345246A-36EE-B6ED-51F5-3C6C492D5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678D9F11-BF1A-03D9-1736-7F3A9611763A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تقويم ختامي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اكتشف الخطأ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4180719-3E64-C6E3-EF63-232392ABC808}"/>
              </a:ext>
            </a:extLst>
          </p:cNvPr>
          <p:cNvGrpSpPr/>
          <p:nvPr/>
        </p:nvGrpSpPr>
        <p:grpSpPr>
          <a:xfrm>
            <a:off x="245484" y="3357046"/>
            <a:ext cx="6967698" cy="3286267"/>
            <a:chOff x="377482" y="1330969"/>
            <a:chExt cx="11437036" cy="5280846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3461D35F-F367-E6EE-DBCD-57BBEA3023DF}"/>
                </a:ext>
              </a:extLst>
            </p:cNvPr>
            <p:cNvGrpSpPr/>
            <p:nvPr/>
          </p:nvGrpSpPr>
          <p:grpSpPr>
            <a:xfrm>
              <a:off x="377482" y="1330969"/>
              <a:ext cx="11437036" cy="5280846"/>
              <a:chOff x="377483" y="880803"/>
              <a:chExt cx="11437036" cy="5280846"/>
            </a:xfrm>
          </p:grpSpPr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B85A4BE4-9DEE-9508-3B4B-2DFA64EA0F30}"/>
                  </a:ext>
                </a:extLst>
              </p:cNvPr>
              <p:cNvSpPr/>
              <p:nvPr/>
            </p:nvSpPr>
            <p:spPr>
              <a:xfrm>
                <a:off x="6398458" y="1631852"/>
                <a:ext cx="5416061" cy="4529797"/>
              </a:xfrm>
              <a:prstGeom prst="roundRect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ستطيل: زوايا مستديرة 15">
                <a:extLst>
                  <a:ext uri="{FF2B5EF4-FFF2-40B4-BE49-F238E27FC236}">
                    <a16:creationId xmlns:a16="http://schemas.microsoft.com/office/drawing/2014/main" id="{E11F80C5-37F8-E17A-8B7D-737601DBAACD}"/>
                  </a:ext>
                </a:extLst>
              </p:cNvPr>
              <p:cNvSpPr/>
              <p:nvPr/>
            </p:nvSpPr>
            <p:spPr>
              <a:xfrm>
                <a:off x="377483" y="1631852"/>
                <a:ext cx="5416061" cy="4529797"/>
              </a:xfrm>
              <a:prstGeom prst="roundRect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14D2A20-2477-9E3B-ABC4-FD91898809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618"/>
              <a:stretch/>
            </p:blipFill>
            <p:spPr>
              <a:xfrm>
                <a:off x="2126809" y="965207"/>
                <a:ext cx="1685535" cy="2228158"/>
              </a:xfrm>
              <a:prstGeom prst="rect">
                <a:avLst/>
              </a:prstGeom>
            </p:spPr>
          </p:pic>
          <p:pic>
            <p:nvPicPr>
              <p:cNvPr id="19" name="صورة 18">
                <a:extLst>
                  <a:ext uri="{FF2B5EF4-FFF2-40B4-BE49-F238E27FC236}">
                    <a16:creationId xmlns:a16="http://schemas.microsoft.com/office/drawing/2014/main" id="{5512DC1F-192F-C0B2-D949-48E3293A57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18"/>
              <a:stretch/>
            </p:blipFill>
            <p:spPr>
              <a:xfrm>
                <a:off x="8379655" y="880803"/>
                <a:ext cx="1685536" cy="2228158"/>
              </a:xfrm>
              <a:prstGeom prst="rect">
                <a:avLst/>
              </a:prstGeom>
            </p:spPr>
          </p:pic>
        </p:grp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EF95CFA-94EB-8DAA-A7AF-D164949E295F}"/>
                </a:ext>
              </a:extLst>
            </p:cNvPr>
            <p:cNvSpPr txBox="1"/>
            <p:nvPr/>
          </p:nvSpPr>
          <p:spPr>
            <a:xfrm>
              <a:off x="6616505" y="3060979"/>
              <a:ext cx="4979963" cy="27764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ar-SA" dirty="0"/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22CC4E68-DCD1-08D7-AF91-CB1D42B89F32}"/>
                </a:ext>
              </a:extLst>
            </p:cNvPr>
            <p:cNvSpPr txBox="1"/>
            <p:nvPr/>
          </p:nvSpPr>
          <p:spPr>
            <a:xfrm>
              <a:off x="547469" y="3036891"/>
              <a:ext cx="4979963" cy="27764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ar-SA" dirty="0"/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E1ADC21-F172-7C29-8FA4-08C08BD3F73A}"/>
              </a:ext>
            </a:extLst>
          </p:cNvPr>
          <p:cNvSpPr txBox="1"/>
          <p:nvPr/>
        </p:nvSpPr>
        <p:spPr>
          <a:xfrm>
            <a:off x="205517" y="635482"/>
            <a:ext cx="89598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323130"/>
                </a:solidFill>
                <a:effectLst/>
                <a:ea typeface="Times New Roman" panose="02020603050405020304" pitchFamily="18" charset="0"/>
                <a:cs typeface="Sultan bold" pitchFamily="2" charset="-78"/>
              </a:rPr>
              <a:t>تتيح أداة ختم النسخ القيام بنسخ وحدات البكسل من منطقة معينة في الصورة إلى منطقة أخرى .</a:t>
            </a:r>
            <a:endParaRPr lang="ar-SA" sz="2800" dirty="0">
              <a:cs typeface="Sultan bold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9C9E475-A3A3-64BD-CB4E-22F85A5B4E49}"/>
              </a:ext>
            </a:extLst>
          </p:cNvPr>
          <p:cNvSpPr txBox="1"/>
          <p:nvPr/>
        </p:nvSpPr>
        <p:spPr>
          <a:xfrm>
            <a:off x="175537" y="1535994"/>
            <a:ext cx="90145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323130"/>
                </a:solidFill>
                <a:effectLst/>
                <a:ea typeface="Times New Roman" panose="02020603050405020304" pitchFamily="18" charset="0"/>
                <a:cs typeface="Sultan bold" pitchFamily="2" charset="-78"/>
              </a:rPr>
              <a:t>من خلال أداة المنحنيات يمكن إصلاح الكثير من المشاكل التي تظهر في الصور .</a:t>
            </a:r>
            <a:endParaRPr lang="ar-SA" sz="2800" dirty="0">
              <a:cs typeface="Sultan bold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85E092C-C58E-7B05-5928-50B6434CE265}"/>
              </a:ext>
            </a:extLst>
          </p:cNvPr>
          <p:cNvSpPr txBox="1"/>
          <p:nvPr/>
        </p:nvSpPr>
        <p:spPr>
          <a:xfrm>
            <a:off x="0" y="2095870"/>
            <a:ext cx="9200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323130"/>
                </a:solidFill>
                <a:effectLst/>
                <a:ea typeface="Times New Roman" panose="02020603050405020304" pitchFamily="18" charset="0"/>
                <a:cs typeface="Sultan bold" pitchFamily="2" charset="-78"/>
              </a:rPr>
              <a:t>أداة التحديد تسمح لك بجعل الأشياء تبدو أكبر أو أصغر في صورك بشكل انتقائي. </a:t>
            </a:r>
            <a:endParaRPr lang="ar-SA" sz="2800" dirty="0">
              <a:cs typeface="Sultan bold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1FC8B26-01F3-6AC6-CD31-98E34B5D4811}"/>
              </a:ext>
            </a:extLst>
          </p:cNvPr>
          <p:cNvSpPr txBox="1"/>
          <p:nvPr/>
        </p:nvSpPr>
        <p:spPr>
          <a:xfrm>
            <a:off x="0" y="2712121"/>
            <a:ext cx="9200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323130"/>
                </a:solidFill>
                <a:effectLst/>
                <a:ea typeface="Times New Roman" panose="02020603050405020304" pitchFamily="18" charset="0"/>
                <a:cs typeface="Sultan bold" pitchFamily="2" charset="-78"/>
              </a:rPr>
              <a:t>أداة تسوية الصورة يمكن استخدامها لإزالة البقع والنقاط وآثار الغبار والخدوش التي تشوه الصور القديمة. </a:t>
            </a:r>
            <a:endParaRPr lang="ar-SA" sz="3600" dirty="0"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465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التحفيز وتقدير</a:t>
            </a:r>
          </a:p>
        </p:txBody>
      </p:sp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D855FB33-59A5-810C-DC11-DB6555710A68}"/>
              </a:ext>
            </a:extLst>
          </p:cNvPr>
          <p:cNvGraphicFramePr>
            <a:graphicFrameLocks noGrp="1"/>
          </p:cNvGraphicFramePr>
          <p:nvPr/>
        </p:nvGraphicFramePr>
        <p:xfrm>
          <a:off x="1005783" y="3003483"/>
          <a:ext cx="10407638" cy="259080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198078">
                  <a:extLst>
                    <a:ext uri="{9D8B030D-6E8A-4147-A177-3AD203B41FA5}">
                      <a16:colId xmlns:a16="http://schemas.microsoft.com/office/drawing/2014/main" val="3380243027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1310643101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1012142367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4224355080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2591333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المجموعة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راضي بشدة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راضي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مقبول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غير راضي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39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الاولى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4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الثانية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الثالثة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9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الرابعة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47946"/>
                  </a:ext>
                </a:extLst>
              </a:tr>
            </a:tbl>
          </a:graphicData>
        </a:graphic>
      </p:graphicFrame>
      <p:sp>
        <p:nvSpPr>
          <p:cNvPr id="17" name="2">
            <a:extLst>
              <a:ext uri="{FF2B5EF4-FFF2-40B4-BE49-F238E27FC236}">
                <a16:creationId xmlns:a16="http://schemas.microsoft.com/office/drawing/2014/main" id="{096A957A-5F53-0889-A73E-5BCF1998F6D4}"/>
              </a:ext>
            </a:extLst>
          </p:cNvPr>
          <p:cNvSpPr/>
          <p:nvPr/>
        </p:nvSpPr>
        <p:spPr>
          <a:xfrm>
            <a:off x="2074038" y="359764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8E51E50-764B-543D-C544-F5930CC9395C}"/>
              </a:ext>
            </a:extLst>
          </p:cNvPr>
          <p:cNvSpPr/>
          <p:nvPr/>
        </p:nvSpPr>
        <p:spPr>
          <a:xfrm>
            <a:off x="2083897" y="359764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8977EEDE-5EDD-894D-65DB-141E3D259EA5}"/>
              </a:ext>
            </a:extLst>
          </p:cNvPr>
          <p:cNvSpPr/>
          <p:nvPr/>
        </p:nvSpPr>
        <p:spPr>
          <a:xfrm>
            <a:off x="4330517" y="3612632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B87F8C3-D230-1C0B-20EE-208C989E1C2D}"/>
              </a:ext>
            </a:extLst>
          </p:cNvPr>
          <p:cNvSpPr/>
          <p:nvPr/>
        </p:nvSpPr>
        <p:spPr>
          <a:xfrm>
            <a:off x="4340376" y="3612632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2">
            <a:extLst>
              <a:ext uri="{FF2B5EF4-FFF2-40B4-BE49-F238E27FC236}">
                <a16:creationId xmlns:a16="http://schemas.microsoft.com/office/drawing/2014/main" id="{ACCA035A-0FF5-4838-66F9-1EC444CAE971}"/>
              </a:ext>
            </a:extLst>
          </p:cNvPr>
          <p:cNvSpPr/>
          <p:nvPr/>
        </p:nvSpPr>
        <p:spPr>
          <a:xfrm>
            <a:off x="6567278" y="359764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7D706069-E68D-3A10-0C5D-FC1982D07D79}"/>
              </a:ext>
            </a:extLst>
          </p:cNvPr>
          <p:cNvSpPr/>
          <p:nvPr/>
        </p:nvSpPr>
        <p:spPr>
          <a:xfrm>
            <a:off x="6577137" y="359764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81C2B34A-71E5-BF5C-EFDF-1651F7D8542B}"/>
              </a:ext>
            </a:extLst>
          </p:cNvPr>
          <p:cNvSpPr/>
          <p:nvPr/>
        </p:nvSpPr>
        <p:spPr>
          <a:xfrm>
            <a:off x="8930653" y="359764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1830EFBF-453B-30C2-659E-13EBA3964AD2}"/>
              </a:ext>
            </a:extLst>
          </p:cNvPr>
          <p:cNvSpPr/>
          <p:nvPr/>
        </p:nvSpPr>
        <p:spPr>
          <a:xfrm>
            <a:off x="8940512" y="359764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9C48B334-E19C-CD5B-6811-E964177860FB}"/>
              </a:ext>
            </a:extLst>
          </p:cNvPr>
          <p:cNvSpPr/>
          <p:nvPr/>
        </p:nvSpPr>
        <p:spPr>
          <a:xfrm>
            <a:off x="2074038" y="410186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8D9FD95D-750E-8F5E-C9D6-DC86652E2B76}"/>
              </a:ext>
            </a:extLst>
          </p:cNvPr>
          <p:cNvSpPr/>
          <p:nvPr/>
        </p:nvSpPr>
        <p:spPr>
          <a:xfrm>
            <a:off x="2083897" y="410186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2">
            <a:extLst>
              <a:ext uri="{FF2B5EF4-FFF2-40B4-BE49-F238E27FC236}">
                <a16:creationId xmlns:a16="http://schemas.microsoft.com/office/drawing/2014/main" id="{00835BCA-87DC-3509-4A5B-53BFC199EB12}"/>
              </a:ext>
            </a:extLst>
          </p:cNvPr>
          <p:cNvSpPr/>
          <p:nvPr/>
        </p:nvSpPr>
        <p:spPr>
          <a:xfrm>
            <a:off x="4330517" y="4116852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AE063A5B-14CF-EF2C-AB41-4D453A711858}"/>
              </a:ext>
            </a:extLst>
          </p:cNvPr>
          <p:cNvSpPr/>
          <p:nvPr/>
        </p:nvSpPr>
        <p:spPr>
          <a:xfrm>
            <a:off x="4340376" y="4116852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2">
            <a:extLst>
              <a:ext uri="{FF2B5EF4-FFF2-40B4-BE49-F238E27FC236}">
                <a16:creationId xmlns:a16="http://schemas.microsoft.com/office/drawing/2014/main" id="{D7D92291-EF75-BAF3-7905-6CC4885986FC}"/>
              </a:ext>
            </a:extLst>
          </p:cNvPr>
          <p:cNvSpPr/>
          <p:nvPr/>
        </p:nvSpPr>
        <p:spPr>
          <a:xfrm>
            <a:off x="6567278" y="410186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FBFB7546-FC62-F50A-A3C6-4EE6ACDE07B5}"/>
              </a:ext>
            </a:extLst>
          </p:cNvPr>
          <p:cNvSpPr/>
          <p:nvPr/>
        </p:nvSpPr>
        <p:spPr>
          <a:xfrm>
            <a:off x="6577137" y="410186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2">
            <a:extLst>
              <a:ext uri="{FF2B5EF4-FFF2-40B4-BE49-F238E27FC236}">
                <a16:creationId xmlns:a16="http://schemas.microsoft.com/office/drawing/2014/main" id="{D25415C9-8E0F-4DEF-9AA5-F3C31F40A39B}"/>
              </a:ext>
            </a:extLst>
          </p:cNvPr>
          <p:cNvSpPr/>
          <p:nvPr/>
        </p:nvSpPr>
        <p:spPr>
          <a:xfrm>
            <a:off x="8930653" y="410186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0CF74C28-374C-5A82-6F44-5A3D1B288452}"/>
              </a:ext>
            </a:extLst>
          </p:cNvPr>
          <p:cNvSpPr/>
          <p:nvPr/>
        </p:nvSpPr>
        <p:spPr>
          <a:xfrm>
            <a:off x="8940512" y="410186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2">
            <a:extLst>
              <a:ext uri="{FF2B5EF4-FFF2-40B4-BE49-F238E27FC236}">
                <a16:creationId xmlns:a16="http://schemas.microsoft.com/office/drawing/2014/main" id="{F80D4351-7153-348E-AF79-E5FDC73500A4}"/>
              </a:ext>
            </a:extLst>
          </p:cNvPr>
          <p:cNvSpPr/>
          <p:nvPr/>
        </p:nvSpPr>
        <p:spPr>
          <a:xfrm>
            <a:off x="2064179" y="466069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8999194E-1496-6ED7-973B-3C7639EF9D0C}"/>
              </a:ext>
            </a:extLst>
          </p:cNvPr>
          <p:cNvSpPr/>
          <p:nvPr/>
        </p:nvSpPr>
        <p:spPr>
          <a:xfrm>
            <a:off x="2074038" y="466069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2">
            <a:extLst>
              <a:ext uri="{FF2B5EF4-FFF2-40B4-BE49-F238E27FC236}">
                <a16:creationId xmlns:a16="http://schemas.microsoft.com/office/drawing/2014/main" id="{41DDCB50-AAB0-7EA0-1B38-3FC236D31F84}"/>
              </a:ext>
            </a:extLst>
          </p:cNvPr>
          <p:cNvSpPr/>
          <p:nvPr/>
        </p:nvSpPr>
        <p:spPr>
          <a:xfrm>
            <a:off x="4320658" y="4675685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62AE677F-430A-4214-6151-7A2198C2066B}"/>
              </a:ext>
            </a:extLst>
          </p:cNvPr>
          <p:cNvSpPr/>
          <p:nvPr/>
        </p:nvSpPr>
        <p:spPr>
          <a:xfrm>
            <a:off x="4330517" y="4675685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2">
            <a:extLst>
              <a:ext uri="{FF2B5EF4-FFF2-40B4-BE49-F238E27FC236}">
                <a16:creationId xmlns:a16="http://schemas.microsoft.com/office/drawing/2014/main" id="{D0A4A8FC-1060-98E9-1C58-863843E04289}"/>
              </a:ext>
            </a:extLst>
          </p:cNvPr>
          <p:cNvSpPr/>
          <p:nvPr/>
        </p:nvSpPr>
        <p:spPr>
          <a:xfrm>
            <a:off x="6557419" y="466069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86D10628-C834-1CC2-BF86-EEB2EE20F4A8}"/>
              </a:ext>
            </a:extLst>
          </p:cNvPr>
          <p:cNvSpPr/>
          <p:nvPr/>
        </p:nvSpPr>
        <p:spPr>
          <a:xfrm>
            <a:off x="6567278" y="466069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9" name="2">
            <a:extLst>
              <a:ext uri="{FF2B5EF4-FFF2-40B4-BE49-F238E27FC236}">
                <a16:creationId xmlns:a16="http://schemas.microsoft.com/office/drawing/2014/main" id="{8F6046C6-C6AF-0306-9465-5F59959651FA}"/>
              </a:ext>
            </a:extLst>
          </p:cNvPr>
          <p:cNvSpPr/>
          <p:nvPr/>
        </p:nvSpPr>
        <p:spPr>
          <a:xfrm>
            <a:off x="8920794" y="466069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B27D9AF6-EEF9-BB58-B295-11398E3F1AEF}"/>
              </a:ext>
            </a:extLst>
          </p:cNvPr>
          <p:cNvSpPr/>
          <p:nvPr/>
        </p:nvSpPr>
        <p:spPr>
          <a:xfrm>
            <a:off x="8930653" y="466069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7F07BE84-DE9D-E869-F009-110AF64D1A7A}"/>
              </a:ext>
            </a:extLst>
          </p:cNvPr>
          <p:cNvSpPr/>
          <p:nvPr/>
        </p:nvSpPr>
        <p:spPr>
          <a:xfrm>
            <a:off x="2064179" y="5194897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35CCBC12-9D7C-2EB3-4423-8BF242615985}"/>
              </a:ext>
            </a:extLst>
          </p:cNvPr>
          <p:cNvSpPr/>
          <p:nvPr/>
        </p:nvSpPr>
        <p:spPr>
          <a:xfrm>
            <a:off x="2074038" y="5194897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3" name="2">
            <a:extLst>
              <a:ext uri="{FF2B5EF4-FFF2-40B4-BE49-F238E27FC236}">
                <a16:creationId xmlns:a16="http://schemas.microsoft.com/office/drawing/2014/main" id="{BB939605-9CDC-01AF-4E88-6DF78ACF3393}"/>
              </a:ext>
            </a:extLst>
          </p:cNvPr>
          <p:cNvSpPr/>
          <p:nvPr/>
        </p:nvSpPr>
        <p:spPr>
          <a:xfrm>
            <a:off x="4320658" y="5209888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BD65FE94-8FCE-187E-61B4-604FBBE6821E}"/>
              </a:ext>
            </a:extLst>
          </p:cNvPr>
          <p:cNvSpPr/>
          <p:nvPr/>
        </p:nvSpPr>
        <p:spPr>
          <a:xfrm>
            <a:off x="4330517" y="5209888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5" name="2">
            <a:extLst>
              <a:ext uri="{FF2B5EF4-FFF2-40B4-BE49-F238E27FC236}">
                <a16:creationId xmlns:a16="http://schemas.microsoft.com/office/drawing/2014/main" id="{7AC6A510-9E5E-ACF4-0576-13891537E2F3}"/>
              </a:ext>
            </a:extLst>
          </p:cNvPr>
          <p:cNvSpPr/>
          <p:nvPr/>
        </p:nvSpPr>
        <p:spPr>
          <a:xfrm>
            <a:off x="6557419" y="5194897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D1740CFB-12CD-82BB-3A89-FC2053EB087F}"/>
              </a:ext>
            </a:extLst>
          </p:cNvPr>
          <p:cNvSpPr/>
          <p:nvPr/>
        </p:nvSpPr>
        <p:spPr>
          <a:xfrm>
            <a:off x="6567278" y="5194897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7" name="2">
            <a:extLst>
              <a:ext uri="{FF2B5EF4-FFF2-40B4-BE49-F238E27FC236}">
                <a16:creationId xmlns:a16="http://schemas.microsoft.com/office/drawing/2014/main" id="{7FF35F8B-9B23-4D33-480E-4B46682E029E}"/>
              </a:ext>
            </a:extLst>
          </p:cNvPr>
          <p:cNvSpPr/>
          <p:nvPr/>
        </p:nvSpPr>
        <p:spPr>
          <a:xfrm>
            <a:off x="8920794" y="5194897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D0EFE8C5-EF52-7AB5-64E0-D84830C5ED63}"/>
              </a:ext>
            </a:extLst>
          </p:cNvPr>
          <p:cNvSpPr/>
          <p:nvPr/>
        </p:nvSpPr>
        <p:spPr>
          <a:xfrm>
            <a:off x="8930653" y="5194897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4156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2418" y="-2543163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B167438-5CB8-9ED7-F194-22011BCF0B99}"/>
              </a:ext>
            </a:extLst>
          </p:cNvPr>
          <p:cNvGrpSpPr/>
          <p:nvPr/>
        </p:nvGrpSpPr>
        <p:grpSpPr>
          <a:xfrm>
            <a:off x="9190042" y="609281"/>
            <a:ext cx="2826421" cy="2002755"/>
            <a:chOff x="9039523" y="744792"/>
            <a:chExt cx="2826421" cy="2002755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F84CB860-684E-C84F-CBC3-F68BDF7BF6DD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345246A-36EE-B6ED-51F5-3C6C492D5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678D9F11-BF1A-03D9-1736-7F3A9611763A}"/>
                </a:ext>
              </a:extLst>
            </p:cNvPr>
            <p:cNvSpPr txBox="1"/>
            <p:nvPr/>
          </p:nvSpPr>
          <p:spPr>
            <a:xfrm>
              <a:off x="9104342" y="1437295"/>
              <a:ext cx="269678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الواجب</a:t>
              </a: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27BDE7-0B17-0CF1-64CA-63E380082584}"/>
              </a:ext>
            </a:extLst>
          </p:cNvPr>
          <p:cNvSpPr txBox="1"/>
          <p:nvPr/>
        </p:nvSpPr>
        <p:spPr>
          <a:xfrm>
            <a:off x="1114026" y="1026593"/>
            <a:ext cx="80106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يمكن استخدامها لإزالة البقع والنقاط وآثار الغبار والخدوش التي تشوه الصور القديمة : 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تسوية الصورة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فرشاة المعالجة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ختم النسخ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التحديد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تسمح لك بجعل الأشياء تبدو أكبر أو أصغر في صورك بشكل انتقائي :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ختم النسخ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التحديد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التشويه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المنحنيات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C30B16D7-9CAA-9C0B-CE6A-CB243A14F1F8}"/>
              </a:ext>
            </a:extLst>
          </p:cNvPr>
          <p:cNvSpPr/>
          <p:nvPr/>
        </p:nvSpPr>
        <p:spPr>
          <a:xfrm>
            <a:off x="8837555" y="2407730"/>
            <a:ext cx="287147" cy="204306"/>
          </a:xfrm>
          <a:custGeom>
            <a:avLst/>
            <a:gdLst>
              <a:gd name="connsiteX0" fmla="*/ 132531 w 412699"/>
              <a:gd name="connsiteY0" fmla="*/ 266700 h 293636"/>
              <a:gd name="connsiteX1" fmla="*/ 13468 w 412699"/>
              <a:gd name="connsiteY1" fmla="*/ 147638 h 293636"/>
              <a:gd name="connsiteX2" fmla="*/ 0 w 412699"/>
              <a:gd name="connsiteY2" fmla="*/ 161106 h 293636"/>
              <a:gd name="connsiteX3" fmla="*/ 132531 w 412699"/>
              <a:gd name="connsiteY3" fmla="*/ 293637 h 293636"/>
              <a:gd name="connsiteX4" fmla="*/ 412699 w 412699"/>
              <a:gd name="connsiteY4" fmla="*/ 13468 h 293636"/>
              <a:gd name="connsiteX5" fmla="*/ 399231 w 412699"/>
              <a:gd name="connsiteY5" fmla="*/ 0 h 293636"/>
              <a:gd name="connsiteX6" fmla="*/ 132531 w 412699"/>
              <a:gd name="connsiteY6" fmla="*/ 266700 h 29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99" h="293636">
                <a:moveTo>
                  <a:pt x="132531" y="266700"/>
                </a:moveTo>
                <a:lnTo>
                  <a:pt x="13468" y="147638"/>
                </a:lnTo>
                <a:lnTo>
                  <a:pt x="0" y="161106"/>
                </a:lnTo>
                <a:lnTo>
                  <a:pt x="132531" y="293637"/>
                </a:lnTo>
                <a:lnTo>
                  <a:pt x="412699" y="13468"/>
                </a:lnTo>
                <a:lnTo>
                  <a:pt x="399231" y="0"/>
                </a:lnTo>
                <a:lnTo>
                  <a:pt x="132531" y="266700"/>
                </a:lnTo>
                <a:close/>
              </a:path>
            </a:pathLst>
          </a:custGeom>
          <a:solidFill>
            <a:srgbClr val="DE6227"/>
          </a:solidFill>
          <a:ln w="12700" cap="flat">
            <a:solidFill>
              <a:srgbClr val="EA5C2A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41B94AAD-19A8-6867-4E31-FAF3BB58FC4D}"/>
              </a:ext>
            </a:extLst>
          </p:cNvPr>
          <p:cNvSpPr/>
          <p:nvPr/>
        </p:nvSpPr>
        <p:spPr>
          <a:xfrm>
            <a:off x="8870225" y="4980842"/>
            <a:ext cx="287147" cy="204306"/>
          </a:xfrm>
          <a:custGeom>
            <a:avLst/>
            <a:gdLst>
              <a:gd name="connsiteX0" fmla="*/ 132531 w 412699"/>
              <a:gd name="connsiteY0" fmla="*/ 266700 h 293636"/>
              <a:gd name="connsiteX1" fmla="*/ 13468 w 412699"/>
              <a:gd name="connsiteY1" fmla="*/ 147638 h 293636"/>
              <a:gd name="connsiteX2" fmla="*/ 0 w 412699"/>
              <a:gd name="connsiteY2" fmla="*/ 161106 h 293636"/>
              <a:gd name="connsiteX3" fmla="*/ 132531 w 412699"/>
              <a:gd name="connsiteY3" fmla="*/ 293637 h 293636"/>
              <a:gd name="connsiteX4" fmla="*/ 412699 w 412699"/>
              <a:gd name="connsiteY4" fmla="*/ 13468 h 293636"/>
              <a:gd name="connsiteX5" fmla="*/ 399231 w 412699"/>
              <a:gd name="connsiteY5" fmla="*/ 0 h 293636"/>
              <a:gd name="connsiteX6" fmla="*/ 132531 w 412699"/>
              <a:gd name="connsiteY6" fmla="*/ 266700 h 29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99" h="293636">
                <a:moveTo>
                  <a:pt x="132531" y="266700"/>
                </a:moveTo>
                <a:lnTo>
                  <a:pt x="13468" y="147638"/>
                </a:lnTo>
                <a:lnTo>
                  <a:pt x="0" y="161106"/>
                </a:lnTo>
                <a:lnTo>
                  <a:pt x="132531" y="293637"/>
                </a:lnTo>
                <a:lnTo>
                  <a:pt x="412699" y="13468"/>
                </a:lnTo>
                <a:lnTo>
                  <a:pt x="399231" y="0"/>
                </a:lnTo>
                <a:lnTo>
                  <a:pt x="132531" y="266700"/>
                </a:lnTo>
                <a:close/>
              </a:path>
            </a:pathLst>
          </a:custGeom>
          <a:solidFill>
            <a:srgbClr val="DE6227"/>
          </a:solidFill>
          <a:ln w="12700" cap="flat">
            <a:solidFill>
              <a:srgbClr val="EA5C2A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508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8A42FEC-D110-454E-8B90-2C7D2C26695A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FB7C8FF-3143-44E6-BE49-FAAD29C71B8A}"/>
              </a:ext>
            </a:extLst>
          </p:cNvPr>
          <p:cNvSpPr/>
          <p:nvPr/>
        </p:nvSpPr>
        <p:spPr>
          <a:xfrm rot="16200000" flipH="1">
            <a:off x="2682564" y="-2501385"/>
            <a:ext cx="6747164" cy="11971605"/>
          </a:xfrm>
          <a:prstGeom prst="roundRect">
            <a:avLst>
              <a:gd name="adj" fmla="val 6753"/>
            </a:avLst>
          </a:prstGeom>
          <a:solidFill>
            <a:srgbClr val="0E3270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B29EDB7-16D4-4E2A-9676-DA96C27A2292}"/>
              </a:ext>
            </a:extLst>
          </p:cNvPr>
          <p:cNvSpPr txBox="1"/>
          <p:nvPr/>
        </p:nvSpPr>
        <p:spPr>
          <a:xfrm>
            <a:off x="2447783" y="2326700"/>
            <a:ext cx="65977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FF"/>
                </a:solidFill>
                <a:cs typeface="Sultan bold" pitchFamily="2" charset="-78"/>
              </a:rPr>
              <a:t>شكراً لحسن المتابعة والمشاركة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8638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03078DD-597A-A687-7AB2-5E43814FC9A6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70AC8D17-BF16-452E-88A8-D8B074CCF4F0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AF0D8319-9FCD-4FA7-9E87-60666661C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9064DFB6-8020-46D1-A83D-CCA76A221111}"/>
                </a:ext>
              </a:extLst>
            </p:cNvPr>
            <p:cNvSpPr txBox="1"/>
            <p:nvPr/>
          </p:nvSpPr>
          <p:spPr>
            <a:xfrm>
              <a:off x="9158513" y="1515336"/>
              <a:ext cx="269678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الحضور والغياب</a:t>
              </a:r>
            </a:p>
          </p:txBody>
        </p:sp>
      </p:grpSp>
      <p:pic>
        <p:nvPicPr>
          <p:cNvPr id="16" name="صورة 15" descr="صورة تحتوي على نص, مباراة, داخلي, رسوم المتجهات&#10;&#10;تم إنشاء الوصف تلقائياً">
            <a:extLst>
              <a:ext uri="{FF2B5EF4-FFF2-40B4-BE49-F238E27FC236}">
                <a16:creationId xmlns:a16="http://schemas.microsoft.com/office/drawing/2014/main" id="{3E22B609-40A7-6B14-07A0-F8E11D11E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22" y="901669"/>
            <a:ext cx="5665990" cy="54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B0D70B8-D000-42A3-AFD1-71CED8B3FD5B}"/>
              </a:ext>
            </a:extLst>
          </p:cNvPr>
          <p:cNvSpPr txBox="1"/>
          <p:nvPr/>
        </p:nvSpPr>
        <p:spPr>
          <a:xfrm>
            <a:off x="1596356" y="574732"/>
            <a:ext cx="690463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latin typeface="Dubai" panose="020B0503030403030204" pitchFamily="34" charset="-78"/>
                <a:cs typeface="Sultan bold" pitchFamily="2" charset="-78"/>
              </a:rPr>
              <a:t>.................... تعد إحدى الأدوات الأساسية في تعديل الصور وتسمح بضبط السطوع والتباين العام للصور؟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CDBA649-90A7-8D41-60B1-97FFF6F38929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97AF5620-E037-2486-903E-2200C7D52902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F0D9F90-C562-082D-37DC-2A86832BB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800BBC2-DEA6-7F88-5127-057912900E50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مراجعة 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الدرس السابق</a:t>
              </a:r>
            </a:p>
          </p:txBody>
        </p:sp>
      </p:grpSp>
      <p:pic>
        <p:nvPicPr>
          <p:cNvPr id="12" name="اكياس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41DC452-DD33-2E01-242E-7C3B54274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21" y="2760936"/>
            <a:ext cx="3080520" cy="3207130"/>
          </a:xfrm>
          <a:prstGeom prst="rect">
            <a:avLst/>
          </a:prstGeom>
        </p:spPr>
      </p:pic>
      <p:pic>
        <p:nvPicPr>
          <p:cNvPr id="13" name="عربة" descr="صورة تحتوي على عربة اليد, النقل&#10;&#10;تم إنشاء الوصف تلقائياً">
            <a:extLst>
              <a:ext uri="{FF2B5EF4-FFF2-40B4-BE49-F238E27FC236}">
                <a16:creationId xmlns:a16="http://schemas.microsoft.com/office/drawing/2014/main" id="{7F35B378-A25B-1B4C-A337-5856E5352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" y="1842867"/>
            <a:ext cx="5154608" cy="504326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D1B1A3-E8FB-BA86-9D88-13798427A92C}"/>
              </a:ext>
            </a:extLst>
          </p:cNvPr>
          <p:cNvSpPr txBox="1"/>
          <p:nvPr/>
        </p:nvSpPr>
        <p:spPr>
          <a:xfrm>
            <a:off x="6309996" y="574732"/>
            <a:ext cx="196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B72951"/>
                </a:solidFill>
                <a:latin typeface="Dubai" panose="020B0503030403030204" pitchFamily="34" charset="-78"/>
                <a:cs typeface="Sultan bold" pitchFamily="2" charset="-78"/>
              </a:rPr>
              <a:t>السطوع والتباين</a:t>
            </a:r>
            <a:endParaRPr lang="ar-SA" sz="2800" dirty="0">
              <a:solidFill>
                <a:srgbClr val="B729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-0.06828 C -3.75E-6 -0.09907 -0.15976 -0.32222 -0.28737 -0.32222 C -0.38229 -0.32222 -0.475 -0.13657 -0.56992 -0.13657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B0D70B8-D000-42A3-AFD1-71CED8B3FD5B}"/>
              </a:ext>
            </a:extLst>
          </p:cNvPr>
          <p:cNvSpPr txBox="1"/>
          <p:nvPr/>
        </p:nvSpPr>
        <p:spPr>
          <a:xfrm>
            <a:off x="1873517" y="574732"/>
            <a:ext cx="6701282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latin typeface="Dubai" panose="020B0503030403030204" pitchFamily="34" charset="-78"/>
                <a:cs typeface="Sultan bold" pitchFamily="2" charset="-78"/>
              </a:rPr>
              <a:t>تعد أداة ..........أسهل وأسرع الطرق لتصحيح الصور التي تعاني من الظاهرة التي يطلق عليها تشوه المنظور؟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CDBA649-90A7-8D41-60B1-97FFF6F38929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97AF5620-E037-2486-903E-2200C7D52902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F0D9F90-C562-082D-37DC-2A86832BB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800BBC2-DEA6-7F88-5127-057912900E50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مراجعة 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الدرس السابق</a:t>
              </a:r>
            </a:p>
          </p:txBody>
        </p:sp>
      </p:grpSp>
      <p:pic>
        <p:nvPicPr>
          <p:cNvPr id="12" name="اكياس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41DC452-DD33-2E01-242E-7C3B54274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21" y="2760936"/>
            <a:ext cx="3080520" cy="3207130"/>
          </a:xfrm>
          <a:prstGeom prst="rect">
            <a:avLst/>
          </a:prstGeom>
        </p:spPr>
      </p:pic>
      <p:pic>
        <p:nvPicPr>
          <p:cNvPr id="13" name="عربة" descr="صورة تحتوي على عربة اليد, النقل&#10;&#10;تم إنشاء الوصف تلقائياً">
            <a:extLst>
              <a:ext uri="{FF2B5EF4-FFF2-40B4-BE49-F238E27FC236}">
                <a16:creationId xmlns:a16="http://schemas.microsoft.com/office/drawing/2014/main" id="{7F35B378-A25B-1B4C-A337-5856E5352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" y="1842867"/>
            <a:ext cx="5154608" cy="50432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A0D8247-BE80-5B88-1BA7-C2EDF990590C}"/>
              </a:ext>
            </a:extLst>
          </p:cNvPr>
          <p:cNvSpPr txBox="1"/>
          <p:nvPr/>
        </p:nvSpPr>
        <p:spPr>
          <a:xfrm>
            <a:off x="6096000" y="574732"/>
            <a:ext cx="1510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B72951"/>
                </a:solidFill>
                <a:latin typeface="Dubai" panose="020B0503030403030204" pitchFamily="34" charset="-78"/>
                <a:cs typeface="Sultan bold" pitchFamily="2" charset="-78"/>
              </a:rPr>
              <a:t>المنظور</a:t>
            </a:r>
            <a:endParaRPr lang="ar-SA" sz="2800" dirty="0">
              <a:solidFill>
                <a:srgbClr val="B729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8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-0.06828 C -3.75E-6 -0.09907 -0.15976 -0.32222 -0.28737 -0.32222 C -0.38229 -0.32222 -0.475 -0.13657 -0.56992 -0.13657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B0D70B8-D000-42A3-AFD1-71CED8B3FD5B}"/>
              </a:ext>
            </a:extLst>
          </p:cNvPr>
          <p:cNvSpPr txBox="1"/>
          <p:nvPr/>
        </p:nvSpPr>
        <p:spPr>
          <a:xfrm>
            <a:off x="899411" y="875602"/>
            <a:ext cx="7354336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latin typeface="Dubai" panose="020B0503030403030204" pitchFamily="34" charset="-78"/>
                <a:cs typeface="Sultan bold" pitchFamily="2" charset="-78"/>
              </a:rPr>
              <a:t>.................. تتيح لك هذه الأداة تغيير التدرج اللوني في صورتك وجعل الألوان غنية أو باهتة؟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CDBA649-90A7-8D41-60B1-97FFF6F38929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97AF5620-E037-2486-903E-2200C7D52902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F0D9F90-C562-082D-37DC-2A86832BB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800BBC2-DEA6-7F88-5127-057912900E50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مراجعة 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الدرس السابق</a:t>
              </a:r>
            </a:p>
          </p:txBody>
        </p:sp>
      </p:grpSp>
      <p:pic>
        <p:nvPicPr>
          <p:cNvPr id="12" name="اكياس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41DC452-DD33-2E01-242E-7C3B54274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21" y="2760936"/>
            <a:ext cx="3080520" cy="3207130"/>
          </a:xfrm>
          <a:prstGeom prst="rect">
            <a:avLst/>
          </a:prstGeom>
        </p:spPr>
      </p:pic>
      <p:pic>
        <p:nvPicPr>
          <p:cNvPr id="13" name="عربة" descr="صورة تحتوي على عربة اليد, النقل&#10;&#10;تم إنشاء الوصف تلقائياً">
            <a:extLst>
              <a:ext uri="{FF2B5EF4-FFF2-40B4-BE49-F238E27FC236}">
                <a16:creationId xmlns:a16="http://schemas.microsoft.com/office/drawing/2014/main" id="{7F35B378-A25B-1B4C-A337-5856E5352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" y="1842867"/>
            <a:ext cx="5154608" cy="50432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E2AB245-5F2E-0624-4DBF-44869082EA61}"/>
              </a:ext>
            </a:extLst>
          </p:cNvPr>
          <p:cNvSpPr txBox="1"/>
          <p:nvPr/>
        </p:nvSpPr>
        <p:spPr>
          <a:xfrm>
            <a:off x="5904470" y="840066"/>
            <a:ext cx="2469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2800" dirty="0">
                <a:solidFill>
                  <a:srgbClr val="B729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درجة اللون والتشبع</a:t>
            </a:r>
            <a:endParaRPr lang="en-US" sz="3600" dirty="0">
              <a:solidFill>
                <a:srgbClr val="B7295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01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-0.06828 C -3.75E-6 -0.09907 -0.15976 -0.32222 -0.28737 -0.32222 C -0.38229 -0.32222 -0.475 -0.13657 -0.56992 -0.13657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B0D70B8-D000-42A3-AFD1-71CED8B3FD5B}"/>
              </a:ext>
            </a:extLst>
          </p:cNvPr>
          <p:cNvSpPr txBox="1"/>
          <p:nvPr/>
        </p:nvSpPr>
        <p:spPr>
          <a:xfrm>
            <a:off x="2356333" y="713889"/>
            <a:ext cx="6574848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latin typeface="Dubai" panose="020B0503030403030204" pitchFamily="34" charset="-78"/>
                <a:cs typeface="Sultan bold" pitchFamily="2" charset="-78"/>
              </a:rPr>
              <a:t>...............................مجموعة من المرشحات تتيح إدخال المزيد من التأثيرات الفنية على الصور؟ 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CDBA649-90A7-8D41-60B1-97FFF6F38929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97AF5620-E037-2486-903E-2200C7D52902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F0D9F90-C562-082D-37DC-2A86832BB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800BBC2-DEA6-7F88-5127-057912900E50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مراجعة 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الدرس السابق</a:t>
              </a:r>
            </a:p>
          </p:txBody>
        </p:sp>
      </p:grpSp>
      <p:pic>
        <p:nvPicPr>
          <p:cNvPr id="12" name="اكياس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41DC452-DD33-2E01-242E-7C3B54274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21" y="2760936"/>
            <a:ext cx="3080520" cy="3207130"/>
          </a:xfrm>
          <a:prstGeom prst="rect">
            <a:avLst/>
          </a:prstGeom>
        </p:spPr>
      </p:pic>
      <p:pic>
        <p:nvPicPr>
          <p:cNvPr id="13" name="عربة" descr="صورة تحتوي على عربة اليد, النقل&#10;&#10;تم إنشاء الوصف تلقائياً">
            <a:extLst>
              <a:ext uri="{FF2B5EF4-FFF2-40B4-BE49-F238E27FC236}">
                <a16:creationId xmlns:a16="http://schemas.microsoft.com/office/drawing/2014/main" id="{7F35B378-A25B-1B4C-A337-5856E5352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" y="1842867"/>
            <a:ext cx="5154608" cy="504326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0223869-D3DF-C334-8C20-845DC6686DD2}"/>
              </a:ext>
            </a:extLst>
          </p:cNvPr>
          <p:cNvSpPr txBox="1"/>
          <p:nvPr/>
        </p:nvSpPr>
        <p:spPr>
          <a:xfrm>
            <a:off x="5643757" y="641548"/>
            <a:ext cx="2469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2800" dirty="0">
                <a:solidFill>
                  <a:srgbClr val="B729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المرشحات الفنية</a:t>
            </a:r>
            <a:endParaRPr lang="en-US" sz="3600" dirty="0">
              <a:solidFill>
                <a:srgbClr val="B7295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360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-0.06828 C -3.75E-6 -0.09907 -0.15976 -0.32222 -0.28737 -0.32222 C -0.38229 -0.32222 -0.475 -0.13657 -0.56992 -0.13657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8993949" y="1875581"/>
            <a:ext cx="26967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bg1"/>
                </a:solidFill>
                <a:cs typeface="Sultan bold" pitchFamily="2" charset="-78"/>
              </a:rPr>
              <a:t>نواتج التعلم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B1F97A-1AA6-4E71-8EAE-1C804F4BFB98}"/>
              </a:ext>
            </a:extLst>
          </p:cNvPr>
          <p:cNvSpPr txBox="1"/>
          <p:nvPr/>
        </p:nvSpPr>
        <p:spPr>
          <a:xfrm>
            <a:off x="107847" y="3181513"/>
            <a:ext cx="1158288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إزالة انحناء الصور وتسويه الحواف وتصحيح الانحرافات.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استخدام أداة فرشاة المعالجة لتصحيح العيوب في الصورة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استخدام أداة التشوية في الصورة ما لجعل الأشياء أكبر أو اصغر بشكل انتقائي.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ضبط الظلال الاضاءة من اجل اصلاح مشاكل الاضاءة.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استخدام أداة المنحنيات لإصلاح الصور التي تبدو ضبابية أو التي تكون الالوان غير موجودة .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1FD7798-F3E4-7C05-6785-FA50F29BF2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4928" r="23366" b="26942"/>
          <a:stretch/>
        </p:blipFill>
        <p:spPr>
          <a:xfrm>
            <a:off x="107847" y="194004"/>
            <a:ext cx="2957617" cy="3733419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4FD4A7E-723A-EF49-4DE1-218EBD9BA48F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B06E7CE8-DB23-2DF1-3AB6-DAEF64C6437A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D22A8C68-9364-46D6-808C-549234917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224712CD-FA99-3765-95B2-AEC010265C20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نواتج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التعلم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66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F0F6E2-5D5F-492F-8F60-3A25B1F27FDB}"/>
              </a:ext>
            </a:extLst>
          </p:cNvPr>
          <p:cNvSpPr txBox="1"/>
          <p:nvPr/>
        </p:nvSpPr>
        <p:spPr>
          <a:xfrm>
            <a:off x="5904470" y="3003483"/>
            <a:ext cx="544046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cs typeface="Sultan bold" pitchFamily="2" charset="-78"/>
              </a:rPr>
              <a:t>الاغلب يحتفظ بصور عائلية قديمة بالمنازل , ما حال تلك الصور  الآن وما الاضرار الموجودة بها ؟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648FB0E-B6F2-48FA-BB90-DF62B0788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42" y="791505"/>
            <a:ext cx="3680782" cy="571945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0FEC0B8-CD64-0DE7-E0E8-5A679173BA86}"/>
              </a:ext>
            </a:extLst>
          </p:cNvPr>
          <p:cNvGrpSpPr/>
          <p:nvPr/>
        </p:nvGrpSpPr>
        <p:grpSpPr>
          <a:xfrm>
            <a:off x="9039523" y="744792"/>
            <a:ext cx="2826421" cy="2002755"/>
            <a:chOff x="9039523" y="744792"/>
            <a:chExt cx="2826421" cy="2002755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A12F0AF-B9FD-01DC-CC09-338FC9696997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E07F51CA-E82F-9B99-6953-98C5C074D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57E6282-E36A-E0CF-9E93-4B010A496D36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تقويم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 قبلي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2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01D9C73-567B-4B1D-8B8B-56A3900252A3}"/>
              </a:ext>
            </a:extLst>
          </p:cNvPr>
          <p:cNvSpPr txBox="1"/>
          <p:nvPr/>
        </p:nvSpPr>
        <p:spPr>
          <a:xfrm>
            <a:off x="7087441" y="2534272"/>
            <a:ext cx="443446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تعد مشكلة انحراف الصورة من أكثر المشاكل شيوعاً ,ويمكن ملاحظتها بالنظر الى خط الأفق في الصورة .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5485F2E-9586-49D2-B14F-C9AC81EB8E45}"/>
              </a:ext>
            </a:extLst>
          </p:cNvPr>
          <p:cNvGrpSpPr/>
          <p:nvPr/>
        </p:nvGrpSpPr>
        <p:grpSpPr>
          <a:xfrm>
            <a:off x="572012" y="486670"/>
            <a:ext cx="4961745" cy="6232221"/>
            <a:chOff x="1304144" y="572956"/>
            <a:chExt cx="4961745" cy="623222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16D46BE-C617-4201-8D85-633AE40CE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5425" y="572956"/>
              <a:ext cx="4770464" cy="6232221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2806C04A-56FA-4FBD-8CBC-4614A6785583}"/>
                </a:ext>
              </a:extLst>
            </p:cNvPr>
            <p:cNvSpPr/>
            <p:nvPr/>
          </p:nvSpPr>
          <p:spPr>
            <a:xfrm>
              <a:off x="1304144" y="4961744"/>
              <a:ext cx="2888063" cy="1827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5" name="صورة 4" descr="صورة تحتوي على نص, خارجي, قديم&#10;&#10;تم إنشاء الوصف تلقائياً">
            <a:extLst>
              <a:ext uri="{FF2B5EF4-FFF2-40B4-BE49-F238E27FC236}">
                <a16:creationId xmlns:a16="http://schemas.microsoft.com/office/drawing/2014/main" id="{0FE9480A-770B-498B-ACE9-25F8DE86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39" y="4186370"/>
            <a:ext cx="2888063" cy="208421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8CF371C-FC7F-5D8B-F9A5-E19B341611EF}"/>
              </a:ext>
            </a:extLst>
          </p:cNvPr>
          <p:cNvGrpSpPr/>
          <p:nvPr/>
        </p:nvGrpSpPr>
        <p:grpSpPr>
          <a:xfrm>
            <a:off x="8987599" y="531517"/>
            <a:ext cx="2826421" cy="2002755"/>
            <a:chOff x="9039523" y="744792"/>
            <a:chExt cx="2826421" cy="2002755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2AAE45F-9897-591B-DE3C-E897314B66AA}"/>
                </a:ext>
              </a:extLst>
            </p:cNvPr>
            <p:cNvSpPr txBox="1"/>
            <p:nvPr/>
          </p:nvSpPr>
          <p:spPr>
            <a:xfrm>
              <a:off x="9050172" y="1560405"/>
              <a:ext cx="28157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cs typeface="Sultan bold" pitchFamily="2" charset="-78"/>
                </a:rPr>
                <a:t>النشيد الوطني</a:t>
              </a:r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C6A4C23-1EF4-1314-DD31-E257E9142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4"/>
            <a:stretch/>
          </p:blipFill>
          <p:spPr>
            <a:xfrm>
              <a:off x="9039523" y="744792"/>
              <a:ext cx="2826421" cy="2002755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208D7427-AB32-CF90-C38E-519F2E80FA37}"/>
                </a:ext>
              </a:extLst>
            </p:cNvPr>
            <p:cNvSpPr txBox="1"/>
            <p:nvPr/>
          </p:nvSpPr>
          <p:spPr>
            <a:xfrm>
              <a:off x="9050172" y="1237471"/>
              <a:ext cx="269678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تسوية</a:t>
              </a:r>
            </a:p>
            <a:p>
              <a:pPr algn="ctr"/>
              <a:r>
                <a:rPr lang="ar-SA" sz="3200" dirty="0">
                  <a:solidFill>
                    <a:schemeClr val="bg1"/>
                  </a:solidFill>
                  <a:cs typeface="Sultan bold" pitchFamily="2" charset="-78"/>
                </a:rPr>
                <a:t> الصور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511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526</Words>
  <Application>Microsoft Office PowerPoint</Application>
  <PresentationFormat>شاشة عريضة</PresentationFormat>
  <Paragraphs>101</Paragraphs>
  <Slides>19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Dubai</vt:lpstr>
      <vt:lpstr>Sultan bold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128</cp:revision>
  <dcterms:created xsi:type="dcterms:W3CDTF">2021-12-07T20:34:41Z</dcterms:created>
  <dcterms:modified xsi:type="dcterms:W3CDTF">2022-12-27T05:20:10Z</dcterms:modified>
</cp:coreProperties>
</file>