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340" r:id="rId3"/>
    <p:sldId id="300" r:id="rId4"/>
    <p:sldId id="303" r:id="rId5"/>
    <p:sldId id="304" r:id="rId6"/>
    <p:sldId id="339" r:id="rId7"/>
    <p:sldId id="301" r:id="rId8"/>
    <p:sldId id="330" r:id="rId9"/>
    <p:sldId id="329" r:id="rId10"/>
    <p:sldId id="318" r:id="rId11"/>
    <p:sldId id="317" r:id="rId12"/>
    <p:sldId id="331" r:id="rId13"/>
    <p:sldId id="320" r:id="rId14"/>
    <p:sldId id="321" r:id="rId15"/>
    <p:sldId id="322" r:id="rId16"/>
    <p:sldId id="323" r:id="rId17"/>
    <p:sldId id="324" r:id="rId18"/>
    <p:sldId id="325" r:id="rId19"/>
    <p:sldId id="310" r:id="rId20"/>
    <p:sldId id="258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48"/>
    <a:srgbClr val="4EB0A3"/>
    <a:srgbClr val="FF6500"/>
    <a:srgbClr val="59EDDA"/>
    <a:srgbClr val="B72951"/>
    <a:srgbClr val="0073BC"/>
    <a:srgbClr val="8787A3"/>
    <a:srgbClr val="0953A1"/>
    <a:srgbClr val="C7D3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ECAAA5-DFEB-4B36-8907-4FCF50C404F1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0BC35F-DF9D-414F-AA30-5472DBB76C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449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43AF9B-9CAC-4250-A4BA-A7367E91C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A123B9-76E3-47DF-9E86-B2A33DDB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8B5B2D-2D94-4C5E-BD89-B568462A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C8986A-AFE7-4C1A-8121-02E255F6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E05B6F-17FC-4BE7-AE84-8299C0FD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275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46650A-9466-4ECD-8D2B-63F2E75D3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BDC5BE9-99C4-4C25-B65B-DEAC4E6C6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8C4651-33BE-4B3D-A8DB-E728C175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7B1FA2-3A48-4BB6-BB6B-104970B9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F8B73E-E228-434A-85A5-E676AFD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8227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0BA3B43-CE46-46B4-B813-E7D3B0DF8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A4A4E04-B0D6-4142-AF8C-791084DD6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782E07-4314-4BDF-8FF8-A0E13EA9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1F5FA3-7288-4562-84C2-6E12CE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77CE12-E332-4882-9AF1-88D8E41D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229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526C9D-CC1C-4CA6-9341-2785A88F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778549-5555-457B-A436-9161C8CFA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2E4716-BCDF-4D37-B853-910100D9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F73414-6047-4F57-81AD-998D8A11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D25465-949F-442D-9CB5-47AF9884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3620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E949F5-FDFD-4B2E-A49E-F4164020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447F82-46F3-450A-A037-CB0D3D03F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5A1A05-8C2A-470B-BBB3-AEC6F79B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362F48-7E6D-4FE0-AC12-9CBB5D99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369F71-9EED-4826-85E4-5F59D9F0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261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C75F6A-3EAB-4542-A8AA-D3C9FE38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59E4B1-30B4-4A5B-92E0-FC2949E55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9A69BA3-F893-48C5-8CA8-3747DBB30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D882C0-CB0D-4AA5-A2DF-EC9A2405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2EA463C-499F-4515-9AB2-AC258978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042AD2-DADF-47A9-9479-065DD667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3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2425FC-B214-49FA-9370-31D80809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27067C-754F-4DEB-9A77-659B3A441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CE0241-3498-49ED-A370-E82E0B429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55E74E2-E938-4871-9E9D-E4C38A508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917EC86-AE15-4E02-B683-452B2E750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2C4F802-5541-4F08-AFDE-E3DB12E9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6728B20-600F-420E-9A1B-93D0049E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BE03D86-6C7F-4BFF-99FE-C8F2BA3E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688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2488D5-52F8-44A4-9E71-618C809C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ECF9B1B-FD17-466A-B1AD-370C8BED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DE5C06B-58DD-4694-A1AA-F0C60C41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F88F245-8969-44CA-A615-D81548AB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433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44D1059-6D2E-448C-A8D2-5E10F5A6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F8DD3CD-81DB-4382-A3DB-F52BD8D6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FC1FC40-B205-49DE-B713-8D8E1C82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7959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E8F75A-1AF5-4BE5-AE41-04FF20AE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BD7CD6-F4E9-48BE-86CE-E11ECAF6D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8F26A05-3AB0-4A45-86BB-31916DC72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0D7147B-254F-4AB2-91A1-4AD707C7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39E857-776D-4A6F-AB68-B8BC9CA0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68754C1-5D2A-460D-BEC7-27839D58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956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206DC9-EAC7-4D99-A366-28C5F2B9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1F63237-300E-4E3D-BFD6-65C110F12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019D83D-CB5D-4A1F-9BBB-3C520D8AC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F679CB-4E6B-4C6C-99A3-A8EAE84B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4ED00E-FCD5-4C69-AC04-14413131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D7A6CD6-5D8E-4EAC-B8E7-485214E6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6492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A89E688-907E-46E6-B4CB-CD2BD54A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7E5EA6-7DD3-4548-A0ED-24FBA1DC8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F63891-28C9-4D3F-A295-338A2266F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3C603-1934-4331-B209-FED0AF5862F9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4F43C2-44DD-43A9-8037-A01D49A68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E6A67F-2CC1-4D18-A1BC-5E82A0DDB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234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3" name="قلب الصفحة.wav"/>
          </p:stSnd>
        </p:sndAc>
      </p:transition>
    </mc:Choice>
    <mc:Fallback xmlns="">
      <p:transition spd="slow">
        <p:fade/>
        <p:sndAc>
          <p:stSnd>
            <p:snd r:embed="rId14" name="قلب الصفحة.wav"/>
          </p:stSnd>
        </p:sndAc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3.pn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11" Type="http://schemas.openxmlformats.org/officeDocument/2006/relationships/audio" Target="../media/audio1.wav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4.jp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4.jpg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4.jpg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4.jpg"/><Relationship Id="rId9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3.pn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FB7C8FF-3143-44E6-BE49-FAAD29C71B8A}"/>
              </a:ext>
            </a:extLst>
          </p:cNvPr>
          <p:cNvSpPr/>
          <p:nvPr/>
        </p:nvSpPr>
        <p:spPr>
          <a:xfrm rot="16200000" flipH="1">
            <a:off x="2698062" y="-2559822"/>
            <a:ext cx="6747164" cy="11971605"/>
          </a:xfrm>
          <a:prstGeom prst="roundRect">
            <a:avLst>
              <a:gd name="adj" fmla="val 6753"/>
            </a:avLst>
          </a:prstGeom>
          <a:solidFill>
            <a:srgbClr val="E6E6E6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70751"/>
            <a:ext cx="835224" cy="542591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8B8B005-D794-47A6-87ED-372212C23C67}"/>
              </a:ext>
            </a:extLst>
          </p:cNvPr>
          <p:cNvSpPr txBox="1"/>
          <p:nvPr/>
        </p:nvSpPr>
        <p:spPr>
          <a:xfrm>
            <a:off x="6096000" y="2518039"/>
            <a:ext cx="572738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cs typeface="Sultan bold" pitchFamily="2" charset="-78"/>
              </a:rPr>
              <a:t>الوحدة الثانية: </a:t>
            </a:r>
            <a:r>
              <a:rPr lang="ar-SA" sz="4000" dirty="0">
                <a:solidFill>
                  <a:srgbClr val="75AFBC"/>
                </a:solidFill>
                <a:cs typeface="Sultan bold" pitchFamily="2" charset="-78"/>
              </a:rPr>
              <a:t>التقنية والحياة</a:t>
            </a:r>
          </a:p>
          <a:p>
            <a:pPr algn="ctr"/>
            <a:r>
              <a:rPr lang="ar-SA" sz="4000" dirty="0">
                <a:cs typeface="Sultan bold" pitchFamily="2" charset="-78"/>
              </a:rPr>
              <a:t>الدرس الاول : </a:t>
            </a:r>
            <a:r>
              <a:rPr lang="ar-SA" sz="4000" dirty="0">
                <a:solidFill>
                  <a:srgbClr val="75AFBC"/>
                </a:solidFill>
                <a:cs typeface="Sultan bold" pitchFamily="2" charset="-78"/>
              </a:rPr>
              <a:t>المراقبة والتحكم</a:t>
            </a:r>
          </a:p>
          <a:p>
            <a:pPr algn="ctr"/>
            <a:r>
              <a:rPr lang="ar-SA" sz="3200" dirty="0">
                <a:cs typeface="Sultan bold" pitchFamily="2" charset="-78"/>
              </a:rPr>
              <a:t>إعداد الاستاذة :</a:t>
            </a:r>
            <a:r>
              <a:rPr lang="ar-SA" sz="3200" dirty="0">
                <a:solidFill>
                  <a:srgbClr val="75AFBC"/>
                </a:solidFill>
                <a:cs typeface="Sultan bold" pitchFamily="2" charset="-78"/>
              </a:rPr>
              <a:t>عبير الغريب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7E78BE-A82B-4436-861E-EB0BF0F95E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613" y="1003124"/>
            <a:ext cx="8491641" cy="487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6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5" name="قلب الصفحة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D1088B8-EDC5-4EEE-A336-28C4ED5A1AF4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9BDECD-9ED0-44B7-A114-D1BDC66B5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8D545E-26FB-4747-93C1-3065DA39E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BF1E289-47F4-4F41-87A5-A9DA7B7B1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73" y="442024"/>
            <a:ext cx="7485276" cy="1553731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5BE8F6A-67FD-4FBE-989E-9829BE11E2DB}"/>
              </a:ext>
            </a:extLst>
          </p:cNvPr>
          <p:cNvSpPr txBox="1"/>
          <p:nvPr/>
        </p:nvSpPr>
        <p:spPr>
          <a:xfrm>
            <a:off x="3376246" y="925408"/>
            <a:ext cx="52321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latin typeface="JF Flat" panose="02000500000000000000" pitchFamily="50" charset="-78"/>
                <a:cs typeface="Sultan bold" pitchFamily="2" charset="-78"/>
              </a:rPr>
              <a:t>تقويم مرحلي ( ما نوع نظام التحكم 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AF23E1-486F-B0E7-24C0-173556B1C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7" y="1918053"/>
            <a:ext cx="62674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D83DB41-511D-5C08-4413-670F9A291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0" y="3810251"/>
            <a:ext cx="68199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CE48A1F-B32D-23A7-A069-DB8162C99C1A}"/>
              </a:ext>
            </a:extLst>
          </p:cNvPr>
          <p:cNvSpPr txBox="1"/>
          <p:nvPr/>
        </p:nvSpPr>
        <p:spPr>
          <a:xfrm>
            <a:off x="6684914" y="2609491"/>
            <a:ext cx="5232177" cy="1039356"/>
          </a:xfrm>
          <a:prstGeom prst="leftArrow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JF Flat" panose="02000500000000000000" pitchFamily="50" charset="-78"/>
                <a:cs typeface="Sultan bold" pitchFamily="2" charset="-78"/>
              </a:rPr>
              <a:t>نظام تحكم مفتوح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1CBE9C9-C8A3-2DAD-AC6A-090687AE0749}"/>
              </a:ext>
            </a:extLst>
          </p:cNvPr>
          <p:cNvSpPr txBox="1"/>
          <p:nvPr/>
        </p:nvSpPr>
        <p:spPr>
          <a:xfrm>
            <a:off x="6773737" y="4676707"/>
            <a:ext cx="5232177" cy="1039356"/>
          </a:xfrm>
          <a:prstGeom prst="leftArrow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JF Flat" panose="02000500000000000000" pitchFamily="50" charset="-78"/>
                <a:cs typeface="Sultan bold" pitchFamily="2" charset="-78"/>
              </a:rPr>
              <a:t>نظام تحكم مغلق</a:t>
            </a:r>
          </a:p>
        </p:txBody>
      </p:sp>
    </p:spTree>
    <p:extLst>
      <p:ext uri="{BB962C8B-B14F-4D97-AF65-F5344CB8AC3E}">
        <p14:creationId xmlns:p14="http://schemas.microsoft.com/office/powerpoint/2010/main" val="2044416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D1088B8-EDC5-4EEE-A336-28C4ED5A1AF4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9BDECD-9ED0-44B7-A114-D1BDC66B5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8D545E-26FB-4747-93C1-3065DA39E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3AF42E5F-705D-4268-BEEC-7D5BEB440528}"/>
              </a:ext>
            </a:extLst>
          </p:cNvPr>
          <p:cNvGrpSpPr/>
          <p:nvPr/>
        </p:nvGrpSpPr>
        <p:grpSpPr>
          <a:xfrm>
            <a:off x="2502373" y="442024"/>
            <a:ext cx="7485276" cy="1553731"/>
            <a:chOff x="2502373" y="442024"/>
            <a:chExt cx="7485276" cy="1553731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DBF1E289-47F4-4F41-87A5-A9DA7B7B1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373" y="442024"/>
              <a:ext cx="7485276" cy="1553731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05CA5148-32EB-4797-B3E2-D3AB439C9AFE}"/>
                </a:ext>
              </a:extLst>
            </p:cNvPr>
            <p:cNvSpPr txBox="1"/>
            <p:nvPr/>
          </p:nvSpPr>
          <p:spPr>
            <a:xfrm>
              <a:off x="3912295" y="820071"/>
              <a:ext cx="4590839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dirty="0">
                  <a:cs typeface="Sultan bold" pitchFamily="2" charset="-78"/>
                </a:rPr>
                <a:t>المستشعرات</a:t>
              </a:r>
            </a:p>
          </p:txBody>
        </p:sp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96D4C3E3-3702-4E23-9A27-36D6B10ED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656" y="1064568"/>
            <a:ext cx="11662116" cy="399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>
              <a:defRPr/>
            </a:pPr>
            <a:r>
              <a:rPr lang="ar-SA" sz="3200" dirty="0">
                <a:solidFill>
                  <a:srgbClr val="4EB0A3"/>
                </a:solidFill>
                <a:latin typeface="Calibri" panose="020F0502020204030204" pitchFamily="34" charset="0"/>
                <a:cs typeface="Sultan bold" pitchFamily="2" charset="-78"/>
              </a:rPr>
              <a:t>المستشعر</a:t>
            </a:r>
            <a:r>
              <a:rPr lang="ar-SA" sz="3200" dirty="0">
                <a:solidFill>
                  <a:schemeClr val="tx1"/>
                </a:solidFill>
                <a:latin typeface="Calibri" panose="020F0502020204030204" pitchFamily="34" charset="0"/>
                <a:cs typeface="Sultan bold" pitchFamily="2" charset="-78"/>
              </a:rPr>
              <a:t> هو جهاز يمكنه قياس التغيرات في العوامل البيئية المحيطة كالضوء والضغط ودرجة الحرارة وحتى الحركة وغيرها من العوامل.</a:t>
            </a:r>
          </a:p>
          <a:p>
            <a:pPr algn="ctr" rtl="1">
              <a:defRPr/>
            </a:pPr>
            <a:r>
              <a:rPr lang="ar-SA" sz="3200" dirty="0">
                <a:solidFill>
                  <a:schemeClr val="tx1"/>
                </a:solidFill>
                <a:latin typeface="Calibri" panose="020F0502020204030204" pitchFamily="34" charset="0"/>
                <a:cs typeface="Sultan bold" pitchFamily="2" charset="-78"/>
              </a:rPr>
              <a:t>يقوم </a:t>
            </a:r>
            <a:r>
              <a:rPr lang="ar-SA" sz="3200" dirty="0">
                <a:solidFill>
                  <a:srgbClr val="4EB0A3"/>
                </a:solidFill>
                <a:latin typeface="Calibri" panose="020F0502020204030204" pitchFamily="34" charset="0"/>
                <a:cs typeface="Sultan bold" pitchFamily="2" charset="-78"/>
              </a:rPr>
              <a:t>المستشعر</a:t>
            </a:r>
            <a:r>
              <a:rPr lang="ar-SA" sz="3200" dirty="0">
                <a:solidFill>
                  <a:schemeClr val="tx1"/>
                </a:solidFill>
                <a:latin typeface="Calibri" panose="020F0502020204030204" pitchFamily="34" charset="0"/>
                <a:cs typeface="Sultan bold" pitchFamily="2" charset="-78"/>
              </a:rPr>
              <a:t> بجمع بيانات خاصة بقيم العوامل التي يتم قياسها. </a:t>
            </a:r>
            <a:r>
              <a:rPr lang="ar-SA" sz="3200" dirty="0">
                <a:latin typeface="Calibri" panose="020F0502020204030204" pitchFamily="34" charset="0"/>
                <a:cs typeface="Sultan bold" pitchFamily="2" charset="-78"/>
              </a:rPr>
              <a:t>و</a:t>
            </a:r>
            <a:r>
              <a:rPr lang="ar-SA" sz="3200" dirty="0">
                <a:solidFill>
                  <a:schemeClr val="tx1"/>
                </a:solidFill>
                <a:latin typeface="Calibri" panose="020F0502020204030204" pitchFamily="34" charset="0"/>
                <a:cs typeface="Sultan bold" pitchFamily="2" charset="-78"/>
              </a:rPr>
              <a:t>يتم إرسال تلك البيانات إلى نظام محوسب يقوم بمعالجتها واتخاذ الإجراء المناسب بناء على قيمها</a:t>
            </a:r>
            <a:r>
              <a:rPr lang="ar-SA" sz="3200" dirty="0">
                <a:latin typeface="Calibri" panose="020F0502020204030204" pitchFamily="34" charset="0"/>
                <a:cs typeface="Sultan bold" pitchFamily="2" charset="-78"/>
              </a:rPr>
              <a:t>.</a:t>
            </a:r>
            <a:endParaRPr lang="ar-SA" sz="3200" dirty="0">
              <a:solidFill>
                <a:schemeClr val="tx1"/>
              </a:solidFill>
              <a:latin typeface="Calibri" panose="020F0502020204030204" pitchFamily="34" charset="0"/>
              <a:cs typeface="Sultan bold" pitchFamily="2" charset="-78"/>
            </a:endParaRPr>
          </a:p>
        </p:txBody>
      </p:sp>
      <p:pic>
        <p:nvPicPr>
          <p:cNvPr id="2" name="Picture 8" descr="The Snap4City API: a tool for smart city developers - Codemotion Magazine">
            <a:extLst>
              <a:ext uri="{FF2B5EF4-FFF2-40B4-BE49-F238E27FC236}">
                <a16:creationId xmlns:a16="http://schemas.microsoft.com/office/drawing/2014/main" id="{3F45B857-F79A-61BD-082B-BBE247ECF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15" y="4060591"/>
            <a:ext cx="5284519" cy="24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0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D1088B8-EDC5-4EEE-A336-28C4ED5A1AF4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9BDECD-9ED0-44B7-A114-D1BDC66B5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8D545E-26FB-4747-93C1-3065DA39E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EE57949B-20E7-4775-9206-1780FA2E8107}"/>
              </a:ext>
            </a:extLst>
          </p:cNvPr>
          <p:cNvGrpSpPr/>
          <p:nvPr/>
        </p:nvGrpSpPr>
        <p:grpSpPr>
          <a:xfrm>
            <a:off x="2502373" y="442024"/>
            <a:ext cx="7485276" cy="1553731"/>
            <a:chOff x="2502373" y="442024"/>
            <a:chExt cx="7485276" cy="1553731"/>
          </a:xfrm>
        </p:grpSpPr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749E2ABC-D101-4ABA-BB1E-0F9D27669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373" y="442024"/>
              <a:ext cx="7485276" cy="1553731"/>
            </a:xfrm>
            <a:prstGeom prst="rect">
              <a:avLst/>
            </a:prstGeom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43A500EB-0666-414F-B08A-94D27301C0E8}"/>
                </a:ext>
              </a:extLst>
            </p:cNvPr>
            <p:cNvSpPr txBox="1"/>
            <p:nvPr/>
          </p:nvSpPr>
          <p:spPr>
            <a:xfrm>
              <a:off x="3912295" y="820071"/>
              <a:ext cx="4590839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dirty="0">
                  <a:cs typeface="Sultan bold" pitchFamily="2" charset="-78"/>
                </a:rPr>
                <a:t>انواع المستشعرات</a:t>
              </a: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FDF4748F-F262-F890-B4AA-909D3B54DDCB}"/>
              </a:ext>
            </a:extLst>
          </p:cNvPr>
          <p:cNvGrpSpPr/>
          <p:nvPr/>
        </p:nvGrpSpPr>
        <p:grpSpPr>
          <a:xfrm>
            <a:off x="7671661" y="2655355"/>
            <a:ext cx="2063182" cy="1195508"/>
            <a:chOff x="5816962" y="1560952"/>
            <a:chExt cx="2063182" cy="1195508"/>
          </a:xfrm>
        </p:grpSpPr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74808408-A9EA-0CD0-0542-3C2FB0F93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962" y="2387040"/>
              <a:ext cx="2063182" cy="36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r>
                <a:rPr lang="ar-SA" sz="1400" b="1" dirty="0">
                  <a:solidFill>
                    <a:schemeClr val="tx1"/>
                  </a:solidFill>
                  <a:latin typeface="JF Flat" panose="02000500000000000000" pitchFamily="50" charset="-78"/>
                  <a:cs typeface="JF Flat" panose="02000500000000000000" pitchFamily="50" charset="-78"/>
                </a:rPr>
                <a:t>مستشعرات درجة الحرارة</a:t>
              </a:r>
            </a:p>
            <a:p>
              <a:pPr algn="ctr" rtl="1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sensors</a:t>
              </a:r>
              <a:r>
                <a:rPr lang="ar-SA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Temperature</a:t>
              </a:r>
              <a:endParaRPr lang="ar-SA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" name="Picture 2" descr="Temperature Sensor Icon #407614 - Free Icons Library">
              <a:extLst>
                <a:ext uri="{FF2B5EF4-FFF2-40B4-BE49-F238E27FC236}">
                  <a16:creationId xmlns:a16="http://schemas.microsoft.com/office/drawing/2014/main" id="{8EFAADFB-CCA1-BCA6-73F5-56ADAB3B6A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81202" y="1560952"/>
              <a:ext cx="720000" cy="720000"/>
            </a:xfrm>
            <a:prstGeom prst="ellipse">
              <a:avLst/>
            </a:prstGeom>
            <a:noFill/>
            <a:ln w="28575">
              <a:solidFill>
                <a:srgbClr val="E0885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034E37FB-C4D3-5779-5945-E0B2D2070841}"/>
              </a:ext>
            </a:extLst>
          </p:cNvPr>
          <p:cNvGrpSpPr/>
          <p:nvPr/>
        </p:nvGrpSpPr>
        <p:grpSpPr>
          <a:xfrm>
            <a:off x="6170207" y="2672514"/>
            <a:ext cx="1618535" cy="1191403"/>
            <a:chOff x="4360118" y="1574657"/>
            <a:chExt cx="1618535" cy="1191403"/>
          </a:xfrm>
        </p:grpSpPr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A9C79DAB-26FA-BF6A-74A2-2148E6FAD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118" y="2396640"/>
              <a:ext cx="1618535" cy="36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r>
                <a:rPr lang="ar-SA" sz="1400" b="1" dirty="0">
                  <a:solidFill>
                    <a:schemeClr val="tx1"/>
                  </a:solidFill>
                  <a:latin typeface="JF Flat" panose="02000500000000000000" pitchFamily="50" charset="-78"/>
                  <a:cs typeface="JF Flat" panose="02000500000000000000" pitchFamily="50" charset="-78"/>
                </a:rPr>
                <a:t>مستشعرات الإضاءة</a:t>
              </a:r>
            </a:p>
            <a:p>
              <a:pPr algn="ctr" rtl="1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JF Flat" panose="02000500000000000000" pitchFamily="50" charset="-78"/>
                  <a:cs typeface="JF Flat" panose="02000500000000000000" pitchFamily="50" charset="-78"/>
                </a:rPr>
                <a:t>Light sensors</a:t>
              </a:r>
            </a:p>
          </p:txBody>
        </p:sp>
        <p:pic>
          <p:nvPicPr>
            <p:cNvPr id="32" name="Picture 4" descr="Light sensor icon simple element from sensors Vector Image">
              <a:extLst>
                <a:ext uri="{FF2B5EF4-FFF2-40B4-BE49-F238E27FC236}">
                  <a16:creationId xmlns:a16="http://schemas.microsoft.com/office/drawing/2014/main" id="{4AF1F3E5-F6CC-FD58-1E5E-E5A3F37B1A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0" r="1690" b="10430"/>
            <a:stretch/>
          </p:blipFill>
          <p:spPr bwMode="auto">
            <a:xfrm>
              <a:off x="4809386" y="1574657"/>
              <a:ext cx="720000" cy="720000"/>
            </a:xfrm>
            <a:prstGeom prst="ellipse">
              <a:avLst/>
            </a:prstGeom>
            <a:noFill/>
            <a:ln w="28575">
              <a:solidFill>
                <a:srgbClr val="E0885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00552860-0E1C-6BA0-62A6-0741D21C8E10}"/>
              </a:ext>
            </a:extLst>
          </p:cNvPr>
          <p:cNvGrpSpPr/>
          <p:nvPr/>
        </p:nvGrpSpPr>
        <p:grpSpPr>
          <a:xfrm>
            <a:off x="4404585" y="2642301"/>
            <a:ext cx="1882702" cy="1191403"/>
            <a:chOff x="2641816" y="1554100"/>
            <a:chExt cx="1882702" cy="1191403"/>
          </a:xfrm>
        </p:grpSpPr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96782C19-AF42-CEC2-0B1F-72C2F155A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816" y="2376083"/>
              <a:ext cx="1882702" cy="36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r>
                <a:rPr lang="ar-SA" sz="1400" b="1" dirty="0">
                  <a:solidFill>
                    <a:schemeClr val="tx1"/>
                  </a:solidFill>
                  <a:latin typeface="JF Flat" panose="02000500000000000000" pitchFamily="50" charset="-78"/>
                  <a:cs typeface="JF Flat" panose="02000500000000000000" pitchFamily="50" charset="-78"/>
                </a:rPr>
                <a:t>مستشعرات الضغط </a:t>
              </a:r>
              <a:r>
                <a:rPr lang="en-US" sz="1400" b="1" dirty="0">
                  <a:solidFill>
                    <a:schemeClr val="tx1"/>
                  </a:solidFill>
                  <a:latin typeface="JF Flat" panose="02000500000000000000" pitchFamily="50" charset="-78"/>
                  <a:cs typeface="JF Flat" panose="02000500000000000000" pitchFamily="50" charset="-78"/>
                </a:rPr>
                <a:t>Pressure sensors</a:t>
              </a:r>
            </a:p>
          </p:txBody>
        </p:sp>
        <p:pic>
          <p:nvPicPr>
            <p:cNvPr id="35" name="Picture 6" descr="Vector Pressure Gauge Icon Isolated Stock Vector - Illustration of metal,  scale: 117547973">
              <a:extLst>
                <a:ext uri="{FF2B5EF4-FFF2-40B4-BE49-F238E27FC236}">
                  <a16:creationId xmlns:a16="http://schemas.microsoft.com/office/drawing/2014/main" id="{21EDDBF1-F527-AF01-6E44-2A19C5B234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37570" y="1554100"/>
              <a:ext cx="720000" cy="720000"/>
            </a:xfrm>
            <a:prstGeom prst="ellipse">
              <a:avLst/>
            </a:prstGeom>
            <a:noFill/>
            <a:ln w="28575">
              <a:solidFill>
                <a:srgbClr val="E0885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BB325DBB-B0CF-4DEB-BB05-9B50611C333F}"/>
              </a:ext>
            </a:extLst>
          </p:cNvPr>
          <p:cNvGrpSpPr/>
          <p:nvPr/>
        </p:nvGrpSpPr>
        <p:grpSpPr>
          <a:xfrm>
            <a:off x="2638963" y="2654899"/>
            <a:ext cx="1882702" cy="1165751"/>
            <a:chOff x="784264" y="1557042"/>
            <a:chExt cx="1882702" cy="1165751"/>
          </a:xfrm>
        </p:grpSpPr>
        <p:sp>
          <p:nvSpPr>
            <p:cNvPr id="42" name="Rectangle 5">
              <a:extLst>
                <a:ext uri="{FF2B5EF4-FFF2-40B4-BE49-F238E27FC236}">
                  <a16:creationId xmlns:a16="http://schemas.microsoft.com/office/drawing/2014/main" id="{4BD159A8-6A8D-E195-518E-573B87720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264" y="2353373"/>
              <a:ext cx="1882702" cy="36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r>
                <a:rPr lang="ar-SA" sz="1400" b="1" dirty="0">
                  <a:solidFill>
                    <a:schemeClr val="tx1"/>
                  </a:solidFill>
                  <a:latin typeface="JF Flat" panose="02000500000000000000" pitchFamily="50" charset="-78"/>
                  <a:cs typeface="JF Flat" panose="02000500000000000000" pitchFamily="50" charset="-78"/>
                </a:rPr>
                <a:t>مستشعرات التقارب </a:t>
              </a:r>
            </a:p>
            <a:p>
              <a:pPr algn="ctr" rtl="1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JF Flat" panose="02000500000000000000" pitchFamily="50" charset="-78"/>
                  <a:cs typeface="JF Flat" panose="02000500000000000000" pitchFamily="50" charset="-78"/>
                </a:rPr>
                <a:t>Proximity sensors</a:t>
              </a:r>
            </a:p>
          </p:txBody>
        </p:sp>
        <p:pic>
          <p:nvPicPr>
            <p:cNvPr id="43" name="Picture 8" descr="automobile proximity sensor - Cheap Online Shopping -">
              <a:extLst>
                <a:ext uri="{FF2B5EF4-FFF2-40B4-BE49-F238E27FC236}">
                  <a16:creationId xmlns:a16="http://schemas.microsoft.com/office/drawing/2014/main" id="{DC522865-60B6-6B60-7ECF-89DA451703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93374" y="1557042"/>
              <a:ext cx="720000" cy="720000"/>
            </a:xfrm>
            <a:prstGeom prst="ellipse">
              <a:avLst/>
            </a:prstGeom>
            <a:noFill/>
            <a:ln w="28575">
              <a:solidFill>
                <a:srgbClr val="E0885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A513B4C0-D70C-2E78-413B-022EA4BDC699}"/>
              </a:ext>
            </a:extLst>
          </p:cNvPr>
          <p:cNvGrpSpPr/>
          <p:nvPr/>
        </p:nvGrpSpPr>
        <p:grpSpPr>
          <a:xfrm>
            <a:off x="6847392" y="4246648"/>
            <a:ext cx="1882702" cy="1231196"/>
            <a:chOff x="5342149" y="3147682"/>
            <a:chExt cx="1882702" cy="1231196"/>
          </a:xfrm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D05CA276-0862-3F3B-7F1F-CA884DA0A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2149" y="4009458"/>
              <a:ext cx="1882702" cy="36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r>
                <a:rPr lang="ar-SA" sz="1400" b="1" dirty="0">
                  <a:solidFill>
                    <a:schemeClr val="tx1"/>
                  </a:solidFill>
                  <a:latin typeface="JF Flat" panose="02000500000000000000" pitchFamily="50" charset="-78"/>
                  <a:cs typeface="JF Flat" panose="02000500000000000000" pitchFamily="50" charset="-78"/>
                </a:rPr>
                <a:t>مستشعرات الدخان </a:t>
              </a:r>
              <a:r>
                <a:rPr lang="en-US" sz="1400" b="1" dirty="0">
                  <a:solidFill>
                    <a:schemeClr val="tx1"/>
                  </a:solidFill>
                  <a:latin typeface="JF Flat" panose="02000500000000000000" pitchFamily="50" charset="-78"/>
                  <a:cs typeface="JF Flat" panose="02000500000000000000" pitchFamily="50" charset="-78"/>
                </a:rPr>
                <a:t>Smoke sensors</a:t>
              </a:r>
            </a:p>
          </p:txBody>
        </p:sp>
        <p:pic>
          <p:nvPicPr>
            <p:cNvPr id="46" name="Picture 2" descr="Flame detector icon from sensors icons collection Vector Image">
              <a:extLst>
                <a:ext uri="{FF2B5EF4-FFF2-40B4-BE49-F238E27FC236}">
                  <a16:creationId xmlns:a16="http://schemas.microsoft.com/office/drawing/2014/main" id="{3D6B5924-9A36-7B05-AE73-BAB9A4BE77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9" t="12261" r="17669" b="27867"/>
            <a:stretch/>
          </p:blipFill>
          <p:spPr bwMode="auto">
            <a:xfrm>
              <a:off x="5923499" y="3147682"/>
              <a:ext cx="720000" cy="720000"/>
            </a:xfrm>
            <a:prstGeom prst="ellipse">
              <a:avLst/>
            </a:prstGeom>
            <a:noFill/>
            <a:ln w="28575">
              <a:solidFill>
                <a:srgbClr val="E0885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716FE9C0-0AE3-BFF0-E891-B1A585F61B71}"/>
              </a:ext>
            </a:extLst>
          </p:cNvPr>
          <p:cNvGrpSpPr/>
          <p:nvPr/>
        </p:nvGrpSpPr>
        <p:grpSpPr>
          <a:xfrm>
            <a:off x="5149859" y="4245539"/>
            <a:ext cx="1882702" cy="1231196"/>
            <a:chOff x="3855096" y="3147682"/>
            <a:chExt cx="1882702" cy="1231196"/>
          </a:xfrm>
        </p:grpSpPr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8DA96A5A-93A7-6F0B-87DA-33E9491FA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096" y="4009458"/>
              <a:ext cx="1882702" cy="36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r>
                <a:rPr lang="ar-SA" sz="1400" b="1" dirty="0">
                  <a:solidFill>
                    <a:schemeClr val="tx1"/>
                  </a:solidFill>
                  <a:latin typeface="JF Flat" panose="02000500000000000000" pitchFamily="50" charset="-78"/>
                  <a:cs typeface="JF Flat" panose="02000500000000000000" pitchFamily="50" charset="-78"/>
                </a:rPr>
                <a:t>مستشعرات اللمس </a:t>
              </a:r>
              <a:r>
                <a:rPr lang="en-US" sz="1400" b="1" dirty="0">
                  <a:solidFill>
                    <a:schemeClr val="tx1"/>
                  </a:solidFill>
                  <a:latin typeface="JF Flat" panose="02000500000000000000" pitchFamily="50" charset="-78"/>
                  <a:cs typeface="JF Flat" panose="02000500000000000000" pitchFamily="50" charset="-78"/>
                </a:rPr>
                <a:t>Touch sensors</a:t>
              </a:r>
            </a:p>
          </p:txBody>
        </p:sp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5A9A5381-0FA0-A0C3-C95D-01944AB5B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7623" t="11851" r="17623" b="28191"/>
            <a:stretch/>
          </p:blipFill>
          <p:spPr>
            <a:xfrm>
              <a:off x="4422044" y="3147682"/>
              <a:ext cx="720000" cy="720000"/>
            </a:xfrm>
            <a:prstGeom prst="ellipse">
              <a:avLst/>
            </a:prstGeom>
            <a:noFill/>
            <a:ln w="28575">
              <a:solidFill>
                <a:srgbClr val="E0885B"/>
              </a:solidFill>
            </a:ln>
          </p:spPr>
        </p:pic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B9908D15-5DFE-6891-61CD-C1310934FF46}"/>
              </a:ext>
            </a:extLst>
          </p:cNvPr>
          <p:cNvGrpSpPr/>
          <p:nvPr/>
        </p:nvGrpSpPr>
        <p:grpSpPr>
          <a:xfrm>
            <a:off x="3452326" y="4247756"/>
            <a:ext cx="1882702" cy="1228979"/>
            <a:chOff x="1947083" y="3149899"/>
            <a:chExt cx="1882702" cy="1228979"/>
          </a:xfrm>
        </p:grpSpPr>
        <p:sp>
          <p:nvSpPr>
            <p:cNvPr id="51" name="Rectangle 5">
              <a:extLst>
                <a:ext uri="{FF2B5EF4-FFF2-40B4-BE49-F238E27FC236}">
                  <a16:creationId xmlns:a16="http://schemas.microsoft.com/office/drawing/2014/main" id="{B3B33968-2EE2-7610-61FB-83436CD62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083" y="4009458"/>
              <a:ext cx="1882702" cy="36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r>
                <a:rPr lang="ar-SA" sz="1400" b="1" dirty="0">
                  <a:solidFill>
                    <a:schemeClr val="tx1"/>
                  </a:solidFill>
                  <a:latin typeface="JF Flat" panose="02000500000000000000" pitchFamily="50" charset="-78"/>
                  <a:cs typeface="JF Flat" panose="02000500000000000000" pitchFamily="50" charset="-78"/>
                </a:rPr>
                <a:t>مستشعرات الحركة </a:t>
              </a:r>
            </a:p>
            <a:p>
              <a:pPr algn="ctr" rtl="1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JF Flat" panose="02000500000000000000" pitchFamily="50" charset="-78"/>
                  <a:cs typeface="JF Flat" panose="02000500000000000000" pitchFamily="50" charset="-78"/>
                </a:rPr>
                <a:t>Motion sensors</a:t>
              </a:r>
            </a:p>
          </p:txBody>
        </p:sp>
        <p:pic>
          <p:nvPicPr>
            <p:cNvPr id="52" name="Picture 4" descr="Motion Sensor Icon. Simple Element from Sensors Icons Collection. Creative  Motion Sensor Icon Ui, Ux, Apps, Software and Stock Illustration -  Illustration of glyph, motion: 164147039">
              <a:extLst>
                <a:ext uri="{FF2B5EF4-FFF2-40B4-BE49-F238E27FC236}">
                  <a16:creationId xmlns:a16="http://schemas.microsoft.com/office/drawing/2014/main" id="{B8C7FD63-F803-56FF-CCF9-F58F351A1F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39342" y="3149899"/>
              <a:ext cx="720000" cy="720000"/>
            </a:xfrm>
            <a:prstGeom prst="ellipse">
              <a:avLst/>
            </a:prstGeom>
            <a:noFill/>
            <a:ln w="28575">
              <a:solidFill>
                <a:srgbClr val="E0885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351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D1088B8-EDC5-4EEE-A336-28C4ED5A1AF4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9BDECD-9ED0-44B7-A114-D1BDC66B5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8D545E-26FB-4747-93C1-3065DA39E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3AF42E5F-705D-4268-BEEC-7D5BEB440528}"/>
              </a:ext>
            </a:extLst>
          </p:cNvPr>
          <p:cNvGrpSpPr/>
          <p:nvPr/>
        </p:nvGrpSpPr>
        <p:grpSpPr>
          <a:xfrm>
            <a:off x="2502373" y="442024"/>
            <a:ext cx="7485276" cy="1553731"/>
            <a:chOff x="2502373" y="442024"/>
            <a:chExt cx="7485276" cy="1553731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DBF1E289-47F4-4F41-87A5-A9DA7B7B1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373" y="442024"/>
              <a:ext cx="7485276" cy="1553731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05CA5148-32EB-4797-B3E2-D3AB439C9AFE}"/>
                </a:ext>
              </a:extLst>
            </p:cNvPr>
            <p:cNvSpPr txBox="1"/>
            <p:nvPr/>
          </p:nvSpPr>
          <p:spPr>
            <a:xfrm>
              <a:off x="4218116" y="856131"/>
              <a:ext cx="4590839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dirty="0">
                  <a:cs typeface="Sultan bold" pitchFamily="2" charset="-78"/>
                </a:rPr>
                <a:t>انظمة المكابح التلقائية</a:t>
              </a:r>
            </a:p>
          </p:txBody>
        </p:sp>
      </p:grpSp>
      <p:pic>
        <p:nvPicPr>
          <p:cNvPr id="2" name="Picture 4" descr="What is Automatic Emergency Braking?">
            <a:extLst>
              <a:ext uri="{FF2B5EF4-FFF2-40B4-BE49-F238E27FC236}">
                <a16:creationId xmlns:a16="http://schemas.microsoft.com/office/drawing/2014/main" id="{6710FD15-E17B-1072-7158-071F07607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82" y="3947860"/>
            <a:ext cx="4376057" cy="32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FA7F4BA-97CE-11C5-991C-4D4315144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483" y="2363030"/>
            <a:ext cx="11437033" cy="177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>
              <a:defRPr/>
            </a:pP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تعتمد تقنيات المكابح التلقائية على  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المدخلات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من </a:t>
            </a: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المستشعرات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 rtl="1">
              <a:defRPr/>
            </a:pP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تستخدم المستشعرات مدخلات </a:t>
            </a:r>
            <a:r>
              <a:rPr lang="ar-SA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بأشعة الليزر 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 </a:t>
            </a:r>
            <a:r>
              <a:rPr lang="ar-SA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الرادار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أو </a:t>
            </a:r>
            <a:r>
              <a:rPr lang="ar-SA" sz="2400" b="1" dirty="0">
                <a:solidFill>
                  <a:srgbClr val="E10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الموجات فوق الصوتية 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 </a:t>
            </a:r>
            <a:r>
              <a:rPr lang="ar-SA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الأشعة  تحت الحمراء 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 </a:t>
            </a:r>
            <a:r>
              <a:rPr lang="ar-SA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بيانات الفيديو 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لاكتشاف وجود </a:t>
            </a:r>
            <a:r>
              <a:rPr lang="ar-SA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مركبات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أو أية </a:t>
            </a:r>
            <a:r>
              <a:rPr lang="ar-SA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عوائق أخرى 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مسار السيارة. </a:t>
            </a:r>
          </a:p>
          <a:p>
            <a:pPr algn="ctr" rtl="1">
              <a:defRPr/>
            </a:pP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يمكن لمستشعر نظام تحديد المواقع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C130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GPS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اكتشاف المخاطر الثابتة </a:t>
            </a:r>
            <a:r>
              <a:rPr lang="ar-SA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كإشارات التوقف 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خلال قاعدة بيانات موقعها. </a:t>
            </a:r>
          </a:p>
          <a:p>
            <a:pPr algn="ctr" rtl="1">
              <a:defRPr/>
            </a:pP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صممت معظم هذه الأنظمة </a:t>
            </a:r>
            <a:r>
              <a:rPr lang="ar-SA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للحد من سرعة السيارة ومحاولة إيقافها 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قبل الاصطدام بجسم ما 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بتفعيل المكابح 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تلقائيا عند استشعار عائق، أو بإرسال إشارة تنبيه أو أنذرا للسائق.</a:t>
            </a:r>
          </a:p>
        </p:txBody>
      </p:sp>
    </p:spTree>
    <p:extLst>
      <p:ext uri="{BB962C8B-B14F-4D97-AF65-F5344CB8AC3E}">
        <p14:creationId xmlns:p14="http://schemas.microsoft.com/office/powerpoint/2010/main" val="1921026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0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CC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100000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CC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accel="100000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CC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accel="100000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CC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CC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CC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CC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CC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الطبيعة, تل رملي, شاطئ البحر, غروب الشمس&#10;&#10;تم إنشاء الوصف تلقائياً">
            <a:extLst>
              <a:ext uri="{FF2B5EF4-FFF2-40B4-BE49-F238E27FC236}">
                <a16:creationId xmlns:a16="http://schemas.microsoft.com/office/drawing/2014/main" id="{C661DC7F-24CA-420A-B6FA-1123A9BD7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5" y="126608"/>
            <a:ext cx="11920672" cy="6731391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9BDECD-9ED0-44B7-A114-D1BDC66B5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8D545E-26FB-4747-93C1-3065DA39E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BF1E289-47F4-4F41-87A5-A9DA7B7B1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73" y="442024"/>
            <a:ext cx="7485276" cy="1553731"/>
          </a:xfrm>
          <a:prstGeom prst="rect">
            <a:avLst/>
          </a:prstGeom>
        </p:spPr>
      </p:pic>
      <p:sp>
        <p:nvSpPr>
          <p:cNvPr id="73" name="مستطيل: زوايا مستديرة 72">
            <a:extLst>
              <a:ext uri="{FF2B5EF4-FFF2-40B4-BE49-F238E27FC236}">
                <a16:creationId xmlns:a16="http://schemas.microsoft.com/office/drawing/2014/main" id="{0FF949DC-875B-4653-B3D1-57C3F541279E}"/>
              </a:ext>
            </a:extLst>
          </p:cNvPr>
          <p:cNvSpPr/>
          <p:nvPr/>
        </p:nvSpPr>
        <p:spPr>
          <a:xfrm>
            <a:off x="423631" y="1906004"/>
            <a:ext cx="11178965" cy="4527718"/>
          </a:xfrm>
          <a:prstGeom prst="round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4" name="Picture 2" descr="COMMITTED]=== Update Camel Units - Page 2 - Completed Art Tasks - Wildfire  Games Community Forums">
            <a:extLst>
              <a:ext uri="{FF2B5EF4-FFF2-40B4-BE49-F238E27FC236}">
                <a16:creationId xmlns:a16="http://schemas.microsoft.com/office/drawing/2014/main" id="{01E64908-3D25-45B2-BC73-A06059A673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92" y="2970620"/>
            <a:ext cx="2969315" cy="27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OMMITTED]=== Update Camel Units - Page 2 - Completed Art Tasks - Wildfire  Games Community Forums">
            <a:extLst>
              <a:ext uri="{FF2B5EF4-FFF2-40B4-BE49-F238E27FC236}">
                <a16:creationId xmlns:a16="http://schemas.microsoft.com/office/drawing/2014/main" id="{B49CD7AF-8811-43A3-817E-F41320F053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892" y="3074086"/>
            <a:ext cx="2969315" cy="27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OMMITTED]=== Update Camel Units - Page 2 - Completed Art Tasks - Wildfire  Games Community Forums">
            <a:extLst>
              <a:ext uri="{FF2B5EF4-FFF2-40B4-BE49-F238E27FC236}">
                <a16:creationId xmlns:a16="http://schemas.microsoft.com/office/drawing/2014/main" id="{BCF74125-D16F-443B-93CD-C3782D131A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12" y="2844970"/>
            <a:ext cx="2969315" cy="27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D0BFD39E-875A-4E40-B873-DD724871D8CF}"/>
              </a:ext>
            </a:extLst>
          </p:cNvPr>
          <p:cNvSpPr/>
          <p:nvPr/>
        </p:nvSpPr>
        <p:spPr>
          <a:xfrm>
            <a:off x="8079704" y="5419262"/>
            <a:ext cx="3347595" cy="7174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المستشعر</a:t>
            </a: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34B89BF9-CD7D-41E2-AFF0-E5C530FAAB74}"/>
              </a:ext>
            </a:extLst>
          </p:cNvPr>
          <p:cNvSpPr/>
          <p:nvPr/>
        </p:nvSpPr>
        <p:spPr>
          <a:xfrm>
            <a:off x="4334554" y="5419262"/>
            <a:ext cx="3347595" cy="7174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جهاز التحكم</a:t>
            </a: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23D28F40-44F9-41DF-8B15-32650F2E70AC}"/>
              </a:ext>
            </a:extLst>
          </p:cNvPr>
          <p:cNvSpPr/>
          <p:nvPr/>
        </p:nvSpPr>
        <p:spPr>
          <a:xfrm>
            <a:off x="589404" y="5419262"/>
            <a:ext cx="3347595" cy="7174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نظام المراقبة</a:t>
            </a: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878A218-79FD-4AE8-AE94-57798AF4B122}"/>
              </a:ext>
            </a:extLst>
          </p:cNvPr>
          <p:cNvSpPr/>
          <p:nvPr/>
        </p:nvSpPr>
        <p:spPr>
          <a:xfrm>
            <a:off x="4949166" y="1859172"/>
            <a:ext cx="2133600" cy="66128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الشوط الاول</a:t>
            </a:r>
          </a:p>
        </p:txBody>
      </p:sp>
      <p:sp>
        <p:nvSpPr>
          <p:cNvPr id="81" name="عنوان فرعي 2">
            <a:extLst>
              <a:ext uri="{FF2B5EF4-FFF2-40B4-BE49-F238E27FC236}">
                <a16:creationId xmlns:a16="http://schemas.microsoft.com/office/drawing/2014/main" id="{EFF9C349-F973-414F-900E-70567A98D788}"/>
              </a:ext>
            </a:extLst>
          </p:cNvPr>
          <p:cNvSpPr txBox="1">
            <a:spLocks/>
          </p:cNvSpPr>
          <p:nvPr/>
        </p:nvSpPr>
        <p:spPr>
          <a:xfrm>
            <a:off x="342945" y="2681205"/>
            <a:ext cx="11262901" cy="6651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Sultan bold" pitchFamily="2" charset="-78"/>
              </a:rPr>
              <a:t>هو جهاز يمكنه قياس التغيرات في العوامل البيئية المحيطة كالضوء والضغط ودرجة الحرارة.</a:t>
            </a:r>
            <a:endParaRPr lang="ar-SA" sz="28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8EE5744A-4048-43D4-B7CF-1C8F7780F56B}"/>
              </a:ext>
            </a:extLst>
          </p:cNvPr>
          <p:cNvSpPr txBox="1"/>
          <p:nvPr/>
        </p:nvSpPr>
        <p:spPr>
          <a:xfrm>
            <a:off x="3912295" y="820071"/>
            <a:ext cx="512086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cs typeface="Sultan bold" pitchFamily="2" charset="-78"/>
              </a:rPr>
              <a:t>تقويم ختامي لعبة سباق الهجن</a:t>
            </a:r>
          </a:p>
        </p:txBody>
      </p:sp>
    </p:spTree>
    <p:extLst>
      <p:ext uri="{BB962C8B-B14F-4D97-AF65-F5344CB8AC3E}">
        <p14:creationId xmlns:p14="http://schemas.microsoft.com/office/powerpoint/2010/main" val="3901967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91524 -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68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سباق الهج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الطبيعة, تل رملي, شاطئ البحر, غروب الشمس&#10;&#10;تم إنشاء الوصف تلقائياً">
            <a:extLst>
              <a:ext uri="{FF2B5EF4-FFF2-40B4-BE49-F238E27FC236}">
                <a16:creationId xmlns:a16="http://schemas.microsoft.com/office/drawing/2014/main" id="{C661DC7F-24CA-420A-B6FA-1123A9BD7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5" y="126608"/>
            <a:ext cx="11920672" cy="6731391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9BDECD-9ED0-44B7-A114-D1BDC66B5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8D545E-26FB-4747-93C1-3065DA39E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BF1E289-47F4-4F41-87A5-A9DA7B7B1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73" y="442024"/>
            <a:ext cx="7485276" cy="1553731"/>
          </a:xfrm>
          <a:prstGeom prst="rect">
            <a:avLst/>
          </a:prstGeom>
        </p:spPr>
      </p:pic>
      <p:sp>
        <p:nvSpPr>
          <p:cNvPr id="73" name="مستطيل: زوايا مستديرة 72">
            <a:extLst>
              <a:ext uri="{FF2B5EF4-FFF2-40B4-BE49-F238E27FC236}">
                <a16:creationId xmlns:a16="http://schemas.microsoft.com/office/drawing/2014/main" id="{0FF949DC-875B-4653-B3D1-57C3F541279E}"/>
              </a:ext>
            </a:extLst>
          </p:cNvPr>
          <p:cNvSpPr/>
          <p:nvPr/>
        </p:nvSpPr>
        <p:spPr>
          <a:xfrm>
            <a:off x="423631" y="1906004"/>
            <a:ext cx="11178965" cy="4527718"/>
          </a:xfrm>
          <a:prstGeom prst="round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4" name="Picture 2" descr="COMMITTED]=== Update Camel Units - Page 2 - Completed Art Tasks - Wildfire  Games Community Forums">
            <a:extLst>
              <a:ext uri="{FF2B5EF4-FFF2-40B4-BE49-F238E27FC236}">
                <a16:creationId xmlns:a16="http://schemas.microsoft.com/office/drawing/2014/main" id="{01E64908-3D25-45B2-BC73-A06059A673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12" y="2990325"/>
            <a:ext cx="2969315" cy="27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OMMITTED]=== Update Camel Units - Page 2 - Completed Art Tasks - Wildfire  Games Community Forums">
            <a:extLst>
              <a:ext uri="{FF2B5EF4-FFF2-40B4-BE49-F238E27FC236}">
                <a16:creationId xmlns:a16="http://schemas.microsoft.com/office/drawing/2014/main" id="{BCF74125-D16F-443B-93CD-C3782D131A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32" y="2864675"/>
            <a:ext cx="2969315" cy="27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34B89BF9-CD7D-41E2-AFF0-E5C530FAAB74}"/>
              </a:ext>
            </a:extLst>
          </p:cNvPr>
          <p:cNvSpPr/>
          <p:nvPr/>
        </p:nvSpPr>
        <p:spPr>
          <a:xfrm>
            <a:off x="7912774" y="5438967"/>
            <a:ext cx="3347595" cy="7174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جهاز التحكم</a:t>
            </a: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23D28F40-44F9-41DF-8B15-32650F2E70AC}"/>
              </a:ext>
            </a:extLst>
          </p:cNvPr>
          <p:cNvSpPr/>
          <p:nvPr/>
        </p:nvSpPr>
        <p:spPr>
          <a:xfrm>
            <a:off x="4167624" y="5438967"/>
            <a:ext cx="3347595" cy="7174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نظام المراقبة</a:t>
            </a: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878A218-79FD-4AE8-AE94-57798AF4B122}"/>
              </a:ext>
            </a:extLst>
          </p:cNvPr>
          <p:cNvSpPr/>
          <p:nvPr/>
        </p:nvSpPr>
        <p:spPr>
          <a:xfrm>
            <a:off x="4949166" y="1859172"/>
            <a:ext cx="2133600" cy="66128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الشوط الثاني</a:t>
            </a:r>
          </a:p>
        </p:txBody>
      </p:sp>
      <p:sp>
        <p:nvSpPr>
          <p:cNvPr id="81" name="عنوان فرعي 2">
            <a:extLst>
              <a:ext uri="{FF2B5EF4-FFF2-40B4-BE49-F238E27FC236}">
                <a16:creationId xmlns:a16="http://schemas.microsoft.com/office/drawing/2014/main" id="{EFF9C349-F973-414F-900E-70567A98D788}"/>
              </a:ext>
            </a:extLst>
          </p:cNvPr>
          <p:cNvSpPr txBox="1">
            <a:spLocks/>
          </p:cNvSpPr>
          <p:nvPr/>
        </p:nvSpPr>
        <p:spPr>
          <a:xfrm>
            <a:off x="342945" y="2681205"/>
            <a:ext cx="11262901" cy="6651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r>
              <a:rPr lang="ar-SA" sz="2800" dirty="0">
                <a:latin typeface="Calibri" panose="020F0502020204030204" pitchFamily="34" charset="0"/>
                <a:cs typeface="Sultan bold" pitchFamily="2" charset="-78"/>
              </a:rPr>
              <a:t>تعتمد تقنيات .................... على  المدخلات من المستشعرات. </a:t>
            </a:r>
          </a:p>
        </p:txBody>
      </p:sp>
      <p:pic>
        <p:nvPicPr>
          <p:cNvPr id="18" name="Picture 2" descr="COMMITTED]=== Update Camel Units - Page 2 - Completed Art Tasks - Wildfire  Games Community Forums">
            <a:extLst>
              <a:ext uri="{FF2B5EF4-FFF2-40B4-BE49-F238E27FC236}">
                <a16:creationId xmlns:a16="http://schemas.microsoft.com/office/drawing/2014/main" id="{6B60C58B-5BFE-47F5-B273-8023DAA400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5" y="3092307"/>
            <a:ext cx="2969315" cy="27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405C8BB-FE37-45B9-B13E-E86C08E4C576}"/>
              </a:ext>
            </a:extLst>
          </p:cNvPr>
          <p:cNvSpPr/>
          <p:nvPr/>
        </p:nvSpPr>
        <p:spPr>
          <a:xfrm>
            <a:off x="629727" y="5437483"/>
            <a:ext cx="3347595" cy="7174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المكابح التلقائية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1E8FD44-F584-4F50-9EEB-DF85936FE650}"/>
              </a:ext>
            </a:extLst>
          </p:cNvPr>
          <p:cNvSpPr txBox="1"/>
          <p:nvPr/>
        </p:nvSpPr>
        <p:spPr>
          <a:xfrm>
            <a:off x="3912295" y="820071"/>
            <a:ext cx="512086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cs typeface="Sultan bold" pitchFamily="2" charset="-78"/>
              </a:rPr>
              <a:t>تقويم ختامي لعبة سباق الهجن</a:t>
            </a:r>
          </a:p>
        </p:txBody>
      </p:sp>
    </p:spTree>
    <p:extLst>
      <p:ext uri="{BB962C8B-B14F-4D97-AF65-F5344CB8AC3E}">
        <p14:creationId xmlns:p14="http://schemas.microsoft.com/office/powerpoint/2010/main" val="3434277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91523 -0.005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55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سباق الهج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الطبيعة, تل رملي, شاطئ البحر, غروب الشمس&#10;&#10;تم إنشاء الوصف تلقائياً">
            <a:extLst>
              <a:ext uri="{FF2B5EF4-FFF2-40B4-BE49-F238E27FC236}">
                <a16:creationId xmlns:a16="http://schemas.microsoft.com/office/drawing/2014/main" id="{C661DC7F-24CA-420A-B6FA-1123A9BD7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5" y="126608"/>
            <a:ext cx="11920672" cy="6731391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9BDECD-9ED0-44B7-A114-D1BDC66B5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8D545E-26FB-4747-93C1-3065DA39E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BF1E289-47F4-4F41-87A5-A9DA7B7B1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73" y="442024"/>
            <a:ext cx="7485276" cy="1553731"/>
          </a:xfrm>
          <a:prstGeom prst="rect">
            <a:avLst/>
          </a:prstGeom>
        </p:spPr>
      </p:pic>
      <p:sp>
        <p:nvSpPr>
          <p:cNvPr id="73" name="مستطيل: زوايا مستديرة 72">
            <a:extLst>
              <a:ext uri="{FF2B5EF4-FFF2-40B4-BE49-F238E27FC236}">
                <a16:creationId xmlns:a16="http://schemas.microsoft.com/office/drawing/2014/main" id="{0FF949DC-875B-4653-B3D1-57C3F541279E}"/>
              </a:ext>
            </a:extLst>
          </p:cNvPr>
          <p:cNvSpPr/>
          <p:nvPr/>
        </p:nvSpPr>
        <p:spPr>
          <a:xfrm>
            <a:off x="423631" y="1906004"/>
            <a:ext cx="11178965" cy="4527718"/>
          </a:xfrm>
          <a:prstGeom prst="round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4" name="Picture 2" descr="COMMITTED]=== Update Camel Units - Page 2 - Completed Art Tasks - Wildfire  Games Community Forums">
            <a:extLst>
              <a:ext uri="{FF2B5EF4-FFF2-40B4-BE49-F238E27FC236}">
                <a16:creationId xmlns:a16="http://schemas.microsoft.com/office/drawing/2014/main" id="{01E64908-3D25-45B2-BC73-A06059A673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27" y="2960131"/>
            <a:ext cx="2969315" cy="27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OMMITTED]=== Update Camel Units - Page 2 - Completed Art Tasks - Wildfire  Games Community Forums">
            <a:extLst>
              <a:ext uri="{FF2B5EF4-FFF2-40B4-BE49-F238E27FC236}">
                <a16:creationId xmlns:a16="http://schemas.microsoft.com/office/drawing/2014/main" id="{BCF74125-D16F-443B-93CD-C3782D131A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32" y="2864675"/>
            <a:ext cx="2969315" cy="27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34B89BF9-CD7D-41E2-AFF0-E5C530FAAB74}"/>
              </a:ext>
            </a:extLst>
          </p:cNvPr>
          <p:cNvSpPr/>
          <p:nvPr/>
        </p:nvSpPr>
        <p:spPr>
          <a:xfrm>
            <a:off x="7912774" y="5438967"/>
            <a:ext cx="3347595" cy="7174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مستشعرات الإضاءة</a:t>
            </a: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23D28F40-44F9-41DF-8B15-32650F2E70AC}"/>
              </a:ext>
            </a:extLst>
          </p:cNvPr>
          <p:cNvSpPr/>
          <p:nvPr/>
        </p:nvSpPr>
        <p:spPr>
          <a:xfrm>
            <a:off x="928739" y="5408773"/>
            <a:ext cx="3347595" cy="7174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مستشعرات الضغط</a:t>
            </a: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878A218-79FD-4AE8-AE94-57798AF4B122}"/>
              </a:ext>
            </a:extLst>
          </p:cNvPr>
          <p:cNvSpPr/>
          <p:nvPr/>
        </p:nvSpPr>
        <p:spPr>
          <a:xfrm>
            <a:off x="4949166" y="1859172"/>
            <a:ext cx="2133600" cy="66128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الشوط الثالث</a:t>
            </a:r>
          </a:p>
        </p:txBody>
      </p:sp>
      <p:sp>
        <p:nvSpPr>
          <p:cNvPr id="81" name="عنوان فرعي 2">
            <a:extLst>
              <a:ext uri="{FF2B5EF4-FFF2-40B4-BE49-F238E27FC236}">
                <a16:creationId xmlns:a16="http://schemas.microsoft.com/office/drawing/2014/main" id="{EFF9C349-F973-414F-900E-70567A98D788}"/>
              </a:ext>
            </a:extLst>
          </p:cNvPr>
          <p:cNvSpPr txBox="1">
            <a:spLocks/>
          </p:cNvSpPr>
          <p:nvPr/>
        </p:nvSpPr>
        <p:spPr>
          <a:xfrm>
            <a:off x="342945" y="2681205"/>
            <a:ext cx="11262901" cy="6651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r>
              <a:rPr lang="ar-SA" sz="2800" dirty="0">
                <a:latin typeface="Calibri" panose="020F0502020204030204" pitchFamily="34" charset="0"/>
                <a:cs typeface="Sultan bold" pitchFamily="2" charset="-78"/>
              </a:rPr>
              <a:t>تكشف وجود أجسام في محيطها دون الاتصال بها مباشرة. </a:t>
            </a:r>
          </a:p>
        </p:txBody>
      </p:sp>
      <p:pic>
        <p:nvPicPr>
          <p:cNvPr id="20" name="Picture 2" descr="COMMITTED]=== Update Camel Units - Page 2 - Completed Art Tasks - Wildfire  Games Community Forums">
            <a:extLst>
              <a:ext uri="{FF2B5EF4-FFF2-40B4-BE49-F238E27FC236}">
                <a16:creationId xmlns:a16="http://schemas.microsoft.com/office/drawing/2014/main" id="{FEB70585-9834-4F32-B8E8-EC83ECB398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790" y="3076293"/>
            <a:ext cx="2969315" cy="27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A4988E6-6F63-4F4E-A9E1-947962FD3CC7}"/>
              </a:ext>
            </a:extLst>
          </p:cNvPr>
          <p:cNvSpPr/>
          <p:nvPr/>
        </p:nvSpPr>
        <p:spPr>
          <a:xfrm>
            <a:off x="4463602" y="5421469"/>
            <a:ext cx="3347595" cy="7174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مستشعرات التقارب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85C710C-3755-4CC8-9EE7-B37C6AC4F653}"/>
              </a:ext>
            </a:extLst>
          </p:cNvPr>
          <p:cNvSpPr txBox="1"/>
          <p:nvPr/>
        </p:nvSpPr>
        <p:spPr>
          <a:xfrm>
            <a:off x="3912295" y="820071"/>
            <a:ext cx="512086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cs typeface="Sultan bold" pitchFamily="2" charset="-78"/>
              </a:rPr>
              <a:t>تقويم ختامي لعبة سباق الهجن</a:t>
            </a:r>
          </a:p>
        </p:txBody>
      </p:sp>
    </p:spTree>
    <p:extLst>
      <p:ext uri="{BB962C8B-B14F-4D97-AF65-F5344CB8AC3E}">
        <p14:creationId xmlns:p14="http://schemas.microsoft.com/office/powerpoint/2010/main" val="4251031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91523 -0.005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68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سباق الهج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الطبيعة, تل رملي, شاطئ البحر, غروب الشمس&#10;&#10;تم إنشاء الوصف تلقائياً">
            <a:extLst>
              <a:ext uri="{FF2B5EF4-FFF2-40B4-BE49-F238E27FC236}">
                <a16:creationId xmlns:a16="http://schemas.microsoft.com/office/drawing/2014/main" id="{C661DC7F-24CA-420A-B6FA-1123A9BD7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5" y="126608"/>
            <a:ext cx="11920672" cy="6731391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9BDECD-9ED0-44B7-A114-D1BDC66B5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8D545E-26FB-4747-93C1-3065DA39E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3AF42E5F-705D-4268-BEEC-7D5BEB440528}"/>
              </a:ext>
            </a:extLst>
          </p:cNvPr>
          <p:cNvGrpSpPr/>
          <p:nvPr/>
        </p:nvGrpSpPr>
        <p:grpSpPr>
          <a:xfrm>
            <a:off x="2502373" y="442024"/>
            <a:ext cx="7485276" cy="1553731"/>
            <a:chOff x="2502373" y="442024"/>
            <a:chExt cx="7485276" cy="1553731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DBF1E289-47F4-4F41-87A5-A9DA7B7B1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373" y="442024"/>
              <a:ext cx="7485276" cy="1553731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05CA5148-32EB-4797-B3E2-D3AB439C9AFE}"/>
                </a:ext>
              </a:extLst>
            </p:cNvPr>
            <p:cNvSpPr txBox="1"/>
            <p:nvPr/>
          </p:nvSpPr>
          <p:spPr>
            <a:xfrm>
              <a:off x="3912295" y="820071"/>
              <a:ext cx="5120869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dirty="0">
                  <a:cs typeface="Sultan bold" pitchFamily="2" charset="-78"/>
                </a:rPr>
                <a:t>تقويم ختامي لعبة سباق الهجن</a:t>
              </a:r>
            </a:p>
          </p:txBody>
        </p:sp>
      </p:grpSp>
      <p:sp>
        <p:nvSpPr>
          <p:cNvPr id="73" name="مستطيل: زوايا مستديرة 72">
            <a:extLst>
              <a:ext uri="{FF2B5EF4-FFF2-40B4-BE49-F238E27FC236}">
                <a16:creationId xmlns:a16="http://schemas.microsoft.com/office/drawing/2014/main" id="{0FF949DC-875B-4653-B3D1-57C3F541279E}"/>
              </a:ext>
            </a:extLst>
          </p:cNvPr>
          <p:cNvSpPr/>
          <p:nvPr/>
        </p:nvSpPr>
        <p:spPr>
          <a:xfrm>
            <a:off x="423631" y="1906004"/>
            <a:ext cx="11178965" cy="4527718"/>
          </a:xfrm>
          <a:prstGeom prst="round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4" name="Picture 2" descr="COMMITTED]=== Update Camel Units - Page 2 - Completed Art Tasks - Wildfire  Games Community Forums">
            <a:extLst>
              <a:ext uri="{FF2B5EF4-FFF2-40B4-BE49-F238E27FC236}">
                <a16:creationId xmlns:a16="http://schemas.microsoft.com/office/drawing/2014/main" id="{01E64908-3D25-45B2-BC73-A06059A673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27" y="2960131"/>
            <a:ext cx="2969315" cy="27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OMMITTED]=== Update Camel Units - Page 2 - Completed Art Tasks - Wildfire  Games Community Forums">
            <a:extLst>
              <a:ext uri="{FF2B5EF4-FFF2-40B4-BE49-F238E27FC236}">
                <a16:creationId xmlns:a16="http://schemas.microsoft.com/office/drawing/2014/main" id="{BCF74125-D16F-443B-93CD-C3782D131A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86" y="2828009"/>
            <a:ext cx="2969315" cy="27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34B89BF9-CD7D-41E2-AFF0-E5C530FAAB74}"/>
              </a:ext>
            </a:extLst>
          </p:cNvPr>
          <p:cNvSpPr/>
          <p:nvPr/>
        </p:nvSpPr>
        <p:spPr>
          <a:xfrm>
            <a:off x="4586128" y="5402301"/>
            <a:ext cx="3347595" cy="7174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مستشعرات درجة الحرارة</a:t>
            </a: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23D28F40-44F9-41DF-8B15-32650F2E70AC}"/>
              </a:ext>
            </a:extLst>
          </p:cNvPr>
          <p:cNvSpPr/>
          <p:nvPr/>
        </p:nvSpPr>
        <p:spPr>
          <a:xfrm>
            <a:off x="928739" y="5408773"/>
            <a:ext cx="3347595" cy="7174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مستشعرات الدخان</a:t>
            </a: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878A218-79FD-4AE8-AE94-57798AF4B122}"/>
              </a:ext>
            </a:extLst>
          </p:cNvPr>
          <p:cNvSpPr/>
          <p:nvPr/>
        </p:nvSpPr>
        <p:spPr>
          <a:xfrm>
            <a:off x="4949166" y="1859172"/>
            <a:ext cx="2133600" cy="66128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الشوط الرابع</a:t>
            </a:r>
          </a:p>
        </p:txBody>
      </p:sp>
      <p:sp>
        <p:nvSpPr>
          <p:cNvPr id="81" name="عنوان فرعي 2">
            <a:extLst>
              <a:ext uri="{FF2B5EF4-FFF2-40B4-BE49-F238E27FC236}">
                <a16:creationId xmlns:a16="http://schemas.microsoft.com/office/drawing/2014/main" id="{EFF9C349-F973-414F-900E-70567A98D788}"/>
              </a:ext>
            </a:extLst>
          </p:cNvPr>
          <p:cNvSpPr txBox="1">
            <a:spLocks/>
          </p:cNvSpPr>
          <p:nvPr/>
        </p:nvSpPr>
        <p:spPr>
          <a:xfrm>
            <a:off x="342945" y="2681205"/>
            <a:ext cx="11262901" cy="6651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r>
              <a:rPr lang="ar-SA" sz="2800" dirty="0">
                <a:latin typeface="Calibri" panose="020F0502020204030204" pitchFamily="34" charset="0"/>
                <a:cs typeface="Sultan bold" pitchFamily="2" charset="-78"/>
              </a:rPr>
              <a:t>يستخدم للكشف عن وجود الضوء وكميته.</a:t>
            </a:r>
          </a:p>
        </p:txBody>
      </p:sp>
      <p:pic>
        <p:nvPicPr>
          <p:cNvPr id="18" name="Picture 2" descr="COMMITTED]=== Update Camel Units - Page 2 - Completed Art Tasks - Wildfire  Games Community Forums">
            <a:extLst>
              <a:ext uri="{FF2B5EF4-FFF2-40B4-BE49-F238E27FC236}">
                <a16:creationId xmlns:a16="http://schemas.microsoft.com/office/drawing/2014/main" id="{167C8F87-2BEF-4B17-88DE-334135C238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609" y="3043453"/>
            <a:ext cx="2969315" cy="27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A3CAB1F-166B-4000-B0E5-29FE7452EA77}"/>
              </a:ext>
            </a:extLst>
          </p:cNvPr>
          <p:cNvSpPr/>
          <p:nvPr/>
        </p:nvSpPr>
        <p:spPr>
          <a:xfrm>
            <a:off x="8117421" y="5388629"/>
            <a:ext cx="3347595" cy="7174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مستشعرات الإضاءة</a:t>
            </a:r>
          </a:p>
        </p:txBody>
      </p:sp>
    </p:spTree>
    <p:extLst>
      <p:ext uri="{BB962C8B-B14F-4D97-AF65-F5344CB8AC3E}">
        <p14:creationId xmlns:p14="http://schemas.microsoft.com/office/powerpoint/2010/main" val="3472646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91523 -0.005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68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سباق الهج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A424332-0E2D-C2FC-C541-F75D74191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" y="182882"/>
            <a:ext cx="11971604" cy="6611816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9BDECD-9ED0-44B7-A114-D1BDC66B5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8D545E-26FB-4747-93C1-3065DA39E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CA5148-32EB-4797-B3E2-D3AB439C9AFE}"/>
              </a:ext>
            </a:extLst>
          </p:cNvPr>
          <p:cNvSpPr txBox="1"/>
          <p:nvPr/>
        </p:nvSpPr>
        <p:spPr>
          <a:xfrm>
            <a:off x="3800580" y="1551591"/>
            <a:ext cx="459083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cs typeface="Sultan bold" pitchFamily="2" charset="-78"/>
              </a:rPr>
              <a:t>اصحبني الى</a:t>
            </a:r>
          </a:p>
          <a:p>
            <a:pPr algn="ctr"/>
            <a:r>
              <a:rPr lang="ar-SA" sz="4000" dirty="0">
                <a:cs typeface="Sultan bold" pitchFamily="2" charset="-78"/>
              </a:rPr>
              <a:t> القمر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694FFC1-AF0F-E5D1-397F-C1B462CF1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5880">
            <a:off x="350420" y="3491902"/>
            <a:ext cx="2535702" cy="2535702"/>
          </a:xfrm>
          <a:prstGeom prst="rect">
            <a:avLst/>
          </a:prstGeom>
        </p:spPr>
      </p:pic>
      <p:pic>
        <p:nvPicPr>
          <p:cNvPr id="7" name="صورة 3">
            <a:extLst>
              <a:ext uri="{FF2B5EF4-FFF2-40B4-BE49-F238E27FC236}">
                <a16:creationId xmlns:a16="http://schemas.microsoft.com/office/drawing/2014/main" id="{6B080C15-B08F-4418-CCFC-4E0E972132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4470">
            <a:off x="3643807" y="3519762"/>
            <a:ext cx="2535702" cy="2535702"/>
          </a:xfrm>
          <a:prstGeom prst="rect">
            <a:avLst/>
          </a:prstGeom>
        </p:spPr>
      </p:pic>
      <p:pic>
        <p:nvPicPr>
          <p:cNvPr id="11" name="صورة 2">
            <a:extLst>
              <a:ext uri="{FF2B5EF4-FFF2-40B4-BE49-F238E27FC236}">
                <a16:creationId xmlns:a16="http://schemas.microsoft.com/office/drawing/2014/main" id="{36160F0D-95A7-CFDA-82F2-7EF44636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5275">
            <a:off x="6607646" y="3330674"/>
            <a:ext cx="2535702" cy="2535702"/>
          </a:xfrm>
          <a:prstGeom prst="rect">
            <a:avLst/>
          </a:prstGeom>
        </p:spPr>
      </p:pic>
      <p:pic>
        <p:nvPicPr>
          <p:cNvPr id="13" name="صورة 1">
            <a:extLst>
              <a:ext uri="{FF2B5EF4-FFF2-40B4-BE49-F238E27FC236}">
                <a16:creationId xmlns:a16="http://schemas.microsoft.com/office/drawing/2014/main" id="{577BE714-D946-CDA7-A78E-AF18F95A8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1994">
            <a:off x="9849686" y="3330673"/>
            <a:ext cx="2535702" cy="2535702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35459A8-A1CD-E79C-ADA2-588673B5C9B3}"/>
              </a:ext>
            </a:extLst>
          </p:cNvPr>
          <p:cNvSpPr txBox="1"/>
          <p:nvPr/>
        </p:nvSpPr>
        <p:spPr>
          <a:xfrm>
            <a:off x="10780541" y="5906865"/>
            <a:ext cx="1533378" cy="461665"/>
          </a:xfrm>
          <a:prstGeom prst="rect">
            <a:avLst/>
          </a:prstGeom>
          <a:solidFill>
            <a:srgbClr val="E0721E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cs typeface="Sultan bold" pitchFamily="2" charset="-78"/>
              </a:rPr>
              <a:t>مجموعة الاولى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FA8B473-B3FD-D505-9B6C-81DD18B9C47A}"/>
              </a:ext>
            </a:extLst>
          </p:cNvPr>
          <p:cNvSpPr txBox="1"/>
          <p:nvPr/>
        </p:nvSpPr>
        <p:spPr>
          <a:xfrm>
            <a:off x="7156116" y="5905449"/>
            <a:ext cx="1863058" cy="461665"/>
          </a:xfrm>
          <a:prstGeom prst="rect">
            <a:avLst/>
          </a:prstGeom>
          <a:solidFill>
            <a:srgbClr val="E0721E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cs typeface="Sultan bold" pitchFamily="2" charset="-78"/>
              </a:rPr>
              <a:t>مجموعة الثانية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35A848E-1414-B7FC-18F2-0DA3A525553F}"/>
              </a:ext>
            </a:extLst>
          </p:cNvPr>
          <p:cNvSpPr txBox="1"/>
          <p:nvPr/>
        </p:nvSpPr>
        <p:spPr>
          <a:xfrm>
            <a:off x="3503037" y="5905266"/>
            <a:ext cx="1785408" cy="461665"/>
          </a:xfrm>
          <a:prstGeom prst="rect">
            <a:avLst/>
          </a:prstGeom>
          <a:solidFill>
            <a:srgbClr val="E0721E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cs typeface="Sultan bold" pitchFamily="2" charset="-78"/>
              </a:rPr>
              <a:t>مجموعة الثالثة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6DA2C29-7BB3-2D8F-2FDA-6EDA3BA40FA6}"/>
              </a:ext>
            </a:extLst>
          </p:cNvPr>
          <p:cNvSpPr txBox="1"/>
          <p:nvPr/>
        </p:nvSpPr>
        <p:spPr>
          <a:xfrm>
            <a:off x="136897" y="5908282"/>
            <a:ext cx="1834082" cy="461665"/>
          </a:xfrm>
          <a:prstGeom prst="rect">
            <a:avLst/>
          </a:prstGeom>
          <a:solidFill>
            <a:srgbClr val="E0721E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cs typeface="Sultan bold" pitchFamily="2" charset="-78"/>
              </a:rPr>
              <a:t>مجموعة الرابعة</a:t>
            </a:r>
          </a:p>
        </p:txBody>
      </p:sp>
    </p:spTree>
    <p:extLst>
      <p:ext uri="{BB962C8B-B14F-4D97-AF65-F5344CB8AC3E}">
        <p14:creationId xmlns:p14="http://schemas.microsoft.com/office/powerpoint/2010/main" val="77748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27188 -0.4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-2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7981 -0.390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19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849 -0.39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-1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25 -0.424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D1088B8-EDC5-4EEE-A336-28C4ED5A1AF4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9BDECD-9ED0-44B7-A114-D1BDC66B5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8D545E-26FB-4747-93C1-3065DA39E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3AF42E5F-705D-4268-BEEC-7D5BEB440528}"/>
              </a:ext>
            </a:extLst>
          </p:cNvPr>
          <p:cNvGrpSpPr/>
          <p:nvPr/>
        </p:nvGrpSpPr>
        <p:grpSpPr>
          <a:xfrm>
            <a:off x="2502373" y="442024"/>
            <a:ext cx="7485276" cy="1553731"/>
            <a:chOff x="2502373" y="442024"/>
            <a:chExt cx="7485276" cy="1553731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DBF1E289-47F4-4F41-87A5-A9DA7B7B1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373" y="442024"/>
              <a:ext cx="7485276" cy="1553731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05CA5148-32EB-4797-B3E2-D3AB439C9AFE}"/>
                </a:ext>
              </a:extLst>
            </p:cNvPr>
            <p:cNvSpPr txBox="1"/>
            <p:nvPr/>
          </p:nvSpPr>
          <p:spPr>
            <a:xfrm>
              <a:off x="3912295" y="820071"/>
              <a:ext cx="4590839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dirty="0">
                  <a:cs typeface="Sultan bold" pitchFamily="2" charset="-78"/>
                </a:rPr>
                <a:t>الواجب</a:t>
              </a:r>
            </a:p>
          </p:txBody>
        </p:sp>
      </p:grpSp>
      <p:pic>
        <p:nvPicPr>
          <p:cNvPr id="5" name="Picture 2" descr="Temperature Sensor Icon #407614 - Free Icons Library">
            <a:extLst>
              <a:ext uri="{FF2B5EF4-FFF2-40B4-BE49-F238E27FC236}">
                <a16:creationId xmlns:a16="http://schemas.microsoft.com/office/drawing/2014/main" id="{25CFF777-4416-AA02-C50C-E28BC1FC7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74227" y="3029136"/>
            <a:ext cx="1613422" cy="1613422"/>
          </a:xfrm>
          <a:prstGeom prst="ellipse">
            <a:avLst/>
          </a:prstGeom>
          <a:noFill/>
          <a:ln w="28575">
            <a:solidFill>
              <a:srgbClr val="E088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ight sensor icon simple element from sensors Vector Image">
            <a:extLst>
              <a:ext uri="{FF2B5EF4-FFF2-40B4-BE49-F238E27FC236}">
                <a16:creationId xmlns:a16="http://schemas.microsoft.com/office/drawing/2014/main" id="{85E3F6AD-17E5-02FE-3E5C-3BB71E43A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r="1690" b="10430"/>
          <a:stretch/>
        </p:blipFill>
        <p:spPr bwMode="auto">
          <a:xfrm>
            <a:off x="6437398" y="3029136"/>
            <a:ext cx="1613422" cy="1613422"/>
          </a:xfrm>
          <a:prstGeom prst="ellipse">
            <a:avLst/>
          </a:prstGeom>
          <a:noFill/>
          <a:ln w="28575">
            <a:solidFill>
              <a:srgbClr val="E088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Vector Pressure Gauge Icon Isolated Stock Vector - Illustration of metal,  scale: 117547973">
            <a:extLst>
              <a:ext uri="{FF2B5EF4-FFF2-40B4-BE49-F238E27FC236}">
                <a16:creationId xmlns:a16="http://schemas.microsoft.com/office/drawing/2014/main" id="{461E3516-A036-C9A4-FD76-6A1D73CE4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3616" y="2977243"/>
            <a:ext cx="1613422" cy="1613422"/>
          </a:xfrm>
          <a:prstGeom prst="ellipse">
            <a:avLst/>
          </a:prstGeom>
          <a:noFill/>
          <a:ln w="28575">
            <a:solidFill>
              <a:srgbClr val="E088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utomobile proximity sensor - Cheap Online Shopping -">
            <a:extLst>
              <a:ext uri="{FF2B5EF4-FFF2-40B4-BE49-F238E27FC236}">
                <a16:creationId xmlns:a16="http://schemas.microsoft.com/office/drawing/2014/main" id="{19B42555-7447-485F-1AF5-B51A2DFD4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5467" y="3029136"/>
            <a:ext cx="1613422" cy="1613422"/>
          </a:xfrm>
          <a:prstGeom prst="ellipse">
            <a:avLst/>
          </a:prstGeom>
          <a:noFill/>
          <a:ln w="28575">
            <a:solidFill>
              <a:srgbClr val="E088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ame detector icon from sensors icons collection Vector Image">
            <a:extLst>
              <a:ext uri="{FF2B5EF4-FFF2-40B4-BE49-F238E27FC236}">
                <a16:creationId xmlns:a16="http://schemas.microsoft.com/office/drawing/2014/main" id="{10543E3B-3E5A-0076-A33C-A289B642F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9" t="12261" r="17669" b="27867"/>
          <a:stretch/>
        </p:blipFill>
        <p:spPr bwMode="auto">
          <a:xfrm>
            <a:off x="7528054" y="4607508"/>
            <a:ext cx="1613422" cy="1613422"/>
          </a:xfrm>
          <a:prstGeom prst="ellipse">
            <a:avLst/>
          </a:prstGeom>
          <a:noFill/>
          <a:ln w="28575">
            <a:solidFill>
              <a:srgbClr val="E088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F0F1AA1A-3BA0-568E-6EEB-5256935FBDB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623" t="11851" r="17623" b="28191"/>
          <a:stretch/>
        </p:blipFill>
        <p:spPr>
          <a:xfrm>
            <a:off x="5372414" y="4607508"/>
            <a:ext cx="1613422" cy="1613422"/>
          </a:xfrm>
          <a:prstGeom prst="ellipse">
            <a:avLst/>
          </a:prstGeom>
          <a:noFill/>
          <a:ln w="28575">
            <a:solidFill>
              <a:srgbClr val="E0885B"/>
            </a:solidFill>
          </a:ln>
        </p:spPr>
      </p:pic>
      <p:pic>
        <p:nvPicPr>
          <p:cNvPr id="32" name="Picture 4" descr="Motion Sensor Icon. Simple Element from Sensors Icons Collection. Creative  Motion Sensor Icon Ui, Ux, Apps, Software and Stock Illustration -  Illustration of glyph, motion: 164147039">
            <a:extLst>
              <a:ext uri="{FF2B5EF4-FFF2-40B4-BE49-F238E27FC236}">
                <a16:creationId xmlns:a16="http://schemas.microsoft.com/office/drawing/2014/main" id="{3CEFE774-76BC-3D30-3182-B06C1F080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5585" y="4621450"/>
            <a:ext cx="1613422" cy="1613422"/>
          </a:xfrm>
          <a:prstGeom prst="ellipse">
            <a:avLst/>
          </a:prstGeom>
          <a:noFill/>
          <a:ln w="28575">
            <a:solidFill>
              <a:srgbClr val="E088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04E9900F-048B-7533-BC33-FDA9C9D28B05}"/>
              </a:ext>
            </a:extLst>
          </p:cNvPr>
          <p:cNvSpPr txBox="1"/>
          <p:nvPr/>
        </p:nvSpPr>
        <p:spPr>
          <a:xfrm>
            <a:off x="2528957" y="2103909"/>
            <a:ext cx="6837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rgbClr val="312F48"/>
                </a:solidFill>
                <a:latin typeface="Calibri" panose="020F0502020204030204" pitchFamily="34" charset="0"/>
                <a:cs typeface="Sultan bold" pitchFamily="2" charset="-78"/>
              </a:rPr>
              <a:t>من خلال الصور التالية حدد نوع المستشعرات ؟</a:t>
            </a:r>
            <a:endParaRPr lang="ar-SA" sz="3600" dirty="0">
              <a:solidFill>
                <a:srgbClr val="312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1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D1088B8-EDC5-4EEE-A336-28C4ED5A1AF4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9BDECD-9ED0-44B7-A114-D1BDC66B5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8D545E-26FB-4747-93C1-3065DA39E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3AF42E5F-705D-4268-BEEC-7D5BEB440528}"/>
              </a:ext>
            </a:extLst>
          </p:cNvPr>
          <p:cNvGrpSpPr/>
          <p:nvPr/>
        </p:nvGrpSpPr>
        <p:grpSpPr>
          <a:xfrm>
            <a:off x="2502373" y="442024"/>
            <a:ext cx="7485276" cy="1553731"/>
            <a:chOff x="2502373" y="442024"/>
            <a:chExt cx="7485276" cy="1553731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DBF1E289-47F4-4F41-87A5-A9DA7B7B1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373" y="442024"/>
              <a:ext cx="7485276" cy="1553731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05CA5148-32EB-4797-B3E2-D3AB439C9AFE}"/>
                </a:ext>
              </a:extLst>
            </p:cNvPr>
            <p:cNvSpPr txBox="1"/>
            <p:nvPr/>
          </p:nvSpPr>
          <p:spPr>
            <a:xfrm>
              <a:off x="3912295" y="820071"/>
              <a:ext cx="4590839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dirty="0">
                  <a:cs typeface="Sultan bold" pitchFamily="2" charset="-78"/>
                </a:rPr>
                <a:t>الحضور والغياب</a:t>
              </a:r>
            </a:p>
          </p:txBody>
        </p:sp>
      </p:grpSp>
      <p:pic>
        <p:nvPicPr>
          <p:cNvPr id="5" name="صورة 4" descr="صورة تحتوي على نص, مباراة, داخلي, رسوم المتجهات&#10;&#10;تم إنشاء الوصف تلقائياً">
            <a:extLst>
              <a:ext uri="{FF2B5EF4-FFF2-40B4-BE49-F238E27FC236}">
                <a16:creationId xmlns:a16="http://schemas.microsoft.com/office/drawing/2014/main" id="{E1E9F469-A3C2-71D6-962C-09EB6BC59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11" y="1942956"/>
            <a:ext cx="4652377" cy="44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9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8A42FEC-D110-454E-8B90-2C7D2C26695A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FB7C8FF-3143-44E6-BE49-FAAD29C71B8A}"/>
              </a:ext>
            </a:extLst>
          </p:cNvPr>
          <p:cNvSpPr/>
          <p:nvPr/>
        </p:nvSpPr>
        <p:spPr>
          <a:xfrm rot="16200000" flipH="1">
            <a:off x="2712544" y="-2516375"/>
            <a:ext cx="6747164" cy="11971605"/>
          </a:xfrm>
          <a:prstGeom prst="roundRect">
            <a:avLst>
              <a:gd name="adj" fmla="val 6753"/>
            </a:avLst>
          </a:prstGeom>
          <a:solidFill>
            <a:srgbClr val="E6E6E6"/>
          </a:solidFill>
          <a:ln w="28575">
            <a:solidFill>
              <a:srgbClr val="64798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75AFBC"/>
              </a:solidFill>
            </a:endParaRP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B29EDB7-16D4-4E2A-9676-DA96C27A2292}"/>
              </a:ext>
            </a:extLst>
          </p:cNvPr>
          <p:cNvSpPr txBox="1"/>
          <p:nvPr/>
        </p:nvSpPr>
        <p:spPr>
          <a:xfrm>
            <a:off x="2447783" y="2326700"/>
            <a:ext cx="65977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cs typeface="Sultan bold" pitchFamily="2" charset="-78"/>
              </a:rPr>
              <a:t>شكراً لحسن المتابعة والمشاركة              </a:t>
            </a:r>
          </a:p>
        </p:txBody>
      </p:sp>
      <p:pic>
        <p:nvPicPr>
          <p:cNvPr id="3" name="رسم 2" descr="وردة مع تعبئة خالصة">
            <a:extLst>
              <a:ext uri="{FF2B5EF4-FFF2-40B4-BE49-F238E27FC236}">
                <a16:creationId xmlns:a16="http://schemas.microsoft.com/office/drawing/2014/main" id="{3FC9A639-8421-438C-8D2B-6A25C3B27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3395" y="3182255"/>
            <a:ext cx="1342150" cy="134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88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D1088B8-EDC5-4EEE-A336-28C4ED5A1AF4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9BDECD-9ED0-44B7-A114-D1BDC66B5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8D545E-26FB-4747-93C1-3065DA39E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3AF42E5F-705D-4268-BEEC-7D5BEB440528}"/>
              </a:ext>
            </a:extLst>
          </p:cNvPr>
          <p:cNvGrpSpPr/>
          <p:nvPr/>
        </p:nvGrpSpPr>
        <p:grpSpPr>
          <a:xfrm>
            <a:off x="2502373" y="442024"/>
            <a:ext cx="7485276" cy="1553731"/>
            <a:chOff x="2502373" y="442024"/>
            <a:chExt cx="7485276" cy="1553731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DBF1E289-47F4-4F41-87A5-A9DA7B7B1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373" y="442024"/>
              <a:ext cx="7485276" cy="1553731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05CA5148-32EB-4797-B3E2-D3AB439C9AFE}"/>
                </a:ext>
              </a:extLst>
            </p:cNvPr>
            <p:cNvSpPr txBox="1"/>
            <p:nvPr/>
          </p:nvSpPr>
          <p:spPr>
            <a:xfrm>
              <a:off x="3912295" y="820071"/>
              <a:ext cx="4590839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dirty="0">
                  <a:cs typeface="Sultan bold" pitchFamily="2" charset="-78"/>
                </a:rPr>
                <a:t>نواتج التعلم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BFB1EE7-2825-4984-80A2-346EDEDA0226}"/>
              </a:ext>
            </a:extLst>
          </p:cNvPr>
          <p:cNvSpPr txBox="1"/>
          <p:nvPr/>
        </p:nvSpPr>
        <p:spPr>
          <a:xfrm>
            <a:off x="221673" y="2343672"/>
            <a:ext cx="11608447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ar-SA" sz="3200" dirty="0">
                <a:latin typeface="JF Flat" panose="02000500000000000000" pitchFamily="50" charset="-78"/>
                <a:ea typeface="GE SS Two Bold" panose="020A0503020102020204" pitchFamily="18" charset="-78"/>
                <a:cs typeface="Sultan bold" pitchFamily="2" charset="-78"/>
                <a:sym typeface="Wingdings" panose="05000000000000000000" pitchFamily="2" charset="2"/>
              </a:rPr>
              <a:t>التعرف على نظام المراقبة </a:t>
            </a:r>
            <a:r>
              <a:rPr lang="ar-SA" sz="3200" dirty="0">
                <a:latin typeface="JF Flat" panose="02000500000000000000" pitchFamily="50" charset="-78"/>
                <a:ea typeface="GE SS Two Bold" panose="020A0503020102020204" pitchFamily="18" charset="-78"/>
                <a:cs typeface="Sultan bold" pitchFamily="2" charset="-78"/>
              </a:rPr>
              <a:t>.</a:t>
            </a:r>
            <a:endParaRPr lang="ar-SA" sz="3200" dirty="0">
              <a:latin typeface="JF Flat" panose="02000500000000000000" pitchFamily="50" charset="-78"/>
              <a:ea typeface="GE SS Two Bold" panose="020A0503020102020204" pitchFamily="18" charset="-78"/>
              <a:cs typeface="Sultan bold" pitchFamily="2" charset="-78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ar-SA" sz="3200" dirty="0">
                <a:latin typeface="JF Flat" panose="02000500000000000000" pitchFamily="50" charset="-78"/>
                <a:ea typeface="GE SS Two Bold" panose="020A0503020102020204" pitchFamily="18" charset="-78"/>
                <a:cs typeface="Sultan bold" pitchFamily="2" charset="-78"/>
                <a:sym typeface="Wingdings" panose="05000000000000000000" pitchFamily="2" charset="2"/>
              </a:rPr>
              <a:t>التعرف على أنظمة التحكم.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ar-SA" sz="3200" dirty="0">
                <a:latin typeface="JF Flat" panose="02000500000000000000" pitchFamily="50" charset="-78"/>
                <a:ea typeface="GE SS Two Bold" panose="020A0503020102020204" pitchFamily="18" charset="-78"/>
                <a:cs typeface="Sultan bold" pitchFamily="2" charset="-78"/>
                <a:sym typeface="Wingdings" panose="05000000000000000000" pitchFamily="2" charset="2"/>
              </a:rPr>
              <a:t>التعرف على المستشعرات.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ar-SA" sz="3200" dirty="0">
                <a:latin typeface="JF Flat" panose="02000500000000000000" pitchFamily="50" charset="-78"/>
                <a:ea typeface="GE SS Two Bold" panose="020A0503020102020204" pitchFamily="18" charset="-78"/>
                <a:cs typeface="Sultan bold" pitchFamily="2" charset="-78"/>
                <a:sym typeface="Wingdings" panose="05000000000000000000" pitchFamily="2" charset="2"/>
              </a:rPr>
              <a:t>التمييز بين أنواع المستشعرات واستخداماتها المختلفة 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D3045B0-9DBB-4A38-2EF6-E2F122CA2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0" y="3673313"/>
            <a:ext cx="4609518" cy="274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5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D1088B8-EDC5-4EEE-A336-28C4ED5A1AF4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9BDECD-9ED0-44B7-A114-D1BDC66B5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8D545E-26FB-4747-93C1-3065DA39E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3AF42E5F-705D-4268-BEEC-7D5BEB440528}"/>
              </a:ext>
            </a:extLst>
          </p:cNvPr>
          <p:cNvGrpSpPr/>
          <p:nvPr/>
        </p:nvGrpSpPr>
        <p:grpSpPr>
          <a:xfrm>
            <a:off x="2502373" y="442024"/>
            <a:ext cx="7485276" cy="1553731"/>
            <a:chOff x="2502373" y="442024"/>
            <a:chExt cx="7485276" cy="1553731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DBF1E289-47F4-4F41-87A5-A9DA7B7B1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373" y="442024"/>
              <a:ext cx="7485276" cy="1553731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05CA5148-32EB-4797-B3E2-D3AB439C9AFE}"/>
                </a:ext>
              </a:extLst>
            </p:cNvPr>
            <p:cNvSpPr txBox="1"/>
            <p:nvPr/>
          </p:nvSpPr>
          <p:spPr>
            <a:xfrm>
              <a:off x="3912295" y="820071"/>
              <a:ext cx="4590839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dirty="0">
                  <a:cs typeface="Sultan bold" pitchFamily="2" charset="-78"/>
                </a:rPr>
                <a:t>انظمة المراقبة</a:t>
              </a:r>
            </a:p>
          </p:txBody>
        </p:sp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2B015042-47AF-40DA-960B-80253ADE3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884" y="2871609"/>
            <a:ext cx="6122605" cy="213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ar-SA" sz="3200" dirty="0">
                <a:latin typeface="Sakkal Majalla" panose="02000000000000000000" pitchFamily="2" charset="-78"/>
                <a:cs typeface="Sultan bold" pitchFamily="2" charset="-78"/>
              </a:rPr>
              <a:t>تعتمد </a:t>
            </a:r>
            <a:r>
              <a:rPr lang="ar-SA" sz="3200" dirty="0">
                <a:solidFill>
                  <a:srgbClr val="FF6500"/>
                </a:solidFill>
                <a:latin typeface="Sakkal Majalla" panose="02000000000000000000" pitchFamily="2" charset="-78"/>
                <a:cs typeface="Sultan bold" pitchFamily="2" charset="-78"/>
              </a:rPr>
              <a:t>عملية المراقبة </a:t>
            </a:r>
            <a:r>
              <a:rPr lang="ar-SA" sz="3200" dirty="0">
                <a:latin typeface="Sakkal Majalla" panose="02000000000000000000" pitchFamily="2" charset="-78"/>
                <a:cs typeface="Sultan bold" pitchFamily="2" charset="-78"/>
              </a:rPr>
              <a:t>في أنظمتها المتزامنة على المستشعرات ,حيث يفحص النظام البيانات التي تجمعها هذه المستشعرات ويحللها ويقوم بالعمل بناء على مخرجاتها , تعد أنظمة الإنذار ضد السرقة من أكثر أنظمة المراقبة شيوعاً . </a:t>
            </a:r>
          </a:p>
        </p:txBody>
      </p:sp>
      <p:pic>
        <p:nvPicPr>
          <p:cNvPr id="2" name="Picture 2" descr="E-Commerce gains momentum – jurinews24.com">
            <a:extLst>
              <a:ext uri="{FF2B5EF4-FFF2-40B4-BE49-F238E27FC236}">
                <a16:creationId xmlns:a16="http://schemas.microsoft.com/office/drawing/2014/main" id="{B67DC67E-E2C7-140C-7908-1C191215A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0" y="2279396"/>
            <a:ext cx="5034727" cy="365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17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D1088B8-EDC5-4EEE-A336-28C4ED5A1AF4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9BDECD-9ED0-44B7-A114-D1BDC66B5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8D545E-26FB-4747-93C1-3065DA39E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3AF42E5F-705D-4268-BEEC-7D5BEB440528}"/>
              </a:ext>
            </a:extLst>
          </p:cNvPr>
          <p:cNvGrpSpPr/>
          <p:nvPr/>
        </p:nvGrpSpPr>
        <p:grpSpPr>
          <a:xfrm>
            <a:off x="2502373" y="442024"/>
            <a:ext cx="7485276" cy="1553731"/>
            <a:chOff x="2502373" y="442024"/>
            <a:chExt cx="7485276" cy="1553731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DBF1E289-47F4-4F41-87A5-A9DA7B7B1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373" y="442024"/>
              <a:ext cx="7485276" cy="1553731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05CA5148-32EB-4797-B3E2-D3AB439C9AFE}"/>
                </a:ext>
              </a:extLst>
            </p:cNvPr>
            <p:cNvSpPr txBox="1"/>
            <p:nvPr/>
          </p:nvSpPr>
          <p:spPr>
            <a:xfrm>
              <a:off x="3912295" y="820071"/>
              <a:ext cx="4590839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dirty="0">
                  <a:cs typeface="Sultan bold" pitchFamily="2" charset="-78"/>
                </a:rPr>
                <a:t>أنظمة التحكم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06FA1DB-188A-43F6-83FC-01DC7EC4A28A}"/>
              </a:ext>
            </a:extLst>
          </p:cNvPr>
          <p:cNvSpPr txBox="1"/>
          <p:nvPr/>
        </p:nvSpPr>
        <p:spPr>
          <a:xfrm>
            <a:off x="5261523" y="3275876"/>
            <a:ext cx="5983453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4EB0A3"/>
                </a:solidFill>
                <a:cs typeface="Sultan bold" pitchFamily="2" charset="-78"/>
              </a:rPr>
              <a:t>نظام التحكم </a:t>
            </a:r>
            <a:r>
              <a:rPr lang="ar-SA" sz="3200" dirty="0">
                <a:cs typeface="Sultan bold" pitchFamily="2" charset="-78"/>
              </a:rPr>
              <a:t>يقوم بإدارة أو توجيه أو إعطاء أوامر أو تنظيم سلوك الاجهزة أو الأنظمة الاخرى باستخدام حلقات التحكم لتحقيق النتيجة المطلوبة .</a:t>
            </a:r>
          </a:p>
          <a:p>
            <a:pPr algn="ctr"/>
            <a:endParaRPr lang="ar-SA" sz="3200" dirty="0">
              <a:cs typeface="Sultan bold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5CF3147-453E-4870-BE3D-79604C3216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76" y="2493192"/>
            <a:ext cx="3839947" cy="34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2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D1088B8-EDC5-4EEE-A336-28C4ED5A1AF4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9BDECD-9ED0-44B7-A114-D1BDC66B5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8D545E-26FB-4747-93C1-3065DA39E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3AF42E5F-705D-4268-BEEC-7D5BEB440528}"/>
              </a:ext>
            </a:extLst>
          </p:cNvPr>
          <p:cNvGrpSpPr/>
          <p:nvPr/>
        </p:nvGrpSpPr>
        <p:grpSpPr>
          <a:xfrm>
            <a:off x="2484343" y="442024"/>
            <a:ext cx="7503306" cy="1553731"/>
            <a:chOff x="2484343" y="442024"/>
            <a:chExt cx="7503306" cy="1553731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DBF1E289-47F4-4F41-87A5-A9DA7B7B1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373" y="442024"/>
              <a:ext cx="7485276" cy="1553731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05CA5148-32EB-4797-B3E2-D3AB439C9AFE}"/>
                </a:ext>
              </a:extLst>
            </p:cNvPr>
            <p:cNvSpPr txBox="1"/>
            <p:nvPr/>
          </p:nvSpPr>
          <p:spPr>
            <a:xfrm>
              <a:off x="2484343" y="983509"/>
              <a:ext cx="748527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cs typeface="Sultan bold" pitchFamily="2" charset="-78"/>
                </a:rPr>
                <a:t>أمثلة على التطبيقات المنزلية والصناعية لأنظمة التحكم</a:t>
              </a:r>
            </a:p>
          </p:txBody>
        </p:sp>
      </p:grpSp>
      <p:sp>
        <p:nvSpPr>
          <p:cNvPr id="2" name="Rectangle 5">
            <a:extLst>
              <a:ext uri="{FF2B5EF4-FFF2-40B4-BE49-F238E27FC236}">
                <a16:creationId xmlns:a16="http://schemas.microsoft.com/office/drawing/2014/main" id="{3259A7F8-ECB2-4052-20A6-810254227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6525" y="4810318"/>
            <a:ext cx="6118678" cy="63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>
              <a:defRPr/>
            </a:pPr>
            <a:endParaRPr lang="ar-SA" sz="1800" b="1" dirty="0">
              <a:solidFill>
                <a:schemeClr val="tx1"/>
              </a:solidFill>
              <a:latin typeface="JF Flat" panose="02000500000000000000" pitchFamily="50" charset="-78"/>
              <a:cs typeface="JF Flat" panose="02000500000000000000" pitchFamily="50" charset="-78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5F47A89-4DCC-1D71-4C7D-5203302B06FE}"/>
              </a:ext>
            </a:extLst>
          </p:cNvPr>
          <p:cNvGrpSpPr/>
          <p:nvPr/>
        </p:nvGrpSpPr>
        <p:grpSpPr>
          <a:xfrm>
            <a:off x="5523648" y="2534798"/>
            <a:ext cx="1473173" cy="1971468"/>
            <a:chOff x="3839784" y="1228417"/>
            <a:chExt cx="1473173" cy="1971468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DDD64B8E-3886-BDDD-35DD-72599B916040}"/>
                </a:ext>
              </a:extLst>
            </p:cNvPr>
            <p:cNvGrpSpPr/>
            <p:nvPr/>
          </p:nvGrpSpPr>
          <p:grpSpPr>
            <a:xfrm>
              <a:off x="3839784" y="1228417"/>
              <a:ext cx="1473173" cy="1473173"/>
              <a:chOff x="3915472" y="3023023"/>
              <a:chExt cx="1473173" cy="1473173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3" name="شكل بيضاوي 12">
                <a:extLst>
                  <a:ext uri="{FF2B5EF4-FFF2-40B4-BE49-F238E27FC236}">
                    <a16:creationId xmlns:a16="http://schemas.microsoft.com/office/drawing/2014/main" id="{2E555738-F07E-FA76-DFD3-54026542B9F7}"/>
                  </a:ext>
                </a:extLst>
              </p:cNvPr>
              <p:cNvSpPr/>
              <p:nvPr/>
            </p:nvSpPr>
            <p:spPr>
              <a:xfrm>
                <a:off x="3915472" y="3023023"/>
                <a:ext cx="1473173" cy="1473173"/>
              </a:xfrm>
              <a:prstGeom prst="ellipse">
                <a:avLst/>
              </a:prstGeom>
              <a:solidFill>
                <a:schemeClr val="bg1"/>
              </a:solidFill>
              <a:ln w="50800" cap="sq">
                <a:gradFill>
                  <a:gsLst>
                    <a:gs pos="0">
                      <a:srgbClr val="C00000">
                        <a:alpha val="28000"/>
                      </a:srgbClr>
                    </a:gs>
                    <a:gs pos="100000">
                      <a:srgbClr val="E1003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800" dirty="0">
                  <a:solidFill>
                    <a:srgbClr val="E10030"/>
                  </a:solidFill>
                  <a:cs typeface="Sultan bold" pitchFamily="2" charset="-78"/>
                </a:endParaRPr>
              </a:p>
            </p:txBody>
          </p:sp>
          <p:pic>
            <p:nvPicPr>
              <p:cNvPr id="15" name="Picture 6" descr="Washing machine icon stock vector. Illustration of household - 868105">
                <a:extLst>
                  <a:ext uri="{FF2B5EF4-FFF2-40B4-BE49-F238E27FC236}">
                    <a16:creationId xmlns:a16="http://schemas.microsoft.com/office/drawing/2014/main" id="{8A95614C-F0FA-B632-78C1-B18BD6250E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84" t="20409" r="23400" b="19894"/>
              <a:stretch/>
            </p:blipFill>
            <p:spPr bwMode="auto">
              <a:xfrm>
                <a:off x="4114634" y="3238073"/>
                <a:ext cx="1074848" cy="1094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89D3B218-097D-8005-50DB-D3DA6D639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370" y="2894556"/>
              <a:ext cx="1115257" cy="30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r>
                <a:rPr lang="ar-SA" sz="2400" dirty="0">
                  <a:solidFill>
                    <a:srgbClr val="E10030"/>
                  </a:solidFill>
                  <a:latin typeface="JF Flat" panose="02000500000000000000" pitchFamily="50" charset="-78"/>
                  <a:cs typeface="Sultan bold" pitchFamily="2" charset="-78"/>
                </a:rPr>
                <a:t>الغسالات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D6CCECF-BE73-6CB5-B612-0D2060032495}"/>
              </a:ext>
            </a:extLst>
          </p:cNvPr>
          <p:cNvGrpSpPr/>
          <p:nvPr/>
        </p:nvGrpSpPr>
        <p:grpSpPr>
          <a:xfrm>
            <a:off x="7643835" y="2560276"/>
            <a:ext cx="1718598" cy="1933251"/>
            <a:chOff x="5959971" y="1253895"/>
            <a:chExt cx="1718598" cy="1933251"/>
          </a:xfrm>
        </p:grpSpPr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2E2A1BBF-F354-8DA3-CADB-7BA31A9736FD}"/>
                </a:ext>
              </a:extLst>
            </p:cNvPr>
            <p:cNvGrpSpPr/>
            <p:nvPr/>
          </p:nvGrpSpPr>
          <p:grpSpPr>
            <a:xfrm>
              <a:off x="6082685" y="1253895"/>
              <a:ext cx="1473173" cy="1473173"/>
              <a:chOff x="5991147" y="2624987"/>
              <a:chExt cx="1473173" cy="1473173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F064DFA4-DB3C-9CE2-5C49-643D2A5226A9}"/>
                  </a:ext>
                </a:extLst>
              </p:cNvPr>
              <p:cNvSpPr/>
              <p:nvPr/>
            </p:nvSpPr>
            <p:spPr>
              <a:xfrm>
                <a:off x="5991147" y="2624987"/>
                <a:ext cx="1473173" cy="1473173"/>
              </a:xfrm>
              <a:prstGeom prst="ellipse">
                <a:avLst/>
              </a:prstGeom>
              <a:solidFill>
                <a:schemeClr val="bg1"/>
              </a:solidFill>
              <a:ln w="50800" cap="sq">
                <a:gradFill>
                  <a:gsLst>
                    <a:gs pos="0">
                      <a:srgbClr val="C00000">
                        <a:alpha val="28000"/>
                      </a:srgbClr>
                    </a:gs>
                    <a:gs pos="100000">
                      <a:srgbClr val="E1003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800" dirty="0">
                  <a:solidFill>
                    <a:srgbClr val="E10030"/>
                  </a:solidFill>
                  <a:cs typeface="Sultan bold" pitchFamily="2" charset="-78"/>
                </a:endParaRPr>
              </a:p>
            </p:txBody>
          </p:sp>
          <p:pic>
            <p:nvPicPr>
              <p:cNvPr id="21" name="Picture 4" descr="Air conditioner - Free technology icons">
                <a:extLst>
                  <a:ext uri="{FF2B5EF4-FFF2-40B4-BE49-F238E27FC236}">
                    <a16:creationId xmlns:a16="http://schemas.microsoft.com/office/drawing/2014/main" id="{EDE11FB8-5BD7-32B4-6DEB-A85A539DF5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954" y="2835612"/>
                <a:ext cx="1213557" cy="12135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43540782-0F15-D780-D60E-85E1CFAEF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9971" y="2881817"/>
              <a:ext cx="1718598" cy="30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r>
                <a:rPr lang="ar-SA" sz="2400" dirty="0">
                  <a:solidFill>
                    <a:srgbClr val="E10030"/>
                  </a:solidFill>
                  <a:latin typeface="JF Flat" panose="02000500000000000000" pitchFamily="50" charset="-78"/>
                  <a:cs typeface="Sultan bold" pitchFamily="2" charset="-78"/>
                </a:rPr>
                <a:t>مكيفات الهواء</a:t>
              </a: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03AA5C29-EC12-DFAA-A515-7EC727B7006B}"/>
              </a:ext>
            </a:extLst>
          </p:cNvPr>
          <p:cNvGrpSpPr/>
          <p:nvPr/>
        </p:nvGrpSpPr>
        <p:grpSpPr>
          <a:xfrm>
            <a:off x="2964330" y="2547537"/>
            <a:ext cx="2081048" cy="1952430"/>
            <a:chOff x="1280466" y="1241156"/>
            <a:chExt cx="2081048" cy="1952430"/>
          </a:xfrm>
        </p:grpSpPr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ECFAACEB-397C-EECD-45C1-7DE1D8957694}"/>
                </a:ext>
              </a:extLst>
            </p:cNvPr>
            <p:cNvGrpSpPr/>
            <p:nvPr/>
          </p:nvGrpSpPr>
          <p:grpSpPr>
            <a:xfrm>
              <a:off x="1596883" y="1241156"/>
              <a:ext cx="1473173" cy="1473173"/>
              <a:chOff x="2529408" y="2624978"/>
              <a:chExt cx="1473173" cy="1473173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AEC32C78-AA80-6C9C-532A-081C99CA6DE3}"/>
                  </a:ext>
                </a:extLst>
              </p:cNvPr>
              <p:cNvSpPr/>
              <p:nvPr/>
            </p:nvSpPr>
            <p:spPr>
              <a:xfrm>
                <a:off x="2529408" y="2624978"/>
                <a:ext cx="1473173" cy="1473173"/>
              </a:xfrm>
              <a:prstGeom prst="ellipse">
                <a:avLst/>
              </a:prstGeom>
              <a:solidFill>
                <a:schemeClr val="bg1"/>
              </a:solidFill>
              <a:ln w="50800" cap="sq">
                <a:gradFill>
                  <a:gsLst>
                    <a:gs pos="0">
                      <a:srgbClr val="C00000">
                        <a:alpha val="28000"/>
                      </a:srgbClr>
                    </a:gs>
                    <a:gs pos="100000">
                      <a:srgbClr val="E1003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800" dirty="0">
                  <a:solidFill>
                    <a:srgbClr val="E10030"/>
                  </a:solidFill>
                  <a:cs typeface="Sultan bold" pitchFamily="2" charset="-78"/>
                </a:endParaRPr>
              </a:p>
            </p:txBody>
          </p:sp>
          <p:pic>
            <p:nvPicPr>
              <p:cNvPr id="26" name="Picture 12" descr="Alarm &amp;amp; Security Camera Icon - Security Alarm Icon Png Transparent PNG -  506x436 - Free Download on NicePNG">
                <a:extLst>
                  <a:ext uri="{FF2B5EF4-FFF2-40B4-BE49-F238E27FC236}">
                    <a16:creationId xmlns:a16="http://schemas.microsoft.com/office/drawing/2014/main" id="{EBD359CD-A411-65B1-37D8-6F6961D775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67" r="15529"/>
              <a:stretch/>
            </p:blipFill>
            <p:spPr bwMode="auto">
              <a:xfrm>
                <a:off x="2657569" y="2775828"/>
                <a:ext cx="1191892" cy="11392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3129CB8C-EDC4-59D1-38AF-D150CF8C3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466" y="2888257"/>
              <a:ext cx="2081048" cy="30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rtl="1">
                <a:defRPr/>
              </a:pPr>
              <a:r>
                <a:rPr lang="ar-SA" sz="2400" dirty="0">
                  <a:solidFill>
                    <a:srgbClr val="E10030"/>
                  </a:solidFill>
                  <a:latin typeface="JF Flat" panose="02000500000000000000" pitchFamily="50" charset="-78"/>
                  <a:cs typeface="Sultan bold" pitchFamily="2" charset="-78"/>
                </a:rPr>
                <a:t>أنظمة الإنذار المبكر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77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0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100000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accel="100000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D1088B8-EDC5-4EEE-A336-28C4ED5A1AF4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9BDECD-9ED0-44B7-A114-D1BDC66B5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8D545E-26FB-4747-93C1-3065DA39E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BF1E289-47F4-4F41-87A5-A9DA7B7B1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73" y="442024"/>
            <a:ext cx="7485276" cy="1553731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5BE8F6A-67FD-4FBE-989E-9829BE11E2DB}"/>
              </a:ext>
            </a:extLst>
          </p:cNvPr>
          <p:cNvSpPr txBox="1"/>
          <p:nvPr/>
        </p:nvSpPr>
        <p:spPr>
          <a:xfrm>
            <a:off x="4851286" y="926501"/>
            <a:ext cx="3277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latin typeface="JF Flat" panose="02000500000000000000" pitchFamily="50" charset="-78"/>
                <a:cs typeface="Sultan bold" pitchFamily="2" charset="-78"/>
              </a:rPr>
              <a:t>نظام التحكم المغلق</a:t>
            </a: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31F8AC58-BFB8-45B9-B01D-F3E3E745D8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7"/>
          <a:stretch/>
        </p:blipFill>
        <p:spPr>
          <a:xfrm>
            <a:off x="2559548" y="2410754"/>
            <a:ext cx="7264612" cy="39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6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D1088B8-EDC5-4EEE-A336-28C4ED5A1AF4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9BDECD-9ED0-44B7-A114-D1BDC66B5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8D545E-26FB-4747-93C1-3065DA39E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BF1E289-47F4-4F41-87A5-A9DA7B7B1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73" y="442024"/>
            <a:ext cx="7485276" cy="1553731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5BE8F6A-67FD-4FBE-989E-9829BE11E2DB}"/>
              </a:ext>
            </a:extLst>
          </p:cNvPr>
          <p:cNvSpPr txBox="1"/>
          <p:nvPr/>
        </p:nvSpPr>
        <p:spPr>
          <a:xfrm>
            <a:off x="4851286" y="926501"/>
            <a:ext cx="3277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latin typeface="JF Flat" panose="02000500000000000000" pitchFamily="50" charset="-78"/>
                <a:cs typeface="Sultan bold" pitchFamily="2" charset="-78"/>
              </a:rPr>
              <a:t>نظام التحكم المفتوح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48982BA-867F-431A-B0B3-C15CBF7FCF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3"/>
          <a:stretch/>
        </p:blipFill>
        <p:spPr>
          <a:xfrm>
            <a:off x="2785416" y="2743200"/>
            <a:ext cx="6680841" cy="23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3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D1088B8-EDC5-4EEE-A336-28C4ED5A1AF4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9BDECD-9ED0-44B7-A114-D1BDC66B5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8D545E-26FB-4747-93C1-3065DA39E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BF1E289-47F4-4F41-87A5-A9DA7B7B1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73" y="442024"/>
            <a:ext cx="7485276" cy="1553731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5BE8F6A-67FD-4FBE-989E-9829BE11E2DB}"/>
              </a:ext>
            </a:extLst>
          </p:cNvPr>
          <p:cNvSpPr txBox="1"/>
          <p:nvPr/>
        </p:nvSpPr>
        <p:spPr>
          <a:xfrm>
            <a:off x="3675356" y="856161"/>
            <a:ext cx="5468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latin typeface="JF Flat" panose="02000500000000000000" pitchFamily="50" charset="-78"/>
                <a:cs typeface="Sultan bold" pitchFamily="2" charset="-78"/>
              </a:rPr>
              <a:t>مقارنة بين النظام المغلق والنظام المفتوح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61D545E-1871-4186-2F9D-0C2B9C70422F}"/>
              </a:ext>
            </a:extLst>
          </p:cNvPr>
          <p:cNvGrpSpPr/>
          <p:nvPr/>
        </p:nvGrpSpPr>
        <p:grpSpPr>
          <a:xfrm>
            <a:off x="6236677" y="2206438"/>
            <a:ext cx="5530604" cy="1283298"/>
            <a:chOff x="6414117" y="1932147"/>
            <a:chExt cx="5530604" cy="1283298"/>
          </a:xfrm>
        </p:grpSpPr>
        <p:sp>
          <p:nvSpPr>
            <p:cNvPr id="24" name="مستطيل: زوايا مستديرة 23">
              <a:extLst>
                <a:ext uri="{FF2B5EF4-FFF2-40B4-BE49-F238E27FC236}">
                  <a16:creationId xmlns:a16="http://schemas.microsoft.com/office/drawing/2014/main" id="{515C5ABD-FFEA-44FF-87A8-9645FA529E24}"/>
                </a:ext>
              </a:extLst>
            </p:cNvPr>
            <p:cNvSpPr/>
            <p:nvPr/>
          </p:nvSpPr>
          <p:spPr>
            <a:xfrm>
              <a:off x="6518811" y="1932147"/>
              <a:ext cx="5425910" cy="10128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000" b="1" dirty="0">
                <a:cs typeface="Sultan bold" pitchFamily="2" charset="-78"/>
              </a:endParaRP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D165834E-65AB-4843-AEBF-3B949E6151F0}"/>
                </a:ext>
              </a:extLst>
            </p:cNvPr>
            <p:cNvSpPr txBox="1"/>
            <p:nvPr/>
          </p:nvSpPr>
          <p:spPr>
            <a:xfrm>
              <a:off x="6414117" y="2076672"/>
              <a:ext cx="5468644" cy="11387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cs typeface="Sultan bold" pitchFamily="2" charset="-78"/>
                </a:rPr>
                <a:t>يراقب المخرجات ويستخدم بياناتها في التحكم بالنظام وضبطه. </a:t>
              </a:r>
            </a:p>
            <a:p>
              <a:pPr algn="ctr"/>
              <a:endParaRPr lang="ar-SA" sz="2000" dirty="0">
                <a:cs typeface="Sultan bold" pitchFamily="2" charset="-78"/>
              </a:endParaRPr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CFF7122D-63FB-2FFD-C08D-9DD69E09EFD7}"/>
              </a:ext>
            </a:extLst>
          </p:cNvPr>
          <p:cNvGrpSpPr/>
          <p:nvPr/>
        </p:nvGrpSpPr>
        <p:grpSpPr>
          <a:xfrm>
            <a:off x="6341372" y="3453847"/>
            <a:ext cx="5394930" cy="1195426"/>
            <a:chOff x="6518812" y="3179556"/>
            <a:chExt cx="5394930" cy="1195426"/>
          </a:xfrm>
        </p:grpSpPr>
        <p:sp>
          <p:nvSpPr>
            <p:cNvPr id="26" name="مستطيل: زوايا مستديرة 25">
              <a:extLst>
                <a:ext uri="{FF2B5EF4-FFF2-40B4-BE49-F238E27FC236}">
                  <a16:creationId xmlns:a16="http://schemas.microsoft.com/office/drawing/2014/main" id="{285DD1A8-96A1-4A51-8386-BDDD2A02DD3C}"/>
                </a:ext>
              </a:extLst>
            </p:cNvPr>
            <p:cNvSpPr/>
            <p:nvPr/>
          </p:nvSpPr>
          <p:spPr>
            <a:xfrm>
              <a:off x="6518812" y="3179556"/>
              <a:ext cx="5394930" cy="88693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cs typeface="Sultan bold" pitchFamily="2" charset="-78"/>
                </a:rPr>
                <a:t>مراقبة </a:t>
              </a: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19FE7D4F-045F-4CF6-81F1-F8FA9349E0D6}"/>
                </a:ext>
              </a:extLst>
            </p:cNvPr>
            <p:cNvSpPr txBox="1"/>
            <p:nvPr/>
          </p:nvSpPr>
          <p:spPr>
            <a:xfrm>
              <a:off x="6701163" y="3236209"/>
              <a:ext cx="4894551" cy="11387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cs typeface="Sultan bold" pitchFamily="2" charset="-78"/>
                </a:rPr>
                <a:t>مراقبة المخرجات واستخدام بعض معلومات المراقبة لمقارنتها مع المخرجات المتوقعة من النظام.</a:t>
              </a:r>
            </a:p>
            <a:p>
              <a:pPr algn="ctr"/>
              <a:endParaRPr lang="ar-SA" sz="2000" dirty="0">
                <a:cs typeface="Sultan bold" pitchFamily="2" charset="-78"/>
              </a:endParaRPr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E1BD17F-24EE-1155-C69D-749829A5458E}"/>
              </a:ext>
            </a:extLst>
          </p:cNvPr>
          <p:cNvGrpSpPr/>
          <p:nvPr/>
        </p:nvGrpSpPr>
        <p:grpSpPr>
          <a:xfrm>
            <a:off x="6341371" y="4660939"/>
            <a:ext cx="5425909" cy="901199"/>
            <a:chOff x="6518811" y="4386648"/>
            <a:chExt cx="5425909" cy="901199"/>
          </a:xfrm>
        </p:grpSpPr>
        <p:sp>
          <p:nvSpPr>
            <p:cNvPr id="27" name="مستطيل: زوايا مستديرة 26">
              <a:extLst>
                <a:ext uri="{FF2B5EF4-FFF2-40B4-BE49-F238E27FC236}">
                  <a16:creationId xmlns:a16="http://schemas.microsoft.com/office/drawing/2014/main" id="{97FE8318-94EC-4802-93D6-0FEB842CA23A}"/>
                </a:ext>
              </a:extLst>
            </p:cNvPr>
            <p:cNvSpPr/>
            <p:nvPr/>
          </p:nvSpPr>
          <p:spPr>
            <a:xfrm>
              <a:off x="6518811" y="4388320"/>
              <a:ext cx="5394931" cy="89952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000" b="1" dirty="0">
                <a:cs typeface="Sultan bold" pitchFamily="2" charset="-78"/>
              </a:endParaRPr>
            </a:p>
          </p:txBody>
        </p: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986C6B46-6B0C-46C2-8810-227CAC0E99E1}"/>
                </a:ext>
              </a:extLst>
            </p:cNvPr>
            <p:cNvSpPr txBox="1"/>
            <p:nvPr/>
          </p:nvSpPr>
          <p:spPr>
            <a:xfrm>
              <a:off x="6549789" y="4386648"/>
              <a:ext cx="5394931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cs typeface="Sultan bold" pitchFamily="2" charset="-78"/>
                </a:rPr>
                <a:t>يصمم لتحقيق الظروف المناسبة للحصول على المخرجات</a:t>
              </a:r>
            </a:p>
            <a:p>
              <a:pPr algn="ctr"/>
              <a:r>
                <a:rPr lang="ar-SA" sz="2400" dirty="0">
                  <a:cs typeface="Sultan bold" pitchFamily="2" charset="-78"/>
                </a:rPr>
                <a:t> المرغوبة والمحافظة عليها بصورة آلية.</a:t>
              </a:r>
              <a:endParaRPr lang="ar-SA" sz="2000" dirty="0">
                <a:cs typeface="Sultan bold" pitchFamily="2" charset="-78"/>
              </a:endParaRP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5D383AF-DB97-2B94-A9C8-7DD61A7B429A}"/>
              </a:ext>
            </a:extLst>
          </p:cNvPr>
          <p:cNvGrpSpPr/>
          <p:nvPr/>
        </p:nvGrpSpPr>
        <p:grpSpPr>
          <a:xfrm>
            <a:off x="6367131" y="5863094"/>
            <a:ext cx="5394931" cy="900748"/>
            <a:chOff x="6518811" y="5660631"/>
            <a:chExt cx="5394931" cy="900748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9A69224-F22D-4B71-8DDF-C9C24EEE1E31}"/>
                </a:ext>
              </a:extLst>
            </p:cNvPr>
            <p:cNvSpPr/>
            <p:nvPr/>
          </p:nvSpPr>
          <p:spPr>
            <a:xfrm>
              <a:off x="6518811" y="5660631"/>
              <a:ext cx="5394931" cy="64633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000" b="1" dirty="0">
                <a:cs typeface="Sultan bold" pitchFamily="2" charset="-78"/>
              </a:endParaRP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8ED5722B-F566-4D7B-AD27-F0C9BFFB9EA0}"/>
                </a:ext>
              </a:extLst>
            </p:cNvPr>
            <p:cNvSpPr txBox="1"/>
            <p:nvPr/>
          </p:nvSpPr>
          <p:spPr>
            <a:xfrm>
              <a:off x="6701163" y="5791938"/>
              <a:ext cx="4894551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cs typeface="Sultan bold" pitchFamily="2" charset="-78"/>
                </a:rPr>
                <a:t>يقدم نظام التحكم المغلق التغذية الراجعة .</a:t>
              </a:r>
            </a:p>
            <a:p>
              <a:pPr algn="ctr"/>
              <a:endParaRPr lang="ar-SA" sz="2000" dirty="0">
                <a:cs typeface="Sultan bold" pitchFamily="2" charset="-78"/>
              </a:endParaRP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51CA4D41-6D7C-621C-2766-D93854B508EA}"/>
              </a:ext>
            </a:extLst>
          </p:cNvPr>
          <p:cNvGrpSpPr/>
          <p:nvPr/>
        </p:nvGrpSpPr>
        <p:grpSpPr>
          <a:xfrm>
            <a:off x="666116" y="2190086"/>
            <a:ext cx="5530604" cy="1012882"/>
            <a:chOff x="6414117" y="1932147"/>
            <a:chExt cx="5530604" cy="1012882"/>
          </a:xfrm>
        </p:grpSpPr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60CA8EC2-35AD-F9CD-AECA-4606C82CB652}"/>
                </a:ext>
              </a:extLst>
            </p:cNvPr>
            <p:cNvSpPr/>
            <p:nvPr/>
          </p:nvSpPr>
          <p:spPr>
            <a:xfrm>
              <a:off x="6518811" y="1932147"/>
              <a:ext cx="5425910" cy="10128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000" b="1" dirty="0">
                <a:cs typeface="Sultan bold" pitchFamily="2" charset="-78"/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DA1098D3-BBE6-2EF9-FB65-BDC199441973}"/>
                </a:ext>
              </a:extLst>
            </p:cNvPr>
            <p:cNvSpPr txBox="1"/>
            <p:nvPr/>
          </p:nvSpPr>
          <p:spPr>
            <a:xfrm>
              <a:off x="6414117" y="2076672"/>
              <a:ext cx="546864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cs typeface="Sultan bold" pitchFamily="2" charset="-78"/>
                </a:rPr>
                <a:t>لا يوجد للمخرجات أي تأثير على المدخلات أو في علمية التحكم.</a:t>
              </a:r>
              <a:endParaRPr lang="ar-SA" sz="2000" dirty="0">
                <a:cs typeface="Sultan bold" pitchFamily="2" charset="-78"/>
              </a:endParaRP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7CD58B38-8249-A2F8-89B7-EA5BF76E9DB8}"/>
              </a:ext>
            </a:extLst>
          </p:cNvPr>
          <p:cNvGrpSpPr/>
          <p:nvPr/>
        </p:nvGrpSpPr>
        <p:grpSpPr>
          <a:xfrm>
            <a:off x="770811" y="3437495"/>
            <a:ext cx="5394930" cy="1195426"/>
            <a:chOff x="6518812" y="3179556"/>
            <a:chExt cx="5394930" cy="1195426"/>
          </a:xfrm>
        </p:grpSpPr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F8F683D4-ED78-7ADB-28D8-23F0F0B944A9}"/>
                </a:ext>
              </a:extLst>
            </p:cNvPr>
            <p:cNvSpPr/>
            <p:nvPr/>
          </p:nvSpPr>
          <p:spPr>
            <a:xfrm>
              <a:off x="6518812" y="3179556"/>
              <a:ext cx="5394930" cy="88693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cs typeface="Sultan bold" pitchFamily="2" charset="-78"/>
                </a:rPr>
                <a:t>مراقبة </a:t>
              </a: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867AE9DA-B0C5-8D27-3335-4A45E089FB83}"/>
                </a:ext>
              </a:extLst>
            </p:cNvPr>
            <p:cNvSpPr txBox="1"/>
            <p:nvPr/>
          </p:nvSpPr>
          <p:spPr>
            <a:xfrm>
              <a:off x="6701163" y="3236209"/>
              <a:ext cx="4894551" cy="11387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cs typeface="Sultan bold" pitchFamily="2" charset="-78"/>
                </a:rPr>
                <a:t>لا يوجد مقارنة بين القيم الناتجة الفعلية، والقيم المطلوبة.</a:t>
              </a:r>
            </a:p>
            <a:p>
              <a:pPr algn="ctr"/>
              <a:endParaRPr lang="ar-SA" sz="2000" dirty="0">
                <a:cs typeface="Sultan bold" pitchFamily="2" charset="-78"/>
              </a:endParaRP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F00781DC-5974-13B7-84E4-E2DA1561380A}"/>
              </a:ext>
            </a:extLst>
          </p:cNvPr>
          <p:cNvGrpSpPr/>
          <p:nvPr/>
        </p:nvGrpSpPr>
        <p:grpSpPr>
          <a:xfrm>
            <a:off x="770810" y="4644587"/>
            <a:ext cx="5425909" cy="901199"/>
            <a:chOff x="6518811" y="4386648"/>
            <a:chExt cx="5425909" cy="901199"/>
          </a:xfrm>
        </p:grpSpPr>
        <p:sp>
          <p:nvSpPr>
            <p:cNvPr id="19" name="مستطيل: زوايا مستديرة 18">
              <a:extLst>
                <a:ext uri="{FF2B5EF4-FFF2-40B4-BE49-F238E27FC236}">
                  <a16:creationId xmlns:a16="http://schemas.microsoft.com/office/drawing/2014/main" id="{EB3D7D70-93D6-1826-87A5-11CA9DBDDFCE}"/>
                </a:ext>
              </a:extLst>
            </p:cNvPr>
            <p:cNvSpPr/>
            <p:nvPr/>
          </p:nvSpPr>
          <p:spPr>
            <a:xfrm>
              <a:off x="6518811" y="4388320"/>
              <a:ext cx="5394931" cy="89952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000" b="1" dirty="0">
                <a:cs typeface="Sultan bold" pitchFamily="2" charset="-78"/>
              </a:endParaRP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ECF9A83E-92FC-313B-4482-F765854CAD33}"/>
                </a:ext>
              </a:extLst>
            </p:cNvPr>
            <p:cNvSpPr txBox="1"/>
            <p:nvPr/>
          </p:nvSpPr>
          <p:spPr>
            <a:xfrm>
              <a:off x="6549789" y="4386648"/>
              <a:ext cx="5394931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cs typeface="Sultan bold" pitchFamily="2" charset="-78"/>
                </a:rPr>
                <a:t>يفتقر إلى القدرة على التعامل مع المتغيرات المحتملة في الظروف المحيطة.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F1859665-EB3C-72DE-58FE-1AAFCF8C8B8E}"/>
              </a:ext>
            </a:extLst>
          </p:cNvPr>
          <p:cNvGrpSpPr/>
          <p:nvPr/>
        </p:nvGrpSpPr>
        <p:grpSpPr>
          <a:xfrm>
            <a:off x="796570" y="5846742"/>
            <a:ext cx="5394931" cy="900748"/>
            <a:chOff x="6518811" y="5660631"/>
            <a:chExt cx="5394931" cy="900748"/>
          </a:xfrm>
        </p:grpSpPr>
        <p:sp>
          <p:nvSpPr>
            <p:cNvPr id="22" name="مستطيل: زوايا مستديرة 21">
              <a:extLst>
                <a:ext uri="{FF2B5EF4-FFF2-40B4-BE49-F238E27FC236}">
                  <a16:creationId xmlns:a16="http://schemas.microsoft.com/office/drawing/2014/main" id="{719EA1C2-D87A-7413-ECAC-D3CFE10D2C75}"/>
                </a:ext>
              </a:extLst>
            </p:cNvPr>
            <p:cNvSpPr/>
            <p:nvPr/>
          </p:nvSpPr>
          <p:spPr>
            <a:xfrm>
              <a:off x="6518811" y="5660631"/>
              <a:ext cx="5394931" cy="64633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000" b="1" dirty="0">
                <a:cs typeface="Sultan bold" pitchFamily="2" charset="-78"/>
              </a:endParaRP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98F81425-BA4A-DD65-A076-19E549162AD8}"/>
                </a:ext>
              </a:extLst>
            </p:cNvPr>
            <p:cNvSpPr txBox="1"/>
            <p:nvPr/>
          </p:nvSpPr>
          <p:spPr>
            <a:xfrm>
              <a:off x="6701163" y="5791938"/>
              <a:ext cx="4894551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cs typeface="Sultan bold" pitchFamily="2" charset="-78"/>
                </a:rPr>
                <a:t>لا يقدم نظام التحكم المفتوح أي تغذية راجعة.</a:t>
              </a:r>
            </a:p>
            <a:p>
              <a:pPr algn="ctr"/>
              <a:endParaRPr lang="ar-SA" sz="2000" dirty="0">
                <a:cs typeface="Sultan bol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559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512</Words>
  <Application>Microsoft Office PowerPoint</Application>
  <PresentationFormat>شاشة عريضة</PresentationFormat>
  <Paragraphs>87</Paragraphs>
  <Slides>20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Dubai</vt:lpstr>
      <vt:lpstr>JF Flat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abeer saleh</dc:creator>
  <cp:lastModifiedBy>abeer saleh</cp:lastModifiedBy>
  <cp:revision>353</cp:revision>
  <dcterms:created xsi:type="dcterms:W3CDTF">2021-12-07T20:34:41Z</dcterms:created>
  <dcterms:modified xsi:type="dcterms:W3CDTF">2022-12-11T17:03:03Z</dcterms:modified>
</cp:coreProperties>
</file>