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1"/>
  </p:notesMasterIdLst>
  <p:sldIdLst>
    <p:sldId id="256" r:id="rId2"/>
    <p:sldId id="261" r:id="rId3"/>
    <p:sldId id="303" r:id="rId4"/>
    <p:sldId id="267" r:id="rId5"/>
    <p:sldId id="268" r:id="rId6"/>
    <p:sldId id="272" r:id="rId7"/>
    <p:sldId id="278" r:id="rId8"/>
    <p:sldId id="326" r:id="rId9"/>
    <p:sldId id="277" r:id="rId10"/>
    <p:sldId id="273" r:id="rId11"/>
    <p:sldId id="274" r:id="rId12"/>
    <p:sldId id="283" r:id="rId13"/>
    <p:sldId id="275" r:id="rId14"/>
    <p:sldId id="279" r:id="rId15"/>
    <p:sldId id="297" r:id="rId16"/>
    <p:sldId id="280" r:id="rId17"/>
    <p:sldId id="301" r:id="rId18"/>
    <p:sldId id="281" r:id="rId19"/>
    <p:sldId id="286" r:id="rId20"/>
    <p:sldId id="288" r:id="rId21"/>
    <p:sldId id="289" r:id="rId22"/>
    <p:sldId id="287" r:id="rId23"/>
    <p:sldId id="284" r:id="rId24"/>
    <p:sldId id="290" r:id="rId25"/>
    <p:sldId id="291" r:id="rId26"/>
    <p:sldId id="300" r:id="rId27"/>
    <p:sldId id="325" r:id="rId28"/>
    <p:sldId id="302" r:id="rId29"/>
    <p:sldId id="266" r:id="rId3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950A"/>
    <a:srgbClr val="C33726"/>
    <a:srgbClr val="E1C6AB"/>
    <a:srgbClr val="BE0010"/>
    <a:srgbClr val="404040"/>
    <a:srgbClr val="046880"/>
    <a:srgbClr val="96B3C1"/>
    <a:srgbClr val="3A3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0" autoAdjust="0"/>
    <p:restoredTop sz="94660"/>
  </p:normalViewPr>
  <p:slideViewPr>
    <p:cSldViewPr snapToGrid="0">
      <p:cViewPr varScale="1">
        <p:scale>
          <a:sx n="64" d="100"/>
          <a:sy n="64" d="100"/>
        </p:scale>
        <p:origin x="9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ECEFEDE-F00C-4A3C-8246-0B4E37E1249B}" type="datetimeFigureOut">
              <a:rPr lang="ar-SA" smtClean="0"/>
              <a:t>25/07/44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3F2169-ADFD-4510-BC7C-C77A8021D910}" type="slidenum">
              <a:rPr lang="ar-SA" smtClean="0"/>
              <a:t>‹#›</a:t>
            </a:fld>
            <a:endParaRPr lang="ar-SA"/>
          </a:p>
        </p:txBody>
      </p:sp>
    </p:spTree>
    <p:extLst>
      <p:ext uri="{BB962C8B-B14F-4D97-AF65-F5344CB8AC3E}">
        <p14:creationId xmlns:p14="http://schemas.microsoft.com/office/powerpoint/2010/main" val="5247752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ملاحظة: يضغط على الصور داخل الساعة بترتيب من اليمين لظهور السؤال والاجابة عليه من قبل </a:t>
            </a:r>
            <a:r>
              <a:rPr lang="ar-SA" dirty="0" err="1"/>
              <a:t>الطلبه</a:t>
            </a:r>
            <a:r>
              <a:rPr lang="ar-SA" dirty="0"/>
              <a:t> .</a:t>
            </a:r>
          </a:p>
        </p:txBody>
      </p:sp>
      <p:sp>
        <p:nvSpPr>
          <p:cNvPr id="4" name="عنصر نائب لرقم الشريحة 3"/>
          <p:cNvSpPr>
            <a:spLocks noGrp="1"/>
          </p:cNvSpPr>
          <p:nvPr>
            <p:ph type="sldNum" sz="quarter" idx="5"/>
          </p:nvPr>
        </p:nvSpPr>
        <p:spPr/>
        <p:txBody>
          <a:bodyPr/>
          <a:lstStyle/>
          <a:p>
            <a:fld id="{2D3F2169-ADFD-4510-BC7C-C77A8021D910}" type="slidenum">
              <a:rPr lang="ar-SA" smtClean="0"/>
              <a:t>12</a:t>
            </a:fld>
            <a:endParaRPr lang="ar-SA"/>
          </a:p>
        </p:txBody>
      </p:sp>
    </p:spTree>
    <p:extLst>
      <p:ext uri="{BB962C8B-B14F-4D97-AF65-F5344CB8AC3E}">
        <p14:creationId xmlns:p14="http://schemas.microsoft.com/office/powerpoint/2010/main" val="3631247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DB20FBE-356D-488B-B820-205F312F159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FCDE8A2-65DA-46E6-AC3F-9D92F190A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89C460B-B57D-49A8-861D-F93E0B2B0AE6}"/>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5" name="عنصر نائب للتذييل 4">
            <a:extLst>
              <a:ext uri="{FF2B5EF4-FFF2-40B4-BE49-F238E27FC236}">
                <a16:creationId xmlns:a16="http://schemas.microsoft.com/office/drawing/2014/main" id="{788B9DE6-9B27-4C99-A8F1-3C126A70F0F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9D9F529-E93D-4C3E-9185-361284AE9F9F}"/>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149144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D86ABC-6429-4C79-AC91-57EEE79D9E5D}"/>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0B5C9B8-781F-4E6C-B247-858C200539B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100A5F0-9C53-4BA9-BEC6-8984711F1420}"/>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5" name="عنصر نائب للتذييل 4">
            <a:extLst>
              <a:ext uri="{FF2B5EF4-FFF2-40B4-BE49-F238E27FC236}">
                <a16:creationId xmlns:a16="http://schemas.microsoft.com/office/drawing/2014/main" id="{6E2BFC17-C4EA-40AB-BE1E-B8DEBBB7C7A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348814B-77BD-4683-8EA6-7370C100997B}"/>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468667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2FC3CAE-FFF2-42C3-98F8-71C8B92F034B}"/>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6BA4BC2-1601-4302-8667-7BFC34CC795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99D6798-4FC8-499A-A8DC-74E4117C3FA8}"/>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5" name="عنصر نائب للتذييل 4">
            <a:extLst>
              <a:ext uri="{FF2B5EF4-FFF2-40B4-BE49-F238E27FC236}">
                <a16:creationId xmlns:a16="http://schemas.microsoft.com/office/drawing/2014/main" id="{31DDFE83-9311-4590-A80A-D5A965B0A03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96BF454-6D7D-4806-991A-0DDFF91E1937}"/>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2877029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89FF289-62DA-4642-8D3B-374D4120944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A42FBED-FD54-4D44-9C0C-60F22744C3E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7C23B94-E302-4706-9D4F-0FC002DEC17C}"/>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5" name="عنصر نائب للتذييل 4">
            <a:extLst>
              <a:ext uri="{FF2B5EF4-FFF2-40B4-BE49-F238E27FC236}">
                <a16:creationId xmlns:a16="http://schemas.microsoft.com/office/drawing/2014/main" id="{CFBAA3DF-532E-4D13-B534-60BDCF8CD59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3098B93-CC0A-48CC-A32D-173B4D5D2D22}"/>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80346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7013D0-AD62-4DAD-9663-3B6E37F669AB}"/>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190BEBE-D32C-4AE1-9203-276F0134ED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60FAE6A-0E60-49B4-AB94-10E660EE338C}"/>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5" name="عنصر نائب للتذييل 4">
            <a:extLst>
              <a:ext uri="{FF2B5EF4-FFF2-40B4-BE49-F238E27FC236}">
                <a16:creationId xmlns:a16="http://schemas.microsoft.com/office/drawing/2014/main" id="{9C70B023-F8F6-4ECE-9215-188E865B334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CC7C204-ADF4-43AB-A0AD-F1F001034997}"/>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2054865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671CA0F-9980-4020-B3C5-C73BBC91AD7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0967E1C-400B-4B0B-B321-D8A7643EF6DA}"/>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DF455F06-A972-4A0D-AE92-D2EBDEEF126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08BEB11-3CEF-4142-87C0-282F02121A80}"/>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6" name="عنصر نائب للتذييل 5">
            <a:extLst>
              <a:ext uri="{FF2B5EF4-FFF2-40B4-BE49-F238E27FC236}">
                <a16:creationId xmlns:a16="http://schemas.microsoft.com/office/drawing/2014/main" id="{C5A1A84F-0E66-4CB4-963A-CCB78AF3B77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CDC74FB-4DE5-48E3-AE92-ADE2EB81551A}"/>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552731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F9215C5-97A7-48AD-A763-DE40DD65E19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B0277D6-AC65-4D7B-828B-9298991F2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024606EA-B1E9-4E8C-A228-D590563B216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47716720-38AC-46C8-AD4F-8452565BDE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B12B696A-3EFE-4B6A-AAE8-C1BEA5D9E709}"/>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4A72003-5156-4B36-B15F-3F7829640781}"/>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8" name="عنصر نائب للتذييل 7">
            <a:extLst>
              <a:ext uri="{FF2B5EF4-FFF2-40B4-BE49-F238E27FC236}">
                <a16:creationId xmlns:a16="http://schemas.microsoft.com/office/drawing/2014/main" id="{10A1BF0F-4D01-4257-9622-FE7209B1C343}"/>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0962081-4AF0-4BB5-A431-1642E2A68AAA}"/>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3020001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F1A3A00-1C84-494B-8646-35FD1F87079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9D57C138-4C6F-4966-BC8E-7C3D7EBCBAA3}"/>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4" name="عنصر نائب للتذييل 3">
            <a:extLst>
              <a:ext uri="{FF2B5EF4-FFF2-40B4-BE49-F238E27FC236}">
                <a16:creationId xmlns:a16="http://schemas.microsoft.com/office/drawing/2014/main" id="{7DE2E727-CC38-4584-9345-82022893F786}"/>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4B9AAE67-CFD4-4DDA-978C-643459BC8F96}"/>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360546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8083E43-5717-4A29-B0E6-4B3F33CA9D86}"/>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3" name="عنصر نائب للتذييل 2">
            <a:extLst>
              <a:ext uri="{FF2B5EF4-FFF2-40B4-BE49-F238E27FC236}">
                <a16:creationId xmlns:a16="http://schemas.microsoft.com/office/drawing/2014/main" id="{9FD64A6F-0D72-4E4A-88B4-AE291C6AAC1A}"/>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16EF85B8-3E50-4EDB-9403-4DBE6E0B576D}"/>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122389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3F044B-CAB4-4FD3-8977-3A3E83ED7BD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828E7ED-E76E-4D0D-8F6A-4B05E5E55E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90C18CC6-280C-4F96-89EC-9158503B8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70AA1BF-22FC-42D3-AF65-ECB15FA1D442}"/>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6" name="عنصر نائب للتذييل 5">
            <a:extLst>
              <a:ext uri="{FF2B5EF4-FFF2-40B4-BE49-F238E27FC236}">
                <a16:creationId xmlns:a16="http://schemas.microsoft.com/office/drawing/2014/main" id="{AD53180D-413A-446C-B2E7-F12569C6320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B7E12CF-EBC5-42E6-AF26-42F26C37045A}"/>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1183977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F123794-AAF2-4F59-BCD9-B7BC3869D10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0AE844B4-8AF7-4288-8AF5-C91B8812D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8077D6C4-40AE-48B2-A85C-7C64E0405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B773AF9-5CB3-410C-B01F-8F6A723957D4}"/>
              </a:ext>
            </a:extLst>
          </p:cNvPr>
          <p:cNvSpPr>
            <a:spLocks noGrp="1"/>
          </p:cNvSpPr>
          <p:nvPr>
            <p:ph type="dt" sz="half" idx="10"/>
          </p:nvPr>
        </p:nvSpPr>
        <p:spPr/>
        <p:txBody>
          <a:bodyPr/>
          <a:lstStyle/>
          <a:p>
            <a:fld id="{BE550DF8-E429-4AAA-8A41-4DD3D0EB850C}" type="datetimeFigureOut">
              <a:rPr lang="ar-SA" smtClean="0"/>
              <a:t>25/07/44</a:t>
            </a:fld>
            <a:endParaRPr lang="ar-SA"/>
          </a:p>
        </p:txBody>
      </p:sp>
      <p:sp>
        <p:nvSpPr>
          <p:cNvPr id="6" name="عنصر نائب للتذييل 5">
            <a:extLst>
              <a:ext uri="{FF2B5EF4-FFF2-40B4-BE49-F238E27FC236}">
                <a16:creationId xmlns:a16="http://schemas.microsoft.com/office/drawing/2014/main" id="{9054229A-1294-44CB-8A70-659F538120D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12DDFC5-A69C-446B-9199-8F67D541D8B8}"/>
              </a:ext>
            </a:extLst>
          </p:cNvPr>
          <p:cNvSpPr>
            <a:spLocks noGrp="1"/>
          </p:cNvSpPr>
          <p:nvPr>
            <p:ph type="sldNum" sz="quarter" idx="12"/>
          </p:nvPr>
        </p:nvSpPr>
        <p:spPr/>
        <p:txBody>
          <a:bodyPr/>
          <a:lstStyle/>
          <a:p>
            <a:fld id="{2999F7A9-84B7-47F0-8FD0-717E10DCC4C6}" type="slidenum">
              <a:rPr lang="ar-SA" smtClean="0"/>
              <a:t>‹#›</a:t>
            </a:fld>
            <a:endParaRPr lang="ar-SA"/>
          </a:p>
        </p:txBody>
      </p:sp>
    </p:spTree>
    <p:extLst>
      <p:ext uri="{BB962C8B-B14F-4D97-AF65-F5344CB8AC3E}">
        <p14:creationId xmlns:p14="http://schemas.microsoft.com/office/powerpoint/2010/main" val="378146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F06B01F-8CFE-419B-90A0-B10930010CDB}"/>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F149B55-25B5-4F35-BCB4-C6D8ADDCBE0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FF9F7E3-4A24-45EA-A639-C306650C957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E550DF8-E429-4AAA-8A41-4DD3D0EB850C}" type="datetimeFigureOut">
              <a:rPr lang="ar-SA" smtClean="0"/>
              <a:t>25/07/44</a:t>
            </a:fld>
            <a:endParaRPr lang="ar-SA"/>
          </a:p>
        </p:txBody>
      </p:sp>
      <p:sp>
        <p:nvSpPr>
          <p:cNvPr id="5" name="عنصر نائب للتذييل 4">
            <a:extLst>
              <a:ext uri="{FF2B5EF4-FFF2-40B4-BE49-F238E27FC236}">
                <a16:creationId xmlns:a16="http://schemas.microsoft.com/office/drawing/2014/main" id="{264784F7-08AD-4531-B72E-244873DED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B2DCAB36-8162-44BB-AD5D-AD26C564FA93}"/>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999F7A9-84B7-47F0-8FD0-717E10DCC4C6}" type="slidenum">
              <a:rPr lang="ar-SA" smtClean="0"/>
              <a:t>‹#›</a:t>
            </a:fld>
            <a:endParaRPr lang="ar-SA"/>
          </a:p>
        </p:txBody>
      </p:sp>
    </p:spTree>
    <p:extLst>
      <p:ext uri="{BB962C8B-B14F-4D97-AF65-F5344CB8AC3E}">
        <p14:creationId xmlns:p14="http://schemas.microsoft.com/office/powerpoint/2010/main" val="3508524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3" name="قلب الصفحة.wav"/>
          </p:stSnd>
        </p:sndAc>
      </p:transition>
    </mc:Choice>
    <mc:Fallback xmlns="">
      <p:transition spd="slow">
        <p:fade/>
        <p:sndAc>
          <p:stSnd>
            <p:snd r:embed="rId14" name="قلب الصفحة.wav"/>
          </p:stSnd>
        </p:sndAc>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audio" Target="../media/audio1.wav"/><Relationship Id="rId5" Type="http://schemas.openxmlformats.org/officeDocument/2006/relationships/image" Target="../media/image25.jpe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9.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hyperlink" Target="https://ca.cst.gov.sa/l/recycle/"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805656" y="-2497870"/>
            <a:ext cx="655725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9" name="صورة 8">
            <a:extLst>
              <a:ext uri="{FF2B5EF4-FFF2-40B4-BE49-F238E27FC236}">
                <a16:creationId xmlns:a16="http://schemas.microsoft.com/office/drawing/2014/main" id="{4C7A9B63-E380-4690-ABBA-6E33E964EC58}"/>
              </a:ext>
            </a:extLst>
          </p:cNvPr>
          <p:cNvPicPr>
            <a:picLocks noChangeAspect="1"/>
          </p:cNvPicPr>
          <p:nvPr/>
        </p:nvPicPr>
        <p:blipFill>
          <a:blip r:embed="rId3">
            <a:clrChange>
              <a:clrFrom>
                <a:srgbClr val="B49F8C"/>
              </a:clrFrom>
              <a:clrTo>
                <a:srgbClr val="B49F8C">
                  <a:alpha val="0"/>
                </a:srgbClr>
              </a:clrTo>
            </a:clrChange>
            <a:extLst>
              <a:ext uri="{28A0092B-C50C-407E-A947-70E740481C1C}">
                <a14:useLocalDpi xmlns:a14="http://schemas.microsoft.com/office/drawing/2010/main" val="0"/>
              </a:ext>
            </a:extLst>
          </a:blip>
          <a:stretch>
            <a:fillRect/>
          </a:stretch>
        </p:blipFill>
        <p:spPr>
          <a:xfrm>
            <a:off x="3191515" y="334916"/>
            <a:ext cx="6290110" cy="4134538"/>
          </a:xfrm>
          <a:prstGeom prst="rect">
            <a:avLst/>
          </a:prstGeom>
        </p:spPr>
      </p:pic>
      <p:sp>
        <p:nvSpPr>
          <p:cNvPr id="10" name="مربع نص 9">
            <a:extLst>
              <a:ext uri="{FF2B5EF4-FFF2-40B4-BE49-F238E27FC236}">
                <a16:creationId xmlns:a16="http://schemas.microsoft.com/office/drawing/2014/main" id="{EA211911-F94A-4746-8D43-FEA1F7B55E24}"/>
              </a:ext>
            </a:extLst>
          </p:cNvPr>
          <p:cNvSpPr txBox="1"/>
          <p:nvPr/>
        </p:nvSpPr>
        <p:spPr>
          <a:xfrm>
            <a:off x="3507546" y="4584092"/>
            <a:ext cx="5456162" cy="1938992"/>
          </a:xfrm>
          <a:prstGeom prst="rect">
            <a:avLst/>
          </a:prstGeom>
          <a:noFill/>
        </p:spPr>
        <p:txBody>
          <a:bodyPr wrap="square" rtlCol="1">
            <a:spAutoFit/>
          </a:bodyPr>
          <a:lstStyle/>
          <a:p>
            <a:pPr algn="ctr"/>
            <a:r>
              <a:rPr lang="ar-SA" sz="4000" dirty="0">
                <a:solidFill>
                  <a:srgbClr val="C00000"/>
                </a:solidFill>
                <a:latin typeface="(A) Arslan Wessam B" panose="03020402040406030203" pitchFamily="66" charset="-78"/>
                <a:cs typeface="Sultan bold" pitchFamily="2" charset="-78"/>
              </a:rPr>
              <a:t>الوحدة الثانية : </a:t>
            </a:r>
            <a:r>
              <a:rPr lang="ar-SA" sz="4000" dirty="0">
                <a:solidFill>
                  <a:srgbClr val="3A3E41"/>
                </a:solidFill>
                <a:latin typeface="(A) Arslan Wessam B" panose="03020402040406030203" pitchFamily="66" charset="-78"/>
                <a:cs typeface="Sultan bold" pitchFamily="2" charset="-78"/>
              </a:rPr>
              <a:t>التقنية والحياة</a:t>
            </a:r>
          </a:p>
          <a:p>
            <a:pPr algn="ctr"/>
            <a:r>
              <a:rPr lang="ar-SA" sz="4000" dirty="0">
                <a:solidFill>
                  <a:srgbClr val="C00000"/>
                </a:solidFill>
                <a:latin typeface="(A) Arslan Wessam B" panose="03020402040406030203" pitchFamily="66" charset="-78"/>
                <a:cs typeface="Sultan bold" pitchFamily="2" charset="-78"/>
              </a:rPr>
              <a:t>الدرس الرابع : </a:t>
            </a:r>
            <a:r>
              <a:rPr lang="ar-SA" sz="4000" dirty="0">
                <a:solidFill>
                  <a:srgbClr val="3A3E41"/>
                </a:solidFill>
                <a:latin typeface="(A) Arslan Wessam B" panose="03020402040406030203" pitchFamily="66" charset="-78"/>
                <a:cs typeface="Sultan bold" pitchFamily="2" charset="-78"/>
              </a:rPr>
              <a:t>الصحة والبيئة</a:t>
            </a:r>
          </a:p>
          <a:p>
            <a:pPr algn="ctr"/>
            <a:r>
              <a:rPr lang="ar-SA" sz="4000" dirty="0">
                <a:solidFill>
                  <a:srgbClr val="C00000"/>
                </a:solidFill>
                <a:latin typeface="(A) Arslan Wessam B" panose="03020402040406030203" pitchFamily="66" charset="-78"/>
                <a:cs typeface="Sultan bold" pitchFamily="2" charset="-78"/>
              </a:rPr>
              <a:t>إعداد الاستاذة : </a:t>
            </a:r>
            <a:r>
              <a:rPr lang="ar-SA" sz="4000" dirty="0">
                <a:solidFill>
                  <a:srgbClr val="3A3E41"/>
                </a:solidFill>
                <a:latin typeface="(A) Arslan Wessam B" panose="03020402040406030203" pitchFamily="66" charset="-78"/>
                <a:cs typeface="Sultan bold" pitchFamily="2" charset="-78"/>
              </a:rPr>
              <a:t>عبير الغريب</a:t>
            </a:r>
          </a:p>
        </p:txBody>
      </p:sp>
      <p:grpSp>
        <p:nvGrpSpPr>
          <p:cNvPr id="11" name="مجموعة 10">
            <a:extLst>
              <a:ext uri="{FF2B5EF4-FFF2-40B4-BE49-F238E27FC236}">
                <a16:creationId xmlns:a16="http://schemas.microsoft.com/office/drawing/2014/main" id="{33AED0AD-2E19-403F-A0D4-87203D1CCE0C}"/>
              </a:ext>
            </a:extLst>
          </p:cNvPr>
          <p:cNvGrpSpPr/>
          <p:nvPr/>
        </p:nvGrpSpPr>
        <p:grpSpPr>
          <a:xfrm>
            <a:off x="478560" y="-348555"/>
            <a:ext cx="11043350" cy="837411"/>
            <a:chOff x="478560" y="-348555"/>
            <a:chExt cx="11043350" cy="837411"/>
          </a:xfrm>
        </p:grpSpPr>
        <p:pic>
          <p:nvPicPr>
            <p:cNvPr id="12" name="صورة 11" descr="صورة تحتوي على نص&#10;&#10;تم إنشاء الوصف تلقائياً">
              <a:extLst>
                <a:ext uri="{FF2B5EF4-FFF2-40B4-BE49-F238E27FC236}">
                  <a16:creationId xmlns:a16="http://schemas.microsoft.com/office/drawing/2014/main" id="{8AD0FC42-2C4E-46E8-88D9-2717DADF2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13" name="صورة 12" descr="صورة تحتوي على نص&#10;&#10;تم إنشاء الوصف تلقائياً">
              <a:extLst>
                <a:ext uri="{FF2B5EF4-FFF2-40B4-BE49-F238E27FC236}">
                  <a16:creationId xmlns:a16="http://schemas.microsoft.com/office/drawing/2014/main" id="{BCD10958-24EE-4279-8298-754E24651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Tree>
    <p:extLst>
      <p:ext uri="{BB962C8B-B14F-4D97-AF65-F5344CB8AC3E}">
        <p14:creationId xmlns:p14="http://schemas.microsoft.com/office/powerpoint/2010/main" val="3117030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574995"/>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النفايات الرقمية</a:t>
            </a:r>
          </a:p>
        </p:txBody>
      </p:sp>
      <p:sp>
        <p:nvSpPr>
          <p:cNvPr id="8" name="Rectangle 5">
            <a:extLst>
              <a:ext uri="{FF2B5EF4-FFF2-40B4-BE49-F238E27FC236}">
                <a16:creationId xmlns:a16="http://schemas.microsoft.com/office/drawing/2014/main" id="{A3CA735F-817A-4099-9204-F59847851FD5}"/>
              </a:ext>
            </a:extLst>
          </p:cNvPr>
          <p:cNvSpPr>
            <a:spLocks noChangeArrowheads="1"/>
          </p:cNvSpPr>
          <p:nvPr/>
        </p:nvSpPr>
        <p:spPr bwMode="auto">
          <a:xfrm>
            <a:off x="173487" y="1946785"/>
            <a:ext cx="11891902" cy="1699276"/>
          </a:xfrm>
          <a:prstGeom prst="rect">
            <a:avLst/>
          </a:prstGeom>
          <a:noFill/>
          <a:ln w="9525">
            <a:noFill/>
            <a:miter lim="800000"/>
            <a:headEnd/>
            <a:tailEnd/>
          </a:ln>
          <a:effectLst/>
        </p:spPr>
        <p:txBody>
          <a:bodyPr anchor="ctr"/>
          <a:lstStyle/>
          <a:p>
            <a:pPr algn="ctr" rtl="1" eaLnBrk="1" hangingPunct="1">
              <a:defRPr/>
            </a:pPr>
            <a:r>
              <a:rPr lang="ar-SA" sz="2800" dirty="0">
                <a:solidFill>
                  <a:schemeClr val="tx1"/>
                </a:solidFill>
                <a:latin typeface="Calibri" panose="020F0502020204030204" pitchFamily="34" charset="0"/>
                <a:cs typeface="Sultan bold" pitchFamily="2" charset="-78"/>
              </a:rPr>
              <a:t>تحتوي </a:t>
            </a:r>
            <a:r>
              <a:rPr lang="ar-SA" sz="2800" dirty="0">
                <a:solidFill>
                  <a:srgbClr val="C00000"/>
                </a:solidFill>
                <a:latin typeface="Calibri" panose="020F0502020204030204" pitchFamily="34" charset="0"/>
                <a:cs typeface="Sultan bold" pitchFamily="2" charset="-78"/>
              </a:rPr>
              <a:t>الأجهزة الرقمية </a:t>
            </a:r>
            <a:r>
              <a:rPr lang="ar-SA" sz="2800" dirty="0">
                <a:solidFill>
                  <a:schemeClr val="tx1"/>
                </a:solidFill>
                <a:latin typeface="Calibri" panose="020F0502020204030204" pitchFamily="34" charset="0"/>
                <a:cs typeface="Sultan bold" pitchFamily="2" charset="-78"/>
              </a:rPr>
              <a:t>على مواد سامة تسبب تلوث التربة والهواء والماء، مثل الرصاص والنيكل والزئبق. </a:t>
            </a:r>
          </a:p>
          <a:p>
            <a:pPr algn="ctr" rtl="1" eaLnBrk="1" hangingPunct="1">
              <a:defRPr/>
            </a:pPr>
            <a:r>
              <a:rPr lang="ar-SA" sz="2800" dirty="0">
                <a:solidFill>
                  <a:schemeClr val="tx1"/>
                </a:solidFill>
                <a:latin typeface="Calibri" panose="020F0502020204030204" pitchFamily="34" charset="0"/>
                <a:cs typeface="Sultan bold" pitchFamily="2" charset="-78"/>
              </a:rPr>
              <a:t>تؤثر هذه المواد والمعادن الثقيلة على المحاصيل الزراعية والأشجار والنباتات والحياة المائية، مما يعني انتقال هذا التلوث إلى البشر، يمكن </a:t>
            </a:r>
            <a:r>
              <a:rPr lang="ar-SA" sz="2800" dirty="0">
                <a:solidFill>
                  <a:srgbClr val="C00000"/>
                </a:solidFill>
                <a:latin typeface="Calibri" panose="020F0502020204030204" pitchFamily="34" charset="0"/>
                <a:cs typeface="Sultan bold" pitchFamily="2" charset="-78"/>
              </a:rPr>
              <a:t>تحويل النفايات إلى طاقة </a:t>
            </a:r>
            <a:r>
              <a:rPr lang="ar-SA" sz="2800" dirty="0">
                <a:solidFill>
                  <a:schemeClr val="tx1"/>
                </a:solidFill>
                <a:latin typeface="Calibri" panose="020F0502020204030204" pitchFamily="34" charset="0"/>
                <a:cs typeface="Sultan bold" pitchFamily="2" charset="-78"/>
              </a:rPr>
              <a:t>من خلال توليد الطاقة الحرارية أو الكهربائية من النفايات عن طريق تحويل المواد غير القابلة لإعادة التدوير بالمرور بعمليات مختلفة.</a:t>
            </a:r>
          </a:p>
          <a:p>
            <a:pPr algn="ctr" rtl="1" eaLnBrk="1" hangingPunct="1">
              <a:defRPr/>
            </a:pPr>
            <a:endParaRPr lang="ar-SA" sz="2800" dirty="0">
              <a:solidFill>
                <a:schemeClr val="tx1"/>
              </a:solidFill>
              <a:latin typeface="Calibri" panose="020F0502020204030204" pitchFamily="34" charset="0"/>
              <a:cs typeface="Sultan bold" pitchFamily="2" charset="-78"/>
            </a:endParaRPr>
          </a:p>
        </p:txBody>
      </p:sp>
      <p:pic>
        <p:nvPicPr>
          <p:cNvPr id="3" name="صورة 2" descr="صورة تحتوي على داخلي&#10;&#10;تم إنشاء الوصف تلقائياً">
            <a:extLst>
              <a:ext uri="{FF2B5EF4-FFF2-40B4-BE49-F238E27FC236}">
                <a16:creationId xmlns:a16="http://schemas.microsoft.com/office/drawing/2014/main" id="{B68AA928-06AE-4E26-B030-E57D28472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348" y="3401614"/>
            <a:ext cx="5421779" cy="3449485"/>
          </a:xfrm>
          <a:prstGeom prst="rect">
            <a:avLst/>
          </a:prstGeom>
        </p:spPr>
      </p:pic>
    </p:spTree>
    <p:extLst>
      <p:ext uri="{BB962C8B-B14F-4D97-AF65-F5344CB8AC3E}">
        <p14:creationId xmlns:p14="http://schemas.microsoft.com/office/powerpoint/2010/main" val="377706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تقليل النفايات الرقمية</a:t>
            </a:r>
          </a:p>
        </p:txBody>
      </p:sp>
      <p:pic>
        <p:nvPicPr>
          <p:cNvPr id="14" name="صورة 13" descr="صورة تحتوي على نص, علامة, ملكة&#10;&#10;تم إنشاء الوصف تلقائياً">
            <a:extLst>
              <a:ext uri="{FF2B5EF4-FFF2-40B4-BE49-F238E27FC236}">
                <a16:creationId xmlns:a16="http://schemas.microsoft.com/office/drawing/2014/main" id="{9169C9A4-9B2D-41D7-BB53-4E23D7D0C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515" y="2611986"/>
            <a:ext cx="6154009" cy="3458058"/>
          </a:xfrm>
          <a:prstGeom prst="rect">
            <a:avLst/>
          </a:prstGeom>
        </p:spPr>
      </p:pic>
      <p:grpSp>
        <p:nvGrpSpPr>
          <p:cNvPr id="16" name="مجموعة 15">
            <a:extLst>
              <a:ext uri="{FF2B5EF4-FFF2-40B4-BE49-F238E27FC236}">
                <a16:creationId xmlns:a16="http://schemas.microsoft.com/office/drawing/2014/main" id="{71E50136-CD28-4711-A546-7EE3F3DE8796}"/>
              </a:ext>
            </a:extLst>
          </p:cNvPr>
          <p:cNvGrpSpPr/>
          <p:nvPr/>
        </p:nvGrpSpPr>
        <p:grpSpPr>
          <a:xfrm>
            <a:off x="478561" y="4535161"/>
            <a:ext cx="3978629" cy="765068"/>
            <a:chOff x="-360519" y="2703347"/>
            <a:chExt cx="3978629" cy="765068"/>
          </a:xfrm>
        </p:grpSpPr>
        <p:sp>
          <p:nvSpPr>
            <p:cNvPr id="17" name="Rectangle 5">
              <a:extLst>
                <a:ext uri="{FF2B5EF4-FFF2-40B4-BE49-F238E27FC236}">
                  <a16:creationId xmlns:a16="http://schemas.microsoft.com/office/drawing/2014/main" id="{1C544DC5-FB58-42F9-B14C-971192B9F03B}"/>
                </a:ext>
              </a:extLst>
            </p:cNvPr>
            <p:cNvSpPr>
              <a:spLocks noChangeArrowheads="1"/>
            </p:cNvSpPr>
            <p:nvPr/>
          </p:nvSpPr>
          <p:spPr bwMode="auto">
            <a:xfrm>
              <a:off x="-360519" y="2703347"/>
              <a:ext cx="3363904" cy="358251"/>
            </a:xfrm>
            <a:prstGeom prst="rect">
              <a:avLst/>
            </a:prstGeom>
            <a:noFill/>
            <a:ln w="9525">
              <a:noFill/>
              <a:miter lim="800000"/>
              <a:headEnd/>
              <a:tailEnd/>
            </a:ln>
            <a:effectLst/>
          </p:spPr>
          <p:txBody>
            <a:bodyPr anchor="ctr"/>
            <a:lstStyle/>
            <a:p>
              <a:pPr algn="ctr" rtl="1" eaLnBrk="1" hangingPunct="1">
                <a:defRPr/>
              </a:pPr>
              <a:r>
                <a:rPr lang="ar-SA" sz="2400" dirty="0">
                  <a:solidFill>
                    <a:srgbClr val="C00000"/>
                  </a:solidFill>
                  <a:latin typeface="Calibri" panose="020F0502020204030204" pitchFamily="34" charset="0"/>
                  <a:cs typeface="Sultan bold" pitchFamily="2" charset="-78"/>
                </a:rPr>
                <a:t>التقليل:</a:t>
              </a:r>
              <a:r>
                <a:rPr lang="ar-SA" sz="2400" dirty="0">
                  <a:solidFill>
                    <a:srgbClr val="1E1A1A"/>
                  </a:solidFill>
                  <a:latin typeface="Calibri" panose="020F0502020204030204" pitchFamily="34" charset="0"/>
                  <a:cs typeface="Sultan bold" pitchFamily="2" charset="-78"/>
                </a:rPr>
                <a:t>  التقليل من استهلاك المعدات الرقمية والكهربائية </a:t>
              </a:r>
            </a:p>
          </p:txBody>
        </p:sp>
        <p:grpSp>
          <p:nvGrpSpPr>
            <p:cNvPr id="18" name="مجموعة 17">
              <a:extLst>
                <a:ext uri="{FF2B5EF4-FFF2-40B4-BE49-F238E27FC236}">
                  <a16:creationId xmlns:a16="http://schemas.microsoft.com/office/drawing/2014/main" id="{A84CD7BF-8CE8-4497-84E7-D05314F8227E}"/>
                </a:ext>
              </a:extLst>
            </p:cNvPr>
            <p:cNvGrpSpPr/>
            <p:nvPr/>
          </p:nvGrpSpPr>
          <p:grpSpPr>
            <a:xfrm>
              <a:off x="3126957" y="2778810"/>
              <a:ext cx="491153" cy="689605"/>
              <a:chOff x="3126957" y="2778810"/>
              <a:chExt cx="491153" cy="689605"/>
            </a:xfrm>
          </p:grpSpPr>
          <p:sp>
            <p:nvSpPr>
              <p:cNvPr id="19" name="شكل بيضاوي 18">
                <a:extLst>
                  <a:ext uri="{FF2B5EF4-FFF2-40B4-BE49-F238E27FC236}">
                    <a16:creationId xmlns:a16="http://schemas.microsoft.com/office/drawing/2014/main" id="{6A8C135A-B23F-4325-80F8-A3BDD5037A99}"/>
                  </a:ext>
                </a:extLst>
              </p:cNvPr>
              <p:cNvSpPr/>
              <p:nvPr/>
            </p:nvSpPr>
            <p:spPr>
              <a:xfrm>
                <a:off x="3126957" y="331601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600" b="1" dirty="0">
                  <a:cs typeface="Sultan bold" pitchFamily="2" charset="-78"/>
                </a:endParaRPr>
              </a:p>
            </p:txBody>
          </p:sp>
          <p:cxnSp>
            <p:nvCxnSpPr>
              <p:cNvPr id="20" name="موصل: على شكل مرفق 19">
                <a:extLst>
                  <a:ext uri="{FF2B5EF4-FFF2-40B4-BE49-F238E27FC236}">
                    <a16:creationId xmlns:a16="http://schemas.microsoft.com/office/drawing/2014/main" id="{6370FB87-D966-40E5-9838-7C0E97FDA8BB}"/>
                  </a:ext>
                </a:extLst>
              </p:cNvPr>
              <p:cNvCxnSpPr>
                <a:cxnSpLocks/>
              </p:cNvCxnSpPr>
              <p:nvPr/>
            </p:nvCxnSpPr>
            <p:spPr>
              <a:xfrm rot="5400000">
                <a:off x="3135094" y="2846873"/>
                <a:ext cx="551080" cy="414953"/>
              </a:xfrm>
              <a:prstGeom prst="bentConnector3">
                <a:avLst>
                  <a:gd name="adj1" fmla="val 102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 name="مجموعة 20">
            <a:extLst>
              <a:ext uri="{FF2B5EF4-FFF2-40B4-BE49-F238E27FC236}">
                <a16:creationId xmlns:a16="http://schemas.microsoft.com/office/drawing/2014/main" id="{0F2A6747-9B37-4655-8B27-C46A333F3A22}"/>
              </a:ext>
            </a:extLst>
          </p:cNvPr>
          <p:cNvGrpSpPr/>
          <p:nvPr/>
        </p:nvGrpSpPr>
        <p:grpSpPr>
          <a:xfrm>
            <a:off x="823802" y="2253735"/>
            <a:ext cx="5529031" cy="558479"/>
            <a:chOff x="-627406" y="2703347"/>
            <a:chExt cx="4313580" cy="558479"/>
          </a:xfrm>
        </p:grpSpPr>
        <p:sp>
          <p:nvSpPr>
            <p:cNvPr id="22" name="Rectangle 5">
              <a:extLst>
                <a:ext uri="{FF2B5EF4-FFF2-40B4-BE49-F238E27FC236}">
                  <a16:creationId xmlns:a16="http://schemas.microsoft.com/office/drawing/2014/main" id="{E5D56E57-4D57-40D2-B258-1DD3DAC488D5}"/>
                </a:ext>
              </a:extLst>
            </p:cNvPr>
            <p:cNvSpPr>
              <a:spLocks noChangeArrowheads="1"/>
            </p:cNvSpPr>
            <p:nvPr/>
          </p:nvSpPr>
          <p:spPr bwMode="auto">
            <a:xfrm>
              <a:off x="-627406" y="2703347"/>
              <a:ext cx="3636934" cy="358251"/>
            </a:xfrm>
            <a:prstGeom prst="rect">
              <a:avLst/>
            </a:prstGeom>
            <a:noFill/>
            <a:ln w="9525">
              <a:noFill/>
              <a:miter lim="800000"/>
              <a:headEnd/>
              <a:tailEnd/>
            </a:ln>
            <a:effectLst/>
          </p:spPr>
          <p:txBody>
            <a:bodyPr anchor="ctr"/>
            <a:lstStyle/>
            <a:p>
              <a:pPr algn="ctr" rtl="1" eaLnBrk="1" hangingPunct="1">
                <a:defRPr/>
              </a:pPr>
              <a:r>
                <a:rPr lang="ar-SA" sz="2400" dirty="0">
                  <a:solidFill>
                    <a:srgbClr val="C00000"/>
                  </a:solidFill>
                  <a:latin typeface="Calibri" panose="020F0502020204030204" pitchFamily="34" charset="0"/>
                  <a:cs typeface="Sultan bold" pitchFamily="2" charset="-78"/>
                </a:rPr>
                <a:t>اعادة التدوير :</a:t>
              </a:r>
              <a:r>
                <a:rPr lang="ar-SA" sz="2400" dirty="0">
                  <a:solidFill>
                    <a:srgbClr val="1E1A1A"/>
                  </a:solidFill>
                  <a:latin typeface="Calibri" panose="020F0502020204030204" pitchFamily="34" charset="0"/>
                  <a:cs typeface="Sultan bold" pitchFamily="2" charset="-78"/>
                </a:rPr>
                <a:t>يتم تفكيك الأجهزة واستعادة مكوناتها واستخدامها لتصنيع منتجات جديدة.</a:t>
              </a:r>
            </a:p>
          </p:txBody>
        </p:sp>
        <p:grpSp>
          <p:nvGrpSpPr>
            <p:cNvPr id="23" name="مجموعة 22">
              <a:extLst>
                <a:ext uri="{FF2B5EF4-FFF2-40B4-BE49-F238E27FC236}">
                  <a16:creationId xmlns:a16="http://schemas.microsoft.com/office/drawing/2014/main" id="{DD08FC08-FE58-4324-A359-C82D2EDD759E}"/>
                </a:ext>
              </a:extLst>
            </p:cNvPr>
            <p:cNvGrpSpPr/>
            <p:nvPr/>
          </p:nvGrpSpPr>
          <p:grpSpPr>
            <a:xfrm>
              <a:off x="3009528" y="2770673"/>
              <a:ext cx="676646" cy="491153"/>
              <a:chOff x="3009528" y="2770673"/>
              <a:chExt cx="676646" cy="491153"/>
            </a:xfrm>
          </p:grpSpPr>
          <p:sp>
            <p:nvSpPr>
              <p:cNvPr id="24" name="شكل بيضاوي 23">
                <a:extLst>
                  <a:ext uri="{FF2B5EF4-FFF2-40B4-BE49-F238E27FC236}">
                    <a16:creationId xmlns:a16="http://schemas.microsoft.com/office/drawing/2014/main" id="{DE26820E-C13D-4093-8F76-2C80A53E7D5A}"/>
                  </a:ext>
                </a:extLst>
              </p:cNvPr>
              <p:cNvSpPr/>
              <p:nvPr/>
            </p:nvSpPr>
            <p:spPr>
              <a:xfrm>
                <a:off x="3009528" y="277067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600" dirty="0">
                  <a:cs typeface="Sultan bold" pitchFamily="2" charset="-78"/>
                </a:endParaRPr>
              </a:p>
            </p:txBody>
          </p:sp>
          <p:cxnSp>
            <p:nvCxnSpPr>
              <p:cNvPr id="25" name="موصل: على شكل مرفق 24">
                <a:extLst>
                  <a:ext uri="{FF2B5EF4-FFF2-40B4-BE49-F238E27FC236}">
                    <a16:creationId xmlns:a16="http://schemas.microsoft.com/office/drawing/2014/main" id="{DAB8C4CA-61E3-4D84-9CC4-E4E7C0518F78}"/>
                  </a:ext>
                </a:extLst>
              </p:cNvPr>
              <p:cNvCxnSpPr>
                <a:cxnSpLocks/>
              </p:cNvCxnSpPr>
              <p:nvPr/>
            </p:nvCxnSpPr>
            <p:spPr>
              <a:xfrm rot="10800000">
                <a:off x="3135094" y="2846873"/>
                <a:ext cx="551080" cy="414953"/>
              </a:xfrm>
              <a:prstGeom prst="bentConnector3">
                <a:avLst>
                  <a:gd name="adj1" fmla="val 102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6" name="مجموعة 25">
            <a:extLst>
              <a:ext uri="{FF2B5EF4-FFF2-40B4-BE49-F238E27FC236}">
                <a16:creationId xmlns:a16="http://schemas.microsoft.com/office/drawing/2014/main" id="{2BD4970E-1EE7-4B3F-AD0F-C14A9EBF39E8}"/>
              </a:ext>
            </a:extLst>
          </p:cNvPr>
          <p:cNvGrpSpPr/>
          <p:nvPr/>
        </p:nvGrpSpPr>
        <p:grpSpPr>
          <a:xfrm>
            <a:off x="7636722" y="5429350"/>
            <a:ext cx="4264545" cy="694605"/>
            <a:chOff x="6165753" y="2770673"/>
            <a:chExt cx="3489571" cy="694605"/>
          </a:xfrm>
        </p:grpSpPr>
        <p:sp>
          <p:nvSpPr>
            <p:cNvPr id="27" name="Rectangle 5">
              <a:extLst>
                <a:ext uri="{FF2B5EF4-FFF2-40B4-BE49-F238E27FC236}">
                  <a16:creationId xmlns:a16="http://schemas.microsoft.com/office/drawing/2014/main" id="{59E9B0F5-2F3F-47BF-AE4F-CE24374529DA}"/>
                </a:ext>
              </a:extLst>
            </p:cNvPr>
            <p:cNvSpPr>
              <a:spLocks noChangeArrowheads="1"/>
            </p:cNvSpPr>
            <p:nvPr/>
          </p:nvSpPr>
          <p:spPr bwMode="auto">
            <a:xfrm flipH="1">
              <a:off x="6707340" y="3123145"/>
              <a:ext cx="2947984" cy="342133"/>
            </a:xfrm>
            <a:prstGeom prst="rect">
              <a:avLst/>
            </a:prstGeom>
            <a:noFill/>
            <a:ln w="9525">
              <a:noFill/>
              <a:miter lim="800000"/>
              <a:headEnd/>
              <a:tailEnd/>
            </a:ln>
            <a:effectLst/>
          </p:spPr>
          <p:txBody>
            <a:bodyPr anchor="ctr"/>
            <a:lstStyle/>
            <a:p>
              <a:pPr algn="ctr" rtl="1" eaLnBrk="1" hangingPunct="1">
                <a:defRPr/>
              </a:pPr>
              <a:r>
                <a:rPr lang="ar-SA" sz="2400" dirty="0">
                  <a:solidFill>
                    <a:srgbClr val="1E1A1A"/>
                  </a:solidFill>
                  <a:latin typeface="Calibri" panose="020F0502020204030204" pitchFamily="34" charset="0"/>
                  <a:cs typeface="Sultan bold" pitchFamily="2" charset="-78"/>
                </a:rPr>
                <a:t> </a:t>
              </a:r>
              <a:r>
                <a:rPr lang="ar-SA" sz="2400" dirty="0">
                  <a:solidFill>
                    <a:srgbClr val="C00000"/>
                  </a:solidFill>
                  <a:latin typeface="Calibri" panose="020F0502020204030204" pitchFamily="34" charset="0"/>
                  <a:cs typeface="Sultan bold" pitchFamily="2" charset="-78"/>
                </a:rPr>
                <a:t>اعادة الاستخدام :</a:t>
              </a:r>
              <a:r>
                <a:rPr lang="ar-SA" sz="2400" dirty="0">
                  <a:solidFill>
                    <a:srgbClr val="1E1A1A"/>
                  </a:solidFill>
                  <a:latin typeface="Calibri" panose="020F0502020204030204" pitchFamily="34" charset="0"/>
                  <a:cs typeface="Sultan bold" pitchFamily="2" charset="-78"/>
                </a:rPr>
                <a:t>يمكن استخدامها بصورة عملية او يتم بيعها أو التبرع بها</a:t>
              </a:r>
            </a:p>
          </p:txBody>
        </p:sp>
        <p:grpSp>
          <p:nvGrpSpPr>
            <p:cNvPr id="28" name="مجموعة 27">
              <a:extLst>
                <a:ext uri="{FF2B5EF4-FFF2-40B4-BE49-F238E27FC236}">
                  <a16:creationId xmlns:a16="http://schemas.microsoft.com/office/drawing/2014/main" id="{00BBF64B-C0C2-4FA1-96B1-9D085B6CF46D}"/>
                </a:ext>
              </a:extLst>
            </p:cNvPr>
            <p:cNvGrpSpPr/>
            <p:nvPr/>
          </p:nvGrpSpPr>
          <p:grpSpPr>
            <a:xfrm flipH="1">
              <a:off x="6165753" y="2770673"/>
              <a:ext cx="541588" cy="627280"/>
              <a:chOff x="3076522" y="2548668"/>
              <a:chExt cx="541588" cy="627280"/>
            </a:xfrm>
          </p:grpSpPr>
          <p:sp>
            <p:nvSpPr>
              <p:cNvPr id="29" name="شكل بيضاوي 28">
                <a:extLst>
                  <a:ext uri="{FF2B5EF4-FFF2-40B4-BE49-F238E27FC236}">
                    <a16:creationId xmlns:a16="http://schemas.microsoft.com/office/drawing/2014/main" id="{4432A7D3-3557-48C9-AEF8-58F21D9C59CB}"/>
                  </a:ext>
                </a:extLst>
              </p:cNvPr>
              <p:cNvSpPr/>
              <p:nvPr/>
            </p:nvSpPr>
            <p:spPr>
              <a:xfrm>
                <a:off x="3076522" y="302354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600" dirty="0">
                  <a:cs typeface="Sultan bold" pitchFamily="2" charset="-78"/>
                </a:endParaRPr>
              </a:p>
            </p:txBody>
          </p:sp>
          <p:cxnSp>
            <p:nvCxnSpPr>
              <p:cNvPr id="30" name="موصل: على شكل مرفق 29">
                <a:extLst>
                  <a:ext uri="{FF2B5EF4-FFF2-40B4-BE49-F238E27FC236}">
                    <a16:creationId xmlns:a16="http://schemas.microsoft.com/office/drawing/2014/main" id="{3523DFBB-53E2-49B9-9EDD-0F35F7B45B60}"/>
                  </a:ext>
                </a:extLst>
              </p:cNvPr>
              <p:cNvCxnSpPr>
                <a:cxnSpLocks/>
              </p:cNvCxnSpPr>
              <p:nvPr/>
            </p:nvCxnSpPr>
            <p:spPr>
              <a:xfrm rot="16200000">
                <a:off x="3135094" y="2616731"/>
                <a:ext cx="551080" cy="414953"/>
              </a:xfrm>
              <a:prstGeom prst="bentConnector3">
                <a:avLst>
                  <a:gd name="adj1" fmla="val 102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3261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2661120" y="695598"/>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تقويم مرحلي ( لعبة ساعة آبل )</a:t>
            </a:r>
          </a:p>
        </p:txBody>
      </p:sp>
      <p:grpSp>
        <p:nvGrpSpPr>
          <p:cNvPr id="8" name="Group">
            <a:extLst>
              <a:ext uri="{FF2B5EF4-FFF2-40B4-BE49-F238E27FC236}">
                <a16:creationId xmlns:a16="http://schemas.microsoft.com/office/drawing/2014/main" id="{C369CD0A-E1D6-43A7-AF86-19AD356FC8D0}"/>
              </a:ext>
            </a:extLst>
          </p:cNvPr>
          <p:cNvGrpSpPr/>
          <p:nvPr/>
        </p:nvGrpSpPr>
        <p:grpSpPr>
          <a:xfrm>
            <a:off x="9276156" y="1918530"/>
            <a:ext cx="1964658" cy="4144852"/>
            <a:chOff x="0" y="0"/>
            <a:chExt cx="1964657" cy="4144851"/>
          </a:xfrm>
        </p:grpSpPr>
        <p:sp>
          <p:nvSpPr>
            <p:cNvPr id="9" name="Shape">
              <a:extLst>
                <a:ext uri="{FF2B5EF4-FFF2-40B4-BE49-F238E27FC236}">
                  <a16:creationId xmlns:a16="http://schemas.microsoft.com/office/drawing/2014/main" id="{A28D375C-D7AD-4E4C-A07F-2FCFEC0919C2}"/>
                </a:ext>
              </a:extLst>
            </p:cNvPr>
            <p:cNvSpPr/>
            <p:nvPr/>
          </p:nvSpPr>
          <p:spPr>
            <a:xfrm>
              <a:off x="0" y="1514365"/>
              <a:ext cx="209800" cy="354726"/>
            </a:xfrm>
            <a:custGeom>
              <a:avLst/>
              <a:gdLst/>
              <a:ahLst/>
              <a:cxnLst>
                <a:cxn ang="0">
                  <a:pos x="wd2" y="hd2"/>
                </a:cxn>
                <a:cxn ang="5400000">
                  <a:pos x="wd2" y="hd2"/>
                </a:cxn>
                <a:cxn ang="10800000">
                  <a:pos x="wd2" y="hd2"/>
                </a:cxn>
                <a:cxn ang="16200000">
                  <a:pos x="wd2" y="hd2"/>
                </a:cxn>
              </a:cxnLst>
              <a:rect l="0" t="0" r="r" b="b"/>
              <a:pathLst>
                <a:path w="21600" h="21600" extrusionOk="0">
                  <a:moveTo>
                    <a:pt x="21600" y="2733"/>
                  </a:moveTo>
                  <a:cubicBezTo>
                    <a:pt x="11289" y="2733"/>
                    <a:pt x="11289" y="2733"/>
                    <a:pt x="11289" y="2733"/>
                  </a:cubicBezTo>
                  <a:cubicBezTo>
                    <a:pt x="10800" y="1214"/>
                    <a:pt x="8723" y="0"/>
                    <a:pt x="5669" y="0"/>
                  </a:cubicBezTo>
                  <a:cubicBezTo>
                    <a:pt x="2566" y="0"/>
                    <a:pt x="0" y="1533"/>
                    <a:pt x="0" y="3340"/>
                  </a:cubicBezTo>
                  <a:cubicBezTo>
                    <a:pt x="0" y="17957"/>
                    <a:pt x="0" y="17957"/>
                    <a:pt x="0" y="17957"/>
                  </a:cubicBezTo>
                  <a:cubicBezTo>
                    <a:pt x="0" y="20082"/>
                    <a:pt x="2566" y="21600"/>
                    <a:pt x="5669" y="21600"/>
                  </a:cubicBezTo>
                  <a:cubicBezTo>
                    <a:pt x="8723" y="21600"/>
                    <a:pt x="10800" y="20386"/>
                    <a:pt x="11289" y="18867"/>
                  </a:cubicBezTo>
                  <a:cubicBezTo>
                    <a:pt x="21600" y="18867"/>
                    <a:pt x="21600" y="18867"/>
                    <a:pt x="21600" y="18867"/>
                  </a:cubicBezTo>
                  <a:lnTo>
                    <a:pt x="21600" y="2733"/>
                  </a:lnTo>
                </a:path>
              </a:pathLst>
            </a:custGeom>
            <a:solidFill>
              <a:srgbClr val="1D1D1D"/>
            </a:solidFill>
            <a:ln w="12700" cap="flat">
              <a:noFill/>
              <a:miter lim="400000"/>
            </a:ln>
            <a:effectLst/>
          </p:spPr>
          <p:txBody>
            <a:bodyPr wrap="square" lIns="45719" tIns="45719" rIns="45719" bIns="45719" numCol="1" anchor="ctr">
              <a:noAutofit/>
            </a:bodyPr>
            <a:lstStyle/>
            <a:p>
              <a:endParaRPr/>
            </a:p>
          </p:txBody>
        </p:sp>
        <p:sp>
          <p:nvSpPr>
            <p:cNvPr id="10" name="Shape">
              <a:extLst>
                <a:ext uri="{FF2B5EF4-FFF2-40B4-BE49-F238E27FC236}">
                  <a16:creationId xmlns:a16="http://schemas.microsoft.com/office/drawing/2014/main" id="{DAB2A79C-8DF5-4D6A-8BB4-A4E1A72B6CA2}"/>
                </a:ext>
              </a:extLst>
            </p:cNvPr>
            <p:cNvSpPr/>
            <p:nvPr/>
          </p:nvSpPr>
          <p:spPr>
            <a:xfrm>
              <a:off x="0" y="2031057"/>
              <a:ext cx="209800" cy="354725"/>
            </a:xfrm>
            <a:custGeom>
              <a:avLst/>
              <a:gdLst/>
              <a:ahLst/>
              <a:cxnLst>
                <a:cxn ang="0">
                  <a:pos x="wd2" y="hd2"/>
                </a:cxn>
                <a:cxn ang="5400000">
                  <a:pos x="wd2" y="hd2"/>
                </a:cxn>
                <a:cxn ang="10800000">
                  <a:pos x="wd2" y="hd2"/>
                </a:cxn>
                <a:cxn ang="16200000">
                  <a:pos x="wd2" y="hd2"/>
                </a:cxn>
              </a:cxnLst>
              <a:rect l="0" t="0" r="r" b="b"/>
              <a:pathLst>
                <a:path w="21600" h="21600" extrusionOk="0">
                  <a:moveTo>
                    <a:pt x="21600" y="2745"/>
                  </a:moveTo>
                  <a:cubicBezTo>
                    <a:pt x="11289" y="2745"/>
                    <a:pt x="11289" y="2745"/>
                    <a:pt x="11289" y="2745"/>
                  </a:cubicBezTo>
                  <a:cubicBezTo>
                    <a:pt x="10800" y="1214"/>
                    <a:pt x="8723" y="0"/>
                    <a:pt x="5669" y="0"/>
                  </a:cubicBezTo>
                  <a:cubicBezTo>
                    <a:pt x="2566" y="0"/>
                    <a:pt x="0" y="1532"/>
                    <a:pt x="0" y="3352"/>
                  </a:cubicBezTo>
                  <a:cubicBezTo>
                    <a:pt x="0" y="17945"/>
                    <a:pt x="0" y="17945"/>
                    <a:pt x="0" y="17945"/>
                  </a:cubicBezTo>
                  <a:cubicBezTo>
                    <a:pt x="0" y="20083"/>
                    <a:pt x="2566" y="21600"/>
                    <a:pt x="5669" y="21600"/>
                  </a:cubicBezTo>
                  <a:cubicBezTo>
                    <a:pt x="8723" y="21600"/>
                    <a:pt x="10800" y="20386"/>
                    <a:pt x="11289" y="18869"/>
                  </a:cubicBezTo>
                  <a:cubicBezTo>
                    <a:pt x="21600" y="18869"/>
                    <a:pt x="21600" y="18869"/>
                    <a:pt x="21600" y="18869"/>
                  </a:cubicBezTo>
                  <a:lnTo>
                    <a:pt x="21600" y="2745"/>
                  </a:lnTo>
                </a:path>
              </a:pathLst>
            </a:custGeom>
            <a:solidFill>
              <a:srgbClr val="1D1D1D"/>
            </a:solidFill>
            <a:ln w="12700" cap="flat">
              <a:noFill/>
              <a:miter lim="400000"/>
            </a:ln>
            <a:effectLst/>
          </p:spPr>
          <p:txBody>
            <a:bodyPr wrap="square" lIns="45719" tIns="45719" rIns="45719" bIns="45719" numCol="1" anchor="ctr">
              <a:noAutofit/>
            </a:bodyPr>
            <a:lstStyle/>
            <a:p>
              <a:endParaRPr/>
            </a:p>
          </p:txBody>
        </p:sp>
        <p:sp>
          <p:nvSpPr>
            <p:cNvPr id="11" name="Shape">
              <a:extLst>
                <a:ext uri="{FF2B5EF4-FFF2-40B4-BE49-F238E27FC236}">
                  <a16:creationId xmlns:a16="http://schemas.microsoft.com/office/drawing/2014/main" id="{8522164A-9CB5-4977-850C-5690404A3B9B}"/>
                </a:ext>
              </a:extLst>
            </p:cNvPr>
            <p:cNvSpPr/>
            <p:nvPr/>
          </p:nvSpPr>
          <p:spPr>
            <a:xfrm>
              <a:off x="135473" y="972470"/>
              <a:ext cx="1829185" cy="2064427"/>
            </a:xfrm>
            <a:custGeom>
              <a:avLst/>
              <a:gdLst/>
              <a:ahLst/>
              <a:cxnLst>
                <a:cxn ang="0">
                  <a:pos x="wd2" y="hd2"/>
                </a:cxn>
                <a:cxn ang="5400000">
                  <a:pos x="wd2" y="hd2"/>
                </a:cxn>
                <a:cxn ang="10800000">
                  <a:pos x="wd2" y="hd2"/>
                </a:cxn>
                <a:cxn ang="16200000">
                  <a:pos x="wd2" y="hd2"/>
                </a:cxn>
              </a:cxnLst>
              <a:rect l="0" t="0" r="r" b="b"/>
              <a:pathLst>
                <a:path w="21600" h="21600" extrusionOk="0">
                  <a:moveTo>
                    <a:pt x="19292" y="21600"/>
                  </a:moveTo>
                  <a:cubicBezTo>
                    <a:pt x="2308" y="21600"/>
                    <a:pt x="2308" y="21600"/>
                    <a:pt x="2308" y="21600"/>
                  </a:cubicBezTo>
                  <a:cubicBezTo>
                    <a:pt x="1065" y="21600"/>
                    <a:pt x="0" y="20656"/>
                    <a:pt x="0" y="19556"/>
                  </a:cubicBezTo>
                  <a:cubicBezTo>
                    <a:pt x="0" y="2044"/>
                    <a:pt x="0" y="2044"/>
                    <a:pt x="0" y="2044"/>
                  </a:cubicBezTo>
                  <a:cubicBezTo>
                    <a:pt x="0" y="944"/>
                    <a:pt x="1065" y="0"/>
                    <a:pt x="2308" y="0"/>
                  </a:cubicBezTo>
                  <a:cubicBezTo>
                    <a:pt x="19292" y="0"/>
                    <a:pt x="19292" y="0"/>
                    <a:pt x="19292" y="0"/>
                  </a:cubicBezTo>
                  <a:cubicBezTo>
                    <a:pt x="20535" y="0"/>
                    <a:pt x="21600" y="944"/>
                    <a:pt x="21600" y="2044"/>
                  </a:cubicBezTo>
                  <a:cubicBezTo>
                    <a:pt x="21600" y="19556"/>
                    <a:pt x="21600" y="19556"/>
                    <a:pt x="21600" y="19556"/>
                  </a:cubicBezTo>
                  <a:cubicBezTo>
                    <a:pt x="21600" y="20656"/>
                    <a:pt x="20535" y="21600"/>
                    <a:pt x="19292" y="21600"/>
                  </a:cubicBezTo>
                </a:path>
              </a:pathLst>
            </a:custGeom>
            <a:solidFill>
              <a:srgbClr val="1D1D1D"/>
            </a:solidFill>
            <a:ln w="12700" cap="flat">
              <a:noFill/>
              <a:miter lim="400000"/>
            </a:ln>
            <a:effectLst/>
          </p:spPr>
          <p:txBody>
            <a:bodyPr wrap="square" lIns="45719" tIns="45719" rIns="45719" bIns="45719" numCol="1" anchor="ctr">
              <a:noAutofit/>
            </a:bodyPr>
            <a:lstStyle/>
            <a:p>
              <a:endParaRPr/>
            </a:p>
          </p:txBody>
        </p:sp>
        <p:sp>
          <p:nvSpPr>
            <p:cNvPr id="12" name="Shape">
              <a:extLst>
                <a:ext uri="{FF2B5EF4-FFF2-40B4-BE49-F238E27FC236}">
                  <a16:creationId xmlns:a16="http://schemas.microsoft.com/office/drawing/2014/main" id="{A0B63458-D092-4FD6-917E-6644D3CDF4B4}"/>
                </a:ext>
              </a:extLst>
            </p:cNvPr>
            <p:cNvSpPr/>
            <p:nvPr/>
          </p:nvSpPr>
          <p:spPr>
            <a:xfrm>
              <a:off x="160678" y="997674"/>
              <a:ext cx="1778775" cy="2015067"/>
            </a:xfrm>
            <a:custGeom>
              <a:avLst/>
              <a:gdLst/>
              <a:ahLst/>
              <a:cxnLst>
                <a:cxn ang="0">
                  <a:pos x="wd2" y="hd2"/>
                </a:cxn>
                <a:cxn ang="5400000">
                  <a:pos x="wd2" y="hd2"/>
                </a:cxn>
                <a:cxn ang="10800000">
                  <a:pos x="wd2" y="hd2"/>
                </a:cxn>
                <a:cxn ang="16200000">
                  <a:pos x="wd2" y="hd2"/>
                </a:cxn>
              </a:cxnLst>
              <a:rect l="0" t="0" r="r" b="b"/>
              <a:pathLst>
                <a:path w="21600" h="21600" extrusionOk="0">
                  <a:moveTo>
                    <a:pt x="0" y="19719"/>
                  </a:moveTo>
                  <a:cubicBezTo>
                    <a:pt x="0" y="1881"/>
                    <a:pt x="0" y="1881"/>
                    <a:pt x="0" y="1881"/>
                  </a:cubicBezTo>
                  <a:cubicBezTo>
                    <a:pt x="0" y="860"/>
                    <a:pt x="974" y="0"/>
                    <a:pt x="2130" y="0"/>
                  </a:cubicBezTo>
                  <a:cubicBezTo>
                    <a:pt x="19470" y="0"/>
                    <a:pt x="19470" y="0"/>
                    <a:pt x="19470" y="0"/>
                  </a:cubicBezTo>
                  <a:cubicBezTo>
                    <a:pt x="20626" y="0"/>
                    <a:pt x="21600" y="860"/>
                    <a:pt x="21600" y="1881"/>
                  </a:cubicBezTo>
                  <a:cubicBezTo>
                    <a:pt x="21600" y="19719"/>
                    <a:pt x="21600" y="19719"/>
                    <a:pt x="21600" y="19719"/>
                  </a:cubicBezTo>
                  <a:cubicBezTo>
                    <a:pt x="21600" y="20740"/>
                    <a:pt x="20626" y="21600"/>
                    <a:pt x="19470" y="21600"/>
                  </a:cubicBezTo>
                  <a:cubicBezTo>
                    <a:pt x="2130" y="21600"/>
                    <a:pt x="2130" y="21600"/>
                    <a:pt x="2130" y="21600"/>
                  </a:cubicBezTo>
                  <a:cubicBezTo>
                    <a:pt x="974" y="21600"/>
                    <a:pt x="0" y="20740"/>
                    <a:pt x="0" y="19719"/>
                  </a:cubicBezTo>
                </a:path>
              </a:pathLst>
            </a:custGeom>
            <a:gradFill flip="none" rotWithShape="1">
              <a:gsLst>
                <a:gs pos="0">
                  <a:srgbClr val="5B5B5B"/>
                </a:gs>
                <a:gs pos="8991">
                  <a:srgbClr val="676767"/>
                </a:gs>
                <a:gs pos="15994">
                  <a:srgbClr val="ECECEC"/>
                </a:gs>
                <a:gs pos="21984">
                  <a:srgbClr val="767676"/>
                </a:gs>
                <a:gs pos="48000">
                  <a:srgbClr val="979797"/>
                </a:gs>
                <a:gs pos="79980">
                  <a:srgbClr val="AEAEAE"/>
                </a:gs>
                <a:gs pos="90991">
                  <a:srgbClr val="FAFAFA"/>
                </a:gs>
                <a:gs pos="100000">
                  <a:srgbClr val="BDBDBD"/>
                </a:gs>
              </a:gsLst>
              <a:lin ang="16200000" scaled="0"/>
            </a:gradFill>
            <a:ln w="12700" cap="flat">
              <a:noFill/>
              <a:miter lim="400000"/>
            </a:ln>
            <a:effectLst/>
          </p:spPr>
          <p:txBody>
            <a:bodyPr wrap="square" lIns="45719" tIns="45719" rIns="45719" bIns="45719" numCol="1" anchor="ctr">
              <a:noAutofit/>
            </a:bodyPr>
            <a:lstStyle/>
            <a:p>
              <a:endParaRPr/>
            </a:p>
          </p:txBody>
        </p:sp>
        <p:sp>
          <p:nvSpPr>
            <p:cNvPr id="13" name="Shape">
              <a:extLst>
                <a:ext uri="{FF2B5EF4-FFF2-40B4-BE49-F238E27FC236}">
                  <a16:creationId xmlns:a16="http://schemas.microsoft.com/office/drawing/2014/main" id="{B2303146-9990-428C-A4F1-4961AC7F8B5A}"/>
                </a:ext>
              </a:extLst>
            </p:cNvPr>
            <p:cNvSpPr/>
            <p:nvPr/>
          </p:nvSpPr>
          <p:spPr>
            <a:xfrm>
              <a:off x="249943" y="1087990"/>
              <a:ext cx="1598145" cy="1834435"/>
            </a:xfrm>
            <a:custGeom>
              <a:avLst/>
              <a:gdLst/>
              <a:ahLst/>
              <a:cxnLst>
                <a:cxn ang="0">
                  <a:pos x="wd2" y="hd2"/>
                </a:cxn>
                <a:cxn ang="5400000">
                  <a:pos x="wd2" y="hd2"/>
                </a:cxn>
                <a:cxn ang="10800000">
                  <a:pos x="wd2" y="hd2"/>
                </a:cxn>
                <a:cxn ang="16200000">
                  <a:pos x="wd2" y="hd2"/>
                </a:cxn>
              </a:cxnLst>
              <a:rect l="0" t="0" r="r" b="b"/>
              <a:pathLst>
                <a:path w="21600" h="21600" extrusionOk="0">
                  <a:moveTo>
                    <a:pt x="0" y="20302"/>
                  </a:moveTo>
                  <a:cubicBezTo>
                    <a:pt x="0" y="1298"/>
                    <a:pt x="0" y="1298"/>
                    <a:pt x="0" y="1298"/>
                  </a:cubicBezTo>
                  <a:cubicBezTo>
                    <a:pt x="0" y="591"/>
                    <a:pt x="679" y="0"/>
                    <a:pt x="1492" y="0"/>
                  </a:cubicBezTo>
                  <a:cubicBezTo>
                    <a:pt x="20111" y="0"/>
                    <a:pt x="20111" y="0"/>
                    <a:pt x="20111" y="0"/>
                  </a:cubicBezTo>
                  <a:cubicBezTo>
                    <a:pt x="20925" y="0"/>
                    <a:pt x="21600" y="591"/>
                    <a:pt x="21600" y="1298"/>
                  </a:cubicBezTo>
                  <a:cubicBezTo>
                    <a:pt x="21600" y="20302"/>
                    <a:pt x="21600" y="20302"/>
                    <a:pt x="21600" y="20302"/>
                  </a:cubicBezTo>
                  <a:cubicBezTo>
                    <a:pt x="21600" y="21009"/>
                    <a:pt x="20925" y="21600"/>
                    <a:pt x="20111" y="21600"/>
                  </a:cubicBezTo>
                  <a:cubicBezTo>
                    <a:pt x="1492" y="21600"/>
                    <a:pt x="1492" y="21600"/>
                    <a:pt x="1492" y="21600"/>
                  </a:cubicBezTo>
                  <a:cubicBezTo>
                    <a:pt x="679" y="21600"/>
                    <a:pt x="0" y="21009"/>
                    <a:pt x="0" y="20302"/>
                  </a:cubicBezTo>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4" name="Shape">
              <a:extLst>
                <a:ext uri="{FF2B5EF4-FFF2-40B4-BE49-F238E27FC236}">
                  <a16:creationId xmlns:a16="http://schemas.microsoft.com/office/drawing/2014/main" id="{46DFD50C-211D-4A44-8F87-BA2548F8520F}"/>
                </a:ext>
              </a:extLst>
            </p:cNvPr>
            <p:cNvSpPr/>
            <p:nvPr/>
          </p:nvSpPr>
          <p:spPr>
            <a:xfrm>
              <a:off x="395920" y="0"/>
              <a:ext cx="1307243" cy="912413"/>
            </a:xfrm>
            <a:custGeom>
              <a:avLst/>
              <a:gdLst/>
              <a:ahLst/>
              <a:cxnLst>
                <a:cxn ang="0">
                  <a:pos x="wd2" y="hd2"/>
                </a:cxn>
                <a:cxn ang="5400000">
                  <a:pos x="wd2" y="hd2"/>
                </a:cxn>
                <a:cxn ang="10800000">
                  <a:pos x="wd2" y="hd2"/>
                </a:cxn>
                <a:cxn ang="16200000">
                  <a:pos x="wd2" y="hd2"/>
                </a:cxn>
              </a:cxnLst>
              <a:rect l="0" t="0" r="r" b="b"/>
              <a:pathLst>
                <a:path w="21600" h="21600" extrusionOk="0">
                  <a:moveTo>
                    <a:pt x="3145" y="0"/>
                  </a:moveTo>
                  <a:cubicBezTo>
                    <a:pt x="3145" y="0"/>
                    <a:pt x="3145" y="12920"/>
                    <a:pt x="3145" y="15876"/>
                  </a:cubicBezTo>
                  <a:cubicBezTo>
                    <a:pt x="3145" y="18836"/>
                    <a:pt x="2233" y="20218"/>
                    <a:pt x="1238" y="20415"/>
                  </a:cubicBezTo>
                  <a:cubicBezTo>
                    <a:pt x="165" y="20612"/>
                    <a:pt x="0" y="21600"/>
                    <a:pt x="0" y="21600"/>
                  </a:cubicBezTo>
                  <a:cubicBezTo>
                    <a:pt x="8939" y="21600"/>
                    <a:pt x="8939" y="21600"/>
                    <a:pt x="8939" y="21600"/>
                  </a:cubicBezTo>
                  <a:cubicBezTo>
                    <a:pt x="12744" y="21600"/>
                    <a:pt x="12744" y="21600"/>
                    <a:pt x="12744" y="21600"/>
                  </a:cubicBezTo>
                  <a:cubicBezTo>
                    <a:pt x="21600" y="21600"/>
                    <a:pt x="21600" y="21600"/>
                    <a:pt x="21600" y="21600"/>
                  </a:cubicBezTo>
                  <a:cubicBezTo>
                    <a:pt x="21600" y="21600"/>
                    <a:pt x="21431" y="20612"/>
                    <a:pt x="20440" y="20415"/>
                  </a:cubicBezTo>
                  <a:cubicBezTo>
                    <a:pt x="19363" y="20218"/>
                    <a:pt x="18451" y="18836"/>
                    <a:pt x="18451" y="15876"/>
                  </a:cubicBezTo>
                  <a:cubicBezTo>
                    <a:pt x="18451" y="12920"/>
                    <a:pt x="18451" y="0"/>
                    <a:pt x="18451" y="0"/>
                  </a:cubicBezTo>
                  <a:lnTo>
                    <a:pt x="3145" y="0"/>
                  </a:lnTo>
                </a:path>
              </a:pathLst>
            </a:custGeom>
            <a:gradFill flip="none" rotWithShape="1">
              <a:gsLst>
                <a:gs pos="24000">
                  <a:srgbClr val="313131"/>
                </a:gs>
                <a:gs pos="100000">
                  <a:srgbClr val="4C4C4C">
                    <a:alpha val="0"/>
                  </a:srgbClr>
                </a:gs>
              </a:gsLst>
              <a:lin ang="16200000" scaled="0"/>
            </a:gradFill>
            <a:ln w="12700" cap="flat">
              <a:noFill/>
              <a:miter lim="400000"/>
            </a:ln>
            <a:effectLst/>
          </p:spPr>
          <p:txBody>
            <a:bodyPr wrap="square" lIns="45719" tIns="45719" rIns="45719" bIns="45719" numCol="1" anchor="ctr">
              <a:noAutofit/>
            </a:bodyPr>
            <a:lstStyle/>
            <a:p>
              <a:endParaRPr/>
            </a:p>
          </p:txBody>
        </p:sp>
        <p:sp>
          <p:nvSpPr>
            <p:cNvPr id="15" name="Shape">
              <a:extLst>
                <a:ext uri="{FF2B5EF4-FFF2-40B4-BE49-F238E27FC236}">
                  <a16:creationId xmlns:a16="http://schemas.microsoft.com/office/drawing/2014/main" id="{7BB7529B-2CA4-477A-B3C9-E1B6628B503F}"/>
                </a:ext>
              </a:extLst>
            </p:cNvPr>
            <p:cNvSpPr/>
            <p:nvPr/>
          </p:nvSpPr>
          <p:spPr>
            <a:xfrm>
              <a:off x="395920" y="3099093"/>
              <a:ext cx="1307243" cy="1045759"/>
            </a:xfrm>
            <a:custGeom>
              <a:avLst/>
              <a:gdLst/>
              <a:ahLst/>
              <a:cxnLst>
                <a:cxn ang="0">
                  <a:pos x="wd2" y="hd2"/>
                </a:cxn>
                <a:cxn ang="5400000">
                  <a:pos x="wd2" y="hd2"/>
                </a:cxn>
                <a:cxn ang="10800000">
                  <a:pos x="wd2" y="hd2"/>
                </a:cxn>
                <a:cxn ang="16200000">
                  <a:pos x="wd2" y="hd2"/>
                </a:cxn>
              </a:cxnLst>
              <a:rect l="0" t="0" r="r" b="b"/>
              <a:pathLst>
                <a:path w="21600" h="21600" extrusionOk="0">
                  <a:moveTo>
                    <a:pt x="3145" y="21600"/>
                  </a:moveTo>
                  <a:cubicBezTo>
                    <a:pt x="3145" y="21600"/>
                    <a:pt x="3145" y="8682"/>
                    <a:pt x="3145" y="5721"/>
                  </a:cubicBezTo>
                  <a:cubicBezTo>
                    <a:pt x="3145" y="2760"/>
                    <a:pt x="2233" y="1378"/>
                    <a:pt x="1238" y="1181"/>
                  </a:cubicBezTo>
                  <a:cubicBezTo>
                    <a:pt x="165" y="984"/>
                    <a:pt x="0" y="0"/>
                    <a:pt x="0" y="0"/>
                  </a:cubicBezTo>
                  <a:cubicBezTo>
                    <a:pt x="8939" y="0"/>
                    <a:pt x="8939" y="0"/>
                    <a:pt x="8939" y="0"/>
                  </a:cubicBezTo>
                  <a:cubicBezTo>
                    <a:pt x="12744" y="0"/>
                    <a:pt x="12744" y="0"/>
                    <a:pt x="12744" y="0"/>
                  </a:cubicBezTo>
                  <a:cubicBezTo>
                    <a:pt x="21600" y="0"/>
                    <a:pt x="21600" y="0"/>
                    <a:pt x="21600" y="0"/>
                  </a:cubicBezTo>
                  <a:cubicBezTo>
                    <a:pt x="21600" y="0"/>
                    <a:pt x="21431" y="984"/>
                    <a:pt x="20440" y="1181"/>
                  </a:cubicBezTo>
                  <a:cubicBezTo>
                    <a:pt x="19363" y="1378"/>
                    <a:pt x="18451" y="2760"/>
                    <a:pt x="18451" y="5721"/>
                  </a:cubicBezTo>
                  <a:cubicBezTo>
                    <a:pt x="18451" y="8682"/>
                    <a:pt x="18451" y="21600"/>
                    <a:pt x="18451" y="21600"/>
                  </a:cubicBezTo>
                  <a:lnTo>
                    <a:pt x="3145" y="21600"/>
                  </a:lnTo>
                </a:path>
              </a:pathLst>
            </a:custGeom>
            <a:gradFill flip="none" rotWithShape="1">
              <a:gsLst>
                <a:gs pos="0">
                  <a:srgbClr val="2D2D2D">
                    <a:alpha val="0"/>
                  </a:srgbClr>
                </a:gs>
                <a:gs pos="52000">
                  <a:srgbClr val="313131"/>
                </a:gs>
              </a:gsLst>
              <a:lin ang="16200000" scaled="0"/>
            </a:gradFill>
            <a:ln w="12700" cap="flat">
              <a:noFill/>
              <a:miter lim="400000"/>
            </a:ln>
            <a:effectLst/>
          </p:spPr>
          <p:txBody>
            <a:bodyPr wrap="square" lIns="45719" tIns="45719" rIns="45719" bIns="45719" numCol="1" anchor="ctr">
              <a:noAutofit/>
            </a:bodyPr>
            <a:lstStyle/>
            <a:p>
              <a:endParaRPr/>
            </a:p>
          </p:txBody>
        </p:sp>
      </p:grpSp>
      <p:grpSp>
        <p:nvGrpSpPr>
          <p:cNvPr id="16" name="2">
            <a:extLst>
              <a:ext uri="{FF2B5EF4-FFF2-40B4-BE49-F238E27FC236}">
                <a16:creationId xmlns:a16="http://schemas.microsoft.com/office/drawing/2014/main" id="{AA2FB64E-9752-4EEF-A477-E615CA7EB959}"/>
              </a:ext>
            </a:extLst>
          </p:cNvPr>
          <p:cNvGrpSpPr/>
          <p:nvPr/>
        </p:nvGrpSpPr>
        <p:grpSpPr>
          <a:xfrm>
            <a:off x="9608153" y="3194121"/>
            <a:ext cx="640375" cy="640376"/>
            <a:chOff x="0" y="0"/>
            <a:chExt cx="640374" cy="640375"/>
          </a:xfrm>
        </p:grpSpPr>
        <p:sp>
          <p:nvSpPr>
            <p:cNvPr id="17" name="Shape">
              <a:extLst>
                <a:ext uri="{FF2B5EF4-FFF2-40B4-BE49-F238E27FC236}">
                  <a16:creationId xmlns:a16="http://schemas.microsoft.com/office/drawing/2014/main" id="{F90AD2DA-B1F4-46C3-91BA-0A0088D99EBF}"/>
                </a:ext>
              </a:extLst>
            </p:cNvPr>
            <p:cNvSpPr/>
            <p:nvPr/>
          </p:nvSpPr>
          <p:spPr>
            <a:xfrm>
              <a:off x="0" y="0"/>
              <a:ext cx="640375" cy="640376"/>
            </a:xfrm>
            <a:custGeom>
              <a:avLst/>
              <a:gdLst/>
              <a:ahLst/>
              <a:cxnLst>
                <a:cxn ang="0">
                  <a:pos x="wd2" y="hd2"/>
                </a:cxn>
                <a:cxn ang="5400000">
                  <a:pos x="wd2" y="hd2"/>
                </a:cxn>
                <a:cxn ang="10800000">
                  <a:pos x="wd2" y="hd2"/>
                </a:cxn>
                <a:cxn ang="16200000">
                  <a:pos x="wd2" y="hd2"/>
                </a:cxn>
              </a:cxnLst>
              <a:rect l="0" t="0" r="r" b="b"/>
              <a:pathLst>
                <a:path w="21600" h="21600" extrusionOk="0">
                  <a:moveTo>
                    <a:pt x="19917" y="0"/>
                  </a:moveTo>
                  <a:cubicBezTo>
                    <a:pt x="1683" y="0"/>
                    <a:pt x="1683" y="0"/>
                    <a:pt x="1683" y="0"/>
                  </a:cubicBezTo>
                  <a:cubicBezTo>
                    <a:pt x="673" y="0"/>
                    <a:pt x="0" y="850"/>
                    <a:pt x="0" y="1691"/>
                  </a:cubicBezTo>
                  <a:cubicBezTo>
                    <a:pt x="0" y="19909"/>
                    <a:pt x="0" y="19909"/>
                    <a:pt x="0" y="19909"/>
                  </a:cubicBezTo>
                  <a:cubicBezTo>
                    <a:pt x="0" y="20919"/>
                    <a:pt x="673" y="21600"/>
                    <a:pt x="1683" y="21600"/>
                  </a:cubicBezTo>
                  <a:cubicBezTo>
                    <a:pt x="19917" y="21600"/>
                    <a:pt x="19917" y="21600"/>
                    <a:pt x="19917" y="21600"/>
                  </a:cubicBezTo>
                  <a:cubicBezTo>
                    <a:pt x="20758" y="21600"/>
                    <a:pt x="21600" y="20919"/>
                    <a:pt x="21600" y="19909"/>
                  </a:cubicBezTo>
                  <a:cubicBezTo>
                    <a:pt x="21600" y="1691"/>
                    <a:pt x="21600" y="1691"/>
                    <a:pt x="21600" y="1691"/>
                  </a:cubicBezTo>
                  <a:cubicBezTo>
                    <a:pt x="21600" y="850"/>
                    <a:pt x="20758" y="0"/>
                    <a:pt x="19917" y="0"/>
                  </a:cubicBezTo>
                </a:path>
              </a:pathLst>
            </a:custGeom>
            <a:solidFill>
              <a:srgbClr val="BDBDBD">
                <a:alpha val="91000"/>
              </a:srgbClr>
            </a:solidFill>
            <a:ln w="12700" cap="flat">
              <a:noFill/>
              <a:miter lim="400000"/>
            </a:ln>
            <a:effectLst/>
          </p:spPr>
          <p:txBody>
            <a:bodyPr wrap="square" lIns="45719" tIns="45719" rIns="45719" bIns="45719" numCol="1" anchor="ctr">
              <a:noAutofit/>
            </a:bodyPr>
            <a:lstStyle/>
            <a:p>
              <a:endParaRPr/>
            </a:p>
          </p:txBody>
        </p:sp>
        <p:sp>
          <p:nvSpPr>
            <p:cNvPr id="18" name="Shape">
              <a:extLst>
                <a:ext uri="{FF2B5EF4-FFF2-40B4-BE49-F238E27FC236}">
                  <a16:creationId xmlns:a16="http://schemas.microsoft.com/office/drawing/2014/main" id="{C3B3B927-A92B-4BF9-8411-B2660F6AD16A}"/>
                </a:ext>
              </a:extLst>
            </p:cNvPr>
            <p:cNvSpPr/>
            <p:nvPr/>
          </p:nvSpPr>
          <p:spPr>
            <a:xfrm>
              <a:off x="112634" y="128311"/>
              <a:ext cx="415107" cy="384331"/>
            </a:xfrm>
            <a:custGeom>
              <a:avLst/>
              <a:gdLst/>
              <a:ahLst/>
              <a:cxnLst>
                <a:cxn ang="0">
                  <a:pos x="wd2" y="hd2"/>
                </a:cxn>
                <a:cxn ang="5400000">
                  <a:pos x="wd2" y="hd2"/>
                </a:cxn>
                <a:cxn ang="10800000">
                  <a:pos x="wd2" y="hd2"/>
                </a:cxn>
                <a:cxn ang="16200000">
                  <a:pos x="wd2" y="hd2"/>
                </a:cxn>
              </a:cxnLst>
              <a:rect l="0" t="0" r="r" b="b"/>
              <a:pathLst>
                <a:path w="21600" h="21600" extrusionOk="0">
                  <a:moveTo>
                    <a:pt x="17974" y="0"/>
                  </a:moveTo>
                  <a:lnTo>
                    <a:pt x="12381" y="2366"/>
                  </a:lnTo>
                  <a:lnTo>
                    <a:pt x="12373" y="2368"/>
                  </a:lnTo>
                  <a:cubicBezTo>
                    <a:pt x="11868" y="2611"/>
                    <a:pt x="11498" y="3043"/>
                    <a:pt x="11272"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4"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rgbClr val="FFFFFF"/>
            </a:solidFill>
            <a:ln w="12700" cap="flat">
              <a:solidFill>
                <a:srgbClr val="691868"/>
              </a:solidFill>
              <a:prstDash val="solid"/>
              <a:miter lim="400000"/>
            </a:ln>
            <a:effectLst/>
          </p:spPr>
          <p:txBody>
            <a:bodyPr wrap="square" lIns="45719" tIns="45719" rIns="45719" bIns="45719" numCol="1" anchor="ctr">
              <a:noAutofit/>
            </a:bodyPr>
            <a:lstStyle/>
            <a:p>
              <a:endParaRPr/>
            </a:p>
          </p:txBody>
        </p:sp>
      </p:grpSp>
      <p:grpSp>
        <p:nvGrpSpPr>
          <p:cNvPr id="19" name="1">
            <a:extLst>
              <a:ext uri="{FF2B5EF4-FFF2-40B4-BE49-F238E27FC236}">
                <a16:creationId xmlns:a16="http://schemas.microsoft.com/office/drawing/2014/main" id="{660E589A-5026-469A-B8B4-712A60EF1376}"/>
              </a:ext>
            </a:extLst>
          </p:cNvPr>
          <p:cNvGrpSpPr/>
          <p:nvPr/>
        </p:nvGrpSpPr>
        <p:grpSpPr>
          <a:xfrm>
            <a:off x="10399762" y="3194121"/>
            <a:ext cx="640375" cy="640376"/>
            <a:chOff x="0" y="0"/>
            <a:chExt cx="640374" cy="640375"/>
          </a:xfrm>
        </p:grpSpPr>
        <p:sp>
          <p:nvSpPr>
            <p:cNvPr id="20" name="Shape">
              <a:extLst>
                <a:ext uri="{FF2B5EF4-FFF2-40B4-BE49-F238E27FC236}">
                  <a16:creationId xmlns:a16="http://schemas.microsoft.com/office/drawing/2014/main" id="{5C41C420-F9AE-450C-9A1E-FCA58EBE1723}"/>
                </a:ext>
              </a:extLst>
            </p:cNvPr>
            <p:cNvSpPr/>
            <p:nvPr/>
          </p:nvSpPr>
          <p:spPr>
            <a:xfrm>
              <a:off x="0" y="0"/>
              <a:ext cx="640375" cy="640376"/>
            </a:xfrm>
            <a:custGeom>
              <a:avLst/>
              <a:gdLst/>
              <a:ahLst/>
              <a:cxnLst>
                <a:cxn ang="0">
                  <a:pos x="wd2" y="hd2"/>
                </a:cxn>
                <a:cxn ang="5400000">
                  <a:pos x="wd2" y="hd2"/>
                </a:cxn>
                <a:cxn ang="10800000">
                  <a:pos x="wd2" y="hd2"/>
                </a:cxn>
                <a:cxn ang="16200000">
                  <a:pos x="wd2" y="hd2"/>
                </a:cxn>
              </a:cxnLst>
              <a:rect l="0" t="0" r="r" b="b"/>
              <a:pathLst>
                <a:path w="21600" h="21600" extrusionOk="0">
                  <a:moveTo>
                    <a:pt x="19917" y="0"/>
                  </a:moveTo>
                  <a:cubicBezTo>
                    <a:pt x="1691" y="0"/>
                    <a:pt x="1691" y="0"/>
                    <a:pt x="1691" y="0"/>
                  </a:cubicBezTo>
                  <a:cubicBezTo>
                    <a:pt x="673" y="0"/>
                    <a:pt x="0" y="850"/>
                    <a:pt x="0" y="1691"/>
                  </a:cubicBezTo>
                  <a:cubicBezTo>
                    <a:pt x="0" y="19909"/>
                    <a:pt x="0" y="19909"/>
                    <a:pt x="0" y="19909"/>
                  </a:cubicBezTo>
                  <a:cubicBezTo>
                    <a:pt x="0" y="20919"/>
                    <a:pt x="673" y="21600"/>
                    <a:pt x="1691" y="21600"/>
                  </a:cubicBezTo>
                  <a:cubicBezTo>
                    <a:pt x="19917" y="21600"/>
                    <a:pt x="19917" y="21600"/>
                    <a:pt x="19917" y="21600"/>
                  </a:cubicBezTo>
                  <a:cubicBezTo>
                    <a:pt x="20758" y="21600"/>
                    <a:pt x="21600" y="20919"/>
                    <a:pt x="21600" y="19909"/>
                  </a:cubicBezTo>
                  <a:cubicBezTo>
                    <a:pt x="21600" y="1691"/>
                    <a:pt x="21600" y="1691"/>
                    <a:pt x="21600" y="1691"/>
                  </a:cubicBezTo>
                  <a:cubicBezTo>
                    <a:pt x="21600" y="850"/>
                    <a:pt x="20758" y="0"/>
                    <a:pt x="19917" y="0"/>
                  </a:cubicBezTo>
                </a:path>
              </a:pathLst>
            </a:custGeom>
            <a:solidFill>
              <a:srgbClr val="FDB409">
                <a:alpha val="95000"/>
              </a:srgbClr>
            </a:solidFill>
            <a:ln w="12700" cap="flat">
              <a:noFill/>
              <a:miter lim="400000"/>
            </a:ln>
            <a:effectLst/>
          </p:spPr>
          <p:txBody>
            <a:bodyPr wrap="square" lIns="45719" tIns="45719" rIns="45719" bIns="45719" numCol="1" anchor="ctr">
              <a:noAutofit/>
            </a:bodyPr>
            <a:lstStyle/>
            <a:p>
              <a:endParaRPr/>
            </a:p>
          </p:txBody>
        </p:sp>
        <p:sp>
          <p:nvSpPr>
            <p:cNvPr id="21" name="Shape">
              <a:extLst>
                <a:ext uri="{FF2B5EF4-FFF2-40B4-BE49-F238E27FC236}">
                  <a16:creationId xmlns:a16="http://schemas.microsoft.com/office/drawing/2014/main" id="{093AA2CA-1347-43BA-9555-ECAF18DCD7C7}"/>
                </a:ext>
              </a:extLst>
            </p:cNvPr>
            <p:cNvSpPr/>
            <p:nvPr/>
          </p:nvSpPr>
          <p:spPr>
            <a:xfrm>
              <a:off x="114101" y="105801"/>
              <a:ext cx="412172" cy="430186"/>
            </a:xfrm>
            <a:custGeom>
              <a:avLst/>
              <a:gdLst/>
              <a:ahLst/>
              <a:cxnLst>
                <a:cxn ang="0">
                  <a:pos x="wd2" y="hd2"/>
                </a:cxn>
                <a:cxn ang="5400000">
                  <a:pos x="wd2" y="hd2"/>
                </a:cxn>
                <a:cxn ang="10800000">
                  <a:pos x="wd2" y="hd2"/>
                </a:cxn>
                <a:cxn ang="16200000">
                  <a:pos x="wd2" y="hd2"/>
                </a:cxn>
              </a:cxnLst>
              <a:rect l="0" t="0" r="r" b="b"/>
              <a:pathLst>
                <a:path w="21600" h="21600" extrusionOk="0">
                  <a:moveTo>
                    <a:pt x="20670" y="0"/>
                  </a:moveTo>
                  <a:lnTo>
                    <a:pt x="0" y="5292"/>
                  </a:lnTo>
                  <a:lnTo>
                    <a:pt x="867" y="8314"/>
                  </a:lnTo>
                  <a:lnTo>
                    <a:pt x="867" y="10773"/>
                  </a:lnTo>
                  <a:lnTo>
                    <a:pt x="867" y="19877"/>
                  </a:lnTo>
                  <a:cubicBezTo>
                    <a:pt x="867" y="20829"/>
                    <a:pt x="1671" y="21600"/>
                    <a:pt x="2665" y="21600"/>
                  </a:cubicBezTo>
                  <a:lnTo>
                    <a:pt x="19693" y="21600"/>
                  </a:lnTo>
                  <a:cubicBezTo>
                    <a:pt x="20686" y="21600"/>
                    <a:pt x="21491" y="20829"/>
                    <a:pt x="21491" y="19877"/>
                  </a:cubicBezTo>
                  <a:lnTo>
                    <a:pt x="21491" y="7871"/>
                  </a:lnTo>
                  <a:lnTo>
                    <a:pt x="4430" y="7871"/>
                  </a:lnTo>
                  <a:lnTo>
                    <a:pt x="4280" y="7675"/>
                  </a:lnTo>
                  <a:lnTo>
                    <a:pt x="21600" y="3242"/>
                  </a:lnTo>
                  <a:lnTo>
                    <a:pt x="20670" y="0"/>
                  </a:lnTo>
                  <a:close/>
                  <a:moveTo>
                    <a:pt x="18009" y="1164"/>
                  </a:moveTo>
                  <a:lnTo>
                    <a:pt x="20332" y="3009"/>
                  </a:lnTo>
                  <a:lnTo>
                    <a:pt x="18100" y="3581"/>
                  </a:lnTo>
                  <a:lnTo>
                    <a:pt x="15779" y="1736"/>
                  </a:lnTo>
                  <a:lnTo>
                    <a:pt x="18009" y="1164"/>
                  </a:lnTo>
                  <a:close/>
                  <a:moveTo>
                    <a:pt x="13616" y="2290"/>
                  </a:moveTo>
                  <a:lnTo>
                    <a:pt x="15938" y="4134"/>
                  </a:lnTo>
                  <a:lnTo>
                    <a:pt x="13708" y="4706"/>
                  </a:lnTo>
                  <a:lnTo>
                    <a:pt x="11385" y="2862"/>
                  </a:lnTo>
                  <a:lnTo>
                    <a:pt x="13616" y="2290"/>
                  </a:lnTo>
                  <a:close/>
                  <a:moveTo>
                    <a:pt x="9222" y="3417"/>
                  </a:moveTo>
                  <a:lnTo>
                    <a:pt x="11545" y="5262"/>
                  </a:lnTo>
                  <a:lnTo>
                    <a:pt x="9314" y="5834"/>
                  </a:lnTo>
                  <a:lnTo>
                    <a:pt x="6992" y="3989"/>
                  </a:lnTo>
                  <a:lnTo>
                    <a:pt x="9222" y="3417"/>
                  </a:lnTo>
                  <a:close/>
                  <a:moveTo>
                    <a:pt x="4829" y="4543"/>
                  </a:moveTo>
                  <a:lnTo>
                    <a:pt x="7151" y="6387"/>
                  </a:lnTo>
                  <a:lnTo>
                    <a:pt x="4921" y="6959"/>
                  </a:lnTo>
                  <a:lnTo>
                    <a:pt x="2600" y="5115"/>
                  </a:lnTo>
                  <a:lnTo>
                    <a:pt x="4829" y="4543"/>
                  </a:lnTo>
                  <a:close/>
                  <a:moveTo>
                    <a:pt x="1582" y="6411"/>
                  </a:moveTo>
                  <a:cubicBezTo>
                    <a:pt x="1803" y="6411"/>
                    <a:pt x="1981" y="6582"/>
                    <a:pt x="1981" y="6794"/>
                  </a:cubicBezTo>
                  <a:cubicBezTo>
                    <a:pt x="1981" y="7006"/>
                    <a:pt x="1803" y="7179"/>
                    <a:pt x="1582" y="7179"/>
                  </a:cubicBezTo>
                  <a:cubicBezTo>
                    <a:pt x="1360" y="7179"/>
                    <a:pt x="1180" y="7006"/>
                    <a:pt x="1180" y="6794"/>
                  </a:cubicBezTo>
                  <a:cubicBezTo>
                    <a:pt x="1180" y="6582"/>
                    <a:pt x="1360" y="6411"/>
                    <a:pt x="1582" y="6411"/>
                  </a:cubicBezTo>
                  <a:close/>
                  <a:moveTo>
                    <a:pt x="4847" y="8417"/>
                  </a:moveTo>
                  <a:lnTo>
                    <a:pt x="6592" y="10773"/>
                  </a:lnTo>
                  <a:lnTo>
                    <a:pt x="4847" y="10773"/>
                  </a:lnTo>
                  <a:lnTo>
                    <a:pt x="4847" y="8417"/>
                  </a:lnTo>
                  <a:close/>
                  <a:moveTo>
                    <a:pt x="7086" y="8417"/>
                  </a:moveTo>
                  <a:lnTo>
                    <a:pt x="9395" y="8417"/>
                  </a:lnTo>
                  <a:lnTo>
                    <a:pt x="11140" y="10773"/>
                  </a:lnTo>
                  <a:lnTo>
                    <a:pt x="8831" y="10773"/>
                  </a:lnTo>
                  <a:lnTo>
                    <a:pt x="7086" y="8417"/>
                  </a:lnTo>
                  <a:close/>
                  <a:moveTo>
                    <a:pt x="11633" y="8417"/>
                  </a:moveTo>
                  <a:lnTo>
                    <a:pt x="13942" y="8417"/>
                  </a:lnTo>
                  <a:lnTo>
                    <a:pt x="15687" y="10773"/>
                  </a:lnTo>
                  <a:lnTo>
                    <a:pt x="13378" y="10773"/>
                  </a:lnTo>
                  <a:lnTo>
                    <a:pt x="11633" y="8417"/>
                  </a:lnTo>
                  <a:close/>
                  <a:moveTo>
                    <a:pt x="16181" y="8417"/>
                  </a:moveTo>
                  <a:lnTo>
                    <a:pt x="18490" y="8417"/>
                  </a:lnTo>
                  <a:lnTo>
                    <a:pt x="20235" y="10773"/>
                  </a:lnTo>
                  <a:lnTo>
                    <a:pt x="17926" y="10773"/>
                  </a:lnTo>
                  <a:lnTo>
                    <a:pt x="16181" y="8417"/>
                  </a:lnTo>
                  <a:close/>
                  <a:moveTo>
                    <a:pt x="1932" y="9052"/>
                  </a:moveTo>
                  <a:cubicBezTo>
                    <a:pt x="2203" y="9012"/>
                    <a:pt x="2433" y="9233"/>
                    <a:pt x="2392" y="9492"/>
                  </a:cubicBezTo>
                  <a:cubicBezTo>
                    <a:pt x="2366" y="9654"/>
                    <a:pt x="2228" y="9786"/>
                    <a:pt x="2059" y="9811"/>
                  </a:cubicBezTo>
                  <a:cubicBezTo>
                    <a:pt x="1788" y="9851"/>
                    <a:pt x="1558" y="9630"/>
                    <a:pt x="1599" y="9371"/>
                  </a:cubicBezTo>
                  <a:cubicBezTo>
                    <a:pt x="1625" y="9209"/>
                    <a:pt x="1763" y="9077"/>
                    <a:pt x="1932" y="9052"/>
                  </a:cubicBezTo>
                  <a:close/>
                  <a:moveTo>
                    <a:pt x="3766" y="9052"/>
                  </a:moveTo>
                  <a:cubicBezTo>
                    <a:pt x="4036" y="9012"/>
                    <a:pt x="4267" y="9233"/>
                    <a:pt x="4225" y="9492"/>
                  </a:cubicBezTo>
                  <a:cubicBezTo>
                    <a:pt x="4199" y="9654"/>
                    <a:pt x="4061" y="9786"/>
                    <a:pt x="3892" y="9811"/>
                  </a:cubicBezTo>
                  <a:cubicBezTo>
                    <a:pt x="3622" y="9851"/>
                    <a:pt x="3391" y="9630"/>
                    <a:pt x="3433" y="9371"/>
                  </a:cubicBezTo>
                  <a:cubicBezTo>
                    <a:pt x="3458" y="9209"/>
                    <a:pt x="3597" y="9077"/>
                    <a:pt x="3766" y="9052"/>
                  </a:cubicBezTo>
                  <a:close/>
                  <a:moveTo>
                    <a:pt x="2513" y="13900"/>
                  </a:moveTo>
                  <a:lnTo>
                    <a:pt x="19911" y="13900"/>
                  </a:lnTo>
                  <a:lnTo>
                    <a:pt x="19911" y="14399"/>
                  </a:lnTo>
                  <a:lnTo>
                    <a:pt x="2513" y="14399"/>
                  </a:lnTo>
                  <a:lnTo>
                    <a:pt x="2513" y="13900"/>
                  </a:lnTo>
                  <a:close/>
                  <a:moveTo>
                    <a:pt x="2513" y="17423"/>
                  </a:moveTo>
                  <a:lnTo>
                    <a:pt x="19911" y="17423"/>
                  </a:lnTo>
                  <a:lnTo>
                    <a:pt x="19911" y="17923"/>
                  </a:lnTo>
                  <a:lnTo>
                    <a:pt x="2513" y="17923"/>
                  </a:lnTo>
                  <a:lnTo>
                    <a:pt x="2513" y="17423"/>
                  </a:lnTo>
                  <a:close/>
                </a:path>
              </a:pathLst>
            </a:custGeom>
            <a:solidFill>
              <a:srgbClr val="FFFFFF"/>
            </a:solidFill>
            <a:ln w="12700" cap="flat">
              <a:solidFill>
                <a:srgbClr val="691868"/>
              </a:solidFill>
              <a:prstDash val="solid"/>
              <a:miter lim="400000"/>
            </a:ln>
            <a:effectLst/>
          </p:spPr>
          <p:txBody>
            <a:bodyPr wrap="square" lIns="45719" tIns="45719" rIns="45719" bIns="45719" numCol="1" anchor="ctr">
              <a:noAutofit/>
            </a:bodyPr>
            <a:lstStyle/>
            <a:p>
              <a:endParaRPr/>
            </a:p>
          </p:txBody>
        </p:sp>
      </p:grpSp>
      <p:grpSp>
        <p:nvGrpSpPr>
          <p:cNvPr id="22" name="4">
            <a:extLst>
              <a:ext uri="{FF2B5EF4-FFF2-40B4-BE49-F238E27FC236}">
                <a16:creationId xmlns:a16="http://schemas.microsoft.com/office/drawing/2014/main" id="{3AB0E590-C992-440C-B971-4DAFCA33A0A9}"/>
              </a:ext>
            </a:extLst>
          </p:cNvPr>
          <p:cNvGrpSpPr/>
          <p:nvPr/>
        </p:nvGrpSpPr>
        <p:grpSpPr>
          <a:xfrm>
            <a:off x="9608153" y="4052989"/>
            <a:ext cx="640375" cy="640377"/>
            <a:chOff x="0" y="0"/>
            <a:chExt cx="640374" cy="640375"/>
          </a:xfrm>
        </p:grpSpPr>
        <p:sp>
          <p:nvSpPr>
            <p:cNvPr id="23" name="Shape">
              <a:extLst>
                <a:ext uri="{FF2B5EF4-FFF2-40B4-BE49-F238E27FC236}">
                  <a16:creationId xmlns:a16="http://schemas.microsoft.com/office/drawing/2014/main" id="{41D93DAD-57F8-4710-917A-4AAE38B6339A}"/>
                </a:ext>
              </a:extLst>
            </p:cNvPr>
            <p:cNvSpPr/>
            <p:nvPr/>
          </p:nvSpPr>
          <p:spPr>
            <a:xfrm>
              <a:off x="0" y="0"/>
              <a:ext cx="640375" cy="640376"/>
            </a:xfrm>
            <a:custGeom>
              <a:avLst/>
              <a:gdLst/>
              <a:ahLst/>
              <a:cxnLst>
                <a:cxn ang="0">
                  <a:pos x="wd2" y="hd2"/>
                </a:cxn>
                <a:cxn ang="5400000">
                  <a:pos x="wd2" y="hd2"/>
                </a:cxn>
                <a:cxn ang="10800000">
                  <a:pos x="wd2" y="hd2"/>
                </a:cxn>
                <a:cxn ang="16200000">
                  <a:pos x="wd2" y="hd2"/>
                </a:cxn>
              </a:cxnLst>
              <a:rect l="0" t="0" r="r" b="b"/>
              <a:pathLst>
                <a:path w="21600" h="21600" extrusionOk="0">
                  <a:moveTo>
                    <a:pt x="19917" y="0"/>
                  </a:moveTo>
                  <a:cubicBezTo>
                    <a:pt x="1683" y="0"/>
                    <a:pt x="1683" y="0"/>
                    <a:pt x="1683" y="0"/>
                  </a:cubicBezTo>
                  <a:cubicBezTo>
                    <a:pt x="673" y="0"/>
                    <a:pt x="0" y="842"/>
                    <a:pt x="0" y="1684"/>
                  </a:cubicBezTo>
                  <a:cubicBezTo>
                    <a:pt x="0" y="19916"/>
                    <a:pt x="0" y="19916"/>
                    <a:pt x="0" y="19916"/>
                  </a:cubicBezTo>
                  <a:cubicBezTo>
                    <a:pt x="0" y="20927"/>
                    <a:pt x="673" y="21600"/>
                    <a:pt x="1683" y="21600"/>
                  </a:cubicBezTo>
                  <a:cubicBezTo>
                    <a:pt x="19917" y="21600"/>
                    <a:pt x="19917" y="21600"/>
                    <a:pt x="19917" y="21600"/>
                  </a:cubicBezTo>
                  <a:cubicBezTo>
                    <a:pt x="20758" y="21600"/>
                    <a:pt x="21600" y="20927"/>
                    <a:pt x="21600" y="19916"/>
                  </a:cubicBezTo>
                  <a:cubicBezTo>
                    <a:pt x="21600" y="1684"/>
                    <a:pt x="21600" y="1684"/>
                    <a:pt x="21600" y="1684"/>
                  </a:cubicBezTo>
                  <a:cubicBezTo>
                    <a:pt x="21600" y="842"/>
                    <a:pt x="20758" y="0"/>
                    <a:pt x="19917" y="0"/>
                  </a:cubicBezTo>
                </a:path>
              </a:pathLst>
            </a:custGeom>
            <a:solidFill>
              <a:srgbClr val="45CBFF">
                <a:alpha val="95000"/>
              </a:srgbClr>
            </a:solidFill>
            <a:ln w="12700" cap="flat">
              <a:noFill/>
              <a:miter lim="400000"/>
            </a:ln>
            <a:effectLst/>
          </p:spPr>
          <p:txBody>
            <a:bodyPr wrap="square" lIns="45719" tIns="45719" rIns="45719" bIns="45719" numCol="1" anchor="ctr">
              <a:noAutofit/>
            </a:bodyPr>
            <a:lstStyle/>
            <a:p>
              <a:endParaRPr/>
            </a:p>
          </p:txBody>
        </p:sp>
        <p:sp>
          <p:nvSpPr>
            <p:cNvPr id="24" name="Shape">
              <a:extLst>
                <a:ext uri="{FF2B5EF4-FFF2-40B4-BE49-F238E27FC236}">
                  <a16:creationId xmlns:a16="http://schemas.microsoft.com/office/drawing/2014/main" id="{27D7D44B-A139-4AF8-8966-58035469362D}"/>
                </a:ext>
              </a:extLst>
            </p:cNvPr>
            <p:cNvSpPr/>
            <p:nvPr/>
          </p:nvSpPr>
          <p:spPr>
            <a:xfrm>
              <a:off x="112634" y="67309"/>
              <a:ext cx="415107" cy="505757"/>
            </a:xfrm>
            <a:custGeom>
              <a:avLst/>
              <a:gdLst/>
              <a:ahLst/>
              <a:cxnLst>
                <a:cxn ang="0">
                  <a:pos x="wd2" y="hd2"/>
                </a:cxn>
                <a:cxn ang="5400000">
                  <a:pos x="wd2" y="hd2"/>
                </a:cxn>
                <a:cxn ang="10800000">
                  <a:pos x="wd2" y="hd2"/>
                </a:cxn>
                <a:cxn ang="16200000">
                  <a:pos x="wd2" y="hd2"/>
                </a:cxn>
              </a:cxnLst>
              <a:rect l="0" t="0" r="r" b="b"/>
              <a:pathLst>
                <a:path w="21600" h="21600" extrusionOk="0">
                  <a:moveTo>
                    <a:pt x="12448" y="0"/>
                  </a:moveTo>
                  <a:cubicBezTo>
                    <a:pt x="7394" y="0"/>
                    <a:pt x="3298" y="3364"/>
                    <a:pt x="3298" y="7511"/>
                  </a:cubicBezTo>
                  <a:cubicBezTo>
                    <a:pt x="3298" y="11659"/>
                    <a:pt x="7394" y="15021"/>
                    <a:pt x="12448" y="15021"/>
                  </a:cubicBezTo>
                  <a:cubicBezTo>
                    <a:pt x="17502" y="15021"/>
                    <a:pt x="21600" y="11659"/>
                    <a:pt x="21600" y="7511"/>
                  </a:cubicBezTo>
                  <a:cubicBezTo>
                    <a:pt x="21600" y="3364"/>
                    <a:pt x="17502" y="0"/>
                    <a:pt x="12448" y="0"/>
                  </a:cubicBezTo>
                  <a:close/>
                  <a:moveTo>
                    <a:pt x="12448" y="6026"/>
                  </a:moveTo>
                  <a:cubicBezTo>
                    <a:pt x="13447" y="6026"/>
                    <a:pt x="14256" y="6692"/>
                    <a:pt x="14256" y="7511"/>
                  </a:cubicBezTo>
                  <a:cubicBezTo>
                    <a:pt x="14256" y="8331"/>
                    <a:pt x="13447" y="8995"/>
                    <a:pt x="12448" y="8995"/>
                  </a:cubicBezTo>
                  <a:cubicBezTo>
                    <a:pt x="11450" y="8995"/>
                    <a:pt x="10640" y="8331"/>
                    <a:pt x="10640" y="7511"/>
                  </a:cubicBezTo>
                  <a:cubicBezTo>
                    <a:pt x="10640" y="6692"/>
                    <a:pt x="11450" y="6026"/>
                    <a:pt x="12448" y="6026"/>
                  </a:cubicBezTo>
                  <a:close/>
                  <a:moveTo>
                    <a:pt x="12448" y="6616"/>
                  </a:moveTo>
                  <a:lnTo>
                    <a:pt x="11505" y="7064"/>
                  </a:lnTo>
                  <a:lnTo>
                    <a:pt x="11505" y="7958"/>
                  </a:lnTo>
                  <a:lnTo>
                    <a:pt x="12448" y="8405"/>
                  </a:lnTo>
                  <a:lnTo>
                    <a:pt x="13393" y="7958"/>
                  </a:lnTo>
                  <a:lnTo>
                    <a:pt x="13393" y="7064"/>
                  </a:lnTo>
                  <a:lnTo>
                    <a:pt x="12448" y="6616"/>
                  </a:lnTo>
                  <a:close/>
                  <a:moveTo>
                    <a:pt x="1402" y="8498"/>
                  </a:moveTo>
                  <a:cubicBezTo>
                    <a:pt x="628" y="8498"/>
                    <a:pt x="0" y="9014"/>
                    <a:pt x="0" y="9649"/>
                  </a:cubicBezTo>
                  <a:cubicBezTo>
                    <a:pt x="0" y="10285"/>
                    <a:pt x="628" y="10800"/>
                    <a:pt x="1402" y="10800"/>
                  </a:cubicBezTo>
                  <a:cubicBezTo>
                    <a:pt x="1408" y="10800"/>
                    <a:pt x="1414" y="10800"/>
                    <a:pt x="1421" y="10800"/>
                  </a:cubicBezTo>
                  <a:cubicBezTo>
                    <a:pt x="2152" y="12441"/>
                    <a:pt x="3430" y="13910"/>
                    <a:pt x="5106" y="15013"/>
                  </a:cubicBezTo>
                  <a:cubicBezTo>
                    <a:pt x="5620" y="15351"/>
                    <a:pt x="6167" y="15651"/>
                    <a:pt x="6739" y="15912"/>
                  </a:cubicBezTo>
                  <a:cubicBezTo>
                    <a:pt x="6077" y="16373"/>
                    <a:pt x="5512" y="16899"/>
                    <a:pt x="5512" y="17864"/>
                  </a:cubicBezTo>
                  <a:lnTo>
                    <a:pt x="5512" y="20338"/>
                  </a:lnTo>
                  <a:cubicBezTo>
                    <a:pt x="5512" y="21036"/>
                    <a:pt x="6202" y="21600"/>
                    <a:pt x="7052" y="21600"/>
                  </a:cubicBezTo>
                  <a:lnTo>
                    <a:pt x="11322" y="21600"/>
                  </a:lnTo>
                  <a:lnTo>
                    <a:pt x="13576" y="21600"/>
                  </a:lnTo>
                  <a:lnTo>
                    <a:pt x="17847" y="21600"/>
                  </a:lnTo>
                  <a:cubicBezTo>
                    <a:pt x="18697" y="21600"/>
                    <a:pt x="19385" y="21036"/>
                    <a:pt x="19385" y="20338"/>
                  </a:cubicBezTo>
                  <a:lnTo>
                    <a:pt x="19385" y="17864"/>
                  </a:lnTo>
                  <a:cubicBezTo>
                    <a:pt x="19385" y="16105"/>
                    <a:pt x="17513" y="15801"/>
                    <a:pt x="16587" y="14697"/>
                  </a:cubicBezTo>
                  <a:cubicBezTo>
                    <a:pt x="15310" y="15193"/>
                    <a:pt x="13903" y="15456"/>
                    <a:pt x="12448" y="15456"/>
                  </a:cubicBezTo>
                  <a:cubicBezTo>
                    <a:pt x="10994" y="15456"/>
                    <a:pt x="9589" y="15193"/>
                    <a:pt x="8312" y="14697"/>
                  </a:cubicBezTo>
                  <a:cubicBezTo>
                    <a:pt x="8054" y="15004"/>
                    <a:pt x="7725" y="15249"/>
                    <a:pt x="7381" y="15481"/>
                  </a:cubicBezTo>
                  <a:cubicBezTo>
                    <a:pt x="6754" y="15212"/>
                    <a:pt x="6153" y="14890"/>
                    <a:pt x="5588" y="14518"/>
                  </a:cubicBezTo>
                  <a:cubicBezTo>
                    <a:pt x="4034" y="13495"/>
                    <a:pt x="2847" y="12137"/>
                    <a:pt x="2162" y="10617"/>
                  </a:cubicBezTo>
                  <a:cubicBezTo>
                    <a:pt x="2549" y="10413"/>
                    <a:pt x="2804" y="10055"/>
                    <a:pt x="2804" y="9649"/>
                  </a:cubicBezTo>
                  <a:cubicBezTo>
                    <a:pt x="2804" y="9014"/>
                    <a:pt x="2176" y="8498"/>
                    <a:pt x="1402" y="8498"/>
                  </a:cubicBezTo>
                  <a:close/>
                  <a:moveTo>
                    <a:pt x="7369" y="19297"/>
                  </a:moveTo>
                  <a:lnTo>
                    <a:pt x="8067" y="19628"/>
                  </a:lnTo>
                  <a:lnTo>
                    <a:pt x="8067" y="20292"/>
                  </a:lnTo>
                  <a:lnTo>
                    <a:pt x="7369" y="20623"/>
                  </a:lnTo>
                  <a:lnTo>
                    <a:pt x="6669" y="20292"/>
                  </a:lnTo>
                  <a:lnTo>
                    <a:pt x="6669" y="19628"/>
                  </a:lnTo>
                  <a:lnTo>
                    <a:pt x="7369" y="19297"/>
                  </a:lnTo>
                  <a:close/>
                  <a:moveTo>
                    <a:pt x="17554" y="19297"/>
                  </a:moveTo>
                  <a:lnTo>
                    <a:pt x="18254" y="19628"/>
                  </a:lnTo>
                  <a:lnTo>
                    <a:pt x="18254" y="20292"/>
                  </a:lnTo>
                  <a:lnTo>
                    <a:pt x="17554" y="20623"/>
                  </a:lnTo>
                  <a:lnTo>
                    <a:pt x="16856" y="20292"/>
                  </a:lnTo>
                  <a:lnTo>
                    <a:pt x="16856" y="19628"/>
                  </a:lnTo>
                  <a:lnTo>
                    <a:pt x="17554" y="19297"/>
                  </a:lnTo>
                  <a:close/>
                </a:path>
              </a:pathLst>
            </a:custGeom>
            <a:solidFill>
              <a:srgbClr val="FFFFFF"/>
            </a:solidFill>
            <a:ln w="12700" cap="flat">
              <a:solidFill>
                <a:srgbClr val="691868"/>
              </a:solidFill>
              <a:prstDash val="solid"/>
              <a:miter lim="400000"/>
            </a:ln>
            <a:effectLst/>
          </p:spPr>
          <p:txBody>
            <a:bodyPr wrap="square" lIns="45719" tIns="45719" rIns="45719" bIns="45719" numCol="1" anchor="ctr">
              <a:noAutofit/>
            </a:bodyPr>
            <a:lstStyle/>
            <a:p>
              <a:endParaRPr/>
            </a:p>
          </p:txBody>
        </p:sp>
      </p:grpSp>
      <p:grpSp>
        <p:nvGrpSpPr>
          <p:cNvPr id="25" name="3">
            <a:extLst>
              <a:ext uri="{FF2B5EF4-FFF2-40B4-BE49-F238E27FC236}">
                <a16:creationId xmlns:a16="http://schemas.microsoft.com/office/drawing/2014/main" id="{5359D0A5-A20C-4459-8CE2-A20C8D2A1A22}"/>
              </a:ext>
            </a:extLst>
          </p:cNvPr>
          <p:cNvGrpSpPr/>
          <p:nvPr/>
        </p:nvGrpSpPr>
        <p:grpSpPr>
          <a:xfrm>
            <a:off x="10399762" y="4052989"/>
            <a:ext cx="640375" cy="640377"/>
            <a:chOff x="0" y="0"/>
            <a:chExt cx="640374" cy="640375"/>
          </a:xfrm>
        </p:grpSpPr>
        <p:sp>
          <p:nvSpPr>
            <p:cNvPr id="26" name="Shape">
              <a:extLst>
                <a:ext uri="{FF2B5EF4-FFF2-40B4-BE49-F238E27FC236}">
                  <a16:creationId xmlns:a16="http://schemas.microsoft.com/office/drawing/2014/main" id="{E0A43C6D-F066-4A8D-85E9-A1D5FD3E4AA0}"/>
                </a:ext>
              </a:extLst>
            </p:cNvPr>
            <p:cNvSpPr/>
            <p:nvPr/>
          </p:nvSpPr>
          <p:spPr>
            <a:xfrm>
              <a:off x="0" y="0"/>
              <a:ext cx="640375" cy="640376"/>
            </a:xfrm>
            <a:custGeom>
              <a:avLst/>
              <a:gdLst/>
              <a:ahLst/>
              <a:cxnLst>
                <a:cxn ang="0">
                  <a:pos x="wd2" y="hd2"/>
                </a:cxn>
                <a:cxn ang="5400000">
                  <a:pos x="wd2" y="hd2"/>
                </a:cxn>
                <a:cxn ang="10800000">
                  <a:pos x="wd2" y="hd2"/>
                </a:cxn>
                <a:cxn ang="16200000">
                  <a:pos x="wd2" y="hd2"/>
                </a:cxn>
              </a:cxnLst>
              <a:rect l="0" t="0" r="r" b="b"/>
              <a:pathLst>
                <a:path w="21600" h="21600" extrusionOk="0">
                  <a:moveTo>
                    <a:pt x="19917" y="0"/>
                  </a:moveTo>
                  <a:cubicBezTo>
                    <a:pt x="1691" y="0"/>
                    <a:pt x="1691" y="0"/>
                    <a:pt x="1691" y="0"/>
                  </a:cubicBezTo>
                  <a:cubicBezTo>
                    <a:pt x="673" y="0"/>
                    <a:pt x="0" y="842"/>
                    <a:pt x="0" y="1684"/>
                  </a:cubicBezTo>
                  <a:cubicBezTo>
                    <a:pt x="0" y="19916"/>
                    <a:pt x="0" y="19916"/>
                    <a:pt x="0" y="19916"/>
                  </a:cubicBezTo>
                  <a:cubicBezTo>
                    <a:pt x="0" y="20927"/>
                    <a:pt x="673" y="21600"/>
                    <a:pt x="1691" y="21600"/>
                  </a:cubicBezTo>
                  <a:cubicBezTo>
                    <a:pt x="19917" y="21600"/>
                    <a:pt x="19917" y="21600"/>
                    <a:pt x="19917" y="21600"/>
                  </a:cubicBezTo>
                  <a:cubicBezTo>
                    <a:pt x="20758" y="21600"/>
                    <a:pt x="21600" y="20927"/>
                    <a:pt x="21600" y="19916"/>
                  </a:cubicBezTo>
                  <a:cubicBezTo>
                    <a:pt x="21600" y="1684"/>
                    <a:pt x="21600" y="1684"/>
                    <a:pt x="21600" y="1684"/>
                  </a:cubicBezTo>
                  <a:cubicBezTo>
                    <a:pt x="21600" y="842"/>
                    <a:pt x="20758" y="0"/>
                    <a:pt x="19917" y="0"/>
                  </a:cubicBezTo>
                </a:path>
              </a:pathLst>
            </a:custGeom>
            <a:solidFill>
              <a:srgbClr val="E26073">
                <a:alpha val="85000"/>
              </a:srgbClr>
            </a:solidFill>
            <a:ln w="12700" cap="flat">
              <a:noFill/>
              <a:miter lim="400000"/>
            </a:ln>
            <a:effectLst/>
          </p:spPr>
          <p:txBody>
            <a:bodyPr wrap="square" lIns="45719" tIns="45719" rIns="45719" bIns="45719" numCol="1" anchor="ctr">
              <a:noAutofit/>
            </a:bodyPr>
            <a:lstStyle/>
            <a:p>
              <a:endParaRPr/>
            </a:p>
          </p:txBody>
        </p:sp>
        <p:sp>
          <p:nvSpPr>
            <p:cNvPr id="27" name="Shape">
              <a:extLst>
                <a:ext uri="{FF2B5EF4-FFF2-40B4-BE49-F238E27FC236}">
                  <a16:creationId xmlns:a16="http://schemas.microsoft.com/office/drawing/2014/main" id="{E95FED82-4288-48B2-9269-D46314A00F2F}"/>
                </a:ext>
              </a:extLst>
            </p:cNvPr>
            <p:cNvSpPr/>
            <p:nvPr/>
          </p:nvSpPr>
          <p:spPr>
            <a:xfrm>
              <a:off x="144083" y="67309"/>
              <a:ext cx="352208" cy="505757"/>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9801" y="0"/>
                    <a:pt x="9330" y="294"/>
                    <a:pt x="8865" y="898"/>
                  </a:cubicBezTo>
                  <a:cubicBezTo>
                    <a:pt x="8394" y="1511"/>
                    <a:pt x="7651" y="1943"/>
                    <a:pt x="7089" y="1943"/>
                  </a:cubicBezTo>
                  <a:cubicBezTo>
                    <a:pt x="6826" y="1943"/>
                    <a:pt x="6299" y="1922"/>
                    <a:pt x="6037" y="1943"/>
                  </a:cubicBezTo>
                  <a:cubicBezTo>
                    <a:pt x="5104" y="2016"/>
                    <a:pt x="4553" y="2318"/>
                    <a:pt x="4308" y="2794"/>
                  </a:cubicBezTo>
                  <a:lnTo>
                    <a:pt x="1139" y="2794"/>
                  </a:lnTo>
                  <a:cubicBezTo>
                    <a:pt x="510" y="2794"/>
                    <a:pt x="0" y="3149"/>
                    <a:pt x="0" y="3587"/>
                  </a:cubicBezTo>
                  <a:lnTo>
                    <a:pt x="0" y="20807"/>
                  </a:lnTo>
                  <a:cubicBezTo>
                    <a:pt x="0" y="21245"/>
                    <a:pt x="510" y="21600"/>
                    <a:pt x="1139" y="21600"/>
                  </a:cubicBezTo>
                  <a:lnTo>
                    <a:pt x="20461" y="21600"/>
                  </a:lnTo>
                  <a:cubicBezTo>
                    <a:pt x="21090" y="21600"/>
                    <a:pt x="21600" y="21245"/>
                    <a:pt x="21600" y="20807"/>
                  </a:cubicBezTo>
                  <a:lnTo>
                    <a:pt x="21600" y="3587"/>
                  </a:lnTo>
                  <a:cubicBezTo>
                    <a:pt x="21600" y="3149"/>
                    <a:pt x="21090" y="2794"/>
                    <a:pt x="20461" y="2794"/>
                  </a:cubicBezTo>
                  <a:lnTo>
                    <a:pt x="17292" y="2794"/>
                  </a:lnTo>
                  <a:cubicBezTo>
                    <a:pt x="17047" y="2318"/>
                    <a:pt x="16496" y="2016"/>
                    <a:pt x="15563" y="1943"/>
                  </a:cubicBezTo>
                  <a:cubicBezTo>
                    <a:pt x="15301" y="1922"/>
                    <a:pt x="14774" y="1943"/>
                    <a:pt x="14511" y="1943"/>
                  </a:cubicBezTo>
                  <a:cubicBezTo>
                    <a:pt x="13949" y="1943"/>
                    <a:pt x="13209" y="1511"/>
                    <a:pt x="12738" y="898"/>
                  </a:cubicBezTo>
                  <a:cubicBezTo>
                    <a:pt x="12273" y="294"/>
                    <a:pt x="11802" y="0"/>
                    <a:pt x="10801" y="0"/>
                  </a:cubicBezTo>
                  <a:close/>
                  <a:moveTo>
                    <a:pt x="10799" y="593"/>
                  </a:moveTo>
                  <a:cubicBezTo>
                    <a:pt x="11264" y="593"/>
                    <a:pt x="11644" y="857"/>
                    <a:pt x="11644" y="1181"/>
                  </a:cubicBezTo>
                  <a:cubicBezTo>
                    <a:pt x="11644" y="1506"/>
                    <a:pt x="11265" y="1767"/>
                    <a:pt x="10799" y="1767"/>
                  </a:cubicBezTo>
                  <a:cubicBezTo>
                    <a:pt x="10332" y="1767"/>
                    <a:pt x="9956" y="1506"/>
                    <a:pt x="9956" y="1181"/>
                  </a:cubicBezTo>
                  <a:cubicBezTo>
                    <a:pt x="9956" y="857"/>
                    <a:pt x="10333" y="593"/>
                    <a:pt x="10799" y="593"/>
                  </a:cubicBezTo>
                  <a:close/>
                  <a:moveTo>
                    <a:pt x="1619" y="3923"/>
                  </a:moveTo>
                  <a:lnTo>
                    <a:pt x="4207" y="3923"/>
                  </a:lnTo>
                  <a:cubicBezTo>
                    <a:pt x="4263" y="4130"/>
                    <a:pt x="4364" y="4392"/>
                    <a:pt x="4364" y="4392"/>
                  </a:cubicBezTo>
                  <a:lnTo>
                    <a:pt x="10799" y="4392"/>
                  </a:lnTo>
                  <a:lnTo>
                    <a:pt x="17236" y="4392"/>
                  </a:lnTo>
                  <a:cubicBezTo>
                    <a:pt x="17236" y="4392"/>
                    <a:pt x="17337" y="4130"/>
                    <a:pt x="17393" y="3923"/>
                  </a:cubicBezTo>
                  <a:lnTo>
                    <a:pt x="19981" y="3923"/>
                  </a:lnTo>
                  <a:lnTo>
                    <a:pt x="19981" y="20471"/>
                  </a:lnTo>
                  <a:lnTo>
                    <a:pt x="1619" y="20471"/>
                  </a:lnTo>
                  <a:lnTo>
                    <a:pt x="1619" y="3923"/>
                  </a:lnTo>
                  <a:close/>
                </a:path>
              </a:pathLst>
            </a:custGeom>
            <a:solidFill>
              <a:srgbClr val="FFFFFF"/>
            </a:solidFill>
            <a:ln w="12700" cap="flat">
              <a:solidFill>
                <a:srgbClr val="691868"/>
              </a:solidFill>
              <a:prstDash val="solid"/>
              <a:miter lim="400000"/>
            </a:ln>
            <a:effectLst/>
          </p:spPr>
          <p:txBody>
            <a:bodyPr wrap="square" lIns="45719" tIns="45719" rIns="45719" bIns="45719" numCol="1" anchor="ctr">
              <a:noAutofit/>
            </a:bodyPr>
            <a:lstStyle/>
            <a:p>
              <a:endParaRPr/>
            </a:p>
          </p:txBody>
        </p:sp>
      </p:grpSp>
      <p:sp>
        <p:nvSpPr>
          <p:cNvPr id="30" name="مربع نص 29">
            <a:extLst>
              <a:ext uri="{FF2B5EF4-FFF2-40B4-BE49-F238E27FC236}">
                <a16:creationId xmlns:a16="http://schemas.microsoft.com/office/drawing/2014/main" id="{9E4F1E9C-DE54-4A94-A23D-42D65C2E3F58}"/>
              </a:ext>
            </a:extLst>
          </p:cNvPr>
          <p:cNvSpPr txBox="1"/>
          <p:nvPr/>
        </p:nvSpPr>
        <p:spPr>
          <a:xfrm>
            <a:off x="10535581" y="2908899"/>
            <a:ext cx="344773" cy="369332"/>
          </a:xfrm>
          <a:prstGeom prst="rect">
            <a:avLst/>
          </a:prstGeom>
          <a:noFill/>
        </p:spPr>
        <p:txBody>
          <a:bodyPr wrap="square" rtlCol="1">
            <a:spAutoFit/>
          </a:bodyPr>
          <a:lstStyle/>
          <a:p>
            <a:r>
              <a:rPr lang="ar-SA" b="1" dirty="0">
                <a:solidFill>
                  <a:schemeClr val="bg1"/>
                </a:solidFill>
              </a:rPr>
              <a:t>1</a:t>
            </a:r>
          </a:p>
        </p:txBody>
      </p:sp>
      <p:sp>
        <p:nvSpPr>
          <p:cNvPr id="35" name="مربع نص 34">
            <a:extLst>
              <a:ext uri="{FF2B5EF4-FFF2-40B4-BE49-F238E27FC236}">
                <a16:creationId xmlns:a16="http://schemas.microsoft.com/office/drawing/2014/main" id="{4F06AE16-9064-44C0-9ED0-509DFAEBEA2A}"/>
              </a:ext>
            </a:extLst>
          </p:cNvPr>
          <p:cNvSpPr txBox="1"/>
          <p:nvPr/>
        </p:nvSpPr>
        <p:spPr>
          <a:xfrm>
            <a:off x="9735777" y="2908899"/>
            <a:ext cx="344773" cy="369332"/>
          </a:xfrm>
          <a:prstGeom prst="rect">
            <a:avLst/>
          </a:prstGeom>
          <a:noFill/>
        </p:spPr>
        <p:txBody>
          <a:bodyPr wrap="square" rtlCol="1">
            <a:spAutoFit/>
          </a:bodyPr>
          <a:lstStyle/>
          <a:p>
            <a:r>
              <a:rPr lang="ar-SA" b="1" dirty="0">
                <a:solidFill>
                  <a:schemeClr val="bg1"/>
                </a:solidFill>
              </a:rPr>
              <a:t>2</a:t>
            </a:r>
          </a:p>
        </p:txBody>
      </p:sp>
      <p:sp>
        <p:nvSpPr>
          <p:cNvPr id="36" name="مربع نص 35">
            <a:extLst>
              <a:ext uri="{FF2B5EF4-FFF2-40B4-BE49-F238E27FC236}">
                <a16:creationId xmlns:a16="http://schemas.microsoft.com/office/drawing/2014/main" id="{BDDC26D8-3E2E-497F-B752-FDDFEDDB3399}"/>
              </a:ext>
            </a:extLst>
          </p:cNvPr>
          <p:cNvSpPr txBox="1"/>
          <p:nvPr/>
        </p:nvSpPr>
        <p:spPr>
          <a:xfrm>
            <a:off x="10513863" y="3755633"/>
            <a:ext cx="344773" cy="369332"/>
          </a:xfrm>
          <a:prstGeom prst="rect">
            <a:avLst/>
          </a:prstGeom>
          <a:noFill/>
        </p:spPr>
        <p:txBody>
          <a:bodyPr wrap="square" rtlCol="1">
            <a:spAutoFit/>
          </a:bodyPr>
          <a:lstStyle/>
          <a:p>
            <a:r>
              <a:rPr lang="ar-SA" b="1" dirty="0">
                <a:solidFill>
                  <a:schemeClr val="bg1"/>
                </a:solidFill>
              </a:rPr>
              <a:t>3</a:t>
            </a:r>
          </a:p>
        </p:txBody>
      </p:sp>
      <p:sp>
        <p:nvSpPr>
          <p:cNvPr id="37" name="مربع نص 36">
            <a:extLst>
              <a:ext uri="{FF2B5EF4-FFF2-40B4-BE49-F238E27FC236}">
                <a16:creationId xmlns:a16="http://schemas.microsoft.com/office/drawing/2014/main" id="{720F8FE0-2A2B-4DD5-8E62-888B9244AD39}"/>
              </a:ext>
            </a:extLst>
          </p:cNvPr>
          <p:cNvSpPr txBox="1"/>
          <p:nvPr/>
        </p:nvSpPr>
        <p:spPr>
          <a:xfrm>
            <a:off x="9761936" y="3764921"/>
            <a:ext cx="344773" cy="369332"/>
          </a:xfrm>
          <a:prstGeom prst="rect">
            <a:avLst/>
          </a:prstGeom>
          <a:noFill/>
        </p:spPr>
        <p:txBody>
          <a:bodyPr wrap="square" rtlCol="1">
            <a:spAutoFit/>
          </a:bodyPr>
          <a:lstStyle/>
          <a:p>
            <a:r>
              <a:rPr lang="ar-SA" b="1" dirty="0">
                <a:solidFill>
                  <a:schemeClr val="bg1"/>
                </a:solidFill>
              </a:rPr>
              <a:t>4</a:t>
            </a:r>
          </a:p>
        </p:txBody>
      </p:sp>
      <p:sp>
        <p:nvSpPr>
          <p:cNvPr id="39" name="مستطيل: زوايا مستديرة 38">
            <a:extLst>
              <a:ext uri="{FF2B5EF4-FFF2-40B4-BE49-F238E27FC236}">
                <a16:creationId xmlns:a16="http://schemas.microsoft.com/office/drawing/2014/main" id="{D80D18B8-0305-45B5-8524-1C80A3C59990}"/>
              </a:ext>
            </a:extLst>
          </p:cNvPr>
          <p:cNvSpPr/>
          <p:nvPr/>
        </p:nvSpPr>
        <p:spPr>
          <a:xfrm>
            <a:off x="1619416" y="2852477"/>
            <a:ext cx="7240249" cy="192712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cs typeface="Sultan bold" pitchFamily="2" charset="-78"/>
              </a:rPr>
              <a:t>يمكن تحويل النفايات إلى طاقة من خلال توليد الطاقة الحرارية أو الكهربائية (   )</a:t>
            </a:r>
          </a:p>
        </p:txBody>
      </p:sp>
      <p:sp>
        <p:nvSpPr>
          <p:cNvPr id="40" name="مستطيل: زوايا مستديرة 39">
            <a:extLst>
              <a:ext uri="{FF2B5EF4-FFF2-40B4-BE49-F238E27FC236}">
                <a16:creationId xmlns:a16="http://schemas.microsoft.com/office/drawing/2014/main" id="{82082775-0867-4262-B3D0-D410E6523761}"/>
              </a:ext>
            </a:extLst>
          </p:cNvPr>
          <p:cNvSpPr/>
          <p:nvPr/>
        </p:nvSpPr>
        <p:spPr>
          <a:xfrm>
            <a:off x="1619416" y="2852477"/>
            <a:ext cx="7240249" cy="192712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cs typeface="Sultan bold" pitchFamily="2" charset="-78"/>
              </a:rPr>
              <a:t>لحماية البيئة، يجب  المحافظة على الأجهزة التي لم تعد قيد الاستخدام </a:t>
            </a:r>
            <a:r>
              <a:rPr lang="en-US" sz="2800" dirty="0">
                <a:solidFill>
                  <a:schemeClr val="tx1"/>
                </a:solidFill>
                <a:cs typeface="Sultan bold" pitchFamily="2" charset="-78"/>
              </a:rPr>
              <a:t> </a:t>
            </a:r>
            <a:r>
              <a:rPr lang="ar-SA" sz="2800" dirty="0">
                <a:solidFill>
                  <a:schemeClr val="tx1"/>
                </a:solidFill>
                <a:cs typeface="Sultan bold" pitchFamily="2" charset="-78"/>
              </a:rPr>
              <a:t>(   )</a:t>
            </a:r>
          </a:p>
        </p:txBody>
      </p:sp>
      <p:sp>
        <p:nvSpPr>
          <p:cNvPr id="41" name="مستطيل: زوايا مستديرة 40">
            <a:extLst>
              <a:ext uri="{FF2B5EF4-FFF2-40B4-BE49-F238E27FC236}">
                <a16:creationId xmlns:a16="http://schemas.microsoft.com/office/drawing/2014/main" id="{A2CD35B9-936E-471A-8C85-CAD603B35949}"/>
              </a:ext>
            </a:extLst>
          </p:cNvPr>
          <p:cNvSpPr/>
          <p:nvPr/>
        </p:nvSpPr>
        <p:spPr>
          <a:xfrm>
            <a:off x="1619416" y="2852477"/>
            <a:ext cx="7240249" cy="192712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cs typeface="Sultan bold" pitchFamily="2" charset="-78"/>
              </a:rPr>
              <a:t>اعادة التدوير :يتم تفكيك الأجهزة واستعادة مكوناتها واستخدامها لتصنيع منتجات جديدة (   )</a:t>
            </a:r>
          </a:p>
        </p:txBody>
      </p:sp>
      <p:sp>
        <p:nvSpPr>
          <p:cNvPr id="42" name="مستطيل: زوايا مستديرة 41">
            <a:extLst>
              <a:ext uri="{FF2B5EF4-FFF2-40B4-BE49-F238E27FC236}">
                <a16:creationId xmlns:a16="http://schemas.microsoft.com/office/drawing/2014/main" id="{448F0394-4585-4407-A640-FDCB91C8B679}"/>
              </a:ext>
            </a:extLst>
          </p:cNvPr>
          <p:cNvSpPr/>
          <p:nvPr/>
        </p:nvSpPr>
        <p:spPr>
          <a:xfrm>
            <a:off x="1619416" y="2852477"/>
            <a:ext cx="7240249" cy="192712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cs typeface="Sultan bold" pitchFamily="2" charset="-78"/>
              </a:rPr>
              <a:t>تحتوي الأجهزة الرقمية على مواد سامة تسبب تلوث التربة والهواء والماء (   )</a:t>
            </a:r>
          </a:p>
        </p:txBody>
      </p:sp>
    </p:spTree>
    <p:extLst>
      <p:ext uri="{BB962C8B-B14F-4D97-AF65-F5344CB8AC3E}">
        <p14:creationId xmlns:p14="http://schemas.microsoft.com/office/powerpoint/2010/main" val="81197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3" name="قلب الصفحة.wav"/>
          </p:stSnd>
        </p:sndAc>
      </p:transition>
    </mc:Choice>
    <mc:Fallback xmlns="">
      <p:transition spd="slow">
        <p:fade/>
        <p:sndAc>
          <p:stSnd>
            <p:snd r:embed="rId5" name="قلب الصفحة.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39" grpId="0" animBg="1"/>
      <p:bldP spid="40"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الطباعة ثلاثية الابعاد </a:t>
            </a:r>
          </a:p>
        </p:txBody>
      </p:sp>
      <p:sp>
        <p:nvSpPr>
          <p:cNvPr id="8" name="Rectangle 5">
            <a:extLst>
              <a:ext uri="{FF2B5EF4-FFF2-40B4-BE49-F238E27FC236}">
                <a16:creationId xmlns:a16="http://schemas.microsoft.com/office/drawing/2014/main" id="{AF1DD47F-A35A-4420-996F-B181A86E970D}"/>
              </a:ext>
            </a:extLst>
          </p:cNvPr>
          <p:cNvSpPr>
            <a:spLocks noChangeArrowheads="1"/>
          </p:cNvSpPr>
          <p:nvPr/>
        </p:nvSpPr>
        <p:spPr bwMode="auto">
          <a:xfrm>
            <a:off x="138330" y="1987034"/>
            <a:ext cx="11891902" cy="1506279"/>
          </a:xfrm>
          <a:prstGeom prst="rect">
            <a:avLst/>
          </a:prstGeom>
          <a:noFill/>
          <a:ln w="9525">
            <a:noFill/>
            <a:miter lim="800000"/>
            <a:headEnd/>
            <a:tailEnd/>
          </a:ln>
          <a:effectLst/>
        </p:spPr>
        <p:txBody>
          <a:bodyPr anchor="ctr"/>
          <a:lstStyle/>
          <a:p>
            <a:pPr algn="ctr" rtl="1" eaLnBrk="1" hangingPunct="1">
              <a:defRPr/>
            </a:pPr>
            <a:r>
              <a:rPr lang="ar-SA" sz="2800" dirty="0">
                <a:solidFill>
                  <a:schemeClr val="tx1"/>
                </a:solidFill>
                <a:latin typeface="Calibri" panose="020F0502020204030204" pitchFamily="34" charset="0"/>
                <a:cs typeface="Sultan bold" pitchFamily="2" charset="-78"/>
              </a:rPr>
              <a:t>أصبح التصنيع حسب الطلب ممكنا من خلال التقدم التقني مثل الطباعة ثلاثية الأبعاد والقطع بالليزر.</a:t>
            </a:r>
          </a:p>
          <a:p>
            <a:pPr algn="ctr" rtl="1" eaLnBrk="1" hangingPunct="1">
              <a:defRPr/>
            </a:pPr>
            <a:r>
              <a:rPr lang="ar-SA" sz="2800" dirty="0">
                <a:solidFill>
                  <a:schemeClr val="tx1"/>
                </a:solidFill>
                <a:latin typeface="Calibri" panose="020F0502020204030204" pitchFamily="34" charset="0"/>
                <a:cs typeface="Sultan bold" pitchFamily="2" charset="-78"/>
              </a:rPr>
              <a:t>أتاحت هذه التقنيات إنشاء نموذج أولي ثم استخدام طابعة ثلاثية الأبعاد لإنشاء كميات محدودة من منتج معين.</a:t>
            </a:r>
          </a:p>
          <a:p>
            <a:pPr algn="ctr" rtl="1" eaLnBrk="1" hangingPunct="1">
              <a:defRPr/>
            </a:pPr>
            <a:r>
              <a:rPr lang="ar-SA" sz="2800" dirty="0">
                <a:solidFill>
                  <a:schemeClr val="tx1"/>
                </a:solidFill>
                <a:latin typeface="Calibri" panose="020F0502020204030204" pitchFamily="34" charset="0"/>
                <a:cs typeface="Sultan bold" pitchFamily="2" charset="-78"/>
              </a:rPr>
              <a:t>أدى هذا التقدم إلى الحاجة </a:t>
            </a:r>
            <a:r>
              <a:rPr lang="ar-SA" sz="2800" dirty="0">
                <a:solidFill>
                  <a:srgbClr val="C00000"/>
                </a:solidFill>
                <a:latin typeface="Calibri" panose="020F0502020204030204" pitchFamily="34" charset="0"/>
                <a:cs typeface="Sultan bold" pitchFamily="2" charset="-78"/>
              </a:rPr>
              <a:t>إلى تخزين أقل ونفايات أقل واستهلاك أقل للطاقة</a:t>
            </a:r>
            <a:r>
              <a:rPr lang="ar-SA" sz="2800" dirty="0">
                <a:solidFill>
                  <a:schemeClr val="tx1"/>
                </a:solidFill>
                <a:latin typeface="Calibri" panose="020F0502020204030204" pitchFamily="34" charset="0"/>
                <a:cs typeface="Sultan bold" pitchFamily="2" charset="-78"/>
              </a:rPr>
              <a:t>.</a:t>
            </a:r>
          </a:p>
        </p:txBody>
      </p:sp>
      <p:pic>
        <p:nvPicPr>
          <p:cNvPr id="11" name="صورة 10" descr="صورة تحتوي على حائط, داخلي&#10;&#10;تم إنشاء الوصف تلقائياً">
            <a:extLst>
              <a:ext uri="{FF2B5EF4-FFF2-40B4-BE49-F238E27FC236}">
                <a16:creationId xmlns:a16="http://schemas.microsoft.com/office/drawing/2014/main" id="{49B751A5-2181-4E49-ACC8-C2E0C138043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4501" y="3605351"/>
            <a:ext cx="5159937" cy="2870215"/>
          </a:xfrm>
          <a:prstGeom prst="rect">
            <a:avLst/>
          </a:prstGeom>
        </p:spPr>
      </p:pic>
    </p:spTree>
    <p:extLst>
      <p:ext uri="{BB962C8B-B14F-4D97-AF65-F5344CB8AC3E}">
        <p14:creationId xmlns:p14="http://schemas.microsoft.com/office/powerpoint/2010/main" val="1691773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8" name="قلب الصفحة.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46" name="Rectangle 5">
            <a:extLst>
              <a:ext uri="{FF2B5EF4-FFF2-40B4-BE49-F238E27FC236}">
                <a16:creationId xmlns:a16="http://schemas.microsoft.com/office/drawing/2014/main" id="{58021735-8C82-49D2-BF5C-83BB2B3CD4DC}"/>
              </a:ext>
            </a:extLst>
          </p:cNvPr>
          <p:cNvSpPr>
            <a:spLocks noChangeArrowheads="1"/>
          </p:cNvSpPr>
          <p:nvPr/>
        </p:nvSpPr>
        <p:spPr bwMode="auto">
          <a:xfrm>
            <a:off x="150049" y="2110239"/>
            <a:ext cx="9126107" cy="1182909"/>
          </a:xfrm>
          <a:prstGeom prst="rect">
            <a:avLst/>
          </a:prstGeom>
          <a:noFill/>
          <a:ln w="9525">
            <a:noFill/>
            <a:miter lim="800000"/>
            <a:headEnd/>
            <a:tailEnd/>
          </a:ln>
          <a:effectLst/>
        </p:spPr>
        <p:txBody>
          <a:bodyPr anchor="ctr"/>
          <a:lstStyle/>
          <a:p>
            <a:pPr algn="just" rtl="1" eaLnBrk="1" hangingPunct="1">
              <a:defRPr/>
            </a:pPr>
            <a:r>
              <a:rPr lang="ar-SA" sz="2400" dirty="0">
                <a:solidFill>
                  <a:srgbClr val="C00000"/>
                </a:solidFill>
                <a:latin typeface="Calibri" panose="020F0502020204030204" pitchFamily="34" charset="0"/>
                <a:cs typeface="Sultan bold" pitchFamily="2" charset="-78"/>
              </a:rPr>
              <a:t>تستخدم في المشاريع الفنية والهندسية والتعليمية</a:t>
            </a:r>
            <a:r>
              <a:rPr lang="ar-SA" sz="2400" dirty="0">
                <a:latin typeface="Calibri" panose="020F0502020204030204" pitchFamily="34" charset="0"/>
                <a:cs typeface="Sultan bold" pitchFamily="2" charset="-78"/>
              </a:rPr>
              <a:t>, </a:t>
            </a:r>
            <a:r>
              <a:rPr lang="ar-SA" sz="2400" dirty="0">
                <a:solidFill>
                  <a:schemeClr val="tx1"/>
                </a:solidFill>
                <a:latin typeface="Calibri" panose="020F0502020204030204" pitchFamily="34" charset="0"/>
                <a:cs typeface="Sultan bold" pitchFamily="2" charset="-78"/>
              </a:rPr>
              <a:t>يمكن لفرق الدعم الفني إنشاء قطعة غيار لآلة لا يمكن توفيرها في أماكن نائية، كالقطب الشمالي أو في البحر الفضاء</a:t>
            </a:r>
            <a:r>
              <a:rPr lang="ar-SA" sz="2400" dirty="0">
                <a:latin typeface="Calibri" panose="020F0502020204030204" pitchFamily="34" charset="0"/>
                <a:cs typeface="Sultan bold" pitchFamily="2" charset="-78"/>
              </a:rPr>
              <a:t> ,</a:t>
            </a:r>
            <a:r>
              <a:rPr lang="ar-SA" sz="2400" dirty="0">
                <a:solidFill>
                  <a:schemeClr val="tx1"/>
                </a:solidFill>
                <a:latin typeface="Calibri" panose="020F0502020204030204" pitchFamily="34" charset="0"/>
                <a:cs typeface="Sultan bold" pitchFamily="2" charset="-78"/>
              </a:rPr>
              <a:t>أيضا في بعض التطبيقات الطبية استخدمت في زرع الأطراف الصناعية وإنشاء الأنسجة الصناعية عن طريق ترسيب طبقات من الخلايا الحية على قاعدة هلامية، مما يطلق عليه "الطباعة الحيوية".</a:t>
            </a:r>
          </a:p>
        </p:txBody>
      </p:sp>
      <p:sp>
        <p:nvSpPr>
          <p:cNvPr id="47" name="Rectangle 5">
            <a:extLst>
              <a:ext uri="{FF2B5EF4-FFF2-40B4-BE49-F238E27FC236}">
                <a16:creationId xmlns:a16="http://schemas.microsoft.com/office/drawing/2014/main" id="{FBC2B21F-B952-4239-B2DE-644866E4CABD}"/>
              </a:ext>
            </a:extLst>
          </p:cNvPr>
          <p:cNvSpPr>
            <a:spLocks noChangeArrowheads="1"/>
          </p:cNvSpPr>
          <p:nvPr/>
        </p:nvSpPr>
        <p:spPr bwMode="auto">
          <a:xfrm>
            <a:off x="150049" y="4454431"/>
            <a:ext cx="9114165" cy="1182909"/>
          </a:xfrm>
          <a:prstGeom prst="rect">
            <a:avLst/>
          </a:prstGeom>
          <a:noFill/>
          <a:ln w="9525">
            <a:noFill/>
            <a:miter lim="800000"/>
            <a:headEnd/>
            <a:tailEnd/>
          </a:ln>
          <a:effectLst/>
        </p:spPr>
        <p:txBody>
          <a:bodyPr anchor="ctr"/>
          <a:lstStyle/>
          <a:p>
            <a:pPr algn="just" rtl="1" eaLnBrk="1" hangingPunct="1">
              <a:defRPr/>
            </a:pPr>
            <a:r>
              <a:rPr lang="ar-SA" sz="2400" dirty="0">
                <a:solidFill>
                  <a:srgbClr val="C00000"/>
                </a:solidFill>
                <a:latin typeface="Calibri" panose="020F0502020204030204" pitchFamily="34" charset="0"/>
                <a:cs typeface="Sultan bold" pitchFamily="2" charset="-78"/>
              </a:rPr>
              <a:t>يتم استخدام طباعة المنشآت ثلاثية الأبعاد</a:t>
            </a:r>
            <a:r>
              <a:rPr lang="en-US" sz="2400" dirty="0">
                <a:solidFill>
                  <a:srgbClr val="C00000"/>
                </a:solidFill>
                <a:latin typeface="Calibri" panose="020F0502020204030204" pitchFamily="34" charset="0"/>
                <a:cs typeface="Sultan bold" pitchFamily="2" charset="-78"/>
              </a:rPr>
              <a:t>3DCP </a:t>
            </a:r>
            <a:r>
              <a:rPr lang="ar-SA" sz="2400" dirty="0">
                <a:solidFill>
                  <a:srgbClr val="C00000"/>
                </a:solidFill>
                <a:latin typeface="Calibri" panose="020F0502020204030204" pitchFamily="34" charset="0"/>
                <a:cs typeface="Sultan bold" pitchFamily="2" charset="-78"/>
              </a:rPr>
              <a:t> لإنشاء مبان كاملة كالمنازل الصغيرة</a:t>
            </a:r>
            <a:r>
              <a:rPr lang="ar-SA" sz="2400" dirty="0">
                <a:solidFill>
                  <a:schemeClr val="tx1"/>
                </a:solidFill>
                <a:latin typeface="Calibri" panose="020F0502020204030204" pitchFamily="34" charset="0"/>
                <a:cs typeface="Sultan bold" pitchFamily="2" charset="-78"/>
              </a:rPr>
              <a:t>، وذلك باستخدام الخرسانة أو المواد البلاستيكية أو المشتقات الأخرى</a:t>
            </a:r>
            <a:r>
              <a:rPr lang="ar-SA" sz="2400" dirty="0">
                <a:latin typeface="Calibri" panose="020F0502020204030204" pitchFamily="34" charset="0"/>
                <a:cs typeface="Sultan bold" pitchFamily="2" charset="-78"/>
              </a:rPr>
              <a:t>, </a:t>
            </a:r>
            <a:r>
              <a:rPr lang="ar-SA" sz="2400" dirty="0">
                <a:solidFill>
                  <a:schemeClr val="tx1"/>
                </a:solidFill>
                <a:latin typeface="Calibri" panose="020F0502020204030204" pitchFamily="34" charset="0"/>
                <a:cs typeface="Sultan bold" pitchFamily="2" charset="-78"/>
              </a:rPr>
              <a:t>من فوائد هذا النوع من تطبيقات الطباعة الثلاثية الأبعاد تقليل الحاجة إلى العمالة، وزيادة سرعة الإنشاء والدقة في البناء، وكذلك تقليل إهدار المواد.</a:t>
            </a:r>
          </a:p>
        </p:txBody>
      </p:sp>
      <p:sp>
        <p:nvSpPr>
          <p:cNvPr id="48" name="مستطيل: زوايا مستديرة 47">
            <a:extLst>
              <a:ext uri="{FF2B5EF4-FFF2-40B4-BE49-F238E27FC236}">
                <a16:creationId xmlns:a16="http://schemas.microsoft.com/office/drawing/2014/main" id="{7E29BC85-8647-4BC6-9673-EC2ACBC75E20}"/>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الطباعة ثلاثية الابعاد </a:t>
            </a:r>
          </a:p>
        </p:txBody>
      </p:sp>
      <p:sp>
        <p:nvSpPr>
          <p:cNvPr id="2" name="no">
            <a:extLst>
              <a:ext uri="{FF2B5EF4-FFF2-40B4-BE49-F238E27FC236}">
                <a16:creationId xmlns:a16="http://schemas.microsoft.com/office/drawing/2014/main" id="{B9B0C7A5-7B93-CE13-1706-176634370891}"/>
              </a:ext>
            </a:extLst>
          </p:cNvPr>
          <p:cNvSpPr txBox="1"/>
          <p:nvPr/>
        </p:nvSpPr>
        <p:spPr>
          <a:xfrm>
            <a:off x="9588292" y="517199"/>
            <a:ext cx="1082349" cy="2215991"/>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C33726"/>
                </a:solidFill>
                <a:effectLst/>
                <a:uLnTx/>
                <a:uFillTx/>
                <a:latin typeface="Calibri" panose="020F0502020204030204"/>
                <a:ea typeface="+mn-ea"/>
                <a:cs typeface="+mn-cs"/>
              </a:rPr>
              <a:t>1</a:t>
            </a:r>
            <a:endParaRPr kumimoji="0" lang="ar-EG" sz="13800" b="0" i="0" u="none" strike="noStrike" kern="1200" cap="none" spc="0" normalizeH="0" baseline="0" noProof="0" dirty="0">
              <a:ln>
                <a:noFill/>
              </a:ln>
              <a:solidFill>
                <a:srgbClr val="C33726"/>
              </a:solidFill>
              <a:effectLst/>
              <a:uLnTx/>
              <a:uFillTx/>
              <a:latin typeface="Calibri" panose="020F0502020204030204"/>
              <a:ea typeface="+mn-ea"/>
              <a:cs typeface="Arial" panose="020B0604020202020204" pitchFamily="34" charset="0"/>
            </a:endParaRPr>
          </a:p>
        </p:txBody>
      </p:sp>
      <p:grpSp>
        <p:nvGrpSpPr>
          <p:cNvPr id="3" name="par">
            <a:extLst>
              <a:ext uri="{FF2B5EF4-FFF2-40B4-BE49-F238E27FC236}">
                <a16:creationId xmlns:a16="http://schemas.microsoft.com/office/drawing/2014/main" id="{E16CC8BF-49C6-ED70-50F2-663E97B13739}"/>
              </a:ext>
            </a:extLst>
          </p:cNvPr>
          <p:cNvGrpSpPr/>
          <p:nvPr/>
        </p:nvGrpSpPr>
        <p:grpSpPr>
          <a:xfrm rot="20128648">
            <a:off x="9328705" y="1643052"/>
            <a:ext cx="2381818" cy="1470059"/>
            <a:chOff x="3457303" y="1481958"/>
            <a:chExt cx="2795451" cy="1445769"/>
          </a:xfrm>
        </p:grpSpPr>
        <p:sp>
          <p:nvSpPr>
            <p:cNvPr id="8" name="شكل بيضاوي 7">
              <a:extLst>
                <a:ext uri="{FF2B5EF4-FFF2-40B4-BE49-F238E27FC236}">
                  <a16:creationId xmlns:a16="http://schemas.microsoft.com/office/drawing/2014/main" id="{2C21429A-E1AF-8C1F-B6CF-C9C54C4E1295}"/>
                </a:ext>
              </a:extLst>
            </p:cNvPr>
            <p:cNvSpPr/>
            <p:nvPr/>
          </p:nvSpPr>
          <p:spPr>
            <a:xfrm>
              <a:off x="3457303" y="1481958"/>
              <a:ext cx="2795451" cy="544168"/>
            </a:xfrm>
            <a:prstGeom prst="ellipse">
              <a:avLst/>
            </a:prstGeom>
            <a:solidFill>
              <a:schemeClr val="tx1">
                <a:alpha val="5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مستطيل 8">
              <a:extLst>
                <a:ext uri="{FF2B5EF4-FFF2-40B4-BE49-F238E27FC236}">
                  <a16:creationId xmlns:a16="http://schemas.microsoft.com/office/drawing/2014/main" id="{D878057B-C796-2E04-2F3C-115B7647DBEA}"/>
                </a:ext>
              </a:extLst>
            </p:cNvPr>
            <p:cNvSpPr/>
            <p:nvPr/>
          </p:nvSpPr>
          <p:spPr>
            <a:xfrm>
              <a:off x="3457303" y="1717596"/>
              <a:ext cx="2795451" cy="1210131"/>
            </a:xfrm>
            <a:prstGeom prst="rect">
              <a:avLst/>
            </a:prstGeom>
            <a:solidFill>
              <a:srgbClr val="E1C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grpSp>
      <p:sp>
        <p:nvSpPr>
          <p:cNvPr id="12" name="مربع نص 11">
            <a:extLst>
              <a:ext uri="{FF2B5EF4-FFF2-40B4-BE49-F238E27FC236}">
                <a16:creationId xmlns:a16="http://schemas.microsoft.com/office/drawing/2014/main" id="{73C8619C-3FCF-21D2-4331-6E4A53707D78}"/>
              </a:ext>
            </a:extLst>
          </p:cNvPr>
          <p:cNvSpPr txBox="1"/>
          <p:nvPr/>
        </p:nvSpPr>
        <p:spPr>
          <a:xfrm rot="20122156">
            <a:off x="9223138" y="1988809"/>
            <a:ext cx="2471090" cy="830997"/>
          </a:xfrm>
          <a:prstGeom prst="rect">
            <a:avLst/>
          </a:prstGeom>
          <a:noFill/>
        </p:spPr>
        <p:txBody>
          <a:bodyPr wrap="square">
            <a:spAutoFit/>
          </a:bodyPr>
          <a:lstStyle/>
          <a:p>
            <a:pPr algn="ctr"/>
            <a:r>
              <a:rPr lang="ar-SA" sz="2400" dirty="0">
                <a:solidFill>
                  <a:schemeClr val="bg1"/>
                </a:solidFill>
                <a:latin typeface="JF Flat" panose="02000500000000000000" pitchFamily="50" charset="-78"/>
                <a:cs typeface="Sultan bold" pitchFamily="2" charset="-78"/>
              </a:rPr>
              <a:t>الطباعة ثلاثية الأبعاد على نطاق ضيق</a:t>
            </a:r>
          </a:p>
        </p:txBody>
      </p:sp>
      <p:sp>
        <p:nvSpPr>
          <p:cNvPr id="13" name="no">
            <a:extLst>
              <a:ext uri="{FF2B5EF4-FFF2-40B4-BE49-F238E27FC236}">
                <a16:creationId xmlns:a16="http://schemas.microsoft.com/office/drawing/2014/main" id="{8366E21E-A779-9E21-E600-000CA1C83782}"/>
              </a:ext>
            </a:extLst>
          </p:cNvPr>
          <p:cNvSpPr txBox="1"/>
          <p:nvPr/>
        </p:nvSpPr>
        <p:spPr>
          <a:xfrm>
            <a:off x="9588292" y="3326240"/>
            <a:ext cx="1082349" cy="2215991"/>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C33726"/>
                </a:solidFill>
                <a:effectLst/>
                <a:uLnTx/>
                <a:uFillTx/>
                <a:latin typeface="Calibri" panose="020F0502020204030204"/>
                <a:ea typeface="+mn-ea"/>
              </a:rPr>
              <a:t>2</a:t>
            </a:r>
            <a:endParaRPr kumimoji="0" lang="ar-EG" sz="13800" b="0" i="0" u="none" strike="noStrike" kern="1200" cap="none" spc="0" normalizeH="0" baseline="0" noProof="0" dirty="0">
              <a:ln>
                <a:noFill/>
              </a:ln>
              <a:solidFill>
                <a:srgbClr val="C33726"/>
              </a:solidFill>
              <a:effectLst/>
              <a:uLnTx/>
              <a:uFillTx/>
              <a:latin typeface="Calibri" panose="020F0502020204030204"/>
              <a:ea typeface="+mn-ea"/>
              <a:cs typeface="Arial" panose="020B0604020202020204" pitchFamily="34" charset="0"/>
            </a:endParaRPr>
          </a:p>
        </p:txBody>
      </p:sp>
      <p:grpSp>
        <p:nvGrpSpPr>
          <p:cNvPr id="16" name="par">
            <a:extLst>
              <a:ext uri="{FF2B5EF4-FFF2-40B4-BE49-F238E27FC236}">
                <a16:creationId xmlns:a16="http://schemas.microsoft.com/office/drawing/2014/main" id="{2EB6DDCD-9E03-FA9D-B7D1-874265CB5075}"/>
              </a:ext>
            </a:extLst>
          </p:cNvPr>
          <p:cNvGrpSpPr/>
          <p:nvPr/>
        </p:nvGrpSpPr>
        <p:grpSpPr>
          <a:xfrm rot="20128648">
            <a:off x="9294426" y="4366127"/>
            <a:ext cx="2557940" cy="1582401"/>
            <a:chOff x="3457303" y="1481958"/>
            <a:chExt cx="2795451" cy="1445769"/>
          </a:xfrm>
        </p:grpSpPr>
        <p:sp>
          <p:nvSpPr>
            <p:cNvPr id="17" name="شكل بيضاوي 16">
              <a:extLst>
                <a:ext uri="{FF2B5EF4-FFF2-40B4-BE49-F238E27FC236}">
                  <a16:creationId xmlns:a16="http://schemas.microsoft.com/office/drawing/2014/main" id="{CEA427E1-B812-FD07-56C6-C9A527FE9F25}"/>
                </a:ext>
              </a:extLst>
            </p:cNvPr>
            <p:cNvSpPr/>
            <p:nvPr/>
          </p:nvSpPr>
          <p:spPr>
            <a:xfrm>
              <a:off x="3457303" y="1481958"/>
              <a:ext cx="2795451" cy="544168"/>
            </a:xfrm>
            <a:prstGeom prst="ellipse">
              <a:avLst/>
            </a:prstGeom>
            <a:solidFill>
              <a:schemeClr val="tx1">
                <a:alpha val="5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8" name="مستطيل 17">
              <a:extLst>
                <a:ext uri="{FF2B5EF4-FFF2-40B4-BE49-F238E27FC236}">
                  <a16:creationId xmlns:a16="http://schemas.microsoft.com/office/drawing/2014/main" id="{96F58F22-2794-9B00-F509-F5308A6699E5}"/>
                </a:ext>
              </a:extLst>
            </p:cNvPr>
            <p:cNvSpPr/>
            <p:nvPr/>
          </p:nvSpPr>
          <p:spPr>
            <a:xfrm>
              <a:off x="3457303" y="1717596"/>
              <a:ext cx="2795451" cy="1210131"/>
            </a:xfrm>
            <a:prstGeom prst="rect">
              <a:avLst/>
            </a:prstGeom>
            <a:solidFill>
              <a:srgbClr val="E1C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grpSp>
      <p:sp>
        <p:nvSpPr>
          <p:cNvPr id="19" name="مربع نص 18">
            <a:extLst>
              <a:ext uri="{FF2B5EF4-FFF2-40B4-BE49-F238E27FC236}">
                <a16:creationId xmlns:a16="http://schemas.microsoft.com/office/drawing/2014/main" id="{54145989-D84A-E8B3-2665-571C74DD3E56}"/>
              </a:ext>
            </a:extLst>
          </p:cNvPr>
          <p:cNvSpPr txBox="1"/>
          <p:nvPr/>
        </p:nvSpPr>
        <p:spPr>
          <a:xfrm rot="20220909">
            <a:off x="9218344" y="4700700"/>
            <a:ext cx="2677680" cy="830997"/>
          </a:xfrm>
          <a:prstGeom prst="rect">
            <a:avLst/>
          </a:prstGeom>
          <a:noFill/>
        </p:spPr>
        <p:txBody>
          <a:bodyPr wrap="square">
            <a:spAutoFit/>
          </a:bodyPr>
          <a:lstStyle/>
          <a:p>
            <a:pPr algn="ctr"/>
            <a:r>
              <a:rPr lang="ar-SA" sz="2400" dirty="0">
                <a:solidFill>
                  <a:schemeClr val="bg1"/>
                </a:solidFill>
                <a:latin typeface="JF Flat" panose="02000500000000000000" pitchFamily="50" charset="-78"/>
                <a:cs typeface="Sultan bold" pitchFamily="2" charset="-78"/>
              </a:rPr>
              <a:t>الطباعة ثلاثية الأبعاد على نطاق واسع</a:t>
            </a:r>
          </a:p>
        </p:txBody>
      </p:sp>
    </p:spTree>
    <p:extLst>
      <p:ext uri="{BB962C8B-B14F-4D97-AF65-F5344CB8AC3E}">
        <p14:creationId xmlns:p14="http://schemas.microsoft.com/office/powerpoint/2010/main" val="4231548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12" name="قلب الصفحة.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X2Download.com-الطباعة ثلاثية الأبعاد">
            <a:hlinkClick r:id="" action="ppaction://media"/>
            <a:extLst>
              <a:ext uri="{FF2B5EF4-FFF2-40B4-BE49-F238E27FC236}">
                <a16:creationId xmlns:a16="http://schemas.microsoft.com/office/drawing/2014/main" id="{CDABB1A2-6878-6D04-F427-1DD3B3F19B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oundRect">
            <a:avLst/>
          </a:prstGeom>
          <a:effectLst>
            <a:outerShdw blurRad="63500" sx="102000" sy="102000" algn="ctr" rotWithShape="0">
              <a:prstClr val="black">
                <a:alpha val="40000"/>
              </a:prstClr>
            </a:outerShdw>
          </a:effectLst>
        </p:spPr>
      </p:pic>
      <p:grpSp>
        <p:nvGrpSpPr>
          <p:cNvPr id="4" name="مجموعة 3">
            <a:extLst>
              <a:ext uri="{FF2B5EF4-FFF2-40B4-BE49-F238E27FC236}">
                <a16:creationId xmlns:a16="http://schemas.microsoft.com/office/drawing/2014/main" id="{B6A64741-E384-77D6-F7F0-93D8605F57E9}"/>
              </a:ext>
            </a:extLst>
          </p:cNvPr>
          <p:cNvGrpSpPr/>
          <p:nvPr/>
        </p:nvGrpSpPr>
        <p:grpSpPr>
          <a:xfrm>
            <a:off x="478560" y="-348555"/>
            <a:ext cx="11043350" cy="837411"/>
            <a:chOff x="478560" y="-348555"/>
            <a:chExt cx="11043350" cy="837411"/>
          </a:xfrm>
        </p:grpSpPr>
        <p:pic>
          <p:nvPicPr>
            <p:cNvPr id="5" name="صورة 4" descr="صورة تحتوي على نص&#10;&#10;تم إنشاء الوصف تلقائياً">
              <a:extLst>
                <a:ext uri="{FF2B5EF4-FFF2-40B4-BE49-F238E27FC236}">
                  <a16:creationId xmlns:a16="http://schemas.microsoft.com/office/drawing/2014/main" id="{0E4C42E2-0DE7-3099-8A7C-7828FDECE4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6" name="صورة 5" descr="صورة تحتوي على نص&#10;&#10;تم إنشاء الوصف تلقائياً">
              <a:extLst>
                <a:ext uri="{FF2B5EF4-FFF2-40B4-BE49-F238E27FC236}">
                  <a16:creationId xmlns:a16="http://schemas.microsoft.com/office/drawing/2014/main" id="{7C49824E-8326-F15C-45A3-039203CD57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Tree>
    <p:extLst>
      <p:ext uri="{BB962C8B-B14F-4D97-AF65-F5344CB8AC3E}">
        <p14:creationId xmlns:p14="http://schemas.microsoft.com/office/powerpoint/2010/main" val="168621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تقنيات توفير الطاقة</a:t>
            </a:r>
          </a:p>
        </p:txBody>
      </p:sp>
      <p:sp>
        <p:nvSpPr>
          <p:cNvPr id="8" name="Rectangle 5">
            <a:extLst>
              <a:ext uri="{FF2B5EF4-FFF2-40B4-BE49-F238E27FC236}">
                <a16:creationId xmlns:a16="http://schemas.microsoft.com/office/drawing/2014/main" id="{9F4374B4-DF63-49D9-96A4-28DEA7E73848}"/>
              </a:ext>
            </a:extLst>
          </p:cNvPr>
          <p:cNvSpPr>
            <a:spLocks noChangeArrowheads="1"/>
          </p:cNvSpPr>
          <p:nvPr/>
        </p:nvSpPr>
        <p:spPr bwMode="auto">
          <a:xfrm>
            <a:off x="126611" y="2694128"/>
            <a:ext cx="11915340" cy="2108119"/>
          </a:xfrm>
          <a:prstGeom prst="rect">
            <a:avLst/>
          </a:prstGeom>
          <a:noFill/>
          <a:ln w="9525">
            <a:noFill/>
            <a:miter lim="800000"/>
            <a:headEnd/>
            <a:tailEnd/>
          </a:ln>
          <a:effectLst/>
        </p:spPr>
        <p:txBody>
          <a:bodyPr anchor="ctr"/>
          <a:lstStyle/>
          <a:p>
            <a:pPr algn="ctr" rtl="1" eaLnBrk="1" hangingPunct="1">
              <a:defRPr/>
            </a:pPr>
            <a:r>
              <a:rPr lang="ar-SA" sz="2800" dirty="0">
                <a:latin typeface="Calibri" panose="020F0502020204030204" pitchFamily="34" charset="0"/>
                <a:cs typeface="Sultan bold" pitchFamily="2" charset="-78"/>
              </a:rPr>
              <a:t>أدت التطورات في تقنيات صناعة وحدات المعالجة المركزية والوسائط التخزينية مثل تحجيم التردد الديناميكي أو محركات أقراص الحالة الصلبة </a:t>
            </a:r>
            <a:r>
              <a:rPr lang="en-US" sz="2800" dirty="0">
                <a:latin typeface="Calibri" panose="020F0502020204030204" pitchFamily="34" charset="0"/>
                <a:cs typeface="Sultan bold" pitchFamily="2" charset="-78"/>
              </a:rPr>
              <a:t> SSD</a:t>
            </a:r>
            <a:r>
              <a:rPr lang="ar-SA" sz="2800" dirty="0">
                <a:latin typeface="Calibri" panose="020F0502020204030204" pitchFamily="34" charset="0"/>
                <a:cs typeface="Sultan bold" pitchFamily="2" charset="-78"/>
              </a:rPr>
              <a:t>إلى توفير خوادم أصغر حجما ذات كفاءة عالية في استهلاك الطاقة. </a:t>
            </a:r>
          </a:p>
          <a:p>
            <a:pPr algn="ctr" rtl="1" eaLnBrk="1" hangingPunct="1">
              <a:defRPr/>
            </a:pPr>
            <a:r>
              <a:rPr lang="ar-SA" sz="2800" dirty="0">
                <a:latin typeface="Calibri" panose="020F0502020204030204" pitchFamily="34" charset="0"/>
                <a:cs typeface="Sultan bold" pitchFamily="2" charset="-78"/>
              </a:rPr>
              <a:t>لذلك يتم بناء مراكز البيانات بالقرب من الأنهار لتوافر كميات كبيرة من المياه للتبريد أثناء عمل الإلكترونيات الخاصة بالخوادم بطاقتها الكبيرة.</a:t>
            </a:r>
          </a:p>
          <a:p>
            <a:pPr algn="ctr" rtl="1" eaLnBrk="1" hangingPunct="1">
              <a:defRPr/>
            </a:pPr>
            <a:r>
              <a:rPr lang="ar-SA" sz="2800" dirty="0">
                <a:solidFill>
                  <a:schemeClr val="tx1"/>
                </a:solidFill>
                <a:latin typeface="Calibri" panose="020F0502020204030204" pitchFamily="34" charset="0"/>
                <a:cs typeface="Sultan bold" pitchFamily="2" charset="-78"/>
              </a:rPr>
              <a:t>تدير الشركات الكبرى  مثل </a:t>
            </a:r>
            <a:r>
              <a:rPr lang="en-US" sz="2800" dirty="0">
                <a:solidFill>
                  <a:schemeClr val="accent2"/>
                </a:solidFill>
                <a:latin typeface="Calibri" panose="020F0502020204030204" pitchFamily="34" charset="0"/>
                <a:cs typeface="Sultan bold" pitchFamily="2" charset="-78"/>
              </a:rPr>
              <a:t>Google</a:t>
            </a:r>
            <a:r>
              <a:rPr lang="en-US" sz="2800" dirty="0">
                <a:solidFill>
                  <a:schemeClr val="tx1"/>
                </a:solidFill>
                <a:latin typeface="Calibri" panose="020F0502020204030204" pitchFamily="34" charset="0"/>
                <a:cs typeface="Sultan bold" pitchFamily="2" charset="-78"/>
              </a:rPr>
              <a:t> </a:t>
            </a:r>
            <a:r>
              <a:rPr lang="ar-SA" sz="2800" dirty="0">
                <a:solidFill>
                  <a:schemeClr val="tx1"/>
                </a:solidFill>
                <a:latin typeface="Calibri" panose="020F0502020204030204" pitchFamily="34" charset="0"/>
                <a:cs typeface="Sultan bold" pitchFamily="2" charset="-78"/>
              </a:rPr>
              <a:t> و</a:t>
            </a:r>
            <a:r>
              <a:rPr lang="en-US" sz="2800" dirty="0">
                <a:solidFill>
                  <a:schemeClr val="tx1"/>
                </a:solidFill>
                <a:latin typeface="Calibri" panose="020F0502020204030204" pitchFamily="34" charset="0"/>
                <a:cs typeface="Sultan bold" pitchFamily="2" charset="-78"/>
              </a:rPr>
              <a:t> </a:t>
            </a:r>
            <a:r>
              <a:rPr lang="en-US" sz="2800" dirty="0">
                <a:solidFill>
                  <a:srgbClr val="0070C0"/>
                </a:solidFill>
                <a:latin typeface="Calibri" panose="020F0502020204030204" pitchFamily="34" charset="0"/>
                <a:cs typeface="Sultan bold" pitchFamily="2" charset="-78"/>
              </a:rPr>
              <a:t>Apple</a:t>
            </a:r>
            <a:r>
              <a:rPr lang="en-US" sz="2800" dirty="0">
                <a:solidFill>
                  <a:schemeClr val="tx1"/>
                </a:solidFill>
                <a:latin typeface="Calibri" panose="020F0502020204030204" pitchFamily="34" charset="0"/>
                <a:cs typeface="Sultan bold" pitchFamily="2" charset="-78"/>
              </a:rPr>
              <a:t> </a:t>
            </a:r>
            <a:r>
              <a:rPr lang="ar-SA" sz="2800" dirty="0">
                <a:solidFill>
                  <a:schemeClr val="tx1"/>
                </a:solidFill>
                <a:latin typeface="Calibri" panose="020F0502020204030204" pitchFamily="34" charset="0"/>
                <a:cs typeface="Sultan bold" pitchFamily="2" charset="-78"/>
              </a:rPr>
              <a:t>و </a:t>
            </a:r>
            <a:r>
              <a:rPr lang="en-US" sz="2800" dirty="0">
                <a:solidFill>
                  <a:srgbClr val="FF0000"/>
                </a:solidFill>
                <a:latin typeface="Calibri" panose="020F0502020204030204" pitchFamily="34" charset="0"/>
                <a:cs typeface="Sultan bold" pitchFamily="2" charset="-78"/>
              </a:rPr>
              <a:t>Microsoft</a:t>
            </a:r>
            <a:r>
              <a:rPr lang="ar-SA" sz="2800" dirty="0">
                <a:solidFill>
                  <a:schemeClr val="tx1"/>
                </a:solidFill>
                <a:latin typeface="Calibri" panose="020F0502020204030204" pitchFamily="34" charset="0"/>
                <a:cs typeface="Sultan bold" pitchFamily="2" charset="-78"/>
              </a:rPr>
              <a:t> مراكز بيانات بملاين الخوادم.</a:t>
            </a:r>
          </a:p>
          <a:p>
            <a:pPr algn="ctr" rtl="1" eaLnBrk="1" hangingPunct="1">
              <a:defRPr/>
            </a:pPr>
            <a:r>
              <a:rPr lang="ar-SA" sz="2800" dirty="0">
                <a:solidFill>
                  <a:schemeClr val="tx1"/>
                </a:solidFill>
                <a:latin typeface="Calibri" panose="020F0502020204030204" pitchFamily="34" charset="0"/>
                <a:cs typeface="Sultan bold" pitchFamily="2" charset="-78"/>
              </a:rPr>
              <a:t>قامت مايكروسوفت</a:t>
            </a:r>
            <a:r>
              <a:rPr lang="en-US" sz="2800" dirty="0">
                <a:solidFill>
                  <a:schemeClr val="tx1"/>
                </a:solidFill>
                <a:latin typeface="Calibri" panose="020F0502020204030204" pitchFamily="34" charset="0"/>
                <a:cs typeface="Sultan bold" pitchFamily="2" charset="-78"/>
              </a:rPr>
              <a:t> </a:t>
            </a:r>
            <a:r>
              <a:rPr lang="en-US" sz="2800" dirty="0">
                <a:solidFill>
                  <a:srgbClr val="FF0000"/>
                </a:solidFill>
                <a:latin typeface="Calibri" panose="020F0502020204030204" pitchFamily="34" charset="0"/>
                <a:cs typeface="Sultan bold" pitchFamily="2" charset="-78"/>
              </a:rPr>
              <a:t>Microsoft</a:t>
            </a:r>
            <a:r>
              <a:rPr lang="en-US" sz="2800" dirty="0">
                <a:solidFill>
                  <a:schemeClr val="tx1"/>
                </a:solidFill>
                <a:latin typeface="Calibri" panose="020F0502020204030204" pitchFamily="34" charset="0"/>
                <a:cs typeface="Sultan bold" pitchFamily="2" charset="-78"/>
              </a:rPr>
              <a:t> </a:t>
            </a:r>
            <a:r>
              <a:rPr lang="ar-SA" sz="2800" dirty="0">
                <a:solidFill>
                  <a:schemeClr val="tx1"/>
                </a:solidFill>
                <a:latin typeface="Calibri" panose="020F0502020204030204" pitchFamily="34" charset="0"/>
                <a:cs typeface="Sultan bold" pitchFamily="2" charset="-78"/>
              </a:rPr>
              <a:t>ببناء مركز بيانات تحت الماء باسم </a:t>
            </a:r>
            <a:r>
              <a:rPr lang="ar-SA" sz="2800" dirty="0">
                <a:solidFill>
                  <a:schemeClr val="bg1"/>
                </a:solidFill>
                <a:latin typeface="Calibri" panose="020F0502020204030204" pitchFamily="34" charset="0"/>
                <a:cs typeface="Sultan bold" pitchFamily="2" charset="-78"/>
              </a:rPr>
              <a:t>مشروع ناتيك </a:t>
            </a:r>
            <a:r>
              <a:rPr lang="ar-SA" sz="2800" dirty="0">
                <a:solidFill>
                  <a:schemeClr val="tx1"/>
                </a:solidFill>
                <a:latin typeface="Calibri" panose="020F0502020204030204" pitchFamily="34" charset="0"/>
                <a:cs typeface="Sultan bold" pitchFamily="2" charset="-78"/>
              </a:rPr>
              <a:t>حيث يمتاز قاع المحيط بدرجة حرارة مياه ثابتة ولا يتأثر بالعواصف والتيارات المائية.</a:t>
            </a:r>
          </a:p>
          <a:p>
            <a:pPr algn="ctr" rtl="1" eaLnBrk="1" hangingPunct="1">
              <a:defRPr/>
            </a:pPr>
            <a:endParaRPr lang="ar-SA" sz="2800" dirty="0">
              <a:solidFill>
                <a:schemeClr val="tx1"/>
              </a:solidFill>
              <a:latin typeface="Calibri" panose="020F0502020204030204" pitchFamily="34" charset="0"/>
              <a:cs typeface="Sultan bold" pitchFamily="2" charset="-78"/>
            </a:endParaRPr>
          </a:p>
        </p:txBody>
      </p:sp>
    </p:spTree>
    <p:extLst>
      <p:ext uri="{BB962C8B-B14F-4D97-AF65-F5344CB8AC3E}">
        <p14:creationId xmlns:p14="http://schemas.microsoft.com/office/powerpoint/2010/main" val="3311937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9" name="قلب الصفحة.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com-Microsoft reveals findings from Project Natick, its experimental undersea datacenter">
            <a:hlinkClick r:id="" action="ppaction://media"/>
            <a:extLst>
              <a:ext uri="{FF2B5EF4-FFF2-40B4-BE49-F238E27FC236}">
                <a16:creationId xmlns:a16="http://schemas.microsoft.com/office/drawing/2014/main" id="{C26DB05F-1335-4A97-823A-93E003D34A4B}"/>
              </a:ext>
            </a:extLst>
          </p:cNvPr>
          <p:cNvPicPr>
            <a:picLocks noChangeAspect="1"/>
          </p:cNvPicPr>
          <p:nvPr>
            <a:videoFile r:link="rId1"/>
            <p:extLst>
              <p:ext uri="{DAA4B4D4-6D71-4841-9C94-3DE7FCFB9230}">
                <p14:media xmlns:p14="http://schemas.microsoft.com/office/powerpoint/2010/main" r:embed="rId2">
                  <p14:trim st="3260"/>
                </p14:media>
              </p:ext>
            </p:extLst>
          </p:nvPr>
        </p:nvPicPr>
        <p:blipFill>
          <a:blip r:embed="rId5"/>
          <a:stretch>
            <a:fillRect/>
          </a:stretch>
        </p:blipFill>
        <p:spPr>
          <a:xfrm>
            <a:off x="0" y="69057"/>
            <a:ext cx="12192000" cy="6858000"/>
          </a:xfrm>
          <a:prstGeom prst="roundRect">
            <a:avLst/>
          </a:prstGeom>
          <a:effectLst>
            <a:outerShdw blurRad="63500" sx="102000" sy="102000" algn="ctr" rotWithShape="0">
              <a:prstClr val="black">
                <a:alpha val="40000"/>
              </a:prstClr>
            </a:outerShdw>
          </a:effectLst>
        </p:spPr>
      </p:pic>
      <p:grpSp>
        <p:nvGrpSpPr>
          <p:cNvPr id="3" name="مجموعة 2">
            <a:extLst>
              <a:ext uri="{FF2B5EF4-FFF2-40B4-BE49-F238E27FC236}">
                <a16:creationId xmlns:a16="http://schemas.microsoft.com/office/drawing/2014/main" id="{3EDE53F9-F340-7DDA-521F-87A8E904FA3B}"/>
              </a:ext>
            </a:extLst>
          </p:cNvPr>
          <p:cNvGrpSpPr/>
          <p:nvPr/>
        </p:nvGrpSpPr>
        <p:grpSpPr>
          <a:xfrm>
            <a:off x="478560" y="-348555"/>
            <a:ext cx="11043350" cy="837411"/>
            <a:chOff x="478560" y="-348555"/>
            <a:chExt cx="11043350" cy="837411"/>
          </a:xfrm>
        </p:grpSpPr>
        <p:pic>
          <p:nvPicPr>
            <p:cNvPr id="4" name="صورة 3" descr="صورة تحتوي على نص&#10;&#10;تم إنشاء الوصف تلقائياً">
              <a:extLst>
                <a:ext uri="{FF2B5EF4-FFF2-40B4-BE49-F238E27FC236}">
                  <a16:creationId xmlns:a16="http://schemas.microsoft.com/office/drawing/2014/main" id="{AF0C94EC-F4F5-CF71-DF67-5EA69CF28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5" name="صورة 4" descr="صورة تحتوي على نص&#10;&#10;تم إنشاء الوصف تلقائياً">
              <a:extLst>
                <a:ext uri="{FF2B5EF4-FFF2-40B4-BE49-F238E27FC236}">
                  <a16:creationId xmlns:a16="http://schemas.microsoft.com/office/drawing/2014/main" id="{0DE4080F-2F2B-454C-8A22-A045F41DDB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Tree>
    <p:extLst>
      <p:ext uri="{BB962C8B-B14F-4D97-AF65-F5344CB8AC3E}">
        <p14:creationId xmlns:p14="http://schemas.microsoft.com/office/powerpoint/2010/main" val="3785916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مشروع ناتيك </a:t>
            </a:r>
            <a:r>
              <a:rPr lang="en-US" sz="3600" dirty="0">
                <a:solidFill>
                  <a:srgbClr val="C00000"/>
                </a:solidFill>
                <a:cs typeface="Sultan bold" pitchFamily="2" charset="-78"/>
              </a:rPr>
              <a:t>Project Natick</a:t>
            </a:r>
          </a:p>
        </p:txBody>
      </p:sp>
      <p:grpSp>
        <p:nvGrpSpPr>
          <p:cNvPr id="55" name="Group 1">
            <a:extLst>
              <a:ext uri="{FF2B5EF4-FFF2-40B4-BE49-F238E27FC236}">
                <a16:creationId xmlns:a16="http://schemas.microsoft.com/office/drawing/2014/main" id="{F710C3F4-535C-43B9-963D-1E9AC2E2BB94}"/>
              </a:ext>
            </a:extLst>
          </p:cNvPr>
          <p:cNvGrpSpPr/>
          <p:nvPr/>
        </p:nvGrpSpPr>
        <p:grpSpPr>
          <a:xfrm>
            <a:off x="10035599" y="1194091"/>
            <a:ext cx="1063514" cy="729005"/>
            <a:chOff x="1668087" y="1131991"/>
            <a:chExt cx="1145243" cy="790786"/>
          </a:xfrm>
        </p:grpSpPr>
        <p:sp>
          <p:nvSpPr>
            <p:cNvPr id="56" name="Freeform 27">
              <a:extLst>
                <a:ext uri="{FF2B5EF4-FFF2-40B4-BE49-F238E27FC236}">
                  <a16:creationId xmlns:a16="http://schemas.microsoft.com/office/drawing/2014/main" id="{8FB6CE94-7EF7-47D8-9396-8F29CA7FC2F2}"/>
                </a:ext>
              </a:extLst>
            </p:cNvPr>
            <p:cNvSpPr/>
            <p:nvPr/>
          </p:nvSpPr>
          <p:spPr bwMode="auto">
            <a:xfrm rot="16200000">
              <a:off x="1845316" y="954762"/>
              <a:ext cx="790786" cy="1145243"/>
            </a:xfrm>
            <a:custGeom>
              <a:avLst/>
              <a:gdLst>
                <a:gd name="T0" fmla="*/ 0 w 482"/>
                <a:gd name="T1" fmla="*/ 0 h 696"/>
                <a:gd name="T2" fmla="*/ 0 w 482"/>
                <a:gd name="T3" fmla="*/ 223 h 696"/>
                <a:gd name="T4" fmla="*/ 0 w 482"/>
                <a:gd name="T5" fmla="*/ 223 h 696"/>
                <a:gd name="T6" fmla="*/ 125 w 482"/>
                <a:gd name="T7" fmla="*/ 348 h 696"/>
                <a:gd name="T8" fmla="*/ 0 w 482"/>
                <a:gd name="T9" fmla="*/ 473 h 696"/>
                <a:gd name="T10" fmla="*/ 0 w 482"/>
                <a:gd name="T11" fmla="*/ 473 h 696"/>
                <a:gd name="T12" fmla="*/ 0 w 482"/>
                <a:gd name="T13" fmla="*/ 696 h 696"/>
                <a:gd name="T14" fmla="*/ 388 w 482"/>
                <a:gd name="T15" fmla="*/ 441 h 696"/>
                <a:gd name="T16" fmla="*/ 482 w 482"/>
                <a:gd name="T17" fmla="*/ 348 h 696"/>
                <a:gd name="T18" fmla="*/ 388 w 482"/>
                <a:gd name="T19" fmla="*/ 255 h 696"/>
                <a:gd name="T20" fmla="*/ 0 w 482"/>
                <a:gd name="T21"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2"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0" y="696"/>
                    <a:pt x="380" y="441"/>
                    <a:pt x="388" y="441"/>
                  </a:cubicBezTo>
                  <a:cubicBezTo>
                    <a:pt x="440" y="441"/>
                    <a:pt x="482" y="400"/>
                    <a:pt x="482" y="348"/>
                  </a:cubicBezTo>
                  <a:cubicBezTo>
                    <a:pt x="482" y="296"/>
                    <a:pt x="440" y="255"/>
                    <a:pt x="388" y="255"/>
                  </a:cubicBezTo>
                  <a:cubicBezTo>
                    <a:pt x="380" y="255"/>
                    <a:pt x="0" y="0"/>
                    <a:pt x="0" y="0"/>
                  </a:cubicBez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sp>
          <p:nvSpPr>
            <p:cNvPr id="57" name="Freeform 28">
              <a:extLst>
                <a:ext uri="{FF2B5EF4-FFF2-40B4-BE49-F238E27FC236}">
                  <a16:creationId xmlns:a16="http://schemas.microsoft.com/office/drawing/2014/main" id="{0F5EC9A2-F228-4A76-A3F2-74AB6A20D35F}"/>
                </a:ext>
              </a:extLst>
            </p:cNvPr>
            <p:cNvSpPr/>
            <p:nvPr/>
          </p:nvSpPr>
          <p:spPr bwMode="auto">
            <a:xfrm rot="16200000">
              <a:off x="2135239" y="1083831"/>
              <a:ext cx="209977" cy="306297"/>
            </a:xfrm>
            <a:custGeom>
              <a:avLst/>
              <a:gdLst>
                <a:gd name="T0" fmla="*/ 34 w 128"/>
                <a:gd name="T1" fmla="*/ 186 h 186"/>
                <a:gd name="T2" fmla="*/ 128 w 128"/>
                <a:gd name="T3" fmla="*/ 93 h 186"/>
                <a:gd name="T4" fmla="*/ 34 w 128"/>
                <a:gd name="T5" fmla="*/ 0 h 186"/>
                <a:gd name="T6" fmla="*/ 0 w 128"/>
                <a:gd name="T7" fmla="*/ 93 h 186"/>
                <a:gd name="T8" fmla="*/ 34 w 128"/>
                <a:gd name="T9" fmla="*/ 186 h 186"/>
              </a:gdLst>
              <a:ahLst/>
              <a:cxnLst>
                <a:cxn ang="0">
                  <a:pos x="T0" y="T1"/>
                </a:cxn>
                <a:cxn ang="0">
                  <a:pos x="T2" y="T3"/>
                </a:cxn>
                <a:cxn ang="0">
                  <a:pos x="T4" y="T5"/>
                </a:cxn>
                <a:cxn ang="0">
                  <a:pos x="T6" y="T7"/>
                </a:cxn>
                <a:cxn ang="0">
                  <a:pos x="T8" y="T9"/>
                </a:cxn>
              </a:cxnLst>
              <a:rect l="0" t="0" r="r" b="b"/>
              <a:pathLst>
                <a:path w="128" h="186">
                  <a:moveTo>
                    <a:pt x="34" y="186"/>
                  </a:moveTo>
                  <a:cubicBezTo>
                    <a:pt x="86" y="186"/>
                    <a:pt x="128" y="145"/>
                    <a:pt x="128" y="93"/>
                  </a:cubicBezTo>
                  <a:cubicBezTo>
                    <a:pt x="128" y="41"/>
                    <a:pt x="86" y="0"/>
                    <a:pt x="34" y="0"/>
                  </a:cubicBezTo>
                  <a:cubicBezTo>
                    <a:pt x="30" y="0"/>
                    <a:pt x="0" y="46"/>
                    <a:pt x="0" y="93"/>
                  </a:cubicBezTo>
                  <a:cubicBezTo>
                    <a:pt x="0" y="140"/>
                    <a:pt x="30" y="186"/>
                    <a:pt x="34" y="186"/>
                  </a:cubicBezTo>
                  <a:close/>
                </a:path>
              </a:pathLst>
            </a:custGeom>
            <a:solidFill>
              <a:sysClr val="window" lastClr="FFFFFF">
                <a:lumMod val="50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grpSp>
      <p:sp>
        <p:nvSpPr>
          <p:cNvPr id="58" name="Freeform 26">
            <a:extLst>
              <a:ext uri="{FF2B5EF4-FFF2-40B4-BE49-F238E27FC236}">
                <a16:creationId xmlns:a16="http://schemas.microsoft.com/office/drawing/2014/main" id="{75A4F5A2-4E8E-4CB1-A792-F2012F936362}"/>
              </a:ext>
            </a:extLst>
          </p:cNvPr>
          <p:cNvSpPr/>
          <p:nvPr/>
        </p:nvSpPr>
        <p:spPr bwMode="auto">
          <a:xfrm rot="16200000">
            <a:off x="10138933" y="1764019"/>
            <a:ext cx="869791" cy="1063514"/>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79 w 697"/>
              <a:gd name="T15" fmla="*/ 696 h 696"/>
              <a:gd name="T16" fmla="*/ 579 w 697"/>
              <a:gd name="T17" fmla="*/ 438 h 696"/>
              <a:gd name="T18" fmla="*/ 603 w 697"/>
              <a:gd name="T19" fmla="*/ 441 h 696"/>
              <a:gd name="T20" fmla="*/ 697 w 697"/>
              <a:gd name="T21" fmla="*/ 348 h 696"/>
              <a:gd name="T22" fmla="*/ 603 w 697"/>
              <a:gd name="T23" fmla="*/ 255 h 696"/>
              <a:gd name="T24" fmla="*/ 579 w 697"/>
              <a:gd name="T25" fmla="*/ 258 h 696"/>
              <a:gd name="T26" fmla="*/ 579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79" y="696"/>
                  <a:pt x="579" y="696"/>
                  <a:pt x="579" y="696"/>
                </a:cubicBezTo>
                <a:cubicBezTo>
                  <a:pt x="579" y="438"/>
                  <a:pt x="579" y="438"/>
                  <a:pt x="579" y="438"/>
                </a:cubicBezTo>
                <a:cubicBezTo>
                  <a:pt x="587" y="440"/>
                  <a:pt x="595" y="441"/>
                  <a:pt x="603" y="441"/>
                </a:cubicBezTo>
                <a:cubicBezTo>
                  <a:pt x="655" y="441"/>
                  <a:pt x="697" y="400"/>
                  <a:pt x="697" y="348"/>
                </a:cubicBezTo>
                <a:cubicBezTo>
                  <a:pt x="697" y="296"/>
                  <a:pt x="655" y="255"/>
                  <a:pt x="603" y="255"/>
                </a:cubicBezTo>
                <a:cubicBezTo>
                  <a:pt x="595" y="255"/>
                  <a:pt x="587" y="256"/>
                  <a:pt x="579" y="258"/>
                </a:cubicBezTo>
                <a:cubicBezTo>
                  <a:pt x="579" y="0"/>
                  <a:pt x="579" y="0"/>
                  <a:pt x="579" y="0"/>
                </a:cubicBezTo>
                <a:lnTo>
                  <a:pt x="0" y="0"/>
                </a:lnTo>
                <a:close/>
              </a:path>
            </a:pathLst>
          </a:custGeom>
          <a:solidFill>
            <a:srgbClr val="404040"/>
          </a:solidFill>
          <a:ln w="12700" cap="flat" cmpd="sng" algn="ctr">
            <a:noFill/>
            <a:prstDash val="solid"/>
            <a:miter lim="800000"/>
          </a:ln>
          <a:effectLst>
            <a:outerShdw blurRad="419100" dist="838200" dir="2700000" sx="90000" sy="90000" algn="tl" rotWithShape="0">
              <a:sysClr val="windowText" lastClr="000000">
                <a:alpha val="20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sp>
        <p:nvSpPr>
          <p:cNvPr id="60" name="Freeform 25">
            <a:extLst>
              <a:ext uri="{FF2B5EF4-FFF2-40B4-BE49-F238E27FC236}">
                <a16:creationId xmlns:a16="http://schemas.microsoft.com/office/drawing/2014/main" id="{BFECA9E5-510B-4995-A142-44091312FF48}"/>
              </a:ext>
            </a:extLst>
          </p:cNvPr>
          <p:cNvSpPr/>
          <p:nvPr/>
        </p:nvSpPr>
        <p:spPr bwMode="auto">
          <a:xfrm rot="16200000">
            <a:off x="10138932" y="2524210"/>
            <a:ext cx="869791" cy="1063514"/>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79 w 697"/>
              <a:gd name="T15" fmla="*/ 696 h 696"/>
              <a:gd name="T16" fmla="*/ 579 w 697"/>
              <a:gd name="T17" fmla="*/ 438 h 696"/>
              <a:gd name="T18" fmla="*/ 603 w 697"/>
              <a:gd name="T19" fmla="*/ 441 h 696"/>
              <a:gd name="T20" fmla="*/ 697 w 697"/>
              <a:gd name="T21" fmla="*/ 348 h 696"/>
              <a:gd name="T22" fmla="*/ 603 w 697"/>
              <a:gd name="T23" fmla="*/ 255 h 696"/>
              <a:gd name="T24" fmla="*/ 579 w 697"/>
              <a:gd name="T25" fmla="*/ 258 h 696"/>
              <a:gd name="T26" fmla="*/ 579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79" y="696"/>
                  <a:pt x="579" y="696"/>
                  <a:pt x="579" y="696"/>
                </a:cubicBezTo>
                <a:cubicBezTo>
                  <a:pt x="579" y="438"/>
                  <a:pt x="579" y="438"/>
                  <a:pt x="579" y="438"/>
                </a:cubicBezTo>
                <a:cubicBezTo>
                  <a:pt x="587" y="440"/>
                  <a:pt x="595" y="441"/>
                  <a:pt x="603" y="441"/>
                </a:cubicBezTo>
                <a:cubicBezTo>
                  <a:pt x="655" y="441"/>
                  <a:pt x="697" y="400"/>
                  <a:pt x="697" y="348"/>
                </a:cubicBezTo>
                <a:cubicBezTo>
                  <a:pt x="697" y="296"/>
                  <a:pt x="655" y="255"/>
                  <a:pt x="603" y="255"/>
                </a:cubicBezTo>
                <a:cubicBezTo>
                  <a:pt x="595" y="255"/>
                  <a:pt x="587" y="256"/>
                  <a:pt x="579" y="258"/>
                </a:cubicBezTo>
                <a:cubicBezTo>
                  <a:pt x="579" y="0"/>
                  <a:pt x="579" y="0"/>
                  <a:pt x="579" y="0"/>
                </a:cubicBezTo>
                <a:lnTo>
                  <a:pt x="0" y="0"/>
                </a:lnTo>
                <a:close/>
              </a:path>
            </a:pathLst>
          </a:custGeom>
          <a:solidFill>
            <a:srgbClr val="BE0010"/>
          </a:solidFill>
          <a:ln w="12700" cap="flat" cmpd="sng" algn="ctr">
            <a:solidFill>
              <a:srgbClr val="BE0010"/>
            </a:solidFill>
            <a:prstDash val="solid"/>
            <a:miter lim="800000"/>
          </a:ln>
          <a:effectLst>
            <a:outerShdw blurRad="419100" dist="838200" dir="2700000" sx="90000" sy="90000" algn="tl" rotWithShape="0">
              <a:sysClr val="windowText" lastClr="000000">
                <a:alpha val="20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sp>
        <p:nvSpPr>
          <p:cNvPr id="62" name="Freeform 24">
            <a:extLst>
              <a:ext uri="{FF2B5EF4-FFF2-40B4-BE49-F238E27FC236}">
                <a16:creationId xmlns:a16="http://schemas.microsoft.com/office/drawing/2014/main" id="{01E34A28-C97B-4121-B06F-902CFA058511}"/>
              </a:ext>
            </a:extLst>
          </p:cNvPr>
          <p:cNvSpPr/>
          <p:nvPr/>
        </p:nvSpPr>
        <p:spPr bwMode="auto">
          <a:xfrm rot="16200000">
            <a:off x="10144495" y="3273837"/>
            <a:ext cx="869058" cy="1063516"/>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rgbClr val="404040"/>
          </a:solidFill>
          <a:ln w="12700" cap="flat" cmpd="sng" algn="ctr">
            <a:noFill/>
            <a:prstDash val="solid"/>
            <a:miter lim="800000"/>
          </a:ln>
          <a:effectLst>
            <a:outerShdw blurRad="419100" dist="838200" dir="2700000" sx="90000" sy="90000" algn="tl" rotWithShape="0">
              <a:sysClr val="windowText" lastClr="000000">
                <a:alpha val="20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sp>
        <p:nvSpPr>
          <p:cNvPr id="64" name="Freeform 23">
            <a:extLst>
              <a:ext uri="{FF2B5EF4-FFF2-40B4-BE49-F238E27FC236}">
                <a16:creationId xmlns:a16="http://schemas.microsoft.com/office/drawing/2014/main" id="{3168AEAE-8AE8-4D09-AA38-C12869EC5813}"/>
              </a:ext>
            </a:extLst>
          </p:cNvPr>
          <p:cNvSpPr/>
          <p:nvPr/>
        </p:nvSpPr>
        <p:spPr bwMode="auto">
          <a:xfrm rot="16200000">
            <a:off x="10138932" y="4023695"/>
            <a:ext cx="869791" cy="1063514"/>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rgbClr val="BE0010"/>
          </a:solidFill>
          <a:ln w="12700" cap="flat" cmpd="sng" algn="ctr">
            <a:solidFill>
              <a:srgbClr val="BE0010"/>
            </a:solidFill>
            <a:prstDash val="solid"/>
            <a:miter lim="800000"/>
          </a:ln>
          <a:effectLst>
            <a:outerShdw blurRad="419100" dist="838200" dir="2700000" sx="90000" sy="90000" algn="tl" rotWithShape="0">
              <a:sysClr val="windowText" lastClr="000000">
                <a:alpha val="20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sp>
        <p:nvSpPr>
          <p:cNvPr id="66" name="Freeform 23">
            <a:extLst>
              <a:ext uri="{FF2B5EF4-FFF2-40B4-BE49-F238E27FC236}">
                <a16:creationId xmlns:a16="http://schemas.microsoft.com/office/drawing/2014/main" id="{FAF014F4-564D-4BE4-BFC2-9229E2FBE870}"/>
              </a:ext>
            </a:extLst>
          </p:cNvPr>
          <p:cNvSpPr/>
          <p:nvPr/>
        </p:nvSpPr>
        <p:spPr bwMode="auto">
          <a:xfrm rot="16200000">
            <a:off x="10138854" y="4779706"/>
            <a:ext cx="869060" cy="1063514"/>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rgbClr val="404040"/>
          </a:solidFill>
          <a:ln w="12700" cap="flat" cmpd="sng" algn="ctr">
            <a:noFill/>
            <a:prstDash val="solid"/>
            <a:miter lim="800000"/>
          </a:ln>
          <a:effectLst>
            <a:outerShdw blurRad="419100" dist="838200" dir="2700000" sx="90000" sy="90000" algn="tl" rotWithShape="0">
              <a:sysClr val="windowText" lastClr="000000">
                <a:alpha val="20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sp>
        <p:nvSpPr>
          <p:cNvPr id="71" name="مربع نص 70">
            <a:extLst>
              <a:ext uri="{FF2B5EF4-FFF2-40B4-BE49-F238E27FC236}">
                <a16:creationId xmlns:a16="http://schemas.microsoft.com/office/drawing/2014/main" id="{42608378-B5CE-44EF-AC76-33F1B5DE9A74}"/>
              </a:ext>
            </a:extLst>
          </p:cNvPr>
          <p:cNvSpPr txBox="1"/>
          <p:nvPr/>
        </p:nvSpPr>
        <p:spPr>
          <a:xfrm flipH="1">
            <a:off x="5109942" y="1795685"/>
            <a:ext cx="4835246" cy="523220"/>
          </a:xfrm>
          <a:prstGeom prst="rect">
            <a:avLst/>
          </a:prstGeom>
          <a:noFill/>
        </p:spPr>
        <p:txBody>
          <a:bodyPr wrap="square">
            <a:spAutoFit/>
          </a:bodyPr>
          <a:lstStyle/>
          <a:p>
            <a:pPr rtl="1"/>
            <a:r>
              <a:rPr lang="ar-SA" sz="2800" dirty="0">
                <a:solidFill>
                  <a:schemeClr val="bg1"/>
                </a:solidFill>
                <a:latin typeface="Calibri" panose="020F0502020204030204" pitchFamily="34" charset="0"/>
                <a:cs typeface="Sultan bold" pitchFamily="2" charset="-78"/>
              </a:rPr>
              <a:t>وقت التشغيل :</a:t>
            </a:r>
            <a:r>
              <a:rPr lang="ar-SA" sz="2800" dirty="0">
                <a:solidFill>
                  <a:schemeClr val="tx1"/>
                </a:solidFill>
                <a:latin typeface="Calibri" panose="020F0502020204030204" pitchFamily="34" charset="0"/>
                <a:cs typeface="Sultan bold" pitchFamily="2" charset="-78"/>
              </a:rPr>
              <a:t>أقل من </a:t>
            </a:r>
            <a:r>
              <a:rPr lang="en-US" sz="2800" dirty="0">
                <a:solidFill>
                  <a:schemeClr val="tx1"/>
                </a:solidFill>
                <a:latin typeface="Calibri" panose="020F0502020204030204" pitchFamily="34" charset="0"/>
                <a:cs typeface="Sultan bold" pitchFamily="2" charset="-78"/>
              </a:rPr>
              <a:t>90</a:t>
            </a:r>
            <a:r>
              <a:rPr lang="ar-SA" sz="2800" dirty="0">
                <a:solidFill>
                  <a:schemeClr val="tx1"/>
                </a:solidFill>
                <a:latin typeface="Calibri" panose="020F0502020204030204" pitchFamily="34" charset="0"/>
                <a:cs typeface="Sultan bold" pitchFamily="2" charset="-78"/>
              </a:rPr>
              <a:t> يوماً.</a:t>
            </a:r>
          </a:p>
        </p:txBody>
      </p:sp>
      <p:sp>
        <p:nvSpPr>
          <p:cNvPr id="79" name="مربع نص 78">
            <a:extLst>
              <a:ext uri="{FF2B5EF4-FFF2-40B4-BE49-F238E27FC236}">
                <a16:creationId xmlns:a16="http://schemas.microsoft.com/office/drawing/2014/main" id="{6C548400-09E0-4195-BE0E-A58BA1D8BC5A}"/>
              </a:ext>
            </a:extLst>
          </p:cNvPr>
          <p:cNvSpPr txBox="1"/>
          <p:nvPr/>
        </p:nvSpPr>
        <p:spPr>
          <a:xfrm flipH="1">
            <a:off x="1137082" y="3358543"/>
            <a:ext cx="8726791" cy="523220"/>
          </a:xfrm>
          <a:prstGeom prst="rect">
            <a:avLst/>
          </a:prstGeom>
          <a:noFill/>
        </p:spPr>
        <p:txBody>
          <a:bodyPr wrap="square">
            <a:spAutoFit/>
          </a:bodyPr>
          <a:lstStyle/>
          <a:p>
            <a:pPr rtl="1"/>
            <a:r>
              <a:rPr lang="ar-SA" sz="2800" dirty="0">
                <a:solidFill>
                  <a:schemeClr val="bg1"/>
                </a:solidFill>
                <a:latin typeface="Calibri" panose="020F0502020204030204" pitchFamily="34" charset="0"/>
                <a:cs typeface="Sultan bold" pitchFamily="2" charset="-78"/>
              </a:rPr>
              <a:t>الموثوقية: </a:t>
            </a:r>
            <a:r>
              <a:rPr lang="ar-SA" sz="2800" dirty="0">
                <a:solidFill>
                  <a:schemeClr val="tx1"/>
                </a:solidFill>
                <a:latin typeface="Calibri" panose="020F0502020204030204" pitchFamily="34" charset="0"/>
                <a:cs typeface="Sultan bold" pitchFamily="2" charset="-78"/>
              </a:rPr>
              <a:t>حلت الخوادم المركز الثامن مقارنة بمعدل الفشل بالخوادم المشابهة.</a:t>
            </a:r>
          </a:p>
        </p:txBody>
      </p:sp>
      <p:sp>
        <p:nvSpPr>
          <p:cNvPr id="86" name="مربع نص 85">
            <a:extLst>
              <a:ext uri="{FF2B5EF4-FFF2-40B4-BE49-F238E27FC236}">
                <a16:creationId xmlns:a16="http://schemas.microsoft.com/office/drawing/2014/main" id="{B18DCC75-38BD-49FD-B19C-7FD1AC2D407E}"/>
              </a:ext>
            </a:extLst>
          </p:cNvPr>
          <p:cNvSpPr txBox="1"/>
          <p:nvPr/>
        </p:nvSpPr>
        <p:spPr>
          <a:xfrm>
            <a:off x="4507269" y="2578904"/>
            <a:ext cx="5321987" cy="523220"/>
          </a:xfrm>
          <a:prstGeom prst="rect">
            <a:avLst/>
          </a:prstGeom>
          <a:noFill/>
        </p:spPr>
        <p:txBody>
          <a:bodyPr wrap="square">
            <a:spAutoFit/>
          </a:bodyPr>
          <a:lstStyle/>
          <a:p>
            <a:pPr algn="r" rtl="1"/>
            <a:r>
              <a:rPr lang="ar-SA" sz="2800" dirty="0">
                <a:solidFill>
                  <a:schemeClr val="bg1"/>
                </a:solidFill>
                <a:latin typeface="Calibri" panose="020F0502020204030204" pitchFamily="34" charset="0"/>
                <a:cs typeface="Sultan bold" pitchFamily="2" charset="-78"/>
              </a:rPr>
              <a:t>الموقع : </a:t>
            </a:r>
            <a:r>
              <a:rPr lang="ar-SA" sz="2800" dirty="0">
                <a:solidFill>
                  <a:schemeClr val="tx1"/>
                </a:solidFill>
                <a:latin typeface="Calibri" panose="020F0502020204030204" pitchFamily="34" charset="0"/>
                <a:cs typeface="Sultan bold" pitchFamily="2" charset="-78"/>
              </a:rPr>
              <a:t>اسكتلندا، المملكة المتحدة.</a:t>
            </a:r>
          </a:p>
        </p:txBody>
      </p:sp>
      <p:sp>
        <p:nvSpPr>
          <p:cNvPr id="93" name="مربع نص 92">
            <a:extLst>
              <a:ext uri="{FF2B5EF4-FFF2-40B4-BE49-F238E27FC236}">
                <a16:creationId xmlns:a16="http://schemas.microsoft.com/office/drawing/2014/main" id="{C65AF0D6-4E79-4112-BF53-FB5CEE973700}"/>
              </a:ext>
            </a:extLst>
          </p:cNvPr>
          <p:cNvSpPr txBox="1"/>
          <p:nvPr/>
        </p:nvSpPr>
        <p:spPr>
          <a:xfrm>
            <a:off x="3594359" y="4179422"/>
            <a:ext cx="6211516" cy="523220"/>
          </a:xfrm>
          <a:prstGeom prst="rect">
            <a:avLst/>
          </a:prstGeom>
          <a:noFill/>
        </p:spPr>
        <p:txBody>
          <a:bodyPr wrap="square">
            <a:spAutoFit/>
          </a:bodyPr>
          <a:lstStyle/>
          <a:p>
            <a:pPr algn="r" rtl="1"/>
            <a:r>
              <a:rPr lang="ar-SA" sz="2800" dirty="0">
                <a:solidFill>
                  <a:schemeClr val="bg1"/>
                </a:solidFill>
                <a:latin typeface="Calibri" panose="020F0502020204030204" pitchFamily="34" charset="0"/>
                <a:cs typeface="Sultan bold" pitchFamily="2" charset="-78"/>
              </a:rPr>
              <a:t>الفترة الزمنية دون الحاجة إلى صيانة: </a:t>
            </a:r>
            <a:r>
              <a:rPr lang="ar-SA" sz="2800" dirty="0">
                <a:solidFill>
                  <a:schemeClr val="tx1"/>
                </a:solidFill>
                <a:latin typeface="Calibri" panose="020F0502020204030204" pitchFamily="34" charset="0"/>
                <a:cs typeface="Sultan bold" pitchFamily="2" charset="-78"/>
              </a:rPr>
              <a:t>تصل إلى </a:t>
            </a:r>
            <a:r>
              <a:rPr lang="en-US" sz="2800" dirty="0">
                <a:solidFill>
                  <a:schemeClr val="tx1"/>
                </a:solidFill>
                <a:latin typeface="Calibri" panose="020F0502020204030204" pitchFamily="34" charset="0"/>
                <a:cs typeface="Sultan bold" pitchFamily="2" charset="-78"/>
              </a:rPr>
              <a:t>5</a:t>
            </a:r>
            <a:r>
              <a:rPr lang="ar-SA" sz="2800" dirty="0">
                <a:solidFill>
                  <a:schemeClr val="tx1"/>
                </a:solidFill>
                <a:latin typeface="Calibri" panose="020F0502020204030204" pitchFamily="34" charset="0"/>
                <a:cs typeface="Sultan bold" pitchFamily="2" charset="-78"/>
              </a:rPr>
              <a:t> سنوات.</a:t>
            </a:r>
          </a:p>
        </p:txBody>
      </p:sp>
      <p:sp>
        <p:nvSpPr>
          <p:cNvPr id="100" name="مربع نص 99">
            <a:extLst>
              <a:ext uri="{FF2B5EF4-FFF2-40B4-BE49-F238E27FC236}">
                <a16:creationId xmlns:a16="http://schemas.microsoft.com/office/drawing/2014/main" id="{56DF2F3F-3575-44CF-BAC1-94C1DB9FD343}"/>
              </a:ext>
            </a:extLst>
          </p:cNvPr>
          <p:cNvSpPr txBox="1"/>
          <p:nvPr/>
        </p:nvSpPr>
        <p:spPr>
          <a:xfrm>
            <a:off x="1137082" y="4919573"/>
            <a:ext cx="8726791" cy="523220"/>
          </a:xfrm>
          <a:prstGeom prst="rect">
            <a:avLst/>
          </a:prstGeom>
          <a:noFill/>
        </p:spPr>
        <p:txBody>
          <a:bodyPr wrap="square">
            <a:spAutoFit/>
          </a:bodyPr>
          <a:lstStyle/>
          <a:p>
            <a:pPr algn="r" rtl="1"/>
            <a:r>
              <a:rPr lang="ar-SA" sz="2800" dirty="0">
                <a:solidFill>
                  <a:schemeClr val="bg1"/>
                </a:solidFill>
                <a:latin typeface="Calibri" panose="020F0502020204030204" pitchFamily="34" charset="0"/>
                <a:cs typeface="Sultan bold" pitchFamily="2" charset="-78"/>
              </a:rPr>
              <a:t>إعادة التدوير: </a:t>
            </a:r>
            <a:r>
              <a:rPr lang="ar-SA" sz="2800" dirty="0">
                <a:solidFill>
                  <a:schemeClr val="tx1"/>
                </a:solidFill>
                <a:latin typeface="Calibri" panose="020F0502020204030204" pitchFamily="34" charset="0"/>
                <a:cs typeface="Sultan bold" pitchFamily="2" charset="-78"/>
              </a:rPr>
              <a:t>إعادة تدوير أوعية الضغط الفولاذية والمشتتات الحرارية والخوادم.</a:t>
            </a:r>
          </a:p>
        </p:txBody>
      </p:sp>
      <p:pic>
        <p:nvPicPr>
          <p:cNvPr id="32" name="1" descr="FLEXIT 4.0 - Flexible Flashlight with 400 lumens | STKR Concepts">
            <a:extLst>
              <a:ext uri="{FF2B5EF4-FFF2-40B4-BE49-F238E27FC236}">
                <a16:creationId xmlns:a16="http://schemas.microsoft.com/office/drawing/2014/main" id="{D289B58B-79AE-42F9-9588-B9374C2A0B8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8736" y="2046305"/>
            <a:ext cx="496346" cy="550142"/>
          </a:xfrm>
          <a:prstGeom prst="rect">
            <a:avLst/>
          </a:prstGeom>
          <a:noFill/>
        </p:spPr>
      </p:pic>
      <p:pic>
        <p:nvPicPr>
          <p:cNvPr id="33" name="2" descr="Vector Location Icon, Location Icons, Location Clipart, Location PNG and  Vector with Transparent Background for Free Download | Location icon, Map  icons, Location pin">
            <a:extLst>
              <a:ext uri="{FF2B5EF4-FFF2-40B4-BE49-F238E27FC236}">
                <a16:creationId xmlns:a16="http://schemas.microsoft.com/office/drawing/2014/main" id="{273DA567-2473-4CE7-89EB-F705E92B71C7}"/>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291838" y="2683114"/>
            <a:ext cx="550142" cy="550142"/>
          </a:xfrm>
          <a:prstGeom prst="rect">
            <a:avLst/>
          </a:prstGeom>
          <a:noFill/>
          <a:extLst>
            <a:ext uri="{909E8E84-426E-40DD-AFC4-6F175D3DCCD1}">
              <a14:hiddenFill xmlns:a14="http://schemas.microsoft.com/office/drawing/2010/main">
                <a:solidFill>
                  <a:srgbClr val="FFFFFF"/>
                </a:solidFill>
              </a14:hiddenFill>
            </a:ext>
          </a:extLst>
        </p:spPr>
      </p:pic>
      <p:pic>
        <p:nvPicPr>
          <p:cNvPr id="34" name="3" descr="Inclusive Icons - Download Free Vector Icons | Noun Project">
            <a:extLst>
              <a:ext uri="{FF2B5EF4-FFF2-40B4-BE49-F238E27FC236}">
                <a16:creationId xmlns:a16="http://schemas.microsoft.com/office/drawing/2014/main" id="{793238CA-580C-41E7-937B-91A8B58E1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7497" y="3539297"/>
            <a:ext cx="466887" cy="466887"/>
          </a:xfrm>
          <a:prstGeom prst="rect">
            <a:avLst/>
          </a:prstGeom>
          <a:noFill/>
        </p:spPr>
      </p:pic>
      <p:pic>
        <p:nvPicPr>
          <p:cNvPr id="35" name="4">
            <a:extLst>
              <a:ext uri="{FF2B5EF4-FFF2-40B4-BE49-F238E27FC236}">
                <a16:creationId xmlns:a16="http://schemas.microsoft.com/office/drawing/2014/main" id="{E5C99EE8-230A-41EE-ADC9-A9273213419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01029" y="4285802"/>
            <a:ext cx="550142" cy="557777"/>
          </a:xfrm>
          <a:prstGeom prst="rect">
            <a:avLst/>
          </a:prstGeom>
          <a:noFill/>
          <a:extLst>
            <a:ext uri="{909E8E84-426E-40DD-AFC4-6F175D3DCCD1}">
              <a14:hiddenFill xmlns:a14="http://schemas.microsoft.com/office/drawing/2010/main">
                <a:solidFill>
                  <a:srgbClr val="FFFFFF"/>
                </a:solidFill>
              </a14:hiddenFill>
            </a:ext>
          </a:extLst>
        </p:spPr>
      </p:pic>
      <p:pic>
        <p:nvPicPr>
          <p:cNvPr id="36" name="5">
            <a:extLst>
              <a:ext uri="{FF2B5EF4-FFF2-40B4-BE49-F238E27FC236}">
                <a16:creationId xmlns:a16="http://schemas.microsoft.com/office/drawing/2014/main" id="{A3A85D10-C2C9-44A3-A9C6-49EA03455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4956" y="5099510"/>
            <a:ext cx="587706" cy="450337"/>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3">
            <a:extLst>
              <a:ext uri="{FF2B5EF4-FFF2-40B4-BE49-F238E27FC236}">
                <a16:creationId xmlns:a16="http://schemas.microsoft.com/office/drawing/2014/main" id="{951102AC-A337-4377-8CEE-DC20F6508B24}"/>
              </a:ext>
            </a:extLst>
          </p:cNvPr>
          <p:cNvSpPr/>
          <p:nvPr/>
        </p:nvSpPr>
        <p:spPr bwMode="auto">
          <a:xfrm rot="16200000">
            <a:off x="10123988" y="5531559"/>
            <a:ext cx="869060" cy="1063514"/>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rgbClr val="C00000"/>
          </a:solidFill>
          <a:ln w="12700" cap="flat" cmpd="sng" algn="ctr">
            <a:noFill/>
            <a:prstDash val="solid"/>
            <a:miter lim="800000"/>
          </a:ln>
          <a:effectLst>
            <a:outerShdw blurRad="419100" dist="838200" dir="2700000" sx="90000" sy="90000" algn="tl" rotWithShape="0">
              <a:sysClr val="windowText" lastClr="000000">
                <a:alpha val="20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white"/>
              </a:solidFill>
              <a:effectLst/>
              <a:uLnTx/>
              <a:uFillTx/>
              <a:latin typeface="微软雅黑" panose="020F0502020204030204"/>
              <a:ea typeface="微软雅黑"/>
              <a:cs typeface="Sultan bold" pitchFamily="2" charset="-78"/>
              <a:sym typeface="+mn-lt"/>
            </a:endParaRPr>
          </a:p>
        </p:txBody>
      </p:sp>
      <p:sp>
        <p:nvSpPr>
          <p:cNvPr id="28" name="مربع نص 27">
            <a:extLst>
              <a:ext uri="{FF2B5EF4-FFF2-40B4-BE49-F238E27FC236}">
                <a16:creationId xmlns:a16="http://schemas.microsoft.com/office/drawing/2014/main" id="{BD516E42-F027-425B-BC39-EA16AA803B5E}"/>
              </a:ext>
            </a:extLst>
          </p:cNvPr>
          <p:cNvSpPr txBox="1"/>
          <p:nvPr/>
        </p:nvSpPr>
        <p:spPr>
          <a:xfrm>
            <a:off x="150049" y="5607226"/>
            <a:ext cx="9713824" cy="954107"/>
          </a:xfrm>
          <a:prstGeom prst="rect">
            <a:avLst/>
          </a:prstGeom>
          <a:noFill/>
        </p:spPr>
        <p:txBody>
          <a:bodyPr wrap="square">
            <a:spAutoFit/>
          </a:bodyPr>
          <a:lstStyle/>
          <a:p>
            <a:pPr algn="r" rtl="1"/>
            <a:r>
              <a:rPr lang="ar-SA" sz="2800" dirty="0">
                <a:solidFill>
                  <a:schemeClr val="bg1"/>
                </a:solidFill>
                <a:latin typeface="Calibri" panose="020F0502020204030204" pitchFamily="34" charset="0"/>
                <a:cs typeface="Sultan bold" pitchFamily="2" charset="-78"/>
              </a:rPr>
              <a:t>مصدر الطاقة الكهربائية: </a:t>
            </a:r>
            <a:r>
              <a:rPr lang="ar-SA" sz="2800" dirty="0">
                <a:latin typeface="Calibri" panose="020F0502020204030204" pitchFamily="34" charset="0"/>
                <a:cs typeface="Sultan bold" pitchFamily="2" charset="-78"/>
              </a:rPr>
              <a:t>كهرباء متجدده منتجه محلياً بنسبة 100 % من طاقة الرياح والطاقة الشمسية على اليابسة ومن المد والجزر والامواج البحرية .</a:t>
            </a:r>
          </a:p>
        </p:txBody>
      </p:sp>
      <p:pic>
        <p:nvPicPr>
          <p:cNvPr id="9" name="رسم 8" descr="طاحونة هوائية مع تعبئة خالصة">
            <a:extLst>
              <a:ext uri="{FF2B5EF4-FFF2-40B4-BE49-F238E27FC236}">
                <a16:creationId xmlns:a16="http://schemas.microsoft.com/office/drawing/2014/main" id="{5E9A5600-780D-4238-BEC7-BEF65D22B4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7415" y="5719791"/>
            <a:ext cx="687049" cy="687049"/>
          </a:xfrm>
          <a:prstGeom prst="rect">
            <a:avLst/>
          </a:prstGeom>
        </p:spPr>
      </p:pic>
    </p:spTree>
    <p:extLst>
      <p:ext uri="{BB962C8B-B14F-4D97-AF65-F5344CB8AC3E}">
        <p14:creationId xmlns:p14="http://schemas.microsoft.com/office/powerpoint/2010/main" val="1539669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11" name="قلب الصفحة.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right)">
                                      <p:cBhvr>
                                        <p:cTn id="7" dur="500"/>
                                        <p:tgtEl>
                                          <p:spTgt spid="71"/>
                                        </p:tgtEl>
                                      </p:cBhvr>
                                    </p:animEffect>
                                  </p:child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wipe(right)">
                                      <p:cBhvr>
                                        <p:cTn id="13" dur="500"/>
                                        <p:tgtEl>
                                          <p:spTgt spid="86"/>
                                        </p:tgtEl>
                                      </p:cBhvr>
                                    </p:animEffec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right)">
                                      <p:cBhvr>
                                        <p:cTn id="25" dur="500"/>
                                        <p:tgtEl>
                                          <p:spTgt spid="93"/>
                                        </p:tgtEl>
                                      </p:cBhvr>
                                    </p:animEffec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right)">
                                      <p:cBhvr>
                                        <p:cTn id="31" dur="500"/>
                                        <p:tgtEl>
                                          <p:spTgt spid="100"/>
                                        </p:tgtEl>
                                      </p:cBhvr>
                                    </p:animEffec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childTnLst>
                          </p:cTn>
                        </p:par>
                      </p:childTnLst>
                    </p:cTn>
                  </p:par>
                </p:childTnLst>
              </p:cTn>
              <p:nextCondLst>
                <p:cond evt="onClick" delay="0">
                  <p:tgtEl>
                    <p:spTgt spid="9"/>
                  </p:tgtEl>
                </p:cond>
              </p:nextCondLst>
            </p:seq>
          </p:childTnLst>
        </p:cTn>
      </p:par>
    </p:tnLst>
    <p:bldLst>
      <p:bldP spid="71" grpId="0"/>
      <p:bldP spid="79" grpId="0"/>
      <p:bldP spid="86" grpId="0"/>
      <p:bldP spid="93" grpId="0"/>
      <p:bldP spid="100"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استراتيجية المناقشة النشطة</a:t>
            </a:r>
          </a:p>
        </p:txBody>
      </p:sp>
      <p:sp>
        <p:nvSpPr>
          <p:cNvPr id="15" name="Rectangle 5">
            <a:extLst>
              <a:ext uri="{FF2B5EF4-FFF2-40B4-BE49-F238E27FC236}">
                <a16:creationId xmlns:a16="http://schemas.microsoft.com/office/drawing/2014/main" id="{7FCC5C9C-A789-4A6C-9241-5E252597BBE2}"/>
              </a:ext>
            </a:extLst>
          </p:cNvPr>
          <p:cNvSpPr>
            <a:spLocks noChangeArrowheads="1"/>
          </p:cNvSpPr>
          <p:nvPr/>
        </p:nvSpPr>
        <p:spPr bwMode="auto">
          <a:xfrm>
            <a:off x="3617553" y="3110931"/>
            <a:ext cx="4956893" cy="636137"/>
          </a:xfrm>
          <a:prstGeom prst="rect">
            <a:avLst/>
          </a:prstGeom>
          <a:noFill/>
          <a:ln w="9525">
            <a:noFill/>
            <a:miter lim="800000"/>
            <a:headEnd/>
            <a:tailEnd/>
          </a:ln>
          <a:effectLst/>
        </p:spPr>
        <p:txBody>
          <a:bodyPr anchor="ctr"/>
          <a:lstStyle/>
          <a:p>
            <a:pPr algn="ctr" rtl="1" eaLnBrk="1" hangingPunct="1">
              <a:defRPr/>
            </a:pPr>
            <a:r>
              <a:rPr lang="ar-SA" sz="4400" dirty="0">
                <a:latin typeface="Calibri" panose="020F0502020204030204" pitchFamily="34" charset="0"/>
                <a:cs typeface="Sultan bold" pitchFamily="2" charset="-78"/>
              </a:rPr>
              <a:t>ماهي المشاكل الصحية التي يسببها الجلوس الطويل أمام الشاشات؟ </a:t>
            </a:r>
          </a:p>
        </p:txBody>
      </p:sp>
    </p:spTree>
    <p:extLst>
      <p:ext uri="{BB962C8B-B14F-4D97-AF65-F5344CB8AC3E}">
        <p14:creationId xmlns:p14="http://schemas.microsoft.com/office/powerpoint/2010/main" val="120842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الحضور والغياب</a:t>
            </a:r>
          </a:p>
        </p:txBody>
      </p:sp>
      <p:pic>
        <p:nvPicPr>
          <p:cNvPr id="9" name="صورة 8" descr="صورة تحتوي على نص&#10;&#10;تم إنشاء الوصف تلقائياً">
            <a:extLst>
              <a:ext uri="{FF2B5EF4-FFF2-40B4-BE49-F238E27FC236}">
                <a16:creationId xmlns:a16="http://schemas.microsoft.com/office/drawing/2014/main" id="{B0A970A1-E73C-6769-8EAA-703539719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881" y="1625195"/>
            <a:ext cx="4876800" cy="4876800"/>
          </a:xfrm>
          <a:prstGeom prst="rect">
            <a:avLst/>
          </a:prstGeom>
        </p:spPr>
      </p:pic>
    </p:spTree>
    <p:extLst>
      <p:ext uri="{BB962C8B-B14F-4D97-AF65-F5344CB8AC3E}">
        <p14:creationId xmlns:p14="http://schemas.microsoft.com/office/powerpoint/2010/main" val="256154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8" name="قلب الصفحة.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المشاكل الصحية لاستخدام التقنية</a:t>
            </a:r>
          </a:p>
        </p:txBody>
      </p:sp>
      <p:sp>
        <p:nvSpPr>
          <p:cNvPr id="8" name="مربع نص 7">
            <a:extLst>
              <a:ext uri="{FF2B5EF4-FFF2-40B4-BE49-F238E27FC236}">
                <a16:creationId xmlns:a16="http://schemas.microsoft.com/office/drawing/2014/main" id="{D83C6FE8-723A-4C83-8F38-FCE4D1C9A5E3}"/>
              </a:ext>
            </a:extLst>
          </p:cNvPr>
          <p:cNvSpPr txBox="1"/>
          <p:nvPr/>
        </p:nvSpPr>
        <p:spPr>
          <a:xfrm>
            <a:off x="900332" y="2411711"/>
            <a:ext cx="10856580" cy="4401205"/>
          </a:xfrm>
          <a:prstGeom prst="rect">
            <a:avLst/>
          </a:prstGeom>
          <a:noFill/>
        </p:spPr>
        <p:txBody>
          <a:bodyPr wrap="square">
            <a:spAutoFit/>
          </a:bodyPr>
          <a:lstStyle/>
          <a:p>
            <a:pPr algn="r" rtl="1"/>
            <a:r>
              <a:rPr lang="ar-SA" sz="2800" dirty="0">
                <a:solidFill>
                  <a:srgbClr val="C00000"/>
                </a:solidFill>
                <a:latin typeface="Calibri" panose="020F0502020204030204" pitchFamily="34" charset="0"/>
                <a:cs typeface="Sultan bold" pitchFamily="2" charset="-78"/>
              </a:rPr>
              <a:t>ترتبط متلازمة رؤية الحاسب بالتطور الذي حدث في التقنية الحديثة، ومن أكثر أعراضها شيوعا:</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الصداع.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الألم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جفاف العينين.</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الغثيان. </a:t>
            </a:r>
          </a:p>
          <a:p>
            <a:pPr algn="r" rtl="1"/>
            <a:r>
              <a:rPr lang="ar-SA" sz="2800" dirty="0">
                <a:solidFill>
                  <a:srgbClr val="C00000"/>
                </a:solidFill>
                <a:latin typeface="Calibri" panose="020F0502020204030204" pitchFamily="34" charset="0"/>
                <a:cs typeface="Sultan bold" pitchFamily="2" charset="-78"/>
              </a:rPr>
              <a:t>طرق الوقاية:</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أخذ فترات راحة متكررة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النظر إلى مكان يبعد </a:t>
            </a:r>
            <a:r>
              <a:rPr lang="en-US" sz="2800" dirty="0">
                <a:latin typeface="Calibri" panose="020F0502020204030204" pitchFamily="34" charset="0"/>
                <a:cs typeface="Sultan bold" pitchFamily="2" charset="-78"/>
              </a:rPr>
              <a:t>6</a:t>
            </a:r>
            <a:r>
              <a:rPr lang="ar-SA" sz="2800" dirty="0">
                <a:latin typeface="Calibri" panose="020F0502020204030204" pitchFamily="34" charset="0"/>
                <a:cs typeface="Sultan bold" pitchFamily="2" charset="-78"/>
              </a:rPr>
              <a:t> أمتار وأكثر لمدة </a:t>
            </a:r>
            <a:r>
              <a:rPr lang="en-US" sz="2800" dirty="0">
                <a:latin typeface="Calibri" panose="020F0502020204030204" pitchFamily="34" charset="0"/>
                <a:cs typeface="Sultan bold" pitchFamily="2" charset="-78"/>
              </a:rPr>
              <a:t>20</a:t>
            </a:r>
            <a:r>
              <a:rPr lang="ar-SA" sz="2800" dirty="0">
                <a:latin typeface="Calibri" panose="020F0502020204030204" pitchFamily="34" charset="0"/>
                <a:cs typeface="Sultan bold" pitchFamily="2" charset="-78"/>
              </a:rPr>
              <a:t> ثانية كل </a:t>
            </a:r>
            <a:r>
              <a:rPr lang="en-US" sz="2800" dirty="0">
                <a:latin typeface="Calibri" panose="020F0502020204030204" pitchFamily="34" charset="0"/>
                <a:cs typeface="Sultan bold" pitchFamily="2" charset="-78"/>
              </a:rPr>
              <a:t>20</a:t>
            </a:r>
            <a:r>
              <a:rPr lang="ar-SA" sz="2800" dirty="0">
                <a:latin typeface="Calibri" panose="020F0502020204030204" pitchFamily="34" charset="0"/>
                <a:cs typeface="Sultan bold" pitchFamily="2" charset="-78"/>
              </a:rPr>
              <a:t> دقيقة.</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انخفاض مستوى الشاشة عن مستوى العين.</a:t>
            </a:r>
          </a:p>
          <a:p>
            <a:pPr algn="r" rtl="1"/>
            <a:endParaRPr lang="ar-SA" sz="2800" dirty="0">
              <a:latin typeface="Calibri" panose="020F0502020204030204" pitchFamily="34" charset="0"/>
              <a:cs typeface="Sultan bold" pitchFamily="2" charset="-78"/>
            </a:endParaRPr>
          </a:p>
        </p:txBody>
      </p:sp>
      <p:sp>
        <p:nvSpPr>
          <p:cNvPr id="10" name="مربع نص 9">
            <a:extLst>
              <a:ext uri="{FF2B5EF4-FFF2-40B4-BE49-F238E27FC236}">
                <a16:creationId xmlns:a16="http://schemas.microsoft.com/office/drawing/2014/main" id="{7631CF0E-9CD6-4F2D-AEDE-0CABEC0F856B}"/>
              </a:ext>
            </a:extLst>
          </p:cNvPr>
          <p:cNvSpPr txBox="1"/>
          <p:nvPr/>
        </p:nvSpPr>
        <p:spPr>
          <a:xfrm>
            <a:off x="4085637" y="1763194"/>
            <a:ext cx="4485970" cy="646331"/>
          </a:xfrm>
          <a:prstGeom prst="rect">
            <a:avLst/>
          </a:prstGeom>
          <a:noFill/>
        </p:spPr>
        <p:txBody>
          <a:bodyPr wrap="square">
            <a:spAutoFit/>
          </a:bodyPr>
          <a:lstStyle/>
          <a:p>
            <a:pPr algn="ctr"/>
            <a:r>
              <a:rPr lang="ar-SA" sz="3600" dirty="0">
                <a:solidFill>
                  <a:schemeClr val="bg1"/>
                </a:solidFill>
                <a:effectLst>
                  <a:outerShdw blurRad="38100" dist="38100" dir="2700000" algn="tl">
                    <a:srgbClr val="000000">
                      <a:alpha val="43137"/>
                    </a:srgbClr>
                  </a:outerShdw>
                </a:effectLst>
                <a:latin typeface="Calibri" panose="020F0502020204030204" pitchFamily="34" charset="0"/>
                <a:cs typeface="Sultan bold" pitchFamily="2" charset="-78"/>
              </a:rPr>
              <a:t>متلازمة رؤية الحاسوب</a:t>
            </a:r>
          </a:p>
        </p:txBody>
      </p:sp>
      <p:pic>
        <p:nvPicPr>
          <p:cNvPr id="3" name="صورة 2">
            <a:extLst>
              <a:ext uri="{FF2B5EF4-FFF2-40B4-BE49-F238E27FC236}">
                <a16:creationId xmlns:a16="http://schemas.microsoft.com/office/drawing/2014/main" id="{90F2857E-CEEE-4886-B460-FEF2F41396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649" y="3359775"/>
            <a:ext cx="1933575" cy="2505075"/>
          </a:xfrm>
          <a:prstGeom prst="rect">
            <a:avLst/>
          </a:prstGeom>
        </p:spPr>
      </p:pic>
    </p:spTree>
    <p:extLst>
      <p:ext uri="{BB962C8B-B14F-4D97-AF65-F5344CB8AC3E}">
        <p14:creationId xmlns:p14="http://schemas.microsoft.com/office/powerpoint/2010/main" val="92801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المشاكل الصحية لاستخدام التقنية</a:t>
            </a:r>
          </a:p>
        </p:txBody>
      </p:sp>
      <p:sp>
        <p:nvSpPr>
          <p:cNvPr id="9" name="مربع نص 8">
            <a:extLst>
              <a:ext uri="{FF2B5EF4-FFF2-40B4-BE49-F238E27FC236}">
                <a16:creationId xmlns:a16="http://schemas.microsoft.com/office/drawing/2014/main" id="{7683AE7F-45F6-4778-84F5-8F471385672F}"/>
              </a:ext>
            </a:extLst>
          </p:cNvPr>
          <p:cNvSpPr txBox="1"/>
          <p:nvPr/>
        </p:nvSpPr>
        <p:spPr>
          <a:xfrm>
            <a:off x="2285432" y="2275622"/>
            <a:ext cx="9577717" cy="4401205"/>
          </a:xfrm>
          <a:prstGeom prst="rect">
            <a:avLst/>
          </a:prstGeom>
          <a:noFill/>
        </p:spPr>
        <p:txBody>
          <a:bodyPr wrap="square">
            <a:spAutoFit/>
          </a:bodyPr>
          <a:lstStyle/>
          <a:p>
            <a:pPr algn="r" rtl="1"/>
            <a:r>
              <a:rPr lang="ar-SA" sz="2800" dirty="0">
                <a:solidFill>
                  <a:srgbClr val="C00000"/>
                </a:solidFill>
                <a:latin typeface="Calibri" panose="020F0502020204030204" pitchFamily="34" charset="0"/>
                <a:cs typeface="Sultan bold" pitchFamily="2" charset="-78"/>
              </a:rPr>
              <a:t>تسبب وضعية الجلوس غير المناسبة أمام الحاسب لمدة طويلة  الأعراض التالية:</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آلام في العضلات والمفاصل والظهر.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التنميل في الكتفين والذراعين والمعصمين أو اليدين.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إجهاد العينين.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الإرهاق الجسدي.</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الصداع  المستمر بسبب آلام الرقبة.</a:t>
            </a:r>
          </a:p>
          <a:p>
            <a:pPr algn="r" rtl="1"/>
            <a:r>
              <a:rPr lang="ar-SA" sz="2800" dirty="0">
                <a:solidFill>
                  <a:srgbClr val="C00000"/>
                </a:solidFill>
                <a:latin typeface="Calibri" panose="020F0502020204030204" pitchFamily="34" charset="0"/>
                <a:cs typeface="Sultan bold" pitchFamily="2" charset="-78"/>
              </a:rPr>
              <a:t>كيفية الجلوس السليمة:</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الكرسي المناسب لدعم الظهر.</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أن تستقر القدمين على الأرض أو مسند.</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أن تكون الشاشة في مستوى أقل قليلا من مستوى العينين.</a:t>
            </a:r>
          </a:p>
        </p:txBody>
      </p:sp>
      <p:sp>
        <p:nvSpPr>
          <p:cNvPr id="12" name="مربع نص 11">
            <a:extLst>
              <a:ext uri="{FF2B5EF4-FFF2-40B4-BE49-F238E27FC236}">
                <a16:creationId xmlns:a16="http://schemas.microsoft.com/office/drawing/2014/main" id="{4EBE90E7-90F8-4234-BA75-5255BE10FDFA}"/>
              </a:ext>
            </a:extLst>
          </p:cNvPr>
          <p:cNvSpPr txBox="1"/>
          <p:nvPr/>
        </p:nvSpPr>
        <p:spPr>
          <a:xfrm>
            <a:off x="4005105" y="1655456"/>
            <a:ext cx="4181790" cy="584775"/>
          </a:xfrm>
          <a:prstGeom prst="rect">
            <a:avLst/>
          </a:prstGeom>
          <a:noFill/>
        </p:spPr>
        <p:txBody>
          <a:bodyPr wrap="square">
            <a:spAutoFit/>
          </a:bodyPr>
          <a:lstStyle/>
          <a:p>
            <a:pPr algn="ctr"/>
            <a:r>
              <a:rPr lang="ar-SA" sz="3200" b="1" dirty="0">
                <a:solidFill>
                  <a:schemeClr val="bg1"/>
                </a:solidFill>
                <a:effectLst>
                  <a:outerShdw blurRad="38100" dist="38100" dir="2700000" algn="tl">
                    <a:srgbClr val="000000">
                      <a:alpha val="43137"/>
                    </a:srgbClr>
                  </a:outerShdw>
                </a:effectLst>
                <a:latin typeface="Calibri" panose="020F0502020204030204" pitchFamily="34" charset="0"/>
                <a:cs typeface="Sultan bold" pitchFamily="2" charset="-78"/>
              </a:rPr>
              <a:t>الجلوس الصحي والسليم</a:t>
            </a:r>
          </a:p>
        </p:txBody>
      </p:sp>
      <p:pic>
        <p:nvPicPr>
          <p:cNvPr id="14" name="Picture 10" descr="47,875 Sitting Posture Stock Photos, Pictures &amp;amp; Royalty-Free Images - iStock">
            <a:extLst>
              <a:ext uri="{FF2B5EF4-FFF2-40B4-BE49-F238E27FC236}">
                <a16:creationId xmlns:a16="http://schemas.microsoft.com/office/drawing/2014/main" id="{C972CDB4-0E69-462C-8CEF-65BAEAC6663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354" y="3165231"/>
            <a:ext cx="4624673" cy="272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0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8" name="مربع نص 7">
            <a:extLst>
              <a:ext uri="{FF2B5EF4-FFF2-40B4-BE49-F238E27FC236}">
                <a16:creationId xmlns:a16="http://schemas.microsoft.com/office/drawing/2014/main" id="{D9507F5C-5E3B-48CE-8A96-E1548843E474}"/>
              </a:ext>
            </a:extLst>
          </p:cNvPr>
          <p:cNvSpPr txBox="1"/>
          <p:nvPr/>
        </p:nvSpPr>
        <p:spPr>
          <a:xfrm>
            <a:off x="1988913" y="2419420"/>
            <a:ext cx="8663567" cy="2677656"/>
          </a:xfrm>
          <a:prstGeom prst="rect">
            <a:avLst/>
          </a:prstGeom>
          <a:noFill/>
        </p:spPr>
        <p:txBody>
          <a:bodyPr wrap="square">
            <a:spAutoFit/>
          </a:bodyPr>
          <a:lstStyle/>
          <a:p>
            <a:pPr algn="r" rtl="1"/>
            <a:r>
              <a:rPr lang="ar-SA" sz="2800" dirty="0">
                <a:solidFill>
                  <a:srgbClr val="C00000"/>
                </a:solidFill>
                <a:latin typeface="Calibri" panose="020F0502020204030204" pitchFamily="34" charset="0"/>
                <a:cs typeface="Sultan bold" pitchFamily="2" charset="-78"/>
              </a:rPr>
              <a:t>يتسبب استخدام الفأرة ولوحة المفاتيح ببعض المشاكل الصحية منها:</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آلام الأصابع.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عضلات الذراع.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التورم.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الإحساس بالخدر .</a:t>
            </a:r>
          </a:p>
          <a:p>
            <a:pPr marL="285750" indent="-285750" algn="r" rtl="1">
              <a:buFont typeface="Arial" panose="020B0604020202020204" pitchFamily="34" charset="0"/>
              <a:buChar char="•"/>
            </a:pPr>
            <a:r>
              <a:rPr lang="ar-SA" sz="2800" dirty="0">
                <a:latin typeface="Calibri" panose="020F0502020204030204" pitchFamily="34" charset="0"/>
                <a:cs typeface="Sultan bold" pitchFamily="2" charset="-78"/>
              </a:rPr>
              <a:t>النفق الرسغي.</a:t>
            </a:r>
          </a:p>
        </p:txBody>
      </p:sp>
      <p:sp>
        <p:nvSpPr>
          <p:cNvPr id="10" name="مربع نص 9">
            <a:extLst>
              <a:ext uri="{FF2B5EF4-FFF2-40B4-BE49-F238E27FC236}">
                <a16:creationId xmlns:a16="http://schemas.microsoft.com/office/drawing/2014/main" id="{12951315-09C9-45B1-972D-E3C9235AF8D8}"/>
              </a:ext>
            </a:extLst>
          </p:cNvPr>
          <p:cNvSpPr txBox="1"/>
          <p:nvPr/>
        </p:nvSpPr>
        <p:spPr>
          <a:xfrm>
            <a:off x="1328148" y="1729920"/>
            <a:ext cx="7480807" cy="584775"/>
          </a:xfrm>
          <a:prstGeom prst="rect">
            <a:avLst/>
          </a:prstGeom>
          <a:noFill/>
        </p:spPr>
        <p:txBody>
          <a:bodyPr wrap="square">
            <a:spAutoFit/>
          </a:bodyPr>
          <a:lstStyle/>
          <a:p>
            <a:pPr algn="r"/>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Sultan bold" pitchFamily="2" charset="-78"/>
              </a:rPr>
              <a:t>استخدام لوحة المفاتيح والفأرة بشكل سليم</a:t>
            </a:r>
          </a:p>
        </p:txBody>
      </p:sp>
      <p:pic>
        <p:nvPicPr>
          <p:cNvPr id="3" name="صورة 2">
            <a:extLst>
              <a:ext uri="{FF2B5EF4-FFF2-40B4-BE49-F238E27FC236}">
                <a16:creationId xmlns:a16="http://schemas.microsoft.com/office/drawing/2014/main" id="{A3C44A31-CCA3-434B-B051-50901ED00F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1667" y="3429000"/>
            <a:ext cx="2926654" cy="2795949"/>
          </a:xfrm>
          <a:prstGeom prst="rect">
            <a:avLst/>
          </a:prstGeom>
        </p:spPr>
      </p:pic>
      <p:sp>
        <p:nvSpPr>
          <p:cNvPr id="15" name="مستطيل: زوايا مستديرة 14">
            <a:extLst>
              <a:ext uri="{FF2B5EF4-FFF2-40B4-BE49-F238E27FC236}">
                <a16:creationId xmlns:a16="http://schemas.microsoft.com/office/drawing/2014/main" id="{866E63E2-1E38-47EB-B579-064B60FB701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المشاكل الصحية لاستخدام التقنية</a:t>
            </a:r>
          </a:p>
        </p:txBody>
      </p:sp>
      <p:pic>
        <p:nvPicPr>
          <p:cNvPr id="9" name="صورة 8">
            <a:extLst>
              <a:ext uri="{FF2B5EF4-FFF2-40B4-BE49-F238E27FC236}">
                <a16:creationId xmlns:a16="http://schemas.microsoft.com/office/drawing/2014/main" id="{D82DC943-913F-4379-B566-7DD05F7A433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904470" y="4052889"/>
            <a:ext cx="2483217" cy="1888026"/>
          </a:xfrm>
          <a:prstGeom prst="rect">
            <a:avLst/>
          </a:prstGeom>
        </p:spPr>
      </p:pic>
      <p:pic>
        <p:nvPicPr>
          <p:cNvPr id="12" name="صورة 11">
            <a:extLst>
              <a:ext uri="{FF2B5EF4-FFF2-40B4-BE49-F238E27FC236}">
                <a16:creationId xmlns:a16="http://schemas.microsoft.com/office/drawing/2014/main" id="{A7CC9FFD-9F66-49E5-A22A-61880739F5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405214" y="3493109"/>
            <a:ext cx="2374846" cy="3276831"/>
          </a:xfrm>
          <a:prstGeom prst="rect">
            <a:avLst/>
          </a:prstGeom>
        </p:spPr>
      </p:pic>
    </p:spTree>
    <p:extLst>
      <p:ext uri="{BB962C8B-B14F-4D97-AF65-F5344CB8AC3E}">
        <p14:creationId xmlns:p14="http://schemas.microsoft.com/office/powerpoint/2010/main" val="359611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7" name="قلب الصفحة.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8" name="مستطيل: زوايا مستديرة 7">
            <a:extLst>
              <a:ext uri="{FF2B5EF4-FFF2-40B4-BE49-F238E27FC236}">
                <a16:creationId xmlns:a16="http://schemas.microsoft.com/office/drawing/2014/main" id="{83D081F7-F709-4523-AFFB-DE0F6CFC4F51}"/>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المشاكل الصحية لاستخدام التقنية</a:t>
            </a:r>
          </a:p>
        </p:txBody>
      </p:sp>
      <p:sp>
        <p:nvSpPr>
          <p:cNvPr id="9" name="مربع نص 8">
            <a:extLst>
              <a:ext uri="{FF2B5EF4-FFF2-40B4-BE49-F238E27FC236}">
                <a16:creationId xmlns:a16="http://schemas.microsoft.com/office/drawing/2014/main" id="{5F64DA26-F385-47B9-BC04-DD50D5B1322F}"/>
              </a:ext>
            </a:extLst>
          </p:cNvPr>
          <p:cNvSpPr txBox="1"/>
          <p:nvPr/>
        </p:nvSpPr>
        <p:spPr>
          <a:xfrm>
            <a:off x="1006941" y="1684982"/>
            <a:ext cx="8831923" cy="646331"/>
          </a:xfrm>
          <a:prstGeom prst="rect">
            <a:avLst/>
          </a:prstGeom>
          <a:noFill/>
        </p:spPr>
        <p:txBody>
          <a:bodyPr wrap="square">
            <a:spAutoFit/>
          </a:bodyPr>
          <a:lstStyle/>
          <a:p>
            <a:pPr rtl="1"/>
            <a:r>
              <a:rPr lang="ar-SA" sz="3600" dirty="0">
                <a:solidFill>
                  <a:schemeClr val="bg1"/>
                </a:solidFill>
                <a:effectLst>
                  <a:outerShdw blurRad="38100" dist="38100" dir="2700000" algn="tl">
                    <a:srgbClr val="000000">
                      <a:alpha val="43137"/>
                    </a:srgbClr>
                  </a:outerShdw>
                </a:effectLst>
                <a:latin typeface="JF Flat" panose="02000500000000000000" pitchFamily="50" charset="-78"/>
                <a:cs typeface="Sultan bold" pitchFamily="2" charset="-78"/>
              </a:rPr>
              <a:t>الاستخدام السليم للهواتف الذكية والأجهزة اللوحية</a:t>
            </a:r>
          </a:p>
        </p:txBody>
      </p:sp>
      <p:sp>
        <p:nvSpPr>
          <p:cNvPr id="10" name="Rectangle 5">
            <a:extLst>
              <a:ext uri="{FF2B5EF4-FFF2-40B4-BE49-F238E27FC236}">
                <a16:creationId xmlns:a16="http://schemas.microsoft.com/office/drawing/2014/main" id="{79E7EE11-8E75-452B-8CCD-E47903FDC8F3}"/>
              </a:ext>
            </a:extLst>
          </p:cNvPr>
          <p:cNvSpPr>
            <a:spLocks noChangeArrowheads="1"/>
          </p:cNvSpPr>
          <p:nvPr/>
        </p:nvSpPr>
        <p:spPr bwMode="auto">
          <a:xfrm>
            <a:off x="179183" y="2434531"/>
            <a:ext cx="11810195" cy="1717331"/>
          </a:xfrm>
          <a:prstGeom prst="rect">
            <a:avLst/>
          </a:prstGeom>
          <a:noFill/>
          <a:ln w="9525">
            <a:noFill/>
            <a:miter lim="800000"/>
            <a:headEnd/>
            <a:tailEnd/>
          </a:ln>
          <a:effectLst/>
        </p:spPr>
        <p:txBody>
          <a:bodyPr anchor="ctr"/>
          <a:lstStyle/>
          <a:p>
            <a:pPr algn="ctr" rtl="1" eaLnBrk="1" hangingPunct="1">
              <a:defRPr/>
            </a:pPr>
            <a:r>
              <a:rPr lang="ar-SA" sz="2800" dirty="0">
                <a:solidFill>
                  <a:srgbClr val="C00000"/>
                </a:solidFill>
                <a:latin typeface="Calibri" panose="020F0502020204030204" pitchFamily="34" charset="0"/>
                <a:cs typeface="Sultan bold" pitchFamily="2" charset="-78"/>
              </a:rPr>
              <a:t>يؤثر الاستخدام المفرط للأجهزة اللوحية والهواتف الذكية على وضع الجسم وطبيعة حركته بطرق غير صحية. </a:t>
            </a:r>
          </a:p>
          <a:p>
            <a:pPr algn="ctr" rtl="1" eaLnBrk="1" hangingPunct="1">
              <a:defRPr/>
            </a:pPr>
            <a:r>
              <a:rPr lang="ar-SA" sz="2800" dirty="0">
                <a:latin typeface="Calibri" panose="020F0502020204030204" pitchFamily="34" charset="0"/>
                <a:cs typeface="Sultan bold" pitchFamily="2" charset="-78"/>
              </a:rPr>
              <a:t>من السهل أن نلاحظ أغلبية الأشخاص يحملون أجهزتهم على مستوى الصدر مع إمالة الرأس للأمام وللأسفل لمشاهدة الشاشة . يؤدي هذا الوضع إلى مضاعفة الضغط على عضلات الرقبة بمقدار ثلاثة أضعاف مقارنة باستخدام جهاز الحاسب, إن الطريقة الصحيحة لاستخدام الهواتف الذكية والأجهزة اللوحية هي برفعها بدرجة كافية بحيث لا ينحني الرأس نحو الأمام أو النظر إلى الأعلى. </a:t>
            </a:r>
          </a:p>
        </p:txBody>
      </p:sp>
      <p:pic>
        <p:nvPicPr>
          <p:cNvPr id="11" name="صورة 10" descr="صورة تحتوي على أداة&#10;&#10;تم إنشاء الوصف تلقائياً">
            <a:extLst>
              <a:ext uri="{FF2B5EF4-FFF2-40B4-BE49-F238E27FC236}">
                <a16:creationId xmlns:a16="http://schemas.microsoft.com/office/drawing/2014/main" id="{D4E4FDC1-7DAD-4D3D-B03A-9C85C7953EF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504" y="3854469"/>
            <a:ext cx="5189200" cy="2898026"/>
          </a:xfrm>
          <a:prstGeom prst="rect">
            <a:avLst/>
          </a:prstGeom>
        </p:spPr>
      </p:pic>
    </p:spTree>
    <p:extLst>
      <p:ext uri="{BB962C8B-B14F-4D97-AF65-F5344CB8AC3E}">
        <p14:creationId xmlns:p14="http://schemas.microsoft.com/office/powerpoint/2010/main" val="283185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8" name="مستطيل: زوايا مستديرة 7">
            <a:extLst>
              <a:ext uri="{FF2B5EF4-FFF2-40B4-BE49-F238E27FC236}">
                <a16:creationId xmlns:a16="http://schemas.microsoft.com/office/drawing/2014/main" id="{83D081F7-F709-4523-AFFB-DE0F6CFC4F51}"/>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المشاكل الصحية لاستخدام التقنية</a:t>
            </a:r>
          </a:p>
        </p:txBody>
      </p:sp>
      <p:sp>
        <p:nvSpPr>
          <p:cNvPr id="11" name="مربع نص 10">
            <a:extLst>
              <a:ext uri="{FF2B5EF4-FFF2-40B4-BE49-F238E27FC236}">
                <a16:creationId xmlns:a16="http://schemas.microsoft.com/office/drawing/2014/main" id="{F09137F0-37B9-4409-8718-625B0FE03CB0}"/>
              </a:ext>
            </a:extLst>
          </p:cNvPr>
          <p:cNvSpPr txBox="1"/>
          <p:nvPr/>
        </p:nvSpPr>
        <p:spPr>
          <a:xfrm>
            <a:off x="1852184" y="1769390"/>
            <a:ext cx="8470970" cy="646331"/>
          </a:xfrm>
          <a:prstGeom prst="rect">
            <a:avLst/>
          </a:prstGeom>
          <a:noFill/>
        </p:spPr>
        <p:txBody>
          <a:bodyPr wrap="square">
            <a:spAutoFit/>
          </a:bodyPr>
          <a:lstStyle/>
          <a:p>
            <a:pPr algn="ctr" rtl="1"/>
            <a:r>
              <a:rPr lang="ar-SA" sz="3600" dirty="0">
                <a:solidFill>
                  <a:schemeClr val="bg1"/>
                </a:solidFill>
                <a:effectLst>
                  <a:outerShdw blurRad="38100" dist="38100" dir="2700000" algn="tl">
                    <a:srgbClr val="000000">
                      <a:alpha val="43137"/>
                    </a:srgbClr>
                  </a:outerShdw>
                </a:effectLst>
                <a:latin typeface="JF Flat" panose="02000500000000000000" pitchFamily="50" charset="-78"/>
                <a:cs typeface="Sultan bold" pitchFamily="2" charset="-78"/>
              </a:rPr>
              <a:t>الأثر النفسي</a:t>
            </a:r>
          </a:p>
        </p:txBody>
      </p:sp>
      <p:sp>
        <p:nvSpPr>
          <p:cNvPr id="12" name="Rectangle 5">
            <a:extLst>
              <a:ext uri="{FF2B5EF4-FFF2-40B4-BE49-F238E27FC236}">
                <a16:creationId xmlns:a16="http://schemas.microsoft.com/office/drawing/2014/main" id="{9DC7042F-9B32-4237-ADB5-C2C2F2A95EFC}"/>
              </a:ext>
            </a:extLst>
          </p:cNvPr>
          <p:cNvSpPr>
            <a:spLocks noChangeArrowheads="1"/>
          </p:cNvSpPr>
          <p:nvPr/>
        </p:nvSpPr>
        <p:spPr bwMode="auto">
          <a:xfrm>
            <a:off x="126611" y="2714609"/>
            <a:ext cx="11915340" cy="1504450"/>
          </a:xfrm>
          <a:prstGeom prst="rect">
            <a:avLst/>
          </a:prstGeom>
          <a:noFill/>
          <a:ln w="9525">
            <a:noFill/>
            <a:miter lim="800000"/>
            <a:headEnd/>
            <a:tailEnd/>
          </a:ln>
          <a:effectLst/>
        </p:spPr>
        <p:txBody>
          <a:bodyPr anchor="ctr"/>
          <a:lstStyle/>
          <a:p>
            <a:pPr algn="ctr" rtl="1" eaLnBrk="1" hangingPunct="1">
              <a:defRPr/>
            </a:pPr>
            <a:r>
              <a:rPr lang="ar-SA" sz="2800" dirty="0">
                <a:solidFill>
                  <a:srgbClr val="C00000"/>
                </a:solidFill>
                <a:latin typeface="Calibri" panose="020F0502020204030204" pitchFamily="34" charset="0"/>
                <a:cs typeface="Sultan bold" pitchFamily="2" charset="-78"/>
              </a:rPr>
              <a:t>التقنية أثرت على سلوكياتنا وعواطفنا، وتعتبر اضطرابات التوتر والقلق من أكثر أعراضها شيوعا.</a:t>
            </a:r>
          </a:p>
          <a:p>
            <a:pPr algn="ctr" rtl="1">
              <a:defRPr/>
            </a:pPr>
            <a:r>
              <a:rPr lang="ar-SA" sz="2800" dirty="0">
                <a:latin typeface="Calibri" panose="020F0502020204030204" pitchFamily="34" charset="0"/>
                <a:cs typeface="Sultan bold" pitchFamily="2" charset="-78"/>
              </a:rPr>
              <a:t>أظهرت نتائج الأبحاث أن الأشخاص الذين يقضون أكثر من </a:t>
            </a:r>
            <a:r>
              <a:rPr lang="en-US" sz="2800" dirty="0">
                <a:latin typeface="Calibri" panose="020F0502020204030204" pitchFamily="34" charset="0"/>
                <a:cs typeface="Sultan bold" pitchFamily="2" charset="-78"/>
              </a:rPr>
              <a:t>5</a:t>
            </a:r>
            <a:r>
              <a:rPr lang="ar-SA" sz="2800" dirty="0">
                <a:latin typeface="Calibri" panose="020F0502020204030204" pitchFamily="34" charset="0"/>
                <a:cs typeface="Sultan bold" pitchFamily="2" charset="-78"/>
              </a:rPr>
              <a:t> ساعات يوميا أمام الحاسب يكونون أكثر عرضة للإصابة بالاكتئاب، كما أن بعض المشاكل كالأرق يرتبط باستخدام الحاسب بكثرة خاصة في ساعات المساء، ويرجع ذلك إلى سطوع الشاشة, أما الإرهاق وقلة الدافعية للعمل فهما من المضاعفات الأخرى، إضافة إلى العزلة الاجتماعية عند العمل لساعات طويلة على انفراد.</a:t>
            </a:r>
          </a:p>
        </p:txBody>
      </p:sp>
      <p:pic>
        <p:nvPicPr>
          <p:cNvPr id="2" name="Picture 8" descr="Tired office worker - cartoon people character by BoykoPictures on Envato  Elements">
            <a:extLst>
              <a:ext uri="{FF2B5EF4-FFF2-40B4-BE49-F238E27FC236}">
                <a16:creationId xmlns:a16="http://schemas.microsoft.com/office/drawing/2014/main" id="{9E3C2393-7596-93C3-5B0D-5BA4B4B69851}"/>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3186" t="14917" r="14377" b="11589"/>
          <a:stretch/>
        </p:blipFill>
        <p:spPr bwMode="auto">
          <a:xfrm>
            <a:off x="355740" y="4296763"/>
            <a:ext cx="3515745" cy="237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863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8" name="مستطيل: زوايا مستديرة 7">
            <a:extLst>
              <a:ext uri="{FF2B5EF4-FFF2-40B4-BE49-F238E27FC236}">
                <a16:creationId xmlns:a16="http://schemas.microsoft.com/office/drawing/2014/main" id="{83D081F7-F709-4523-AFFB-DE0F6CFC4F51}"/>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المشاكل الصحية لاستخدام التقنية</a:t>
            </a:r>
          </a:p>
        </p:txBody>
      </p:sp>
      <p:sp>
        <p:nvSpPr>
          <p:cNvPr id="10" name="مربع نص 9">
            <a:extLst>
              <a:ext uri="{FF2B5EF4-FFF2-40B4-BE49-F238E27FC236}">
                <a16:creationId xmlns:a16="http://schemas.microsoft.com/office/drawing/2014/main" id="{FA03C181-ED64-421A-A3C1-085020FB1BE8}"/>
              </a:ext>
            </a:extLst>
          </p:cNvPr>
          <p:cNvSpPr txBox="1"/>
          <p:nvPr/>
        </p:nvSpPr>
        <p:spPr>
          <a:xfrm>
            <a:off x="2065097" y="1725582"/>
            <a:ext cx="8274282" cy="646331"/>
          </a:xfrm>
          <a:prstGeom prst="rect">
            <a:avLst/>
          </a:prstGeom>
          <a:noFill/>
        </p:spPr>
        <p:txBody>
          <a:bodyPr wrap="square">
            <a:spAutoFit/>
          </a:bodyPr>
          <a:lstStyle/>
          <a:p>
            <a:pPr algn="ctr" rtl="1"/>
            <a:r>
              <a:rPr lang="ar-SA" sz="3600" dirty="0">
                <a:solidFill>
                  <a:schemeClr val="bg1"/>
                </a:solidFill>
                <a:effectLst>
                  <a:outerShdw blurRad="38100" dist="38100" dir="2700000" algn="tl">
                    <a:srgbClr val="000000">
                      <a:alpha val="43137"/>
                    </a:srgbClr>
                  </a:outerShdw>
                </a:effectLst>
                <a:latin typeface="JF Flat" panose="02000500000000000000" pitchFamily="50" charset="-78"/>
                <a:cs typeface="Sultan bold" pitchFamily="2" charset="-78"/>
              </a:rPr>
              <a:t>العزلة الاجتماعية</a:t>
            </a:r>
          </a:p>
        </p:txBody>
      </p:sp>
      <p:sp>
        <p:nvSpPr>
          <p:cNvPr id="14" name="Rectangle 5">
            <a:extLst>
              <a:ext uri="{FF2B5EF4-FFF2-40B4-BE49-F238E27FC236}">
                <a16:creationId xmlns:a16="http://schemas.microsoft.com/office/drawing/2014/main" id="{149EC7F8-A99E-4795-B15F-774018520505}"/>
              </a:ext>
            </a:extLst>
          </p:cNvPr>
          <p:cNvSpPr>
            <a:spLocks noChangeArrowheads="1"/>
          </p:cNvSpPr>
          <p:nvPr/>
        </p:nvSpPr>
        <p:spPr bwMode="auto">
          <a:xfrm>
            <a:off x="126611" y="2079125"/>
            <a:ext cx="11871527" cy="2128289"/>
          </a:xfrm>
          <a:prstGeom prst="rect">
            <a:avLst/>
          </a:prstGeom>
          <a:noFill/>
          <a:ln w="9525">
            <a:noFill/>
            <a:miter lim="800000"/>
            <a:headEnd/>
            <a:tailEnd/>
          </a:ln>
          <a:effectLst/>
        </p:spPr>
        <p:txBody>
          <a:bodyPr anchor="ctr"/>
          <a:lstStyle/>
          <a:p>
            <a:pPr algn="ctr" rtl="1">
              <a:defRPr/>
            </a:pPr>
            <a:r>
              <a:rPr lang="ar-SA" sz="2800" dirty="0">
                <a:solidFill>
                  <a:schemeClr val="tx1"/>
                </a:solidFill>
                <a:latin typeface="Calibri" panose="020F0502020204030204" pitchFamily="34" charset="0"/>
                <a:cs typeface="Sultan bold" pitchFamily="2" charset="-78"/>
              </a:rPr>
              <a:t>أصبح للدور الذي </a:t>
            </a:r>
            <a:r>
              <a:rPr lang="ar-SA" sz="2800" dirty="0">
                <a:latin typeface="Calibri" panose="020F0502020204030204" pitchFamily="34" charset="0"/>
                <a:cs typeface="Sultan bold" pitchFamily="2" charset="-78"/>
              </a:rPr>
              <a:t>تلعبه التقنية في التواصل الاجتماعي أثر كبير على العلاقات الاجتماعية بين  أفراد المجتمع، </a:t>
            </a:r>
            <a:r>
              <a:rPr lang="ar-SA" sz="2800" dirty="0">
                <a:solidFill>
                  <a:schemeClr val="tx1"/>
                </a:solidFill>
                <a:latin typeface="Calibri" panose="020F0502020204030204" pitchFamily="34" charset="0"/>
                <a:cs typeface="Sultan bold" pitchFamily="2" charset="-78"/>
              </a:rPr>
              <a:t>وقد أدت التقنية إلى حدوث ظواهر مثل التجاهل التام للعلاقات والتفاعل الاجتماعي ، وانعدام التواصل بين الأفراد  حتى أولئك المتواجدين داخل منزل أو غرفة واحدة </a:t>
            </a:r>
            <a:r>
              <a:rPr lang="ar-SA" sz="2800" dirty="0">
                <a:solidFill>
                  <a:srgbClr val="C00000"/>
                </a:solidFill>
                <a:latin typeface="Calibri" panose="020F0502020204030204" pitchFamily="34" charset="0"/>
                <a:cs typeface="Sultan bold" pitchFamily="2" charset="-78"/>
              </a:rPr>
              <a:t>, يمكن تجنب العزلة الاجتماعية بحصر استخدام التقنية على الأوقات المناسبة كحالات الشعور بالملل أو الوحدة أو في حالة الطوارئ.</a:t>
            </a:r>
          </a:p>
        </p:txBody>
      </p:sp>
      <p:pic>
        <p:nvPicPr>
          <p:cNvPr id="9" name="صورة 8" descr="صورة تحتوي على قصاصة فنية, لعبة, دمية&#10;&#10;تم إنشاء الوصف تلقائياً">
            <a:extLst>
              <a:ext uri="{FF2B5EF4-FFF2-40B4-BE49-F238E27FC236}">
                <a16:creationId xmlns:a16="http://schemas.microsoft.com/office/drawing/2014/main" id="{628E69FA-80A3-46F7-90AC-8A7820DFA84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6470" y="3962182"/>
            <a:ext cx="6096000" cy="2638425"/>
          </a:xfrm>
          <a:prstGeom prst="rect">
            <a:avLst/>
          </a:prstGeom>
        </p:spPr>
      </p:pic>
    </p:spTree>
    <p:extLst>
      <p:ext uri="{BB962C8B-B14F-4D97-AF65-F5344CB8AC3E}">
        <p14:creationId xmlns:p14="http://schemas.microsoft.com/office/powerpoint/2010/main" val="189777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1369874" y="524512"/>
            <a:ext cx="9428813"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تقويم ختامي ( لعبة الانارة )</a:t>
            </a:r>
          </a:p>
        </p:txBody>
      </p:sp>
      <p:pic>
        <p:nvPicPr>
          <p:cNvPr id="10" name="صورة 9" descr="صورة تحتوي على داخلي, مصباح&#10;&#10;تم إنشاء الوصف تلقائياً">
            <a:extLst>
              <a:ext uri="{FF2B5EF4-FFF2-40B4-BE49-F238E27FC236}">
                <a16:creationId xmlns:a16="http://schemas.microsoft.com/office/drawing/2014/main" id="{7B1991EA-D536-43AD-B9A1-75193E793C8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4565"/>
          <a:stretch/>
        </p:blipFill>
        <p:spPr>
          <a:xfrm>
            <a:off x="9242203" y="1482130"/>
            <a:ext cx="2097149" cy="1730452"/>
          </a:xfrm>
          <a:prstGeom prst="rect">
            <a:avLst/>
          </a:prstGeom>
        </p:spPr>
      </p:pic>
      <p:sp>
        <p:nvSpPr>
          <p:cNvPr id="11" name="شكل حر: شكل 10">
            <a:extLst>
              <a:ext uri="{FF2B5EF4-FFF2-40B4-BE49-F238E27FC236}">
                <a16:creationId xmlns:a16="http://schemas.microsoft.com/office/drawing/2014/main" id="{006F8766-F303-4254-AF32-EB142E940ABD}"/>
              </a:ext>
            </a:extLst>
          </p:cNvPr>
          <p:cNvSpPr/>
          <p:nvPr/>
        </p:nvSpPr>
        <p:spPr>
          <a:xfrm>
            <a:off x="9092767" y="3047690"/>
            <a:ext cx="2429143" cy="692433"/>
          </a:xfrm>
          <a:custGeom>
            <a:avLst/>
            <a:gdLst>
              <a:gd name="connsiteX0" fmla="*/ 796570 w 2429143"/>
              <a:gd name="connsiteY0" fmla="*/ 0 h 1514006"/>
              <a:gd name="connsiteX1" fmla="*/ 1632574 w 2429143"/>
              <a:gd name="connsiteY1" fmla="*/ 0 h 1514006"/>
              <a:gd name="connsiteX2" fmla="*/ 2429143 w 2429143"/>
              <a:gd name="connsiteY2" fmla="*/ 1514006 h 1514006"/>
              <a:gd name="connsiteX3" fmla="*/ 0 w 2429143"/>
              <a:gd name="connsiteY3" fmla="*/ 1514006 h 1514006"/>
            </a:gdLst>
            <a:ahLst/>
            <a:cxnLst>
              <a:cxn ang="0">
                <a:pos x="connsiteX0" y="connsiteY0"/>
              </a:cxn>
              <a:cxn ang="0">
                <a:pos x="connsiteX1" y="connsiteY1"/>
              </a:cxn>
              <a:cxn ang="0">
                <a:pos x="connsiteX2" y="connsiteY2"/>
              </a:cxn>
              <a:cxn ang="0">
                <a:pos x="connsiteX3" y="connsiteY3"/>
              </a:cxn>
            </a:cxnLst>
            <a:rect l="l" t="t" r="r" b="b"/>
            <a:pathLst>
              <a:path w="2429143" h="1514006">
                <a:moveTo>
                  <a:pt x="796570" y="0"/>
                </a:moveTo>
                <a:lnTo>
                  <a:pt x="1632574" y="0"/>
                </a:lnTo>
                <a:lnTo>
                  <a:pt x="2429143" y="1514006"/>
                </a:lnTo>
                <a:lnTo>
                  <a:pt x="0" y="1514006"/>
                </a:lnTo>
                <a:close/>
              </a:path>
            </a:pathLst>
          </a:cu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b="100000"/>
            </a:path>
            <a:tileRect t="-100000" r="-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4" name="مستطيل: زوايا مستديرة 13">
            <a:extLst>
              <a:ext uri="{FF2B5EF4-FFF2-40B4-BE49-F238E27FC236}">
                <a16:creationId xmlns:a16="http://schemas.microsoft.com/office/drawing/2014/main" id="{D51F160C-0BCA-4C72-BDE2-4038288A3240}"/>
              </a:ext>
            </a:extLst>
          </p:cNvPr>
          <p:cNvSpPr/>
          <p:nvPr/>
        </p:nvSpPr>
        <p:spPr>
          <a:xfrm>
            <a:off x="9025438" y="3740123"/>
            <a:ext cx="2429144" cy="2833663"/>
          </a:xfrm>
          <a:prstGeom prst="roundRect">
            <a:avLst/>
          </a:prstGeom>
          <a:solidFill>
            <a:schemeClr val="bg2"/>
          </a:solidFill>
          <a:ln w="28575">
            <a:solidFill>
              <a:srgbClr val="E0DBD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latin typeface="Dubai" panose="020B0503030403030204" pitchFamily="34" charset="-78"/>
                <a:cs typeface="Sultan bold" pitchFamily="2" charset="-78"/>
              </a:rPr>
              <a:t>يتم بناء مراكز البيانات بالقرب من الأنهار لتوافر كميات كبيرة من المياه للتبريد أثناء عمل الخوادم (   )</a:t>
            </a:r>
          </a:p>
        </p:txBody>
      </p:sp>
      <p:pic>
        <p:nvPicPr>
          <p:cNvPr id="2" name="صورة 1" descr="صورة تحتوي على داخلي, مصباح&#10;&#10;تم إنشاء الوصف تلقائياً">
            <a:extLst>
              <a:ext uri="{FF2B5EF4-FFF2-40B4-BE49-F238E27FC236}">
                <a16:creationId xmlns:a16="http://schemas.microsoft.com/office/drawing/2014/main" id="{8E4694DD-2109-B0C9-E061-9E7F27607F8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4565"/>
          <a:stretch/>
        </p:blipFill>
        <p:spPr>
          <a:xfrm>
            <a:off x="6498862" y="1519363"/>
            <a:ext cx="2097149" cy="1730452"/>
          </a:xfrm>
          <a:prstGeom prst="rect">
            <a:avLst/>
          </a:prstGeom>
        </p:spPr>
      </p:pic>
      <p:sp>
        <p:nvSpPr>
          <p:cNvPr id="3" name="شكل حر: شكل 2">
            <a:extLst>
              <a:ext uri="{FF2B5EF4-FFF2-40B4-BE49-F238E27FC236}">
                <a16:creationId xmlns:a16="http://schemas.microsoft.com/office/drawing/2014/main" id="{04AA5D0C-B442-4371-5318-E7434135DAD3}"/>
              </a:ext>
            </a:extLst>
          </p:cNvPr>
          <p:cNvSpPr/>
          <p:nvPr/>
        </p:nvSpPr>
        <p:spPr>
          <a:xfrm>
            <a:off x="6349426" y="3084923"/>
            <a:ext cx="2429143" cy="692433"/>
          </a:xfrm>
          <a:custGeom>
            <a:avLst/>
            <a:gdLst>
              <a:gd name="connsiteX0" fmla="*/ 796570 w 2429143"/>
              <a:gd name="connsiteY0" fmla="*/ 0 h 1514006"/>
              <a:gd name="connsiteX1" fmla="*/ 1632574 w 2429143"/>
              <a:gd name="connsiteY1" fmla="*/ 0 h 1514006"/>
              <a:gd name="connsiteX2" fmla="*/ 2429143 w 2429143"/>
              <a:gd name="connsiteY2" fmla="*/ 1514006 h 1514006"/>
              <a:gd name="connsiteX3" fmla="*/ 0 w 2429143"/>
              <a:gd name="connsiteY3" fmla="*/ 1514006 h 1514006"/>
            </a:gdLst>
            <a:ahLst/>
            <a:cxnLst>
              <a:cxn ang="0">
                <a:pos x="connsiteX0" y="connsiteY0"/>
              </a:cxn>
              <a:cxn ang="0">
                <a:pos x="connsiteX1" y="connsiteY1"/>
              </a:cxn>
              <a:cxn ang="0">
                <a:pos x="connsiteX2" y="connsiteY2"/>
              </a:cxn>
              <a:cxn ang="0">
                <a:pos x="connsiteX3" y="connsiteY3"/>
              </a:cxn>
            </a:cxnLst>
            <a:rect l="l" t="t" r="r" b="b"/>
            <a:pathLst>
              <a:path w="2429143" h="1514006">
                <a:moveTo>
                  <a:pt x="796570" y="0"/>
                </a:moveTo>
                <a:lnTo>
                  <a:pt x="1632574" y="0"/>
                </a:lnTo>
                <a:lnTo>
                  <a:pt x="2429143" y="1514006"/>
                </a:lnTo>
                <a:lnTo>
                  <a:pt x="0" y="1514006"/>
                </a:lnTo>
                <a:close/>
              </a:path>
            </a:pathLst>
          </a:cu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b="100000"/>
            </a:path>
            <a:tileRect t="-100000" r="-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7" name="مستطيل: زوايا مستديرة 16">
            <a:extLst>
              <a:ext uri="{FF2B5EF4-FFF2-40B4-BE49-F238E27FC236}">
                <a16:creationId xmlns:a16="http://schemas.microsoft.com/office/drawing/2014/main" id="{931660A1-7191-A5E2-0B2F-03AFA802AC20}"/>
              </a:ext>
            </a:extLst>
          </p:cNvPr>
          <p:cNvSpPr/>
          <p:nvPr/>
        </p:nvSpPr>
        <p:spPr>
          <a:xfrm>
            <a:off x="6282097" y="3777356"/>
            <a:ext cx="2429144" cy="2833663"/>
          </a:xfrm>
          <a:prstGeom prst="roundRect">
            <a:avLst/>
          </a:prstGeom>
          <a:solidFill>
            <a:schemeClr val="bg2"/>
          </a:solidFill>
          <a:ln w="28575">
            <a:solidFill>
              <a:srgbClr val="E0DBD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latin typeface="Dubai" panose="020B0503030403030204" pitchFamily="34" charset="-78"/>
                <a:cs typeface="Sultan bold" pitchFamily="2" charset="-78"/>
              </a:rPr>
              <a:t>طباعة ثلاثية الابعاد على النطاق الواسع تستخدم في المشاريع الفنية والهندسية والتعليمية  (   )</a:t>
            </a:r>
          </a:p>
        </p:txBody>
      </p:sp>
      <p:pic>
        <p:nvPicPr>
          <p:cNvPr id="20" name="صورة 19" descr="صورة تحتوي على داخلي, مصباح&#10;&#10;تم إنشاء الوصف تلقائياً">
            <a:extLst>
              <a:ext uri="{FF2B5EF4-FFF2-40B4-BE49-F238E27FC236}">
                <a16:creationId xmlns:a16="http://schemas.microsoft.com/office/drawing/2014/main" id="{D9D69C13-F08A-C325-72EE-899425D25EC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4565"/>
          <a:stretch/>
        </p:blipFill>
        <p:spPr>
          <a:xfrm>
            <a:off x="3698860" y="1482130"/>
            <a:ext cx="2097149" cy="1730452"/>
          </a:xfrm>
          <a:prstGeom prst="rect">
            <a:avLst/>
          </a:prstGeom>
        </p:spPr>
      </p:pic>
      <p:sp>
        <p:nvSpPr>
          <p:cNvPr id="21" name="شكل حر: شكل 20">
            <a:extLst>
              <a:ext uri="{FF2B5EF4-FFF2-40B4-BE49-F238E27FC236}">
                <a16:creationId xmlns:a16="http://schemas.microsoft.com/office/drawing/2014/main" id="{162AB473-F9F4-C93E-DFD8-67F71BE28E93}"/>
              </a:ext>
            </a:extLst>
          </p:cNvPr>
          <p:cNvSpPr/>
          <p:nvPr/>
        </p:nvSpPr>
        <p:spPr>
          <a:xfrm>
            <a:off x="3549424" y="3047690"/>
            <a:ext cx="2429143" cy="692433"/>
          </a:xfrm>
          <a:custGeom>
            <a:avLst/>
            <a:gdLst>
              <a:gd name="connsiteX0" fmla="*/ 796570 w 2429143"/>
              <a:gd name="connsiteY0" fmla="*/ 0 h 1514006"/>
              <a:gd name="connsiteX1" fmla="*/ 1632574 w 2429143"/>
              <a:gd name="connsiteY1" fmla="*/ 0 h 1514006"/>
              <a:gd name="connsiteX2" fmla="*/ 2429143 w 2429143"/>
              <a:gd name="connsiteY2" fmla="*/ 1514006 h 1514006"/>
              <a:gd name="connsiteX3" fmla="*/ 0 w 2429143"/>
              <a:gd name="connsiteY3" fmla="*/ 1514006 h 1514006"/>
            </a:gdLst>
            <a:ahLst/>
            <a:cxnLst>
              <a:cxn ang="0">
                <a:pos x="connsiteX0" y="connsiteY0"/>
              </a:cxn>
              <a:cxn ang="0">
                <a:pos x="connsiteX1" y="connsiteY1"/>
              </a:cxn>
              <a:cxn ang="0">
                <a:pos x="connsiteX2" y="connsiteY2"/>
              </a:cxn>
              <a:cxn ang="0">
                <a:pos x="connsiteX3" y="connsiteY3"/>
              </a:cxn>
            </a:cxnLst>
            <a:rect l="l" t="t" r="r" b="b"/>
            <a:pathLst>
              <a:path w="2429143" h="1514006">
                <a:moveTo>
                  <a:pt x="796570" y="0"/>
                </a:moveTo>
                <a:lnTo>
                  <a:pt x="1632574" y="0"/>
                </a:lnTo>
                <a:lnTo>
                  <a:pt x="2429143" y="1514006"/>
                </a:lnTo>
                <a:lnTo>
                  <a:pt x="0" y="1514006"/>
                </a:lnTo>
                <a:close/>
              </a:path>
            </a:pathLst>
          </a:cu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b="100000"/>
            </a:path>
            <a:tileRect t="-100000" r="-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2" name="مستطيل: زوايا مستديرة 21">
            <a:extLst>
              <a:ext uri="{FF2B5EF4-FFF2-40B4-BE49-F238E27FC236}">
                <a16:creationId xmlns:a16="http://schemas.microsoft.com/office/drawing/2014/main" id="{AF12C7E9-55EE-730C-A7D1-268822806C02}"/>
              </a:ext>
            </a:extLst>
          </p:cNvPr>
          <p:cNvSpPr/>
          <p:nvPr/>
        </p:nvSpPr>
        <p:spPr>
          <a:xfrm>
            <a:off x="3482095" y="3740123"/>
            <a:ext cx="2429144" cy="2833663"/>
          </a:xfrm>
          <a:prstGeom prst="roundRect">
            <a:avLst/>
          </a:prstGeom>
          <a:solidFill>
            <a:schemeClr val="bg2"/>
          </a:solidFill>
          <a:ln w="28575">
            <a:solidFill>
              <a:srgbClr val="E0DBD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latin typeface="Dubai" panose="020B0503030403030204" pitchFamily="34" charset="-78"/>
                <a:cs typeface="Sultan bold" pitchFamily="2" charset="-78"/>
              </a:rPr>
              <a:t>قامت قوقل </a:t>
            </a:r>
            <a:r>
              <a:rPr lang="en-US" sz="2400" dirty="0">
                <a:solidFill>
                  <a:schemeClr val="tx1"/>
                </a:solidFill>
                <a:latin typeface="Dubai" panose="020B0503030403030204" pitchFamily="34" charset="-78"/>
                <a:cs typeface="Sultan bold" pitchFamily="2" charset="-78"/>
              </a:rPr>
              <a:t>Google   </a:t>
            </a:r>
            <a:r>
              <a:rPr lang="ar-SA" sz="2400" dirty="0">
                <a:solidFill>
                  <a:schemeClr val="tx1"/>
                </a:solidFill>
                <a:latin typeface="Dubai" panose="020B0503030403030204" pitchFamily="34" charset="-78"/>
                <a:cs typeface="Sultan bold" pitchFamily="2" charset="-78"/>
              </a:rPr>
              <a:t>ببناء مركز بيانات تحت الماء باسم مشروع ناتيك (   )</a:t>
            </a:r>
          </a:p>
        </p:txBody>
      </p:sp>
      <p:pic>
        <p:nvPicPr>
          <p:cNvPr id="23" name="صورة 22" descr="صورة تحتوي على داخلي, مصباح&#10;&#10;تم إنشاء الوصف تلقائياً">
            <a:extLst>
              <a:ext uri="{FF2B5EF4-FFF2-40B4-BE49-F238E27FC236}">
                <a16:creationId xmlns:a16="http://schemas.microsoft.com/office/drawing/2014/main" id="{56B0A315-7F3F-C2F1-C967-C897CF62127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4565"/>
          <a:stretch/>
        </p:blipFill>
        <p:spPr>
          <a:xfrm>
            <a:off x="978256" y="1482130"/>
            <a:ext cx="2097149" cy="1730452"/>
          </a:xfrm>
          <a:prstGeom prst="rect">
            <a:avLst/>
          </a:prstGeom>
        </p:spPr>
      </p:pic>
      <p:sp>
        <p:nvSpPr>
          <p:cNvPr id="24" name="شكل حر: شكل 23">
            <a:extLst>
              <a:ext uri="{FF2B5EF4-FFF2-40B4-BE49-F238E27FC236}">
                <a16:creationId xmlns:a16="http://schemas.microsoft.com/office/drawing/2014/main" id="{B1CD8150-69D5-3E6A-A771-25C0CB065B9B}"/>
              </a:ext>
            </a:extLst>
          </p:cNvPr>
          <p:cNvSpPr/>
          <p:nvPr/>
        </p:nvSpPr>
        <p:spPr>
          <a:xfrm>
            <a:off x="828820" y="3047690"/>
            <a:ext cx="2429143" cy="692433"/>
          </a:xfrm>
          <a:custGeom>
            <a:avLst/>
            <a:gdLst>
              <a:gd name="connsiteX0" fmla="*/ 796570 w 2429143"/>
              <a:gd name="connsiteY0" fmla="*/ 0 h 1514006"/>
              <a:gd name="connsiteX1" fmla="*/ 1632574 w 2429143"/>
              <a:gd name="connsiteY1" fmla="*/ 0 h 1514006"/>
              <a:gd name="connsiteX2" fmla="*/ 2429143 w 2429143"/>
              <a:gd name="connsiteY2" fmla="*/ 1514006 h 1514006"/>
              <a:gd name="connsiteX3" fmla="*/ 0 w 2429143"/>
              <a:gd name="connsiteY3" fmla="*/ 1514006 h 1514006"/>
            </a:gdLst>
            <a:ahLst/>
            <a:cxnLst>
              <a:cxn ang="0">
                <a:pos x="connsiteX0" y="connsiteY0"/>
              </a:cxn>
              <a:cxn ang="0">
                <a:pos x="connsiteX1" y="connsiteY1"/>
              </a:cxn>
              <a:cxn ang="0">
                <a:pos x="connsiteX2" y="connsiteY2"/>
              </a:cxn>
              <a:cxn ang="0">
                <a:pos x="connsiteX3" y="connsiteY3"/>
              </a:cxn>
            </a:cxnLst>
            <a:rect l="l" t="t" r="r" b="b"/>
            <a:pathLst>
              <a:path w="2429143" h="1514006">
                <a:moveTo>
                  <a:pt x="796570" y="0"/>
                </a:moveTo>
                <a:lnTo>
                  <a:pt x="1632574" y="0"/>
                </a:lnTo>
                <a:lnTo>
                  <a:pt x="2429143" y="1514006"/>
                </a:lnTo>
                <a:lnTo>
                  <a:pt x="0" y="1514006"/>
                </a:lnTo>
                <a:close/>
              </a:path>
            </a:pathLst>
          </a:cu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b="100000"/>
            </a:path>
            <a:tileRect t="-100000" r="-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5" name="مستطيل: زوايا مستديرة 24">
            <a:extLst>
              <a:ext uri="{FF2B5EF4-FFF2-40B4-BE49-F238E27FC236}">
                <a16:creationId xmlns:a16="http://schemas.microsoft.com/office/drawing/2014/main" id="{6A1946CB-08F5-64A8-7124-1D18A9FE38E9}"/>
              </a:ext>
            </a:extLst>
          </p:cNvPr>
          <p:cNvSpPr/>
          <p:nvPr/>
        </p:nvSpPr>
        <p:spPr>
          <a:xfrm>
            <a:off x="761491" y="3740123"/>
            <a:ext cx="2429144" cy="2833663"/>
          </a:xfrm>
          <a:prstGeom prst="roundRect">
            <a:avLst/>
          </a:prstGeom>
          <a:solidFill>
            <a:schemeClr val="bg2"/>
          </a:solidFill>
          <a:ln w="28575">
            <a:solidFill>
              <a:srgbClr val="E0DBD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latin typeface="Dubai" panose="020B0503030403030204" pitchFamily="34" charset="-78"/>
                <a:cs typeface="Sultan bold" pitchFamily="2" charset="-78"/>
              </a:rPr>
              <a:t>يمكن تجنب العزلة الاجتماعية بحصر استخدام التقنية على الأوقات المناسبة كحالات الشعور بالملل أو الوحدة أو في حالة الطوارئ (   )</a:t>
            </a:r>
          </a:p>
        </p:txBody>
      </p:sp>
    </p:spTree>
    <p:extLst>
      <p:ext uri="{BB962C8B-B14F-4D97-AF65-F5344CB8AC3E}">
        <p14:creationId xmlns:p14="http://schemas.microsoft.com/office/powerpoint/2010/main" val="137541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6" name="قلب الصفحة.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23"/>
                  </p:tgtEl>
                </p:cond>
              </p:nextCondLst>
            </p:seq>
          </p:childTnLst>
        </p:cTn>
      </p:par>
    </p:tnLst>
    <p:bldLst>
      <p:bldP spid="11" grpId="0" animBg="1"/>
      <p:bldP spid="3" grpId="0" animBg="1"/>
      <p:bldP spid="21"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A424332-0E2D-C2FC-C541-F75D74191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7" y="182882"/>
            <a:ext cx="11971604" cy="6611816"/>
          </a:xfrm>
          <a:prstGeom prst="roundRect">
            <a:avLst/>
          </a:prstGeom>
          <a:effectLst>
            <a:outerShdw blurRad="63500" sx="102000" sy="102000" algn="ctr" rotWithShape="0">
              <a:prstClr val="black">
                <a:alpha val="40000"/>
              </a:prstClr>
            </a:outerShdw>
          </a:effectLst>
        </p:spPr>
      </p:pic>
      <p:pic>
        <p:nvPicPr>
          <p:cNvPr id="14" name="صورة 13" descr="صورة تحتوي على نص&#10;&#10;تم إنشاء الوصف تلقائياً">
            <a:extLst>
              <a:ext uri="{FF2B5EF4-FFF2-40B4-BE49-F238E27FC236}">
                <a16:creationId xmlns:a16="http://schemas.microsoft.com/office/drawing/2014/main" id="{AD9BDECD-9ED0-44B7-A114-D1BDC66B54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pic>
        <p:nvPicPr>
          <p:cNvPr id="16" name="صورة 15" descr="صورة تحتوي على نص&#10;&#10;تم إنشاء الوصف تلقائياً">
            <a:extLst>
              <a:ext uri="{FF2B5EF4-FFF2-40B4-BE49-F238E27FC236}">
                <a16:creationId xmlns:a16="http://schemas.microsoft.com/office/drawing/2014/main" id="{058D545E-26FB-4747-93C1-3065DA39E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10" name="مربع نص 9">
            <a:extLst>
              <a:ext uri="{FF2B5EF4-FFF2-40B4-BE49-F238E27FC236}">
                <a16:creationId xmlns:a16="http://schemas.microsoft.com/office/drawing/2014/main" id="{05CA5148-32EB-4797-B3E2-D3AB439C9AFE}"/>
              </a:ext>
            </a:extLst>
          </p:cNvPr>
          <p:cNvSpPr txBox="1"/>
          <p:nvPr/>
        </p:nvSpPr>
        <p:spPr>
          <a:xfrm>
            <a:off x="3822173" y="932492"/>
            <a:ext cx="4590839" cy="193899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Calibri" panose="020F0502020204030204"/>
                <a:ea typeface="+mn-ea"/>
                <a:cs typeface="Sultan bold" pitchFamily="2" charset="-78"/>
              </a:rPr>
              <a:t>تعزيز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Calibri" panose="020F0502020204030204"/>
                <a:ea typeface="+mn-ea"/>
                <a:cs typeface="Sultan bold" pitchFamily="2" charset="-78"/>
              </a:rPr>
              <a:t>اصحبني الى</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Calibri" panose="020F0502020204030204"/>
                <a:ea typeface="+mn-ea"/>
                <a:cs typeface="Sultan bold" pitchFamily="2" charset="-78"/>
              </a:rPr>
              <a:t> القمر</a:t>
            </a:r>
          </a:p>
        </p:txBody>
      </p:sp>
      <p:pic>
        <p:nvPicPr>
          <p:cNvPr id="6" name="صورة 5">
            <a:extLst>
              <a:ext uri="{FF2B5EF4-FFF2-40B4-BE49-F238E27FC236}">
                <a16:creationId xmlns:a16="http://schemas.microsoft.com/office/drawing/2014/main" id="{8694FFC1-AF0F-E5D1-397F-C1B462CF1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05880">
            <a:off x="350420" y="3491902"/>
            <a:ext cx="2535702" cy="2535702"/>
          </a:xfrm>
          <a:prstGeom prst="rect">
            <a:avLst/>
          </a:prstGeom>
        </p:spPr>
      </p:pic>
      <p:pic>
        <p:nvPicPr>
          <p:cNvPr id="7" name="صورة 3">
            <a:extLst>
              <a:ext uri="{FF2B5EF4-FFF2-40B4-BE49-F238E27FC236}">
                <a16:creationId xmlns:a16="http://schemas.microsoft.com/office/drawing/2014/main" id="{6B080C15-B08F-4418-CCFC-4E0E97213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64470">
            <a:off x="3643807" y="3519762"/>
            <a:ext cx="2535702" cy="2535702"/>
          </a:xfrm>
          <a:prstGeom prst="rect">
            <a:avLst/>
          </a:prstGeom>
        </p:spPr>
      </p:pic>
      <p:pic>
        <p:nvPicPr>
          <p:cNvPr id="11" name="صورة 2">
            <a:extLst>
              <a:ext uri="{FF2B5EF4-FFF2-40B4-BE49-F238E27FC236}">
                <a16:creationId xmlns:a16="http://schemas.microsoft.com/office/drawing/2014/main" id="{36160F0D-95A7-CFDA-82F2-7EF44636C8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555275">
            <a:off x="6607646" y="3330674"/>
            <a:ext cx="2535702" cy="2535702"/>
          </a:xfrm>
          <a:prstGeom prst="rect">
            <a:avLst/>
          </a:prstGeom>
        </p:spPr>
      </p:pic>
      <p:pic>
        <p:nvPicPr>
          <p:cNvPr id="13" name="صورة 1">
            <a:extLst>
              <a:ext uri="{FF2B5EF4-FFF2-40B4-BE49-F238E27FC236}">
                <a16:creationId xmlns:a16="http://schemas.microsoft.com/office/drawing/2014/main" id="{577BE714-D946-CDA7-A78E-AF18F95A8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851994">
            <a:off x="9849686" y="3330673"/>
            <a:ext cx="2535702" cy="2535702"/>
          </a:xfrm>
          <a:prstGeom prst="rect">
            <a:avLst/>
          </a:prstGeom>
        </p:spPr>
      </p:pic>
      <p:sp>
        <p:nvSpPr>
          <p:cNvPr id="15" name="مربع نص 14">
            <a:extLst>
              <a:ext uri="{FF2B5EF4-FFF2-40B4-BE49-F238E27FC236}">
                <a16:creationId xmlns:a16="http://schemas.microsoft.com/office/drawing/2014/main" id="{C35459A8-A1CD-E79C-ADA2-588673B5C9B3}"/>
              </a:ext>
            </a:extLst>
          </p:cNvPr>
          <p:cNvSpPr txBox="1"/>
          <p:nvPr/>
        </p:nvSpPr>
        <p:spPr>
          <a:xfrm>
            <a:off x="10780541" y="5906865"/>
            <a:ext cx="1533378" cy="461665"/>
          </a:xfrm>
          <a:prstGeom prst="rect">
            <a:avLst/>
          </a:prstGeom>
          <a:solidFill>
            <a:srgbClr val="E0721E"/>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Calibri" panose="020F0502020204030204"/>
                <a:ea typeface="+mn-ea"/>
                <a:cs typeface="Sultan bold" pitchFamily="2" charset="-78"/>
              </a:rPr>
              <a:t>مجموعة الاولى</a:t>
            </a:r>
          </a:p>
        </p:txBody>
      </p:sp>
      <p:sp>
        <p:nvSpPr>
          <p:cNvPr id="17" name="مربع نص 16">
            <a:extLst>
              <a:ext uri="{FF2B5EF4-FFF2-40B4-BE49-F238E27FC236}">
                <a16:creationId xmlns:a16="http://schemas.microsoft.com/office/drawing/2014/main" id="{EFA8B473-B3FD-D505-9B6C-81DD18B9C47A}"/>
              </a:ext>
            </a:extLst>
          </p:cNvPr>
          <p:cNvSpPr txBox="1"/>
          <p:nvPr/>
        </p:nvSpPr>
        <p:spPr>
          <a:xfrm>
            <a:off x="7156116" y="5905449"/>
            <a:ext cx="1863058" cy="461665"/>
          </a:xfrm>
          <a:prstGeom prst="rect">
            <a:avLst/>
          </a:prstGeom>
          <a:solidFill>
            <a:srgbClr val="E0721E"/>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Calibri" panose="020F0502020204030204"/>
                <a:ea typeface="+mn-ea"/>
                <a:cs typeface="Sultan bold" pitchFamily="2" charset="-78"/>
              </a:rPr>
              <a:t>مجموعة الثانية</a:t>
            </a:r>
          </a:p>
        </p:txBody>
      </p:sp>
      <p:sp>
        <p:nvSpPr>
          <p:cNvPr id="18" name="مربع نص 17">
            <a:extLst>
              <a:ext uri="{FF2B5EF4-FFF2-40B4-BE49-F238E27FC236}">
                <a16:creationId xmlns:a16="http://schemas.microsoft.com/office/drawing/2014/main" id="{435A848E-1414-B7FC-18F2-0DA3A525553F}"/>
              </a:ext>
            </a:extLst>
          </p:cNvPr>
          <p:cNvSpPr txBox="1"/>
          <p:nvPr/>
        </p:nvSpPr>
        <p:spPr>
          <a:xfrm>
            <a:off x="3503037" y="5905266"/>
            <a:ext cx="1785408" cy="461665"/>
          </a:xfrm>
          <a:prstGeom prst="rect">
            <a:avLst/>
          </a:prstGeom>
          <a:solidFill>
            <a:srgbClr val="E0721E"/>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Calibri" panose="020F0502020204030204"/>
                <a:ea typeface="+mn-ea"/>
                <a:cs typeface="Sultan bold" pitchFamily="2" charset="-78"/>
              </a:rPr>
              <a:t>مجموعة الثالثة</a:t>
            </a:r>
          </a:p>
        </p:txBody>
      </p:sp>
      <p:sp>
        <p:nvSpPr>
          <p:cNvPr id="19" name="مربع نص 18">
            <a:extLst>
              <a:ext uri="{FF2B5EF4-FFF2-40B4-BE49-F238E27FC236}">
                <a16:creationId xmlns:a16="http://schemas.microsoft.com/office/drawing/2014/main" id="{D6DA2C29-7BB3-2D8F-2FDA-6EDA3BA40FA6}"/>
              </a:ext>
            </a:extLst>
          </p:cNvPr>
          <p:cNvSpPr txBox="1"/>
          <p:nvPr/>
        </p:nvSpPr>
        <p:spPr>
          <a:xfrm>
            <a:off x="136897" y="5908282"/>
            <a:ext cx="1834082" cy="461665"/>
          </a:xfrm>
          <a:prstGeom prst="rect">
            <a:avLst/>
          </a:prstGeom>
          <a:solidFill>
            <a:srgbClr val="E0721E"/>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Calibri" panose="020F0502020204030204"/>
                <a:ea typeface="+mn-ea"/>
                <a:cs typeface="Sultan bold" pitchFamily="2" charset="-78"/>
              </a:rPr>
              <a:t>مجموعة الرابعة</a:t>
            </a:r>
          </a:p>
        </p:txBody>
      </p:sp>
    </p:spTree>
    <p:extLst>
      <p:ext uri="{BB962C8B-B14F-4D97-AF65-F5344CB8AC3E}">
        <p14:creationId xmlns:p14="http://schemas.microsoft.com/office/powerpoint/2010/main" val="77748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8" name="قلب الصفحة.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04167E-6 -3.7037E-7 L -0.27188 -0.4331 " pathEditMode="relative" rAng="0" ptsTypes="AA">
                                      <p:cBhvr>
                                        <p:cTn id="6" dur="2000" fill="hold"/>
                                        <p:tgtEl>
                                          <p:spTgt spid="13"/>
                                        </p:tgtEl>
                                        <p:attrNameLst>
                                          <p:attrName>ppt_x</p:attrName>
                                          <p:attrName>ppt_y</p:attrName>
                                        </p:attrNameLst>
                                      </p:cBhvr>
                                      <p:rCtr x="-13594" y="-21667"/>
                                    </p:animMotion>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54167E-6 -3.7037E-7 L -0.07981 -0.39097 " pathEditMode="relative" rAng="0" ptsTypes="AA">
                                      <p:cBhvr>
                                        <p:cTn id="11" dur="2000" fill="hold"/>
                                        <p:tgtEl>
                                          <p:spTgt spid="11"/>
                                        </p:tgtEl>
                                        <p:attrNameLst>
                                          <p:attrName>ppt_x</p:attrName>
                                          <p:attrName>ppt_y</p:attrName>
                                        </p:attrNameLst>
                                      </p:cBhvr>
                                      <p:rCtr x="-3997" y="-19560"/>
                                    </p:animMotion>
                                  </p:childTnLst>
                                  <p:subTnLst>
                                    <p:audio>
                                      <p:cMediaNode>
                                        <p:cTn display="0" masterRel="sameClick">
                                          <p:stCondLst>
                                            <p:cond evt="begin" delay="0">
                                              <p:tn val="10"/>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4.58333E-6 3.33333E-6 L 0.0849 -0.3919 " pathEditMode="relative" rAng="0" ptsTypes="AA">
                                      <p:cBhvr>
                                        <p:cTn id="16" dur="2000" fill="hold"/>
                                        <p:tgtEl>
                                          <p:spTgt spid="7"/>
                                        </p:tgtEl>
                                        <p:attrNameLst>
                                          <p:attrName>ppt_x</p:attrName>
                                          <p:attrName>ppt_y</p:attrName>
                                        </p:attrNameLst>
                                      </p:cBhvr>
                                      <p:rCtr x="4245" y="-19606"/>
                                    </p:animMotion>
                                  </p:childTnLst>
                                  <p:subTnLst>
                                    <p:audio>
                                      <p:cMediaNode>
                                        <p:cTn display="0" masterRel="sameClick">
                                          <p:stCondLst>
                                            <p:cond evt="begin" delay="0">
                                              <p:tn val="15"/>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2.29167E-6 -1.48148E-6 L 0.25 -0.42454 " pathEditMode="relative" rAng="0" ptsTypes="AA">
                                      <p:cBhvr>
                                        <p:cTn id="21" dur="2000" fill="hold"/>
                                        <p:tgtEl>
                                          <p:spTgt spid="6"/>
                                        </p:tgtEl>
                                        <p:attrNameLst>
                                          <p:attrName>ppt_x</p:attrName>
                                          <p:attrName>ppt_y</p:attrName>
                                        </p:attrNameLst>
                                      </p:cBhvr>
                                      <p:rCtr x="12500" y="-21227"/>
                                    </p:animMotion>
                                  </p:childTnLst>
                                  <p:subTnLst>
                                    <p:audio>
                                      <p:cMediaNode>
                                        <p:cTn display="0" masterRel="sameClick">
                                          <p:stCondLst>
                                            <p:cond evt="begin" delay="0">
                                              <p:tn val="20"/>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الواجب</a:t>
            </a:r>
          </a:p>
        </p:txBody>
      </p:sp>
      <p:sp>
        <p:nvSpPr>
          <p:cNvPr id="14" name="مستطيل: زوايا مستديرة 13">
            <a:extLst>
              <a:ext uri="{FF2B5EF4-FFF2-40B4-BE49-F238E27FC236}">
                <a16:creationId xmlns:a16="http://schemas.microsoft.com/office/drawing/2014/main" id="{D51F160C-0BCA-4C72-BDE2-4038288A3240}"/>
              </a:ext>
            </a:extLst>
          </p:cNvPr>
          <p:cNvSpPr/>
          <p:nvPr/>
        </p:nvSpPr>
        <p:spPr>
          <a:xfrm>
            <a:off x="215884" y="2209436"/>
            <a:ext cx="3852472" cy="4030990"/>
          </a:xfrm>
          <a:prstGeom prst="round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latin typeface="Dubai" panose="020B0503030403030204" pitchFamily="34" charset="-78"/>
                <a:cs typeface="Sultan bold" pitchFamily="2" charset="-78"/>
              </a:rPr>
              <a:t>ماهي طرق الحماية من متلازمة رؤية الحاسوب؟</a:t>
            </a:r>
          </a:p>
        </p:txBody>
      </p:sp>
      <p:sp>
        <p:nvSpPr>
          <p:cNvPr id="15" name="مستطيل: زوايا مستديرة 14">
            <a:extLst>
              <a:ext uri="{FF2B5EF4-FFF2-40B4-BE49-F238E27FC236}">
                <a16:creationId xmlns:a16="http://schemas.microsoft.com/office/drawing/2014/main" id="{37F8D00A-77CA-4AEC-BB8C-0B5D826F2603}"/>
              </a:ext>
            </a:extLst>
          </p:cNvPr>
          <p:cNvSpPr/>
          <p:nvPr/>
        </p:nvSpPr>
        <p:spPr>
          <a:xfrm>
            <a:off x="4169764" y="2193959"/>
            <a:ext cx="3852472" cy="4030990"/>
          </a:xfrm>
          <a:prstGeom prst="round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latin typeface="Dubai" panose="020B0503030403030204" pitchFamily="34" charset="-78"/>
                <a:cs typeface="Sultan bold" pitchFamily="2" charset="-78"/>
              </a:rPr>
              <a:t>ماهي طريقة تجنب العزلة الاجتماعية؟</a:t>
            </a:r>
          </a:p>
        </p:txBody>
      </p:sp>
      <p:sp>
        <p:nvSpPr>
          <p:cNvPr id="16" name="مستطيل: زوايا مستديرة 15">
            <a:extLst>
              <a:ext uri="{FF2B5EF4-FFF2-40B4-BE49-F238E27FC236}">
                <a16:creationId xmlns:a16="http://schemas.microsoft.com/office/drawing/2014/main" id="{1997B898-D1D0-48FA-8F05-68EABCF05EBC}"/>
              </a:ext>
            </a:extLst>
          </p:cNvPr>
          <p:cNvSpPr/>
          <p:nvPr/>
        </p:nvSpPr>
        <p:spPr>
          <a:xfrm>
            <a:off x="8123644" y="2209436"/>
            <a:ext cx="3852472" cy="4030990"/>
          </a:xfrm>
          <a:prstGeom prst="round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latin typeface="Dubai" panose="020B0503030403030204" pitchFamily="34" charset="-78"/>
                <a:cs typeface="Sultan bold" pitchFamily="2" charset="-78"/>
              </a:rPr>
              <a:t>ماهي الطريقة الصحيحة لاستخدام الهواتف الذكية والأجهزة اللوحية ؟</a:t>
            </a:r>
          </a:p>
        </p:txBody>
      </p:sp>
    </p:spTree>
    <p:extLst>
      <p:ext uri="{BB962C8B-B14F-4D97-AF65-F5344CB8AC3E}">
        <p14:creationId xmlns:p14="http://schemas.microsoft.com/office/powerpoint/2010/main" val="2382965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4" name="قلب الصفحة.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2" name="مربع نص 1">
            <a:extLst>
              <a:ext uri="{FF2B5EF4-FFF2-40B4-BE49-F238E27FC236}">
                <a16:creationId xmlns:a16="http://schemas.microsoft.com/office/drawing/2014/main" id="{FD53D887-8AE4-4E40-BF72-D6B3903FEC8B}"/>
              </a:ext>
            </a:extLst>
          </p:cNvPr>
          <p:cNvSpPr txBox="1"/>
          <p:nvPr/>
        </p:nvSpPr>
        <p:spPr>
          <a:xfrm>
            <a:off x="3547638" y="2459504"/>
            <a:ext cx="5261317" cy="1938992"/>
          </a:xfrm>
          <a:prstGeom prst="rect">
            <a:avLst/>
          </a:prstGeom>
          <a:noFill/>
        </p:spPr>
        <p:txBody>
          <a:bodyPr wrap="square" rtlCol="1">
            <a:spAutoFit/>
          </a:bodyPr>
          <a:lstStyle/>
          <a:p>
            <a:pPr algn="ctr"/>
            <a:r>
              <a:rPr lang="ar-SA" sz="6000" dirty="0">
                <a:cs typeface="Sultan bold" pitchFamily="2" charset="-78"/>
              </a:rPr>
              <a:t>شكراً لحسن المتابعة والمشاركة </a:t>
            </a:r>
          </a:p>
        </p:txBody>
      </p:sp>
    </p:spTree>
    <p:extLst>
      <p:ext uri="{BB962C8B-B14F-4D97-AF65-F5344CB8AC3E}">
        <p14:creationId xmlns:p14="http://schemas.microsoft.com/office/powerpoint/2010/main" val="1489970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مراجعة الدرس السابق</a:t>
            </a:r>
          </a:p>
        </p:txBody>
      </p:sp>
      <p:sp>
        <p:nvSpPr>
          <p:cNvPr id="75" name="مستطيل: زوايا مستديرة 74">
            <a:extLst>
              <a:ext uri="{FF2B5EF4-FFF2-40B4-BE49-F238E27FC236}">
                <a16:creationId xmlns:a16="http://schemas.microsoft.com/office/drawing/2014/main" id="{62B5B19E-88EE-47A3-B2AB-565A6532DD4F}"/>
              </a:ext>
            </a:extLst>
          </p:cNvPr>
          <p:cNvSpPr/>
          <p:nvPr/>
        </p:nvSpPr>
        <p:spPr>
          <a:xfrm>
            <a:off x="832072" y="2079259"/>
            <a:ext cx="9732715" cy="670878"/>
          </a:xfrm>
          <a:prstGeom prst="roundRect">
            <a:avLst/>
          </a:prstGeom>
          <a:solidFill>
            <a:schemeClr val="bg1"/>
          </a:solidFill>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400" b="1">
              <a:latin typeface="Dubai" panose="020B0503030403030204" pitchFamily="34" charset="-78"/>
              <a:cs typeface="Dubai" panose="020B0503030403030204" pitchFamily="34" charset="-78"/>
            </a:endParaRPr>
          </a:p>
        </p:txBody>
      </p:sp>
      <p:sp>
        <p:nvSpPr>
          <p:cNvPr id="76" name="مستطيل: زوايا مستديرة 75">
            <a:extLst>
              <a:ext uri="{FF2B5EF4-FFF2-40B4-BE49-F238E27FC236}">
                <a16:creationId xmlns:a16="http://schemas.microsoft.com/office/drawing/2014/main" id="{36BE894F-1338-47C3-A1F4-81DEC9A11517}"/>
              </a:ext>
            </a:extLst>
          </p:cNvPr>
          <p:cNvSpPr/>
          <p:nvPr/>
        </p:nvSpPr>
        <p:spPr>
          <a:xfrm>
            <a:off x="10812870" y="2079259"/>
            <a:ext cx="600075" cy="670878"/>
          </a:xfrm>
          <a:prstGeom prst="roundRect">
            <a:avLst/>
          </a:prstGeom>
          <a:solidFill>
            <a:schemeClr val="bg1">
              <a:lumMod val="50000"/>
            </a:schemeClr>
          </a:solidFill>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b="1" dirty="0">
                <a:solidFill>
                  <a:sysClr val="windowText" lastClr="000000"/>
                </a:solidFill>
                <a:latin typeface="Dubai" panose="020B0503030403030204" pitchFamily="34" charset="-78"/>
                <a:cs typeface="Dubai" panose="020B0503030403030204" pitchFamily="34" charset="-78"/>
              </a:rPr>
              <a:t>1</a:t>
            </a:r>
            <a:endParaRPr lang="ar-KW" sz="2400" b="1" dirty="0">
              <a:solidFill>
                <a:sysClr val="windowText" lastClr="000000"/>
              </a:solidFill>
              <a:latin typeface="Dubai" panose="020B0503030403030204" pitchFamily="34" charset="-78"/>
              <a:cs typeface="Dubai" panose="020B0503030403030204" pitchFamily="34" charset="-78"/>
            </a:endParaRPr>
          </a:p>
        </p:txBody>
      </p:sp>
      <p:sp>
        <p:nvSpPr>
          <p:cNvPr id="78" name="مربع نص 77">
            <a:extLst>
              <a:ext uri="{FF2B5EF4-FFF2-40B4-BE49-F238E27FC236}">
                <a16:creationId xmlns:a16="http://schemas.microsoft.com/office/drawing/2014/main" id="{C70EA2B6-F56F-4C01-AE05-EC0825C648E9}"/>
              </a:ext>
            </a:extLst>
          </p:cNvPr>
          <p:cNvSpPr txBox="1"/>
          <p:nvPr/>
        </p:nvSpPr>
        <p:spPr>
          <a:xfrm>
            <a:off x="1522517" y="2264249"/>
            <a:ext cx="8964273" cy="461665"/>
          </a:xfrm>
          <a:prstGeom prst="rect">
            <a:avLst/>
          </a:prstGeom>
          <a:solidFill>
            <a:schemeClr val="bg1"/>
          </a:solidFill>
          <a:ln>
            <a:noFill/>
          </a:ln>
        </p:spPr>
        <p:style>
          <a:lnRef idx="3">
            <a:schemeClr val="lt1"/>
          </a:lnRef>
          <a:fillRef idx="1">
            <a:schemeClr val="accent4"/>
          </a:fillRef>
          <a:effectRef idx="1">
            <a:schemeClr val="accent4"/>
          </a:effectRef>
          <a:fontRef idx="minor">
            <a:schemeClr val="lt1"/>
          </a:fontRef>
        </p:style>
        <p:txBody>
          <a:bodyPr wrap="square" rtlCol="1">
            <a:spAutoFit/>
          </a:bodyPr>
          <a:lstStyle/>
          <a:p>
            <a:r>
              <a:rPr lang="ar-EG" sz="2400" b="1" dirty="0">
                <a:solidFill>
                  <a:schemeClr val="tx1"/>
                </a:solidFill>
                <a:latin typeface="Dubai" panose="020B0503030403030204" pitchFamily="34" charset="-78"/>
                <a:cs typeface="Dubai" panose="020B0503030403030204" pitchFamily="34" charset="-78"/>
              </a:rPr>
              <a:t>تعتمد الحوسبة الكمية استخدام البت الكمي أو ما يسمى "كيوبت"</a:t>
            </a:r>
            <a:r>
              <a:rPr lang="ar-SA" sz="2400" b="1" dirty="0">
                <a:solidFill>
                  <a:schemeClr val="tx1"/>
                </a:solidFill>
                <a:latin typeface="Dubai" panose="020B0503030403030204" pitchFamily="34" charset="-78"/>
                <a:cs typeface="Dubai" panose="020B0503030403030204" pitchFamily="34" charset="-78"/>
              </a:rPr>
              <a:t>.</a:t>
            </a:r>
            <a:endParaRPr lang="ar-KW" sz="2400" b="1" dirty="0">
              <a:solidFill>
                <a:schemeClr val="tx1"/>
              </a:solidFill>
              <a:latin typeface="Dubai" panose="020B0503030403030204" pitchFamily="34" charset="-78"/>
              <a:cs typeface="Dubai" panose="020B0503030403030204" pitchFamily="34" charset="-78"/>
            </a:endParaRPr>
          </a:p>
        </p:txBody>
      </p:sp>
      <p:sp>
        <p:nvSpPr>
          <p:cNvPr id="79" name="مستطيل: زوايا مستديرة 78">
            <a:extLst>
              <a:ext uri="{FF2B5EF4-FFF2-40B4-BE49-F238E27FC236}">
                <a16:creationId xmlns:a16="http://schemas.microsoft.com/office/drawing/2014/main" id="{FC09D503-0D41-4C7B-B1E5-F998A5FC33E4}"/>
              </a:ext>
            </a:extLst>
          </p:cNvPr>
          <p:cNvSpPr/>
          <p:nvPr/>
        </p:nvSpPr>
        <p:spPr>
          <a:xfrm>
            <a:off x="832072" y="3073717"/>
            <a:ext cx="9732715" cy="670878"/>
          </a:xfrm>
          <a:prstGeom prst="roundRect">
            <a:avLst/>
          </a:prstGeom>
          <a:solidFill>
            <a:schemeClr val="bg1"/>
          </a:solidFill>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400" b="1" dirty="0">
              <a:latin typeface="Dubai" panose="020B0503030403030204" pitchFamily="34" charset="-78"/>
              <a:cs typeface="Dubai" panose="020B0503030403030204" pitchFamily="34" charset="-78"/>
            </a:endParaRPr>
          </a:p>
        </p:txBody>
      </p:sp>
      <p:sp>
        <p:nvSpPr>
          <p:cNvPr id="80" name="مستطيل: زوايا مستديرة 79">
            <a:extLst>
              <a:ext uri="{FF2B5EF4-FFF2-40B4-BE49-F238E27FC236}">
                <a16:creationId xmlns:a16="http://schemas.microsoft.com/office/drawing/2014/main" id="{804D1ED9-3C35-417C-AC70-90DFD8CEA17A}"/>
              </a:ext>
            </a:extLst>
          </p:cNvPr>
          <p:cNvSpPr/>
          <p:nvPr/>
        </p:nvSpPr>
        <p:spPr>
          <a:xfrm>
            <a:off x="10812870" y="3073717"/>
            <a:ext cx="600075" cy="670878"/>
          </a:xfrm>
          <a:prstGeom prst="roundRect">
            <a:avLst/>
          </a:prstGeom>
          <a:solidFill>
            <a:schemeClr val="bg1">
              <a:lumMod val="50000"/>
            </a:schemeClr>
          </a:solidFill>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b="1" dirty="0">
                <a:solidFill>
                  <a:sysClr val="windowText" lastClr="000000"/>
                </a:solidFill>
                <a:latin typeface="Dubai" panose="020B0503030403030204" pitchFamily="34" charset="-78"/>
                <a:cs typeface="Dubai" panose="020B0503030403030204" pitchFamily="34" charset="-78"/>
              </a:rPr>
              <a:t>2</a:t>
            </a:r>
            <a:endParaRPr lang="ar-KW" sz="2400" b="1" dirty="0">
              <a:solidFill>
                <a:sysClr val="windowText" lastClr="000000"/>
              </a:solidFill>
              <a:latin typeface="Dubai" panose="020B0503030403030204" pitchFamily="34" charset="-78"/>
              <a:cs typeface="Dubai" panose="020B0503030403030204" pitchFamily="34" charset="-78"/>
            </a:endParaRPr>
          </a:p>
        </p:txBody>
      </p:sp>
      <p:sp>
        <p:nvSpPr>
          <p:cNvPr id="81" name="مربع نص 80">
            <a:extLst>
              <a:ext uri="{FF2B5EF4-FFF2-40B4-BE49-F238E27FC236}">
                <a16:creationId xmlns:a16="http://schemas.microsoft.com/office/drawing/2014/main" id="{C2476BBE-CE9F-4EC4-965C-744F7DC00668}"/>
              </a:ext>
            </a:extLst>
          </p:cNvPr>
          <p:cNvSpPr txBox="1"/>
          <p:nvPr/>
        </p:nvSpPr>
        <p:spPr>
          <a:xfrm>
            <a:off x="1401698" y="3220328"/>
            <a:ext cx="9067237" cy="461665"/>
          </a:xfrm>
          <a:prstGeom prst="rect">
            <a:avLst/>
          </a:prstGeom>
          <a:solidFill>
            <a:schemeClr val="bg1"/>
          </a:solidFill>
          <a:ln>
            <a:noFill/>
          </a:ln>
        </p:spPr>
        <p:style>
          <a:lnRef idx="3">
            <a:schemeClr val="lt1"/>
          </a:lnRef>
          <a:fillRef idx="1">
            <a:schemeClr val="accent4"/>
          </a:fillRef>
          <a:effectRef idx="1">
            <a:schemeClr val="accent4"/>
          </a:effectRef>
          <a:fontRef idx="minor">
            <a:schemeClr val="lt1"/>
          </a:fontRef>
        </p:style>
        <p:txBody>
          <a:bodyPr wrap="square" rtlCol="1">
            <a:spAutoFit/>
          </a:bodyPr>
          <a:lstStyle/>
          <a:p>
            <a:r>
              <a:rPr lang="ar-SA" sz="2400" b="1" dirty="0">
                <a:solidFill>
                  <a:schemeClr val="tx1"/>
                </a:solidFill>
                <a:latin typeface="Dubai" panose="020B0503030403030204" pitchFamily="34" charset="-78"/>
                <a:cs typeface="Dubai" panose="020B0503030403030204" pitchFamily="34" charset="-78"/>
              </a:rPr>
              <a:t>يعد (</a:t>
            </a:r>
            <a:r>
              <a:rPr lang="ar-EG" sz="2400" b="1" dirty="0">
                <a:solidFill>
                  <a:schemeClr val="tx1"/>
                </a:solidFill>
                <a:latin typeface="Dubai" panose="020B0503030403030204" pitchFamily="34" charset="-78"/>
                <a:cs typeface="Dubai" panose="020B0503030403030204" pitchFamily="34" charset="-78"/>
              </a:rPr>
              <a:t>دروب بوكس</a:t>
            </a:r>
            <a:r>
              <a:rPr lang="ar-SA" sz="2400" b="1" dirty="0">
                <a:solidFill>
                  <a:schemeClr val="tx1"/>
                </a:solidFill>
                <a:latin typeface="Dubai" panose="020B0503030403030204" pitchFamily="34" charset="-78"/>
                <a:cs typeface="Dubai" panose="020B0503030403030204" pitchFamily="34" charset="-78"/>
              </a:rPr>
              <a:t> ) من الأمثلة على تطبيقات الحوسبة السحابية</a:t>
            </a:r>
            <a:endParaRPr lang="ar-KW" sz="2400" b="1" dirty="0">
              <a:solidFill>
                <a:schemeClr val="tx1"/>
              </a:solidFill>
              <a:latin typeface="Dubai" panose="020B0503030403030204" pitchFamily="34" charset="-78"/>
              <a:cs typeface="Dubai" panose="020B0503030403030204" pitchFamily="34" charset="-78"/>
            </a:endParaRPr>
          </a:p>
        </p:txBody>
      </p:sp>
      <p:sp>
        <p:nvSpPr>
          <p:cNvPr id="82" name="مستطيل: زوايا مستديرة 81">
            <a:extLst>
              <a:ext uri="{FF2B5EF4-FFF2-40B4-BE49-F238E27FC236}">
                <a16:creationId xmlns:a16="http://schemas.microsoft.com/office/drawing/2014/main" id="{91765613-639D-42C7-AA33-38F28287C257}"/>
              </a:ext>
            </a:extLst>
          </p:cNvPr>
          <p:cNvSpPr/>
          <p:nvPr/>
        </p:nvSpPr>
        <p:spPr>
          <a:xfrm>
            <a:off x="828211" y="4047435"/>
            <a:ext cx="9732715" cy="670878"/>
          </a:xfrm>
          <a:prstGeom prst="roundRect">
            <a:avLst/>
          </a:prstGeom>
          <a:solidFill>
            <a:schemeClr val="bg1"/>
          </a:solidFill>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400" b="1">
              <a:latin typeface="Dubai" panose="020B0503030403030204" pitchFamily="34" charset="-78"/>
              <a:cs typeface="Dubai" panose="020B0503030403030204" pitchFamily="34" charset="-78"/>
            </a:endParaRPr>
          </a:p>
        </p:txBody>
      </p:sp>
      <p:sp>
        <p:nvSpPr>
          <p:cNvPr id="83" name="مستطيل: زوايا مستديرة 82">
            <a:extLst>
              <a:ext uri="{FF2B5EF4-FFF2-40B4-BE49-F238E27FC236}">
                <a16:creationId xmlns:a16="http://schemas.microsoft.com/office/drawing/2014/main" id="{EDD2382F-5101-4D1E-A64A-93D12C2282B5}"/>
              </a:ext>
            </a:extLst>
          </p:cNvPr>
          <p:cNvSpPr/>
          <p:nvPr/>
        </p:nvSpPr>
        <p:spPr>
          <a:xfrm>
            <a:off x="10812870" y="4068175"/>
            <a:ext cx="600075" cy="670878"/>
          </a:xfrm>
          <a:prstGeom prst="roundRect">
            <a:avLst/>
          </a:prstGeom>
          <a:solidFill>
            <a:schemeClr val="bg1">
              <a:lumMod val="50000"/>
            </a:schemeClr>
          </a:solidFill>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b="1" dirty="0">
                <a:solidFill>
                  <a:sysClr val="windowText" lastClr="000000"/>
                </a:solidFill>
                <a:latin typeface="Dubai" panose="020B0503030403030204" pitchFamily="34" charset="-78"/>
                <a:cs typeface="Dubai" panose="020B0503030403030204" pitchFamily="34" charset="-78"/>
              </a:rPr>
              <a:t>3</a:t>
            </a:r>
            <a:endParaRPr lang="ar-KW" sz="2400" b="1" dirty="0">
              <a:solidFill>
                <a:sysClr val="windowText" lastClr="000000"/>
              </a:solidFill>
              <a:latin typeface="Dubai" panose="020B0503030403030204" pitchFamily="34" charset="-78"/>
              <a:cs typeface="Dubai" panose="020B0503030403030204" pitchFamily="34" charset="-78"/>
            </a:endParaRPr>
          </a:p>
        </p:txBody>
      </p:sp>
      <p:sp>
        <p:nvSpPr>
          <p:cNvPr id="84" name="مربع نص 83">
            <a:extLst>
              <a:ext uri="{FF2B5EF4-FFF2-40B4-BE49-F238E27FC236}">
                <a16:creationId xmlns:a16="http://schemas.microsoft.com/office/drawing/2014/main" id="{11C0387D-B986-4EC8-8BAD-518C27D4339C}"/>
              </a:ext>
            </a:extLst>
          </p:cNvPr>
          <p:cNvSpPr txBox="1"/>
          <p:nvPr/>
        </p:nvSpPr>
        <p:spPr>
          <a:xfrm>
            <a:off x="3436760" y="4160576"/>
            <a:ext cx="7037244" cy="461665"/>
          </a:xfrm>
          <a:prstGeom prst="rect">
            <a:avLst/>
          </a:prstGeom>
          <a:solidFill>
            <a:schemeClr val="bg1"/>
          </a:solidFill>
        </p:spPr>
        <p:txBody>
          <a:bodyPr wrap="square" rtlCol="1">
            <a:spAutoFit/>
          </a:bodyPr>
          <a:lstStyle/>
          <a:p>
            <a:r>
              <a:rPr lang="ar-SA" sz="2400" b="1" dirty="0">
                <a:latin typeface="Dubai" panose="020B0503030403030204" pitchFamily="34" charset="-78"/>
                <a:cs typeface="Dubai" panose="020B0503030403030204" pitchFamily="34" charset="-78"/>
              </a:rPr>
              <a:t>لا يوجد هناك أي فرق في سرعة الانترنت بين </a:t>
            </a:r>
            <a:r>
              <a:rPr lang="en-US" sz="2400" b="1" dirty="0">
                <a:latin typeface="Dubai" panose="020B0503030403030204" pitchFamily="34" charset="-78"/>
                <a:cs typeface="Dubai" panose="020B0503030403030204" pitchFamily="34" charset="-78"/>
              </a:rPr>
              <a:t>4G</a:t>
            </a:r>
            <a:r>
              <a:rPr lang="ar-SA" sz="2400" b="1" dirty="0">
                <a:latin typeface="Dubai" panose="020B0503030403030204" pitchFamily="34" charset="-78"/>
                <a:cs typeface="Dubai" panose="020B0503030403030204" pitchFamily="34" charset="-78"/>
              </a:rPr>
              <a:t> و </a:t>
            </a:r>
            <a:r>
              <a:rPr lang="en-US" sz="2400" b="1" dirty="0">
                <a:latin typeface="Dubai" panose="020B0503030403030204" pitchFamily="34" charset="-78"/>
                <a:cs typeface="Dubai" panose="020B0503030403030204" pitchFamily="34" charset="-78"/>
              </a:rPr>
              <a:t>5G</a:t>
            </a:r>
            <a:endParaRPr lang="ar-KW" sz="2400" b="1" dirty="0">
              <a:latin typeface="Dubai" panose="020B0503030403030204" pitchFamily="34" charset="-78"/>
              <a:cs typeface="Dubai" panose="020B0503030403030204" pitchFamily="34" charset="-78"/>
            </a:endParaRPr>
          </a:p>
        </p:txBody>
      </p:sp>
      <p:sp>
        <p:nvSpPr>
          <p:cNvPr id="85" name="مستطيل: زوايا مستديرة 84">
            <a:extLst>
              <a:ext uri="{FF2B5EF4-FFF2-40B4-BE49-F238E27FC236}">
                <a16:creationId xmlns:a16="http://schemas.microsoft.com/office/drawing/2014/main" id="{D2E9C226-BD6C-4E4A-9133-724B54255597}"/>
              </a:ext>
            </a:extLst>
          </p:cNvPr>
          <p:cNvSpPr/>
          <p:nvPr/>
        </p:nvSpPr>
        <p:spPr>
          <a:xfrm>
            <a:off x="828212" y="5062633"/>
            <a:ext cx="9736576" cy="670878"/>
          </a:xfrm>
          <a:prstGeom prst="roundRect">
            <a:avLst/>
          </a:prstGeom>
          <a:solidFill>
            <a:schemeClr val="bg1"/>
          </a:solidFill>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400" b="1">
              <a:latin typeface="Dubai" panose="020B0503030403030204" pitchFamily="34" charset="-78"/>
              <a:cs typeface="Dubai" panose="020B0503030403030204" pitchFamily="34" charset="-78"/>
            </a:endParaRPr>
          </a:p>
        </p:txBody>
      </p:sp>
      <p:sp>
        <p:nvSpPr>
          <p:cNvPr id="86" name="مستطيل: زوايا مستديرة 85">
            <a:extLst>
              <a:ext uri="{FF2B5EF4-FFF2-40B4-BE49-F238E27FC236}">
                <a16:creationId xmlns:a16="http://schemas.microsoft.com/office/drawing/2014/main" id="{B12E25BB-B40C-48C9-BC14-439E569E7B5D}"/>
              </a:ext>
            </a:extLst>
          </p:cNvPr>
          <p:cNvSpPr/>
          <p:nvPr/>
        </p:nvSpPr>
        <p:spPr>
          <a:xfrm>
            <a:off x="10812870" y="5062633"/>
            <a:ext cx="600075" cy="670878"/>
          </a:xfrm>
          <a:prstGeom prst="roundRect">
            <a:avLst/>
          </a:prstGeom>
          <a:solidFill>
            <a:schemeClr val="bg1">
              <a:lumMod val="50000"/>
            </a:schemeClr>
          </a:solidFill>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b="1" dirty="0">
                <a:solidFill>
                  <a:sysClr val="windowText" lastClr="000000"/>
                </a:solidFill>
                <a:latin typeface="Dubai" panose="020B0503030403030204" pitchFamily="34" charset="-78"/>
                <a:cs typeface="Dubai" panose="020B0503030403030204" pitchFamily="34" charset="-78"/>
              </a:rPr>
              <a:t>4</a:t>
            </a:r>
            <a:endParaRPr lang="ar-KW" sz="2400" b="1" dirty="0">
              <a:solidFill>
                <a:sysClr val="windowText" lastClr="000000"/>
              </a:solidFill>
              <a:latin typeface="Dubai" panose="020B0503030403030204" pitchFamily="34" charset="-78"/>
              <a:cs typeface="Dubai" panose="020B0503030403030204" pitchFamily="34" charset="-78"/>
            </a:endParaRPr>
          </a:p>
        </p:txBody>
      </p:sp>
      <p:sp>
        <p:nvSpPr>
          <p:cNvPr id="87" name="مربع نص 86">
            <a:extLst>
              <a:ext uri="{FF2B5EF4-FFF2-40B4-BE49-F238E27FC236}">
                <a16:creationId xmlns:a16="http://schemas.microsoft.com/office/drawing/2014/main" id="{73E8615B-4310-4FFF-A125-02F4E28F5F4B}"/>
              </a:ext>
            </a:extLst>
          </p:cNvPr>
          <p:cNvSpPr txBox="1"/>
          <p:nvPr/>
        </p:nvSpPr>
        <p:spPr>
          <a:xfrm>
            <a:off x="1656531" y="5197543"/>
            <a:ext cx="8812404" cy="461665"/>
          </a:xfrm>
          <a:prstGeom prst="rect">
            <a:avLst/>
          </a:prstGeom>
          <a:solidFill>
            <a:schemeClr val="bg1"/>
          </a:solidFill>
          <a:ln>
            <a:noFill/>
          </a:ln>
        </p:spPr>
        <p:style>
          <a:lnRef idx="3">
            <a:schemeClr val="lt1"/>
          </a:lnRef>
          <a:fillRef idx="1">
            <a:schemeClr val="accent4"/>
          </a:fillRef>
          <a:effectRef idx="1">
            <a:schemeClr val="accent4"/>
          </a:effectRef>
          <a:fontRef idx="minor">
            <a:schemeClr val="lt1"/>
          </a:fontRef>
        </p:style>
        <p:txBody>
          <a:bodyPr wrap="square" rtlCol="1">
            <a:spAutoFit/>
          </a:bodyPr>
          <a:lstStyle/>
          <a:p>
            <a:r>
              <a:rPr lang="ar-SA" sz="2400" b="1" dirty="0">
                <a:solidFill>
                  <a:schemeClr val="tx1"/>
                </a:solidFill>
                <a:latin typeface="Dubai" panose="020B0503030403030204" pitchFamily="34" charset="-78"/>
                <a:cs typeface="Dubai" panose="020B0503030403030204" pitchFamily="34" charset="-78"/>
              </a:rPr>
              <a:t>الواقع الافتراضي </a:t>
            </a:r>
            <a:r>
              <a:rPr lang="ar-EG" sz="2400" b="1" dirty="0">
                <a:solidFill>
                  <a:schemeClr val="tx1"/>
                </a:solidFill>
                <a:latin typeface="Dubai" panose="020B0503030403030204" pitchFamily="34" charset="-78"/>
                <a:cs typeface="Dubai" panose="020B0503030403030204" pitchFamily="34" charset="-78"/>
              </a:rPr>
              <a:t>يمكن إنشاؤه </a:t>
            </a:r>
            <a:r>
              <a:rPr lang="ar-SA" sz="2400" b="1" dirty="0">
                <a:solidFill>
                  <a:schemeClr val="tx1"/>
                </a:solidFill>
                <a:latin typeface="Dubai" panose="020B0503030403030204" pitchFamily="34" charset="-78"/>
                <a:cs typeface="Dubai" panose="020B0503030403030204" pitchFamily="34" charset="-78"/>
              </a:rPr>
              <a:t>بمزيج من المحتوى الرقمي والعالم الحقيقي </a:t>
            </a:r>
            <a:endParaRPr lang="ar-KW" sz="2400" b="1" dirty="0">
              <a:solidFill>
                <a:schemeClr val="tx1"/>
              </a:solidFill>
              <a:latin typeface="Dubai" panose="020B0503030403030204" pitchFamily="34" charset="-78"/>
              <a:cs typeface="Dubai" panose="020B0503030403030204" pitchFamily="34" charset="-78"/>
            </a:endParaRPr>
          </a:p>
        </p:txBody>
      </p:sp>
      <p:pic>
        <p:nvPicPr>
          <p:cNvPr id="56" name="رسم 55" descr="علامة تحديد مع تعبئة خالصة">
            <a:extLst>
              <a:ext uri="{FF2B5EF4-FFF2-40B4-BE49-F238E27FC236}">
                <a16:creationId xmlns:a16="http://schemas.microsoft.com/office/drawing/2014/main" id="{5348A17C-1E06-4ADE-A975-7947914B6E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550" y="2077073"/>
            <a:ext cx="702060" cy="702060"/>
          </a:xfrm>
          <a:prstGeom prst="rect">
            <a:avLst/>
          </a:prstGeom>
        </p:spPr>
      </p:pic>
      <p:pic>
        <p:nvPicPr>
          <p:cNvPr id="98" name="رسم 97" descr="علامة تحديد مع تعبئة خالصة">
            <a:extLst>
              <a:ext uri="{FF2B5EF4-FFF2-40B4-BE49-F238E27FC236}">
                <a16:creationId xmlns:a16="http://schemas.microsoft.com/office/drawing/2014/main" id="{BF74AE32-7D98-4EA0-A37D-35A50B3175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550" y="3058928"/>
            <a:ext cx="702060" cy="702060"/>
          </a:xfrm>
          <a:prstGeom prst="rect">
            <a:avLst/>
          </a:prstGeom>
        </p:spPr>
      </p:pic>
      <p:pic>
        <p:nvPicPr>
          <p:cNvPr id="99" name="رسم 98" descr="إغلاق مع تعبئة خالصة">
            <a:extLst>
              <a:ext uri="{FF2B5EF4-FFF2-40B4-BE49-F238E27FC236}">
                <a16:creationId xmlns:a16="http://schemas.microsoft.com/office/drawing/2014/main" id="{76E7E6E4-092F-4408-B58D-3A1B3B594D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2194" y="4039976"/>
            <a:ext cx="702060" cy="702060"/>
          </a:xfrm>
          <a:prstGeom prst="rect">
            <a:avLst/>
          </a:prstGeom>
        </p:spPr>
      </p:pic>
      <p:pic>
        <p:nvPicPr>
          <p:cNvPr id="100" name="رسم 99" descr="إغلاق مع تعبئة خالصة">
            <a:extLst>
              <a:ext uri="{FF2B5EF4-FFF2-40B4-BE49-F238E27FC236}">
                <a16:creationId xmlns:a16="http://schemas.microsoft.com/office/drawing/2014/main" id="{7D7BBC8B-8479-417F-80F5-A4D57322DD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2194" y="5064737"/>
            <a:ext cx="702060" cy="702060"/>
          </a:xfrm>
          <a:prstGeom prst="rect">
            <a:avLst/>
          </a:prstGeom>
        </p:spPr>
      </p:pic>
    </p:spTree>
    <p:extLst>
      <p:ext uri="{BB962C8B-B14F-4D97-AF65-F5344CB8AC3E}">
        <p14:creationId xmlns:p14="http://schemas.microsoft.com/office/powerpoint/2010/main" val="1909947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8"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down)">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wipe(down)">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4220308" y="639234"/>
            <a:ext cx="4141448"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نواتج التعلم</a:t>
            </a:r>
          </a:p>
        </p:txBody>
      </p:sp>
      <p:sp>
        <p:nvSpPr>
          <p:cNvPr id="8" name="مربع نص 7">
            <a:extLst>
              <a:ext uri="{FF2B5EF4-FFF2-40B4-BE49-F238E27FC236}">
                <a16:creationId xmlns:a16="http://schemas.microsoft.com/office/drawing/2014/main" id="{67FCA8BA-2305-4991-84CC-F5834351B807}"/>
              </a:ext>
            </a:extLst>
          </p:cNvPr>
          <p:cNvSpPr txBox="1"/>
          <p:nvPr/>
        </p:nvSpPr>
        <p:spPr>
          <a:xfrm>
            <a:off x="1772066" y="1715786"/>
            <a:ext cx="10269885" cy="1569660"/>
          </a:xfrm>
          <a:prstGeom prst="rect">
            <a:avLst/>
          </a:prstGeom>
          <a:noFill/>
        </p:spPr>
        <p:txBody>
          <a:bodyPr wrap="square" rtlCol="1">
            <a:spAutoFit/>
          </a:bodyPr>
          <a:lstStyle/>
          <a:p>
            <a:pPr marL="457200" indent="-457200">
              <a:buFont typeface="Arial" panose="020B0604020202020204" pitchFamily="34" charset="0"/>
              <a:buChar char="•"/>
            </a:pPr>
            <a:r>
              <a:rPr lang="ar-SA" sz="3200" dirty="0">
                <a:cs typeface="Sultan bold" pitchFamily="2" charset="-78"/>
              </a:rPr>
              <a:t>التعرف على تأثير التقنية على البيئة .</a:t>
            </a:r>
          </a:p>
          <a:p>
            <a:pPr marL="457200" indent="-457200">
              <a:buFont typeface="Arial" panose="020B0604020202020204" pitchFamily="34" charset="0"/>
              <a:buChar char="•"/>
            </a:pPr>
            <a:r>
              <a:rPr lang="ar-SA" sz="3200" dirty="0">
                <a:cs typeface="Sultan bold" pitchFamily="2" charset="-78"/>
              </a:rPr>
              <a:t>التعرف على النفايات الرقمية وكيفية الحد منها .</a:t>
            </a:r>
          </a:p>
          <a:p>
            <a:pPr marL="457200" indent="-457200">
              <a:buFont typeface="Arial" panose="020B0604020202020204" pitchFamily="34" charset="0"/>
              <a:buChar char="•"/>
            </a:pPr>
            <a:r>
              <a:rPr lang="ar-SA" sz="3200" dirty="0">
                <a:cs typeface="Sultan bold" pitchFamily="2" charset="-78"/>
              </a:rPr>
              <a:t>التعرف على كيفية حماية صحتنا باستخدام الأجهزة الرقمية بشكل صحيح .</a:t>
            </a:r>
          </a:p>
        </p:txBody>
      </p:sp>
      <p:pic>
        <p:nvPicPr>
          <p:cNvPr id="18" name="صورة 17">
            <a:extLst>
              <a:ext uri="{FF2B5EF4-FFF2-40B4-BE49-F238E27FC236}">
                <a16:creationId xmlns:a16="http://schemas.microsoft.com/office/drawing/2014/main" id="{ADC16DFA-C0B7-4379-B107-9CA9ADFDAEE6}"/>
              </a:ext>
            </a:extLst>
          </p:cNvPr>
          <p:cNvPicPr>
            <a:picLocks noChangeAspect="1"/>
          </p:cNvPicPr>
          <p:nvPr/>
        </p:nvPicPr>
        <p:blipFill>
          <a:blip r:embed="rId4">
            <a:clrChange>
              <a:clrFrom>
                <a:srgbClr val="E9E2C2"/>
              </a:clrFrom>
              <a:clrTo>
                <a:srgbClr val="E9E2C2">
                  <a:alpha val="0"/>
                </a:srgbClr>
              </a:clrTo>
            </a:clrChange>
            <a:extLst>
              <a:ext uri="{28A0092B-C50C-407E-A947-70E740481C1C}">
                <a14:useLocalDpi xmlns:a14="http://schemas.microsoft.com/office/drawing/2010/main" val="0"/>
              </a:ext>
            </a:extLst>
          </a:blip>
          <a:stretch>
            <a:fillRect/>
          </a:stretch>
        </p:blipFill>
        <p:spPr>
          <a:xfrm>
            <a:off x="-147711" y="2860375"/>
            <a:ext cx="5718517" cy="4288888"/>
          </a:xfrm>
          <a:prstGeom prst="rect">
            <a:avLst/>
          </a:prstGeom>
        </p:spPr>
      </p:pic>
    </p:spTree>
    <p:extLst>
      <p:ext uri="{BB962C8B-B14F-4D97-AF65-F5344CB8AC3E}">
        <p14:creationId xmlns:p14="http://schemas.microsoft.com/office/powerpoint/2010/main" val="14603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8" name="مربع نص 7">
            <a:extLst>
              <a:ext uri="{FF2B5EF4-FFF2-40B4-BE49-F238E27FC236}">
                <a16:creationId xmlns:a16="http://schemas.microsoft.com/office/drawing/2014/main" id="{7FB82680-4087-4626-8A38-1DC9E8E30CC4}"/>
              </a:ext>
            </a:extLst>
          </p:cNvPr>
          <p:cNvSpPr txBox="1"/>
          <p:nvPr/>
        </p:nvSpPr>
        <p:spPr>
          <a:xfrm>
            <a:off x="2697292" y="2268791"/>
            <a:ext cx="8272036" cy="2246769"/>
          </a:xfrm>
          <a:prstGeom prst="rect">
            <a:avLst/>
          </a:prstGeom>
          <a:noFill/>
        </p:spPr>
        <p:txBody>
          <a:bodyPr wrap="square" rtlCol="1">
            <a:spAutoFit/>
          </a:bodyPr>
          <a:lstStyle/>
          <a:p>
            <a:r>
              <a:rPr lang="ar-SA" sz="2800" dirty="0">
                <a:cs typeface="Sultan bold" pitchFamily="2" charset="-78"/>
              </a:rPr>
              <a:t>هل </a:t>
            </a:r>
            <a:r>
              <a:rPr lang="ar-SA" sz="2800">
                <a:cs typeface="Sultan bold" pitchFamily="2" charset="-78"/>
              </a:rPr>
              <a:t>سبق لكم شراء </a:t>
            </a:r>
            <a:r>
              <a:rPr lang="ar-SA" sz="2800" dirty="0">
                <a:cs typeface="Sultan bold" pitchFamily="2" charset="-78"/>
              </a:rPr>
              <a:t>حاسب جديد رغم امتلاككم لحاسب قديم ؟ ماذا فعلتم بالحاسب القديم حينها ؟</a:t>
            </a:r>
          </a:p>
          <a:p>
            <a:endParaRPr lang="ar-SA" sz="2800" dirty="0">
              <a:cs typeface="Sultan bold" pitchFamily="2" charset="-78"/>
            </a:endParaRPr>
          </a:p>
          <a:p>
            <a:r>
              <a:rPr lang="ar-SA" sz="2800" dirty="0">
                <a:cs typeface="Sultan bold" pitchFamily="2" charset="-78"/>
              </a:rPr>
              <a:t>هل شعرتم مسبقاَ بألم في الرقبة او اليد او العين بعد استخدام جهاز الحاسب أو الهاتف المحمول لساعات طويلة ؟ ما الذي قمتم به للتغلب على هذا الألم ؟</a:t>
            </a:r>
          </a:p>
        </p:txBody>
      </p:sp>
      <p:pic>
        <p:nvPicPr>
          <p:cNvPr id="16" name="رسم 15" descr="شارة مع تعبئة خالصة">
            <a:extLst>
              <a:ext uri="{FF2B5EF4-FFF2-40B4-BE49-F238E27FC236}">
                <a16:creationId xmlns:a16="http://schemas.microsoft.com/office/drawing/2014/main" id="{E496DB16-E2BE-4446-A8AE-30D5DCB35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9328" y="3690176"/>
            <a:ext cx="946596" cy="914400"/>
          </a:xfrm>
          <a:prstGeom prst="rect">
            <a:avLst/>
          </a:prstGeom>
        </p:spPr>
      </p:pic>
      <p:pic>
        <p:nvPicPr>
          <p:cNvPr id="18" name="رسم 17" descr="شارة 1 مع تعبئة خالصة">
            <a:extLst>
              <a:ext uri="{FF2B5EF4-FFF2-40B4-BE49-F238E27FC236}">
                <a16:creationId xmlns:a16="http://schemas.microsoft.com/office/drawing/2014/main" id="{4FD80E62-0130-4907-93C6-A5A0720B2F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04111" y="2179775"/>
            <a:ext cx="946596" cy="914400"/>
          </a:xfrm>
          <a:prstGeom prst="rect">
            <a:avLst/>
          </a:prstGeom>
        </p:spPr>
      </p:pic>
      <p:sp>
        <p:nvSpPr>
          <p:cNvPr id="20" name="مستطيل: زوايا مستديرة 19">
            <a:extLst>
              <a:ext uri="{FF2B5EF4-FFF2-40B4-BE49-F238E27FC236}">
                <a16:creationId xmlns:a16="http://schemas.microsoft.com/office/drawing/2014/main" id="{7059E45F-F620-4C72-8370-AC80EC8A54D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تقويم قبلي</a:t>
            </a:r>
          </a:p>
        </p:txBody>
      </p:sp>
      <p:pic>
        <p:nvPicPr>
          <p:cNvPr id="3" name="صورة 2">
            <a:extLst>
              <a:ext uri="{FF2B5EF4-FFF2-40B4-BE49-F238E27FC236}">
                <a16:creationId xmlns:a16="http://schemas.microsoft.com/office/drawing/2014/main" id="{634150D5-1511-5D89-8DBE-5CA4808656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47" y="3227447"/>
            <a:ext cx="3445632" cy="3445632"/>
          </a:xfrm>
          <a:prstGeom prst="rect">
            <a:avLst/>
          </a:prstGeom>
        </p:spPr>
      </p:pic>
    </p:spTree>
    <p:extLst>
      <p:ext uri="{BB962C8B-B14F-4D97-AF65-F5344CB8AC3E}">
        <p14:creationId xmlns:p14="http://schemas.microsoft.com/office/powerpoint/2010/main" val="339068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9" name="قلب الصفحة.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تأثير التقنية على البيئة</a:t>
            </a:r>
          </a:p>
        </p:txBody>
      </p:sp>
      <p:sp>
        <p:nvSpPr>
          <p:cNvPr id="8" name="Rectangle 5">
            <a:extLst>
              <a:ext uri="{FF2B5EF4-FFF2-40B4-BE49-F238E27FC236}">
                <a16:creationId xmlns:a16="http://schemas.microsoft.com/office/drawing/2014/main" id="{FBF629F7-3D76-418B-A901-3B491EA5A3AA}"/>
              </a:ext>
            </a:extLst>
          </p:cNvPr>
          <p:cNvSpPr>
            <a:spLocks noChangeArrowheads="1"/>
          </p:cNvSpPr>
          <p:nvPr/>
        </p:nvSpPr>
        <p:spPr bwMode="auto">
          <a:xfrm>
            <a:off x="150049" y="1685119"/>
            <a:ext cx="11891901" cy="2730401"/>
          </a:xfrm>
          <a:prstGeom prst="rect">
            <a:avLst/>
          </a:prstGeom>
          <a:noFill/>
          <a:ln w="9525">
            <a:noFill/>
            <a:miter lim="800000"/>
            <a:headEnd/>
            <a:tailEnd/>
          </a:ln>
          <a:effectLst/>
        </p:spPr>
        <p:txBody>
          <a:bodyPr anchor="ctr"/>
          <a:lstStyle/>
          <a:p>
            <a:pPr algn="ctr" rtl="1" eaLnBrk="1" hangingPunct="1">
              <a:defRPr/>
            </a:pPr>
            <a:r>
              <a:rPr lang="ar-SA" sz="2800" dirty="0">
                <a:solidFill>
                  <a:schemeClr val="tx1"/>
                </a:solidFill>
                <a:latin typeface="Calibri" panose="020F0502020204030204" pitchFamily="34" charset="0"/>
                <a:cs typeface="Sultan bold" pitchFamily="2" charset="-78"/>
              </a:rPr>
              <a:t>كان في الماضي الاحتفاظ بجهاز التلفاز لأكثر من عقد، وجهاز الحاسب لعدة سنوات.</a:t>
            </a:r>
          </a:p>
          <a:p>
            <a:pPr algn="ctr" rtl="1" eaLnBrk="1" hangingPunct="1">
              <a:defRPr/>
            </a:pPr>
            <a:r>
              <a:rPr lang="ar-SA" sz="2800" dirty="0">
                <a:solidFill>
                  <a:schemeClr val="tx1"/>
                </a:solidFill>
                <a:latin typeface="Calibri" panose="020F0502020204030204" pitchFamily="34" charset="0"/>
                <a:cs typeface="Sultan bold" pitchFamily="2" charset="-78"/>
              </a:rPr>
              <a:t>الآن  ومع تسارع التغيرات في التقنية واتجاهات المستهلكين أصبح الاحتفاظ بهذه الأجهزة لفترة طويلة شبه مستحيل.</a:t>
            </a:r>
          </a:p>
          <a:p>
            <a:pPr algn="ctr">
              <a:defRPr/>
            </a:pPr>
            <a:r>
              <a:rPr lang="ar-SA" sz="2800" dirty="0">
                <a:solidFill>
                  <a:schemeClr val="bg1"/>
                </a:solidFill>
                <a:latin typeface="Calibri" panose="020F0502020204030204" pitchFamily="34" charset="0"/>
                <a:cs typeface="Sultan bold" pitchFamily="2" charset="-78"/>
              </a:rPr>
              <a:t>لحماية البيئة، يجب التخلص من جميع الأجهزة التي لم تعد قيد الاستخدام بشكل صحيح لتتم إعادة تدويرها</a:t>
            </a:r>
            <a:r>
              <a:rPr lang="ar-SA" sz="2800" dirty="0">
                <a:latin typeface="Calibri" panose="020F0502020204030204" pitchFamily="34" charset="0"/>
                <a:cs typeface="Sultan bold" pitchFamily="2" charset="-78"/>
              </a:rPr>
              <a:t>. </a:t>
            </a:r>
          </a:p>
          <a:p>
            <a:pPr algn="ctr">
              <a:defRPr/>
            </a:pPr>
            <a:r>
              <a:rPr lang="ar-SA" sz="2800" dirty="0">
                <a:latin typeface="Calibri" panose="020F0502020204030204" pitchFamily="34" charset="0"/>
                <a:cs typeface="Sultan bold" pitchFamily="2" charset="-78"/>
              </a:rPr>
              <a:t>تتكون الأجهزة الرقمية من مكونات إلكترونية يحتوي بعضها على مواد سامة لذا يجب عدم رميها  في القمامة. </a:t>
            </a:r>
          </a:p>
          <a:p>
            <a:pPr algn="ctr" rtl="1" eaLnBrk="1" hangingPunct="1">
              <a:defRPr/>
            </a:pPr>
            <a:endParaRPr lang="ar-SA" sz="2800" dirty="0">
              <a:solidFill>
                <a:schemeClr val="tx1"/>
              </a:solidFill>
              <a:latin typeface="Calibri" panose="020F0502020204030204" pitchFamily="34" charset="0"/>
              <a:cs typeface="Sultan bold" pitchFamily="2" charset="-78"/>
            </a:endParaRPr>
          </a:p>
        </p:txBody>
      </p:sp>
      <p:pic>
        <p:nvPicPr>
          <p:cNvPr id="9" name="Picture 10" descr="disposal of e waste - Clip Art Library">
            <a:extLst>
              <a:ext uri="{FF2B5EF4-FFF2-40B4-BE49-F238E27FC236}">
                <a16:creationId xmlns:a16="http://schemas.microsoft.com/office/drawing/2014/main" id="{B9347968-E1D3-4BBD-AFE5-C238E1E83CA7}"/>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912865" y="4073374"/>
            <a:ext cx="2366267" cy="302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00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9" name="قلب الصفحة.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com-عندك لاب توب ما تبغاه.. كيف تحوله لذهب؟">
            <a:hlinkClick r:id="" action="ppaction://media"/>
            <a:extLst>
              <a:ext uri="{FF2B5EF4-FFF2-40B4-BE49-F238E27FC236}">
                <a16:creationId xmlns:a16="http://schemas.microsoft.com/office/drawing/2014/main" id="{5267DDC6-9E88-40E7-89FA-B8E4832BF2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oundRect">
            <a:avLst/>
          </a:prstGeom>
          <a:effectLst>
            <a:outerShdw blurRad="63500" sx="102000" sy="102000" algn="ctr" rotWithShape="0">
              <a:prstClr val="black">
                <a:alpha val="40000"/>
              </a:prstClr>
            </a:outerShdw>
          </a:effectLst>
        </p:spPr>
      </p:pic>
      <p:grpSp>
        <p:nvGrpSpPr>
          <p:cNvPr id="3" name="مجموعة 2">
            <a:extLst>
              <a:ext uri="{FF2B5EF4-FFF2-40B4-BE49-F238E27FC236}">
                <a16:creationId xmlns:a16="http://schemas.microsoft.com/office/drawing/2014/main" id="{7E5A1920-B9A0-A2D2-542F-051842948625}"/>
              </a:ext>
            </a:extLst>
          </p:cNvPr>
          <p:cNvGrpSpPr/>
          <p:nvPr/>
        </p:nvGrpSpPr>
        <p:grpSpPr>
          <a:xfrm>
            <a:off x="478560" y="-348555"/>
            <a:ext cx="11043350" cy="837411"/>
            <a:chOff x="478560" y="-348555"/>
            <a:chExt cx="11043350" cy="837411"/>
          </a:xfrm>
        </p:grpSpPr>
        <p:pic>
          <p:nvPicPr>
            <p:cNvPr id="4" name="صورة 3" descr="صورة تحتوي على نص&#10;&#10;تم إنشاء الوصف تلقائياً">
              <a:extLst>
                <a:ext uri="{FF2B5EF4-FFF2-40B4-BE49-F238E27FC236}">
                  <a16:creationId xmlns:a16="http://schemas.microsoft.com/office/drawing/2014/main" id="{738DE78A-AA2D-D147-CED5-A71454279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5" name="صورة 4" descr="صورة تحتوي على نص&#10;&#10;تم إنشاء الوصف تلقائياً">
              <a:extLst>
                <a:ext uri="{FF2B5EF4-FFF2-40B4-BE49-F238E27FC236}">
                  <a16:creationId xmlns:a16="http://schemas.microsoft.com/office/drawing/2014/main" id="{D67FBA69-4D59-10C0-3498-E1D7EF3FC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Tree>
    <p:extLst>
      <p:ext uri="{BB962C8B-B14F-4D97-AF65-F5344CB8AC3E}">
        <p14:creationId xmlns:p14="http://schemas.microsoft.com/office/powerpoint/2010/main" val="1612431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hlinkClick r:id="rId3"/>
            <a:extLst>
              <a:ext uri="{FF2B5EF4-FFF2-40B4-BE49-F238E27FC236}">
                <a16:creationId xmlns:a16="http://schemas.microsoft.com/office/drawing/2014/main" id="{FB5A9C69-7A12-AAF2-00AE-F5379F835CD4}"/>
              </a:ext>
            </a:extLst>
          </p:cNvPr>
          <p:cNvPicPr>
            <a:picLocks noChangeAspect="1"/>
          </p:cNvPicPr>
          <p:nvPr/>
        </p:nvPicPr>
        <p:blipFill>
          <a:blip r:embed="rId4"/>
          <a:stretch>
            <a:fillRect/>
          </a:stretch>
        </p:blipFill>
        <p:spPr>
          <a:xfrm>
            <a:off x="72746" y="209862"/>
            <a:ext cx="12044303" cy="6648138"/>
          </a:xfrm>
          <a:prstGeom prst="roundRect">
            <a:avLst/>
          </a:prstGeom>
          <a:effectLst>
            <a:outerShdw blurRad="63500" sx="102000" sy="102000" algn="ctr" rotWithShape="0">
              <a:prstClr val="black">
                <a:alpha val="40000"/>
              </a:prstClr>
            </a:outerShdw>
          </a:effectLst>
        </p:spPr>
      </p:pic>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Tree>
    <p:extLst>
      <p:ext uri="{BB962C8B-B14F-4D97-AF65-F5344CB8AC3E}">
        <p14:creationId xmlns:p14="http://schemas.microsoft.com/office/powerpoint/2010/main" val="38799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6" name="قلب الصفحة.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C26DA58F-7C4B-408F-9EB8-999A8E4F5E4B}"/>
              </a:ext>
            </a:extLst>
          </p:cNvPr>
          <p:cNvSpPr/>
          <p:nvPr/>
        </p:nvSpPr>
        <p:spPr>
          <a:xfrm rot="16200000" flipH="1">
            <a:off x="2798621" y="-2490835"/>
            <a:ext cx="6571321" cy="11915339"/>
          </a:xfrm>
          <a:prstGeom prst="roundRect">
            <a:avLst>
              <a:gd name="adj" fmla="val 6753"/>
            </a:avLst>
          </a:prstGeom>
          <a:solidFill>
            <a:srgbClr val="E1C6AB"/>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grpSp>
        <p:nvGrpSpPr>
          <p:cNvPr id="5" name="مجموعة 4">
            <a:extLst>
              <a:ext uri="{FF2B5EF4-FFF2-40B4-BE49-F238E27FC236}">
                <a16:creationId xmlns:a16="http://schemas.microsoft.com/office/drawing/2014/main" id="{18C17858-9060-4FE2-A91C-C71CC533AF81}"/>
              </a:ext>
            </a:extLst>
          </p:cNvPr>
          <p:cNvGrpSpPr/>
          <p:nvPr/>
        </p:nvGrpSpPr>
        <p:grpSpPr>
          <a:xfrm>
            <a:off x="478560" y="-348555"/>
            <a:ext cx="11043350" cy="837411"/>
            <a:chOff x="478560" y="-348555"/>
            <a:chExt cx="11043350" cy="837411"/>
          </a:xfrm>
        </p:grpSpPr>
        <p:pic>
          <p:nvPicPr>
            <p:cNvPr id="6" name="صورة 5" descr="صورة تحتوي على نص&#10;&#10;تم إنشاء الوصف تلقائياً">
              <a:extLst>
                <a:ext uri="{FF2B5EF4-FFF2-40B4-BE49-F238E27FC236}">
                  <a16:creationId xmlns:a16="http://schemas.microsoft.com/office/drawing/2014/main" id="{78AAA6ED-E4B4-4668-AC56-DDA91602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C101797C-2640-4AC3-B6CC-A35DA443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grpSp>
      <p:sp>
        <p:nvSpPr>
          <p:cNvPr id="77" name="مستطيل: زوايا مستديرة 76">
            <a:extLst>
              <a:ext uri="{FF2B5EF4-FFF2-40B4-BE49-F238E27FC236}">
                <a16:creationId xmlns:a16="http://schemas.microsoft.com/office/drawing/2014/main" id="{D5AD4CFD-359B-492F-BA0E-4E69F1ACD569}"/>
              </a:ext>
            </a:extLst>
          </p:cNvPr>
          <p:cNvSpPr/>
          <p:nvPr/>
        </p:nvSpPr>
        <p:spPr>
          <a:xfrm>
            <a:off x="3128321" y="633051"/>
            <a:ext cx="6147835" cy="992144"/>
          </a:xfrm>
          <a:prstGeom prst="roundRect">
            <a:avLst/>
          </a:prstGeom>
          <a:solidFill>
            <a:schemeClr val="bg1"/>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C00000"/>
                </a:solidFill>
                <a:cs typeface="Sultan bold" pitchFamily="2" charset="-78"/>
              </a:rPr>
              <a:t>التأثيرات البيئية للتقنية </a:t>
            </a:r>
          </a:p>
        </p:txBody>
      </p:sp>
      <p:sp>
        <p:nvSpPr>
          <p:cNvPr id="12" name="Rectangle 5">
            <a:extLst>
              <a:ext uri="{FF2B5EF4-FFF2-40B4-BE49-F238E27FC236}">
                <a16:creationId xmlns:a16="http://schemas.microsoft.com/office/drawing/2014/main" id="{78DA414B-61B7-4E20-8D0B-1188E18EB53D}"/>
              </a:ext>
            </a:extLst>
          </p:cNvPr>
          <p:cNvSpPr>
            <a:spLocks noChangeArrowheads="1"/>
          </p:cNvSpPr>
          <p:nvPr/>
        </p:nvSpPr>
        <p:spPr bwMode="auto">
          <a:xfrm>
            <a:off x="914404" y="1724586"/>
            <a:ext cx="10339754" cy="887213"/>
          </a:xfrm>
          <a:prstGeom prst="rect">
            <a:avLst/>
          </a:prstGeom>
          <a:noFill/>
          <a:ln w="9525">
            <a:noFill/>
            <a:miter lim="800000"/>
            <a:headEnd/>
            <a:tailEnd/>
          </a:ln>
          <a:effectLst/>
        </p:spPr>
        <p:txBody>
          <a:bodyPr anchor="ctr"/>
          <a:lstStyle/>
          <a:p>
            <a:pPr algn="ctr" rtl="1" eaLnBrk="1" hangingPunct="1">
              <a:defRPr/>
            </a:pPr>
            <a:r>
              <a:rPr lang="ar-SA" sz="3200" dirty="0">
                <a:latin typeface="Calibri" panose="020F0502020204030204" pitchFamily="34" charset="0"/>
                <a:cs typeface="Sultan bold" pitchFamily="2" charset="-78"/>
              </a:rPr>
              <a:t>أدت الزيادة في استخدام الأجهزة الرقمية إلى </a:t>
            </a:r>
            <a:r>
              <a:rPr lang="ar-SA" sz="3200" dirty="0">
                <a:solidFill>
                  <a:schemeClr val="bg1"/>
                </a:solidFill>
                <a:latin typeface="Calibri" panose="020F0502020204030204" pitchFamily="34" charset="0"/>
                <a:cs typeface="Sultan bold" pitchFamily="2" charset="-78"/>
              </a:rPr>
              <a:t>أثرين بيئيين سلبيين:</a:t>
            </a:r>
          </a:p>
        </p:txBody>
      </p:sp>
      <p:sp>
        <p:nvSpPr>
          <p:cNvPr id="31" name="椭圆 22">
            <a:extLst>
              <a:ext uri="{FF2B5EF4-FFF2-40B4-BE49-F238E27FC236}">
                <a16:creationId xmlns:a16="http://schemas.microsoft.com/office/drawing/2014/main" id="{DD4C12BB-6987-4A77-AB90-2903126ABA01}"/>
              </a:ext>
            </a:extLst>
          </p:cNvPr>
          <p:cNvSpPr/>
          <p:nvPr/>
        </p:nvSpPr>
        <p:spPr>
          <a:xfrm>
            <a:off x="4787877" y="3612823"/>
            <a:ext cx="1448739" cy="1448739"/>
          </a:xfrm>
          <a:prstGeom prst="ellipse">
            <a:avLst/>
          </a:prstGeom>
          <a:gradFill flip="none" rotWithShape="1">
            <a:gsLst>
              <a:gs pos="100000">
                <a:schemeClr val="bg1">
                  <a:lumMod val="79000"/>
                </a:schemeClr>
              </a:gs>
              <a:gs pos="0">
                <a:schemeClr val="bg1">
                  <a:lumMod val="93000"/>
                </a:schemeClr>
              </a:gs>
            </a:gsLst>
            <a:lin ang="2700000" scaled="1"/>
            <a:tileRect/>
          </a:gradFill>
          <a:ln>
            <a:noFill/>
          </a:ln>
          <a:effectLst>
            <a:outerShdw blurRad="203200" dist="88900" dir="2700000" algn="tl" rotWithShape="0">
              <a:prstClr val="black">
                <a:alpha val="35000"/>
              </a:prstClr>
            </a:outerShdw>
          </a:effectLst>
          <a:scene3d>
            <a:camera prst="orthographicFront"/>
            <a:lightRig rig="threePt" dir="t">
              <a:rot lat="0" lon="0" rev="0"/>
            </a:lightRig>
          </a:scene3d>
          <a:sp3d prstMaterial="softEdge">
            <a:bevelT w="127000" h="254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dirty="0">
              <a:solidFill>
                <a:schemeClr val="tx1">
                  <a:lumMod val="50000"/>
                  <a:lumOff val="50000"/>
                </a:schemeClr>
              </a:solidFill>
              <a:cs typeface="+mn-ea"/>
              <a:sym typeface="+mn-lt"/>
            </a:endParaRPr>
          </a:p>
        </p:txBody>
      </p:sp>
      <p:sp>
        <p:nvSpPr>
          <p:cNvPr id="32" name="椭圆 23">
            <a:extLst>
              <a:ext uri="{FF2B5EF4-FFF2-40B4-BE49-F238E27FC236}">
                <a16:creationId xmlns:a16="http://schemas.microsoft.com/office/drawing/2014/main" id="{C6B23069-2048-4307-ADFD-2CC12847A7ED}"/>
              </a:ext>
            </a:extLst>
          </p:cNvPr>
          <p:cNvSpPr/>
          <p:nvPr/>
        </p:nvSpPr>
        <p:spPr>
          <a:xfrm>
            <a:off x="5841615" y="2594106"/>
            <a:ext cx="1448739" cy="1448739"/>
          </a:xfrm>
          <a:prstGeom prst="ellipse">
            <a:avLst/>
          </a:prstGeom>
          <a:gradFill flip="none" rotWithShape="1">
            <a:gsLst>
              <a:gs pos="100000">
                <a:schemeClr val="bg1">
                  <a:lumMod val="79000"/>
                </a:schemeClr>
              </a:gs>
              <a:gs pos="0">
                <a:schemeClr val="bg1">
                  <a:lumMod val="93000"/>
                </a:schemeClr>
              </a:gs>
            </a:gsLst>
            <a:lin ang="2700000" scaled="1"/>
            <a:tileRect/>
          </a:gradFill>
          <a:ln>
            <a:noFill/>
          </a:ln>
          <a:effectLst>
            <a:outerShdw blurRad="203200" dist="88900" dir="2700000" algn="tl" rotWithShape="0">
              <a:prstClr val="black">
                <a:alpha val="35000"/>
              </a:prstClr>
            </a:outerShdw>
          </a:effectLst>
          <a:scene3d>
            <a:camera prst="orthographicFront"/>
            <a:lightRig rig="threePt" dir="t">
              <a:rot lat="0" lon="0" rev="0"/>
            </a:lightRig>
          </a:scene3d>
          <a:sp3d prstMaterial="softEdge">
            <a:bevelT w="127000" h="254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dirty="0">
              <a:solidFill>
                <a:schemeClr val="tx1">
                  <a:lumMod val="50000"/>
                  <a:lumOff val="50000"/>
                </a:schemeClr>
              </a:solidFill>
              <a:cs typeface="+mn-ea"/>
              <a:sym typeface="+mn-lt"/>
            </a:endParaRPr>
          </a:p>
        </p:txBody>
      </p:sp>
      <p:grpSp>
        <p:nvGrpSpPr>
          <p:cNvPr id="33" name="组合 24">
            <a:extLst>
              <a:ext uri="{FF2B5EF4-FFF2-40B4-BE49-F238E27FC236}">
                <a16:creationId xmlns:a16="http://schemas.microsoft.com/office/drawing/2014/main" id="{7327DADF-6D57-48E0-AAA3-D18DCAE13F5F}"/>
              </a:ext>
            </a:extLst>
          </p:cNvPr>
          <p:cNvGrpSpPr/>
          <p:nvPr/>
        </p:nvGrpSpPr>
        <p:grpSpPr>
          <a:xfrm flipH="1" flipV="1">
            <a:off x="2026346" y="2942892"/>
            <a:ext cx="2976403" cy="732476"/>
            <a:chOff x="5246304" y="4593021"/>
            <a:chExt cx="2438687" cy="732476"/>
          </a:xfrm>
        </p:grpSpPr>
        <p:sp>
          <p:nvSpPr>
            <p:cNvPr id="34" name="椭圆 25">
              <a:extLst>
                <a:ext uri="{FF2B5EF4-FFF2-40B4-BE49-F238E27FC236}">
                  <a16:creationId xmlns:a16="http://schemas.microsoft.com/office/drawing/2014/main" id="{0305B66D-40E0-460E-883F-25B2F63E4DE7}"/>
                </a:ext>
              </a:extLst>
            </p:cNvPr>
            <p:cNvSpPr/>
            <p:nvPr/>
          </p:nvSpPr>
          <p:spPr>
            <a:xfrm>
              <a:off x="5246304" y="4593021"/>
              <a:ext cx="118623" cy="118623"/>
            </a:xfrm>
            <a:prstGeom prst="ellipse">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50000"/>
                    <a:lumOff val="50000"/>
                  </a:schemeClr>
                </a:solidFill>
                <a:cs typeface="+mn-ea"/>
                <a:sym typeface="+mn-lt"/>
              </a:endParaRPr>
            </a:p>
          </p:txBody>
        </p:sp>
        <p:sp>
          <p:nvSpPr>
            <p:cNvPr id="35" name="任意多边形 40">
              <a:extLst>
                <a:ext uri="{FF2B5EF4-FFF2-40B4-BE49-F238E27FC236}">
                  <a16:creationId xmlns:a16="http://schemas.microsoft.com/office/drawing/2014/main" id="{3FE5E4BA-0C56-4A5A-B96D-2B15FD0A7359}"/>
                </a:ext>
              </a:extLst>
            </p:cNvPr>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31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50000"/>
                    <a:lumOff val="50000"/>
                  </a:schemeClr>
                </a:solidFill>
                <a:cs typeface="+mn-ea"/>
                <a:sym typeface="+mn-lt"/>
              </a:endParaRPr>
            </a:p>
          </p:txBody>
        </p:sp>
      </p:grpSp>
      <p:grpSp>
        <p:nvGrpSpPr>
          <p:cNvPr id="36" name="组合 74">
            <a:extLst>
              <a:ext uri="{FF2B5EF4-FFF2-40B4-BE49-F238E27FC236}">
                <a16:creationId xmlns:a16="http://schemas.microsoft.com/office/drawing/2014/main" id="{A372F9FB-9CB3-4B14-8770-B9FF4982A467}"/>
              </a:ext>
            </a:extLst>
          </p:cNvPr>
          <p:cNvGrpSpPr/>
          <p:nvPr/>
        </p:nvGrpSpPr>
        <p:grpSpPr>
          <a:xfrm>
            <a:off x="7162113" y="3864140"/>
            <a:ext cx="3061596" cy="732476"/>
            <a:chOff x="5246304" y="4593021"/>
            <a:chExt cx="2438687" cy="732476"/>
          </a:xfrm>
        </p:grpSpPr>
        <p:sp>
          <p:nvSpPr>
            <p:cNvPr id="37" name="椭圆 75">
              <a:extLst>
                <a:ext uri="{FF2B5EF4-FFF2-40B4-BE49-F238E27FC236}">
                  <a16:creationId xmlns:a16="http://schemas.microsoft.com/office/drawing/2014/main" id="{17871047-F987-4D5B-8737-093C4E3A4932}"/>
                </a:ext>
              </a:extLst>
            </p:cNvPr>
            <p:cNvSpPr/>
            <p:nvPr/>
          </p:nvSpPr>
          <p:spPr>
            <a:xfrm>
              <a:off x="5246304" y="4593021"/>
              <a:ext cx="118623" cy="118623"/>
            </a:xfrm>
            <a:prstGeom prst="ellipse">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50000"/>
                    <a:lumOff val="50000"/>
                  </a:schemeClr>
                </a:solidFill>
                <a:cs typeface="+mn-ea"/>
                <a:sym typeface="+mn-lt"/>
              </a:endParaRPr>
            </a:p>
          </p:txBody>
        </p:sp>
        <p:sp>
          <p:nvSpPr>
            <p:cNvPr id="38" name="任意多边形 89">
              <a:extLst>
                <a:ext uri="{FF2B5EF4-FFF2-40B4-BE49-F238E27FC236}">
                  <a16:creationId xmlns:a16="http://schemas.microsoft.com/office/drawing/2014/main" id="{E0288FC2-E501-499F-ADD4-9BBDBF7BD5C3}"/>
                </a:ext>
              </a:extLst>
            </p:cNvPr>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31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50000"/>
                    <a:lumOff val="50000"/>
                  </a:schemeClr>
                </a:solidFill>
                <a:cs typeface="+mn-ea"/>
                <a:sym typeface="+mn-lt"/>
              </a:endParaRPr>
            </a:p>
          </p:txBody>
        </p:sp>
      </p:grpSp>
      <p:sp>
        <p:nvSpPr>
          <p:cNvPr id="39" name="مربع نص 38">
            <a:extLst>
              <a:ext uri="{FF2B5EF4-FFF2-40B4-BE49-F238E27FC236}">
                <a16:creationId xmlns:a16="http://schemas.microsoft.com/office/drawing/2014/main" id="{F0751C17-3F3A-48F3-B56F-231EEB554A9A}"/>
              </a:ext>
            </a:extLst>
          </p:cNvPr>
          <p:cNvSpPr txBox="1"/>
          <p:nvPr/>
        </p:nvSpPr>
        <p:spPr>
          <a:xfrm>
            <a:off x="7581175" y="3263975"/>
            <a:ext cx="2642534" cy="1200329"/>
          </a:xfrm>
          <a:prstGeom prst="rect">
            <a:avLst/>
          </a:prstGeom>
          <a:noFill/>
        </p:spPr>
        <p:txBody>
          <a:bodyPr wrap="square">
            <a:spAutoFit/>
          </a:bodyPr>
          <a:lstStyle/>
          <a:p>
            <a:pPr algn="ctr" rtl="1" eaLnBrk="1" hangingPunct="1">
              <a:defRPr/>
            </a:pPr>
            <a:r>
              <a:rPr lang="ar-SA" sz="2400" dirty="0">
                <a:latin typeface="JF Flat" panose="02000500000000000000" pitchFamily="50" charset="-78"/>
                <a:cs typeface="Sultan bold" pitchFamily="2" charset="-78"/>
              </a:rPr>
              <a:t>الأجهزة التي يتم التخلص منها تنتج كميات هائلة من النفايات الرقمية</a:t>
            </a:r>
          </a:p>
        </p:txBody>
      </p:sp>
      <p:sp>
        <p:nvSpPr>
          <p:cNvPr id="41" name="مربع نص 40">
            <a:extLst>
              <a:ext uri="{FF2B5EF4-FFF2-40B4-BE49-F238E27FC236}">
                <a16:creationId xmlns:a16="http://schemas.microsoft.com/office/drawing/2014/main" id="{FE1BC09E-97B4-439E-AA14-C14070FAE552}"/>
              </a:ext>
            </a:extLst>
          </p:cNvPr>
          <p:cNvSpPr txBox="1"/>
          <p:nvPr/>
        </p:nvSpPr>
        <p:spPr>
          <a:xfrm>
            <a:off x="1877810" y="3254734"/>
            <a:ext cx="2859136" cy="1569660"/>
          </a:xfrm>
          <a:prstGeom prst="rect">
            <a:avLst/>
          </a:prstGeom>
          <a:noFill/>
        </p:spPr>
        <p:txBody>
          <a:bodyPr wrap="square">
            <a:spAutoFit/>
          </a:bodyPr>
          <a:lstStyle/>
          <a:p>
            <a:pPr algn="ctr" rtl="1" eaLnBrk="1" hangingPunct="1">
              <a:defRPr/>
            </a:pPr>
            <a:r>
              <a:rPr lang="ar-SA" sz="2400" dirty="0">
                <a:latin typeface="JF Flat" panose="02000500000000000000" pitchFamily="50" charset="-78"/>
                <a:cs typeface="Sultan bold" pitchFamily="2" charset="-78"/>
              </a:rPr>
              <a:t>الزيادة الكبيرة في استخراج المعادن والمواد الأولية النادرة للغاية اللازمة لإنتاج الأجهزة الرقمية</a:t>
            </a:r>
          </a:p>
        </p:txBody>
      </p:sp>
      <p:pic>
        <p:nvPicPr>
          <p:cNvPr id="42" name="Picture 8" descr="Industry, mining, plant, power, powerhouse icon - Download on Iconfinder">
            <a:extLst>
              <a:ext uri="{FF2B5EF4-FFF2-40B4-BE49-F238E27FC236}">
                <a16:creationId xmlns:a16="http://schemas.microsoft.com/office/drawing/2014/main" id="{73C31586-4A5D-4948-8CB1-5CF6E1211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545" y="3834654"/>
            <a:ext cx="832925" cy="9701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E-Waste | Spine Moving">
            <a:extLst>
              <a:ext uri="{FF2B5EF4-FFF2-40B4-BE49-F238E27FC236}">
                <a16:creationId xmlns:a16="http://schemas.microsoft.com/office/drawing/2014/main" id="{421688E1-C599-4507-BC55-2DE142586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59344" y="2702578"/>
            <a:ext cx="1075468" cy="123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731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sndAc>
          <p:stSnd>
            <p:snd r:embed="rId2" name="قلب الصفحة.wav"/>
          </p:stSnd>
        </p:sndAc>
      </p:transition>
    </mc:Choice>
    <mc:Fallback>
      <p:transition spd="slow">
        <p:fade/>
        <p:sndAc>
          <p:stSnd>
            <p:snd r:embed="rId2" name="قلب الصفحة.wav"/>
          </p:stSnd>
        </p:sndAc>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TotalTime>
  <Words>1328</Words>
  <Application>Microsoft Office PowerPoint</Application>
  <PresentationFormat>شاشة عريضة</PresentationFormat>
  <Paragraphs>132</Paragraphs>
  <Slides>29</Slides>
  <Notes>1</Notes>
  <HiddenSlides>0</HiddenSlides>
  <MMClips>3</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29</vt:i4>
      </vt:variant>
    </vt:vector>
  </HeadingPairs>
  <TitlesOfParts>
    <vt:vector size="37" baseType="lpstr">
      <vt:lpstr>微软雅黑</vt:lpstr>
      <vt:lpstr>(A) Arslan Wessam B</vt:lpstr>
      <vt:lpstr>Arial</vt:lpstr>
      <vt:lpstr>Calibri</vt:lpstr>
      <vt:lpstr>Calibri Light</vt:lpstr>
      <vt:lpstr>Dubai</vt:lpstr>
      <vt:lpstr>JF Flat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abeer saleh</dc:creator>
  <cp:lastModifiedBy>abeer saleh</cp:lastModifiedBy>
  <cp:revision>78</cp:revision>
  <dcterms:created xsi:type="dcterms:W3CDTF">2022-01-31T16:38:59Z</dcterms:created>
  <dcterms:modified xsi:type="dcterms:W3CDTF">2023-02-15T17:50:14Z</dcterms:modified>
</cp:coreProperties>
</file>