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93" r:id="rId2"/>
    <p:sldId id="265" r:id="rId3"/>
    <p:sldId id="277" r:id="rId4"/>
    <p:sldId id="296" r:id="rId5"/>
    <p:sldId id="295" r:id="rId6"/>
    <p:sldId id="276" r:id="rId7"/>
    <p:sldId id="297" r:id="rId8"/>
    <p:sldId id="298" r:id="rId9"/>
    <p:sldId id="299" r:id="rId10"/>
    <p:sldId id="300" r:id="rId11"/>
    <p:sldId id="309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10" r:id="rId21"/>
    <p:sldId id="311" r:id="rId22"/>
    <p:sldId id="312" r:id="rId23"/>
    <p:sldId id="313" r:id="rId24"/>
    <p:sldId id="314" r:id="rId25"/>
    <p:sldId id="315" r:id="rId26"/>
    <p:sldId id="292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171"/>
    <a:srgbClr val="135E81"/>
    <a:srgbClr val="0C132B"/>
    <a:srgbClr val="4D6B9C"/>
    <a:srgbClr val="273045"/>
    <a:srgbClr val="EFEFEF"/>
    <a:srgbClr val="641A31"/>
    <a:srgbClr val="4B70A1"/>
    <a:srgbClr val="5B1932"/>
    <a:srgbClr val="5EB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6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366AC-A6EA-45C7-9B3F-8AF4AF971851}" type="datetimeFigureOut">
              <a:rPr lang="zh-CN" altLang="en-US" smtClean="0"/>
              <a:t>2022/1/1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7224F-04A4-436F-8146-80EAE4C73B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036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2-sf1193622sz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2-bu1193074hd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75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163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 smtClean="0">
                <a:hlinkClick r:id="rId3"/>
              </a:rPr>
              <a:t>الدرس الأول :المراقبة والتحكم </a:t>
            </a:r>
            <a:r>
              <a:rPr lang="en-US" dirty="0" smtClean="0">
                <a:hlinkClick r:id="rId3"/>
              </a:rPr>
              <a:t>worksheet (liveworksheets.com)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197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970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269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854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879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 smtClean="0">
                <a:hlinkClick r:id="rId3"/>
              </a:rPr>
              <a:t>انواع الاستشعار </a:t>
            </a:r>
            <a:r>
              <a:rPr lang="en-US" dirty="0" smtClean="0">
                <a:hlinkClick r:id="rId3"/>
              </a:rPr>
              <a:t>worksheet (liveworksheets.com)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072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068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520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254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302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8985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https://youtu.be/aqBme5HW1UY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616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https://youtu.be/aqBme5HW1UY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224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4463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2325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9563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347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961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907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737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388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023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502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224F-04A4-436F-8146-80EAE4C73B9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837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CD460A12-9FA4-42A3-8154-6A3DBA6173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0413" cy="6854825"/>
          </a:xfrm>
          <a:prstGeom prst="rect">
            <a:avLst/>
          </a:prstGeom>
          <a:solidFill>
            <a:srgbClr val="0C13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" name="图片 2" descr="图片包含 物体&#10;&#10;已生成高可信度的说明">
            <a:extLst>
              <a:ext uri="{FF2B5EF4-FFF2-40B4-BE49-F238E27FC236}">
                <a16:creationId xmlns:a16="http://schemas.microsoft.com/office/drawing/2014/main" id="{DFAABF29-1E0B-4D0B-990E-FFEB9E16AC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28" y="0"/>
            <a:ext cx="972693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/>
        </p:nvSpPr>
        <p:spPr>
          <a:xfrm>
            <a:off x="1909192" y="2652141"/>
            <a:ext cx="74066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模板，雷锋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00" dirty="0">
                <a:noFill/>
                <a:effectLst>
                  <a:outerShdw sx="1000" sy="1000" algn="ctr" rotWithShape="0">
                    <a:schemeClr val="tx1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58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s://www.liveworksheets.com/2-sf1193622sz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https://www.liveworksheets.com/2-bu1193074hd" TargetMode="Externa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hyperlink" Target="https://classroomscreen.com/app/wv1/a64489a7-7ac7-439e-aace-cb88c7c0acc4" TargetMode="Externa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7" name="雷锋PPT网www.lfppt.com">
            <a:extLst>
              <a:ext uri="{FF2B5EF4-FFF2-40B4-BE49-F238E27FC236}">
                <a16:creationId xmlns:a16="http://schemas.microsoft.com/office/drawing/2014/main" id="{C1BF9D16-FDDD-47DE-B838-37A9EEEF03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47" y="399562"/>
            <a:ext cx="7744265" cy="6858000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2548328" y="194871"/>
            <a:ext cx="4557011" cy="2170725"/>
          </a:xfrm>
          <a:prstGeom prst="cloudCallout">
            <a:avLst>
              <a:gd name="adj1" fmla="val -35157"/>
              <a:gd name="adj2" fmla="val 58022"/>
            </a:avLst>
          </a:prstGeom>
          <a:solidFill>
            <a:srgbClr val="0C132B"/>
          </a:solidFill>
          <a:ln w="19050">
            <a:solidFill>
              <a:srgbClr val="5EB44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015" y="399562"/>
            <a:ext cx="3021635" cy="134911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105339" y="2765158"/>
            <a:ext cx="4362138" cy="1776862"/>
          </a:xfrm>
          <a:prstGeom prst="roundRect">
            <a:avLst/>
          </a:prstGeom>
          <a:solidFill>
            <a:srgbClr val="0C132B"/>
          </a:solidFill>
          <a:ln>
            <a:solidFill>
              <a:srgbClr val="5B1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E65171"/>
                </a:solidFill>
              </a:rPr>
              <a:t>حديث النبي – ص - ( يُبصر أحدكم القذى في عين أخيه وينسى الجذع في عينه )</a:t>
            </a:r>
            <a:endParaRPr lang="ar-SA" sz="2800" b="1" dirty="0">
              <a:solidFill>
                <a:srgbClr val="E65171"/>
              </a:solidFill>
            </a:endParaRPr>
          </a:p>
        </p:txBody>
      </p:sp>
      <p:sp>
        <p:nvSpPr>
          <p:cNvPr id="14" name="矩形 2">
            <a:extLst>
              <a:ext uri="{FF2B5EF4-FFF2-40B4-BE49-F238E27FC236}">
                <a16:creationId xmlns:a16="http://schemas.microsoft.com/office/drawing/2014/main" id="{C9F79895-212F-4A17-83C7-871E636FDC25}"/>
              </a:ext>
            </a:extLst>
          </p:cNvPr>
          <p:cNvSpPr/>
          <p:nvPr/>
        </p:nvSpPr>
        <p:spPr>
          <a:xfrm>
            <a:off x="9773586" y="5141910"/>
            <a:ext cx="21960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rtl="1"/>
            <a:r>
              <a:rPr lang="ar-SA" altLang="zh-CN" sz="3600" b="1" dirty="0" smtClean="0">
                <a:solidFill>
                  <a:prstClr val="white">
                    <a:lumMod val="85000"/>
                  </a:prstClr>
                </a:solidFill>
                <a:latin typeface="微软雅黑"/>
                <a:ea typeface="微软雅黑"/>
                <a:cs typeface="+mj-cs"/>
              </a:rPr>
              <a:t>ماذا فهمتِ ؟؟</a:t>
            </a:r>
            <a:endParaRPr lang="zh-CN" altLang="en-US" sz="3600" b="1" dirty="0">
              <a:solidFill>
                <a:prstClr val="white">
                  <a:lumMod val="85000"/>
                </a:prstClr>
              </a:solidFill>
              <a:latin typeface="微软雅黑"/>
              <a:ea typeface="微软雅黑"/>
              <a:cs typeface="+mj-cs"/>
            </a:endParaRPr>
          </a:p>
        </p:txBody>
      </p:sp>
      <p:sp>
        <p:nvSpPr>
          <p:cNvPr id="15" name="矩形 2">
            <a:extLst>
              <a:ext uri="{FF2B5EF4-FFF2-40B4-BE49-F238E27FC236}">
                <a16:creationId xmlns:a16="http://schemas.microsoft.com/office/drawing/2014/main" id="{C9F79895-212F-4A17-83C7-871E636FDC25}"/>
              </a:ext>
            </a:extLst>
          </p:cNvPr>
          <p:cNvSpPr/>
          <p:nvPr/>
        </p:nvSpPr>
        <p:spPr>
          <a:xfrm>
            <a:off x="5291528" y="5141910"/>
            <a:ext cx="4482058" cy="1200329"/>
          </a:xfrm>
          <a:prstGeom prst="rect">
            <a:avLst/>
          </a:prstGeom>
          <a:ln>
            <a:solidFill>
              <a:srgbClr val="5B1932"/>
            </a:solidFill>
          </a:ln>
        </p:spPr>
        <p:txBody>
          <a:bodyPr wrap="square">
            <a:spAutoFit/>
          </a:bodyPr>
          <a:lstStyle/>
          <a:p>
            <a:pPr algn="r" defTabSz="914400" rtl="1"/>
            <a:r>
              <a:rPr lang="ar-SA" altLang="zh-CN" sz="2400" b="1" dirty="0" smtClean="0">
                <a:solidFill>
                  <a:schemeClr val="bg1"/>
                </a:solidFill>
                <a:latin typeface="微软雅黑"/>
                <a:ea typeface="微软雅黑"/>
                <a:cs typeface="+mj-cs"/>
              </a:rPr>
              <a:t>قبيح من الانسان ينسى عيوبه ويذكر عيبا في أخيه </a:t>
            </a:r>
            <a:endParaRPr lang="ar-SA" altLang="zh-CN" sz="2400" b="1" dirty="0">
              <a:solidFill>
                <a:schemeClr val="bg1"/>
              </a:solidFill>
              <a:latin typeface="微软雅黑"/>
              <a:ea typeface="微软雅黑"/>
              <a:cs typeface="+mj-cs"/>
            </a:endParaRPr>
          </a:p>
          <a:p>
            <a:pPr algn="r" defTabSz="914400" rtl="1"/>
            <a:r>
              <a:rPr lang="ar-SA" altLang="zh-CN" sz="2400" b="1" dirty="0" smtClean="0">
                <a:solidFill>
                  <a:schemeClr val="bg1"/>
                </a:solidFill>
                <a:latin typeface="微软雅黑"/>
                <a:ea typeface="微软雅黑"/>
                <a:cs typeface="+mj-cs"/>
              </a:rPr>
              <a:t>فالإنسان الناجح </a:t>
            </a:r>
            <a:r>
              <a:rPr lang="ar-SA" altLang="zh-CN" sz="2400" b="1" dirty="0" err="1" smtClean="0">
                <a:solidFill>
                  <a:schemeClr val="bg1"/>
                </a:solidFill>
                <a:latin typeface="微软雅黑"/>
                <a:ea typeface="微软雅黑"/>
                <a:cs typeface="+mj-cs"/>
              </a:rPr>
              <a:t>لايراقب</a:t>
            </a:r>
            <a:r>
              <a:rPr lang="ar-SA" altLang="zh-CN" sz="2400" b="1" dirty="0" smtClean="0">
                <a:solidFill>
                  <a:schemeClr val="bg1"/>
                </a:solidFill>
                <a:latin typeface="微软雅黑"/>
                <a:ea typeface="微软雅黑"/>
                <a:cs typeface="+mj-cs"/>
              </a:rPr>
              <a:t> غيره من الناس </a:t>
            </a:r>
            <a:endParaRPr lang="zh-CN" altLang="en-US" sz="2400" b="1" dirty="0">
              <a:solidFill>
                <a:schemeClr val="bg1"/>
              </a:solidFill>
              <a:latin typeface="微软雅黑"/>
              <a:ea typeface="微软雅黑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17916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/>
          </p:nvPr>
        </p:nvGraphicFramePr>
        <p:xfrm>
          <a:off x="239841" y="113415"/>
          <a:ext cx="9069050" cy="11580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2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أنظمة التحكم 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5د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القراءة الفعالة )</a:t>
                      </a:r>
                      <a:r>
                        <a:rPr lang="ar-SA" sz="2000" b="1" baseline="0" dirty="0" smtClean="0"/>
                        <a:t> ما لمقصود بأنظمة التحكم وماهي أنواعها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239841" y="1618938"/>
            <a:ext cx="7780778" cy="5018345"/>
          </a:xfrm>
          <a:prstGeom prst="roundRect">
            <a:avLst/>
          </a:prstGeom>
          <a:solidFill>
            <a:srgbClr val="EFEFEF"/>
          </a:solidFill>
          <a:ln>
            <a:solidFill>
              <a:srgbClr val="273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TextBox 3"/>
          <p:cNvSpPr txBox="1"/>
          <p:nvPr/>
        </p:nvSpPr>
        <p:spPr>
          <a:xfrm>
            <a:off x="536028" y="1901998"/>
            <a:ext cx="7244749" cy="20928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 smtClean="0">
                <a:solidFill>
                  <a:srgbClr val="E65171"/>
                </a:solidFill>
                <a:cs typeface="+mj-cs"/>
              </a:rPr>
              <a:t>أنظمة التحكم :</a:t>
            </a:r>
          </a:p>
          <a:p>
            <a:pPr algn="r" rtl="1"/>
            <a:r>
              <a:rPr lang="ar-SA" sz="2800" b="1" dirty="0" smtClean="0">
                <a:solidFill>
                  <a:srgbClr val="0C132B"/>
                </a:solidFill>
                <a:cs typeface="+mj-cs"/>
              </a:rPr>
              <a:t>هو نظام يقوم بإدارة او توجيه او </a:t>
            </a:r>
            <a:r>
              <a:rPr lang="ar-SA" sz="2800" b="1" dirty="0">
                <a:solidFill>
                  <a:srgbClr val="0C132B"/>
                </a:solidFill>
                <a:cs typeface="+mj-cs"/>
              </a:rPr>
              <a:t>إ</a:t>
            </a:r>
            <a:r>
              <a:rPr lang="ar-SA" sz="2800" b="1" dirty="0" smtClean="0">
                <a:solidFill>
                  <a:srgbClr val="0C132B"/>
                </a:solidFill>
                <a:cs typeface="+mj-cs"/>
              </a:rPr>
              <a:t>عطاء أوامر أو تنظيم سلوك الأجهزة أو الأنظمة الأخرى باستخدام حلقات التحكم لتحقيق النتيجة المطلوبة .</a:t>
            </a:r>
            <a:endParaRPr lang="ar-SA" sz="2400" b="1" dirty="0" smtClean="0">
              <a:cs typeface="+mj-cs"/>
            </a:endParaRPr>
          </a:p>
          <a:p>
            <a:pPr algn="r" rtl="1"/>
            <a:endParaRPr lang="ar-SA" dirty="0">
              <a:cs typeface="+mj-cs"/>
            </a:endParaRPr>
          </a:p>
        </p:txBody>
      </p:sp>
      <p:pic>
        <p:nvPicPr>
          <p:cNvPr id="7" name="图片 5" descr="OQAAAB+LCAAAAAAABACrVlIpqSxIVbJSCs5NLCpxyUxML0rM9SxJzVXSUfJMUbLKK83J0VFyysxLycxLdy/KLy0oVrKKjq0FALpUkis5AAAA">
            <a:extLst>
              <a:ext uri="{FF2B5EF4-FFF2-40B4-BE49-F238E27FC236}">
                <a16:creationId xmlns:a16="http://schemas.microsoft.com/office/drawing/2014/main" id="{9DDF3553-8832-410F-BDD1-C08C1A180A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4272">
            <a:off x="7898334" y="2261856"/>
            <a:ext cx="5031915" cy="445605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152768" y="3938642"/>
            <a:ext cx="1954924" cy="845135"/>
          </a:xfrm>
          <a:prstGeom prst="roundRect">
            <a:avLst/>
          </a:prstGeom>
          <a:solidFill>
            <a:srgbClr val="135E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bg1"/>
                </a:solidFill>
              </a:rPr>
              <a:t>أنواع أنظمة التحكم</a:t>
            </a:r>
            <a:endParaRPr lang="ar-SA" sz="2000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774366" y="4783777"/>
            <a:ext cx="934040" cy="7012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799072" y="4794420"/>
            <a:ext cx="707392" cy="6906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393975" y="5495674"/>
            <a:ext cx="1954924" cy="845135"/>
          </a:xfrm>
          <a:prstGeom prst="roundRect">
            <a:avLst/>
          </a:prstGeom>
          <a:solidFill>
            <a:srgbClr val="135E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</a:rPr>
              <a:t>نظام التحكم </a:t>
            </a:r>
            <a:r>
              <a:rPr lang="ar-SA" sz="2000" b="1" dirty="0" smtClean="0">
                <a:solidFill>
                  <a:schemeClr val="bg1"/>
                </a:solidFill>
              </a:rPr>
              <a:t>المفتوح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303823" y="5489702"/>
            <a:ext cx="1954924" cy="845135"/>
          </a:xfrm>
          <a:prstGeom prst="roundRect">
            <a:avLst/>
          </a:prstGeom>
          <a:solidFill>
            <a:srgbClr val="135E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chemeClr val="bg1"/>
                </a:solidFill>
              </a:rPr>
              <a:t>نظام التحكم المغلق </a:t>
            </a:r>
            <a:endParaRPr lang="ar-S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015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/>
          </p:nvPr>
        </p:nvGraphicFramePr>
        <p:xfrm>
          <a:off x="239841" y="113415"/>
          <a:ext cx="9069050" cy="11580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2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أنظمة التحكم 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5د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القراءة الفعالة )</a:t>
                      </a:r>
                      <a:r>
                        <a:rPr lang="ar-SA" sz="2000" b="1" baseline="0" dirty="0" smtClean="0"/>
                        <a:t> ما لمقصود بأنظمة التحكم وماهي أنواعها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图片 5" descr="OQAAAB+LCAAAAAAABACrVlIpqSxIVbJSCs5NLCpxyUxML0rM9SxJzVXSUfJMUbLKK83J0VFyysxLycxLdy/KLy0oVrKKjq0FALpUkis5AAAA">
            <a:extLst>
              <a:ext uri="{FF2B5EF4-FFF2-40B4-BE49-F238E27FC236}">
                <a16:creationId xmlns:a16="http://schemas.microsoft.com/office/drawing/2014/main" id="{9DDF3553-8832-410F-BDD1-C08C1A180A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3029">
            <a:off x="7007595" y="1831443"/>
            <a:ext cx="5692397" cy="5040950"/>
          </a:xfrm>
          <a:prstGeom prst="rect">
            <a:avLst/>
          </a:prstGeom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841" y="1497330"/>
            <a:ext cx="7018906" cy="512832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258747" y="2252932"/>
            <a:ext cx="2346970" cy="672777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التدريب 2</a:t>
            </a:r>
            <a:endParaRPr lang="ar-SA" sz="4400" b="1" dirty="0">
              <a:solidFill>
                <a:srgbClr val="E65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04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/>
          </p:nvPr>
        </p:nvGraphicFramePr>
        <p:xfrm>
          <a:off x="239841" y="113415"/>
          <a:ext cx="9069050" cy="11580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2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أنظمة التحكم 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5د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القراءة الفعالة )</a:t>
                      </a:r>
                      <a:r>
                        <a:rPr lang="ar-SA" sz="2000" b="1" baseline="0" dirty="0" smtClean="0"/>
                        <a:t> ما لمقصود بأنظمة التحكم وماهي أنواعها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016" y="1549685"/>
            <a:ext cx="5866149" cy="2797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1016" y="4482059"/>
            <a:ext cx="5866148" cy="2254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29" y="1549685"/>
            <a:ext cx="5816184" cy="2797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29" y="4482059"/>
            <a:ext cx="5816183" cy="2254458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:a16="http://schemas.microsoft.com/office/drawing/2014/main" id="{B623F3CD-3D34-4040-8040-6162130615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8732" y="113415"/>
            <a:ext cx="1090335" cy="124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4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52712DE-3DDA-42DF-A63D-FE83361898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7543" y="1795941"/>
            <a:ext cx="3019166" cy="27784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977" y="1660370"/>
            <a:ext cx="2927802" cy="27784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D28C0EE-79FC-4B11-89CD-D17DDE1CA2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1902" y="1574305"/>
            <a:ext cx="2947480" cy="277840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F72F0BC-B904-47E3-9C46-4A5AE0C4398F}"/>
              </a:ext>
            </a:extLst>
          </p:cNvPr>
          <p:cNvSpPr/>
          <p:nvPr/>
        </p:nvSpPr>
        <p:spPr>
          <a:xfrm>
            <a:off x="1859462" y="4652977"/>
            <a:ext cx="3373401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altLang="zh-CN" sz="2400" b="1" dirty="0" smtClean="0">
                <a:solidFill>
                  <a:srgbClr val="E65171"/>
                </a:solidFill>
              </a:rPr>
              <a:t>أنواع المستشعرات </a:t>
            </a:r>
            <a:endParaRPr lang="zh-CN" altLang="en-US" sz="2400" b="1" dirty="0">
              <a:solidFill>
                <a:srgbClr val="E6517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C4C08E-5C9E-4A47-A034-67C304D76E08}"/>
              </a:ext>
            </a:extLst>
          </p:cNvPr>
          <p:cNvSpPr/>
          <p:nvPr/>
        </p:nvSpPr>
        <p:spPr>
          <a:xfrm>
            <a:off x="3294654" y="4115608"/>
            <a:ext cx="2165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rgbClr val="E65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المستشعرات</a:t>
            </a:r>
            <a:r>
              <a:rPr lang="ar-SA" altLang="zh-CN" sz="3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CF66E75-51B8-42DE-BF39-71A56A8D99E8}"/>
              </a:ext>
            </a:extLst>
          </p:cNvPr>
          <p:cNvSpPr/>
          <p:nvPr/>
        </p:nvSpPr>
        <p:spPr>
          <a:xfrm>
            <a:off x="5017399" y="4559017"/>
            <a:ext cx="3373401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altLang="zh-CN" sz="2400" b="1" dirty="0" smtClean="0">
                <a:solidFill>
                  <a:srgbClr val="E65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أنواع أنظمة التحكم </a:t>
            </a:r>
            <a:endParaRPr lang="zh-CN" altLang="en-US" sz="2400" b="1" dirty="0">
              <a:solidFill>
                <a:srgbClr val="E6517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6533558" y="3993030"/>
            <a:ext cx="2201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rgbClr val="E65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أنظمة التحكم </a:t>
            </a:r>
            <a:endParaRPr lang="zh-CN" altLang="en-US" sz="3600" b="1" dirty="0">
              <a:solidFill>
                <a:srgbClr val="E65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3DCBBFC-6159-4C07-BB6E-505D04F038F3}"/>
              </a:ext>
            </a:extLst>
          </p:cNvPr>
          <p:cNvSpPr/>
          <p:nvPr/>
        </p:nvSpPr>
        <p:spPr>
          <a:xfrm>
            <a:off x="9030556" y="4002527"/>
            <a:ext cx="2323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rgbClr val="E65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أنظمة المراقبة</a:t>
            </a:r>
            <a:endParaRPr lang="zh-CN" altLang="en-US" sz="3600" b="1" dirty="0">
              <a:solidFill>
                <a:srgbClr val="E65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543454" y="126348"/>
            <a:ext cx="3467725" cy="672777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أهداف الدرس : </a:t>
            </a:r>
            <a:endParaRPr lang="ar-SA" sz="4400" b="1" dirty="0">
              <a:solidFill>
                <a:srgbClr val="E65171"/>
              </a:solidFill>
            </a:endParaRP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A52712DE-3DDA-42DF-A63D-FE83361898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7" y="1835257"/>
            <a:ext cx="3019166" cy="2778404"/>
          </a:xfrm>
          <a:prstGeom prst="rect">
            <a:avLst/>
          </a:prstGeom>
        </p:spPr>
      </p:pic>
      <p:sp>
        <p:nvSpPr>
          <p:cNvPr id="16" name="矩形 9">
            <a:extLst>
              <a:ext uri="{FF2B5EF4-FFF2-40B4-BE49-F238E27FC236}">
                <a16:creationId xmlns:a16="http://schemas.microsoft.com/office/drawing/2014/main" id="{41C4C08E-5C9E-4A47-A034-67C304D76E08}"/>
              </a:ext>
            </a:extLst>
          </p:cNvPr>
          <p:cNvSpPr/>
          <p:nvPr/>
        </p:nvSpPr>
        <p:spPr>
          <a:xfrm>
            <a:off x="-10780" y="4300274"/>
            <a:ext cx="2903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أنظمة المكابح التلقائية 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5529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6766567"/>
              </p:ext>
            </p:extLst>
          </p:nvPr>
        </p:nvGraphicFramePr>
        <p:xfrm>
          <a:off x="239841" y="113415"/>
          <a:ext cx="9069050" cy="11580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3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المستشعرات 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6د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قراءة الصور – الحوار</a:t>
                      </a:r>
                      <a:r>
                        <a:rPr lang="ar-SA" sz="2000" b="1" baseline="0" dirty="0" smtClean="0"/>
                        <a:t> والمناقشة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ما لمقصود بالمستشعرات وما أنواعها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119" y="1607135"/>
            <a:ext cx="3744758" cy="26650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66" y="1607135"/>
            <a:ext cx="3687582" cy="266506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74730" y="4482058"/>
            <a:ext cx="7780778" cy="1903751"/>
          </a:xfrm>
          <a:prstGeom prst="roundRect">
            <a:avLst/>
          </a:prstGeom>
          <a:solidFill>
            <a:srgbClr val="EFEFEF"/>
          </a:solidFill>
          <a:ln>
            <a:solidFill>
              <a:srgbClr val="273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135E81"/>
                </a:solidFill>
              </a:rPr>
              <a:t>تعلمنا سابقاً أنظمة المراقبة .. وكيف تعتمد أنظمتها المتزامنة على المستشعرات ؟؟</a:t>
            </a:r>
          </a:p>
          <a:p>
            <a:pPr algn="ctr"/>
            <a:endParaRPr lang="ar-SA" sz="2800" b="1" dirty="0">
              <a:solidFill>
                <a:srgbClr val="135E81"/>
              </a:solidFill>
            </a:endParaRPr>
          </a:p>
          <a:p>
            <a:pPr algn="ctr"/>
            <a:r>
              <a:rPr lang="ar-SA" sz="2800" b="1" dirty="0" smtClean="0">
                <a:solidFill>
                  <a:srgbClr val="135E81"/>
                </a:solidFill>
              </a:rPr>
              <a:t>فالمقصود بالمستشعرات ؟؟</a:t>
            </a:r>
            <a:r>
              <a:rPr lang="en-US" sz="2800" b="1" dirty="0" smtClean="0">
                <a:solidFill>
                  <a:srgbClr val="135E81"/>
                </a:solidFill>
              </a:rPr>
              <a:t> </a:t>
            </a:r>
            <a:endParaRPr lang="ar-SA" sz="2800" b="1" dirty="0">
              <a:solidFill>
                <a:srgbClr val="135E81"/>
              </a:solidFill>
            </a:endParaRPr>
          </a:p>
        </p:txBody>
      </p:sp>
      <p:pic>
        <p:nvPicPr>
          <p:cNvPr id="12" name="雷锋PPT网www.lfppt.com">
            <a:extLst>
              <a:ext uri="{FF2B5EF4-FFF2-40B4-BE49-F238E27FC236}">
                <a16:creationId xmlns:a16="http://schemas.microsoft.com/office/drawing/2014/main" id="{A22A0CD2-CF04-445F-AF1B-E2D7391843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531" y="1783831"/>
            <a:ext cx="3857469" cy="507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17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/>
          </p:nvPr>
        </p:nvGraphicFramePr>
        <p:xfrm>
          <a:off x="239841" y="113415"/>
          <a:ext cx="9069050" cy="11580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3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المستشعرات 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6د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قراءة الصور – الحوار</a:t>
                      </a:r>
                      <a:r>
                        <a:rPr lang="ar-SA" sz="2000" b="1" baseline="0" dirty="0" smtClean="0"/>
                        <a:t> والمناقشة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ما لمقصود بالمستشعرات وما أنواعها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174730" y="1663908"/>
            <a:ext cx="7780778" cy="4721901"/>
          </a:xfrm>
          <a:prstGeom prst="roundRect">
            <a:avLst/>
          </a:prstGeom>
          <a:solidFill>
            <a:srgbClr val="EFEFEF"/>
          </a:solidFill>
          <a:ln>
            <a:solidFill>
              <a:srgbClr val="273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400" b="1" dirty="0" smtClean="0">
                <a:solidFill>
                  <a:srgbClr val="C00000"/>
                </a:solidFill>
              </a:rPr>
              <a:t>المستشعر:</a:t>
            </a:r>
          </a:p>
          <a:p>
            <a:pPr algn="r"/>
            <a:r>
              <a:rPr lang="ar-SA" sz="2400" b="1" dirty="0" smtClean="0">
                <a:solidFill>
                  <a:srgbClr val="135E81"/>
                </a:solidFill>
              </a:rPr>
              <a:t>هو جهاز يمكنه قياس التغير في العوامل البيئية المحيطة كالضوء والضغط ودرجة الحرارة وحتى الحركة وغيرها من العوامل </a:t>
            </a:r>
          </a:p>
          <a:p>
            <a:pPr algn="r"/>
            <a:endParaRPr lang="ar-SA" sz="2400" b="1" dirty="0">
              <a:solidFill>
                <a:srgbClr val="C00000"/>
              </a:solidFill>
            </a:endParaRPr>
          </a:p>
          <a:p>
            <a:pPr algn="r"/>
            <a:r>
              <a:rPr lang="ar-SA" sz="2400" b="1" dirty="0" smtClean="0">
                <a:solidFill>
                  <a:srgbClr val="C00000"/>
                </a:solidFill>
              </a:rPr>
              <a:t>وظيفة المستشعر :</a:t>
            </a:r>
          </a:p>
          <a:p>
            <a:pPr algn="r"/>
            <a:r>
              <a:rPr lang="ar-SA" sz="2400" b="1" dirty="0" smtClean="0">
                <a:solidFill>
                  <a:srgbClr val="135E81"/>
                </a:solidFill>
              </a:rPr>
              <a:t>يقوم المستشعر بجمع بيانات خاصة بقيم العوامل التي يتم قياسها يتم ارسال تلك البيانات الى نظام محوسب يقوم بمعالجتها واتخاذ الإجراء المناسب بناء على قيمها </a:t>
            </a:r>
          </a:p>
          <a:p>
            <a:pPr algn="r"/>
            <a:endParaRPr lang="ar-SA" sz="2400" b="1" dirty="0">
              <a:solidFill>
                <a:srgbClr val="135E81"/>
              </a:solidFill>
            </a:endParaRPr>
          </a:p>
          <a:p>
            <a:pPr algn="r"/>
            <a:r>
              <a:rPr lang="ar-SA" sz="2400" b="1" dirty="0" smtClean="0">
                <a:solidFill>
                  <a:srgbClr val="C00000"/>
                </a:solidFill>
              </a:rPr>
              <a:t>تعد المستشعرات من العناصر الأساسية لأنظمة المراقبة والتحكم </a:t>
            </a:r>
          </a:p>
          <a:p>
            <a:pPr algn="r"/>
            <a:endParaRPr lang="ar-SA" sz="2400" b="1" dirty="0" smtClean="0">
              <a:solidFill>
                <a:srgbClr val="135E81"/>
              </a:solidFill>
            </a:endParaRPr>
          </a:p>
        </p:txBody>
      </p:sp>
      <p:pic>
        <p:nvPicPr>
          <p:cNvPr id="12" name="雷锋PPT网www.lfppt.com">
            <a:extLst>
              <a:ext uri="{FF2B5EF4-FFF2-40B4-BE49-F238E27FC236}">
                <a16:creationId xmlns:a16="http://schemas.microsoft.com/office/drawing/2014/main" id="{A22A0CD2-CF04-445F-AF1B-E2D7391843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531" y="1783831"/>
            <a:ext cx="3857469" cy="507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88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/>
          </p:nvPr>
        </p:nvGraphicFramePr>
        <p:xfrm>
          <a:off x="239841" y="113415"/>
          <a:ext cx="9069050" cy="11580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3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المستشعرات 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6د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قراءة الصور – الحوار</a:t>
                      </a:r>
                      <a:r>
                        <a:rPr lang="ar-SA" sz="2000" b="1" baseline="0" dirty="0" smtClean="0"/>
                        <a:t> والمناقشة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ما لمقصود بالمستشعرات وما أنواعها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2218545" y="1431562"/>
            <a:ext cx="6006786" cy="704538"/>
          </a:xfrm>
          <a:prstGeom prst="roundRect">
            <a:avLst/>
          </a:prstGeom>
          <a:solidFill>
            <a:srgbClr val="EFEFEF"/>
          </a:solidFill>
          <a:ln>
            <a:solidFill>
              <a:srgbClr val="273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ar-SA" sz="2400" b="1" dirty="0" smtClean="0">
              <a:solidFill>
                <a:srgbClr val="C00000"/>
              </a:solidFill>
            </a:endParaRPr>
          </a:p>
          <a:p>
            <a:pPr algn="r"/>
            <a:r>
              <a:rPr lang="ar-SA" sz="2400" b="1" dirty="0" smtClean="0">
                <a:solidFill>
                  <a:srgbClr val="C00000"/>
                </a:solidFill>
              </a:rPr>
              <a:t>من خلال الصور التي أمامك اكتشفي أنواع المستشعرات :</a:t>
            </a:r>
          </a:p>
          <a:p>
            <a:pPr algn="r"/>
            <a:endParaRPr lang="ar-SA" sz="2400" b="1" dirty="0" smtClean="0">
              <a:solidFill>
                <a:srgbClr val="135E81"/>
              </a:solidFill>
            </a:endParaRPr>
          </a:p>
        </p:txBody>
      </p:sp>
      <p:pic>
        <p:nvPicPr>
          <p:cNvPr id="12" name="雷锋PPT网www.lfppt.com">
            <a:extLst>
              <a:ext uri="{FF2B5EF4-FFF2-40B4-BE49-F238E27FC236}">
                <a16:creationId xmlns:a16="http://schemas.microsoft.com/office/drawing/2014/main" id="{A22A0CD2-CF04-445F-AF1B-E2D7391843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531" y="1783831"/>
            <a:ext cx="3857469" cy="5074170"/>
          </a:xfrm>
          <a:prstGeom prst="rect">
            <a:avLst/>
          </a:prstGeom>
        </p:spPr>
      </p:pic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79" y="2296187"/>
            <a:ext cx="7952830" cy="433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11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/>
          </p:nvPr>
        </p:nvGraphicFramePr>
        <p:xfrm>
          <a:off x="239841" y="113415"/>
          <a:ext cx="9069050" cy="11580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3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المستشعرات 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6د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قراءة الصور – الحوار</a:t>
                      </a:r>
                      <a:r>
                        <a:rPr lang="ar-SA" sz="2000" b="1" baseline="0" dirty="0" smtClean="0"/>
                        <a:t> والمناقشة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ما لمقصود بالمستشعرات وما أنواعها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雷锋PPT网www.lfppt.com">
            <a:extLst>
              <a:ext uri="{FF2B5EF4-FFF2-40B4-BE49-F238E27FC236}">
                <a16:creationId xmlns:a16="http://schemas.microsoft.com/office/drawing/2014/main" id="{A22A0CD2-CF04-445F-AF1B-E2D7391843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3667" y="2361662"/>
            <a:ext cx="2538334" cy="44963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2591" y="2281056"/>
            <a:ext cx="876300" cy="828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3236" y="5398637"/>
            <a:ext cx="889416" cy="838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3236" y="3589750"/>
            <a:ext cx="900077" cy="9000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787" y="2279155"/>
            <a:ext cx="7265883" cy="10382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788" y="3461895"/>
            <a:ext cx="7238504" cy="16668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6788" y="5244429"/>
            <a:ext cx="7250526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5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/>
          </p:nvPr>
        </p:nvGraphicFramePr>
        <p:xfrm>
          <a:off x="239841" y="113415"/>
          <a:ext cx="9069050" cy="11580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3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المستشعرات 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6د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قراءة الصور – الحوار</a:t>
                      </a:r>
                      <a:r>
                        <a:rPr lang="ar-SA" sz="2000" b="1" baseline="0" dirty="0" smtClean="0"/>
                        <a:t> والمناقشة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ما لمقصود بالمستشعرات وما أنواعها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雷锋PPT网www.lfppt.com">
            <a:extLst>
              <a:ext uri="{FF2B5EF4-FFF2-40B4-BE49-F238E27FC236}">
                <a16:creationId xmlns:a16="http://schemas.microsoft.com/office/drawing/2014/main" id="{A22A0CD2-CF04-445F-AF1B-E2D7391843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1254" y="2218375"/>
            <a:ext cx="2460746" cy="4514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4978" y="2221472"/>
            <a:ext cx="800100" cy="8286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0554" y="3783755"/>
            <a:ext cx="774524" cy="838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8716" y="4922175"/>
            <a:ext cx="838200" cy="8667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340" y="2218375"/>
            <a:ext cx="7576073" cy="14763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340" y="3854460"/>
            <a:ext cx="7576073" cy="952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340" y="4919332"/>
            <a:ext cx="7563971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68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/>
          </p:nvPr>
        </p:nvGraphicFramePr>
        <p:xfrm>
          <a:off x="239841" y="113415"/>
          <a:ext cx="9069050" cy="11580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3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المستشعرات 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6د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قراءة الصور – الحوار</a:t>
                      </a:r>
                      <a:r>
                        <a:rPr lang="ar-SA" sz="2000" b="1" baseline="0" dirty="0" smtClean="0"/>
                        <a:t> والمناقشة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ما لمقصود بالمستشعرات وما أنواعها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雷锋PPT网www.lfppt.com">
            <a:extLst>
              <a:ext uri="{FF2B5EF4-FFF2-40B4-BE49-F238E27FC236}">
                <a16:creationId xmlns:a16="http://schemas.microsoft.com/office/drawing/2014/main" id="{A22A0CD2-CF04-445F-AF1B-E2D7391843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1254" y="2218375"/>
            <a:ext cx="2460746" cy="45141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0216" y="2310219"/>
            <a:ext cx="828675" cy="847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647" y="2310218"/>
            <a:ext cx="7729388" cy="394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70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FCDBD6D-7259-49E4-A9DD-9C8911065C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7862" y="1354239"/>
            <a:ext cx="8924137" cy="5134872"/>
          </a:xfrm>
          <a:prstGeom prst="rect">
            <a:avLst/>
          </a:prstGeom>
        </p:spPr>
      </p:pic>
      <p:pic>
        <p:nvPicPr>
          <p:cNvPr id="3" name="雷锋PPT网www.lfppt.com">
            <a:extLst>
              <a:ext uri="{FF2B5EF4-FFF2-40B4-BE49-F238E27FC236}">
                <a16:creationId xmlns:a16="http://schemas.microsoft.com/office/drawing/2014/main" id="{084F4CC4-38BA-417F-A900-5FE1ED7243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945" y="697107"/>
            <a:ext cx="3597343" cy="46786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9EAA7DC-4E4D-4113-84B6-9B9AE7A66E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2351" y="-30673"/>
            <a:ext cx="1106482" cy="79912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E0FC02F-F880-424A-B4B6-2A6BBFEBC7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79" y="6188893"/>
            <a:ext cx="1106482" cy="79912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345182" y="1580935"/>
            <a:ext cx="4362138" cy="1776862"/>
          </a:xfrm>
          <a:prstGeom prst="roundRect">
            <a:avLst/>
          </a:prstGeom>
          <a:solidFill>
            <a:srgbClr val="0C132B"/>
          </a:solidFill>
          <a:ln>
            <a:solidFill>
              <a:srgbClr val="5B1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rgbClr val="E65171"/>
                </a:solidFill>
              </a:rPr>
              <a:t>الوحدة الثانية :التقنية والحياة </a:t>
            </a:r>
          </a:p>
        </p:txBody>
      </p:sp>
    </p:spTree>
    <p:extLst>
      <p:ext uri="{BB962C8B-B14F-4D97-AF65-F5344CB8AC3E}">
        <p14:creationId xmlns:p14="http://schemas.microsoft.com/office/powerpoint/2010/main" val="732482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52712DE-3DDA-42DF-A63D-FE83361898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7543" y="1795941"/>
            <a:ext cx="3019166" cy="27784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977" y="1660370"/>
            <a:ext cx="2927802" cy="27784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D28C0EE-79FC-4B11-89CD-D17DDE1CA2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1902" y="1574305"/>
            <a:ext cx="2947480" cy="277840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F72F0BC-B904-47E3-9C46-4A5AE0C4398F}"/>
              </a:ext>
            </a:extLst>
          </p:cNvPr>
          <p:cNvSpPr/>
          <p:nvPr/>
        </p:nvSpPr>
        <p:spPr>
          <a:xfrm>
            <a:off x="1859462" y="4652977"/>
            <a:ext cx="3373401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altLang="zh-CN" sz="2400" b="1" dirty="0" smtClean="0">
                <a:solidFill>
                  <a:srgbClr val="E65171"/>
                </a:solidFill>
              </a:rPr>
              <a:t>أنواع المستشعرات </a:t>
            </a:r>
            <a:endParaRPr lang="zh-CN" altLang="en-US" sz="2400" b="1" dirty="0">
              <a:solidFill>
                <a:srgbClr val="E6517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C4C08E-5C9E-4A47-A034-67C304D76E08}"/>
              </a:ext>
            </a:extLst>
          </p:cNvPr>
          <p:cNvSpPr/>
          <p:nvPr/>
        </p:nvSpPr>
        <p:spPr>
          <a:xfrm>
            <a:off x="3294654" y="4115608"/>
            <a:ext cx="2165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rgbClr val="E65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المستشعرات</a:t>
            </a:r>
            <a:r>
              <a:rPr lang="ar-SA" altLang="zh-CN" sz="3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CF66E75-51B8-42DE-BF39-71A56A8D99E8}"/>
              </a:ext>
            </a:extLst>
          </p:cNvPr>
          <p:cNvSpPr/>
          <p:nvPr/>
        </p:nvSpPr>
        <p:spPr>
          <a:xfrm>
            <a:off x="5017399" y="4559017"/>
            <a:ext cx="3373401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altLang="zh-CN" sz="2400" b="1" dirty="0" smtClean="0">
                <a:solidFill>
                  <a:srgbClr val="E65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أنواع أنظمة التحكم </a:t>
            </a:r>
            <a:endParaRPr lang="zh-CN" altLang="en-US" sz="2400" b="1" dirty="0">
              <a:solidFill>
                <a:srgbClr val="E6517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6533558" y="3993030"/>
            <a:ext cx="2201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rgbClr val="E65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أنظمة التحكم </a:t>
            </a:r>
            <a:endParaRPr lang="zh-CN" altLang="en-US" sz="3600" b="1" dirty="0">
              <a:solidFill>
                <a:srgbClr val="E65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3DCBBFC-6159-4C07-BB6E-505D04F038F3}"/>
              </a:ext>
            </a:extLst>
          </p:cNvPr>
          <p:cNvSpPr/>
          <p:nvPr/>
        </p:nvSpPr>
        <p:spPr>
          <a:xfrm>
            <a:off x="9030556" y="4002527"/>
            <a:ext cx="2323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rgbClr val="E65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أنظمة المراقبة</a:t>
            </a:r>
            <a:endParaRPr lang="zh-CN" altLang="en-US" sz="3600" b="1" dirty="0">
              <a:solidFill>
                <a:srgbClr val="E65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543454" y="126348"/>
            <a:ext cx="3467725" cy="672777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أهداف الدرس : </a:t>
            </a:r>
            <a:endParaRPr lang="ar-SA" sz="4400" b="1" dirty="0">
              <a:solidFill>
                <a:srgbClr val="E65171"/>
              </a:solidFill>
            </a:endParaRP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A52712DE-3DDA-42DF-A63D-FE83361898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7" y="1835257"/>
            <a:ext cx="3019166" cy="2778404"/>
          </a:xfrm>
          <a:prstGeom prst="rect">
            <a:avLst/>
          </a:prstGeom>
        </p:spPr>
      </p:pic>
      <p:sp>
        <p:nvSpPr>
          <p:cNvPr id="16" name="矩形 9">
            <a:extLst>
              <a:ext uri="{FF2B5EF4-FFF2-40B4-BE49-F238E27FC236}">
                <a16:creationId xmlns:a16="http://schemas.microsoft.com/office/drawing/2014/main" id="{41C4C08E-5C9E-4A47-A034-67C304D76E08}"/>
              </a:ext>
            </a:extLst>
          </p:cNvPr>
          <p:cNvSpPr/>
          <p:nvPr/>
        </p:nvSpPr>
        <p:spPr>
          <a:xfrm>
            <a:off x="-10780" y="4300274"/>
            <a:ext cx="2903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altLang="zh-CN" sz="2400" b="1" dirty="0" smtClean="0">
                <a:solidFill>
                  <a:srgbClr val="E65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أنظمة المكابح التلقائية </a:t>
            </a:r>
            <a:endParaRPr lang="zh-CN" altLang="en-US" sz="2400" b="1" dirty="0">
              <a:solidFill>
                <a:srgbClr val="E65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1599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9104898"/>
              </p:ext>
            </p:extLst>
          </p:nvPr>
        </p:nvGraphicFramePr>
        <p:xfrm>
          <a:off x="2668248" y="128405"/>
          <a:ext cx="9069050" cy="11580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4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أنظمة المكابح التلقائية ..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5د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(الحوار</a:t>
                      </a:r>
                      <a:r>
                        <a:rPr lang="ar-SA" sz="2000" b="1" baseline="0" dirty="0" smtClean="0"/>
                        <a:t> والمناقشة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ما لمقصود بأنظمة المكابح التلقائية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2668248" y="1543987"/>
            <a:ext cx="9069050" cy="794478"/>
          </a:xfrm>
          <a:prstGeom prst="roundRect">
            <a:avLst/>
          </a:prstGeom>
          <a:solidFill>
            <a:srgbClr val="EFEFEF"/>
          </a:solidFill>
          <a:ln>
            <a:solidFill>
              <a:srgbClr val="273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400" b="1" dirty="0" smtClean="0">
                <a:solidFill>
                  <a:srgbClr val="135E81"/>
                </a:solidFill>
              </a:rPr>
              <a:t>قومي بمشاهدة الفيديو التالي واستنتجي ما لفائدة من استخدام أنظمة المكابح التلقائية ؟ </a:t>
            </a:r>
            <a:endParaRPr lang="ar-SA" sz="2400" b="1" dirty="0" smtClean="0">
              <a:solidFill>
                <a:srgbClr val="C00000"/>
              </a:solidFill>
            </a:endParaRPr>
          </a:p>
          <a:p>
            <a:pPr algn="r"/>
            <a:endParaRPr lang="ar-SA" sz="2400" b="1" dirty="0" smtClean="0">
              <a:solidFill>
                <a:srgbClr val="135E81"/>
              </a:solidFill>
            </a:endParaRPr>
          </a:p>
        </p:txBody>
      </p:sp>
      <p:pic>
        <p:nvPicPr>
          <p:cNvPr id="7" name="雷锋PPT网www.lfppt.com">
            <a:extLst>
              <a:ext uri="{FF2B5EF4-FFF2-40B4-BE49-F238E27FC236}">
                <a16:creationId xmlns:a16="http://schemas.microsoft.com/office/drawing/2014/main" id="{8477E836-8CD6-49F0-A6AA-A8AC2DF399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28518">
            <a:off x="304174" y="4282750"/>
            <a:ext cx="2454203" cy="3212858"/>
          </a:xfrm>
          <a:prstGeom prst="rect">
            <a:avLst/>
          </a:prstGeom>
        </p:spPr>
      </p:pic>
      <p:pic>
        <p:nvPicPr>
          <p:cNvPr id="2" name="IMG_909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2788" y="2580997"/>
            <a:ext cx="8494510" cy="392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6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7355301"/>
              </p:ext>
            </p:extLst>
          </p:nvPr>
        </p:nvGraphicFramePr>
        <p:xfrm>
          <a:off x="2706661" y="399562"/>
          <a:ext cx="9069050" cy="11580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4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أنظمة المكابح التلقائية ..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5د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(الحوار</a:t>
                      </a:r>
                      <a:r>
                        <a:rPr lang="ar-SA" sz="2000" b="1" baseline="0" dirty="0" smtClean="0"/>
                        <a:t> والمناقشة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ما لمقصود بأنظمة المكابح التلقائية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雷锋PPT网www.lfppt.com">
            <a:extLst>
              <a:ext uri="{FF2B5EF4-FFF2-40B4-BE49-F238E27FC236}">
                <a16:creationId xmlns:a16="http://schemas.microsoft.com/office/drawing/2014/main" id="{8477E836-8CD6-49F0-A6AA-A8AC2DF399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28518">
            <a:off x="227579" y="4706855"/>
            <a:ext cx="2066138" cy="27048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531" y="1648918"/>
            <a:ext cx="9074180" cy="47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33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23F3CD-3D34-4040-8040-616213061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9057" y="2428407"/>
            <a:ext cx="3512943" cy="4182254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373943"/>
              </p:ext>
            </p:extLst>
          </p:nvPr>
        </p:nvGraphicFramePr>
        <p:xfrm>
          <a:off x="240708" y="296681"/>
          <a:ext cx="6079874" cy="6264921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105714">
                  <a:extLst>
                    <a:ext uri="{9D8B030D-6E8A-4147-A177-3AD203B41FA5}">
                      <a16:colId xmlns:a16="http://schemas.microsoft.com/office/drawing/2014/main" val="4237904607"/>
                    </a:ext>
                  </a:extLst>
                </a:gridCol>
                <a:gridCol w="1303525">
                  <a:extLst>
                    <a:ext uri="{9D8B030D-6E8A-4147-A177-3AD203B41FA5}">
                      <a16:colId xmlns:a16="http://schemas.microsoft.com/office/drawing/2014/main" val="3519128465"/>
                    </a:ext>
                  </a:extLst>
                </a:gridCol>
                <a:gridCol w="1367111">
                  <a:extLst>
                    <a:ext uri="{9D8B030D-6E8A-4147-A177-3AD203B41FA5}">
                      <a16:colId xmlns:a16="http://schemas.microsoft.com/office/drawing/2014/main" val="2094644862"/>
                    </a:ext>
                  </a:extLst>
                </a:gridCol>
                <a:gridCol w="1303524">
                  <a:extLst>
                    <a:ext uri="{9D8B030D-6E8A-4147-A177-3AD203B41FA5}">
                      <a16:colId xmlns:a16="http://schemas.microsoft.com/office/drawing/2014/main" val="636736995"/>
                    </a:ext>
                  </a:extLst>
                </a:gridCol>
              </a:tblGrid>
              <a:tr h="1112947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 smtClean="0"/>
                        <a:t> </a:t>
                      </a:r>
                    </a:p>
                    <a:p>
                      <a:pPr algn="ctr" rtl="1"/>
                      <a:r>
                        <a:rPr lang="ar-SA" sz="2800" dirty="0" smtClean="0"/>
                        <a:t>الفقرات </a:t>
                      </a:r>
                      <a:endParaRPr lang="ar-SA" sz="28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/>
                      <a:endParaRPr lang="ar-SA" sz="2800" baseline="0" dirty="0" smtClean="0"/>
                    </a:p>
                    <a:p>
                      <a:pPr algn="ctr" rtl="1"/>
                      <a:r>
                        <a:rPr lang="ar-SA" sz="2800" baseline="0" dirty="0" smtClean="0"/>
                        <a:t> اختاري الإجابة الصحيحة </a:t>
                      </a:r>
                      <a:endParaRPr lang="ar-SA" sz="2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273883"/>
                  </a:ext>
                </a:extLst>
              </a:tr>
              <a:tr h="1112947"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هو نظام يقوم بإدارة أو توجيه أو إعطاء أوامر أو تنظيم سلوك الأجهزة أو الأنظمة الأخرة باستخدام حلقات التحكم لتحقيق النتيجة المطلوبة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أنظمة المراقبة </a:t>
                      </a:r>
                      <a:endParaRPr lang="ar-S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أنظمة التحكم </a:t>
                      </a:r>
                      <a:endParaRPr lang="ar-S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المستشعرات </a:t>
                      </a:r>
                      <a:endParaRPr lang="ar-SA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7576896"/>
                  </a:ext>
                </a:extLst>
              </a:tr>
              <a:tr h="1112947">
                <a:tc>
                  <a:txBody>
                    <a:bodyPr/>
                    <a:lstStyle/>
                    <a:p>
                      <a:pPr algn="r" rtl="1"/>
                      <a:endParaRPr lang="ar-SA" b="1" dirty="0" smtClean="0"/>
                    </a:p>
                    <a:p>
                      <a:pPr algn="r" rtl="1"/>
                      <a:r>
                        <a:rPr lang="ar-SA" b="1" dirty="0" smtClean="0"/>
                        <a:t>الثلاجة مثال على نظام تحكم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SA" b="1" dirty="0" smtClean="0"/>
                    </a:p>
                    <a:p>
                      <a:pPr algn="r" rtl="1"/>
                      <a:r>
                        <a:rPr lang="ar-SA" b="1" dirty="0" smtClean="0"/>
                        <a:t>   مغلق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SA" b="1" dirty="0" smtClean="0"/>
                    </a:p>
                    <a:p>
                      <a:pPr algn="r" rtl="1"/>
                      <a:r>
                        <a:rPr lang="ar-SA" b="1" baseline="0" dirty="0"/>
                        <a:t> </a:t>
                      </a:r>
                      <a:r>
                        <a:rPr lang="ar-SA" b="1" baseline="0" dirty="0" smtClean="0"/>
                        <a:t>  مفتوح </a:t>
                      </a:r>
                      <a:endParaRPr lang="ar-SA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425042"/>
                  </a:ext>
                </a:extLst>
              </a:tr>
              <a:tr h="1112947"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مستشعر</a:t>
                      </a:r>
                      <a:r>
                        <a:rPr lang="ar-SA" b="1" baseline="0" dirty="0" smtClean="0"/>
                        <a:t> يكتشف المخاطر </a:t>
                      </a:r>
                      <a:r>
                        <a:rPr lang="ar-SA" b="1" baseline="0" dirty="0" err="1" smtClean="0"/>
                        <a:t>الثابته</a:t>
                      </a:r>
                      <a:r>
                        <a:rPr lang="ar-SA" b="1" baseline="0" dirty="0" smtClean="0"/>
                        <a:t> كإشارات التوقف من خلال قاعدة بيانات موقعها .</a:t>
                      </a:r>
                      <a:endParaRPr lang="ar-SA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 مستشعر الإضاءة</a:t>
                      </a:r>
                      <a:r>
                        <a:rPr lang="ar-SA" b="1" baseline="0" dirty="0" smtClean="0"/>
                        <a:t>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 مستشعر تحديد المواقع</a:t>
                      </a:r>
                      <a:r>
                        <a:rPr lang="ar-SA" b="1" baseline="0" dirty="0" smtClean="0"/>
                        <a:t>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 مستشعر الضغط </a:t>
                      </a:r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912839"/>
                  </a:ext>
                </a:extLst>
              </a:tr>
              <a:tr h="1112947"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نظام تحكم </a:t>
                      </a:r>
                      <a:r>
                        <a:rPr lang="ar-SA" b="1" dirty="0" err="1" smtClean="0"/>
                        <a:t>لايقدم</a:t>
                      </a:r>
                      <a:r>
                        <a:rPr lang="ar-SA" b="1" dirty="0" smtClean="0"/>
                        <a:t> تغذية راجعة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 مغلق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b="1" dirty="0" smtClean="0"/>
                        <a:t>   مفتوح 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015456"/>
                  </a:ext>
                </a:extLst>
              </a:tr>
            </a:tbl>
          </a:graphicData>
        </a:graphic>
      </p:graphicFrame>
      <p:graphicFrame>
        <p:nvGraphicFramePr>
          <p:cNvPr id="19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8815091"/>
              </p:ext>
            </p:extLst>
          </p:nvPr>
        </p:nvGraphicFramePr>
        <p:xfrm>
          <a:off x="7746772" y="366459"/>
          <a:ext cx="4251626" cy="164574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1062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3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 gridSpan="4">
                  <a:txBody>
                    <a:bodyPr/>
                    <a:lstStyle/>
                    <a:p>
                      <a:pPr algn="ctr" rtl="1"/>
                      <a:r>
                        <a:rPr lang="ar-SA" sz="3600" dirty="0" smtClean="0"/>
                        <a:t>تقويم ختامي </a:t>
                      </a:r>
                      <a:endParaRPr lang="ar-SA" sz="3600" dirty="0">
                        <a:solidFill>
                          <a:srgbClr val="00206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r-SA" dirty="0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 smtClean="0"/>
                        <a:t>مدته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 smtClean="0"/>
                        <a:t>5د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dirty="0" smtClean="0"/>
                        <a:t>فردي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dirty="0" smtClean="0"/>
                        <a:t>يتم اختيار طالبة باستخدام</a:t>
                      </a:r>
                      <a:r>
                        <a:rPr lang="ar-SA" sz="1800" baseline="0" dirty="0" smtClean="0"/>
                        <a:t> </a:t>
                      </a:r>
                      <a:r>
                        <a:rPr lang="ar-SA" sz="1800" dirty="0" smtClean="0"/>
                        <a:t>موقع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rgbClr val="FF7995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endParaRPr lang="ar-SA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" name="Picture 19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1890" y="1427591"/>
            <a:ext cx="1194333" cy="5409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716647" y="1427591"/>
            <a:ext cx="1229194" cy="1727028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sp>
        <p:nvSpPr>
          <p:cNvPr id="22" name="Rectangle 21"/>
          <p:cNvSpPr/>
          <p:nvPr/>
        </p:nvSpPr>
        <p:spPr>
          <a:xfrm>
            <a:off x="2945841" y="3154619"/>
            <a:ext cx="1229194" cy="10792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sp>
        <p:nvSpPr>
          <p:cNvPr id="23" name="Rectangle 22"/>
          <p:cNvSpPr/>
          <p:nvPr/>
        </p:nvSpPr>
        <p:spPr>
          <a:xfrm>
            <a:off x="1642070" y="4233911"/>
            <a:ext cx="1229194" cy="10792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  <p:sp>
        <p:nvSpPr>
          <p:cNvPr id="24" name="Rectangle 23"/>
          <p:cNvSpPr/>
          <p:nvPr/>
        </p:nvSpPr>
        <p:spPr>
          <a:xfrm>
            <a:off x="1642070" y="5397756"/>
            <a:ext cx="1229194" cy="107929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478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23F3CD-3D34-4040-8040-616213061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9057" y="2428407"/>
            <a:ext cx="3512943" cy="4182254"/>
          </a:xfrm>
          <a:prstGeom prst="rect">
            <a:avLst/>
          </a:prstGeom>
        </p:spPr>
      </p:pic>
      <p:graphicFrame>
        <p:nvGraphicFramePr>
          <p:cNvPr id="19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8230592"/>
              </p:ext>
            </p:extLst>
          </p:nvPr>
        </p:nvGraphicFramePr>
        <p:xfrm>
          <a:off x="299803" y="799125"/>
          <a:ext cx="7351448" cy="179814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1837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3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4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16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 gridSpan="4">
                  <a:txBody>
                    <a:bodyPr/>
                    <a:lstStyle/>
                    <a:p>
                      <a:pPr algn="ctr" rtl="1"/>
                      <a:r>
                        <a:rPr lang="ar-SA" sz="3600" dirty="0" smtClean="0"/>
                        <a:t>تقويم ختامي </a:t>
                      </a:r>
                      <a:endParaRPr lang="ar-SA" sz="3600" dirty="0">
                        <a:solidFill>
                          <a:srgbClr val="00206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r-SA" dirty="0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/>
                    </a:p>
                  </a:txBody>
                  <a:tcPr marL="91445" marR="91445" marT="45690" marB="45690">
                    <a:solidFill>
                      <a:srgbClr val="FA98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/>
                        <a:t>مدته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/>
                        <a:t>3د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 smtClean="0"/>
                        <a:t>كوني</a:t>
                      </a:r>
                      <a:r>
                        <a:rPr lang="ar-SA" sz="2800" b="1" baseline="0" dirty="0" smtClean="0"/>
                        <a:t> سؤال وقومي بتوجيهه لزميلاتك </a:t>
                      </a:r>
                      <a:endParaRPr lang="ar-SA" sz="2800" b="1" dirty="0" smtClean="0"/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 smtClean="0">
                        <a:solidFill>
                          <a:srgbClr val="FF7995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1800" b="1" dirty="0" smtClean="0">
                          <a:solidFill>
                            <a:schemeClr val="tx1"/>
                          </a:solidFill>
                        </a:rPr>
                        <a:t>تحصلي على نقطة  </a:t>
                      </a:r>
                      <a:r>
                        <a:rPr lang="ar-SA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☺</a:t>
                      </a:r>
                      <a:endParaRPr lang="ar-SA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6853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蓝色&#10;&#10;已生成高可信度的说明">
            <a:extLst>
              <a:ext uri="{FF2B5EF4-FFF2-40B4-BE49-F238E27FC236}">
                <a16:creationId xmlns:a16="http://schemas.microsoft.com/office/drawing/2014/main" id="{2FEF6767-406F-4609-832C-6F523DECE2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64614" y="0"/>
            <a:ext cx="1060112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81F30C8-DB6A-4D5A-A677-75446B3525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738" y="1447796"/>
            <a:ext cx="6109369" cy="54102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D812BD2-A1EA-46B9-9F8F-3228A321FD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165177" y="1580394"/>
            <a:ext cx="3467725" cy="672777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الواجب : </a:t>
            </a:r>
            <a:endParaRPr lang="ar-SA" sz="4400" b="1" dirty="0">
              <a:solidFill>
                <a:srgbClr val="E6517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97452" y="2385769"/>
            <a:ext cx="3467725" cy="1646585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التدريب 1</a:t>
            </a:r>
          </a:p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التدريب 5</a:t>
            </a:r>
          </a:p>
        </p:txBody>
      </p:sp>
    </p:spTree>
    <p:extLst>
      <p:ext uri="{BB962C8B-B14F-4D97-AF65-F5344CB8AC3E}">
        <p14:creationId xmlns:p14="http://schemas.microsoft.com/office/powerpoint/2010/main" val="349885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FCDBD6D-7259-49E4-A9DD-9C8911065C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7862" y="1354239"/>
            <a:ext cx="8924137" cy="51348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63AD15-EDFA-43FC-B9CB-0F1DA819BE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505" y="5190784"/>
            <a:ext cx="2980832" cy="8129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84F4CC4-38BA-417F-A900-5FE1ED7243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945" y="697107"/>
            <a:ext cx="3597343" cy="46786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9EAA7DC-4E4D-4113-84B6-9B9AE7A66E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2351" y="-30673"/>
            <a:ext cx="1106482" cy="79912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E0FC02F-F880-424A-B4B6-2A6BBFEBC7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79" y="6188893"/>
            <a:ext cx="1106482" cy="79912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374626" y="1891093"/>
            <a:ext cx="3467725" cy="1646585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شكراً لكن ..</a:t>
            </a:r>
            <a:endParaRPr lang="ar-SA" sz="4400" b="1" dirty="0" smtClean="0">
              <a:solidFill>
                <a:srgbClr val="E65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52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1D1F2828-0C72-4C52-B5DD-C3A953FA7588}"/>
              </a:ext>
            </a:extLst>
          </p:cNvPr>
          <p:cNvSpPr/>
          <p:nvPr/>
        </p:nvSpPr>
        <p:spPr>
          <a:xfrm>
            <a:off x="4991100" y="2324100"/>
            <a:ext cx="2209800" cy="2209800"/>
          </a:xfrm>
          <a:prstGeom prst="ellipse">
            <a:avLst/>
          </a:prstGeom>
          <a:noFill/>
          <a:ln w="63500">
            <a:solidFill>
              <a:srgbClr val="E65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096A8B2-5AA4-45D2-A86A-77C98423EF09}"/>
              </a:ext>
            </a:extLst>
          </p:cNvPr>
          <p:cNvSpPr txBox="1"/>
          <p:nvPr/>
        </p:nvSpPr>
        <p:spPr>
          <a:xfrm rot="2738573">
            <a:off x="4036801" y="1403323"/>
            <a:ext cx="4118400" cy="4116720"/>
          </a:xfrm>
          <a:prstGeom prst="rect">
            <a:avLst/>
          </a:prstGeom>
          <a:noFill/>
        </p:spPr>
        <p:txBody>
          <a:bodyPr wrap="square" rtlCol="0">
            <a:prstTxWarp prst="textCirclePour">
              <a:avLst>
                <a:gd name="adj1" fmla="val 11320168"/>
                <a:gd name="adj2" fmla="val 80354"/>
              </a:avLst>
            </a:prstTxWarp>
            <a:spAutoFit/>
          </a:bodyPr>
          <a:lstStyle/>
          <a:p>
            <a:r>
              <a:rPr lang="en-US" altLang="zh-CN" dirty="0">
                <a:ln>
                  <a:solidFill>
                    <a:srgbClr val="E65171"/>
                  </a:solidFill>
                </a:ln>
              </a:rPr>
              <a:t>----------------------------------------------------------------------------------------</a:t>
            </a:r>
            <a:endParaRPr lang="zh-CN" altLang="en-US" dirty="0">
              <a:ln>
                <a:solidFill>
                  <a:srgbClr val="E65171"/>
                </a:solidFill>
              </a:ln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2B6B631-16E0-4192-8E37-0FD98EA52E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5161">
            <a:off x="697048" y="1959892"/>
            <a:ext cx="4562942" cy="5973460"/>
          </a:xfrm>
          <a:prstGeom prst="rect">
            <a:avLst/>
          </a:prstGeom>
        </p:spPr>
      </p:pic>
      <p:pic>
        <p:nvPicPr>
          <p:cNvPr id="11" name="雷锋PPT网www.lfppt.com">
            <a:extLst>
              <a:ext uri="{FF2B5EF4-FFF2-40B4-BE49-F238E27FC236}">
                <a16:creationId xmlns:a16="http://schemas.microsoft.com/office/drawing/2014/main" id="{4C92F0C5-3E56-4ABE-9694-E2B3166FD3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7686420" y="-603166"/>
            <a:ext cx="3902414" cy="5108746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CEB573A1-2DF5-4CD5-92C1-EF44001CF4E8}"/>
              </a:ext>
            </a:extLst>
          </p:cNvPr>
          <p:cNvSpPr/>
          <p:nvPr/>
        </p:nvSpPr>
        <p:spPr>
          <a:xfrm>
            <a:off x="5482534" y="2849880"/>
            <a:ext cx="1158240" cy="1158240"/>
          </a:xfrm>
          <a:prstGeom prst="ellipse">
            <a:avLst/>
          </a:prstGeom>
          <a:noFill/>
          <a:ln w="250825">
            <a:solidFill>
              <a:srgbClr val="E65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176140" y="174345"/>
            <a:ext cx="4362138" cy="1776862"/>
          </a:xfrm>
          <a:prstGeom prst="roundRect">
            <a:avLst/>
          </a:prstGeom>
          <a:solidFill>
            <a:srgbClr val="0C132B"/>
          </a:solidFill>
          <a:ln>
            <a:solidFill>
              <a:srgbClr val="5B1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E65171"/>
                </a:solidFill>
              </a:rPr>
              <a:t>الوحدة الثانية : التقنية والحياة </a:t>
            </a:r>
          </a:p>
          <a:p>
            <a:pPr algn="ctr"/>
            <a:r>
              <a:rPr lang="ar-SA" sz="2800" b="1" dirty="0" smtClean="0">
                <a:solidFill>
                  <a:srgbClr val="E65171"/>
                </a:solidFill>
              </a:rPr>
              <a:t>الدرس الأول : المراقبة والتحكم </a:t>
            </a:r>
            <a:endParaRPr lang="ar-SA" sz="2800" b="1" dirty="0">
              <a:solidFill>
                <a:srgbClr val="E6517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433593" y="4596199"/>
            <a:ext cx="3288468" cy="1776862"/>
          </a:xfrm>
          <a:prstGeom prst="roundRect">
            <a:avLst/>
          </a:prstGeom>
          <a:solidFill>
            <a:srgbClr val="0C132B"/>
          </a:solidFill>
          <a:ln>
            <a:solidFill>
              <a:srgbClr val="5B1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 smtClean="0">
                <a:solidFill>
                  <a:srgbClr val="E65171"/>
                </a:solidFill>
              </a:rPr>
              <a:t>أهداف الدرس </a:t>
            </a:r>
            <a:endParaRPr lang="ar-SA" sz="6000" b="1" dirty="0">
              <a:solidFill>
                <a:srgbClr val="E65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01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52712DE-3DDA-42DF-A63D-FE83361898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7543" y="1795941"/>
            <a:ext cx="3019166" cy="27784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977" y="1660370"/>
            <a:ext cx="2927802" cy="27784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D28C0EE-79FC-4B11-89CD-D17DDE1CA2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1902" y="1574305"/>
            <a:ext cx="2947480" cy="277840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F72F0BC-B904-47E3-9C46-4A5AE0C4398F}"/>
              </a:ext>
            </a:extLst>
          </p:cNvPr>
          <p:cNvSpPr/>
          <p:nvPr/>
        </p:nvSpPr>
        <p:spPr>
          <a:xfrm>
            <a:off x="1859462" y="4652977"/>
            <a:ext cx="3373401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altLang="zh-CN" sz="2400" b="1" dirty="0" smtClean="0">
                <a:solidFill>
                  <a:schemeClr val="bg1"/>
                </a:solidFill>
              </a:rPr>
              <a:t>أنواع المستشعرات 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C4C08E-5C9E-4A47-A034-67C304D76E08}"/>
              </a:ext>
            </a:extLst>
          </p:cNvPr>
          <p:cNvSpPr/>
          <p:nvPr/>
        </p:nvSpPr>
        <p:spPr>
          <a:xfrm>
            <a:off x="3294654" y="4115608"/>
            <a:ext cx="2165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المستشعرات 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CF66E75-51B8-42DE-BF39-71A56A8D99E8}"/>
              </a:ext>
            </a:extLst>
          </p:cNvPr>
          <p:cNvSpPr/>
          <p:nvPr/>
        </p:nvSpPr>
        <p:spPr>
          <a:xfrm>
            <a:off x="5017399" y="4559017"/>
            <a:ext cx="3373401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أنواع أنظمة التحكم </a:t>
            </a:r>
            <a:endParaRPr lang="zh-CN" altLang="en-US" sz="2400" b="1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6533558" y="3993030"/>
            <a:ext cx="2201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أنظمة التحكم 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3DCBBFC-6159-4C07-BB6E-505D04F038F3}"/>
              </a:ext>
            </a:extLst>
          </p:cNvPr>
          <p:cNvSpPr/>
          <p:nvPr/>
        </p:nvSpPr>
        <p:spPr>
          <a:xfrm>
            <a:off x="9030556" y="4002527"/>
            <a:ext cx="2323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أنظمة المراقبة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543454" y="126348"/>
            <a:ext cx="3467725" cy="672777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أهداف الدرس : </a:t>
            </a:r>
            <a:endParaRPr lang="ar-SA" sz="4400" b="1" dirty="0">
              <a:solidFill>
                <a:srgbClr val="E65171"/>
              </a:solidFill>
            </a:endParaRP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A52712DE-3DDA-42DF-A63D-FE83361898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7" y="1835257"/>
            <a:ext cx="3019166" cy="2778404"/>
          </a:xfrm>
          <a:prstGeom prst="rect">
            <a:avLst/>
          </a:prstGeom>
        </p:spPr>
      </p:pic>
      <p:sp>
        <p:nvSpPr>
          <p:cNvPr id="16" name="矩形 9">
            <a:extLst>
              <a:ext uri="{FF2B5EF4-FFF2-40B4-BE49-F238E27FC236}">
                <a16:creationId xmlns:a16="http://schemas.microsoft.com/office/drawing/2014/main" id="{41C4C08E-5C9E-4A47-A034-67C304D76E08}"/>
              </a:ext>
            </a:extLst>
          </p:cNvPr>
          <p:cNvSpPr/>
          <p:nvPr/>
        </p:nvSpPr>
        <p:spPr>
          <a:xfrm>
            <a:off x="-10780" y="4300274"/>
            <a:ext cx="2903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أنظمة المكابح التلقائية 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6974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52712DE-3DDA-42DF-A63D-FE83361898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7543" y="1795941"/>
            <a:ext cx="3019166" cy="27784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977" y="1660370"/>
            <a:ext cx="2927802" cy="27784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D28C0EE-79FC-4B11-89CD-D17DDE1CA2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1902" y="1574305"/>
            <a:ext cx="2947480" cy="277840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F72F0BC-B904-47E3-9C46-4A5AE0C4398F}"/>
              </a:ext>
            </a:extLst>
          </p:cNvPr>
          <p:cNvSpPr/>
          <p:nvPr/>
        </p:nvSpPr>
        <p:spPr>
          <a:xfrm>
            <a:off x="1859462" y="4652977"/>
            <a:ext cx="3373401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altLang="zh-CN" sz="2400" b="1" dirty="0" smtClean="0">
                <a:solidFill>
                  <a:schemeClr val="bg1"/>
                </a:solidFill>
              </a:rPr>
              <a:t>أنواع المستشعرات 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C4C08E-5C9E-4A47-A034-67C304D76E08}"/>
              </a:ext>
            </a:extLst>
          </p:cNvPr>
          <p:cNvSpPr/>
          <p:nvPr/>
        </p:nvSpPr>
        <p:spPr>
          <a:xfrm>
            <a:off x="3294654" y="4115608"/>
            <a:ext cx="2165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المستشعرات 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CF66E75-51B8-42DE-BF39-71A56A8D99E8}"/>
              </a:ext>
            </a:extLst>
          </p:cNvPr>
          <p:cNvSpPr/>
          <p:nvPr/>
        </p:nvSpPr>
        <p:spPr>
          <a:xfrm>
            <a:off x="5017399" y="4559017"/>
            <a:ext cx="3373401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أنواع أنظمة التحكم </a:t>
            </a:r>
            <a:endParaRPr lang="zh-CN" altLang="en-US" sz="2400" b="1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6533558" y="3993030"/>
            <a:ext cx="2201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أنظمة التحكم 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3DCBBFC-6159-4C07-BB6E-505D04F038F3}"/>
              </a:ext>
            </a:extLst>
          </p:cNvPr>
          <p:cNvSpPr/>
          <p:nvPr/>
        </p:nvSpPr>
        <p:spPr>
          <a:xfrm>
            <a:off x="9030556" y="4002527"/>
            <a:ext cx="2323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rgbClr val="E65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أنظمة المراقبة</a:t>
            </a:r>
            <a:endParaRPr lang="zh-CN" altLang="en-US" sz="3600" b="1" dirty="0">
              <a:solidFill>
                <a:srgbClr val="E65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543454" y="126348"/>
            <a:ext cx="3467725" cy="672777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أهداف الدرس : </a:t>
            </a:r>
            <a:endParaRPr lang="ar-SA" sz="4400" b="1" dirty="0">
              <a:solidFill>
                <a:srgbClr val="E65171"/>
              </a:solidFill>
            </a:endParaRP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A52712DE-3DDA-42DF-A63D-FE83361898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7" y="1835257"/>
            <a:ext cx="3019166" cy="2778404"/>
          </a:xfrm>
          <a:prstGeom prst="rect">
            <a:avLst/>
          </a:prstGeom>
        </p:spPr>
      </p:pic>
      <p:sp>
        <p:nvSpPr>
          <p:cNvPr id="16" name="矩形 9">
            <a:extLst>
              <a:ext uri="{FF2B5EF4-FFF2-40B4-BE49-F238E27FC236}">
                <a16:creationId xmlns:a16="http://schemas.microsoft.com/office/drawing/2014/main" id="{41C4C08E-5C9E-4A47-A034-67C304D76E08}"/>
              </a:ext>
            </a:extLst>
          </p:cNvPr>
          <p:cNvSpPr/>
          <p:nvPr/>
        </p:nvSpPr>
        <p:spPr>
          <a:xfrm>
            <a:off x="-10780" y="4300274"/>
            <a:ext cx="2903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أنظمة المكابح التلقائية 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636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C91643A-9A73-44F4-957F-B0D853FD58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619" y="2659296"/>
            <a:ext cx="4171381" cy="4198704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6547542"/>
              </p:ext>
            </p:extLst>
          </p:nvPr>
        </p:nvGraphicFramePr>
        <p:xfrm>
          <a:off x="239841" y="113415"/>
          <a:ext cx="9069050" cy="11580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1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أنظمة المراقبة 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2د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قراءة الصور – الحوار</a:t>
                      </a:r>
                      <a:r>
                        <a:rPr lang="ar-SA" sz="2000" b="1" baseline="0" dirty="0" smtClean="0"/>
                        <a:t> والمناقشة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ما لمقصود بأنظمة المراقبة اذكري مثال عليها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119" y="1607135"/>
            <a:ext cx="3744758" cy="2665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842" y="1576959"/>
            <a:ext cx="3614536" cy="2695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41" y="4452079"/>
            <a:ext cx="7570036" cy="183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12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C91643A-9A73-44F4-957F-B0D853FD58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619" y="2659296"/>
            <a:ext cx="4171381" cy="4198704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/>
          </p:nvPr>
        </p:nvGraphicFramePr>
        <p:xfrm>
          <a:off x="239841" y="113415"/>
          <a:ext cx="9069050" cy="11580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1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أنظمة المراقبة 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2د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قراءة الصور – الحوار</a:t>
                      </a:r>
                      <a:r>
                        <a:rPr lang="ar-SA" sz="2000" b="1" baseline="0" dirty="0" smtClean="0"/>
                        <a:t> والمناقشة </a:t>
                      </a:r>
                      <a:r>
                        <a:rPr lang="ar-SA" sz="2000" b="1" dirty="0" smtClean="0"/>
                        <a:t>)</a:t>
                      </a:r>
                      <a:r>
                        <a:rPr lang="ar-SA" sz="2000" b="1" baseline="0" dirty="0" smtClean="0"/>
                        <a:t> ما لمقصود بأنظمة المراقبة اذكري مثال عليها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239841" y="1618938"/>
            <a:ext cx="7780778" cy="4751882"/>
          </a:xfrm>
          <a:prstGeom prst="roundRect">
            <a:avLst/>
          </a:prstGeom>
          <a:solidFill>
            <a:srgbClr val="EFEFEF"/>
          </a:solidFill>
          <a:ln>
            <a:solidFill>
              <a:srgbClr val="273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TextBox 3"/>
          <p:cNvSpPr txBox="1"/>
          <p:nvPr/>
        </p:nvSpPr>
        <p:spPr>
          <a:xfrm>
            <a:off x="719528" y="1993692"/>
            <a:ext cx="6880485" cy="40934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 smtClean="0">
                <a:solidFill>
                  <a:srgbClr val="4D6B9C"/>
                </a:solidFill>
                <a:cs typeface="+mj-cs"/>
              </a:rPr>
              <a:t>أنظمة المراقبة :</a:t>
            </a:r>
          </a:p>
          <a:p>
            <a:pPr algn="r" rtl="1"/>
            <a:r>
              <a:rPr lang="ar-SA" sz="2400" b="1" dirty="0" smtClean="0">
                <a:cs typeface="+mj-cs"/>
              </a:rPr>
              <a:t>يتم تصميم نظام المراقبة لمراقبة البيانات وتقديمها إلى نظام آخر أو لخادم او شبكة أخرى </a:t>
            </a:r>
          </a:p>
          <a:p>
            <a:pPr algn="r" rtl="1"/>
            <a:r>
              <a:rPr lang="ar-SA" sz="2400" b="1" dirty="0" smtClean="0">
                <a:cs typeface="+mj-cs"/>
              </a:rPr>
              <a:t>تعتمد عملية المراقبة في أنظمتها المتزامنة على المستشعرات حيث يفحص النظام البيانات التي تجمعها هذه المستشعرات ويحللها ويقوم بالعمل بناء على مخرجاتها .</a:t>
            </a:r>
          </a:p>
          <a:p>
            <a:pPr algn="r" rtl="1"/>
            <a:endParaRPr lang="ar-SA" sz="2400" b="1" dirty="0" smtClean="0">
              <a:cs typeface="+mj-cs"/>
            </a:endParaRPr>
          </a:p>
          <a:p>
            <a:pPr algn="r" rtl="1"/>
            <a:endParaRPr lang="ar-SA" dirty="0">
              <a:cs typeface="+mj-cs"/>
            </a:endParaRPr>
          </a:p>
          <a:p>
            <a:pPr algn="r" rtl="1"/>
            <a:r>
              <a:rPr lang="ar-SA" sz="2800" b="1" dirty="0" smtClean="0">
                <a:solidFill>
                  <a:srgbClr val="4D6B9C"/>
                </a:solidFill>
                <a:cs typeface="+mj-cs"/>
              </a:rPr>
              <a:t>مثال على ذلك : </a:t>
            </a:r>
          </a:p>
          <a:p>
            <a:pPr algn="r" rtl="1"/>
            <a:r>
              <a:rPr lang="ar-SA" sz="2400" b="1" dirty="0" smtClean="0">
                <a:cs typeface="+mj-cs"/>
              </a:rPr>
              <a:t>أنظمة الإنذار ضد السرقة </a:t>
            </a:r>
          </a:p>
          <a:p>
            <a:pPr algn="r" rtl="1"/>
            <a:endParaRPr lang="ar-SA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41845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52712DE-3DDA-42DF-A63D-FE83361898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7543" y="1795941"/>
            <a:ext cx="3019166" cy="27784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AB6980-0F8C-4014-89CF-21B1287E5D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977" y="1660370"/>
            <a:ext cx="2927802" cy="27784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D28C0EE-79FC-4B11-89CD-D17DDE1CA2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1902" y="1574305"/>
            <a:ext cx="2947480" cy="277840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F72F0BC-B904-47E3-9C46-4A5AE0C4398F}"/>
              </a:ext>
            </a:extLst>
          </p:cNvPr>
          <p:cNvSpPr/>
          <p:nvPr/>
        </p:nvSpPr>
        <p:spPr>
          <a:xfrm>
            <a:off x="1859462" y="4652977"/>
            <a:ext cx="3373401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altLang="zh-CN" sz="2400" b="1" dirty="0" smtClean="0">
                <a:solidFill>
                  <a:schemeClr val="bg1"/>
                </a:solidFill>
              </a:rPr>
              <a:t>أنواع المستشعرات 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1C4C08E-5C9E-4A47-A034-67C304D76E08}"/>
              </a:ext>
            </a:extLst>
          </p:cNvPr>
          <p:cNvSpPr/>
          <p:nvPr/>
        </p:nvSpPr>
        <p:spPr>
          <a:xfrm>
            <a:off x="3294654" y="4115608"/>
            <a:ext cx="21659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المستشعرات 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CF66E75-51B8-42DE-BF39-71A56A8D99E8}"/>
              </a:ext>
            </a:extLst>
          </p:cNvPr>
          <p:cNvSpPr/>
          <p:nvPr/>
        </p:nvSpPr>
        <p:spPr>
          <a:xfrm>
            <a:off x="5017399" y="4559017"/>
            <a:ext cx="3373401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altLang="zh-CN" sz="2400" b="1" dirty="0" smtClean="0">
                <a:solidFill>
                  <a:srgbClr val="E65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أنواع أنظمة التحكم </a:t>
            </a:r>
            <a:endParaRPr lang="zh-CN" altLang="en-US" sz="2400" b="1" dirty="0">
              <a:solidFill>
                <a:srgbClr val="E6517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12F34CC-5BD6-40D3-8B09-36A4D4E33C74}"/>
              </a:ext>
            </a:extLst>
          </p:cNvPr>
          <p:cNvSpPr/>
          <p:nvPr/>
        </p:nvSpPr>
        <p:spPr>
          <a:xfrm>
            <a:off x="6533558" y="3993030"/>
            <a:ext cx="2201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rgbClr val="E65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أنظمة التحكم </a:t>
            </a:r>
            <a:endParaRPr lang="zh-CN" altLang="en-US" sz="3600" b="1" dirty="0">
              <a:solidFill>
                <a:srgbClr val="E65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3DCBBFC-6159-4C07-BB6E-505D04F038F3}"/>
              </a:ext>
            </a:extLst>
          </p:cNvPr>
          <p:cNvSpPr/>
          <p:nvPr/>
        </p:nvSpPr>
        <p:spPr>
          <a:xfrm>
            <a:off x="9030556" y="4002527"/>
            <a:ext cx="23230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zh-CN" sz="3600" b="1" dirty="0" smtClean="0">
                <a:solidFill>
                  <a:srgbClr val="E65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أنظمة المراقبة</a:t>
            </a:r>
            <a:endParaRPr lang="zh-CN" altLang="en-US" sz="3600" b="1" dirty="0">
              <a:solidFill>
                <a:srgbClr val="E651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543454" y="126348"/>
            <a:ext cx="3467725" cy="672777"/>
          </a:xfrm>
          <a:prstGeom prst="roundRect">
            <a:avLst/>
          </a:prstGeom>
          <a:solidFill>
            <a:srgbClr val="0C132B"/>
          </a:solidFill>
          <a:ln>
            <a:solidFill>
              <a:srgbClr val="0C1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 smtClean="0">
                <a:solidFill>
                  <a:srgbClr val="E65171"/>
                </a:solidFill>
              </a:rPr>
              <a:t>أهداف الدرس : </a:t>
            </a:r>
            <a:endParaRPr lang="ar-SA" sz="4400" b="1" dirty="0">
              <a:solidFill>
                <a:srgbClr val="E65171"/>
              </a:solidFill>
            </a:endParaRP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A52712DE-3DDA-42DF-A63D-FE83361898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7" y="1835257"/>
            <a:ext cx="3019166" cy="2778404"/>
          </a:xfrm>
          <a:prstGeom prst="rect">
            <a:avLst/>
          </a:prstGeom>
        </p:spPr>
      </p:pic>
      <p:sp>
        <p:nvSpPr>
          <p:cNvPr id="16" name="矩形 9">
            <a:extLst>
              <a:ext uri="{FF2B5EF4-FFF2-40B4-BE49-F238E27FC236}">
                <a16:creationId xmlns:a16="http://schemas.microsoft.com/office/drawing/2014/main" id="{41C4C08E-5C9E-4A47-A034-67C304D76E08}"/>
              </a:ext>
            </a:extLst>
          </p:cNvPr>
          <p:cNvSpPr/>
          <p:nvPr/>
        </p:nvSpPr>
        <p:spPr>
          <a:xfrm>
            <a:off x="-10780" y="4300274"/>
            <a:ext cx="2903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أنظمة المكابح التلقائية 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7061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98524B-2961-4FCF-8337-4C4EA39D17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82" cy="799125"/>
          </a:xfrm>
          <a:prstGeom prst="rect">
            <a:avLst/>
          </a:prstGeom>
        </p:spPr>
      </p:pic>
      <p:graphicFrame>
        <p:nvGraphicFramePr>
          <p:cNvPr id="8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3869623"/>
              </p:ext>
            </p:extLst>
          </p:nvPr>
        </p:nvGraphicFramePr>
        <p:xfrm>
          <a:off x="239841" y="113415"/>
          <a:ext cx="9069050" cy="1158060"/>
        </p:xfrm>
        <a:graphic>
          <a:graphicData uri="http://schemas.openxmlformats.org/drawingml/2006/table">
            <a:tbl>
              <a:tblPr rtl="1" firstRow="1" bandRow="1">
                <a:tableStyleId>{5202B0CA-FC54-4496-8BCA-5EF66A818D29}</a:tableStyleId>
              </a:tblPr>
              <a:tblGrid>
                <a:gridCol w="2267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رقم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2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موضوع النشاط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1800" dirty="0" smtClean="0"/>
                        <a:t>أنظمة التحكم </a:t>
                      </a:r>
                      <a:endParaRPr lang="ar-SA" sz="18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مدة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5د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نوع النشاط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/>
                      <a:r>
                        <a:rPr lang="ar-SA" sz="2000" b="1" dirty="0" smtClean="0"/>
                        <a:t>جماعي </a:t>
                      </a:r>
                      <a:endParaRPr lang="ar-SA" sz="2000" b="1" dirty="0"/>
                    </a:p>
                  </a:txBody>
                  <a:tcPr marL="91445" marR="91445" marT="45690" marB="456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 smtClean="0"/>
                        <a:t>باستخدام استراتيجية (  القراءة الفعالة )</a:t>
                      </a:r>
                      <a:r>
                        <a:rPr lang="ar-SA" sz="2000" b="1" baseline="0" dirty="0" smtClean="0"/>
                        <a:t> ما لمقصود بأنظمة التحكم وماهي أنواعها ..</a:t>
                      </a:r>
                      <a:endParaRPr lang="ar-SA" sz="20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5" marR="91445" marT="45690" marB="4569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239841" y="1618938"/>
            <a:ext cx="7780778" cy="4751882"/>
          </a:xfrm>
          <a:prstGeom prst="roundRect">
            <a:avLst/>
          </a:prstGeom>
          <a:solidFill>
            <a:srgbClr val="EFEFEF"/>
          </a:solidFill>
          <a:ln>
            <a:solidFill>
              <a:srgbClr val="2730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TextBox 3"/>
          <p:cNvSpPr txBox="1"/>
          <p:nvPr/>
        </p:nvSpPr>
        <p:spPr>
          <a:xfrm>
            <a:off x="719528" y="1993692"/>
            <a:ext cx="6880485" cy="33855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 smtClean="0">
                <a:solidFill>
                  <a:srgbClr val="0C132B"/>
                </a:solidFill>
                <a:cs typeface="+mj-cs"/>
              </a:rPr>
              <a:t>قومي بقراءة الكتاب ص 63- 64 </a:t>
            </a:r>
          </a:p>
          <a:p>
            <a:pPr algn="r" rtl="1"/>
            <a:endParaRPr lang="ar-SA" sz="2800" b="1" dirty="0">
              <a:solidFill>
                <a:srgbClr val="4D6B9C"/>
              </a:solidFill>
              <a:cs typeface="+mj-cs"/>
            </a:endParaRPr>
          </a:p>
          <a:p>
            <a:pPr algn="r" rtl="1"/>
            <a:r>
              <a:rPr lang="ar-SA" sz="2800" b="1" dirty="0" smtClean="0">
                <a:solidFill>
                  <a:srgbClr val="E65171"/>
                </a:solidFill>
                <a:cs typeface="+mj-cs"/>
              </a:rPr>
              <a:t>والإجابة على الأسئلة التالية :</a:t>
            </a:r>
          </a:p>
          <a:p>
            <a:pPr algn="r" rtl="1"/>
            <a:endParaRPr lang="ar-SA" sz="2800" b="1" dirty="0">
              <a:solidFill>
                <a:srgbClr val="4D6B9C"/>
              </a:solidFill>
              <a:cs typeface="+mj-cs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sz="2800" b="1" dirty="0" smtClean="0">
                <a:solidFill>
                  <a:srgbClr val="4D6B9C"/>
                </a:solidFill>
                <a:cs typeface="+mj-cs"/>
              </a:rPr>
              <a:t>ما لمقصود بــ أنظمة التحكم ؟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sz="2800" b="1" dirty="0" smtClean="0">
                <a:solidFill>
                  <a:srgbClr val="4D6B9C"/>
                </a:solidFill>
                <a:cs typeface="+mj-cs"/>
              </a:rPr>
              <a:t>اذكري أنواع أنظمة التحكم ؟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sz="2800" b="1" dirty="0" smtClean="0">
                <a:solidFill>
                  <a:srgbClr val="4D6B9C"/>
                </a:solidFill>
                <a:cs typeface="+mj-cs"/>
              </a:rPr>
              <a:t>اعطي مثال على كل نوع من أنواع أنظمة التحكم ؟ </a:t>
            </a:r>
            <a:endParaRPr lang="ar-SA" sz="2400" b="1" dirty="0" smtClean="0">
              <a:cs typeface="+mj-cs"/>
            </a:endParaRPr>
          </a:p>
          <a:p>
            <a:pPr algn="r" rtl="1"/>
            <a:endParaRPr lang="ar-SA" dirty="0">
              <a:cs typeface="+mj-cs"/>
            </a:endParaRPr>
          </a:p>
        </p:txBody>
      </p:sp>
      <p:pic>
        <p:nvPicPr>
          <p:cNvPr id="7" name="图片 5" descr="OQAAAB+LCAAAAAAABACrVlIpqSxIVbJSCs5NLCpxyUxML0rM9SxJzVXSUfJMUbLKK83J0VFyysxLycxLdy/KLy0oVrKKjq0FALpUkis5AAAA">
            <a:extLst>
              <a:ext uri="{FF2B5EF4-FFF2-40B4-BE49-F238E27FC236}">
                <a16:creationId xmlns:a16="http://schemas.microsoft.com/office/drawing/2014/main" id="{9DDF3553-8832-410F-BDD1-C08C1A180A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4272">
            <a:off x="7898334" y="2261856"/>
            <a:ext cx="5031915" cy="445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438</TotalTime>
  <Words>876</Words>
  <Application>Microsoft Office PowerPoint</Application>
  <PresentationFormat>Widescreen</PresentationFormat>
  <Paragraphs>268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微软雅黑</vt:lpstr>
      <vt:lpstr>Arial</vt:lpstr>
      <vt:lpstr>Calibri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雷锋PPT网www.lfppt.com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雷锋PPT网www.lfppt.com</dc:title>
  <dc:creator>雷锋PPT网www.lfppt.com</dc:creator>
  <cp:lastModifiedBy>asus</cp:lastModifiedBy>
  <cp:revision>68</cp:revision>
  <dcterms:created xsi:type="dcterms:W3CDTF">2017-08-18T03:02:00Z</dcterms:created>
  <dcterms:modified xsi:type="dcterms:W3CDTF">2022-01-01T18:34:32Z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