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6" r:id="rId1"/>
  </p:sldMasterIdLst>
  <p:notesMasterIdLst>
    <p:notesMasterId r:id="rId45"/>
  </p:notesMasterIdLst>
  <p:handoutMasterIdLst>
    <p:handoutMasterId r:id="rId46"/>
  </p:handoutMasterIdLst>
  <p:sldIdLst>
    <p:sldId id="11088683" r:id="rId2"/>
    <p:sldId id="11088743" r:id="rId3"/>
    <p:sldId id="11088747" r:id="rId4"/>
    <p:sldId id="11088744" r:id="rId5"/>
    <p:sldId id="11088745" r:id="rId6"/>
    <p:sldId id="11088746" r:id="rId7"/>
    <p:sldId id="11088748" r:id="rId8"/>
    <p:sldId id="11088769" r:id="rId9"/>
    <p:sldId id="11088780" r:id="rId10"/>
    <p:sldId id="11088788" r:id="rId11"/>
    <p:sldId id="11088789" r:id="rId12"/>
    <p:sldId id="11088790" r:id="rId13"/>
    <p:sldId id="11088820" r:id="rId14"/>
    <p:sldId id="11088826" r:id="rId15"/>
    <p:sldId id="11088816" r:id="rId16"/>
    <p:sldId id="11088817" r:id="rId17"/>
    <p:sldId id="11088821" r:id="rId18"/>
    <p:sldId id="11088799" r:id="rId19"/>
    <p:sldId id="11088822" r:id="rId20"/>
    <p:sldId id="11088823" r:id="rId21"/>
    <p:sldId id="11088824" r:id="rId22"/>
    <p:sldId id="11088825" r:id="rId23"/>
    <p:sldId id="11088827" r:id="rId24"/>
    <p:sldId id="11088828" r:id="rId25"/>
    <p:sldId id="11088819" r:id="rId26"/>
    <p:sldId id="11088832" r:id="rId27"/>
    <p:sldId id="11088833" r:id="rId28"/>
    <p:sldId id="11088783" r:id="rId29"/>
    <p:sldId id="11088834" r:id="rId30"/>
    <p:sldId id="11088835" r:id="rId31"/>
    <p:sldId id="11088739" r:id="rId32"/>
    <p:sldId id="11088836" r:id="rId33"/>
    <p:sldId id="11088837" r:id="rId34"/>
    <p:sldId id="11088838" r:id="rId35"/>
    <p:sldId id="11088839" r:id="rId36"/>
    <p:sldId id="11088840" r:id="rId37"/>
    <p:sldId id="11088841" r:id="rId38"/>
    <p:sldId id="11088842" r:id="rId39"/>
    <p:sldId id="11088785" r:id="rId40"/>
    <p:sldId id="11088843" r:id="rId41"/>
    <p:sldId id="11088682" r:id="rId42"/>
    <p:sldId id="11088798" r:id="rId43"/>
    <p:sldId id="11088716" r:id="rId4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95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D5"/>
    <a:srgbClr val="5B9BD5"/>
    <a:srgbClr val="56B190"/>
    <a:srgbClr val="44546A"/>
    <a:srgbClr val="FF0875"/>
    <a:srgbClr val="4FBCB6"/>
    <a:srgbClr val="0099A9"/>
    <a:srgbClr val="007ACC"/>
    <a:srgbClr val="D45803"/>
    <a:srgbClr val="0094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2037" autoAdjust="0"/>
  </p:normalViewPr>
  <p:slideViewPr>
    <p:cSldViewPr snapToGrid="0" showGuides="1">
      <p:cViewPr varScale="1">
        <p:scale>
          <a:sx n="76" d="100"/>
          <a:sy n="76" d="100"/>
        </p:scale>
        <p:origin x="638" y="58"/>
      </p:cViewPr>
      <p:guideLst>
        <p:guide orient="horz" pos="2160"/>
        <p:guide pos="495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39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Montserrat" panose="00000500000000000000" charset="0"/>
              </a:rPr>
              <a:t>2022/10/17</a:t>
            </a:fld>
            <a:endParaRPr lang="zh-CN" altLang="en-US">
              <a:cs typeface="Montserrat" panose="00000500000000000000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Montserrat" panose="00000500000000000000" charset="0"/>
              </a:rPr>
              <a:t>‹#›</a:t>
            </a:fld>
            <a:endParaRPr lang="zh-CN" altLang="en-US">
              <a:cs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DBB11A41-89D6-40CC-B344-DE05BE3C8798}" type="datetimeFigureOut">
              <a:rPr lang="zh-CN" altLang="en-US" smtClean="0"/>
              <a:t>2022/10/17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852AFEA5-68EA-41C8-98EF-686B9CD5E70C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62381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4183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05845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72844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27061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556741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https://www.youtube.com/watch?v=CSDJ-YYxm7s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036337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83855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085881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31638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6172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51353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841605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539433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26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678189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27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14899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28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463627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29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01530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30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866630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32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58244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33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575935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34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9435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تصميم وأعداد : أ- حسام الثقفي 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381491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35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22066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36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00999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37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24234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38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60306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39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515622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40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083844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42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993957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43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04883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89163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9173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47587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875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34477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90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38A9CF-1E53-4FDE-829F-02FC483F6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8D96DF6-9771-4CCD-AF1E-5BC2E60134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614B88A-003B-4C50-86DA-390FDBB7E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2022/10/17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C6C95EC-34F3-451D-A70C-F857F152D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B7F424-7BDC-49F3-80E7-40AAB71DD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05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EF79017-1C4A-4FDD-BD87-B409C216A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3D0A923-6061-42D6-BAEE-9B799F986B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0B0CFF-E2CE-45C9-96D6-84A20FEA3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2022/10/17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DD80228-9B4D-463F-910B-3A97A94D6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41577DB-FA0E-4AC4-8818-C653CD3E9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6783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BEB142C9-ACD5-4135-B13A-61DFEF7C89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6B92F0B-5958-4340-B709-5DC1BC728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0CF814-404B-403B-B444-EFD2218D5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2022/10/17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0F8C6E4-65C7-4AF8-ADA3-04DB101C0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D72A594-2799-4E0A-9C2D-E7522DC05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833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10/17/2022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5984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rn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 userDrawn="1"/>
        </p:nvSpPr>
        <p:spPr>
          <a:xfrm flipH="1">
            <a:off x="8410222" y="0"/>
            <a:ext cx="358986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841022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 flipH="1">
            <a:off x="11521834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 flipH="1">
            <a:off x="10935095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116923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Workspac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Freeform 12"/>
          <p:cNvSpPr>
            <a:spLocks/>
          </p:cNvSpPr>
          <p:nvPr userDrawn="1"/>
        </p:nvSpPr>
        <p:spPr bwMode="auto">
          <a:xfrm>
            <a:off x="0" y="5869518"/>
            <a:ext cx="12192000" cy="988484"/>
          </a:xfrm>
          <a:custGeom>
            <a:avLst/>
            <a:gdLst>
              <a:gd name="T0" fmla="*/ 11520 w 11520"/>
              <a:gd name="T1" fmla="*/ 0 h 933"/>
              <a:gd name="T2" fmla="*/ 0 w 11520"/>
              <a:gd name="T3" fmla="*/ 507 h 933"/>
              <a:gd name="T4" fmla="*/ 0 w 11520"/>
              <a:gd name="T5" fmla="*/ 933 h 933"/>
              <a:gd name="T6" fmla="*/ 11520 w 11520"/>
              <a:gd name="T7" fmla="*/ 933 h 933"/>
              <a:gd name="T8" fmla="*/ 11520 w 11520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0" h="933">
                <a:moveTo>
                  <a:pt x="11520" y="0"/>
                </a:moveTo>
                <a:lnTo>
                  <a:pt x="0" y="507"/>
                </a:lnTo>
                <a:lnTo>
                  <a:pt x="0" y="933"/>
                </a:lnTo>
                <a:lnTo>
                  <a:pt x="11520" y="933"/>
                </a:lnTo>
                <a:lnTo>
                  <a:pt x="115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F30096-E2FA-4C53-8FFA-C198FACBBC31}" type="datetimeFigureOut">
              <a:rPr lang="en-US" smtClean="0"/>
              <a:pPr/>
              <a:t>10/17/2022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EB2CE-F8EE-47A0-A8D1-750600A29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3" name="Rectangle 11"/>
          <p:cNvSpPr>
            <a:spLocks noChangeArrowheads="1"/>
          </p:cNvSpPr>
          <p:nvPr userDrawn="1"/>
        </p:nvSpPr>
        <p:spPr bwMode="auto">
          <a:xfrm>
            <a:off x="4234" y="6407151"/>
            <a:ext cx="6351" cy="450851"/>
          </a:xfrm>
          <a:prstGeom prst="rect">
            <a:avLst/>
          </a:prstGeom>
          <a:solidFill>
            <a:srgbClr val="E7E9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196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your title here</a:t>
            </a:r>
            <a:endParaRPr lang="en-US" noProof="0" dirty="0"/>
          </a:p>
        </p:txBody>
      </p:sp>
      <p:sp>
        <p:nvSpPr>
          <p:cNvPr id="238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623392" y="1892829"/>
            <a:ext cx="10945216" cy="3976688"/>
          </a:xfrm>
        </p:spPr>
        <p:txBody>
          <a:bodyPr anchor="t">
            <a:noAutofit/>
          </a:bodyPr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9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Ut enim ad minim veniam, quis nostrud exercitation ullamco laboris nisi ut aliquip ex ea commodo consequat.</a:t>
            </a:r>
          </a:p>
        </p:txBody>
      </p:sp>
      <p:grpSp>
        <p:nvGrpSpPr>
          <p:cNvPr id="9" name="Group 45"/>
          <p:cNvGrpSpPr>
            <a:grpSpLocks noChangeAspect="1"/>
          </p:cNvGrpSpPr>
          <p:nvPr userDrawn="1"/>
        </p:nvGrpSpPr>
        <p:grpSpPr bwMode="auto">
          <a:xfrm>
            <a:off x="10951801" y="6693359"/>
            <a:ext cx="1163515" cy="143171"/>
            <a:chOff x="5148" y="3159"/>
            <a:chExt cx="577" cy="71"/>
          </a:xfrm>
        </p:grpSpPr>
        <p:sp>
          <p:nvSpPr>
            <p:cNvPr id="10" name="Rectangle 46"/>
            <p:cNvSpPr>
              <a:spLocks noChangeArrowheads="1"/>
            </p:cNvSpPr>
            <p:nvPr userDrawn="1"/>
          </p:nvSpPr>
          <p:spPr bwMode="auto">
            <a:xfrm>
              <a:off x="5148" y="3159"/>
              <a:ext cx="44" cy="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33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©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47"/>
            <p:cNvSpPr>
              <a:spLocks noChangeArrowheads="1"/>
            </p:cNvSpPr>
            <p:nvPr userDrawn="1"/>
          </p:nvSpPr>
          <p:spPr bwMode="auto">
            <a:xfrm>
              <a:off x="5206" y="3159"/>
              <a:ext cx="37" cy="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33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48"/>
            <p:cNvSpPr>
              <a:spLocks noChangeArrowheads="1"/>
            </p:cNvSpPr>
            <p:nvPr userDrawn="1"/>
          </p:nvSpPr>
          <p:spPr bwMode="auto">
            <a:xfrm>
              <a:off x="5235" y="3159"/>
              <a:ext cx="490" cy="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33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emplateswise.com</a:t>
              </a:r>
              <a:endPara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0381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5B3C918-709D-4FCE-8687-7A6D84013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1E9C76E-A9D6-46E7-8B6B-3E5B8F193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E77C1BF-44C0-41F8-96DB-BE59DFD99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2022/10/17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F975B7E-33AD-4A23-A0A1-DCDD686C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802E3F4-2F1E-4FF5-BEF0-DFC294E1B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302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18A6F4D-F8A2-4A4A-8B8A-932123755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65D2CFA-D8D1-4C2E-81E3-C3EEA63A2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9B7236F-5AB7-4FD0-9E45-3C02C3767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2022/10/17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6EE283A-374A-45B8-945D-CA250F330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797BA4E-FB7B-4044-910C-2725A4641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5903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895DAC-4859-4A33-90FF-BDCE7E9A3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02945A5-F18C-4133-B575-E6DF8E81C1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C0B1777-C922-47A8-82FC-65242D417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D9FA74C-6ED0-4DFC-893E-2C7F5455B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2022/10/17</a:t>
            </a:fld>
            <a:endParaRPr lang="zh-CN" alt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DC7E3DD-B788-4878-A78B-E405D6772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B343837-5599-4463-BE11-64EDD4E87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048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07B607-C2E1-436E-A291-0BC2F3252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5AF0537-C97D-4F64-AAF8-9EF634E87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6EA2246-FA8F-4147-B87C-E52ACB0BF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03BBBEE-6106-431E-9109-558E10ACF6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3F7E8884-CDE6-4782-8DE4-0879DD85A9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F19793C-EF66-4BC7-8311-0E584294C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2022/10/17</a:t>
            </a:fld>
            <a:endParaRPr lang="zh-CN" altLang="en-US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132F6DD-FABC-4116-8EFE-486307FF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12C47FFC-406C-4D9B-AEB0-85D67D7E4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955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2FA208D-3DC9-473B-ADA7-08A35C5D0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EABC16A-3C38-4BD4-B9F0-155A7E745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2022/10/17</a:t>
            </a:fld>
            <a:endParaRPr lang="zh-CN" altLang="en-US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E937007-E5C3-455C-8976-F0ED14F2A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55D7D82-8C45-485B-ABD1-4090DC18F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519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72D25C4-ABAB-4024-A2F5-D985F1AE4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2022/10/17</a:t>
            </a:fld>
            <a:endParaRPr lang="zh-CN" altLang="en-US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5EC9FFD-45CC-45C4-BEC6-277C9F438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BB5184C4-37AD-4401-B9C1-661F64F33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841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F6CB0F-AC6B-4CD1-ACD6-FFC2B85EE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5DADFBE-690D-435D-A478-93939DF98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4A9D4C9-DB44-482C-B6BD-038D9A27A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0ED837F-A4EE-4127-B268-E334F0479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2022/10/17</a:t>
            </a:fld>
            <a:endParaRPr lang="zh-CN" alt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7DC4822-F70E-497A-B11F-307620879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059AEA7-7489-4002-AD99-DCD49450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109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453319C-3621-416F-9533-209E34CD0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E5675ED-BE28-4CD4-8DBC-58F8358295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8776C74-559A-4B76-801A-05777E0F9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3AED6F2-CE6E-40D5-AA0A-5C8145AD5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2022/10/17</a:t>
            </a:fld>
            <a:endParaRPr lang="zh-CN" alt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FC337C3-2987-43CA-B151-417479F7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7169471-2ACF-413A-B237-80F1618E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747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94E986D-81D2-4E23-AE2B-A415254B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215DECB-599F-4BD9-9FFA-A2ABEA46C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BE285C6-099E-439A-8398-E4F6410585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D7012-494E-46F9-98B7-80122338A741}" type="datetimeFigureOut">
              <a:rPr lang="zh-CN" altLang="en-US" smtClean="0"/>
              <a:t>2022/10/17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0E44FBA-330C-4584-84D4-0BAEA5D84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0B98A9-3FF8-4F5D-8F99-7A0443844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98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03" r:id="rId12"/>
    <p:sldLayoutId id="2147483711" r:id="rId13"/>
    <p:sldLayoutId id="2147483731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hyperlink" Target="https://www.youtube.com/channel/UC0yHKQvfDf8sXZtg3UdHJsA/video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hyperlink" Target="https://t.me/Hussam_9595" TargetMode="External"/><Relationship Id="rId10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hyperlink" Target="https://twitter.com/Hussam_9595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hyperlink" Target="https://www.youtube.com/watch?v=CSDJ-YYxm7s" TargetMode="External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.visualstudio.com/" TargetMode="Externa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6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1.jpeg"/><Relationship Id="rId7" Type="http://schemas.openxmlformats.org/officeDocument/2006/relationships/image" Target="../media/image43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apps.apple.com/us/app/spck-editor/id1507309511" TargetMode="External"/><Relationship Id="rId11" Type="http://schemas.openxmlformats.org/officeDocument/2006/relationships/image" Target="../media/image45.png"/><Relationship Id="rId5" Type="http://schemas.openxmlformats.org/officeDocument/2006/relationships/image" Target="../media/image6.png"/><Relationship Id="rId10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openxmlformats.org/officeDocument/2006/relationships/hyperlink" Target="https://play.google.com/store/apps/details?id=io.spck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3schools.com/html/tryit.asp?filename=tryhtml_default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eg"/><Relationship Id="rId11" Type="http://schemas.openxmlformats.org/officeDocument/2006/relationships/image" Target="../media/image10.png"/><Relationship Id="rId5" Type="http://schemas.openxmlformats.org/officeDocument/2006/relationships/image" Target="../media/image47.jpeg"/><Relationship Id="rId10" Type="http://schemas.openxmlformats.org/officeDocument/2006/relationships/hyperlink" Target="https://onecompiler.com/html" TargetMode="External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microsoft.com/office/2007/relationships/hdphoto" Target="../media/hdphoto3.wdp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389925" y="2126849"/>
            <a:ext cx="8089963" cy="2400657"/>
            <a:chOff x="3291768" y="-1259445"/>
            <a:chExt cx="4989822" cy="8149783"/>
          </a:xfrm>
        </p:grpSpPr>
        <p:sp>
          <p:nvSpPr>
            <p:cNvPr id="17" name="文本框 16"/>
            <p:cNvSpPr txBox="1"/>
            <p:nvPr/>
          </p:nvSpPr>
          <p:spPr>
            <a:xfrm>
              <a:off x="3535967" y="-1259445"/>
              <a:ext cx="4745623" cy="814978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ar-SA" sz="9600" dirty="0">
                  <a:solidFill>
                    <a:srgbClr val="1E365F"/>
                  </a:solidFill>
                  <a:latin typeface="Sakkal Majalla" panose="02000000000000000000" pitchFamily="2" charset="-78"/>
                  <a:cs typeface="Fanan" pitchFamily="2" charset="-78"/>
                </a:rPr>
                <a:t>تقنية رقمية 1-1</a:t>
              </a:r>
              <a:br>
                <a:rPr lang="ar-SA" sz="9600" dirty="0">
                  <a:solidFill>
                    <a:srgbClr val="1E365F"/>
                  </a:solidFill>
                  <a:latin typeface="Sakkal Majalla" panose="02000000000000000000" pitchFamily="2" charset="-78"/>
                  <a:cs typeface="Fanan" pitchFamily="2" charset="-78"/>
                </a:rPr>
              </a:br>
              <a:endParaRPr lang="zh-CN" altLang="en-US" sz="5400" dirty="0">
                <a:solidFill>
                  <a:srgbClr val="1E365F"/>
                </a:solidFill>
                <a:latin typeface="Sakkal Majalla" panose="02000000000000000000" pitchFamily="2" charset="-78"/>
                <a:ea typeface="Montserrat" panose="00000500000000000000" charset="0"/>
                <a:cs typeface="Fanan" pitchFamily="2" charset="-78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291768" y="1990315"/>
              <a:ext cx="4745623" cy="78028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endParaRPr lang="en-US" altLang="zh-CN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Sakkal Majalla" panose="02000000000000000000" pitchFamily="2" charset="-78"/>
                <a:ea typeface="Montserrat" panose="00000500000000000000" charset="0"/>
                <a:cs typeface="Fanan" pitchFamily="2" charset="-78"/>
              </a:endParaRP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EF50005B-6367-4AFF-A327-F7D9A4C618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23" b="19591"/>
          <a:stretch/>
        </p:blipFill>
        <p:spPr>
          <a:xfrm>
            <a:off x="3792123" y="0"/>
            <a:ext cx="3681487" cy="2336572"/>
          </a:xfrm>
          <a:prstGeom prst="rect">
            <a:avLst/>
          </a:prstGeom>
        </p:spPr>
      </p:pic>
      <p:sp>
        <p:nvSpPr>
          <p:cNvPr id="9" name="文本框 16">
            <a:extLst>
              <a:ext uri="{FF2B5EF4-FFF2-40B4-BE49-F238E27FC236}">
                <a16:creationId xmlns:a16="http://schemas.microsoft.com/office/drawing/2014/main" id="{287B91DB-03C5-4FC1-B2DB-43BF61DA04EB}"/>
              </a:ext>
            </a:extLst>
          </p:cNvPr>
          <p:cNvSpPr txBox="1"/>
          <p:nvPr/>
        </p:nvSpPr>
        <p:spPr>
          <a:xfrm>
            <a:off x="1881935" y="3486923"/>
            <a:ext cx="769404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ar-SA" sz="4400" dirty="0">
                <a:solidFill>
                  <a:srgbClr val="C00000"/>
                </a:solidFill>
                <a:latin typeface="Sakkal Majalla" panose="02000000000000000000" pitchFamily="2" charset="-78"/>
                <a:cs typeface="Fanan" pitchFamily="2" charset="-78"/>
              </a:rPr>
              <a:t>معلم المادة / أ-حسام مساعد الثقفي </a:t>
            </a:r>
            <a:endParaRPr lang="zh-CN" altLang="en-US" sz="2000" dirty="0">
              <a:solidFill>
                <a:srgbClr val="C00000"/>
              </a:solidFill>
              <a:latin typeface="Sakkal Majalla" panose="02000000000000000000" pitchFamily="2" charset="-78"/>
              <a:ea typeface="Montserrat" panose="00000500000000000000" charset="0"/>
              <a:cs typeface="Fanan" pitchFamily="2" charset="-78"/>
            </a:endParaRPr>
          </a:p>
        </p:txBody>
      </p:sp>
      <p:pic>
        <p:nvPicPr>
          <p:cNvPr id="10" name="صورة 9" descr="Image result for telegram logo png">
            <a:hlinkClick r:id="rId5"/>
            <a:extLst>
              <a:ext uri="{FF2B5EF4-FFF2-40B4-BE49-F238E27FC236}">
                <a16:creationId xmlns:a16="http://schemas.microsoft.com/office/drawing/2014/main" id="{99277C4D-B057-49E7-8553-81ABA4F742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496" y="4449392"/>
            <a:ext cx="769441" cy="769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صورة 10" descr="Image result for youtube logo png">
            <a:hlinkClick r:id="rId7"/>
            <a:extLst>
              <a:ext uri="{FF2B5EF4-FFF2-40B4-BE49-F238E27FC236}">
                <a16:creationId xmlns:a16="http://schemas.microsoft.com/office/drawing/2014/main" id="{D75897F3-000C-4AF7-8DCB-83F56E879F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82" t="20453" r="-1" b="14666"/>
          <a:stretch/>
        </p:blipFill>
        <p:spPr bwMode="auto">
          <a:xfrm>
            <a:off x="5154804" y="4524641"/>
            <a:ext cx="935619" cy="5779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صورة 11" descr="Image result for twitter logo png">
            <a:hlinkClick r:id="rId9"/>
            <a:extLst>
              <a:ext uri="{FF2B5EF4-FFF2-40B4-BE49-F238E27FC236}">
                <a16:creationId xmlns:a16="http://schemas.microsoft.com/office/drawing/2014/main" id="{3429B1C7-D079-43E3-A0A1-869BF9D53C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316" y="4265415"/>
            <a:ext cx="1056489" cy="1056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9C9049E0-6E7A-0ACB-C1B2-6216D387A33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6307" b="37093"/>
          <a:stretch>
            <a:fillRect/>
          </a:stretch>
        </p:blipFill>
        <p:spPr>
          <a:xfrm>
            <a:off x="-11151" y="4786733"/>
            <a:ext cx="12203151" cy="207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1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53D22D58-2658-463F-A04F-623B2C3EC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07" b="37093"/>
          <a:stretch>
            <a:fillRect/>
          </a:stretch>
        </p:blipFill>
        <p:spPr>
          <a:xfrm>
            <a:off x="-11151" y="6209881"/>
            <a:ext cx="12203151" cy="64811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9BBFF46-F8C6-4178-90C6-F7740D6B65F2}"/>
              </a:ext>
            </a:extLst>
          </p:cNvPr>
          <p:cNvSpPr/>
          <p:nvPr/>
        </p:nvSpPr>
        <p:spPr>
          <a:xfrm>
            <a:off x="5285433" y="215063"/>
            <a:ext cx="6906568" cy="719434"/>
          </a:xfrm>
          <a:prstGeom prst="rect">
            <a:avLst/>
          </a:prstGeom>
          <a:solidFill>
            <a:srgbClr val="44546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dirty="0">
                <a:cs typeface="Fanan" pitchFamily="2" charset="-78"/>
              </a:rPr>
              <a:t>الصفحة الإلكترونية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685CC601-E7A9-25B1-C6F0-0DA36FA4B0EC}"/>
              </a:ext>
            </a:extLst>
          </p:cNvPr>
          <p:cNvSpPr txBox="1"/>
          <p:nvPr/>
        </p:nvSpPr>
        <p:spPr>
          <a:xfrm>
            <a:off x="1" y="988151"/>
            <a:ext cx="12191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هي ملف منظم يحتوي على </a:t>
            </a:r>
            <a:r>
              <a:rPr lang="ar-SA" sz="2800" dirty="0">
                <a:solidFill>
                  <a:srgbClr val="D4580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نصوص وصور وارتباطات تشعبية ووسائط متعددة آخرى . </a:t>
            </a: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70AAAE15-FF2F-B6A6-4960-F40E3C6BC6CB}"/>
              </a:ext>
            </a:extLst>
          </p:cNvPr>
          <p:cNvGrpSpPr/>
          <p:nvPr/>
        </p:nvGrpSpPr>
        <p:grpSpPr>
          <a:xfrm>
            <a:off x="-11151" y="1511371"/>
            <a:ext cx="12191999" cy="550312"/>
            <a:chOff x="-11151" y="1665143"/>
            <a:chExt cx="12191999" cy="550312"/>
          </a:xfrm>
        </p:grpSpPr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310F458B-C17A-E739-FC40-649E69707FEE}"/>
                </a:ext>
              </a:extLst>
            </p:cNvPr>
            <p:cNvSpPr txBox="1"/>
            <p:nvPr/>
          </p:nvSpPr>
          <p:spPr>
            <a:xfrm>
              <a:off x="-11151" y="1665143"/>
              <a:ext cx="1219199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ar-SA" sz="2800" dirty="0">
                  <a:latin typeface="微软雅黑" panose="020B0503020204020204" pitchFamily="34" charset="-122"/>
                  <a:ea typeface="微软雅黑" panose="020B0503020204020204" pitchFamily="34" charset="-122"/>
                  <a:cs typeface="Fanan" pitchFamily="2" charset="-78"/>
                </a:rPr>
                <a:t>- </a:t>
              </a:r>
              <a:r>
                <a:rPr lang="ar-SA" sz="2800" dirty="0">
                  <a:solidFill>
                    <a:srgbClr val="4472C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Fanan" pitchFamily="2" charset="-78"/>
                </a:rPr>
                <a:t>يتم استعراض</a:t>
              </a:r>
              <a:r>
                <a:rPr lang="ar-SA" sz="2800" dirty="0">
                  <a:latin typeface="微软雅黑" panose="020B0503020204020204" pitchFamily="34" charset="-122"/>
                  <a:ea typeface="微软雅黑" panose="020B0503020204020204" pitchFamily="34" charset="-122"/>
                  <a:cs typeface="Fanan" pitchFamily="2" charset="-78"/>
                </a:rPr>
                <a:t> صفحات الويب عن طريق </a:t>
              </a:r>
              <a:r>
                <a:rPr lang="ar-SA"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Fanan" pitchFamily="2" charset="-78"/>
                </a:rPr>
                <a:t>متصفحات الويب</a:t>
              </a:r>
              <a:r>
                <a:rPr lang="ar-SA" sz="2800" dirty="0">
                  <a:latin typeface="微软雅黑" panose="020B0503020204020204" pitchFamily="34" charset="-122"/>
                  <a:ea typeface="微软雅黑" panose="020B0503020204020204" pitchFamily="34" charset="-122"/>
                  <a:cs typeface="Fanan" pitchFamily="2" charset="-78"/>
                </a:rPr>
                <a:t>. </a:t>
              </a:r>
            </a:p>
          </p:txBody>
        </p:sp>
        <p:pic>
          <p:nvPicPr>
            <p:cNvPr id="6" name="Picture 6" descr="Browser Icons Sketch freebie - Download free resource for Sketch - Sketch  App Sources">
              <a:extLst>
                <a:ext uri="{FF2B5EF4-FFF2-40B4-BE49-F238E27FC236}">
                  <a16:creationId xmlns:a16="http://schemas.microsoft.com/office/drawing/2014/main" id="{2ECDAF25-B91F-BE4D-9A97-0A7CA759D7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89" t="39902" r="13033" b="39903"/>
            <a:stretch/>
          </p:blipFill>
          <p:spPr bwMode="auto">
            <a:xfrm>
              <a:off x="532563" y="1692235"/>
              <a:ext cx="5074418" cy="523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9A50F763-EA26-8360-2703-27D1C486AE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104" t="19781" r="25742" b="11402"/>
          <a:stretch/>
        </p:blipFill>
        <p:spPr>
          <a:xfrm>
            <a:off x="1331977" y="2240782"/>
            <a:ext cx="9505741" cy="41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7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53D22D58-2658-463F-A04F-623B2C3EC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07" b="37093"/>
          <a:stretch>
            <a:fillRect/>
          </a:stretch>
        </p:blipFill>
        <p:spPr>
          <a:xfrm>
            <a:off x="-11151" y="6247087"/>
            <a:ext cx="12203151" cy="61091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9BBFF46-F8C6-4178-90C6-F7740D6B65F2}"/>
              </a:ext>
            </a:extLst>
          </p:cNvPr>
          <p:cNvSpPr/>
          <p:nvPr/>
        </p:nvSpPr>
        <p:spPr>
          <a:xfrm>
            <a:off x="5285433" y="215063"/>
            <a:ext cx="6906568" cy="719434"/>
          </a:xfrm>
          <a:prstGeom prst="rect">
            <a:avLst/>
          </a:prstGeom>
          <a:solidFill>
            <a:srgbClr val="44546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dirty="0">
                <a:cs typeface="Fanan" pitchFamily="2" charset="-78"/>
              </a:rPr>
              <a:t>الموقع الإلكتروني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64B49BAD-5CD3-2D4D-C2DF-63700FD19A78}"/>
              </a:ext>
            </a:extLst>
          </p:cNvPr>
          <p:cNvSpPr txBox="1"/>
          <p:nvPr/>
        </p:nvSpPr>
        <p:spPr>
          <a:xfrm>
            <a:off x="1" y="1114029"/>
            <a:ext cx="12191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يتكون الموقع الإلكتروني من </a:t>
            </a:r>
            <a:r>
              <a:rPr lang="ar-SA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مجموعة من الصفحات المترابطة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التي يمكن العثور عليها في </a:t>
            </a:r>
            <a:r>
              <a:rPr lang="ar-SA" sz="2800" dirty="0">
                <a:solidFill>
                  <a:srgbClr val="0094F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نفس المجال </a:t>
            </a:r>
            <a:r>
              <a:rPr lang="en-US" sz="2000" dirty="0">
                <a:solidFill>
                  <a:srgbClr val="0094F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(Domain)</a:t>
            </a:r>
            <a:endParaRPr lang="ar-SA" sz="2800" dirty="0">
              <a:solidFill>
                <a:srgbClr val="0094F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endParaRPr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290F99BD-1CE9-5F16-5577-CE69B31B5A4D}"/>
              </a:ext>
            </a:extLst>
          </p:cNvPr>
          <p:cNvGrpSpPr/>
          <p:nvPr/>
        </p:nvGrpSpPr>
        <p:grpSpPr>
          <a:xfrm>
            <a:off x="1185705" y="1869000"/>
            <a:ext cx="10148835" cy="4259855"/>
            <a:chOff x="1329174" y="1786682"/>
            <a:chExt cx="9123560" cy="4259855"/>
          </a:xfrm>
        </p:grpSpPr>
        <p:grpSp>
          <p:nvGrpSpPr>
            <p:cNvPr id="33" name="مجموعة 32">
              <a:extLst>
                <a:ext uri="{FF2B5EF4-FFF2-40B4-BE49-F238E27FC236}">
                  <a16:creationId xmlns:a16="http://schemas.microsoft.com/office/drawing/2014/main" id="{33F1AE28-F923-189D-9121-648EABA6B71E}"/>
                </a:ext>
              </a:extLst>
            </p:cNvPr>
            <p:cNvGrpSpPr/>
            <p:nvPr/>
          </p:nvGrpSpPr>
          <p:grpSpPr>
            <a:xfrm>
              <a:off x="1329174" y="3294352"/>
              <a:ext cx="9123560" cy="2752185"/>
              <a:chOff x="306229" y="2364397"/>
              <a:chExt cx="5121480" cy="3237586"/>
            </a:xfrm>
          </p:grpSpPr>
          <p:grpSp>
            <p:nvGrpSpPr>
              <p:cNvPr id="22" name="مجموعة 15">
                <a:extLst>
                  <a:ext uri="{FF2B5EF4-FFF2-40B4-BE49-F238E27FC236}">
                    <a16:creationId xmlns:a16="http://schemas.microsoft.com/office/drawing/2014/main" id="{CF928072-0FBB-D083-2CBE-7E09A257F3F7}"/>
                  </a:ext>
                </a:extLst>
              </p:cNvPr>
              <p:cNvGrpSpPr/>
              <p:nvPr/>
            </p:nvGrpSpPr>
            <p:grpSpPr>
              <a:xfrm>
                <a:off x="2132933" y="2364397"/>
                <a:ext cx="1484851" cy="2004969"/>
                <a:chOff x="4208478" y="3277339"/>
                <a:chExt cx="1484851" cy="2004969"/>
              </a:xfrm>
            </p:grpSpPr>
            <p:sp>
              <p:nvSpPr>
                <p:cNvPr id="23" name="مستطيل 1">
                  <a:extLst>
                    <a:ext uri="{FF2B5EF4-FFF2-40B4-BE49-F238E27FC236}">
                      <a16:creationId xmlns:a16="http://schemas.microsoft.com/office/drawing/2014/main" id="{939FDF0C-4255-CF81-A880-7809060738C9}"/>
                    </a:ext>
                  </a:extLst>
                </p:cNvPr>
                <p:cNvSpPr/>
                <p:nvPr/>
              </p:nvSpPr>
              <p:spPr>
                <a:xfrm>
                  <a:off x="4208478" y="3277339"/>
                  <a:ext cx="1484851" cy="2004969"/>
                </a:xfrm>
                <a:prstGeom prst="rect">
                  <a:avLst/>
                </a:prstGeom>
                <a:solidFill>
                  <a:schemeClr val="bg2"/>
                </a:solidFill>
                <a:ln w="9525" cap="flat" cmpd="sng" algn="ctr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5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A" sz="2400" dirty="0">
                      <a:solidFill>
                        <a:srgbClr val="0099A9"/>
                      </a:solidFill>
                      <a:cs typeface="Fanan" pitchFamily="2" charset="-78"/>
                    </a:rPr>
                    <a:t>الصفحة الرئيسية</a:t>
                  </a:r>
                </a:p>
                <a:p>
                  <a:pPr algn="ctr"/>
                  <a:r>
                    <a:rPr lang="en-US" sz="2400" dirty="0">
                      <a:solidFill>
                        <a:srgbClr val="0099A9"/>
                      </a:solidFill>
                      <a:cs typeface="Fanan" pitchFamily="2" charset="-78"/>
                    </a:rPr>
                    <a:t>HOME</a:t>
                  </a:r>
                </a:p>
                <a:p>
                  <a:pPr algn="ctr"/>
                  <a:endParaRPr lang="ar-SA" sz="2400" dirty="0">
                    <a:solidFill>
                      <a:srgbClr val="0099A9"/>
                    </a:solidFill>
                    <a:cs typeface="Fanan" pitchFamily="2" charset="-78"/>
                  </a:endParaRPr>
                </a:p>
              </p:txBody>
            </p:sp>
            <p:pic>
              <p:nvPicPr>
                <p:cNvPr id="24" name="رسم 9" descr="منزل مع تعبئة خالصة">
                  <a:extLst>
                    <a:ext uri="{FF2B5EF4-FFF2-40B4-BE49-F238E27FC236}">
                      <a16:creationId xmlns:a16="http://schemas.microsoft.com/office/drawing/2014/main" id="{E62543AB-5DBB-7655-795A-6D1E9280B1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50110" y="4472001"/>
                  <a:ext cx="740651" cy="740652"/>
                </a:xfrm>
                <a:prstGeom prst="rect">
                  <a:avLst/>
                </a:prstGeom>
              </p:spPr>
            </p:pic>
          </p:grpSp>
          <p:grpSp>
            <p:nvGrpSpPr>
              <p:cNvPr id="25" name="مجموعة 16">
                <a:extLst>
                  <a:ext uri="{FF2B5EF4-FFF2-40B4-BE49-F238E27FC236}">
                    <a16:creationId xmlns:a16="http://schemas.microsoft.com/office/drawing/2014/main" id="{86EA7C93-3602-F953-E12D-C585D12D73C2}"/>
                  </a:ext>
                </a:extLst>
              </p:cNvPr>
              <p:cNvGrpSpPr/>
              <p:nvPr/>
            </p:nvGrpSpPr>
            <p:grpSpPr>
              <a:xfrm>
                <a:off x="306229" y="3597014"/>
                <a:ext cx="1484851" cy="2004969"/>
                <a:chOff x="2306273" y="4602236"/>
                <a:chExt cx="1484851" cy="2004969"/>
              </a:xfrm>
            </p:grpSpPr>
            <p:sp>
              <p:nvSpPr>
                <p:cNvPr id="26" name="مستطيل 11">
                  <a:extLst>
                    <a:ext uri="{FF2B5EF4-FFF2-40B4-BE49-F238E27FC236}">
                      <a16:creationId xmlns:a16="http://schemas.microsoft.com/office/drawing/2014/main" id="{323BBEA4-74F4-3E55-CE36-475A5137E13A}"/>
                    </a:ext>
                  </a:extLst>
                </p:cNvPr>
                <p:cNvSpPr/>
                <p:nvPr/>
              </p:nvSpPr>
              <p:spPr>
                <a:xfrm>
                  <a:off x="2306273" y="4602236"/>
                  <a:ext cx="1484851" cy="2004969"/>
                </a:xfrm>
                <a:prstGeom prst="rect">
                  <a:avLst/>
                </a:prstGeom>
                <a:solidFill>
                  <a:schemeClr val="bg2"/>
                </a:solidFill>
                <a:ln w="9525" cap="flat" cmpd="sng" algn="ctr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5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A" sz="2400" dirty="0">
                      <a:solidFill>
                        <a:srgbClr val="0099A9"/>
                      </a:solidFill>
                      <a:cs typeface="Fanan" pitchFamily="2" charset="-78"/>
                    </a:rPr>
                    <a:t>صفحات خارجية</a:t>
                  </a:r>
                </a:p>
                <a:p>
                  <a:pPr algn="ctr"/>
                  <a:endParaRPr lang="ar-SA" dirty="0">
                    <a:solidFill>
                      <a:srgbClr val="002060"/>
                    </a:solidFill>
                    <a:cs typeface="(AH) Manal Black" pitchFamily="2" charset="-78"/>
                  </a:endParaRPr>
                </a:p>
              </p:txBody>
            </p:sp>
            <p:pic>
              <p:nvPicPr>
                <p:cNvPr id="27" name="رسم 12" descr="ارتباط مع تعبئة خالصة">
                  <a:extLst>
                    <a:ext uri="{FF2B5EF4-FFF2-40B4-BE49-F238E27FC236}">
                      <a16:creationId xmlns:a16="http://schemas.microsoft.com/office/drawing/2014/main" id="{C55661D4-5863-A881-EBAF-B70E5BC68A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8201" y="5604720"/>
                  <a:ext cx="914400" cy="914400"/>
                </a:xfrm>
                <a:prstGeom prst="rect">
                  <a:avLst/>
                </a:prstGeom>
              </p:spPr>
            </p:pic>
          </p:grpSp>
          <p:grpSp>
            <p:nvGrpSpPr>
              <p:cNvPr id="28" name="مجموعة 17">
                <a:extLst>
                  <a:ext uri="{FF2B5EF4-FFF2-40B4-BE49-F238E27FC236}">
                    <a16:creationId xmlns:a16="http://schemas.microsoft.com/office/drawing/2014/main" id="{8288EB75-0B41-EC6E-8432-AB746D57E0A2}"/>
                  </a:ext>
                </a:extLst>
              </p:cNvPr>
              <p:cNvGrpSpPr/>
              <p:nvPr/>
            </p:nvGrpSpPr>
            <p:grpSpPr>
              <a:xfrm>
                <a:off x="3942858" y="3597014"/>
                <a:ext cx="1484851" cy="2004969"/>
                <a:chOff x="6110682" y="4602236"/>
                <a:chExt cx="1484851" cy="2004969"/>
              </a:xfrm>
            </p:grpSpPr>
            <p:sp>
              <p:nvSpPr>
                <p:cNvPr id="29" name="مستطيل 10">
                  <a:extLst>
                    <a:ext uri="{FF2B5EF4-FFF2-40B4-BE49-F238E27FC236}">
                      <a16:creationId xmlns:a16="http://schemas.microsoft.com/office/drawing/2014/main" id="{9A136254-2662-266F-1B75-39DDE0C19570}"/>
                    </a:ext>
                  </a:extLst>
                </p:cNvPr>
                <p:cNvSpPr/>
                <p:nvPr/>
              </p:nvSpPr>
              <p:spPr>
                <a:xfrm>
                  <a:off x="6110682" y="4602236"/>
                  <a:ext cx="1484851" cy="2004969"/>
                </a:xfrm>
                <a:prstGeom prst="rect">
                  <a:avLst/>
                </a:prstGeom>
                <a:solidFill>
                  <a:schemeClr val="bg2"/>
                </a:solidFill>
                <a:ln w="9525" cap="flat" cmpd="sng" algn="ctr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accent5"/>
                </a:fontRef>
              </p:style>
              <p:txBody>
                <a:bodyPr rtlCol="1" anchor="ctr"/>
                <a:lstStyle/>
                <a:p>
                  <a:pPr algn="ctr"/>
                  <a:r>
                    <a:rPr lang="ar-SA" sz="2400" dirty="0">
                      <a:solidFill>
                        <a:srgbClr val="0099A9"/>
                      </a:solidFill>
                      <a:cs typeface="Fanan" pitchFamily="2" charset="-78"/>
                    </a:rPr>
                    <a:t>صفحات في نفس الموقع</a:t>
                  </a:r>
                </a:p>
                <a:p>
                  <a:pPr algn="ctr"/>
                  <a:endParaRPr lang="ar-SA" dirty="0">
                    <a:solidFill>
                      <a:srgbClr val="002060"/>
                    </a:solidFill>
                    <a:cs typeface="(AH) Manal Black" pitchFamily="2" charset="-78"/>
                  </a:endParaRPr>
                </a:p>
              </p:txBody>
            </p:sp>
            <p:pic>
              <p:nvPicPr>
                <p:cNvPr id="30" name="رسم 14" descr="مخطط الشبكة  مع تعبئة خالصة">
                  <a:extLst>
                    <a:ext uri="{FF2B5EF4-FFF2-40B4-BE49-F238E27FC236}">
                      <a16:creationId xmlns:a16="http://schemas.microsoft.com/office/drawing/2014/main" id="{C4E261AD-FE8E-FE61-8C81-E38CAC1BF6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6416190" y="5690790"/>
                  <a:ext cx="914400" cy="914400"/>
                </a:xfrm>
                <a:prstGeom prst="rect">
                  <a:avLst/>
                </a:prstGeom>
              </p:spPr>
            </p:pic>
          </p:grpSp>
          <p:sp>
            <p:nvSpPr>
              <p:cNvPr id="31" name="سهم: منحني 30">
                <a:extLst>
                  <a:ext uri="{FF2B5EF4-FFF2-40B4-BE49-F238E27FC236}">
                    <a16:creationId xmlns:a16="http://schemas.microsoft.com/office/drawing/2014/main" id="{A7A2AA2A-EC84-AB87-C801-BFC1E2BF1942}"/>
                  </a:ext>
                </a:extLst>
              </p:cNvPr>
              <p:cNvSpPr/>
              <p:nvPr/>
            </p:nvSpPr>
            <p:spPr>
              <a:xfrm rot="5400000">
                <a:off x="3952718" y="2483305"/>
                <a:ext cx="718657" cy="1195396"/>
              </a:xfrm>
              <a:prstGeom prst="bentArrow">
                <a:avLst>
                  <a:gd name="adj1" fmla="val 10992"/>
                  <a:gd name="adj2" fmla="val 26167"/>
                  <a:gd name="adj3" fmla="val 23833"/>
                  <a:gd name="adj4" fmla="val 39080"/>
                </a:avLst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سهم: منحني 31">
                <a:extLst>
                  <a:ext uri="{FF2B5EF4-FFF2-40B4-BE49-F238E27FC236}">
                    <a16:creationId xmlns:a16="http://schemas.microsoft.com/office/drawing/2014/main" id="{EF3153B3-CCC0-DFC2-DE74-97763AB115C1}"/>
                  </a:ext>
                </a:extLst>
              </p:cNvPr>
              <p:cNvSpPr/>
              <p:nvPr/>
            </p:nvSpPr>
            <p:spPr>
              <a:xfrm rot="5400000" flipV="1">
                <a:off x="1109485" y="2478580"/>
                <a:ext cx="718657" cy="1195397"/>
              </a:xfrm>
              <a:prstGeom prst="bentArrow">
                <a:avLst>
                  <a:gd name="adj1" fmla="val 10992"/>
                  <a:gd name="adj2" fmla="val 26167"/>
                  <a:gd name="adj3" fmla="val 23833"/>
                  <a:gd name="adj4" fmla="val 39080"/>
                </a:avLst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4" name="مستطيل 33">
              <a:extLst>
                <a:ext uri="{FF2B5EF4-FFF2-40B4-BE49-F238E27FC236}">
                  <a16:creationId xmlns:a16="http://schemas.microsoft.com/office/drawing/2014/main" id="{16F015CF-857A-AE1F-729B-EB905BF13B2D}"/>
                </a:ext>
              </a:extLst>
            </p:cNvPr>
            <p:cNvSpPr/>
            <p:nvPr/>
          </p:nvSpPr>
          <p:spPr>
            <a:xfrm>
              <a:off x="2911618" y="1786682"/>
              <a:ext cx="5958672" cy="739948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sz="2800" dirty="0">
                  <a:solidFill>
                    <a:srgbClr val="D45803"/>
                  </a:solidFill>
                  <a:cs typeface="Fanan" pitchFamily="2" charset="-78"/>
                </a:rPr>
                <a:t>محتويات الموقع الإلكتروني </a:t>
              </a:r>
            </a:p>
          </p:txBody>
        </p:sp>
        <p:sp>
          <p:nvSpPr>
            <p:cNvPr id="35" name="سهم: لأسفل 34">
              <a:extLst>
                <a:ext uri="{FF2B5EF4-FFF2-40B4-BE49-F238E27FC236}">
                  <a16:creationId xmlns:a16="http://schemas.microsoft.com/office/drawing/2014/main" id="{390A7417-1DCC-5E33-F307-41A9EF5C95DC}"/>
                </a:ext>
              </a:extLst>
            </p:cNvPr>
            <p:cNvSpPr/>
            <p:nvPr/>
          </p:nvSpPr>
          <p:spPr>
            <a:xfrm>
              <a:off x="5752897" y="2612891"/>
              <a:ext cx="276114" cy="550837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649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53D22D58-2658-463F-A04F-623B2C3EC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07" b="37093"/>
          <a:stretch>
            <a:fillRect/>
          </a:stretch>
        </p:blipFill>
        <p:spPr>
          <a:xfrm>
            <a:off x="-11151" y="6247087"/>
            <a:ext cx="12203151" cy="61091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9BBFF46-F8C6-4178-90C6-F7740D6B65F2}"/>
              </a:ext>
            </a:extLst>
          </p:cNvPr>
          <p:cNvSpPr/>
          <p:nvPr/>
        </p:nvSpPr>
        <p:spPr>
          <a:xfrm>
            <a:off x="5285433" y="215063"/>
            <a:ext cx="6906568" cy="719434"/>
          </a:xfrm>
          <a:prstGeom prst="rect">
            <a:avLst/>
          </a:prstGeom>
          <a:solidFill>
            <a:srgbClr val="44546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dirty="0">
                <a:cs typeface="Fanan" pitchFamily="2" charset="-78"/>
              </a:rPr>
              <a:t>محتويات المظهر بالموقع الإلكتروني 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AE61E955-A4F7-10E4-8ED4-BFA47900B657}"/>
              </a:ext>
            </a:extLst>
          </p:cNvPr>
          <p:cNvSpPr txBox="1"/>
          <p:nvPr/>
        </p:nvSpPr>
        <p:spPr>
          <a:xfrm>
            <a:off x="4424120" y="1135299"/>
            <a:ext cx="776788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يحتوي المظهر الخاص بالموقع الإلكتروني على </a:t>
            </a:r>
            <a:r>
              <a:rPr lang="ar-SA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ثلاث أجزاء مختلفة : </a:t>
            </a: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323A5589-8CA3-13F7-4BF2-B27363C4452B}"/>
              </a:ext>
            </a:extLst>
          </p:cNvPr>
          <p:cNvGrpSpPr/>
          <p:nvPr/>
        </p:nvGrpSpPr>
        <p:grpSpPr>
          <a:xfrm>
            <a:off x="502418" y="2140298"/>
            <a:ext cx="11478222" cy="3725990"/>
            <a:chOff x="414745" y="1260746"/>
            <a:chExt cx="11575944" cy="4128422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8C32B5AF-10F2-C771-E551-2AABF35C4483}"/>
                </a:ext>
              </a:extLst>
            </p:cNvPr>
            <p:cNvSpPr/>
            <p:nvPr/>
          </p:nvSpPr>
          <p:spPr>
            <a:xfrm>
              <a:off x="8582298" y="1280703"/>
              <a:ext cx="2495003" cy="70115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6000" dirty="0"/>
                <a:t>Header</a:t>
              </a:r>
              <a:endParaRPr lang="ar-SA" sz="6000" dirty="0"/>
            </a:p>
          </p:txBody>
        </p:sp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66582D0F-23E9-7036-4774-B64109B1D7FE}"/>
                </a:ext>
              </a:extLst>
            </p:cNvPr>
            <p:cNvSpPr/>
            <p:nvPr/>
          </p:nvSpPr>
          <p:spPr>
            <a:xfrm>
              <a:off x="8556173" y="2988916"/>
              <a:ext cx="2521128" cy="69861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5400" dirty="0"/>
                <a:t>content</a:t>
              </a:r>
              <a:endParaRPr lang="ar-SA" sz="5400" dirty="0"/>
            </a:p>
          </p:txBody>
        </p: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266E80B1-C9FF-8713-05FA-606DF6597471}"/>
                </a:ext>
              </a:extLst>
            </p:cNvPr>
            <p:cNvSpPr/>
            <p:nvPr/>
          </p:nvSpPr>
          <p:spPr>
            <a:xfrm>
              <a:off x="8569235" y="4666855"/>
              <a:ext cx="2521128" cy="69708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5400" dirty="0"/>
                <a:t>Footer</a:t>
              </a:r>
              <a:endParaRPr lang="ar-SA" sz="5400" dirty="0"/>
            </a:p>
          </p:txBody>
        </p:sp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5D49E8EA-C7F8-1542-00AF-A196965168A6}"/>
                </a:ext>
              </a:extLst>
            </p:cNvPr>
            <p:cNvSpPr/>
            <p:nvPr/>
          </p:nvSpPr>
          <p:spPr>
            <a:xfrm>
              <a:off x="5104560" y="1274988"/>
              <a:ext cx="3189348" cy="701156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sz="3600" dirty="0">
                  <a:cs typeface="Akhbar MT" pitchFamily="2" charset="-78"/>
                </a:rPr>
                <a:t>العنوان</a:t>
              </a:r>
            </a:p>
          </p:txBody>
        </p:sp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EF7D0951-3A74-7F59-B127-3DAAD6A2BFF0}"/>
                </a:ext>
              </a:extLst>
            </p:cNvPr>
            <p:cNvSpPr/>
            <p:nvPr/>
          </p:nvSpPr>
          <p:spPr>
            <a:xfrm>
              <a:off x="5104560" y="4619259"/>
              <a:ext cx="3141117" cy="69708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sz="3600" dirty="0">
                  <a:cs typeface="Akhbar MT" pitchFamily="2" charset="-78"/>
                </a:rPr>
                <a:t>التذييل</a:t>
              </a:r>
            </a:p>
          </p:txBody>
        </p:sp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730E4C85-208F-BD4A-BCBF-A26AC5CA5B54}"/>
                </a:ext>
              </a:extLst>
            </p:cNvPr>
            <p:cNvSpPr/>
            <p:nvPr/>
          </p:nvSpPr>
          <p:spPr>
            <a:xfrm>
              <a:off x="5104560" y="2963921"/>
              <a:ext cx="3141117" cy="698619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sz="3600" dirty="0">
                  <a:cs typeface="Akhbar MT" pitchFamily="2" charset="-78"/>
                </a:rPr>
                <a:t>محتوى الصفحة</a:t>
              </a:r>
            </a:p>
          </p:txBody>
        </p:sp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DF933618-6C35-27AD-091A-C8EFDD68E8E7}"/>
                </a:ext>
              </a:extLst>
            </p:cNvPr>
            <p:cNvSpPr/>
            <p:nvPr/>
          </p:nvSpPr>
          <p:spPr>
            <a:xfrm>
              <a:off x="414745" y="3007932"/>
              <a:ext cx="4353195" cy="708339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sz="3200" dirty="0">
                  <a:cs typeface="Akhbar MT" pitchFamily="2" charset="-78"/>
                </a:rPr>
                <a:t>يشمل محتوى النص والصور وما الى ذلك</a:t>
              </a:r>
            </a:p>
          </p:txBody>
        </p: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6B444AAF-C42D-5E45-F79A-82515441ADC2}"/>
                </a:ext>
              </a:extLst>
            </p:cNvPr>
            <p:cNvSpPr/>
            <p:nvPr/>
          </p:nvSpPr>
          <p:spPr>
            <a:xfrm>
              <a:off x="414745" y="4608009"/>
              <a:ext cx="4331089" cy="708338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sz="3200" dirty="0">
                  <a:cs typeface="Akhbar MT" pitchFamily="2" charset="-78"/>
                </a:rPr>
                <a:t>يحتوي على روابط مفيدة </a:t>
              </a:r>
            </a:p>
          </p:txBody>
        </p:sp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437DCE49-5673-23E5-B86F-27D76757D3AF}"/>
                </a:ext>
              </a:extLst>
            </p:cNvPr>
            <p:cNvSpPr/>
            <p:nvPr/>
          </p:nvSpPr>
          <p:spPr>
            <a:xfrm>
              <a:off x="449913" y="1306810"/>
              <a:ext cx="4318027" cy="690726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sz="3200" dirty="0">
                  <a:cs typeface="Akhbar MT" pitchFamily="2" charset="-78"/>
                </a:rPr>
                <a:t>يتضمن ترويسة رسومية وشريط التنقل</a:t>
              </a:r>
            </a:p>
          </p:txBody>
        </p:sp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81660DA6-073B-044E-572F-0466858C71C8}"/>
                </a:ext>
              </a:extLst>
            </p:cNvPr>
            <p:cNvSpPr/>
            <p:nvPr/>
          </p:nvSpPr>
          <p:spPr>
            <a:xfrm>
              <a:off x="11245106" y="1260746"/>
              <a:ext cx="705394" cy="8014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4400" dirty="0"/>
                <a:t>1</a:t>
              </a:r>
              <a:endParaRPr lang="ar-SA" sz="4400" dirty="0"/>
            </a:p>
          </p:txBody>
        </p: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DBD4F985-DDEF-E192-4729-2A77E35C6F8C}"/>
                </a:ext>
              </a:extLst>
            </p:cNvPr>
            <p:cNvSpPr/>
            <p:nvPr/>
          </p:nvSpPr>
          <p:spPr>
            <a:xfrm>
              <a:off x="11278268" y="2972879"/>
              <a:ext cx="705394" cy="8014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4400" dirty="0"/>
                <a:t>2</a:t>
              </a:r>
              <a:endParaRPr lang="ar-SA" sz="4400" dirty="0"/>
            </a:p>
          </p:txBody>
        </p:sp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id="{13E165A6-48D7-AF1F-7D3F-4370F5D75623}"/>
                </a:ext>
              </a:extLst>
            </p:cNvPr>
            <p:cNvSpPr/>
            <p:nvPr/>
          </p:nvSpPr>
          <p:spPr>
            <a:xfrm>
              <a:off x="11285295" y="4587748"/>
              <a:ext cx="705394" cy="8014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4400" dirty="0"/>
                <a:t>3</a:t>
              </a:r>
              <a:endParaRPr lang="ar-SA" sz="4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2824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53D22D58-2658-463F-A04F-623B2C3EC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07" b="37093"/>
          <a:stretch>
            <a:fillRect/>
          </a:stretch>
        </p:blipFill>
        <p:spPr>
          <a:xfrm>
            <a:off x="-11151" y="6247087"/>
            <a:ext cx="12203151" cy="61091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9BBFF46-F8C6-4178-90C6-F7740D6B65F2}"/>
              </a:ext>
            </a:extLst>
          </p:cNvPr>
          <p:cNvSpPr/>
          <p:nvPr/>
        </p:nvSpPr>
        <p:spPr>
          <a:xfrm>
            <a:off x="5285433" y="215063"/>
            <a:ext cx="6906568" cy="719434"/>
          </a:xfrm>
          <a:prstGeom prst="rect">
            <a:avLst/>
          </a:prstGeom>
          <a:solidFill>
            <a:srgbClr val="44546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dirty="0">
                <a:cs typeface="Fanan" pitchFamily="2" charset="-78"/>
              </a:rPr>
              <a:t>إنشاء موقع إلكتروني </a:t>
            </a: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979C584C-1340-FA2F-3E4A-FCAD0C0E02F5}"/>
              </a:ext>
            </a:extLst>
          </p:cNvPr>
          <p:cNvGrpSpPr/>
          <p:nvPr/>
        </p:nvGrpSpPr>
        <p:grpSpPr>
          <a:xfrm>
            <a:off x="813916" y="1165609"/>
            <a:ext cx="10711543" cy="4903595"/>
            <a:chOff x="813916" y="1165609"/>
            <a:chExt cx="10711543" cy="4903595"/>
          </a:xfrm>
        </p:grpSpPr>
        <p:pic>
          <p:nvPicPr>
            <p:cNvPr id="6146" name="Picture 2" descr="Front-end vs. Back-end - YouTube">
              <a:extLst>
                <a:ext uri="{FF2B5EF4-FFF2-40B4-BE49-F238E27FC236}">
                  <a16:creationId xmlns:a16="http://schemas.microsoft.com/office/drawing/2014/main" id="{A935782B-9A1F-7898-A5BE-68C289E410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76" b="27689"/>
            <a:stretch/>
          </p:blipFill>
          <p:spPr bwMode="auto">
            <a:xfrm>
              <a:off x="813916" y="3912307"/>
              <a:ext cx="10711543" cy="2156897"/>
            </a:xfrm>
            <a:prstGeom prst="rect">
              <a:avLst/>
            </a:prstGeom>
            <a:ln w="38100" cap="sq">
              <a:solidFill>
                <a:srgbClr val="44546A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FrontEnd vs. BackEnd vs. Full Stack Development: Who's The Winner? | by  Emma Jhonson | Frontend Weekly | Medium">
              <a:extLst>
                <a:ext uri="{FF2B5EF4-FFF2-40B4-BE49-F238E27FC236}">
                  <a16:creationId xmlns:a16="http://schemas.microsoft.com/office/drawing/2014/main" id="{4897F28E-F3A0-FD15-47A7-678EE083B1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2" t="22125" r="63544" b="23077"/>
            <a:stretch/>
          </p:blipFill>
          <p:spPr bwMode="auto">
            <a:xfrm>
              <a:off x="813918" y="1172056"/>
              <a:ext cx="5029828" cy="2746698"/>
            </a:xfrm>
            <a:prstGeom prst="rect">
              <a:avLst/>
            </a:prstGeom>
            <a:ln w="38100" cap="sq">
              <a:solidFill>
                <a:srgbClr val="44546A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FrontEnd vs. BackEnd vs. Full Stack Development: Who's The Winner? | by  Emma Jhonson | Frontend Weekly | Medium">
              <a:extLst>
                <a:ext uri="{FF2B5EF4-FFF2-40B4-BE49-F238E27FC236}">
                  <a16:creationId xmlns:a16="http://schemas.microsoft.com/office/drawing/2014/main" id="{8931075E-A227-FB13-A8E9-9FB4C239F0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37" t="22125" r="33040" b="23077"/>
            <a:stretch/>
          </p:blipFill>
          <p:spPr bwMode="auto">
            <a:xfrm>
              <a:off x="5843744" y="1165609"/>
              <a:ext cx="5681715" cy="2746698"/>
            </a:xfrm>
            <a:prstGeom prst="rect">
              <a:avLst/>
            </a:prstGeom>
            <a:ln w="38100" cap="sq">
              <a:solidFill>
                <a:srgbClr val="44546A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4F7C7F9-6B47-FAF9-4574-1B55CFAC8FBD}"/>
              </a:ext>
            </a:extLst>
          </p:cNvPr>
          <p:cNvSpPr/>
          <p:nvPr/>
        </p:nvSpPr>
        <p:spPr>
          <a:xfrm>
            <a:off x="954794" y="3999244"/>
            <a:ext cx="4672283" cy="1929283"/>
          </a:xfrm>
          <a:prstGeom prst="roundRect">
            <a:avLst/>
          </a:prstGeom>
          <a:noFill/>
          <a:ln w="38100">
            <a:solidFill>
              <a:srgbClr val="56B19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0915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53D22D58-2658-463F-A04F-623B2C3EC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07" b="37093"/>
          <a:stretch>
            <a:fillRect/>
          </a:stretch>
        </p:blipFill>
        <p:spPr>
          <a:xfrm>
            <a:off x="-11151" y="6247087"/>
            <a:ext cx="12203151" cy="61091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9BBFF46-F8C6-4178-90C6-F7740D6B65F2}"/>
              </a:ext>
            </a:extLst>
          </p:cNvPr>
          <p:cNvSpPr/>
          <p:nvPr/>
        </p:nvSpPr>
        <p:spPr>
          <a:xfrm>
            <a:off x="5285433" y="215063"/>
            <a:ext cx="6906568" cy="719434"/>
          </a:xfrm>
          <a:prstGeom prst="rect">
            <a:avLst/>
          </a:prstGeom>
          <a:solidFill>
            <a:srgbClr val="44546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dirty="0">
                <a:cs typeface="Fanan" pitchFamily="2" charset="-78"/>
              </a:rPr>
              <a:t>تصميم الموقع الإلكتروني </a:t>
            </a:r>
          </a:p>
        </p:txBody>
      </p:sp>
      <p:pic>
        <p:nvPicPr>
          <p:cNvPr id="12294" name="Picture 6" descr="Frontend Vs Backend - Full Comparison - InterviewBit">
            <a:extLst>
              <a:ext uri="{FF2B5EF4-FFF2-40B4-BE49-F238E27FC236}">
                <a16:creationId xmlns:a16="http://schemas.microsoft.com/office/drawing/2014/main" id="{56EFE368-4812-4700-6D47-F434D9434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" r="4253" b="7418"/>
          <a:stretch/>
        </p:blipFill>
        <p:spPr bwMode="auto">
          <a:xfrm>
            <a:off x="0" y="6005"/>
            <a:ext cx="2531283" cy="16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7AB40E75-BF0F-6149-8635-ECFBC8D827B6}"/>
              </a:ext>
            </a:extLst>
          </p:cNvPr>
          <p:cNvGrpSpPr/>
          <p:nvPr/>
        </p:nvGrpSpPr>
        <p:grpSpPr>
          <a:xfrm>
            <a:off x="1449084" y="1296237"/>
            <a:ext cx="9282679" cy="4589109"/>
            <a:chOff x="5285433" y="907389"/>
            <a:chExt cx="6712299" cy="5281450"/>
          </a:xfrm>
        </p:grpSpPr>
        <p:pic>
          <p:nvPicPr>
            <p:cNvPr id="12296" name="Picture 8" descr="HTML, CSS and JavaScript suit as coding layers explanation outline diagram  – VectorMine">
              <a:extLst>
                <a:ext uri="{FF2B5EF4-FFF2-40B4-BE49-F238E27FC236}">
                  <a16:creationId xmlns:a16="http://schemas.microsoft.com/office/drawing/2014/main" id="{829C0B54-FE70-1D4F-BFD6-F4887E9AFF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55" b="14313"/>
            <a:stretch/>
          </p:blipFill>
          <p:spPr bwMode="auto">
            <a:xfrm>
              <a:off x="5285433" y="3217583"/>
              <a:ext cx="6712299" cy="2971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02" name="Picture 14" descr="Bootstrap Html Css Js, HD Png Download , Transparent Png Image - PNGitem">
              <a:extLst>
                <a:ext uri="{FF2B5EF4-FFF2-40B4-BE49-F238E27FC236}">
                  <a16:creationId xmlns:a16="http://schemas.microsoft.com/office/drawing/2014/main" id="{24BC36AA-8785-8E5B-3B4F-185149EA6B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669"/>
            <a:stretch/>
          </p:blipFill>
          <p:spPr bwMode="auto">
            <a:xfrm>
              <a:off x="5577978" y="907389"/>
              <a:ext cx="1430007" cy="2667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14" descr="Bootstrap Html Css Js, HD Png Download , Transparent Png Image - PNGitem">
              <a:extLst>
                <a:ext uri="{FF2B5EF4-FFF2-40B4-BE49-F238E27FC236}">
                  <a16:creationId xmlns:a16="http://schemas.microsoft.com/office/drawing/2014/main" id="{256D5452-B4B0-587F-3ACD-4EDB50C4CC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37"/>
            <a:stretch/>
          </p:blipFill>
          <p:spPr bwMode="auto">
            <a:xfrm>
              <a:off x="9797318" y="907389"/>
              <a:ext cx="1830369" cy="2667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4" descr="Bootstrap Html Css Js, HD Png Download , Transparent Png Image - PNGitem">
              <a:extLst>
                <a:ext uri="{FF2B5EF4-FFF2-40B4-BE49-F238E27FC236}">
                  <a16:creationId xmlns:a16="http://schemas.microsoft.com/office/drawing/2014/main" id="{CF049D14-9314-8E6E-7B0A-5BA9F6B3E1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95" r="37427"/>
            <a:stretch/>
          </p:blipFill>
          <p:spPr bwMode="auto">
            <a:xfrm>
              <a:off x="7513026" y="907389"/>
              <a:ext cx="1447482" cy="2667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06511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0A4BDB3-044D-414E-BF0F-0E92CBC7DF1D}"/>
              </a:ext>
            </a:extLst>
          </p:cNvPr>
          <p:cNvSpPr/>
          <p:nvPr/>
        </p:nvSpPr>
        <p:spPr>
          <a:xfrm>
            <a:off x="231111" y="2341266"/>
            <a:ext cx="11721838" cy="338629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ar-SA" sz="2800" dirty="0">
                <a:solidFill>
                  <a:srgbClr val="20386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ما هي لغة الترميز (</a:t>
            </a:r>
            <a:r>
              <a:rPr lang="en-US" sz="2800" dirty="0">
                <a:solidFill>
                  <a:srgbClr val="20386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HTML</a:t>
            </a:r>
            <a:r>
              <a:rPr lang="ar-SA" sz="2800" dirty="0">
                <a:solidFill>
                  <a:srgbClr val="20386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) ؟! وفي ماذا تستخدم هذه اللغة ؟!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ar-SA" sz="2800" dirty="0">
                <a:solidFill>
                  <a:srgbClr val="20386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ما الفرق بين لغة الترميز (</a:t>
            </a:r>
            <a:r>
              <a:rPr lang="en-US" sz="2800" dirty="0">
                <a:solidFill>
                  <a:srgbClr val="20386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HTML</a:t>
            </a:r>
            <a:r>
              <a:rPr lang="ar-SA" sz="2800" dirty="0">
                <a:solidFill>
                  <a:srgbClr val="20386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) ولغة (</a:t>
            </a:r>
            <a:r>
              <a:rPr lang="en-US" sz="2800" dirty="0">
                <a:solidFill>
                  <a:srgbClr val="20386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CSS</a:t>
            </a:r>
            <a:r>
              <a:rPr lang="ar-SA" sz="2800" dirty="0">
                <a:solidFill>
                  <a:srgbClr val="20386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)؟!</a:t>
            </a:r>
          </a:p>
        </p:txBody>
      </p:sp>
      <p:graphicFrame>
        <p:nvGraphicFramePr>
          <p:cNvPr id="33" name="جدول 32">
            <a:extLst>
              <a:ext uri="{FF2B5EF4-FFF2-40B4-BE49-F238E27FC236}">
                <a16:creationId xmlns:a16="http://schemas.microsoft.com/office/drawing/2014/main" id="{036BD38B-2C06-49C5-853D-D6C2E71871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534796"/>
              </p:ext>
            </p:extLst>
          </p:nvPr>
        </p:nvGraphicFramePr>
        <p:xfrm>
          <a:off x="231111" y="190204"/>
          <a:ext cx="11721838" cy="2024084"/>
        </p:xfrm>
        <a:graphic>
          <a:graphicData uri="http://schemas.openxmlformats.org/drawingml/2006/table">
            <a:tbl>
              <a:tblPr rtl="1" firstRow="1" bandRow="1">
                <a:tableStyleId>{FABFCF23-3B69-468F-B69F-88F6DE6A72F2}</a:tableStyleId>
              </a:tblPr>
              <a:tblGrid>
                <a:gridCol w="2930459">
                  <a:extLst>
                    <a:ext uri="{9D8B030D-6E8A-4147-A177-3AD203B41FA5}">
                      <a16:colId xmlns:a16="http://schemas.microsoft.com/office/drawing/2014/main" val="2598464030"/>
                    </a:ext>
                  </a:extLst>
                </a:gridCol>
                <a:gridCol w="6620132">
                  <a:extLst>
                    <a:ext uri="{9D8B030D-6E8A-4147-A177-3AD203B41FA5}">
                      <a16:colId xmlns:a16="http://schemas.microsoft.com/office/drawing/2014/main" val="4014821178"/>
                    </a:ext>
                  </a:extLst>
                </a:gridCol>
                <a:gridCol w="1376131">
                  <a:extLst>
                    <a:ext uri="{9D8B030D-6E8A-4147-A177-3AD203B41FA5}">
                      <a16:colId xmlns:a16="http://schemas.microsoft.com/office/drawing/2014/main" val="1900209592"/>
                    </a:ext>
                  </a:extLst>
                </a:gridCol>
                <a:gridCol w="795116">
                  <a:extLst>
                    <a:ext uri="{9D8B030D-6E8A-4147-A177-3AD203B41FA5}">
                      <a16:colId xmlns:a16="http://schemas.microsoft.com/office/drawing/2014/main" val="1270679293"/>
                    </a:ext>
                  </a:extLst>
                </a:gridCol>
              </a:tblGrid>
              <a:tr h="300783"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رقم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2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موضوع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تهيئة </a:t>
                      </a:r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283921535"/>
                  </a:ext>
                </a:extLst>
              </a:tr>
              <a:tr h="300783"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مدة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5 د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نوع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جماعي </a:t>
                      </a:r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365642826"/>
                  </a:ext>
                </a:extLst>
              </a:tr>
              <a:tr h="1292684">
                <a:tc gridSpan="2"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b="0" dirty="0">
                          <a:solidFill>
                            <a:srgbClr val="0099A9"/>
                          </a:solidFill>
                          <a:cs typeface="Fanan" pitchFamily="2" charset="-78"/>
                        </a:rPr>
                        <a:t>باستخدام استراتيجية (شاهد وأجب)</a:t>
                      </a:r>
                      <a:r>
                        <a:rPr lang="ar-SA" sz="3200" b="0" baseline="0" dirty="0">
                          <a:solidFill>
                            <a:srgbClr val="0099A9"/>
                          </a:solidFill>
                          <a:cs typeface="Fanan" pitchFamily="2" charset="-78"/>
                        </a:rPr>
                        <a:t> قم بمشاهدة الفيديو القادم وأجب عن الأسئلة التالية : </a:t>
                      </a:r>
                      <a:endParaRPr lang="ar-SA" sz="3200" b="0" dirty="0">
                        <a:solidFill>
                          <a:srgbClr val="0099A9"/>
                        </a:solidFill>
                        <a:cs typeface="Fanan" pitchFamily="2" charset="-78"/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endParaRPr lang="ar-SA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956330"/>
                  </a:ext>
                </a:extLst>
              </a:tr>
            </a:tbl>
          </a:graphicData>
        </a:graphic>
      </p:graphicFrame>
      <p:pic>
        <p:nvPicPr>
          <p:cNvPr id="4" name="图片 6">
            <a:extLst>
              <a:ext uri="{FF2B5EF4-FFF2-40B4-BE49-F238E27FC236}">
                <a16:creationId xmlns:a16="http://schemas.microsoft.com/office/drawing/2014/main" id="{D0C7B442-2FE3-C517-78CA-46A1D9316F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07" b="37093"/>
          <a:stretch>
            <a:fillRect/>
          </a:stretch>
        </p:blipFill>
        <p:spPr>
          <a:xfrm>
            <a:off x="-11151" y="6076072"/>
            <a:ext cx="12203151" cy="78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9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927CD39C-60C7-3992-527A-40DA8DF5BEA3}"/>
              </a:ext>
            </a:extLst>
          </p:cNvPr>
          <p:cNvSpPr/>
          <p:nvPr/>
        </p:nvSpPr>
        <p:spPr>
          <a:xfrm>
            <a:off x="5034223" y="215063"/>
            <a:ext cx="7157777" cy="598853"/>
          </a:xfrm>
          <a:prstGeom prst="rect">
            <a:avLst/>
          </a:prstGeom>
          <a:solidFill>
            <a:srgbClr val="44546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dirty="0">
                <a:solidFill>
                  <a:schemeClr val="bg1"/>
                </a:solidFill>
                <a:cs typeface="Fanan" pitchFamily="2" charset="-78"/>
              </a:rPr>
              <a:t>فيديو عن </a:t>
            </a:r>
            <a:r>
              <a:rPr lang="ar-SA" sz="3600" dirty="0">
                <a:solidFill>
                  <a:schemeClr val="bg1"/>
                </a:solidFill>
                <a:latin typeface="Dubai" panose="020B0503030403030204" pitchFamily="34" charset="-78"/>
                <a:cs typeface="Fanan" pitchFamily="2" charset="-78"/>
              </a:rPr>
              <a:t>لغة الترميز (</a:t>
            </a:r>
            <a:r>
              <a:rPr lang="en-US" sz="3600" dirty="0">
                <a:solidFill>
                  <a:schemeClr val="bg1"/>
                </a:solidFill>
                <a:latin typeface="Dubai" panose="020B0503030403030204" pitchFamily="34" charset="-78"/>
                <a:cs typeface="Fanan" pitchFamily="2" charset="-78"/>
              </a:rPr>
              <a:t>HTML</a:t>
            </a:r>
            <a:r>
              <a:rPr lang="ar-SA" sz="3600" dirty="0">
                <a:solidFill>
                  <a:schemeClr val="bg1"/>
                </a:solidFill>
                <a:latin typeface="Dubai" panose="020B0503030403030204" pitchFamily="34" charset="-78"/>
                <a:cs typeface="Fanan" pitchFamily="2" charset="-78"/>
              </a:rPr>
              <a:t>)</a:t>
            </a:r>
            <a:endParaRPr lang="ar-SA" sz="3600" dirty="0">
              <a:solidFill>
                <a:schemeClr val="bg1"/>
              </a:solidFill>
              <a:cs typeface="Fanan" pitchFamily="2" charset="-78"/>
            </a:endParaRPr>
          </a:p>
        </p:txBody>
      </p:sp>
      <p:pic>
        <p:nvPicPr>
          <p:cNvPr id="5" name="شرح html بالعربي _ introduction to html">
            <a:hlinkClick r:id="" action="ppaction://media"/>
            <a:extLst>
              <a:ext uri="{FF2B5EF4-FFF2-40B4-BE49-F238E27FC236}">
                <a16:creationId xmlns:a16="http://schemas.microsoft.com/office/drawing/2014/main" id="{59CEE051-16BE-F943-278E-5FF02DB6E53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219" end="4527.695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497" y="998277"/>
            <a:ext cx="11847006" cy="5644660"/>
          </a:xfrm>
          <a:prstGeom prst="rect">
            <a:avLst/>
          </a:prstGeom>
          <a:ln w="3175" cap="sq">
            <a:solidFill>
              <a:srgbClr val="44546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صورة 1" descr="Image result for youtube logo png">
            <a:hlinkClick r:id="rId6"/>
            <a:extLst>
              <a:ext uri="{FF2B5EF4-FFF2-40B4-BE49-F238E27FC236}">
                <a16:creationId xmlns:a16="http://schemas.microsoft.com/office/drawing/2014/main" id="{866207F7-6EE6-F9D9-1E27-0468963679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82" t="20453" r="-1" b="14666"/>
          <a:stretch/>
        </p:blipFill>
        <p:spPr bwMode="auto">
          <a:xfrm>
            <a:off x="0" y="39166"/>
            <a:ext cx="1552654" cy="9591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9080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53D22D58-2658-463F-A04F-623B2C3EC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07" b="37093"/>
          <a:stretch>
            <a:fillRect/>
          </a:stretch>
        </p:blipFill>
        <p:spPr>
          <a:xfrm>
            <a:off x="-11151" y="6247087"/>
            <a:ext cx="12203151" cy="61091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9BBFF46-F8C6-4178-90C6-F7740D6B65F2}"/>
              </a:ext>
            </a:extLst>
          </p:cNvPr>
          <p:cNvSpPr/>
          <p:nvPr/>
        </p:nvSpPr>
        <p:spPr>
          <a:xfrm>
            <a:off x="5285433" y="215063"/>
            <a:ext cx="6906568" cy="719434"/>
          </a:xfrm>
          <a:prstGeom prst="rect">
            <a:avLst/>
          </a:prstGeom>
          <a:solidFill>
            <a:srgbClr val="44546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dirty="0">
                <a:cs typeface="Fanan" pitchFamily="2" charset="-78"/>
              </a:rPr>
              <a:t>لغة ترميز النص التشعبي (</a:t>
            </a:r>
            <a:r>
              <a:rPr lang="en-US" sz="3600" dirty="0">
                <a:cs typeface="Fanan" pitchFamily="2" charset="-78"/>
              </a:rPr>
              <a:t>HTML</a:t>
            </a:r>
            <a:r>
              <a:rPr lang="ar-SA" sz="3600" dirty="0">
                <a:cs typeface="Fanan" pitchFamily="2" charset="-78"/>
              </a:rPr>
              <a:t>)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B0ABC85-0720-4359-9D02-811D5199E219}"/>
              </a:ext>
            </a:extLst>
          </p:cNvPr>
          <p:cNvSpPr txBox="1"/>
          <p:nvPr/>
        </p:nvSpPr>
        <p:spPr>
          <a:xfrm>
            <a:off x="0" y="1182720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/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لغة ترميز النص التشعبي (  </a:t>
            </a:r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HTML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 ) </a:t>
            </a:r>
            <a:r>
              <a:rPr lang="ar-SA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هي لغة برمجة تستخدم لوصف مكونات الصفحات الإلكترونية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لبرامج التصفح من خلال </a:t>
            </a:r>
            <a:r>
              <a:rPr lang="ar-SA" sz="2800" dirty="0">
                <a:solidFill>
                  <a:srgbClr val="0094F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استخدام مجموعة وسوم وتعليمات برمجية . 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41467753-B618-B70B-DD72-AB3B4C6BB827}"/>
              </a:ext>
            </a:extLst>
          </p:cNvPr>
          <p:cNvSpPr txBox="1"/>
          <p:nvPr/>
        </p:nvSpPr>
        <p:spPr>
          <a:xfrm>
            <a:off x="0" y="2093264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يمكن من </a:t>
            </a:r>
            <a:r>
              <a:rPr lang="ar-SA" sz="2800" dirty="0">
                <a:solidFill>
                  <a:srgbClr val="0099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خلال الوسوم والتعليمات البرمجية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تحديد طريقة عرض </a:t>
            </a:r>
            <a:r>
              <a:rPr lang="ar-SA" sz="2800" dirty="0">
                <a:solidFill>
                  <a:srgbClr val="0045D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النصوص والصور والروابط وغيرها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 </a:t>
            </a:r>
          </a:p>
        </p:txBody>
      </p:sp>
      <p:pic>
        <p:nvPicPr>
          <p:cNvPr id="1026" name="Picture 2" descr="HTML là gì? HTML hoạt động như thế nào? Ưu và nhược điểm của HTML">
            <a:extLst>
              <a:ext uri="{FF2B5EF4-FFF2-40B4-BE49-F238E27FC236}">
                <a16:creationId xmlns:a16="http://schemas.microsoft.com/office/drawing/2014/main" id="{93B8521C-6FF9-E90C-1308-BEC4CD09D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18" y="2856604"/>
            <a:ext cx="5316415" cy="3150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ML là gì? Tổng quan kiến thức cơ bản về HTML từ A-Z">
            <a:extLst>
              <a:ext uri="{FF2B5EF4-FFF2-40B4-BE49-F238E27FC236}">
                <a16:creationId xmlns:a16="http://schemas.microsoft.com/office/drawing/2014/main" id="{7AD54736-B075-2FDF-4ED7-E27915538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618" y="2856604"/>
            <a:ext cx="5316415" cy="3150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40414BA-1D0F-F704-3AB7-EEFC7977A1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3A44F"/>
              </a:clrFrom>
              <a:clrTo>
                <a:srgbClr val="F3A44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7" r="21507"/>
          <a:stretch/>
        </p:blipFill>
        <p:spPr>
          <a:xfrm>
            <a:off x="-11151" y="0"/>
            <a:ext cx="1286189" cy="111524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765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r="6307" b="37093"/>
          <a:stretch>
            <a:fillRect/>
          </a:stretch>
        </p:blipFill>
        <p:spPr>
          <a:xfrm>
            <a:off x="-11151" y="6551525"/>
            <a:ext cx="12203151" cy="306476"/>
          </a:xfrm>
          <a:prstGeom prst="rect">
            <a:avLst/>
          </a:prstGeom>
        </p:spPr>
      </p:pic>
      <p:graphicFrame>
        <p:nvGraphicFramePr>
          <p:cNvPr id="33" name="جدول 32">
            <a:extLst>
              <a:ext uri="{FF2B5EF4-FFF2-40B4-BE49-F238E27FC236}">
                <a16:creationId xmlns:a16="http://schemas.microsoft.com/office/drawing/2014/main" id="{036BD38B-2C06-49C5-853D-D6C2E71871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263186"/>
              </p:ext>
            </p:extLst>
          </p:nvPr>
        </p:nvGraphicFramePr>
        <p:xfrm>
          <a:off x="100484" y="190205"/>
          <a:ext cx="11852465" cy="1971599"/>
        </p:xfrm>
        <a:graphic>
          <a:graphicData uri="http://schemas.openxmlformats.org/drawingml/2006/table">
            <a:tbl>
              <a:tblPr rtl="1" firstRow="1" bandRow="1">
                <a:tableStyleId>{FABFCF23-3B69-468F-B69F-88F6DE6A72F2}</a:tableStyleId>
              </a:tblPr>
              <a:tblGrid>
                <a:gridCol w="2644238">
                  <a:extLst>
                    <a:ext uri="{9D8B030D-6E8A-4147-A177-3AD203B41FA5}">
                      <a16:colId xmlns:a16="http://schemas.microsoft.com/office/drawing/2014/main" val="2598464030"/>
                    </a:ext>
                  </a:extLst>
                </a:gridCol>
                <a:gridCol w="5973538">
                  <a:extLst>
                    <a:ext uri="{9D8B030D-6E8A-4147-A177-3AD203B41FA5}">
                      <a16:colId xmlns:a16="http://schemas.microsoft.com/office/drawing/2014/main" val="4014821178"/>
                    </a:ext>
                  </a:extLst>
                </a:gridCol>
                <a:gridCol w="1241723">
                  <a:extLst>
                    <a:ext uri="{9D8B030D-6E8A-4147-A177-3AD203B41FA5}">
                      <a16:colId xmlns:a16="http://schemas.microsoft.com/office/drawing/2014/main" val="1900209592"/>
                    </a:ext>
                  </a:extLst>
                </a:gridCol>
                <a:gridCol w="1992966">
                  <a:extLst>
                    <a:ext uri="{9D8B030D-6E8A-4147-A177-3AD203B41FA5}">
                      <a16:colId xmlns:a16="http://schemas.microsoft.com/office/drawing/2014/main" val="1270679293"/>
                    </a:ext>
                  </a:extLst>
                </a:gridCol>
              </a:tblGrid>
              <a:tr h="575178"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رقم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3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موضوع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بنائي </a:t>
                      </a:r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283921535"/>
                  </a:ext>
                </a:extLst>
              </a:tr>
              <a:tr h="328650"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مدة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3 دقائق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نوع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جماعي </a:t>
                      </a:r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365642826"/>
                  </a:ext>
                </a:extLst>
              </a:tr>
              <a:tr h="965879">
                <a:tc gridSpan="2"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0" dirty="0">
                          <a:solidFill>
                            <a:srgbClr val="0099A9"/>
                          </a:solidFill>
                          <a:cs typeface="Fanan" pitchFamily="2" charset="-78"/>
                        </a:rPr>
                        <a:t>باستخدام استراتيجية الحوار والمناقشة : صنف سلبيات وإيجابيات لغة الترميز (</a:t>
                      </a:r>
                      <a:r>
                        <a:rPr lang="en-US" sz="2800" b="0" dirty="0">
                          <a:solidFill>
                            <a:srgbClr val="0099A9"/>
                          </a:solidFill>
                          <a:cs typeface="Fanan" pitchFamily="2" charset="-78"/>
                        </a:rPr>
                        <a:t>HTML</a:t>
                      </a:r>
                      <a:r>
                        <a:rPr lang="ar-SA" sz="2800" b="0" dirty="0">
                          <a:solidFill>
                            <a:srgbClr val="0099A9"/>
                          </a:solidFill>
                          <a:cs typeface="Fanan" pitchFamily="2" charset="-78"/>
                        </a:rPr>
                        <a:t>) حسب العناصر التالية : </a:t>
                      </a: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endParaRPr lang="ar-SA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956330"/>
                  </a:ext>
                </a:extLst>
              </a:tr>
            </a:tbl>
          </a:graphicData>
        </a:graphic>
      </p:graphicFrame>
      <p:sp>
        <p:nvSpPr>
          <p:cNvPr id="3" name="مستطيل 2">
            <a:extLst>
              <a:ext uri="{FF2B5EF4-FFF2-40B4-BE49-F238E27FC236}">
                <a16:creationId xmlns:a16="http://schemas.microsoft.com/office/drawing/2014/main" id="{E50F3C5C-C623-3A04-3BEE-87B4F6D5168A}"/>
              </a:ext>
            </a:extLst>
          </p:cNvPr>
          <p:cNvSpPr/>
          <p:nvPr/>
        </p:nvSpPr>
        <p:spPr>
          <a:xfrm>
            <a:off x="94513" y="2242721"/>
            <a:ext cx="11846494" cy="14859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endParaRPr lang="ar-SA" sz="2800" dirty="0">
              <a:cs typeface="Fanan" pitchFamily="2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0CDCADA8-7EA8-A3DE-ACF1-D7BAAE96E074}"/>
              </a:ext>
            </a:extLst>
          </p:cNvPr>
          <p:cNvSpPr/>
          <p:nvPr/>
        </p:nvSpPr>
        <p:spPr>
          <a:xfrm>
            <a:off x="94513" y="3862103"/>
            <a:ext cx="11852465" cy="249927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endParaRPr lang="ar-SA" sz="2800" dirty="0">
              <a:cs typeface="Fanan" pitchFamily="2" charset="-78"/>
            </a:endParaRPr>
          </a:p>
        </p:txBody>
      </p:sp>
      <p:grpSp>
        <p:nvGrpSpPr>
          <p:cNvPr id="5" name="Group 30">
            <a:extLst>
              <a:ext uri="{FF2B5EF4-FFF2-40B4-BE49-F238E27FC236}">
                <a16:creationId xmlns:a16="http://schemas.microsoft.com/office/drawing/2014/main" id="{DFE03931-29EB-B192-390C-FB16B2CF9A3D}"/>
              </a:ext>
            </a:extLst>
          </p:cNvPr>
          <p:cNvGrpSpPr/>
          <p:nvPr/>
        </p:nvGrpSpPr>
        <p:grpSpPr>
          <a:xfrm flipH="1">
            <a:off x="6102146" y="4019340"/>
            <a:ext cx="5570493" cy="2208607"/>
            <a:chOff x="1024562" y="2504573"/>
            <a:chExt cx="2349166" cy="3197591"/>
          </a:xfrm>
          <a:effectLst/>
        </p:grpSpPr>
        <p:sp>
          <p:nvSpPr>
            <p:cNvPr id="6" name="Rectangle: Rounded Corners 18">
              <a:extLst>
                <a:ext uri="{FF2B5EF4-FFF2-40B4-BE49-F238E27FC236}">
                  <a16:creationId xmlns:a16="http://schemas.microsoft.com/office/drawing/2014/main" id="{A59D3F9C-694D-8076-57C4-5367897000F5}"/>
                </a:ext>
              </a:extLst>
            </p:cNvPr>
            <p:cNvSpPr/>
            <p:nvPr/>
          </p:nvSpPr>
          <p:spPr>
            <a:xfrm>
              <a:off x="1024562" y="2504573"/>
              <a:ext cx="2349166" cy="1571625"/>
            </a:xfrm>
            <a:prstGeom prst="roundRect">
              <a:avLst>
                <a:gd name="adj" fmla="val 748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2800" dirty="0">
                  <a:solidFill>
                    <a:schemeClr val="bg1"/>
                  </a:solidFill>
                  <a:latin typeface="Calibri" panose="020F0502020204030204"/>
                  <a:cs typeface="Fanan" pitchFamily="2" charset="-78"/>
                </a:rPr>
                <a:t>إيجابيات </a:t>
              </a:r>
              <a:endParaRPr lang="ar-SA" sz="280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Fanan" pitchFamily="2" charset="-78"/>
              </a:endParaRPr>
            </a:p>
          </p:txBody>
        </p:sp>
        <p:sp>
          <p:nvSpPr>
            <p:cNvPr id="8" name="Rectangle: Rounded Corners 23">
              <a:extLst>
                <a:ext uri="{FF2B5EF4-FFF2-40B4-BE49-F238E27FC236}">
                  <a16:creationId xmlns:a16="http://schemas.microsoft.com/office/drawing/2014/main" id="{85A86810-7AAC-6653-9981-AE4DAA78A1D3}"/>
                </a:ext>
              </a:extLst>
            </p:cNvPr>
            <p:cNvSpPr/>
            <p:nvPr/>
          </p:nvSpPr>
          <p:spPr>
            <a:xfrm>
              <a:off x="1024562" y="3924299"/>
              <a:ext cx="2349166" cy="177786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00000">
                  <a:srgbClr val="FFFFFF"/>
                </a:gs>
                <a:gs pos="0">
                  <a:srgbClr val="E7E8EA"/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dirty="0"/>
            </a:p>
          </p:txBody>
        </p:sp>
      </p:grpSp>
      <p:grpSp>
        <p:nvGrpSpPr>
          <p:cNvPr id="9" name="Group 30">
            <a:extLst>
              <a:ext uri="{FF2B5EF4-FFF2-40B4-BE49-F238E27FC236}">
                <a16:creationId xmlns:a16="http://schemas.microsoft.com/office/drawing/2014/main" id="{5E181B2B-DD48-3A6B-ADD8-F6A85681BF28}"/>
              </a:ext>
            </a:extLst>
          </p:cNvPr>
          <p:cNvGrpSpPr/>
          <p:nvPr/>
        </p:nvGrpSpPr>
        <p:grpSpPr>
          <a:xfrm flipH="1">
            <a:off x="313084" y="4019340"/>
            <a:ext cx="5570492" cy="2208607"/>
            <a:chOff x="1024562" y="2504573"/>
            <a:chExt cx="2349166" cy="3197591"/>
          </a:xfrm>
          <a:effectLst/>
        </p:grpSpPr>
        <p:sp>
          <p:nvSpPr>
            <p:cNvPr id="10" name="Rectangle: Rounded Corners 18">
              <a:extLst>
                <a:ext uri="{FF2B5EF4-FFF2-40B4-BE49-F238E27FC236}">
                  <a16:creationId xmlns:a16="http://schemas.microsoft.com/office/drawing/2014/main" id="{8B6D3A91-1BAE-9D61-EC1D-56F682861821}"/>
                </a:ext>
              </a:extLst>
            </p:cNvPr>
            <p:cNvSpPr/>
            <p:nvPr/>
          </p:nvSpPr>
          <p:spPr>
            <a:xfrm>
              <a:off x="1024562" y="2504573"/>
              <a:ext cx="2349166" cy="1571625"/>
            </a:xfrm>
            <a:prstGeom prst="roundRect">
              <a:avLst>
                <a:gd name="adj" fmla="val 748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2800" dirty="0">
                  <a:solidFill>
                    <a:schemeClr val="bg1"/>
                  </a:solidFill>
                  <a:latin typeface="Calibri" panose="020F0502020204030204"/>
                  <a:cs typeface="Fanan" pitchFamily="2" charset="-78"/>
                </a:rPr>
                <a:t>سلبيات </a:t>
              </a:r>
              <a:endParaRPr lang="ar-SA" sz="280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Fanan" pitchFamily="2" charset="-78"/>
              </a:endParaRPr>
            </a:p>
          </p:txBody>
        </p:sp>
        <p:sp>
          <p:nvSpPr>
            <p:cNvPr id="11" name="Rectangle: Rounded Corners 23">
              <a:extLst>
                <a:ext uri="{FF2B5EF4-FFF2-40B4-BE49-F238E27FC236}">
                  <a16:creationId xmlns:a16="http://schemas.microsoft.com/office/drawing/2014/main" id="{B0159E4E-3319-D329-E096-187A604E6F61}"/>
                </a:ext>
              </a:extLst>
            </p:cNvPr>
            <p:cNvSpPr/>
            <p:nvPr/>
          </p:nvSpPr>
          <p:spPr>
            <a:xfrm>
              <a:off x="1024562" y="3924299"/>
              <a:ext cx="2349166" cy="177786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00000">
                  <a:srgbClr val="FFFFFF"/>
                </a:gs>
                <a:gs pos="0">
                  <a:srgbClr val="E7E8EA"/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dirty="0"/>
            </a:p>
          </p:txBody>
        </p:sp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5BA3F7B-7D2A-2DDB-6E1C-12A7827B7E6C}"/>
              </a:ext>
            </a:extLst>
          </p:cNvPr>
          <p:cNvSpPr txBox="1"/>
          <p:nvPr/>
        </p:nvSpPr>
        <p:spPr>
          <a:xfrm>
            <a:off x="9355014" y="3139374"/>
            <a:ext cx="2479601" cy="442674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2000" dirty="0">
                <a:solidFill>
                  <a:schemeClr val="bg2">
                    <a:lumMod val="25000"/>
                  </a:schemeClr>
                </a:solidFill>
                <a:latin typeface="Sakkal Majalla" panose="02000000000000000000" pitchFamily="2" charset="-78"/>
                <a:cs typeface="Fanan" pitchFamily="2" charset="-78"/>
              </a:rPr>
              <a:t>سهلة التعلم والاستخدام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10AF1E74-3A4D-C12A-C5B0-755DEF4840E3}"/>
              </a:ext>
            </a:extLst>
          </p:cNvPr>
          <p:cNvSpPr txBox="1"/>
          <p:nvPr/>
        </p:nvSpPr>
        <p:spPr>
          <a:xfrm>
            <a:off x="220849" y="2372050"/>
            <a:ext cx="4230569" cy="442674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latinLnBrk="0" hangingPunct="1">
              <a:spcBef>
                <a:spcPts val="0"/>
              </a:spcBef>
              <a:spcAft>
                <a:spcPts val="0"/>
              </a:spcAft>
              <a:buClrTx/>
              <a:buSzPts val="2400"/>
            </a:pPr>
            <a:r>
              <a:rPr lang="ar-SA" sz="2000" kern="1200" dirty="0">
                <a:solidFill>
                  <a:srgbClr val="3B3838"/>
                </a:solidFill>
                <a:effectLst/>
                <a:latin typeface="Sakkal Majalla" panose="02000000000000000000" pitchFamily="2" charset="-78"/>
                <a:cs typeface="Fanan" pitchFamily="2" charset="-78"/>
              </a:rPr>
              <a:t>مدعومة من معظم المتصفحات</a:t>
            </a:r>
            <a:endParaRPr lang="ar-SA" sz="2000" dirty="0">
              <a:effectLst/>
              <a:cs typeface="Fanan" pitchFamily="2" charset="-78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C52CD65A-20C3-A778-6154-645342F5FA22}"/>
              </a:ext>
            </a:extLst>
          </p:cNvPr>
          <p:cNvSpPr txBox="1"/>
          <p:nvPr/>
        </p:nvSpPr>
        <p:spPr>
          <a:xfrm>
            <a:off x="4589054" y="3141799"/>
            <a:ext cx="4599279" cy="442674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latinLnBrk="0" hangingPunct="1">
              <a:spcBef>
                <a:spcPts val="0"/>
              </a:spcBef>
              <a:spcAft>
                <a:spcPts val="0"/>
              </a:spcAft>
              <a:buClrTx/>
              <a:buSzPts val="2400"/>
            </a:pPr>
            <a:r>
              <a:rPr lang="ar-SA" sz="2000" kern="1200" dirty="0">
                <a:solidFill>
                  <a:srgbClr val="3B3838"/>
                </a:solidFill>
                <a:effectLst/>
                <a:latin typeface="Sakkal Majalla" panose="02000000000000000000" pitchFamily="2" charset="-78"/>
                <a:cs typeface="Fanan" pitchFamily="2" charset="-78"/>
              </a:rPr>
              <a:t>يصعب صيانة وتصحيح برنامج بتنسيق </a:t>
            </a:r>
            <a:r>
              <a:rPr lang="en-US" sz="2000" kern="1200" dirty="0">
                <a:solidFill>
                  <a:srgbClr val="3B3838"/>
                </a:solidFill>
                <a:effectLst/>
                <a:latin typeface="Sakkal Majalla" panose="02000000000000000000" pitchFamily="2" charset="-78"/>
                <a:cs typeface="Fanan" pitchFamily="2" charset="-78"/>
              </a:rPr>
              <a:t>HTML</a:t>
            </a:r>
            <a:endParaRPr lang="ar-SA" sz="2000" dirty="0">
              <a:effectLst/>
              <a:cs typeface="Fanan" pitchFamily="2" charset="-78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5A7902E4-1F23-52CD-96CB-D4C777167ACF}"/>
              </a:ext>
            </a:extLst>
          </p:cNvPr>
          <p:cNvSpPr txBox="1"/>
          <p:nvPr/>
        </p:nvSpPr>
        <p:spPr>
          <a:xfrm>
            <a:off x="4589054" y="2366837"/>
            <a:ext cx="4599280" cy="442674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latinLnBrk="0" hangingPunct="1">
              <a:spcBef>
                <a:spcPts val="0"/>
              </a:spcBef>
              <a:spcAft>
                <a:spcPts val="0"/>
              </a:spcAft>
              <a:buClrTx/>
              <a:buSzPts val="2400"/>
            </a:pPr>
            <a:r>
              <a:rPr lang="ar-SA" sz="2000" kern="1200" dirty="0">
                <a:solidFill>
                  <a:srgbClr val="3B3838"/>
                </a:solidFill>
                <a:effectLst/>
                <a:latin typeface="Sakkal Majalla" panose="02000000000000000000" pitchFamily="2" charset="-78"/>
                <a:cs typeface="Fanan" pitchFamily="2" charset="-78"/>
              </a:rPr>
              <a:t>يجب كتابة برنامج طويل لكتابة صفحة ويب يسيرة</a:t>
            </a:r>
            <a:endParaRPr lang="ar-SA" sz="2000" dirty="0">
              <a:effectLst/>
              <a:cs typeface="Fanan" pitchFamily="2" charset="-78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6C523F9C-0D9C-F590-30AD-B401D0658C39}"/>
              </a:ext>
            </a:extLst>
          </p:cNvPr>
          <p:cNvSpPr txBox="1"/>
          <p:nvPr/>
        </p:nvSpPr>
        <p:spPr>
          <a:xfrm>
            <a:off x="9355014" y="2362002"/>
            <a:ext cx="2479601" cy="442674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latinLnBrk="0" hangingPunct="1">
              <a:spcBef>
                <a:spcPts val="0"/>
              </a:spcBef>
              <a:spcAft>
                <a:spcPts val="0"/>
              </a:spcAft>
              <a:buClrTx/>
              <a:buSzPts val="2400"/>
            </a:pPr>
            <a:r>
              <a:rPr lang="ar-SA" sz="2000" kern="1200" dirty="0">
                <a:solidFill>
                  <a:srgbClr val="3B3838"/>
                </a:solidFill>
                <a:effectLst/>
                <a:latin typeface="Sakkal Majalla" panose="02000000000000000000" pitchFamily="2" charset="-78"/>
                <a:cs typeface="Fanan" pitchFamily="2" charset="-78"/>
              </a:rPr>
              <a:t>شائعة الاستخدام</a:t>
            </a:r>
            <a:endParaRPr lang="ar-SA" sz="2000" dirty="0">
              <a:effectLst/>
              <a:cs typeface="Fanan" pitchFamily="2" charset="-78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D1882512-501E-A1EB-7174-1C2206D44BDE}"/>
              </a:ext>
            </a:extLst>
          </p:cNvPr>
          <p:cNvSpPr txBox="1"/>
          <p:nvPr/>
        </p:nvSpPr>
        <p:spPr>
          <a:xfrm>
            <a:off x="184642" y="3158098"/>
            <a:ext cx="4266777" cy="442674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latinLnBrk="0" hangingPunct="1">
              <a:spcBef>
                <a:spcPts val="0"/>
              </a:spcBef>
              <a:spcAft>
                <a:spcPts val="0"/>
              </a:spcAft>
              <a:buClrTx/>
              <a:buSzPts val="2400"/>
            </a:pPr>
            <a:r>
              <a:rPr lang="ar-SA" sz="2000" kern="1200" dirty="0">
                <a:solidFill>
                  <a:srgbClr val="3B3838"/>
                </a:solidFill>
                <a:effectLst/>
                <a:latin typeface="Sakkal Majalla" panose="02000000000000000000" pitchFamily="2" charset="-78"/>
                <a:cs typeface="Fanan" pitchFamily="2" charset="-78"/>
              </a:rPr>
              <a:t>تقتصر استخدامها على صفحات الويب غير التفاعلية</a:t>
            </a:r>
            <a:endParaRPr lang="ar-SA" sz="2000" dirty="0">
              <a:effectLst/>
              <a:cs typeface="Fana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6203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r="6307" b="37093"/>
          <a:stretch>
            <a:fillRect/>
          </a:stretch>
        </p:blipFill>
        <p:spPr>
          <a:xfrm>
            <a:off x="-11151" y="6551525"/>
            <a:ext cx="12203151" cy="306476"/>
          </a:xfrm>
          <a:prstGeom prst="rect">
            <a:avLst/>
          </a:prstGeom>
        </p:spPr>
      </p:pic>
      <p:graphicFrame>
        <p:nvGraphicFramePr>
          <p:cNvPr id="33" name="جدول 32">
            <a:extLst>
              <a:ext uri="{FF2B5EF4-FFF2-40B4-BE49-F238E27FC236}">
                <a16:creationId xmlns:a16="http://schemas.microsoft.com/office/drawing/2014/main" id="{036BD38B-2C06-49C5-853D-D6C2E71871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56630"/>
              </p:ext>
            </p:extLst>
          </p:nvPr>
        </p:nvGraphicFramePr>
        <p:xfrm>
          <a:off x="100484" y="190205"/>
          <a:ext cx="11852465" cy="1971599"/>
        </p:xfrm>
        <a:graphic>
          <a:graphicData uri="http://schemas.openxmlformats.org/drawingml/2006/table">
            <a:tbl>
              <a:tblPr rtl="1" firstRow="1" bandRow="1">
                <a:tableStyleId>{FABFCF23-3B69-468F-B69F-88F6DE6A72F2}</a:tableStyleId>
              </a:tblPr>
              <a:tblGrid>
                <a:gridCol w="2644238">
                  <a:extLst>
                    <a:ext uri="{9D8B030D-6E8A-4147-A177-3AD203B41FA5}">
                      <a16:colId xmlns:a16="http://schemas.microsoft.com/office/drawing/2014/main" val="2598464030"/>
                    </a:ext>
                  </a:extLst>
                </a:gridCol>
                <a:gridCol w="5973538">
                  <a:extLst>
                    <a:ext uri="{9D8B030D-6E8A-4147-A177-3AD203B41FA5}">
                      <a16:colId xmlns:a16="http://schemas.microsoft.com/office/drawing/2014/main" val="4014821178"/>
                    </a:ext>
                  </a:extLst>
                </a:gridCol>
                <a:gridCol w="1241723">
                  <a:extLst>
                    <a:ext uri="{9D8B030D-6E8A-4147-A177-3AD203B41FA5}">
                      <a16:colId xmlns:a16="http://schemas.microsoft.com/office/drawing/2014/main" val="1900209592"/>
                    </a:ext>
                  </a:extLst>
                </a:gridCol>
                <a:gridCol w="1992966">
                  <a:extLst>
                    <a:ext uri="{9D8B030D-6E8A-4147-A177-3AD203B41FA5}">
                      <a16:colId xmlns:a16="http://schemas.microsoft.com/office/drawing/2014/main" val="1270679293"/>
                    </a:ext>
                  </a:extLst>
                </a:gridCol>
              </a:tblGrid>
              <a:tr h="575178"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رقم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3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موضوع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بنائي  </a:t>
                      </a:r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283921535"/>
                  </a:ext>
                </a:extLst>
              </a:tr>
              <a:tr h="328650"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مدة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3 دقائق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نوع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جماعي </a:t>
                      </a:r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365642826"/>
                  </a:ext>
                </a:extLst>
              </a:tr>
              <a:tr h="965879">
                <a:tc gridSpan="2"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0" dirty="0">
                          <a:solidFill>
                            <a:srgbClr val="0099A9"/>
                          </a:solidFill>
                          <a:cs typeface="Fanan" pitchFamily="2" charset="-78"/>
                        </a:rPr>
                        <a:t>باستخدام استراتيجية الحوار والمناقشة : صنف سلبيات وإيجابيات لغة الترميز (</a:t>
                      </a:r>
                      <a:r>
                        <a:rPr lang="en-US" sz="2800" b="0" dirty="0">
                          <a:solidFill>
                            <a:srgbClr val="0099A9"/>
                          </a:solidFill>
                          <a:cs typeface="Fanan" pitchFamily="2" charset="-78"/>
                        </a:rPr>
                        <a:t>HTML</a:t>
                      </a:r>
                      <a:r>
                        <a:rPr lang="ar-SA" sz="2800" b="0" dirty="0">
                          <a:solidFill>
                            <a:srgbClr val="0099A9"/>
                          </a:solidFill>
                          <a:cs typeface="Fanan" pitchFamily="2" charset="-78"/>
                        </a:rPr>
                        <a:t>) حسب العناصر التالية : </a:t>
                      </a: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endParaRPr lang="ar-SA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956330"/>
                  </a:ext>
                </a:extLst>
              </a:tr>
            </a:tbl>
          </a:graphicData>
        </a:graphic>
      </p:graphicFrame>
      <p:sp>
        <p:nvSpPr>
          <p:cNvPr id="4" name="مستطيل 3">
            <a:extLst>
              <a:ext uri="{FF2B5EF4-FFF2-40B4-BE49-F238E27FC236}">
                <a16:creationId xmlns:a16="http://schemas.microsoft.com/office/drawing/2014/main" id="{0CDCADA8-7EA8-A3DE-ACF1-D7BAAE96E074}"/>
              </a:ext>
            </a:extLst>
          </p:cNvPr>
          <p:cNvSpPr/>
          <p:nvPr/>
        </p:nvSpPr>
        <p:spPr>
          <a:xfrm>
            <a:off x="94513" y="2341266"/>
            <a:ext cx="11852465" cy="40201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endParaRPr lang="ar-SA" sz="2800" dirty="0">
              <a:cs typeface="Fanan" pitchFamily="2" charset="-78"/>
            </a:endParaRPr>
          </a:p>
        </p:txBody>
      </p:sp>
      <p:grpSp>
        <p:nvGrpSpPr>
          <p:cNvPr id="5" name="Group 30">
            <a:extLst>
              <a:ext uri="{FF2B5EF4-FFF2-40B4-BE49-F238E27FC236}">
                <a16:creationId xmlns:a16="http://schemas.microsoft.com/office/drawing/2014/main" id="{DFE03931-29EB-B192-390C-FB16B2CF9A3D}"/>
              </a:ext>
            </a:extLst>
          </p:cNvPr>
          <p:cNvGrpSpPr/>
          <p:nvPr/>
        </p:nvGrpSpPr>
        <p:grpSpPr>
          <a:xfrm flipH="1">
            <a:off x="6034082" y="2498628"/>
            <a:ext cx="5570493" cy="3681108"/>
            <a:chOff x="1024562" y="2504573"/>
            <a:chExt cx="2349166" cy="3197591"/>
          </a:xfrm>
          <a:effectLst/>
        </p:grpSpPr>
        <p:sp>
          <p:nvSpPr>
            <p:cNvPr id="6" name="Rectangle: Rounded Corners 18">
              <a:extLst>
                <a:ext uri="{FF2B5EF4-FFF2-40B4-BE49-F238E27FC236}">
                  <a16:creationId xmlns:a16="http://schemas.microsoft.com/office/drawing/2014/main" id="{A59D3F9C-694D-8076-57C4-5367897000F5}"/>
                </a:ext>
              </a:extLst>
            </p:cNvPr>
            <p:cNvSpPr/>
            <p:nvPr/>
          </p:nvSpPr>
          <p:spPr>
            <a:xfrm>
              <a:off x="1024562" y="2504573"/>
              <a:ext cx="2349166" cy="1571625"/>
            </a:xfrm>
            <a:prstGeom prst="roundRect">
              <a:avLst>
                <a:gd name="adj" fmla="val 748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2800" dirty="0">
                  <a:solidFill>
                    <a:schemeClr val="bg1"/>
                  </a:solidFill>
                  <a:latin typeface="Calibri" panose="020F0502020204030204"/>
                  <a:cs typeface="Fanan" pitchFamily="2" charset="-78"/>
                </a:rPr>
                <a:t>إيجابيات </a:t>
              </a:r>
              <a:endParaRPr lang="ar-SA" sz="280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Fanan" pitchFamily="2" charset="-78"/>
              </a:endParaRPr>
            </a:p>
          </p:txBody>
        </p:sp>
        <p:sp>
          <p:nvSpPr>
            <p:cNvPr id="8" name="Rectangle: Rounded Corners 23">
              <a:extLst>
                <a:ext uri="{FF2B5EF4-FFF2-40B4-BE49-F238E27FC236}">
                  <a16:creationId xmlns:a16="http://schemas.microsoft.com/office/drawing/2014/main" id="{85A86810-7AAC-6653-9981-AE4DAA78A1D3}"/>
                </a:ext>
              </a:extLst>
            </p:cNvPr>
            <p:cNvSpPr/>
            <p:nvPr/>
          </p:nvSpPr>
          <p:spPr>
            <a:xfrm>
              <a:off x="1024562" y="3924299"/>
              <a:ext cx="2349166" cy="177786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00000">
                  <a:srgbClr val="FFFFFF"/>
                </a:gs>
                <a:gs pos="0">
                  <a:srgbClr val="E7E8EA"/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dirty="0"/>
            </a:p>
          </p:txBody>
        </p:sp>
      </p:grpSp>
      <p:grpSp>
        <p:nvGrpSpPr>
          <p:cNvPr id="9" name="Group 30">
            <a:extLst>
              <a:ext uri="{FF2B5EF4-FFF2-40B4-BE49-F238E27FC236}">
                <a16:creationId xmlns:a16="http://schemas.microsoft.com/office/drawing/2014/main" id="{5E181B2B-DD48-3A6B-ADD8-F6A85681BF28}"/>
              </a:ext>
            </a:extLst>
          </p:cNvPr>
          <p:cNvGrpSpPr/>
          <p:nvPr/>
        </p:nvGrpSpPr>
        <p:grpSpPr>
          <a:xfrm flipH="1">
            <a:off x="245022" y="2498628"/>
            <a:ext cx="5570492" cy="3681108"/>
            <a:chOff x="1024562" y="2504573"/>
            <a:chExt cx="2349166" cy="3197591"/>
          </a:xfrm>
          <a:effectLst/>
        </p:grpSpPr>
        <p:sp>
          <p:nvSpPr>
            <p:cNvPr id="10" name="Rectangle: Rounded Corners 18">
              <a:extLst>
                <a:ext uri="{FF2B5EF4-FFF2-40B4-BE49-F238E27FC236}">
                  <a16:creationId xmlns:a16="http://schemas.microsoft.com/office/drawing/2014/main" id="{8B6D3A91-1BAE-9D61-EC1D-56F682861821}"/>
                </a:ext>
              </a:extLst>
            </p:cNvPr>
            <p:cNvSpPr/>
            <p:nvPr/>
          </p:nvSpPr>
          <p:spPr>
            <a:xfrm>
              <a:off x="1024562" y="2504573"/>
              <a:ext cx="2349166" cy="1571625"/>
            </a:xfrm>
            <a:prstGeom prst="roundRect">
              <a:avLst>
                <a:gd name="adj" fmla="val 748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2800" dirty="0">
                  <a:solidFill>
                    <a:schemeClr val="bg1"/>
                  </a:solidFill>
                  <a:latin typeface="Calibri" panose="020F0502020204030204"/>
                  <a:cs typeface="Fanan" pitchFamily="2" charset="-78"/>
                </a:rPr>
                <a:t>سلبيات </a:t>
              </a:r>
              <a:endParaRPr lang="ar-SA" sz="280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Fanan" pitchFamily="2" charset="-78"/>
              </a:endParaRPr>
            </a:p>
          </p:txBody>
        </p:sp>
        <p:sp>
          <p:nvSpPr>
            <p:cNvPr id="11" name="Rectangle: Rounded Corners 23">
              <a:extLst>
                <a:ext uri="{FF2B5EF4-FFF2-40B4-BE49-F238E27FC236}">
                  <a16:creationId xmlns:a16="http://schemas.microsoft.com/office/drawing/2014/main" id="{B0159E4E-3319-D329-E096-187A604E6F61}"/>
                </a:ext>
              </a:extLst>
            </p:cNvPr>
            <p:cNvSpPr/>
            <p:nvPr/>
          </p:nvSpPr>
          <p:spPr>
            <a:xfrm>
              <a:off x="1024562" y="3924299"/>
              <a:ext cx="2349166" cy="177786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00000">
                  <a:srgbClr val="FFFFFF"/>
                </a:gs>
                <a:gs pos="0">
                  <a:srgbClr val="E7E8EA"/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dirty="0"/>
            </a:p>
          </p:txBody>
        </p:sp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5BA3F7B-7D2A-2DDB-6E1C-12A7827B7E6C}"/>
              </a:ext>
            </a:extLst>
          </p:cNvPr>
          <p:cNvSpPr txBox="1"/>
          <p:nvPr/>
        </p:nvSpPr>
        <p:spPr>
          <a:xfrm>
            <a:off x="7589577" y="4900501"/>
            <a:ext cx="2479601" cy="442674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2000" dirty="0">
                <a:solidFill>
                  <a:srgbClr val="0045D5"/>
                </a:solidFill>
                <a:latin typeface="Sakkal Majalla" panose="02000000000000000000" pitchFamily="2" charset="-78"/>
                <a:cs typeface="Fanan" pitchFamily="2" charset="-78"/>
              </a:rPr>
              <a:t>سهلة التعلم والاستخدام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10AF1E74-3A4D-C12A-C5B0-755DEF4840E3}"/>
              </a:ext>
            </a:extLst>
          </p:cNvPr>
          <p:cNvSpPr txBox="1"/>
          <p:nvPr/>
        </p:nvSpPr>
        <p:spPr>
          <a:xfrm>
            <a:off x="6714092" y="5461912"/>
            <a:ext cx="4230569" cy="442674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latinLnBrk="0" hangingPunct="1">
              <a:spcBef>
                <a:spcPts val="0"/>
              </a:spcBef>
              <a:spcAft>
                <a:spcPts val="0"/>
              </a:spcAft>
              <a:buClrTx/>
              <a:buSzPts val="2400"/>
            </a:pPr>
            <a:r>
              <a:rPr lang="ar-SA" sz="2000" kern="1200" dirty="0">
                <a:solidFill>
                  <a:srgbClr val="0045D5"/>
                </a:solidFill>
                <a:effectLst/>
                <a:latin typeface="Sakkal Majalla" panose="02000000000000000000" pitchFamily="2" charset="-78"/>
                <a:cs typeface="Fanan" pitchFamily="2" charset="-78"/>
              </a:rPr>
              <a:t>مدعومة من معظم المتصفحات</a:t>
            </a:r>
            <a:endParaRPr lang="ar-SA" sz="2000" dirty="0">
              <a:solidFill>
                <a:srgbClr val="0045D5"/>
              </a:solidFill>
              <a:effectLst/>
              <a:cs typeface="Fanan" pitchFamily="2" charset="-78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C52CD65A-20C3-A778-6154-645342F5FA22}"/>
              </a:ext>
            </a:extLst>
          </p:cNvPr>
          <p:cNvSpPr txBox="1"/>
          <p:nvPr/>
        </p:nvSpPr>
        <p:spPr>
          <a:xfrm>
            <a:off x="518233" y="5461912"/>
            <a:ext cx="4963886" cy="442674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latinLnBrk="0" hangingPunct="1">
              <a:spcBef>
                <a:spcPts val="0"/>
              </a:spcBef>
              <a:spcAft>
                <a:spcPts val="0"/>
              </a:spcAft>
              <a:buClrTx/>
              <a:buSzPts val="2400"/>
            </a:pPr>
            <a:r>
              <a:rPr lang="ar-SA" sz="2000" kern="1200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cs typeface="Fanan" pitchFamily="2" charset="-78"/>
              </a:rPr>
              <a:t>يصعب صيانة وتصحيح برنامج بتنسيق </a:t>
            </a:r>
            <a:r>
              <a:rPr lang="en-US" sz="2000" kern="1200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cs typeface="Fanan" pitchFamily="2" charset="-78"/>
              </a:rPr>
              <a:t>HTML</a:t>
            </a:r>
            <a:endParaRPr lang="ar-SA" sz="2000" dirty="0">
              <a:solidFill>
                <a:srgbClr val="FF0000"/>
              </a:solidFill>
              <a:effectLst/>
              <a:cs typeface="Fanan" pitchFamily="2" charset="-78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5A7902E4-1F23-52CD-96CB-D4C777167ACF}"/>
              </a:ext>
            </a:extLst>
          </p:cNvPr>
          <p:cNvSpPr txBox="1"/>
          <p:nvPr/>
        </p:nvSpPr>
        <p:spPr>
          <a:xfrm>
            <a:off x="730628" y="4924163"/>
            <a:ext cx="4599280" cy="442674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latinLnBrk="0" hangingPunct="1">
              <a:spcBef>
                <a:spcPts val="0"/>
              </a:spcBef>
              <a:spcAft>
                <a:spcPts val="0"/>
              </a:spcAft>
              <a:buClrTx/>
              <a:buSzPts val="2400"/>
            </a:pPr>
            <a:r>
              <a:rPr lang="ar-SA" sz="2000" kern="1200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cs typeface="Fanan" pitchFamily="2" charset="-78"/>
              </a:rPr>
              <a:t>يجب كتابة برنامج طويل لكتابة صفحة ويب يسيرة</a:t>
            </a:r>
            <a:endParaRPr lang="ar-SA" sz="2000" dirty="0">
              <a:solidFill>
                <a:srgbClr val="FF0000"/>
              </a:solidFill>
              <a:effectLst/>
              <a:cs typeface="Fanan" pitchFamily="2" charset="-78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6C523F9C-0D9C-F590-30AD-B401D0658C39}"/>
              </a:ext>
            </a:extLst>
          </p:cNvPr>
          <p:cNvSpPr txBox="1"/>
          <p:nvPr/>
        </p:nvSpPr>
        <p:spPr>
          <a:xfrm>
            <a:off x="7589579" y="4307903"/>
            <a:ext cx="2479601" cy="442674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latinLnBrk="0" hangingPunct="1">
              <a:spcBef>
                <a:spcPts val="0"/>
              </a:spcBef>
              <a:spcAft>
                <a:spcPts val="0"/>
              </a:spcAft>
              <a:buClrTx/>
              <a:buSzPts val="2400"/>
            </a:pPr>
            <a:r>
              <a:rPr lang="ar-SA" sz="2000" kern="1200" dirty="0">
                <a:solidFill>
                  <a:srgbClr val="0045D5"/>
                </a:solidFill>
                <a:effectLst/>
                <a:latin typeface="Sakkal Majalla" panose="02000000000000000000" pitchFamily="2" charset="-78"/>
                <a:cs typeface="Fanan" pitchFamily="2" charset="-78"/>
              </a:rPr>
              <a:t>شائعة الاستخدام</a:t>
            </a:r>
            <a:endParaRPr lang="ar-SA" sz="2000" dirty="0">
              <a:solidFill>
                <a:srgbClr val="0045D5"/>
              </a:solidFill>
              <a:effectLst/>
              <a:cs typeface="Fanan" pitchFamily="2" charset="-78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D1882512-501E-A1EB-7174-1C2206D44BDE}"/>
              </a:ext>
            </a:extLst>
          </p:cNvPr>
          <p:cNvSpPr txBox="1"/>
          <p:nvPr/>
        </p:nvSpPr>
        <p:spPr>
          <a:xfrm>
            <a:off x="909271" y="4343705"/>
            <a:ext cx="4266777" cy="442674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eaLnBrk="1" latinLnBrk="0" hangingPunct="1">
              <a:spcBef>
                <a:spcPts val="0"/>
              </a:spcBef>
              <a:spcAft>
                <a:spcPts val="0"/>
              </a:spcAft>
              <a:buClrTx/>
              <a:buSzPts val="2400"/>
            </a:pPr>
            <a:r>
              <a:rPr lang="ar-SA" sz="2000" kern="1200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cs typeface="Fanan" pitchFamily="2" charset="-78"/>
              </a:rPr>
              <a:t>تقتصر استخدامها على صفحات الويب غير التفاعلية</a:t>
            </a:r>
            <a:endParaRPr lang="ar-SA" sz="2000" dirty="0">
              <a:solidFill>
                <a:srgbClr val="FF0000"/>
              </a:solidFill>
              <a:effectLst/>
              <a:cs typeface="Fana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63465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F53C4B33-A304-46E4-97E8-8297BB343BAA}"/>
              </a:ext>
            </a:extLst>
          </p:cNvPr>
          <p:cNvGrpSpPr/>
          <p:nvPr/>
        </p:nvGrpSpPr>
        <p:grpSpPr>
          <a:xfrm>
            <a:off x="1" y="-829994"/>
            <a:ext cx="5965276" cy="7643431"/>
            <a:chOff x="2" y="-785432"/>
            <a:chExt cx="6646128" cy="764343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3"/>
            <a:srcRect l="46802" b="49342"/>
            <a:stretch>
              <a:fillRect/>
            </a:stretch>
          </p:blipFill>
          <p:spPr>
            <a:xfrm rot="5400000" flipH="1">
              <a:off x="-498650" y="-286780"/>
              <a:ext cx="7643431" cy="6646128"/>
            </a:xfrm>
            <a:prstGeom prst="rect">
              <a:avLst/>
            </a:prstGeom>
          </p:spPr>
        </p:pic>
        <p:sp>
          <p:nvSpPr>
            <p:cNvPr id="27" name="文本框 26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  <p:cNvSpPr txBox="1"/>
            <p:nvPr/>
          </p:nvSpPr>
          <p:spPr>
            <a:xfrm>
              <a:off x="61657" y="1859340"/>
              <a:ext cx="2582860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8565">
                <a:defRPr/>
              </a:pPr>
              <a:r>
                <a:rPr lang="ar-SA" altLang="zh-CN" sz="4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ontserrat" panose="00000500000000000000" charset="0"/>
                  <a:ea typeface="Montserrat" panose="00000500000000000000" charset="0"/>
                  <a:cs typeface="Mohareb 1" pitchFamily="2" charset="-78"/>
                </a:rPr>
                <a:t>محتويات </a:t>
              </a:r>
            </a:p>
            <a:p>
              <a:pPr algn="ctr" defTabSz="1218565">
                <a:defRPr/>
              </a:pPr>
              <a:r>
                <a:rPr lang="ar-SA" altLang="zh-CN" sz="4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ontserrat" panose="00000500000000000000" charset="0"/>
                  <a:ea typeface="Montserrat" panose="00000500000000000000" charset="0"/>
                  <a:cs typeface="Mohareb 1" pitchFamily="2" charset="-78"/>
                </a:rPr>
                <a:t>المنهج</a:t>
              </a:r>
              <a:endParaRPr lang="zh-CN" altLang="en-US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" panose="00000500000000000000" charset="0"/>
                <a:ea typeface="Montserrat" panose="00000500000000000000" charset="0"/>
                <a:cs typeface="Mohareb 1" pitchFamily="2" charset="-78"/>
              </a:endParaRPr>
            </a:p>
          </p:txBody>
        </p:sp>
      </p:grpSp>
      <p:sp>
        <p:nvSpPr>
          <p:cNvPr id="55" name="Google Shape;301;p27">
            <a:extLst>
              <a:ext uri="{FF2B5EF4-FFF2-40B4-BE49-F238E27FC236}">
                <a16:creationId xmlns:a16="http://schemas.microsoft.com/office/drawing/2014/main" id="{61894CB2-C61E-413A-A1AF-E2D8A9D4861A}"/>
              </a:ext>
            </a:extLst>
          </p:cNvPr>
          <p:cNvSpPr txBox="1">
            <a:spLocks/>
          </p:cNvSpPr>
          <p:nvPr/>
        </p:nvSpPr>
        <p:spPr>
          <a:xfrm>
            <a:off x="3753380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ar-SA" dirty="0"/>
          </a:p>
        </p:txBody>
      </p:sp>
      <p:grpSp>
        <p:nvGrpSpPr>
          <p:cNvPr id="28" name="组合 27"/>
          <p:cNvGrpSpPr/>
          <p:nvPr/>
        </p:nvGrpSpPr>
        <p:grpSpPr>
          <a:xfrm>
            <a:off x="10806028" y="775408"/>
            <a:ext cx="1268179" cy="965788"/>
            <a:chOff x="6191037" y="861181"/>
            <a:chExt cx="4641136" cy="3902006"/>
          </a:xfrm>
        </p:grpSpPr>
        <p:sp>
          <p:nvSpPr>
            <p:cNvPr id="29" name="矩形 28"/>
            <p:cNvSpPr/>
            <p:nvPr/>
          </p:nvSpPr>
          <p:spPr>
            <a:xfrm rot="1800000">
              <a:off x="7430050" y="1670286"/>
              <a:ext cx="3402123" cy="3092901"/>
            </a:xfrm>
            <a:prstGeom prst="rect">
              <a:avLst/>
            </a:prstGeom>
            <a:gradFill>
              <a:gsLst>
                <a:gs pos="0">
                  <a:srgbClr val="FFFFFF">
                    <a:lumMod val="50000"/>
                  </a:srgbClr>
                </a:gs>
                <a:gs pos="82000">
                  <a:srgbClr val="F8F8F8">
                    <a:alpha val="0"/>
                  </a:srgbClr>
                </a:gs>
              </a:gsLst>
              <a:lin ang="600000" scaled="0"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6191037" y="861181"/>
              <a:ext cx="3115200" cy="3115201"/>
            </a:xfrm>
            <a:prstGeom prst="ellipse">
              <a:avLst/>
            </a:prstGeom>
            <a:solidFill>
              <a:srgbClr val="0099A9"/>
            </a:solidFill>
            <a:ln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1</a:t>
              </a:r>
              <a:endParaRPr kumimoji="0" lang="zh-CN" altLang="en-US" sz="24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226724" y="921290"/>
            <a:ext cx="4502689" cy="1274640"/>
            <a:chOff x="4009241" y="467497"/>
            <a:chExt cx="3565664" cy="1114340"/>
          </a:xfrm>
        </p:grpSpPr>
        <p:sp>
          <p:nvSpPr>
            <p:cNvPr id="41" name="文本框 40"/>
            <p:cNvSpPr txBox="1"/>
            <p:nvPr/>
          </p:nvSpPr>
          <p:spPr>
            <a:xfrm>
              <a:off x="5471366" y="467497"/>
              <a:ext cx="21035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angolin"/>
                <a:buNone/>
              </a:pPr>
              <a:r>
                <a:rPr lang="ar-SA" sz="2800" dirty="0">
                  <a:solidFill>
                    <a:srgbClr val="05A4B5"/>
                  </a:solidFill>
                  <a:cs typeface="Fanan" pitchFamily="2" charset="-78"/>
                </a:rPr>
                <a:t>أساسيات علم الحاسب</a:t>
              </a: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4009241" y="931146"/>
              <a:ext cx="3498967" cy="6506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2000" dirty="0">
                  <a:cs typeface="Fanan" pitchFamily="2" charset="-78"/>
                </a:rPr>
                <a:t>ستتعرف على بنية الحاسب و كيفية تخزينها للبيانات و معالجتها وأيضا سنتعرف على عمل الشبكات.</a:t>
              </a:r>
            </a:p>
          </p:txBody>
        </p:sp>
      </p:grpSp>
      <p:grpSp>
        <p:nvGrpSpPr>
          <p:cNvPr id="38" name="组合 27">
            <a:extLst>
              <a:ext uri="{FF2B5EF4-FFF2-40B4-BE49-F238E27FC236}">
                <a16:creationId xmlns:a16="http://schemas.microsoft.com/office/drawing/2014/main" id="{0ACA74D9-8E1A-4C15-84CC-5F9A129B1EB1}"/>
              </a:ext>
            </a:extLst>
          </p:cNvPr>
          <p:cNvGrpSpPr/>
          <p:nvPr/>
        </p:nvGrpSpPr>
        <p:grpSpPr>
          <a:xfrm>
            <a:off x="10821416" y="2979310"/>
            <a:ext cx="1268179" cy="965788"/>
            <a:chOff x="6191037" y="434341"/>
            <a:chExt cx="4641136" cy="3902006"/>
          </a:xfrm>
        </p:grpSpPr>
        <p:sp>
          <p:nvSpPr>
            <p:cNvPr id="39" name="矩形 28">
              <a:extLst>
                <a:ext uri="{FF2B5EF4-FFF2-40B4-BE49-F238E27FC236}">
                  <a16:creationId xmlns:a16="http://schemas.microsoft.com/office/drawing/2014/main" id="{18B2843C-8190-43A1-9304-72002D93C493}"/>
                </a:ext>
              </a:extLst>
            </p:cNvPr>
            <p:cNvSpPr/>
            <p:nvPr/>
          </p:nvSpPr>
          <p:spPr>
            <a:xfrm rot="1800000">
              <a:off x="7430049" y="1243446"/>
              <a:ext cx="3402124" cy="3092901"/>
            </a:xfrm>
            <a:prstGeom prst="rect">
              <a:avLst/>
            </a:prstGeom>
            <a:gradFill>
              <a:gsLst>
                <a:gs pos="0">
                  <a:srgbClr val="FFFFFF">
                    <a:lumMod val="50000"/>
                  </a:srgbClr>
                </a:gs>
                <a:gs pos="82000">
                  <a:srgbClr val="F8F8F8">
                    <a:alpha val="0"/>
                  </a:srgbClr>
                </a:gs>
              </a:gsLst>
              <a:lin ang="600000" scaled="0"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49" name="椭圆 29">
              <a:extLst>
                <a:ext uri="{FF2B5EF4-FFF2-40B4-BE49-F238E27FC236}">
                  <a16:creationId xmlns:a16="http://schemas.microsoft.com/office/drawing/2014/main" id="{B486DFCF-2D1E-40C8-88C5-43C6B6E54292}"/>
                </a:ext>
              </a:extLst>
            </p:cNvPr>
            <p:cNvSpPr/>
            <p:nvPr/>
          </p:nvSpPr>
          <p:spPr>
            <a:xfrm>
              <a:off x="6191037" y="434341"/>
              <a:ext cx="3115201" cy="3115199"/>
            </a:xfrm>
            <a:prstGeom prst="ellipse">
              <a:avLst/>
            </a:prstGeom>
            <a:solidFill>
              <a:schemeClr val="accent5"/>
            </a:solidFill>
            <a:ln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2</a:t>
              </a:r>
              <a:endParaRPr kumimoji="0" lang="zh-CN" altLang="en-US" sz="24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grpSp>
        <p:nvGrpSpPr>
          <p:cNvPr id="50" name="组合 39">
            <a:extLst>
              <a:ext uri="{FF2B5EF4-FFF2-40B4-BE49-F238E27FC236}">
                <a16:creationId xmlns:a16="http://schemas.microsoft.com/office/drawing/2014/main" id="{DF02A82A-D7B1-4CF2-86EB-90E3670A048A}"/>
              </a:ext>
            </a:extLst>
          </p:cNvPr>
          <p:cNvGrpSpPr/>
          <p:nvPr/>
        </p:nvGrpSpPr>
        <p:grpSpPr>
          <a:xfrm>
            <a:off x="6184087" y="3010240"/>
            <a:ext cx="4474271" cy="1267677"/>
            <a:chOff x="3953411" y="421980"/>
            <a:chExt cx="3543160" cy="1108253"/>
          </a:xfrm>
        </p:grpSpPr>
        <p:sp>
          <p:nvSpPr>
            <p:cNvPr id="51" name="文本框 40">
              <a:extLst>
                <a:ext uri="{FF2B5EF4-FFF2-40B4-BE49-F238E27FC236}">
                  <a16:creationId xmlns:a16="http://schemas.microsoft.com/office/drawing/2014/main" id="{3D4B57AD-15DB-4DE8-A269-0389F6FF257F}"/>
                </a:ext>
              </a:extLst>
            </p:cNvPr>
            <p:cNvSpPr txBox="1"/>
            <p:nvPr/>
          </p:nvSpPr>
          <p:spPr>
            <a:xfrm>
              <a:off x="5627326" y="421980"/>
              <a:ext cx="18692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l" rtl="1">
                <a:buClr>
                  <a:schemeClr val="dk1"/>
                </a:buClr>
                <a:buSzPts val="1800"/>
              </a:pPr>
              <a:r>
                <a:rPr lang="ar-SA" sz="2800" dirty="0">
                  <a:solidFill>
                    <a:srgbClr val="64A6E2"/>
                  </a:solidFill>
                  <a:cs typeface="Fanan" pitchFamily="2" charset="-78"/>
                </a:rPr>
                <a:t>العمل عبر الانترنت</a:t>
              </a:r>
            </a:p>
          </p:txBody>
        </p:sp>
        <p:sp>
          <p:nvSpPr>
            <p:cNvPr id="52" name="文本框 41">
              <a:extLst>
                <a:ext uri="{FF2B5EF4-FFF2-40B4-BE49-F238E27FC236}">
                  <a16:creationId xmlns:a16="http://schemas.microsoft.com/office/drawing/2014/main" id="{75E43718-6C45-4DC6-AE26-05AA933BAC41}"/>
                </a:ext>
              </a:extLst>
            </p:cNvPr>
            <p:cNvSpPr txBox="1"/>
            <p:nvPr/>
          </p:nvSpPr>
          <p:spPr>
            <a:xfrm>
              <a:off x="3953411" y="911371"/>
              <a:ext cx="3532731" cy="61886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/>
              <a:r>
                <a:rPr lang="ar-SA" sz="2000" dirty="0">
                  <a:solidFill>
                    <a:schemeClr val="tx1"/>
                  </a:solidFill>
                  <a:cs typeface="Fanan" pitchFamily="2" charset="-78"/>
                </a:rPr>
                <a:t>في هذه الوحدة ستتعلم التعامل مع المستندات و العروض و إنشائها ومشاركتها عبر الأنترنت </a:t>
              </a:r>
            </a:p>
          </p:txBody>
        </p:sp>
      </p:grpSp>
      <p:grpSp>
        <p:nvGrpSpPr>
          <p:cNvPr id="53" name="组合 27">
            <a:extLst>
              <a:ext uri="{FF2B5EF4-FFF2-40B4-BE49-F238E27FC236}">
                <a16:creationId xmlns:a16="http://schemas.microsoft.com/office/drawing/2014/main" id="{7214D9D2-6EDE-4786-8DC9-4839631D3CA9}"/>
              </a:ext>
            </a:extLst>
          </p:cNvPr>
          <p:cNvGrpSpPr/>
          <p:nvPr/>
        </p:nvGrpSpPr>
        <p:grpSpPr>
          <a:xfrm>
            <a:off x="10878978" y="4841080"/>
            <a:ext cx="1195228" cy="1021992"/>
            <a:chOff x="6401696" y="-1100409"/>
            <a:chExt cx="4374162" cy="4129083"/>
          </a:xfrm>
        </p:grpSpPr>
        <p:sp>
          <p:nvSpPr>
            <p:cNvPr id="54" name="矩形 28">
              <a:extLst>
                <a:ext uri="{FF2B5EF4-FFF2-40B4-BE49-F238E27FC236}">
                  <a16:creationId xmlns:a16="http://schemas.microsoft.com/office/drawing/2014/main" id="{9586062A-9CD6-443C-B058-14292163B358}"/>
                </a:ext>
              </a:extLst>
            </p:cNvPr>
            <p:cNvSpPr/>
            <p:nvPr/>
          </p:nvSpPr>
          <p:spPr>
            <a:xfrm rot="1800000">
              <a:off x="7373735" y="-64227"/>
              <a:ext cx="3402123" cy="3092901"/>
            </a:xfrm>
            <a:prstGeom prst="rect">
              <a:avLst/>
            </a:prstGeom>
            <a:gradFill>
              <a:gsLst>
                <a:gs pos="0">
                  <a:srgbClr val="FFFFFF">
                    <a:lumMod val="50000"/>
                  </a:srgbClr>
                </a:gs>
                <a:gs pos="82000">
                  <a:srgbClr val="F8F8F8">
                    <a:alpha val="0"/>
                  </a:srgbClr>
                </a:gs>
              </a:gsLst>
              <a:lin ang="600000" scaled="0"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56" name="椭圆 29">
              <a:extLst>
                <a:ext uri="{FF2B5EF4-FFF2-40B4-BE49-F238E27FC236}">
                  <a16:creationId xmlns:a16="http://schemas.microsoft.com/office/drawing/2014/main" id="{E82245CF-284C-455D-B47C-494EC9EC979A}"/>
                </a:ext>
              </a:extLst>
            </p:cNvPr>
            <p:cNvSpPr/>
            <p:nvPr/>
          </p:nvSpPr>
          <p:spPr>
            <a:xfrm>
              <a:off x="6401696" y="-1100409"/>
              <a:ext cx="3115200" cy="3115201"/>
            </a:xfrm>
            <a:prstGeom prst="ellipse">
              <a:avLst/>
            </a:prstGeom>
            <a:solidFill>
              <a:srgbClr val="EA5E66"/>
            </a:solidFill>
            <a:ln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3</a:t>
              </a:r>
              <a:endParaRPr kumimoji="0" lang="zh-CN" altLang="en-US" sz="24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grpSp>
        <p:nvGrpSpPr>
          <p:cNvPr id="57" name="组合 39">
            <a:extLst>
              <a:ext uri="{FF2B5EF4-FFF2-40B4-BE49-F238E27FC236}">
                <a16:creationId xmlns:a16="http://schemas.microsoft.com/office/drawing/2014/main" id="{52C4ACF5-E7A9-41A1-91B3-73857C367547}"/>
              </a:ext>
            </a:extLst>
          </p:cNvPr>
          <p:cNvGrpSpPr/>
          <p:nvPr/>
        </p:nvGrpSpPr>
        <p:grpSpPr>
          <a:xfrm>
            <a:off x="6012365" y="4950049"/>
            <a:ext cx="4774609" cy="1028720"/>
            <a:chOff x="3810498" y="23640"/>
            <a:chExt cx="3780996" cy="899347"/>
          </a:xfrm>
        </p:grpSpPr>
        <p:sp>
          <p:nvSpPr>
            <p:cNvPr id="58" name="文本框 40">
              <a:extLst>
                <a:ext uri="{FF2B5EF4-FFF2-40B4-BE49-F238E27FC236}">
                  <a16:creationId xmlns:a16="http://schemas.microsoft.com/office/drawing/2014/main" id="{B6CC2142-BDCF-4E94-B868-6B384BE9A2F4}"/>
                </a:ext>
              </a:extLst>
            </p:cNvPr>
            <p:cNvSpPr txBox="1"/>
            <p:nvPr/>
          </p:nvSpPr>
          <p:spPr>
            <a:xfrm>
              <a:off x="4784302" y="23640"/>
              <a:ext cx="27916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angolin"/>
                <a:buNone/>
              </a:pPr>
              <a:r>
                <a:rPr lang="ar-SA" sz="2800" dirty="0">
                  <a:solidFill>
                    <a:srgbClr val="EA5E66"/>
                  </a:solidFill>
                  <a:cs typeface="Fanan" pitchFamily="2" charset="-78"/>
                </a:rPr>
                <a:t>البرمجة باستخدام (</a:t>
              </a:r>
              <a:r>
                <a:rPr lang="en-US" sz="2800" dirty="0">
                  <a:solidFill>
                    <a:srgbClr val="EA5E66"/>
                  </a:solidFill>
                  <a:cs typeface="Fanan" pitchFamily="2" charset="-78"/>
                </a:rPr>
                <a:t>HTML</a:t>
              </a:r>
              <a:r>
                <a:rPr lang="ar-SA" sz="2800" dirty="0">
                  <a:solidFill>
                    <a:srgbClr val="EA5E66"/>
                  </a:solidFill>
                  <a:cs typeface="Fanan" pitchFamily="2" charset="-78"/>
                </a:rPr>
                <a:t>)</a:t>
              </a:r>
            </a:p>
          </p:txBody>
        </p:sp>
        <p:sp>
          <p:nvSpPr>
            <p:cNvPr id="59" name="文本框 41">
              <a:extLst>
                <a:ext uri="{FF2B5EF4-FFF2-40B4-BE49-F238E27FC236}">
                  <a16:creationId xmlns:a16="http://schemas.microsoft.com/office/drawing/2014/main" id="{0FE49872-6BFE-4A5F-8C87-D750E40ACEE8}"/>
                </a:ext>
              </a:extLst>
            </p:cNvPr>
            <p:cNvSpPr txBox="1"/>
            <p:nvPr/>
          </p:nvSpPr>
          <p:spPr>
            <a:xfrm>
              <a:off x="3810498" y="522877"/>
              <a:ext cx="37809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2000" dirty="0">
                  <a:solidFill>
                    <a:schemeClr val="tx1"/>
                  </a:solidFill>
                  <a:cs typeface="Fanan" pitchFamily="2" charset="-78"/>
                </a:rPr>
                <a:t>ستتعلم في هذه الوحدة لغة </a:t>
              </a:r>
              <a:r>
                <a:rPr lang="en-US" sz="2000" dirty="0">
                  <a:solidFill>
                    <a:schemeClr val="tx1"/>
                  </a:solidFill>
                  <a:cs typeface="Fanan" pitchFamily="2" charset="-78"/>
                </a:rPr>
                <a:t> HTML  </a:t>
              </a:r>
              <a:r>
                <a:rPr lang="ar-SA" sz="2000" dirty="0">
                  <a:solidFill>
                    <a:schemeClr val="tx1"/>
                  </a:solidFill>
                  <a:cs typeface="Fanan" pitchFamily="2" charset="-78"/>
                </a:rPr>
                <a:t>و انشاء مواقع ويب</a:t>
              </a:r>
            </a:p>
          </p:txBody>
        </p:sp>
      </p:grp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B6AAC37A-ADCE-8E19-607D-FB0344B6A564}"/>
              </a:ext>
            </a:extLst>
          </p:cNvPr>
          <p:cNvSpPr/>
          <p:nvPr/>
        </p:nvSpPr>
        <p:spPr>
          <a:xfrm>
            <a:off x="6012365" y="4618258"/>
            <a:ext cx="5890736" cy="1849010"/>
          </a:xfrm>
          <a:prstGeom prst="roundRect">
            <a:avLst/>
          </a:prstGeom>
          <a:noFill/>
          <a:ln>
            <a:solidFill>
              <a:srgbClr val="F8676F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55AA875F-5544-6345-7875-C766A00BBF8E}"/>
              </a:ext>
            </a:extLst>
          </p:cNvPr>
          <p:cNvSpPr/>
          <p:nvPr/>
        </p:nvSpPr>
        <p:spPr>
          <a:xfrm>
            <a:off x="10761571" y="569239"/>
            <a:ext cx="115127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ar-SA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D0E9E8C-8A20-0765-D924-6CF3C79BFFFD}"/>
              </a:ext>
            </a:extLst>
          </p:cNvPr>
          <p:cNvSpPr/>
          <p:nvPr/>
        </p:nvSpPr>
        <p:spPr>
          <a:xfrm>
            <a:off x="10806028" y="2802045"/>
            <a:ext cx="115127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ar-SA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53D22D58-2658-463F-A04F-623B2C3EC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07" b="37093"/>
          <a:stretch>
            <a:fillRect/>
          </a:stretch>
        </p:blipFill>
        <p:spPr>
          <a:xfrm>
            <a:off x="-11151" y="6247087"/>
            <a:ext cx="12203151" cy="61091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9BBFF46-F8C6-4178-90C6-F7740D6B65F2}"/>
              </a:ext>
            </a:extLst>
          </p:cNvPr>
          <p:cNvSpPr/>
          <p:nvPr/>
        </p:nvSpPr>
        <p:spPr>
          <a:xfrm>
            <a:off x="5285433" y="215063"/>
            <a:ext cx="6906568" cy="719434"/>
          </a:xfrm>
          <a:prstGeom prst="rect">
            <a:avLst/>
          </a:prstGeom>
          <a:solidFill>
            <a:srgbClr val="44546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dirty="0">
                <a:cs typeface="Fanan" pitchFamily="2" charset="-78"/>
              </a:rPr>
              <a:t>النص التشعبي (</a:t>
            </a:r>
            <a:r>
              <a:rPr lang="en-US" sz="3600" dirty="0">
                <a:cs typeface="Fanan" pitchFamily="2" charset="-78"/>
              </a:rPr>
              <a:t>Hypertext</a:t>
            </a:r>
            <a:r>
              <a:rPr lang="ar-SA" sz="3600" dirty="0">
                <a:cs typeface="Fanan" pitchFamily="2" charset="-78"/>
              </a:rPr>
              <a:t>) </a:t>
            </a:r>
          </a:p>
        </p:txBody>
      </p:sp>
      <p:sp>
        <p:nvSpPr>
          <p:cNvPr id="3" name="مربع نص 8">
            <a:extLst>
              <a:ext uri="{FF2B5EF4-FFF2-40B4-BE49-F238E27FC236}">
                <a16:creationId xmlns:a16="http://schemas.microsoft.com/office/drawing/2014/main" id="{B0B07F09-3835-5A68-D49C-53A0F4B3A559}"/>
              </a:ext>
            </a:extLst>
          </p:cNvPr>
          <p:cNvSpPr txBox="1"/>
          <p:nvPr/>
        </p:nvSpPr>
        <p:spPr>
          <a:xfrm>
            <a:off x="80387" y="1018774"/>
            <a:ext cx="12111613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71463" indent="-271463" rtl="1"/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النص التشعبي </a:t>
            </a:r>
            <a:r>
              <a:rPr lang="ar-SA" sz="2800" dirty="0">
                <a:solidFill>
                  <a:srgbClr val="0045D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هو نص يتم عرضه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على شاشة الحاسب أو أي جهاز إلكتروني  يحتوي  على </a:t>
            </a:r>
            <a:r>
              <a:rPr lang="ar-SA" sz="2800" dirty="0">
                <a:solidFill>
                  <a:srgbClr val="FF08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مرجعيات ( ارتباطات تشعبية)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يمكن للقارئ الوصول إليها </a:t>
            </a:r>
            <a:r>
              <a:rPr lang="ar-SA" sz="28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بصورة فورية.</a:t>
            </a:r>
          </a:p>
        </p:txBody>
      </p:sp>
      <p:pic>
        <p:nvPicPr>
          <p:cNvPr id="2050" name="Picture 2" descr="HTML - Hyper Text Markup Language Acronym Business Concept Background.  Stock Vector - Illustration of keywords, flyer: 199823643">
            <a:extLst>
              <a:ext uri="{FF2B5EF4-FFF2-40B4-BE49-F238E27FC236}">
                <a16:creationId xmlns:a16="http://schemas.microsoft.com/office/drawing/2014/main" id="{3157BEC5-EDF7-6EB5-A9EF-B4B481D49B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" t="9231" r="2850" b="8908"/>
          <a:stretch/>
        </p:blipFill>
        <p:spPr bwMode="auto">
          <a:xfrm>
            <a:off x="1919236" y="2254951"/>
            <a:ext cx="7757326" cy="406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87E4FD5-26B1-F895-F809-CC72782264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A44F"/>
              </a:clrFrom>
              <a:clrTo>
                <a:srgbClr val="F3A44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7" r="21507"/>
          <a:stretch/>
        </p:blipFill>
        <p:spPr>
          <a:xfrm>
            <a:off x="0" y="7108"/>
            <a:ext cx="1286189" cy="111524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9973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53D22D58-2658-463F-A04F-623B2C3EC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07" b="37093"/>
          <a:stretch>
            <a:fillRect/>
          </a:stretch>
        </p:blipFill>
        <p:spPr>
          <a:xfrm>
            <a:off x="-11151" y="6247087"/>
            <a:ext cx="12203151" cy="61091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9BBFF46-F8C6-4178-90C6-F7740D6B65F2}"/>
              </a:ext>
            </a:extLst>
          </p:cNvPr>
          <p:cNvSpPr/>
          <p:nvPr/>
        </p:nvSpPr>
        <p:spPr>
          <a:xfrm>
            <a:off x="5285433" y="215063"/>
            <a:ext cx="6906568" cy="719434"/>
          </a:xfrm>
          <a:prstGeom prst="rect">
            <a:avLst/>
          </a:prstGeom>
          <a:solidFill>
            <a:srgbClr val="44546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dirty="0">
                <a:cs typeface="Fanan" pitchFamily="2" charset="-78"/>
              </a:rPr>
              <a:t>العلامات (</a:t>
            </a:r>
            <a:r>
              <a:rPr lang="en-US" sz="3600" dirty="0">
                <a:cs typeface="Fanan" pitchFamily="2" charset="-78"/>
              </a:rPr>
              <a:t>Markup</a:t>
            </a:r>
            <a:r>
              <a:rPr lang="ar-SA" sz="3600" dirty="0">
                <a:cs typeface="Fanan" pitchFamily="2" charset="-78"/>
              </a:rPr>
              <a:t>)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31FB918-F843-385F-C311-CF4250086B76}"/>
              </a:ext>
            </a:extLst>
          </p:cNvPr>
          <p:cNvSpPr txBox="1"/>
          <p:nvPr/>
        </p:nvSpPr>
        <p:spPr>
          <a:xfrm>
            <a:off x="0" y="1118774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 algn="just" rtl="1"/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يشير </a:t>
            </a:r>
            <a:r>
              <a:rPr lang="ar-SA" sz="28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مصطلح العلامات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إلي </a:t>
            </a:r>
            <a:r>
              <a:rPr lang="ar-SA" sz="2800" dirty="0">
                <a:solidFill>
                  <a:srgbClr val="F8676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سلسلة  الأحرف أو الرموز الأخرى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التي يمكنك </a:t>
            </a:r>
            <a:r>
              <a:rPr lang="ar-SA" sz="2800" dirty="0">
                <a:solidFill>
                  <a:srgbClr val="4472C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إدراجها في مواقع محدد دخل نص .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B70E19C-92A8-EA70-FFF1-EFAB796DF307}"/>
              </a:ext>
            </a:extLst>
          </p:cNvPr>
          <p:cNvSpPr txBox="1"/>
          <p:nvPr/>
        </p:nvSpPr>
        <p:spPr>
          <a:xfrm>
            <a:off x="1" y="1641994"/>
            <a:ext cx="121919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يتم هذا الأمر لتحديد التنسيقات الخاصة بمظهر الملف </a:t>
            </a:r>
            <a:r>
              <a:rPr lang="ar-SA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( غامق، مائل، مسطر...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) عند طباعته أو عرضه أو لوصف </a:t>
            </a:r>
            <a:r>
              <a:rPr lang="ar-SA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البنية المنطقية للمستند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</a:t>
            </a:r>
          </a:p>
        </p:txBody>
      </p:sp>
      <p:pic>
        <p:nvPicPr>
          <p:cNvPr id="3076" name="Picture 4" descr="Detail Gambar Icon Bold Italic Underline Koleksi Nomer 14">
            <a:extLst>
              <a:ext uri="{FF2B5EF4-FFF2-40B4-BE49-F238E27FC236}">
                <a16:creationId xmlns:a16="http://schemas.microsoft.com/office/drawing/2014/main" id="{2BB31FCF-71CC-A1D1-2892-4DA648ADB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035" y="3429000"/>
            <a:ext cx="4776978" cy="173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67A9DCB5-B3DA-9D14-5B9E-27856D2D15CF}"/>
              </a:ext>
            </a:extLst>
          </p:cNvPr>
          <p:cNvGrpSpPr/>
          <p:nvPr/>
        </p:nvGrpSpPr>
        <p:grpSpPr>
          <a:xfrm>
            <a:off x="317987" y="2843683"/>
            <a:ext cx="6451043" cy="3276673"/>
            <a:chOff x="-1" y="2678658"/>
            <a:chExt cx="6873073" cy="3471844"/>
          </a:xfrm>
        </p:grpSpPr>
        <p:pic>
          <p:nvPicPr>
            <p:cNvPr id="3074" name="Picture 2" descr="What Are Markup Languages &amp; How Do They Work?">
              <a:extLst>
                <a:ext uri="{FF2B5EF4-FFF2-40B4-BE49-F238E27FC236}">
                  <a16:creationId xmlns:a16="http://schemas.microsoft.com/office/drawing/2014/main" id="{93993B18-9ABB-E6C3-FC20-DA57558468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09"/>
            <a:stretch/>
          </p:blipFill>
          <p:spPr bwMode="auto">
            <a:xfrm>
              <a:off x="-1" y="2678658"/>
              <a:ext cx="6873073" cy="3450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6407480F-C993-8643-75A2-67E04444EFB6}"/>
                </a:ext>
              </a:extLst>
            </p:cNvPr>
            <p:cNvSpPr/>
            <p:nvPr/>
          </p:nvSpPr>
          <p:spPr>
            <a:xfrm>
              <a:off x="100484" y="5539590"/>
              <a:ext cx="2602523" cy="610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BD237A0E-9D0D-DDF6-EE59-8A3964D12C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3A44F"/>
              </a:clrFrom>
              <a:clrTo>
                <a:srgbClr val="F3A44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7" r="21507"/>
          <a:stretch/>
        </p:blipFill>
        <p:spPr>
          <a:xfrm>
            <a:off x="-11151" y="0"/>
            <a:ext cx="1286189" cy="111524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5632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53D22D58-2658-463F-A04F-623B2C3EC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07" b="37093"/>
          <a:stretch>
            <a:fillRect/>
          </a:stretch>
        </p:blipFill>
        <p:spPr>
          <a:xfrm>
            <a:off x="-11151" y="6247087"/>
            <a:ext cx="12203151" cy="61091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9BBFF46-F8C6-4178-90C6-F7740D6B65F2}"/>
              </a:ext>
            </a:extLst>
          </p:cNvPr>
          <p:cNvSpPr/>
          <p:nvPr/>
        </p:nvSpPr>
        <p:spPr>
          <a:xfrm>
            <a:off x="5285433" y="215063"/>
            <a:ext cx="6906568" cy="719434"/>
          </a:xfrm>
          <a:prstGeom prst="rect">
            <a:avLst/>
          </a:prstGeom>
          <a:solidFill>
            <a:srgbClr val="44546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dirty="0">
                <a:cs typeface="Fanan" pitchFamily="2" charset="-78"/>
              </a:rPr>
              <a:t>بنية الصفحة الإلكترونية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50EC8244-38D6-BF24-9CE1-2414F3306DF3}"/>
              </a:ext>
            </a:extLst>
          </p:cNvPr>
          <p:cNvSpPr txBox="1"/>
          <p:nvPr/>
        </p:nvSpPr>
        <p:spPr>
          <a:xfrm>
            <a:off x="0" y="943347"/>
            <a:ext cx="122031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rtl="1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يطلق أسم الوسوم ( </a:t>
            </a:r>
            <a:r>
              <a:rPr 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Tags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) على احد </a:t>
            </a:r>
            <a:r>
              <a:rPr lang="ar-SA" sz="2800" dirty="0">
                <a:solidFill>
                  <a:srgbClr val="0094F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اجزاء البرنامج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المكتوب بلغة </a:t>
            </a:r>
            <a:r>
              <a:rPr 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HTML</a:t>
            </a:r>
            <a:endParaRPr lang="ar-SA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F0FB6526-AB44-2D98-96CB-9496115A5916}"/>
              </a:ext>
            </a:extLst>
          </p:cNvPr>
          <p:cNvSpPr txBox="1"/>
          <p:nvPr/>
        </p:nvSpPr>
        <p:spPr>
          <a:xfrm>
            <a:off x="11151" y="1376131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2438" indent="-452438"/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تأتي وسوم </a:t>
            </a: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HTML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بصورة أزواج مثل </a:t>
            </a:r>
            <a:r>
              <a:rPr lang="ar-SA" sz="28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وسم الفتح </a:t>
            </a:r>
            <a:r>
              <a:rPr lang="en-US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&lt;p&gt;</a:t>
            </a:r>
            <a:r>
              <a:rPr lang="ar-SA" sz="28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2800" dirty="0">
                <a:solidFill>
                  <a:srgbClr val="0045D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ووسم الاغلاق</a:t>
            </a:r>
            <a:r>
              <a:rPr lang="en-US" sz="2000" dirty="0">
                <a:solidFill>
                  <a:srgbClr val="0045D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&lt;/p&gt;</a:t>
            </a:r>
            <a:r>
              <a:rPr lang="ar-SA" sz="20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حيث يوقف الرمز "  </a:t>
            </a:r>
            <a:r>
              <a:rPr 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en-US" sz="28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/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"  الموجود في الوسم الثاني تشغيل الأمر</a:t>
            </a:r>
            <a:r>
              <a:rPr lang="ar-S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lang="ar-SA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FA28C72-2788-F941-CEB3-3C8CB9498159}"/>
              </a:ext>
            </a:extLst>
          </p:cNvPr>
          <p:cNvSpPr txBox="1"/>
          <p:nvPr/>
        </p:nvSpPr>
        <p:spPr>
          <a:xfrm>
            <a:off x="-33452" y="2243781"/>
            <a:ext cx="122143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2438" indent="-452438" rtl="1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يجب أن تتبع صفحة الويب المصممة بتنسيق </a:t>
            </a: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HTML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2800" dirty="0">
                <a:solidFill>
                  <a:srgbClr val="FF08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بنية معينة لكي يتم ترجمتها بصورة صحيحة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من قبل المتصفح , فالبرنامج المصدري للصفحة ونص صفحة الويب يجب وضعه بين </a:t>
            </a:r>
            <a:r>
              <a:rPr lang="ar-SA" sz="2800" dirty="0">
                <a:solidFill>
                  <a:srgbClr val="0045D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وسمي </a:t>
            </a:r>
            <a:r>
              <a:rPr lang="en-US" sz="2000" dirty="0">
                <a:solidFill>
                  <a:srgbClr val="0045D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&lt;html  &gt;</a:t>
            </a:r>
            <a:r>
              <a:rPr lang="ar-SA" sz="2000" dirty="0">
                <a:solidFill>
                  <a:srgbClr val="0045D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2800" dirty="0">
                <a:solidFill>
                  <a:srgbClr val="0045D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 </a:t>
            </a:r>
            <a:r>
              <a:rPr lang="en-US" sz="2000" dirty="0">
                <a:solidFill>
                  <a:srgbClr val="0045D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&lt;/html &gt;</a:t>
            </a:r>
            <a:r>
              <a:rPr lang="ar-SA" sz="2800" dirty="0">
                <a:solidFill>
                  <a:srgbClr val="0045D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.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5E407EEB-158A-BC09-DA33-A83F10D4957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51" y="3197888"/>
            <a:ext cx="6851873" cy="3163396"/>
          </a:xfrm>
          <a:prstGeom prst="rect">
            <a:avLst/>
          </a:prstGeom>
        </p:spPr>
      </p:pic>
      <p:pic>
        <p:nvPicPr>
          <p:cNvPr id="4098" name="Picture 2" descr="Anatomy of an HTML Tag">
            <a:extLst>
              <a:ext uri="{FF2B5EF4-FFF2-40B4-BE49-F238E27FC236}">
                <a16:creationId xmlns:a16="http://schemas.microsoft.com/office/drawing/2014/main" id="{70272B4F-2EF3-EFAE-724D-E4007D381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467" y="3591290"/>
            <a:ext cx="5378286" cy="252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A7CA053-67A1-835B-36BD-2F39D452F2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3A44F"/>
              </a:clrFrom>
              <a:clrTo>
                <a:srgbClr val="F3A44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7" r="21507"/>
          <a:stretch/>
        </p:blipFill>
        <p:spPr>
          <a:xfrm>
            <a:off x="-11151" y="0"/>
            <a:ext cx="1286189" cy="111524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3294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53D22D58-2658-463F-A04F-623B2C3EC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07" b="37093"/>
          <a:stretch>
            <a:fillRect/>
          </a:stretch>
        </p:blipFill>
        <p:spPr>
          <a:xfrm>
            <a:off x="-11151" y="6247087"/>
            <a:ext cx="12203151" cy="610912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9BBFF46-F8C6-4178-90C6-F7740D6B65F2}"/>
              </a:ext>
            </a:extLst>
          </p:cNvPr>
          <p:cNvSpPr/>
          <p:nvPr/>
        </p:nvSpPr>
        <p:spPr>
          <a:xfrm>
            <a:off x="5285433" y="215063"/>
            <a:ext cx="6906568" cy="719434"/>
          </a:xfrm>
          <a:prstGeom prst="rect">
            <a:avLst/>
          </a:prstGeom>
          <a:solidFill>
            <a:srgbClr val="44546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dirty="0">
                <a:cs typeface="Fanan" pitchFamily="2" charset="-78"/>
              </a:rPr>
              <a:t>محرر (</a:t>
            </a:r>
            <a:r>
              <a:rPr lang="en-US" sz="3600" dirty="0">
                <a:cs typeface="Fanan" pitchFamily="2" charset="-78"/>
              </a:rPr>
              <a:t>HTML</a:t>
            </a:r>
            <a:r>
              <a:rPr lang="ar-SA" sz="3600" dirty="0">
                <a:cs typeface="Fanan" pitchFamily="2" charset="-78"/>
              </a:rPr>
              <a:t>)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E3AF01AA-3E90-060C-C045-1DB85144E741}"/>
              </a:ext>
            </a:extLst>
          </p:cNvPr>
          <p:cNvSpPr txBox="1"/>
          <p:nvPr/>
        </p:nvSpPr>
        <p:spPr>
          <a:xfrm>
            <a:off x="-11151" y="954845"/>
            <a:ext cx="122031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rtl="1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محرر(</a:t>
            </a: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HTML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) هو </a:t>
            </a:r>
            <a:r>
              <a:rPr lang="ar-SA" sz="2800" dirty="0">
                <a:solidFill>
                  <a:srgbClr val="0045D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برنامج يستخدم لكتابة البرامج بلغة </a:t>
            </a:r>
            <a:r>
              <a:rPr lang="en-US" sz="2000" dirty="0">
                <a:solidFill>
                  <a:srgbClr val="0045D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HTML</a:t>
            </a:r>
            <a:r>
              <a:rPr lang="en-US" sz="2800" dirty="0">
                <a:solidFill>
                  <a:srgbClr val="0045D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2800" dirty="0">
                <a:solidFill>
                  <a:srgbClr val="0045D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.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8CAA3B87-D2B0-4699-539D-92906417BDE5}"/>
              </a:ext>
            </a:extLst>
          </p:cNvPr>
          <p:cNvSpPr txBox="1"/>
          <p:nvPr/>
        </p:nvSpPr>
        <p:spPr>
          <a:xfrm>
            <a:off x="0" y="1397204"/>
            <a:ext cx="122031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61950" rtl="1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هناك إمكانية للتحكم في برمجة </a:t>
            </a: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HTML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باستخدام أي محرر نصوص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، إلا أن برامج تحرير </a:t>
            </a: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HTML</a:t>
            </a:r>
            <a:r>
              <a:rPr 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المتخصصة توفر </a:t>
            </a:r>
            <a:r>
              <a:rPr lang="ar-SA" sz="2800" dirty="0">
                <a:solidFill>
                  <a:srgbClr val="0099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إمكانات تحرير وأدوات برمجة إضافية.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4FEA9C1-4C82-9162-3338-4B6369DB4DF5}"/>
              </a:ext>
            </a:extLst>
          </p:cNvPr>
          <p:cNvSpPr txBox="1"/>
          <p:nvPr/>
        </p:nvSpPr>
        <p:spPr>
          <a:xfrm>
            <a:off x="-111636" y="2263885"/>
            <a:ext cx="123036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61950"/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لا تتعامل محررات </a:t>
            </a: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HTML</a:t>
            </a:r>
            <a:r>
              <a:rPr 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مع </a:t>
            </a:r>
            <a:r>
              <a:rPr lang="ar-SA" sz="28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تعليمات </a:t>
            </a:r>
            <a:r>
              <a:rPr lang="en-US" sz="20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HTML</a:t>
            </a:r>
            <a:r>
              <a:rPr lang="ar-SA" sz="28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البرمجية فقط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، بل تمتد وظائفها لتشمل تقنيات أخرى خاصة بإنشاء صفحات الويب مثل </a:t>
            </a:r>
            <a:r>
              <a:rPr lang="ar-SA" sz="2800" dirty="0">
                <a:solidFill>
                  <a:srgbClr val="FF08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صفحات التنسيق النمطية</a:t>
            </a:r>
            <a:r>
              <a:rPr lang="en-US" sz="2800" dirty="0">
                <a:solidFill>
                  <a:srgbClr val="FF08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(</a:t>
            </a:r>
            <a:r>
              <a:rPr lang="en-US" sz="2000" dirty="0">
                <a:solidFill>
                  <a:srgbClr val="FF08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CSS</a:t>
            </a:r>
            <a:r>
              <a:rPr lang="en-US" sz="2800" dirty="0">
                <a:solidFill>
                  <a:srgbClr val="FF08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)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2800" dirty="0">
                <a:solidFill>
                  <a:srgbClr val="D4580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وجافا سكريبت </a:t>
            </a:r>
            <a:r>
              <a:rPr lang="en-US" sz="2000" dirty="0">
                <a:solidFill>
                  <a:srgbClr val="D4580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JavaScript</a:t>
            </a:r>
            <a:r>
              <a:rPr lang="en-US" sz="2800" dirty="0">
                <a:solidFill>
                  <a:srgbClr val="D4580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)</a:t>
            </a:r>
            <a:r>
              <a:rPr lang="ar-SA" sz="2800" dirty="0">
                <a:solidFill>
                  <a:srgbClr val="D4580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)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F58CD91-E37A-8A43-9F38-CBCAB077467A}"/>
              </a:ext>
            </a:extLst>
          </p:cNvPr>
          <p:cNvSpPr txBox="1"/>
          <p:nvPr/>
        </p:nvSpPr>
        <p:spPr>
          <a:xfrm>
            <a:off x="-50243" y="3167390"/>
            <a:ext cx="123036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61950"/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من أمثلة محررات </a:t>
            </a:r>
            <a:r>
              <a:rPr 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HTML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: فيجوال استديو كود (</a:t>
            </a:r>
            <a:r>
              <a:rPr lang="en-US" sz="2800" b="0" i="0" u="none" strike="noStrike" baseline="0" dirty="0">
                <a:solidFill>
                  <a:srgbClr val="C00000"/>
                </a:solidFill>
                <a:latin typeface="Sakkal Majalla" panose="02000000000000000000" pitchFamily="2" charset="-78"/>
                <a:cs typeface="Sultan bold" pitchFamily="2" charset="-78"/>
              </a:rPr>
              <a:t>Visual Studio Code</a:t>
            </a:r>
            <a:r>
              <a:rPr lang="ar-SA" sz="2800" b="0" i="0" u="none" strike="noStrike" baseline="0" dirty="0">
                <a:solidFill>
                  <a:srgbClr val="C00000"/>
                </a:solidFill>
                <a:latin typeface="Sakkal Majalla" panose="02000000000000000000" pitchFamily="2" charset="-78"/>
                <a:cs typeface="Sultan bold" pitchFamily="2" charset="-78"/>
              </a:rPr>
              <a:t>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)</a:t>
            </a:r>
            <a:endParaRPr lang="ar-SA" sz="2800" dirty="0">
              <a:solidFill>
                <a:srgbClr val="D4580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endParaRPr>
          </a:p>
        </p:txBody>
      </p:sp>
      <p:pic>
        <p:nvPicPr>
          <p:cNvPr id="5126" name="Picture 6" descr="10 Best Free Code Editors for 2020">
            <a:extLst>
              <a:ext uri="{FF2B5EF4-FFF2-40B4-BE49-F238E27FC236}">
                <a16:creationId xmlns:a16="http://schemas.microsoft.com/office/drawing/2014/main" id="{3EA05C0D-9205-6033-8F26-263A0BE3C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5E1DA"/>
              </a:clrFrom>
              <a:clrTo>
                <a:srgbClr val="F5E1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52" y="3217992"/>
            <a:ext cx="5235191" cy="302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Visual Studio Code launches as a snap | Snapcraft">
            <a:extLst>
              <a:ext uri="{FF2B5EF4-FFF2-40B4-BE49-F238E27FC236}">
                <a16:creationId xmlns:a16="http://schemas.microsoft.com/office/drawing/2014/main" id="{537E8CCD-71B9-15B4-894E-FB19D4EB8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771" y="3690610"/>
            <a:ext cx="5697415" cy="231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9D5F853F-DB3A-28B4-0E22-C8894E6CBA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3A44F"/>
              </a:clrFrom>
              <a:clrTo>
                <a:srgbClr val="F3A44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7" r="21507"/>
          <a:stretch/>
        </p:blipFill>
        <p:spPr>
          <a:xfrm>
            <a:off x="-11151" y="0"/>
            <a:ext cx="1286189" cy="111524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6039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-11151" y="4945896"/>
            <a:ext cx="12203151" cy="1912104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B5D68265-C66F-4918-BE8D-42EA9BC08AAD}"/>
              </a:ext>
            </a:extLst>
          </p:cNvPr>
          <p:cNvSpPr txBox="1"/>
          <p:nvPr/>
        </p:nvSpPr>
        <p:spPr>
          <a:xfrm>
            <a:off x="2395123" y="4202888"/>
            <a:ext cx="609934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7200" dirty="0">
                <a:solidFill>
                  <a:srgbClr val="007ACC"/>
                </a:solidFill>
                <a:cs typeface="Fanan" pitchFamily="2" charset="-78"/>
              </a:rPr>
              <a:t>فيجوال ستوديو كود</a:t>
            </a:r>
          </a:p>
        </p:txBody>
      </p:sp>
      <p:pic>
        <p:nvPicPr>
          <p:cNvPr id="2056" name="Picture 8" descr="شرح تحميل وتسطيب Visual Studio Code">
            <a:extLst>
              <a:ext uri="{FF2B5EF4-FFF2-40B4-BE49-F238E27FC236}">
                <a16:creationId xmlns:a16="http://schemas.microsoft.com/office/drawing/2014/main" id="{898B8D57-1A57-4B47-AABB-24E4A073B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29" y="1643480"/>
            <a:ext cx="5362993" cy="268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DD3C86E7-F5E9-E790-7586-7D9F09C6BB6E}"/>
              </a:ext>
            </a:extLst>
          </p:cNvPr>
          <p:cNvSpPr txBox="1"/>
          <p:nvPr/>
        </p:nvSpPr>
        <p:spPr>
          <a:xfrm>
            <a:off x="2659203" y="671812"/>
            <a:ext cx="60993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7200" dirty="0">
                <a:solidFill>
                  <a:srgbClr val="007ACC"/>
                </a:solidFill>
                <a:cs typeface="Fanan" pitchFamily="2" charset="-78"/>
              </a:rPr>
              <a:t>استخدام برنامج</a:t>
            </a:r>
          </a:p>
        </p:txBody>
      </p:sp>
    </p:spTree>
    <p:extLst>
      <p:ext uri="{BB962C8B-B14F-4D97-AF65-F5344CB8AC3E}">
        <p14:creationId xmlns:p14="http://schemas.microsoft.com/office/powerpoint/2010/main" val="2109662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959BAA1E-A91A-C0D9-A15A-C416C758E350}"/>
              </a:ext>
            </a:extLst>
          </p:cNvPr>
          <p:cNvSpPr/>
          <p:nvPr/>
        </p:nvSpPr>
        <p:spPr>
          <a:xfrm>
            <a:off x="187119" y="1138387"/>
            <a:ext cx="11647816" cy="504135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385426F-016F-3A35-0830-ACB1FA62D2B9}"/>
              </a:ext>
            </a:extLst>
          </p:cNvPr>
          <p:cNvSpPr/>
          <p:nvPr/>
        </p:nvSpPr>
        <p:spPr>
          <a:xfrm>
            <a:off x="3567165" y="379422"/>
            <a:ext cx="8616565" cy="584776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indent="0">
              <a:buNone/>
            </a:pPr>
            <a:r>
              <a:rPr lang="ar-SA" sz="3600" dirty="0">
                <a:latin typeface="A Jannat LT" panose="01000000000000000000" pitchFamily="2" charset="-78"/>
                <a:cs typeface="Fanan" pitchFamily="2" charset="-78"/>
              </a:rPr>
              <a:t>متطلبات العمل على برنامج فيجوال ستوديو كود</a:t>
            </a:r>
            <a:endParaRPr lang="ko-KR" altLang="en-US" sz="3600" dirty="0">
              <a:latin typeface="A Jannat LT" panose="01000000000000000000" pitchFamily="2" charset="-78"/>
              <a:cs typeface="Fanan" pitchFamily="2" charset="-78"/>
            </a:endParaRPr>
          </a:p>
        </p:txBody>
      </p:sp>
      <p:pic>
        <p:nvPicPr>
          <p:cNvPr id="26" name="Picture 12" descr="هنا الكريسماس مجانا ، تحميل مجاني قصاصة فنية ، قصاصة فنية مجانية - آخر">
            <a:hlinkClick r:id="rId3"/>
            <a:extLst>
              <a:ext uri="{FF2B5EF4-FFF2-40B4-BE49-F238E27FC236}">
                <a16:creationId xmlns:a16="http://schemas.microsoft.com/office/drawing/2014/main" id="{CFEDA736-CDEA-0220-3AA3-4DD0C6813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734" y="5151158"/>
            <a:ext cx="1159292" cy="109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010AC9D2-E4E3-68CF-E557-4251BC168B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307" b="37093"/>
          <a:stretch>
            <a:fillRect/>
          </a:stretch>
        </p:blipFill>
        <p:spPr>
          <a:xfrm>
            <a:off x="-16702" y="6159639"/>
            <a:ext cx="12203151" cy="715825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47DB6C90-15F7-FEF1-B6E8-823722403D7E}"/>
              </a:ext>
            </a:extLst>
          </p:cNvPr>
          <p:cNvSpPr txBox="1"/>
          <p:nvPr/>
        </p:nvSpPr>
        <p:spPr>
          <a:xfrm>
            <a:off x="680376" y="1359508"/>
            <a:ext cx="10661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ar-SA" sz="2800" dirty="0">
                <a:latin typeface="A Jannat LT" panose="01000000000000000000" pitchFamily="2" charset="-78"/>
                <a:cs typeface="Fanan" pitchFamily="2" charset="-78"/>
              </a:rPr>
              <a:t>فقط يمكن تحميله على </a:t>
            </a:r>
            <a:r>
              <a:rPr lang="ar-SA" sz="2800" dirty="0">
                <a:solidFill>
                  <a:srgbClr val="FF0000"/>
                </a:solidFill>
                <a:latin typeface="A Jannat LT" panose="01000000000000000000" pitchFamily="2" charset="-78"/>
                <a:cs typeface="Fanan" pitchFamily="2" charset="-78"/>
              </a:rPr>
              <a:t>جهاز الحاسب الخاص بك </a:t>
            </a:r>
            <a:r>
              <a:rPr lang="ar-SA" sz="2800" dirty="0">
                <a:latin typeface="A Jannat LT" panose="01000000000000000000" pitchFamily="2" charset="-78"/>
                <a:cs typeface="Fanan" pitchFamily="2" charset="-78"/>
              </a:rPr>
              <a:t>ولا توجد له تطبيقات على </a:t>
            </a:r>
            <a:r>
              <a:rPr lang="ar-SA" sz="2800" dirty="0">
                <a:solidFill>
                  <a:srgbClr val="0099A9"/>
                </a:solidFill>
                <a:latin typeface="A Jannat LT" panose="01000000000000000000" pitchFamily="2" charset="-78"/>
                <a:cs typeface="Fanan" pitchFamily="2" charset="-78"/>
              </a:rPr>
              <a:t>الأجهزة الذكية</a:t>
            </a:r>
            <a:endParaRPr lang="ko-KR" altLang="en-US" sz="2800" dirty="0">
              <a:solidFill>
                <a:srgbClr val="0099A9"/>
              </a:solidFill>
              <a:latin typeface="A Jannat LT" panose="01000000000000000000" pitchFamily="2" charset="-78"/>
              <a:cs typeface="Fanan" pitchFamily="2" charset="-78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B83E0A8-DA53-5A3D-43B2-1ADD48306E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962" t="8499" r="11483" b="14431"/>
          <a:stretch/>
        </p:blipFill>
        <p:spPr>
          <a:xfrm>
            <a:off x="1830912" y="2012538"/>
            <a:ext cx="8038682" cy="3068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EC1FFBD-76A5-4950-1923-27E5E5429FC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A44F"/>
              </a:clrFrom>
              <a:clrTo>
                <a:srgbClr val="F3A44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7" r="21507"/>
          <a:stretch/>
        </p:blipFill>
        <p:spPr>
          <a:xfrm>
            <a:off x="-11151" y="0"/>
            <a:ext cx="1286189" cy="111524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681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AE2E796A-1B36-4263-0FFE-1E39DBA07B22}"/>
              </a:ext>
            </a:extLst>
          </p:cNvPr>
          <p:cNvSpPr/>
          <p:nvPr/>
        </p:nvSpPr>
        <p:spPr>
          <a:xfrm>
            <a:off x="451177" y="1118290"/>
            <a:ext cx="5486400" cy="504135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4DA1530D-B8BE-9249-773E-CE2248CA04E6}"/>
              </a:ext>
            </a:extLst>
          </p:cNvPr>
          <p:cNvSpPr/>
          <p:nvPr/>
        </p:nvSpPr>
        <p:spPr>
          <a:xfrm>
            <a:off x="6229981" y="1118290"/>
            <a:ext cx="5486400" cy="504135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385426F-016F-3A35-0830-ACB1FA62D2B9}"/>
              </a:ext>
            </a:extLst>
          </p:cNvPr>
          <p:cNvSpPr/>
          <p:nvPr/>
        </p:nvSpPr>
        <p:spPr>
          <a:xfrm>
            <a:off x="3014505" y="379422"/>
            <a:ext cx="9169225" cy="584776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indent="0">
              <a:buNone/>
            </a:pPr>
            <a:r>
              <a:rPr lang="ar-SA" sz="3600" dirty="0">
                <a:latin typeface="A Jannat LT" panose="01000000000000000000" pitchFamily="2" charset="-78"/>
                <a:cs typeface="Fanan" pitchFamily="2" charset="-78"/>
              </a:rPr>
              <a:t>تطبيق بديل على الأجهزة الذكية (</a:t>
            </a:r>
            <a:r>
              <a:rPr lang="en-US" sz="3600" dirty="0">
                <a:latin typeface="A Jannat LT" panose="01000000000000000000" pitchFamily="2" charset="-78"/>
                <a:cs typeface="Fanan" pitchFamily="2" charset="-78"/>
              </a:rPr>
              <a:t>Spck Editor</a:t>
            </a:r>
            <a:r>
              <a:rPr lang="ar-SA" sz="3600" dirty="0">
                <a:latin typeface="A Jannat LT" panose="01000000000000000000" pitchFamily="2" charset="-78"/>
                <a:cs typeface="Fanan" pitchFamily="2" charset="-78"/>
              </a:rPr>
              <a:t>)</a:t>
            </a:r>
            <a:endParaRPr lang="ko-KR" altLang="en-US" sz="3600" dirty="0">
              <a:latin typeface="A Jannat LT" panose="01000000000000000000" pitchFamily="2" charset="-78"/>
              <a:cs typeface="Fanan" pitchFamily="2" charset="-78"/>
            </a:endParaRPr>
          </a:p>
        </p:txBody>
      </p:sp>
      <p:pic>
        <p:nvPicPr>
          <p:cNvPr id="16" name="Picture 4" descr="Android | The platform pushing what&amp;#39;s possible">
            <a:extLst>
              <a:ext uri="{FF2B5EF4-FFF2-40B4-BE49-F238E27FC236}">
                <a16:creationId xmlns:a16="http://schemas.microsoft.com/office/drawing/2014/main" id="{51D55DD0-64B6-D739-DA4B-4FF1349A14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9" t="33507" r="15709" b="28854"/>
          <a:stretch/>
        </p:blipFill>
        <p:spPr bwMode="auto">
          <a:xfrm>
            <a:off x="7044397" y="1275176"/>
            <a:ext cx="3680398" cy="125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Using the same code-base for iOS and macOS, without Storyboards">
            <a:extLst>
              <a:ext uri="{FF2B5EF4-FFF2-40B4-BE49-F238E27FC236}">
                <a16:creationId xmlns:a16="http://schemas.microsoft.com/office/drawing/2014/main" id="{3F44B09C-C765-A7DB-263F-301C2B63F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359" y="1375392"/>
            <a:ext cx="2880529" cy="96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010AC9D2-E4E3-68CF-E557-4251BC168B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307" b="37093"/>
          <a:stretch>
            <a:fillRect/>
          </a:stretch>
        </p:blipFill>
        <p:spPr>
          <a:xfrm>
            <a:off x="-16702" y="6159639"/>
            <a:ext cx="12203151" cy="715825"/>
          </a:xfrm>
          <a:prstGeom prst="rect">
            <a:avLst/>
          </a:prstGeom>
        </p:spPr>
      </p:pic>
      <p:pic>
        <p:nvPicPr>
          <p:cNvPr id="12" name="Picture 12" descr="هنا الكريسماس مجانا ، تحميل مجاني قصاصة فنية ، قصاصة فنية مجانية - آخر">
            <a:hlinkClick r:id="rId6"/>
            <a:extLst>
              <a:ext uri="{FF2B5EF4-FFF2-40B4-BE49-F238E27FC236}">
                <a16:creationId xmlns:a16="http://schemas.microsoft.com/office/drawing/2014/main" id="{A396B65F-F3D1-2F04-A826-DDB3483F3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77" y="4516736"/>
            <a:ext cx="1159292" cy="109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هنا الكريسماس مجانا ، تحميل مجاني قصاصة فنية ، قصاصة فنية مجانية - آخر">
            <a:hlinkClick r:id="rId9"/>
            <a:extLst>
              <a:ext uri="{FF2B5EF4-FFF2-40B4-BE49-F238E27FC236}">
                <a16:creationId xmlns:a16="http://schemas.microsoft.com/office/drawing/2014/main" id="{353EA65B-8398-978C-A9E0-85D5E0AEA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835" y="4641462"/>
            <a:ext cx="1159292" cy="109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5F60337-A528-8ECC-6311-9CEE3F8CDB4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989" t="30037" r="52198" b="39927"/>
          <a:stretch/>
        </p:blipFill>
        <p:spPr>
          <a:xfrm>
            <a:off x="1076602" y="2451947"/>
            <a:ext cx="3577212" cy="205991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E1DFFE5-0D99-FE6F-8D8D-2CA5C2E369E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2638" t="30184" r="22197" b="42710"/>
          <a:stretch/>
        </p:blipFill>
        <p:spPr>
          <a:xfrm>
            <a:off x="6867196" y="2426872"/>
            <a:ext cx="4417102" cy="200425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E6C164F-19A6-316B-7F3B-4F85F18CAD9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3A44F"/>
              </a:clrFrom>
              <a:clrTo>
                <a:srgbClr val="F3A44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7" r="21507"/>
          <a:stretch/>
        </p:blipFill>
        <p:spPr>
          <a:xfrm>
            <a:off x="-11151" y="0"/>
            <a:ext cx="1286189" cy="111524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24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AE2E796A-1B36-4263-0FFE-1E39DBA07B22}"/>
              </a:ext>
            </a:extLst>
          </p:cNvPr>
          <p:cNvSpPr/>
          <p:nvPr/>
        </p:nvSpPr>
        <p:spPr>
          <a:xfrm>
            <a:off x="451177" y="1118290"/>
            <a:ext cx="5486400" cy="504135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4DA1530D-B8BE-9249-773E-CE2248CA04E6}"/>
              </a:ext>
            </a:extLst>
          </p:cNvPr>
          <p:cNvSpPr/>
          <p:nvPr/>
        </p:nvSpPr>
        <p:spPr>
          <a:xfrm>
            <a:off x="6229981" y="1118290"/>
            <a:ext cx="5486400" cy="504135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385426F-016F-3A35-0830-ACB1FA62D2B9}"/>
              </a:ext>
            </a:extLst>
          </p:cNvPr>
          <p:cNvSpPr/>
          <p:nvPr/>
        </p:nvSpPr>
        <p:spPr>
          <a:xfrm>
            <a:off x="3014505" y="379422"/>
            <a:ext cx="9169225" cy="584776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indent="0">
              <a:buNone/>
            </a:pPr>
            <a:r>
              <a:rPr lang="ar-SA" sz="3600" dirty="0">
                <a:latin typeface="A Jannat LT" panose="01000000000000000000" pitchFamily="2" charset="-78"/>
                <a:cs typeface="Fanan" pitchFamily="2" charset="-78"/>
              </a:rPr>
              <a:t>مواقع بديلة على متصفحات الإنترنت </a:t>
            </a:r>
            <a:endParaRPr lang="ko-KR" altLang="en-US" sz="3600" dirty="0">
              <a:latin typeface="A Jannat LT" panose="01000000000000000000" pitchFamily="2" charset="-78"/>
              <a:cs typeface="Fanan" pitchFamily="2" charset="-78"/>
            </a:endParaRPr>
          </a:p>
        </p:txBody>
      </p:sp>
      <p:pic>
        <p:nvPicPr>
          <p:cNvPr id="2" name="图片 6">
            <a:extLst>
              <a:ext uri="{FF2B5EF4-FFF2-40B4-BE49-F238E27FC236}">
                <a16:creationId xmlns:a16="http://schemas.microsoft.com/office/drawing/2014/main" id="{010AC9D2-E4E3-68CF-E557-4251BC168B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07" b="37093"/>
          <a:stretch>
            <a:fillRect/>
          </a:stretch>
        </p:blipFill>
        <p:spPr>
          <a:xfrm>
            <a:off x="-16702" y="6159639"/>
            <a:ext cx="12203151" cy="71582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21B4306-19D1-A00F-C1AA-64216FF81A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391" b="5641"/>
          <a:stretch/>
        </p:blipFill>
        <p:spPr>
          <a:xfrm>
            <a:off x="1163548" y="2206684"/>
            <a:ext cx="4061658" cy="2646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6" name="Picture 2" descr="w3schools.com - YouTube">
            <a:extLst>
              <a:ext uri="{FF2B5EF4-FFF2-40B4-BE49-F238E27FC236}">
                <a16:creationId xmlns:a16="http://schemas.microsoft.com/office/drawing/2014/main" id="{AAABC39D-8EAA-42B2-30D0-B8A349F72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87" y="1252421"/>
            <a:ext cx="1893060" cy="800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 descr="OneCompiler APK 1.0.2 (Android App) - Download">
            <a:extLst>
              <a:ext uri="{FF2B5EF4-FFF2-40B4-BE49-F238E27FC236}">
                <a16:creationId xmlns:a16="http://schemas.microsoft.com/office/drawing/2014/main" id="{5A931B61-E7B0-7107-7841-F39333AB44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2277" r="23509" b="32460"/>
          <a:stretch/>
        </p:blipFill>
        <p:spPr bwMode="auto">
          <a:xfrm>
            <a:off x="7433404" y="1236345"/>
            <a:ext cx="2770709" cy="76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C5F55D5-125B-CE0B-EE4D-3A6C4DA53D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15" t="13713" r="13956" b="23663"/>
          <a:stretch/>
        </p:blipFill>
        <p:spPr>
          <a:xfrm>
            <a:off x="6725447" y="2206683"/>
            <a:ext cx="4186622" cy="2646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11" name="Picture 4" descr="التقديم في جامعة فهد بن سلطان ( برنامج نيوم للإبتعاث الداخلي) – وظائف  المملكة">
            <a:hlinkClick r:id="rId8"/>
            <a:extLst>
              <a:ext uri="{FF2B5EF4-FFF2-40B4-BE49-F238E27FC236}">
                <a16:creationId xmlns:a16="http://schemas.microsoft.com/office/drawing/2014/main" id="{AB49E14C-B375-CA34-FFD7-69BD3FAF8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381" y="4894177"/>
            <a:ext cx="2491991" cy="126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التقديم في جامعة فهد بن سلطان ( برنامج نيوم للإبتعاث الداخلي) – وظائف  المملكة">
            <a:hlinkClick r:id="rId10"/>
            <a:extLst>
              <a:ext uri="{FF2B5EF4-FFF2-40B4-BE49-F238E27FC236}">
                <a16:creationId xmlns:a16="http://schemas.microsoft.com/office/drawing/2014/main" id="{8360D84D-8A2C-2F60-3D7E-8CA38D7CF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762" y="4894177"/>
            <a:ext cx="2491991" cy="126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5CBDA09C-AA57-12FE-890F-864E5511B30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3A44F"/>
              </a:clrFrom>
              <a:clrTo>
                <a:srgbClr val="F3A44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7" r="21507"/>
          <a:stretch/>
        </p:blipFill>
        <p:spPr>
          <a:xfrm>
            <a:off x="-11151" y="0"/>
            <a:ext cx="1286189" cy="111524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9973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53D22D58-2658-463F-A04F-623B2C3EC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07" b="37093"/>
          <a:stretch>
            <a:fillRect/>
          </a:stretch>
        </p:blipFill>
        <p:spPr>
          <a:xfrm>
            <a:off x="-11151" y="6348248"/>
            <a:ext cx="12203151" cy="50975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9BBFF46-F8C6-4178-90C6-F7740D6B65F2}"/>
              </a:ext>
            </a:extLst>
          </p:cNvPr>
          <p:cNvSpPr/>
          <p:nvPr/>
        </p:nvSpPr>
        <p:spPr>
          <a:xfrm>
            <a:off x="5285433" y="215063"/>
            <a:ext cx="6906568" cy="719434"/>
          </a:xfrm>
          <a:prstGeom prst="rect">
            <a:avLst/>
          </a:prstGeom>
          <a:solidFill>
            <a:srgbClr val="44546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dirty="0">
                <a:solidFill>
                  <a:schemeClr val="bg1"/>
                </a:solidFill>
                <a:cs typeface="Fanan" pitchFamily="2" charset="-78"/>
                <a:sym typeface="Roboto"/>
              </a:rPr>
              <a:t>فتح محرر فيجوال ستوديو كود </a:t>
            </a:r>
            <a:endParaRPr lang="ar-SA" sz="3600" dirty="0">
              <a:solidFill>
                <a:schemeClr val="bg1"/>
              </a:solidFill>
              <a:cs typeface="Fanan" pitchFamily="2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BEBBB56-69D4-124B-5DE1-B2BE441AF8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687" t="27692" r="15934" b="19413"/>
          <a:stretch/>
        </p:blipFill>
        <p:spPr>
          <a:xfrm>
            <a:off x="8122417" y="1404458"/>
            <a:ext cx="4069583" cy="3627455"/>
          </a:xfrm>
          <a:prstGeom prst="rect">
            <a:avLst/>
          </a:prstGeom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32ED0FD4-FEAB-DB70-F92C-210F5CAD89BC}"/>
              </a:ext>
            </a:extLst>
          </p:cNvPr>
          <p:cNvGrpSpPr/>
          <p:nvPr/>
        </p:nvGrpSpPr>
        <p:grpSpPr>
          <a:xfrm>
            <a:off x="0" y="1004835"/>
            <a:ext cx="8122417" cy="5436157"/>
            <a:chOff x="0" y="1264938"/>
            <a:chExt cx="8008577" cy="5066084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FC948AD1-BBD8-2842-253E-F3977E3BC8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214" t="14799" r="40989" b="15896"/>
            <a:stretch/>
          </p:blipFill>
          <p:spPr>
            <a:xfrm>
              <a:off x="0" y="1264938"/>
              <a:ext cx="4973934" cy="5066084"/>
            </a:xfrm>
            <a:prstGeom prst="rect">
              <a:avLst/>
            </a:prstGeom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A329D7B2-6774-0D31-9BE5-8CBF19ABD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6621" t="16557" r="25165" b="18445"/>
            <a:stretch/>
          </p:blipFill>
          <p:spPr>
            <a:xfrm>
              <a:off x="2301032" y="1264938"/>
              <a:ext cx="5707545" cy="4613349"/>
            </a:xfrm>
            <a:prstGeom prst="rect">
              <a:avLst/>
            </a:prstGeom>
          </p:spPr>
        </p:pic>
      </p:grpSp>
      <p:pic>
        <p:nvPicPr>
          <p:cNvPr id="19" name="صورة 18">
            <a:extLst>
              <a:ext uri="{FF2B5EF4-FFF2-40B4-BE49-F238E27FC236}">
                <a16:creationId xmlns:a16="http://schemas.microsoft.com/office/drawing/2014/main" id="{867A9724-1679-7E48-5CE6-6E8E9C29E1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A44F"/>
              </a:clrFrom>
              <a:clrTo>
                <a:srgbClr val="F3A44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7" r="21507"/>
          <a:stretch/>
        </p:blipFill>
        <p:spPr>
          <a:xfrm>
            <a:off x="-11151" y="0"/>
            <a:ext cx="1286189" cy="100483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874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53D22D58-2658-463F-A04F-623B2C3EC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07" b="37093"/>
          <a:stretch>
            <a:fillRect/>
          </a:stretch>
        </p:blipFill>
        <p:spPr>
          <a:xfrm>
            <a:off x="-11151" y="6348248"/>
            <a:ext cx="12203151" cy="50975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9BBFF46-F8C6-4178-90C6-F7740D6B65F2}"/>
              </a:ext>
            </a:extLst>
          </p:cNvPr>
          <p:cNvSpPr/>
          <p:nvPr/>
        </p:nvSpPr>
        <p:spPr>
          <a:xfrm>
            <a:off x="5285433" y="215063"/>
            <a:ext cx="6906568" cy="719434"/>
          </a:xfrm>
          <a:prstGeom prst="rect">
            <a:avLst/>
          </a:prstGeom>
          <a:solidFill>
            <a:srgbClr val="44546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dirty="0">
                <a:solidFill>
                  <a:schemeClr val="bg1"/>
                </a:solidFill>
                <a:cs typeface="Fanan" pitchFamily="2" charset="-78"/>
                <a:sym typeface="Roboto"/>
              </a:rPr>
              <a:t>فتح مجلد في برنامج فيجوال ستوديو كود</a:t>
            </a:r>
            <a:endParaRPr lang="ar-SA" sz="3600" dirty="0">
              <a:solidFill>
                <a:schemeClr val="bg1"/>
              </a:solidFill>
              <a:cs typeface="Fanan" pitchFamily="2" charset="-78"/>
            </a:endParaRP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26C524DA-E3C5-CC2B-36DE-9B863F2114FD}"/>
              </a:ext>
            </a:extLst>
          </p:cNvPr>
          <p:cNvGrpSpPr/>
          <p:nvPr/>
        </p:nvGrpSpPr>
        <p:grpSpPr>
          <a:xfrm>
            <a:off x="130077" y="1085222"/>
            <a:ext cx="12061923" cy="5184949"/>
            <a:chOff x="130077" y="984738"/>
            <a:chExt cx="12061923" cy="5363510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2D6E2696-382B-2288-9BEE-BB72741325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917" t="43077" r="18984" b="35385"/>
            <a:stretch/>
          </p:blipFill>
          <p:spPr>
            <a:xfrm>
              <a:off x="5165952" y="984738"/>
              <a:ext cx="7026048" cy="2454713"/>
            </a:xfrm>
            <a:prstGeom prst="rect">
              <a:avLst/>
            </a:prstGeom>
          </p:spPr>
        </p:pic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2B66A5D0-F9CC-B3DE-D23C-E0E11C008C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7106" t="36920" r="30136" b="40012"/>
            <a:stretch/>
          </p:blipFill>
          <p:spPr>
            <a:xfrm>
              <a:off x="5285433" y="3526971"/>
              <a:ext cx="6712300" cy="2821277"/>
            </a:xfrm>
            <a:prstGeom prst="rect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22CE0373-6499-8C78-CDD5-17D37AD613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632" t="11868" r="53143" b="8571"/>
            <a:stretch/>
          </p:blipFill>
          <p:spPr>
            <a:xfrm>
              <a:off x="130077" y="984738"/>
              <a:ext cx="5014129" cy="5363510"/>
            </a:xfrm>
            <a:prstGeom prst="rect">
              <a:avLst/>
            </a:prstGeom>
          </p:spPr>
        </p:pic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id="{76827AAF-42F7-3770-4AE9-CF7FF2C992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3A44F"/>
              </a:clrFrom>
              <a:clrTo>
                <a:srgbClr val="F3A44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7" r="21507"/>
          <a:stretch/>
        </p:blipFill>
        <p:spPr>
          <a:xfrm>
            <a:off x="-11151" y="0"/>
            <a:ext cx="1286189" cy="111524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3825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2237FD5E-A926-4CA4-8E56-F6796BB331DB}"/>
              </a:ext>
            </a:extLst>
          </p:cNvPr>
          <p:cNvGrpSpPr/>
          <p:nvPr/>
        </p:nvGrpSpPr>
        <p:grpSpPr>
          <a:xfrm>
            <a:off x="84408" y="70338"/>
            <a:ext cx="12037255" cy="6717323"/>
            <a:chOff x="84408" y="70338"/>
            <a:chExt cx="12037255" cy="6717323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37448BED-66A2-4A34-A898-8E2F93C1F9C1}"/>
                </a:ext>
              </a:extLst>
            </p:cNvPr>
            <p:cNvSpPr/>
            <p:nvPr/>
          </p:nvSpPr>
          <p:spPr>
            <a:xfrm>
              <a:off x="84408" y="70338"/>
              <a:ext cx="12037255" cy="6717323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51F7EB02-F3B4-467E-9DBD-05F43CB056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4" t="3351" r="3433" b="3874"/>
            <a:stretch/>
          </p:blipFill>
          <p:spPr>
            <a:xfrm>
              <a:off x="154745" y="168816"/>
              <a:ext cx="11873132" cy="6499274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B4561619-E87C-4B32-B617-0549A96C31E9}"/>
              </a:ext>
            </a:extLst>
          </p:cNvPr>
          <p:cNvGrpSpPr/>
          <p:nvPr/>
        </p:nvGrpSpPr>
        <p:grpSpPr>
          <a:xfrm>
            <a:off x="8404306" y="339268"/>
            <a:ext cx="2919671" cy="816245"/>
            <a:chOff x="8623493" y="1831144"/>
            <a:chExt cx="3227367" cy="973015"/>
          </a:xfrm>
          <a:solidFill>
            <a:schemeClr val="accent6">
              <a:lumMod val="75000"/>
            </a:schemeClr>
          </a:solidFill>
        </p:grpSpPr>
        <p:sp>
          <p:nvSpPr>
            <p:cNvPr id="33" name="شكل حر: شكل 32">
              <a:extLst>
                <a:ext uri="{FF2B5EF4-FFF2-40B4-BE49-F238E27FC236}">
                  <a16:creationId xmlns:a16="http://schemas.microsoft.com/office/drawing/2014/main" id="{C41ACE17-477C-42E0-B055-9634546AF723}"/>
                </a:ext>
              </a:extLst>
            </p:cNvPr>
            <p:cNvSpPr/>
            <p:nvPr/>
          </p:nvSpPr>
          <p:spPr>
            <a:xfrm rot="16200000">
              <a:off x="9554307" y="900330"/>
              <a:ext cx="951916" cy="2813543"/>
            </a:xfrm>
            <a:custGeom>
              <a:avLst/>
              <a:gdLst>
                <a:gd name="connsiteX0" fmla="*/ 951916 w 951916"/>
                <a:gd name="connsiteY0" fmla="*/ 158657 h 2813543"/>
                <a:gd name="connsiteX1" fmla="*/ 951916 w 951916"/>
                <a:gd name="connsiteY1" fmla="*/ 444307 h 2813543"/>
                <a:gd name="connsiteX2" fmla="*/ 0 w 951916"/>
                <a:gd name="connsiteY2" fmla="*/ 444307 h 2813543"/>
                <a:gd name="connsiteX3" fmla="*/ 0 w 951916"/>
                <a:gd name="connsiteY3" fmla="*/ 2813542 h 2813543"/>
                <a:gd name="connsiteX4" fmla="*/ 951916 w 951916"/>
                <a:gd name="connsiteY4" fmla="*/ 2813542 h 2813543"/>
                <a:gd name="connsiteX5" fmla="*/ 951916 w 951916"/>
                <a:gd name="connsiteY5" fmla="*/ 2813543 h 2813543"/>
                <a:gd name="connsiteX6" fmla="*/ 0 w 951916"/>
                <a:gd name="connsiteY6" fmla="*/ 2813543 h 2813543"/>
                <a:gd name="connsiteX7" fmla="*/ 0 w 951916"/>
                <a:gd name="connsiteY7" fmla="*/ 158657 h 2813543"/>
                <a:gd name="connsiteX8" fmla="*/ 158656 w 951916"/>
                <a:gd name="connsiteY8" fmla="*/ 0 h 2813543"/>
                <a:gd name="connsiteX9" fmla="*/ 793260 w 951916"/>
                <a:gd name="connsiteY9" fmla="*/ 0 h 2813543"/>
                <a:gd name="connsiteX10" fmla="*/ 951916 w 951916"/>
                <a:gd name="connsiteY10" fmla="*/ 158657 h 2813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1916" h="2813543">
                  <a:moveTo>
                    <a:pt x="951916" y="158657"/>
                  </a:moveTo>
                  <a:lnTo>
                    <a:pt x="951916" y="444307"/>
                  </a:lnTo>
                  <a:lnTo>
                    <a:pt x="0" y="444307"/>
                  </a:lnTo>
                  <a:lnTo>
                    <a:pt x="0" y="2813542"/>
                  </a:lnTo>
                  <a:lnTo>
                    <a:pt x="951916" y="2813542"/>
                  </a:lnTo>
                  <a:lnTo>
                    <a:pt x="951916" y="2813543"/>
                  </a:lnTo>
                  <a:lnTo>
                    <a:pt x="0" y="2813543"/>
                  </a:lnTo>
                  <a:lnTo>
                    <a:pt x="0" y="158657"/>
                  </a:lnTo>
                  <a:cubicBezTo>
                    <a:pt x="0" y="71035"/>
                    <a:pt x="71033" y="0"/>
                    <a:pt x="158656" y="0"/>
                  </a:cubicBezTo>
                  <a:lnTo>
                    <a:pt x="793260" y="0"/>
                  </a:lnTo>
                  <a:cubicBezTo>
                    <a:pt x="880883" y="0"/>
                    <a:pt x="951916" y="71035"/>
                    <a:pt x="951916" y="158657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SA" dirty="0"/>
            </a:p>
          </p:txBody>
        </p:sp>
        <p:sp>
          <p:nvSpPr>
            <p:cNvPr id="34" name="مستطيل: زوايا علوية مستديرة 33">
              <a:extLst>
                <a:ext uri="{FF2B5EF4-FFF2-40B4-BE49-F238E27FC236}">
                  <a16:creationId xmlns:a16="http://schemas.microsoft.com/office/drawing/2014/main" id="{832C28C0-3C67-4356-8326-33DE0078DA57}"/>
                </a:ext>
              </a:extLst>
            </p:cNvPr>
            <p:cNvSpPr/>
            <p:nvPr/>
          </p:nvSpPr>
          <p:spPr>
            <a:xfrm rot="5400000" flipH="1">
              <a:off x="9960120" y="913419"/>
              <a:ext cx="967940" cy="2813540"/>
            </a:xfrm>
            <a:prstGeom prst="round2Same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84CC4136-7B49-4EF4-A0A6-36261E6DB408}"/>
                </a:ext>
              </a:extLst>
            </p:cNvPr>
            <p:cNvSpPr txBox="1"/>
            <p:nvPr/>
          </p:nvSpPr>
          <p:spPr>
            <a:xfrm>
              <a:off x="9037320" y="2058579"/>
              <a:ext cx="2714143" cy="55033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latin typeface="Dubai" panose="020B0503030403030204" pitchFamily="34" charset="-78"/>
                  <a:cs typeface="Fanan" pitchFamily="2" charset="-78"/>
                </a:rPr>
                <a:t>مراجعة الوحدة السابقة</a:t>
              </a:r>
            </a:p>
          </p:txBody>
        </p:sp>
      </p:grpSp>
      <p:grpSp>
        <p:nvGrpSpPr>
          <p:cNvPr id="51" name="مجموعة 50">
            <a:extLst>
              <a:ext uri="{FF2B5EF4-FFF2-40B4-BE49-F238E27FC236}">
                <a16:creationId xmlns:a16="http://schemas.microsoft.com/office/drawing/2014/main" id="{476DD7FD-9369-40B7-BA4D-D191CB16F7BA}"/>
              </a:ext>
            </a:extLst>
          </p:cNvPr>
          <p:cNvGrpSpPr/>
          <p:nvPr/>
        </p:nvGrpSpPr>
        <p:grpSpPr>
          <a:xfrm>
            <a:off x="4459402" y="341350"/>
            <a:ext cx="3848813" cy="811757"/>
            <a:chOff x="8660770" y="1831075"/>
            <a:chExt cx="3273243" cy="972738"/>
          </a:xfrm>
          <a:solidFill>
            <a:schemeClr val="accent6">
              <a:lumMod val="75000"/>
            </a:schemeClr>
          </a:solidFill>
        </p:grpSpPr>
        <p:sp>
          <p:nvSpPr>
            <p:cNvPr id="52" name="شكل حر: شكل 51">
              <a:extLst>
                <a:ext uri="{FF2B5EF4-FFF2-40B4-BE49-F238E27FC236}">
                  <a16:creationId xmlns:a16="http://schemas.microsoft.com/office/drawing/2014/main" id="{54FE9482-A788-475D-92A5-502443949BF3}"/>
                </a:ext>
              </a:extLst>
            </p:cNvPr>
            <p:cNvSpPr/>
            <p:nvPr/>
          </p:nvSpPr>
          <p:spPr>
            <a:xfrm rot="16200000">
              <a:off x="9782697" y="709148"/>
              <a:ext cx="951916" cy="3195769"/>
            </a:xfrm>
            <a:custGeom>
              <a:avLst/>
              <a:gdLst>
                <a:gd name="connsiteX0" fmla="*/ 951916 w 951916"/>
                <a:gd name="connsiteY0" fmla="*/ 158657 h 2813543"/>
                <a:gd name="connsiteX1" fmla="*/ 951916 w 951916"/>
                <a:gd name="connsiteY1" fmla="*/ 444307 h 2813543"/>
                <a:gd name="connsiteX2" fmla="*/ 0 w 951916"/>
                <a:gd name="connsiteY2" fmla="*/ 444307 h 2813543"/>
                <a:gd name="connsiteX3" fmla="*/ 0 w 951916"/>
                <a:gd name="connsiteY3" fmla="*/ 2813542 h 2813543"/>
                <a:gd name="connsiteX4" fmla="*/ 951916 w 951916"/>
                <a:gd name="connsiteY4" fmla="*/ 2813542 h 2813543"/>
                <a:gd name="connsiteX5" fmla="*/ 951916 w 951916"/>
                <a:gd name="connsiteY5" fmla="*/ 2813543 h 2813543"/>
                <a:gd name="connsiteX6" fmla="*/ 0 w 951916"/>
                <a:gd name="connsiteY6" fmla="*/ 2813543 h 2813543"/>
                <a:gd name="connsiteX7" fmla="*/ 0 w 951916"/>
                <a:gd name="connsiteY7" fmla="*/ 158657 h 2813543"/>
                <a:gd name="connsiteX8" fmla="*/ 158656 w 951916"/>
                <a:gd name="connsiteY8" fmla="*/ 0 h 2813543"/>
                <a:gd name="connsiteX9" fmla="*/ 793260 w 951916"/>
                <a:gd name="connsiteY9" fmla="*/ 0 h 2813543"/>
                <a:gd name="connsiteX10" fmla="*/ 951916 w 951916"/>
                <a:gd name="connsiteY10" fmla="*/ 158657 h 2813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1916" h="2813543">
                  <a:moveTo>
                    <a:pt x="951916" y="158657"/>
                  </a:moveTo>
                  <a:lnTo>
                    <a:pt x="951916" y="444307"/>
                  </a:lnTo>
                  <a:lnTo>
                    <a:pt x="0" y="444307"/>
                  </a:lnTo>
                  <a:lnTo>
                    <a:pt x="0" y="2813542"/>
                  </a:lnTo>
                  <a:lnTo>
                    <a:pt x="951916" y="2813542"/>
                  </a:lnTo>
                  <a:lnTo>
                    <a:pt x="951916" y="2813543"/>
                  </a:lnTo>
                  <a:lnTo>
                    <a:pt x="0" y="2813543"/>
                  </a:lnTo>
                  <a:lnTo>
                    <a:pt x="0" y="158657"/>
                  </a:lnTo>
                  <a:cubicBezTo>
                    <a:pt x="0" y="71035"/>
                    <a:pt x="71033" y="0"/>
                    <a:pt x="158656" y="0"/>
                  </a:cubicBezTo>
                  <a:lnTo>
                    <a:pt x="793260" y="0"/>
                  </a:lnTo>
                  <a:cubicBezTo>
                    <a:pt x="880883" y="0"/>
                    <a:pt x="951916" y="71035"/>
                    <a:pt x="951916" y="158657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SA" dirty="0"/>
            </a:p>
          </p:txBody>
        </p:sp>
        <p:sp>
          <p:nvSpPr>
            <p:cNvPr id="53" name="مستطيل: زوايا علوية مستديرة 52">
              <a:extLst>
                <a:ext uri="{FF2B5EF4-FFF2-40B4-BE49-F238E27FC236}">
                  <a16:creationId xmlns:a16="http://schemas.microsoft.com/office/drawing/2014/main" id="{89C57C34-AE65-4DEE-9495-9D918E685ECB}"/>
                </a:ext>
              </a:extLst>
            </p:cNvPr>
            <p:cNvSpPr/>
            <p:nvPr/>
          </p:nvSpPr>
          <p:spPr>
            <a:xfrm rot="5400000" flipH="1">
              <a:off x="10043273" y="913073"/>
              <a:ext cx="967940" cy="2813540"/>
            </a:xfrm>
            <a:prstGeom prst="round2Same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54" name="مربع نص 53">
              <a:extLst>
                <a:ext uri="{FF2B5EF4-FFF2-40B4-BE49-F238E27FC236}">
                  <a16:creationId xmlns:a16="http://schemas.microsoft.com/office/drawing/2014/main" id="{4A58A29B-8A2E-41FE-8483-7A99826AFB7B}"/>
                </a:ext>
              </a:extLst>
            </p:cNvPr>
            <p:cNvSpPr txBox="1"/>
            <p:nvPr/>
          </p:nvSpPr>
          <p:spPr>
            <a:xfrm>
              <a:off x="9120473" y="2059770"/>
              <a:ext cx="2692584" cy="55321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latin typeface="Dubai" panose="020B0503030403030204" pitchFamily="34" charset="-78"/>
                  <a:cs typeface="Fanan" pitchFamily="2" charset="-78"/>
                </a:rPr>
                <a:t>العمل عبر الإنترنت </a:t>
              </a:r>
            </a:p>
          </p:txBody>
        </p:sp>
      </p:grpSp>
      <p:pic>
        <p:nvPicPr>
          <p:cNvPr id="55" name="صورة 5">
            <a:extLst>
              <a:ext uri="{FF2B5EF4-FFF2-40B4-BE49-F238E27FC236}">
                <a16:creationId xmlns:a16="http://schemas.microsoft.com/office/drawing/2014/main" id="{9A2BEACF-0FAA-434E-A4B3-94A20237E2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8" b="8601"/>
          <a:stretch/>
        </p:blipFill>
        <p:spPr>
          <a:xfrm>
            <a:off x="283649" y="206472"/>
            <a:ext cx="1469316" cy="1128481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8803271-4A0D-251B-89F4-E16334E992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812674"/>
              </p:ext>
            </p:extLst>
          </p:nvPr>
        </p:nvGraphicFramePr>
        <p:xfrm>
          <a:off x="622392" y="1304099"/>
          <a:ext cx="10937837" cy="5186759"/>
        </p:xfrm>
        <a:graphic>
          <a:graphicData uri="http://schemas.openxmlformats.org/drawingml/2006/table">
            <a:tbl>
              <a:tblPr rtl="1" firstRow="1" bandRow="1">
                <a:tableStyleId>{7DF18680-E054-41AD-8BC1-D1AEF772440D}</a:tableStyleId>
              </a:tblPr>
              <a:tblGrid>
                <a:gridCol w="3497823">
                  <a:extLst>
                    <a:ext uri="{9D8B030D-6E8A-4147-A177-3AD203B41FA5}">
                      <a16:colId xmlns:a16="http://schemas.microsoft.com/office/drawing/2014/main" val="4237904607"/>
                    </a:ext>
                  </a:extLst>
                </a:gridCol>
                <a:gridCol w="2589124">
                  <a:extLst>
                    <a:ext uri="{9D8B030D-6E8A-4147-A177-3AD203B41FA5}">
                      <a16:colId xmlns:a16="http://schemas.microsoft.com/office/drawing/2014/main" val="3519128465"/>
                    </a:ext>
                  </a:extLst>
                </a:gridCol>
                <a:gridCol w="2370887">
                  <a:extLst>
                    <a:ext uri="{9D8B030D-6E8A-4147-A177-3AD203B41FA5}">
                      <a16:colId xmlns:a16="http://schemas.microsoft.com/office/drawing/2014/main" val="2094644862"/>
                    </a:ext>
                  </a:extLst>
                </a:gridCol>
                <a:gridCol w="2480003">
                  <a:extLst>
                    <a:ext uri="{9D8B030D-6E8A-4147-A177-3AD203B41FA5}">
                      <a16:colId xmlns:a16="http://schemas.microsoft.com/office/drawing/2014/main" val="636736995"/>
                    </a:ext>
                  </a:extLst>
                </a:gridCol>
              </a:tblGrid>
              <a:tr h="583124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الفقرات </a:t>
                      </a:r>
                      <a:endParaRPr lang="ar-SA" sz="2800" dirty="0">
                        <a:cs typeface="Fanan" pitchFamily="2" charset="-78"/>
                      </a:endParaRPr>
                    </a:p>
                  </a:txBody>
                  <a:tcPr marL="90272" marR="90272" marT="45135" marB="45135"/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ar-SA" sz="2800" baseline="0" dirty="0"/>
                        <a:t> اختار الإجابة الصحيحة </a:t>
                      </a:r>
                      <a:endParaRPr lang="ar-SA" sz="2800" dirty="0">
                        <a:cs typeface="Fanan" pitchFamily="2" charset="-78"/>
                      </a:endParaRPr>
                    </a:p>
                  </a:txBody>
                  <a:tcPr marL="90690" marR="90690" marT="45345" marB="45345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273883"/>
                  </a:ext>
                </a:extLst>
              </a:tr>
              <a:tr h="1085869">
                <a:tc>
                  <a:txBody>
                    <a:bodyPr/>
                    <a:lstStyle/>
                    <a:p>
                      <a:pPr lvl="0" algn="ctr" rtl="1"/>
                      <a:r>
                        <a:rPr lang="ar-SA" sz="2400" kern="1200" dirty="0">
                          <a:solidFill>
                            <a:srgbClr val="C00000"/>
                          </a:solidFill>
                          <a:latin typeface="Dubai" panose="020B0503030403030204" pitchFamily="34" charset="-78"/>
                          <a:ea typeface="+mn-ea"/>
                          <a:cs typeface="Fanan" pitchFamily="2" charset="-78"/>
                        </a:rPr>
                        <a:t>يعد ون درايف خدمة تخزين سحابية مقدمة من </a:t>
                      </a:r>
                      <a:endParaRPr lang="en-US" sz="2400" kern="1200" dirty="0">
                        <a:solidFill>
                          <a:srgbClr val="C00000"/>
                        </a:solidFill>
                        <a:latin typeface="Dubai" panose="020B0503030403030204" pitchFamily="34" charset="-78"/>
                        <a:ea typeface="+mn-ea"/>
                        <a:cs typeface="Fanan" pitchFamily="2" charset="-78"/>
                      </a:endParaRPr>
                    </a:p>
                  </a:txBody>
                  <a:tcPr marL="90272" marR="90272" marT="45135" marB="4513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kern="1200" dirty="0">
                          <a:solidFill>
                            <a:schemeClr val="tx1"/>
                          </a:solidFill>
                          <a:latin typeface="Dubai" panose="020B0503030403030204" pitchFamily="34" charset="-78"/>
                          <a:ea typeface="+mn-ea"/>
                          <a:cs typeface="Fanan" pitchFamily="2" charset="-78"/>
                        </a:rPr>
                        <a:t>قوقل</a:t>
                      </a:r>
                    </a:p>
                  </a:txBody>
                  <a:tcPr marL="90272" marR="90272" marT="45135" marB="45135" anchor="ctr"/>
                </a:tc>
                <a:tc>
                  <a:txBody>
                    <a:bodyPr/>
                    <a:lstStyle/>
                    <a:p>
                      <a:pPr algn="ctr" rtl="1" eaLnBrk="1" fontAlgn="auto" latinLnBrk="0" hangingPunct="1"/>
                      <a:r>
                        <a:rPr lang="ar-SA" sz="2400" kern="1200" dirty="0">
                          <a:solidFill>
                            <a:schemeClr val="tx1"/>
                          </a:solidFill>
                          <a:latin typeface="Dubai" panose="020B0503030403030204" pitchFamily="34" charset="-78"/>
                          <a:ea typeface="+mn-ea"/>
                          <a:cs typeface="Fanan" pitchFamily="2" charset="-78"/>
                        </a:rPr>
                        <a:t>مايكروسوفت</a:t>
                      </a:r>
                    </a:p>
                  </a:txBody>
                  <a:tcPr marL="90272" marR="90272" marT="45135" marB="4513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kern="1200" dirty="0">
                          <a:solidFill>
                            <a:schemeClr val="tx1"/>
                          </a:solidFill>
                          <a:latin typeface="Dubai" panose="020B0503030403030204" pitchFamily="34" charset="-78"/>
                          <a:ea typeface="+mn-ea"/>
                          <a:cs typeface="Fanan" pitchFamily="2" charset="-78"/>
                        </a:rPr>
                        <a:t>آبل </a:t>
                      </a:r>
                    </a:p>
                  </a:txBody>
                  <a:tcPr marL="90272" marR="90272" marT="45135" marB="45135" anchor="ctr"/>
                </a:tc>
                <a:extLst>
                  <a:ext uri="{0D108BD9-81ED-4DB2-BD59-A6C34878D82A}">
                    <a16:rowId xmlns:a16="http://schemas.microsoft.com/office/drawing/2014/main" val="4227576896"/>
                  </a:ext>
                </a:extLst>
              </a:tr>
              <a:tr h="926161">
                <a:tc>
                  <a:txBody>
                    <a:bodyPr/>
                    <a:lstStyle/>
                    <a:p>
                      <a:pPr marL="0" lvl="0" algn="ctr" defTabSz="914400" rtl="1" eaLnBrk="1" latinLnBrk="0" hangingPunct="1"/>
                      <a:r>
                        <a:rPr lang="ar-SA" sz="2400" kern="1200" dirty="0">
                          <a:solidFill>
                            <a:srgbClr val="C00000"/>
                          </a:solidFill>
                          <a:latin typeface="Dubai" panose="020B0503030403030204" pitchFamily="34" charset="-78"/>
                          <a:ea typeface="+mn-ea"/>
                          <a:cs typeface="Fanan" pitchFamily="2" charset="-78"/>
                        </a:rPr>
                        <a:t>هناك العديد من البرامج التي تتيح خدمة الاجتماع عبر الانترنت مثل </a:t>
                      </a:r>
                      <a:endParaRPr lang="en-US" sz="2400" kern="1200" dirty="0">
                        <a:solidFill>
                          <a:srgbClr val="C00000"/>
                        </a:solidFill>
                        <a:latin typeface="Dubai" panose="020B0503030403030204" pitchFamily="34" charset="-78"/>
                        <a:ea typeface="+mn-ea"/>
                        <a:cs typeface="Fanan" pitchFamily="2" charset="-78"/>
                      </a:endParaRPr>
                    </a:p>
                  </a:txBody>
                  <a:tcPr marL="90272" marR="90272" marT="45135" marB="4513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kern="1200" dirty="0">
                          <a:solidFill>
                            <a:schemeClr val="tx1"/>
                          </a:solidFill>
                          <a:latin typeface="Dubai" panose="020B0503030403030204" pitchFamily="34" charset="-78"/>
                          <a:ea typeface="+mn-ea"/>
                          <a:cs typeface="Fanan" pitchFamily="2" charset="-78"/>
                        </a:rPr>
                        <a:t>سيسكو ويبكس</a:t>
                      </a:r>
                    </a:p>
                  </a:txBody>
                  <a:tcPr marL="90272" marR="90272" marT="45135" marB="4513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kern="1200" dirty="0">
                          <a:solidFill>
                            <a:schemeClr val="tx1"/>
                          </a:solidFill>
                          <a:latin typeface="Dubai" panose="020B0503030403030204" pitchFamily="34" charset="-78"/>
                          <a:ea typeface="+mn-ea"/>
                          <a:cs typeface="Fanan" pitchFamily="2" charset="-78"/>
                        </a:rPr>
                        <a:t>قوقل درايف  </a:t>
                      </a:r>
                    </a:p>
                  </a:txBody>
                  <a:tcPr marL="90272" marR="90272" marT="45135" marB="4513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kern="1200" dirty="0">
                          <a:solidFill>
                            <a:schemeClr val="tx1"/>
                          </a:solidFill>
                          <a:latin typeface="Dubai" panose="020B0503030403030204" pitchFamily="34" charset="-78"/>
                          <a:ea typeface="+mn-ea"/>
                          <a:cs typeface="Fanan" pitchFamily="2" charset="-78"/>
                        </a:rPr>
                        <a:t>مايكروسوفت ون درايف </a:t>
                      </a:r>
                    </a:p>
                  </a:txBody>
                  <a:tcPr marL="90272" marR="90272" marT="45135" marB="45135" anchor="ctr"/>
                </a:tc>
                <a:extLst>
                  <a:ext uri="{0D108BD9-81ED-4DB2-BD59-A6C34878D82A}">
                    <a16:rowId xmlns:a16="http://schemas.microsoft.com/office/drawing/2014/main" val="1829425042"/>
                  </a:ext>
                </a:extLst>
              </a:tr>
              <a:tr h="125323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kern="1200" dirty="0">
                          <a:solidFill>
                            <a:srgbClr val="C00000"/>
                          </a:solidFill>
                          <a:latin typeface="Dubai" panose="020B0503030403030204" pitchFamily="34" charset="-78"/>
                          <a:ea typeface="+mn-ea"/>
                          <a:cs typeface="Fanan" pitchFamily="2" charset="-78"/>
                        </a:rPr>
                        <a:t>يمكن إضافة قسم جديد في برنامج مايكروسوفت ون نوت من خلال </a:t>
                      </a:r>
                    </a:p>
                  </a:txBody>
                  <a:tcPr marL="90272" marR="90272" marT="45135" marB="4513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kern="1200" dirty="0">
                          <a:solidFill>
                            <a:schemeClr val="tx1"/>
                          </a:solidFill>
                          <a:latin typeface="Dubai" panose="020B0503030403030204" pitchFamily="34" charset="-78"/>
                          <a:ea typeface="+mn-ea"/>
                          <a:cs typeface="Fanan" pitchFamily="2" charset="-78"/>
                        </a:rPr>
                        <a:t>إضافة صفحة </a:t>
                      </a:r>
                    </a:p>
                  </a:txBody>
                  <a:tcPr marL="90272" marR="90272" marT="45135" marB="4513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kern="1200" dirty="0">
                          <a:solidFill>
                            <a:schemeClr val="tx1"/>
                          </a:solidFill>
                          <a:latin typeface="Dubai" panose="020B0503030403030204" pitchFamily="34" charset="-78"/>
                          <a:ea typeface="+mn-ea"/>
                          <a:cs typeface="Fanan" pitchFamily="2" charset="-78"/>
                          <a:sym typeface="Fira Sans Extra Condensed Mediu" charset="0"/>
                        </a:rPr>
                        <a:t>إضافة مقطع </a:t>
                      </a:r>
                      <a:endParaRPr lang="ar-SA" sz="2400" kern="1200" dirty="0">
                        <a:solidFill>
                          <a:schemeClr val="tx1"/>
                        </a:solidFill>
                        <a:latin typeface="Dubai" panose="020B0503030403030204" pitchFamily="34" charset="-78"/>
                        <a:ea typeface="+mn-ea"/>
                        <a:cs typeface="Fanan" pitchFamily="2" charset="-78"/>
                      </a:endParaRPr>
                    </a:p>
                  </a:txBody>
                  <a:tcPr marL="90272" marR="90272" marT="45135" marB="4513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kern="1200" dirty="0">
                          <a:solidFill>
                            <a:schemeClr val="tx1"/>
                          </a:solidFill>
                          <a:latin typeface="Dubai" panose="020B0503030403030204" pitchFamily="34" charset="-78"/>
                          <a:ea typeface="+mn-ea"/>
                          <a:cs typeface="Fanan" pitchFamily="2" charset="-78"/>
                        </a:rPr>
                        <a:t>إضافة مشاركة </a:t>
                      </a:r>
                    </a:p>
                  </a:txBody>
                  <a:tcPr marL="90272" marR="90272" marT="45135" marB="45135" anchor="ctr"/>
                </a:tc>
                <a:extLst>
                  <a:ext uri="{0D108BD9-81ED-4DB2-BD59-A6C34878D82A}">
                    <a16:rowId xmlns:a16="http://schemas.microsoft.com/office/drawing/2014/main" val="1794912839"/>
                  </a:ext>
                </a:extLst>
              </a:tr>
              <a:tr h="1338375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kern="1200" dirty="0">
                          <a:solidFill>
                            <a:srgbClr val="C00000"/>
                          </a:solidFill>
                          <a:latin typeface="Dubai" panose="020B0503030403030204" pitchFamily="34" charset="-78"/>
                          <a:ea typeface="+mn-ea"/>
                          <a:cs typeface="Fanan" pitchFamily="2" charset="-78"/>
                        </a:rPr>
                        <a:t>غالباً ما تتمحور الخريطة الذهنية حول كلمة واحدة أو جزء من نص يتم وضعه في المنتصف يطلق عليه </a:t>
                      </a:r>
                      <a:endParaRPr lang="en-US" sz="2400" kern="1200" dirty="0">
                        <a:solidFill>
                          <a:srgbClr val="C00000"/>
                        </a:solidFill>
                        <a:latin typeface="Dubai" panose="020B0503030403030204" pitchFamily="34" charset="-78"/>
                        <a:ea typeface="+mn-ea"/>
                        <a:cs typeface="Fanan" pitchFamily="2" charset="-78"/>
                      </a:endParaRPr>
                    </a:p>
                  </a:txBody>
                  <a:tcPr marL="90272" marR="90272" marT="45135" marB="4513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kern="1200" dirty="0">
                          <a:solidFill>
                            <a:schemeClr val="tx1"/>
                          </a:solidFill>
                          <a:latin typeface="Dubai" panose="020B0503030403030204" pitchFamily="34" charset="-78"/>
                          <a:ea typeface="+mn-ea"/>
                          <a:cs typeface="Fanan" pitchFamily="2" charset="-78"/>
                        </a:rPr>
                        <a:t>العقدة المركزية </a:t>
                      </a:r>
                    </a:p>
                  </a:txBody>
                  <a:tcPr marL="90272" marR="90272" marT="45135" marB="4513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ubai" panose="020B0503030403030204" pitchFamily="34" charset="-78"/>
                          <a:ea typeface="+mn-ea"/>
                          <a:cs typeface="Fanan" pitchFamily="2" charset="-78"/>
                        </a:rPr>
                        <a:t>العقدة الفرعية  </a:t>
                      </a:r>
                    </a:p>
                  </a:txBody>
                  <a:tcPr marL="90272" marR="90272" marT="45135" marB="4513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ubai" panose="020B0503030403030204" pitchFamily="34" charset="-78"/>
                          <a:ea typeface="+mn-ea"/>
                          <a:cs typeface="Fanan" pitchFamily="2" charset="-78"/>
                        </a:rPr>
                        <a:t>العقدة الشقيقة </a:t>
                      </a:r>
                    </a:p>
                  </a:txBody>
                  <a:tcPr marL="90272" marR="90272" marT="45135" marB="45135" anchor="ctr"/>
                </a:tc>
                <a:extLst>
                  <a:ext uri="{0D108BD9-81ED-4DB2-BD59-A6C34878D82A}">
                    <a16:rowId xmlns:a16="http://schemas.microsoft.com/office/drawing/2014/main" val="3372637617"/>
                  </a:ext>
                </a:extLst>
              </a:tr>
            </a:tbl>
          </a:graphicData>
        </a:graphic>
      </p:graphicFrame>
      <p:sp>
        <p:nvSpPr>
          <p:cNvPr id="6" name="Rectangle 13">
            <a:extLst>
              <a:ext uri="{FF2B5EF4-FFF2-40B4-BE49-F238E27FC236}">
                <a16:creationId xmlns:a16="http://schemas.microsoft.com/office/drawing/2014/main" id="{75197F0C-7ABC-4E96-F011-DD4D86701292}"/>
              </a:ext>
            </a:extLst>
          </p:cNvPr>
          <p:cNvSpPr/>
          <p:nvPr/>
        </p:nvSpPr>
        <p:spPr>
          <a:xfrm>
            <a:off x="3166537" y="2129329"/>
            <a:ext cx="2251973" cy="623441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 dirty="0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901D1D0A-1416-F414-5D24-4DE387297A0B}"/>
              </a:ext>
            </a:extLst>
          </p:cNvPr>
          <p:cNvSpPr/>
          <p:nvPr/>
        </p:nvSpPr>
        <p:spPr>
          <a:xfrm>
            <a:off x="5627484" y="3117278"/>
            <a:ext cx="2251973" cy="623441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 dirty="0"/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86123885-CC83-3BAE-C2DF-95B12BC5B9CF}"/>
              </a:ext>
            </a:extLst>
          </p:cNvPr>
          <p:cNvSpPr/>
          <p:nvPr/>
        </p:nvSpPr>
        <p:spPr>
          <a:xfrm>
            <a:off x="3166537" y="4201442"/>
            <a:ext cx="2251973" cy="623441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 dirty="0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AA221B53-4296-F6DF-3A75-7511AA436C65}"/>
              </a:ext>
            </a:extLst>
          </p:cNvPr>
          <p:cNvSpPr/>
          <p:nvPr/>
        </p:nvSpPr>
        <p:spPr>
          <a:xfrm>
            <a:off x="5627484" y="5447437"/>
            <a:ext cx="2251973" cy="623441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6130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53D22D58-2658-463F-A04F-623B2C3EC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07" b="37093"/>
          <a:stretch>
            <a:fillRect/>
          </a:stretch>
        </p:blipFill>
        <p:spPr>
          <a:xfrm>
            <a:off x="-11151" y="6348248"/>
            <a:ext cx="12203151" cy="50975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9BBFF46-F8C6-4178-90C6-F7740D6B65F2}"/>
              </a:ext>
            </a:extLst>
          </p:cNvPr>
          <p:cNvSpPr/>
          <p:nvPr/>
        </p:nvSpPr>
        <p:spPr>
          <a:xfrm>
            <a:off x="4634345" y="215063"/>
            <a:ext cx="7557656" cy="719434"/>
          </a:xfrm>
          <a:prstGeom prst="rect">
            <a:avLst/>
          </a:prstGeom>
          <a:solidFill>
            <a:srgbClr val="44546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dirty="0">
                <a:solidFill>
                  <a:schemeClr val="bg1"/>
                </a:solidFill>
                <a:cs typeface="Fanan" pitchFamily="2" charset="-78"/>
                <a:sym typeface="Roboto"/>
              </a:rPr>
              <a:t>إنشاء ملف </a:t>
            </a:r>
            <a:r>
              <a:rPr lang="en-US" sz="2800" dirty="0">
                <a:solidFill>
                  <a:schemeClr val="bg1"/>
                </a:solidFill>
                <a:cs typeface="Fanan" pitchFamily="2" charset="-78"/>
                <a:sym typeface="Roboto"/>
              </a:rPr>
              <a:t>HTML</a:t>
            </a:r>
            <a:r>
              <a:rPr lang="en-US" sz="3600" dirty="0">
                <a:solidFill>
                  <a:schemeClr val="bg1"/>
                </a:solidFill>
                <a:cs typeface="Fanan" pitchFamily="2" charset="-78"/>
                <a:sym typeface="Roboto"/>
              </a:rPr>
              <a:t> </a:t>
            </a:r>
            <a:r>
              <a:rPr lang="ar-SA" sz="3600" dirty="0">
                <a:solidFill>
                  <a:schemeClr val="bg1"/>
                </a:solidFill>
                <a:cs typeface="Fanan" pitchFamily="2" charset="-78"/>
                <a:sym typeface="Roboto"/>
              </a:rPr>
              <a:t>  في برنامج فيجوال ستوديو كود</a:t>
            </a:r>
            <a:endParaRPr lang="ar-SA" sz="3600" dirty="0">
              <a:solidFill>
                <a:schemeClr val="bg1"/>
              </a:solidFill>
              <a:cs typeface="Fanan" pitchFamily="2" charset="-78"/>
            </a:endParaRP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3FFB30E6-2AFB-CB41-5D4B-CD36CFC145AD}"/>
              </a:ext>
            </a:extLst>
          </p:cNvPr>
          <p:cNvGrpSpPr/>
          <p:nvPr/>
        </p:nvGrpSpPr>
        <p:grpSpPr>
          <a:xfrm>
            <a:off x="173182" y="1039091"/>
            <a:ext cx="12018819" cy="5304560"/>
            <a:chOff x="173182" y="1039091"/>
            <a:chExt cx="12018819" cy="530456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662CF10B-3960-7548-BF13-11BBA9ABE2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1903" t="26818" r="20483" b="45909"/>
            <a:stretch/>
          </p:blipFill>
          <p:spPr>
            <a:xfrm>
              <a:off x="6395605" y="1267690"/>
              <a:ext cx="5796396" cy="1870365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1AA310E9-7702-E4B5-9561-62F4156E2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455" t="18485" r="54318" b="46363"/>
            <a:stretch/>
          </p:blipFill>
          <p:spPr>
            <a:xfrm>
              <a:off x="6395604" y="3179617"/>
              <a:ext cx="5623214" cy="3164033"/>
            </a:xfrm>
            <a:prstGeom prst="rect">
              <a:avLst/>
            </a:prstGeom>
          </p:spPr>
        </p:pic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A359ADDD-A154-91C0-4008-36A86E840E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988" t="9545" r="27642" b="13940"/>
            <a:stretch/>
          </p:blipFill>
          <p:spPr>
            <a:xfrm>
              <a:off x="173182" y="1039091"/>
              <a:ext cx="6141028" cy="5304560"/>
            </a:xfrm>
            <a:prstGeom prst="rect">
              <a:avLst/>
            </a:prstGeom>
          </p:spPr>
        </p:pic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id="{2A64F6BA-5D64-9741-9472-2917B40338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3A44F"/>
              </a:clrFrom>
              <a:clrTo>
                <a:srgbClr val="F3A44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7" r="21507"/>
          <a:stretch/>
        </p:blipFill>
        <p:spPr>
          <a:xfrm>
            <a:off x="-11151" y="0"/>
            <a:ext cx="1286189" cy="111524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8716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0" y="5617028"/>
            <a:ext cx="12203151" cy="1238865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F04BF0D8-FC41-485E-9773-8612C01938E5}"/>
              </a:ext>
            </a:extLst>
          </p:cNvPr>
          <p:cNvSpPr/>
          <p:nvPr/>
        </p:nvSpPr>
        <p:spPr>
          <a:xfrm>
            <a:off x="725951" y="1438997"/>
            <a:ext cx="1824319" cy="685800"/>
          </a:xfrm>
          <a:prstGeom prst="rect">
            <a:avLst/>
          </a:prstGeom>
        </p:spPr>
        <p:style>
          <a:lnRef idx="3">
            <a:schemeClr val="lt1"/>
          </a:lnRef>
          <a:fillRef idx="1001">
            <a:schemeClr val="lt2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1600" dirty="0">
                <a:solidFill>
                  <a:schemeClr val="tx1"/>
                </a:solidFill>
                <a:cs typeface="Fanan" pitchFamily="2" charset="-78"/>
              </a:rPr>
              <a:t>تحدد أن هذا المستند هو مستند </a:t>
            </a:r>
            <a:r>
              <a:rPr lang="en-US" sz="1600" dirty="0">
                <a:solidFill>
                  <a:schemeClr val="tx1"/>
                </a:solidFill>
                <a:cs typeface="Fanan" pitchFamily="2" charset="-78"/>
              </a:rPr>
              <a:t>HTML</a:t>
            </a:r>
            <a:endParaRPr lang="ar-SA" sz="1600" dirty="0">
              <a:solidFill>
                <a:schemeClr val="tx1"/>
              </a:solidFill>
              <a:cs typeface="Fanan" pitchFamily="2" charset="-78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63E9BF65-61D6-4F8A-B80D-E163D9FEBF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686" y="1436178"/>
            <a:ext cx="7254910" cy="43911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9" name="رابط كسهم مستقيم 18">
            <a:extLst>
              <a:ext uri="{FF2B5EF4-FFF2-40B4-BE49-F238E27FC236}">
                <a16:creationId xmlns:a16="http://schemas.microsoft.com/office/drawing/2014/main" id="{C1178649-80A4-4612-8CC5-6095687F2A73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2550270" y="1781897"/>
            <a:ext cx="414819" cy="1438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2649CD73-1A51-4BE3-8793-A070DCBCAB9B}"/>
              </a:ext>
            </a:extLst>
          </p:cNvPr>
          <p:cNvSpPr/>
          <p:nvPr/>
        </p:nvSpPr>
        <p:spPr>
          <a:xfrm>
            <a:off x="725951" y="2412473"/>
            <a:ext cx="1938619" cy="825483"/>
          </a:xfrm>
          <a:prstGeom prst="rect">
            <a:avLst/>
          </a:prstGeom>
        </p:spPr>
        <p:style>
          <a:lnRef idx="3">
            <a:schemeClr val="lt1"/>
          </a:lnRef>
          <a:fillRef idx="1001">
            <a:schemeClr val="lt2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1600" dirty="0">
                <a:solidFill>
                  <a:schemeClr val="tx1"/>
                </a:solidFill>
                <a:cs typeface="Fanan" pitchFamily="2" charset="-78"/>
              </a:rPr>
              <a:t>تحدد النص الذي سيظهر في شريط العنوان في </a:t>
            </a:r>
          </a:p>
          <a:p>
            <a:pPr algn="ctr" rtl="1"/>
            <a:r>
              <a:rPr lang="ar-SA" sz="1600" dirty="0">
                <a:solidFill>
                  <a:schemeClr val="tx1"/>
                </a:solidFill>
                <a:cs typeface="Fanan" pitchFamily="2" charset="-78"/>
              </a:rPr>
              <a:t>نافذة متصفح الويب</a:t>
            </a:r>
          </a:p>
        </p:txBody>
      </p:sp>
      <p:cxnSp>
        <p:nvCxnSpPr>
          <p:cNvPr id="22" name="رابط كسهم مستقيم 21">
            <a:extLst>
              <a:ext uri="{FF2B5EF4-FFF2-40B4-BE49-F238E27FC236}">
                <a16:creationId xmlns:a16="http://schemas.microsoft.com/office/drawing/2014/main" id="{0CF6EAE9-4704-4705-B29F-C03FC85B53BF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2664570" y="2825215"/>
            <a:ext cx="820120" cy="4010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B74C6E4B-9B8B-4105-8D57-873BDB867CB6}"/>
              </a:ext>
            </a:extLst>
          </p:cNvPr>
          <p:cNvSpPr/>
          <p:nvPr/>
        </p:nvSpPr>
        <p:spPr>
          <a:xfrm>
            <a:off x="7188782" y="2724872"/>
            <a:ext cx="1774350" cy="1200150"/>
          </a:xfrm>
          <a:prstGeom prst="rect">
            <a:avLst/>
          </a:prstGeom>
        </p:spPr>
        <p:style>
          <a:lnRef idx="3">
            <a:schemeClr val="lt1"/>
          </a:lnRef>
          <a:fillRef idx="1001">
            <a:schemeClr val="lt2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1600" dirty="0">
                <a:solidFill>
                  <a:schemeClr val="tx1"/>
                </a:solidFill>
                <a:cs typeface="Fanan" pitchFamily="2" charset="-78"/>
              </a:rPr>
              <a:t>تحدد الأوامر البرمجية </a:t>
            </a:r>
          </a:p>
          <a:p>
            <a:pPr algn="ctr" rtl="1"/>
            <a:r>
              <a:rPr lang="ar-SA" sz="1600" dirty="0">
                <a:solidFill>
                  <a:schemeClr val="tx1"/>
                </a:solidFill>
                <a:cs typeface="Fanan" pitchFamily="2" charset="-78"/>
              </a:rPr>
              <a:t>الموجودة بين الوسمين </a:t>
            </a:r>
          </a:p>
          <a:p>
            <a:pPr algn="ctr" rtl="1"/>
            <a:r>
              <a:rPr lang="en-US" sz="1600" dirty="0">
                <a:solidFill>
                  <a:srgbClr val="FF0000"/>
                </a:solidFill>
                <a:cs typeface="Fanan" pitchFamily="2" charset="-78"/>
              </a:rPr>
              <a:t>&lt;head&gt; &lt;/head&gt;</a:t>
            </a:r>
            <a:endParaRPr lang="ar-SA" sz="1600" dirty="0">
              <a:solidFill>
                <a:schemeClr val="tx1"/>
              </a:solidFill>
              <a:cs typeface="Fanan" pitchFamily="2" charset="-78"/>
            </a:endParaRPr>
          </a:p>
        </p:txBody>
      </p:sp>
      <p:cxnSp>
        <p:nvCxnSpPr>
          <p:cNvPr id="24" name="رابط كسهم مستقيم 23">
            <a:extLst>
              <a:ext uri="{FF2B5EF4-FFF2-40B4-BE49-F238E27FC236}">
                <a16:creationId xmlns:a16="http://schemas.microsoft.com/office/drawing/2014/main" id="{724F6E15-5D12-4F02-B535-13D3291EDE19}"/>
              </a:ext>
            </a:extLst>
          </p:cNvPr>
          <p:cNvCxnSpPr>
            <a:cxnSpLocks/>
          </p:cNvCxnSpPr>
          <p:nvPr/>
        </p:nvCxnSpPr>
        <p:spPr>
          <a:xfrm flipH="1" flipV="1">
            <a:off x="4099728" y="2953972"/>
            <a:ext cx="3089054" cy="1778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id="{748FFBFB-A64A-4E19-A35D-068041B0E148}"/>
              </a:ext>
            </a:extLst>
          </p:cNvPr>
          <p:cNvCxnSpPr>
            <a:cxnSpLocks/>
          </p:cNvCxnSpPr>
          <p:nvPr/>
        </p:nvCxnSpPr>
        <p:spPr>
          <a:xfrm flipH="1">
            <a:off x="4177706" y="3603781"/>
            <a:ext cx="3018263" cy="1224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90B5354D-9BD3-4B65-8E30-40DF3AFED9A9}"/>
              </a:ext>
            </a:extLst>
          </p:cNvPr>
          <p:cNvSpPr/>
          <p:nvPr/>
        </p:nvSpPr>
        <p:spPr>
          <a:xfrm>
            <a:off x="693908" y="3324947"/>
            <a:ext cx="1938619" cy="2205091"/>
          </a:xfrm>
          <a:prstGeom prst="rect">
            <a:avLst/>
          </a:prstGeom>
        </p:spPr>
        <p:style>
          <a:lnRef idx="3">
            <a:schemeClr val="lt1"/>
          </a:lnRef>
          <a:fillRef idx="1001">
            <a:schemeClr val="lt2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1600" dirty="0">
                <a:solidFill>
                  <a:schemeClr val="tx1"/>
                </a:solidFill>
                <a:cs typeface="Fanan" pitchFamily="2" charset="-78"/>
              </a:rPr>
              <a:t>يتم هنا برمجة الموضوع </a:t>
            </a:r>
          </a:p>
          <a:p>
            <a:pPr algn="ctr" rtl="1"/>
            <a:r>
              <a:rPr lang="ar-SA" sz="1600" dirty="0">
                <a:solidFill>
                  <a:schemeClr val="tx1"/>
                </a:solidFill>
                <a:cs typeface="Fanan" pitchFamily="2" charset="-78"/>
              </a:rPr>
              <a:t>الرئيسي لصفحة الويب </a:t>
            </a:r>
          </a:p>
          <a:p>
            <a:pPr algn="ctr" rtl="1"/>
            <a:r>
              <a:rPr lang="ar-SA" sz="1600" dirty="0">
                <a:solidFill>
                  <a:schemeClr val="tx1"/>
                </a:solidFill>
                <a:cs typeface="Fanan" pitchFamily="2" charset="-78"/>
              </a:rPr>
              <a:t>الخاصة بك , تقع جميع</a:t>
            </a:r>
          </a:p>
          <a:p>
            <a:pPr algn="ctr" rtl="1"/>
            <a:r>
              <a:rPr lang="ar-SA" sz="1600" dirty="0">
                <a:solidFill>
                  <a:schemeClr val="tx1"/>
                </a:solidFill>
                <a:cs typeface="Fanan" pitchFamily="2" charset="-78"/>
              </a:rPr>
              <a:t> النصوص والرسومات </a:t>
            </a:r>
          </a:p>
          <a:p>
            <a:pPr algn="ctr" rtl="1"/>
            <a:r>
              <a:rPr lang="ar-SA" sz="1600" dirty="0">
                <a:solidFill>
                  <a:schemeClr val="tx1"/>
                </a:solidFill>
                <a:cs typeface="Fanan" pitchFamily="2" charset="-78"/>
              </a:rPr>
              <a:t>والصوت والفيديو</a:t>
            </a:r>
          </a:p>
          <a:p>
            <a:pPr algn="ctr" rtl="1"/>
            <a:r>
              <a:rPr lang="ar-SA" sz="1600" dirty="0">
                <a:solidFill>
                  <a:schemeClr val="tx1"/>
                </a:solidFill>
                <a:cs typeface="Fanan" pitchFamily="2" charset="-78"/>
              </a:rPr>
              <a:t> والروابط المؤدية إلى </a:t>
            </a:r>
          </a:p>
          <a:p>
            <a:pPr algn="ctr" rtl="1"/>
            <a:r>
              <a:rPr lang="ar-SA" sz="1600" dirty="0">
                <a:solidFill>
                  <a:schemeClr val="tx1"/>
                </a:solidFill>
                <a:cs typeface="Fanan" pitchFamily="2" charset="-78"/>
              </a:rPr>
              <a:t>صفحات أخرى بين الوسمين </a:t>
            </a:r>
            <a:r>
              <a:rPr lang="en-US" sz="1600" dirty="0">
                <a:solidFill>
                  <a:srgbClr val="FF0000"/>
                </a:solidFill>
                <a:cs typeface="Fanan" pitchFamily="2" charset="-78"/>
              </a:rPr>
              <a:t>&lt;body&gt;&lt;/body&gt;</a:t>
            </a:r>
            <a:endParaRPr lang="ar-SA" sz="1600" dirty="0">
              <a:solidFill>
                <a:srgbClr val="FF0000"/>
              </a:solidFill>
              <a:cs typeface="Fanan" pitchFamily="2" charset="-78"/>
            </a:endParaRPr>
          </a:p>
        </p:txBody>
      </p:sp>
      <p:cxnSp>
        <p:nvCxnSpPr>
          <p:cNvPr id="27" name="رابط كسهم مستقيم 26">
            <a:extLst>
              <a:ext uri="{FF2B5EF4-FFF2-40B4-BE49-F238E27FC236}">
                <a16:creationId xmlns:a16="http://schemas.microsoft.com/office/drawing/2014/main" id="{AC243B4B-0CE7-468B-BFEC-F7955734BA77}"/>
              </a:ext>
            </a:extLst>
          </p:cNvPr>
          <p:cNvCxnSpPr>
            <a:cxnSpLocks/>
          </p:cNvCxnSpPr>
          <p:nvPr/>
        </p:nvCxnSpPr>
        <p:spPr>
          <a:xfrm>
            <a:off x="2618763" y="4093610"/>
            <a:ext cx="559644" cy="8954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كسهم مستقيم 27">
            <a:extLst>
              <a:ext uri="{FF2B5EF4-FFF2-40B4-BE49-F238E27FC236}">
                <a16:creationId xmlns:a16="http://schemas.microsoft.com/office/drawing/2014/main" id="{CCA01B4E-A62A-4FB2-81FF-1A520EDB82E3}"/>
              </a:ext>
            </a:extLst>
          </p:cNvPr>
          <p:cNvCxnSpPr>
            <a:cxnSpLocks/>
          </p:cNvCxnSpPr>
          <p:nvPr/>
        </p:nvCxnSpPr>
        <p:spPr>
          <a:xfrm>
            <a:off x="2618763" y="4080784"/>
            <a:ext cx="559644" cy="2187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مستطيل 3">
            <a:extLst>
              <a:ext uri="{FF2B5EF4-FFF2-40B4-BE49-F238E27FC236}">
                <a16:creationId xmlns:a16="http://schemas.microsoft.com/office/drawing/2014/main" id="{C999B624-000B-6E6E-397C-1BE4D150ABB3}"/>
              </a:ext>
            </a:extLst>
          </p:cNvPr>
          <p:cNvSpPr/>
          <p:nvPr/>
        </p:nvSpPr>
        <p:spPr>
          <a:xfrm>
            <a:off x="3014505" y="379422"/>
            <a:ext cx="9169225" cy="584776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r" rtl="1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ar-SA" sz="32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+mn-ea"/>
                <a:cs typeface="Fanan" pitchFamily="2" charset="-78"/>
              </a:rPr>
              <a:t>وسوم </a:t>
            </a:r>
            <a:r>
              <a:rPr lang="en-US" sz="32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+mn-ea"/>
                <a:cs typeface="Fanan" pitchFamily="2" charset="-78"/>
              </a:rPr>
              <a:t> HTML</a:t>
            </a:r>
            <a:r>
              <a:rPr lang="ar-SA" sz="32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+mn-ea"/>
                <a:cs typeface="Fanan" pitchFamily="2" charset="-78"/>
              </a:rPr>
              <a:t>الأساسية  </a:t>
            </a:r>
            <a:endParaRPr lang="ar-SA" sz="5400" dirty="0">
              <a:effectLst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8AB484A-19B4-E8C6-136A-907B553F7E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A44F"/>
              </a:clrFrom>
              <a:clrTo>
                <a:srgbClr val="F3A44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7" r="21507"/>
          <a:stretch/>
        </p:blipFill>
        <p:spPr>
          <a:xfrm>
            <a:off x="-11151" y="0"/>
            <a:ext cx="1286189" cy="111524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906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3" grpId="0" animBg="1"/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53D22D58-2658-463F-A04F-623B2C3EC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07" b="37093"/>
          <a:stretch>
            <a:fillRect/>
          </a:stretch>
        </p:blipFill>
        <p:spPr>
          <a:xfrm>
            <a:off x="-11151" y="6348248"/>
            <a:ext cx="12203151" cy="50975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9BBFF46-F8C6-4178-90C6-F7740D6B65F2}"/>
              </a:ext>
            </a:extLst>
          </p:cNvPr>
          <p:cNvSpPr/>
          <p:nvPr/>
        </p:nvSpPr>
        <p:spPr>
          <a:xfrm>
            <a:off x="4109776" y="215063"/>
            <a:ext cx="8082225" cy="719434"/>
          </a:xfrm>
          <a:prstGeom prst="rect">
            <a:avLst/>
          </a:prstGeom>
          <a:solidFill>
            <a:srgbClr val="44546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dirty="0">
                <a:solidFill>
                  <a:schemeClr val="bg1"/>
                </a:solidFill>
                <a:cs typeface="Fanan" pitchFamily="2" charset="-78"/>
                <a:sym typeface="Roboto"/>
              </a:rPr>
              <a:t>كتابة الوسوم الأساسية في برنامج فيجوال ستوديو كود </a:t>
            </a:r>
            <a:endParaRPr lang="ar-SA" sz="3600" dirty="0">
              <a:solidFill>
                <a:schemeClr val="bg1"/>
              </a:solidFill>
              <a:cs typeface="Fanan" pitchFamily="2" charset="-78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FF0F99D-A7B9-6CBB-8884-D7030F7A21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85" t="23737" r="16511" b="17363"/>
          <a:stretch/>
        </p:blipFill>
        <p:spPr>
          <a:xfrm>
            <a:off x="1125415" y="1144119"/>
            <a:ext cx="10249319" cy="499450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2A45EF0-311A-97D1-2AD0-6C0ECF8AC4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A44F"/>
              </a:clrFrom>
              <a:clrTo>
                <a:srgbClr val="F3A44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7" r="21507"/>
          <a:stretch/>
        </p:blipFill>
        <p:spPr>
          <a:xfrm>
            <a:off x="-11151" y="0"/>
            <a:ext cx="1286189" cy="111524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564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53D22D58-2658-463F-A04F-623B2C3EC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07" b="37093"/>
          <a:stretch>
            <a:fillRect/>
          </a:stretch>
        </p:blipFill>
        <p:spPr>
          <a:xfrm>
            <a:off x="-11151" y="6348248"/>
            <a:ext cx="12203151" cy="50975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9BBFF46-F8C6-4178-90C6-F7740D6B65F2}"/>
              </a:ext>
            </a:extLst>
          </p:cNvPr>
          <p:cNvSpPr/>
          <p:nvPr/>
        </p:nvSpPr>
        <p:spPr>
          <a:xfrm>
            <a:off x="4109776" y="215063"/>
            <a:ext cx="8082225" cy="719434"/>
          </a:xfrm>
          <a:prstGeom prst="rect">
            <a:avLst/>
          </a:prstGeom>
          <a:solidFill>
            <a:srgbClr val="44546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dirty="0">
                <a:solidFill>
                  <a:schemeClr val="bg1"/>
                </a:solidFill>
                <a:cs typeface="Fanan" pitchFamily="2" charset="-78"/>
                <a:sym typeface="Roboto"/>
              </a:rPr>
              <a:t>فتح ملف </a:t>
            </a:r>
            <a:r>
              <a:rPr lang="en-US" sz="3600" dirty="0">
                <a:solidFill>
                  <a:schemeClr val="bg1"/>
                </a:solidFill>
                <a:cs typeface="Fanan" pitchFamily="2" charset="-78"/>
                <a:sym typeface="Roboto"/>
              </a:rPr>
              <a:t>HTML</a:t>
            </a:r>
            <a:r>
              <a:rPr lang="ar-SA" sz="3600" dirty="0">
                <a:solidFill>
                  <a:schemeClr val="bg1"/>
                </a:solidFill>
                <a:cs typeface="Fanan" pitchFamily="2" charset="-78"/>
                <a:sym typeface="Roboto"/>
              </a:rPr>
              <a:t> في متصفح الإنترنت </a:t>
            </a:r>
            <a:endParaRPr lang="ar-SA" sz="3600" dirty="0">
              <a:solidFill>
                <a:schemeClr val="bg1"/>
              </a:solidFill>
              <a:cs typeface="Fanan" pitchFamily="2" charset="-78"/>
            </a:endParaRP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7ED192F8-36BF-13DC-E1C3-8465A09E5D27}"/>
              </a:ext>
            </a:extLst>
          </p:cNvPr>
          <p:cNvGrpSpPr/>
          <p:nvPr/>
        </p:nvGrpSpPr>
        <p:grpSpPr>
          <a:xfrm>
            <a:off x="-11151" y="1065125"/>
            <a:ext cx="12099319" cy="5329669"/>
            <a:chOff x="-11151" y="1065125"/>
            <a:chExt cx="12099319" cy="5329669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09C0E52-CD84-D7C6-B2D4-7837512C85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6401" t="19341" r="12555" b="47692"/>
            <a:stretch/>
          </p:blipFill>
          <p:spPr>
            <a:xfrm>
              <a:off x="5968722" y="1168120"/>
              <a:ext cx="6119446" cy="2260880"/>
            </a:xfrm>
            <a:prstGeom prst="rect">
              <a:avLst/>
            </a:prstGeom>
          </p:spPr>
        </p:pic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518F82B8-8A60-F88D-A387-679330A1E7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060" t="26813" r="50000" b="36117"/>
            <a:stretch/>
          </p:blipFill>
          <p:spPr>
            <a:xfrm>
              <a:off x="6096000" y="3476831"/>
              <a:ext cx="5979871" cy="2917963"/>
            </a:xfrm>
            <a:prstGeom prst="rect">
              <a:avLst/>
            </a:prstGeom>
          </p:spPr>
        </p:pic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4F954939-A7FF-1E96-E4DC-1F4DA0040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5851" t="13627" r="25742" b="17033"/>
            <a:stretch/>
          </p:blipFill>
          <p:spPr>
            <a:xfrm>
              <a:off x="-11151" y="1065125"/>
              <a:ext cx="5979872" cy="5329669"/>
            </a:xfrm>
            <a:prstGeom prst="rect">
              <a:avLst/>
            </a:prstGeom>
          </p:spPr>
        </p:pic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6B7B3253-ED81-A801-ACEB-C44F8BA63D2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A44F"/>
              </a:clrFrom>
              <a:clrTo>
                <a:srgbClr val="F3A44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7" r="21507"/>
          <a:stretch/>
        </p:blipFill>
        <p:spPr>
          <a:xfrm>
            <a:off x="-11151" y="0"/>
            <a:ext cx="1286189" cy="111524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2829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53D22D58-2658-463F-A04F-623B2C3EC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07" b="37093"/>
          <a:stretch>
            <a:fillRect/>
          </a:stretch>
        </p:blipFill>
        <p:spPr>
          <a:xfrm>
            <a:off x="-11151" y="6348248"/>
            <a:ext cx="12203151" cy="50975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9BBFF46-F8C6-4178-90C6-F7740D6B65F2}"/>
              </a:ext>
            </a:extLst>
          </p:cNvPr>
          <p:cNvSpPr/>
          <p:nvPr/>
        </p:nvSpPr>
        <p:spPr>
          <a:xfrm>
            <a:off x="4109776" y="215063"/>
            <a:ext cx="8082225" cy="719434"/>
          </a:xfrm>
          <a:prstGeom prst="rect">
            <a:avLst/>
          </a:prstGeom>
          <a:solidFill>
            <a:srgbClr val="44546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dirty="0">
                <a:solidFill>
                  <a:schemeClr val="bg1"/>
                </a:solidFill>
                <a:cs typeface="Fanan" pitchFamily="2" charset="-78"/>
                <a:sym typeface="Roboto"/>
              </a:rPr>
              <a:t>طريقة آخرى لفتح ملف </a:t>
            </a:r>
            <a:r>
              <a:rPr lang="en-US" sz="3600" dirty="0">
                <a:solidFill>
                  <a:schemeClr val="bg1"/>
                </a:solidFill>
                <a:cs typeface="Fanan" pitchFamily="2" charset="-78"/>
                <a:sym typeface="Roboto"/>
              </a:rPr>
              <a:t>HTML</a:t>
            </a:r>
            <a:r>
              <a:rPr lang="ar-SA" sz="3600" dirty="0">
                <a:solidFill>
                  <a:schemeClr val="bg1"/>
                </a:solidFill>
                <a:cs typeface="Fanan" pitchFamily="2" charset="-78"/>
                <a:sym typeface="Roboto"/>
              </a:rPr>
              <a:t> في متصفح الإنترنت </a:t>
            </a:r>
            <a:endParaRPr lang="ar-SA" sz="3600" dirty="0">
              <a:solidFill>
                <a:schemeClr val="bg1"/>
              </a:solidFill>
              <a:cs typeface="Fanan" pitchFamily="2" charset="-78"/>
            </a:endParaRPr>
          </a:p>
        </p:txBody>
      </p: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8C6D59B-3C6D-5CB1-F947-21A39AB7A92A}"/>
              </a:ext>
            </a:extLst>
          </p:cNvPr>
          <p:cNvGrpSpPr/>
          <p:nvPr/>
        </p:nvGrpSpPr>
        <p:grpSpPr>
          <a:xfrm>
            <a:off x="120581" y="1105318"/>
            <a:ext cx="12071419" cy="5537619"/>
            <a:chOff x="120581" y="1105318"/>
            <a:chExt cx="12071419" cy="5537619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4501791B-6752-3D9B-0AF5-27B27D0B96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769" t="10109" r="23187" b="24982"/>
            <a:stretch/>
          </p:blipFill>
          <p:spPr>
            <a:xfrm>
              <a:off x="120581" y="1316334"/>
              <a:ext cx="6451041" cy="5326603"/>
            </a:xfrm>
            <a:prstGeom prst="rect">
              <a:avLst/>
            </a:prstGeom>
          </p:spPr>
        </p:pic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7501333E-9236-9578-6281-37C3748EF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6840" t="22124" r="12720" b="46667"/>
            <a:stretch/>
          </p:blipFill>
          <p:spPr>
            <a:xfrm>
              <a:off x="4772967" y="1105318"/>
              <a:ext cx="7419033" cy="2039816"/>
            </a:xfrm>
            <a:prstGeom prst="rect">
              <a:avLst/>
            </a:prstGeom>
          </p:spPr>
        </p:pic>
        <p:grpSp>
          <p:nvGrpSpPr>
            <p:cNvPr id="14" name="مجموعة 13">
              <a:extLst>
                <a:ext uri="{FF2B5EF4-FFF2-40B4-BE49-F238E27FC236}">
                  <a16:creationId xmlns:a16="http://schemas.microsoft.com/office/drawing/2014/main" id="{E6DFA5F0-4B03-F07B-AC15-A2E6AE14CA86}"/>
                </a:ext>
              </a:extLst>
            </p:cNvPr>
            <p:cNvGrpSpPr/>
            <p:nvPr/>
          </p:nvGrpSpPr>
          <p:grpSpPr>
            <a:xfrm>
              <a:off x="6703354" y="3145134"/>
              <a:ext cx="5368065" cy="3102918"/>
              <a:chOff x="6703354" y="3145134"/>
              <a:chExt cx="5368065" cy="3102918"/>
            </a:xfrm>
          </p:grpSpPr>
          <p:pic>
            <p:nvPicPr>
              <p:cNvPr id="12" name="صورة 11">
                <a:extLst>
                  <a:ext uri="{FF2B5EF4-FFF2-40B4-BE49-F238E27FC236}">
                    <a16:creationId xmlns:a16="http://schemas.microsoft.com/office/drawing/2014/main" id="{ED151152-E7BA-D0A7-279A-696410BE56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3736" t="27107" r="25989" b="39046"/>
              <a:stretch/>
            </p:blipFill>
            <p:spPr>
              <a:xfrm>
                <a:off x="6703354" y="3215473"/>
                <a:ext cx="5368065" cy="3032579"/>
              </a:xfrm>
              <a:prstGeom prst="rect">
                <a:avLst/>
              </a:prstGeom>
            </p:spPr>
          </p:pic>
          <p:sp>
            <p:nvSpPr>
              <p:cNvPr id="13" name="مستطيل 12">
                <a:extLst>
                  <a:ext uri="{FF2B5EF4-FFF2-40B4-BE49-F238E27FC236}">
                    <a16:creationId xmlns:a16="http://schemas.microsoft.com/office/drawing/2014/main" id="{6577FDA9-85A7-9553-1B63-9B6E0C0E703C}"/>
                  </a:ext>
                </a:extLst>
              </p:cNvPr>
              <p:cNvSpPr/>
              <p:nvPr/>
            </p:nvSpPr>
            <p:spPr>
              <a:xfrm>
                <a:off x="9616273" y="3145134"/>
                <a:ext cx="2455146" cy="4220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</p:grpSp>
      <p:pic>
        <p:nvPicPr>
          <p:cNvPr id="16" name="صورة 15">
            <a:extLst>
              <a:ext uri="{FF2B5EF4-FFF2-40B4-BE49-F238E27FC236}">
                <a16:creationId xmlns:a16="http://schemas.microsoft.com/office/drawing/2014/main" id="{9B027203-27CC-0ACC-211A-D1B224C4C78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A44F"/>
              </a:clrFrom>
              <a:clrTo>
                <a:srgbClr val="F3A44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7" r="21507"/>
          <a:stretch/>
        </p:blipFill>
        <p:spPr>
          <a:xfrm>
            <a:off x="-11151" y="0"/>
            <a:ext cx="1286189" cy="111524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4059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53D22D58-2658-463F-A04F-623B2C3EC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07" b="37093"/>
          <a:stretch>
            <a:fillRect/>
          </a:stretch>
        </p:blipFill>
        <p:spPr>
          <a:xfrm>
            <a:off x="-11151" y="6348248"/>
            <a:ext cx="12203151" cy="50975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9BBFF46-F8C6-4178-90C6-F7740D6B65F2}"/>
              </a:ext>
            </a:extLst>
          </p:cNvPr>
          <p:cNvSpPr/>
          <p:nvPr/>
        </p:nvSpPr>
        <p:spPr>
          <a:xfrm>
            <a:off x="4109776" y="215063"/>
            <a:ext cx="8082225" cy="719434"/>
          </a:xfrm>
          <a:prstGeom prst="rect">
            <a:avLst/>
          </a:prstGeom>
          <a:solidFill>
            <a:srgbClr val="44546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dirty="0">
                <a:solidFill>
                  <a:schemeClr val="bg1"/>
                </a:solidFill>
                <a:cs typeface="Fanan" pitchFamily="2" charset="-78"/>
                <a:sym typeface="Roboto"/>
              </a:rPr>
              <a:t>العناوين </a:t>
            </a:r>
            <a:endParaRPr lang="ar-SA" sz="3600" dirty="0">
              <a:solidFill>
                <a:schemeClr val="bg1"/>
              </a:solidFill>
              <a:cs typeface="Fanan" pitchFamily="2" charset="-78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A57346F8-2641-9D4A-3C39-DAEAE8ED3267}"/>
              </a:ext>
            </a:extLst>
          </p:cNvPr>
          <p:cNvSpPr txBox="1"/>
          <p:nvPr/>
        </p:nvSpPr>
        <p:spPr>
          <a:xfrm>
            <a:off x="-11151" y="1015133"/>
            <a:ext cx="122031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يتم </a:t>
            </a:r>
            <a:r>
              <a:rPr lang="ar-SA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تعريف العناوين في</a:t>
            </a:r>
            <a:r>
              <a:rPr 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HTML</a:t>
            </a:r>
            <a:r>
              <a:rPr 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بالوسوم </a:t>
            </a:r>
            <a:r>
              <a:rPr 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&lt;</a:t>
            </a:r>
            <a:r>
              <a:rPr 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h1</a:t>
            </a:r>
            <a:r>
              <a:rPr 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&gt;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إلي </a:t>
            </a:r>
            <a:r>
              <a:rPr 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&lt;</a:t>
            </a:r>
            <a:r>
              <a:rPr 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h6</a:t>
            </a:r>
            <a:r>
              <a:rPr 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&gt;</a:t>
            </a:r>
            <a:endParaRPr lang="ar-SA" sz="2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2C189B42-5612-76A0-D5D7-6961E21B6438}"/>
              </a:ext>
            </a:extLst>
          </p:cNvPr>
          <p:cNvSpPr txBox="1"/>
          <p:nvPr/>
        </p:nvSpPr>
        <p:spPr>
          <a:xfrm>
            <a:off x="0" y="1498413"/>
            <a:ext cx="122031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r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حيث أن الوسم </a:t>
            </a:r>
            <a:r>
              <a:rPr lang="en-US" sz="2800" b="1" dirty="0">
                <a:solidFill>
                  <a:srgbClr val="0099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&lt;</a:t>
            </a:r>
            <a:r>
              <a:rPr lang="en-US" sz="2000" b="1" dirty="0">
                <a:solidFill>
                  <a:srgbClr val="0099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h1</a:t>
            </a:r>
            <a:r>
              <a:rPr lang="en-US" sz="2800" b="1" dirty="0">
                <a:solidFill>
                  <a:srgbClr val="0099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&gt;</a:t>
            </a:r>
            <a:r>
              <a:rPr lang="ar-SA" sz="2000" b="1" dirty="0">
                <a:solidFill>
                  <a:srgbClr val="0099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هو أعلى مستوى في القسم والوسم </a:t>
            </a:r>
            <a:r>
              <a:rPr lang="en-US" sz="2800" b="1" dirty="0">
                <a:solidFill>
                  <a:srgbClr val="0099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&lt;</a:t>
            </a:r>
            <a:r>
              <a:rPr lang="en-US" sz="2000" b="1" dirty="0">
                <a:solidFill>
                  <a:srgbClr val="0099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h6</a:t>
            </a:r>
            <a:r>
              <a:rPr lang="en-US" sz="2800" b="1" dirty="0">
                <a:solidFill>
                  <a:srgbClr val="0099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&gt;</a:t>
            </a:r>
            <a:r>
              <a:rPr lang="ar-SA" sz="2000" b="1" dirty="0">
                <a:solidFill>
                  <a:srgbClr val="0099A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هو أدناها .  </a:t>
            </a:r>
            <a:endParaRPr lang="ar-SA" sz="2800" dirty="0">
              <a:solidFill>
                <a:srgbClr val="0045D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802BBB4-CED1-C754-5E89-AC784240C4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1D9"/>
              </a:clrFrom>
              <a:clrTo>
                <a:srgbClr val="FEF1D9">
                  <a:alpha val="0"/>
                </a:srgbClr>
              </a:clrTo>
            </a:clrChange>
          </a:blip>
          <a:srcRect l="35358" t="12307" r="37187" b="16337"/>
          <a:stretch/>
        </p:blipFill>
        <p:spPr>
          <a:xfrm>
            <a:off x="133977" y="2184510"/>
            <a:ext cx="4843306" cy="4000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1F1AE2B-63BF-A950-F742-3E66E3FA07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846" t="13923" r="15110" b="33040"/>
          <a:stretch/>
        </p:blipFill>
        <p:spPr>
          <a:xfrm>
            <a:off x="5225143" y="2175969"/>
            <a:ext cx="6832880" cy="4017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9E15FFB4-201B-59D8-04A3-36ABA6DA8B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3A44F"/>
              </a:clrFrom>
              <a:clrTo>
                <a:srgbClr val="F3A44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7" r="21507"/>
          <a:stretch/>
        </p:blipFill>
        <p:spPr>
          <a:xfrm>
            <a:off x="-11151" y="0"/>
            <a:ext cx="1286189" cy="111524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494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53D22D58-2658-463F-A04F-623B2C3EC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07" b="37093"/>
          <a:stretch>
            <a:fillRect/>
          </a:stretch>
        </p:blipFill>
        <p:spPr>
          <a:xfrm>
            <a:off x="-11151" y="6348248"/>
            <a:ext cx="12203151" cy="50975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9BBFF46-F8C6-4178-90C6-F7740D6B65F2}"/>
              </a:ext>
            </a:extLst>
          </p:cNvPr>
          <p:cNvSpPr/>
          <p:nvPr/>
        </p:nvSpPr>
        <p:spPr>
          <a:xfrm>
            <a:off x="4109776" y="215063"/>
            <a:ext cx="8082225" cy="719434"/>
          </a:xfrm>
          <a:prstGeom prst="rect">
            <a:avLst/>
          </a:prstGeom>
          <a:solidFill>
            <a:srgbClr val="44546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dirty="0">
                <a:solidFill>
                  <a:schemeClr val="bg1"/>
                </a:solidFill>
                <a:cs typeface="Fanan" pitchFamily="2" charset="-78"/>
                <a:sym typeface="Roboto"/>
              </a:rPr>
              <a:t>إضافة فقرة  </a:t>
            </a:r>
            <a:endParaRPr lang="ar-SA" sz="3600" dirty="0">
              <a:solidFill>
                <a:schemeClr val="bg1"/>
              </a:solidFill>
              <a:cs typeface="Fanan" pitchFamily="2" charset="-78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A57346F8-2641-9D4A-3C39-DAEAE8ED3267}"/>
              </a:ext>
            </a:extLst>
          </p:cNvPr>
          <p:cNvSpPr txBox="1"/>
          <p:nvPr/>
        </p:nvSpPr>
        <p:spPr>
          <a:xfrm>
            <a:off x="-11151" y="1015133"/>
            <a:ext cx="122031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ar-SA" sz="36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يتم </a:t>
            </a:r>
            <a:r>
              <a:rPr lang="ar-SA" sz="3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إضافة فقرة في</a:t>
            </a:r>
            <a:r>
              <a:rPr 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HTML</a:t>
            </a:r>
            <a:r>
              <a:rPr 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36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بالوسم </a:t>
            </a:r>
            <a:r>
              <a:rPr lang="en-US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&lt;</a:t>
            </a:r>
            <a:r>
              <a:rPr 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P</a:t>
            </a:r>
            <a:r>
              <a:rPr lang="en-US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&gt;</a:t>
            </a:r>
            <a:r>
              <a:rPr lang="ar-SA" sz="36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&lt;</a:t>
            </a:r>
            <a:r>
              <a:rPr 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/P</a:t>
            </a:r>
            <a:r>
              <a:rPr lang="en-US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&gt;   </a:t>
            </a:r>
            <a:endParaRPr lang="ar-SA" sz="3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3C2ACB6-7623-439A-5842-0D3BB2DBEC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47372"/>
          <a:stretch/>
        </p:blipFill>
        <p:spPr>
          <a:xfrm>
            <a:off x="164121" y="1848896"/>
            <a:ext cx="4843306" cy="4260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FE25BD77-D218-48E7-74AF-E69BF2EBF3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725" b="64982"/>
          <a:stretch/>
        </p:blipFill>
        <p:spPr>
          <a:xfrm>
            <a:off x="5215095" y="1848896"/>
            <a:ext cx="6802736" cy="4260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101534B2-9BAC-920C-0691-8880E9A91B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A44F"/>
              </a:clrFrom>
              <a:clrTo>
                <a:srgbClr val="F3A44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7" r="21507"/>
          <a:stretch/>
        </p:blipFill>
        <p:spPr>
          <a:xfrm>
            <a:off x="-11151" y="0"/>
            <a:ext cx="1286189" cy="111524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3124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53D22D58-2658-463F-A04F-623B2C3EC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07" b="37093"/>
          <a:stretch>
            <a:fillRect/>
          </a:stretch>
        </p:blipFill>
        <p:spPr>
          <a:xfrm>
            <a:off x="-11151" y="6348248"/>
            <a:ext cx="12203151" cy="50975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9BBFF46-F8C6-4178-90C6-F7740D6B65F2}"/>
              </a:ext>
            </a:extLst>
          </p:cNvPr>
          <p:cNvSpPr/>
          <p:nvPr/>
        </p:nvSpPr>
        <p:spPr>
          <a:xfrm>
            <a:off x="4109776" y="215063"/>
            <a:ext cx="8082225" cy="719434"/>
          </a:xfrm>
          <a:prstGeom prst="rect">
            <a:avLst/>
          </a:prstGeom>
          <a:solidFill>
            <a:srgbClr val="44546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dirty="0">
                <a:solidFill>
                  <a:schemeClr val="bg1"/>
                </a:solidFill>
                <a:cs typeface="Fanan" pitchFamily="2" charset="-78"/>
                <a:sym typeface="Roboto"/>
              </a:rPr>
              <a:t>إضافة سطر جديد  </a:t>
            </a:r>
            <a:endParaRPr lang="ar-SA" sz="3600" dirty="0">
              <a:solidFill>
                <a:schemeClr val="bg1"/>
              </a:solidFill>
              <a:cs typeface="Fanan" pitchFamily="2" charset="-78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A57346F8-2641-9D4A-3C39-DAEAE8ED3267}"/>
              </a:ext>
            </a:extLst>
          </p:cNvPr>
          <p:cNvSpPr txBox="1"/>
          <p:nvPr/>
        </p:nvSpPr>
        <p:spPr>
          <a:xfrm>
            <a:off x="-11151" y="1015133"/>
            <a:ext cx="122031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ar-SA" sz="36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يتم </a:t>
            </a:r>
            <a:r>
              <a:rPr lang="ar-SA" sz="3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إضافة سطر جديد في</a:t>
            </a:r>
            <a:r>
              <a:rPr 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HTML</a:t>
            </a:r>
            <a:r>
              <a:rPr lang="en-US" sz="36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36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بالوسم </a:t>
            </a:r>
            <a:r>
              <a:rPr lang="en-US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&lt;</a:t>
            </a:r>
            <a:r>
              <a:rPr 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br</a:t>
            </a:r>
            <a:r>
              <a:rPr lang="en-US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&gt;</a:t>
            </a:r>
            <a:r>
              <a:rPr lang="ar-SA" sz="36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&lt;</a:t>
            </a:r>
            <a:r>
              <a:rPr lang="en-US" sz="2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/br</a:t>
            </a:r>
            <a:r>
              <a:rPr lang="en-US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&gt;</a:t>
            </a:r>
            <a:endParaRPr lang="ar-SA" sz="3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55F034E-F38E-875C-41F7-E5A9F5A2A1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147"/>
          <a:stretch/>
        </p:blipFill>
        <p:spPr>
          <a:xfrm>
            <a:off x="5215095" y="1821263"/>
            <a:ext cx="6802736" cy="4260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681EDB8-F76B-0E25-77CF-2C12081AEE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610" t="9452" r="50000" b="33772"/>
          <a:stretch/>
        </p:blipFill>
        <p:spPr>
          <a:xfrm>
            <a:off x="174169" y="1821264"/>
            <a:ext cx="4833258" cy="4288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533C52AF-8AC5-5108-9932-0BADB3D57F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3A44F"/>
              </a:clrFrom>
              <a:clrTo>
                <a:srgbClr val="F3A44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7" r="21507"/>
          <a:stretch/>
        </p:blipFill>
        <p:spPr>
          <a:xfrm>
            <a:off x="-11151" y="0"/>
            <a:ext cx="1286189" cy="111524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7065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53D22D58-2658-463F-A04F-623B2C3EC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07" b="37093"/>
          <a:stretch>
            <a:fillRect/>
          </a:stretch>
        </p:blipFill>
        <p:spPr>
          <a:xfrm>
            <a:off x="-11151" y="6348248"/>
            <a:ext cx="12203151" cy="50975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9BBFF46-F8C6-4178-90C6-F7740D6B65F2}"/>
              </a:ext>
            </a:extLst>
          </p:cNvPr>
          <p:cNvSpPr/>
          <p:nvPr/>
        </p:nvSpPr>
        <p:spPr>
          <a:xfrm>
            <a:off x="4109776" y="215063"/>
            <a:ext cx="8082225" cy="719434"/>
          </a:xfrm>
          <a:prstGeom prst="rect">
            <a:avLst/>
          </a:prstGeom>
          <a:solidFill>
            <a:srgbClr val="44546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dirty="0">
                <a:solidFill>
                  <a:schemeClr val="bg1"/>
                </a:solidFill>
                <a:cs typeface="Fanan" pitchFamily="2" charset="-78"/>
                <a:sym typeface="Roboto"/>
              </a:rPr>
              <a:t>المسافات الفارغة </a:t>
            </a:r>
            <a:endParaRPr lang="ar-SA" sz="3600" dirty="0">
              <a:solidFill>
                <a:schemeClr val="bg1"/>
              </a:solidFill>
              <a:cs typeface="Fanan" pitchFamily="2" charset="-78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A57346F8-2641-9D4A-3C39-DAEAE8ED3267}"/>
              </a:ext>
            </a:extLst>
          </p:cNvPr>
          <p:cNvSpPr txBox="1"/>
          <p:nvPr/>
        </p:nvSpPr>
        <p:spPr>
          <a:xfrm>
            <a:off x="-11151" y="944797"/>
            <a:ext cx="122031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يتم </a:t>
            </a:r>
            <a:r>
              <a:rPr lang="ar-SA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دمج المسافات الفارغة معاً في </a:t>
            </a:r>
            <a:r>
              <a:rPr 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HTML</a:t>
            </a:r>
            <a:r>
              <a:rPr lang="ar-SA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لتظهر كمسافة </a:t>
            </a:r>
            <a:r>
              <a:rPr lang="ar-SA" sz="28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فارغة واحدة.</a:t>
            </a:r>
            <a:endParaRPr lang="ar-SA" sz="2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7CE273AD-CCBF-2A32-7800-B664C33C1B46}"/>
              </a:ext>
            </a:extLst>
          </p:cNvPr>
          <p:cNvSpPr txBox="1"/>
          <p:nvPr/>
        </p:nvSpPr>
        <p:spPr>
          <a:xfrm>
            <a:off x="0" y="1468017"/>
            <a:ext cx="122031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- </a:t>
            </a:r>
            <a:r>
              <a:rPr lang="ar-SA" sz="28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تستخدم المسافات الفارغة </a:t>
            </a:r>
            <a:r>
              <a:rPr lang="ar-SA" sz="2800" dirty="0"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من قبل مطورو الصفحات الإلكترونية </a:t>
            </a:r>
            <a:r>
              <a:rPr lang="ar-SA" sz="2800" dirty="0">
                <a:solidFill>
                  <a:srgbClr val="FF08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Fanan" pitchFamily="2" charset="-78"/>
              </a:rPr>
              <a:t>لتسهيل قراء ة النص.</a:t>
            </a:r>
            <a:endParaRPr lang="ar-SA" sz="2800" b="1" dirty="0">
              <a:solidFill>
                <a:srgbClr val="FF087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Fanan" pitchFamily="2" charset="-78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99E1B48C-74F7-0FFD-431E-5796E669D8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729"/>
          <a:stretch/>
        </p:blipFill>
        <p:spPr>
          <a:xfrm>
            <a:off x="5178249" y="2142209"/>
            <a:ext cx="6802736" cy="4353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D4B9A96D-C521-A5A1-FE24-A915F2F7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65" t="9524" r="51950" b="44762"/>
          <a:stretch/>
        </p:blipFill>
        <p:spPr>
          <a:xfrm>
            <a:off x="190919" y="2142209"/>
            <a:ext cx="4796412" cy="4353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DE4943F1-B49A-19D9-6C71-8B03963E9A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3A44F"/>
              </a:clrFrom>
              <a:clrTo>
                <a:srgbClr val="F3A44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7" r="21507"/>
          <a:stretch/>
        </p:blipFill>
        <p:spPr>
          <a:xfrm>
            <a:off x="-11151" y="0"/>
            <a:ext cx="1286189" cy="111524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6761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0792969" y="186707"/>
            <a:ext cx="154940" cy="30527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867" b="1" spc="-353" dirty="0">
                <a:solidFill>
                  <a:srgbClr val="FFFFFF"/>
                </a:solidFill>
                <a:latin typeface="DejaVu Sans"/>
                <a:cs typeface="DejaVu Sans"/>
              </a:rPr>
              <a:t>1</a:t>
            </a:r>
            <a:endParaRPr sz="1867" dirty="0">
              <a:latin typeface="DejaVu Sans"/>
              <a:cs typeface="DejaVu Sans"/>
            </a:endParaRPr>
          </a:p>
        </p:txBody>
      </p:sp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6307" b="37093"/>
          <a:stretch>
            <a:fillRect/>
          </a:stretch>
        </p:blipFill>
        <p:spPr>
          <a:xfrm>
            <a:off x="0" y="6008914"/>
            <a:ext cx="12203151" cy="880208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07817402-FCA3-93CB-A05A-06FB35242504}"/>
              </a:ext>
            </a:extLst>
          </p:cNvPr>
          <p:cNvSpPr/>
          <p:nvPr/>
        </p:nvSpPr>
        <p:spPr>
          <a:xfrm>
            <a:off x="1366577" y="215063"/>
            <a:ext cx="10825424" cy="719434"/>
          </a:xfrm>
          <a:prstGeom prst="rect">
            <a:avLst/>
          </a:prstGeom>
          <a:solidFill>
            <a:srgbClr val="44546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dirty="0">
                <a:cs typeface="Fanan" pitchFamily="2" charset="-78"/>
              </a:rPr>
              <a:t>تقومي ختامي: صل الوسم في العامود الأول بما يناسبه في العمود الثاني : </a:t>
            </a:r>
          </a:p>
        </p:txBody>
      </p: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3BA4CBAA-DC0A-E70E-4FF6-DB9F6E2DF188}"/>
              </a:ext>
            </a:extLst>
          </p:cNvPr>
          <p:cNvGrpSpPr/>
          <p:nvPr/>
        </p:nvGrpSpPr>
        <p:grpSpPr>
          <a:xfrm>
            <a:off x="6879439" y="1939971"/>
            <a:ext cx="3913530" cy="4074085"/>
            <a:chOff x="7841490" y="1457073"/>
            <a:chExt cx="3597310" cy="4525273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8" name="مجموعة 7">
              <a:extLst>
                <a:ext uri="{FF2B5EF4-FFF2-40B4-BE49-F238E27FC236}">
                  <a16:creationId xmlns:a16="http://schemas.microsoft.com/office/drawing/2014/main" id="{85224615-97FB-7736-FDD2-97E49BD364FA}"/>
                </a:ext>
              </a:extLst>
            </p:cNvPr>
            <p:cNvGrpSpPr/>
            <p:nvPr/>
          </p:nvGrpSpPr>
          <p:grpSpPr>
            <a:xfrm>
              <a:off x="7841490" y="1457073"/>
              <a:ext cx="3597310" cy="719434"/>
              <a:chOff x="9674615" y="842928"/>
              <a:chExt cx="2005779" cy="401155"/>
            </a:xfrm>
            <a:solidFill>
              <a:srgbClr val="B5DBF8"/>
            </a:solidFill>
          </p:grpSpPr>
          <p:sp>
            <p:nvSpPr>
              <p:cNvPr id="9" name="مستطيل 8">
                <a:extLst>
                  <a:ext uri="{FF2B5EF4-FFF2-40B4-BE49-F238E27FC236}">
                    <a16:creationId xmlns:a16="http://schemas.microsoft.com/office/drawing/2014/main" id="{A835DE71-7978-A121-CA0A-6B8919058F6D}"/>
                  </a:ext>
                </a:extLst>
              </p:cNvPr>
              <p:cNvSpPr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sp>
          <p:sp>
            <p:nvSpPr>
              <p:cNvPr id="12" name="مربع نص 11">
                <a:extLst>
                  <a:ext uri="{FF2B5EF4-FFF2-40B4-BE49-F238E27FC236}">
                    <a16:creationId xmlns:a16="http://schemas.microsoft.com/office/drawing/2014/main" id="{B56A50EC-D79D-B17A-2781-1BC33C956F1D}"/>
                  </a:ext>
                </a:extLst>
              </p:cNvPr>
              <p:cNvSpPr txBox="1"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solidFill>
                <a:srgbClr val="B5DBF8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0" vert="horz" wrap="square" lIns="81280" tIns="81280" rIns="81280" bIns="81280" numCol="1" spcCol="1270" anchor="ctr" anchorCtr="0">
                <a:no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&lt;h1&gt; &lt;h6&gt;</a:t>
                </a:r>
                <a:endParaRPr kumimoji="0" lang="ar-SA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" name="مجموعة 12">
              <a:extLst>
                <a:ext uri="{FF2B5EF4-FFF2-40B4-BE49-F238E27FC236}">
                  <a16:creationId xmlns:a16="http://schemas.microsoft.com/office/drawing/2014/main" id="{DE69DCD9-C08C-86CC-8BE0-49BA2E9F4DC8}"/>
                </a:ext>
              </a:extLst>
            </p:cNvPr>
            <p:cNvGrpSpPr/>
            <p:nvPr/>
          </p:nvGrpSpPr>
          <p:grpSpPr>
            <a:xfrm>
              <a:off x="7841490" y="2442707"/>
              <a:ext cx="3597310" cy="719434"/>
              <a:chOff x="9674615" y="842928"/>
              <a:chExt cx="2005779" cy="401155"/>
            </a:xfrm>
            <a:solidFill>
              <a:srgbClr val="B5DBF8"/>
            </a:solidFill>
          </p:grpSpPr>
          <p:sp>
            <p:nvSpPr>
              <p:cNvPr id="14" name="مستطيل 8">
                <a:extLst>
                  <a:ext uri="{FF2B5EF4-FFF2-40B4-BE49-F238E27FC236}">
                    <a16:creationId xmlns:a16="http://schemas.microsoft.com/office/drawing/2014/main" id="{0A078770-5DDC-7665-9A95-3255B4665161}"/>
                  </a:ext>
                </a:extLst>
              </p:cNvPr>
              <p:cNvSpPr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sp>
          <p:sp>
            <p:nvSpPr>
              <p:cNvPr id="15" name="مربع نص 14">
                <a:extLst>
                  <a:ext uri="{FF2B5EF4-FFF2-40B4-BE49-F238E27FC236}">
                    <a16:creationId xmlns:a16="http://schemas.microsoft.com/office/drawing/2014/main" id="{C34AC887-A558-0CC6-C482-4326DA262366}"/>
                  </a:ext>
                </a:extLst>
              </p:cNvPr>
              <p:cNvSpPr txBox="1"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solidFill>
                <a:srgbClr val="B5DBF8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0" vert="horz" wrap="square" lIns="81280" tIns="81280" rIns="81280" bIns="81280" numCol="1" spcCol="1270" anchor="ctr" anchorCtr="0">
                <a:noAutofit/>
              </a:bodyPr>
              <a:lstStyle/>
              <a:p>
                <a:pPr marL="0" marR="0" indent="0" algn="ctr" rtl="1" eaLnBrk="1" fontAlgn="auto" latinLnBrk="0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0" kern="1200" spc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+mn-ea"/>
                    <a:cs typeface="+mn-cs"/>
                  </a:rPr>
                  <a:t>&lt;br&gt;</a:t>
                </a:r>
                <a:endParaRPr lang="ar-SA" sz="3200" dirty="0">
                  <a:effectLst/>
                </a:endParaRPr>
              </a:p>
            </p:txBody>
          </p:sp>
        </p:grpSp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62BC5A54-1BD7-4D85-5BE1-D0B4905D61E4}"/>
                </a:ext>
              </a:extLst>
            </p:cNvPr>
            <p:cNvGrpSpPr/>
            <p:nvPr/>
          </p:nvGrpSpPr>
          <p:grpSpPr>
            <a:xfrm>
              <a:off x="7841490" y="3373625"/>
              <a:ext cx="3597310" cy="719434"/>
              <a:chOff x="9674615" y="842928"/>
              <a:chExt cx="2005779" cy="401155"/>
            </a:xfrm>
            <a:solidFill>
              <a:srgbClr val="B5DBF8"/>
            </a:solidFill>
          </p:grpSpPr>
          <p:sp>
            <p:nvSpPr>
              <p:cNvPr id="17" name="مستطيل 8">
                <a:extLst>
                  <a:ext uri="{FF2B5EF4-FFF2-40B4-BE49-F238E27FC236}">
                    <a16:creationId xmlns:a16="http://schemas.microsoft.com/office/drawing/2014/main" id="{48F3E4E1-6D9A-8D96-AB4B-22791AAC92BB}"/>
                  </a:ext>
                </a:extLst>
              </p:cNvPr>
              <p:cNvSpPr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sp>
          <p:sp>
            <p:nvSpPr>
              <p:cNvPr id="18" name="مربع نص 17">
                <a:extLst>
                  <a:ext uri="{FF2B5EF4-FFF2-40B4-BE49-F238E27FC236}">
                    <a16:creationId xmlns:a16="http://schemas.microsoft.com/office/drawing/2014/main" id="{442FA6CF-3DD0-0465-7FFB-E4DF6FFD2095}"/>
                  </a:ext>
                </a:extLst>
              </p:cNvPr>
              <p:cNvSpPr txBox="1"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solidFill>
                <a:srgbClr val="B5DBF8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0" vert="horz" wrap="square" lIns="81280" tIns="81280" rIns="81280" bIns="81280" numCol="1" spcCol="1270" anchor="ctr" anchorCtr="0">
                <a:noAutofit/>
              </a:bodyPr>
              <a:lstStyle/>
              <a:p>
                <a:pPr marL="0" algn="ctr" rtl="1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+mn-ea"/>
                    <a:cs typeface="+mn-cs"/>
                  </a:rPr>
                  <a:t>&lt;p&gt;</a:t>
                </a:r>
                <a:endParaRPr lang="ar-SA" sz="3200" dirty="0">
                  <a:effectLst/>
                </a:endParaRPr>
              </a:p>
            </p:txBody>
          </p:sp>
        </p:grpSp>
        <p:grpSp>
          <p:nvGrpSpPr>
            <p:cNvPr id="19" name="مجموعة 18">
              <a:extLst>
                <a:ext uri="{FF2B5EF4-FFF2-40B4-BE49-F238E27FC236}">
                  <a16:creationId xmlns:a16="http://schemas.microsoft.com/office/drawing/2014/main" id="{55129A0C-E133-6B94-C9B2-E001DF113547}"/>
                </a:ext>
              </a:extLst>
            </p:cNvPr>
            <p:cNvGrpSpPr/>
            <p:nvPr/>
          </p:nvGrpSpPr>
          <p:grpSpPr>
            <a:xfrm>
              <a:off x="7841490" y="4331552"/>
              <a:ext cx="3597310" cy="719434"/>
              <a:chOff x="9674615" y="842928"/>
              <a:chExt cx="2005779" cy="401155"/>
            </a:xfrm>
            <a:solidFill>
              <a:srgbClr val="B5DBF8"/>
            </a:solidFill>
          </p:grpSpPr>
          <p:sp>
            <p:nvSpPr>
              <p:cNvPr id="20" name="مستطيل 8">
                <a:extLst>
                  <a:ext uri="{FF2B5EF4-FFF2-40B4-BE49-F238E27FC236}">
                    <a16:creationId xmlns:a16="http://schemas.microsoft.com/office/drawing/2014/main" id="{A53C2E9B-379C-4176-39D4-B60AB010A008}"/>
                  </a:ext>
                </a:extLst>
              </p:cNvPr>
              <p:cNvSpPr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sp>
          <p:sp>
            <p:nvSpPr>
              <p:cNvPr id="22" name="مربع نص 21">
                <a:extLst>
                  <a:ext uri="{FF2B5EF4-FFF2-40B4-BE49-F238E27FC236}">
                    <a16:creationId xmlns:a16="http://schemas.microsoft.com/office/drawing/2014/main" id="{BB42DB23-CA84-FC89-A646-866E6EA45190}"/>
                  </a:ext>
                </a:extLst>
              </p:cNvPr>
              <p:cNvSpPr txBox="1"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solidFill>
                <a:srgbClr val="B5DBF8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0" vert="horz" wrap="square" lIns="81280" tIns="81280" rIns="81280" bIns="81280" numCol="1" spcCol="1270" anchor="ctr" anchorCtr="0">
                <a:noAutofit/>
              </a:bodyPr>
              <a:lstStyle/>
              <a:p>
                <a:pPr marL="0" lvl="0" indent="0" algn="ctr" defTabSz="142240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800" kern="1200" dirty="0">
                    <a:cs typeface="Fanan" pitchFamily="2" charset="-78"/>
                  </a:rPr>
                  <a:t>&lt;!DOCTYPE&gt;</a:t>
                </a:r>
                <a:endParaRPr lang="ar-SA" sz="2800" kern="1200" dirty="0">
                  <a:cs typeface="Fanan" pitchFamily="2" charset="-78"/>
                </a:endParaRPr>
              </a:p>
            </p:txBody>
          </p:sp>
        </p:grpSp>
        <p:grpSp>
          <p:nvGrpSpPr>
            <p:cNvPr id="25" name="مجموعة 24">
              <a:extLst>
                <a:ext uri="{FF2B5EF4-FFF2-40B4-BE49-F238E27FC236}">
                  <a16:creationId xmlns:a16="http://schemas.microsoft.com/office/drawing/2014/main" id="{D5CBCE0B-5FA4-F161-84AB-6229359282EC}"/>
                </a:ext>
              </a:extLst>
            </p:cNvPr>
            <p:cNvGrpSpPr/>
            <p:nvPr/>
          </p:nvGrpSpPr>
          <p:grpSpPr>
            <a:xfrm>
              <a:off x="7841490" y="5262912"/>
              <a:ext cx="3597310" cy="719434"/>
              <a:chOff x="9674615" y="842928"/>
              <a:chExt cx="2005779" cy="401155"/>
            </a:xfrm>
            <a:solidFill>
              <a:srgbClr val="B5DBF8"/>
            </a:solidFill>
          </p:grpSpPr>
          <p:sp>
            <p:nvSpPr>
              <p:cNvPr id="26" name="مستطيل 8">
                <a:extLst>
                  <a:ext uri="{FF2B5EF4-FFF2-40B4-BE49-F238E27FC236}">
                    <a16:creationId xmlns:a16="http://schemas.microsoft.com/office/drawing/2014/main" id="{5F40BC55-9306-3522-82FC-3374633252BB}"/>
                  </a:ext>
                </a:extLst>
              </p:cNvPr>
              <p:cNvSpPr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sp>
          <p:sp>
            <p:nvSpPr>
              <p:cNvPr id="27" name="مربع نص 26">
                <a:extLst>
                  <a:ext uri="{FF2B5EF4-FFF2-40B4-BE49-F238E27FC236}">
                    <a16:creationId xmlns:a16="http://schemas.microsoft.com/office/drawing/2014/main" id="{AE0EE978-649C-46FF-57DF-110532314CA4}"/>
                  </a:ext>
                </a:extLst>
              </p:cNvPr>
              <p:cNvSpPr txBox="1"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solidFill>
                <a:srgbClr val="B5DBF8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0" vert="horz" wrap="square" lIns="81280" tIns="81280" rIns="81280" bIns="81280" numCol="1" spcCol="1270" anchor="ctr" anchorCtr="0">
                <a:noAutofit/>
              </a:bodyPr>
              <a:lstStyle/>
              <a:p>
                <a:pPr marL="0" lvl="0" indent="0" algn="ctr" defTabSz="142240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800" dirty="0">
                    <a:cs typeface="Fanan" pitchFamily="2" charset="-78"/>
                  </a:rPr>
                  <a:t>&lt;title&gt;</a:t>
                </a:r>
                <a:endParaRPr lang="ar-SA" sz="2800" kern="1200" dirty="0">
                  <a:cs typeface="Fanan" pitchFamily="2" charset="-78"/>
                </a:endParaRPr>
              </a:p>
            </p:txBody>
          </p:sp>
        </p:grpSp>
      </p:grp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0A4EA717-8526-903C-4AA7-E0063A7C29EE}"/>
              </a:ext>
            </a:extLst>
          </p:cNvPr>
          <p:cNvSpPr txBox="1"/>
          <p:nvPr/>
        </p:nvSpPr>
        <p:spPr>
          <a:xfrm>
            <a:off x="8271883" y="1180859"/>
            <a:ext cx="1750087" cy="5281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81280" tIns="81280" rIns="81280" bIns="81280" numCol="1" spcCol="1270" anchor="ctr" anchorCtr="0">
            <a:noAutofit/>
          </a:bodyPr>
          <a:lstStyle/>
          <a:p>
            <a:pPr marL="0" lvl="0" indent="0" algn="ctr" defTabSz="14224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2000" dirty="0">
                <a:cs typeface="Fanan" pitchFamily="2" charset="-78"/>
              </a:rPr>
              <a:t>العمود الأول </a:t>
            </a:r>
            <a:endParaRPr lang="ar-SA" sz="2000" kern="1200" dirty="0">
              <a:cs typeface="Fanan" pitchFamily="2" charset="-78"/>
            </a:endParaRPr>
          </a:p>
        </p:txBody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482A6728-3852-8738-E276-F0BA043D025E}"/>
              </a:ext>
            </a:extLst>
          </p:cNvPr>
          <p:cNvGrpSpPr/>
          <p:nvPr/>
        </p:nvGrpSpPr>
        <p:grpSpPr>
          <a:xfrm>
            <a:off x="232241" y="1924776"/>
            <a:ext cx="5368636" cy="4074085"/>
            <a:chOff x="7841490" y="1457073"/>
            <a:chExt cx="3597310" cy="4525273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31" name="مجموعة 30">
              <a:extLst>
                <a:ext uri="{FF2B5EF4-FFF2-40B4-BE49-F238E27FC236}">
                  <a16:creationId xmlns:a16="http://schemas.microsoft.com/office/drawing/2014/main" id="{33F6945C-AA0D-7C7C-6596-65AF0BC718C7}"/>
                </a:ext>
              </a:extLst>
            </p:cNvPr>
            <p:cNvGrpSpPr/>
            <p:nvPr/>
          </p:nvGrpSpPr>
          <p:grpSpPr>
            <a:xfrm>
              <a:off x="7841490" y="1457073"/>
              <a:ext cx="3597310" cy="719434"/>
              <a:chOff x="9674615" y="842928"/>
              <a:chExt cx="2005779" cy="401155"/>
            </a:xfrm>
            <a:solidFill>
              <a:srgbClr val="B5DBF8"/>
            </a:solidFill>
          </p:grpSpPr>
          <p:sp>
            <p:nvSpPr>
              <p:cNvPr id="44" name="مستطيل 8">
                <a:extLst>
                  <a:ext uri="{FF2B5EF4-FFF2-40B4-BE49-F238E27FC236}">
                    <a16:creationId xmlns:a16="http://schemas.microsoft.com/office/drawing/2014/main" id="{4098E725-A24D-276E-8FFC-10FB9F1A2BAC}"/>
                  </a:ext>
                </a:extLst>
              </p:cNvPr>
              <p:cNvSpPr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sp>
          <p:sp>
            <p:nvSpPr>
              <p:cNvPr id="45" name="مربع نص 44">
                <a:extLst>
                  <a:ext uri="{FF2B5EF4-FFF2-40B4-BE49-F238E27FC236}">
                    <a16:creationId xmlns:a16="http://schemas.microsoft.com/office/drawing/2014/main" id="{087BE77F-59AD-7DFF-4887-06BECA882AB5}"/>
                  </a:ext>
                </a:extLst>
              </p:cNvPr>
              <p:cNvSpPr txBox="1"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solidFill>
                <a:srgbClr val="4DC0B8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0" vert="horz" wrap="square" lIns="81280" tIns="81280" rIns="81280" bIns="81280" numCol="1" spcCol="1270" anchor="ctr" anchorCtr="0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ar-SA" sz="2800" kern="1200" dirty="0">
                    <a:solidFill>
                      <a:schemeClr val="bg1"/>
                    </a:solidFill>
                    <a:cs typeface="Fanan" pitchFamily="2" charset="-78"/>
                  </a:rPr>
                  <a:t>تدرج سطر جديد</a:t>
                </a:r>
              </a:p>
            </p:txBody>
          </p:sp>
        </p:grpSp>
        <p:grpSp>
          <p:nvGrpSpPr>
            <p:cNvPr id="32" name="مجموعة 31">
              <a:extLst>
                <a:ext uri="{FF2B5EF4-FFF2-40B4-BE49-F238E27FC236}">
                  <a16:creationId xmlns:a16="http://schemas.microsoft.com/office/drawing/2014/main" id="{45007410-71D3-6235-8D82-F90AE58A2D38}"/>
                </a:ext>
              </a:extLst>
            </p:cNvPr>
            <p:cNvGrpSpPr/>
            <p:nvPr/>
          </p:nvGrpSpPr>
          <p:grpSpPr>
            <a:xfrm>
              <a:off x="7841490" y="2442707"/>
              <a:ext cx="3597310" cy="719434"/>
              <a:chOff x="9674615" y="842928"/>
              <a:chExt cx="2005779" cy="401155"/>
            </a:xfrm>
            <a:solidFill>
              <a:srgbClr val="B5DBF8"/>
            </a:solidFill>
          </p:grpSpPr>
          <p:sp>
            <p:nvSpPr>
              <p:cNvPr id="42" name="مستطيل 8">
                <a:extLst>
                  <a:ext uri="{FF2B5EF4-FFF2-40B4-BE49-F238E27FC236}">
                    <a16:creationId xmlns:a16="http://schemas.microsoft.com/office/drawing/2014/main" id="{57B3F142-A843-2A1C-3AD4-463F6A20704E}"/>
                  </a:ext>
                </a:extLst>
              </p:cNvPr>
              <p:cNvSpPr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sp>
          <p:sp>
            <p:nvSpPr>
              <p:cNvPr id="43" name="مربع نص 42">
                <a:extLst>
                  <a:ext uri="{FF2B5EF4-FFF2-40B4-BE49-F238E27FC236}">
                    <a16:creationId xmlns:a16="http://schemas.microsoft.com/office/drawing/2014/main" id="{8267FD0D-CA51-DADA-DA7E-5DF67BBD2D57}"/>
                  </a:ext>
                </a:extLst>
              </p:cNvPr>
              <p:cNvSpPr txBox="1"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solidFill>
                <a:srgbClr val="4DC0B8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0" vert="horz" wrap="square" lIns="81280" tIns="81280" rIns="81280" bIns="81280" numCol="1" spcCol="1270" anchor="ctr" anchorCtr="0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ar-SA" sz="2800" kern="1200" dirty="0">
                    <a:solidFill>
                      <a:schemeClr val="bg1"/>
                    </a:solidFill>
                    <a:cs typeface="Fanan" pitchFamily="2" charset="-78"/>
                  </a:rPr>
                  <a:t>تحدد عنوان المستند </a:t>
                </a:r>
              </a:p>
            </p:txBody>
          </p:sp>
        </p:grpSp>
        <p:grpSp>
          <p:nvGrpSpPr>
            <p:cNvPr id="33" name="مجموعة 32">
              <a:extLst>
                <a:ext uri="{FF2B5EF4-FFF2-40B4-BE49-F238E27FC236}">
                  <a16:creationId xmlns:a16="http://schemas.microsoft.com/office/drawing/2014/main" id="{959DE3EE-C5ED-500B-2F9E-A0DB4D791DDB}"/>
                </a:ext>
              </a:extLst>
            </p:cNvPr>
            <p:cNvGrpSpPr/>
            <p:nvPr/>
          </p:nvGrpSpPr>
          <p:grpSpPr>
            <a:xfrm>
              <a:off x="7841490" y="3373625"/>
              <a:ext cx="3597310" cy="719434"/>
              <a:chOff x="9674615" y="842928"/>
              <a:chExt cx="2005779" cy="401155"/>
            </a:xfrm>
            <a:solidFill>
              <a:srgbClr val="B5DBF8"/>
            </a:solidFill>
          </p:grpSpPr>
          <p:sp>
            <p:nvSpPr>
              <p:cNvPr id="40" name="مستطيل 8">
                <a:extLst>
                  <a:ext uri="{FF2B5EF4-FFF2-40B4-BE49-F238E27FC236}">
                    <a16:creationId xmlns:a16="http://schemas.microsoft.com/office/drawing/2014/main" id="{C8AD2792-66CF-C09E-4B08-B7B578F7F023}"/>
                  </a:ext>
                </a:extLst>
              </p:cNvPr>
              <p:cNvSpPr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sp>
          <p:sp>
            <p:nvSpPr>
              <p:cNvPr id="41" name="مربع نص 40">
                <a:extLst>
                  <a:ext uri="{FF2B5EF4-FFF2-40B4-BE49-F238E27FC236}">
                    <a16:creationId xmlns:a16="http://schemas.microsoft.com/office/drawing/2014/main" id="{665E03DA-56BF-DB7B-2536-A0E6B0172263}"/>
                  </a:ext>
                </a:extLst>
              </p:cNvPr>
              <p:cNvSpPr txBox="1"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solidFill>
                <a:srgbClr val="4DC0B8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0" vert="horz" wrap="square" lIns="81280" tIns="81280" rIns="81280" bIns="81280" numCol="1" spcCol="1270" anchor="ctr" anchorCtr="0">
                <a:noAutofit/>
              </a:bodyPr>
              <a:lstStyle/>
              <a:p>
                <a:pPr marL="0" lvl="0" indent="0" algn="ctr" defTabSz="142240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ar-SA" sz="2800" kern="1200" dirty="0">
                    <a:solidFill>
                      <a:schemeClr val="bg1"/>
                    </a:solidFill>
                    <a:cs typeface="Fanan" pitchFamily="2" charset="-78"/>
                  </a:rPr>
                  <a:t>يتم استخدامها لتحديد عناوين </a:t>
                </a:r>
                <a:r>
                  <a:rPr lang="en-US" sz="2800" kern="1200" dirty="0">
                    <a:solidFill>
                      <a:schemeClr val="bg1"/>
                    </a:solidFill>
                    <a:cs typeface="Fanan" pitchFamily="2" charset="-78"/>
                  </a:rPr>
                  <a:t>HTML</a:t>
                </a:r>
                <a:endParaRPr lang="ar-SA" sz="2800" kern="1200" dirty="0">
                  <a:solidFill>
                    <a:schemeClr val="bg1"/>
                  </a:solidFill>
                  <a:cs typeface="Fanan" pitchFamily="2" charset="-78"/>
                </a:endParaRPr>
              </a:p>
            </p:txBody>
          </p:sp>
        </p:grpSp>
        <p:grpSp>
          <p:nvGrpSpPr>
            <p:cNvPr id="34" name="مجموعة 33">
              <a:extLst>
                <a:ext uri="{FF2B5EF4-FFF2-40B4-BE49-F238E27FC236}">
                  <a16:creationId xmlns:a16="http://schemas.microsoft.com/office/drawing/2014/main" id="{3BCDDD2E-FA3C-B30B-1323-312F545B2A94}"/>
                </a:ext>
              </a:extLst>
            </p:cNvPr>
            <p:cNvGrpSpPr/>
            <p:nvPr/>
          </p:nvGrpSpPr>
          <p:grpSpPr>
            <a:xfrm>
              <a:off x="7841490" y="4331552"/>
              <a:ext cx="3597310" cy="719434"/>
              <a:chOff x="9674615" y="842928"/>
              <a:chExt cx="2005779" cy="401155"/>
            </a:xfrm>
            <a:solidFill>
              <a:srgbClr val="B5DBF8"/>
            </a:solidFill>
          </p:grpSpPr>
          <p:sp>
            <p:nvSpPr>
              <p:cNvPr id="38" name="مستطيل 8">
                <a:extLst>
                  <a:ext uri="{FF2B5EF4-FFF2-40B4-BE49-F238E27FC236}">
                    <a16:creationId xmlns:a16="http://schemas.microsoft.com/office/drawing/2014/main" id="{BAC06C70-52A7-D294-1F5D-EF8518AF064A}"/>
                  </a:ext>
                </a:extLst>
              </p:cNvPr>
              <p:cNvSpPr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sp>
          <p:sp>
            <p:nvSpPr>
              <p:cNvPr id="39" name="مربع نص 38">
                <a:extLst>
                  <a:ext uri="{FF2B5EF4-FFF2-40B4-BE49-F238E27FC236}">
                    <a16:creationId xmlns:a16="http://schemas.microsoft.com/office/drawing/2014/main" id="{28AAF357-BE75-5048-D8DD-C8CB2EAB70B6}"/>
                  </a:ext>
                </a:extLst>
              </p:cNvPr>
              <p:cNvSpPr txBox="1"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solidFill>
                <a:srgbClr val="4DC0B8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0" vert="horz" wrap="square" lIns="81280" tIns="81280" rIns="81280" bIns="81280" numCol="1" spcCol="1270" anchor="ctr" anchorCtr="0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ar-SA" sz="2800" kern="1200" dirty="0">
                    <a:solidFill>
                      <a:schemeClr val="bg1"/>
                    </a:solidFill>
                    <a:cs typeface="Fanan" pitchFamily="2" charset="-78"/>
                  </a:rPr>
                  <a:t>تحدد فقرة جديدة </a:t>
                </a:r>
              </a:p>
            </p:txBody>
          </p:sp>
        </p:grpSp>
        <p:grpSp>
          <p:nvGrpSpPr>
            <p:cNvPr id="35" name="مجموعة 34">
              <a:extLst>
                <a:ext uri="{FF2B5EF4-FFF2-40B4-BE49-F238E27FC236}">
                  <a16:creationId xmlns:a16="http://schemas.microsoft.com/office/drawing/2014/main" id="{4E4ED69C-2B65-98C5-5AED-6D7B08E33B86}"/>
                </a:ext>
              </a:extLst>
            </p:cNvPr>
            <p:cNvGrpSpPr/>
            <p:nvPr/>
          </p:nvGrpSpPr>
          <p:grpSpPr>
            <a:xfrm>
              <a:off x="7841490" y="5262912"/>
              <a:ext cx="3597310" cy="719434"/>
              <a:chOff x="9674615" y="842928"/>
              <a:chExt cx="2005779" cy="401155"/>
            </a:xfrm>
            <a:solidFill>
              <a:srgbClr val="B5DBF8"/>
            </a:solidFill>
          </p:grpSpPr>
          <p:sp>
            <p:nvSpPr>
              <p:cNvPr id="36" name="مستطيل 8">
                <a:extLst>
                  <a:ext uri="{FF2B5EF4-FFF2-40B4-BE49-F238E27FC236}">
                    <a16:creationId xmlns:a16="http://schemas.microsoft.com/office/drawing/2014/main" id="{71DE3999-3A24-1E4B-46B8-EAD681F9BDE7}"/>
                  </a:ext>
                </a:extLst>
              </p:cNvPr>
              <p:cNvSpPr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sp>
          <p:sp>
            <p:nvSpPr>
              <p:cNvPr id="37" name="مربع نص 36">
                <a:extLst>
                  <a:ext uri="{FF2B5EF4-FFF2-40B4-BE49-F238E27FC236}">
                    <a16:creationId xmlns:a16="http://schemas.microsoft.com/office/drawing/2014/main" id="{2BBD1E6D-FD45-D8D7-D6B5-D7F5483D5B86}"/>
                  </a:ext>
                </a:extLst>
              </p:cNvPr>
              <p:cNvSpPr txBox="1"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solidFill>
                <a:srgbClr val="4DC0B8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0" vert="horz" wrap="square" lIns="81280" tIns="81280" rIns="81280" bIns="81280" numCol="1" spcCol="1270" anchor="ctr" anchorCtr="0">
                <a:noAutofit/>
              </a:bodyPr>
              <a:lstStyle/>
              <a:p>
                <a:pPr marL="0" lvl="0" indent="0" algn="ctr" defTabSz="142240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ar-SA" sz="2800" kern="1200" dirty="0">
                    <a:solidFill>
                      <a:schemeClr val="bg1"/>
                    </a:solidFill>
                    <a:cs typeface="Fanan" pitchFamily="2" charset="-78"/>
                  </a:rPr>
                  <a:t>تحدد ان هذا المستند هو مستند خاص بـ </a:t>
                </a:r>
                <a:r>
                  <a:rPr lang="en-US" sz="2800" kern="1200" dirty="0">
                    <a:solidFill>
                      <a:schemeClr val="bg1"/>
                    </a:solidFill>
                    <a:cs typeface="Fanan" pitchFamily="2" charset="-78"/>
                  </a:rPr>
                  <a:t>HTML</a:t>
                </a:r>
                <a:endParaRPr lang="ar-SA" sz="2800" kern="1200" dirty="0">
                  <a:solidFill>
                    <a:schemeClr val="bg1"/>
                  </a:solidFill>
                  <a:cs typeface="Fanan" pitchFamily="2" charset="-78"/>
                </a:endParaRPr>
              </a:p>
            </p:txBody>
          </p:sp>
        </p:grpSp>
      </p:grp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5F174C53-272F-E160-AA82-F7A3692EDB01}"/>
              </a:ext>
            </a:extLst>
          </p:cNvPr>
          <p:cNvSpPr txBox="1"/>
          <p:nvPr/>
        </p:nvSpPr>
        <p:spPr>
          <a:xfrm>
            <a:off x="1827816" y="1251823"/>
            <a:ext cx="1750087" cy="5281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81280" tIns="81280" rIns="81280" bIns="81280" numCol="1" spcCol="1270" anchor="ctr" anchorCtr="0">
            <a:noAutofit/>
          </a:bodyPr>
          <a:lstStyle/>
          <a:p>
            <a:pPr marL="0" lvl="0" indent="0" algn="ctr" defTabSz="14224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2000" dirty="0">
                <a:cs typeface="Fanan" pitchFamily="2" charset="-78"/>
              </a:rPr>
              <a:t>العمود الثاني  </a:t>
            </a:r>
            <a:endParaRPr lang="ar-SA" sz="2000" kern="1200" dirty="0">
              <a:cs typeface="Fanan" pitchFamily="2" charset="-78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2524F07F-7FA3-641F-A297-DD6BBA817264}"/>
              </a:ext>
            </a:extLst>
          </p:cNvPr>
          <p:cNvGrpSpPr/>
          <p:nvPr/>
        </p:nvGrpSpPr>
        <p:grpSpPr>
          <a:xfrm>
            <a:off x="10870439" y="1924776"/>
            <a:ext cx="923399" cy="4074085"/>
            <a:chOff x="7841490" y="1457073"/>
            <a:chExt cx="3597310" cy="4525273"/>
          </a:xfrm>
          <a:solidFill>
            <a:schemeClr val="bg2">
              <a:lumMod val="90000"/>
            </a:schemeClr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grpSp>
          <p:nvGrpSpPr>
            <p:cNvPr id="3" name="مجموعة 2">
              <a:extLst>
                <a:ext uri="{FF2B5EF4-FFF2-40B4-BE49-F238E27FC236}">
                  <a16:creationId xmlns:a16="http://schemas.microsoft.com/office/drawing/2014/main" id="{A60298CB-2DCF-0F07-0AD4-7E181B1E4B89}"/>
                </a:ext>
              </a:extLst>
            </p:cNvPr>
            <p:cNvGrpSpPr/>
            <p:nvPr/>
          </p:nvGrpSpPr>
          <p:grpSpPr>
            <a:xfrm>
              <a:off x="7841490" y="1457073"/>
              <a:ext cx="3597310" cy="719434"/>
              <a:chOff x="9674615" y="842928"/>
              <a:chExt cx="2005779" cy="401155"/>
            </a:xfrm>
            <a:grpFill/>
          </p:grpSpPr>
          <p:sp>
            <p:nvSpPr>
              <p:cNvPr id="54" name="مستطيل 8">
                <a:extLst>
                  <a:ext uri="{FF2B5EF4-FFF2-40B4-BE49-F238E27FC236}">
                    <a16:creationId xmlns:a16="http://schemas.microsoft.com/office/drawing/2014/main" id="{C18B5675-7F37-366D-A645-CDF949345FE3}"/>
                  </a:ext>
                </a:extLst>
              </p:cNvPr>
              <p:cNvSpPr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grpFill/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sp>
          <p:sp>
            <p:nvSpPr>
              <p:cNvPr id="59" name="مربع نص 58">
                <a:extLst>
                  <a:ext uri="{FF2B5EF4-FFF2-40B4-BE49-F238E27FC236}">
                    <a16:creationId xmlns:a16="http://schemas.microsoft.com/office/drawing/2014/main" id="{09DB3502-17B3-198A-0463-3D6B987BA698}"/>
                  </a:ext>
                </a:extLst>
              </p:cNvPr>
              <p:cNvSpPr txBox="1"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grpFill/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0" vert="horz" wrap="square" lIns="81280" tIns="81280" rIns="81280" bIns="81280" numCol="1" spcCol="1270" anchor="ctr" anchorCtr="0">
                <a:no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</a:t>
                </a:r>
                <a:endParaRPr kumimoji="0" lang="ar-SA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مجموعة 3">
              <a:extLst>
                <a:ext uri="{FF2B5EF4-FFF2-40B4-BE49-F238E27FC236}">
                  <a16:creationId xmlns:a16="http://schemas.microsoft.com/office/drawing/2014/main" id="{348BF8D4-BA8C-C780-B675-ED0F3E8B22E4}"/>
                </a:ext>
              </a:extLst>
            </p:cNvPr>
            <p:cNvGrpSpPr/>
            <p:nvPr/>
          </p:nvGrpSpPr>
          <p:grpSpPr>
            <a:xfrm>
              <a:off x="7841490" y="2442707"/>
              <a:ext cx="3597310" cy="719434"/>
              <a:chOff x="9674615" y="842928"/>
              <a:chExt cx="2005779" cy="401155"/>
            </a:xfrm>
            <a:grpFill/>
          </p:grpSpPr>
          <p:sp>
            <p:nvSpPr>
              <p:cNvPr id="52" name="مستطيل 8">
                <a:extLst>
                  <a:ext uri="{FF2B5EF4-FFF2-40B4-BE49-F238E27FC236}">
                    <a16:creationId xmlns:a16="http://schemas.microsoft.com/office/drawing/2014/main" id="{04F603A9-209B-C0AF-4ECD-7A80CD3E28BA}"/>
                  </a:ext>
                </a:extLst>
              </p:cNvPr>
              <p:cNvSpPr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grpFill/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sp>
          <p:sp>
            <p:nvSpPr>
              <p:cNvPr id="53" name="مربع نص 52">
                <a:extLst>
                  <a:ext uri="{FF2B5EF4-FFF2-40B4-BE49-F238E27FC236}">
                    <a16:creationId xmlns:a16="http://schemas.microsoft.com/office/drawing/2014/main" id="{2762351B-A6FD-F134-4A63-149D409F4F41}"/>
                  </a:ext>
                </a:extLst>
              </p:cNvPr>
              <p:cNvSpPr txBox="1"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grpFill/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0" vert="horz" wrap="square" lIns="81280" tIns="81280" rIns="81280" bIns="81280" numCol="1" spcCol="1270" anchor="ctr" anchorCtr="0">
                <a:noAutofit/>
              </a:bodyPr>
              <a:lstStyle/>
              <a:p>
                <a:pPr marL="0" marR="0" indent="0" algn="ctr" rtl="1" eaLnBrk="1" fontAlgn="auto" latinLnBrk="0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0" kern="1200" spc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+mn-ea"/>
                    <a:cs typeface="+mn-cs"/>
                  </a:rPr>
                  <a:t>2</a:t>
                </a:r>
                <a:endParaRPr lang="ar-SA" sz="3200" dirty="0">
                  <a:effectLst/>
                </a:endParaRPr>
              </a:p>
            </p:txBody>
          </p:sp>
        </p:grpSp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id="{CC9D903C-981E-4014-5B79-C026CB59F947}"/>
                </a:ext>
              </a:extLst>
            </p:cNvPr>
            <p:cNvGrpSpPr/>
            <p:nvPr/>
          </p:nvGrpSpPr>
          <p:grpSpPr>
            <a:xfrm>
              <a:off x="7841490" y="3373625"/>
              <a:ext cx="3597310" cy="719434"/>
              <a:chOff x="9674615" y="842928"/>
              <a:chExt cx="2005779" cy="401155"/>
            </a:xfrm>
            <a:grpFill/>
          </p:grpSpPr>
          <p:sp>
            <p:nvSpPr>
              <p:cNvPr id="50" name="مستطيل 8">
                <a:extLst>
                  <a:ext uri="{FF2B5EF4-FFF2-40B4-BE49-F238E27FC236}">
                    <a16:creationId xmlns:a16="http://schemas.microsoft.com/office/drawing/2014/main" id="{9DFC544B-EF39-30A6-4CE2-F0A52089FE64}"/>
                  </a:ext>
                </a:extLst>
              </p:cNvPr>
              <p:cNvSpPr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grpFill/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sp>
          <p:sp>
            <p:nvSpPr>
              <p:cNvPr id="51" name="مربع نص 50">
                <a:extLst>
                  <a:ext uri="{FF2B5EF4-FFF2-40B4-BE49-F238E27FC236}">
                    <a16:creationId xmlns:a16="http://schemas.microsoft.com/office/drawing/2014/main" id="{C1C9C134-3B3C-A6C5-CB05-5AD179A2328C}"/>
                  </a:ext>
                </a:extLst>
              </p:cNvPr>
              <p:cNvSpPr txBox="1"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grpFill/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0" vert="horz" wrap="square" lIns="81280" tIns="81280" rIns="81280" bIns="81280" numCol="1" spcCol="1270" anchor="ctr" anchorCtr="0">
                <a:noAutofit/>
              </a:bodyPr>
              <a:lstStyle/>
              <a:p>
                <a:pPr marL="0" algn="ctr" rtl="1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>
                    <a:effectLst/>
                  </a:rPr>
                  <a:t>3</a:t>
                </a:r>
                <a:endParaRPr lang="ar-SA" sz="3200" dirty="0">
                  <a:effectLst/>
                </a:endParaRPr>
              </a:p>
            </p:txBody>
          </p:sp>
        </p:grpSp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FF906594-69C1-5830-64DE-137010F4EE77}"/>
                </a:ext>
              </a:extLst>
            </p:cNvPr>
            <p:cNvGrpSpPr/>
            <p:nvPr/>
          </p:nvGrpSpPr>
          <p:grpSpPr>
            <a:xfrm>
              <a:off x="7841490" y="4331552"/>
              <a:ext cx="3597310" cy="719434"/>
              <a:chOff x="9674615" y="842928"/>
              <a:chExt cx="2005779" cy="401155"/>
            </a:xfrm>
            <a:grpFill/>
          </p:grpSpPr>
          <p:sp>
            <p:nvSpPr>
              <p:cNvPr id="47" name="مستطيل 8">
                <a:extLst>
                  <a:ext uri="{FF2B5EF4-FFF2-40B4-BE49-F238E27FC236}">
                    <a16:creationId xmlns:a16="http://schemas.microsoft.com/office/drawing/2014/main" id="{52A35E3B-CC79-4E79-E342-67F739446096}"/>
                  </a:ext>
                </a:extLst>
              </p:cNvPr>
              <p:cNvSpPr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grpFill/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sp>
          <p:sp>
            <p:nvSpPr>
              <p:cNvPr id="49" name="مربع نص 48">
                <a:extLst>
                  <a:ext uri="{FF2B5EF4-FFF2-40B4-BE49-F238E27FC236}">
                    <a16:creationId xmlns:a16="http://schemas.microsoft.com/office/drawing/2014/main" id="{67F98A83-C600-50EB-B8FB-58B1B68157FB}"/>
                  </a:ext>
                </a:extLst>
              </p:cNvPr>
              <p:cNvSpPr txBox="1"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grpFill/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0" vert="horz" wrap="square" lIns="81280" tIns="81280" rIns="81280" bIns="81280" numCol="1" spcCol="1270" anchor="ctr" anchorCtr="0">
                <a:noAutofit/>
              </a:bodyPr>
              <a:lstStyle/>
              <a:p>
                <a:pPr marL="0" lvl="0" indent="0" algn="ctr" defTabSz="142240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800" kern="1200" dirty="0">
                    <a:cs typeface="Fanan" pitchFamily="2" charset="-78"/>
                  </a:rPr>
                  <a:t>4</a:t>
                </a:r>
                <a:endParaRPr lang="ar-SA" sz="2800" kern="1200" dirty="0">
                  <a:cs typeface="Fanan" pitchFamily="2" charset="-78"/>
                </a:endParaRPr>
              </a:p>
            </p:txBody>
          </p:sp>
        </p:grpSp>
        <p:grpSp>
          <p:nvGrpSpPr>
            <p:cNvPr id="10" name="مجموعة 9">
              <a:extLst>
                <a:ext uri="{FF2B5EF4-FFF2-40B4-BE49-F238E27FC236}">
                  <a16:creationId xmlns:a16="http://schemas.microsoft.com/office/drawing/2014/main" id="{30E632A7-7D78-F18F-6AD4-1325A92717DD}"/>
                </a:ext>
              </a:extLst>
            </p:cNvPr>
            <p:cNvGrpSpPr/>
            <p:nvPr/>
          </p:nvGrpSpPr>
          <p:grpSpPr>
            <a:xfrm>
              <a:off x="7841490" y="5262912"/>
              <a:ext cx="3597310" cy="719434"/>
              <a:chOff x="9674615" y="842928"/>
              <a:chExt cx="2005779" cy="401155"/>
            </a:xfrm>
            <a:grpFill/>
          </p:grpSpPr>
          <p:sp>
            <p:nvSpPr>
              <p:cNvPr id="23" name="مستطيل 8">
                <a:extLst>
                  <a:ext uri="{FF2B5EF4-FFF2-40B4-BE49-F238E27FC236}">
                    <a16:creationId xmlns:a16="http://schemas.microsoft.com/office/drawing/2014/main" id="{95D84838-16E1-346A-D0C0-B2B29A1AE648}"/>
                  </a:ext>
                </a:extLst>
              </p:cNvPr>
              <p:cNvSpPr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grpFill/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sp>
          <p:sp>
            <p:nvSpPr>
              <p:cNvPr id="24" name="مربع نص 23">
                <a:extLst>
                  <a:ext uri="{FF2B5EF4-FFF2-40B4-BE49-F238E27FC236}">
                    <a16:creationId xmlns:a16="http://schemas.microsoft.com/office/drawing/2014/main" id="{B796F935-5FFA-D348-FFD3-B1B2FBCC73C0}"/>
                  </a:ext>
                </a:extLst>
              </p:cNvPr>
              <p:cNvSpPr txBox="1"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grpFill/>
              <a:ln>
                <a:noFill/>
              </a:ln>
              <a:effectLst/>
              <a:sp3d prstMaterial="softEdge">
                <a:bevelT w="127000" prst="artDeco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0" vert="horz" wrap="square" lIns="81280" tIns="81280" rIns="81280" bIns="81280" numCol="1" spcCol="1270" anchor="ctr" anchorCtr="0">
                <a:noAutofit/>
              </a:bodyPr>
              <a:lstStyle/>
              <a:p>
                <a:pPr marL="0" lvl="0" indent="0" algn="ctr" defTabSz="142240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800" dirty="0">
                    <a:cs typeface="Fanan" pitchFamily="2" charset="-78"/>
                  </a:rPr>
                  <a:t>5</a:t>
                </a:r>
                <a:endParaRPr lang="ar-SA" sz="2800" kern="1200" dirty="0">
                  <a:cs typeface="Fanan" pitchFamily="2" charset="-78"/>
                </a:endParaRPr>
              </a:p>
            </p:txBody>
          </p:sp>
        </p:grpSp>
      </p:grpSp>
      <p:sp>
        <p:nvSpPr>
          <p:cNvPr id="60" name="قوس متوسط مزدوج 59">
            <a:extLst>
              <a:ext uri="{FF2B5EF4-FFF2-40B4-BE49-F238E27FC236}">
                <a16:creationId xmlns:a16="http://schemas.microsoft.com/office/drawing/2014/main" id="{EC669B41-EE13-4162-D974-DBED799649E9}"/>
              </a:ext>
            </a:extLst>
          </p:cNvPr>
          <p:cNvSpPr/>
          <p:nvPr/>
        </p:nvSpPr>
        <p:spPr>
          <a:xfrm>
            <a:off x="5679779" y="1872324"/>
            <a:ext cx="1099510" cy="752608"/>
          </a:xfrm>
          <a:prstGeom prst="bracketPair">
            <a:avLst/>
          </a:prstGeom>
          <a:solidFill>
            <a:schemeClr val="bg2"/>
          </a:solidFill>
          <a:ln>
            <a:solidFill>
              <a:srgbClr val="4FBCB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1" name="قوس متوسط مزدوج 60">
            <a:extLst>
              <a:ext uri="{FF2B5EF4-FFF2-40B4-BE49-F238E27FC236}">
                <a16:creationId xmlns:a16="http://schemas.microsoft.com/office/drawing/2014/main" id="{847FCD59-8374-1CDF-39F1-CE941D9ABD1A}"/>
              </a:ext>
            </a:extLst>
          </p:cNvPr>
          <p:cNvSpPr/>
          <p:nvPr/>
        </p:nvSpPr>
        <p:spPr>
          <a:xfrm>
            <a:off x="5679779" y="2787154"/>
            <a:ext cx="1099510" cy="752608"/>
          </a:xfrm>
          <a:prstGeom prst="bracketPair">
            <a:avLst/>
          </a:prstGeom>
          <a:solidFill>
            <a:schemeClr val="bg2"/>
          </a:solidFill>
          <a:ln>
            <a:solidFill>
              <a:srgbClr val="4FBCB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2" name="قوس متوسط مزدوج 61">
            <a:extLst>
              <a:ext uri="{FF2B5EF4-FFF2-40B4-BE49-F238E27FC236}">
                <a16:creationId xmlns:a16="http://schemas.microsoft.com/office/drawing/2014/main" id="{7364E49A-7640-AD65-427B-F1AB6AABFD6D}"/>
              </a:ext>
            </a:extLst>
          </p:cNvPr>
          <p:cNvSpPr/>
          <p:nvPr/>
        </p:nvSpPr>
        <p:spPr>
          <a:xfrm>
            <a:off x="5690403" y="3640875"/>
            <a:ext cx="1099510" cy="752608"/>
          </a:xfrm>
          <a:prstGeom prst="bracketPair">
            <a:avLst/>
          </a:prstGeom>
          <a:solidFill>
            <a:schemeClr val="bg2"/>
          </a:solidFill>
          <a:ln>
            <a:solidFill>
              <a:srgbClr val="4FBCB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3" name="قوس متوسط مزدوج 62">
            <a:extLst>
              <a:ext uri="{FF2B5EF4-FFF2-40B4-BE49-F238E27FC236}">
                <a16:creationId xmlns:a16="http://schemas.microsoft.com/office/drawing/2014/main" id="{8F730009-5360-9DCD-FDF7-5609C81A19AE}"/>
              </a:ext>
            </a:extLst>
          </p:cNvPr>
          <p:cNvSpPr/>
          <p:nvPr/>
        </p:nvSpPr>
        <p:spPr>
          <a:xfrm>
            <a:off x="5679779" y="4487674"/>
            <a:ext cx="1099510" cy="752608"/>
          </a:xfrm>
          <a:prstGeom prst="bracketPair">
            <a:avLst/>
          </a:prstGeom>
          <a:solidFill>
            <a:schemeClr val="bg2"/>
          </a:solidFill>
          <a:ln>
            <a:solidFill>
              <a:srgbClr val="4FBCB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4" name="قوس متوسط مزدوج 63">
            <a:extLst>
              <a:ext uri="{FF2B5EF4-FFF2-40B4-BE49-F238E27FC236}">
                <a16:creationId xmlns:a16="http://schemas.microsoft.com/office/drawing/2014/main" id="{C3DA4DC8-6A81-A6F6-D48A-BFF5EF238E6D}"/>
              </a:ext>
            </a:extLst>
          </p:cNvPr>
          <p:cNvSpPr/>
          <p:nvPr/>
        </p:nvSpPr>
        <p:spPr>
          <a:xfrm>
            <a:off x="5690403" y="5341395"/>
            <a:ext cx="1099510" cy="752608"/>
          </a:xfrm>
          <a:prstGeom prst="bracketPair">
            <a:avLst/>
          </a:prstGeom>
          <a:solidFill>
            <a:schemeClr val="bg2"/>
          </a:solidFill>
          <a:ln>
            <a:solidFill>
              <a:srgbClr val="4FBCB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5" name="صورة 64">
            <a:extLst>
              <a:ext uri="{FF2B5EF4-FFF2-40B4-BE49-F238E27FC236}">
                <a16:creationId xmlns:a16="http://schemas.microsoft.com/office/drawing/2014/main" id="{1766ADA5-1CAB-1602-210B-62DB51A476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3A44F"/>
              </a:clrFrom>
              <a:clrTo>
                <a:srgbClr val="F3A44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7" r="21507"/>
          <a:stretch/>
        </p:blipFill>
        <p:spPr>
          <a:xfrm>
            <a:off x="-11151" y="0"/>
            <a:ext cx="1286189" cy="111524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7269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4588969" y="284476"/>
            <a:ext cx="3435915" cy="2731274"/>
            <a:chOff x="6191037" y="861181"/>
            <a:chExt cx="4641136" cy="3902006"/>
          </a:xfrm>
        </p:grpSpPr>
        <p:sp>
          <p:nvSpPr>
            <p:cNvPr id="14" name="矩形 13"/>
            <p:cNvSpPr/>
            <p:nvPr/>
          </p:nvSpPr>
          <p:spPr>
            <a:xfrm rot="1800000">
              <a:off x="7430050" y="1670286"/>
              <a:ext cx="3402123" cy="3092901"/>
            </a:xfrm>
            <a:prstGeom prst="rect">
              <a:avLst/>
            </a:prstGeom>
            <a:gradFill>
              <a:gsLst>
                <a:gs pos="0">
                  <a:srgbClr val="FFFFFF">
                    <a:lumMod val="50000"/>
                  </a:srgbClr>
                </a:gs>
                <a:gs pos="82000">
                  <a:srgbClr val="F8F8F8">
                    <a:alpha val="0"/>
                  </a:srgbClr>
                </a:gs>
              </a:gsLst>
              <a:lin ang="6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540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6191037" y="861181"/>
              <a:ext cx="3115200" cy="3115201"/>
            </a:xfrm>
            <a:prstGeom prst="ellipse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60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F20E9AAB-A1C1-4A16-97A7-42D58D2E3FB4}"/>
              </a:ext>
            </a:extLst>
          </p:cNvPr>
          <p:cNvSpPr txBox="1">
            <a:spLocks/>
          </p:cNvSpPr>
          <p:nvPr/>
        </p:nvSpPr>
        <p:spPr>
          <a:xfrm>
            <a:off x="195398" y="2777831"/>
            <a:ext cx="11093380" cy="1995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lvl="0" algn="ctr" rtl="1">
              <a:buClr>
                <a:srgbClr val="003849"/>
              </a:buClr>
              <a:defRPr/>
            </a:pPr>
            <a:r>
              <a:rPr kumimoji="0" lang="ar-SA" sz="6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Fanan" pitchFamily="2" charset="-78"/>
                <a:sym typeface="Pangolin"/>
              </a:rPr>
              <a:t>الوحدة الثالثة </a:t>
            </a:r>
            <a:br>
              <a:rPr kumimoji="0" lang="ar-SA" sz="6600" b="1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25000"/>
                  </a:srgbClr>
                </a:solidFill>
                <a:effectLst/>
                <a:uLnTx/>
                <a:uFillTx/>
                <a:cs typeface="Fanan" pitchFamily="2" charset="-78"/>
                <a:sym typeface="Pangolin"/>
              </a:rPr>
            </a:br>
            <a:r>
              <a:rPr lang="ar-SA" sz="4800" kern="0" dirty="0">
                <a:solidFill>
                  <a:schemeClr val="tx1"/>
                </a:solidFill>
                <a:cs typeface="Fanan" pitchFamily="2" charset="-78"/>
              </a:rPr>
              <a:t>البرمجة باستخدام لغة ترميز النص التشعبي (</a:t>
            </a:r>
            <a:r>
              <a:rPr lang="en-US" sz="4800" kern="0" dirty="0">
                <a:solidFill>
                  <a:schemeClr val="tx1"/>
                </a:solidFill>
                <a:cs typeface="Fanan" pitchFamily="2" charset="-78"/>
              </a:rPr>
              <a:t>HTML</a:t>
            </a:r>
            <a:r>
              <a:rPr lang="ar-SA" sz="4800" kern="0" dirty="0">
                <a:solidFill>
                  <a:schemeClr val="tx1"/>
                </a:solidFill>
                <a:cs typeface="Fanan" pitchFamily="2" charset="-78"/>
              </a:rPr>
              <a:t>)</a:t>
            </a:r>
            <a:endParaRPr kumimoji="0" lang="en-SA" sz="4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Fanan" pitchFamily="2" charset="-78"/>
              <a:sym typeface="Pangolin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7E762034-4D4F-F095-9CA5-49012ACA55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07" b="37093"/>
          <a:stretch>
            <a:fillRect/>
          </a:stretch>
        </p:blipFill>
        <p:spPr>
          <a:xfrm>
            <a:off x="-11151" y="4772967"/>
            <a:ext cx="12203151" cy="2085033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4D3CD8E4-149C-1B93-ABB0-2EE4814302D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A44F"/>
              </a:clrFrom>
              <a:clrTo>
                <a:srgbClr val="F3A44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745" y="284476"/>
            <a:ext cx="4016826" cy="22100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0792969" y="186707"/>
            <a:ext cx="154940" cy="30527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867" b="1" spc="-353" dirty="0">
                <a:solidFill>
                  <a:srgbClr val="FFFFFF"/>
                </a:solidFill>
                <a:latin typeface="DejaVu Sans"/>
                <a:cs typeface="DejaVu Sans"/>
              </a:rPr>
              <a:t>1</a:t>
            </a:r>
            <a:endParaRPr sz="1867" dirty="0">
              <a:latin typeface="DejaVu Sans"/>
              <a:cs typeface="DejaVu Sans"/>
            </a:endParaRPr>
          </a:p>
        </p:txBody>
      </p:sp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6307" b="37093"/>
          <a:stretch>
            <a:fillRect/>
          </a:stretch>
        </p:blipFill>
        <p:spPr>
          <a:xfrm>
            <a:off x="0" y="6008914"/>
            <a:ext cx="12203151" cy="880208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07817402-FCA3-93CB-A05A-06FB35242504}"/>
              </a:ext>
            </a:extLst>
          </p:cNvPr>
          <p:cNvSpPr/>
          <p:nvPr/>
        </p:nvSpPr>
        <p:spPr>
          <a:xfrm>
            <a:off x="1366577" y="215063"/>
            <a:ext cx="10825424" cy="719434"/>
          </a:xfrm>
          <a:prstGeom prst="rect">
            <a:avLst/>
          </a:prstGeom>
          <a:solidFill>
            <a:srgbClr val="44546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dirty="0">
                <a:cs typeface="Fanan" pitchFamily="2" charset="-78"/>
              </a:rPr>
              <a:t>تقومي ختامي: صل الوسم في العامود الأول بما يناسبه في العمود الثاني : </a:t>
            </a:r>
          </a:p>
        </p:txBody>
      </p: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3BA4CBAA-DC0A-E70E-4FF6-DB9F6E2DF188}"/>
              </a:ext>
            </a:extLst>
          </p:cNvPr>
          <p:cNvGrpSpPr/>
          <p:nvPr/>
        </p:nvGrpSpPr>
        <p:grpSpPr>
          <a:xfrm>
            <a:off x="6879439" y="1939971"/>
            <a:ext cx="3913530" cy="4074085"/>
            <a:chOff x="7841490" y="1457073"/>
            <a:chExt cx="3597310" cy="4525273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8" name="مجموعة 7">
              <a:extLst>
                <a:ext uri="{FF2B5EF4-FFF2-40B4-BE49-F238E27FC236}">
                  <a16:creationId xmlns:a16="http://schemas.microsoft.com/office/drawing/2014/main" id="{85224615-97FB-7736-FDD2-97E49BD364FA}"/>
                </a:ext>
              </a:extLst>
            </p:cNvPr>
            <p:cNvGrpSpPr/>
            <p:nvPr/>
          </p:nvGrpSpPr>
          <p:grpSpPr>
            <a:xfrm>
              <a:off x="7841490" y="1457073"/>
              <a:ext cx="3597310" cy="719434"/>
              <a:chOff x="9674615" y="842928"/>
              <a:chExt cx="2005779" cy="401155"/>
            </a:xfrm>
            <a:solidFill>
              <a:srgbClr val="B5DBF8"/>
            </a:solidFill>
          </p:grpSpPr>
          <p:sp>
            <p:nvSpPr>
              <p:cNvPr id="9" name="مستطيل 8">
                <a:extLst>
                  <a:ext uri="{FF2B5EF4-FFF2-40B4-BE49-F238E27FC236}">
                    <a16:creationId xmlns:a16="http://schemas.microsoft.com/office/drawing/2014/main" id="{A835DE71-7978-A121-CA0A-6B8919058F6D}"/>
                  </a:ext>
                </a:extLst>
              </p:cNvPr>
              <p:cNvSpPr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sp>
          <p:sp>
            <p:nvSpPr>
              <p:cNvPr id="12" name="مربع نص 11">
                <a:extLst>
                  <a:ext uri="{FF2B5EF4-FFF2-40B4-BE49-F238E27FC236}">
                    <a16:creationId xmlns:a16="http://schemas.microsoft.com/office/drawing/2014/main" id="{B56A50EC-D79D-B17A-2781-1BC33C956F1D}"/>
                  </a:ext>
                </a:extLst>
              </p:cNvPr>
              <p:cNvSpPr txBox="1"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solidFill>
                <a:srgbClr val="B5DBF8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0" vert="horz" wrap="square" lIns="81280" tIns="81280" rIns="81280" bIns="81280" numCol="1" spcCol="1270" anchor="ctr" anchorCtr="0">
                <a:no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&lt;h1&gt; &lt;h6&gt;</a:t>
                </a:r>
                <a:endParaRPr kumimoji="0" lang="ar-SA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" name="مجموعة 12">
              <a:extLst>
                <a:ext uri="{FF2B5EF4-FFF2-40B4-BE49-F238E27FC236}">
                  <a16:creationId xmlns:a16="http://schemas.microsoft.com/office/drawing/2014/main" id="{DE69DCD9-C08C-86CC-8BE0-49BA2E9F4DC8}"/>
                </a:ext>
              </a:extLst>
            </p:cNvPr>
            <p:cNvGrpSpPr/>
            <p:nvPr/>
          </p:nvGrpSpPr>
          <p:grpSpPr>
            <a:xfrm>
              <a:off x="7841490" y="2442707"/>
              <a:ext cx="3597310" cy="719434"/>
              <a:chOff x="9674615" y="842928"/>
              <a:chExt cx="2005779" cy="401155"/>
            </a:xfrm>
            <a:solidFill>
              <a:srgbClr val="B5DBF8"/>
            </a:solidFill>
          </p:grpSpPr>
          <p:sp>
            <p:nvSpPr>
              <p:cNvPr id="14" name="مستطيل 8">
                <a:extLst>
                  <a:ext uri="{FF2B5EF4-FFF2-40B4-BE49-F238E27FC236}">
                    <a16:creationId xmlns:a16="http://schemas.microsoft.com/office/drawing/2014/main" id="{0A078770-5DDC-7665-9A95-3255B4665161}"/>
                  </a:ext>
                </a:extLst>
              </p:cNvPr>
              <p:cNvSpPr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sp>
          <p:sp>
            <p:nvSpPr>
              <p:cNvPr id="15" name="مربع نص 14">
                <a:extLst>
                  <a:ext uri="{FF2B5EF4-FFF2-40B4-BE49-F238E27FC236}">
                    <a16:creationId xmlns:a16="http://schemas.microsoft.com/office/drawing/2014/main" id="{C34AC887-A558-0CC6-C482-4326DA262366}"/>
                  </a:ext>
                </a:extLst>
              </p:cNvPr>
              <p:cNvSpPr txBox="1"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solidFill>
                <a:srgbClr val="B5DBF8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0" vert="horz" wrap="square" lIns="81280" tIns="81280" rIns="81280" bIns="81280" numCol="1" spcCol="1270" anchor="ctr" anchorCtr="0">
                <a:noAutofit/>
              </a:bodyPr>
              <a:lstStyle/>
              <a:p>
                <a:pPr marL="0" marR="0" indent="0" algn="ctr" rtl="1" eaLnBrk="1" fontAlgn="auto" latinLnBrk="0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0" kern="1200" spc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+mn-ea"/>
                    <a:cs typeface="+mn-cs"/>
                  </a:rPr>
                  <a:t>&lt;br&gt;</a:t>
                </a:r>
                <a:endParaRPr lang="ar-SA" sz="3200" dirty="0">
                  <a:effectLst/>
                </a:endParaRPr>
              </a:p>
            </p:txBody>
          </p:sp>
        </p:grpSp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62BC5A54-1BD7-4D85-5BE1-D0B4905D61E4}"/>
                </a:ext>
              </a:extLst>
            </p:cNvPr>
            <p:cNvGrpSpPr/>
            <p:nvPr/>
          </p:nvGrpSpPr>
          <p:grpSpPr>
            <a:xfrm>
              <a:off x="7841490" y="3373625"/>
              <a:ext cx="3597310" cy="719434"/>
              <a:chOff x="9674615" y="842928"/>
              <a:chExt cx="2005779" cy="401155"/>
            </a:xfrm>
            <a:solidFill>
              <a:srgbClr val="B5DBF8"/>
            </a:solidFill>
          </p:grpSpPr>
          <p:sp>
            <p:nvSpPr>
              <p:cNvPr id="17" name="مستطيل 8">
                <a:extLst>
                  <a:ext uri="{FF2B5EF4-FFF2-40B4-BE49-F238E27FC236}">
                    <a16:creationId xmlns:a16="http://schemas.microsoft.com/office/drawing/2014/main" id="{48F3E4E1-6D9A-8D96-AB4B-22791AAC92BB}"/>
                  </a:ext>
                </a:extLst>
              </p:cNvPr>
              <p:cNvSpPr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sp>
          <p:sp>
            <p:nvSpPr>
              <p:cNvPr id="18" name="مربع نص 17">
                <a:extLst>
                  <a:ext uri="{FF2B5EF4-FFF2-40B4-BE49-F238E27FC236}">
                    <a16:creationId xmlns:a16="http://schemas.microsoft.com/office/drawing/2014/main" id="{442FA6CF-3DD0-0465-7FFB-E4DF6FFD2095}"/>
                  </a:ext>
                </a:extLst>
              </p:cNvPr>
              <p:cNvSpPr txBox="1"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solidFill>
                <a:srgbClr val="B5DBF8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0" vert="horz" wrap="square" lIns="81280" tIns="81280" rIns="81280" bIns="81280" numCol="1" spcCol="1270" anchor="ctr" anchorCtr="0">
                <a:noAutofit/>
              </a:bodyPr>
              <a:lstStyle/>
              <a:p>
                <a:pPr marL="0" algn="ctr" rtl="1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+mn-ea"/>
                    <a:cs typeface="+mn-cs"/>
                  </a:rPr>
                  <a:t>&lt;p&gt;</a:t>
                </a:r>
                <a:endParaRPr lang="ar-SA" sz="3200" dirty="0">
                  <a:effectLst/>
                </a:endParaRPr>
              </a:p>
            </p:txBody>
          </p:sp>
        </p:grpSp>
        <p:grpSp>
          <p:nvGrpSpPr>
            <p:cNvPr id="19" name="مجموعة 18">
              <a:extLst>
                <a:ext uri="{FF2B5EF4-FFF2-40B4-BE49-F238E27FC236}">
                  <a16:creationId xmlns:a16="http://schemas.microsoft.com/office/drawing/2014/main" id="{55129A0C-E133-6B94-C9B2-E001DF113547}"/>
                </a:ext>
              </a:extLst>
            </p:cNvPr>
            <p:cNvGrpSpPr/>
            <p:nvPr/>
          </p:nvGrpSpPr>
          <p:grpSpPr>
            <a:xfrm>
              <a:off x="7841490" y="4331552"/>
              <a:ext cx="3597310" cy="719434"/>
              <a:chOff x="9674615" y="842928"/>
              <a:chExt cx="2005779" cy="401155"/>
            </a:xfrm>
            <a:solidFill>
              <a:srgbClr val="B5DBF8"/>
            </a:solidFill>
          </p:grpSpPr>
          <p:sp>
            <p:nvSpPr>
              <p:cNvPr id="20" name="مستطيل 8">
                <a:extLst>
                  <a:ext uri="{FF2B5EF4-FFF2-40B4-BE49-F238E27FC236}">
                    <a16:creationId xmlns:a16="http://schemas.microsoft.com/office/drawing/2014/main" id="{A53C2E9B-379C-4176-39D4-B60AB010A008}"/>
                  </a:ext>
                </a:extLst>
              </p:cNvPr>
              <p:cNvSpPr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sp>
          <p:sp>
            <p:nvSpPr>
              <p:cNvPr id="22" name="مربع نص 21">
                <a:extLst>
                  <a:ext uri="{FF2B5EF4-FFF2-40B4-BE49-F238E27FC236}">
                    <a16:creationId xmlns:a16="http://schemas.microsoft.com/office/drawing/2014/main" id="{BB42DB23-CA84-FC89-A646-866E6EA45190}"/>
                  </a:ext>
                </a:extLst>
              </p:cNvPr>
              <p:cNvSpPr txBox="1"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solidFill>
                <a:srgbClr val="B5DBF8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0" vert="horz" wrap="square" lIns="81280" tIns="81280" rIns="81280" bIns="81280" numCol="1" spcCol="1270" anchor="ctr" anchorCtr="0">
                <a:noAutofit/>
              </a:bodyPr>
              <a:lstStyle/>
              <a:p>
                <a:pPr marL="0" lvl="0" indent="0" algn="ctr" defTabSz="142240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800" kern="1200" dirty="0">
                    <a:cs typeface="Fanan" pitchFamily="2" charset="-78"/>
                  </a:rPr>
                  <a:t>&lt;!DOCTYPE&gt;</a:t>
                </a:r>
                <a:endParaRPr lang="ar-SA" sz="2800" kern="1200" dirty="0">
                  <a:cs typeface="Fanan" pitchFamily="2" charset="-78"/>
                </a:endParaRPr>
              </a:p>
            </p:txBody>
          </p:sp>
        </p:grpSp>
        <p:grpSp>
          <p:nvGrpSpPr>
            <p:cNvPr id="25" name="مجموعة 24">
              <a:extLst>
                <a:ext uri="{FF2B5EF4-FFF2-40B4-BE49-F238E27FC236}">
                  <a16:creationId xmlns:a16="http://schemas.microsoft.com/office/drawing/2014/main" id="{D5CBCE0B-5FA4-F161-84AB-6229359282EC}"/>
                </a:ext>
              </a:extLst>
            </p:cNvPr>
            <p:cNvGrpSpPr/>
            <p:nvPr/>
          </p:nvGrpSpPr>
          <p:grpSpPr>
            <a:xfrm>
              <a:off x="7841490" y="5262912"/>
              <a:ext cx="3597310" cy="719434"/>
              <a:chOff x="9674615" y="842928"/>
              <a:chExt cx="2005779" cy="401155"/>
            </a:xfrm>
            <a:solidFill>
              <a:srgbClr val="B5DBF8"/>
            </a:solidFill>
          </p:grpSpPr>
          <p:sp>
            <p:nvSpPr>
              <p:cNvPr id="26" name="مستطيل 8">
                <a:extLst>
                  <a:ext uri="{FF2B5EF4-FFF2-40B4-BE49-F238E27FC236}">
                    <a16:creationId xmlns:a16="http://schemas.microsoft.com/office/drawing/2014/main" id="{5F40BC55-9306-3522-82FC-3374633252BB}"/>
                  </a:ext>
                </a:extLst>
              </p:cNvPr>
              <p:cNvSpPr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sp>
          <p:sp>
            <p:nvSpPr>
              <p:cNvPr id="27" name="مربع نص 26">
                <a:extLst>
                  <a:ext uri="{FF2B5EF4-FFF2-40B4-BE49-F238E27FC236}">
                    <a16:creationId xmlns:a16="http://schemas.microsoft.com/office/drawing/2014/main" id="{AE0EE978-649C-46FF-57DF-110532314CA4}"/>
                  </a:ext>
                </a:extLst>
              </p:cNvPr>
              <p:cNvSpPr txBox="1"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solidFill>
                <a:srgbClr val="B5DBF8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0" vert="horz" wrap="square" lIns="81280" tIns="81280" rIns="81280" bIns="81280" numCol="1" spcCol="1270" anchor="ctr" anchorCtr="0">
                <a:noAutofit/>
              </a:bodyPr>
              <a:lstStyle/>
              <a:p>
                <a:pPr marL="0" lvl="0" indent="0" algn="ctr" defTabSz="142240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800" dirty="0">
                    <a:cs typeface="Fanan" pitchFamily="2" charset="-78"/>
                  </a:rPr>
                  <a:t>&lt;title&gt;</a:t>
                </a:r>
                <a:endParaRPr lang="ar-SA" sz="2800" kern="1200" dirty="0">
                  <a:cs typeface="Fanan" pitchFamily="2" charset="-78"/>
                </a:endParaRPr>
              </a:p>
            </p:txBody>
          </p:sp>
        </p:grpSp>
      </p:grp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0A4EA717-8526-903C-4AA7-E0063A7C29EE}"/>
              </a:ext>
            </a:extLst>
          </p:cNvPr>
          <p:cNvSpPr txBox="1"/>
          <p:nvPr/>
        </p:nvSpPr>
        <p:spPr>
          <a:xfrm>
            <a:off x="8271883" y="1180859"/>
            <a:ext cx="1750087" cy="5281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81280" tIns="81280" rIns="81280" bIns="81280" numCol="1" spcCol="1270" anchor="ctr" anchorCtr="0">
            <a:noAutofit/>
          </a:bodyPr>
          <a:lstStyle/>
          <a:p>
            <a:pPr marL="0" lvl="0" indent="0" algn="ctr" defTabSz="14224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2000" dirty="0">
                <a:cs typeface="Fanan" pitchFamily="2" charset="-78"/>
              </a:rPr>
              <a:t>العمود الأول </a:t>
            </a:r>
            <a:endParaRPr lang="ar-SA" sz="2000" kern="1200" dirty="0">
              <a:cs typeface="Fanan" pitchFamily="2" charset="-78"/>
            </a:endParaRPr>
          </a:p>
        </p:txBody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482A6728-3852-8738-E276-F0BA043D025E}"/>
              </a:ext>
            </a:extLst>
          </p:cNvPr>
          <p:cNvGrpSpPr/>
          <p:nvPr/>
        </p:nvGrpSpPr>
        <p:grpSpPr>
          <a:xfrm>
            <a:off x="232241" y="1924776"/>
            <a:ext cx="5368636" cy="4074085"/>
            <a:chOff x="7841490" y="1457073"/>
            <a:chExt cx="3597310" cy="4525273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31" name="مجموعة 30">
              <a:extLst>
                <a:ext uri="{FF2B5EF4-FFF2-40B4-BE49-F238E27FC236}">
                  <a16:creationId xmlns:a16="http://schemas.microsoft.com/office/drawing/2014/main" id="{33F6945C-AA0D-7C7C-6596-65AF0BC718C7}"/>
                </a:ext>
              </a:extLst>
            </p:cNvPr>
            <p:cNvGrpSpPr/>
            <p:nvPr/>
          </p:nvGrpSpPr>
          <p:grpSpPr>
            <a:xfrm>
              <a:off x="7841490" y="1457073"/>
              <a:ext cx="3597310" cy="719434"/>
              <a:chOff x="9674615" y="842928"/>
              <a:chExt cx="2005779" cy="401155"/>
            </a:xfrm>
            <a:solidFill>
              <a:srgbClr val="B5DBF8"/>
            </a:solidFill>
          </p:grpSpPr>
          <p:sp>
            <p:nvSpPr>
              <p:cNvPr id="44" name="مستطيل 8">
                <a:extLst>
                  <a:ext uri="{FF2B5EF4-FFF2-40B4-BE49-F238E27FC236}">
                    <a16:creationId xmlns:a16="http://schemas.microsoft.com/office/drawing/2014/main" id="{4098E725-A24D-276E-8FFC-10FB9F1A2BAC}"/>
                  </a:ext>
                </a:extLst>
              </p:cNvPr>
              <p:cNvSpPr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sp>
          <p:sp>
            <p:nvSpPr>
              <p:cNvPr id="45" name="مربع نص 44">
                <a:extLst>
                  <a:ext uri="{FF2B5EF4-FFF2-40B4-BE49-F238E27FC236}">
                    <a16:creationId xmlns:a16="http://schemas.microsoft.com/office/drawing/2014/main" id="{087BE77F-59AD-7DFF-4887-06BECA882AB5}"/>
                  </a:ext>
                </a:extLst>
              </p:cNvPr>
              <p:cNvSpPr txBox="1"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solidFill>
                <a:srgbClr val="4DC0B8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0" vert="horz" wrap="square" lIns="81280" tIns="81280" rIns="81280" bIns="81280" numCol="1" spcCol="1270" anchor="ctr" anchorCtr="0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ar-SA" sz="2800" kern="1200" dirty="0">
                    <a:solidFill>
                      <a:schemeClr val="bg1"/>
                    </a:solidFill>
                    <a:cs typeface="Fanan" pitchFamily="2" charset="-78"/>
                  </a:rPr>
                  <a:t>تدرج سطر جديد</a:t>
                </a:r>
              </a:p>
            </p:txBody>
          </p:sp>
        </p:grpSp>
        <p:grpSp>
          <p:nvGrpSpPr>
            <p:cNvPr id="32" name="مجموعة 31">
              <a:extLst>
                <a:ext uri="{FF2B5EF4-FFF2-40B4-BE49-F238E27FC236}">
                  <a16:creationId xmlns:a16="http://schemas.microsoft.com/office/drawing/2014/main" id="{45007410-71D3-6235-8D82-F90AE58A2D38}"/>
                </a:ext>
              </a:extLst>
            </p:cNvPr>
            <p:cNvGrpSpPr/>
            <p:nvPr/>
          </p:nvGrpSpPr>
          <p:grpSpPr>
            <a:xfrm>
              <a:off x="7841490" y="2442707"/>
              <a:ext cx="3597310" cy="719434"/>
              <a:chOff x="9674615" y="842928"/>
              <a:chExt cx="2005779" cy="401155"/>
            </a:xfrm>
            <a:solidFill>
              <a:srgbClr val="B5DBF8"/>
            </a:solidFill>
          </p:grpSpPr>
          <p:sp>
            <p:nvSpPr>
              <p:cNvPr id="42" name="مستطيل 8">
                <a:extLst>
                  <a:ext uri="{FF2B5EF4-FFF2-40B4-BE49-F238E27FC236}">
                    <a16:creationId xmlns:a16="http://schemas.microsoft.com/office/drawing/2014/main" id="{57B3F142-A843-2A1C-3AD4-463F6A20704E}"/>
                  </a:ext>
                </a:extLst>
              </p:cNvPr>
              <p:cNvSpPr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sp>
          <p:sp>
            <p:nvSpPr>
              <p:cNvPr id="43" name="مربع نص 42">
                <a:extLst>
                  <a:ext uri="{FF2B5EF4-FFF2-40B4-BE49-F238E27FC236}">
                    <a16:creationId xmlns:a16="http://schemas.microsoft.com/office/drawing/2014/main" id="{8267FD0D-CA51-DADA-DA7E-5DF67BBD2D57}"/>
                  </a:ext>
                </a:extLst>
              </p:cNvPr>
              <p:cNvSpPr txBox="1"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solidFill>
                <a:srgbClr val="4DC0B8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0" vert="horz" wrap="square" lIns="81280" tIns="81280" rIns="81280" bIns="81280" numCol="1" spcCol="1270" anchor="ctr" anchorCtr="0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ar-SA" sz="2800" kern="1200" dirty="0">
                    <a:solidFill>
                      <a:schemeClr val="bg1"/>
                    </a:solidFill>
                    <a:cs typeface="Fanan" pitchFamily="2" charset="-78"/>
                  </a:rPr>
                  <a:t>تحدد عنوان المستند </a:t>
                </a:r>
              </a:p>
            </p:txBody>
          </p:sp>
        </p:grpSp>
        <p:grpSp>
          <p:nvGrpSpPr>
            <p:cNvPr id="33" name="مجموعة 32">
              <a:extLst>
                <a:ext uri="{FF2B5EF4-FFF2-40B4-BE49-F238E27FC236}">
                  <a16:creationId xmlns:a16="http://schemas.microsoft.com/office/drawing/2014/main" id="{959DE3EE-C5ED-500B-2F9E-A0DB4D791DDB}"/>
                </a:ext>
              </a:extLst>
            </p:cNvPr>
            <p:cNvGrpSpPr/>
            <p:nvPr/>
          </p:nvGrpSpPr>
          <p:grpSpPr>
            <a:xfrm>
              <a:off x="7841490" y="3373625"/>
              <a:ext cx="3597310" cy="719434"/>
              <a:chOff x="9674615" y="842928"/>
              <a:chExt cx="2005779" cy="401155"/>
            </a:xfrm>
            <a:solidFill>
              <a:srgbClr val="B5DBF8"/>
            </a:solidFill>
          </p:grpSpPr>
          <p:sp>
            <p:nvSpPr>
              <p:cNvPr id="40" name="مستطيل 8">
                <a:extLst>
                  <a:ext uri="{FF2B5EF4-FFF2-40B4-BE49-F238E27FC236}">
                    <a16:creationId xmlns:a16="http://schemas.microsoft.com/office/drawing/2014/main" id="{C8AD2792-66CF-C09E-4B08-B7B578F7F023}"/>
                  </a:ext>
                </a:extLst>
              </p:cNvPr>
              <p:cNvSpPr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sp>
          <p:sp>
            <p:nvSpPr>
              <p:cNvPr id="41" name="مربع نص 40">
                <a:extLst>
                  <a:ext uri="{FF2B5EF4-FFF2-40B4-BE49-F238E27FC236}">
                    <a16:creationId xmlns:a16="http://schemas.microsoft.com/office/drawing/2014/main" id="{665E03DA-56BF-DB7B-2536-A0E6B0172263}"/>
                  </a:ext>
                </a:extLst>
              </p:cNvPr>
              <p:cNvSpPr txBox="1"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solidFill>
                <a:srgbClr val="4DC0B8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0" vert="horz" wrap="square" lIns="81280" tIns="81280" rIns="81280" bIns="81280" numCol="1" spcCol="1270" anchor="ctr" anchorCtr="0">
                <a:noAutofit/>
              </a:bodyPr>
              <a:lstStyle/>
              <a:p>
                <a:pPr marL="0" lvl="0" indent="0" algn="ctr" defTabSz="142240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ar-SA" sz="2800" kern="1200" dirty="0">
                    <a:solidFill>
                      <a:schemeClr val="bg1"/>
                    </a:solidFill>
                    <a:cs typeface="Fanan" pitchFamily="2" charset="-78"/>
                  </a:rPr>
                  <a:t>يتم استخدامها لتحديد عناوين </a:t>
                </a:r>
                <a:r>
                  <a:rPr lang="en-US" sz="2800" kern="1200" dirty="0">
                    <a:solidFill>
                      <a:schemeClr val="bg1"/>
                    </a:solidFill>
                    <a:cs typeface="Fanan" pitchFamily="2" charset="-78"/>
                  </a:rPr>
                  <a:t>HTML</a:t>
                </a:r>
                <a:endParaRPr lang="ar-SA" sz="2800" kern="1200" dirty="0">
                  <a:solidFill>
                    <a:schemeClr val="bg1"/>
                  </a:solidFill>
                  <a:cs typeface="Fanan" pitchFamily="2" charset="-78"/>
                </a:endParaRPr>
              </a:p>
            </p:txBody>
          </p:sp>
        </p:grpSp>
        <p:grpSp>
          <p:nvGrpSpPr>
            <p:cNvPr id="34" name="مجموعة 33">
              <a:extLst>
                <a:ext uri="{FF2B5EF4-FFF2-40B4-BE49-F238E27FC236}">
                  <a16:creationId xmlns:a16="http://schemas.microsoft.com/office/drawing/2014/main" id="{3BCDDD2E-FA3C-B30B-1323-312F545B2A94}"/>
                </a:ext>
              </a:extLst>
            </p:cNvPr>
            <p:cNvGrpSpPr/>
            <p:nvPr/>
          </p:nvGrpSpPr>
          <p:grpSpPr>
            <a:xfrm>
              <a:off x="7841490" y="4331552"/>
              <a:ext cx="3597310" cy="719434"/>
              <a:chOff x="9674615" y="842928"/>
              <a:chExt cx="2005779" cy="401155"/>
            </a:xfrm>
            <a:solidFill>
              <a:srgbClr val="B5DBF8"/>
            </a:solidFill>
          </p:grpSpPr>
          <p:sp>
            <p:nvSpPr>
              <p:cNvPr id="38" name="مستطيل 8">
                <a:extLst>
                  <a:ext uri="{FF2B5EF4-FFF2-40B4-BE49-F238E27FC236}">
                    <a16:creationId xmlns:a16="http://schemas.microsoft.com/office/drawing/2014/main" id="{BAC06C70-52A7-D294-1F5D-EF8518AF064A}"/>
                  </a:ext>
                </a:extLst>
              </p:cNvPr>
              <p:cNvSpPr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sp>
          <p:sp>
            <p:nvSpPr>
              <p:cNvPr id="39" name="مربع نص 38">
                <a:extLst>
                  <a:ext uri="{FF2B5EF4-FFF2-40B4-BE49-F238E27FC236}">
                    <a16:creationId xmlns:a16="http://schemas.microsoft.com/office/drawing/2014/main" id="{28AAF357-BE75-5048-D8DD-C8CB2EAB70B6}"/>
                  </a:ext>
                </a:extLst>
              </p:cNvPr>
              <p:cNvSpPr txBox="1"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solidFill>
                <a:srgbClr val="4DC0B8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0" vert="horz" wrap="square" lIns="81280" tIns="81280" rIns="81280" bIns="81280" numCol="1" spcCol="1270" anchor="ctr" anchorCtr="0">
                <a:noAutofit/>
              </a:bodyPr>
              <a:lstStyle/>
              <a:p>
                <a:pPr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ar-SA" sz="2800" kern="1200" dirty="0">
                    <a:solidFill>
                      <a:schemeClr val="bg1"/>
                    </a:solidFill>
                    <a:cs typeface="Fanan" pitchFamily="2" charset="-78"/>
                  </a:rPr>
                  <a:t>تحدد فقرة جديدة </a:t>
                </a:r>
              </a:p>
            </p:txBody>
          </p:sp>
        </p:grpSp>
        <p:grpSp>
          <p:nvGrpSpPr>
            <p:cNvPr id="35" name="مجموعة 34">
              <a:extLst>
                <a:ext uri="{FF2B5EF4-FFF2-40B4-BE49-F238E27FC236}">
                  <a16:creationId xmlns:a16="http://schemas.microsoft.com/office/drawing/2014/main" id="{4E4ED69C-2B65-98C5-5AED-6D7B08E33B86}"/>
                </a:ext>
              </a:extLst>
            </p:cNvPr>
            <p:cNvGrpSpPr/>
            <p:nvPr/>
          </p:nvGrpSpPr>
          <p:grpSpPr>
            <a:xfrm>
              <a:off x="7841490" y="5262912"/>
              <a:ext cx="3597310" cy="719434"/>
              <a:chOff x="9674615" y="842928"/>
              <a:chExt cx="2005779" cy="401155"/>
            </a:xfrm>
            <a:solidFill>
              <a:srgbClr val="B5DBF8"/>
            </a:solidFill>
          </p:grpSpPr>
          <p:sp>
            <p:nvSpPr>
              <p:cNvPr id="36" name="مستطيل 8">
                <a:extLst>
                  <a:ext uri="{FF2B5EF4-FFF2-40B4-BE49-F238E27FC236}">
                    <a16:creationId xmlns:a16="http://schemas.microsoft.com/office/drawing/2014/main" id="{71DE3999-3A24-1E4B-46B8-EAD681F9BDE7}"/>
                  </a:ext>
                </a:extLst>
              </p:cNvPr>
              <p:cNvSpPr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grp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sp>
          <p:sp>
            <p:nvSpPr>
              <p:cNvPr id="37" name="مربع نص 36">
                <a:extLst>
                  <a:ext uri="{FF2B5EF4-FFF2-40B4-BE49-F238E27FC236}">
                    <a16:creationId xmlns:a16="http://schemas.microsoft.com/office/drawing/2014/main" id="{2BBD1E6D-FD45-D8D7-D6B5-D7F5483D5B86}"/>
                  </a:ext>
                </a:extLst>
              </p:cNvPr>
              <p:cNvSpPr txBox="1"/>
              <p:nvPr/>
            </p:nvSpPr>
            <p:spPr>
              <a:xfrm>
                <a:off x="9674615" y="842928"/>
                <a:ext cx="2005779" cy="401155"/>
              </a:xfrm>
              <a:prstGeom prst="roundRect">
                <a:avLst/>
              </a:prstGeom>
              <a:solidFill>
                <a:srgbClr val="4DC0B8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0" vert="horz" wrap="square" lIns="81280" tIns="81280" rIns="81280" bIns="81280" numCol="1" spcCol="1270" anchor="ctr" anchorCtr="0">
                <a:noAutofit/>
              </a:bodyPr>
              <a:lstStyle/>
              <a:p>
                <a:pPr marL="0" lvl="0" indent="0" algn="ctr" defTabSz="142240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ar-SA" sz="2800" kern="1200" dirty="0">
                    <a:solidFill>
                      <a:schemeClr val="bg1"/>
                    </a:solidFill>
                    <a:cs typeface="Fanan" pitchFamily="2" charset="-78"/>
                  </a:rPr>
                  <a:t>تحدد ان هذا المستند هو مستند خاص بـ </a:t>
                </a:r>
                <a:r>
                  <a:rPr lang="en-US" sz="2800" kern="1200" dirty="0">
                    <a:solidFill>
                      <a:schemeClr val="bg1"/>
                    </a:solidFill>
                    <a:cs typeface="Fanan" pitchFamily="2" charset="-78"/>
                  </a:rPr>
                  <a:t>HTML</a:t>
                </a:r>
                <a:endParaRPr lang="ar-SA" sz="2800" kern="1200" dirty="0">
                  <a:solidFill>
                    <a:schemeClr val="bg1"/>
                  </a:solidFill>
                  <a:cs typeface="Fanan" pitchFamily="2" charset="-78"/>
                </a:endParaRPr>
              </a:p>
            </p:txBody>
          </p:sp>
        </p:grpSp>
      </p:grp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5F174C53-272F-E160-AA82-F7A3692EDB01}"/>
              </a:ext>
            </a:extLst>
          </p:cNvPr>
          <p:cNvSpPr txBox="1"/>
          <p:nvPr/>
        </p:nvSpPr>
        <p:spPr>
          <a:xfrm>
            <a:off x="1827816" y="1251823"/>
            <a:ext cx="1750087" cy="5281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81280" tIns="81280" rIns="81280" bIns="81280" numCol="1" spcCol="1270" anchor="ctr" anchorCtr="0">
            <a:noAutofit/>
          </a:bodyPr>
          <a:lstStyle/>
          <a:p>
            <a:pPr marL="0" lvl="0" indent="0" algn="ctr" defTabSz="14224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2000" dirty="0">
                <a:cs typeface="Fanan" pitchFamily="2" charset="-78"/>
              </a:rPr>
              <a:t>العمود الثاني  </a:t>
            </a:r>
            <a:endParaRPr lang="ar-SA" sz="2000" kern="1200" dirty="0">
              <a:cs typeface="Fanan" pitchFamily="2" charset="-78"/>
            </a:endParaRPr>
          </a:p>
        </p:txBody>
      </p:sp>
      <p:sp>
        <p:nvSpPr>
          <p:cNvPr id="60" name="قوس متوسط مزدوج 59">
            <a:extLst>
              <a:ext uri="{FF2B5EF4-FFF2-40B4-BE49-F238E27FC236}">
                <a16:creationId xmlns:a16="http://schemas.microsoft.com/office/drawing/2014/main" id="{EC669B41-EE13-4162-D974-DBED799649E9}"/>
              </a:ext>
            </a:extLst>
          </p:cNvPr>
          <p:cNvSpPr/>
          <p:nvPr/>
        </p:nvSpPr>
        <p:spPr>
          <a:xfrm>
            <a:off x="5679779" y="1872324"/>
            <a:ext cx="1099510" cy="752608"/>
          </a:xfrm>
          <a:prstGeom prst="bracketPair">
            <a:avLst/>
          </a:prstGeom>
          <a:solidFill>
            <a:schemeClr val="bg2"/>
          </a:solidFill>
          <a:ln>
            <a:solidFill>
              <a:srgbClr val="4FBCB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1" name="قوس متوسط مزدوج 60">
            <a:extLst>
              <a:ext uri="{FF2B5EF4-FFF2-40B4-BE49-F238E27FC236}">
                <a16:creationId xmlns:a16="http://schemas.microsoft.com/office/drawing/2014/main" id="{847FCD59-8374-1CDF-39F1-CE941D9ABD1A}"/>
              </a:ext>
            </a:extLst>
          </p:cNvPr>
          <p:cNvSpPr/>
          <p:nvPr/>
        </p:nvSpPr>
        <p:spPr>
          <a:xfrm>
            <a:off x="5679779" y="2787154"/>
            <a:ext cx="1099510" cy="752608"/>
          </a:xfrm>
          <a:prstGeom prst="bracketPair">
            <a:avLst/>
          </a:prstGeom>
          <a:solidFill>
            <a:schemeClr val="bg2"/>
          </a:solidFill>
          <a:ln>
            <a:solidFill>
              <a:srgbClr val="4FBCB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2" name="قوس متوسط مزدوج 61">
            <a:extLst>
              <a:ext uri="{FF2B5EF4-FFF2-40B4-BE49-F238E27FC236}">
                <a16:creationId xmlns:a16="http://schemas.microsoft.com/office/drawing/2014/main" id="{7364E49A-7640-AD65-427B-F1AB6AABFD6D}"/>
              </a:ext>
            </a:extLst>
          </p:cNvPr>
          <p:cNvSpPr/>
          <p:nvPr/>
        </p:nvSpPr>
        <p:spPr>
          <a:xfrm>
            <a:off x="5690403" y="3640875"/>
            <a:ext cx="1099510" cy="752608"/>
          </a:xfrm>
          <a:prstGeom prst="bracketPair">
            <a:avLst/>
          </a:prstGeom>
          <a:solidFill>
            <a:schemeClr val="bg2"/>
          </a:solidFill>
          <a:ln>
            <a:solidFill>
              <a:srgbClr val="4FBCB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3" name="قوس متوسط مزدوج 62">
            <a:extLst>
              <a:ext uri="{FF2B5EF4-FFF2-40B4-BE49-F238E27FC236}">
                <a16:creationId xmlns:a16="http://schemas.microsoft.com/office/drawing/2014/main" id="{8F730009-5360-9DCD-FDF7-5609C81A19AE}"/>
              </a:ext>
            </a:extLst>
          </p:cNvPr>
          <p:cNvSpPr/>
          <p:nvPr/>
        </p:nvSpPr>
        <p:spPr>
          <a:xfrm>
            <a:off x="5679779" y="4487674"/>
            <a:ext cx="1099510" cy="752608"/>
          </a:xfrm>
          <a:prstGeom prst="bracketPair">
            <a:avLst/>
          </a:prstGeom>
          <a:solidFill>
            <a:schemeClr val="bg2"/>
          </a:solidFill>
          <a:ln>
            <a:solidFill>
              <a:srgbClr val="4FBCB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4" name="قوس متوسط مزدوج 63">
            <a:extLst>
              <a:ext uri="{FF2B5EF4-FFF2-40B4-BE49-F238E27FC236}">
                <a16:creationId xmlns:a16="http://schemas.microsoft.com/office/drawing/2014/main" id="{C3DA4DC8-6A81-A6F6-D48A-BFF5EF238E6D}"/>
              </a:ext>
            </a:extLst>
          </p:cNvPr>
          <p:cNvSpPr/>
          <p:nvPr/>
        </p:nvSpPr>
        <p:spPr>
          <a:xfrm>
            <a:off x="5690403" y="5341395"/>
            <a:ext cx="1099510" cy="752608"/>
          </a:xfrm>
          <a:prstGeom prst="bracketPair">
            <a:avLst/>
          </a:prstGeom>
          <a:solidFill>
            <a:schemeClr val="bg2"/>
          </a:solidFill>
          <a:ln>
            <a:solidFill>
              <a:srgbClr val="4FBCB6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A60298CB-2DCF-0F07-0AD4-7E181B1E4B89}"/>
              </a:ext>
            </a:extLst>
          </p:cNvPr>
          <p:cNvGrpSpPr/>
          <p:nvPr/>
        </p:nvGrpSpPr>
        <p:grpSpPr>
          <a:xfrm>
            <a:off x="5750692" y="3697984"/>
            <a:ext cx="923399" cy="647704"/>
            <a:chOff x="9674615" y="842928"/>
            <a:chExt cx="2005779" cy="401155"/>
          </a:xfrm>
          <a:solidFill>
            <a:schemeClr val="bg2">
              <a:lumMod val="90000"/>
            </a:schemeClr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54" name="مستطيل 8">
              <a:extLst>
                <a:ext uri="{FF2B5EF4-FFF2-40B4-BE49-F238E27FC236}">
                  <a16:creationId xmlns:a16="http://schemas.microsoft.com/office/drawing/2014/main" id="{C18B5675-7F37-366D-A645-CDF949345FE3}"/>
                </a:ext>
              </a:extLst>
            </p:cNvPr>
            <p:cNvSpPr/>
            <p:nvPr/>
          </p:nvSpPr>
          <p:spPr>
            <a:xfrm>
              <a:off x="9674615" y="842928"/>
              <a:ext cx="2005779" cy="401155"/>
            </a:xfrm>
            <a:prstGeom prst="roundRect">
              <a:avLst/>
            </a:prstGeom>
            <a:grpFill/>
            <a:ln>
              <a:noFill/>
            </a:ln>
            <a:effectLst/>
            <a:sp3d prstMaterial="softEdge">
              <a:bevelT w="127000" prst="artDeco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59" name="مربع نص 58">
              <a:extLst>
                <a:ext uri="{FF2B5EF4-FFF2-40B4-BE49-F238E27FC236}">
                  <a16:creationId xmlns:a16="http://schemas.microsoft.com/office/drawing/2014/main" id="{09DB3502-17B3-198A-0463-3D6B987BA698}"/>
                </a:ext>
              </a:extLst>
            </p:cNvPr>
            <p:cNvSpPr txBox="1"/>
            <p:nvPr/>
          </p:nvSpPr>
          <p:spPr>
            <a:xfrm>
              <a:off x="9674615" y="842928"/>
              <a:ext cx="2005779" cy="401155"/>
            </a:xfrm>
            <a:prstGeom prst="roundRect">
              <a:avLst/>
            </a:prstGeom>
            <a:grpFill/>
            <a:ln>
              <a:noFill/>
            </a:ln>
            <a:effectLst/>
            <a:sp3d prstMaterial="softEdge">
              <a:bevelT w="127000" prst="artDeco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81280" tIns="81280" rIns="81280" bIns="81280" numCol="1" spcCol="127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1</a:t>
              </a:r>
              <a:endPara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348BF8D4-BA8C-C780-B675-ED0F3E8B22E4}"/>
              </a:ext>
            </a:extLst>
          </p:cNvPr>
          <p:cNvGrpSpPr/>
          <p:nvPr/>
        </p:nvGrpSpPr>
        <p:grpSpPr>
          <a:xfrm>
            <a:off x="5758362" y="1924776"/>
            <a:ext cx="923399" cy="647704"/>
            <a:chOff x="9674615" y="842928"/>
            <a:chExt cx="2005779" cy="401155"/>
          </a:xfrm>
          <a:solidFill>
            <a:schemeClr val="bg2">
              <a:lumMod val="90000"/>
            </a:schemeClr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52" name="مستطيل 8">
              <a:extLst>
                <a:ext uri="{FF2B5EF4-FFF2-40B4-BE49-F238E27FC236}">
                  <a16:creationId xmlns:a16="http://schemas.microsoft.com/office/drawing/2014/main" id="{04F603A9-209B-C0AF-4ECD-7A80CD3E28BA}"/>
                </a:ext>
              </a:extLst>
            </p:cNvPr>
            <p:cNvSpPr/>
            <p:nvPr/>
          </p:nvSpPr>
          <p:spPr>
            <a:xfrm>
              <a:off x="9674615" y="842928"/>
              <a:ext cx="2005779" cy="401155"/>
            </a:xfrm>
            <a:prstGeom prst="roundRect">
              <a:avLst/>
            </a:prstGeom>
            <a:grpFill/>
            <a:ln>
              <a:noFill/>
            </a:ln>
            <a:effectLst/>
            <a:sp3d prstMaterial="softEdge">
              <a:bevelT w="127000" prst="artDeco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53" name="مربع نص 52">
              <a:extLst>
                <a:ext uri="{FF2B5EF4-FFF2-40B4-BE49-F238E27FC236}">
                  <a16:creationId xmlns:a16="http://schemas.microsoft.com/office/drawing/2014/main" id="{2762351B-A6FD-F134-4A63-149D409F4F41}"/>
                </a:ext>
              </a:extLst>
            </p:cNvPr>
            <p:cNvSpPr txBox="1"/>
            <p:nvPr/>
          </p:nvSpPr>
          <p:spPr>
            <a:xfrm>
              <a:off x="9674615" y="842928"/>
              <a:ext cx="2005779" cy="401155"/>
            </a:xfrm>
            <a:prstGeom prst="roundRect">
              <a:avLst/>
            </a:prstGeom>
            <a:grpFill/>
            <a:ln>
              <a:noFill/>
            </a:ln>
            <a:effectLst/>
            <a:sp3d prstMaterial="softEdge">
              <a:bevelT w="127000" prst="artDeco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81280" tIns="81280" rIns="81280" bIns="81280" numCol="1" spcCol="1270" anchor="ctr" anchorCtr="0">
              <a:noAutofit/>
            </a:bodyPr>
            <a:lstStyle/>
            <a:p>
              <a:pPr marL="0" marR="0" indent="0" algn="ctr" rtl="1" eaLnBrk="1" fontAlgn="auto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0" kern="1200" spc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+mn-ea"/>
                  <a:cs typeface="+mn-cs"/>
                </a:rPr>
                <a:t>2</a:t>
              </a:r>
              <a:endParaRPr lang="ar-SA" sz="3200" dirty="0">
                <a:solidFill>
                  <a:srgbClr val="FF0000"/>
                </a:solidFill>
                <a:effectLst/>
              </a:endParaRPr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C9D903C-981E-4014-5B79-C026CB59F947}"/>
              </a:ext>
            </a:extLst>
          </p:cNvPr>
          <p:cNvGrpSpPr/>
          <p:nvPr/>
        </p:nvGrpSpPr>
        <p:grpSpPr>
          <a:xfrm>
            <a:off x="5750691" y="4538420"/>
            <a:ext cx="923399" cy="647704"/>
            <a:chOff x="9674615" y="842928"/>
            <a:chExt cx="2005779" cy="401155"/>
          </a:xfrm>
          <a:solidFill>
            <a:schemeClr val="bg2">
              <a:lumMod val="90000"/>
            </a:schemeClr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50" name="مستطيل 8">
              <a:extLst>
                <a:ext uri="{FF2B5EF4-FFF2-40B4-BE49-F238E27FC236}">
                  <a16:creationId xmlns:a16="http://schemas.microsoft.com/office/drawing/2014/main" id="{9DFC544B-EF39-30A6-4CE2-F0A52089FE64}"/>
                </a:ext>
              </a:extLst>
            </p:cNvPr>
            <p:cNvSpPr/>
            <p:nvPr/>
          </p:nvSpPr>
          <p:spPr>
            <a:xfrm>
              <a:off x="9674615" y="842928"/>
              <a:ext cx="2005779" cy="401155"/>
            </a:xfrm>
            <a:prstGeom prst="roundRect">
              <a:avLst/>
            </a:prstGeom>
            <a:grpFill/>
            <a:ln>
              <a:noFill/>
            </a:ln>
            <a:effectLst/>
            <a:sp3d prstMaterial="softEdge">
              <a:bevelT w="127000" prst="artDeco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51" name="مربع نص 50">
              <a:extLst>
                <a:ext uri="{FF2B5EF4-FFF2-40B4-BE49-F238E27FC236}">
                  <a16:creationId xmlns:a16="http://schemas.microsoft.com/office/drawing/2014/main" id="{C1C9C134-3B3C-A6C5-CB05-5AD179A2328C}"/>
                </a:ext>
              </a:extLst>
            </p:cNvPr>
            <p:cNvSpPr txBox="1"/>
            <p:nvPr/>
          </p:nvSpPr>
          <p:spPr>
            <a:xfrm>
              <a:off x="9674615" y="842928"/>
              <a:ext cx="2005779" cy="401155"/>
            </a:xfrm>
            <a:prstGeom prst="roundRect">
              <a:avLst/>
            </a:prstGeom>
            <a:grpFill/>
            <a:ln>
              <a:noFill/>
            </a:ln>
            <a:effectLst/>
            <a:sp3d prstMaterial="softEdge">
              <a:bevelT w="127000" prst="artDeco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81280" tIns="81280" rIns="81280" bIns="81280" numCol="1" spcCol="1270" anchor="ctr" anchorCtr="0">
              <a:noAutofit/>
            </a:bodyPr>
            <a:lstStyle/>
            <a:p>
              <a:pPr marL="0" algn="ctr" rtl="1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>
                  <a:solidFill>
                    <a:srgbClr val="FF0000"/>
                  </a:solidFill>
                  <a:effectLst/>
                </a:rPr>
                <a:t>3</a:t>
              </a:r>
              <a:endParaRPr lang="ar-SA" sz="3200" dirty="0">
                <a:solidFill>
                  <a:srgbClr val="FF0000"/>
                </a:solidFill>
                <a:effectLst/>
              </a:endParaRP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FF906594-69C1-5830-64DE-137010F4EE77}"/>
              </a:ext>
            </a:extLst>
          </p:cNvPr>
          <p:cNvGrpSpPr/>
          <p:nvPr/>
        </p:nvGrpSpPr>
        <p:grpSpPr>
          <a:xfrm>
            <a:off x="5767834" y="5397027"/>
            <a:ext cx="923399" cy="647704"/>
            <a:chOff x="9674615" y="842928"/>
            <a:chExt cx="2005779" cy="401155"/>
          </a:xfrm>
          <a:solidFill>
            <a:schemeClr val="bg2">
              <a:lumMod val="90000"/>
            </a:schemeClr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47" name="مستطيل 8">
              <a:extLst>
                <a:ext uri="{FF2B5EF4-FFF2-40B4-BE49-F238E27FC236}">
                  <a16:creationId xmlns:a16="http://schemas.microsoft.com/office/drawing/2014/main" id="{52A35E3B-CC79-4E79-E342-67F739446096}"/>
                </a:ext>
              </a:extLst>
            </p:cNvPr>
            <p:cNvSpPr/>
            <p:nvPr/>
          </p:nvSpPr>
          <p:spPr>
            <a:xfrm>
              <a:off x="9674615" y="842928"/>
              <a:ext cx="2005779" cy="401155"/>
            </a:xfrm>
            <a:prstGeom prst="roundRect">
              <a:avLst/>
            </a:prstGeom>
            <a:grpFill/>
            <a:ln>
              <a:noFill/>
            </a:ln>
            <a:effectLst/>
            <a:sp3d prstMaterial="softEdge">
              <a:bevelT w="127000" prst="artDeco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49" name="مربع نص 48">
              <a:extLst>
                <a:ext uri="{FF2B5EF4-FFF2-40B4-BE49-F238E27FC236}">
                  <a16:creationId xmlns:a16="http://schemas.microsoft.com/office/drawing/2014/main" id="{67F98A83-C600-50EB-B8FB-58B1B68157FB}"/>
                </a:ext>
              </a:extLst>
            </p:cNvPr>
            <p:cNvSpPr txBox="1"/>
            <p:nvPr/>
          </p:nvSpPr>
          <p:spPr>
            <a:xfrm>
              <a:off x="9674615" y="842928"/>
              <a:ext cx="2005779" cy="401155"/>
            </a:xfrm>
            <a:prstGeom prst="roundRect">
              <a:avLst/>
            </a:prstGeom>
            <a:grpFill/>
            <a:ln>
              <a:noFill/>
            </a:ln>
            <a:effectLst/>
            <a:sp3d prstMaterial="softEdge">
              <a:bevelT w="127000" prst="artDeco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81280" tIns="81280" rIns="81280" bIns="81280" numCol="1" spcCol="1270" anchor="ctr" anchorCtr="0">
              <a:noAutofit/>
            </a:bodyPr>
            <a:lstStyle/>
            <a:p>
              <a:pPr marL="0" lvl="0" indent="0" algn="ctr" defTabSz="14224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>
                  <a:solidFill>
                    <a:srgbClr val="FF0000"/>
                  </a:solidFill>
                  <a:cs typeface="Fanan" pitchFamily="2" charset="-78"/>
                </a:rPr>
                <a:t>4</a:t>
              </a:r>
              <a:endParaRPr lang="ar-SA" sz="2800" kern="1200" dirty="0">
                <a:solidFill>
                  <a:srgbClr val="FF0000"/>
                </a:solidFill>
                <a:cs typeface="Fanan" pitchFamily="2" charset="-78"/>
              </a:endParaRPr>
            </a:p>
          </p:txBody>
        </p: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30E632A7-7D78-F18F-6AD4-1325A92717DD}"/>
              </a:ext>
            </a:extLst>
          </p:cNvPr>
          <p:cNvGrpSpPr/>
          <p:nvPr/>
        </p:nvGrpSpPr>
        <p:grpSpPr>
          <a:xfrm>
            <a:off x="5750690" y="2823568"/>
            <a:ext cx="923399" cy="647704"/>
            <a:chOff x="9674615" y="842928"/>
            <a:chExt cx="2005779" cy="401155"/>
          </a:xfrm>
          <a:solidFill>
            <a:schemeClr val="bg2">
              <a:lumMod val="90000"/>
            </a:schemeClr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23" name="مستطيل 8">
              <a:extLst>
                <a:ext uri="{FF2B5EF4-FFF2-40B4-BE49-F238E27FC236}">
                  <a16:creationId xmlns:a16="http://schemas.microsoft.com/office/drawing/2014/main" id="{95D84838-16E1-346A-D0C0-B2B29A1AE648}"/>
                </a:ext>
              </a:extLst>
            </p:cNvPr>
            <p:cNvSpPr/>
            <p:nvPr/>
          </p:nvSpPr>
          <p:spPr>
            <a:xfrm>
              <a:off x="9674615" y="842928"/>
              <a:ext cx="2005779" cy="401155"/>
            </a:xfrm>
            <a:prstGeom prst="roundRect">
              <a:avLst/>
            </a:prstGeom>
            <a:grpFill/>
            <a:ln>
              <a:noFill/>
            </a:ln>
            <a:effectLst/>
            <a:sp3d prstMaterial="softEdge">
              <a:bevelT w="127000" prst="artDeco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B796F935-5FFA-D348-FFD3-B1B2FBCC73C0}"/>
                </a:ext>
              </a:extLst>
            </p:cNvPr>
            <p:cNvSpPr txBox="1"/>
            <p:nvPr/>
          </p:nvSpPr>
          <p:spPr>
            <a:xfrm>
              <a:off x="9674615" y="842928"/>
              <a:ext cx="2005779" cy="401155"/>
            </a:xfrm>
            <a:prstGeom prst="roundRect">
              <a:avLst/>
            </a:prstGeom>
            <a:grpFill/>
            <a:ln>
              <a:noFill/>
            </a:ln>
            <a:effectLst/>
            <a:sp3d prstMaterial="softEdge">
              <a:bevelT w="127000" prst="artDeco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81280" tIns="81280" rIns="81280" bIns="81280" numCol="1" spcCol="1270" anchor="ctr" anchorCtr="0">
              <a:noAutofit/>
            </a:bodyPr>
            <a:lstStyle/>
            <a:p>
              <a:pPr marL="0" lvl="0" indent="0" algn="ctr" defTabSz="14224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dirty="0">
                  <a:solidFill>
                    <a:srgbClr val="FF0000"/>
                  </a:solidFill>
                  <a:cs typeface="Fanan" pitchFamily="2" charset="-78"/>
                </a:rPr>
                <a:t>5</a:t>
              </a:r>
              <a:endParaRPr lang="ar-SA" sz="2800" kern="1200" dirty="0">
                <a:solidFill>
                  <a:srgbClr val="FF0000"/>
                </a:solidFill>
                <a:cs typeface="Fanan" pitchFamily="2" charset="-78"/>
              </a:endParaRPr>
            </a:p>
          </p:txBody>
        </p:sp>
      </p:grpSp>
      <p:pic>
        <p:nvPicPr>
          <p:cNvPr id="48" name="صورة 47">
            <a:extLst>
              <a:ext uri="{FF2B5EF4-FFF2-40B4-BE49-F238E27FC236}">
                <a16:creationId xmlns:a16="http://schemas.microsoft.com/office/drawing/2014/main" id="{829DB132-9D5E-E47F-80F6-614E309F5C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3A44F"/>
              </a:clrFrom>
              <a:clrTo>
                <a:srgbClr val="F3A44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7" r="21507"/>
          <a:stretch/>
        </p:blipFill>
        <p:spPr>
          <a:xfrm>
            <a:off x="-11151" y="0"/>
            <a:ext cx="1286189" cy="111524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84268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CF52E84F-5E61-411B-8198-47EB0EA5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6307" b="37093"/>
          <a:stretch>
            <a:fillRect/>
          </a:stretch>
        </p:blipFill>
        <p:spPr>
          <a:xfrm>
            <a:off x="0" y="5807947"/>
            <a:ext cx="12203151" cy="1047946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4C602B10-F3DD-758A-C2CA-0B6ACB45E2F1}"/>
              </a:ext>
            </a:extLst>
          </p:cNvPr>
          <p:cNvSpPr/>
          <p:nvPr/>
        </p:nvSpPr>
        <p:spPr>
          <a:xfrm>
            <a:off x="4109776" y="215063"/>
            <a:ext cx="8082225" cy="719434"/>
          </a:xfrm>
          <a:prstGeom prst="rect">
            <a:avLst/>
          </a:prstGeom>
          <a:solidFill>
            <a:srgbClr val="44546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dirty="0">
                <a:solidFill>
                  <a:schemeClr val="bg1"/>
                </a:solidFill>
                <a:cs typeface="Fanan" pitchFamily="2" charset="-78"/>
                <a:sym typeface="Roboto"/>
              </a:rPr>
              <a:t>وسوم </a:t>
            </a:r>
            <a:r>
              <a:rPr lang="en-US" sz="2800" dirty="0">
                <a:solidFill>
                  <a:schemeClr val="bg1"/>
                </a:solidFill>
                <a:cs typeface="Fanan" pitchFamily="2" charset="-78"/>
                <a:sym typeface="Roboto"/>
              </a:rPr>
              <a:t>HTML</a:t>
            </a:r>
            <a:r>
              <a:rPr lang="ar-SA" sz="3600" dirty="0">
                <a:solidFill>
                  <a:schemeClr val="bg1"/>
                </a:solidFill>
                <a:cs typeface="Fanan" pitchFamily="2" charset="-78"/>
                <a:sym typeface="Roboto"/>
              </a:rPr>
              <a:t> المستخدمة في هذا الدرس</a:t>
            </a:r>
            <a:endParaRPr lang="ar-SA" sz="3600" dirty="0">
              <a:solidFill>
                <a:schemeClr val="bg1"/>
              </a:solidFill>
              <a:cs typeface="Fanan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B9606CD-BD59-5943-FA78-DC419FEE8C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20357" t="22271" r="22281" b="16630"/>
          <a:stretch/>
        </p:blipFill>
        <p:spPr>
          <a:xfrm>
            <a:off x="1024932" y="1145511"/>
            <a:ext cx="10939307" cy="477413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1C93631-3C27-082D-9B80-A18CBC7D82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A44F"/>
              </a:clrFrom>
              <a:clrTo>
                <a:srgbClr val="F3A44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7" r="21507"/>
          <a:stretch/>
        </p:blipFill>
        <p:spPr>
          <a:xfrm>
            <a:off x="-11151" y="0"/>
            <a:ext cx="1286189" cy="111524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21283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 txBox="1"/>
          <p:nvPr/>
        </p:nvSpPr>
        <p:spPr>
          <a:xfrm>
            <a:off x="8419533" y="4140906"/>
            <a:ext cx="398896" cy="234918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50799">
              <a:spcBef>
                <a:spcPts val="127"/>
              </a:spcBef>
            </a:pPr>
            <a:endParaRPr sz="1533">
              <a:latin typeface="DejaVu Sans"/>
              <a:cs typeface="DejaVu San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258591" y="4262425"/>
            <a:ext cx="565173" cy="234977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50799">
              <a:spcBef>
                <a:spcPts val="127"/>
              </a:spcBef>
            </a:pPr>
            <a:endParaRPr sz="2300" baseline="28985">
              <a:latin typeface="DejaVu Sans"/>
              <a:cs typeface="DejaVu San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785554" y="4199839"/>
            <a:ext cx="564313" cy="234977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50799">
              <a:spcBef>
                <a:spcPts val="127"/>
              </a:spcBef>
            </a:pPr>
            <a:endParaRPr sz="2300" baseline="28985">
              <a:latin typeface="DejaVu Sans"/>
              <a:cs typeface="DejaVu Sans"/>
            </a:endParaRPr>
          </a:p>
        </p:txBody>
      </p:sp>
      <p:pic>
        <p:nvPicPr>
          <p:cNvPr id="41" name="图片 6">
            <a:extLst>
              <a:ext uri="{FF2B5EF4-FFF2-40B4-BE49-F238E27FC236}">
                <a16:creationId xmlns:a16="http://schemas.microsoft.com/office/drawing/2014/main" id="{377C5012-436A-4A8F-9B81-9F07F5467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6307" b="37093"/>
          <a:stretch>
            <a:fillRect/>
          </a:stretch>
        </p:blipFill>
        <p:spPr>
          <a:xfrm>
            <a:off x="0" y="6200108"/>
            <a:ext cx="12203151" cy="680593"/>
          </a:xfrm>
          <a:prstGeom prst="rect">
            <a:avLst/>
          </a:prstGeom>
        </p:spPr>
      </p:pic>
      <p:sp>
        <p:nvSpPr>
          <p:cNvPr id="54" name="مستطيل 53">
            <a:extLst>
              <a:ext uri="{FF2B5EF4-FFF2-40B4-BE49-F238E27FC236}">
                <a16:creationId xmlns:a16="http://schemas.microsoft.com/office/drawing/2014/main" id="{CD33F3B4-C5A4-92B4-534B-6698FB5C6069}"/>
              </a:ext>
            </a:extLst>
          </p:cNvPr>
          <p:cNvSpPr/>
          <p:nvPr/>
        </p:nvSpPr>
        <p:spPr>
          <a:xfrm>
            <a:off x="4913645" y="215063"/>
            <a:ext cx="7278356" cy="719434"/>
          </a:xfrm>
          <a:prstGeom prst="rect">
            <a:avLst/>
          </a:prstGeom>
          <a:solidFill>
            <a:srgbClr val="44546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dirty="0">
                <a:cs typeface="Fanan" pitchFamily="2" charset="-78"/>
              </a:rPr>
              <a:t>واجب منزلي (1) يرسل عن طريق منصة مدرستي </a:t>
            </a: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0DBDA950-7D73-CB25-D268-B056D318EE04}"/>
              </a:ext>
            </a:extLst>
          </p:cNvPr>
          <p:cNvGrpSpPr/>
          <p:nvPr/>
        </p:nvGrpSpPr>
        <p:grpSpPr>
          <a:xfrm>
            <a:off x="346799" y="2959313"/>
            <a:ext cx="3090235" cy="903519"/>
            <a:chOff x="297518" y="1437062"/>
            <a:chExt cx="1765209" cy="1584433"/>
          </a:xfrm>
          <a:solidFill>
            <a:srgbClr val="0070C0"/>
          </a:solidFill>
        </p:grpSpPr>
        <p:sp>
          <p:nvSpPr>
            <p:cNvPr id="4" name="Google Shape;940;p42">
              <a:extLst>
                <a:ext uri="{FF2B5EF4-FFF2-40B4-BE49-F238E27FC236}">
                  <a16:creationId xmlns:a16="http://schemas.microsoft.com/office/drawing/2014/main" id="{E557EC39-A131-93F0-20F0-38A04027D42C}"/>
                </a:ext>
              </a:extLst>
            </p:cNvPr>
            <p:cNvSpPr/>
            <p:nvPr/>
          </p:nvSpPr>
          <p:spPr>
            <a:xfrm>
              <a:off x="297518" y="1437062"/>
              <a:ext cx="1765209" cy="1584433"/>
            </a:xfrm>
            <a:prstGeom prst="roundRect">
              <a:avLst/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rtl="1">
                <a:buClr>
                  <a:srgbClr val="000000"/>
                </a:buClr>
              </a:pPr>
              <a:endParaRPr sz="3200" b="1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5" name="Google Shape;943;p42">
              <a:extLst>
                <a:ext uri="{FF2B5EF4-FFF2-40B4-BE49-F238E27FC236}">
                  <a16:creationId xmlns:a16="http://schemas.microsoft.com/office/drawing/2014/main" id="{C14C1101-B538-BC62-F5C6-AF3309981484}"/>
                </a:ext>
              </a:extLst>
            </p:cNvPr>
            <p:cNvSpPr txBox="1">
              <a:spLocks/>
            </p:cNvSpPr>
            <p:nvPr/>
          </p:nvSpPr>
          <p:spPr>
            <a:xfrm>
              <a:off x="446398" y="1845278"/>
              <a:ext cx="1467448" cy="768000"/>
            </a:xfrm>
            <a:prstGeom prst="roundRect">
              <a:avLst/>
            </a:prstGeom>
            <a:grpFill/>
          </p:spPr>
          <p:txBody>
            <a:bodyPr spcFirstLastPara="1" vert="horz" wrap="square" lIns="121900" tIns="121900" rIns="121900" bIns="12190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defRPr>
              </a:lvl1pPr>
            </a:lstStyle>
            <a:p>
              <a:pPr algn="ctr" rtl="1">
                <a:lnSpc>
                  <a:spcPct val="100000"/>
                </a:lnSpc>
                <a:buClr>
                  <a:schemeClr val="dk1"/>
                </a:buClr>
              </a:pPr>
              <a:r>
                <a:rPr lang="ar-SA" sz="2800" b="1" dirty="0">
                  <a:solidFill>
                    <a:schemeClr val="bg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تدريب 1 صفحة 129</a:t>
              </a:r>
            </a:p>
          </p:txBody>
        </p:sp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E2445C9E-4E22-8D93-E75F-450F0D7DEA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456" t="12014" r="20879" b="27912"/>
          <a:stretch/>
        </p:blipFill>
        <p:spPr>
          <a:xfrm>
            <a:off x="3615477" y="1062942"/>
            <a:ext cx="8151142" cy="5227326"/>
          </a:xfrm>
          <a:prstGeom prst="rect">
            <a:avLst/>
          </a:prstGeom>
          <a:ln w="38100" cap="sq">
            <a:solidFill>
              <a:srgbClr val="44546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72875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خلفية تجريدية لشبكة">
            <a:extLst>
              <a:ext uri="{FF2B5EF4-FFF2-40B4-BE49-F238E27FC236}">
                <a16:creationId xmlns:a16="http://schemas.microsoft.com/office/drawing/2014/main" id="{0BBF19E0-DC61-4D62-B6FC-59DF70461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044C2E5B-070F-4CB2-BB70-693CA6F78F68}"/>
              </a:ext>
            </a:extLst>
          </p:cNvPr>
          <p:cNvSpPr txBox="1"/>
          <p:nvPr/>
        </p:nvSpPr>
        <p:spPr>
          <a:xfrm>
            <a:off x="0" y="5742974"/>
            <a:ext cx="47629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6000" dirty="0">
                <a:solidFill>
                  <a:srgbClr val="FF0000"/>
                </a:solidFill>
                <a:cs typeface="Fanan" pitchFamily="2" charset="-78"/>
              </a:rPr>
              <a:t>نهاية الدرس الأول</a:t>
            </a:r>
          </a:p>
        </p:txBody>
      </p:sp>
    </p:spTree>
    <p:extLst>
      <p:ext uri="{BB962C8B-B14F-4D97-AF65-F5344CB8AC3E}">
        <p14:creationId xmlns:p14="http://schemas.microsoft.com/office/powerpoint/2010/main" val="134987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6">
            <a:extLst>
              <a:ext uri="{FF2B5EF4-FFF2-40B4-BE49-F238E27FC236}">
                <a16:creationId xmlns:a16="http://schemas.microsoft.com/office/drawing/2014/main" id="{EAFE825A-5EE8-43EE-A4A9-4C3372906C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07" b="37093"/>
          <a:stretch>
            <a:fillRect/>
          </a:stretch>
        </p:blipFill>
        <p:spPr>
          <a:xfrm>
            <a:off x="-16702" y="5047944"/>
            <a:ext cx="12203151" cy="1827521"/>
          </a:xfrm>
          <a:prstGeom prst="rect">
            <a:avLst/>
          </a:prstGeom>
        </p:spPr>
      </p:pic>
      <p:pic>
        <p:nvPicPr>
          <p:cNvPr id="132" name="Graphic 131" descr="Walk">
            <a:extLst>
              <a:ext uri="{FF2B5EF4-FFF2-40B4-BE49-F238E27FC236}">
                <a16:creationId xmlns:a16="http://schemas.microsoft.com/office/drawing/2014/main" id="{B8658B34-5FA2-4ADD-9CAA-32347045EB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37389" y="3269131"/>
            <a:ext cx="702361" cy="702361"/>
          </a:xfrm>
          <a:prstGeom prst="rect">
            <a:avLst/>
          </a:prstGeom>
        </p:spPr>
      </p:pic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76FAC2DE-EE70-14E9-09C9-6EC5B5887582}"/>
              </a:ext>
            </a:extLst>
          </p:cNvPr>
          <p:cNvGrpSpPr/>
          <p:nvPr/>
        </p:nvGrpSpPr>
        <p:grpSpPr>
          <a:xfrm>
            <a:off x="1098646" y="514509"/>
            <a:ext cx="10359851" cy="4533435"/>
            <a:chOff x="1694822" y="1033352"/>
            <a:chExt cx="8519939" cy="3162626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2152EDEF-7C2C-4E36-BB79-985D172E8ED6}"/>
                </a:ext>
              </a:extLst>
            </p:cNvPr>
            <p:cNvGrpSpPr/>
            <p:nvPr/>
          </p:nvGrpSpPr>
          <p:grpSpPr>
            <a:xfrm>
              <a:off x="5313783" y="3130951"/>
              <a:ext cx="1430121" cy="834958"/>
              <a:chOff x="5158914" y="5037825"/>
              <a:chExt cx="1430121" cy="834958"/>
            </a:xfrm>
            <a:solidFill>
              <a:srgbClr val="FEA200"/>
            </a:solidFill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0A047221-82AC-4AFE-AAD6-99037EAD53F7}"/>
                  </a:ext>
                </a:extLst>
              </p:cNvPr>
              <p:cNvSpPr/>
              <p:nvPr/>
            </p:nvSpPr>
            <p:spPr>
              <a:xfrm rot="19413298">
                <a:off x="5158914" y="5409441"/>
                <a:ext cx="1430121" cy="1782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Right Triangle 71">
                <a:extLst>
                  <a:ext uri="{FF2B5EF4-FFF2-40B4-BE49-F238E27FC236}">
                    <a16:creationId xmlns:a16="http://schemas.microsoft.com/office/drawing/2014/main" id="{4BAD3C5B-891C-42A4-A9AA-420F2FA808E2}"/>
                  </a:ext>
                </a:extLst>
              </p:cNvPr>
              <p:cNvSpPr/>
              <p:nvPr/>
            </p:nvSpPr>
            <p:spPr>
              <a:xfrm rot="5734655">
                <a:off x="5913373" y="5200155"/>
                <a:ext cx="270369" cy="228973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Right Triangle 72">
                <a:extLst>
                  <a:ext uri="{FF2B5EF4-FFF2-40B4-BE49-F238E27FC236}">
                    <a16:creationId xmlns:a16="http://schemas.microsoft.com/office/drawing/2014/main" id="{8B3D66FF-AC3B-40D0-B671-7527D0C1ECEE}"/>
                  </a:ext>
                </a:extLst>
              </p:cNvPr>
              <p:cNvSpPr/>
              <p:nvPr/>
            </p:nvSpPr>
            <p:spPr>
              <a:xfrm rot="5734655">
                <a:off x="5731541" y="5325774"/>
                <a:ext cx="194582" cy="214245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" name="Right Triangle 73">
                <a:extLst>
                  <a:ext uri="{FF2B5EF4-FFF2-40B4-BE49-F238E27FC236}">
                    <a16:creationId xmlns:a16="http://schemas.microsoft.com/office/drawing/2014/main" id="{C77877C6-88F3-420A-B7F9-1D460072FC84}"/>
                  </a:ext>
                </a:extLst>
              </p:cNvPr>
              <p:cNvSpPr/>
              <p:nvPr/>
            </p:nvSpPr>
            <p:spPr>
              <a:xfrm rot="5734655">
                <a:off x="5505750" y="5497072"/>
                <a:ext cx="194582" cy="214245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" name="Right Triangle 74">
                <a:extLst>
                  <a:ext uri="{FF2B5EF4-FFF2-40B4-BE49-F238E27FC236}">
                    <a16:creationId xmlns:a16="http://schemas.microsoft.com/office/drawing/2014/main" id="{3EE4156A-5F5D-4C04-AAAD-BE0D3A504EC4}"/>
                  </a:ext>
                </a:extLst>
              </p:cNvPr>
              <p:cNvSpPr/>
              <p:nvPr/>
            </p:nvSpPr>
            <p:spPr>
              <a:xfrm rot="5734655">
                <a:off x="5279959" y="5668369"/>
                <a:ext cx="194582" cy="214245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Right Triangle 77">
                <a:extLst>
                  <a:ext uri="{FF2B5EF4-FFF2-40B4-BE49-F238E27FC236}">
                    <a16:creationId xmlns:a16="http://schemas.microsoft.com/office/drawing/2014/main" id="{165B0295-7070-4F8C-AEC5-86E41199EF70}"/>
                  </a:ext>
                </a:extLst>
              </p:cNvPr>
              <p:cNvSpPr/>
              <p:nvPr/>
            </p:nvSpPr>
            <p:spPr>
              <a:xfrm rot="5734655">
                <a:off x="6159383" y="5019467"/>
                <a:ext cx="246576" cy="283292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3285DDFC-F1BC-4A7F-B018-BDCBEB2CC05E}"/>
                </a:ext>
              </a:extLst>
            </p:cNvPr>
            <p:cNvGrpSpPr/>
            <p:nvPr/>
          </p:nvGrpSpPr>
          <p:grpSpPr>
            <a:xfrm rot="4310456">
              <a:off x="5374511" y="1895413"/>
              <a:ext cx="1430121" cy="837680"/>
              <a:chOff x="5144072" y="5035103"/>
              <a:chExt cx="1430121" cy="837680"/>
            </a:xfrm>
            <a:solidFill>
              <a:srgbClr val="008CF8"/>
            </a:solidFill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1D738C02-D1BE-45E1-9EB0-46901190A94D}"/>
                  </a:ext>
                </a:extLst>
              </p:cNvPr>
              <p:cNvSpPr/>
              <p:nvPr/>
            </p:nvSpPr>
            <p:spPr>
              <a:xfrm rot="19413298">
                <a:off x="5144072" y="5355507"/>
                <a:ext cx="1430121" cy="23807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ight Triangle 79">
                <a:extLst>
                  <a:ext uri="{FF2B5EF4-FFF2-40B4-BE49-F238E27FC236}">
                    <a16:creationId xmlns:a16="http://schemas.microsoft.com/office/drawing/2014/main" id="{108F4621-0EBD-42D5-BD93-3F6CFD3D24EA}"/>
                  </a:ext>
                </a:extLst>
              </p:cNvPr>
              <p:cNvSpPr/>
              <p:nvPr/>
            </p:nvSpPr>
            <p:spPr>
              <a:xfrm rot="5734655">
                <a:off x="5948280" y="5169198"/>
                <a:ext cx="194582" cy="214245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Right Triangle 80">
                <a:extLst>
                  <a:ext uri="{FF2B5EF4-FFF2-40B4-BE49-F238E27FC236}">
                    <a16:creationId xmlns:a16="http://schemas.microsoft.com/office/drawing/2014/main" id="{8A58849F-1DDD-49B5-B31A-415F46205CC8}"/>
                  </a:ext>
                </a:extLst>
              </p:cNvPr>
              <p:cNvSpPr/>
              <p:nvPr/>
            </p:nvSpPr>
            <p:spPr>
              <a:xfrm rot="5734655">
                <a:off x="5731541" y="5325774"/>
                <a:ext cx="194582" cy="214245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Right Triangle 81">
                <a:extLst>
                  <a:ext uri="{FF2B5EF4-FFF2-40B4-BE49-F238E27FC236}">
                    <a16:creationId xmlns:a16="http://schemas.microsoft.com/office/drawing/2014/main" id="{83448CD9-7510-4E4F-B7E5-11E887A59786}"/>
                  </a:ext>
                </a:extLst>
              </p:cNvPr>
              <p:cNvSpPr/>
              <p:nvPr/>
            </p:nvSpPr>
            <p:spPr>
              <a:xfrm rot="5734655">
                <a:off x="5505750" y="5497072"/>
                <a:ext cx="194582" cy="214245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" name="Right Triangle 82">
                <a:extLst>
                  <a:ext uri="{FF2B5EF4-FFF2-40B4-BE49-F238E27FC236}">
                    <a16:creationId xmlns:a16="http://schemas.microsoft.com/office/drawing/2014/main" id="{B83C25AB-1DA4-4F84-A64B-6F06FC2F5964}"/>
                  </a:ext>
                </a:extLst>
              </p:cNvPr>
              <p:cNvSpPr/>
              <p:nvPr/>
            </p:nvSpPr>
            <p:spPr>
              <a:xfrm rot="5734655">
                <a:off x="5279959" y="5668369"/>
                <a:ext cx="194582" cy="214245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Right Triangle 83">
                <a:extLst>
                  <a:ext uri="{FF2B5EF4-FFF2-40B4-BE49-F238E27FC236}">
                    <a16:creationId xmlns:a16="http://schemas.microsoft.com/office/drawing/2014/main" id="{76EA01B0-CE9D-4EB3-B2F5-DF2C1380FB5C}"/>
                  </a:ext>
                </a:extLst>
              </p:cNvPr>
              <p:cNvSpPr/>
              <p:nvPr/>
            </p:nvSpPr>
            <p:spPr>
              <a:xfrm rot="5734655">
                <a:off x="6153998" y="5025271"/>
                <a:ext cx="194582" cy="214245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C24E6C4-AAC5-40C9-B2AA-28C2BBCD57F6}"/>
                </a:ext>
              </a:extLst>
            </p:cNvPr>
            <p:cNvGrpSpPr/>
            <p:nvPr/>
          </p:nvGrpSpPr>
          <p:grpSpPr>
            <a:xfrm>
              <a:off x="1694822" y="2939098"/>
              <a:ext cx="3847232" cy="1256880"/>
              <a:chOff x="1524000" y="5178420"/>
              <a:chExt cx="3847232" cy="125688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A73C5CB0-00C9-448D-A826-1821484B6735}"/>
                  </a:ext>
                </a:extLst>
              </p:cNvPr>
              <p:cNvSpPr/>
              <p:nvPr/>
            </p:nvSpPr>
            <p:spPr>
              <a:xfrm>
                <a:off x="1524000" y="5178420"/>
                <a:ext cx="3847232" cy="125688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E96FBD9-28D8-4FB4-8850-F2672AC77D40}"/>
                  </a:ext>
                </a:extLst>
              </p:cNvPr>
              <p:cNvSpPr/>
              <p:nvPr/>
            </p:nvSpPr>
            <p:spPr>
              <a:xfrm>
                <a:off x="4114351" y="5178420"/>
                <a:ext cx="1256880" cy="1256880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CC00"/>
                  </a:gs>
                  <a:gs pos="100000">
                    <a:srgbClr val="FF9900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38B686B5-6A6F-4A64-BD94-B53C57F1A773}"/>
                  </a:ext>
                </a:extLst>
              </p:cNvPr>
              <p:cNvSpPr/>
              <p:nvPr/>
            </p:nvSpPr>
            <p:spPr>
              <a:xfrm>
                <a:off x="4275376" y="5339445"/>
                <a:ext cx="934830" cy="93483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F518501-C55B-4ABD-99FC-C1E7B03D1EB8}"/>
                  </a:ext>
                </a:extLst>
              </p:cNvPr>
              <p:cNvSpPr txBox="1"/>
              <p:nvPr/>
            </p:nvSpPr>
            <p:spPr>
              <a:xfrm>
                <a:off x="4285118" y="5400129"/>
                <a:ext cx="91534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STEP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50260CF-3CD0-4E6F-8FBC-930D78E31066}"/>
                  </a:ext>
                </a:extLst>
              </p:cNvPr>
              <p:cNvSpPr txBox="1"/>
              <p:nvPr/>
            </p:nvSpPr>
            <p:spPr>
              <a:xfrm>
                <a:off x="4336391" y="5627944"/>
                <a:ext cx="812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rgbClr val="FF9900"/>
                    </a:solidFill>
                    <a:latin typeface="Century Gothic" panose="020B0502020202020204" pitchFamily="34" charset="0"/>
                  </a:rPr>
                  <a:t>01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0B03E7-0CD3-449F-84C9-1D7D59D3E1FE}"/>
                  </a:ext>
                </a:extLst>
              </p:cNvPr>
              <p:cNvSpPr txBox="1"/>
              <p:nvPr/>
            </p:nvSpPr>
            <p:spPr>
              <a:xfrm>
                <a:off x="1681402" y="5455234"/>
                <a:ext cx="2304936" cy="751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A" sz="3200" b="1" dirty="0">
                    <a:solidFill>
                      <a:srgbClr val="FF9900"/>
                    </a:solidFill>
                    <a:latin typeface="Century Gothic" panose="020B0502020202020204" pitchFamily="34" charset="0"/>
                    <a:cs typeface="Fanan" pitchFamily="2" charset="-78"/>
                  </a:rPr>
                  <a:t>إنشاء موقع إلكتروني </a:t>
                </a:r>
              </a:p>
              <a:p>
                <a:pPr algn="ctr"/>
                <a:r>
                  <a:rPr lang="ar-SA" sz="3200" b="1" dirty="0">
                    <a:solidFill>
                      <a:srgbClr val="FF9900"/>
                    </a:solidFill>
                    <a:latin typeface="Century Gothic" panose="020B0502020202020204" pitchFamily="34" charset="0"/>
                    <a:cs typeface="Fanan" pitchFamily="2" charset="-78"/>
                  </a:rPr>
                  <a:t>بلغة (</a:t>
                </a:r>
                <a:r>
                  <a:rPr lang="en-US" sz="3200" b="1" dirty="0">
                    <a:solidFill>
                      <a:srgbClr val="FF9900"/>
                    </a:solidFill>
                    <a:latin typeface="Century Gothic" panose="020B0502020202020204" pitchFamily="34" charset="0"/>
                    <a:cs typeface="Fanan" pitchFamily="2" charset="-78"/>
                  </a:rPr>
                  <a:t>HTML</a:t>
                </a:r>
                <a:r>
                  <a:rPr lang="ar-SA" sz="3200" b="1" dirty="0">
                    <a:solidFill>
                      <a:srgbClr val="FF9900"/>
                    </a:solidFill>
                    <a:latin typeface="Century Gothic" panose="020B0502020202020204" pitchFamily="34" charset="0"/>
                    <a:cs typeface="Fanan" pitchFamily="2" charset="-78"/>
                  </a:rPr>
                  <a:t>)</a:t>
                </a:r>
                <a:endParaRPr lang="en-US" sz="3200" b="1" dirty="0">
                  <a:solidFill>
                    <a:srgbClr val="FF9900"/>
                  </a:solidFill>
                  <a:latin typeface="Century Gothic" panose="020B0502020202020204" pitchFamily="34" charset="0"/>
                  <a:cs typeface="Fanan" pitchFamily="2" charset="-78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61F97FD-7E50-41F6-94D6-47EE1E3AB293}"/>
                </a:ext>
              </a:extLst>
            </p:cNvPr>
            <p:cNvGrpSpPr/>
            <p:nvPr/>
          </p:nvGrpSpPr>
          <p:grpSpPr>
            <a:xfrm>
              <a:off x="1717278" y="1033352"/>
              <a:ext cx="3847232" cy="1256880"/>
              <a:chOff x="1546456" y="3272674"/>
              <a:chExt cx="3847232" cy="125688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4412E983-9871-4A99-8541-B41C31563BE9}"/>
                  </a:ext>
                </a:extLst>
              </p:cNvPr>
              <p:cNvSpPr/>
              <p:nvPr/>
            </p:nvSpPr>
            <p:spPr>
              <a:xfrm>
                <a:off x="1546456" y="3272674"/>
                <a:ext cx="3847232" cy="125688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B7CC332A-E19C-410A-B06F-C2D540ABF0F9}"/>
                  </a:ext>
                </a:extLst>
              </p:cNvPr>
              <p:cNvSpPr/>
              <p:nvPr/>
            </p:nvSpPr>
            <p:spPr>
              <a:xfrm>
                <a:off x="4136807" y="3272674"/>
                <a:ext cx="1256880" cy="1256880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33CC"/>
                  </a:gs>
                  <a:gs pos="100000">
                    <a:srgbClr val="FF0066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2FE83A19-FF44-4F45-BB27-9C6E604D4C35}"/>
                  </a:ext>
                </a:extLst>
              </p:cNvPr>
              <p:cNvSpPr/>
              <p:nvPr/>
            </p:nvSpPr>
            <p:spPr>
              <a:xfrm>
                <a:off x="4297832" y="3433699"/>
                <a:ext cx="934830" cy="93483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7B74812-A39A-4698-94F3-097184D3F798}"/>
                  </a:ext>
                </a:extLst>
              </p:cNvPr>
              <p:cNvSpPr txBox="1"/>
              <p:nvPr/>
            </p:nvSpPr>
            <p:spPr>
              <a:xfrm>
                <a:off x="4307574" y="3494383"/>
                <a:ext cx="91534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STEP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FE8524D-8D49-4749-848A-B0A9E608F5D2}"/>
                  </a:ext>
                </a:extLst>
              </p:cNvPr>
              <p:cNvSpPr txBox="1"/>
              <p:nvPr/>
            </p:nvSpPr>
            <p:spPr>
              <a:xfrm>
                <a:off x="4358847" y="3722198"/>
                <a:ext cx="812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rgbClr val="FF2AB9"/>
                    </a:solidFill>
                    <a:latin typeface="Century Gothic" panose="020B0502020202020204" pitchFamily="34" charset="0"/>
                  </a:rPr>
                  <a:t>03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111485D-E666-4762-8FE5-29DC2DB8E5EE}"/>
                </a:ext>
              </a:extLst>
            </p:cNvPr>
            <p:cNvGrpSpPr/>
            <p:nvPr/>
          </p:nvGrpSpPr>
          <p:grpSpPr>
            <a:xfrm>
              <a:off x="6367529" y="2172120"/>
              <a:ext cx="3847232" cy="1256880"/>
              <a:chOff x="6196707" y="4411442"/>
              <a:chExt cx="3847232" cy="1256880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6B61648A-9927-4F33-A3D8-9BCF323A3E50}"/>
                  </a:ext>
                </a:extLst>
              </p:cNvPr>
              <p:cNvSpPr/>
              <p:nvPr/>
            </p:nvSpPr>
            <p:spPr>
              <a:xfrm>
                <a:off x="6196707" y="4411442"/>
                <a:ext cx="3847232" cy="125688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9E2B9244-B060-49E3-BFBF-5054353E6E17}"/>
                  </a:ext>
                </a:extLst>
              </p:cNvPr>
              <p:cNvSpPr/>
              <p:nvPr/>
            </p:nvSpPr>
            <p:spPr>
              <a:xfrm>
                <a:off x="6199489" y="4411442"/>
                <a:ext cx="1256880" cy="1256880"/>
              </a:xfrm>
              <a:prstGeom prst="roundRect">
                <a:avLst/>
              </a:prstGeom>
              <a:gradFill flip="none" rotWithShape="1">
                <a:gsLst>
                  <a:gs pos="0">
                    <a:srgbClr val="0099FF"/>
                  </a:gs>
                  <a:gs pos="100000">
                    <a:srgbClr val="0033CC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663F0F05-4353-4A60-87B1-A53FAD941621}"/>
                  </a:ext>
                </a:extLst>
              </p:cNvPr>
              <p:cNvSpPr/>
              <p:nvPr/>
            </p:nvSpPr>
            <p:spPr>
              <a:xfrm>
                <a:off x="6393568" y="4572467"/>
                <a:ext cx="934830" cy="93483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918754E-AC1D-4730-AC50-31DD842F521B}"/>
                  </a:ext>
                </a:extLst>
              </p:cNvPr>
              <p:cNvSpPr txBox="1"/>
              <p:nvPr/>
            </p:nvSpPr>
            <p:spPr>
              <a:xfrm>
                <a:off x="6403310" y="4633151"/>
                <a:ext cx="91534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STEP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78F4C11-499E-479B-BC9D-951339A6A76A}"/>
                  </a:ext>
                </a:extLst>
              </p:cNvPr>
              <p:cNvSpPr txBox="1"/>
              <p:nvPr/>
            </p:nvSpPr>
            <p:spPr>
              <a:xfrm>
                <a:off x="6454583" y="4860966"/>
                <a:ext cx="812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rgbClr val="0033CC"/>
                    </a:solidFill>
                    <a:latin typeface="Century Gothic" panose="020B0502020202020204" pitchFamily="34" charset="0"/>
                  </a:rPr>
                  <a:t>02</a:t>
                </a:r>
              </a:p>
            </p:txBody>
          </p:sp>
        </p:grpSp>
        <p:sp>
          <p:nvSpPr>
            <p:cNvPr id="100" name="TextBox 9">
              <a:extLst>
                <a:ext uri="{FF2B5EF4-FFF2-40B4-BE49-F238E27FC236}">
                  <a16:creationId xmlns:a16="http://schemas.microsoft.com/office/drawing/2014/main" id="{CD9D19E1-F2F0-468D-A7A2-165F2F12BA00}"/>
                </a:ext>
              </a:extLst>
            </p:cNvPr>
            <p:cNvSpPr txBox="1"/>
            <p:nvPr/>
          </p:nvSpPr>
          <p:spPr>
            <a:xfrm>
              <a:off x="7742273" y="2532170"/>
              <a:ext cx="2134670" cy="536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400" b="1" dirty="0">
                  <a:solidFill>
                    <a:srgbClr val="0045D5"/>
                  </a:solidFill>
                  <a:latin typeface="Century Gothic" panose="020B0502020202020204" pitchFamily="34" charset="0"/>
                  <a:cs typeface="Fanan" pitchFamily="2" charset="-78"/>
                </a:rPr>
                <a:t>بنية المحتوى </a:t>
              </a:r>
              <a:endParaRPr lang="en-US" sz="4400" b="1" dirty="0">
                <a:solidFill>
                  <a:srgbClr val="0045D5"/>
                </a:solidFill>
                <a:latin typeface="Century Gothic" panose="020B0502020202020204" pitchFamily="34" charset="0"/>
                <a:cs typeface="Fanan" pitchFamily="2" charset="-78"/>
              </a:endParaRPr>
            </a:p>
          </p:txBody>
        </p:sp>
        <p:sp>
          <p:nvSpPr>
            <p:cNvPr id="101" name="TextBox 9">
              <a:extLst>
                <a:ext uri="{FF2B5EF4-FFF2-40B4-BE49-F238E27FC236}">
                  <a16:creationId xmlns:a16="http://schemas.microsoft.com/office/drawing/2014/main" id="{A451A6DA-8173-49D9-929F-D7D0FA397037}"/>
                </a:ext>
              </a:extLst>
            </p:cNvPr>
            <p:cNvSpPr txBox="1"/>
            <p:nvPr/>
          </p:nvSpPr>
          <p:spPr>
            <a:xfrm>
              <a:off x="1737630" y="1365127"/>
              <a:ext cx="2515410" cy="536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400" b="1" dirty="0">
                  <a:solidFill>
                    <a:srgbClr val="FF0875"/>
                  </a:solidFill>
                  <a:latin typeface="Century Gothic" panose="020B0502020202020204" pitchFamily="34" charset="0"/>
                  <a:cs typeface="Fanan" pitchFamily="2" charset="-78"/>
                </a:rPr>
                <a:t>المشروع </a:t>
              </a:r>
              <a:endParaRPr lang="en-US" sz="4400" b="1" dirty="0">
                <a:solidFill>
                  <a:srgbClr val="FF0875"/>
                </a:solidFill>
                <a:latin typeface="Century Gothic" panose="020B0502020202020204" pitchFamily="34" charset="0"/>
                <a:cs typeface="Fanan" pitchFamily="2" charset="-78"/>
              </a:endParaRPr>
            </a:p>
          </p:txBody>
        </p:sp>
      </p:grpSp>
      <p:cxnSp>
        <p:nvCxnSpPr>
          <p:cNvPr id="28" name="رابط كسهم مستقيم 27">
            <a:extLst>
              <a:ext uri="{FF2B5EF4-FFF2-40B4-BE49-F238E27FC236}">
                <a16:creationId xmlns:a16="http://schemas.microsoft.com/office/drawing/2014/main" id="{419C3A59-6D87-CBCD-F47F-C6C0E854850E}"/>
              </a:ext>
            </a:extLst>
          </p:cNvPr>
          <p:cNvCxnSpPr>
            <a:cxnSpLocks/>
          </p:cNvCxnSpPr>
          <p:nvPr/>
        </p:nvCxnSpPr>
        <p:spPr>
          <a:xfrm>
            <a:off x="170822" y="4161374"/>
            <a:ext cx="1191131" cy="0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tailEnd type="triangle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65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r="6307" b="37093"/>
          <a:stretch>
            <a:fillRect/>
          </a:stretch>
        </p:blipFill>
        <p:spPr>
          <a:xfrm>
            <a:off x="-16702" y="4612193"/>
            <a:ext cx="12203151" cy="2263272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588969" y="284476"/>
            <a:ext cx="3435915" cy="2731274"/>
            <a:chOff x="6191037" y="861181"/>
            <a:chExt cx="4641136" cy="3902006"/>
          </a:xfrm>
        </p:grpSpPr>
        <p:sp>
          <p:nvSpPr>
            <p:cNvPr id="14" name="矩形 13"/>
            <p:cNvSpPr/>
            <p:nvPr/>
          </p:nvSpPr>
          <p:spPr>
            <a:xfrm rot="1800000">
              <a:off x="7430050" y="1670286"/>
              <a:ext cx="3402123" cy="3092901"/>
            </a:xfrm>
            <a:prstGeom prst="rect">
              <a:avLst/>
            </a:prstGeom>
            <a:gradFill>
              <a:gsLst>
                <a:gs pos="0">
                  <a:srgbClr val="FFFFFF">
                    <a:lumMod val="50000"/>
                  </a:srgbClr>
                </a:gs>
                <a:gs pos="82000">
                  <a:srgbClr val="F8F8F8">
                    <a:alpha val="0"/>
                  </a:srgbClr>
                </a:gs>
              </a:gsLst>
              <a:lin ang="6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6191037" y="861181"/>
              <a:ext cx="3115200" cy="3115201"/>
            </a:xfrm>
            <a:prstGeom prst="ellipse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sp>
        <p:nvSpPr>
          <p:cNvPr id="8" name="Google Shape;332;p28">
            <a:extLst>
              <a:ext uri="{FF2B5EF4-FFF2-40B4-BE49-F238E27FC236}">
                <a16:creationId xmlns:a16="http://schemas.microsoft.com/office/drawing/2014/main" id="{A5F88C0D-2BD7-4CE2-BA34-337AC2A4FA3D}"/>
              </a:ext>
            </a:extLst>
          </p:cNvPr>
          <p:cNvSpPr txBox="1">
            <a:spLocks/>
          </p:cNvSpPr>
          <p:nvPr/>
        </p:nvSpPr>
        <p:spPr>
          <a:xfrm>
            <a:off x="1497205" y="2786233"/>
            <a:ext cx="8620940" cy="2072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2800"/>
              <a:buFont typeface="Pangolin"/>
              <a:buNone/>
              <a:tabLst/>
              <a:defRPr/>
            </a:pPr>
            <a:r>
              <a:rPr lang="ar-SA" sz="6000" kern="0" noProof="0" dirty="0">
                <a:solidFill>
                  <a:srgbClr val="C00000"/>
                </a:solidFill>
                <a:cs typeface="Fanan" pitchFamily="2" charset="-78"/>
              </a:rPr>
              <a:t>الدرس الأول</a:t>
            </a:r>
            <a:br>
              <a:rPr kumimoji="0" lang="ar-SA" sz="6000" b="1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cs typeface="Fanan" pitchFamily="2" charset="-78"/>
                <a:sym typeface="Pangolin"/>
              </a:rPr>
            </a:br>
            <a:r>
              <a:rPr kumimoji="0" lang="ar-SA" sz="6000" b="1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cs typeface="Fanan" pitchFamily="2" charset="-78"/>
                <a:sym typeface="Pangolin"/>
              </a:rPr>
              <a:t>إنشاء موقع</a:t>
            </a:r>
            <a:r>
              <a:rPr kumimoji="0" lang="ar-SA" sz="6000" b="1" i="0" u="none" strike="noStrike" kern="0" cap="none" spc="0" normalizeH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cs typeface="Fanan" pitchFamily="2" charset="-78"/>
                <a:sym typeface="Pangolin"/>
              </a:rPr>
              <a:t> إلكتروني بلغة (</a:t>
            </a:r>
            <a:r>
              <a:rPr lang="en-US" sz="6000" kern="0" noProof="0" dirty="0">
                <a:solidFill>
                  <a:srgbClr val="003849"/>
                </a:solidFill>
                <a:cs typeface="Fanan" pitchFamily="2" charset="-78"/>
              </a:rPr>
              <a:t>HTML</a:t>
            </a:r>
            <a:r>
              <a:rPr kumimoji="0" lang="ar-SA" sz="6000" b="1" i="0" u="none" strike="noStrike" kern="0" cap="none" spc="0" normalizeH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cs typeface="Fanan" pitchFamily="2" charset="-78"/>
                <a:sym typeface="Pangolin"/>
              </a:rPr>
              <a:t>)</a:t>
            </a:r>
            <a:endParaRPr kumimoji="0" lang="ar-SA" sz="6000" b="1" i="0" u="none" strike="noStrike" kern="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cs typeface="Fanan" pitchFamily="2" charset="-78"/>
              <a:sym typeface="Pangolin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2C866E04-37DB-1C49-09AF-DB4F5E51C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232" y="434322"/>
            <a:ext cx="1948714" cy="18808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2985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CE75301D-8D72-4138-8F5D-E9E34FB49D51}"/>
              </a:ext>
            </a:extLst>
          </p:cNvPr>
          <p:cNvSpPr/>
          <p:nvPr/>
        </p:nvSpPr>
        <p:spPr>
          <a:xfrm>
            <a:off x="8080307" y="5243436"/>
            <a:ext cx="2812297" cy="179680"/>
          </a:xfrm>
          <a:prstGeom prst="ellipse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7063991" y="1004835"/>
            <a:ext cx="4996282" cy="4280597"/>
            <a:chOff x="2244725" y="2692929"/>
            <a:chExt cx="3076575" cy="2457450"/>
          </a:xfrm>
        </p:grpSpPr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2244725" y="4442354"/>
              <a:ext cx="3076575" cy="369888"/>
            </a:xfrm>
            <a:custGeom>
              <a:avLst/>
              <a:gdLst>
                <a:gd name="T0" fmla="*/ 373 w 966"/>
                <a:gd name="T1" fmla="*/ 116 h 116"/>
                <a:gd name="T2" fmla="*/ 145 w 966"/>
                <a:gd name="T3" fmla="*/ 116 h 116"/>
                <a:gd name="T4" fmla="*/ 36 w 966"/>
                <a:gd name="T5" fmla="*/ 116 h 116"/>
                <a:gd name="T6" fmla="*/ 2 w 966"/>
                <a:gd name="T7" fmla="*/ 89 h 116"/>
                <a:gd name="T8" fmla="*/ 0 w 966"/>
                <a:gd name="T9" fmla="*/ 75 h 116"/>
                <a:gd name="T10" fmla="*/ 0 w 966"/>
                <a:gd name="T11" fmla="*/ 0 h 116"/>
                <a:gd name="T12" fmla="*/ 943 w 966"/>
                <a:gd name="T13" fmla="*/ 0 h 116"/>
                <a:gd name="T14" fmla="*/ 966 w 966"/>
                <a:gd name="T15" fmla="*/ 0 h 116"/>
                <a:gd name="T16" fmla="*/ 966 w 966"/>
                <a:gd name="T17" fmla="*/ 79 h 116"/>
                <a:gd name="T18" fmla="*/ 928 w 966"/>
                <a:gd name="T19" fmla="*/ 116 h 116"/>
                <a:gd name="T20" fmla="*/ 600 w 966"/>
                <a:gd name="T21" fmla="*/ 116 h 116"/>
                <a:gd name="T22" fmla="*/ 592 w 966"/>
                <a:gd name="T23" fmla="*/ 116 h 116"/>
                <a:gd name="T24" fmla="*/ 585 w 966"/>
                <a:gd name="T25" fmla="*/ 116 h 116"/>
                <a:gd name="T26" fmla="*/ 383 w 966"/>
                <a:gd name="T27" fmla="*/ 116 h 116"/>
                <a:gd name="T28" fmla="*/ 373 w 966"/>
                <a:gd name="T2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6" h="116">
                  <a:moveTo>
                    <a:pt x="373" y="116"/>
                  </a:moveTo>
                  <a:cubicBezTo>
                    <a:pt x="297" y="116"/>
                    <a:pt x="221" y="116"/>
                    <a:pt x="145" y="116"/>
                  </a:cubicBezTo>
                  <a:cubicBezTo>
                    <a:pt x="109" y="116"/>
                    <a:pt x="72" y="116"/>
                    <a:pt x="36" y="116"/>
                  </a:cubicBezTo>
                  <a:cubicBezTo>
                    <a:pt x="21" y="116"/>
                    <a:pt x="5" y="104"/>
                    <a:pt x="2" y="89"/>
                  </a:cubicBezTo>
                  <a:cubicBezTo>
                    <a:pt x="0" y="84"/>
                    <a:pt x="0" y="80"/>
                    <a:pt x="0" y="75"/>
                  </a:cubicBezTo>
                  <a:cubicBezTo>
                    <a:pt x="0" y="52"/>
                    <a:pt x="0" y="0"/>
                    <a:pt x="0" y="0"/>
                  </a:cubicBezTo>
                  <a:cubicBezTo>
                    <a:pt x="0" y="0"/>
                    <a:pt x="631" y="0"/>
                    <a:pt x="943" y="0"/>
                  </a:cubicBezTo>
                  <a:cubicBezTo>
                    <a:pt x="950" y="0"/>
                    <a:pt x="959" y="0"/>
                    <a:pt x="966" y="0"/>
                  </a:cubicBezTo>
                  <a:cubicBezTo>
                    <a:pt x="966" y="0"/>
                    <a:pt x="966" y="56"/>
                    <a:pt x="966" y="79"/>
                  </a:cubicBezTo>
                  <a:cubicBezTo>
                    <a:pt x="966" y="100"/>
                    <a:pt x="949" y="116"/>
                    <a:pt x="928" y="116"/>
                  </a:cubicBezTo>
                  <a:cubicBezTo>
                    <a:pt x="819" y="116"/>
                    <a:pt x="709" y="116"/>
                    <a:pt x="600" y="116"/>
                  </a:cubicBezTo>
                  <a:cubicBezTo>
                    <a:pt x="598" y="116"/>
                    <a:pt x="595" y="116"/>
                    <a:pt x="592" y="116"/>
                  </a:cubicBezTo>
                  <a:cubicBezTo>
                    <a:pt x="590" y="116"/>
                    <a:pt x="587" y="116"/>
                    <a:pt x="585" y="116"/>
                  </a:cubicBezTo>
                  <a:cubicBezTo>
                    <a:pt x="517" y="116"/>
                    <a:pt x="450" y="116"/>
                    <a:pt x="383" y="116"/>
                  </a:cubicBezTo>
                  <a:lnTo>
                    <a:pt x="373" y="116"/>
                  </a:lnTo>
                  <a:close/>
                </a:path>
              </a:pathLst>
            </a:cu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5"/>
            <p:cNvSpPr>
              <a:spLocks noEditPoints="1"/>
            </p:cNvSpPr>
            <p:nvPr/>
          </p:nvSpPr>
          <p:spPr bwMode="auto">
            <a:xfrm>
              <a:off x="2244725" y="2692929"/>
              <a:ext cx="3076575" cy="1749425"/>
            </a:xfrm>
            <a:custGeom>
              <a:avLst/>
              <a:gdLst>
                <a:gd name="T0" fmla="*/ 966 w 966"/>
                <a:gd name="T1" fmla="*/ 549 h 549"/>
                <a:gd name="T2" fmla="*/ 943 w 966"/>
                <a:gd name="T3" fmla="*/ 549 h 549"/>
                <a:gd name="T4" fmla="*/ 0 w 966"/>
                <a:gd name="T5" fmla="*/ 549 h 549"/>
                <a:gd name="T6" fmla="*/ 0 w 966"/>
                <a:gd name="T7" fmla="*/ 108 h 549"/>
                <a:gd name="T8" fmla="*/ 1 w 966"/>
                <a:gd name="T9" fmla="*/ 39 h 549"/>
                <a:gd name="T10" fmla="*/ 14 w 966"/>
                <a:gd name="T11" fmla="*/ 9 h 549"/>
                <a:gd name="T12" fmla="*/ 39 w 966"/>
                <a:gd name="T13" fmla="*/ 1 h 549"/>
                <a:gd name="T14" fmla="*/ 806 w 966"/>
                <a:gd name="T15" fmla="*/ 1 h 549"/>
                <a:gd name="T16" fmla="*/ 926 w 966"/>
                <a:gd name="T17" fmla="*/ 1 h 549"/>
                <a:gd name="T18" fmla="*/ 966 w 966"/>
                <a:gd name="T19" fmla="*/ 41 h 549"/>
                <a:gd name="T20" fmla="*/ 966 w 966"/>
                <a:gd name="T21" fmla="*/ 549 h 549"/>
                <a:gd name="T22" fmla="*/ 483 w 966"/>
                <a:gd name="T23" fmla="*/ 511 h 549"/>
                <a:gd name="T24" fmla="*/ 923 w 966"/>
                <a:gd name="T25" fmla="*/ 511 h 549"/>
                <a:gd name="T26" fmla="*/ 928 w 966"/>
                <a:gd name="T27" fmla="*/ 506 h 549"/>
                <a:gd name="T28" fmla="*/ 928 w 966"/>
                <a:gd name="T29" fmla="*/ 45 h 549"/>
                <a:gd name="T30" fmla="*/ 922 w 966"/>
                <a:gd name="T31" fmla="*/ 38 h 549"/>
                <a:gd name="T32" fmla="*/ 44 w 966"/>
                <a:gd name="T33" fmla="*/ 38 h 549"/>
                <a:gd name="T34" fmla="*/ 38 w 966"/>
                <a:gd name="T35" fmla="*/ 45 h 549"/>
                <a:gd name="T36" fmla="*/ 38 w 966"/>
                <a:gd name="T37" fmla="*/ 505 h 549"/>
                <a:gd name="T38" fmla="*/ 44 w 966"/>
                <a:gd name="T39" fmla="*/ 511 h 549"/>
                <a:gd name="T40" fmla="*/ 483 w 966"/>
                <a:gd name="T41" fmla="*/ 51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6" h="549">
                  <a:moveTo>
                    <a:pt x="966" y="549"/>
                  </a:moveTo>
                  <a:cubicBezTo>
                    <a:pt x="959" y="549"/>
                    <a:pt x="950" y="549"/>
                    <a:pt x="943" y="549"/>
                  </a:cubicBezTo>
                  <a:cubicBezTo>
                    <a:pt x="631" y="549"/>
                    <a:pt x="0" y="549"/>
                    <a:pt x="0" y="549"/>
                  </a:cubicBezTo>
                  <a:cubicBezTo>
                    <a:pt x="0" y="549"/>
                    <a:pt x="0" y="254"/>
                    <a:pt x="0" y="108"/>
                  </a:cubicBezTo>
                  <a:cubicBezTo>
                    <a:pt x="0" y="85"/>
                    <a:pt x="1" y="62"/>
                    <a:pt x="1" y="39"/>
                  </a:cubicBezTo>
                  <a:cubicBezTo>
                    <a:pt x="2" y="27"/>
                    <a:pt x="4" y="17"/>
                    <a:pt x="14" y="9"/>
                  </a:cubicBezTo>
                  <a:cubicBezTo>
                    <a:pt x="21" y="3"/>
                    <a:pt x="30" y="1"/>
                    <a:pt x="39" y="1"/>
                  </a:cubicBezTo>
                  <a:cubicBezTo>
                    <a:pt x="295" y="1"/>
                    <a:pt x="550" y="1"/>
                    <a:pt x="806" y="1"/>
                  </a:cubicBezTo>
                  <a:cubicBezTo>
                    <a:pt x="846" y="1"/>
                    <a:pt x="886" y="2"/>
                    <a:pt x="926" y="1"/>
                  </a:cubicBezTo>
                  <a:cubicBezTo>
                    <a:pt x="949" y="0"/>
                    <a:pt x="966" y="19"/>
                    <a:pt x="966" y="41"/>
                  </a:cubicBezTo>
                  <a:cubicBezTo>
                    <a:pt x="966" y="209"/>
                    <a:pt x="966" y="549"/>
                    <a:pt x="966" y="549"/>
                  </a:cubicBezTo>
                  <a:close/>
                  <a:moveTo>
                    <a:pt x="483" y="511"/>
                  </a:moveTo>
                  <a:cubicBezTo>
                    <a:pt x="630" y="511"/>
                    <a:pt x="776" y="511"/>
                    <a:pt x="923" y="511"/>
                  </a:cubicBezTo>
                  <a:cubicBezTo>
                    <a:pt x="926" y="511"/>
                    <a:pt x="928" y="511"/>
                    <a:pt x="928" y="506"/>
                  </a:cubicBezTo>
                  <a:cubicBezTo>
                    <a:pt x="928" y="352"/>
                    <a:pt x="928" y="199"/>
                    <a:pt x="928" y="45"/>
                  </a:cubicBezTo>
                  <a:cubicBezTo>
                    <a:pt x="928" y="37"/>
                    <a:pt x="929" y="38"/>
                    <a:pt x="922" y="38"/>
                  </a:cubicBezTo>
                  <a:cubicBezTo>
                    <a:pt x="629" y="38"/>
                    <a:pt x="337" y="38"/>
                    <a:pt x="44" y="38"/>
                  </a:cubicBezTo>
                  <a:cubicBezTo>
                    <a:pt x="37" y="38"/>
                    <a:pt x="38" y="37"/>
                    <a:pt x="38" y="45"/>
                  </a:cubicBezTo>
                  <a:cubicBezTo>
                    <a:pt x="38" y="198"/>
                    <a:pt x="38" y="351"/>
                    <a:pt x="38" y="505"/>
                  </a:cubicBezTo>
                  <a:cubicBezTo>
                    <a:pt x="38" y="511"/>
                    <a:pt x="38" y="511"/>
                    <a:pt x="44" y="511"/>
                  </a:cubicBezTo>
                  <a:cubicBezTo>
                    <a:pt x="190" y="511"/>
                    <a:pt x="337" y="511"/>
                    <a:pt x="483" y="51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3251200" y="4894792"/>
              <a:ext cx="1060450" cy="249238"/>
            </a:xfrm>
            <a:custGeom>
              <a:avLst/>
              <a:gdLst>
                <a:gd name="T0" fmla="*/ 278 w 333"/>
                <a:gd name="T1" fmla="*/ 0 h 78"/>
                <a:gd name="T2" fmla="*/ 282 w 333"/>
                <a:gd name="T3" fmla="*/ 34 h 78"/>
                <a:gd name="T4" fmla="*/ 288 w 333"/>
                <a:gd name="T5" fmla="*/ 60 h 78"/>
                <a:gd name="T6" fmla="*/ 298 w 333"/>
                <a:gd name="T7" fmla="*/ 67 h 78"/>
                <a:gd name="T8" fmla="*/ 329 w 333"/>
                <a:gd name="T9" fmla="*/ 74 h 78"/>
                <a:gd name="T10" fmla="*/ 333 w 333"/>
                <a:gd name="T11" fmla="*/ 76 h 78"/>
                <a:gd name="T12" fmla="*/ 329 w 333"/>
                <a:gd name="T13" fmla="*/ 77 h 78"/>
                <a:gd name="T14" fmla="*/ 221 w 333"/>
                <a:gd name="T15" fmla="*/ 77 h 78"/>
                <a:gd name="T16" fmla="*/ 6 w 333"/>
                <a:gd name="T17" fmla="*/ 77 h 78"/>
                <a:gd name="T18" fmla="*/ 0 w 333"/>
                <a:gd name="T19" fmla="*/ 76 h 78"/>
                <a:gd name="T20" fmla="*/ 5 w 333"/>
                <a:gd name="T21" fmla="*/ 74 h 78"/>
                <a:gd name="T22" fmla="*/ 35 w 333"/>
                <a:gd name="T23" fmla="*/ 67 h 78"/>
                <a:gd name="T24" fmla="*/ 49 w 333"/>
                <a:gd name="T25" fmla="*/ 50 h 78"/>
                <a:gd name="T26" fmla="*/ 56 w 333"/>
                <a:gd name="T27" fmla="*/ 0 h 78"/>
                <a:gd name="T28" fmla="*/ 66 w 333"/>
                <a:gd name="T29" fmla="*/ 0 h 78"/>
                <a:gd name="T30" fmla="*/ 278 w 333"/>
                <a:gd name="T3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3" h="78">
                  <a:moveTo>
                    <a:pt x="278" y="0"/>
                  </a:moveTo>
                  <a:cubicBezTo>
                    <a:pt x="280" y="12"/>
                    <a:pt x="280" y="23"/>
                    <a:pt x="282" y="34"/>
                  </a:cubicBezTo>
                  <a:cubicBezTo>
                    <a:pt x="283" y="43"/>
                    <a:pt x="285" y="51"/>
                    <a:pt x="288" y="60"/>
                  </a:cubicBezTo>
                  <a:cubicBezTo>
                    <a:pt x="290" y="64"/>
                    <a:pt x="293" y="67"/>
                    <a:pt x="298" y="67"/>
                  </a:cubicBezTo>
                  <a:cubicBezTo>
                    <a:pt x="309" y="68"/>
                    <a:pt x="319" y="72"/>
                    <a:pt x="329" y="74"/>
                  </a:cubicBezTo>
                  <a:cubicBezTo>
                    <a:pt x="331" y="74"/>
                    <a:pt x="333" y="74"/>
                    <a:pt x="333" y="76"/>
                  </a:cubicBezTo>
                  <a:cubicBezTo>
                    <a:pt x="333" y="78"/>
                    <a:pt x="330" y="77"/>
                    <a:pt x="329" y="77"/>
                  </a:cubicBezTo>
                  <a:cubicBezTo>
                    <a:pt x="293" y="77"/>
                    <a:pt x="257" y="77"/>
                    <a:pt x="221" y="77"/>
                  </a:cubicBezTo>
                  <a:cubicBezTo>
                    <a:pt x="149" y="77"/>
                    <a:pt x="78" y="77"/>
                    <a:pt x="6" y="77"/>
                  </a:cubicBezTo>
                  <a:cubicBezTo>
                    <a:pt x="4" y="77"/>
                    <a:pt x="2" y="78"/>
                    <a:pt x="0" y="76"/>
                  </a:cubicBezTo>
                  <a:cubicBezTo>
                    <a:pt x="1" y="74"/>
                    <a:pt x="3" y="74"/>
                    <a:pt x="5" y="74"/>
                  </a:cubicBezTo>
                  <a:cubicBezTo>
                    <a:pt x="15" y="72"/>
                    <a:pt x="25" y="69"/>
                    <a:pt x="35" y="67"/>
                  </a:cubicBezTo>
                  <a:cubicBezTo>
                    <a:pt x="44" y="66"/>
                    <a:pt x="46" y="61"/>
                    <a:pt x="49" y="50"/>
                  </a:cubicBezTo>
                  <a:cubicBezTo>
                    <a:pt x="52" y="35"/>
                    <a:pt x="56" y="0"/>
                    <a:pt x="5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207" y="0"/>
                    <a:pt x="27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3429000" y="4812242"/>
              <a:ext cx="708025" cy="82550"/>
            </a:xfrm>
            <a:custGeom>
              <a:avLst/>
              <a:gdLst>
                <a:gd name="T0" fmla="*/ 222 w 222"/>
                <a:gd name="T1" fmla="*/ 26 h 26"/>
                <a:gd name="T2" fmla="*/ 10 w 222"/>
                <a:gd name="T3" fmla="*/ 26 h 26"/>
                <a:gd name="T4" fmla="*/ 0 w 222"/>
                <a:gd name="T5" fmla="*/ 26 h 26"/>
                <a:gd name="T6" fmla="*/ 1 w 222"/>
                <a:gd name="T7" fmla="*/ 0 h 26"/>
                <a:gd name="T8" fmla="*/ 11 w 222"/>
                <a:gd name="T9" fmla="*/ 0 h 26"/>
                <a:gd name="T10" fmla="*/ 213 w 222"/>
                <a:gd name="T11" fmla="*/ 0 h 26"/>
                <a:gd name="T12" fmla="*/ 220 w 222"/>
                <a:gd name="T13" fmla="*/ 0 h 26"/>
                <a:gd name="T14" fmla="*/ 222 w 222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" h="26">
                  <a:moveTo>
                    <a:pt x="222" y="26"/>
                  </a:moveTo>
                  <a:cubicBezTo>
                    <a:pt x="151" y="26"/>
                    <a:pt x="10" y="26"/>
                    <a:pt x="1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7"/>
                    <a:pt x="1" y="9"/>
                    <a:pt x="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45" y="0"/>
                    <a:pt x="213" y="0"/>
                  </a:cubicBezTo>
                  <a:cubicBezTo>
                    <a:pt x="215" y="0"/>
                    <a:pt x="218" y="0"/>
                    <a:pt x="220" y="0"/>
                  </a:cubicBezTo>
                  <a:lnTo>
                    <a:pt x="222" y="2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3251200" y="5134504"/>
              <a:ext cx="1060450" cy="15875"/>
            </a:xfrm>
            <a:custGeom>
              <a:avLst/>
              <a:gdLst>
                <a:gd name="T0" fmla="*/ 167 w 333"/>
                <a:gd name="T1" fmla="*/ 2 h 5"/>
                <a:gd name="T2" fmla="*/ 331 w 333"/>
                <a:gd name="T3" fmla="*/ 2 h 5"/>
                <a:gd name="T4" fmla="*/ 333 w 333"/>
                <a:gd name="T5" fmla="*/ 3 h 5"/>
                <a:gd name="T6" fmla="*/ 331 w 333"/>
                <a:gd name="T7" fmla="*/ 5 h 5"/>
                <a:gd name="T8" fmla="*/ 324 w 333"/>
                <a:gd name="T9" fmla="*/ 5 h 5"/>
                <a:gd name="T10" fmla="*/ 6 w 333"/>
                <a:gd name="T11" fmla="*/ 5 h 5"/>
                <a:gd name="T12" fmla="*/ 0 w 333"/>
                <a:gd name="T13" fmla="*/ 3 h 5"/>
                <a:gd name="T14" fmla="*/ 6 w 333"/>
                <a:gd name="T15" fmla="*/ 2 h 5"/>
                <a:gd name="T16" fmla="*/ 167 w 333"/>
                <a:gd name="T17" fmla="*/ 2 h 5"/>
                <a:gd name="T18" fmla="*/ 167 w 333"/>
                <a:gd name="T1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3" h="5">
                  <a:moveTo>
                    <a:pt x="167" y="2"/>
                  </a:moveTo>
                  <a:cubicBezTo>
                    <a:pt x="222" y="2"/>
                    <a:pt x="276" y="2"/>
                    <a:pt x="331" y="2"/>
                  </a:cubicBezTo>
                  <a:cubicBezTo>
                    <a:pt x="332" y="2"/>
                    <a:pt x="333" y="1"/>
                    <a:pt x="333" y="3"/>
                  </a:cubicBezTo>
                  <a:cubicBezTo>
                    <a:pt x="333" y="4"/>
                    <a:pt x="332" y="5"/>
                    <a:pt x="331" y="5"/>
                  </a:cubicBezTo>
                  <a:cubicBezTo>
                    <a:pt x="328" y="5"/>
                    <a:pt x="326" y="5"/>
                    <a:pt x="324" y="5"/>
                  </a:cubicBezTo>
                  <a:cubicBezTo>
                    <a:pt x="218" y="5"/>
                    <a:pt x="112" y="5"/>
                    <a:pt x="6" y="5"/>
                  </a:cubicBezTo>
                  <a:cubicBezTo>
                    <a:pt x="4" y="5"/>
                    <a:pt x="0" y="5"/>
                    <a:pt x="0" y="3"/>
                  </a:cubicBezTo>
                  <a:cubicBezTo>
                    <a:pt x="0" y="0"/>
                    <a:pt x="4" y="2"/>
                    <a:pt x="6" y="2"/>
                  </a:cubicBezTo>
                  <a:cubicBezTo>
                    <a:pt x="60" y="2"/>
                    <a:pt x="114" y="2"/>
                    <a:pt x="167" y="2"/>
                  </a:cubicBezTo>
                  <a:cubicBezTo>
                    <a:pt x="167" y="2"/>
                    <a:pt x="167" y="2"/>
                    <a:pt x="167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20" name="图片 6">
            <a:extLst>
              <a:ext uri="{FF2B5EF4-FFF2-40B4-BE49-F238E27FC236}">
                <a16:creationId xmlns:a16="http://schemas.microsoft.com/office/drawing/2014/main" id="{14623738-CB95-6F85-008F-D36F9F33C6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07" b="37093"/>
          <a:stretch>
            <a:fillRect/>
          </a:stretch>
        </p:blipFill>
        <p:spPr>
          <a:xfrm>
            <a:off x="-11151" y="5441150"/>
            <a:ext cx="12203151" cy="1416850"/>
          </a:xfrm>
          <a:prstGeom prst="rect">
            <a:avLst/>
          </a:prstGeom>
        </p:spPr>
      </p:pic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B3052A3C-DF5E-A027-5D1C-C25707B3035C}"/>
              </a:ext>
            </a:extLst>
          </p:cNvPr>
          <p:cNvSpPr/>
          <p:nvPr/>
        </p:nvSpPr>
        <p:spPr>
          <a:xfrm>
            <a:off x="7383057" y="1542179"/>
            <a:ext cx="4206794" cy="202875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rgbClr val="0070C0"/>
                </a:solidFill>
                <a:cs typeface="Fanan" pitchFamily="2" charset="-78"/>
              </a:rPr>
              <a:t>أهداف الدرس الأول</a:t>
            </a: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4801334B-5059-9EB3-7FA0-D3CC0B277DE3}"/>
              </a:ext>
            </a:extLst>
          </p:cNvPr>
          <p:cNvGrpSpPr/>
          <p:nvPr/>
        </p:nvGrpSpPr>
        <p:grpSpPr>
          <a:xfrm>
            <a:off x="-321463" y="1130346"/>
            <a:ext cx="7318719" cy="3787266"/>
            <a:chOff x="-243578" y="1161507"/>
            <a:chExt cx="7081450" cy="4160894"/>
          </a:xfrm>
        </p:grpSpPr>
        <p:grpSp>
          <p:nvGrpSpPr>
            <p:cNvPr id="2" name="مجموعة 1">
              <a:extLst>
                <a:ext uri="{FF2B5EF4-FFF2-40B4-BE49-F238E27FC236}">
                  <a16:creationId xmlns:a16="http://schemas.microsoft.com/office/drawing/2014/main" id="{39925809-DBFF-AF68-A474-74ADAEE21900}"/>
                </a:ext>
              </a:extLst>
            </p:cNvPr>
            <p:cNvGrpSpPr/>
            <p:nvPr/>
          </p:nvGrpSpPr>
          <p:grpSpPr>
            <a:xfrm>
              <a:off x="-243578" y="1161507"/>
              <a:ext cx="7032985" cy="1843780"/>
              <a:chOff x="-351883" y="1837912"/>
              <a:chExt cx="6619754" cy="168135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16977A-112F-4154-95F5-0608714FBFEE}"/>
                  </a:ext>
                </a:extLst>
              </p:cNvPr>
              <p:cNvSpPr txBox="1"/>
              <p:nvPr/>
            </p:nvSpPr>
            <p:spPr>
              <a:xfrm>
                <a:off x="1370" y="1891570"/>
                <a:ext cx="5845951" cy="4779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52400" lvl="0" algn="just" rtl="1">
                  <a:spcBef>
                    <a:spcPts val="1600"/>
                  </a:spcBef>
                  <a:spcAft>
                    <a:spcPts val="0"/>
                  </a:spcAft>
                  <a:buSzPts val="1200"/>
                </a:pPr>
                <a:r>
                  <a:rPr lang="ar-SA" sz="2500" dirty="0">
                    <a:solidFill>
                      <a:schemeClr val="accent6">
                        <a:lumMod val="75000"/>
                      </a:schemeClr>
                    </a:solidFill>
                    <a:cs typeface="Fanan" pitchFamily="2" charset="-78"/>
                    <a:sym typeface="Roboto"/>
                  </a:rPr>
                  <a:t>التعرف على مكونات الموقع والصفحة الإلكترونية . </a:t>
                </a: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5739824" y="1837912"/>
                <a:ext cx="506367" cy="50636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SA" b="1" dirty="0"/>
                  <a:t>1</a:t>
                </a:r>
                <a:endParaRPr lang="en-US" b="1" dirty="0"/>
              </a:p>
            </p:txBody>
          </p:sp>
          <p:sp>
            <p:nvSpPr>
              <p:cNvPr id="3" name="Oval 17">
                <a:extLst>
                  <a:ext uri="{FF2B5EF4-FFF2-40B4-BE49-F238E27FC236}">
                    <a16:creationId xmlns:a16="http://schemas.microsoft.com/office/drawing/2014/main" id="{0BC623CA-2B08-4B37-88DC-3DF32D03542E}"/>
                  </a:ext>
                </a:extLst>
              </p:cNvPr>
              <p:cNvSpPr/>
              <p:nvPr/>
            </p:nvSpPr>
            <p:spPr>
              <a:xfrm>
                <a:off x="5761504" y="2430645"/>
                <a:ext cx="506367" cy="506367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SA" b="1" dirty="0"/>
                  <a:t>2</a:t>
                </a:r>
                <a:endParaRPr lang="en-US" b="1" dirty="0"/>
              </a:p>
            </p:txBody>
          </p:sp>
          <p:sp>
            <p:nvSpPr>
              <p:cNvPr id="4" name="Oval 17">
                <a:extLst>
                  <a:ext uri="{FF2B5EF4-FFF2-40B4-BE49-F238E27FC236}">
                    <a16:creationId xmlns:a16="http://schemas.microsoft.com/office/drawing/2014/main" id="{023DE17D-8A13-4F74-9C7E-AF1BF5DF7705}"/>
                  </a:ext>
                </a:extLst>
              </p:cNvPr>
              <p:cNvSpPr/>
              <p:nvPr/>
            </p:nvSpPr>
            <p:spPr>
              <a:xfrm>
                <a:off x="5761504" y="3012900"/>
                <a:ext cx="506367" cy="506367"/>
              </a:xfrm>
              <a:prstGeom prst="ellipse">
                <a:avLst/>
              </a:prstGeom>
              <a:solidFill>
                <a:srgbClr val="0099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SA" b="1" dirty="0"/>
                  <a:t>3</a:t>
                </a:r>
                <a:endParaRPr lang="en-US" b="1" dirty="0"/>
              </a:p>
            </p:txBody>
          </p:sp>
          <p:sp>
            <p:nvSpPr>
              <p:cNvPr id="21" name="TextBox 14">
                <a:extLst>
                  <a:ext uri="{FF2B5EF4-FFF2-40B4-BE49-F238E27FC236}">
                    <a16:creationId xmlns:a16="http://schemas.microsoft.com/office/drawing/2014/main" id="{041F1B5F-79FB-4C88-B4B5-81A1D72B105F}"/>
                  </a:ext>
                </a:extLst>
              </p:cNvPr>
              <p:cNvSpPr txBox="1"/>
              <p:nvPr/>
            </p:nvSpPr>
            <p:spPr>
              <a:xfrm>
                <a:off x="-122616" y="2486905"/>
                <a:ext cx="5969940" cy="435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52400" lvl="0" algn="just" rtl="1">
                  <a:spcBef>
                    <a:spcPts val="1600"/>
                  </a:spcBef>
                  <a:spcAft>
                    <a:spcPts val="0"/>
                  </a:spcAft>
                  <a:buSzPts val="1200"/>
                </a:pPr>
                <a:r>
                  <a:rPr lang="ar-SA" sz="2500" dirty="0">
                    <a:solidFill>
                      <a:schemeClr val="accent3">
                        <a:lumMod val="75000"/>
                      </a:schemeClr>
                    </a:solidFill>
                    <a:cs typeface="Fanan" pitchFamily="2" charset="-78"/>
                    <a:sym typeface="Roboto"/>
                  </a:rPr>
                  <a:t>التعرف على لغة الترميز (</a:t>
                </a:r>
                <a:r>
                  <a:rPr lang="en-US" sz="2500" dirty="0">
                    <a:solidFill>
                      <a:schemeClr val="accent3">
                        <a:lumMod val="75000"/>
                      </a:schemeClr>
                    </a:solidFill>
                    <a:cs typeface="Fanan" pitchFamily="2" charset="-78"/>
                    <a:sym typeface="Roboto"/>
                  </a:rPr>
                  <a:t>HTML</a:t>
                </a:r>
                <a:r>
                  <a:rPr lang="ar-SA" sz="2500" dirty="0">
                    <a:solidFill>
                      <a:schemeClr val="accent3">
                        <a:lumMod val="75000"/>
                      </a:schemeClr>
                    </a:solidFill>
                    <a:cs typeface="Fanan" pitchFamily="2" charset="-78"/>
                    <a:sym typeface="Roboto"/>
                  </a:rPr>
                  <a:t>) وأبرز إيجابياتها وسلبياتها .</a:t>
                </a:r>
              </a:p>
            </p:txBody>
          </p:sp>
          <p:sp>
            <p:nvSpPr>
              <p:cNvPr id="29" name="TextBox 14">
                <a:extLst>
                  <a:ext uri="{FF2B5EF4-FFF2-40B4-BE49-F238E27FC236}">
                    <a16:creationId xmlns:a16="http://schemas.microsoft.com/office/drawing/2014/main" id="{4F48C67E-7261-47D5-AD2A-10BD4D145FB0}"/>
                  </a:ext>
                </a:extLst>
              </p:cNvPr>
              <p:cNvSpPr txBox="1"/>
              <p:nvPr/>
            </p:nvSpPr>
            <p:spPr>
              <a:xfrm>
                <a:off x="-351883" y="3045593"/>
                <a:ext cx="6200436" cy="462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52400" lvl="0" rtl="1">
                  <a:spcBef>
                    <a:spcPts val="1600"/>
                  </a:spcBef>
                  <a:spcAft>
                    <a:spcPts val="0"/>
                  </a:spcAft>
                  <a:buSzPts val="1200"/>
                </a:pPr>
                <a:r>
                  <a:rPr lang="ar-SA" sz="2400" dirty="0">
                    <a:solidFill>
                      <a:srgbClr val="0099A9"/>
                    </a:solidFill>
                    <a:cs typeface="Fanan" pitchFamily="2" charset="-78"/>
                    <a:sym typeface="Roboto"/>
                  </a:rPr>
                  <a:t>التعرف على البنية الأساسية للصفحة الإلكترونية في لغة (</a:t>
                </a:r>
                <a:r>
                  <a:rPr lang="en-US" sz="2400" dirty="0">
                    <a:solidFill>
                      <a:srgbClr val="0099A9"/>
                    </a:solidFill>
                    <a:cs typeface="Fanan" pitchFamily="2" charset="-78"/>
                    <a:sym typeface="Roboto"/>
                  </a:rPr>
                  <a:t>HTML</a:t>
                </a:r>
                <a:r>
                  <a:rPr lang="ar-SA" sz="2400" dirty="0">
                    <a:solidFill>
                      <a:srgbClr val="0099A9"/>
                    </a:solidFill>
                    <a:cs typeface="Fanan" pitchFamily="2" charset="-78"/>
                    <a:sym typeface="Roboto"/>
                  </a:rPr>
                  <a:t>).</a:t>
                </a:r>
              </a:p>
            </p:txBody>
          </p:sp>
        </p:grpSp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303B2A71-7075-3C98-93C0-EFCF605CAEC8}"/>
                </a:ext>
              </a:extLst>
            </p:cNvPr>
            <p:cNvGrpSpPr/>
            <p:nvPr/>
          </p:nvGrpSpPr>
          <p:grpSpPr>
            <a:xfrm>
              <a:off x="157157" y="3074173"/>
              <a:ext cx="6680715" cy="2248228"/>
              <a:chOff x="-20311" y="1837912"/>
              <a:chExt cx="6288182" cy="2050177"/>
            </a:xfrm>
          </p:grpSpPr>
          <p:sp>
            <p:nvSpPr>
              <p:cNvPr id="6" name="TextBox 13">
                <a:extLst>
                  <a:ext uri="{FF2B5EF4-FFF2-40B4-BE49-F238E27FC236}">
                    <a16:creationId xmlns:a16="http://schemas.microsoft.com/office/drawing/2014/main" id="{6E33C624-DE25-6D9F-2F84-BD745B0E7DD0}"/>
                  </a:ext>
                </a:extLst>
              </p:cNvPr>
              <p:cNvSpPr txBox="1"/>
              <p:nvPr/>
            </p:nvSpPr>
            <p:spPr>
              <a:xfrm>
                <a:off x="1370" y="1837912"/>
                <a:ext cx="5845951" cy="435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52400" lvl="0" algn="just" rtl="1">
                  <a:spcBef>
                    <a:spcPts val="1600"/>
                  </a:spcBef>
                  <a:spcAft>
                    <a:spcPts val="0"/>
                  </a:spcAft>
                  <a:buSzPts val="1200"/>
                </a:pPr>
                <a:r>
                  <a:rPr lang="ar-SA" sz="2500" dirty="0">
                    <a:solidFill>
                      <a:srgbClr val="4472C4"/>
                    </a:solidFill>
                    <a:cs typeface="Fanan" pitchFamily="2" charset="-78"/>
                    <a:sym typeface="Roboto"/>
                  </a:rPr>
                  <a:t>العمل على محرر (</a:t>
                </a:r>
                <a:r>
                  <a:rPr lang="en-US" sz="2500" dirty="0">
                    <a:solidFill>
                      <a:srgbClr val="4472C4"/>
                    </a:solidFill>
                    <a:cs typeface="Fanan" pitchFamily="2" charset="-78"/>
                    <a:sym typeface="Roboto"/>
                  </a:rPr>
                  <a:t>HTML</a:t>
                </a:r>
                <a:r>
                  <a:rPr lang="ar-SA" sz="2500" dirty="0">
                    <a:solidFill>
                      <a:srgbClr val="4472C4"/>
                    </a:solidFill>
                    <a:cs typeface="Fanan" pitchFamily="2" charset="-78"/>
                    <a:sym typeface="Roboto"/>
                  </a:rPr>
                  <a:t>) لإنشاء صفحة إلكترونية. </a:t>
                </a:r>
              </a:p>
            </p:txBody>
          </p:sp>
          <p:sp>
            <p:nvSpPr>
              <p:cNvPr id="7" name="Oval 16">
                <a:extLst>
                  <a:ext uri="{FF2B5EF4-FFF2-40B4-BE49-F238E27FC236}">
                    <a16:creationId xmlns:a16="http://schemas.microsoft.com/office/drawing/2014/main" id="{43729944-D91F-8615-C7FD-1965E98FF6BB}"/>
                  </a:ext>
                </a:extLst>
              </p:cNvPr>
              <p:cNvSpPr/>
              <p:nvPr/>
            </p:nvSpPr>
            <p:spPr>
              <a:xfrm>
                <a:off x="5739824" y="1837912"/>
                <a:ext cx="506367" cy="50636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SA" b="1" dirty="0"/>
                  <a:t>4</a:t>
                </a:r>
                <a:endParaRPr lang="en-US" b="1" dirty="0"/>
              </a:p>
            </p:txBody>
          </p:sp>
          <p:sp>
            <p:nvSpPr>
              <p:cNvPr id="9" name="Oval 17">
                <a:extLst>
                  <a:ext uri="{FF2B5EF4-FFF2-40B4-BE49-F238E27FC236}">
                    <a16:creationId xmlns:a16="http://schemas.microsoft.com/office/drawing/2014/main" id="{AACD663C-E111-243A-613D-FA3252BF1E85}"/>
                  </a:ext>
                </a:extLst>
              </p:cNvPr>
              <p:cNvSpPr/>
              <p:nvPr/>
            </p:nvSpPr>
            <p:spPr>
              <a:xfrm>
                <a:off x="5739824" y="2423392"/>
                <a:ext cx="506367" cy="506367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SA" b="1" dirty="0"/>
                  <a:t>5</a:t>
                </a:r>
                <a:endParaRPr lang="en-US" b="1" dirty="0"/>
              </a:p>
            </p:txBody>
          </p:sp>
          <p:sp>
            <p:nvSpPr>
              <p:cNvPr id="10" name="Oval 17">
                <a:extLst>
                  <a:ext uri="{FF2B5EF4-FFF2-40B4-BE49-F238E27FC236}">
                    <a16:creationId xmlns:a16="http://schemas.microsoft.com/office/drawing/2014/main" id="{FF6ED489-45E7-ED92-373F-428A6697B96C}"/>
                  </a:ext>
                </a:extLst>
              </p:cNvPr>
              <p:cNvSpPr/>
              <p:nvPr/>
            </p:nvSpPr>
            <p:spPr>
              <a:xfrm>
                <a:off x="5761504" y="3026236"/>
                <a:ext cx="506367" cy="506367"/>
              </a:xfrm>
              <a:prstGeom prst="ellipse">
                <a:avLst/>
              </a:prstGeom>
              <a:solidFill>
                <a:srgbClr val="0045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SA" b="1" dirty="0"/>
                  <a:t>6</a:t>
                </a:r>
                <a:endParaRPr lang="en-US" b="1" dirty="0"/>
              </a:p>
            </p:txBody>
          </p:sp>
          <p:sp>
            <p:nvSpPr>
              <p:cNvPr id="11" name="TextBox 14">
                <a:extLst>
                  <a:ext uri="{FF2B5EF4-FFF2-40B4-BE49-F238E27FC236}">
                    <a16:creationId xmlns:a16="http://schemas.microsoft.com/office/drawing/2014/main" id="{978E1877-0F7C-5B3C-CE19-50DA85FF423F}"/>
                  </a:ext>
                </a:extLst>
              </p:cNvPr>
              <p:cNvSpPr txBox="1"/>
              <p:nvPr/>
            </p:nvSpPr>
            <p:spPr>
              <a:xfrm>
                <a:off x="-20311" y="2416873"/>
                <a:ext cx="5845952" cy="435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52400" lvl="0" algn="just" rtl="1">
                  <a:spcBef>
                    <a:spcPts val="1600"/>
                  </a:spcBef>
                  <a:spcAft>
                    <a:spcPts val="0"/>
                  </a:spcAft>
                  <a:buSzPts val="1200"/>
                </a:pPr>
                <a:r>
                  <a:rPr lang="ar-SA" sz="2500" dirty="0">
                    <a:solidFill>
                      <a:srgbClr val="7030A0"/>
                    </a:solidFill>
                    <a:cs typeface="Fanan" pitchFamily="2" charset="-78"/>
                    <a:sym typeface="Roboto"/>
                  </a:rPr>
                  <a:t>استخدام وسوم (</a:t>
                </a:r>
                <a:r>
                  <a:rPr lang="en-US" sz="2500" dirty="0">
                    <a:solidFill>
                      <a:srgbClr val="7030A0"/>
                    </a:solidFill>
                    <a:cs typeface="Fanan" pitchFamily="2" charset="-78"/>
                    <a:sym typeface="Roboto"/>
                  </a:rPr>
                  <a:t>HTML</a:t>
                </a:r>
                <a:r>
                  <a:rPr lang="ar-SA" sz="2500" dirty="0">
                    <a:solidFill>
                      <a:srgbClr val="7030A0"/>
                    </a:solidFill>
                    <a:cs typeface="Fanan" pitchFamily="2" charset="-78"/>
                    <a:sym typeface="Roboto"/>
                  </a:rPr>
                  <a:t>) الأساسية لإنشاء صفحة إلكترونية  . </a:t>
                </a:r>
              </a:p>
            </p:txBody>
          </p:sp>
          <p:sp>
            <p:nvSpPr>
              <p:cNvPr id="12" name="TextBox 14">
                <a:extLst>
                  <a:ext uri="{FF2B5EF4-FFF2-40B4-BE49-F238E27FC236}">
                    <a16:creationId xmlns:a16="http://schemas.microsoft.com/office/drawing/2014/main" id="{730F14FF-6D06-2249-8E4E-9B985723F6D7}"/>
                  </a:ext>
                </a:extLst>
              </p:cNvPr>
              <p:cNvSpPr txBox="1"/>
              <p:nvPr/>
            </p:nvSpPr>
            <p:spPr>
              <a:xfrm>
                <a:off x="-20311" y="3024703"/>
                <a:ext cx="5924885" cy="863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52400" lvl="0" algn="just" rtl="1">
                  <a:spcBef>
                    <a:spcPts val="1600"/>
                  </a:spcBef>
                  <a:spcAft>
                    <a:spcPts val="0"/>
                  </a:spcAft>
                  <a:buSzPts val="1200"/>
                </a:pPr>
                <a:r>
                  <a:rPr lang="ar-SA" sz="2500" dirty="0">
                    <a:solidFill>
                      <a:srgbClr val="0045D5"/>
                    </a:solidFill>
                    <a:cs typeface="Fanan" pitchFamily="2" charset="-78"/>
                    <a:sym typeface="Roboto"/>
                  </a:rPr>
                  <a:t>استخدام وسوم (</a:t>
                </a:r>
                <a:r>
                  <a:rPr lang="en-US" sz="2500" dirty="0">
                    <a:solidFill>
                      <a:srgbClr val="0045D5"/>
                    </a:solidFill>
                    <a:cs typeface="Fanan" pitchFamily="2" charset="-78"/>
                    <a:sym typeface="Roboto"/>
                  </a:rPr>
                  <a:t>HTML</a:t>
                </a:r>
                <a:r>
                  <a:rPr lang="ar-SA" sz="2500" dirty="0">
                    <a:solidFill>
                      <a:srgbClr val="0045D5"/>
                    </a:solidFill>
                    <a:cs typeface="Fanan" pitchFamily="2" charset="-78"/>
                    <a:sym typeface="Roboto"/>
                  </a:rPr>
                  <a:t>) لإضافة فقرات وعناوين في الصفحة الإلكترونية.  </a:t>
                </a:r>
              </a:p>
            </p:txBody>
          </p:sp>
        </p:grpSp>
      </p:grpSp>
      <p:sp>
        <p:nvSpPr>
          <p:cNvPr id="15" name="Oval 18">
            <a:extLst>
              <a:ext uri="{FF2B5EF4-FFF2-40B4-BE49-F238E27FC236}">
                <a16:creationId xmlns:a16="http://schemas.microsoft.com/office/drawing/2014/main" id="{9BF4C3A6-4151-D294-7F68-4AC7037C3D0B}"/>
              </a:ext>
            </a:extLst>
          </p:cNvPr>
          <p:cNvSpPr/>
          <p:nvPr/>
        </p:nvSpPr>
        <p:spPr>
          <a:xfrm>
            <a:off x="8080306" y="5242727"/>
            <a:ext cx="2812297" cy="179680"/>
          </a:xfrm>
          <a:prstGeom prst="ellipse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25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120C3E4E-B082-4261-BE8A-0A385494874F}"/>
              </a:ext>
            </a:extLst>
          </p:cNvPr>
          <p:cNvSpPr/>
          <p:nvPr/>
        </p:nvSpPr>
        <p:spPr>
          <a:xfrm>
            <a:off x="382960" y="2444346"/>
            <a:ext cx="11576823" cy="391626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aphicFrame>
        <p:nvGraphicFramePr>
          <p:cNvPr id="6" name="جدول 5">
            <a:extLst>
              <a:ext uri="{FF2B5EF4-FFF2-40B4-BE49-F238E27FC236}">
                <a16:creationId xmlns:a16="http://schemas.microsoft.com/office/drawing/2014/main" id="{2B802D3E-7DD1-464A-A055-AAE9BFB268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919725"/>
              </p:ext>
            </p:extLst>
          </p:nvPr>
        </p:nvGraphicFramePr>
        <p:xfrm>
          <a:off x="382961" y="62582"/>
          <a:ext cx="11576824" cy="2219999"/>
        </p:xfrm>
        <a:graphic>
          <a:graphicData uri="http://schemas.openxmlformats.org/drawingml/2006/table">
            <a:tbl>
              <a:tblPr rtl="1" firstRow="1" bandRow="1">
                <a:tableStyleId>{FABFCF23-3B69-468F-B69F-88F6DE6A72F2}</a:tableStyleId>
              </a:tblPr>
              <a:tblGrid>
                <a:gridCol w="2894206">
                  <a:extLst>
                    <a:ext uri="{9D8B030D-6E8A-4147-A177-3AD203B41FA5}">
                      <a16:colId xmlns:a16="http://schemas.microsoft.com/office/drawing/2014/main" val="2598464030"/>
                    </a:ext>
                  </a:extLst>
                </a:gridCol>
                <a:gridCol w="4835223">
                  <a:extLst>
                    <a:ext uri="{9D8B030D-6E8A-4147-A177-3AD203B41FA5}">
                      <a16:colId xmlns:a16="http://schemas.microsoft.com/office/drawing/2014/main" val="4014821178"/>
                    </a:ext>
                  </a:extLst>
                </a:gridCol>
                <a:gridCol w="2210637">
                  <a:extLst>
                    <a:ext uri="{9D8B030D-6E8A-4147-A177-3AD203B41FA5}">
                      <a16:colId xmlns:a16="http://schemas.microsoft.com/office/drawing/2014/main" val="1900209592"/>
                    </a:ext>
                  </a:extLst>
                </a:gridCol>
                <a:gridCol w="1636758">
                  <a:extLst>
                    <a:ext uri="{9D8B030D-6E8A-4147-A177-3AD203B41FA5}">
                      <a16:colId xmlns:a16="http://schemas.microsoft.com/office/drawing/2014/main" val="1270679293"/>
                    </a:ext>
                  </a:extLst>
                </a:gridCol>
              </a:tblGrid>
              <a:tr h="332268"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رقم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1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موضوع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استفتاحي </a:t>
                      </a:r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283921535"/>
                  </a:ext>
                </a:extLst>
              </a:tr>
              <a:tr h="332268"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مدة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3د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نوع النشاط</a:t>
                      </a:r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/>
                        <a:t>جماعي </a:t>
                      </a:r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365642826"/>
                  </a:ext>
                </a:extLst>
              </a:tr>
              <a:tr h="1488599">
                <a:tc gridSpan="2"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0" dirty="0">
                          <a:solidFill>
                            <a:srgbClr val="FF0000"/>
                          </a:solidFill>
                          <a:effectLst/>
                          <a:cs typeface="Fanan" pitchFamily="2" charset="-78"/>
                        </a:rPr>
                        <a:t>باستخدام استراتيجية (  قراءة الصورة )</a:t>
                      </a:r>
                    </a:p>
                    <a:p>
                      <a:pPr algn="r"/>
                      <a:endParaRPr lang="en-US" sz="1100" b="0" dirty="0">
                        <a:effectLst/>
                        <a:cs typeface="Fanan" pitchFamily="2" charset="-78"/>
                      </a:endParaRPr>
                    </a:p>
                    <a:p>
                      <a:pPr algn="r"/>
                      <a:r>
                        <a:rPr lang="ar-SA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Fanan" pitchFamily="2" charset="-78"/>
                        </a:rPr>
                        <a:t>س1: حدد ما هي مكونات الصفحة الإلكترونية ؟! </a:t>
                      </a:r>
                    </a:p>
                    <a:p>
                      <a:pPr algn="r"/>
                      <a:r>
                        <a:rPr lang="ar-SA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Fanan" pitchFamily="2" charset="-78"/>
                        </a:rPr>
                        <a:t>س2: ما هو التطبيق المستخدم لاستعراض الصفحات الإلكترونية ؟! </a:t>
                      </a: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endParaRPr lang="ar-SA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956330"/>
                  </a:ext>
                </a:extLst>
              </a:tr>
            </a:tbl>
          </a:graphicData>
        </a:graphic>
      </p:graphicFrame>
      <p:pic>
        <p:nvPicPr>
          <p:cNvPr id="4" name="图片 6">
            <a:extLst>
              <a:ext uri="{FF2B5EF4-FFF2-40B4-BE49-F238E27FC236}">
                <a16:creationId xmlns:a16="http://schemas.microsoft.com/office/drawing/2014/main" id="{4DC4FE49-9F39-15BE-56FA-1D7BF29832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6307" b="37093"/>
          <a:stretch>
            <a:fillRect/>
          </a:stretch>
        </p:blipFill>
        <p:spPr>
          <a:xfrm>
            <a:off x="-11151" y="6360607"/>
            <a:ext cx="12203151" cy="49528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C967B32-814F-FC66-B4E9-0B922A007E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91" t="-1466" r="1868" b="10036"/>
          <a:stretch/>
        </p:blipFill>
        <p:spPr>
          <a:xfrm>
            <a:off x="607156" y="2662813"/>
            <a:ext cx="11201883" cy="3456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5147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8B9749A-48D7-8C9F-6FED-562B24845D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91" t="-1466" r="1868" b="10036"/>
          <a:stretch/>
        </p:blipFill>
        <p:spPr>
          <a:xfrm>
            <a:off x="294334" y="120517"/>
            <a:ext cx="11642833" cy="6336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7734924" y="486293"/>
            <a:ext cx="3587791" cy="365356"/>
          </a:xfrm>
          <a:prstGeom prst="rect">
            <a:avLst/>
          </a:prstGeom>
          <a:noFill/>
          <a:ln w="28575">
            <a:solidFill>
              <a:srgbClr val="0045D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6" name="Rectangle 25"/>
          <p:cNvSpPr/>
          <p:nvPr/>
        </p:nvSpPr>
        <p:spPr>
          <a:xfrm>
            <a:off x="509971" y="832401"/>
            <a:ext cx="7054034" cy="650253"/>
          </a:xfrm>
          <a:prstGeom prst="rect">
            <a:avLst/>
          </a:prstGeom>
          <a:noFill/>
          <a:ln w="28575">
            <a:solidFill>
              <a:srgbClr val="0045D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Right Arrow 9"/>
          <p:cNvSpPr/>
          <p:nvPr/>
        </p:nvSpPr>
        <p:spPr>
          <a:xfrm>
            <a:off x="7564006" y="375953"/>
            <a:ext cx="2186580" cy="56084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rgbClr val="0099A9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عنوان الموقع الإلكتروني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674557" y="2304257"/>
            <a:ext cx="2159077" cy="94672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rgbClr val="0099A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روابط تشعبيه</a:t>
            </a:r>
          </a:p>
        </p:txBody>
      </p:sp>
      <p:sp>
        <p:nvSpPr>
          <p:cNvPr id="33" name="Right Arrow 32"/>
          <p:cNvSpPr/>
          <p:nvPr/>
        </p:nvSpPr>
        <p:spPr>
          <a:xfrm flipH="1">
            <a:off x="9146430" y="4135724"/>
            <a:ext cx="1645499" cy="94672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rgbClr val="0099A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نص </a:t>
            </a:r>
          </a:p>
        </p:txBody>
      </p:sp>
      <p:sp>
        <p:nvSpPr>
          <p:cNvPr id="34" name="Right Arrow 33"/>
          <p:cNvSpPr/>
          <p:nvPr/>
        </p:nvSpPr>
        <p:spPr>
          <a:xfrm>
            <a:off x="1748963" y="4182187"/>
            <a:ext cx="1349114" cy="94672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rgbClr val="0099A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صورة </a:t>
            </a: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A1707BB2-50F4-BA64-A573-441C10BDF7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r="6307" b="37093"/>
          <a:stretch>
            <a:fillRect/>
          </a:stretch>
        </p:blipFill>
        <p:spPr>
          <a:xfrm>
            <a:off x="-11151" y="6360607"/>
            <a:ext cx="12203151" cy="495285"/>
          </a:xfrm>
          <a:prstGeom prst="rect">
            <a:avLst/>
          </a:prstGeom>
        </p:spPr>
      </p:pic>
      <p:sp>
        <p:nvSpPr>
          <p:cNvPr id="12" name="Rectangle 25">
            <a:extLst>
              <a:ext uri="{FF2B5EF4-FFF2-40B4-BE49-F238E27FC236}">
                <a16:creationId xmlns:a16="http://schemas.microsoft.com/office/drawing/2014/main" id="{D9DD85E4-C669-A31A-F0DF-BF2D6CD94AE1}"/>
              </a:ext>
            </a:extLst>
          </p:cNvPr>
          <p:cNvSpPr/>
          <p:nvPr/>
        </p:nvSpPr>
        <p:spPr>
          <a:xfrm>
            <a:off x="493948" y="1684308"/>
            <a:ext cx="8963982" cy="1876981"/>
          </a:xfrm>
          <a:prstGeom prst="rect">
            <a:avLst/>
          </a:prstGeom>
          <a:noFill/>
          <a:ln w="28575">
            <a:solidFill>
              <a:srgbClr val="0045D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Rectangle 25">
            <a:extLst>
              <a:ext uri="{FF2B5EF4-FFF2-40B4-BE49-F238E27FC236}">
                <a16:creationId xmlns:a16="http://schemas.microsoft.com/office/drawing/2014/main" id="{0695216D-14DE-6782-C4C4-148ED9A004BE}"/>
              </a:ext>
            </a:extLst>
          </p:cNvPr>
          <p:cNvSpPr/>
          <p:nvPr/>
        </p:nvSpPr>
        <p:spPr>
          <a:xfrm>
            <a:off x="4572000" y="3949002"/>
            <a:ext cx="4712678" cy="1438461"/>
          </a:xfrm>
          <a:prstGeom prst="rect">
            <a:avLst/>
          </a:prstGeom>
          <a:noFill/>
          <a:ln w="28575">
            <a:solidFill>
              <a:srgbClr val="0045D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Rectangle 25">
            <a:extLst>
              <a:ext uri="{FF2B5EF4-FFF2-40B4-BE49-F238E27FC236}">
                <a16:creationId xmlns:a16="http://schemas.microsoft.com/office/drawing/2014/main" id="{CE8D7566-5698-44E6-0CE5-D4ACDFFCEDF7}"/>
              </a:ext>
            </a:extLst>
          </p:cNvPr>
          <p:cNvSpPr/>
          <p:nvPr/>
        </p:nvSpPr>
        <p:spPr>
          <a:xfrm>
            <a:off x="2947341" y="3912979"/>
            <a:ext cx="1456365" cy="1438461"/>
          </a:xfrm>
          <a:prstGeom prst="rect">
            <a:avLst/>
          </a:prstGeom>
          <a:noFill/>
          <a:ln w="28575">
            <a:solidFill>
              <a:srgbClr val="0045D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8E652DDD-254A-709C-D074-55D10B86F39B}"/>
              </a:ext>
            </a:extLst>
          </p:cNvPr>
          <p:cNvSpPr/>
          <p:nvPr/>
        </p:nvSpPr>
        <p:spPr>
          <a:xfrm>
            <a:off x="4833257" y="5858189"/>
            <a:ext cx="2652765" cy="636217"/>
          </a:xfrm>
          <a:prstGeom prst="rect">
            <a:avLst/>
          </a:prstGeom>
          <a:noFill/>
          <a:ln w="28575">
            <a:solidFill>
              <a:srgbClr val="0045D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Right Arrow 32">
            <a:extLst>
              <a:ext uri="{FF2B5EF4-FFF2-40B4-BE49-F238E27FC236}">
                <a16:creationId xmlns:a16="http://schemas.microsoft.com/office/drawing/2014/main" id="{40FFC83F-ED75-55C5-FB33-105E55118471}"/>
              </a:ext>
            </a:extLst>
          </p:cNvPr>
          <p:cNvSpPr/>
          <p:nvPr/>
        </p:nvSpPr>
        <p:spPr>
          <a:xfrm flipH="1">
            <a:off x="7395585" y="812239"/>
            <a:ext cx="3396343" cy="94672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rgbClr val="0099A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العنوان </a:t>
            </a:r>
          </a:p>
        </p:txBody>
      </p:sp>
      <p:sp>
        <p:nvSpPr>
          <p:cNvPr id="17" name="Right Arrow 32">
            <a:extLst>
              <a:ext uri="{FF2B5EF4-FFF2-40B4-BE49-F238E27FC236}">
                <a16:creationId xmlns:a16="http://schemas.microsoft.com/office/drawing/2014/main" id="{C8097AE1-3FD5-E50D-8E73-DFF642B1E81E}"/>
              </a:ext>
            </a:extLst>
          </p:cNvPr>
          <p:cNvSpPr/>
          <p:nvPr/>
        </p:nvSpPr>
        <p:spPr>
          <a:xfrm flipH="1">
            <a:off x="7448257" y="5702937"/>
            <a:ext cx="1645499" cy="94672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rgbClr val="0099A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التذييل  </a:t>
            </a:r>
          </a:p>
        </p:txBody>
      </p:sp>
    </p:spTree>
    <p:extLst>
      <p:ext uri="{BB962C8B-B14F-4D97-AF65-F5344CB8AC3E}">
        <p14:creationId xmlns:p14="http://schemas.microsoft.com/office/powerpoint/2010/main" val="6075735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0" grpId="0" animBg="1"/>
      <p:bldP spid="33" grpId="0" animBg="1"/>
      <p:bldP spid="34" grpId="0" animBg="1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Montserrat"/>
        <a:font script="Hebr" typeface="Montserrat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Montserrat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Montserrat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Montserrat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Montserrat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3126</TotalTime>
  <Words>1518</Words>
  <Application>Microsoft Office PowerPoint</Application>
  <PresentationFormat>شاشة عريضة</PresentationFormat>
  <Paragraphs>318</Paragraphs>
  <Slides>43</Slides>
  <Notes>37</Notes>
  <HiddenSlides>0</HiddenSlides>
  <MMClips>1</MMClips>
  <ScaleCrop>false</ScaleCrop>
  <HeadingPairs>
    <vt:vector size="8" baseType="variant">
      <vt:variant>
        <vt:lpstr>الخطوط المستخدمة</vt:lpstr>
      </vt:variant>
      <vt:variant>
        <vt:i4>13</vt:i4>
      </vt:variant>
      <vt:variant>
        <vt:lpstr>نسق</vt:lpstr>
      </vt:variant>
      <vt:variant>
        <vt:i4>1</vt:i4>
      </vt:variant>
      <vt:variant>
        <vt:lpstr>خوادم OLE مضمنة</vt:lpstr>
      </vt:variant>
      <vt:variant>
        <vt:i4>1</vt:i4>
      </vt:variant>
      <vt:variant>
        <vt:lpstr>عناوين الشرائح</vt:lpstr>
      </vt:variant>
      <vt:variant>
        <vt:i4>43</vt:i4>
      </vt:variant>
    </vt:vector>
  </HeadingPairs>
  <TitlesOfParts>
    <vt:vector size="58" baseType="lpstr">
      <vt:lpstr>微软雅黑</vt:lpstr>
      <vt:lpstr>A Jannat LT</vt:lpstr>
      <vt:lpstr>Arial</vt:lpstr>
      <vt:lpstr>Calibri</vt:lpstr>
      <vt:lpstr>Calibri Light</vt:lpstr>
      <vt:lpstr>Century Gothic</vt:lpstr>
      <vt:lpstr>DejaVu Sans</vt:lpstr>
      <vt:lpstr>Dubai</vt:lpstr>
      <vt:lpstr>Fanan</vt:lpstr>
      <vt:lpstr>Montserrat</vt:lpstr>
      <vt:lpstr>Pangolin</vt:lpstr>
      <vt:lpstr>Sakkal Majalla</vt:lpstr>
      <vt:lpstr>Wingdings</vt:lpstr>
      <vt:lpstr>نسق Office</vt:lpstr>
      <vt:lpstr>think-cell Slide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Anzichen</dc:creator>
  <cp:lastModifiedBy>حسام بن الثقفي</cp:lastModifiedBy>
  <cp:revision>186</cp:revision>
  <dcterms:created xsi:type="dcterms:W3CDTF">2019-03-07T14:05:00Z</dcterms:created>
  <dcterms:modified xsi:type="dcterms:W3CDTF">2022-10-17T20:24:48Z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A9B540039A0C4AF89DCD508A6F944E71</vt:lpwstr>
  </property>
  <property fmtid="{D5CDD505-2E9C-101B-9397-08002B2CF9AE}" pid="3" name="KSOProductBuildVer">
    <vt:lpwstr>2052-11.1.0.10463</vt:lpwstr>
  </property>
</Properties>
</file>