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28"/>
  </p:notesMasterIdLst>
  <p:handoutMasterIdLst>
    <p:handoutMasterId r:id="rId29"/>
  </p:handoutMasterIdLst>
  <p:sldIdLst>
    <p:sldId id="11088683" r:id="rId2"/>
    <p:sldId id="11088743" r:id="rId3"/>
    <p:sldId id="11088747" r:id="rId4"/>
    <p:sldId id="11088744" r:id="rId5"/>
    <p:sldId id="11088745" r:id="rId6"/>
    <p:sldId id="11088746" r:id="rId7"/>
    <p:sldId id="11088748" r:id="rId8"/>
    <p:sldId id="11088769" r:id="rId9"/>
    <p:sldId id="11088788" r:id="rId10"/>
    <p:sldId id="11088839" r:id="rId11"/>
    <p:sldId id="11088844" r:id="rId12"/>
    <p:sldId id="11088845" r:id="rId13"/>
    <p:sldId id="11088840" r:id="rId14"/>
    <p:sldId id="11088841" r:id="rId15"/>
    <p:sldId id="11088842" r:id="rId16"/>
    <p:sldId id="11088846" r:id="rId17"/>
    <p:sldId id="11088847" r:id="rId18"/>
    <p:sldId id="11088848" r:id="rId19"/>
    <p:sldId id="11088849" r:id="rId20"/>
    <p:sldId id="11088850" r:id="rId21"/>
    <p:sldId id="11088852" r:id="rId22"/>
    <p:sldId id="11088851" r:id="rId23"/>
    <p:sldId id="11088785" r:id="rId24"/>
    <p:sldId id="11088853" r:id="rId25"/>
    <p:sldId id="11088682" r:id="rId26"/>
    <p:sldId id="11088716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D5"/>
    <a:srgbClr val="FF0875"/>
    <a:srgbClr val="5B9BD5"/>
    <a:srgbClr val="0099A9"/>
    <a:srgbClr val="0070C0"/>
    <a:srgbClr val="D17B5C"/>
    <a:srgbClr val="FFFFFF"/>
    <a:srgbClr val="D45803"/>
    <a:srgbClr val="56B190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2037" autoAdjust="0"/>
  </p:normalViewPr>
  <p:slideViewPr>
    <p:cSldViewPr snapToGrid="0" showGuides="1">
      <p:cViewPr varScale="1">
        <p:scale>
          <a:sx n="76" d="100"/>
          <a:sy n="76" d="100"/>
        </p:scale>
        <p:origin x="638" y="43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2022/10/29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2381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206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0297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72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0099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2423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030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219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0968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23565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753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43147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5678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5947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562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866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883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تصميم وأعداد : أ- حسام الثقفي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814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916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9173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758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7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447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تصميم وإعداد : أ-حسام الثقفي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41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5984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038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2022/10/29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3" r:id="rId12"/>
    <p:sldLayoutId id="214748373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s://www.youtube.com/channel/UC0yHKQvfDf8sXZtg3UdHJsA/video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.me/Hussam_9595" TargetMode="External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https://twitter.com/Hussam_959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2126849"/>
            <a:ext cx="8089963" cy="2400657"/>
            <a:chOff x="3291768" y="-1259445"/>
            <a:chExt cx="4989822" cy="8149783"/>
          </a:xfrm>
        </p:grpSpPr>
        <p:sp>
          <p:nvSpPr>
            <p:cNvPr id="17" name="文本框 16"/>
            <p:cNvSpPr txBox="1"/>
            <p:nvPr/>
          </p:nvSpPr>
          <p:spPr>
            <a:xfrm>
              <a:off x="3535967" y="-1259445"/>
              <a:ext cx="4745623" cy="814978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solidFill>
                    <a:srgbClr val="1E365F"/>
                  </a:solidFill>
                  <a:latin typeface="Sakkal Majalla" panose="02000000000000000000" pitchFamily="2" charset="-78"/>
                  <a:cs typeface="Fanan" pitchFamily="2" charset="-78"/>
                </a:rPr>
                <a:t>تقنية رقمية 1-1</a:t>
              </a:r>
              <a:br>
                <a:rPr lang="ar-SA" sz="9600" dirty="0">
                  <a:solidFill>
                    <a:srgbClr val="1E365F"/>
                  </a:solidFill>
                  <a:latin typeface="Sakkal Majalla" panose="02000000000000000000" pitchFamily="2" charset="-78"/>
                  <a:cs typeface="Fanan" pitchFamily="2" charset="-78"/>
                </a:rPr>
              </a:br>
              <a:endParaRPr lang="zh-CN" altLang="en-US" sz="5400" dirty="0">
                <a:solidFill>
                  <a:srgbClr val="1E365F"/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sp>
        <p:nvSpPr>
          <p:cNvPr id="9" name="文本框 16">
            <a:extLst>
              <a:ext uri="{FF2B5EF4-FFF2-40B4-BE49-F238E27FC236}">
                <a16:creationId xmlns:a16="http://schemas.microsoft.com/office/drawing/2014/main" id="{287B91DB-03C5-4FC1-B2DB-43BF61DA04EB}"/>
              </a:ext>
            </a:extLst>
          </p:cNvPr>
          <p:cNvSpPr txBox="1"/>
          <p:nvPr/>
        </p:nvSpPr>
        <p:spPr>
          <a:xfrm>
            <a:off x="1881935" y="3486923"/>
            <a:ext cx="769404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ar-SA" sz="4400" dirty="0">
                <a:solidFill>
                  <a:srgbClr val="C00000"/>
                </a:solidFill>
                <a:latin typeface="Sakkal Majalla" panose="02000000000000000000" pitchFamily="2" charset="-78"/>
                <a:cs typeface="Fanan" pitchFamily="2" charset="-78"/>
              </a:rPr>
              <a:t>معلم المادة / أ-حسام مساعد الثقفي </a:t>
            </a:r>
            <a:endParaRPr lang="zh-CN" altLang="en-US" sz="2000" dirty="0">
              <a:solidFill>
                <a:srgbClr val="C00000"/>
              </a:solidFill>
              <a:latin typeface="Sakkal Majalla" panose="02000000000000000000" pitchFamily="2" charset="-78"/>
              <a:ea typeface="Montserrat" panose="00000500000000000000" charset="0"/>
              <a:cs typeface="Fanan" pitchFamily="2" charset="-78"/>
            </a:endParaRPr>
          </a:p>
        </p:txBody>
      </p:sp>
      <p:pic>
        <p:nvPicPr>
          <p:cNvPr id="10" name="صورة 9" descr="Image result for telegram logo png">
            <a:hlinkClick r:id="rId5"/>
            <a:extLst>
              <a:ext uri="{FF2B5EF4-FFF2-40B4-BE49-F238E27FC236}">
                <a16:creationId xmlns:a16="http://schemas.microsoft.com/office/drawing/2014/main" id="{99277C4D-B057-49E7-8553-81ABA4F742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96" y="4449392"/>
            <a:ext cx="769441" cy="76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صورة 10" descr="Image result for youtube logo png">
            <a:hlinkClick r:id="rId7"/>
            <a:extLst>
              <a:ext uri="{FF2B5EF4-FFF2-40B4-BE49-F238E27FC236}">
                <a16:creationId xmlns:a16="http://schemas.microsoft.com/office/drawing/2014/main" id="{D75897F3-000C-4AF7-8DCB-83F56E879F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2" t="20453" r="-1" b="14666"/>
          <a:stretch/>
        </p:blipFill>
        <p:spPr bwMode="auto">
          <a:xfrm>
            <a:off x="5154804" y="4524641"/>
            <a:ext cx="935619" cy="5779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صورة 11" descr="Image result for twitter logo png">
            <a:hlinkClick r:id="rId9"/>
            <a:extLst>
              <a:ext uri="{FF2B5EF4-FFF2-40B4-BE49-F238E27FC236}">
                <a16:creationId xmlns:a16="http://schemas.microsoft.com/office/drawing/2014/main" id="{3429B1C7-D079-43E3-A0A1-869BF9D53C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16" y="4265415"/>
            <a:ext cx="1056489" cy="10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307" b="37093"/>
          <a:stretch>
            <a:fillRect/>
          </a:stretch>
        </p:blipFill>
        <p:spPr>
          <a:xfrm>
            <a:off x="-11151" y="4786733"/>
            <a:ext cx="12203151" cy="207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القائمة المرتبة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7346F8-2641-9D4A-3C39-DAEAE8ED3267}"/>
              </a:ext>
            </a:extLst>
          </p:cNvPr>
          <p:cNvSpPr txBox="1"/>
          <p:nvPr/>
        </p:nvSpPr>
        <p:spPr>
          <a:xfrm>
            <a:off x="-11151" y="1015133"/>
            <a:ext cx="122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يتم </a:t>
            </a:r>
            <a:r>
              <a:rPr lang="ar-SA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تعريف القائمة المرتبة في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بالوسم 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ol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&gt;</a:t>
            </a:r>
            <a:r>
              <a:rPr lang="ar-SA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. </a:t>
            </a:r>
            <a:r>
              <a:rPr lang="ar-SA" sz="2800" dirty="0">
                <a:latin typeface="Sakkal Majalla" panose="02000000000000000000" pitchFamily="2" charset="-78"/>
                <a:cs typeface="Fanan" pitchFamily="2" charset="-78"/>
              </a:rPr>
              <a:t>ووضع عناصرها باستخدام وسم </a:t>
            </a:r>
            <a:r>
              <a:rPr 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+mj-cs"/>
              </a:rPr>
              <a:t>&lt; li &gt;</a:t>
            </a:r>
            <a:endParaRPr lang="ar-SA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E15FFB4-201B-59D8-04A3-36ABA6DA8B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7E99E8-1608-0ED6-56F8-6777728130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DD"/>
              </a:clrFrom>
              <a:clrTo>
                <a:srgbClr val="FFF2DD">
                  <a:alpha val="0"/>
                </a:srgbClr>
              </a:clrTo>
            </a:clrChange>
          </a:blip>
          <a:srcRect l="32802" t="25403" r="43214" b="9683"/>
          <a:stretch/>
        </p:blipFill>
        <p:spPr>
          <a:xfrm>
            <a:off x="123928" y="1949631"/>
            <a:ext cx="4843306" cy="4017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2D18853-BABD-0B28-D730-BB57098D5D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099" t="32820" r="5550" b="21465"/>
          <a:stretch/>
        </p:blipFill>
        <p:spPr>
          <a:xfrm>
            <a:off x="5144755" y="1949630"/>
            <a:ext cx="6903219" cy="401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49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القائمة غير المرتبة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7346F8-2641-9D4A-3C39-DAEAE8ED3267}"/>
              </a:ext>
            </a:extLst>
          </p:cNvPr>
          <p:cNvSpPr txBox="1"/>
          <p:nvPr/>
        </p:nvSpPr>
        <p:spPr>
          <a:xfrm>
            <a:off x="-11151" y="1015133"/>
            <a:ext cx="122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يتم </a:t>
            </a:r>
            <a:r>
              <a:rPr lang="ar-SA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تعريف القائمة غير المرتبة في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بالوسم 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20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ul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&gt;</a:t>
            </a:r>
            <a:r>
              <a:rPr lang="ar-SA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. </a:t>
            </a:r>
            <a:r>
              <a:rPr lang="ar-SA" sz="2800" dirty="0">
                <a:latin typeface="Sakkal Majalla" panose="02000000000000000000" pitchFamily="2" charset="-78"/>
                <a:cs typeface="Fanan" pitchFamily="2" charset="-78"/>
              </a:rPr>
              <a:t>ووضع عناصرها باستخدام وسم </a:t>
            </a:r>
            <a:r>
              <a:rPr lang="en-US" sz="3600" dirty="0">
                <a:solidFill>
                  <a:srgbClr val="0070C0"/>
                </a:solidFill>
                <a:latin typeface="Sakkal Majalla" panose="02000000000000000000" pitchFamily="2" charset="-78"/>
                <a:cs typeface="+mj-cs"/>
              </a:rPr>
              <a:t>&lt; li &gt;</a:t>
            </a:r>
            <a:endParaRPr lang="ar-SA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E15FFB4-201B-59D8-04A3-36ABA6DA8B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CF9283D-11E6-1228-5B81-C52CFE0ECE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2DD"/>
              </a:clrFrom>
              <a:clrTo>
                <a:srgbClr val="FFF2DD">
                  <a:alpha val="0"/>
                </a:srgbClr>
              </a:clrTo>
            </a:clrChange>
          </a:blip>
          <a:srcRect l="33709" t="28428" r="44533" b="7433"/>
          <a:stretch/>
        </p:blipFill>
        <p:spPr>
          <a:xfrm>
            <a:off x="144026" y="1949629"/>
            <a:ext cx="4823208" cy="401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9841378-0D74-13AC-598C-00D0314C023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836" t="30037" r="5136" b="22198"/>
          <a:stretch/>
        </p:blipFill>
        <p:spPr>
          <a:xfrm>
            <a:off x="5134708" y="1949629"/>
            <a:ext cx="6842928" cy="4017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7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209881"/>
            <a:ext cx="12203151" cy="64811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5285433" y="215063"/>
            <a:ext cx="6906568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الروابط التشعبية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4D058F8-7046-34C5-0F4E-648DAD21099B}"/>
              </a:ext>
            </a:extLst>
          </p:cNvPr>
          <p:cNvSpPr txBox="1"/>
          <p:nvPr/>
        </p:nvSpPr>
        <p:spPr>
          <a:xfrm>
            <a:off x="-11151" y="1108724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من المفيد </a:t>
            </a:r>
            <a:r>
              <a:rPr lang="ar-SA" sz="2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استخدام الروابط الموجودة في موقع الويب الخاص بك 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لأنها تتيح لك الانتقال من </a:t>
            </a:r>
            <a:r>
              <a:rPr lang="ar-SA" sz="2600" dirty="0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صفحة ويب الى أخرى.  </a:t>
            </a:r>
          </a:p>
        </p:txBody>
      </p:sp>
      <p:grpSp>
        <p:nvGrpSpPr>
          <p:cNvPr id="2070" name="مجموعة 2069">
            <a:extLst>
              <a:ext uri="{FF2B5EF4-FFF2-40B4-BE49-F238E27FC236}">
                <a16:creationId xmlns:a16="http://schemas.microsoft.com/office/drawing/2014/main" id="{88E17745-20C0-B087-CCBC-7889B3D95199}"/>
              </a:ext>
            </a:extLst>
          </p:cNvPr>
          <p:cNvGrpSpPr/>
          <p:nvPr/>
        </p:nvGrpSpPr>
        <p:grpSpPr>
          <a:xfrm>
            <a:off x="4186369" y="2200588"/>
            <a:ext cx="7660637" cy="3647553"/>
            <a:chOff x="3617406" y="2095024"/>
            <a:chExt cx="8269917" cy="4078811"/>
          </a:xfrm>
        </p:grpSpPr>
        <p:grpSp>
          <p:nvGrpSpPr>
            <p:cNvPr id="2067" name="مجموعة 2066">
              <a:extLst>
                <a:ext uri="{FF2B5EF4-FFF2-40B4-BE49-F238E27FC236}">
                  <a16:creationId xmlns:a16="http://schemas.microsoft.com/office/drawing/2014/main" id="{B66DEBD9-2AE7-325D-7FCD-4082D633FACC}"/>
                </a:ext>
              </a:extLst>
            </p:cNvPr>
            <p:cNvGrpSpPr/>
            <p:nvPr/>
          </p:nvGrpSpPr>
          <p:grpSpPr>
            <a:xfrm>
              <a:off x="3617406" y="2095024"/>
              <a:ext cx="8269917" cy="3270796"/>
              <a:chOff x="3617406" y="2095024"/>
              <a:chExt cx="8269917" cy="3654252"/>
            </a:xfrm>
          </p:grpSpPr>
          <p:sp>
            <p:nvSpPr>
              <p:cNvPr id="2059" name="مستطيل: زوايا مستديرة 2058">
                <a:extLst>
                  <a:ext uri="{FF2B5EF4-FFF2-40B4-BE49-F238E27FC236}">
                    <a16:creationId xmlns:a16="http://schemas.microsoft.com/office/drawing/2014/main" id="{D2769690-D8A2-3226-4201-1F7FCCFBB816}"/>
                  </a:ext>
                </a:extLst>
              </p:cNvPr>
              <p:cNvSpPr/>
              <p:nvPr/>
            </p:nvSpPr>
            <p:spPr>
              <a:xfrm>
                <a:off x="3617406" y="2095024"/>
                <a:ext cx="7421759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روابط من صفحة إلي أخرى في نفس الموقع </a:t>
                </a:r>
                <a:endParaRPr lang="ar-KW" sz="2000" b="1" dirty="0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0" name="مستطيل: زوايا مستديرة 2059">
                <a:extLst>
                  <a:ext uri="{FF2B5EF4-FFF2-40B4-BE49-F238E27FC236}">
                    <a16:creationId xmlns:a16="http://schemas.microsoft.com/office/drawing/2014/main" id="{A077B36D-3EC2-7379-1B06-48E5CE8BB2FA}"/>
                  </a:ext>
                </a:extLst>
              </p:cNvPr>
              <p:cNvSpPr/>
              <p:nvPr/>
            </p:nvSpPr>
            <p:spPr>
              <a:xfrm>
                <a:off x="11287248" y="2095024"/>
                <a:ext cx="600075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ysClr val="windowText" lastClr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1</a:t>
                </a:r>
                <a:endParaRPr lang="ar-KW" sz="2000" b="1" dirty="0">
                  <a:solidFill>
                    <a:sysClr val="windowText" lastClr="000000"/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1" name="مستطيل: زوايا مستديرة 2060">
                <a:extLst>
                  <a:ext uri="{FF2B5EF4-FFF2-40B4-BE49-F238E27FC236}">
                    <a16:creationId xmlns:a16="http://schemas.microsoft.com/office/drawing/2014/main" id="{EB32DD0B-0D3C-DF5A-6DEC-AD21FB99261F}"/>
                  </a:ext>
                </a:extLst>
              </p:cNvPr>
              <p:cNvSpPr/>
              <p:nvPr/>
            </p:nvSpPr>
            <p:spPr>
              <a:xfrm>
                <a:off x="3617407" y="3089482"/>
                <a:ext cx="7421758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روابط من جزء في الصفحة الإلكترونية إلي جزء آخر في نفس الصفحة </a:t>
                </a:r>
                <a:endParaRPr lang="ar-KW" sz="2000" b="1" dirty="0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2" name="مستطيل: زوايا مستديرة 2061">
                <a:extLst>
                  <a:ext uri="{FF2B5EF4-FFF2-40B4-BE49-F238E27FC236}">
                    <a16:creationId xmlns:a16="http://schemas.microsoft.com/office/drawing/2014/main" id="{7766762D-4A97-B228-07D1-E3F877D783F9}"/>
                  </a:ext>
                </a:extLst>
              </p:cNvPr>
              <p:cNvSpPr/>
              <p:nvPr/>
            </p:nvSpPr>
            <p:spPr>
              <a:xfrm>
                <a:off x="11287248" y="3089482"/>
                <a:ext cx="600075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ysClr val="windowText" lastClr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2</a:t>
                </a:r>
                <a:endParaRPr lang="ar-KW" sz="2000" b="1" dirty="0">
                  <a:solidFill>
                    <a:sysClr val="windowText" lastClr="000000"/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3" name="مستطيل: زوايا مستديرة 2062">
                <a:extLst>
                  <a:ext uri="{FF2B5EF4-FFF2-40B4-BE49-F238E27FC236}">
                    <a16:creationId xmlns:a16="http://schemas.microsoft.com/office/drawing/2014/main" id="{5F844F50-48B3-0D39-628E-159F158226DF}"/>
                  </a:ext>
                </a:extLst>
              </p:cNvPr>
              <p:cNvSpPr/>
              <p:nvPr/>
            </p:nvSpPr>
            <p:spPr>
              <a:xfrm>
                <a:off x="3617406" y="4083940"/>
                <a:ext cx="7421759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روابط من موقع إلي آخر </a:t>
                </a:r>
                <a:endParaRPr lang="ar-KW" sz="2000" b="1" dirty="0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4" name="مستطيل: زوايا مستديرة 2063">
                <a:extLst>
                  <a:ext uri="{FF2B5EF4-FFF2-40B4-BE49-F238E27FC236}">
                    <a16:creationId xmlns:a16="http://schemas.microsoft.com/office/drawing/2014/main" id="{BFB32A60-3EC8-7CB7-6841-BE62652B54AE}"/>
                  </a:ext>
                </a:extLst>
              </p:cNvPr>
              <p:cNvSpPr/>
              <p:nvPr/>
            </p:nvSpPr>
            <p:spPr>
              <a:xfrm>
                <a:off x="11287248" y="4083940"/>
                <a:ext cx="600075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ysClr val="windowText" lastClr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3</a:t>
                </a:r>
                <a:endParaRPr lang="ar-KW" sz="2000" b="1" dirty="0">
                  <a:solidFill>
                    <a:sysClr val="windowText" lastClr="000000"/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5" name="مستطيل: زوايا مستديرة 2064">
                <a:extLst>
                  <a:ext uri="{FF2B5EF4-FFF2-40B4-BE49-F238E27FC236}">
                    <a16:creationId xmlns:a16="http://schemas.microsoft.com/office/drawing/2014/main" id="{6068189D-0F02-151C-270D-48D0C738C72D}"/>
                  </a:ext>
                </a:extLst>
              </p:cNvPr>
              <p:cNvSpPr/>
              <p:nvPr/>
            </p:nvSpPr>
            <p:spPr>
              <a:xfrm>
                <a:off x="3617406" y="5078398"/>
                <a:ext cx="7421759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latin typeface="Dubai" panose="020B0503030403030204" pitchFamily="34" charset="-78"/>
                    <a:cs typeface="Dubai" panose="020B0503030403030204" pitchFamily="34" charset="-78"/>
                  </a:rPr>
                  <a:t>روابط تفتح في نافذة متصفح جديدة </a:t>
                </a:r>
                <a:endParaRPr lang="ar-KW" sz="2000" b="1" dirty="0"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  <p:sp>
            <p:nvSpPr>
              <p:cNvPr id="2066" name="مستطيل: زوايا مستديرة 2065">
                <a:extLst>
                  <a:ext uri="{FF2B5EF4-FFF2-40B4-BE49-F238E27FC236}">
                    <a16:creationId xmlns:a16="http://schemas.microsoft.com/office/drawing/2014/main" id="{CC23F6F0-680C-F130-452B-056A4CE37B4F}"/>
                  </a:ext>
                </a:extLst>
              </p:cNvPr>
              <p:cNvSpPr/>
              <p:nvPr/>
            </p:nvSpPr>
            <p:spPr>
              <a:xfrm>
                <a:off x="11287248" y="5078398"/>
                <a:ext cx="600075" cy="670878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SA" sz="2000" b="1" dirty="0">
                    <a:solidFill>
                      <a:sysClr val="windowText" lastClr="000000"/>
                    </a:solidFill>
                    <a:latin typeface="Dubai" panose="020B0503030403030204" pitchFamily="34" charset="-78"/>
                    <a:cs typeface="Dubai" panose="020B0503030403030204" pitchFamily="34" charset="-78"/>
                  </a:rPr>
                  <a:t>4</a:t>
                </a:r>
                <a:endParaRPr lang="ar-KW" sz="2000" b="1" dirty="0">
                  <a:solidFill>
                    <a:sysClr val="windowText" lastClr="000000"/>
                  </a:solidFill>
                  <a:latin typeface="Dubai" panose="020B0503030403030204" pitchFamily="34" charset="-78"/>
                  <a:cs typeface="Dubai" panose="020B0503030403030204" pitchFamily="34" charset="-78"/>
                </a:endParaRPr>
              </a:p>
            </p:txBody>
          </p:sp>
        </p:grpSp>
        <p:sp>
          <p:nvSpPr>
            <p:cNvPr id="2068" name="مستطيل: زوايا مستديرة 2067">
              <a:extLst>
                <a:ext uri="{FF2B5EF4-FFF2-40B4-BE49-F238E27FC236}">
                  <a16:creationId xmlns:a16="http://schemas.microsoft.com/office/drawing/2014/main" id="{921BE86A-3C10-2FF2-2C05-23071244D61A}"/>
                </a:ext>
              </a:extLst>
            </p:cNvPr>
            <p:cNvSpPr/>
            <p:nvPr/>
          </p:nvSpPr>
          <p:spPr>
            <a:xfrm>
              <a:off x="3617406" y="5573355"/>
              <a:ext cx="7421759" cy="6004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latin typeface="Dubai" panose="020B0503030403030204" pitchFamily="34" charset="-78"/>
                  <a:cs typeface="Dubai" panose="020B0503030403030204" pitchFamily="34" charset="-78"/>
                </a:rPr>
                <a:t>روابط تفتح تطبيق بريدك الإلكتروني لإنشاء رسالة بريد إلكتروني جديدة</a:t>
              </a:r>
              <a:endParaRPr lang="ar-KW" sz="2000" b="1" dirty="0"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  <p:sp>
          <p:nvSpPr>
            <p:cNvPr id="2069" name="مستطيل: زوايا مستديرة 2068">
              <a:extLst>
                <a:ext uri="{FF2B5EF4-FFF2-40B4-BE49-F238E27FC236}">
                  <a16:creationId xmlns:a16="http://schemas.microsoft.com/office/drawing/2014/main" id="{72169A6D-16D8-7979-69A4-1C012B1B72B2}"/>
                </a:ext>
              </a:extLst>
            </p:cNvPr>
            <p:cNvSpPr/>
            <p:nvPr/>
          </p:nvSpPr>
          <p:spPr>
            <a:xfrm>
              <a:off x="11287248" y="5573355"/>
              <a:ext cx="600075" cy="60048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b="1" dirty="0">
                  <a:solidFill>
                    <a:sysClr val="windowText" lastClr="000000"/>
                  </a:solidFill>
                  <a:latin typeface="Dubai" panose="020B0503030403030204" pitchFamily="34" charset="-78"/>
                  <a:cs typeface="Dubai" panose="020B0503030403030204" pitchFamily="34" charset="-78"/>
                </a:rPr>
                <a:t>5</a:t>
              </a:r>
              <a:endParaRPr lang="ar-KW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endParaRPr>
            </a:p>
          </p:txBody>
        </p:sp>
      </p:grpSp>
      <p:sp>
        <p:nvSpPr>
          <p:cNvPr id="2071" name="مربع نص 2070">
            <a:extLst>
              <a:ext uri="{FF2B5EF4-FFF2-40B4-BE49-F238E27FC236}">
                <a16:creationId xmlns:a16="http://schemas.microsoft.com/office/drawing/2014/main" id="{DF2C09A6-8241-6A85-2173-23467E3F787F}"/>
              </a:ext>
            </a:extLst>
          </p:cNvPr>
          <p:cNvSpPr txBox="1"/>
          <p:nvPr/>
        </p:nvSpPr>
        <p:spPr>
          <a:xfrm>
            <a:off x="-11151" y="1601167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أمثلة على </a:t>
            </a:r>
            <a:r>
              <a:rPr lang="ar-SA" sz="26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الروابط التشعبية 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:</a:t>
            </a:r>
            <a:r>
              <a:rPr lang="ar-SA" sz="2600" dirty="0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 </a:t>
            </a:r>
          </a:p>
        </p:txBody>
      </p:sp>
      <p:pic>
        <p:nvPicPr>
          <p:cNvPr id="3074" name="Picture 2" descr="하이퍼 링크 - 무료 현서와 웹개 아이콘">
            <a:extLst>
              <a:ext uri="{FF2B5EF4-FFF2-40B4-BE49-F238E27FC236}">
                <a16:creationId xmlns:a16="http://schemas.microsoft.com/office/drawing/2014/main" id="{5A82637D-E14C-FD89-3AFE-94DC46D07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3" y="2200587"/>
            <a:ext cx="3923752" cy="368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56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الروابط التشعبية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A57346F8-2641-9D4A-3C39-DAEAE8ED3267}"/>
              </a:ext>
            </a:extLst>
          </p:cNvPr>
          <p:cNvSpPr txBox="1"/>
          <p:nvPr/>
        </p:nvSpPr>
        <p:spPr>
          <a:xfrm>
            <a:off x="-11151" y="1015133"/>
            <a:ext cx="12203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يتم </a:t>
            </a:r>
            <a:r>
              <a:rPr lang="ar-SA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إضافة رابط تشعبي في</a:t>
            </a:r>
            <a:r>
              <a:rPr lang="en-US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ar-SA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بالوسم 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a </a:t>
            </a:r>
            <a:r>
              <a:rPr lang="en-US" sz="2800" b="1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href</a:t>
            </a:r>
            <a:r>
              <a:rPr lang="en-US" sz="28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=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2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URL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&gt;</a:t>
            </a:r>
            <a:r>
              <a:rPr lang="ar-SA" sz="3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/a</a:t>
            </a:r>
            <a:r>
              <a:rPr lang="en-US" sz="3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&gt;   </a:t>
            </a:r>
            <a:endParaRPr lang="ar-SA" sz="3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101534B2-9BAC-920C-0691-8880E9A91B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9C8FCE9-27A7-4940-1B9C-1B80B1E91B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1D9"/>
              </a:clrFrom>
              <a:clrTo>
                <a:srgbClr val="FEF1D9">
                  <a:alpha val="0"/>
                </a:srgbClr>
              </a:clrTo>
            </a:clrChange>
          </a:blip>
          <a:srcRect l="22665" t="19781" r="36126" b="25275"/>
          <a:stretch/>
        </p:blipFill>
        <p:spPr>
          <a:xfrm>
            <a:off x="174166" y="1853148"/>
            <a:ext cx="4933742" cy="434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D2106C9-3E30-E127-BA77-3067FC1BFC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879" t="27022" r="28050" b="13113"/>
          <a:stretch/>
        </p:blipFill>
        <p:spPr>
          <a:xfrm>
            <a:off x="5335674" y="1809880"/>
            <a:ext cx="6663732" cy="43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2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خاصية الهدف (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Target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)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33C52AF-8AC5-5108-9932-0BADB3D57F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4E54A79A-4510-B97B-EB09-08E6E722F31C}"/>
              </a:ext>
            </a:extLst>
          </p:cNvPr>
          <p:cNvSpPr txBox="1"/>
          <p:nvPr/>
        </p:nvSpPr>
        <p:spPr>
          <a:xfrm>
            <a:off x="0" y="1115248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1950" indent="-361950"/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عندما نستخدم </a:t>
            </a:r>
            <a:r>
              <a:rPr lang="ar-SA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خاصية الهدف في معلومات الارتباط التشعبي 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فإننا نحدد </a:t>
            </a:r>
            <a:r>
              <a:rPr lang="ar-SA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موقع فتح الصفحة المرتبطة 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بعنوان </a:t>
            </a:r>
            <a:r>
              <a:rPr lang="en-US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URL</a:t>
            </a:r>
            <a:endParaRPr lang="ar-SA" sz="2600" dirty="0">
              <a:solidFill>
                <a:srgbClr val="00B05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endParaRPr>
          </a:p>
        </p:txBody>
      </p:sp>
      <p:graphicFrame>
        <p:nvGraphicFramePr>
          <p:cNvPr id="7" name="Table 14">
            <a:extLst>
              <a:ext uri="{FF2B5EF4-FFF2-40B4-BE49-F238E27FC236}">
                <a16:creationId xmlns:a16="http://schemas.microsoft.com/office/drawing/2014/main" id="{3C298005-29DB-F182-AA6A-2FD8A1FCD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85476"/>
              </p:ext>
            </p:extLst>
          </p:nvPr>
        </p:nvGraphicFramePr>
        <p:xfrm>
          <a:off x="723481" y="1788442"/>
          <a:ext cx="11023042" cy="421042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4447934">
                  <a:extLst>
                    <a:ext uri="{9D8B030D-6E8A-4147-A177-3AD203B41FA5}">
                      <a16:colId xmlns:a16="http://schemas.microsoft.com/office/drawing/2014/main" val="3322556502"/>
                    </a:ext>
                  </a:extLst>
                </a:gridCol>
                <a:gridCol w="6575108">
                  <a:extLst>
                    <a:ext uri="{9D8B030D-6E8A-4147-A177-3AD203B41FA5}">
                      <a16:colId xmlns:a16="http://schemas.microsoft.com/office/drawing/2014/main" val="3303668156"/>
                    </a:ext>
                  </a:extLst>
                </a:gridCol>
              </a:tblGrid>
              <a:tr h="863485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28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خاصية الهدف </a:t>
                      </a:r>
                      <a:r>
                        <a:rPr lang="en-US" sz="2800" b="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Target</a:t>
                      </a:r>
                      <a:endParaRPr lang="en-SA" sz="2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endParaRPr lang="en-SA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026283"/>
                  </a:ext>
                </a:extLst>
              </a:tr>
              <a:tr h="48935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2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القيمة </a:t>
                      </a:r>
                      <a:endParaRPr lang="en-SA" sz="2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2400" b="0" i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الوصف</a:t>
                      </a:r>
                      <a:endParaRPr lang="en-SA" sz="2400" b="0" i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9108811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_blank</a:t>
                      </a:r>
                      <a:endParaRPr lang="ar-SA" sz="320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rgbClr val="0045D5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ستفتح الصفحة في علامة تبويب جديدة.</a:t>
                      </a:r>
                      <a:endParaRPr lang="ar-SA" sz="3200" dirty="0">
                        <a:solidFill>
                          <a:srgbClr val="0045D5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7097963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_self</a:t>
                      </a:r>
                      <a:endParaRPr lang="ar-SA" sz="320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ar-SA" sz="2400" kern="1200" dirty="0">
                          <a:solidFill>
                            <a:srgbClr val="0045D5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ستفتح الصفحة في علامة تبويب نفسها.</a:t>
                      </a:r>
                      <a:endParaRPr lang="ar-SA" sz="3200" dirty="0">
                        <a:solidFill>
                          <a:srgbClr val="0045D5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538797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_parent</a:t>
                      </a:r>
                      <a:endParaRPr lang="ar-SA" sz="320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ar-SA" sz="2400" kern="1200" dirty="0">
                          <a:solidFill>
                            <a:srgbClr val="0045D5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ستفتح الصفحة في النافذة الرئيسية </a:t>
                      </a:r>
                      <a:endParaRPr lang="ar-SA" sz="2800" dirty="0">
                        <a:solidFill>
                          <a:srgbClr val="0045D5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933056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_top</a:t>
                      </a:r>
                      <a:endParaRPr lang="ar-SA" sz="320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ar-SA" sz="2400" kern="1200" dirty="0">
                          <a:solidFill>
                            <a:srgbClr val="0045D5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ستفتح الصفحة في محتوى النافذة .</a:t>
                      </a:r>
                      <a:endParaRPr lang="ar-SA" sz="2800" dirty="0">
                        <a:solidFill>
                          <a:srgbClr val="0045D5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71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06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خاصية الهدف (</a:t>
            </a:r>
            <a:r>
              <a:rPr lang="en-US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Target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)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3D934E52-CB5A-118D-BC44-9C23CECC91F9}"/>
              </a:ext>
            </a:extLst>
          </p:cNvPr>
          <p:cNvGrpSpPr/>
          <p:nvPr/>
        </p:nvGrpSpPr>
        <p:grpSpPr>
          <a:xfrm>
            <a:off x="160771" y="1919234"/>
            <a:ext cx="11870459" cy="4248263"/>
            <a:chOff x="160771" y="1919234"/>
            <a:chExt cx="11870459" cy="4248263"/>
          </a:xfrm>
        </p:grpSpPr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9BB3C873-0DD9-0629-BE1F-1F084EF42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1D9"/>
                </a:clrFrom>
                <a:clrTo>
                  <a:srgbClr val="FEF1D9">
                    <a:alpha val="0"/>
                  </a:srgbClr>
                </a:clrTo>
              </a:clrChange>
            </a:blip>
            <a:srcRect l="18956" t="33699" r="35384" b="22670"/>
            <a:stretch/>
          </p:blipFill>
          <p:spPr>
            <a:xfrm>
              <a:off x="160771" y="1919234"/>
              <a:ext cx="5144757" cy="42482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0F33951B-0B45-3267-8C5D-DE15D3FDA5D8}"/>
                </a:ext>
              </a:extLst>
            </p:cNvPr>
            <p:cNvGrpSpPr/>
            <p:nvPr/>
          </p:nvGrpSpPr>
          <p:grpSpPr>
            <a:xfrm>
              <a:off x="5576832" y="1919234"/>
              <a:ext cx="6454398" cy="4248263"/>
              <a:chOff x="5426110" y="1919234"/>
              <a:chExt cx="6605119" cy="4248263"/>
            </a:xfrm>
          </p:grpSpPr>
          <p:pic>
            <p:nvPicPr>
              <p:cNvPr id="11" name="صورة 10">
                <a:extLst>
                  <a:ext uri="{FF2B5EF4-FFF2-40B4-BE49-F238E27FC236}">
                    <a16:creationId xmlns:a16="http://schemas.microsoft.com/office/drawing/2014/main" id="{10303E89-0A41-4A5E-5680-AD76918854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31566" t="17729" r="18736" b="12528"/>
              <a:stretch/>
            </p:blipFill>
            <p:spPr>
              <a:xfrm>
                <a:off x="5426111" y="1919234"/>
                <a:ext cx="6605118" cy="4248263"/>
              </a:xfrm>
              <a:prstGeom prst="rect">
                <a:avLst/>
              </a:prstGeom>
            </p:spPr>
          </p:pic>
          <p:sp>
            <p:nvSpPr>
              <p:cNvPr id="12" name="مستطيل 11">
                <a:extLst>
                  <a:ext uri="{FF2B5EF4-FFF2-40B4-BE49-F238E27FC236}">
                    <a16:creationId xmlns:a16="http://schemas.microsoft.com/office/drawing/2014/main" id="{56C687CA-3826-93ED-1B2C-7694B6D49DC2}"/>
                  </a:ext>
                </a:extLst>
              </p:cNvPr>
              <p:cNvSpPr/>
              <p:nvPr/>
            </p:nvSpPr>
            <p:spPr>
              <a:xfrm>
                <a:off x="5426110" y="1919234"/>
                <a:ext cx="3346103" cy="71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3C8CE2BA-B726-6767-D851-B53C3E52F560}"/>
              </a:ext>
            </a:extLst>
          </p:cNvPr>
          <p:cNvSpPr txBox="1"/>
          <p:nvPr/>
        </p:nvSpPr>
        <p:spPr>
          <a:xfrm>
            <a:off x="442127" y="1115248"/>
            <a:ext cx="10812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&lt;a</a:t>
            </a:r>
            <a:r>
              <a:rPr lang="en-US" sz="2800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1" dirty="0" err="1">
                <a:effectLst/>
                <a:latin typeface="Consolas" panose="020B0609020204030204" pitchFamily="49" charset="0"/>
              </a:rPr>
              <a:t>href</a:t>
            </a:r>
            <a:r>
              <a:rPr lang="en-US" sz="2800" b="1" dirty="0">
                <a:effectLst/>
                <a:latin typeface="Consolas" panose="020B0609020204030204" pitchFamily="49" charset="0"/>
              </a:rPr>
              <a:t>=</a:t>
            </a:r>
            <a:r>
              <a:rPr lang="en-US" sz="2800" b="1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"https://www.moe.gov.sa/"</a:t>
            </a:r>
            <a:r>
              <a:rPr lang="en-US" sz="2800" b="1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800" b="1" dirty="0">
                <a:effectLst/>
                <a:latin typeface="Consolas" panose="020B0609020204030204" pitchFamily="49" charset="0"/>
              </a:rPr>
              <a:t>target=</a:t>
            </a:r>
            <a:r>
              <a:rPr lang="en-US" sz="2800" b="1" dirty="0"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"_blank"</a:t>
            </a:r>
            <a:r>
              <a:rPr lang="en-US" sz="2800" b="1" dirty="0">
                <a:solidFill>
                  <a:srgbClr val="FFC66D"/>
                </a:solidFill>
                <a:effectLst/>
                <a:latin typeface="Consolas" panose="020B0609020204030204" pitchFamily="49" charset="0"/>
              </a:rPr>
              <a:t>&gt;</a:t>
            </a:r>
            <a:endParaRPr lang="ar-SA" sz="2800" b="1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6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إنشاء ارتباط تشعبي بجزء معين في نفس الصفحة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ED94A-9632-3F71-FBB3-F2698EEEC79A}"/>
              </a:ext>
            </a:extLst>
          </p:cNvPr>
          <p:cNvSpPr txBox="1"/>
          <p:nvPr/>
        </p:nvSpPr>
        <p:spPr>
          <a:xfrm>
            <a:off x="0" y="1115248"/>
            <a:ext cx="1219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نستخدم </a:t>
            </a:r>
            <a:r>
              <a:rPr lang="ar-SA" sz="2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خاصية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(</a:t>
            </a:r>
            <a:r>
              <a:rPr 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id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 مع جميع عناصر </a:t>
            </a:r>
            <a:r>
              <a:rPr lang="en-US" sz="20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لتمييز العنصر عن </a:t>
            </a:r>
            <a:r>
              <a:rPr lang="ar-SA" sz="2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باقي العناصر في الصفحة الإلكترونية </a:t>
            </a:r>
            <a:r>
              <a:rPr lang="ar-SA" sz="26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حتى يتم الرجوع إليه عبر الرابط .  </a:t>
            </a:r>
          </a:p>
        </p:txBody>
      </p: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EC770C93-DA40-7317-BED1-A16FAFC5FFED}"/>
              </a:ext>
            </a:extLst>
          </p:cNvPr>
          <p:cNvGrpSpPr/>
          <p:nvPr/>
        </p:nvGrpSpPr>
        <p:grpSpPr>
          <a:xfrm>
            <a:off x="162988" y="2049745"/>
            <a:ext cx="12029012" cy="4320352"/>
            <a:chOff x="162988" y="2049745"/>
            <a:chExt cx="12029012" cy="4320352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16A5359B-B653-FD59-151F-404F8A9BE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EF1D9"/>
                </a:clrFrom>
                <a:clrTo>
                  <a:srgbClr val="FEF1D9">
                    <a:alpha val="0"/>
                  </a:srgbClr>
                </a:clrTo>
              </a:clrChange>
            </a:blip>
            <a:srcRect l="18956" t="18753" r="20714" b="34446"/>
            <a:stretch/>
          </p:blipFill>
          <p:spPr>
            <a:xfrm>
              <a:off x="162988" y="2087398"/>
              <a:ext cx="5423895" cy="21530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F4EF62F1-780E-33C7-2214-B9FBB2D2AE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EF1D9"/>
                </a:clrFrom>
                <a:clrTo>
                  <a:srgbClr val="FEF1D9">
                    <a:alpha val="0"/>
                  </a:srgbClr>
                </a:clrTo>
              </a:clrChange>
            </a:blip>
            <a:srcRect l="18791" t="21392" r="46346" b="49999"/>
            <a:stretch/>
          </p:blipFill>
          <p:spPr>
            <a:xfrm>
              <a:off x="162988" y="4451420"/>
              <a:ext cx="5423895" cy="1918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DCD1EEC7-330F-F6DD-101E-24FFACBAD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083" t="12015" r="14780" b="14432"/>
            <a:stretch/>
          </p:blipFill>
          <p:spPr>
            <a:xfrm>
              <a:off x="5838093" y="2049745"/>
              <a:ext cx="6353907" cy="4320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2166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إنشاء ارتباط تشعبي لصفحة إلي آخرى على نفس الموقع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ED94A-9632-3F71-FBB3-F2698EEEC79A}"/>
              </a:ext>
            </a:extLst>
          </p:cNvPr>
          <p:cNvSpPr txBox="1"/>
          <p:nvPr/>
        </p:nvSpPr>
        <p:spPr>
          <a:xfrm>
            <a:off x="0" y="104491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نستخدم </a:t>
            </a:r>
            <a:r>
              <a:rPr lang="ar-SA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عنوان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URL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 للصفحة التي تم إنشائها </a:t>
            </a:r>
            <a:r>
              <a:rPr lang="ar-SA" sz="2800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في نفس المجلد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ونضع اسم الصفحة داخل </a:t>
            </a:r>
            <a:r>
              <a:rPr lang="ar-SA" sz="28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خاصية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href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</a:t>
            </a: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75E96523-1DB3-D88F-DAE5-58C46CF4A7D0}"/>
              </a:ext>
            </a:extLst>
          </p:cNvPr>
          <p:cNvGrpSpPr/>
          <p:nvPr/>
        </p:nvGrpSpPr>
        <p:grpSpPr>
          <a:xfrm>
            <a:off x="200966" y="1637881"/>
            <a:ext cx="11790068" cy="4823209"/>
            <a:chOff x="200966" y="1637881"/>
            <a:chExt cx="11790068" cy="482320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DD2B56DE-E8CD-E55C-74E2-1A972F4F3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357" t="41465" r="21539" b="28792"/>
            <a:stretch/>
          </p:blipFill>
          <p:spPr>
            <a:xfrm>
              <a:off x="200966" y="1723293"/>
              <a:ext cx="6059157" cy="21357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46730FB-8CBA-4104-B22F-C202DBBAD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EF1D9"/>
                </a:clrFrom>
                <a:clrTo>
                  <a:srgbClr val="FEF1D9">
                    <a:alpha val="0"/>
                  </a:srgbClr>
                </a:clrTo>
              </a:clrChange>
            </a:blip>
            <a:srcRect l="26126" t="22124" r="18324" b="44909"/>
            <a:stretch/>
          </p:blipFill>
          <p:spPr>
            <a:xfrm>
              <a:off x="200966" y="4039785"/>
              <a:ext cx="6059157" cy="22608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D10C07AE-6EBB-A396-D948-EA360A0D7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6429" t="29889" r="35302" b="11502"/>
            <a:stretch/>
          </p:blipFill>
          <p:spPr>
            <a:xfrm>
              <a:off x="6400800" y="1637881"/>
              <a:ext cx="5590234" cy="48232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220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روابط البريد الإلكتروني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ED94A-9632-3F71-FBB3-F2698EEEC79A}"/>
              </a:ext>
            </a:extLst>
          </p:cNvPr>
          <p:cNvSpPr txBox="1"/>
          <p:nvPr/>
        </p:nvSpPr>
        <p:spPr>
          <a:xfrm>
            <a:off x="0" y="1044912"/>
            <a:ext cx="1219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هناك نوع من الروابط يقوم </a:t>
            </a:r>
            <a:r>
              <a:rPr lang="ar-SA" sz="2800" dirty="0">
                <a:solidFill>
                  <a:srgbClr val="0045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بفتح تطبيق البريد الإلكتروني للمستخدم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عند الضغط عليه وذلك من خلال </a:t>
            </a:r>
            <a:r>
              <a:rPr lang="ar-SA" sz="2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تعيين قيمة الخاصية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href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 لتبدأ بـ (</a:t>
            </a:r>
            <a:r>
              <a:rPr lang="en-US" sz="2400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mailto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E6BB6BC-2AFC-C153-526C-CB06C28C7E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1D9"/>
              </a:clrFrom>
              <a:clrTo>
                <a:srgbClr val="FEF1D9">
                  <a:alpha val="0"/>
                </a:srgbClr>
              </a:clrTo>
            </a:clrChange>
          </a:blip>
          <a:srcRect l="21100" t="42344" r="16346" b="27913"/>
          <a:stretch/>
        </p:blipFill>
        <p:spPr>
          <a:xfrm>
            <a:off x="170822" y="2247630"/>
            <a:ext cx="6943411" cy="391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E208827D-1A4B-C8D8-A878-8584E18014E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533" t="25055" r="12638" b="22955"/>
          <a:stretch/>
        </p:blipFill>
        <p:spPr>
          <a:xfrm>
            <a:off x="7345345" y="2247630"/>
            <a:ext cx="4655734" cy="3919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129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إضافة الصور إلي الموقع الإلكتروني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1ED94A-9632-3F71-FBB3-F2698EEEC79A}"/>
              </a:ext>
            </a:extLst>
          </p:cNvPr>
          <p:cNvSpPr txBox="1"/>
          <p:nvPr/>
        </p:nvSpPr>
        <p:spPr>
          <a:xfrm>
            <a:off x="0" y="1044912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indent="-271463"/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يمكن الاحتفاظ بالصور في </a:t>
            </a:r>
            <a:r>
              <a:rPr lang="ar-SA" sz="2800" dirty="0">
                <a:solidFill>
                  <a:srgbClr val="5B9BD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مجلد منفصل عن باقي ملفات الموقع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ونطلق عليه (</a:t>
            </a:r>
            <a:r>
              <a:rPr lang="en-US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images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)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86BE6B09-E126-424B-2082-C1E2E26B41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011" t="20659" r="24094" b="22638"/>
          <a:stretch/>
        </p:blipFill>
        <p:spPr>
          <a:xfrm>
            <a:off x="854110" y="1787392"/>
            <a:ext cx="10932609" cy="434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86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1" y="-829994"/>
            <a:ext cx="5965276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1657" y="1859340"/>
              <a:ext cx="25828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0806028" y="775408"/>
            <a:ext cx="1268179" cy="965788"/>
            <a:chOff x="6191037" y="861181"/>
            <a:chExt cx="4641136" cy="3902006"/>
          </a:xfrm>
        </p:grpSpPr>
        <p:sp>
          <p:nvSpPr>
            <p:cNvPr id="29" name="矩形 28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0099A9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1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26724" y="921290"/>
            <a:ext cx="4502689" cy="1274640"/>
            <a:chOff x="4009241" y="467497"/>
            <a:chExt cx="3565664" cy="1114340"/>
          </a:xfrm>
        </p:grpSpPr>
        <p:sp>
          <p:nvSpPr>
            <p:cNvPr id="41" name="文本框 40"/>
            <p:cNvSpPr txBox="1"/>
            <p:nvPr/>
          </p:nvSpPr>
          <p:spPr>
            <a:xfrm>
              <a:off x="5471366" y="467497"/>
              <a:ext cx="21035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05A4B5"/>
                  </a:solidFill>
                  <a:cs typeface="Fanan" pitchFamily="2" charset="-78"/>
                </a:rPr>
                <a:t>أساسيات علم الحاسب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4009241" y="931146"/>
              <a:ext cx="3498967" cy="6506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cs typeface="Fanan" pitchFamily="2" charset="-78"/>
                </a:rPr>
                <a:t>ستتعرف على بنية الحاسب و كيفية تخزينها للبيانات و معالجتها وأيضا سنتعرف على عمل الشبكات.</a:t>
              </a:r>
            </a:p>
          </p:txBody>
        </p:sp>
      </p:grpSp>
      <p:grpSp>
        <p:nvGrpSpPr>
          <p:cNvPr id="38" name="组合 27">
            <a:extLst>
              <a:ext uri="{FF2B5EF4-FFF2-40B4-BE49-F238E27FC236}">
                <a16:creationId xmlns:a16="http://schemas.microsoft.com/office/drawing/2014/main" id="{0ACA74D9-8E1A-4C15-84CC-5F9A129B1EB1}"/>
              </a:ext>
            </a:extLst>
          </p:cNvPr>
          <p:cNvGrpSpPr/>
          <p:nvPr/>
        </p:nvGrpSpPr>
        <p:grpSpPr>
          <a:xfrm>
            <a:off x="10821416" y="2979310"/>
            <a:ext cx="1268179" cy="965788"/>
            <a:chOff x="6191037" y="434341"/>
            <a:chExt cx="4641136" cy="3902006"/>
          </a:xfrm>
        </p:grpSpPr>
        <p:sp>
          <p:nvSpPr>
            <p:cNvPr id="39" name="矩形 28">
              <a:extLst>
                <a:ext uri="{FF2B5EF4-FFF2-40B4-BE49-F238E27FC236}">
                  <a16:creationId xmlns:a16="http://schemas.microsoft.com/office/drawing/2014/main" id="{18B2843C-8190-43A1-9304-72002D93C493}"/>
                </a:ext>
              </a:extLst>
            </p:cNvPr>
            <p:cNvSpPr/>
            <p:nvPr/>
          </p:nvSpPr>
          <p:spPr>
            <a:xfrm rot="1800000">
              <a:off x="7430049" y="1243446"/>
              <a:ext cx="3402124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49" name="椭圆 29">
              <a:extLst>
                <a:ext uri="{FF2B5EF4-FFF2-40B4-BE49-F238E27FC236}">
                  <a16:creationId xmlns:a16="http://schemas.microsoft.com/office/drawing/2014/main" id="{B486DFCF-2D1E-40C8-88C5-43C6B6E54292}"/>
                </a:ext>
              </a:extLst>
            </p:cNvPr>
            <p:cNvSpPr/>
            <p:nvPr/>
          </p:nvSpPr>
          <p:spPr>
            <a:xfrm>
              <a:off x="6191037" y="434341"/>
              <a:ext cx="3115201" cy="3115199"/>
            </a:xfrm>
            <a:prstGeom prst="ellipse">
              <a:avLst/>
            </a:prstGeom>
            <a:solidFill>
              <a:schemeClr val="accent5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2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50" name="组合 39">
            <a:extLst>
              <a:ext uri="{FF2B5EF4-FFF2-40B4-BE49-F238E27FC236}">
                <a16:creationId xmlns:a16="http://schemas.microsoft.com/office/drawing/2014/main" id="{DF02A82A-D7B1-4CF2-86EB-90E3670A048A}"/>
              </a:ext>
            </a:extLst>
          </p:cNvPr>
          <p:cNvGrpSpPr/>
          <p:nvPr/>
        </p:nvGrpSpPr>
        <p:grpSpPr>
          <a:xfrm>
            <a:off x="6184087" y="3010240"/>
            <a:ext cx="4474271" cy="1267677"/>
            <a:chOff x="3953411" y="421980"/>
            <a:chExt cx="3543160" cy="1108253"/>
          </a:xfrm>
        </p:grpSpPr>
        <p:sp>
          <p:nvSpPr>
            <p:cNvPr id="51" name="文本框 40">
              <a:extLst>
                <a:ext uri="{FF2B5EF4-FFF2-40B4-BE49-F238E27FC236}">
                  <a16:creationId xmlns:a16="http://schemas.microsoft.com/office/drawing/2014/main" id="{3D4B57AD-15DB-4DE8-A269-0389F6FF257F}"/>
                </a:ext>
              </a:extLst>
            </p:cNvPr>
            <p:cNvSpPr txBox="1"/>
            <p:nvPr/>
          </p:nvSpPr>
          <p:spPr>
            <a:xfrm>
              <a:off x="5627326" y="421980"/>
              <a:ext cx="1869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 rtl="1">
                <a:buClr>
                  <a:schemeClr val="dk1"/>
                </a:buClr>
                <a:buSzPts val="1800"/>
              </a:pPr>
              <a:r>
                <a:rPr lang="ar-SA" sz="2800" dirty="0">
                  <a:solidFill>
                    <a:srgbClr val="64A6E2"/>
                  </a:solidFill>
                  <a:cs typeface="Fanan" pitchFamily="2" charset="-78"/>
                </a:rPr>
                <a:t>العمل عبر الانترنت</a:t>
              </a:r>
            </a:p>
          </p:txBody>
        </p:sp>
        <p:sp>
          <p:nvSpPr>
            <p:cNvPr id="52" name="文本框 41">
              <a:extLst>
                <a:ext uri="{FF2B5EF4-FFF2-40B4-BE49-F238E27FC236}">
                  <a16:creationId xmlns:a16="http://schemas.microsoft.com/office/drawing/2014/main" id="{75E43718-6C45-4DC6-AE26-05AA933BAC41}"/>
                </a:ext>
              </a:extLst>
            </p:cNvPr>
            <p:cNvSpPr txBox="1"/>
            <p:nvPr/>
          </p:nvSpPr>
          <p:spPr>
            <a:xfrm>
              <a:off x="3953411" y="911371"/>
              <a:ext cx="3532731" cy="61886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ar-SA" sz="2000" dirty="0">
                  <a:solidFill>
                    <a:schemeClr val="tx1"/>
                  </a:solidFill>
                  <a:cs typeface="Fanan" pitchFamily="2" charset="-78"/>
                </a:rPr>
                <a:t>في هذه الوحدة ستتعلم التعامل مع المستندات و العروض و إنشائها ومشاركتها عبر الأنترنت </a:t>
              </a:r>
            </a:p>
          </p:txBody>
        </p:sp>
      </p:grpSp>
      <p:grpSp>
        <p:nvGrpSpPr>
          <p:cNvPr id="53" name="组合 27">
            <a:extLst>
              <a:ext uri="{FF2B5EF4-FFF2-40B4-BE49-F238E27FC236}">
                <a16:creationId xmlns:a16="http://schemas.microsoft.com/office/drawing/2014/main" id="{7214D9D2-6EDE-4786-8DC9-4839631D3CA9}"/>
              </a:ext>
            </a:extLst>
          </p:cNvPr>
          <p:cNvGrpSpPr/>
          <p:nvPr/>
        </p:nvGrpSpPr>
        <p:grpSpPr>
          <a:xfrm>
            <a:off x="10878978" y="4841080"/>
            <a:ext cx="1195228" cy="1021992"/>
            <a:chOff x="6401696" y="-1100409"/>
            <a:chExt cx="4374162" cy="4129083"/>
          </a:xfrm>
        </p:grpSpPr>
        <p:sp>
          <p:nvSpPr>
            <p:cNvPr id="54" name="矩形 28">
              <a:extLst>
                <a:ext uri="{FF2B5EF4-FFF2-40B4-BE49-F238E27FC236}">
                  <a16:creationId xmlns:a16="http://schemas.microsoft.com/office/drawing/2014/main" id="{9586062A-9CD6-443C-B058-14292163B358}"/>
                </a:ext>
              </a:extLst>
            </p:cNvPr>
            <p:cNvSpPr/>
            <p:nvPr/>
          </p:nvSpPr>
          <p:spPr>
            <a:xfrm rot="1800000">
              <a:off x="7373735" y="-64227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56" name="椭圆 29">
              <a:extLst>
                <a:ext uri="{FF2B5EF4-FFF2-40B4-BE49-F238E27FC236}">
                  <a16:creationId xmlns:a16="http://schemas.microsoft.com/office/drawing/2014/main" id="{E82245CF-284C-455D-B47C-494EC9EC979A}"/>
                </a:ext>
              </a:extLst>
            </p:cNvPr>
            <p:cNvSpPr/>
            <p:nvPr/>
          </p:nvSpPr>
          <p:spPr>
            <a:xfrm>
              <a:off x="6401696" y="-1100409"/>
              <a:ext cx="3115200" cy="3115201"/>
            </a:xfrm>
            <a:prstGeom prst="ellipse">
              <a:avLst/>
            </a:prstGeom>
            <a:solidFill>
              <a:srgbClr val="EA5E66"/>
            </a:solidFill>
            <a:ln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3</a:t>
              </a:r>
              <a:endParaRPr kumimoji="0" lang="zh-CN" altLang="en-US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grpSp>
        <p:nvGrpSpPr>
          <p:cNvPr id="57" name="组合 39">
            <a:extLst>
              <a:ext uri="{FF2B5EF4-FFF2-40B4-BE49-F238E27FC236}">
                <a16:creationId xmlns:a16="http://schemas.microsoft.com/office/drawing/2014/main" id="{52C4ACF5-E7A9-41A1-91B3-73857C367547}"/>
              </a:ext>
            </a:extLst>
          </p:cNvPr>
          <p:cNvGrpSpPr/>
          <p:nvPr/>
        </p:nvGrpSpPr>
        <p:grpSpPr>
          <a:xfrm>
            <a:off x="6012365" y="4950049"/>
            <a:ext cx="4774609" cy="1028720"/>
            <a:chOff x="3810498" y="23640"/>
            <a:chExt cx="3780996" cy="899347"/>
          </a:xfrm>
        </p:grpSpPr>
        <p:sp>
          <p:nvSpPr>
            <p:cNvPr id="58" name="文本框 40">
              <a:extLst>
                <a:ext uri="{FF2B5EF4-FFF2-40B4-BE49-F238E27FC236}">
                  <a16:creationId xmlns:a16="http://schemas.microsoft.com/office/drawing/2014/main" id="{B6CC2142-BDCF-4E94-B868-6B384BE9A2F4}"/>
                </a:ext>
              </a:extLst>
            </p:cNvPr>
            <p:cNvSpPr txBox="1"/>
            <p:nvPr/>
          </p:nvSpPr>
          <p:spPr>
            <a:xfrm>
              <a:off x="4784302" y="23640"/>
              <a:ext cx="2791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dirty="0">
                  <a:solidFill>
                    <a:srgbClr val="EA5E66"/>
                  </a:solidFill>
                  <a:cs typeface="Fanan" pitchFamily="2" charset="-78"/>
                </a:rPr>
                <a:t>البرمجة باستخدام (</a:t>
              </a:r>
              <a:r>
                <a:rPr lang="en-US" sz="2800" dirty="0">
                  <a:solidFill>
                    <a:srgbClr val="EA5E66"/>
                  </a:solidFill>
                  <a:cs typeface="Fanan" pitchFamily="2" charset="-78"/>
                </a:rPr>
                <a:t>HTML</a:t>
              </a:r>
              <a:r>
                <a:rPr lang="ar-SA" sz="2800" dirty="0">
                  <a:solidFill>
                    <a:srgbClr val="EA5E66"/>
                  </a:solidFill>
                  <a:cs typeface="Fanan" pitchFamily="2" charset="-78"/>
                </a:rPr>
                <a:t>)</a:t>
              </a:r>
            </a:p>
          </p:txBody>
        </p:sp>
        <p:sp>
          <p:nvSpPr>
            <p:cNvPr id="59" name="文本框 41">
              <a:extLst>
                <a:ext uri="{FF2B5EF4-FFF2-40B4-BE49-F238E27FC236}">
                  <a16:creationId xmlns:a16="http://schemas.microsoft.com/office/drawing/2014/main" id="{0FE49872-6BFE-4A5F-8C87-D750E40ACEE8}"/>
                </a:ext>
              </a:extLst>
            </p:cNvPr>
            <p:cNvSpPr txBox="1"/>
            <p:nvPr/>
          </p:nvSpPr>
          <p:spPr>
            <a:xfrm>
              <a:off x="3810498" y="522877"/>
              <a:ext cx="37809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indent="0" algn="ctr" rtl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SA" sz="2000" dirty="0">
                  <a:solidFill>
                    <a:schemeClr val="tx1"/>
                  </a:solidFill>
                  <a:cs typeface="Fanan" pitchFamily="2" charset="-78"/>
                </a:rPr>
                <a:t>ستتعلم في هذه الوحدة لغة </a:t>
              </a:r>
              <a:r>
                <a:rPr lang="en-US" sz="2000" dirty="0">
                  <a:solidFill>
                    <a:schemeClr val="tx1"/>
                  </a:solidFill>
                  <a:cs typeface="Fanan" pitchFamily="2" charset="-78"/>
                </a:rPr>
                <a:t> HTML  </a:t>
              </a:r>
              <a:r>
                <a:rPr lang="ar-SA" sz="2000" dirty="0">
                  <a:solidFill>
                    <a:schemeClr val="tx1"/>
                  </a:solidFill>
                  <a:cs typeface="Fanan" pitchFamily="2" charset="-78"/>
                </a:rPr>
                <a:t>و انشاء مواقع ويب</a:t>
              </a:r>
            </a:p>
          </p:txBody>
        </p:sp>
      </p:grp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B6AAC37A-ADCE-8E19-607D-FB0344B6A564}"/>
              </a:ext>
            </a:extLst>
          </p:cNvPr>
          <p:cNvSpPr/>
          <p:nvPr/>
        </p:nvSpPr>
        <p:spPr>
          <a:xfrm>
            <a:off x="6012365" y="4618258"/>
            <a:ext cx="5890736" cy="1849010"/>
          </a:xfrm>
          <a:prstGeom prst="roundRect">
            <a:avLst/>
          </a:prstGeom>
          <a:noFill/>
          <a:ln>
            <a:solidFill>
              <a:srgbClr val="F8676F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5AA875F-5544-6345-7875-C766A00BBF8E}"/>
              </a:ext>
            </a:extLst>
          </p:cNvPr>
          <p:cNvSpPr/>
          <p:nvPr/>
        </p:nvSpPr>
        <p:spPr>
          <a:xfrm>
            <a:off x="10761571" y="569239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2D0E9E8C-8A20-0765-D924-6CF3C79BFFFD}"/>
              </a:ext>
            </a:extLst>
          </p:cNvPr>
          <p:cNvSpPr/>
          <p:nvPr/>
        </p:nvSpPr>
        <p:spPr>
          <a:xfrm>
            <a:off x="10806028" y="2802045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إضافة الصور إلي الموقع الإلكتروني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E7FB2CD3-0DFB-0449-A261-B1EFB8ADAD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890" t="27400" r="15193" b="22344"/>
          <a:stretch/>
        </p:blipFill>
        <p:spPr>
          <a:xfrm>
            <a:off x="6096000" y="1698171"/>
            <a:ext cx="5982118" cy="48734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19480D-814C-1DFA-BA8B-84CB95A8BAB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1D9"/>
              </a:clrFrom>
              <a:clrTo>
                <a:srgbClr val="FEF1D9">
                  <a:alpha val="0"/>
                </a:srgbClr>
              </a:clrTo>
            </a:clrChange>
          </a:blip>
          <a:srcRect l="21347" t="63443" r="15769" b="12967"/>
          <a:stretch/>
        </p:blipFill>
        <p:spPr>
          <a:xfrm>
            <a:off x="113882" y="2556031"/>
            <a:ext cx="7666893" cy="2552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9B42B7-D104-BB73-4F1E-101CCBFE79B8}"/>
              </a:ext>
            </a:extLst>
          </p:cNvPr>
          <p:cNvSpPr txBox="1"/>
          <p:nvPr/>
        </p:nvSpPr>
        <p:spPr>
          <a:xfrm>
            <a:off x="-11151" y="1015133"/>
            <a:ext cx="122031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يتم </a:t>
            </a:r>
            <a:r>
              <a:rPr lang="ar-SA" sz="2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إضافة صورة في</a:t>
            </a:r>
            <a:r>
              <a:rPr 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بالوسم </a:t>
            </a:r>
            <a:r>
              <a:rPr 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1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img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src</a:t>
            </a:r>
            <a:r>
              <a:rPr 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=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File</a:t>
            </a:r>
            <a:r>
              <a:rPr lang="en-US" sz="16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lang="en-US" sz="1600" b="1" dirty="0" err="1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path</a:t>
            </a:r>
            <a:r>
              <a:rPr lang="en-US" sz="1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en-US" sz="1600" b="1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alt</a:t>
            </a:r>
            <a:r>
              <a:rPr 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=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 err="1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description</a:t>
            </a:r>
            <a:r>
              <a:rPr lang="en-US" sz="16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en-US" sz="1600" b="1" dirty="0" err="1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width</a:t>
            </a:r>
            <a:r>
              <a:rPr 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=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600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en-US" sz="16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height=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400</a:t>
            </a:r>
            <a:r>
              <a:rPr 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”</a:t>
            </a:r>
            <a:r>
              <a:rPr 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&gt;</a:t>
            </a:r>
            <a:endParaRPr lang="ar-SA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0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إضافة الصور إلي الموقع الإلكتروني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2D0B76D9-97EB-D112-9AF6-F9D5E00D0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060395"/>
              </p:ext>
            </p:extLst>
          </p:nvPr>
        </p:nvGraphicFramePr>
        <p:xfrm>
          <a:off x="733530" y="1424271"/>
          <a:ext cx="11023042" cy="4210425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949002">
                  <a:extLst>
                    <a:ext uri="{9D8B030D-6E8A-4147-A177-3AD203B41FA5}">
                      <a16:colId xmlns:a16="http://schemas.microsoft.com/office/drawing/2014/main" val="3322556502"/>
                    </a:ext>
                  </a:extLst>
                </a:gridCol>
                <a:gridCol w="7074040">
                  <a:extLst>
                    <a:ext uri="{9D8B030D-6E8A-4147-A177-3AD203B41FA5}">
                      <a16:colId xmlns:a16="http://schemas.microsoft.com/office/drawing/2014/main" val="3303668156"/>
                    </a:ext>
                  </a:extLst>
                </a:gridCol>
              </a:tblGrid>
              <a:tr h="863485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3600" b="0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مسارات ملف </a:t>
                      </a:r>
                      <a:r>
                        <a:rPr lang="en-US" sz="3600" b="0" i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HTML</a:t>
                      </a:r>
                      <a:endParaRPr lang="en-SA" sz="3600" b="0" i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endParaRPr lang="en-SA" sz="1800" b="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026283"/>
                  </a:ext>
                </a:extLst>
              </a:tr>
              <a:tr h="489356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2400" b="0" i="0" dirty="0">
                          <a:solidFill>
                            <a:srgbClr val="0045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المسار  </a:t>
                      </a:r>
                      <a:endParaRPr lang="en-SA" sz="2400" b="0" i="0" dirty="0">
                        <a:solidFill>
                          <a:srgbClr val="004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274310" algn="r"/>
                        </a:tabLst>
                      </a:pPr>
                      <a:r>
                        <a:rPr lang="ar-SA" sz="2400" b="0" i="0" dirty="0">
                          <a:solidFill>
                            <a:srgbClr val="0045D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Fanan" pitchFamily="2" charset="-78"/>
                        </a:rPr>
                        <a:t>الوصف</a:t>
                      </a:r>
                      <a:endParaRPr lang="en-SA" sz="2400" b="0" i="0" dirty="0">
                        <a:solidFill>
                          <a:srgbClr val="0045D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9108811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&lt;</a:t>
                      </a:r>
                      <a:r>
                        <a:rPr lang="en-US" sz="24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img</a:t>
                      </a: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 src=“pic.jpg”&gt;</a:t>
                      </a:r>
                      <a:endParaRPr lang="ar-SA" sz="3200" b="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توجد صورة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pic.jpg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) في نفس المجلد كما في الصفحة الحالية</a:t>
                      </a:r>
                      <a:endParaRPr lang="ar-SA" sz="3200" dirty="0">
                        <a:solidFill>
                          <a:schemeClr val="tx1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7097963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&lt;</a:t>
                      </a:r>
                      <a:r>
                        <a:rPr lang="en-US" sz="24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img</a:t>
                      </a: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 src=“images/pic.jpg”&gt;</a:t>
                      </a:r>
                      <a:endParaRPr lang="ar-SA" sz="3200" b="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توجد صورة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pic.jpg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) في مجلد الصور في نفس الفهرس الحالي</a:t>
                      </a:r>
                      <a:endParaRPr lang="ar-SA" sz="3200" dirty="0">
                        <a:solidFill>
                          <a:schemeClr val="tx1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4538797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&lt;</a:t>
                      </a:r>
                      <a:r>
                        <a:rPr lang="en-US" sz="24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img</a:t>
                      </a: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 src=“/images/pic.jpg”&gt;</a:t>
                      </a:r>
                      <a:endParaRPr lang="ar-SA" sz="3200" b="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توجد صورة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pic.jpg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) في مجلد الصور في المجلد الرئيس للصفحة الحالية</a:t>
                      </a:r>
                      <a:endParaRPr lang="ar-SA" sz="3200" dirty="0">
                        <a:solidFill>
                          <a:schemeClr val="tx1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9933056"/>
                  </a:ext>
                </a:extLst>
              </a:tr>
              <a:tr h="714396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>
                          <a:tab pos="5274310" algn="r"/>
                        </a:tabLst>
                        <a:defRPr/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&lt;</a:t>
                      </a:r>
                      <a:r>
                        <a:rPr lang="en-US" sz="2400" b="0" kern="1200" dirty="0" err="1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img</a:t>
                      </a: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 src=“../pic.jpg”&gt;</a:t>
                      </a:r>
                      <a:endParaRPr lang="ar-SA" sz="3200" b="0" dirty="0">
                        <a:solidFill>
                          <a:srgbClr val="00B050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 eaLnBrk="1" latinLnBrk="0" hangingPunct="1"/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توجد صورة (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pic.jpg</a:t>
                      </a:r>
                      <a:r>
                        <a:rPr lang="ar-SA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) في مجلد أعلى بمستوى واحد من المجلد الحالي</a:t>
                      </a:r>
                      <a:endParaRPr lang="ar-SA" sz="3200" dirty="0">
                        <a:solidFill>
                          <a:schemeClr val="tx1"/>
                        </a:solidFill>
                        <a:effectLst/>
                        <a:cs typeface="Fanan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8719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32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348248"/>
            <a:ext cx="12203151" cy="509751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إضافة الفيديو إلي الموقع الإلكتروني 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DE4943F1-B49A-19D9-6C71-8B03963E9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F9B42B7-D104-BB73-4F1E-101CCBFE79B8}"/>
              </a:ext>
            </a:extLst>
          </p:cNvPr>
          <p:cNvSpPr txBox="1"/>
          <p:nvPr/>
        </p:nvSpPr>
        <p:spPr>
          <a:xfrm>
            <a:off x="-11151" y="1015133"/>
            <a:ext cx="12203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r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ar-SA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يتم </a:t>
            </a:r>
            <a:r>
              <a:rPr lang="ar-SA" sz="24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إضافة الفيديو في</a:t>
            </a:r>
            <a:r>
              <a:rPr 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HTML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  <a:r>
              <a:rPr lang="ar-SA" sz="24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بالوسم </a:t>
            </a:r>
            <a:r>
              <a:rPr lang="en-US" sz="2000" b="1" dirty="0">
                <a:solidFill>
                  <a:srgbClr val="0070C0"/>
                </a:solidFill>
                <a:ea typeface="微软雅黑" panose="020B0503020204020204" pitchFamily="34" charset="-122"/>
                <a:cs typeface="Fanan" pitchFamily="2" charset="-78"/>
              </a:rPr>
              <a:t>&lt;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Fanan" pitchFamily="2" charset="-78"/>
              </a:rPr>
              <a:t>video  </a:t>
            </a:r>
            <a:r>
              <a:rPr lang="en-US" sz="1600" b="1" dirty="0">
                <a:solidFill>
                  <a:srgbClr val="00B050"/>
                </a:solidFill>
                <a:ea typeface="微软雅黑" panose="020B0503020204020204" pitchFamily="34" charset="-122"/>
                <a:cs typeface="Fanan" pitchFamily="2" charset="-78"/>
              </a:rPr>
              <a:t>src</a:t>
            </a:r>
            <a:r>
              <a:rPr lang="en-US" sz="1600" b="1" dirty="0">
                <a:solidFill>
                  <a:srgbClr val="00B050"/>
                </a:solidFill>
                <a:ea typeface="微软雅黑" panose="020B0503020204020204" pitchFamily="34" charset="-122"/>
                <a:cs typeface="+mj-cs"/>
              </a:rPr>
              <a:t>=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File’s</a:t>
            </a:r>
            <a:r>
              <a:rPr lang="en-US" sz="1600" b="1" dirty="0">
                <a:solidFill>
                  <a:srgbClr val="FFC000"/>
                </a:solidFill>
                <a:ea typeface="微软雅黑" panose="020B0503020204020204" pitchFamily="34" charset="-122"/>
                <a:cs typeface="+mj-cs"/>
              </a:rPr>
              <a:t> 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path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”  </a:t>
            </a:r>
            <a:r>
              <a:rPr lang="en-US" sz="1600" b="1" dirty="0">
                <a:solidFill>
                  <a:srgbClr val="00B050"/>
                </a:solidFill>
                <a:ea typeface="微软雅黑" panose="020B0503020204020204" pitchFamily="34" charset="-122"/>
                <a:cs typeface="+mj-cs"/>
              </a:rPr>
              <a:t>poster=</a:t>
            </a:r>
            <a:r>
              <a:rPr lang="en-US" sz="1600" b="1" dirty="0">
                <a:solidFill>
                  <a:srgbClr val="0045D5"/>
                </a:solidFill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File’s</a:t>
            </a:r>
            <a:r>
              <a:rPr lang="en-US" sz="1600" b="1" dirty="0">
                <a:solidFill>
                  <a:srgbClr val="FFC000"/>
                </a:solidFill>
                <a:ea typeface="微软雅黑" panose="020B0503020204020204" pitchFamily="34" charset="-122"/>
                <a:cs typeface="+mj-cs"/>
              </a:rPr>
              <a:t> 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path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”  </a:t>
            </a:r>
            <a:r>
              <a:rPr lang="en-US" sz="1600" b="1" dirty="0">
                <a:solidFill>
                  <a:srgbClr val="00B050"/>
                </a:solidFill>
                <a:ea typeface="微软雅黑" panose="020B0503020204020204" pitchFamily="34" charset="-122"/>
                <a:cs typeface="+mj-cs"/>
              </a:rPr>
              <a:t>width=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600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” </a:t>
            </a:r>
            <a:r>
              <a:rPr lang="en-US" sz="1600" b="1" dirty="0">
                <a:solidFill>
                  <a:srgbClr val="00B050"/>
                </a:solidFill>
                <a:ea typeface="微软雅黑" panose="020B0503020204020204" pitchFamily="34" charset="-122"/>
                <a:cs typeface="+mj-cs"/>
              </a:rPr>
              <a:t>height=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“</a:t>
            </a:r>
            <a:r>
              <a:rPr lang="en-US" sz="1600" b="1" dirty="0">
                <a:solidFill>
                  <a:srgbClr val="FF0875"/>
                </a:solidFill>
                <a:ea typeface="微软雅黑" panose="020B0503020204020204" pitchFamily="34" charset="-122"/>
                <a:cs typeface="+mj-cs"/>
              </a:rPr>
              <a:t>400</a:t>
            </a:r>
            <a:r>
              <a:rPr lang="en-US" sz="16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” preload controls loop</a:t>
            </a:r>
            <a:r>
              <a:rPr lang="en-US" sz="2000" b="1" dirty="0">
                <a:solidFill>
                  <a:srgbClr val="0070C0"/>
                </a:solidFill>
                <a:ea typeface="微软雅黑" panose="020B0503020204020204" pitchFamily="34" charset="-122"/>
                <a:cs typeface="+mj-cs"/>
              </a:rPr>
              <a:t>&gt;</a:t>
            </a:r>
            <a:endParaRPr lang="ar-SA" b="1" dirty="0">
              <a:solidFill>
                <a:srgbClr val="0070C0"/>
              </a:solidFill>
              <a:ea typeface="微软雅黑" panose="020B0503020204020204" pitchFamily="34" charset="-122"/>
              <a:cs typeface="Fanan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909195D-8F20-F61D-5D0C-8360795B08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24" b="42124"/>
          <a:stretch/>
        </p:blipFill>
        <p:spPr>
          <a:xfrm>
            <a:off x="5385915" y="1657979"/>
            <a:ext cx="6615165" cy="469027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EC7801A-3709-E835-5D53-2C721B2D30D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324" t="9963" r="21209" b="58095"/>
          <a:stretch/>
        </p:blipFill>
        <p:spPr>
          <a:xfrm>
            <a:off x="190920" y="2723102"/>
            <a:ext cx="7214715" cy="3416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0919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92969" y="186707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008914"/>
            <a:ext cx="12203151" cy="88020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817402-FCA3-93CB-A05A-06FB35242504}"/>
              </a:ext>
            </a:extLst>
          </p:cNvPr>
          <p:cNvSpPr/>
          <p:nvPr/>
        </p:nvSpPr>
        <p:spPr>
          <a:xfrm>
            <a:off x="1366577" y="215063"/>
            <a:ext cx="10825424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تقومي ختامي: صل الوسم في العامود الأول بما يناسبه في العمود الثاني : 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BA4CBAA-DC0A-E70E-4FF6-DB9F6E2DF188}"/>
              </a:ext>
            </a:extLst>
          </p:cNvPr>
          <p:cNvGrpSpPr/>
          <p:nvPr/>
        </p:nvGrpSpPr>
        <p:grpSpPr>
          <a:xfrm>
            <a:off x="6879439" y="1939971"/>
            <a:ext cx="3913530" cy="4074085"/>
            <a:chOff x="7841490" y="1457073"/>
            <a:chExt cx="3597310" cy="45252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85224615-97FB-7736-FDD2-97E49BD364FA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A835DE71-7978-A121-CA0A-6B8919058F6D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56A50EC-D79D-B17A-2781-1BC33C956F1D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&lt;</a:t>
                </a:r>
                <a:r>
                  <a:rPr kumimoji="0" lang="en-US" sz="28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img</a:t>
                </a: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&gt;</a:t>
                </a:r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DE69DCD9-C08C-86CC-8BE0-49BA2E9F4DC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14" name="مستطيل 8">
                <a:extLst>
                  <a:ext uri="{FF2B5EF4-FFF2-40B4-BE49-F238E27FC236}">
                    <a16:creationId xmlns:a16="http://schemas.microsoft.com/office/drawing/2014/main" id="{0A078770-5DDC-7665-9A95-3255B4665161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AC887-A558-0CC6-C482-4326DA26236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indent="0" algn="ctr" rtl="1" eaLnBrk="1" fontAlgn="auto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&lt;</a:t>
                </a:r>
                <a:r>
                  <a:rPr lang="en-US" sz="2800" b="0" kern="1200" spc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ol</a:t>
                </a: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&gt;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62BC5A54-1BD7-4D85-5BE1-D0B4905D61E4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17" name="مستطيل 8">
                <a:extLst>
                  <a:ext uri="{FF2B5EF4-FFF2-40B4-BE49-F238E27FC236}">
                    <a16:creationId xmlns:a16="http://schemas.microsoft.com/office/drawing/2014/main" id="{48F3E4E1-6D9A-8D96-AB4B-22791AAC9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42FA6CF-3DD0-0465-7FFB-E4DF6FFD209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algn="ctr" rtl="1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&lt;a&gt;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55129A0C-E133-6B94-C9B2-E001DF11354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20" name="مستطيل 8">
                <a:extLst>
                  <a:ext uri="{FF2B5EF4-FFF2-40B4-BE49-F238E27FC236}">
                    <a16:creationId xmlns:a16="http://schemas.microsoft.com/office/drawing/2014/main" id="{A53C2E9B-379C-4176-39D4-B60AB010A00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B42DB23-CA84-FC89-A646-866E6EA4519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cs typeface="Fanan" pitchFamily="2" charset="-78"/>
                  </a:rPr>
                  <a:t>&lt;</a:t>
                </a:r>
                <a:r>
                  <a:rPr lang="en-US" sz="2800" kern="1200" dirty="0" err="1">
                    <a:cs typeface="Fanan" pitchFamily="2" charset="-78"/>
                  </a:rPr>
                  <a:t>ul</a:t>
                </a:r>
                <a:r>
                  <a:rPr lang="en-US" sz="2800" kern="1200" dirty="0">
                    <a:cs typeface="Fanan" pitchFamily="2" charset="-78"/>
                  </a:rPr>
                  <a:t>&gt;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D5CBCE0B-5FA4-F161-84AB-6229359282EC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26" name="مستطيل 8">
                <a:extLst>
                  <a:ext uri="{FF2B5EF4-FFF2-40B4-BE49-F238E27FC236}">
                    <a16:creationId xmlns:a16="http://schemas.microsoft.com/office/drawing/2014/main" id="{5F40BC55-9306-3522-82FC-337463325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E0EE978-649C-46FF-57DF-110532314CA4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dirty="0">
                    <a:cs typeface="Fanan" pitchFamily="2" charset="-78"/>
                  </a:rPr>
                  <a:t>&lt;video&gt;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A4EA717-8526-903C-4AA7-E0063A7C29EE}"/>
              </a:ext>
            </a:extLst>
          </p:cNvPr>
          <p:cNvSpPr txBox="1"/>
          <p:nvPr/>
        </p:nvSpPr>
        <p:spPr>
          <a:xfrm>
            <a:off x="8271883" y="1180859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الأول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82A6728-3852-8738-E276-F0BA043D025E}"/>
              </a:ext>
            </a:extLst>
          </p:cNvPr>
          <p:cNvGrpSpPr/>
          <p:nvPr/>
        </p:nvGrpSpPr>
        <p:grpSpPr>
          <a:xfrm>
            <a:off x="232241" y="1924776"/>
            <a:ext cx="5368636" cy="4074085"/>
            <a:chOff x="7841490" y="1457073"/>
            <a:chExt cx="3597310" cy="45252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33F6945C-AA0D-7C7C-6596-65AF0BC718C7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4" name="مستطيل 8">
                <a:extLst>
                  <a:ext uri="{FF2B5EF4-FFF2-40B4-BE49-F238E27FC236}">
                    <a16:creationId xmlns:a16="http://schemas.microsoft.com/office/drawing/2014/main" id="{4098E725-A24D-276E-8FFC-10FB9F1A2BAC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087BE77F-59AD-7DFF-4887-06BECA882AB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تحدد قائمة مرتبة </a:t>
                </a:r>
              </a:p>
            </p:txBody>
          </p:sp>
        </p:grp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45007410-71D3-6235-8D82-F90AE58A2D3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2" name="مستطيل 8">
                <a:extLst>
                  <a:ext uri="{FF2B5EF4-FFF2-40B4-BE49-F238E27FC236}">
                    <a16:creationId xmlns:a16="http://schemas.microsoft.com/office/drawing/2014/main" id="{57B3F142-A843-2A1C-3AD4-463F6A20704E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8267FD0D-CA51-DADA-DA7E-5DF67BBD2D57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يتم استخدامها لإدراج فيديو </a:t>
                </a:r>
              </a:p>
            </p:txBody>
          </p:sp>
        </p:grp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959DE3EE-C5ED-500B-2F9E-A0DB4D791DDB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0" name="مستطيل 8">
                <a:extLst>
                  <a:ext uri="{FF2B5EF4-FFF2-40B4-BE49-F238E27FC236}">
                    <a16:creationId xmlns:a16="http://schemas.microsoft.com/office/drawing/2014/main" id="{C8AD2792-66CF-C09E-4B08-B7B578F7F02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665E03DA-56BF-DB7B-2536-A0E6B0172263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يتم استخدامها لإدراج صورة</a:t>
                </a:r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BCDDD2E-FA3C-B30B-1323-312F545B2A94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8" name="مستطيل 8">
                <a:extLst>
                  <a:ext uri="{FF2B5EF4-FFF2-40B4-BE49-F238E27FC236}">
                    <a16:creationId xmlns:a16="http://schemas.microsoft.com/office/drawing/2014/main" id="{BAC06C70-52A7-D294-1F5D-EF8518AF064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8AAF357-BE75-5048-D8DD-C8CB2EAB70B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تعرف الارتباط التشعبي </a:t>
                </a:r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E4ED69C-2B65-98C5-5AED-6D7B08E33B86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6" name="مستطيل 8">
                <a:extLst>
                  <a:ext uri="{FF2B5EF4-FFF2-40B4-BE49-F238E27FC236}">
                    <a16:creationId xmlns:a16="http://schemas.microsoft.com/office/drawing/2014/main" id="{71DE3999-3A24-1E4B-46B8-EAD681F9BDE7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2BBD1E6D-FD45-D8D7-D6B5-D7F5483D5B8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تحدد قائمة غير مرتبة </a:t>
                </a:r>
              </a:p>
            </p:txBody>
          </p: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174C53-272F-E160-AA82-F7A3692EDB01}"/>
              </a:ext>
            </a:extLst>
          </p:cNvPr>
          <p:cNvSpPr txBox="1"/>
          <p:nvPr/>
        </p:nvSpPr>
        <p:spPr>
          <a:xfrm>
            <a:off x="1827816" y="1251823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الثاني 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524F07F-7FA3-641F-A297-DD6BBA817264}"/>
              </a:ext>
            </a:extLst>
          </p:cNvPr>
          <p:cNvGrpSpPr/>
          <p:nvPr/>
        </p:nvGrpSpPr>
        <p:grpSpPr>
          <a:xfrm>
            <a:off x="10870439" y="1924776"/>
            <a:ext cx="923399" cy="4074085"/>
            <a:chOff x="7841490" y="1457073"/>
            <a:chExt cx="3597310" cy="4525273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A60298CB-2DCF-0F07-0AD4-7E181B1E4B89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4" name="مستطيل 8">
                <a:extLst>
                  <a:ext uri="{FF2B5EF4-FFF2-40B4-BE49-F238E27FC236}">
                    <a16:creationId xmlns:a16="http://schemas.microsoft.com/office/drawing/2014/main" id="{C18B5675-7F37-366D-A645-CDF949345FE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09DB3502-17B3-198A-0463-3D6B987BA698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</a:t>
                </a:r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348BF8D4-BA8C-C780-B675-ED0F3E8B22E4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2" name="مستطيل 8">
                <a:extLst>
                  <a:ext uri="{FF2B5EF4-FFF2-40B4-BE49-F238E27FC236}">
                    <a16:creationId xmlns:a16="http://schemas.microsoft.com/office/drawing/2014/main" id="{04F603A9-209B-C0AF-4ECD-7A80CD3E28B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2762351B-A6FD-F134-4A63-149D409F4F41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indent="0" algn="ctr" rtl="1" eaLnBrk="1" fontAlgn="auto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CC9D903C-981E-4014-5B79-C026CB59F947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0" name="مستطيل 8">
                <a:extLst>
                  <a:ext uri="{FF2B5EF4-FFF2-40B4-BE49-F238E27FC236}">
                    <a16:creationId xmlns:a16="http://schemas.microsoft.com/office/drawing/2014/main" id="{9DFC544B-EF39-30A6-4CE2-F0A52089FE64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1C9C134-3B3C-A6C5-CB05-5AD179A2328C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algn="ctr" rtl="1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effectLst/>
                  </a:rPr>
                  <a:t>3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FF906594-69C1-5830-64DE-137010F4EE7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47" name="مستطيل 8">
                <a:extLst>
                  <a:ext uri="{FF2B5EF4-FFF2-40B4-BE49-F238E27FC236}">
                    <a16:creationId xmlns:a16="http://schemas.microsoft.com/office/drawing/2014/main" id="{52A35E3B-CC79-4E79-E342-67F739446096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67F98A83-C600-50EB-B8FB-58B1B68157FB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cs typeface="Fanan" pitchFamily="2" charset="-78"/>
                  </a:rPr>
                  <a:t>4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30E632A7-7D78-F18F-6AD4-1325A92717DD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23" name="مستطيل 8">
                <a:extLst>
                  <a:ext uri="{FF2B5EF4-FFF2-40B4-BE49-F238E27FC236}">
                    <a16:creationId xmlns:a16="http://schemas.microsoft.com/office/drawing/2014/main" id="{95D84838-16E1-346A-D0C0-B2B29A1AE64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796F935-5FFA-D348-FFD3-B1B2FBCC73C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dirty="0">
                    <a:cs typeface="Fanan" pitchFamily="2" charset="-78"/>
                  </a:rPr>
                  <a:t>5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</p:grpSp>
      <p:sp>
        <p:nvSpPr>
          <p:cNvPr id="60" name="قوس متوسط مزدوج 59">
            <a:extLst>
              <a:ext uri="{FF2B5EF4-FFF2-40B4-BE49-F238E27FC236}">
                <a16:creationId xmlns:a16="http://schemas.microsoft.com/office/drawing/2014/main" id="{EC669B41-EE13-4162-D974-DBED799649E9}"/>
              </a:ext>
            </a:extLst>
          </p:cNvPr>
          <p:cNvSpPr/>
          <p:nvPr/>
        </p:nvSpPr>
        <p:spPr>
          <a:xfrm>
            <a:off x="5679779" y="187232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قوس متوسط مزدوج 60">
            <a:extLst>
              <a:ext uri="{FF2B5EF4-FFF2-40B4-BE49-F238E27FC236}">
                <a16:creationId xmlns:a16="http://schemas.microsoft.com/office/drawing/2014/main" id="{847FCD59-8374-1CDF-39F1-CE941D9ABD1A}"/>
              </a:ext>
            </a:extLst>
          </p:cNvPr>
          <p:cNvSpPr/>
          <p:nvPr/>
        </p:nvSpPr>
        <p:spPr>
          <a:xfrm>
            <a:off x="5679779" y="278715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قوس متوسط مزدوج 61">
            <a:extLst>
              <a:ext uri="{FF2B5EF4-FFF2-40B4-BE49-F238E27FC236}">
                <a16:creationId xmlns:a16="http://schemas.microsoft.com/office/drawing/2014/main" id="{7364E49A-7640-AD65-427B-F1AB6AABFD6D}"/>
              </a:ext>
            </a:extLst>
          </p:cNvPr>
          <p:cNvSpPr/>
          <p:nvPr/>
        </p:nvSpPr>
        <p:spPr>
          <a:xfrm>
            <a:off x="5690403" y="3640875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قوس متوسط مزدوج 62">
            <a:extLst>
              <a:ext uri="{FF2B5EF4-FFF2-40B4-BE49-F238E27FC236}">
                <a16:creationId xmlns:a16="http://schemas.microsoft.com/office/drawing/2014/main" id="{8F730009-5360-9DCD-FDF7-5609C81A19AE}"/>
              </a:ext>
            </a:extLst>
          </p:cNvPr>
          <p:cNvSpPr/>
          <p:nvPr/>
        </p:nvSpPr>
        <p:spPr>
          <a:xfrm>
            <a:off x="5679779" y="448767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قوس متوسط مزدوج 63">
            <a:extLst>
              <a:ext uri="{FF2B5EF4-FFF2-40B4-BE49-F238E27FC236}">
                <a16:creationId xmlns:a16="http://schemas.microsoft.com/office/drawing/2014/main" id="{C3DA4DC8-6A81-A6F6-D48A-BFF5EF238E6D}"/>
              </a:ext>
            </a:extLst>
          </p:cNvPr>
          <p:cNvSpPr/>
          <p:nvPr/>
        </p:nvSpPr>
        <p:spPr>
          <a:xfrm>
            <a:off x="5690403" y="5341395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1766ADA5-1CAB-1602-210B-62DB51A47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269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792969" y="186707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6008914"/>
            <a:ext cx="12203151" cy="880208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817402-FCA3-93CB-A05A-06FB35242504}"/>
              </a:ext>
            </a:extLst>
          </p:cNvPr>
          <p:cNvSpPr/>
          <p:nvPr/>
        </p:nvSpPr>
        <p:spPr>
          <a:xfrm>
            <a:off x="1366577" y="215063"/>
            <a:ext cx="10825424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تقومي ختامي: صل الوسم في العامود الأول بما يناسبه في العمود الثاني : 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3BA4CBAA-DC0A-E70E-4FF6-DB9F6E2DF188}"/>
              </a:ext>
            </a:extLst>
          </p:cNvPr>
          <p:cNvGrpSpPr/>
          <p:nvPr/>
        </p:nvGrpSpPr>
        <p:grpSpPr>
          <a:xfrm>
            <a:off x="6879439" y="1939971"/>
            <a:ext cx="3913530" cy="4074085"/>
            <a:chOff x="7841490" y="1457073"/>
            <a:chExt cx="3597310" cy="45252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85224615-97FB-7736-FDD2-97E49BD364FA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9" name="مستطيل 8">
                <a:extLst>
                  <a:ext uri="{FF2B5EF4-FFF2-40B4-BE49-F238E27FC236}">
                    <a16:creationId xmlns:a16="http://schemas.microsoft.com/office/drawing/2014/main" id="{A835DE71-7978-A121-CA0A-6B8919058F6D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56A50EC-D79D-B17A-2781-1BC33C956F1D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&lt;</a:t>
                </a:r>
                <a:r>
                  <a:rPr kumimoji="0" lang="en-US" sz="2800" b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img</a:t>
                </a: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&gt;</a:t>
                </a:r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DE69DCD9-C08C-86CC-8BE0-49BA2E9F4DC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14" name="مستطيل 8">
                <a:extLst>
                  <a:ext uri="{FF2B5EF4-FFF2-40B4-BE49-F238E27FC236}">
                    <a16:creationId xmlns:a16="http://schemas.microsoft.com/office/drawing/2014/main" id="{0A078770-5DDC-7665-9A95-3255B4665161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C34AC887-A558-0CC6-C482-4326DA26236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indent="0" algn="ctr" rtl="1" eaLnBrk="1" fontAlgn="auto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&lt;</a:t>
                </a:r>
                <a:r>
                  <a:rPr lang="en-US" sz="2800" b="0" kern="1200" spc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ol</a:t>
                </a: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&gt;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62BC5A54-1BD7-4D85-5BE1-D0B4905D61E4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17" name="مستطيل 8">
                <a:extLst>
                  <a:ext uri="{FF2B5EF4-FFF2-40B4-BE49-F238E27FC236}">
                    <a16:creationId xmlns:a16="http://schemas.microsoft.com/office/drawing/2014/main" id="{48F3E4E1-6D9A-8D96-AB4B-22791AAC9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42FA6CF-3DD0-0465-7FFB-E4DF6FFD209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algn="ctr" rtl="1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&lt;a&gt;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19" name="مجموعة 18">
              <a:extLst>
                <a:ext uri="{FF2B5EF4-FFF2-40B4-BE49-F238E27FC236}">
                  <a16:creationId xmlns:a16="http://schemas.microsoft.com/office/drawing/2014/main" id="{55129A0C-E133-6B94-C9B2-E001DF11354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20" name="مستطيل 8">
                <a:extLst>
                  <a:ext uri="{FF2B5EF4-FFF2-40B4-BE49-F238E27FC236}">
                    <a16:creationId xmlns:a16="http://schemas.microsoft.com/office/drawing/2014/main" id="{A53C2E9B-379C-4176-39D4-B60AB010A00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BB42DB23-CA84-FC89-A646-866E6EA4519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cs typeface="Fanan" pitchFamily="2" charset="-78"/>
                  </a:rPr>
                  <a:t>&lt;</a:t>
                </a:r>
                <a:r>
                  <a:rPr lang="en-US" sz="2800" kern="1200" dirty="0" err="1">
                    <a:cs typeface="Fanan" pitchFamily="2" charset="-78"/>
                  </a:rPr>
                  <a:t>ul</a:t>
                </a:r>
                <a:r>
                  <a:rPr lang="en-US" sz="2800" kern="1200" dirty="0">
                    <a:cs typeface="Fanan" pitchFamily="2" charset="-78"/>
                  </a:rPr>
                  <a:t>&gt;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  <p:grpSp>
          <p:nvGrpSpPr>
            <p:cNvPr id="25" name="مجموعة 24">
              <a:extLst>
                <a:ext uri="{FF2B5EF4-FFF2-40B4-BE49-F238E27FC236}">
                  <a16:creationId xmlns:a16="http://schemas.microsoft.com/office/drawing/2014/main" id="{D5CBCE0B-5FA4-F161-84AB-6229359282EC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26" name="مستطيل 8">
                <a:extLst>
                  <a:ext uri="{FF2B5EF4-FFF2-40B4-BE49-F238E27FC236}">
                    <a16:creationId xmlns:a16="http://schemas.microsoft.com/office/drawing/2014/main" id="{5F40BC55-9306-3522-82FC-3374633252BB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AE0EE978-649C-46FF-57DF-110532314CA4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B5DBF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dirty="0">
                    <a:cs typeface="Fanan" pitchFamily="2" charset="-78"/>
                  </a:rPr>
                  <a:t>&lt;video&gt;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</p:grp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0A4EA717-8526-903C-4AA7-E0063A7C29EE}"/>
              </a:ext>
            </a:extLst>
          </p:cNvPr>
          <p:cNvSpPr txBox="1"/>
          <p:nvPr/>
        </p:nvSpPr>
        <p:spPr>
          <a:xfrm>
            <a:off x="8271883" y="1180859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الأول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482A6728-3852-8738-E276-F0BA043D025E}"/>
              </a:ext>
            </a:extLst>
          </p:cNvPr>
          <p:cNvGrpSpPr/>
          <p:nvPr/>
        </p:nvGrpSpPr>
        <p:grpSpPr>
          <a:xfrm>
            <a:off x="232241" y="1924776"/>
            <a:ext cx="5368636" cy="4074085"/>
            <a:chOff x="7841490" y="1457073"/>
            <a:chExt cx="3597310" cy="45252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1" name="مجموعة 30">
              <a:extLst>
                <a:ext uri="{FF2B5EF4-FFF2-40B4-BE49-F238E27FC236}">
                  <a16:creationId xmlns:a16="http://schemas.microsoft.com/office/drawing/2014/main" id="{33F6945C-AA0D-7C7C-6596-65AF0BC718C7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4" name="مستطيل 8">
                <a:extLst>
                  <a:ext uri="{FF2B5EF4-FFF2-40B4-BE49-F238E27FC236}">
                    <a16:creationId xmlns:a16="http://schemas.microsoft.com/office/drawing/2014/main" id="{4098E725-A24D-276E-8FFC-10FB9F1A2BAC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087BE77F-59AD-7DFF-4887-06BECA882AB5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تحدد قائمة مرتبة </a:t>
                </a:r>
              </a:p>
            </p:txBody>
          </p:sp>
        </p:grpSp>
        <p:grpSp>
          <p:nvGrpSpPr>
            <p:cNvPr id="32" name="مجموعة 31">
              <a:extLst>
                <a:ext uri="{FF2B5EF4-FFF2-40B4-BE49-F238E27FC236}">
                  <a16:creationId xmlns:a16="http://schemas.microsoft.com/office/drawing/2014/main" id="{45007410-71D3-6235-8D82-F90AE58A2D38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2" name="مستطيل 8">
                <a:extLst>
                  <a:ext uri="{FF2B5EF4-FFF2-40B4-BE49-F238E27FC236}">
                    <a16:creationId xmlns:a16="http://schemas.microsoft.com/office/drawing/2014/main" id="{57B3F142-A843-2A1C-3AD4-463F6A20704E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8267FD0D-CA51-DADA-DA7E-5DF67BBD2D57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يتم استخدامها لإدراج فيديو </a:t>
                </a:r>
              </a:p>
            </p:txBody>
          </p:sp>
        </p:grpSp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959DE3EE-C5ED-500B-2F9E-A0DB4D791DDB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40" name="مستطيل 8">
                <a:extLst>
                  <a:ext uri="{FF2B5EF4-FFF2-40B4-BE49-F238E27FC236}">
                    <a16:creationId xmlns:a16="http://schemas.microsoft.com/office/drawing/2014/main" id="{C8AD2792-66CF-C09E-4B08-B7B578F7F02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665E03DA-56BF-DB7B-2536-A0E6B0172263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يتم استخدامها لإدراج صورة</a:t>
                </a:r>
              </a:p>
            </p:txBody>
          </p:sp>
        </p:grpSp>
        <p:grpSp>
          <p:nvGrpSpPr>
            <p:cNvPr id="34" name="مجموعة 33">
              <a:extLst>
                <a:ext uri="{FF2B5EF4-FFF2-40B4-BE49-F238E27FC236}">
                  <a16:creationId xmlns:a16="http://schemas.microsoft.com/office/drawing/2014/main" id="{3BCDDD2E-FA3C-B30B-1323-312F545B2A94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8" name="مستطيل 8">
                <a:extLst>
                  <a:ext uri="{FF2B5EF4-FFF2-40B4-BE49-F238E27FC236}">
                    <a16:creationId xmlns:a16="http://schemas.microsoft.com/office/drawing/2014/main" id="{BAC06C70-52A7-D294-1F5D-EF8518AF064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9" name="مربع نص 38">
                <a:extLst>
                  <a:ext uri="{FF2B5EF4-FFF2-40B4-BE49-F238E27FC236}">
                    <a16:creationId xmlns:a16="http://schemas.microsoft.com/office/drawing/2014/main" id="{28AAF357-BE75-5048-D8DD-C8CB2EAB70B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تعرف الارتباط التشعبي </a:t>
                </a:r>
              </a:p>
            </p:txBody>
          </p:sp>
        </p:grpSp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4E4ED69C-2B65-98C5-5AED-6D7B08E33B86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solidFill>
              <a:srgbClr val="B5DBF8"/>
            </a:solidFill>
          </p:grpSpPr>
          <p:sp>
            <p:nvSpPr>
              <p:cNvPr id="36" name="مستطيل 8">
                <a:extLst>
                  <a:ext uri="{FF2B5EF4-FFF2-40B4-BE49-F238E27FC236}">
                    <a16:creationId xmlns:a16="http://schemas.microsoft.com/office/drawing/2014/main" id="{71DE3999-3A24-1E4B-46B8-EAD681F9BDE7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37" name="مربع نص 36">
                <a:extLst>
                  <a:ext uri="{FF2B5EF4-FFF2-40B4-BE49-F238E27FC236}">
                    <a16:creationId xmlns:a16="http://schemas.microsoft.com/office/drawing/2014/main" id="{2BBD1E6D-FD45-D8D7-D6B5-D7F5483D5B86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solidFill>
                <a:srgbClr val="4DC0B8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ar-SA" sz="2800" kern="1200" dirty="0">
                    <a:solidFill>
                      <a:schemeClr val="bg1"/>
                    </a:solidFill>
                    <a:cs typeface="Fanan" pitchFamily="2" charset="-78"/>
                  </a:rPr>
                  <a:t>تحدد قائمة غير مرتبة </a:t>
                </a:r>
              </a:p>
            </p:txBody>
          </p: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5F174C53-272F-E160-AA82-F7A3692EDB01}"/>
              </a:ext>
            </a:extLst>
          </p:cNvPr>
          <p:cNvSpPr txBox="1"/>
          <p:nvPr/>
        </p:nvSpPr>
        <p:spPr>
          <a:xfrm>
            <a:off x="1827816" y="1251823"/>
            <a:ext cx="1750087" cy="5281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81280" tIns="81280" rIns="81280" bIns="81280" numCol="1" spcCol="1270" anchor="ctr" anchorCtr="0">
            <a:noAutofit/>
          </a:bodyPr>
          <a:lstStyle/>
          <a:p>
            <a:pPr marL="0" lvl="0" indent="0" algn="ctr" defTabSz="1422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SA" sz="2000" dirty="0">
                <a:cs typeface="Fanan" pitchFamily="2" charset="-78"/>
              </a:rPr>
              <a:t>العمود الثاني  </a:t>
            </a:r>
            <a:endParaRPr lang="ar-SA" sz="2000" kern="1200" dirty="0">
              <a:cs typeface="Fanan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524F07F-7FA3-641F-A297-DD6BBA817264}"/>
              </a:ext>
            </a:extLst>
          </p:cNvPr>
          <p:cNvGrpSpPr/>
          <p:nvPr/>
        </p:nvGrpSpPr>
        <p:grpSpPr>
          <a:xfrm>
            <a:off x="10870439" y="1924776"/>
            <a:ext cx="923399" cy="4074085"/>
            <a:chOff x="7841490" y="1457073"/>
            <a:chExt cx="3597310" cy="4525273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A60298CB-2DCF-0F07-0AD4-7E181B1E4B89}"/>
                </a:ext>
              </a:extLst>
            </p:cNvPr>
            <p:cNvGrpSpPr/>
            <p:nvPr/>
          </p:nvGrpSpPr>
          <p:grpSpPr>
            <a:xfrm>
              <a:off x="7841490" y="1457073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4" name="مستطيل 8">
                <a:extLst>
                  <a:ext uri="{FF2B5EF4-FFF2-40B4-BE49-F238E27FC236}">
                    <a16:creationId xmlns:a16="http://schemas.microsoft.com/office/drawing/2014/main" id="{C18B5675-7F37-366D-A645-CDF949345FE3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9" name="مربع نص 58">
                <a:extLst>
                  <a:ext uri="{FF2B5EF4-FFF2-40B4-BE49-F238E27FC236}">
                    <a16:creationId xmlns:a16="http://schemas.microsoft.com/office/drawing/2014/main" id="{09DB3502-17B3-198A-0463-3D6B987BA698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</a:t>
                </a:r>
                <a:endParaRPr kumimoji="0" lang="ar-SA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348BF8D4-BA8C-C780-B675-ED0F3E8B22E4}"/>
                </a:ext>
              </a:extLst>
            </p:cNvPr>
            <p:cNvGrpSpPr/>
            <p:nvPr/>
          </p:nvGrpSpPr>
          <p:grpSpPr>
            <a:xfrm>
              <a:off x="7841490" y="2442707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2" name="مستطيل 8">
                <a:extLst>
                  <a:ext uri="{FF2B5EF4-FFF2-40B4-BE49-F238E27FC236}">
                    <a16:creationId xmlns:a16="http://schemas.microsoft.com/office/drawing/2014/main" id="{04F603A9-209B-C0AF-4ECD-7A80CD3E28BA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3" name="مربع نص 52">
                <a:extLst>
                  <a:ext uri="{FF2B5EF4-FFF2-40B4-BE49-F238E27FC236}">
                    <a16:creationId xmlns:a16="http://schemas.microsoft.com/office/drawing/2014/main" id="{2762351B-A6FD-F134-4A63-149D409F4F41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marR="0" indent="0" algn="ctr" rtl="1" eaLnBrk="1" fontAlgn="auto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 kern="1200" spc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+mn-ea"/>
                    <a:cs typeface="+mn-cs"/>
                  </a:rPr>
                  <a:t>2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CC9D903C-981E-4014-5B79-C026CB59F947}"/>
                </a:ext>
              </a:extLst>
            </p:cNvPr>
            <p:cNvGrpSpPr/>
            <p:nvPr/>
          </p:nvGrpSpPr>
          <p:grpSpPr>
            <a:xfrm>
              <a:off x="7841490" y="3373625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50" name="مستطيل 8">
                <a:extLst>
                  <a:ext uri="{FF2B5EF4-FFF2-40B4-BE49-F238E27FC236}">
                    <a16:creationId xmlns:a16="http://schemas.microsoft.com/office/drawing/2014/main" id="{9DFC544B-EF39-30A6-4CE2-F0A52089FE64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C1C9C134-3B3C-A6C5-CB05-5AD179A2328C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algn="ctr" rtl="1" eaLnBrk="1" latinLnBrk="0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effectLst/>
                  </a:rPr>
                  <a:t>3</a:t>
                </a:r>
                <a:endParaRPr lang="ar-SA" sz="3200" dirty="0">
                  <a:effectLst/>
                </a:endParaRPr>
              </a:p>
            </p:txBody>
          </p:sp>
        </p:grpSp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FF906594-69C1-5830-64DE-137010F4EE77}"/>
                </a:ext>
              </a:extLst>
            </p:cNvPr>
            <p:cNvGrpSpPr/>
            <p:nvPr/>
          </p:nvGrpSpPr>
          <p:grpSpPr>
            <a:xfrm>
              <a:off x="7841490" y="4331552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47" name="مستطيل 8">
                <a:extLst>
                  <a:ext uri="{FF2B5EF4-FFF2-40B4-BE49-F238E27FC236}">
                    <a16:creationId xmlns:a16="http://schemas.microsoft.com/office/drawing/2014/main" id="{52A35E3B-CC79-4E79-E342-67F739446096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67F98A83-C600-50EB-B8FB-58B1B68157FB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kern="1200" dirty="0">
                    <a:cs typeface="Fanan" pitchFamily="2" charset="-78"/>
                  </a:rPr>
                  <a:t>4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30E632A7-7D78-F18F-6AD4-1325A92717DD}"/>
                </a:ext>
              </a:extLst>
            </p:cNvPr>
            <p:cNvGrpSpPr/>
            <p:nvPr/>
          </p:nvGrpSpPr>
          <p:grpSpPr>
            <a:xfrm>
              <a:off x="7841490" y="5262912"/>
              <a:ext cx="3597310" cy="719434"/>
              <a:chOff x="9674615" y="842928"/>
              <a:chExt cx="2005779" cy="401155"/>
            </a:xfrm>
            <a:grpFill/>
          </p:grpSpPr>
          <p:sp>
            <p:nvSpPr>
              <p:cNvPr id="23" name="مستطيل 8">
                <a:extLst>
                  <a:ext uri="{FF2B5EF4-FFF2-40B4-BE49-F238E27FC236}">
                    <a16:creationId xmlns:a16="http://schemas.microsoft.com/office/drawing/2014/main" id="{95D84838-16E1-346A-D0C0-B2B29A1AE648}"/>
                  </a:ext>
                </a:extLst>
              </p:cNvPr>
              <p:cNvSpPr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</p:sp>
          <p:sp>
            <p:nvSpPr>
              <p:cNvPr id="24" name="مربع نص 23">
                <a:extLst>
                  <a:ext uri="{FF2B5EF4-FFF2-40B4-BE49-F238E27FC236}">
                    <a16:creationId xmlns:a16="http://schemas.microsoft.com/office/drawing/2014/main" id="{B796F935-5FFA-D348-FFD3-B1B2FBCC73C0}"/>
                  </a:ext>
                </a:extLst>
              </p:cNvPr>
              <p:cNvSpPr txBox="1"/>
              <p:nvPr/>
            </p:nvSpPr>
            <p:spPr>
              <a:xfrm>
                <a:off x="9674615" y="842928"/>
                <a:ext cx="2005779" cy="401155"/>
              </a:xfrm>
              <a:prstGeom prst="roundRect">
                <a:avLst/>
              </a:prstGeom>
              <a:grpFill/>
              <a:ln>
                <a:noFill/>
              </a:ln>
              <a:effectLst/>
              <a:sp3d prstMaterial="softEdge">
                <a:bevelT w="127000" prst="artDeco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spcFirstLastPara="0" vert="horz" wrap="square" lIns="81280" tIns="81280" rIns="81280" bIns="81280" numCol="1" spcCol="1270" anchor="ctr" anchorCtr="0">
                <a:noAutofit/>
              </a:bodyPr>
              <a:lstStyle/>
              <a:p>
                <a:pPr marL="0" lvl="0" indent="0" algn="ctr" defTabSz="1422400" rtl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dirty="0">
                    <a:cs typeface="Fanan" pitchFamily="2" charset="-78"/>
                  </a:rPr>
                  <a:t>5</a:t>
                </a:r>
                <a:endParaRPr lang="ar-SA" sz="2800" kern="1200" dirty="0">
                  <a:cs typeface="Fanan" pitchFamily="2" charset="-78"/>
                </a:endParaRPr>
              </a:p>
            </p:txBody>
          </p:sp>
        </p:grpSp>
      </p:grpSp>
      <p:sp>
        <p:nvSpPr>
          <p:cNvPr id="60" name="قوس متوسط مزدوج 59">
            <a:extLst>
              <a:ext uri="{FF2B5EF4-FFF2-40B4-BE49-F238E27FC236}">
                <a16:creationId xmlns:a16="http://schemas.microsoft.com/office/drawing/2014/main" id="{EC669B41-EE13-4162-D974-DBED799649E9}"/>
              </a:ext>
            </a:extLst>
          </p:cNvPr>
          <p:cNvSpPr/>
          <p:nvPr/>
        </p:nvSpPr>
        <p:spPr>
          <a:xfrm>
            <a:off x="5679779" y="187232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قوس متوسط مزدوج 60">
            <a:extLst>
              <a:ext uri="{FF2B5EF4-FFF2-40B4-BE49-F238E27FC236}">
                <a16:creationId xmlns:a16="http://schemas.microsoft.com/office/drawing/2014/main" id="{847FCD59-8374-1CDF-39F1-CE941D9ABD1A}"/>
              </a:ext>
            </a:extLst>
          </p:cNvPr>
          <p:cNvSpPr/>
          <p:nvPr/>
        </p:nvSpPr>
        <p:spPr>
          <a:xfrm>
            <a:off x="5679779" y="278715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2" name="قوس متوسط مزدوج 61">
            <a:extLst>
              <a:ext uri="{FF2B5EF4-FFF2-40B4-BE49-F238E27FC236}">
                <a16:creationId xmlns:a16="http://schemas.microsoft.com/office/drawing/2014/main" id="{7364E49A-7640-AD65-427B-F1AB6AABFD6D}"/>
              </a:ext>
            </a:extLst>
          </p:cNvPr>
          <p:cNvSpPr/>
          <p:nvPr/>
        </p:nvSpPr>
        <p:spPr>
          <a:xfrm>
            <a:off x="5690403" y="3640875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قوس متوسط مزدوج 62">
            <a:extLst>
              <a:ext uri="{FF2B5EF4-FFF2-40B4-BE49-F238E27FC236}">
                <a16:creationId xmlns:a16="http://schemas.microsoft.com/office/drawing/2014/main" id="{8F730009-5360-9DCD-FDF7-5609C81A19AE}"/>
              </a:ext>
            </a:extLst>
          </p:cNvPr>
          <p:cNvSpPr/>
          <p:nvPr/>
        </p:nvSpPr>
        <p:spPr>
          <a:xfrm>
            <a:off x="5679779" y="4487674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قوس متوسط مزدوج 63">
            <a:extLst>
              <a:ext uri="{FF2B5EF4-FFF2-40B4-BE49-F238E27FC236}">
                <a16:creationId xmlns:a16="http://schemas.microsoft.com/office/drawing/2014/main" id="{C3DA4DC8-6A81-A6F6-D48A-BFF5EF238E6D}"/>
              </a:ext>
            </a:extLst>
          </p:cNvPr>
          <p:cNvSpPr/>
          <p:nvPr/>
        </p:nvSpPr>
        <p:spPr>
          <a:xfrm>
            <a:off x="5690403" y="5341395"/>
            <a:ext cx="1099510" cy="752608"/>
          </a:xfrm>
          <a:prstGeom prst="bracketPair">
            <a:avLst/>
          </a:prstGeom>
          <a:solidFill>
            <a:schemeClr val="bg2"/>
          </a:solidFill>
          <a:ln>
            <a:solidFill>
              <a:srgbClr val="4FBC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1766ADA5-1CAB-1602-210B-62DB51A476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F7A0BDD3-4627-6914-61E9-1FB068932C88}"/>
              </a:ext>
            </a:extLst>
          </p:cNvPr>
          <p:cNvGrpSpPr/>
          <p:nvPr/>
        </p:nvGrpSpPr>
        <p:grpSpPr>
          <a:xfrm>
            <a:off x="5750692" y="3697984"/>
            <a:ext cx="923399" cy="647704"/>
            <a:chOff x="9674615" y="842928"/>
            <a:chExt cx="2005779" cy="401155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5" name="مستطيل 8">
              <a:extLst>
                <a:ext uri="{FF2B5EF4-FFF2-40B4-BE49-F238E27FC236}">
                  <a16:creationId xmlns:a16="http://schemas.microsoft.com/office/drawing/2014/main" id="{E34D2B6F-A540-9235-C4FC-B1C102F4C9C7}"/>
                </a:ext>
              </a:extLst>
            </p:cNvPr>
            <p:cNvSpPr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56" name="مربع نص 55">
              <a:extLst>
                <a:ext uri="{FF2B5EF4-FFF2-40B4-BE49-F238E27FC236}">
                  <a16:creationId xmlns:a16="http://schemas.microsoft.com/office/drawing/2014/main" id="{992E3F8B-8ABB-4AFD-6FE3-AD633E5F6A93}"/>
                </a:ext>
              </a:extLst>
            </p:cNvPr>
            <p:cNvSpPr txBox="1"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1</a:t>
              </a:r>
              <a:endPara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EEC6E26B-1F99-CECC-048F-F194903397B0}"/>
              </a:ext>
            </a:extLst>
          </p:cNvPr>
          <p:cNvGrpSpPr/>
          <p:nvPr/>
        </p:nvGrpSpPr>
        <p:grpSpPr>
          <a:xfrm>
            <a:off x="5758362" y="1924776"/>
            <a:ext cx="923399" cy="647704"/>
            <a:chOff x="9674615" y="842928"/>
            <a:chExt cx="2005779" cy="401155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58" name="مستطيل 8">
              <a:extLst>
                <a:ext uri="{FF2B5EF4-FFF2-40B4-BE49-F238E27FC236}">
                  <a16:creationId xmlns:a16="http://schemas.microsoft.com/office/drawing/2014/main" id="{4B9954E1-5AF4-CFBC-D1CC-D86FC7FD113F}"/>
                </a:ext>
              </a:extLst>
            </p:cNvPr>
            <p:cNvSpPr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43A82B18-6C76-D5F4-3E1B-068F945B1BBB}"/>
                </a:ext>
              </a:extLst>
            </p:cNvPr>
            <p:cNvSpPr txBox="1"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marR="0" indent="0" algn="ctr" rtl="1" eaLnBrk="1" fontAlgn="auto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0" kern="1200" spc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+mn-ea"/>
                  <a:cs typeface="+mn-cs"/>
                </a:rPr>
                <a:t>2</a:t>
              </a:r>
              <a:endParaRPr lang="ar-SA" sz="3200" dirty="0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F2C7D2D4-DFDF-BA52-901D-57AC22296F69}"/>
              </a:ext>
            </a:extLst>
          </p:cNvPr>
          <p:cNvGrpSpPr/>
          <p:nvPr/>
        </p:nvGrpSpPr>
        <p:grpSpPr>
          <a:xfrm>
            <a:off x="5750691" y="4538420"/>
            <a:ext cx="923399" cy="647704"/>
            <a:chOff x="9674615" y="842928"/>
            <a:chExt cx="2005779" cy="401155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68" name="مستطيل 8">
              <a:extLst>
                <a:ext uri="{FF2B5EF4-FFF2-40B4-BE49-F238E27FC236}">
                  <a16:creationId xmlns:a16="http://schemas.microsoft.com/office/drawing/2014/main" id="{D989AD3F-9ED2-3DEC-67B4-78B7679F6EC3}"/>
                </a:ext>
              </a:extLst>
            </p:cNvPr>
            <p:cNvSpPr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69" name="مربع نص 68">
              <a:extLst>
                <a:ext uri="{FF2B5EF4-FFF2-40B4-BE49-F238E27FC236}">
                  <a16:creationId xmlns:a16="http://schemas.microsoft.com/office/drawing/2014/main" id="{30B38467-5B0B-FEB0-425A-63CCF1265C4E}"/>
                </a:ext>
              </a:extLst>
            </p:cNvPr>
            <p:cNvSpPr txBox="1"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algn="ctr" rtl="1" eaLnBrk="1" latinLnBrk="0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srgbClr val="FF0000"/>
                  </a:solidFill>
                  <a:effectLst/>
                </a:rPr>
                <a:t>3</a:t>
              </a:r>
              <a:endParaRPr lang="ar-SA" sz="3200" dirty="0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70" name="مجموعة 69">
            <a:extLst>
              <a:ext uri="{FF2B5EF4-FFF2-40B4-BE49-F238E27FC236}">
                <a16:creationId xmlns:a16="http://schemas.microsoft.com/office/drawing/2014/main" id="{D59B9391-A307-A231-6B8F-EED955FF9C3D}"/>
              </a:ext>
            </a:extLst>
          </p:cNvPr>
          <p:cNvGrpSpPr/>
          <p:nvPr/>
        </p:nvGrpSpPr>
        <p:grpSpPr>
          <a:xfrm>
            <a:off x="5767834" y="5397027"/>
            <a:ext cx="923399" cy="647704"/>
            <a:chOff x="9674615" y="842928"/>
            <a:chExt cx="2005779" cy="401155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1" name="مستطيل 8">
              <a:extLst>
                <a:ext uri="{FF2B5EF4-FFF2-40B4-BE49-F238E27FC236}">
                  <a16:creationId xmlns:a16="http://schemas.microsoft.com/office/drawing/2014/main" id="{51E3F90B-6965-CEDA-7E6D-C974D151306A}"/>
                </a:ext>
              </a:extLst>
            </p:cNvPr>
            <p:cNvSpPr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598522AA-D754-5E82-DEE0-9184B752AFE3}"/>
                </a:ext>
              </a:extLst>
            </p:cNvPr>
            <p:cNvSpPr txBox="1"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solidFill>
                    <a:srgbClr val="FF0000"/>
                  </a:solidFill>
                  <a:cs typeface="Fanan" pitchFamily="2" charset="-78"/>
                </a:rPr>
                <a:t>4</a:t>
              </a:r>
              <a:endParaRPr lang="ar-SA" sz="28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</p:grp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8CDABC3D-796C-7FE4-0D0A-F5F2E700AF07}"/>
              </a:ext>
            </a:extLst>
          </p:cNvPr>
          <p:cNvGrpSpPr/>
          <p:nvPr/>
        </p:nvGrpSpPr>
        <p:grpSpPr>
          <a:xfrm>
            <a:off x="5750690" y="2823568"/>
            <a:ext cx="923399" cy="647704"/>
            <a:chOff x="9674615" y="842928"/>
            <a:chExt cx="2005779" cy="401155"/>
          </a:xfr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74" name="مستطيل 8">
              <a:extLst>
                <a:ext uri="{FF2B5EF4-FFF2-40B4-BE49-F238E27FC236}">
                  <a16:creationId xmlns:a16="http://schemas.microsoft.com/office/drawing/2014/main" id="{EAECC77D-14A9-EB4A-D9AB-3157EBE28B75}"/>
                </a:ext>
              </a:extLst>
            </p:cNvPr>
            <p:cNvSpPr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C8E27999-1E8B-7189-8135-5D944FBD76C0}"/>
                </a:ext>
              </a:extLst>
            </p:cNvPr>
            <p:cNvSpPr txBox="1"/>
            <p:nvPr/>
          </p:nvSpPr>
          <p:spPr>
            <a:xfrm>
              <a:off x="9674615" y="842928"/>
              <a:ext cx="2005779" cy="401155"/>
            </a:xfrm>
            <a:prstGeom prst="round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rgbClr val="FF0000"/>
                  </a:solidFill>
                  <a:cs typeface="Fanan" pitchFamily="2" charset="-78"/>
                </a:rPr>
                <a:t>5</a:t>
              </a:r>
              <a:endParaRPr lang="ar-SA" sz="2800" kern="1200" dirty="0">
                <a:solidFill>
                  <a:srgbClr val="FF0000"/>
                </a:solidFill>
                <a:cs typeface="Fana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2689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6307" b="37093"/>
          <a:stretch>
            <a:fillRect/>
          </a:stretch>
        </p:blipFill>
        <p:spPr>
          <a:xfrm>
            <a:off x="0" y="5807947"/>
            <a:ext cx="12203151" cy="104794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4C602B10-F3DD-758A-C2CA-0B6ACB45E2F1}"/>
              </a:ext>
            </a:extLst>
          </p:cNvPr>
          <p:cNvSpPr/>
          <p:nvPr/>
        </p:nvSpPr>
        <p:spPr>
          <a:xfrm>
            <a:off x="4109776" y="215063"/>
            <a:ext cx="8082225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وسوم </a:t>
            </a:r>
            <a:r>
              <a:rPr lang="en-US" sz="2800" dirty="0">
                <a:solidFill>
                  <a:schemeClr val="bg1"/>
                </a:solidFill>
                <a:cs typeface="Fanan" pitchFamily="2" charset="-78"/>
                <a:sym typeface="Roboto"/>
              </a:rPr>
              <a:t>HTML</a:t>
            </a:r>
            <a:r>
              <a:rPr lang="ar-SA" sz="3600" dirty="0">
                <a:solidFill>
                  <a:schemeClr val="bg1"/>
                </a:solidFill>
                <a:cs typeface="Fanan" pitchFamily="2" charset="-78"/>
                <a:sym typeface="Roboto"/>
              </a:rPr>
              <a:t> المستخدمة في هذا الدرس</a:t>
            </a:r>
            <a:endParaRPr lang="ar-SA" sz="3600" dirty="0">
              <a:solidFill>
                <a:schemeClr val="bg1"/>
              </a:solidFill>
              <a:cs typeface="Fanan" pitchFamily="2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1C93631-3C27-082D-9B80-A18CBC7D82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7" r="21507"/>
          <a:stretch/>
        </p:blipFill>
        <p:spPr>
          <a:xfrm>
            <a:off x="-11151" y="0"/>
            <a:ext cx="1286189" cy="1115248"/>
          </a:xfrm>
          <a:prstGeom prst="rect">
            <a:avLst/>
          </a:prstGeom>
          <a:ln>
            <a:noFill/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4D3B98-D5FD-4CF3-F1EA-CFC0A26543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2145" t="27252" r="16430" b="27765"/>
          <a:stretch/>
        </p:blipFill>
        <p:spPr>
          <a:xfrm>
            <a:off x="974691" y="1165550"/>
            <a:ext cx="11093380" cy="46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2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742974"/>
            <a:ext cx="47629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 الثاني</a:t>
            </a:r>
          </a:p>
        </p:txBody>
      </p:sp>
    </p:spTree>
    <p:extLst>
      <p:ext uri="{BB962C8B-B14F-4D97-AF65-F5344CB8AC3E}">
        <p14:creationId xmlns:p14="http://schemas.microsoft.com/office/powerpoint/2010/main" val="13498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237FD5E-A926-4CA4-8E56-F6796BB331DB}"/>
              </a:ext>
            </a:extLst>
          </p:cNvPr>
          <p:cNvGrpSpPr/>
          <p:nvPr/>
        </p:nvGrpSpPr>
        <p:grpSpPr>
          <a:xfrm>
            <a:off x="84408" y="70338"/>
            <a:ext cx="12037255" cy="6717323"/>
            <a:chOff x="84408" y="70338"/>
            <a:chExt cx="12037255" cy="6717323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7448BED-66A2-4A34-A898-8E2F93C1F9C1}"/>
                </a:ext>
              </a:extLst>
            </p:cNvPr>
            <p:cNvSpPr/>
            <p:nvPr/>
          </p:nvSpPr>
          <p:spPr>
            <a:xfrm>
              <a:off x="84408" y="70338"/>
              <a:ext cx="12037255" cy="6717323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51F7EB02-F3B4-467E-9DBD-05F43CB05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3351" r="3433" b="3874"/>
            <a:stretch/>
          </p:blipFill>
          <p:spPr>
            <a:xfrm>
              <a:off x="154745" y="168816"/>
              <a:ext cx="11873132" cy="6499274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714143" cy="55033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مراجعة الدرس السابق</a:t>
              </a: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476DD7FD-9369-40B7-BA4D-D191CB16F7BA}"/>
              </a:ext>
            </a:extLst>
          </p:cNvPr>
          <p:cNvGrpSpPr/>
          <p:nvPr/>
        </p:nvGrpSpPr>
        <p:grpSpPr>
          <a:xfrm>
            <a:off x="4459402" y="341350"/>
            <a:ext cx="3848813" cy="811757"/>
            <a:chOff x="8660770" y="1831075"/>
            <a:chExt cx="3273243" cy="972738"/>
          </a:xfrm>
          <a:solidFill>
            <a:schemeClr val="accent6">
              <a:lumMod val="75000"/>
            </a:schemeClr>
          </a:solidFill>
        </p:grpSpPr>
        <p:sp>
          <p:nvSpPr>
            <p:cNvPr id="52" name="شكل حر: شكل 51">
              <a:extLst>
                <a:ext uri="{FF2B5EF4-FFF2-40B4-BE49-F238E27FC236}">
                  <a16:creationId xmlns:a16="http://schemas.microsoft.com/office/drawing/2014/main" id="{54FE9482-A788-475D-92A5-502443949BF3}"/>
                </a:ext>
              </a:extLst>
            </p:cNvPr>
            <p:cNvSpPr/>
            <p:nvPr/>
          </p:nvSpPr>
          <p:spPr>
            <a:xfrm rot="16200000">
              <a:off x="9782697" y="709148"/>
              <a:ext cx="951916" cy="3195769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 dirty="0"/>
            </a:p>
          </p:txBody>
        </p:sp>
        <p:sp>
          <p:nvSpPr>
            <p:cNvPr id="53" name="مستطيل: زوايا علوية مستديرة 52">
              <a:extLst>
                <a:ext uri="{FF2B5EF4-FFF2-40B4-BE49-F238E27FC236}">
                  <a16:creationId xmlns:a16="http://schemas.microsoft.com/office/drawing/2014/main" id="{89C57C34-AE65-4DEE-9495-9D918E685ECB}"/>
                </a:ext>
              </a:extLst>
            </p:cNvPr>
            <p:cNvSpPr/>
            <p:nvPr/>
          </p:nvSpPr>
          <p:spPr>
            <a:xfrm rot="5400000" flipH="1">
              <a:off x="10043273" y="913073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4A58A29B-8A2E-41FE-8483-7A99826AFB7B}"/>
                </a:ext>
              </a:extLst>
            </p:cNvPr>
            <p:cNvSpPr txBox="1"/>
            <p:nvPr/>
          </p:nvSpPr>
          <p:spPr>
            <a:xfrm>
              <a:off x="9120473" y="2059770"/>
              <a:ext cx="2692584" cy="55321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latin typeface="Dubai" panose="020B0503030403030204" pitchFamily="34" charset="-78"/>
                  <a:cs typeface="Fanan" pitchFamily="2" charset="-78"/>
                </a:rPr>
                <a:t>إنشاء موقع إلكتروني بـ </a:t>
              </a:r>
              <a:r>
                <a:rPr lang="en-US" sz="2400" dirty="0">
                  <a:latin typeface="Dubai" panose="020B0503030403030204" pitchFamily="34" charset="-78"/>
                  <a:cs typeface="Fanan" pitchFamily="2" charset="-78"/>
                </a:rPr>
                <a:t>HTML</a:t>
              </a:r>
              <a:endParaRPr lang="ar-SA" sz="2400" dirty="0">
                <a:latin typeface="Dubai" panose="020B0503030403030204" pitchFamily="34" charset="-78"/>
                <a:cs typeface="Fanan" pitchFamily="2" charset="-78"/>
              </a:endParaRPr>
            </a:p>
          </p:txBody>
        </p:sp>
      </p:grpSp>
      <p:pic>
        <p:nvPicPr>
          <p:cNvPr id="55" name="صورة 5">
            <a:extLst>
              <a:ext uri="{FF2B5EF4-FFF2-40B4-BE49-F238E27FC236}">
                <a16:creationId xmlns:a16="http://schemas.microsoft.com/office/drawing/2014/main" id="{9A2BEACF-0FAA-434E-A4B3-94A20237E2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" b="8601"/>
          <a:stretch/>
        </p:blipFill>
        <p:spPr>
          <a:xfrm>
            <a:off x="283649" y="206472"/>
            <a:ext cx="1469316" cy="112848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803271-4A0D-251B-89F4-E16334E992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72594"/>
              </p:ext>
            </p:extLst>
          </p:nvPr>
        </p:nvGraphicFramePr>
        <p:xfrm>
          <a:off x="574463" y="1505405"/>
          <a:ext cx="11033696" cy="4584235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3528478">
                  <a:extLst>
                    <a:ext uri="{9D8B030D-6E8A-4147-A177-3AD203B41FA5}">
                      <a16:colId xmlns:a16="http://schemas.microsoft.com/office/drawing/2014/main" val="4237904607"/>
                    </a:ext>
                  </a:extLst>
                </a:gridCol>
                <a:gridCol w="2816656">
                  <a:extLst>
                    <a:ext uri="{9D8B030D-6E8A-4147-A177-3AD203B41FA5}">
                      <a16:colId xmlns:a16="http://schemas.microsoft.com/office/drawing/2014/main" val="3519128465"/>
                    </a:ext>
                  </a:extLst>
                </a:gridCol>
                <a:gridCol w="2186824">
                  <a:extLst>
                    <a:ext uri="{9D8B030D-6E8A-4147-A177-3AD203B41FA5}">
                      <a16:colId xmlns:a16="http://schemas.microsoft.com/office/drawing/2014/main" val="2094644862"/>
                    </a:ext>
                  </a:extLst>
                </a:gridCol>
                <a:gridCol w="2501738">
                  <a:extLst>
                    <a:ext uri="{9D8B030D-6E8A-4147-A177-3AD203B41FA5}">
                      <a16:colId xmlns:a16="http://schemas.microsoft.com/office/drawing/2014/main" val="636736995"/>
                    </a:ext>
                  </a:extLst>
                </a:gridCol>
              </a:tblGrid>
              <a:tr h="65543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الفقرات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 marL="90272" marR="90272" marT="45135" marB="45135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aseline="0" dirty="0"/>
                        <a:t> اختار الإجابة الصحيحة </a:t>
                      </a:r>
                      <a:endParaRPr lang="ar-SA" sz="2800" dirty="0">
                        <a:cs typeface="Fanan" pitchFamily="2" charset="-78"/>
                      </a:endParaRPr>
                    </a:p>
                  </a:txBody>
                  <a:tcPr marL="90690" marR="90690" marT="45345" marB="45345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73883"/>
                  </a:ext>
                </a:extLst>
              </a:tr>
              <a:tr h="1220517">
                <a:tc>
                  <a:txBody>
                    <a:bodyPr/>
                    <a:lstStyle/>
                    <a:p>
                      <a:pPr marL="0" lvl="0" algn="ctr" defTabSz="914400" rtl="1" eaLnBrk="1" latinLnBrk="0" hangingPunct="1"/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أي وسم من الوسوم التالية هو أعلى مستوى عند تعريف العناوين 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h6&gt;  &lt;/h6</a:t>
                      </a:r>
                      <a:r>
                        <a:rPr lang="ar-SA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h1&gt;  &lt;/h1</a:t>
                      </a:r>
                      <a:r>
                        <a:rPr lang="ar-S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ar-SA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h3&gt;  &lt;/h3</a:t>
                      </a:r>
                      <a:r>
                        <a:rPr lang="ar-SA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endParaRPr lang="en-US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4227576896"/>
                  </a:ext>
                </a:extLst>
              </a:tr>
              <a:tr h="1299655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أي مما يلي لا يعد من ايجابيات لغة ترميز النص التشعبي ( </a:t>
                      </a:r>
                      <a:r>
                        <a:rPr lang="en-US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HTML</a:t>
                      </a: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 ) </a:t>
                      </a:r>
                      <a:endParaRPr lang="en-US" sz="2400" kern="1200" dirty="0">
                        <a:solidFill>
                          <a:srgbClr val="C00000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يقتصر استخدامها على صفحات الويب غير التفاعلية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شائعة الاستخدام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مدعومة من معظم المتصفحات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1829425042"/>
                  </a:ext>
                </a:extLst>
              </a:tr>
              <a:tr h="1408631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الوسم </a:t>
                      </a: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+mn-cs"/>
                        </a:rPr>
                        <a:t>&lt;</a:t>
                      </a:r>
                      <a:r>
                        <a:rPr lang="en-US" sz="2400" kern="1200" dirty="0" err="1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br</a:t>
                      </a: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+mn-cs"/>
                        </a:rPr>
                        <a:t>&gt;</a:t>
                      </a:r>
                      <a:r>
                        <a:rPr lang="ar-SA" sz="2400" kern="1200" dirty="0">
                          <a:solidFill>
                            <a:srgbClr val="C00000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 يستخدم لـ 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إضافة عنوان  </a:t>
                      </a: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  <a:sym typeface="Fira Sans Extra Condensed Mediu" charset="0"/>
                        </a:rPr>
                        <a:t>إضافة فقرة </a:t>
                      </a:r>
                      <a:endParaRPr lang="ar-SA" sz="2400" kern="1200" dirty="0">
                        <a:solidFill>
                          <a:schemeClr val="tx1"/>
                        </a:solidFill>
                        <a:latin typeface="Dubai" panose="020B0503030403030204" pitchFamily="34" charset="-78"/>
                        <a:ea typeface="+mn-ea"/>
                        <a:cs typeface="Fanan" pitchFamily="2" charset="-78"/>
                      </a:endParaRPr>
                    </a:p>
                  </a:txBody>
                  <a:tcPr marL="90272" marR="90272" marT="45135" marB="4513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kern="1200" dirty="0">
                          <a:solidFill>
                            <a:schemeClr val="tx1"/>
                          </a:solidFill>
                          <a:latin typeface="Dubai" panose="020B0503030403030204" pitchFamily="34" charset="-78"/>
                          <a:ea typeface="+mn-ea"/>
                          <a:cs typeface="Fanan" pitchFamily="2" charset="-78"/>
                        </a:rPr>
                        <a:t>إضافة سطر جديد </a:t>
                      </a:r>
                    </a:p>
                  </a:txBody>
                  <a:tcPr marL="90272" marR="90272" marT="45135" marB="45135" anchor="ctr"/>
                </a:tc>
                <a:extLst>
                  <a:ext uri="{0D108BD9-81ED-4DB2-BD59-A6C34878D82A}">
                    <a16:rowId xmlns:a16="http://schemas.microsoft.com/office/drawing/2014/main" val="1794912839"/>
                  </a:ext>
                </a:extLst>
              </a:tr>
            </a:tbl>
          </a:graphicData>
        </a:graphic>
      </p:graphicFrame>
      <p:sp>
        <p:nvSpPr>
          <p:cNvPr id="6" name="Rectangle 13">
            <a:extLst>
              <a:ext uri="{FF2B5EF4-FFF2-40B4-BE49-F238E27FC236}">
                <a16:creationId xmlns:a16="http://schemas.microsoft.com/office/drawing/2014/main" id="{75197F0C-7ABC-4E96-F011-DD4D86701292}"/>
              </a:ext>
            </a:extLst>
          </p:cNvPr>
          <p:cNvSpPr/>
          <p:nvPr/>
        </p:nvSpPr>
        <p:spPr>
          <a:xfrm>
            <a:off x="3267021" y="2472320"/>
            <a:ext cx="1833403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01D1D0A-1416-F414-5D24-4DE387297A0B}"/>
              </a:ext>
            </a:extLst>
          </p:cNvPr>
          <p:cNvSpPr/>
          <p:nvPr/>
        </p:nvSpPr>
        <p:spPr>
          <a:xfrm>
            <a:off x="5296128" y="3569178"/>
            <a:ext cx="2715898" cy="1032469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A221B53-4296-F6DF-3A75-7511AA436C65}"/>
              </a:ext>
            </a:extLst>
          </p:cNvPr>
          <p:cNvSpPr/>
          <p:nvPr/>
        </p:nvSpPr>
        <p:spPr>
          <a:xfrm>
            <a:off x="703792" y="5045503"/>
            <a:ext cx="2251973" cy="623441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613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195398" y="2777831"/>
            <a:ext cx="11093380" cy="19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lvl="0" algn="ctr" rtl="1">
              <a:buClr>
                <a:srgbClr val="003849"/>
              </a:buClr>
              <a:defRPr/>
            </a:pPr>
            <a:r>
              <a:rPr kumimoji="0" lang="ar-SA" sz="6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الثالثة </a:t>
            </a:r>
            <a:br>
              <a:rPr kumimoji="0" lang="ar-SA" sz="6600" b="1" i="0" u="none" strike="noStrike" kern="0" cap="none" spc="0" normalizeH="0" baseline="0" noProof="0" dirty="0">
                <a:ln>
                  <a:noFill/>
                </a:ln>
                <a:solidFill>
                  <a:srgbClr val="E3E7EA">
                    <a:lumMod val="25000"/>
                  </a:srgbClr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lang="ar-SA" sz="4800" kern="0" dirty="0">
                <a:solidFill>
                  <a:schemeClr val="tx1"/>
                </a:solidFill>
                <a:cs typeface="Fanan" pitchFamily="2" charset="-78"/>
              </a:rPr>
              <a:t>البرمجة باستخدام لغة ترميز النص التشعبي (</a:t>
            </a:r>
            <a:r>
              <a:rPr lang="en-US" sz="4800" kern="0" dirty="0">
                <a:solidFill>
                  <a:schemeClr val="tx1"/>
                </a:solidFill>
                <a:cs typeface="Fanan" pitchFamily="2" charset="-78"/>
              </a:rPr>
              <a:t>HTML</a:t>
            </a:r>
            <a:r>
              <a:rPr lang="ar-SA" sz="4800" kern="0" dirty="0">
                <a:solidFill>
                  <a:schemeClr val="tx1"/>
                </a:solidFill>
                <a:cs typeface="Fanan" pitchFamily="2" charset="-78"/>
              </a:rPr>
              <a:t>)</a:t>
            </a:r>
            <a:endParaRPr kumimoji="0" lang="en-SA" sz="4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7E762034-4D4F-F095-9CA5-49012ACA5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4772967"/>
            <a:ext cx="12203151" cy="208503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D3CD8E4-149C-1B93-ABB0-2EE4814302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3A44F"/>
              </a:clrFrom>
              <a:clrTo>
                <a:srgbClr val="F3A44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745" y="284476"/>
            <a:ext cx="4016826" cy="2210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5047944"/>
            <a:ext cx="12203151" cy="1827521"/>
          </a:xfrm>
          <a:prstGeom prst="rect">
            <a:avLst/>
          </a:prstGeom>
        </p:spPr>
      </p:pic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37389" y="3269131"/>
            <a:ext cx="702361" cy="702361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76FAC2DE-EE70-14E9-09C9-6EC5B5887582}"/>
              </a:ext>
            </a:extLst>
          </p:cNvPr>
          <p:cNvGrpSpPr/>
          <p:nvPr/>
        </p:nvGrpSpPr>
        <p:grpSpPr>
          <a:xfrm>
            <a:off x="1098646" y="514509"/>
            <a:ext cx="10359851" cy="4533435"/>
            <a:chOff x="1694822" y="1033352"/>
            <a:chExt cx="8519939" cy="3162626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152EDEF-7C2C-4E36-BB79-985D172E8ED6}"/>
                </a:ext>
              </a:extLst>
            </p:cNvPr>
            <p:cNvGrpSpPr/>
            <p:nvPr/>
          </p:nvGrpSpPr>
          <p:grpSpPr>
            <a:xfrm>
              <a:off x="5313783" y="3130951"/>
              <a:ext cx="1430121" cy="834958"/>
              <a:chOff x="5158914" y="5037825"/>
              <a:chExt cx="1430121" cy="834958"/>
            </a:xfrm>
            <a:solidFill>
              <a:srgbClr val="FEA200"/>
            </a:solidFill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A047221-82AC-4AFE-AAD6-99037EAD53F7}"/>
                  </a:ext>
                </a:extLst>
              </p:cNvPr>
              <p:cNvSpPr/>
              <p:nvPr/>
            </p:nvSpPr>
            <p:spPr>
              <a:xfrm rot="19413298">
                <a:off x="5158914" y="5409441"/>
                <a:ext cx="1430121" cy="1782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ight Triangle 71">
                <a:extLst>
                  <a:ext uri="{FF2B5EF4-FFF2-40B4-BE49-F238E27FC236}">
                    <a16:creationId xmlns:a16="http://schemas.microsoft.com/office/drawing/2014/main" id="{4BAD3C5B-891C-42A4-A9AA-420F2FA808E2}"/>
                  </a:ext>
                </a:extLst>
              </p:cNvPr>
              <p:cNvSpPr/>
              <p:nvPr/>
            </p:nvSpPr>
            <p:spPr>
              <a:xfrm rot="5734655">
                <a:off x="5913373" y="5200155"/>
                <a:ext cx="270369" cy="228973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ight Triangle 72">
                <a:extLst>
                  <a:ext uri="{FF2B5EF4-FFF2-40B4-BE49-F238E27FC236}">
                    <a16:creationId xmlns:a16="http://schemas.microsoft.com/office/drawing/2014/main" id="{8B3D66FF-AC3B-40D0-B671-7527D0C1ECEE}"/>
                  </a:ext>
                </a:extLst>
              </p:cNvPr>
              <p:cNvSpPr/>
              <p:nvPr/>
            </p:nvSpPr>
            <p:spPr>
              <a:xfrm rot="5734655">
                <a:off x="5731541" y="5325774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ight Triangle 73">
                <a:extLst>
                  <a:ext uri="{FF2B5EF4-FFF2-40B4-BE49-F238E27FC236}">
                    <a16:creationId xmlns:a16="http://schemas.microsoft.com/office/drawing/2014/main" id="{C77877C6-88F3-420A-B7F9-1D460072FC84}"/>
                  </a:ext>
                </a:extLst>
              </p:cNvPr>
              <p:cNvSpPr/>
              <p:nvPr/>
            </p:nvSpPr>
            <p:spPr>
              <a:xfrm rot="5734655">
                <a:off x="5505750" y="5497072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3EE4156A-5F5D-4C04-AAAD-BE0D3A504EC4}"/>
                  </a:ext>
                </a:extLst>
              </p:cNvPr>
              <p:cNvSpPr/>
              <p:nvPr/>
            </p:nvSpPr>
            <p:spPr>
              <a:xfrm rot="5734655">
                <a:off x="5279959" y="5668369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ight Triangle 77">
                <a:extLst>
                  <a:ext uri="{FF2B5EF4-FFF2-40B4-BE49-F238E27FC236}">
                    <a16:creationId xmlns:a16="http://schemas.microsoft.com/office/drawing/2014/main" id="{165B0295-7070-4F8C-AEC5-86E41199EF70}"/>
                  </a:ext>
                </a:extLst>
              </p:cNvPr>
              <p:cNvSpPr/>
              <p:nvPr/>
            </p:nvSpPr>
            <p:spPr>
              <a:xfrm rot="5734655">
                <a:off x="6159383" y="5019467"/>
                <a:ext cx="246576" cy="28329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3285DDFC-F1BC-4A7F-B018-BDCBEB2CC05E}"/>
                </a:ext>
              </a:extLst>
            </p:cNvPr>
            <p:cNvGrpSpPr/>
            <p:nvPr/>
          </p:nvGrpSpPr>
          <p:grpSpPr>
            <a:xfrm rot="4310456">
              <a:off x="5374511" y="1895413"/>
              <a:ext cx="1430121" cy="837680"/>
              <a:chOff x="5144072" y="5035103"/>
              <a:chExt cx="1430121" cy="837680"/>
            </a:xfrm>
            <a:solidFill>
              <a:srgbClr val="008CF8"/>
            </a:solidFill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D738C02-D1BE-45E1-9EB0-46901190A94D}"/>
                  </a:ext>
                </a:extLst>
              </p:cNvPr>
              <p:cNvSpPr/>
              <p:nvPr/>
            </p:nvSpPr>
            <p:spPr>
              <a:xfrm rot="19413298">
                <a:off x="5144072" y="5355507"/>
                <a:ext cx="1430121" cy="23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ight Triangle 79">
                <a:extLst>
                  <a:ext uri="{FF2B5EF4-FFF2-40B4-BE49-F238E27FC236}">
                    <a16:creationId xmlns:a16="http://schemas.microsoft.com/office/drawing/2014/main" id="{108F4621-0EBD-42D5-BD93-3F6CFD3D24EA}"/>
                  </a:ext>
                </a:extLst>
              </p:cNvPr>
              <p:cNvSpPr/>
              <p:nvPr/>
            </p:nvSpPr>
            <p:spPr>
              <a:xfrm rot="5734655">
                <a:off x="5948280" y="5169198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ight Triangle 80">
                <a:extLst>
                  <a:ext uri="{FF2B5EF4-FFF2-40B4-BE49-F238E27FC236}">
                    <a16:creationId xmlns:a16="http://schemas.microsoft.com/office/drawing/2014/main" id="{8A58849F-1DDD-49B5-B31A-415F46205CC8}"/>
                  </a:ext>
                </a:extLst>
              </p:cNvPr>
              <p:cNvSpPr/>
              <p:nvPr/>
            </p:nvSpPr>
            <p:spPr>
              <a:xfrm rot="5734655">
                <a:off x="5731541" y="5325774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ight Triangle 81">
                <a:extLst>
                  <a:ext uri="{FF2B5EF4-FFF2-40B4-BE49-F238E27FC236}">
                    <a16:creationId xmlns:a16="http://schemas.microsoft.com/office/drawing/2014/main" id="{83448CD9-7510-4E4F-B7E5-11E887A59786}"/>
                  </a:ext>
                </a:extLst>
              </p:cNvPr>
              <p:cNvSpPr/>
              <p:nvPr/>
            </p:nvSpPr>
            <p:spPr>
              <a:xfrm rot="5734655">
                <a:off x="5505750" y="5497072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B83C25AB-1DA4-4F84-A64B-6F06FC2F5964}"/>
                  </a:ext>
                </a:extLst>
              </p:cNvPr>
              <p:cNvSpPr/>
              <p:nvPr/>
            </p:nvSpPr>
            <p:spPr>
              <a:xfrm rot="5734655">
                <a:off x="5279959" y="5668369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ight Triangle 83">
                <a:extLst>
                  <a:ext uri="{FF2B5EF4-FFF2-40B4-BE49-F238E27FC236}">
                    <a16:creationId xmlns:a16="http://schemas.microsoft.com/office/drawing/2014/main" id="{76EA01B0-CE9D-4EB3-B2F5-DF2C1380FB5C}"/>
                  </a:ext>
                </a:extLst>
              </p:cNvPr>
              <p:cNvSpPr/>
              <p:nvPr/>
            </p:nvSpPr>
            <p:spPr>
              <a:xfrm rot="5734655">
                <a:off x="6153998" y="5025271"/>
                <a:ext cx="194582" cy="21424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C24E6C4-AAC5-40C9-B2AA-28C2BBCD57F6}"/>
                </a:ext>
              </a:extLst>
            </p:cNvPr>
            <p:cNvGrpSpPr/>
            <p:nvPr/>
          </p:nvGrpSpPr>
          <p:grpSpPr>
            <a:xfrm>
              <a:off x="1694822" y="2939098"/>
              <a:ext cx="3847232" cy="1256880"/>
              <a:chOff x="1524000" y="5178420"/>
              <a:chExt cx="3847232" cy="1256880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73C5CB0-00C9-448D-A826-1821484B6735}"/>
                  </a:ext>
                </a:extLst>
              </p:cNvPr>
              <p:cNvSpPr/>
              <p:nvPr/>
            </p:nvSpPr>
            <p:spPr>
              <a:xfrm>
                <a:off x="1524000" y="5178420"/>
                <a:ext cx="3847232" cy="1256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EE96FBD9-28D8-4FB4-8850-F2672AC77D40}"/>
                  </a:ext>
                </a:extLst>
              </p:cNvPr>
              <p:cNvSpPr/>
              <p:nvPr/>
            </p:nvSpPr>
            <p:spPr>
              <a:xfrm>
                <a:off x="4114351" y="5178420"/>
                <a:ext cx="1256880" cy="125688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CC00"/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8B686B5-6A6F-4A64-BD94-B53C57F1A773}"/>
                  </a:ext>
                </a:extLst>
              </p:cNvPr>
              <p:cNvSpPr/>
              <p:nvPr/>
            </p:nvSpPr>
            <p:spPr>
              <a:xfrm>
                <a:off x="4275376" y="5339445"/>
                <a:ext cx="934830" cy="93483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F518501-C55B-4ABD-99FC-C1E7B03D1EB8}"/>
                  </a:ext>
                </a:extLst>
              </p:cNvPr>
              <p:cNvSpPr txBox="1"/>
              <p:nvPr/>
            </p:nvSpPr>
            <p:spPr>
              <a:xfrm>
                <a:off x="4285118" y="5400129"/>
                <a:ext cx="915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STEP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0260CF-3CD0-4E6F-8FBC-930D78E31066}"/>
                  </a:ext>
                </a:extLst>
              </p:cNvPr>
              <p:cNvSpPr txBox="1"/>
              <p:nvPr/>
            </p:nvSpPr>
            <p:spPr>
              <a:xfrm>
                <a:off x="4336391" y="5627944"/>
                <a:ext cx="81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9900"/>
                    </a:solidFill>
                    <a:latin typeface="Century Gothic" panose="020B0502020202020204" pitchFamily="34" charset="0"/>
                  </a:rPr>
                  <a:t>01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0B03E7-0CD3-449F-84C9-1D7D59D3E1FE}"/>
                  </a:ext>
                </a:extLst>
              </p:cNvPr>
              <p:cNvSpPr txBox="1"/>
              <p:nvPr/>
            </p:nvSpPr>
            <p:spPr>
              <a:xfrm>
                <a:off x="1681402" y="5455234"/>
                <a:ext cx="2304936" cy="75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3200" b="1" dirty="0">
                    <a:solidFill>
                      <a:srgbClr val="FF9900"/>
                    </a:solidFill>
                    <a:latin typeface="Century Gothic" panose="020B0502020202020204" pitchFamily="34" charset="0"/>
                    <a:cs typeface="Fanan" pitchFamily="2" charset="-78"/>
                  </a:rPr>
                  <a:t>إنشاء موقع إلكتروني </a:t>
                </a:r>
              </a:p>
              <a:p>
                <a:pPr algn="ctr"/>
                <a:r>
                  <a:rPr lang="ar-SA" sz="3200" b="1" dirty="0">
                    <a:solidFill>
                      <a:srgbClr val="FF9900"/>
                    </a:solidFill>
                    <a:latin typeface="Century Gothic" panose="020B0502020202020204" pitchFamily="34" charset="0"/>
                    <a:cs typeface="Fanan" pitchFamily="2" charset="-78"/>
                  </a:rPr>
                  <a:t>بلغة (</a:t>
                </a:r>
                <a:r>
                  <a:rPr lang="en-US" sz="3200" b="1" dirty="0">
                    <a:solidFill>
                      <a:srgbClr val="FF9900"/>
                    </a:solidFill>
                    <a:latin typeface="Century Gothic" panose="020B0502020202020204" pitchFamily="34" charset="0"/>
                    <a:cs typeface="Fanan" pitchFamily="2" charset="-78"/>
                  </a:rPr>
                  <a:t>HTML</a:t>
                </a:r>
                <a:r>
                  <a:rPr lang="ar-SA" sz="3200" b="1" dirty="0">
                    <a:solidFill>
                      <a:srgbClr val="FF9900"/>
                    </a:solidFill>
                    <a:latin typeface="Century Gothic" panose="020B0502020202020204" pitchFamily="34" charset="0"/>
                    <a:cs typeface="Fanan" pitchFamily="2" charset="-78"/>
                  </a:rPr>
                  <a:t>)</a:t>
                </a:r>
                <a:endParaRPr lang="en-US" sz="3200" b="1" dirty="0">
                  <a:solidFill>
                    <a:srgbClr val="FF9900"/>
                  </a:solidFill>
                  <a:latin typeface="Century Gothic" panose="020B0502020202020204" pitchFamily="34" charset="0"/>
                  <a:cs typeface="Fanan" pitchFamily="2" charset="-78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61F97FD-7E50-41F6-94D6-47EE1E3AB293}"/>
                </a:ext>
              </a:extLst>
            </p:cNvPr>
            <p:cNvGrpSpPr/>
            <p:nvPr/>
          </p:nvGrpSpPr>
          <p:grpSpPr>
            <a:xfrm>
              <a:off x="1717278" y="1033352"/>
              <a:ext cx="3847232" cy="1256880"/>
              <a:chOff x="1546456" y="3272674"/>
              <a:chExt cx="3847232" cy="1256880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4412E983-9871-4A99-8541-B41C31563BE9}"/>
                  </a:ext>
                </a:extLst>
              </p:cNvPr>
              <p:cNvSpPr/>
              <p:nvPr/>
            </p:nvSpPr>
            <p:spPr>
              <a:xfrm>
                <a:off x="1546456" y="3272674"/>
                <a:ext cx="3847232" cy="1256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7CC332A-E19C-410A-B06F-C2D540ABF0F9}"/>
                  </a:ext>
                </a:extLst>
              </p:cNvPr>
              <p:cNvSpPr/>
              <p:nvPr/>
            </p:nvSpPr>
            <p:spPr>
              <a:xfrm>
                <a:off x="4136807" y="3272674"/>
                <a:ext cx="1256880" cy="1256880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33CC"/>
                  </a:gs>
                  <a:gs pos="100000">
                    <a:srgbClr val="FF0066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FE83A19-FF44-4F45-BB27-9C6E604D4C35}"/>
                  </a:ext>
                </a:extLst>
              </p:cNvPr>
              <p:cNvSpPr/>
              <p:nvPr/>
            </p:nvSpPr>
            <p:spPr>
              <a:xfrm>
                <a:off x="4297832" y="3433699"/>
                <a:ext cx="934830" cy="93483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B74812-A39A-4698-94F3-097184D3F798}"/>
                  </a:ext>
                </a:extLst>
              </p:cNvPr>
              <p:cNvSpPr txBox="1"/>
              <p:nvPr/>
            </p:nvSpPr>
            <p:spPr>
              <a:xfrm>
                <a:off x="4307574" y="3494383"/>
                <a:ext cx="915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STEP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E8524D-8D49-4749-848A-B0A9E608F5D2}"/>
                  </a:ext>
                </a:extLst>
              </p:cNvPr>
              <p:cNvSpPr txBox="1"/>
              <p:nvPr/>
            </p:nvSpPr>
            <p:spPr>
              <a:xfrm>
                <a:off x="4358847" y="3722198"/>
                <a:ext cx="81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FF2AB9"/>
                    </a:solidFill>
                    <a:latin typeface="Century Gothic" panose="020B0502020202020204" pitchFamily="34" charset="0"/>
                  </a:rPr>
                  <a:t>03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111485D-E666-4762-8FE5-29DC2DB8E5EE}"/>
                </a:ext>
              </a:extLst>
            </p:cNvPr>
            <p:cNvGrpSpPr/>
            <p:nvPr/>
          </p:nvGrpSpPr>
          <p:grpSpPr>
            <a:xfrm>
              <a:off x="6367529" y="2172120"/>
              <a:ext cx="3847232" cy="1256880"/>
              <a:chOff x="6196707" y="4411442"/>
              <a:chExt cx="3847232" cy="125688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B61648A-9927-4F33-A3D8-9BCF323A3E50}"/>
                  </a:ext>
                </a:extLst>
              </p:cNvPr>
              <p:cNvSpPr/>
              <p:nvPr/>
            </p:nvSpPr>
            <p:spPr>
              <a:xfrm>
                <a:off x="6196707" y="4411442"/>
                <a:ext cx="3847232" cy="125688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9E2B9244-B060-49E3-BFBF-5054353E6E17}"/>
                  </a:ext>
                </a:extLst>
              </p:cNvPr>
              <p:cNvSpPr/>
              <p:nvPr/>
            </p:nvSpPr>
            <p:spPr>
              <a:xfrm>
                <a:off x="6199489" y="4411442"/>
                <a:ext cx="1256880" cy="1256880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99FF"/>
                  </a:gs>
                  <a:gs pos="100000">
                    <a:srgbClr val="0033CC"/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3F0F05-4353-4A60-87B1-A53FAD941621}"/>
                  </a:ext>
                </a:extLst>
              </p:cNvPr>
              <p:cNvSpPr/>
              <p:nvPr/>
            </p:nvSpPr>
            <p:spPr>
              <a:xfrm>
                <a:off x="6393568" y="4572467"/>
                <a:ext cx="934830" cy="93483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918754E-AC1D-4730-AC50-31DD842F521B}"/>
                  </a:ext>
                </a:extLst>
              </p:cNvPr>
              <p:cNvSpPr txBox="1"/>
              <p:nvPr/>
            </p:nvSpPr>
            <p:spPr>
              <a:xfrm>
                <a:off x="6403310" y="4633151"/>
                <a:ext cx="9153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STEP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78F4C11-499E-479B-BC9D-951339A6A76A}"/>
                  </a:ext>
                </a:extLst>
              </p:cNvPr>
              <p:cNvSpPr txBox="1"/>
              <p:nvPr/>
            </p:nvSpPr>
            <p:spPr>
              <a:xfrm>
                <a:off x="6454583" y="4860966"/>
                <a:ext cx="81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rgbClr val="0033CC"/>
                    </a:solidFill>
                    <a:latin typeface="Century Gothic" panose="020B0502020202020204" pitchFamily="34" charset="0"/>
                  </a:rPr>
                  <a:t>02</a:t>
                </a:r>
              </a:p>
            </p:txBody>
          </p:sp>
        </p:grpSp>
        <p:sp>
          <p:nvSpPr>
            <p:cNvPr id="100" name="TextBox 9">
              <a:extLst>
                <a:ext uri="{FF2B5EF4-FFF2-40B4-BE49-F238E27FC236}">
                  <a16:creationId xmlns:a16="http://schemas.microsoft.com/office/drawing/2014/main" id="{CD9D19E1-F2F0-468D-A7A2-165F2F12BA00}"/>
                </a:ext>
              </a:extLst>
            </p:cNvPr>
            <p:cNvSpPr txBox="1"/>
            <p:nvPr/>
          </p:nvSpPr>
          <p:spPr>
            <a:xfrm>
              <a:off x="7742273" y="2532170"/>
              <a:ext cx="2134670" cy="53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solidFill>
                    <a:srgbClr val="0045D5"/>
                  </a:solidFill>
                  <a:latin typeface="Century Gothic" panose="020B0502020202020204" pitchFamily="34" charset="0"/>
                  <a:cs typeface="Fanan" pitchFamily="2" charset="-78"/>
                </a:rPr>
                <a:t>بنية المحتوى </a:t>
              </a:r>
              <a:endParaRPr lang="en-US" sz="4400" b="1" dirty="0">
                <a:solidFill>
                  <a:srgbClr val="0045D5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  <p:sp>
          <p:nvSpPr>
            <p:cNvPr id="101" name="TextBox 9">
              <a:extLst>
                <a:ext uri="{FF2B5EF4-FFF2-40B4-BE49-F238E27FC236}">
                  <a16:creationId xmlns:a16="http://schemas.microsoft.com/office/drawing/2014/main" id="{A451A6DA-8173-49D9-929F-D7D0FA397037}"/>
                </a:ext>
              </a:extLst>
            </p:cNvPr>
            <p:cNvSpPr txBox="1"/>
            <p:nvPr/>
          </p:nvSpPr>
          <p:spPr>
            <a:xfrm>
              <a:off x="1737630" y="1365127"/>
              <a:ext cx="2515410" cy="5367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400" b="1" dirty="0">
                  <a:solidFill>
                    <a:srgbClr val="FF0875"/>
                  </a:solidFill>
                  <a:latin typeface="Century Gothic" panose="020B0502020202020204" pitchFamily="34" charset="0"/>
                  <a:cs typeface="Fanan" pitchFamily="2" charset="-78"/>
                </a:rPr>
                <a:t>المشروع </a:t>
              </a:r>
              <a:endParaRPr lang="en-US" sz="4400" b="1" dirty="0">
                <a:solidFill>
                  <a:srgbClr val="FF0875"/>
                </a:solidFill>
                <a:latin typeface="Century Gothic" panose="020B0502020202020204" pitchFamily="34" charset="0"/>
                <a:cs typeface="Fanan" pitchFamily="2" charset="-78"/>
              </a:endParaRPr>
            </a:p>
          </p:txBody>
        </p:sp>
      </p:grp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419C3A59-6D87-CBCD-F47F-C6C0E854850E}"/>
              </a:ext>
            </a:extLst>
          </p:cNvPr>
          <p:cNvCxnSpPr>
            <a:cxnSpLocks/>
          </p:cNvCxnSpPr>
          <p:nvPr/>
        </p:nvCxnSpPr>
        <p:spPr>
          <a:xfrm flipH="1">
            <a:off x="10862931" y="3100246"/>
            <a:ext cx="1191131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مستطيل 1">
            <a:extLst>
              <a:ext uri="{FF2B5EF4-FFF2-40B4-BE49-F238E27FC236}">
                <a16:creationId xmlns:a16="http://schemas.microsoft.com/office/drawing/2014/main" id="{0BC9E922-FCEE-C31C-1A5B-32BF16C13686}"/>
              </a:ext>
            </a:extLst>
          </p:cNvPr>
          <p:cNvSpPr/>
          <p:nvPr/>
        </p:nvSpPr>
        <p:spPr>
          <a:xfrm>
            <a:off x="4438072" y="3505388"/>
            <a:ext cx="11512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ar-SA" sz="9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65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4612193"/>
            <a:ext cx="12203151" cy="226327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1497205" y="2786233"/>
            <a:ext cx="8620940" cy="20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6000" kern="0" noProof="0" dirty="0">
                <a:solidFill>
                  <a:srgbClr val="C00000"/>
                </a:solidFill>
                <a:cs typeface="Fanan" pitchFamily="2" charset="-78"/>
              </a:rPr>
              <a:t>الدرس الثاني</a:t>
            </a:r>
            <a:b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بنية المحتوى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C866E04-37DB-1C49-09AF-DB4F5E51C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232" y="434322"/>
            <a:ext cx="1948714" cy="18808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29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8153404" y="4833676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063991" y="1004835"/>
            <a:ext cx="4996282" cy="3788229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14623738-CB95-6F85-008F-D36F9F33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5441150"/>
            <a:ext cx="12203151" cy="1416850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B3052A3C-DF5E-A027-5D1C-C25707B3035C}"/>
              </a:ext>
            </a:extLst>
          </p:cNvPr>
          <p:cNvSpPr/>
          <p:nvPr/>
        </p:nvSpPr>
        <p:spPr>
          <a:xfrm>
            <a:off x="7385816" y="1517562"/>
            <a:ext cx="4206794" cy="165456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0070C0"/>
                </a:solidFill>
                <a:cs typeface="Fanan" pitchFamily="2" charset="-78"/>
              </a:rPr>
              <a:t>أهداف الدرس الثاني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925809-DBFF-AF68-A474-74ADAEE21900}"/>
              </a:ext>
            </a:extLst>
          </p:cNvPr>
          <p:cNvGrpSpPr/>
          <p:nvPr/>
        </p:nvGrpSpPr>
        <p:grpSpPr>
          <a:xfrm>
            <a:off x="131725" y="1252444"/>
            <a:ext cx="6837775" cy="2060698"/>
            <a:chOff x="60849" y="1960238"/>
            <a:chExt cx="6227361" cy="20645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60849" y="1960238"/>
              <a:ext cx="5777823" cy="955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just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dirty="0">
                  <a:solidFill>
                    <a:schemeClr val="accent6">
                      <a:lumMod val="75000"/>
                    </a:schemeClr>
                  </a:solidFill>
                  <a:cs typeface="Fanan" pitchFamily="2" charset="-78"/>
                  <a:sym typeface="Roboto"/>
                </a:rPr>
                <a:t>التعرف على أنواع القوائم :  المرتبة وغير المرتبة وإضافتها في الصفحة الإلكترونية .  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5781843" y="2186093"/>
              <a:ext cx="506367" cy="50636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3" name="Oval 17">
              <a:extLst>
                <a:ext uri="{FF2B5EF4-FFF2-40B4-BE49-F238E27FC236}">
                  <a16:creationId xmlns:a16="http://schemas.microsoft.com/office/drawing/2014/main" id="{0BC623CA-2B08-4B37-88DC-3DF32D03542E}"/>
                </a:ext>
              </a:extLst>
            </p:cNvPr>
            <p:cNvSpPr/>
            <p:nvPr/>
          </p:nvSpPr>
          <p:spPr>
            <a:xfrm>
              <a:off x="5781843" y="3236524"/>
              <a:ext cx="506367" cy="50636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041F1B5F-79FB-4C88-B4B5-81A1D72B105F}"/>
                </a:ext>
              </a:extLst>
            </p:cNvPr>
            <p:cNvSpPr txBox="1"/>
            <p:nvPr/>
          </p:nvSpPr>
          <p:spPr>
            <a:xfrm>
              <a:off x="60850" y="3068897"/>
              <a:ext cx="5777823" cy="955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just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dirty="0">
                  <a:solidFill>
                    <a:schemeClr val="accent3">
                      <a:lumMod val="75000"/>
                    </a:schemeClr>
                  </a:solidFill>
                  <a:cs typeface="Fanan" pitchFamily="2" charset="-78"/>
                  <a:sym typeface="Roboto"/>
                </a:rPr>
                <a:t>التعرف على كيفية إضافة أنواع الروابط التشعبية في الصفحة الإلكترونية.</a:t>
              </a:r>
            </a:p>
          </p:txBody>
        </p:sp>
      </p:grpSp>
      <p:sp>
        <p:nvSpPr>
          <p:cNvPr id="15" name="Oval 18">
            <a:extLst>
              <a:ext uri="{FF2B5EF4-FFF2-40B4-BE49-F238E27FC236}">
                <a16:creationId xmlns:a16="http://schemas.microsoft.com/office/drawing/2014/main" id="{9BF4C3A6-4151-D294-7F68-4AC7037C3D0B}"/>
              </a:ext>
            </a:extLst>
          </p:cNvPr>
          <p:cNvSpPr/>
          <p:nvPr/>
        </p:nvSpPr>
        <p:spPr>
          <a:xfrm>
            <a:off x="8153405" y="4801310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D2FD4040-885F-F2DA-5618-552B61222D86}"/>
              </a:ext>
            </a:extLst>
          </p:cNvPr>
          <p:cNvSpPr/>
          <p:nvPr/>
        </p:nvSpPr>
        <p:spPr>
          <a:xfrm>
            <a:off x="6413498" y="3495068"/>
            <a:ext cx="556002" cy="505423"/>
          </a:xfrm>
          <a:prstGeom prst="ellipse">
            <a:avLst/>
          </a:prstGeom>
          <a:solidFill>
            <a:srgbClr val="0045D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3</a:t>
            </a:r>
            <a:endParaRPr lang="en-US" b="1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8644D56-EF90-24E0-2D43-0D5F8666055F}"/>
              </a:ext>
            </a:extLst>
          </p:cNvPr>
          <p:cNvSpPr txBox="1"/>
          <p:nvPr/>
        </p:nvSpPr>
        <p:spPr>
          <a:xfrm>
            <a:off x="131724" y="3444962"/>
            <a:ext cx="6410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lvl="0" algn="just" rtl="1">
              <a:spcBef>
                <a:spcPts val="1600"/>
              </a:spcBef>
              <a:spcAft>
                <a:spcPts val="0"/>
              </a:spcAft>
              <a:buSzPts val="1200"/>
            </a:pPr>
            <a:r>
              <a:rPr lang="ar-SA" sz="2800" dirty="0">
                <a:solidFill>
                  <a:srgbClr val="0045D5"/>
                </a:solidFill>
                <a:cs typeface="Fanan" pitchFamily="2" charset="-78"/>
                <a:sym typeface="Roboto"/>
              </a:rPr>
              <a:t>استخدام وسوم (</a:t>
            </a:r>
            <a:r>
              <a:rPr lang="en-US" sz="2800" dirty="0">
                <a:solidFill>
                  <a:srgbClr val="0045D5"/>
                </a:solidFill>
                <a:cs typeface="Fanan" pitchFamily="2" charset="-78"/>
                <a:sym typeface="Roboto"/>
              </a:rPr>
              <a:t>HTML</a:t>
            </a:r>
            <a:r>
              <a:rPr lang="ar-SA" sz="2800" dirty="0">
                <a:solidFill>
                  <a:srgbClr val="0045D5"/>
                </a:solidFill>
                <a:cs typeface="Fanan" pitchFamily="2" charset="-78"/>
                <a:sym typeface="Roboto"/>
              </a:rPr>
              <a:t>) لإضافة الصور ومقاطع الفيديو في الصفحة الإلكترونية </a:t>
            </a:r>
          </a:p>
        </p:txBody>
      </p:sp>
    </p:spTree>
    <p:extLst>
      <p:ext uri="{BB962C8B-B14F-4D97-AF65-F5344CB8AC3E}">
        <p14:creationId xmlns:p14="http://schemas.microsoft.com/office/powerpoint/2010/main" val="11652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120C3E4E-B082-4261-BE8A-0A385494874F}"/>
              </a:ext>
            </a:extLst>
          </p:cNvPr>
          <p:cNvSpPr/>
          <p:nvPr/>
        </p:nvSpPr>
        <p:spPr>
          <a:xfrm>
            <a:off x="382960" y="2444346"/>
            <a:ext cx="11576823" cy="39162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2B802D3E-7DD1-464A-A055-AAE9BFB2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288364"/>
              </p:ext>
            </p:extLst>
          </p:nvPr>
        </p:nvGraphicFramePr>
        <p:xfrm>
          <a:off x="382961" y="62582"/>
          <a:ext cx="11576824" cy="2219999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89420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4835223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2210637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1636758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32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1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استفتاحي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32268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3د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488599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FF0000"/>
                          </a:solidFill>
                          <a:effectLst/>
                          <a:cs typeface="Fanan" pitchFamily="2" charset="-78"/>
                        </a:rPr>
                        <a:t>باستخدام استراتيجية (  قراءة الصورة )</a:t>
                      </a:r>
                    </a:p>
                    <a:p>
                      <a:pPr algn="r"/>
                      <a:endParaRPr lang="en-US" sz="1100" b="0" dirty="0">
                        <a:effectLst/>
                        <a:cs typeface="Fanan" pitchFamily="2" charset="-78"/>
                      </a:endParaRPr>
                    </a:p>
                    <a:p>
                      <a:pPr algn="r"/>
                      <a:r>
                        <a:rPr lang="ar-SA" sz="2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Fanan" pitchFamily="2" charset="-78"/>
                        </a:rPr>
                        <a:t>ما الفرق بين القوائم في الصورتين أدناه ؟!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pic>
        <p:nvPicPr>
          <p:cNvPr id="4" name="图片 6">
            <a:extLst>
              <a:ext uri="{FF2B5EF4-FFF2-40B4-BE49-F238E27FC236}">
                <a16:creationId xmlns:a16="http://schemas.microsoft.com/office/drawing/2014/main" id="{4DC4FE49-9F39-15BE-56FA-1D7BF2983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-11151" y="6360607"/>
            <a:ext cx="12203151" cy="495285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38F5FEB-58EF-6ADF-149B-D78A75BE1190}"/>
              </a:ext>
            </a:extLst>
          </p:cNvPr>
          <p:cNvSpPr txBox="1"/>
          <p:nvPr/>
        </p:nvSpPr>
        <p:spPr>
          <a:xfrm>
            <a:off x="6692203" y="2723102"/>
            <a:ext cx="4772967" cy="28623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solidFill>
              <a:srgbClr val="5B9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D45803"/>
                </a:solidFill>
                <a:cs typeface="Fanan" pitchFamily="2" charset="-78"/>
              </a:rPr>
              <a:t>ألعاب جماعية : </a:t>
            </a:r>
          </a:p>
          <a:p>
            <a:r>
              <a:rPr lang="ar-SA" sz="3600" dirty="0">
                <a:solidFill>
                  <a:srgbClr val="D45803"/>
                </a:solidFill>
                <a:cs typeface="Fanan" pitchFamily="2" charset="-78"/>
              </a:rPr>
              <a:t>1- كرة القدم </a:t>
            </a:r>
          </a:p>
          <a:p>
            <a:r>
              <a:rPr lang="ar-SA" sz="3600" dirty="0">
                <a:solidFill>
                  <a:srgbClr val="D45803"/>
                </a:solidFill>
                <a:cs typeface="Fanan" pitchFamily="2" charset="-78"/>
              </a:rPr>
              <a:t>2- كرة السلة </a:t>
            </a:r>
          </a:p>
          <a:p>
            <a:r>
              <a:rPr lang="ar-SA" sz="3600" dirty="0">
                <a:solidFill>
                  <a:srgbClr val="D45803"/>
                </a:solidFill>
                <a:cs typeface="Fanan" pitchFamily="2" charset="-78"/>
              </a:rPr>
              <a:t>3- كرة اليد </a:t>
            </a:r>
          </a:p>
          <a:p>
            <a:r>
              <a:rPr lang="ar-SA" sz="3600" dirty="0">
                <a:solidFill>
                  <a:srgbClr val="D45803"/>
                </a:solidFill>
                <a:cs typeface="Fanan" pitchFamily="2" charset="-78"/>
              </a:rPr>
              <a:t>4- كريكيت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DAF03BB-C43F-D1F5-7B92-316827084BEE}"/>
              </a:ext>
            </a:extLst>
          </p:cNvPr>
          <p:cNvSpPr txBox="1"/>
          <p:nvPr/>
        </p:nvSpPr>
        <p:spPr>
          <a:xfrm>
            <a:off x="875882" y="2723102"/>
            <a:ext cx="4772967" cy="28623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3175">
            <a:solidFill>
              <a:srgbClr val="5B9BD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0045D5"/>
                </a:solidFill>
                <a:cs typeface="Fanan" pitchFamily="2" charset="-78"/>
              </a:rPr>
              <a:t>ألعاب جماعية :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45D5"/>
                </a:solidFill>
                <a:cs typeface="Fanan" pitchFamily="2" charset="-78"/>
              </a:rPr>
              <a:t>كرة القدم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45D5"/>
                </a:solidFill>
                <a:cs typeface="Fanan" pitchFamily="2" charset="-78"/>
              </a:rPr>
              <a:t>كرة السلة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45D5"/>
                </a:solidFill>
                <a:cs typeface="Fanan" pitchFamily="2" charset="-78"/>
              </a:rPr>
              <a:t>كرة اليد 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ar-SA" sz="3600" dirty="0">
                <a:solidFill>
                  <a:srgbClr val="0045D5"/>
                </a:solidFill>
                <a:cs typeface="Fanan" pitchFamily="2" charset="-78"/>
              </a:rPr>
              <a:t>كريكيت </a:t>
            </a:r>
          </a:p>
        </p:txBody>
      </p:sp>
      <p:pic>
        <p:nvPicPr>
          <p:cNvPr id="1028" name="Picture 4" descr="Ordered list icon by Friconix (fi-snsuxl-ordered-list) normal,solid,square, list,editor,ordered,ordered-list,sorted,sorted-list,list-item,checklist">
            <a:extLst>
              <a:ext uri="{FF2B5EF4-FFF2-40B4-BE49-F238E27FC236}">
                <a16:creationId xmlns:a16="http://schemas.microsoft.com/office/drawing/2014/main" id="{8F8CF614-43A6-03C2-60ED-C2A2DC316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96" y="3429000"/>
            <a:ext cx="1867696" cy="18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ml, list, ul tag, unordered list icon - Download on Iconfinder">
            <a:extLst>
              <a:ext uri="{FF2B5EF4-FFF2-40B4-BE49-F238E27FC236}">
                <a16:creationId xmlns:a16="http://schemas.microsoft.com/office/drawing/2014/main" id="{8269983C-7A32-A64E-AD3A-8D09FB18B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2" y="2956709"/>
            <a:ext cx="2526134" cy="252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6209881"/>
            <a:ext cx="12203151" cy="648118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5285433" y="215063"/>
            <a:ext cx="6906568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القوائم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85CC601-E7A9-25B1-C6F0-0DA36FA4B0EC}"/>
              </a:ext>
            </a:extLst>
          </p:cNvPr>
          <p:cNvSpPr txBox="1"/>
          <p:nvPr/>
        </p:nvSpPr>
        <p:spPr>
          <a:xfrm>
            <a:off x="1" y="988151"/>
            <a:ext cx="12191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- هناك </a:t>
            </a:r>
            <a:r>
              <a:rPr lang="ar-SA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نوعين من القوائم المستخدمة </a:t>
            </a:r>
            <a:r>
              <a:rPr lang="ar-SA" sz="2800" dirty="0"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في المواقع الإلكترونية : </a:t>
            </a:r>
            <a:r>
              <a:rPr lang="ar-SA" sz="2800" dirty="0">
                <a:solidFill>
                  <a:srgbClr val="D458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Fanan" pitchFamily="2" charset="-78"/>
              </a:rPr>
              <a:t> 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E9563623-A633-55B0-2AB8-DF7911C2D6D7}"/>
              </a:ext>
            </a:extLst>
          </p:cNvPr>
          <p:cNvGrpSpPr/>
          <p:nvPr/>
        </p:nvGrpSpPr>
        <p:grpSpPr>
          <a:xfrm>
            <a:off x="492369" y="1737292"/>
            <a:ext cx="11408228" cy="4246667"/>
            <a:chOff x="1684760" y="1735431"/>
            <a:chExt cx="10527336" cy="4246667"/>
          </a:xfrm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A6ACAA89-1D31-562E-DB5F-C5EB35A6B47E}"/>
                </a:ext>
              </a:extLst>
            </p:cNvPr>
            <p:cNvGrpSpPr/>
            <p:nvPr/>
          </p:nvGrpSpPr>
          <p:grpSpPr>
            <a:xfrm>
              <a:off x="2793304" y="1739154"/>
              <a:ext cx="9418792" cy="4242944"/>
              <a:chOff x="1975852" y="1142972"/>
              <a:chExt cx="9282858" cy="4739314"/>
            </a:xfrm>
          </p:grpSpPr>
          <p:grpSp>
            <p:nvGrpSpPr>
              <p:cNvPr id="2" name="Google Shape;1133;p36">
                <a:extLst>
                  <a:ext uri="{FF2B5EF4-FFF2-40B4-BE49-F238E27FC236}">
                    <a16:creationId xmlns:a16="http://schemas.microsoft.com/office/drawing/2014/main" id="{70730BF6-E9B0-6D6D-90C6-F8016F3EB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975895" y="1142972"/>
                <a:ext cx="9258160" cy="2098955"/>
                <a:chOff x="1466688" y="1394869"/>
                <a:chExt cx="2734600" cy="1290819"/>
              </a:xfrm>
            </p:grpSpPr>
            <p:sp>
              <p:nvSpPr>
                <p:cNvPr id="5" name="Google Shape;1134;p36">
                  <a:extLst>
                    <a:ext uri="{FF2B5EF4-FFF2-40B4-BE49-F238E27FC236}">
                      <a16:creationId xmlns:a16="http://schemas.microsoft.com/office/drawing/2014/main" id="{2BB6BB1E-9F71-4689-C250-1716DD6B2F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4963" y="1635238"/>
                  <a:ext cx="2186325" cy="158975"/>
                </a:xfrm>
                <a:custGeom>
                  <a:avLst/>
                  <a:gdLst>
                    <a:gd name="T0" fmla="*/ 2147483646 w 87453"/>
                    <a:gd name="T1" fmla="*/ 2147483646 h 6359"/>
                    <a:gd name="T2" fmla="*/ 2147483646 w 87453"/>
                    <a:gd name="T3" fmla="*/ 2147483646 h 6359"/>
                    <a:gd name="T4" fmla="*/ 2147483646 w 87453"/>
                    <a:gd name="T5" fmla="*/ 2147483646 h 6359"/>
                    <a:gd name="T6" fmla="*/ 2147483646 w 87453"/>
                    <a:gd name="T7" fmla="*/ 2147483646 h 6359"/>
                    <a:gd name="T8" fmla="*/ 2147483646 w 87453"/>
                    <a:gd name="T9" fmla="*/ 2147483646 h 63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453" h="6359" extrusionOk="0">
                      <a:moveTo>
                        <a:pt x="1" y="1"/>
                      </a:moveTo>
                      <a:lnTo>
                        <a:pt x="1" y="6359"/>
                      </a:lnTo>
                      <a:lnTo>
                        <a:pt x="87452" y="6359"/>
                      </a:lnTo>
                      <a:lnTo>
                        <a:pt x="87452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D17B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7" name="Google Shape;1135;p36">
                  <a:extLst>
                    <a:ext uri="{FF2B5EF4-FFF2-40B4-BE49-F238E27FC236}">
                      <a16:creationId xmlns:a16="http://schemas.microsoft.com/office/drawing/2014/main" id="{58E40E4A-E4FF-FD75-5F0C-EDCC18F870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688" y="1794188"/>
                  <a:ext cx="2734600" cy="891500"/>
                </a:xfrm>
                <a:custGeom>
                  <a:avLst/>
                  <a:gdLst>
                    <a:gd name="T0" fmla="*/ 0 w 109384"/>
                    <a:gd name="T1" fmla="*/ 2147483646 h 35660"/>
                    <a:gd name="T2" fmla="*/ 0 w 109384"/>
                    <a:gd name="T3" fmla="*/ 2147483646 h 35660"/>
                    <a:gd name="T4" fmla="*/ 2147483646 w 109384"/>
                    <a:gd name="T5" fmla="*/ 2147483646 h 35660"/>
                    <a:gd name="T6" fmla="*/ 2147483646 w 109384"/>
                    <a:gd name="T7" fmla="*/ 2147483646 h 35660"/>
                    <a:gd name="T8" fmla="*/ 2147483646 w 109384"/>
                    <a:gd name="T9" fmla="*/ 2147483646 h 35660"/>
                    <a:gd name="T10" fmla="*/ 0 w 109384"/>
                    <a:gd name="T11" fmla="*/ 2147483646 h 356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9384" h="35660" extrusionOk="0">
                      <a:moveTo>
                        <a:pt x="0" y="1"/>
                      </a:moveTo>
                      <a:lnTo>
                        <a:pt x="0" y="35660"/>
                      </a:lnTo>
                      <a:lnTo>
                        <a:pt x="101227" y="35660"/>
                      </a:lnTo>
                      <a:cubicBezTo>
                        <a:pt x="105728" y="35660"/>
                        <a:pt x="109383" y="32004"/>
                        <a:pt x="109383" y="27504"/>
                      </a:cubicBezTo>
                      <a:lnTo>
                        <a:pt x="109383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10" name="Google Shape;1136;p36">
                  <a:extLst>
                    <a:ext uri="{FF2B5EF4-FFF2-40B4-BE49-F238E27FC236}">
                      <a16:creationId xmlns:a16="http://schemas.microsoft.com/office/drawing/2014/main" id="{F5458BC5-30B0-7902-C9A4-E1E3316A2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701" y="1394869"/>
                  <a:ext cx="1626451" cy="399362"/>
                </a:xfrm>
                <a:custGeom>
                  <a:avLst/>
                  <a:gdLst>
                    <a:gd name="T0" fmla="*/ 0 w 29254"/>
                    <a:gd name="T1" fmla="*/ 0 h 15169"/>
                    <a:gd name="T2" fmla="*/ 29254 w 29254"/>
                    <a:gd name="T3" fmla="*/ 15169 h 15169"/>
                  </a:gdLst>
                  <a:ahLst/>
                  <a:cxnLst/>
                  <a:rect l="T0" t="T1" r="T2" b="T3"/>
                  <a:pathLst>
                    <a:path w="29254" h="15169" extrusionOk="0">
                      <a:moveTo>
                        <a:pt x="0" y="0"/>
                      </a:moveTo>
                      <a:lnTo>
                        <a:pt x="0" y="15169"/>
                      </a:lnTo>
                      <a:lnTo>
                        <a:pt x="29254" y="15169"/>
                      </a:lnTo>
                      <a:cubicBezTo>
                        <a:pt x="29254" y="6787"/>
                        <a:pt x="22468" y="0"/>
                        <a:pt x="1409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98A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>
                  <a:lvl1pPr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100"/>
                  </a:pPr>
                  <a:r>
                    <a:rPr lang="ar-SA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1- قائمة مرتبة (</a:t>
                  </a:r>
                  <a:r>
                    <a:rPr lang="en-US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Ordered List</a:t>
                  </a:r>
                  <a:r>
                    <a:rPr lang="ar-SA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)</a:t>
                  </a:r>
                  <a:endParaRPr lang="ar-SA" altLang="ar-SA" sz="1600" dirty="0">
                    <a:solidFill>
                      <a:srgbClr val="FFFFFF"/>
                    </a:solidFill>
                    <a:cs typeface="Fanan" pitchFamily="2" charset="-78"/>
                  </a:endParaRPr>
                </a:p>
              </p:txBody>
            </p:sp>
          </p:grpSp>
          <p:grpSp>
            <p:nvGrpSpPr>
              <p:cNvPr id="12" name="Google Shape;1144;p36">
                <a:extLst>
                  <a:ext uri="{FF2B5EF4-FFF2-40B4-BE49-F238E27FC236}">
                    <a16:creationId xmlns:a16="http://schemas.microsoft.com/office/drawing/2014/main" id="{8D9372D0-0AC8-EFD7-1BDE-1CE784A041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975895" y="3783331"/>
                <a:ext cx="9258160" cy="2098955"/>
                <a:chOff x="1466688" y="2955189"/>
                <a:chExt cx="2734600" cy="1290824"/>
              </a:xfrm>
            </p:grpSpPr>
            <p:sp>
              <p:nvSpPr>
                <p:cNvPr id="13" name="Google Shape;1145;p36">
                  <a:extLst>
                    <a:ext uri="{FF2B5EF4-FFF2-40B4-BE49-F238E27FC236}">
                      <a16:creationId xmlns:a16="http://schemas.microsoft.com/office/drawing/2014/main" id="{9C19BC5E-ECE3-2D20-FE03-00F0445F1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4963" y="3195563"/>
                  <a:ext cx="2186325" cy="158675"/>
                </a:xfrm>
                <a:custGeom>
                  <a:avLst/>
                  <a:gdLst>
                    <a:gd name="T0" fmla="*/ 2147483646 w 87453"/>
                    <a:gd name="T1" fmla="*/ 0 h 6347"/>
                    <a:gd name="T2" fmla="*/ 2147483646 w 87453"/>
                    <a:gd name="T3" fmla="*/ 2147483646 h 6347"/>
                    <a:gd name="T4" fmla="*/ 2147483646 w 87453"/>
                    <a:gd name="T5" fmla="*/ 2147483646 h 6347"/>
                    <a:gd name="T6" fmla="*/ 2147483646 w 87453"/>
                    <a:gd name="T7" fmla="*/ 0 h 6347"/>
                    <a:gd name="T8" fmla="*/ 2147483646 w 87453"/>
                    <a:gd name="T9" fmla="*/ 0 h 63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453" h="6347" extrusionOk="0">
                      <a:moveTo>
                        <a:pt x="1" y="0"/>
                      </a:moveTo>
                      <a:lnTo>
                        <a:pt x="1" y="6346"/>
                      </a:lnTo>
                      <a:lnTo>
                        <a:pt x="87452" y="6346"/>
                      </a:lnTo>
                      <a:lnTo>
                        <a:pt x="87452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14" name="Google Shape;1146;p36">
                  <a:extLst>
                    <a:ext uri="{FF2B5EF4-FFF2-40B4-BE49-F238E27FC236}">
                      <a16:creationId xmlns:a16="http://schemas.microsoft.com/office/drawing/2014/main" id="{FB61E5F5-43FD-21D3-9AE5-F7F5FE9FF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688" y="3354213"/>
                  <a:ext cx="2734600" cy="891800"/>
                </a:xfrm>
                <a:custGeom>
                  <a:avLst/>
                  <a:gdLst>
                    <a:gd name="T0" fmla="*/ 0 w 109384"/>
                    <a:gd name="T1" fmla="*/ 0 h 35672"/>
                    <a:gd name="T2" fmla="*/ 0 w 109384"/>
                    <a:gd name="T3" fmla="*/ 2147483646 h 35672"/>
                    <a:gd name="T4" fmla="*/ 2147483646 w 109384"/>
                    <a:gd name="T5" fmla="*/ 2147483646 h 35672"/>
                    <a:gd name="T6" fmla="*/ 2147483646 w 109384"/>
                    <a:gd name="T7" fmla="*/ 2147483646 h 35672"/>
                    <a:gd name="T8" fmla="*/ 2147483646 w 109384"/>
                    <a:gd name="T9" fmla="*/ 0 h 35672"/>
                    <a:gd name="T10" fmla="*/ 0 w 109384"/>
                    <a:gd name="T11" fmla="*/ 0 h 356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9384" h="35672" extrusionOk="0">
                      <a:moveTo>
                        <a:pt x="0" y="0"/>
                      </a:moveTo>
                      <a:lnTo>
                        <a:pt x="0" y="35671"/>
                      </a:lnTo>
                      <a:lnTo>
                        <a:pt x="101227" y="35671"/>
                      </a:lnTo>
                      <a:cubicBezTo>
                        <a:pt x="105728" y="35671"/>
                        <a:pt x="109383" y="32016"/>
                        <a:pt x="109383" y="27515"/>
                      </a:cubicBezTo>
                      <a:lnTo>
                        <a:pt x="10938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EEEE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00" tIns="121900" rIns="121900" bIns="121900" anchor="ctr"/>
                <a:lstStyle/>
                <a:p>
                  <a:endParaRPr lang="ar-SA" dirty="0"/>
                </a:p>
              </p:txBody>
            </p:sp>
            <p:sp>
              <p:nvSpPr>
                <p:cNvPr id="15" name="Google Shape;1147;p36">
                  <a:extLst>
                    <a:ext uri="{FF2B5EF4-FFF2-40B4-BE49-F238E27FC236}">
                      <a16:creationId xmlns:a16="http://schemas.microsoft.com/office/drawing/2014/main" id="{09C36E89-ED1A-F96A-85B0-DFA055ABE210}"/>
                    </a:ext>
                  </a:extLst>
                </p:cNvPr>
                <p:cNvSpPr/>
                <p:nvPr/>
              </p:nvSpPr>
              <p:spPr>
                <a:xfrm>
                  <a:off x="1466688" y="2955189"/>
                  <a:ext cx="1626464" cy="39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54" h="15158" extrusionOk="0">
                      <a:moveTo>
                        <a:pt x="0" y="0"/>
                      </a:moveTo>
                      <a:lnTo>
                        <a:pt x="0" y="15157"/>
                      </a:lnTo>
                      <a:lnTo>
                        <a:pt x="29254" y="15157"/>
                      </a:lnTo>
                      <a:cubicBezTo>
                        <a:pt x="29254" y="6787"/>
                        <a:pt x="22468" y="0"/>
                        <a:pt x="140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lIns="121900" tIns="121900" rIns="121900" bIns="121900" anchor="ctr"/>
                <a:lstStyle>
                  <a:lvl1pPr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5pPr>
                  <a:lvl6pPr marL="25146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6pPr>
                  <a:lvl7pPr marL="29718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7pPr>
                  <a:lvl8pPr marL="34290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8pPr>
                  <a:lvl9pPr marL="3886200" indent="-228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Calibri" panose="020F0502020204030204" pitchFamily="34" charset="0"/>
                    </a:defRPr>
                  </a:lvl9pPr>
                </a:lstStyle>
                <a:p>
                  <a:pPr>
                    <a:buClr>
                      <a:srgbClr val="000000"/>
                    </a:buClr>
                    <a:buSzPts val="1100"/>
                    <a:defRPr/>
                  </a:pPr>
                  <a:r>
                    <a:rPr lang="ar-SA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2- قائمة غير مرتبة (</a:t>
                  </a:r>
                  <a:r>
                    <a:rPr lang="en-US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Unorder List</a:t>
                  </a:r>
                  <a:r>
                    <a:rPr lang="ar-SA" altLang="ar-SA" sz="2800" dirty="0">
                      <a:solidFill>
                        <a:srgbClr val="FFFFFF"/>
                      </a:solidFill>
                      <a:latin typeface="Fira Sans Extra Condensed Mediu" charset="0"/>
                      <a:cs typeface="Fanan" pitchFamily="2" charset="-78"/>
                      <a:sym typeface="Fira Sans Extra Condensed Mediu" charset="0"/>
                    </a:rPr>
                    <a:t>)</a:t>
                  </a:r>
                  <a:endParaRPr lang="ar-SA" altLang="ar-SA" sz="1600" dirty="0">
                    <a:solidFill>
                      <a:srgbClr val="FFFFFF"/>
                    </a:solidFill>
                    <a:cs typeface="Fanan" pitchFamily="2" charset="-78"/>
                  </a:endParaRPr>
                </a:p>
              </p:txBody>
            </p:sp>
          </p:grp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593DED00-551D-E57A-F766-758F75BB4E1C}"/>
                  </a:ext>
                </a:extLst>
              </p:cNvPr>
              <p:cNvSpPr txBox="1"/>
              <p:nvPr/>
            </p:nvSpPr>
            <p:spPr>
              <a:xfrm>
                <a:off x="3547067" y="1955936"/>
                <a:ext cx="7686987" cy="515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Low"/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- يتم </a:t>
                </a:r>
                <a:r>
                  <a:rPr lang="ar-SA" sz="2400" dirty="0">
                    <a:solidFill>
                      <a:srgbClr val="0099A9"/>
                    </a:solidFill>
                    <a:latin typeface="Sakkal Majalla" panose="02000000000000000000" pitchFamily="2" charset="-78"/>
                    <a:cs typeface="Fanan" pitchFamily="2" charset="-78"/>
                  </a:rPr>
                  <a:t>اتباع تسلسل رقمي 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بحيث يتم ترقيم كل عنصر في القائمة . </a:t>
                </a:r>
              </a:p>
            </p:txBody>
          </p: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E32CECD3-B48E-EB3B-B2C8-14E53F755480}"/>
                  </a:ext>
                </a:extLst>
              </p:cNvPr>
              <p:cNvSpPr txBox="1"/>
              <p:nvPr/>
            </p:nvSpPr>
            <p:spPr>
              <a:xfrm>
                <a:off x="2500865" y="2450142"/>
                <a:ext cx="8708491" cy="653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Low"/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- يتم إنشائها بلغة </a:t>
                </a:r>
                <a:r>
                  <a:rPr lang="en-US" sz="2400" dirty="0">
                    <a:latin typeface="Sakkal Majalla" panose="02000000000000000000" pitchFamily="2" charset="-78"/>
                    <a:cs typeface="Fanan" pitchFamily="2" charset="-78"/>
                  </a:rPr>
                  <a:t>HTML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 باستخدام الوسم 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&lt; </a:t>
                </a:r>
                <a:r>
                  <a:rPr lang="en-US" sz="3200" dirty="0" err="1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ol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 &gt; </a:t>
                </a:r>
                <a:r>
                  <a:rPr lang="ar-SA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 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ووضع عناصرها باستخدام وسم 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&lt; li &gt;</a:t>
                </a:r>
                <a:endParaRPr lang="ar-SA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+mj-cs"/>
                </a:endParaRPr>
              </a:p>
            </p:txBody>
          </p:sp>
          <p:sp>
            <p:nvSpPr>
              <p:cNvPr id="20" name="مربع نص 19">
                <a:extLst>
                  <a:ext uri="{FF2B5EF4-FFF2-40B4-BE49-F238E27FC236}">
                    <a16:creationId xmlns:a16="http://schemas.microsoft.com/office/drawing/2014/main" id="{F5927F25-CDB4-02EB-CBB4-B9D664391AC1}"/>
                  </a:ext>
                </a:extLst>
              </p:cNvPr>
              <p:cNvSpPr txBox="1"/>
              <p:nvPr/>
            </p:nvSpPr>
            <p:spPr>
              <a:xfrm>
                <a:off x="3571723" y="4605743"/>
                <a:ext cx="7686987" cy="515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Low"/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- يتم تمييز عناصر هذه القائمة </a:t>
                </a:r>
                <a:r>
                  <a:rPr lang="ar-SA" sz="2400" dirty="0">
                    <a:solidFill>
                      <a:srgbClr val="0099A9"/>
                    </a:solidFill>
                    <a:latin typeface="Sakkal Majalla" panose="02000000000000000000" pitchFamily="2" charset="-78"/>
                    <a:cs typeface="Fanan" pitchFamily="2" charset="-78"/>
                  </a:rPr>
                  <a:t>بتعداد نقطي 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.</a:t>
                </a:r>
              </a:p>
            </p:txBody>
          </p:sp>
          <p:sp>
            <p:nvSpPr>
              <p:cNvPr id="22" name="مربع نص 21">
                <a:extLst>
                  <a:ext uri="{FF2B5EF4-FFF2-40B4-BE49-F238E27FC236}">
                    <a16:creationId xmlns:a16="http://schemas.microsoft.com/office/drawing/2014/main" id="{8D869D2D-4031-3289-BECA-14EBB334DF4B}"/>
                  </a:ext>
                </a:extLst>
              </p:cNvPr>
              <p:cNvSpPr txBox="1"/>
              <p:nvPr/>
            </p:nvSpPr>
            <p:spPr>
              <a:xfrm>
                <a:off x="1975852" y="5099949"/>
                <a:ext cx="9258160" cy="6531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Low"/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- يتم إنشائها بلغة </a:t>
                </a:r>
                <a:r>
                  <a:rPr lang="en-US" sz="2400" dirty="0">
                    <a:latin typeface="Sakkal Majalla" panose="02000000000000000000" pitchFamily="2" charset="-78"/>
                    <a:cs typeface="Fanan" pitchFamily="2" charset="-78"/>
                  </a:rPr>
                  <a:t>HTML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 باستخدام الوسم 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&lt; </a:t>
                </a:r>
                <a:r>
                  <a:rPr lang="en-US" sz="3200" dirty="0" err="1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ul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 &gt; </a:t>
                </a:r>
                <a:r>
                  <a:rPr lang="ar-SA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 </a:t>
                </a:r>
                <a:r>
                  <a:rPr lang="ar-SA" sz="2400" dirty="0">
                    <a:latin typeface="Sakkal Majalla" panose="02000000000000000000" pitchFamily="2" charset="-78"/>
                    <a:cs typeface="Fanan" pitchFamily="2" charset="-78"/>
                  </a:rPr>
                  <a:t>ووضع عناصرها باستخدام وسم </a:t>
                </a:r>
                <a:r>
                  <a:rPr lang="en-US" sz="3200" dirty="0">
                    <a:solidFill>
                      <a:srgbClr val="FF0000"/>
                    </a:solidFill>
                    <a:latin typeface="Sakkal Majalla" panose="02000000000000000000" pitchFamily="2" charset="-78"/>
                    <a:cs typeface="+mj-cs"/>
                  </a:rPr>
                  <a:t>&lt; li &gt;</a:t>
                </a:r>
                <a:endParaRPr lang="ar-SA" sz="3200" dirty="0">
                  <a:solidFill>
                    <a:srgbClr val="FF0000"/>
                  </a:solidFill>
                  <a:latin typeface="Sakkal Majalla" panose="02000000000000000000" pitchFamily="2" charset="-78"/>
                  <a:cs typeface="+mj-cs"/>
                </a:endParaRPr>
              </a:p>
            </p:txBody>
          </p:sp>
        </p:grpSp>
        <p:pic>
          <p:nvPicPr>
            <p:cNvPr id="2050" name="Picture 2" descr="Text,Font,Line,Material property,Logo,Symbol,Brand,Number,Label,Rectangle  #225797 - Free Icon Library">
              <a:extLst>
                <a:ext uri="{FF2B5EF4-FFF2-40B4-BE49-F238E27FC236}">
                  <a16:creationId xmlns:a16="http://schemas.microsoft.com/office/drawing/2014/main" id="{F687F6F2-806D-97EF-6576-72C7A30054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4760" y="1735431"/>
              <a:ext cx="2167053" cy="1911316"/>
            </a:xfrm>
            <a:prstGeom prst="rect">
              <a:avLst/>
            </a:prstGeom>
            <a:ln w="38100" cap="sq">
              <a:solidFill>
                <a:srgbClr val="D17B5C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Html, list, ul tag, unordered list icon - Download on Iconfinder">
              <a:extLst>
                <a:ext uri="{FF2B5EF4-FFF2-40B4-BE49-F238E27FC236}">
                  <a16:creationId xmlns:a16="http://schemas.microsoft.com/office/drawing/2014/main" id="{7A62D4DC-5E63-C4A4-65CF-FCAC648E7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9756" y="4060721"/>
              <a:ext cx="2167052" cy="1898199"/>
            </a:xfrm>
            <a:prstGeom prst="rect">
              <a:avLst/>
            </a:prstGeom>
            <a:ln w="38100" cap="sq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91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3353</TotalTime>
  <Words>1144</Words>
  <Application>Microsoft Office PowerPoint</Application>
  <PresentationFormat>شاشة عريضة</PresentationFormat>
  <Paragraphs>233</Paragraphs>
  <Slides>26</Slides>
  <Notes>25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40" baseType="lpstr">
      <vt:lpstr>微软雅黑</vt:lpstr>
      <vt:lpstr>Arial</vt:lpstr>
      <vt:lpstr>Calibri</vt:lpstr>
      <vt:lpstr>Calibri Light</vt:lpstr>
      <vt:lpstr>Century Gothic</vt:lpstr>
      <vt:lpstr>Consolas</vt:lpstr>
      <vt:lpstr>DejaVu Sans</vt:lpstr>
      <vt:lpstr>Dubai</vt:lpstr>
      <vt:lpstr>Fanan</vt:lpstr>
      <vt:lpstr>Fira Sans Extra Condensed Mediu</vt:lpstr>
      <vt:lpstr>Montserrat</vt:lpstr>
      <vt:lpstr>Pangolin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حسام بن الثقفي</cp:lastModifiedBy>
  <cp:revision>214</cp:revision>
  <dcterms:created xsi:type="dcterms:W3CDTF">2019-03-07T14:05:00Z</dcterms:created>
  <dcterms:modified xsi:type="dcterms:W3CDTF">2022-10-29T21:41:52Z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