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handoutMasterIdLst>
    <p:handoutMasterId r:id="rId36"/>
  </p:handoutMasterIdLst>
  <p:sldIdLst>
    <p:sldId id="300" r:id="rId2"/>
    <p:sldId id="270" r:id="rId3"/>
    <p:sldId id="296" r:id="rId4"/>
    <p:sldId id="271" r:id="rId5"/>
    <p:sldId id="272" r:id="rId6"/>
    <p:sldId id="258" r:id="rId7"/>
    <p:sldId id="295" r:id="rId8"/>
    <p:sldId id="302" r:id="rId9"/>
    <p:sldId id="257" r:id="rId10"/>
    <p:sldId id="259" r:id="rId11"/>
    <p:sldId id="298" r:id="rId12"/>
    <p:sldId id="276" r:id="rId13"/>
    <p:sldId id="277" r:id="rId14"/>
    <p:sldId id="278" r:id="rId15"/>
    <p:sldId id="260" r:id="rId16"/>
    <p:sldId id="294" r:id="rId17"/>
    <p:sldId id="280" r:id="rId18"/>
    <p:sldId id="281" r:id="rId19"/>
    <p:sldId id="282" r:id="rId20"/>
    <p:sldId id="283" r:id="rId21"/>
    <p:sldId id="304" r:id="rId22"/>
    <p:sldId id="261" r:id="rId23"/>
    <p:sldId id="262" r:id="rId24"/>
    <p:sldId id="263" r:id="rId25"/>
    <p:sldId id="264" r:id="rId26"/>
    <p:sldId id="265" r:id="rId27"/>
    <p:sldId id="266" r:id="rId28"/>
    <p:sldId id="284" r:id="rId29"/>
    <p:sldId id="293" r:id="rId30"/>
    <p:sldId id="267" r:id="rId31"/>
    <p:sldId id="286" r:id="rId32"/>
    <p:sldId id="275" r:id="rId33"/>
    <p:sldId id="301" r:id="rId3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381"/>
    <a:srgbClr val="FF6347"/>
    <a:srgbClr val="012148"/>
    <a:srgbClr val="ED6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60"/>
  </p:normalViewPr>
  <p:slideViewPr>
    <p:cSldViewPr snapToGrid="0">
      <p:cViewPr varScale="1">
        <p:scale>
          <a:sx n="68" d="100"/>
          <a:sy n="68" d="100"/>
        </p:scale>
        <p:origin x="258"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ورقة1!$B$1</c:f>
              <c:strCache>
                <c:ptCount val="1"/>
                <c:pt idx="0">
                  <c:v>سلسلة 1</c:v>
                </c:pt>
              </c:strCache>
            </c:strRef>
          </c:tx>
          <c:spPr>
            <a:solidFill>
              <a:schemeClr val="accent1"/>
            </a:solidFill>
            <a:ln>
              <a:noFill/>
            </a:ln>
            <a:effectLst/>
            <a:sp3d/>
          </c:spPr>
          <c:invertIfNegative val="0"/>
          <c:cat>
            <c:strRef>
              <c:f>ورقة1!$A$2:$A$5</c:f>
              <c:strCache>
                <c:ptCount val="4"/>
                <c:pt idx="0">
                  <c:v>شوكولاته</c:v>
                </c:pt>
                <c:pt idx="1">
                  <c:v>حليب</c:v>
                </c:pt>
                <c:pt idx="2">
                  <c:v>برتقال</c:v>
                </c:pt>
                <c:pt idx="3">
                  <c:v>فراولة</c:v>
                </c:pt>
              </c:strCache>
            </c:strRef>
          </c:cat>
          <c:val>
            <c:numRef>
              <c:f>ورقة1!$B$2:$B$5</c:f>
              <c:numCache>
                <c:formatCode>General</c:formatCode>
                <c:ptCount val="4"/>
                <c:pt idx="0">
                  <c:v>3</c:v>
                </c:pt>
                <c:pt idx="1">
                  <c:v>2</c:v>
                </c:pt>
                <c:pt idx="2">
                  <c:v>1</c:v>
                </c:pt>
                <c:pt idx="3">
                  <c:v>1</c:v>
                </c:pt>
              </c:numCache>
            </c:numRef>
          </c:val>
          <c:extLst>
            <c:ext xmlns:c16="http://schemas.microsoft.com/office/drawing/2014/chart" uri="{C3380CC4-5D6E-409C-BE32-E72D297353CC}">
              <c16:uniqueId val="{00000000-4CA9-4DC2-A78B-DF158381FE2C}"/>
            </c:ext>
          </c:extLst>
        </c:ser>
        <c:dLbls>
          <c:showLegendKey val="0"/>
          <c:showVal val="0"/>
          <c:showCatName val="0"/>
          <c:showSerName val="0"/>
          <c:showPercent val="0"/>
          <c:showBubbleSize val="0"/>
        </c:dLbls>
        <c:gapWidth val="150"/>
        <c:shape val="box"/>
        <c:axId val="1494100640"/>
        <c:axId val="1494095720"/>
        <c:axId val="0"/>
      </c:bar3DChart>
      <c:catAx>
        <c:axId val="1494100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494095720"/>
        <c:crosses val="autoZero"/>
        <c:auto val="1"/>
        <c:lblAlgn val="ctr"/>
        <c:lblOffset val="100"/>
        <c:noMultiLvlLbl val="0"/>
      </c:catAx>
      <c:valAx>
        <c:axId val="1494095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49410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7994D1"/>
      </a:solidFill>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5297E-5C84-406E-8BD3-63F91D8551D3}" type="doc">
      <dgm:prSet loTypeId="urn:microsoft.com/office/officeart/2005/8/layout/hProcess11" loCatId="process" qsTypeId="urn:microsoft.com/office/officeart/2005/8/quickstyle/simple1" qsCatId="simple" csTypeId="urn:microsoft.com/office/officeart/2005/8/colors/accent1_2" csCatId="accent1" phldr="1"/>
      <dgm:spPr/>
    </dgm:pt>
    <dgm:pt modelId="{9C7D2E91-F405-4B49-BD91-C5BA865E91CE}">
      <dgm:prSet phldrT="[نص]" custT="1"/>
      <dgm:spPr/>
      <dgm:t>
        <a:bodyPr/>
        <a:lstStyle/>
        <a:p>
          <a:pPr rtl="1"/>
          <a:r>
            <a:rPr lang="ar-SA" sz="2000" dirty="0"/>
            <a:t>...............</a:t>
          </a:r>
        </a:p>
      </dgm:t>
    </dgm:pt>
    <dgm:pt modelId="{DEA09F6A-CF45-4ED8-8BB0-3F401CCAE4F2}" type="parTrans" cxnId="{8F5D585F-A08F-4ADA-B345-BA643733C4DC}">
      <dgm:prSet/>
      <dgm:spPr/>
      <dgm:t>
        <a:bodyPr/>
        <a:lstStyle/>
        <a:p>
          <a:pPr rtl="1"/>
          <a:endParaRPr lang="ar-SA"/>
        </a:p>
      </dgm:t>
    </dgm:pt>
    <dgm:pt modelId="{4C52CCA5-8E2C-4D14-80EA-C9993C576E7A}" type="sibTrans" cxnId="{8F5D585F-A08F-4ADA-B345-BA643733C4DC}">
      <dgm:prSet/>
      <dgm:spPr/>
      <dgm:t>
        <a:bodyPr/>
        <a:lstStyle/>
        <a:p>
          <a:pPr rtl="1"/>
          <a:endParaRPr lang="ar-SA"/>
        </a:p>
      </dgm:t>
    </dgm:pt>
    <dgm:pt modelId="{9933D75F-86D0-4AD1-A931-83CAEF2FA03C}">
      <dgm:prSet phldrT="[نص]" custT="1"/>
      <dgm:spPr/>
      <dgm:t>
        <a:bodyPr/>
        <a:lstStyle/>
        <a:p>
          <a:pPr rtl="1"/>
          <a:r>
            <a:rPr lang="ar-SA" sz="2400" b="1" dirty="0"/>
            <a:t>القرارات</a:t>
          </a:r>
        </a:p>
      </dgm:t>
    </dgm:pt>
    <dgm:pt modelId="{8BF7E819-4B7D-4DF6-9114-5EE028C14C91}" type="parTrans" cxnId="{16E59B08-60AD-43EB-BB47-F9E11B5CB4A3}">
      <dgm:prSet/>
      <dgm:spPr/>
      <dgm:t>
        <a:bodyPr/>
        <a:lstStyle/>
        <a:p>
          <a:pPr rtl="1"/>
          <a:endParaRPr lang="ar-SA"/>
        </a:p>
      </dgm:t>
    </dgm:pt>
    <dgm:pt modelId="{16502316-B750-40F5-AF98-2D93FB673D91}" type="sibTrans" cxnId="{16E59B08-60AD-43EB-BB47-F9E11B5CB4A3}">
      <dgm:prSet/>
      <dgm:spPr/>
      <dgm:t>
        <a:bodyPr/>
        <a:lstStyle/>
        <a:p>
          <a:pPr rtl="1"/>
          <a:endParaRPr lang="ar-SA"/>
        </a:p>
      </dgm:t>
    </dgm:pt>
    <dgm:pt modelId="{FE7B58F3-8888-4066-AB16-5919EF516B3C}">
      <dgm:prSet phldrT="[نص]" custT="1"/>
      <dgm:spPr/>
      <dgm:t>
        <a:bodyPr/>
        <a:lstStyle/>
        <a:p>
          <a:pPr rtl="1"/>
          <a:r>
            <a:rPr lang="ar-SA" sz="2400" b="1" dirty="0"/>
            <a:t>المعلومات</a:t>
          </a:r>
        </a:p>
      </dgm:t>
    </dgm:pt>
    <dgm:pt modelId="{80F561F4-2B1C-482C-8E32-1CC087B1AC07}" type="parTrans" cxnId="{69981B33-82F5-4132-A4F4-26EBD969D544}">
      <dgm:prSet/>
      <dgm:spPr/>
      <dgm:t>
        <a:bodyPr/>
        <a:lstStyle/>
        <a:p>
          <a:pPr rtl="1"/>
          <a:endParaRPr lang="ar-SA"/>
        </a:p>
      </dgm:t>
    </dgm:pt>
    <dgm:pt modelId="{752477A1-B5A6-480F-9CB9-AD29F442B36D}" type="sibTrans" cxnId="{69981B33-82F5-4132-A4F4-26EBD969D544}">
      <dgm:prSet/>
      <dgm:spPr/>
      <dgm:t>
        <a:bodyPr/>
        <a:lstStyle/>
        <a:p>
          <a:pPr rtl="1"/>
          <a:endParaRPr lang="ar-SA"/>
        </a:p>
      </dgm:t>
    </dgm:pt>
    <dgm:pt modelId="{2DE7C017-A9BE-4A78-B640-2775E0D54950}">
      <dgm:prSet phldrT="[نص]" custT="1"/>
      <dgm:spPr/>
      <dgm:t>
        <a:bodyPr/>
        <a:lstStyle/>
        <a:p>
          <a:pPr rtl="1"/>
          <a:r>
            <a:rPr lang="ar-SA" sz="2000" dirty="0"/>
            <a:t>...............</a:t>
          </a:r>
        </a:p>
      </dgm:t>
    </dgm:pt>
    <dgm:pt modelId="{D853962E-00C4-4287-BF69-8B0ABABF0D15}" type="parTrans" cxnId="{0921E1D8-E31E-44BC-ADE5-10C84E81CE10}">
      <dgm:prSet/>
      <dgm:spPr/>
      <dgm:t>
        <a:bodyPr/>
        <a:lstStyle/>
        <a:p>
          <a:pPr rtl="1"/>
          <a:endParaRPr lang="ar-SA"/>
        </a:p>
      </dgm:t>
    </dgm:pt>
    <dgm:pt modelId="{72EA0C2A-2A94-4136-AB1A-2E253FC461AB}" type="sibTrans" cxnId="{0921E1D8-E31E-44BC-ADE5-10C84E81CE10}">
      <dgm:prSet/>
      <dgm:spPr/>
      <dgm:t>
        <a:bodyPr/>
        <a:lstStyle/>
        <a:p>
          <a:pPr rtl="1"/>
          <a:endParaRPr lang="ar-SA"/>
        </a:p>
      </dgm:t>
    </dgm:pt>
    <dgm:pt modelId="{DC984E16-ACC9-48D9-A567-D4BBCFFB0348}" type="pres">
      <dgm:prSet presAssocID="{B5E5297E-5C84-406E-8BD3-63F91D8551D3}" presName="Name0" presStyleCnt="0">
        <dgm:presLayoutVars>
          <dgm:dir val="rev"/>
          <dgm:resizeHandles val="exact"/>
        </dgm:presLayoutVars>
      </dgm:prSet>
      <dgm:spPr/>
    </dgm:pt>
    <dgm:pt modelId="{1E2E8EFC-BFD1-4438-889C-CCB6125E6B6D}" type="pres">
      <dgm:prSet presAssocID="{B5E5297E-5C84-406E-8BD3-63F91D8551D3}" presName="arrow" presStyleLbl="bgShp" presStyleIdx="0" presStyleCnt="1"/>
      <dgm:spPr>
        <a:solidFill>
          <a:srgbClr val="435183"/>
        </a:solidFill>
      </dgm:spPr>
    </dgm:pt>
    <dgm:pt modelId="{ED306022-EE11-4776-9F3B-06400623F73E}" type="pres">
      <dgm:prSet presAssocID="{B5E5297E-5C84-406E-8BD3-63F91D8551D3}" presName="points" presStyleCnt="0"/>
      <dgm:spPr/>
    </dgm:pt>
    <dgm:pt modelId="{D4ED0804-1141-4F10-895E-130C5131CA4E}" type="pres">
      <dgm:prSet presAssocID="{9C7D2E91-F405-4B49-BD91-C5BA865E91CE}" presName="compositeA" presStyleCnt="0"/>
      <dgm:spPr/>
    </dgm:pt>
    <dgm:pt modelId="{4F57234C-05AE-424C-8348-EADDD157DF22}" type="pres">
      <dgm:prSet presAssocID="{9C7D2E91-F405-4B49-BD91-C5BA865E91CE}" presName="textA" presStyleLbl="revTx" presStyleIdx="0" presStyleCnt="4" custLinFactNeighborY="-1105">
        <dgm:presLayoutVars>
          <dgm:bulletEnabled val="1"/>
        </dgm:presLayoutVars>
      </dgm:prSet>
      <dgm:spPr/>
    </dgm:pt>
    <dgm:pt modelId="{B9048F66-F010-45AB-8E07-0C9965E3C447}" type="pres">
      <dgm:prSet presAssocID="{9C7D2E91-F405-4B49-BD91-C5BA865E91CE}" presName="circleA" presStyleLbl="node1" presStyleIdx="0" presStyleCnt="4"/>
      <dgm:spPr>
        <a:solidFill>
          <a:schemeClr val="bg1"/>
        </a:solidFill>
        <a:ln>
          <a:solidFill>
            <a:schemeClr val="bg1"/>
          </a:solidFill>
        </a:ln>
      </dgm:spPr>
    </dgm:pt>
    <dgm:pt modelId="{8D232078-FF0B-4E43-A69F-870B7086F378}" type="pres">
      <dgm:prSet presAssocID="{9C7D2E91-F405-4B49-BD91-C5BA865E91CE}" presName="spaceA" presStyleCnt="0"/>
      <dgm:spPr/>
    </dgm:pt>
    <dgm:pt modelId="{D1194987-8FBE-4BC3-AE8B-E0E73350756A}" type="pres">
      <dgm:prSet presAssocID="{4C52CCA5-8E2C-4D14-80EA-C9993C576E7A}" presName="space" presStyleCnt="0"/>
      <dgm:spPr/>
    </dgm:pt>
    <dgm:pt modelId="{3FA1DFC3-4B60-49E9-AD54-647614AEA70F}" type="pres">
      <dgm:prSet presAssocID="{FE7B58F3-8888-4066-AB16-5919EF516B3C}" presName="compositeB" presStyleCnt="0"/>
      <dgm:spPr/>
    </dgm:pt>
    <dgm:pt modelId="{79799B49-5572-434C-BFD6-6C009B230036}" type="pres">
      <dgm:prSet presAssocID="{FE7B58F3-8888-4066-AB16-5919EF516B3C}" presName="textB" presStyleLbl="revTx" presStyleIdx="1" presStyleCnt="4">
        <dgm:presLayoutVars>
          <dgm:bulletEnabled val="1"/>
        </dgm:presLayoutVars>
      </dgm:prSet>
      <dgm:spPr/>
    </dgm:pt>
    <dgm:pt modelId="{B90D85BC-0874-46F7-AB17-31A02854342B}" type="pres">
      <dgm:prSet presAssocID="{FE7B58F3-8888-4066-AB16-5919EF516B3C}" presName="circleB" presStyleLbl="node1" presStyleIdx="1" presStyleCnt="4"/>
      <dgm:spPr>
        <a:solidFill>
          <a:schemeClr val="bg1"/>
        </a:solidFill>
        <a:ln>
          <a:solidFill>
            <a:schemeClr val="bg1"/>
          </a:solidFill>
        </a:ln>
      </dgm:spPr>
    </dgm:pt>
    <dgm:pt modelId="{963ADB80-5029-40A8-B23E-7FC135868137}" type="pres">
      <dgm:prSet presAssocID="{FE7B58F3-8888-4066-AB16-5919EF516B3C}" presName="spaceB" presStyleCnt="0"/>
      <dgm:spPr/>
    </dgm:pt>
    <dgm:pt modelId="{CA9D4FEC-EF27-4964-A585-62937BDB9925}" type="pres">
      <dgm:prSet presAssocID="{752477A1-B5A6-480F-9CB9-AD29F442B36D}" presName="space" presStyleCnt="0"/>
      <dgm:spPr/>
    </dgm:pt>
    <dgm:pt modelId="{73483750-E8F8-45F5-BFD5-7CFC30126549}" type="pres">
      <dgm:prSet presAssocID="{2DE7C017-A9BE-4A78-B640-2775E0D54950}" presName="compositeA" presStyleCnt="0"/>
      <dgm:spPr/>
    </dgm:pt>
    <dgm:pt modelId="{A98A3E01-8144-4115-AA27-361892A8CEE9}" type="pres">
      <dgm:prSet presAssocID="{2DE7C017-A9BE-4A78-B640-2775E0D54950}" presName="textA" presStyleLbl="revTx" presStyleIdx="2" presStyleCnt="4" custLinFactNeighborY="-1105">
        <dgm:presLayoutVars>
          <dgm:bulletEnabled val="1"/>
        </dgm:presLayoutVars>
      </dgm:prSet>
      <dgm:spPr/>
    </dgm:pt>
    <dgm:pt modelId="{A70CBE55-E64D-4863-B9D6-DC17A85FB808}" type="pres">
      <dgm:prSet presAssocID="{2DE7C017-A9BE-4A78-B640-2775E0D54950}" presName="circleA" presStyleLbl="node1" presStyleIdx="2" presStyleCnt="4"/>
      <dgm:spPr>
        <a:solidFill>
          <a:schemeClr val="bg1"/>
        </a:solidFill>
        <a:ln>
          <a:solidFill>
            <a:schemeClr val="bg1"/>
          </a:solidFill>
        </a:ln>
      </dgm:spPr>
    </dgm:pt>
    <dgm:pt modelId="{C0C92B1D-79FD-4ACB-81D3-66FA67B0C9D0}" type="pres">
      <dgm:prSet presAssocID="{2DE7C017-A9BE-4A78-B640-2775E0D54950}" presName="spaceA" presStyleCnt="0"/>
      <dgm:spPr/>
    </dgm:pt>
    <dgm:pt modelId="{F781CF7B-F3F3-4E26-BD1D-CDAA2F0B1AFD}" type="pres">
      <dgm:prSet presAssocID="{72EA0C2A-2A94-4136-AB1A-2E253FC461AB}" presName="space" presStyleCnt="0"/>
      <dgm:spPr/>
    </dgm:pt>
    <dgm:pt modelId="{D41F2E1C-E637-4A70-AC6C-2C37154E7BCC}" type="pres">
      <dgm:prSet presAssocID="{9933D75F-86D0-4AD1-A931-83CAEF2FA03C}" presName="compositeB" presStyleCnt="0"/>
      <dgm:spPr/>
    </dgm:pt>
    <dgm:pt modelId="{D19D8549-DDEB-47D7-8E08-FC490515A4DB}" type="pres">
      <dgm:prSet presAssocID="{9933D75F-86D0-4AD1-A931-83CAEF2FA03C}" presName="textB" presStyleLbl="revTx" presStyleIdx="3" presStyleCnt="4">
        <dgm:presLayoutVars>
          <dgm:bulletEnabled val="1"/>
        </dgm:presLayoutVars>
      </dgm:prSet>
      <dgm:spPr/>
    </dgm:pt>
    <dgm:pt modelId="{E22F79C8-761C-4917-A18A-361A8BE69A5F}" type="pres">
      <dgm:prSet presAssocID="{9933D75F-86D0-4AD1-A931-83CAEF2FA03C}" presName="circleB" presStyleLbl="node1" presStyleIdx="3" presStyleCnt="4"/>
      <dgm:spPr>
        <a:solidFill>
          <a:schemeClr val="bg1"/>
        </a:solidFill>
        <a:ln>
          <a:solidFill>
            <a:schemeClr val="bg1"/>
          </a:solidFill>
        </a:ln>
      </dgm:spPr>
    </dgm:pt>
    <dgm:pt modelId="{F97CDF40-5CCD-48DD-8807-67D3A7EF4E9A}" type="pres">
      <dgm:prSet presAssocID="{9933D75F-86D0-4AD1-A931-83CAEF2FA03C}" presName="spaceB" presStyleCnt="0"/>
      <dgm:spPr/>
    </dgm:pt>
  </dgm:ptLst>
  <dgm:cxnLst>
    <dgm:cxn modelId="{16E59B08-60AD-43EB-BB47-F9E11B5CB4A3}" srcId="{B5E5297E-5C84-406E-8BD3-63F91D8551D3}" destId="{9933D75F-86D0-4AD1-A931-83CAEF2FA03C}" srcOrd="3" destOrd="0" parTransId="{8BF7E819-4B7D-4DF6-9114-5EE028C14C91}" sibTransId="{16502316-B750-40F5-AF98-2D93FB673D91}"/>
    <dgm:cxn modelId="{C7DCE411-C4D8-49D3-806B-169935FF78C7}" type="presOf" srcId="{9933D75F-86D0-4AD1-A931-83CAEF2FA03C}" destId="{D19D8549-DDEB-47D7-8E08-FC490515A4DB}" srcOrd="0" destOrd="0" presId="urn:microsoft.com/office/officeart/2005/8/layout/hProcess11"/>
    <dgm:cxn modelId="{69981B33-82F5-4132-A4F4-26EBD969D544}" srcId="{B5E5297E-5C84-406E-8BD3-63F91D8551D3}" destId="{FE7B58F3-8888-4066-AB16-5919EF516B3C}" srcOrd="1" destOrd="0" parTransId="{80F561F4-2B1C-482C-8E32-1CC087B1AC07}" sibTransId="{752477A1-B5A6-480F-9CB9-AD29F442B36D}"/>
    <dgm:cxn modelId="{8F5D585F-A08F-4ADA-B345-BA643733C4DC}" srcId="{B5E5297E-5C84-406E-8BD3-63F91D8551D3}" destId="{9C7D2E91-F405-4B49-BD91-C5BA865E91CE}" srcOrd="0" destOrd="0" parTransId="{DEA09F6A-CF45-4ED8-8BB0-3F401CCAE4F2}" sibTransId="{4C52CCA5-8E2C-4D14-80EA-C9993C576E7A}"/>
    <dgm:cxn modelId="{0921E1D8-E31E-44BC-ADE5-10C84E81CE10}" srcId="{B5E5297E-5C84-406E-8BD3-63F91D8551D3}" destId="{2DE7C017-A9BE-4A78-B640-2775E0D54950}" srcOrd="2" destOrd="0" parTransId="{D853962E-00C4-4287-BF69-8B0ABABF0D15}" sibTransId="{72EA0C2A-2A94-4136-AB1A-2E253FC461AB}"/>
    <dgm:cxn modelId="{E3AD0FE0-026E-43B2-BE7B-A936D45AD6CB}" type="presOf" srcId="{2DE7C017-A9BE-4A78-B640-2775E0D54950}" destId="{A98A3E01-8144-4115-AA27-361892A8CEE9}" srcOrd="0" destOrd="0" presId="urn:microsoft.com/office/officeart/2005/8/layout/hProcess11"/>
    <dgm:cxn modelId="{482DBCE4-00EF-4DAE-ADC0-40A70A834BCD}" type="presOf" srcId="{FE7B58F3-8888-4066-AB16-5919EF516B3C}" destId="{79799B49-5572-434C-BFD6-6C009B230036}" srcOrd="0" destOrd="0" presId="urn:microsoft.com/office/officeart/2005/8/layout/hProcess11"/>
    <dgm:cxn modelId="{9C02A6E8-6012-47F0-B5F0-38BD98BF1C0B}" type="presOf" srcId="{9C7D2E91-F405-4B49-BD91-C5BA865E91CE}" destId="{4F57234C-05AE-424C-8348-EADDD157DF22}" srcOrd="0" destOrd="0" presId="urn:microsoft.com/office/officeart/2005/8/layout/hProcess11"/>
    <dgm:cxn modelId="{15DED9FE-3CE9-4630-9866-4F6C13A0510D}" type="presOf" srcId="{B5E5297E-5C84-406E-8BD3-63F91D8551D3}" destId="{DC984E16-ACC9-48D9-A567-D4BBCFFB0348}" srcOrd="0" destOrd="0" presId="urn:microsoft.com/office/officeart/2005/8/layout/hProcess11"/>
    <dgm:cxn modelId="{2C7D2694-239D-4792-9DE5-A1135D88C7FA}" type="presParOf" srcId="{DC984E16-ACC9-48D9-A567-D4BBCFFB0348}" destId="{1E2E8EFC-BFD1-4438-889C-CCB6125E6B6D}" srcOrd="0" destOrd="0" presId="urn:microsoft.com/office/officeart/2005/8/layout/hProcess11"/>
    <dgm:cxn modelId="{5F1D6354-328A-4891-B9BB-AADC51769036}" type="presParOf" srcId="{DC984E16-ACC9-48D9-A567-D4BBCFFB0348}" destId="{ED306022-EE11-4776-9F3B-06400623F73E}" srcOrd="1" destOrd="0" presId="urn:microsoft.com/office/officeart/2005/8/layout/hProcess11"/>
    <dgm:cxn modelId="{CC856CF7-48F4-4FF1-B27C-EF19DB788F7E}" type="presParOf" srcId="{ED306022-EE11-4776-9F3B-06400623F73E}" destId="{D4ED0804-1141-4F10-895E-130C5131CA4E}" srcOrd="0" destOrd="0" presId="urn:microsoft.com/office/officeart/2005/8/layout/hProcess11"/>
    <dgm:cxn modelId="{BBDD93BF-1F67-4EA1-B400-214FF76D227D}" type="presParOf" srcId="{D4ED0804-1141-4F10-895E-130C5131CA4E}" destId="{4F57234C-05AE-424C-8348-EADDD157DF22}" srcOrd="0" destOrd="0" presId="urn:microsoft.com/office/officeart/2005/8/layout/hProcess11"/>
    <dgm:cxn modelId="{93E8A888-CB99-4C03-96FA-B0B41EDDC195}" type="presParOf" srcId="{D4ED0804-1141-4F10-895E-130C5131CA4E}" destId="{B9048F66-F010-45AB-8E07-0C9965E3C447}" srcOrd="1" destOrd="0" presId="urn:microsoft.com/office/officeart/2005/8/layout/hProcess11"/>
    <dgm:cxn modelId="{DB90F74E-2A9B-4A24-A629-D8A7C99941C5}" type="presParOf" srcId="{D4ED0804-1141-4F10-895E-130C5131CA4E}" destId="{8D232078-FF0B-4E43-A69F-870B7086F378}" srcOrd="2" destOrd="0" presId="urn:microsoft.com/office/officeart/2005/8/layout/hProcess11"/>
    <dgm:cxn modelId="{0A37BEBC-3345-4443-8EC0-E23FBF3F33E4}" type="presParOf" srcId="{ED306022-EE11-4776-9F3B-06400623F73E}" destId="{D1194987-8FBE-4BC3-AE8B-E0E73350756A}" srcOrd="1" destOrd="0" presId="urn:microsoft.com/office/officeart/2005/8/layout/hProcess11"/>
    <dgm:cxn modelId="{EC2663B1-BE47-4D1D-A95C-E0EEDDBD9CFE}" type="presParOf" srcId="{ED306022-EE11-4776-9F3B-06400623F73E}" destId="{3FA1DFC3-4B60-49E9-AD54-647614AEA70F}" srcOrd="2" destOrd="0" presId="urn:microsoft.com/office/officeart/2005/8/layout/hProcess11"/>
    <dgm:cxn modelId="{72F3F592-98D4-4F0F-9D29-2EC3BCF3BDBE}" type="presParOf" srcId="{3FA1DFC3-4B60-49E9-AD54-647614AEA70F}" destId="{79799B49-5572-434C-BFD6-6C009B230036}" srcOrd="0" destOrd="0" presId="urn:microsoft.com/office/officeart/2005/8/layout/hProcess11"/>
    <dgm:cxn modelId="{BC7845C4-1956-4D51-B0C0-2F4FDE330810}" type="presParOf" srcId="{3FA1DFC3-4B60-49E9-AD54-647614AEA70F}" destId="{B90D85BC-0874-46F7-AB17-31A02854342B}" srcOrd="1" destOrd="0" presId="urn:microsoft.com/office/officeart/2005/8/layout/hProcess11"/>
    <dgm:cxn modelId="{54002A65-14ED-4D68-B9EC-8D6757B6A889}" type="presParOf" srcId="{3FA1DFC3-4B60-49E9-AD54-647614AEA70F}" destId="{963ADB80-5029-40A8-B23E-7FC135868137}" srcOrd="2" destOrd="0" presId="urn:microsoft.com/office/officeart/2005/8/layout/hProcess11"/>
    <dgm:cxn modelId="{AE330DFD-3619-443F-BF57-EE797290A612}" type="presParOf" srcId="{ED306022-EE11-4776-9F3B-06400623F73E}" destId="{CA9D4FEC-EF27-4964-A585-62937BDB9925}" srcOrd="3" destOrd="0" presId="urn:microsoft.com/office/officeart/2005/8/layout/hProcess11"/>
    <dgm:cxn modelId="{77E65468-B7EE-43DB-90CA-6424C3CE2036}" type="presParOf" srcId="{ED306022-EE11-4776-9F3B-06400623F73E}" destId="{73483750-E8F8-45F5-BFD5-7CFC30126549}" srcOrd="4" destOrd="0" presId="urn:microsoft.com/office/officeart/2005/8/layout/hProcess11"/>
    <dgm:cxn modelId="{5EBF7F3C-74C2-46DD-B8C8-344CA1253B75}" type="presParOf" srcId="{73483750-E8F8-45F5-BFD5-7CFC30126549}" destId="{A98A3E01-8144-4115-AA27-361892A8CEE9}" srcOrd="0" destOrd="0" presId="urn:microsoft.com/office/officeart/2005/8/layout/hProcess11"/>
    <dgm:cxn modelId="{8FC46204-03C0-438D-8819-A437E174AACA}" type="presParOf" srcId="{73483750-E8F8-45F5-BFD5-7CFC30126549}" destId="{A70CBE55-E64D-4863-B9D6-DC17A85FB808}" srcOrd="1" destOrd="0" presId="urn:microsoft.com/office/officeart/2005/8/layout/hProcess11"/>
    <dgm:cxn modelId="{D9204A37-5DEE-4F31-90B3-23FB428FA5AD}" type="presParOf" srcId="{73483750-E8F8-45F5-BFD5-7CFC30126549}" destId="{C0C92B1D-79FD-4ACB-81D3-66FA67B0C9D0}" srcOrd="2" destOrd="0" presId="urn:microsoft.com/office/officeart/2005/8/layout/hProcess11"/>
    <dgm:cxn modelId="{F108CFEE-8EAB-4862-B7C3-55C19B8DF43A}" type="presParOf" srcId="{ED306022-EE11-4776-9F3B-06400623F73E}" destId="{F781CF7B-F3F3-4E26-BD1D-CDAA2F0B1AFD}" srcOrd="5" destOrd="0" presId="urn:microsoft.com/office/officeart/2005/8/layout/hProcess11"/>
    <dgm:cxn modelId="{DA8008C4-7650-4AAA-8A52-69002C2B9FB1}" type="presParOf" srcId="{ED306022-EE11-4776-9F3B-06400623F73E}" destId="{D41F2E1C-E637-4A70-AC6C-2C37154E7BCC}" srcOrd="6" destOrd="0" presId="urn:microsoft.com/office/officeart/2005/8/layout/hProcess11"/>
    <dgm:cxn modelId="{03AB848D-41DA-46F6-9D40-EB13F003484C}" type="presParOf" srcId="{D41F2E1C-E637-4A70-AC6C-2C37154E7BCC}" destId="{D19D8549-DDEB-47D7-8E08-FC490515A4DB}" srcOrd="0" destOrd="0" presId="urn:microsoft.com/office/officeart/2005/8/layout/hProcess11"/>
    <dgm:cxn modelId="{A2D7C09A-1D24-4EF5-AD9D-7718CCF1C08C}" type="presParOf" srcId="{D41F2E1C-E637-4A70-AC6C-2C37154E7BCC}" destId="{E22F79C8-761C-4917-A18A-361A8BE69A5F}" srcOrd="1" destOrd="0" presId="urn:microsoft.com/office/officeart/2005/8/layout/hProcess11"/>
    <dgm:cxn modelId="{B40EDD44-4405-4DF9-94BB-145CD0AA856A}" type="presParOf" srcId="{D41F2E1C-E637-4A70-AC6C-2C37154E7BCC}" destId="{F97CDF40-5CCD-48DD-8807-67D3A7EF4E9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E8EFC-BFD1-4438-889C-CCB6125E6B6D}">
      <dsp:nvSpPr>
        <dsp:cNvPr id="0" name=""/>
        <dsp:cNvSpPr/>
      </dsp:nvSpPr>
      <dsp:spPr>
        <a:xfrm rot="10800000">
          <a:off x="0" y="1292542"/>
          <a:ext cx="8240557" cy="1723389"/>
        </a:xfrm>
        <a:prstGeom prst="notchedRightArrow">
          <a:avLst/>
        </a:prstGeom>
        <a:solidFill>
          <a:srgbClr val="435183"/>
        </a:solidFill>
        <a:ln>
          <a:noFill/>
        </a:ln>
        <a:effectLst/>
      </dsp:spPr>
      <dsp:style>
        <a:lnRef idx="0">
          <a:scrgbClr r="0" g="0" b="0"/>
        </a:lnRef>
        <a:fillRef idx="1">
          <a:scrgbClr r="0" g="0" b="0"/>
        </a:fillRef>
        <a:effectRef idx="0">
          <a:scrgbClr r="0" g="0" b="0"/>
        </a:effectRef>
        <a:fontRef idx="minor"/>
      </dsp:style>
    </dsp:sp>
    <dsp:sp modelId="{4F57234C-05AE-424C-8348-EADDD157DF22}">
      <dsp:nvSpPr>
        <dsp:cNvPr id="0" name=""/>
        <dsp:cNvSpPr/>
      </dsp:nvSpPr>
      <dsp:spPr>
        <a:xfrm>
          <a:off x="6451525" y="0"/>
          <a:ext cx="1785319" cy="172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rtl="1">
            <a:lnSpc>
              <a:spcPct val="90000"/>
            </a:lnSpc>
            <a:spcBef>
              <a:spcPct val="0"/>
            </a:spcBef>
            <a:spcAft>
              <a:spcPct val="35000"/>
            </a:spcAft>
            <a:buNone/>
          </a:pPr>
          <a:r>
            <a:rPr lang="ar-SA" sz="2000" kern="1200" dirty="0"/>
            <a:t>...............</a:t>
          </a:r>
        </a:p>
      </dsp:txBody>
      <dsp:txXfrm>
        <a:off x="6451525" y="0"/>
        <a:ext cx="1785319" cy="1723389"/>
      </dsp:txXfrm>
    </dsp:sp>
    <dsp:sp modelId="{B9048F66-F010-45AB-8E07-0C9965E3C447}">
      <dsp:nvSpPr>
        <dsp:cNvPr id="0" name=""/>
        <dsp:cNvSpPr/>
      </dsp:nvSpPr>
      <dsp:spPr>
        <a:xfrm>
          <a:off x="7128761" y="1938813"/>
          <a:ext cx="430847" cy="430847"/>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99B49-5572-434C-BFD6-6C009B230036}">
      <dsp:nvSpPr>
        <dsp:cNvPr id="0" name=""/>
        <dsp:cNvSpPr/>
      </dsp:nvSpPr>
      <dsp:spPr>
        <a:xfrm>
          <a:off x="4576939" y="2585084"/>
          <a:ext cx="1785319" cy="172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rtl="1">
            <a:lnSpc>
              <a:spcPct val="90000"/>
            </a:lnSpc>
            <a:spcBef>
              <a:spcPct val="0"/>
            </a:spcBef>
            <a:spcAft>
              <a:spcPct val="35000"/>
            </a:spcAft>
            <a:buNone/>
          </a:pPr>
          <a:r>
            <a:rPr lang="ar-SA" sz="2400" b="1" kern="1200" dirty="0"/>
            <a:t>المعلومات</a:t>
          </a:r>
        </a:p>
      </dsp:txBody>
      <dsp:txXfrm>
        <a:off x="4576939" y="2585084"/>
        <a:ext cx="1785319" cy="1723389"/>
      </dsp:txXfrm>
    </dsp:sp>
    <dsp:sp modelId="{B90D85BC-0874-46F7-AB17-31A02854342B}">
      <dsp:nvSpPr>
        <dsp:cNvPr id="0" name=""/>
        <dsp:cNvSpPr/>
      </dsp:nvSpPr>
      <dsp:spPr>
        <a:xfrm>
          <a:off x="5254175" y="1938813"/>
          <a:ext cx="430847" cy="430847"/>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A3E01-8144-4115-AA27-361892A8CEE9}">
      <dsp:nvSpPr>
        <dsp:cNvPr id="0" name=""/>
        <dsp:cNvSpPr/>
      </dsp:nvSpPr>
      <dsp:spPr>
        <a:xfrm>
          <a:off x="2702353" y="0"/>
          <a:ext cx="1785319" cy="172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rtl="1">
            <a:lnSpc>
              <a:spcPct val="90000"/>
            </a:lnSpc>
            <a:spcBef>
              <a:spcPct val="0"/>
            </a:spcBef>
            <a:spcAft>
              <a:spcPct val="35000"/>
            </a:spcAft>
            <a:buNone/>
          </a:pPr>
          <a:r>
            <a:rPr lang="ar-SA" sz="2000" kern="1200" dirty="0"/>
            <a:t>...............</a:t>
          </a:r>
        </a:p>
      </dsp:txBody>
      <dsp:txXfrm>
        <a:off x="2702353" y="0"/>
        <a:ext cx="1785319" cy="1723389"/>
      </dsp:txXfrm>
    </dsp:sp>
    <dsp:sp modelId="{A70CBE55-E64D-4863-B9D6-DC17A85FB808}">
      <dsp:nvSpPr>
        <dsp:cNvPr id="0" name=""/>
        <dsp:cNvSpPr/>
      </dsp:nvSpPr>
      <dsp:spPr>
        <a:xfrm>
          <a:off x="3379589" y="1938813"/>
          <a:ext cx="430847" cy="430847"/>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D8549-DDEB-47D7-8E08-FC490515A4DB}">
      <dsp:nvSpPr>
        <dsp:cNvPr id="0" name=""/>
        <dsp:cNvSpPr/>
      </dsp:nvSpPr>
      <dsp:spPr>
        <a:xfrm>
          <a:off x="827767" y="2585084"/>
          <a:ext cx="1785319" cy="172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rtl="1">
            <a:lnSpc>
              <a:spcPct val="90000"/>
            </a:lnSpc>
            <a:spcBef>
              <a:spcPct val="0"/>
            </a:spcBef>
            <a:spcAft>
              <a:spcPct val="35000"/>
            </a:spcAft>
            <a:buNone/>
          </a:pPr>
          <a:r>
            <a:rPr lang="ar-SA" sz="2400" b="1" kern="1200" dirty="0"/>
            <a:t>القرارات</a:t>
          </a:r>
        </a:p>
      </dsp:txBody>
      <dsp:txXfrm>
        <a:off x="827767" y="2585084"/>
        <a:ext cx="1785319" cy="1723389"/>
      </dsp:txXfrm>
    </dsp:sp>
    <dsp:sp modelId="{E22F79C8-761C-4917-A18A-361A8BE69A5F}">
      <dsp:nvSpPr>
        <dsp:cNvPr id="0" name=""/>
        <dsp:cNvSpPr/>
      </dsp:nvSpPr>
      <dsp:spPr>
        <a:xfrm>
          <a:off x="1505003" y="1938813"/>
          <a:ext cx="430847" cy="430847"/>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EC358DE-6E65-6A29-C36C-AD41FCB94030}"/>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5B55AC6C-72E8-5746-3E03-52A785AA9E59}"/>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483CB9D3-D9FB-4419-A418-63718EE6D28A}" type="datetimeFigureOut">
              <a:rPr lang="ar-SA" smtClean="0"/>
              <a:t>07/01/45</a:t>
            </a:fld>
            <a:endParaRPr lang="ar-SA"/>
          </a:p>
        </p:txBody>
      </p:sp>
      <p:sp>
        <p:nvSpPr>
          <p:cNvPr id="4" name="عنصر نائب للتذييل 3">
            <a:extLst>
              <a:ext uri="{FF2B5EF4-FFF2-40B4-BE49-F238E27FC236}">
                <a16:creationId xmlns:a16="http://schemas.microsoft.com/office/drawing/2014/main" id="{66467410-054E-1E23-EE19-0886314D109B}"/>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0AF8F96B-4483-1E98-C53C-A9104D40FF8B}"/>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E54316B1-AE8D-4EA9-9C93-2B4B7F6FF484}" type="slidenum">
              <a:rPr lang="ar-SA" smtClean="0"/>
              <a:t>‹#›</a:t>
            </a:fld>
            <a:endParaRPr lang="ar-SA"/>
          </a:p>
        </p:txBody>
      </p:sp>
    </p:spTree>
    <p:extLst>
      <p:ext uri="{BB962C8B-B14F-4D97-AF65-F5344CB8AC3E}">
        <p14:creationId xmlns:p14="http://schemas.microsoft.com/office/powerpoint/2010/main" val="2565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F8D5136-512B-48F2-9247-322A5D6B0EB4}" type="datetimeFigureOut">
              <a:rPr lang="ar-SA" smtClean="0"/>
              <a:t>07/01/45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15C5BA-71D9-4A5F-A5BD-C921AFBDCB5E}" type="slidenum">
              <a:rPr lang="ar-SA" smtClean="0"/>
              <a:t>‹#›</a:t>
            </a:fld>
            <a:endParaRPr lang="ar-SA"/>
          </a:p>
        </p:txBody>
      </p:sp>
    </p:spTree>
    <p:extLst>
      <p:ext uri="{BB962C8B-B14F-4D97-AF65-F5344CB8AC3E}">
        <p14:creationId xmlns:p14="http://schemas.microsoft.com/office/powerpoint/2010/main" val="36152364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F15C5BA-71D9-4A5F-A5BD-C921AFBDCB5E}" type="slidenum">
              <a:rPr lang="ar-SA" smtClean="0"/>
              <a:t>7</a:t>
            </a:fld>
            <a:endParaRPr lang="ar-SA"/>
          </a:p>
        </p:txBody>
      </p:sp>
    </p:spTree>
    <p:extLst>
      <p:ext uri="{BB962C8B-B14F-4D97-AF65-F5344CB8AC3E}">
        <p14:creationId xmlns:p14="http://schemas.microsoft.com/office/powerpoint/2010/main" val="1188333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gif"/><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1E7784B7-525B-0940-3AED-042D43C58F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32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كر">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4BA7D3D-9364-0259-F2C9-04D34C874E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028" b="71781"/>
          <a:stretch/>
        </p:blipFill>
        <p:spPr>
          <a:xfrm flipV="1">
            <a:off x="0" y="-12872"/>
            <a:ext cx="12192000" cy="1521912"/>
          </a:xfrm>
          <a:prstGeom prst="rect">
            <a:avLst/>
          </a:prstGeom>
        </p:spPr>
      </p:pic>
      <p:sp>
        <p:nvSpPr>
          <p:cNvPr id="5" name="شكل بيضاوي 4">
            <a:extLst>
              <a:ext uri="{FF2B5EF4-FFF2-40B4-BE49-F238E27FC236}">
                <a16:creationId xmlns:a16="http://schemas.microsoft.com/office/drawing/2014/main" id="{13246E13-C0F1-751A-E104-D96B136E9304}"/>
              </a:ext>
            </a:extLst>
          </p:cNvPr>
          <p:cNvSpPr/>
          <p:nvPr userDrawn="1"/>
        </p:nvSpPr>
        <p:spPr>
          <a:xfrm>
            <a:off x="5477933" y="21085"/>
            <a:ext cx="1236134" cy="1236134"/>
          </a:xfrm>
          <a:prstGeom prst="ellipse">
            <a:avLst/>
          </a:prstGeom>
          <a:solidFill>
            <a:srgbClr val="ED7D3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ستطيل 5">
            <a:extLst>
              <a:ext uri="{FF2B5EF4-FFF2-40B4-BE49-F238E27FC236}">
                <a16:creationId xmlns:a16="http://schemas.microsoft.com/office/drawing/2014/main" id="{968ECBDA-993B-52D4-8A0F-63D325B90A11}"/>
              </a:ext>
            </a:extLst>
          </p:cNvPr>
          <p:cNvSpPr/>
          <p:nvPr userDrawn="1"/>
        </p:nvSpPr>
        <p:spPr>
          <a:xfrm>
            <a:off x="9887769" y="1778697"/>
            <a:ext cx="195683" cy="187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B602D64-2D85-A045-A12D-E193AACBC4B3}"/>
              </a:ext>
            </a:extLst>
          </p:cNvPr>
          <p:cNvSpPr/>
          <p:nvPr userDrawn="1"/>
        </p:nvSpPr>
        <p:spPr>
          <a:xfrm>
            <a:off x="2083496" y="1784960"/>
            <a:ext cx="195683" cy="187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681EC790-9EF1-9AAE-886F-377513C911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7808"/>
          <a:stretch/>
        </p:blipFill>
        <p:spPr>
          <a:xfrm>
            <a:off x="0" y="5336088"/>
            <a:ext cx="12192000" cy="1521912"/>
          </a:xfrm>
          <a:prstGeom prst="rect">
            <a:avLst/>
          </a:prstGeom>
        </p:spPr>
      </p:pic>
      <p:sp>
        <p:nvSpPr>
          <p:cNvPr id="9" name="Google Shape;151;p6">
            <a:extLst>
              <a:ext uri="{FF2B5EF4-FFF2-40B4-BE49-F238E27FC236}">
                <a16:creationId xmlns:a16="http://schemas.microsoft.com/office/drawing/2014/main" id="{7CB81B7E-77B0-FD17-7ECD-63BC0A2C4A3F}"/>
              </a:ext>
            </a:extLst>
          </p:cNvPr>
          <p:cNvSpPr/>
          <p:nvPr userDrawn="1"/>
        </p:nvSpPr>
        <p:spPr>
          <a:xfrm>
            <a:off x="2214046" y="97786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فَــــــــــــــــــــــــــكِّـــــــــــــــــــــــــــــــــــــر</a:t>
            </a:r>
            <a:endParaRPr dirty="0"/>
          </a:p>
        </p:txBody>
      </p:sp>
      <p:pic>
        <p:nvPicPr>
          <p:cNvPr id="10" name="صورة 9">
            <a:extLst>
              <a:ext uri="{FF2B5EF4-FFF2-40B4-BE49-F238E27FC236}">
                <a16:creationId xmlns:a16="http://schemas.microsoft.com/office/drawing/2014/main" id="{5A78CBA9-D4C6-CE3D-1761-430BBDDFA8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8984" t="55052" r="1328" b="2864"/>
          <a:stretch/>
        </p:blipFill>
        <p:spPr>
          <a:xfrm>
            <a:off x="5768660" y="0"/>
            <a:ext cx="841331" cy="1011601"/>
          </a:xfrm>
          <a:prstGeom prst="rect">
            <a:avLst/>
          </a:prstGeom>
        </p:spPr>
      </p:pic>
      <p:pic>
        <p:nvPicPr>
          <p:cNvPr id="11" name="صورة 10">
            <a:extLst>
              <a:ext uri="{FF2B5EF4-FFF2-40B4-BE49-F238E27FC236}">
                <a16:creationId xmlns:a16="http://schemas.microsoft.com/office/drawing/2014/main" id="{D3CD8558-913C-ED17-960A-26F3AC2DFC7B}"/>
              </a:ext>
            </a:extLst>
          </p:cNvPr>
          <p:cNvPicPr>
            <a:picLocks noChangeAspect="1"/>
          </p:cNvPicPr>
          <p:nvPr userDrawn="1"/>
        </p:nvPicPr>
        <p:blipFill rotWithShape="1">
          <a:blip r:embed="rId5"/>
          <a:srcRect l="34286" t="13768" r="33893" b="5715"/>
          <a:stretch/>
        </p:blipFill>
        <p:spPr>
          <a:xfrm>
            <a:off x="5473508" y="4968972"/>
            <a:ext cx="1244984" cy="1771966"/>
          </a:xfrm>
          <a:prstGeom prst="rect">
            <a:avLst/>
          </a:prstGeom>
        </p:spPr>
      </p:pic>
      <p:sp>
        <p:nvSpPr>
          <p:cNvPr id="12" name="مربع نص 11">
            <a:extLst>
              <a:ext uri="{FF2B5EF4-FFF2-40B4-BE49-F238E27FC236}">
                <a16:creationId xmlns:a16="http://schemas.microsoft.com/office/drawing/2014/main" id="{67B17BD0-C4C5-16AC-4833-87652967A2C9}"/>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13" name="مربع نص 12">
            <a:extLst>
              <a:ext uri="{FF2B5EF4-FFF2-40B4-BE49-F238E27FC236}">
                <a16:creationId xmlns:a16="http://schemas.microsoft.com/office/drawing/2014/main" id="{819A38B9-AF86-6E49-24FD-C57A3B1266D0}"/>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sp>
        <p:nvSpPr>
          <p:cNvPr id="14" name="مستطيل 13">
            <a:extLst>
              <a:ext uri="{FF2B5EF4-FFF2-40B4-BE49-F238E27FC236}">
                <a16:creationId xmlns:a16="http://schemas.microsoft.com/office/drawing/2014/main" id="{DB312267-4ED9-D770-C31D-1260A8024191}"/>
              </a:ext>
            </a:extLst>
          </p:cNvPr>
          <p:cNvSpPr/>
          <p:nvPr userDrawn="1"/>
        </p:nvSpPr>
        <p:spPr>
          <a:xfrm>
            <a:off x="5621867" y="977735"/>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5" name="مجموعة 14">
            <a:extLst>
              <a:ext uri="{FF2B5EF4-FFF2-40B4-BE49-F238E27FC236}">
                <a16:creationId xmlns:a16="http://schemas.microsoft.com/office/drawing/2014/main" id="{DB1F0359-6602-A0FF-3009-88A1CE4FAA3D}"/>
              </a:ext>
            </a:extLst>
          </p:cNvPr>
          <p:cNvGrpSpPr/>
          <p:nvPr userDrawn="1"/>
        </p:nvGrpSpPr>
        <p:grpSpPr>
          <a:xfrm>
            <a:off x="2174060" y="1022112"/>
            <a:ext cx="7811589" cy="849083"/>
            <a:chOff x="2061242" y="345515"/>
            <a:chExt cx="7811589" cy="849083"/>
          </a:xfrm>
        </p:grpSpPr>
        <p:sp>
          <p:nvSpPr>
            <p:cNvPr id="16" name="Text Placeholder 1">
              <a:extLst>
                <a:ext uri="{FF2B5EF4-FFF2-40B4-BE49-F238E27FC236}">
                  <a16:creationId xmlns:a16="http://schemas.microsoft.com/office/drawing/2014/main" id="{D210E99F-5C14-4BB1-2A7D-952AFEC094EE}"/>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7" name="مستطيل: زوايا مستديرة 16">
              <a:extLst>
                <a:ext uri="{FF2B5EF4-FFF2-40B4-BE49-F238E27FC236}">
                  <a16:creationId xmlns:a16="http://schemas.microsoft.com/office/drawing/2014/main" id="{9DDEC329-6A25-AC2C-C8C2-3BC1EEA59E63}"/>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 name="شكل بيضاوي 17">
              <a:extLst>
                <a:ext uri="{FF2B5EF4-FFF2-40B4-BE49-F238E27FC236}">
                  <a16:creationId xmlns:a16="http://schemas.microsoft.com/office/drawing/2014/main" id="{F880038B-0173-D90E-AE57-34E3739E1A9C}"/>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a:extLst>
                <a:ext uri="{FF2B5EF4-FFF2-40B4-BE49-F238E27FC236}">
                  <a16:creationId xmlns:a16="http://schemas.microsoft.com/office/drawing/2014/main" id="{242298CC-EF05-D3D4-28E8-20FFB9EC16A8}"/>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760CD8BA-E183-65C6-E325-198D61826988}"/>
                </a:ext>
              </a:extLst>
            </p:cNvPr>
            <p:cNvSpPr/>
            <p:nvPr userDrawn="1"/>
          </p:nvSpPr>
          <p:spPr>
            <a:xfrm>
              <a:off x="2294004"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شكل بيضاوي 20">
              <a:extLst>
                <a:ext uri="{FF2B5EF4-FFF2-40B4-BE49-F238E27FC236}">
                  <a16:creationId xmlns:a16="http://schemas.microsoft.com/office/drawing/2014/main" id="{B5B33778-FF08-DA08-3668-999A74641363}"/>
                </a:ext>
              </a:extLst>
            </p:cNvPr>
            <p:cNvSpPr/>
            <p:nvPr userDrawn="1"/>
          </p:nvSpPr>
          <p:spPr>
            <a:xfrm>
              <a:off x="2269180"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2" name="مستطيل 21">
            <a:extLst>
              <a:ext uri="{FF2B5EF4-FFF2-40B4-BE49-F238E27FC236}">
                <a16:creationId xmlns:a16="http://schemas.microsoft.com/office/drawing/2014/main" id="{E3F18CB5-7609-50F0-D0CC-6302C06A640F}"/>
              </a:ext>
            </a:extLst>
          </p:cNvPr>
          <p:cNvSpPr/>
          <p:nvPr userDrawn="1"/>
        </p:nvSpPr>
        <p:spPr>
          <a:xfrm>
            <a:off x="5620376" y="966076"/>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Google Shape;151;p6">
            <a:extLst>
              <a:ext uri="{FF2B5EF4-FFF2-40B4-BE49-F238E27FC236}">
                <a16:creationId xmlns:a16="http://schemas.microsoft.com/office/drawing/2014/main" id="{EFC49A77-6D0E-1964-1E8F-24457CBDBBF6}"/>
              </a:ext>
            </a:extLst>
          </p:cNvPr>
          <p:cNvSpPr/>
          <p:nvPr userDrawn="1"/>
        </p:nvSpPr>
        <p:spPr>
          <a:xfrm>
            <a:off x="2226656" y="1000766"/>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فَــــــــــــــــــكــّــــــــــــــــــــــــــــــــــــــر</a:t>
            </a:r>
            <a:endParaRPr dirty="0"/>
          </a:p>
        </p:txBody>
      </p:sp>
    </p:spTree>
    <p:extLst>
      <p:ext uri="{BB962C8B-B14F-4D97-AF65-F5344CB8AC3E}">
        <p14:creationId xmlns:p14="http://schemas.microsoft.com/office/powerpoint/2010/main" val="20895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إثراء">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CC99537-AB31-FE93-A965-121F48F5FB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028" b="71781"/>
          <a:stretch/>
        </p:blipFill>
        <p:spPr>
          <a:xfrm flipV="1">
            <a:off x="0" y="-12872"/>
            <a:ext cx="12192000" cy="1521912"/>
          </a:xfrm>
          <a:prstGeom prst="rect">
            <a:avLst/>
          </a:prstGeom>
        </p:spPr>
      </p:pic>
      <p:sp>
        <p:nvSpPr>
          <p:cNvPr id="5" name="شكل بيضاوي 4">
            <a:extLst>
              <a:ext uri="{FF2B5EF4-FFF2-40B4-BE49-F238E27FC236}">
                <a16:creationId xmlns:a16="http://schemas.microsoft.com/office/drawing/2014/main" id="{96196BC7-EF7B-5785-AF47-F083624C02C0}"/>
              </a:ext>
            </a:extLst>
          </p:cNvPr>
          <p:cNvSpPr/>
          <p:nvPr userDrawn="1"/>
        </p:nvSpPr>
        <p:spPr>
          <a:xfrm>
            <a:off x="5477933" y="21085"/>
            <a:ext cx="1236134" cy="1236134"/>
          </a:xfrm>
          <a:prstGeom prst="ellipse">
            <a:avLst/>
          </a:prstGeom>
          <a:solidFill>
            <a:srgbClr val="ED7D3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Google Shape;151;p6">
            <a:extLst>
              <a:ext uri="{FF2B5EF4-FFF2-40B4-BE49-F238E27FC236}">
                <a16:creationId xmlns:a16="http://schemas.microsoft.com/office/drawing/2014/main" id="{BB9AE712-CAAB-B79F-9878-5C8FF9BA6AC3}"/>
              </a:ext>
            </a:extLst>
          </p:cNvPr>
          <p:cNvSpPr/>
          <p:nvPr userDrawn="1"/>
        </p:nvSpPr>
        <p:spPr>
          <a:xfrm>
            <a:off x="2203397" y="97796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إِثــــــــــــــــــــــــــــــــــــــــــــــــــــــــــــــــرَاء</a:t>
            </a:r>
            <a:endParaRPr dirty="0"/>
          </a:p>
        </p:txBody>
      </p:sp>
      <p:pic>
        <p:nvPicPr>
          <p:cNvPr id="7" name="صورة 6">
            <a:extLst>
              <a:ext uri="{FF2B5EF4-FFF2-40B4-BE49-F238E27FC236}">
                <a16:creationId xmlns:a16="http://schemas.microsoft.com/office/drawing/2014/main" id="{F3C69B85-FBAC-90F7-7519-F040315F99E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7808"/>
          <a:stretch/>
        </p:blipFill>
        <p:spPr>
          <a:xfrm>
            <a:off x="0" y="5336088"/>
            <a:ext cx="12192000" cy="1521912"/>
          </a:xfrm>
          <a:prstGeom prst="rect">
            <a:avLst/>
          </a:prstGeom>
        </p:spPr>
      </p:pic>
      <p:sp>
        <p:nvSpPr>
          <p:cNvPr id="10" name="مستطيل 9">
            <a:extLst>
              <a:ext uri="{FF2B5EF4-FFF2-40B4-BE49-F238E27FC236}">
                <a16:creationId xmlns:a16="http://schemas.microsoft.com/office/drawing/2014/main" id="{44E38B45-1400-E737-2DF7-32D2D49CA560}"/>
              </a:ext>
            </a:extLst>
          </p:cNvPr>
          <p:cNvSpPr/>
          <p:nvPr userDrawn="1"/>
        </p:nvSpPr>
        <p:spPr>
          <a:xfrm>
            <a:off x="9887769" y="1778697"/>
            <a:ext cx="195683" cy="187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46AD87A5-FAB5-8BA1-4C88-68A2EB3E318F}"/>
              </a:ext>
            </a:extLst>
          </p:cNvPr>
          <p:cNvSpPr/>
          <p:nvPr userDrawn="1"/>
        </p:nvSpPr>
        <p:spPr>
          <a:xfrm>
            <a:off x="2083496" y="1784960"/>
            <a:ext cx="195683" cy="187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7" name="صورة 16">
            <a:extLst>
              <a:ext uri="{FF2B5EF4-FFF2-40B4-BE49-F238E27FC236}">
                <a16:creationId xmlns:a16="http://schemas.microsoft.com/office/drawing/2014/main" id="{F550911F-D8D9-294F-3502-E0EF22AA99A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3390" t="20106" r="8562" b="26941"/>
          <a:stretch/>
        </p:blipFill>
        <p:spPr>
          <a:xfrm>
            <a:off x="5615166" y="48544"/>
            <a:ext cx="961668" cy="1021290"/>
          </a:xfrm>
          <a:prstGeom prst="rect">
            <a:avLst/>
          </a:prstGeom>
        </p:spPr>
      </p:pic>
      <p:sp>
        <p:nvSpPr>
          <p:cNvPr id="18" name="مربع نص 17">
            <a:extLst>
              <a:ext uri="{FF2B5EF4-FFF2-40B4-BE49-F238E27FC236}">
                <a16:creationId xmlns:a16="http://schemas.microsoft.com/office/drawing/2014/main" id="{91F475B0-7FFF-9D47-8AA0-597F0A2A8C78}"/>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19" name="مربع نص 18">
            <a:extLst>
              <a:ext uri="{FF2B5EF4-FFF2-40B4-BE49-F238E27FC236}">
                <a16:creationId xmlns:a16="http://schemas.microsoft.com/office/drawing/2014/main" id="{E44CEC12-B1A8-BB2F-63F0-3827CF1E2D41}"/>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sp>
        <p:nvSpPr>
          <p:cNvPr id="20" name="مستطيل 19">
            <a:extLst>
              <a:ext uri="{FF2B5EF4-FFF2-40B4-BE49-F238E27FC236}">
                <a16:creationId xmlns:a16="http://schemas.microsoft.com/office/drawing/2014/main" id="{68583A0A-725C-F100-5232-D7883720720D}"/>
              </a:ext>
            </a:extLst>
          </p:cNvPr>
          <p:cNvSpPr/>
          <p:nvPr userDrawn="1"/>
        </p:nvSpPr>
        <p:spPr>
          <a:xfrm>
            <a:off x="5621867" y="977735"/>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32CCA6-E54E-2084-3B90-F6157D96C54E}"/>
              </a:ext>
            </a:extLst>
          </p:cNvPr>
          <p:cNvSpPr/>
          <p:nvPr userDrawn="1"/>
        </p:nvSpPr>
        <p:spPr>
          <a:xfrm>
            <a:off x="5616468" y="966076"/>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A7FF41A5-D4C8-7D5C-8633-D75B2EC33D46}"/>
              </a:ext>
            </a:extLst>
          </p:cNvPr>
          <p:cNvSpPr/>
          <p:nvPr userDrawn="1"/>
        </p:nvSpPr>
        <p:spPr>
          <a:xfrm>
            <a:off x="5617633" y="965929"/>
            <a:ext cx="948948" cy="79629"/>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مجموعة 22">
            <a:extLst>
              <a:ext uri="{FF2B5EF4-FFF2-40B4-BE49-F238E27FC236}">
                <a16:creationId xmlns:a16="http://schemas.microsoft.com/office/drawing/2014/main" id="{B61BE3B0-B986-B29E-0029-E85C81A0FB84}"/>
              </a:ext>
            </a:extLst>
          </p:cNvPr>
          <p:cNvGrpSpPr/>
          <p:nvPr userDrawn="1"/>
        </p:nvGrpSpPr>
        <p:grpSpPr>
          <a:xfrm>
            <a:off x="2174060" y="1022112"/>
            <a:ext cx="7811589" cy="849083"/>
            <a:chOff x="2061242" y="345515"/>
            <a:chExt cx="7811589" cy="849083"/>
          </a:xfrm>
        </p:grpSpPr>
        <p:sp>
          <p:nvSpPr>
            <p:cNvPr id="24" name="Text Placeholder 1">
              <a:extLst>
                <a:ext uri="{FF2B5EF4-FFF2-40B4-BE49-F238E27FC236}">
                  <a16:creationId xmlns:a16="http://schemas.microsoft.com/office/drawing/2014/main" id="{686653B9-A416-2340-2378-0C153FBB86F6}"/>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25" name="مستطيل: زوايا مستديرة 24">
              <a:extLst>
                <a:ext uri="{FF2B5EF4-FFF2-40B4-BE49-F238E27FC236}">
                  <a16:creationId xmlns:a16="http://schemas.microsoft.com/office/drawing/2014/main" id="{0BD17F04-2B2C-C3ED-46F3-B9D7FA28B53A}"/>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6" name="شكل بيضاوي 25">
              <a:extLst>
                <a:ext uri="{FF2B5EF4-FFF2-40B4-BE49-F238E27FC236}">
                  <a16:creationId xmlns:a16="http://schemas.microsoft.com/office/drawing/2014/main" id="{399BC654-0A5D-FBA5-2387-D879883862C7}"/>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شكل بيضاوي 26">
              <a:extLst>
                <a:ext uri="{FF2B5EF4-FFF2-40B4-BE49-F238E27FC236}">
                  <a16:creationId xmlns:a16="http://schemas.microsoft.com/office/drawing/2014/main" id="{BAC34778-CECB-FED6-23BF-26D21C96EDF3}"/>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شكل بيضاوي 27">
              <a:extLst>
                <a:ext uri="{FF2B5EF4-FFF2-40B4-BE49-F238E27FC236}">
                  <a16:creationId xmlns:a16="http://schemas.microsoft.com/office/drawing/2014/main" id="{DD99C4B8-97AD-B7D9-601D-AE9A988497BC}"/>
                </a:ext>
              </a:extLst>
            </p:cNvPr>
            <p:cNvSpPr/>
            <p:nvPr userDrawn="1"/>
          </p:nvSpPr>
          <p:spPr>
            <a:xfrm>
              <a:off x="2294004"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شكل بيضاوي 28">
              <a:extLst>
                <a:ext uri="{FF2B5EF4-FFF2-40B4-BE49-F238E27FC236}">
                  <a16:creationId xmlns:a16="http://schemas.microsoft.com/office/drawing/2014/main" id="{E7EAED7C-140B-965B-1EB1-DE7B0D90F0AF}"/>
                </a:ext>
              </a:extLst>
            </p:cNvPr>
            <p:cNvSpPr/>
            <p:nvPr userDrawn="1"/>
          </p:nvSpPr>
          <p:spPr>
            <a:xfrm>
              <a:off x="2269180"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0" name="Google Shape;151;p6">
            <a:extLst>
              <a:ext uri="{FF2B5EF4-FFF2-40B4-BE49-F238E27FC236}">
                <a16:creationId xmlns:a16="http://schemas.microsoft.com/office/drawing/2014/main" id="{32B95DE1-6277-F1CE-DFC8-7905D0F3440E}"/>
              </a:ext>
            </a:extLst>
          </p:cNvPr>
          <p:cNvSpPr/>
          <p:nvPr userDrawn="1"/>
        </p:nvSpPr>
        <p:spPr>
          <a:xfrm>
            <a:off x="2226656" y="1000766"/>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إِثــــــــــــــــــــــــــــــــــــــــــــــراء</a:t>
            </a:r>
            <a:endParaRPr dirty="0"/>
          </a:p>
        </p:txBody>
      </p:sp>
      <p:sp>
        <p:nvSpPr>
          <p:cNvPr id="31" name="مستطيل 30">
            <a:extLst>
              <a:ext uri="{FF2B5EF4-FFF2-40B4-BE49-F238E27FC236}">
                <a16:creationId xmlns:a16="http://schemas.microsoft.com/office/drawing/2014/main" id="{D5B323A7-1BF6-1866-2992-345BBC60ED4A}"/>
              </a:ext>
            </a:extLst>
          </p:cNvPr>
          <p:cNvSpPr/>
          <p:nvPr userDrawn="1"/>
        </p:nvSpPr>
        <p:spPr>
          <a:xfrm>
            <a:off x="5610145" y="977735"/>
            <a:ext cx="968287" cy="74597"/>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794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4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pic>
        <p:nvPicPr>
          <p:cNvPr id="57" name="صورة 56">
            <a:extLst>
              <a:ext uri="{FF2B5EF4-FFF2-40B4-BE49-F238E27FC236}">
                <a16:creationId xmlns:a16="http://schemas.microsoft.com/office/drawing/2014/main" id="{01226E60-ADC5-5D7E-CCE6-34EDEE998B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028" b="71781"/>
          <a:stretch/>
        </p:blipFill>
        <p:spPr>
          <a:xfrm flipV="1">
            <a:off x="0" y="-12872"/>
            <a:ext cx="12192000" cy="1521912"/>
          </a:xfrm>
          <a:prstGeom prst="rect">
            <a:avLst/>
          </a:prstGeom>
        </p:spPr>
      </p:pic>
      <p:sp>
        <p:nvSpPr>
          <p:cNvPr id="58" name="شكل بيضاوي 57">
            <a:extLst>
              <a:ext uri="{FF2B5EF4-FFF2-40B4-BE49-F238E27FC236}">
                <a16:creationId xmlns:a16="http://schemas.microsoft.com/office/drawing/2014/main" id="{3559B5A7-C491-7193-2D9B-580F1D59ABB6}"/>
              </a:ext>
            </a:extLst>
          </p:cNvPr>
          <p:cNvSpPr/>
          <p:nvPr userDrawn="1"/>
        </p:nvSpPr>
        <p:spPr>
          <a:xfrm>
            <a:off x="5474167" y="16878"/>
            <a:ext cx="1236134" cy="1236134"/>
          </a:xfrm>
          <a:prstGeom prst="ellipse">
            <a:avLst/>
          </a:prstGeom>
          <a:solidFill>
            <a:srgbClr val="ED7D3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9" name="مستطيل 58">
            <a:extLst>
              <a:ext uri="{FF2B5EF4-FFF2-40B4-BE49-F238E27FC236}">
                <a16:creationId xmlns:a16="http://schemas.microsoft.com/office/drawing/2014/main" id="{ACFA7E74-08E3-B64E-95C0-EA3E5F070AF0}"/>
              </a:ext>
            </a:extLst>
          </p:cNvPr>
          <p:cNvSpPr/>
          <p:nvPr userDrawn="1"/>
        </p:nvSpPr>
        <p:spPr>
          <a:xfrm>
            <a:off x="5693578" y="213323"/>
            <a:ext cx="788150" cy="352085"/>
          </a:xfrm>
          <a:prstGeom prst="rect">
            <a:avLst/>
          </a:prstGeom>
          <a:solidFill>
            <a:srgbClr val="3EB4B4"/>
          </a:solidFill>
          <a:ln w="19050">
            <a:solidFill>
              <a:srgbClr val="372A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0" name="صورة 59">
            <a:extLst>
              <a:ext uri="{FF2B5EF4-FFF2-40B4-BE49-F238E27FC236}">
                <a16:creationId xmlns:a16="http://schemas.microsoft.com/office/drawing/2014/main" id="{21F4598F-30CF-D74B-E89E-31594083D0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7808"/>
          <a:stretch/>
        </p:blipFill>
        <p:spPr>
          <a:xfrm>
            <a:off x="0" y="5336088"/>
            <a:ext cx="12192000" cy="1521912"/>
          </a:xfrm>
          <a:prstGeom prst="rect">
            <a:avLst/>
          </a:prstGeom>
        </p:spPr>
      </p:pic>
      <p:sp>
        <p:nvSpPr>
          <p:cNvPr id="61" name="مستطيل 60">
            <a:extLst>
              <a:ext uri="{FF2B5EF4-FFF2-40B4-BE49-F238E27FC236}">
                <a16:creationId xmlns:a16="http://schemas.microsoft.com/office/drawing/2014/main" id="{E0FC5EA8-F3C6-D51E-85C4-5275B3B56624}"/>
              </a:ext>
            </a:extLst>
          </p:cNvPr>
          <p:cNvSpPr/>
          <p:nvPr userDrawn="1"/>
        </p:nvSpPr>
        <p:spPr>
          <a:xfrm>
            <a:off x="9887769" y="1778697"/>
            <a:ext cx="195683" cy="187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3CAA1264-1E1D-A3C9-E975-7C94CE07189E}"/>
              </a:ext>
            </a:extLst>
          </p:cNvPr>
          <p:cNvSpPr/>
          <p:nvPr userDrawn="1"/>
        </p:nvSpPr>
        <p:spPr>
          <a:xfrm>
            <a:off x="2083496" y="1784960"/>
            <a:ext cx="195683" cy="187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3" name="مربع نص 62">
            <a:extLst>
              <a:ext uri="{FF2B5EF4-FFF2-40B4-BE49-F238E27FC236}">
                <a16:creationId xmlns:a16="http://schemas.microsoft.com/office/drawing/2014/main" id="{C7292E11-2EC1-FF27-5DEA-E970A3A91592}"/>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pic>
        <p:nvPicPr>
          <p:cNvPr id="64" name="Picture 2" descr="برنامج لعمل اختبار الكتروني - موسوعة إقرأ | برنامج لعمل اختبار الكتروني  وبرنامج الاختبارات الالكترونية">
            <a:extLst>
              <a:ext uri="{FF2B5EF4-FFF2-40B4-BE49-F238E27FC236}">
                <a16:creationId xmlns:a16="http://schemas.microsoft.com/office/drawing/2014/main" id="{E8DFEEEC-3052-D280-B2E0-46C5E5B87AA7}"/>
              </a:ext>
            </a:extLst>
          </p:cNvPr>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16338" r="85746">
                        <a14:foregroundMark x1="38158" y1="36312" x2="38158" y2="36312"/>
                        <a14:foregroundMark x1="37719" y1="30038" x2="37719" y2="30038"/>
                        <a14:foregroundMark x1="35417" y1="15399" x2="35417" y2="15399"/>
                        <a14:foregroundMark x1="48465" y1="15779" x2="48465" y2="15779"/>
                        <a14:foregroundMark x1="71711" y1="13688" x2="64254" y2="43916"/>
                        <a14:foregroundMark x1="74013" y1="11407" x2="52741" y2="21293"/>
                        <a14:foregroundMark x1="52741" y1="21293" x2="52741" y2="21293"/>
                        <a14:foregroundMark x1="31579" y1="23004" x2="31579" y2="23004"/>
                        <a14:foregroundMark x1="27412" y1="54183" x2="27412" y2="54183"/>
                        <a14:foregroundMark x1="54276" y1="48859" x2="54276" y2="48859"/>
                        <a14:foregroundMark x1="63487" y1="33650" x2="63487" y2="33650"/>
                        <a14:foregroundMark x1="63816" y1="30608" x2="63816" y2="30608"/>
                        <a14:foregroundMark x1="62281" y1="24715" x2="62281" y2="24715"/>
                        <a14:foregroundMark x1="70724" y1="24335" x2="44627" y2="13688"/>
                        <a14:foregroundMark x1="29276" y1="3802" x2="29276" y2="3802"/>
                        <a14:foregroundMark x1="70175" y1="1521" x2="70175" y2="1521"/>
                        <a14:foregroundMark x1="69627" y1="51521" x2="69627" y2="51521"/>
                        <a14:foregroundMark x1="30811" y1="51141" x2="30811" y2="51141"/>
                        <a14:foregroundMark x1="27193" y1="55894" x2="29276" y2="4183"/>
                        <a14:foregroundMark x1="28728" y1="3422" x2="68860" y2="1521"/>
                        <a14:foregroundMark x1="70395" y1="2091" x2="70395" y2="2091"/>
                        <a14:foregroundMark x1="70395" y1="1521" x2="69189" y2="52852"/>
                        <a14:foregroundMark x1="69189" y1="52852" x2="69189" y2="52852"/>
                        <a14:foregroundMark x1="69189" y1="52852" x2="54057" y2="49240"/>
                        <a14:foregroundMark x1="54057" y1="49240" x2="26974" y2="53802"/>
                        <a14:foregroundMark x1="74781" y1="72053" x2="74781" y2="72053"/>
                        <a14:foregroundMark x1="30263" y1="51901" x2="67325" y2="36882"/>
                        <a14:foregroundMark x1="46382" y1="46578" x2="55373" y2="2471"/>
                        <a14:foregroundMark x1="55373" y1="2471" x2="55373" y2="2471"/>
                        <a14:foregroundMark x1="42544" y1="5133" x2="64254" y2="43916"/>
                        <a14:foregroundMark x1="27741" y1="16730" x2="53838" y2="14449"/>
                        <a14:foregroundMark x1="34320" y1="11027" x2="34320" y2="11027"/>
                        <a14:foregroundMark x1="37171" y1="7795" x2="43311" y2="17110"/>
                        <a14:foregroundMark x1="48684" y1="35932" x2="48684" y2="35932"/>
                        <a14:foregroundMark x1="34320" y1="49240" x2="34320" y2="49240"/>
                        <a14:foregroundMark x1="55592" y1="31369" x2="55592" y2="31369"/>
                        <a14:foregroundMark x1="76316" y1="37262" x2="76316" y2="37262"/>
                        <a14:foregroundMark x1="85746" y1="37643" x2="85526" y2="37643"/>
                        <a14:foregroundMark x1="67873" y1="19962" x2="67873" y2="19962"/>
                        <a14:foregroundMark x1="65351" y1="19392" x2="40789" y2="44867"/>
                        <a14:foregroundMark x1="40789" y1="44867" x2="40789" y2="44867"/>
                        <a14:foregroundMark x1="41557" y1="20342" x2="41557" y2="20342"/>
                        <a14:foregroundMark x1="43860" y1="47909" x2="41996" y2="2091"/>
                        <a14:foregroundMark x1="36184" y1="42966" x2="34101" y2="760"/>
                        <a14:foregroundMark x1="42325" y1="34601" x2="34649" y2="3422"/>
                        <a14:foregroundMark x1="38706" y1="38213" x2="38158" y2="21293"/>
                        <a14:foregroundMark x1="31798" y1="51521" x2="30811" y2="3422"/>
                        <a14:foregroundMark x1="34320" y1="38593" x2="32346" y2="11407"/>
                        <a14:foregroundMark x1="32346" y1="11407" x2="71711" y2="7795"/>
                        <a14:foregroundMark x1="71711" y1="7795" x2="63816" y2="53232"/>
                        <a14:foregroundMark x1="63816" y1="53232" x2="60197" y2="40304"/>
                      </a14:backgroundRemoval>
                    </a14:imgEffect>
                  </a14:imgLayer>
                </a14:imgProps>
              </a:ext>
              <a:ext uri="{28A0092B-C50C-407E-A947-70E740481C1C}">
                <a14:useLocalDpi xmlns:a14="http://schemas.microsoft.com/office/drawing/2010/main" val="0"/>
              </a:ext>
            </a:extLst>
          </a:blip>
          <a:srcRect l="16688" r="15666"/>
          <a:stretch/>
        </p:blipFill>
        <p:spPr bwMode="auto">
          <a:xfrm>
            <a:off x="5684008" y="302936"/>
            <a:ext cx="831091" cy="705199"/>
          </a:xfrm>
          <a:prstGeom prst="rect">
            <a:avLst/>
          </a:prstGeom>
          <a:noFill/>
          <a:extLst>
            <a:ext uri="{909E8E84-426E-40DD-AFC4-6F175D3DCCD1}">
              <a14:hiddenFill xmlns:a14="http://schemas.microsoft.com/office/drawing/2010/main">
                <a:solidFill>
                  <a:srgbClr val="FFFFFF"/>
                </a:solidFill>
              </a14:hiddenFill>
            </a:ext>
          </a:extLst>
        </p:spPr>
      </p:pic>
      <p:sp>
        <p:nvSpPr>
          <p:cNvPr id="65" name="مربع نص 64">
            <a:extLst>
              <a:ext uri="{FF2B5EF4-FFF2-40B4-BE49-F238E27FC236}">
                <a16:creationId xmlns:a16="http://schemas.microsoft.com/office/drawing/2014/main" id="{E3426830-4FE3-0375-7CFB-310D118481A7}"/>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cxnSp>
        <p:nvCxnSpPr>
          <p:cNvPr id="66" name="رابط مستقيم 65">
            <a:extLst>
              <a:ext uri="{FF2B5EF4-FFF2-40B4-BE49-F238E27FC236}">
                <a16:creationId xmlns:a16="http://schemas.microsoft.com/office/drawing/2014/main" id="{66F7BB73-759D-C83B-7DBD-AB201FEEBDA5}"/>
              </a:ext>
            </a:extLst>
          </p:cNvPr>
          <p:cNvCxnSpPr>
            <a:cxnSpLocks/>
          </p:cNvCxnSpPr>
          <p:nvPr userDrawn="1"/>
        </p:nvCxnSpPr>
        <p:spPr>
          <a:xfrm flipH="1">
            <a:off x="5672682" y="202668"/>
            <a:ext cx="1032" cy="91175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7" name="رابط مستقيم 66">
            <a:extLst>
              <a:ext uri="{FF2B5EF4-FFF2-40B4-BE49-F238E27FC236}">
                <a16:creationId xmlns:a16="http://schemas.microsoft.com/office/drawing/2014/main" id="{4131FEA5-E3E1-E66B-0ABB-08426A4E1368}"/>
              </a:ext>
            </a:extLst>
          </p:cNvPr>
          <p:cNvCxnSpPr>
            <a:cxnSpLocks/>
          </p:cNvCxnSpPr>
          <p:nvPr userDrawn="1"/>
        </p:nvCxnSpPr>
        <p:spPr>
          <a:xfrm flipH="1">
            <a:off x="6496832" y="193932"/>
            <a:ext cx="1032" cy="91175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8" name="رابط مستقيم 67">
            <a:extLst>
              <a:ext uri="{FF2B5EF4-FFF2-40B4-BE49-F238E27FC236}">
                <a16:creationId xmlns:a16="http://schemas.microsoft.com/office/drawing/2014/main" id="{3143B057-9871-FDE0-FADB-3AAD21227922}"/>
              </a:ext>
            </a:extLst>
          </p:cNvPr>
          <p:cNvCxnSpPr>
            <a:cxnSpLocks/>
          </p:cNvCxnSpPr>
          <p:nvPr userDrawn="1"/>
        </p:nvCxnSpPr>
        <p:spPr>
          <a:xfrm>
            <a:off x="6467579" y="213323"/>
            <a:ext cx="0" cy="523172"/>
          </a:xfrm>
          <a:prstGeom prst="line">
            <a:avLst/>
          </a:prstGeom>
          <a:ln>
            <a:solidFill>
              <a:srgbClr val="372A2A"/>
            </a:solidFill>
          </a:ln>
        </p:spPr>
        <p:style>
          <a:lnRef idx="1">
            <a:schemeClr val="accent1"/>
          </a:lnRef>
          <a:fillRef idx="0">
            <a:schemeClr val="accent1"/>
          </a:fillRef>
          <a:effectRef idx="0">
            <a:schemeClr val="accent1"/>
          </a:effectRef>
          <a:fontRef idx="minor">
            <a:schemeClr val="tx1"/>
          </a:fontRef>
        </p:style>
      </p:cxnSp>
      <p:sp>
        <p:nvSpPr>
          <p:cNvPr id="69" name="مستطيل 68">
            <a:extLst>
              <a:ext uri="{FF2B5EF4-FFF2-40B4-BE49-F238E27FC236}">
                <a16:creationId xmlns:a16="http://schemas.microsoft.com/office/drawing/2014/main" id="{0F980C1A-D6FF-2F98-58F9-31A6E5505EAB}"/>
              </a:ext>
            </a:extLst>
          </p:cNvPr>
          <p:cNvSpPr/>
          <p:nvPr userDrawn="1"/>
        </p:nvSpPr>
        <p:spPr>
          <a:xfrm>
            <a:off x="5621867" y="977735"/>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معين 69">
            <a:extLst>
              <a:ext uri="{FF2B5EF4-FFF2-40B4-BE49-F238E27FC236}">
                <a16:creationId xmlns:a16="http://schemas.microsoft.com/office/drawing/2014/main" id="{413847BA-6D9F-4196-6300-1782E2F6ADEB}"/>
              </a:ext>
            </a:extLst>
          </p:cNvPr>
          <p:cNvSpPr/>
          <p:nvPr userDrawn="1"/>
        </p:nvSpPr>
        <p:spPr>
          <a:xfrm>
            <a:off x="6381947" y="763957"/>
            <a:ext cx="57678" cy="100077"/>
          </a:xfrm>
          <a:prstGeom prst="diamond">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71" name="رابط مستقيم 70">
            <a:extLst>
              <a:ext uri="{FF2B5EF4-FFF2-40B4-BE49-F238E27FC236}">
                <a16:creationId xmlns:a16="http://schemas.microsoft.com/office/drawing/2014/main" id="{20748B9C-BDEA-8634-A12B-5DFDB6D59BC7}"/>
              </a:ext>
            </a:extLst>
          </p:cNvPr>
          <p:cNvCxnSpPr>
            <a:cxnSpLocks/>
          </p:cNvCxnSpPr>
          <p:nvPr userDrawn="1"/>
        </p:nvCxnSpPr>
        <p:spPr>
          <a:xfrm>
            <a:off x="6473403" y="202668"/>
            <a:ext cx="0" cy="523172"/>
          </a:xfrm>
          <a:prstGeom prst="line">
            <a:avLst/>
          </a:prstGeom>
          <a:ln>
            <a:solidFill>
              <a:srgbClr val="372A2A"/>
            </a:solidFill>
          </a:ln>
        </p:spPr>
        <p:style>
          <a:lnRef idx="1">
            <a:schemeClr val="accent1"/>
          </a:lnRef>
          <a:fillRef idx="0">
            <a:schemeClr val="accent1"/>
          </a:fillRef>
          <a:effectRef idx="0">
            <a:schemeClr val="accent1"/>
          </a:effectRef>
          <a:fontRef idx="minor">
            <a:schemeClr val="tx1"/>
          </a:fontRef>
        </p:style>
      </p:cxnSp>
      <p:sp>
        <p:nvSpPr>
          <p:cNvPr id="72" name="Google Shape;151;p6">
            <a:extLst>
              <a:ext uri="{FF2B5EF4-FFF2-40B4-BE49-F238E27FC236}">
                <a16:creationId xmlns:a16="http://schemas.microsoft.com/office/drawing/2014/main" id="{C1FFE0A1-05C7-0F48-0C83-BCFC3E674FED}"/>
              </a:ext>
            </a:extLst>
          </p:cNvPr>
          <p:cNvSpPr/>
          <p:nvPr userDrawn="1"/>
        </p:nvSpPr>
        <p:spPr>
          <a:xfrm>
            <a:off x="2203397" y="97796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التقويم الختامي</a:t>
            </a:r>
            <a:endParaRPr dirty="0"/>
          </a:p>
        </p:txBody>
      </p:sp>
      <p:sp>
        <p:nvSpPr>
          <p:cNvPr id="73" name="مستطيل 72">
            <a:extLst>
              <a:ext uri="{FF2B5EF4-FFF2-40B4-BE49-F238E27FC236}">
                <a16:creationId xmlns:a16="http://schemas.microsoft.com/office/drawing/2014/main" id="{51107E06-9C67-3E27-87A5-7ED0618D5DB8}"/>
              </a:ext>
            </a:extLst>
          </p:cNvPr>
          <p:cNvSpPr/>
          <p:nvPr userDrawn="1"/>
        </p:nvSpPr>
        <p:spPr>
          <a:xfrm>
            <a:off x="5610145" y="977736"/>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4" name="مجموعة 73">
            <a:extLst>
              <a:ext uri="{FF2B5EF4-FFF2-40B4-BE49-F238E27FC236}">
                <a16:creationId xmlns:a16="http://schemas.microsoft.com/office/drawing/2014/main" id="{BF81054F-B6DC-2052-F3AD-8522A52098FD}"/>
              </a:ext>
            </a:extLst>
          </p:cNvPr>
          <p:cNvGrpSpPr/>
          <p:nvPr userDrawn="1"/>
        </p:nvGrpSpPr>
        <p:grpSpPr>
          <a:xfrm>
            <a:off x="2174060" y="1022112"/>
            <a:ext cx="7811589" cy="849083"/>
            <a:chOff x="2061242" y="345515"/>
            <a:chExt cx="7811589" cy="849083"/>
          </a:xfrm>
        </p:grpSpPr>
        <p:sp>
          <p:nvSpPr>
            <p:cNvPr id="75" name="Text Placeholder 1">
              <a:extLst>
                <a:ext uri="{FF2B5EF4-FFF2-40B4-BE49-F238E27FC236}">
                  <a16:creationId xmlns:a16="http://schemas.microsoft.com/office/drawing/2014/main" id="{FE3876D2-80F9-76B4-5647-8B0B8F0EC7C8}"/>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مستطيل: زوايا مستديرة 75">
              <a:extLst>
                <a:ext uri="{FF2B5EF4-FFF2-40B4-BE49-F238E27FC236}">
                  <a16:creationId xmlns:a16="http://schemas.microsoft.com/office/drawing/2014/main" id="{1A176F6B-6E52-1C3C-7693-2AEF44619481}"/>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7" name="شكل بيضاوي 76">
              <a:extLst>
                <a:ext uri="{FF2B5EF4-FFF2-40B4-BE49-F238E27FC236}">
                  <a16:creationId xmlns:a16="http://schemas.microsoft.com/office/drawing/2014/main" id="{458385D8-99DB-A5B4-53C0-47092A5A7448}"/>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8" name="شكل بيضاوي 77">
              <a:extLst>
                <a:ext uri="{FF2B5EF4-FFF2-40B4-BE49-F238E27FC236}">
                  <a16:creationId xmlns:a16="http://schemas.microsoft.com/office/drawing/2014/main" id="{B7D8041A-3109-15BF-61B4-31773EEC863F}"/>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9" name="شكل بيضاوي 78">
              <a:extLst>
                <a:ext uri="{FF2B5EF4-FFF2-40B4-BE49-F238E27FC236}">
                  <a16:creationId xmlns:a16="http://schemas.microsoft.com/office/drawing/2014/main" id="{F8CA04D0-2085-DD0C-5778-41E8036A4092}"/>
                </a:ext>
              </a:extLst>
            </p:cNvPr>
            <p:cNvSpPr/>
            <p:nvPr userDrawn="1"/>
          </p:nvSpPr>
          <p:spPr>
            <a:xfrm>
              <a:off x="2294004"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936C6253-79E5-CC38-D6A7-23F8D4AB5EA7}"/>
                </a:ext>
              </a:extLst>
            </p:cNvPr>
            <p:cNvSpPr/>
            <p:nvPr userDrawn="1"/>
          </p:nvSpPr>
          <p:spPr>
            <a:xfrm>
              <a:off x="2269180"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1" name="مستطيل 80">
            <a:extLst>
              <a:ext uri="{FF2B5EF4-FFF2-40B4-BE49-F238E27FC236}">
                <a16:creationId xmlns:a16="http://schemas.microsoft.com/office/drawing/2014/main" id="{ADAA3791-BABC-91FB-85FA-F0987C2315B9}"/>
              </a:ext>
            </a:extLst>
          </p:cNvPr>
          <p:cNvSpPr/>
          <p:nvPr userDrawn="1"/>
        </p:nvSpPr>
        <p:spPr>
          <a:xfrm>
            <a:off x="5610145" y="977735"/>
            <a:ext cx="968287" cy="74597"/>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Google Shape;151;p6">
            <a:extLst>
              <a:ext uri="{FF2B5EF4-FFF2-40B4-BE49-F238E27FC236}">
                <a16:creationId xmlns:a16="http://schemas.microsoft.com/office/drawing/2014/main" id="{9088620A-A34F-0C40-AD1A-CA893CC0AFAF}"/>
              </a:ext>
            </a:extLst>
          </p:cNvPr>
          <p:cNvSpPr/>
          <p:nvPr userDrawn="1"/>
        </p:nvSpPr>
        <p:spPr>
          <a:xfrm>
            <a:off x="2226656" y="1000766"/>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التقويم الختامي</a:t>
            </a:r>
            <a:endParaRPr dirty="0"/>
          </a:p>
        </p:txBody>
      </p:sp>
    </p:spTree>
    <p:extLst>
      <p:ext uri="{BB962C8B-B14F-4D97-AF65-F5344CB8AC3E}">
        <p14:creationId xmlns:p14="http://schemas.microsoft.com/office/powerpoint/2010/main" val="39631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7CAFD1DE-0A00-3FB4-94B8-34590FF370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028" b="71781"/>
          <a:stretch/>
        </p:blipFill>
        <p:spPr>
          <a:xfrm flipV="1">
            <a:off x="0" y="-12872"/>
            <a:ext cx="12192000" cy="1521912"/>
          </a:xfrm>
          <a:prstGeom prst="rect">
            <a:avLst/>
          </a:prstGeom>
        </p:spPr>
      </p:pic>
      <p:sp>
        <p:nvSpPr>
          <p:cNvPr id="8" name="شكل بيضاوي 7">
            <a:extLst>
              <a:ext uri="{FF2B5EF4-FFF2-40B4-BE49-F238E27FC236}">
                <a16:creationId xmlns:a16="http://schemas.microsoft.com/office/drawing/2014/main" id="{E6B03985-F2A7-8B84-9CEA-219A5C55E65E}"/>
              </a:ext>
            </a:extLst>
          </p:cNvPr>
          <p:cNvSpPr/>
          <p:nvPr userDrawn="1"/>
        </p:nvSpPr>
        <p:spPr>
          <a:xfrm>
            <a:off x="5474167" y="16878"/>
            <a:ext cx="1236134" cy="1236134"/>
          </a:xfrm>
          <a:prstGeom prst="ellipse">
            <a:avLst/>
          </a:prstGeom>
          <a:solidFill>
            <a:srgbClr val="ED7D3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6D4BAADB-F198-AB2B-A34B-1D644728D3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7808"/>
          <a:stretch/>
        </p:blipFill>
        <p:spPr>
          <a:xfrm>
            <a:off x="0" y="5336088"/>
            <a:ext cx="12192000" cy="1521912"/>
          </a:xfrm>
          <a:prstGeom prst="rect">
            <a:avLst/>
          </a:prstGeom>
        </p:spPr>
      </p:pic>
      <p:sp>
        <p:nvSpPr>
          <p:cNvPr id="10" name="مربع نص 9">
            <a:extLst>
              <a:ext uri="{FF2B5EF4-FFF2-40B4-BE49-F238E27FC236}">
                <a16:creationId xmlns:a16="http://schemas.microsoft.com/office/drawing/2014/main" id="{E12BAD0B-1C9B-6B19-B55A-02BA07DE7D37}"/>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11" name="مربع نص 10">
            <a:extLst>
              <a:ext uri="{FF2B5EF4-FFF2-40B4-BE49-F238E27FC236}">
                <a16:creationId xmlns:a16="http://schemas.microsoft.com/office/drawing/2014/main" id="{492407D8-55A3-E886-7849-655FA5A24D13}"/>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a:t>
            </a:r>
          </a:p>
        </p:txBody>
      </p:sp>
      <p:grpSp>
        <p:nvGrpSpPr>
          <p:cNvPr id="12" name="مجموعة 11">
            <a:extLst>
              <a:ext uri="{FF2B5EF4-FFF2-40B4-BE49-F238E27FC236}">
                <a16:creationId xmlns:a16="http://schemas.microsoft.com/office/drawing/2014/main" id="{1AB06E09-37F2-BCA9-C5F4-08E87A409A80}"/>
              </a:ext>
            </a:extLst>
          </p:cNvPr>
          <p:cNvGrpSpPr/>
          <p:nvPr userDrawn="1"/>
        </p:nvGrpSpPr>
        <p:grpSpPr>
          <a:xfrm>
            <a:off x="2174060" y="1022112"/>
            <a:ext cx="7811589" cy="849083"/>
            <a:chOff x="2061242" y="345515"/>
            <a:chExt cx="7811589" cy="849083"/>
          </a:xfrm>
        </p:grpSpPr>
        <p:sp>
          <p:nvSpPr>
            <p:cNvPr id="13" name="Text Placeholder 1">
              <a:extLst>
                <a:ext uri="{FF2B5EF4-FFF2-40B4-BE49-F238E27FC236}">
                  <a16:creationId xmlns:a16="http://schemas.microsoft.com/office/drawing/2014/main" id="{4D49BF4E-B387-24D2-0C87-00D4E9ED4E2A}"/>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4" name="مستطيل: زوايا مستديرة 13">
              <a:extLst>
                <a:ext uri="{FF2B5EF4-FFF2-40B4-BE49-F238E27FC236}">
                  <a16:creationId xmlns:a16="http://schemas.microsoft.com/office/drawing/2014/main" id="{D256C05F-8C4D-E02E-D171-94101A556A2D}"/>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شكل بيضاوي 14">
              <a:extLst>
                <a:ext uri="{FF2B5EF4-FFF2-40B4-BE49-F238E27FC236}">
                  <a16:creationId xmlns:a16="http://schemas.microsoft.com/office/drawing/2014/main" id="{B6C33041-E525-06A1-8A30-1A276AE9E2E9}"/>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a:extLst>
                <a:ext uri="{FF2B5EF4-FFF2-40B4-BE49-F238E27FC236}">
                  <a16:creationId xmlns:a16="http://schemas.microsoft.com/office/drawing/2014/main" id="{7DD04BE3-2E7A-AC5A-E7FF-D078511AA78D}"/>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بيضاوي 16">
              <a:extLst>
                <a:ext uri="{FF2B5EF4-FFF2-40B4-BE49-F238E27FC236}">
                  <a16:creationId xmlns:a16="http://schemas.microsoft.com/office/drawing/2014/main" id="{BD91AA4A-91BB-3B34-F041-AC17405329B0}"/>
                </a:ext>
              </a:extLst>
            </p:cNvPr>
            <p:cNvSpPr/>
            <p:nvPr userDrawn="1"/>
          </p:nvSpPr>
          <p:spPr>
            <a:xfrm>
              <a:off x="2294004"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بيضاوي 17">
              <a:extLst>
                <a:ext uri="{FF2B5EF4-FFF2-40B4-BE49-F238E27FC236}">
                  <a16:creationId xmlns:a16="http://schemas.microsoft.com/office/drawing/2014/main" id="{32CB77A6-EA75-3F97-4D95-8C31E1859B78}"/>
                </a:ext>
              </a:extLst>
            </p:cNvPr>
            <p:cNvSpPr/>
            <p:nvPr userDrawn="1"/>
          </p:nvSpPr>
          <p:spPr>
            <a:xfrm>
              <a:off x="2269180"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مستطيل 18">
            <a:extLst>
              <a:ext uri="{FF2B5EF4-FFF2-40B4-BE49-F238E27FC236}">
                <a16:creationId xmlns:a16="http://schemas.microsoft.com/office/drawing/2014/main" id="{8B7B3874-394C-EF14-AB2A-EE0FEF011C17}"/>
              </a:ext>
            </a:extLst>
          </p:cNvPr>
          <p:cNvSpPr/>
          <p:nvPr userDrawn="1"/>
        </p:nvSpPr>
        <p:spPr>
          <a:xfrm>
            <a:off x="5617760" y="1012913"/>
            <a:ext cx="943182" cy="60150"/>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F420329-62AA-8ED5-7198-5359E93AAE84}"/>
              </a:ext>
            </a:extLst>
          </p:cNvPr>
          <p:cNvSpPr/>
          <p:nvPr userDrawn="1"/>
        </p:nvSpPr>
        <p:spPr>
          <a:xfrm>
            <a:off x="5617760" y="1163520"/>
            <a:ext cx="948947" cy="67823"/>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Google Shape;151;p6">
            <a:extLst>
              <a:ext uri="{FF2B5EF4-FFF2-40B4-BE49-F238E27FC236}">
                <a16:creationId xmlns:a16="http://schemas.microsoft.com/office/drawing/2014/main" id="{8C00BFAE-06C9-7549-BA57-748F555927CA}"/>
              </a:ext>
            </a:extLst>
          </p:cNvPr>
          <p:cNvSpPr/>
          <p:nvPr userDrawn="1"/>
        </p:nvSpPr>
        <p:spPr>
          <a:xfrm>
            <a:off x="2203397" y="1001409"/>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التقويم القبلي</a:t>
            </a:r>
            <a:endParaRPr dirty="0"/>
          </a:p>
        </p:txBody>
      </p:sp>
      <p:pic>
        <p:nvPicPr>
          <p:cNvPr id="22" name="صورة 21">
            <a:extLst>
              <a:ext uri="{FF2B5EF4-FFF2-40B4-BE49-F238E27FC236}">
                <a16:creationId xmlns:a16="http://schemas.microsoft.com/office/drawing/2014/main" id="{7F50DC05-6F16-1042-18F6-9D3971FAF57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759" t="-804" r="11056" b="11411"/>
          <a:stretch/>
        </p:blipFill>
        <p:spPr>
          <a:xfrm>
            <a:off x="5474167" y="186043"/>
            <a:ext cx="1201157" cy="792547"/>
          </a:xfrm>
          <a:prstGeom prst="rect">
            <a:avLst/>
          </a:prstGeom>
        </p:spPr>
      </p:pic>
    </p:spTree>
    <p:extLst>
      <p:ext uri="{BB962C8B-B14F-4D97-AF65-F5344CB8AC3E}">
        <p14:creationId xmlns:p14="http://schemas.microsoft.com/office/powerpoint/2010/main" val="37070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تخطيط مخصص">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CCC265B7-C49B-38F3-8196-AB67DBA7D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028" b="71781"/>
          <a:stretch/>
        </p:blipFill>
        <p:spPr>
          <a:xfrm flipV="1">
            <a:off x="0" y="-12872"/>
            <a:ext cx="12192000" cy="1521912"/>
          </a:xfrm>
          <a:prstGeom prst="rect">
            <a:avLst/>
          </a:prstGeom>
        </p:spPr>
      </p:pic>
      <p:sp>
        <p:nvSpPr>
          <p:cNvPr id="7" name="شكل بيضاوي 6">
            <a:extLst>
              <a:ext uri="{FF2B5EF4-FFF2-40B4-BE49-F238E27FC236}">
                <a16:creationId xmlns:a16="http://schemas.microsoft.com/office/drawing/2014/main" id="{C4B55AAC-5A85-C572-94DE-DB6CC96C43CE}"/>
              </a:ext>
            </a:extLst>
          </p:cNvPr>
          <p:cNvSpPr/>
          <p:nvPr userDrawn="1"/>
        </p:nvSpPr>
        <p:spPr>
          <a:xfrm>
            <a:off x="5474167" y="16878"/>
            <a:ext cx="1236134" cy="1236134"/>
          </a:xfrm>
          <a:prstGeom prst="ellipse">
            <a:avLst/>
          </a:prstGeom>
          <a:solidFill>
            <a:srgbClr val="ED7D3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8" name="صورة 7">
            <a:extLst>
              <a:ext uri="{FF2B5EF4-FFF2-40B4-BE49-F238E27FC236}">
                <a16:creationId xmlns:a16="http://schemas.microsoft.com/office/drawing/2014/main" id="{EE5A36FA-1745-ADEE-0CD2-2C0BE64C6F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1530" y="59579"/>
            <a:ext cx="1136651" cy="991413"/>
          </a:xfrm>
          <a:prstGeom prst="rect">
            <a:avLst/>
          </a:prstGeom>
        </p:spPr>
      </p:pic>
      <p:pic>
        <p:nvPicPr>
          <p:cNvPr id="9" name="صورة 8">
            <a:extLst>
              <a:ext uri="{FF2B5EF4-FFF2-40B4-BE49-F238E27FC236}">
                <a16:creationId xmlns:a16="http://schemas.microsoft.com/office/drawing/2014/main" id="{10749120-1D17-3944-4F22-6304CCF6CB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7808"/>
          <a:stretch/>
        </p:blipFill>
        <p:spPr>
          <a:xfrm>
            <a:off x="0" y="5336088"/>
            <a:ext cx="12192000" cy="1521912"/>
          </a:xfrm>
          <a:prstGeom prst="rect">
            <a:avLst/>
          </a:prstGeom>
        </p:spPr>
      </p:pic>
      <p:sp>
        <p:nvSpPr>
          <p:cNvPr id="10" name="مربع نص 9">
            <a:extLst>
              <a:ext uri="{FF2B5EF4-FFF2-40B4-BE49-F238E27FC236}">
                <a16:creationId xmlns:a16="http://schemas.microsoft.com/office/drawing/2014/main" id="{7F7D7F32-F7BC-005A-4EE4-7E26636975EE}"/>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11" name="مربع نص 10">
            <a:extLst>
              <a:ext uri="{FF2B5EF4-FFF2-40B4-BE49-F238E27FC236}">
                <a16:creationId xmlns:a16="http://schemas.microsoft.com/office/drawing/2014/main" id="{8B85F296-51FD-CD80-23BA-7524FBE2DDB2}"/>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grpSp>
        <p:nvGrpSpPr>
          <p:cNvPr id="12" name="مجموعة 11">
            <a:extLst>
              <a:ext uri="{FF2B5EF4-FFF2-40B4-BE49-F238E27FC236}">
                <a16:creationId xmlns:a16="http://schemas.microsoft.com/office/drawing/2014/main" id="{640F449B-1129-B631-9563-47AAE58524DE}"/>
              </a:ext>
            </a:extLst>
          </p:cNvPr>
          <p:cNvGrpSpPr/>
          <p:nvPr userDrawn="1"/>
        </p:nvGrpSpPr>
        <p:grpSpPr>
          <a:xfrm>
            <a:off x="2174060" y="1022112"/>
            <a:ext cx="7811589" cy="849083"/>
            <a:chOff x="2061242" y="345515"/>
            <a:chExt cx="7811589" cy="849083"/>
          </a:xfrm>
        </p:grpSpPr>
        <p:sp>
          <p:nvSpPr>
            <p:cNvPr id="13" name="Text Placeholder 1">
              <a:extLst>
                <a:ext uri="{FF2B5EF4-FFF2-40B4-BE49-F238E27FC236}">
                  <a16:creationId xmlns:a16="http://schemas.microsoft.com/office/drawing/2014/main" id="{7D812E37-E1AE-575C-D341-178988310B0B}"/>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4" name="مستطيل: زوايا مستديرة 13">
              <a:extLst>
                <a:ext uri="{FF2B5EF4-FFF2-40B4-BE49-F238E27FC236}">
                  <a16:creationId xmlns:a16="http://schemas.microsoft.com/office/drawing/2014/main" id="{14DC1F67-875C-8182-9770-68F7B72CDA0A}"/>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شكل بيضاوي 14">
              <a:extLst>
                <a:ext uri="{FF2B5EF4-FFF2-40B4-BE49-F238E27FC236}">
                  <a16:creationId xmlns:a16="http://schemas.microsoft.com/office/drawing/2014/main" id="{D6826D92-3E3B-07F2-1F77-BC8D77107C30}"/>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a:extLst>
                <a:ext uri="{FF2B5EF4-FFF2-40B4-BE49-F238E27FC236}">
                  <a16:creationId xmlns:a16="http://schemas.microsoft.com/office/drawing/2014/main" id="{F050B42A-4DB8-D5AD-B935-B29D7CE1D394}"/>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بيضاوي 16">
              <a:extLst>
                <a:ext uri="{FF2B5EF4-FFF2-40B4-BE49-F238E27FC236}">
                  <a16:creationId xmlns:a16="http://schemas.microsoft.com/office/drawing/2014/main" id="{336A0C75-C988-F3F4-4301-85CF7A89A4AC}"/>
                </a:ext>
              </a:extLst>
            </p:cNvPr>
            <p:cNvSpPr/>
            <p:nvPr userDrawn="1"/>
          </p:nvSpPr>
          <p:spPr>
            <a:xfrm>
              <a:off x="2294004"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بيضاوي 17">
              <a:extLst>
                <a:ext uri="{FF2B5EF4-FFF2-40B4-BE49-F238E27FC236}">
                  <a16:creationId xmlns:a16="http://schemas.microsoft.com/office/drawing/2014/main" id="{E848DACF-227C-FB00-9F6E-E42F98C875F2}"/>
                </a:ext>
              </a:extLst>
            </p:cNvPr>
            <p:cNvSpPr/>
            <p:nvPr userDrawn="1"/>
          </p:nvSpPr>
          <p:spPr>
            <a:xfrm>
              <a:off x="2269180"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Google Shape;151;p6">
            <a:extLst>
              <a:ext uri="{FF2B5EF4-FFF2-40B4-BE49-F238E27FC236}">
                <a16:creationId xmlns:a16="http://schemas.microsoft.com/office/drawing/2014/main" id="{BE6AC755-D4CE-4219-9B14-6A656E4FA1A0}"/>
              </a:ext>
            </a:extLst>
          </p:cNvPr>
          <p:cNvSpPr/>
          <p:nvPr userDrawn="1"/>
        </p:nvSpPr>
        <p:spPr>
          <a:xfrm>
            <a:off x="2203397" y="1001409"/>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التقويم التكويني</a:t>
            </a:r>
            <a:endParaRPr dirty="0"/>
          </a:p>
        </p:txBody>
      </p:sp>
      <p:sp>
        <p:nvSpPr>
          <p:cNvPr id="20" name="مستطيل 19">
            <a:extLst>
              <a:ext uri="{FF2B5EF4-FFF2-40B4-BE49-F238E27FC236}">
                <a16:creationId xmlns:a16="http://schemas.microsoft.com/office/drawing/2014/main" id="{77105271-4876-C727-6973-2208A1101E65}"/>
              </a:ext>
            </a:extLst>
          </p:cNvPr>
          <p:cNvSpPr/>
          <p:nvPr userDrawn="1"/>
        </p:nvSpPr>
        <p:spPr>
          <a:xfrm>
            <a:off x="5610146" y="977735"/>
            <a:ext cx="954778" cy="61127"/>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180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محتوى الدرس">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4A9CCEA6-88C2-2705-2935-7F7EDDC3B8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584F48D9-4A0E-0C53-375C-2E9E6E21488D}"/>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2" name="مربع نص 1">
            <a:extLst>
              <a:ext uri="{FF2B5EF4-FFF2-40B4-BE49-F238E27FC236}">
                <a16:creationId xmlns:a16="http://schemas.microsoft.com/office/drawing/2014/main" id="{4C368DDE-86D7-BB8E-C6E8-784627FE6165}"/>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spTree>
    <p:extLst>
      <p:ext uri="{BB962C8B-B14F-4D97-AF65-F5344CB8AC3E}">
        <p14:creationId xmlns:p14="http://schemas.microsoft.com/office/powerpoint/2010/main" val="329297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أنشطة">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30A2E933-2524-FD16-8B20-714C3C71F6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صورة 9">
            <a:extLst>
              <a:ext uri="{FF2B5EF4-FFF2-40B4-BE49-F238E27FC236}">
                <a16:creationId xmlns:a16="http://schemas.microsoft.com/office/drawing/2014/main" id="{117D9A7C-EF86-37D6-6CD0-57D9FF71C8E8}"/>
              </a:ext>
            </a:extLst>
          </p:cNvPr>
          <p:cNvPicPr>
            <a:picLocks noChangeAspect="1"/>
          </p:cNvPicPr>
          <p:nvPr userDrawn="1"/>
        </p:nvPicPr>
        <p:blipFill rotWithShape="1">
          <a:blip r:embed="rId3"/>
          <a:srcRect l="28509" t="19238" r="27055" b="20953"/>
          <a:stretch/>
        </p:blipFill>
        <p:spPr>
          <a:xfrm>
            <a:off x="8675380" y="326818"/>
            <a:ext cx="603251" cy="456724"/>
          </a:xfrm>
          <a:prstGeom prst="rect">
            <a:avLst/>
          </a:prstGeom>
        </p:spPr>
      </p:pic>
      <p:pic>
        <p:nvPicPr>
          <p:cNvPr id="11" name="صورة 10">
            <a:extLst>
              <a:ext uri="{FF2B5EF4-FFF2-40B4-BE49-F238E27FC236}">
                <a16:creationId xmlns:a16="http://schemas.microsoft.com/office/drawing/2014/main" id="{684CD7C3-5A1E-E517-CFC0-75A419D88CC7}"/>
              </a:ext>
            </a:extLst>
          </p:cNvPr>
          <p:cNvPicPr>
            <a:picLocks noChangeAspect="1"/>
          </p:cNvPicPr>
          <p:nvPr userDrawn="1"/>
        </p:nvPicPr>
        <p:blipFill rotWithShape="1">
          <a:blip r:embed="rId4"/>
          <a:srcRect l="20318" t="27879" r="55305" b="27273"/>
          <a:stretch/>
        </p:blipFill>
        <p:spPr>
          <a:xfrm>
            <a:off x="5628699" y="344987"/>
            <a:ext cx="453541" cy="469350"/>
          </a:xfrm>
          <a:prstGeom prst="rect">
            <a:avLst/>
          </a:prstGeom>
        </p:spPr>
      </p:pic>
      <p:pic>
        <p:nvPicPr>
          <p:cNvPr id="12" name="صورة 11">
            <a:extLst>
              <a:ext uri="{FF2B5EF4-FFF2-40B4-BE49-F238E27FC236}">
                <a16:creationId xmlns:a16="http://schemas.microsoft.com/office/drawing/2014/main" id="{93885BA5-54D2-E369-916A-A15930A56B7C}"/>
              </a:ext>
            </a:extLst>
          </p:cNvPr>
          <p:cNvPicPr>
            <a:picLocks noChangeAspect="1"/>
          </p:cNvPicPr>
          <p:nvPr userDrawn="1"/>
        </p:nvPicPr>
        <p:blipFill rotWithShape="1">
          <a:blip r:embed="rId4"/>
          <a:srcRect l="70000" t="23838" r="8977" b="31314"/>
          <a:stretch/>
        </p:blipFill>
        <p:spPr>
          <a:xfrm>
            <a:off x="3022934" y="336078"/>
            <a:ext cx="363133" cy="435760"/>
          </a:xfrm>
          <a:prstGeom prst="rect">
            <a:avLst/>
          </a:prstGeom>
        </p:spPr>
      </p:pic>
      <p:sp>
        <p:nvSpPr>
          <p:cNvPr id="2" name="مربع نص 1">
            <a:extLst>
              <a:ext uri="{FF2B5EF4-FFF2-40B4-BE49-F238E27FC236}">
                <a16:creationId xmlns:a16="http://schemas.microsoft.com/office/drawing/2014/main" id="{F8EC9D20-FF0C-A312-90A6-6F7424B0F937}"/>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4" name="مربع نص 3">
            <a:extLst>
              <a:ext uri="{FF2B5EF4-FFF2-40B4-BE49-F238E27FC236}">
                <a16:creationId xmlns:a16="http://schemas.microsoft.com/office/drawing/2014/main" id="{DE2FBDDD-231B-8D38-1483-F54E2068F280}"/>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spTree>
    <p:extLst>
      <p:ext uri="{BB962C8B-B14F-4D97-AF65-F5344CB8AC3E}">
        <p14:creationId xmlns:p14="http://schemas.microsoft.com/office/powerpoint/2010/main" val="417351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تخطيط مخصص">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1BBA937-3C91-D8C1-230F-1F8B4C35E3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صورة 6">
            <a:extLst>
              <a:ext uri="{FF2B5EF4-FFF2-40B4-BE49-F238E27FC236}">
                <a16:creationId xmlns:a16="http://schemas.microsoft.com/office/drawing/2014/main" id="{33EE4C29-D5B2-589F-CD0B-6E49BE7B4AE5}"/>
              </a:ext>
            </a:extLst>
          </p:cNvPr>
          <p:cNvPicPr>
            <a:picLocks noChangeAspect="1"/>
          </p:cNvPicPr>
          <p:nvPr userDrawn="1"/>
        </p:nvPicPr>
        <p:blipFill rotWithShape="1">
          <a:blip r:embed="rId3"/>
          <a:srcRect l="9660" t="33672" r="50732" b="23390"/>
          <a:stretch/>
        </p:blipFill>
        <p:spPr>
          <a:xfrm>
            <a:off x="2905237" y="409689"/>
            <a:ext cx="648973" cy="395740"/>
          </a:xfrm>
          <a:prstGeom prst="rect">
            <a:avLst/>
          </a:prstGeom>
        </p:spPr>
      </p:pic>
      <p:pic>
        <p:nvPicPr>
          <p:cNvPr id="8" name="صورة 7">
            <a:extLst>
              <a:ext uri="{FF2B5EF4-FFF2-40B4-BE49-F238E27FC236}">
                <a16:creationId xmlns:a16="http://schemas.microsoft.com/office/drawing/2014/main" id="{E3DE8007-A402-38C0-F30B-B8716B000D46}"/>
              </a:ext>
            </a:extLst>
          </p:cNvPr>
          <p:cNvPicPr>
            <a:picLocks noChangeAspect="1"/>
          </p:cNvPicPr>
          <p:nvPr userDrawn="1"/>
        </p:nvPicPr>
        <p:blipFill rotWithShape="1">
          <a:blip r:embed="rId4"/>
          <a:srcRect l="28509" t="19238" r="27055" b="20953"/>
          <a:stretch/>
        </p:blipFill>
        <p:spPr>
          <a:xfrm>
            <a:off x="8675380" y="326818"/>
            <a:ext cx="603251" cy="456724"/>
          </a:xfrm>
          <a:prstGeom prst="rect">
            <a:avLst/>
          </a:prstGeom>
        </p:spPr>
      </p:pic>
      <p:sp>
        <p:nvSpPr>
          <p:cNvPr id="10" name="مربع نص 9">
            <a:extLst>
              <a:ext uri="{FF2B5EF4-FFF2-40B4-BE49-F238E27FC236}">
                <a16:creationId xmlns:a16="http://schemas.microsoft.com/office/drawing/2014/main" id="{19832B4A-451E-2C91-8AF8-D7C411729874}"/>
              </a:ext>
            </a:extLst>
          </p:cNvPr>
          <p:cNvSpPr txBox="1"/>
          <p:nvPr userDrawn="1"/>
        </p:nvSpPr>
        <p:spPr>
          <a:xfrm>
            <a:off x="8990421" y="642157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11" name="مربع نص 10">
            <a:extLst>
              <a:ext uri="{FF2B5EF4-FFF2-40B4-BE49-F238E27FC236}">
                <a16:creationId xmlns:a16="http://schemas.microsoft.com/office/drawing/2014/main" id="{92DE5237-DD27-8FB3-F60C-A67E0842C914}"/>
              </a:ext>
            </a:extLst>
          </p:cNvPr>
          <p:cNvSpPr txBox="1"/>
          <p:nvPr userDrawn="1"/>
        </p:nvSpPr>
        <p:spPr>
          <a:xfrm>
            <a:off x="-67732" y="6418822"/>
            <a:ext cx="3201582" cy="430887"/>
          </a:xfrm>
          <a:prstGeom prst="rect">
            <a:avLst/>
          </a:prstGeom>
          <a:noFill/>
        </p:spPr>
        <p:txBody>
          <a:bodyPr wrap="square" rtlCol="1">
            <a:spAutoFit/>
          </a:bodyPr>
          <a:lstStyle/>
          <a:p>
            <a:pPr algn="ctr"/>
            <a:r>
              <a:rPr lang="ar-SA" sz="2200" dirty="0"/>
              <a:t>البيانات و المعلومات و المعرفة 1 </a:t>
            </a:r>
          </a:p>
        </p:txBody>
      </p:sp>
      <p:pic>
        <p:nvPicPr>
          <p:cNvPr id="12" name="صورة 11">
            <a:extLst>
              <a:ext uri="{FF2B5EF4-FFF2-40B4-BE49-F238E27FC236}">
                <a16:creationId xmlns:a16="http://schemas.microsoft.com/office/drawing/2014/main" id="{4130052A-84DD-574B-0F2B-A8A7AC0461F8}"/>
              </a:ext>
            </a:extLst>
          </p:cNvPr>
          <p:cNvPicPr>
            <a:picLocks noChangeAspect="1"/>
          </p:cNvPicPr>
          <p:nvPr userDrawn="1"/>
        </p:nvPicPr>
        <p:blipFill rotWithShape="1">
          <a:blip r:embed="rId5"/>
          <a:srcRect l="20318" t="27879" r="55305" b="27273"/>
          <a:stretch/>
        </p:blipFill>
        <p:spPr>
          <a:xfrm>
            <a:off x="5628699" y="344987"/>
            <a:ext cx="453541" cy="469350"/>
          </a:xfrm>
          <a:prstGeom prst="rect">
            <a:avLst/>
          </a:prstGeom>
        </p:spPr>
      </p:pic>
    </p:spTree>
    <p:extLst>
      <p:ext uri="{BB962C8B-B14F-4D97-AF65-F5344CB8AC3E}">
        <p14:creationId xmlns:p14="http://schemas.microsoft.com/office/powerpoint/2010/main" val="402425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19B9528E-3DC9-0806-A796-5AC3DC68DB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608" t="67809" r="-1"/>
          <a:stretch/>
        </p:blipFill>
        <p:spPr>
          <a:xfrm rot="16200000">
            <a:off x="9174480" y="875211"/>
            <a:ext cx="3827417" cy="2207623"/>
          </a:xfrm>
          <a:prstGeom prst="rect">
            <a:avLst/>
          </a:prstGeom>
        </p:spPr>
      </p:pic>
      <p:pic>
        <p:nvPicPr>
          <p:cNvPr id="7" name="صورة 6">
            <a:extLst>
              <a:ext uri="{FF2B5EF4-FFF2-40B4-BE49-F238E27FC236}">
                <a16:creationId xmlns:a16="http://schemas.microsoft.com/office/drawing/2014/main" id="{D7DDAF15-E370-4FAB-B6A1-8AB0957F62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608" t="67809" r="-1"/>
          <a:stretch/>
        </p:blipFill>
        <p:spPr>
          <a:xfrm rot="5400000" flipV="1">
            <a:off x="9174480" y="3770811"/>
            <a:ext cx="3827417" cy="2207623"/>
          </a:xfrm>
          <a:prstGeom prst="rect">
            <a:avLst/>
          </a:prstGeom>
        </p:spPr>
      </p:pic>
      <p:pic>
        <p:nvPicPr>
          <p:cNvPr id="22" name="صورة 21">
            <a:extLst>
              <a:ext uri="{FF2B5EF4-FFF2-40B4-BE49-F238E27FC236}">
                <a16:creationId xmlns:a16="http://schemas.microsoft.com/office/drawing/2014/main" id="{916BCFBE-3046-458B-AC23-92063FD926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179" b="75732"/>
          <a:stretch/>
        </p:blipFill>
        <p:spPr>
          <a:xfrm rot="5400000" flipH="1">
            <a:off x="-272753" y="338319"/>
            <a:ext cx="1502426" cy="860958"/>
          </a:xfrm>
          <a:prstGeom prst="rect">
            <a:avLst/>
          </a:prstGeom>
        </p:spPr>
      </p:pic>
      <p:pic>
        <p:nvPicPr>
          <p:cNvPr id="23" name="صورة 22">
            <a:extLst>
              <a:ext uri="{FF2B5EF4-FFF2-40B4-BE49-F238E27FC236}">
                <a16:creationId xmlns:a16="http://schemas.microsoft.com/office/drawing/2014/main" id="{12E6C87C-1928-AD79-3723-53F44BCFB3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179" b="75732"/>
          <a:stretch/>
        </p:blipFill>
        <p:spPr>
          <a:xfrm rot="16200000" flipH="1" flipV="1">
            <a:off x="-271160" y="5680035"/>
            <a:ext cx="1502426" cy="860958"/>
          </a:xfrm>
          <a:prstGeom prst="rect">
            <a:avLst/>
          </a:prstGeom>
        </p:spPr>
      </p:pic>
      <p:grpSp>
        <p:nvGrpSpPr>
          <p:cNvPr id="24" name="مجموعة 23">
            <a:extLst>
              <a:ext uri="{FF2B5EF4-FFF2-40B4-BE49-F238E27FC236}">
                <a16:creationId xmlns:a16="http://schemas.microsoft.com/office/drawing/2014/main" id="{525271DE-2650-3431-1767-93AE6041F5FE}"/>
              </a:ext>
            </a:extLst>
          </p:cNvPr>
          <p:cNvGrpSpPr/>
          <p:nvPr userDrawn="1"/>
        </p:nvGrpSpPr>
        <p:grpSpPr>
          <a:xfrm rot="5400000">
            <a:off x="-1712648" y="3181921"/>
            <a:ext cx="4588191" cy="490138"/>
            <a:chOff x="2061242" y="345515"/>
            <a:chExt cx="7811589" cy="849083"/>
          </a:xfrm>
        </p:grpSpPr>
        <p:sp>
          <p:nvSpPr>
            <p:cNvPr id="25" name="Text Placeholder 1">
              <a:extLst>
                <a:ext uri="{FF2B5EF4-FFF2-40B4-BE49-F238E27FC236}">
                  <a16:creationId xmlns:a16="http://schemas.microsoft.com/office/drawing/2014/main" id="{8C271561-DE75-DE2A-3EDE-CCEB16478A26}"/>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26" name="مستطيل: زوايا مستديرة 25">
              <a:extLst>
                <a:ext uri="{FF2B5EF4-FFF2-40B4-BE49-F238E27FC236}">
                  <a16:creationId xmlns:a16="http://schemas.microsoft.com/office/drawing/2014/main" id="{7D38CA03-4CA2-0375-20C9-78CA5F0D9212}"/>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7" name="شكل بيضاوي 26">
              <a:extLst>
                <a:ext uri="{FF2B5EF4-FFF2-40B4-BE49-F238E27FC236}">
                  <a16:creationId xmlns:a16="http://schemas.microsoft.com/office/drawing/2014/main" id="{5E1080B6-5EF3-E63D-1AB0-40DB2D79EA1C}"/>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شكل بيضاوي 27">
              <a:extLst>
                <a:ext uri="{FF2B5EF4-FFF2-40B4-BE49-F238E27FC236}">
                  <a16:creationId xmlns:a16="http://schemas.microsoft.com/office/drawing/2014/main" id="{B7FEA547-FABB-3E76-F581-9746A88ED8C4}"/>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شكل بيضاوي 28">
              <a:extLst>
                <a:ext uri="{FF2B5EF4-FFF2-40B4-BE49-F238E27FC236}">
                  <a16:creationId xmlns:a16="http://schemas.microsoft.com/office/drawing/2014/main" id="{5F0A85B2-173D-66F2-8779-894D8090CA09}"/>
                </a:ext>
              </a:extLst>
            </p:cNvPr>
            <p:cNvSpPr/>
            <p:nvPr userDrawn="1"/>
          </p:nvSpPr>
          <p:spPr>
            <a:xfrm>
              <a:off x="2294003"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BF21D423-7A8A-E65B-7744-B56518F168BD}"/>
                </a:ext>
              </a:extLst>
            </p:cNvPr>
            <p:cNvSpPr/>
            <p:nvPr userDrawn="1"/>
          </p:nvSpPr>
          <p:spPr>
            <a:xfrm>
              <a:off x="2269179"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 name="مربع نص 1">
            <a:extLst>
              <a:ext uri="{FF2B5EF4-FFF2-40B4-BE49-F238E27FC236}">
                <a16:creationId xmlns:a16="http://schemas.microsoft.com/office/drawing/2014/main" id="{C0947380-29B0-CFC0-D8C4-BA81CBF83CE0}"/>
              </a:ext>
            </a:extLst>
          </p:cNvPr>
          <p:cNvSpPr txBox="1"/>
          <p:nvPr userDrawn="1"/>
        </p:nvSpPr>
        <p:spPr>
          <a:xfrm rot="16200000">
            <a:off x="10369217" y="1387035"/>
            <a:ext cx="3204660" cy="430887"/>
          </a:xfrm>
          <a:prstGeom prst="rect">
            <a:avLst/>
          </a:prstGeom>
          <a:noFill/>
        </p:spPr>
        <p:txBody>
          <a:bodyPr wrap="square" rtlCol="1">
            <a:spAutoFit/>
          </a:bodyPr>
          <a:lstStyle/>
          <a:p>
            <a:pPr algn="ctr"/>
            <a:r>
              <a:rPr lang="ar-SA" sz="2200" dirty="0"/>
              <a:t>الــــــوحـــــــدة الأولــــــــــى</a:t>
            </a:r>
          </a:p>
        </p:txBody>
      </p:sp>
      <p:sp>
        <p:nvSpPr>
          <p:cNvPr id="3" name="مربع نص 2">
            <a:extLst>
              <a:ext uri="{FF2B5EF4-FFF2-40B4-BE49-F238E27FC236}">
                <a16:creationId xmlns:a16="http://schemas.microsoft.com/office/drawing/2014/main" id="{927F1F63-5E55-7DF6-C4DC-44094E980BB2}"/>
              </a:ext>
            </a:extLst>
          </p:cNvPr>
          <p:cNvSpPr txBox="1"/>
          <p:nvPr userDrawn="1"/>
        </p:nvSpPr>
        <p:spPr>
          <a:xfrm rot="16200000">
            <a:off x="10365348" y="5112024"/>
            <a:ext cx="3201582" cy="430887"/>
          </a:xfrm>
          <a:prstGeom prst="rect">
            <a:avLst/>
          </a:prstGeom>
          <a:noFill/>
        </p:spPr>
        <p:txBody>
          <a:bodyPr wrap="square" rtlCol="1">
            <a:spAutoFit/>
          </a:bodyPr>
          <a:lstStyle/>
          <a:p>
            <a:pPr algn="ctr"/>
            <a:r>
              <a:rPr lang="ar-SA" sz="2200" dirty="0"/>
              <a:t>البيانات و المعلومات و المعرفة 1 </a:t>
            </a:r>
          </a:p>
        </p:txBody>
      </p:sp>
    </p:spTree>
    <p:extLst>
      <p:ext uri="{BB962C8B-B14F-4D97-AF65-F5344CB8AC3E}">
        <p14:creationId xmlns:p14="http://schemas.microsoft.com/office/powerpoint/2010/main" val="25221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تخطيط مخصص">
    <p:spTree>
      <p:nvGrpSpPr>
        <p:cNvPr id="1" name=""/>
        <p:cNvGrpSpPr/>
        <p:nvPr/>
      </p:nvGrpSpPr>
      <p:grpSpPr>
        <a:xfrm>
          <a:off x="0" y="0"/>
          <a:ext cx="0" cy="0"/>
          <a:chOff x="0" y="0"/>
          <a:chExt cx="0" cy="0"/>
        </a:xfrm>
      </p:grpSpPr>
      <p:pic>
        <p:nvPicPr>
          <p:cNvPr id="30" name="صورة 29">
            <a:extLst>
              <a:ext uri="{FF2B5EF4-FFF2-40B4-BE49-F238E27FC236}">
                <a16:creationId xmlns:a16="http://schemas.microsoft.com/office/drawing/2014/main" id="{8CBC8C20-8BEB-518C-03DC-5FA664B4E0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179" b="75732"/>
          <a:stretch/>
        </p:blipFill>
        <p:spPr>
          <a:xfrm rot="5400000" flipV="1">
            <a:off x="-780563" y="5106987"/>
            <a:ext cx="2215449" cy="1269552"/>
          </a:xfrm>
          <a:prstGeom prst="rect">
            <a:avLst/>
          </a:prstGeom>
        </p:spPr>
      </p:pic>
      <p:pic>
        <p:nvPicPr>
          <p:cNvPr id="29" name="صورة 28">
            <a:extLst>
              <a:ext uri="{FF2B5EF4-FFF2-40B4-BE49-F238E27FC236}">
                <a16:creationId xmlns:a16="http://schemas.microsoft.com/office/drawing/2014/main" id="{AE8DF473-F1AA-FCDE-4E58-84AF8490F2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179" b="75732"/>
          <a:stretch/>
        </p:blipFill>
        <p:spPr>
          <a:xfrm rot="16200000">
            <a:off x="-772667" y="486010"/>
            <a:ext cx="2215449" cy="1269552"/>
          </a:xfrm>
          <a:prstGeom prst="rect">
            <a:avLst/>
          </a:prstGeom>
        </p:spPr>
      </p:pic>
      <p:pic>
        <p:nvPicPr>
          <p:cNvPr id="27" name="صورة 26">
            <a:extLst>
              <a:ext uri="{FF2B5EF4-FFF2-40B4-BE49-F238E27FC236}">
                <a16:creationId xmlns:a16="http://schemas.microsoft.com/office/drawing/2014/main" id="{AAEF4F89-B4D1-E3FB-F21B-11E3613E42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36" r="8695" b="73875"/>
          <a:stretch/>
        </p:blipFill>
        <p:spPr>
          <a:xfrm rot="16200000" flipV="1">
            <a:off x="11027804" y="-7835"/>
            <a:ext cx="1243288" cy="1280423"/>
          </a:xfrm>
          <a:prstGeom prst="rect">
            <a:avLst/>
          </a:prstGeom>
        </p:spPr>
      </p:pic>
      <p:pic>
        <p:nvPicPr>
          <p:cNvPr id="26" name="صورة 25">
            <a:extLst>
              <a:ext uri="{FF2B5EF4-FFF2-40B4-BE49-F238E27FC236}">
                <a16:creationId xmlns:a16="http://schemas.microsoft.com/office/drawing/2014/main" id="{EAB6CFC5-9A4D-B2C1-283D-93F0970EA2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36" r="8695" b="73875"/>
          <a:stretch/>
        </p:blipFill>
        <p:spPr>
          <a:xfrm rot="5400000">
            <a:off x="11027805" y="5596146"/>
            <a:ext cx="1243288" cy="1280423"/>
          </a:xfrm>
          <a:prstGeom prst="rect">
            <a:avLst/>
          </a:prstGeom>
        </p:spPr>
      </p:pic>
      <p:grpSp>
        <p:nvGrpSpPr>
          <p:cNvPr id="8" name="مجموعة 7">
            <a:extLst>
              <a:ext uri="{FF2B5EF4-FFF2-40B4-BE49-F238E27FC236}">
                <a16:creationId xmlns:a16="http://schemas.microsoft.com/office/drawing/2014/main" id="{10BCCB3B-24EB-822D-78A5-39E6F928BAC4}"/>
              </a:ext>
            </a:extLst>
          </p:cNvPr>
          <p:cNvGrpSpPr/>
          <p:nvPr userDrawn="1"/>
        </p:nvGrpSpPr>
        <p:grpSpPr>
          <a:xfrm rot="5400000">
            <a:off x="9238547" y="3121154"/>
            <a:ext cx="5143738" cy="551524"/>
            <a:chOff x="2061242" y="345515"/>
            <a:chExt cx="7811589" cy="849083"/>
          </a:xfrm>
        </p:grpSpPr>
        <p:sp>
          <p:nvSpPr>
            <p:cNvPr id="9" name="Text Placeholder 1">
              <a:extLst>
                <a:ext uri="{FF2B5EF4-FFF2-40B4-BE49-F238E27FC236}">
                  <a16:creationId xmlns:a16="http://schemas.microsoft.com/office/drawing/2014/main" id="{2CB4866E-6737-CF33-09FE-3F8D2E60B4A2}"/>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0" name="مستطيل: زوايا مستديرة 9">
              <a:extLst>
                <a:ext uri="{FF2B5EF4-FFF2-40B4-BE49-F238E27FC236}">
                  <a16:creationId xmlns:a16="http://schemas.microsoft.com/office/drawing/2014/main" id="{694C2D1B-873C-9D05-F8A8-7BC39BD80C00}"/>
                </a:ext>
              </a:extLst>
            </p:cNvPr>
            <p:cNvSpPr/>
            <p:nvPr userDrawn="1"/>
          </p:nvSpPr>
          <p:spPr>
            <a:xfrm>
              <a:off x="2130911" y="345515"/>
              <a:ext cx="7741919" cy="849083"/>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شكل بيضاوي 10">
              <a:extLst>
                <a:ext uri="{FF2B5EF4-FFF2-40B4-BE49-F238E27FC236}">
                  <a16:creationId xmlns:a16="http://schemas.microsoft.com/office/drawing/2014/main" id="{846D7679-81B8-6E78-EDA8-80B84A98C488}"/>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941E303B-C751-C551-829B-2FD7175D4376}"/>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889058A0-B040-C5C1-A427-FE8310E027D9}"/>
                </a:ext>
              </a:extLst>
            </p:cNvPr>
            <p:cNvSpPr/>
            <p:nvPr userDrawn="1"/>
          </p:nvSpPr>
          <p:spPr>
            <a:xfrm>
              <a:off x="2294003"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بيضاوي 13">
              <a:extLst>
                <a:ext uri="{FF2B5EF4-FFF2-40B4-BE49-F238E27FC236}">
                  <a16:creationId xmlns:a16="http://schemas.microsoft.com/office/drawing/2014/main" id="{BF516E5E-9956-C431-0132-CC15AF00D6B9}"/>
                </a:ext>
              </a:extLst>
            </p:cNvPr>
            <p:cNvSpPr/>
            <p:nvPr userDrawn="1"/>
          </p:nvSpPr>
          <p:spPr>
            <a:xfrm>
              <a:off x="2269179"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7" name="مجموعة 16">
            <a:extLst>
              <a:ext uri="{FF2B5EF4-FFF2-40B4-BE49-F238E27FC236}">
                <a16:creationId xmlns:a16="http://schemas.microsoft.com/office/drawing/2014/main" id="{32D2E202-36B1-5C1D-F9BB-D56EF53C67A2}"/>
              </a:ext>
            </a:extLst>
          </p:cNvPr>
          <p:cNvGrpSpPr/>
          <p:nvPr userDrawn="1"/>
        </p:nvGrpSpPr>
        <p:grpSpPr>
          <a:xfrm rot="5400000">
            <a:off x="-1358350" y="3219829"/>
            <a:ext cx="3309990" cy="397308"/>
            <a:chOff x="2061242" y="345515"/>
            <a:chExt cx="7811589" cy="849083"/>
          </a:xfrm>
        </p:grpSpPr>
        <p:sp>
          <p:nvSpPr>
            <p:cNvPr id="18" name="Text Placeholder 1">
              <a:extLst>
                <a:ext uri="{FF2B5EF4-FFF2-40B4-BE49-F238E27FC236}">
                  <a16:creationId xmlns:a16="http://schemas.microsoft.com/office/drawing/2014/main" id="{A3D44C6E-A9EA-D793-3E17-6BBA768CCA11}"/>
                </a:ext>
              </a:extLst>
            </p:cNvPr>
            <p:cNvSpPr txBox="1">
              <a:spLocks/>
            </p:cNvSpPr>
            <p:nvPr userDrawn="1"/>
          </p:nvSpPr>
          <p:spPr>
            <a:xfrm>
              <a:off x="2061242" y="482025"/>
              <a:ext cx="7811589" cy="576064"/>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ko-KR" altLang="en-US"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9" name="مستطيل: زوايا مستديرة 18">
              <a:extLst>
                <a:ext uri="{FF2B5EF4-FFF2-40B4-BE49-F238E27FC236}">
                  <a16:creationId xmlns:a16="http://schemas.microsoft.com/office/drawing/2014/main" id="{3C8750A4-202F-3C7D-FBF1-9015EC483D7C}"/>
                </a:ext>
              </a:extLst>
            </p:cNvPr>
            <p:cNvSpPr/>
            <p:nvPr userDrawn="1"/>
          </p:nvSpPr>
          <p:spPr>
            <a:xfrm>
              <a:off x="2130911" y="345515"/>
              <a:ext cx="7741919" cy="849083"/>
            </a:xfrm>
            <a:prstGeom prst="roundRect">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شكل بيضاوي 19">
              <a:extLst>
                <a:ext uri="{FF2B5EF4-FFF2-40B4-BE49-F238E27FC236}">
                  <a16:creationId xmlns:a16="http://schemas.microsoft.com/office/drawing/2014/main" id="{FDCA6319-57A3-2B07-6722-6E7A1A13FBBB}"/>
                </a:ext>
              </a:extLst>
            </p:cNvPr>
            <p:cNvSpPr/>
            <p:nvPr userDrawn="1"/>
          </p:nvSpPr>
          <p:spPr>
            <a:xfrm>
              <a:off x="9596348"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شكل بيضاوي 20">
              <a:extLst>
                <a:ext uri="{FF2B5EF4-FFF2-40B4-BE49-F238E27FC236}">
                  <a16:creationId xmlns:a16="http://schemas.microsoft.com/office/drawing/2014/main" id="{53B59DD2-27E5-9047-CF8A-52B8CECBA580}"/>
                </a:ext>
              </a:extLst>
            </p:cNvPr>
            <p:cNvSpPr/>
            <p:nvPr userDrawn="1"/>
          </p:nvSpPr>
          <p:spPr>
            <a:xfrm>
              <a:off x="9571524"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بيضاوي 21">
              <a:extLst>
                <a:ext uri="{FF2B5EF4-FFF2-40B4-BE49-F238E27FC236}">
                  <a16:creationId xmlns:a16="http://schemas.microsoft.com/office/drawing/2014/main" id="{517F4D60-AE0C-52D9-1930-BA5E5B776AA4}"/>
                </a:ext>
              </a:extLst>
            </p:cNvPr>
            <p:cNvSpPr/>
            <p:nvPr userDrawn="1"/>
          </p:nvSpPr>
          <p:spPr>
            <a:xfrm>
              <a:off x="2294003" y="826563"/>
              <a:ext cx="91440" cy="91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بيضاوي 22">
              <a:extLst>
                <a:ext uri="{FF2B5EF4-FFF2-40B4-BE49-F238E27FC236}">
                  <a16:creationId xmlns:a16="http://schemas.microsoft.com/office/drawing/2014/main" id="{10E654D6-1B7C-2D36-B170-5630B797718D}"/>
                </a:ext>
              </a:extLst>
            </p:cNvPr>
            <p:cNvSpPr/>
            <p:nvPr userDrawn="1"/>
          </p:nvSpPr>
          <p:spPr>
            <a:xfrm>
              <a:off x="2269179" y="805460"/>
              <a:ext cx="146743" cy="146743"/>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0218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ماذا سنتعلم">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FB6CC6B8-9DE8-2F86-38EB-3C0F0D4650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126" t="9020" r="19926"/>
          <a:stretch/>
        </p:blipFill>
        <p:spPr>
          <a:xfrm>
            <a:off x="-98612" y="12527"/>
            <a:ext cx="1564157" cy="1405650"/>
          </a:xfrm>
          <a:prstGeom prst="rect">
            <a:avLst/>
          </a:prstGeom>
        </p:spPr>
      </p:pic>
      <p:cxnSp>
        <p:nvCxnSpPr>
          <p:cNvPr id="9" name="رابط مستقيم 8">
            <a:extLst>
              <a:ext uri="{FF2B5EF4-FFF2-40B4-BE49-F238E27FC236}">
                <a16:creationId xmlns:a16="http://schemas.microsoft.com/office/drawing/2014/main" id="{0443119A-1156-EEDA-DA16-03CD11FE16F1}"/>
              </a:ext>
            </a:extLst>
          </p:cNvPr>
          <p:cNvCxnSpPr>
            <a:cxnSpLocks/>
          </p:cNvCxnSpPr>
          <p:nvPr userDrawn="1"/>
        </p:nvCxnSpPr>
        <p:spPr>
          <a:xfrm>
            <a:off x="960345" y="1229974"/>
            <a:ext cx="11231655" cy="0"/>
          </a:xfrm>
          <a:prstGeom prst="line">
            <a:avLst/>
          </a:prstGeom>
          <a:ln w="38100">
            <a:solidFill>
              <a:srgbClr val="45548B"/>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1D56C01E-7189-1C3F-1439-D1CBA10A6AC6}"/>
              </a:ext>
            </a:extLst>
          </p:cNvPr>
          <p:cNvCxnSpPr>
            <a:cxnSpLocks/>
          </p:cNvCxnSpPr>
          <p:nvPr userDrawn="1"/>
        </p:nvCxnSpPr>
        <p:spPr>
          <a:xfrm flipH="1">
            <a:off x="-25052" y="1213717"/>
            <a:ext cx="613775" cy="0"/>
          </a:xfrm>
          <a:prstGeom prst="line">
            <a:avLst/>
          </a:prstGeom>
          <a:ln w="38100">
            <a:solidFill>
              <a:srgbClr val="4554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2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بيانات الدرس">
    <p:spTree>
      <p:nvGrpSpPr>
        <p:cNvPr id="1" name=""/>
        <p:cNvGrpSpPr/>
        <p:nvPr/>
      </p:nvGrpSpPr>
      <p:grpSpPr>
        <a:xfrm>
          <a:off x="0" y="0"/>
          <a:ext cx="0" cy="0"/>
          <a:chOff x="0" y="0"/>
          <a:chExt cx="0" cy="0"/>
        </a:xfrm>
      </p:grpSpPr>
      <p:cxnSp>
        <p:nvCxnSpPr>
          <p:cNvPr id="10" name="رابط مستقيم 9">
            <a:extLst>
              <a:ext uri="{FF2B5EF4-FFF2-40B4-BE49-F238E27FC236}">
                <a16:creationId xmlns:a16="http://schemas.microsoft.com/office/drawing/2014/main" id="{DCF013BE-4C22-7AC7-F042-C874EDAA5511}"/>
              </a:ext>
            </a:extLst>
          </p:cNvPr>
          <p:cNvCxnSpPr>
            <a:cxnSpLocks/>
          </p:cNvCxnSpPr>
          <p:nvPr userDrawn="1"/>
        </p:nvCxnSpPr>
        <p:spPr>
          <a:xfrm>
            <a:off x="960345" y="1229974"/>
            <a:ext cx="11231655" cy="0"/>
          </a:xfrm>
          <a:prstGeom prst="line">
            <a:avLst/>
          </a:prstGeom>
          <a:ln w="38100">
            <a:solidFill>
              <a:srgbClr val="45548B"/>
            </a:solidFill>
          </a:ln>
        </p:spPr>
        <p:style>
          <a:lnRef idx="1">
            <a:schemeClr val="accent1"/>
          </a:lnRef>
          <a:fillRef idx="0">
            <a:schemeClr val="accent1"/>
          </a:fillRef>
          <a:effectRef idx="0">
            <a:schemeClr val="accent1"/>
          </a:effectRef>
          <a:fontRef idx="minor">
            <a:schemeClr val="tx1"/>
          </a:fontRef>
        </p:style>
      </p:cxnSp>
      <p:sp>
        <p:nvSpPr>
          <p:cNvPr id="11" name="مستطيل 10">
            <a:extLst>
              <a:ext uri="{FF2B5EF4-FFF2-40B4-BE49-F238E27FC236}">
                <a16:creationId xmlns:a16="http://schemas.microsoft.com/office/drawing/2014/main" id="{F6AF71E7-D9B5-C9BB-7D7E-072E62771AD4}"/>
              </a:ext>
            </a:extLst>
          </p:cNvPr>
          <p:cNvSpPr/>
          <p:nvPr userDrawn="1"/>
        </p:nvSpPr>
        <p:spPr>
          <a:xfrm>
            <a:off x="543714" y="1277824"/>
            <a:ext cx="2279737" cy="481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ستطيل 11">
            <a:extLst>
              <a:ext uri="{FF2B5EF4-FFF2-40B4-BE49-F238E27FC236}">
                <a16:creationId xmlns:a16="http://schemas.microsoft.com/office/drawing/2014/main" id="{72221876-1E8E-A63F-CD6A-3F607602A53E}"/>
              </a:ext>
            </a:extLst>
          </p:cNvPr>
          <p:cNvSpPr/>
          <p:nvPr userDrawn="1"/>
        </p:nvSpPr>
        <p:spPr>
          <a:xfrm>
            <a:off x="275308" y="1276347"/>
            <a:ext cx="2279737" cy="481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13" name="رابط مستقيم 12">
            <a:extLst>
              <a:ext uri="{FF2B5EF4-FFF2-40B4-BE49-F238E27FC236}">
                <a16:creationId xmlns:a16="http://schemas.microsoft.com/office/drawing/2014/main" id="{6DD34D26-A944-68B1-9ACD-63B3A79367DE}"/>
              </a:ext>
            </a:extLst>
          </p:cNvPr>
          <p:cNvCxnSpPr>
            <a:cxnSpLocks/>
          </p:cNvCxnSpPr>
          <p:nvPr userDrawn="1"/>
        </p:nvCxnSpPr>
        <p:spPr>
          <a:xfrm flipH="1" flipV="1">
            <a:off x="0" y="1201191"/>
            <a:ext cx="780673" cy="5626"/>
          </a:xfrm>
          <a:prstGeom prst="line">
            <a:avLst/>
          </a:prstGeom>
          <a:ln w="38100">
            <a:solidFill>
              <a:srgbClr val="45548B"/>
            </a:solidFill>
          </a:ln>
        </p:spPr>
        <p:style>
          <a:lnRef idx="1">
            <a:schemeClr val="accent1"/>
          </a:lnRef>
          <a:fillRef idx="0">
            <a:schemeClr val="accent1"/>
          </a:fillRef>
          <a:effectRef idx="0">
            <a:schemeClr val="accent1"/>
          </a:effectRef>
          <a:fontRef idx="minor">
            <a:schemeClr val="tx1"/>
          </a:fontRef>
        </p:style>
      </p:cxnSp>
      <p:pic>
        <p:nvPicPr>
          <p:cNvPr id="14" name="صورة 13">
            <a:extLst>
              <a:ext uri="{FF2B5EF4-FFF2-40B4-BE49-F238E27FC236}">
                <a16:creationId xmlns:a16="http://schemas.microsoft.com/office/drawing/2014/main" id="{E232276A-F720-D470-5619-A60A2DAD07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36" t="14977" r="38664" b="2831"/>
          <a:stretch/>
        </p:blipFill>
        <p:spPr>
          <a:xfrm>
            <a:off x="75342" y="-12526"/>
            <a:ext cx="1390203" cy="1428292"/>
          </a:xfrm>
          <a:prstGeom prst="rect">
            <a:avLst/>
          </a:prstGeom>
        </p:spPr>
      </p:pic>
    </p:spTree>
    <p:extLst>
      <p:ext uri="{BB962C8B-B14F-4D97-AF65-F5344CB8AC3E}">
        <p14:creationId xmlns:p14="http://schemas.microsoft.com/office/powerpoint/2010/main" val="285906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مفردات الدرس">
    <p:spTree>
      <p:nvGrpSpPr>
        <p:cNvPr id="1" name=""/>
        <p:cNvGrpSpPr/>
        <p:nvPr/>
      </p:nvGrpSpPr>
      <p:grpSpPr>
        <a:xfrm>
          <a:off x="0" y="0"/>
          <a:ext cx="0" cy="0"/>
          <a:chOff x="0" y="0"/>
          <a:chExt cx="0" cy="0"/>
        </a:xfrm>
      </p:grpSpPr>
      <p:cxnSp>
        <p:nvCxnSpPr>
          <p:cNvPr id="6" name="رابط مستقيم 5">
            <a:extLst>
              <a:ext uri="{FF2B5EF4-FFF2-40B4-BE49-F238E27FC236}">
                <a16:creationId xmlns:a16="http://schemas.microsoft.com/office/drawing/2014/main" id="{4D66BEEE-BC6D-D345-1020-A3E913B2F51B}"/>
              </a:ext>
            </a:extLst>
          </p:cNvPr>
          <p:cNvCxnSpPr>
            <a:cxnSpLocks/>
          </p:cNvCxnSpPr>
          <p:nvPr userDrawn="1"/>
        </p:nvCxnSpPr>
        <p:spPr>
          <a:xfrm flipH="1">
            <a:off x="-25052" y="1213717"/>
            <a:ext cx="613775" cy="0"/>
          </a:xfrm>
          <a:prstGeom prst="line">
            <a:avLst/>
          </a:prstGeom>
          <a:ln w="38100">
            <a:solidFill>
              <a:srgbClr val="45548B"/>
            </a:solidFill>
          </a:ln>
        </p:spPr>
        <p:style>
          <a:lnRef idx="1">
            <a:schemeClr val="accent1"/>
          </a:lnRef>
          <a:fillRef idx="0">
            <a:schemeClr val="accent1"/>
          </a:fillRef>
          <a:effectRef idx="0">
            <a:schemeClr val="accent1"/>
          </a:effectRef>
          <a:fontRef idx="minor">
            <a:schemeClr val="tx1"/>
          </a:fontRef>
        </p:style>
      </p:cxnSp>
      <p:sp>
        <p:nvSpPr>
          <p:cNvPr id="7" name="شكل بيضاوي 6">
            <a:extLst>
              <a:ext uri="{FF2B5EF4-FFF2-40B4-BE49-F238E27FC236}">
                <a16:creationId xmlns:a16="http://schemas.microsoft.com/office/drawing/2014/main" id="{971EEAB9-62E2-6BF5-E3C1-1F9145C8889D}"/>
              </a:ext>
            </a:extLst>
          </p:cNvPr>
          <p:cNvSpPr/>
          <p:nvPr userDrawn="1"/>
        </p:nvSpPr>
        <p:spPr>
          <a:xfrm>
            <a:off x="90085" y="83173"/>
            <a:ext cx="1347072" cy="1347072"/>
          </a:xfrm>
          <a:prstGeom prst="ellipse">
            <a:avLst/>
          </a:prstGeom>
          <a:solidFill>
            <a:srgbClr val="C3D7EE"/>
          </a:solidFill>
          <a:ln>
            <a:solidFill>
              <a:srgbClr val="C3D7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6A97DCE8-5BC3-6B9C-94D2-6BB7AFE1F130}"/>
              </a:ext>
            </a:extLst>
          </p:cNvPr>
          <p:cNvSpPr/>
          <p:nvPr userDrawn="1"/>
        </p:nvSpPr>
        <p:spPr>
          <a:xfrm>
            <a:off x="78374" y="1250945"/>
            <a:ext cx="1894114" cy="630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9" name="رابط مستقيم 8">
            <a:extLst>
              <a:ext uri="{FF2B5EF4-FFF2-40B4-BE49-F238E27FC236}">
                <a16:creationId xmlns:a16="http://schemas.microsoft.com/office/drawing/2014/main" id="{47FEF655-F54E-0FCA-2525-DC57D7FDB6F0}"/>
              </a:ext>
            </a:extLst>
          </p:cNvPr>
          <p:cNvCxnSpPr>
            <a:cxnSpLocks/>
          </p:cNvCxnSpPr>
          <p:nvPr userDrawn="1"/>
        </p:nvCxnSpPr>
        <p:spPr>
          <a:xfrm flipV="1">
            <a:off x="1025431" y="1229974"/>
            <a:ext cx="11166569" cy="12586"/>
          </a:xfrm>
          <a:prstGeom prst="line">
            <a:avLst/>
          </a:prstGeom>
          <a:ln w="38100">
            <a:solidFill>
              <a:srgbClr val="45548B"/>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F6BAE9F9-9895-E3C6-6492-44E75B1E75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43" t="53334" r="68607" b="7965"/>
          <a:stretch/>
        </p:blipFill>
        <p:spPr>
          <a:xfrm>
            <a:off x="129696" y="102080"/>
            <a:ext cx="1358783" cy="1195154"/>
          </a:xfrm>
          <a:prstGeom prst="rect">
            <a:avLst/>
          </a:prstGeom>
        </p:spPr>
      </p:pic>
    </p:spTree>
    <p:extLst>
      <p:ext uri="{BB962C8B-B14F-4D97-AF65-F5344CB8AC3E}">
        <p14:creationId xmlns:p14="http://schemas.microsoft.com/office/powerpoint/2010/main" val="18468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3C9165F-C260-3A27-A632-BE1F6FC9EC3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06EFEC1-8CC5-02E8-6B69-5F1949316FB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72ABC94-08FF-7C70-A573-DBED75705B6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AB1B8F-67AC-4A8B-B351-E5CEB6D631CC}" type="datetimeFigureOut">
              <a:rPr lang="ar-SA" smtClean="0"/>
              <a:t>07/01/45</a:t>
            </a:fld>
            <a:endParaRPr lang="ar-SA"/>
          </a:p>
        </p:txBody>
      </p:sp>
      <p:sp>
        <p:nvSpPr>
          <p:cNvPr id="5" name="عنصر نائب للتذييل 4">
            <a:extLst>
              <a:ext uri="{FF2B5EF4-FFF2-40B4-BE49-F238E27FC236}">
                <a16:creationId xmlns:a16="http://schemas.microsoft.com/office/drawing/2014/main" id="{EB36ECE9-E1CF-02F2-C3F4-5610826BF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1B174A33-9D82-7F16-891E-578CC7E7AF0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26C465-8A47-4910-A187-8643E9C0B72B}" type="slidenum">
              <a:rPr lang="ar-SA" smtClean="0"/>
              <a:t>‹#›</a:t>
            </a:fld>
            <a:endParaRPr lang="ar-SA"/>
          </a:p>
        </p:txBody>
      </p:sp>
    </p:spTree>
    <p:extLst>
      <p:ext uri="{BB962C8B-B14F-4D97-AF65-F5344CB8AC3E}">
        <p14:creationId xmlns:p14="http://schemas.microsoft.com/office/powerpoint/2010/main" val="16078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0"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ثريد مطول عن الـ Data Science ما هي و أهميتها واستخداماتها في الحياة  العملية - المسلسل من Ali Greo | علي جريو @AliGreo - رتبها">
            <a:extLst>
              <a:ext uri="{FF2B5EF4-FFF2-40B4-BE49-F238E27FC236}">
                <a16:creationId xmlns:a16="http://schemas.microsoft.com/office/drawing/2014/main" id="{E1F6AB09-76B7-21FA-B6A5-39B2374625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29" r="13377"/>
          <a:stretch/>
        </p:blipFill>
        <p:spPr bwMode="auto">
          <a:xfrm>
            <a:off x="0" y="1321732"/>
            <a:ext cx="5941131" cy="550146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a:extLst>
              <a:ext uri="{FF2B5EF4-FFF2-40B4-BE49-F238E27FC236}">
                <a16:creationId xmlns:a16="http://schemas.microsoft.com/office/drawing/2014/main" id="{B9A043EB-FAB4-A4D0-4AC1-885DCBFBE320}"/>
              </a:ext>
            </a:extLst>
          </p:cNvPr>
          <p:cNvSpPr/>
          <p:nvPr/>
        </p:nvSpPr>
        <p:spPr>
          <a:xfrm>
            <a:off x="6096000" y="-16043"/>
            <a:ext cx="6096000" cy="6858000"/>
          </a:xfrm>
          <a:prstGeom prst="rect">
            <a:avLst/>
          </a:prstGeom>
          <a:solidFill>
            <a:srgbClr val="4D5B8A"/>
          </a:solidFill>
          <a:ln>
            <a:solidFill>
              <a:srgbClr val="C2D5E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a:solidFill>
                <a:schemeClr val="bg1"/>
              </a:solidFill>
            </a:endParaRPr>
          </a:p>
        </p:txBody>
      </p:sp>
      <p:sp>
        <p:nvSpPr>
          <p:cNvPr id="4" name="Text Placeholder 1">
            <a:extLst>
              <a:ext uri="{FF2B5EF4-FFF2-40B4-BE49-F238E27FC236}">
                <a16:creationId xmlns:a16="http://schemas.microsoft.com/office/drawing/2014/main" id="{F8557C4F-9D4E-7FDC-B8F4-A3DB147C47AC}"/>
              </a:ext>
            </a:extLst>
          </p:cNvPr>
          <p:cNvSpPr txBox="1">
            <a:spLocks/>
          </p:cNvSpPr>
          <p:nvPr/>
        </p:nvSpPr>
        <p:spPr>
          <a:xfrm>
            <a:off x="0" y="0"/>
            <a:ext cx="12192000" cy="1613648"/>
          </a:xfrm>
          <a:prstGeom prst="rect">
            <a:avLst/>
          </a:prstGeom>
          <a:noFill/>
          <a:ln>
            <a:noFill/>
          </a:ln>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altLang="ko-KR" sz="4800"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الوحدة الأولى</a:t>
            </a:r>
            <a:r>
              <a:rPr lang="ar-SA" altLang="ko-KR" sz="48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علم البيانات</a:t>
            </a:r>
          </a:p>
        </p:txBody>
      </p:sp>
      <p:grpSp>
        <p:nvGrpSpPr>
          <p:cNvPr id="5" name="مجموعة 4">
            <a:extLst>
              <a:ext uri="{FF2B5EF4-FFF2-40B4-BE49-F238E27FC236}">
                <a16:creationId xmlns:a16="http://schemas.microsoft.com/office/drawing/2014/main" id="{B572A87F-07FE-B588-5D72-FA42C140D390}"/>
              </a:ext>
            </a:extLst>
          </p:cNvPr>
          <p:cNvGrpSpPr/>
          <p:nvPr/>
        </p:nvGrpSpPr>
        <p:grpSpPr>
          <a:xfrm>
            <a:off x="9413129" y="17570"/>
            <a:ext cx="2709263" cy="2581251"/>
            <a:chOff x="9391766" y="-26894"/>
            <a:chExt cx="2832377" cy="2698548"/>
          </a:xfrm>
        </p:grpSpPr>
        <p:sp>
          <p:nvSpPr>
            <p:cNvPr id="6" name="مستطيل 5">
              <a:extLst>
                <a:ext uri="{FF2B5EF4-FFF2-40B4-BE49-F238E27FC236}">
                  <a16:creationId xmlns:a16="http://schemas.microsoft.com/office/drawing/2014/main" id="{FAE5262C-0C41-A3C8-E65B-33338DDF9FED}"/>
                </a:ext>
              </a:extLst>
            </p:cNvPr>
            <p:cNvSpPr/>
            <p:nvPr/>
          </p:nvSpPr>
          <p:spPr>
            <a:xfrm>
              <a:off x="10137781" y="-26894"/>
              <a:ext cx="1367269" cy="2057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chemeClr val="tx1"/>
                  </a:solidFill>
                </a:rPr>
                <a:t>التعليم الثانوي</a:t>
              </a:r>
            </a:p>
            <a:p>
              <a:pPr algn="ctr"/>
              <a:r>
                <a:rPr lang="ar-SA" sz="1400" b="1" dirty="0">
                  <a:solidFill>
                    <a:schemeClr val="tx1"/>
                  </a:solidFill>
                </a:rPr>
                <a:t> </a:t>
              </a:r>
            </a:p>
            <a:p>
              <a:pPr algn="ctr"/>
              <a:r>
                <a:rPr lang="ar-SA" sz="1400" b="1" dirty="0">
                  <a:solidFill>
                    <a:schemeClr val="tx1"/>
                  </a:solidFill>
                </a:rPr>
                <a:t>السنة الثانية</a:t>
              </a:r>
            </a:p>
            <a:p>
              <a:pPr algn="ctr"/>
              <a:endParaRPr lang="ar-SA" sz="1400" b="1" dirty="0">
                <a:solidFill>
                  <a:schemeClr val="tx1"/>
                </a:solidFill>
              </a:endParaRPr>
            </a:p>
          </p:txBody>
        </p:sp>
        <p:sp>
          <p:nvSpPr>
            <p:cNvPr id="7" name="مثلث متساوي الساقين 6">
              <a:extLst>
                <a:ext uri="{FF2B5EF4-FFF2-40B4-BE49-F238E27FC236}">
                  <a16:creationId xmlns:a16="http://schemas.microsoft.com/office/drawing/2014/main" id="{22386812-9444-A2F6-7A6E-7B199B653F7E}"/>
                </a:ext>
              </a:extLst>
            </p:cNvPr>
            <p:cNvSpPr/>
            <p:nvPr/>
          </p:nvSpPr>
          <p:spPr>
            <a:xfrm>
              <a:off x="9391766" y="1455336"/>
              <a:ext cx="1410928" cy="1216318"/>
            </a:xfrm>
            <a:prstGeom prst="triangle">
              <a:avLst>
                <a:gd name="adj" fmla="val 100000"/>
              </a:avLst>
            </a:prstGeom>
            <a:solidFill>
              <a:srgbClr val="4D5B8A"/>
            </a:solidFill>
            <a:ln>
              <a:solidFill>
                <a:srgbClr val="4D5B8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ثلث متساوي الساقين 7">
              <a:extLst>
                <a:ext uri="{FF2B5EF4-FFF2-40B4-BE49-F238E27FC236}">
                  <a16:creationId xmlns:a16="http://schemas.microsoft.com/office/drawing/2014/main" id="{B6BF9190-345B-0AB1-0013-B0A2AF09922A}"/>
                </a:ext>
              </a:extLst>
            </p:cNvPr>
            <p:cNvSpPr/>
            <p:nvPr/>
          </p:nvSpPr>
          <p:spPr>
            <a:xfrm flipH="1">
              <a:off x="10813215" y="1451827"/>
              <a:ext cx="1410928" cy="1216318"/>
            </a:xfrm>
            <a:prstGeom prst="triangle">
              <a:avLst>
                <a:gd name="adj" fmla="val 100000"/>
              </a:avLst>
            </a:prstGeom>
            <a:solidFill>
              <a:srgbClr val="4D5B8A"/>
            </a:solidFill>
            <a:ln>
              <a:solidFill>
                <a:srgbClr val="4D5B8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9" name="مربع نص 8">
            <a:extLst>
              <a:ext uri="{FF2B5EF4-FFF2-40B4-BE49-F238E27FC236}">
                <a16:creationId xmlns:a16="http://schemas.microsoft.com/office/drawing/2014/main" id="{3C0CB0EF-5217-43FD-8605-00F6A92EC7E6}"/>
              </a:ext>
            </a:extLst>
          </p:cNvPr>
          <p:cNvSpPr txBox="1"/>
          <p:nvPr/>
        </p:nvSpPr>
        <p:spPr>
          <a:xfrm>
            <a:off x="6096000" y="2612936"/>
            <a:ext cx="6259597" cy="2112117"/>
          </a:xfrm>
          <a:prstGeom prst="rect">
            <a:avLst/>
          </a:prstGeom>
          <a:noFill/>
        </p:spPr>
        <p:txBody>
          <a:bodyPr wrap="square" rtlCol="1">
            <a:spAutoFit/>
          </a:bodyPr>
          <a:lstStyle/>
          <a:p>
            <a:pPr algn="ctr">
              <a:lnSpc>
                <a:spcPct val="200000"/>
              </a:lnSpc>
            </a:pPr>
            <a:r>
              <a:rPr lang="ar-SA" altLang="ko-KR" sz="3500" b="1"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الدرس الأول :</a:t>
            </a:r>
          </a:p>
          <a:p>
            <a:pPr algn="ctr">
              <a:lnSpc>
                <a:spcPct val="200000"/>
              </a:lnSpc>
            </a:pPr>
            <a:r>
              <a:rPr lang="ar-SA" altLang="ko-KR" sz="3500"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البيانات و المعلومات و المعرفة 1</a:t>
            </a:r>
            <a:endParaRPr lang="ko-KR" altLang="en-US" sz="3500"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0" name="مستطيل 9">
            <a:extLst>
              <a:ext uri="{FF2B5EF4-FFF2-40B4-BE49-F238E27FC236}">
                <a16:creationId xmlns:a16="http://schemas.microsoft.com/office/drawing/2014/main" id="{F5BFC030-D537-57A5-C49D-1B00E13A2781}"/>
              </a:ext>
            </a:extLst>
          </p:cNvPr>
          <p:cNvSpPr/>
          <p:nvPr/>
        </p:nvSpPr>
        <p:spPr>
          <a:xfrm>
            <a:off x="641684" y="1303862"/>
            <a:ext cx="2041291" cy="1273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 name="مجموعة 10">
            <a:extLst>
              <a:ext uri="{FF2B5EF4-FFF2-40B4-BE49-F238E27FC236}">
                <a16:creationId xmlns:a16="http://schemas.microsoft.com/office/drawing/2014/main" id="{D364FFF3-FBDF-54EF-6410-1A226088BF25}"/>
              </a:ext>
            </a:extLst>
          </p:cNvPr>
          <p:cNvGrpSpPr/>
          <p:nvPr/>
        </p:nvGrpSpPr>
        <p:grpSpPr>
          <a:xfrm>
            <a:off x="147307" y="-1068"/>
            <a:ext cx="2535668" cy="2497497"/>
            <a:chOff x="6775325" y="-13448"/>
            <a:chExt cx="2650894" cy="2610988"/>
          </a:xfrm>
        </p:grpSpPr>
        <p:sp>
          <p:nvSpPr>
            <p:cNvPr id="12" name="مستطيل 11">
              <a:extLst>
                <a:ext uri="{FF2B5EF4-FFF2-40B4-BE49-F238E27FC236}">
                  <a16:creationId xmlns:a16="http://schemas.microsoft.com/office/drawing/2014/main" id="{65BF4014-E475-8AED-4617-B341E8B93EF6}"/>
                </a:ext>
              </a:extLst>
            </p:cNvPr>
            <p:cNvSpPr/>
            <p:nvPr/>
          </p:nvSpPr>
          <p:spPr>
            <a:xfrm>
              <a:off x="7435768" y="-13448"/>
              <a:ext cx="1367269" cy="2030507"/>
            </a:xfrm>
            <a:prstGeom prst="rect">
              <a:avLst/>
            </a:prstGeom>
            <a:solidFill>
              <a:srgbClr val="4D5B8A"/>
            </a:solidFill>
            <a:ln>
              <a:solidFill>
                <a:srgbClr val="4D5B8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chemeClr val="bg1"/>
                  </a:solidFill>
                </a:rPr>
                <a:t> الفصل 1</a:t>
              </a:r>
            </a:p>
            <a:p>
              <a:pPr algn="ctr"/>
              <a:endParaRPr lang="ar-SA" sz="1400" b="1" dirty="0">
                <a:solidFill>
                  <a:schemeClr val="bg1"/>
                </a:solidFill>
              </a:endParaRPr>
            </a:p>
            <a:p>
              <a:pPr algn="ctr"/>
              <a:r>
                <a:rPr lang="ar-SA" sz="1400" b="1" dirty="0">
                  <a:solidFill>
                    <a:schemeClr val="bg1"/>
                  </a:solidFill>
                </a:rPr>
                <a:t>التقنية الرقمية 2-1</a:t>
              </a:r>
            </a:p>
            <a:p>
              <a:pPr algn="ctr"/>
              <a:endParaRPr lang="ar-SA" sz="1400" b="1" dirty="0">
                <a:solidFill>
                  <a:schemeClr val="bg1"/>
                </a:solidFill>
              </a:endParaRPr>
            </a:p>
          </p:txBody>
        </p:sp>
        <p:sp>
          <p:nvSpPr>
            <p:cNvPr id="13" name="مثلث متساوي الساقين 12">
              <a:extLst>
                <a:ext uri="{FF2B5EF4-FFF2-40B4-BE49-F238E27FC236}">
                  <a16:creationId xmlns:a16="http://schemas.microsoft.com/office/drawing/2014/main" id="{E3C01A51-BEE1-6D90-A395-A4C4918F56EA}"/>
                </a:ext>
              </a:extLst>
            </p:cNvPr>
            <p:cNvSpPr/>
            <p:nvPr/>
          </p:nvSpPr>
          <p:spPr>
            <a:xfrm>
              <a:off x="6775325" y="1458845"/>
              <a:ext cx="1320885" cy="1138695"/>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4" name="مثلث متساوي الساقين 13">
              <a:extLst>
                <a:ext uri="{FF2B5EF4-FFF2-40B4-BE49-F238E27FC236}">
                  <a16:creationId xmlns:a16="http://schemas.microsoft.com/office/drawing/2014/main" id="{8702349C-5D09-ABB7-7C43-2188C633E0EB}"/>
                </a:ext>
              </a:extLst>
            </p:cNvPr>
            <p:cNvSpPr/>
            <p:nvPr/>
          </p:nvSpPr>
          <p:spPr>
            <a:xfrm flipH="1">
              <a:off x="8105334" y="1455336"/>
              <a:ext cx="1320885" cy="1138695"/>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Tree>
    <p:extLst>
      <p:ext uri="{BB962C8B-B14F-4D97-AF65-F5344CB8AC3E}">
        <p14:creationId xmlns:p14="http://schemas.microsoft.com/office/powerpoint/2010/main" val="102414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C7450A9E-9E60-431B-212E-13C9E7E9B38B}"/>
              </a:ext>
            </a:extLst>
          </p:cNvPr>
          <p:cNvSpPr/>
          <p:nvPr/>
        </p:nvSpPr>
        <p:spPr>
          <a:xfrm>
            <a:off x="2203397" y="213340"/>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Calibri"/>
                <a:ea typeface="Calibri"/>
                <a:cs typeface="Calibri"/>
                <a:sym typeface="Calibri"/>
              </a:rPr>
              <a:t>  الـــــمـــــعــــــلـــــومــــــــــــات</a:t>
            </a:r>
            <a:endParaRPr dirty="0"/>
          </a:p>
        </p:txBody>
      </p:sp>
      <p:sp>
        <p:nvSpPr>
          <p:cNvPr id="3" name="Google Shape;178;p9">
            <a:extLst>
              <a:ext uri="{FF2B5EF4-FFF2-40B4-BE49-F238E27FC236}">
                <a16:creationId xmlns:a16="http://schemas.microsoft.com/office/drawing/2014/main" id="{24DA1A46-B9FB-987D-F8CA-B4993A514152}"/>
              </a:ext>
            </a:extLst>
          </p:cNvPr>
          <p:cNvSpPr/>
          <p:nvPr/>
        </p:nvSpPr>
        <p:spPr>
          <a:xfrm>
            <a:off x="0" y="1479021"/>
            <a:ext cx="12192000" cy="3270096"/>
          </a:xfrm>
          <a:prstGeom prst="rect">
            <a:avLst/>
          </a:prstGeom>
          <a:noFill/>
          <a:ln>
            <a:noFill/>
          </a:ln>
        </p:spPr>
        <p:txBody>
          <a:bodyPr spcFirstLastPara="1" wrap="square" lIns="68575" tIns="34275" rIns="68575" bIns="34275" anchor="t" anchorCtr="0">
            <a:spAutoFit/>
          </a:bodyPr>
          <a:lstStyle/>
          <a:p>
            <a:pPr marL="0" marR="0" lvl="0" indent="0" algn="ctr" rtl="1">
              <a:lnSpc>
                <a:spcPct val="200000"/>
              </a:lnSpc>
              <a:spcBef>
                <a:spcPts val="0"/>
              </a:spcBef>
              <a:spcAft>
                <a:spcPts val="0"/>
              </a:spcAft>
              <a:buNone/>
            </a:pPr>
            <a:r>
              <a:rPr lang="ar-SA" sz="3600" dirty="0">
                <a:latin typeface="+mj-lt"/>
                <a:ea typeface="+mj-ea"/>
                <a:cs typeface="+mj-cs"/>
                <a:sym typeface="Calibri"/>
              </a:rPr>
              <a:t>هي </a:t>
            </a:r>
            <a:r>
              <a:rPr lang="ar-SA" sz="3600" b="1" dirty="0">
                <a:solidFill>
                  <a:srgbClr val="0070C0"/>
                </a:solidFill>
                <a:latin typeface="+mj-lt"/>
                <a:ea typeface="+mj-ea"/>
                <a:cs typeface="+mj-cs"/>
                <a:sym typeface="Calibri"/>
              </a:rPr>
              <a:t>بيانات أولية تمت معالجتها</a:t>
            </a:r>
            <a:r>
              <a:rPr lang="ar-SA" sz="3600" dirty="0">
                <a:latin typeface="+mj-lt"/>
                <a:ea typeface="+mj-ea"/>
                <a:cs typeface="+mj-cs"/>
                <a:sym typeface="Calibri"/>
              </a:rPr>
              <a:t>، لذلك يشير مصطلح المعلومات إلى البيانات المعالجة</a:t>
            </a:r>
          </a:p>
          <a:p>
            <a:pPr marL="0" marR="0" lvl="0" indent="0" algn="ctr" rtl="1">
              <a:lnSpc>
                <a:spcPct val="200000"/>
              </a:lnSpc>
              <a:spcBef>
                <a:spcPts val="0"/>
              </a:spcBef>
              <a:spcAft>
                <a:spcPts val="0"/>
              </a:spcAft>
              <a:buNone/>
            </a:pPr>
            <a:r>
              <a:rPr lang="ar-SA" sz="3600" dirty="0">
                <a:latin typeface="+mj-lt"/>
                <a:ea typeface="+mj-ea"/>
                <a:cs typeface="+mj-cs"/>
                <a:sym typeface="Calibri"/>
              </a:rPr>
              <a:t>التي لها </a:t>
            </a:r>
            <a:r>
              <a:rPr lang="ar-SA" sz="3600" b="1" dirty="0">
                <a:solidFill>
                  <a:srgbClr val="0070C0"/>
                </a:solidFill>
                <a:latin typeface="+mj-lt"/>
                <a:ea typeface="+mj-ea"/>
                <a:cs typeface="+mj-cs"/>
                <a:sym typeface="Calibri"/>
              </a:rPr>
              <a:t>معنى في سياق محدد </a:t>
            </a:r>
            <a:r>
              <a:rPr lang="ar-SA" sz="3600" dirty="0">
                <a:latin typeface="+mj-lt"/>
                <a:ea typeface="+mj-ea"/>
                <a:cs typeface="+mj-cs"/>
                <a:sym typeface="Calibri"/>
              </a:rPr>
              <a:t>ومفيد ، وتسمى هذه المعالجة : </a:t>
            </a:r>
            <a:r>
              <a:rPr lang="ar-SA" sz="3600" b="1" dirty="0">
                <a:solidFill>
                  <a:srgbClr val="0070C0"/>
                </a:solidFill>
                <a:latin typeface="+mj-lt"/>
                <a:ea typeface="+mj-ea"/>
                <a:cs typeface="+mj-cs"/>
                <a:sym typeface="Calibri"/>
              </a:rPr>
              <a:t>معالجة البيانات</a:t>
            </a:r>
            <a:endParaRPr sz="3600" b="1" dirty="0">
              <a:solidFill>
                <a:srgbClr val="0070C0"/>
              </a:solidFill>
              <a:latin typeface="+mj-lt"/>
              <a:ea typeface="+mj-ea"/>
              <a:cs typeface="+mj-cs"/>
            </a:endParaRPr>
          </a:p>
          <a:p>
            <a:pPr marL="0" marR="0" lvl="0" indent="0" algn="ctr" rtl="1">
              <a:lnSpc>
                <a:spcPct val="200000"/>
              </a:lnSpc>
              <a:spcBef>
                <a:spcPts val="0"/>
              </a:spcBef>
              <a:spcAft>
                <a:spcPts val="0"/>
              </a:spcAft>
              <a:buNone/>
            </a:pPr>
            <a:endParaRPr sz="3200" dirty="0">
              <a:solidFill>
                <a:schemeClr val="dk1"/>
              </a:solidFill>
              <a:latin typeface="Calibri"/>
              <a:ea typeface="Calibri"/>
              <a:cs typeface="Calibri"/>
              <a:sym typeface="Calibri"/>
            </a:endParaRPr>
          </a:p>
        </p:txBody>
      </p:sp>
      <p:pic>
        <p:nvPicPr>
          <p:cNvPr id="6" name="صورة 5">
            <a:extLst>
              <a:ext uri="{FF2B5EF4-FFF2-40B4-BE49-F238E27FC236}">
                <a16:creationId xmlns:a16="http://schemas.microsoft.com/office/drawing/2014/main" id="{7F27ACBD-08CE-8386-5D0D-5566A8CE2D27}"/>
              </a:ext>
            </a:extLst>
          </p:cNvPr>
          <p:cNvPicPr>
            <a:picLocks noChangeAspect="1"/>
          </p:cNvPicPr>
          <p:nvPr/>
        </p:nvPicPr>
        <p:blipFill rotWithShape="1">
          <a:blip r:embed="rId2">
            <a:extLst>
              <a:ext uri="{28A0092B-C50C-407E-A947-70E740481C1C}">
                <a14:useLocalDpi xmlns:a14="http://schemas.microsoft.com/office/drawing/2010/main" val="0"/>
              </a:ext>
            </a:extLst>
          </a:blip>
          <a:srcRect l="21990" t="23831" r="21386" b="11456"/>
          <a:stretch/>
        </p:blipFill>
        <p:spPr>
          <a:xfrm>
            <a:off x="3973104" y="4306071"/>
            <a:ext cx="4245791" cy="2729436"/>
          </a:xfrm>
          <a:prstGeom prst="rect">
            <a:avLst/>
          </a:prstGeom>
        </p:spPr>
      </p:pic>
    </p:spTree>
    <p:extLst>
      <p:ext uri="{BB962C8B-B14F-4D97-AF65-F5344CB8AC3E}">
        <p14:creationId xmlns:p14="http://schemas.microsoft.com/office/powerpoint/2010/main" val="10078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82FAFBB8-BEA9-839D-FE92-827B94A7CAF7}"/>
              </a:ext>
            </a:extLst>
          </p:cNvPr>
          <p:cNvSpPr/>
          <p:nvPr/>
        </p:nvSpPr>
        <p:spPr>
          <a:xfrm>
            <a:off x="2203397" y="213340"/>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Calibri"/>
                <a:ea typeface="Calibri"/>
                <a:cs typeface="Calibri"/>
                <a:sym typeface="Calibri"/>
              </a:rPr>
              <a:t>أمثلة على البيانات و المعلومات</a:t>
            </a:r>
            <a:endParaRPr dirty="0"/>
          </a:p>
        </p:txBody>
      </p:sp>
      <p:pic>
        <p:nvPicPr>
          <p:cNvPr id="3" name="Google Shape;171;p8" descr="صورة تحتوي على منضدة&#10;&#10;تم إنشاء الوصف تلقائياً">
            <a:extLst>
              <a:ext uri="{FF2B5EF4-FFF2-40B4-BE49-F238E27FC236}">
                <a16:creationId xmlns:a16="http://schemas.microsoft.com/office/drawing/2014/main" id="{BE9496D0-F042-2D34-4978-AFBFB4DD6659}"/>
              </a:ext>
            </a:extLst>
          </p:cNvPr>
          <p:cNvPicPr preferRelativeResize="0"/>
          <p:nvPr/>
        </p:nvPicPr>
        <p:blipFill rotWithShape="1">
          <a:blip r:embed="rId2">
            <a:alphaModFix/>
          </a:blip>
          <a:srcRect/>
          <a:stretch/>
        </p:blipFill>
        <p:spPr>
          <a:xfrm>
            <a:off x="3457079" y="1615465"/>
            <a:ext cx="5277841" cy="2016571"/>
          </a:xfrm>
          <a:prstGeom prst="rect">
            <a:avLst/>
          </a:prstGeom>
          <a:noFill/>
          <a:ln>
            <a:noFill/>
          </a:ln>
        </p:spPr>
      </p:pic>
      <p:sp>
        <p:nvSpPr>
          <p:cNvPr id="4" name="Google Shape;172;p8">
            <a:extLst>
              <a:ext uri="{FF2B5EF4-FFF2-40B4-BE49-F238E27FC236}">
                <a16:creationId xmlns:a16="http://schemas.microsoft.com/office/drawing/2014/main" id="{FC71B1E1-F15A-8D13-48A9-06734E9E07BE}"/>
              </a:ext>
            </a:extLst>
          </p:cNvPr>
          <p:cNvSpPr/>
          <p:nvPr/>
        </p:nvSpPr>
        <p:spPr>
          <a:xfrm>
            <a:off x="9447678" y="1727259"/>
            <a:ext cx="2360513" cy="597661"/>
          </a:xfrm>
          <a:prstGeom prst="wedgeRoundRectCallout">
            <a:avLst>
              <a:gd name="adj1" fmla="val -76015"/>
              <a:gd name="adj2" fmla="val 63380"/>
              <a:gd name="adj3" fmla="val 16667"/>
            </a:avLst>
          </a:prstGeom>
          <a:solidFill>
            <a:srgbClr val="ED7D31"/>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chemeClr val="lt1"/>
                </a:solidFill>
                <a:latin typeface="Sakkal Majalla"/>
                <a:ea typeface="Sakkal Majalla"/>
                <a:cs typeface="Sakkal Majalla"/>
                <a:sym typeface="Sakkal Majalla"/>
              </a:rPr>
              <a:t>ليس لها أي معنى أو سياق ضمني</a:t>
            </a:r>
            <a:endParaRPr b="1" dirty="0"/>
          </a:p>
        </p:txBody>
      </p:sp>
      <p:pic>
        <p:nvPicPr>
          <p:cNvPr id="5" name="Google Shape;179;p9">
            <a:extLst>
              <a:ext uri="{FF2B5EF4-FFF2-40B4-BE49-F238E27FC236}">
                <a16:creationId xmlns:a16="http://schemas.microsoft.com/office/drawing/2014/main" id="{96013F5E-15C2-3C00-1C5B-109F5219234B}"/>
              </a:ext>
            </a:extLst>
          </p:cNvPr>
          <p:cNvPicPr preferRelativeResize="0"/>
          <p:nvPr/>
        </p:nvPicPr>
        <p:blipFill rotWithShape="1">
          <a:blip r:embed="rId3">
            <a:alphaModFix/>
          </a:blip>
          <a:srcRect l="24712"/>
          <a:stretch/>
        </p:blipFill>
        <p:spPr>
          <a:xfrm>
            <a:off x="4108894" y="3915224"/>
            <a:ext cx="4137001" cy="2729436"/>
          </a:xfrm>
          <a:prstGeom prst="rect">
            <a:avLst/>
          </a:prstGeom>
          <a:noFill/>
          <a:ln>
            <a:noFill/>
          </a:ln>
        </p:spPr>
      </p:pic>
      <p:sp>
        <p:nvSpPr>
          <p:cNvPr id="6" name="Google Shape;172;p8">
            <a:extLst>
              <a:ext uri="{FF2B5EF4-FFF2-40B4-BE49-F238E27FC236}">
                <a16:creationId xmlns:a16="http://schemas.microsoft.com/office/drawing/2014/main" id="{20293B83-6CD8-4562-ECD1-80B1BA0A6CAD}"/>
              </a:ext>
            </a:extLst>
          </p:cNvPr>
          <p:cNvSpPr/>
          <p:nvPr/>
        </p:nvSpPr>
        <p:spPr>
          <a:xfrm>
            <a:off x="710237" y="4329859"/>
            <a:ext cx="2491356" cy="676768"/>
          </a:xfrm>
          <a:prstGeom prst="wedgeRoundRectCallout">
            <a:avLst>
              <a:gd name="adj1" fmla="val 82786"/>
              <a:gd name="adj2" fmla="val 125674"/>
              <a:gd name="adj3" fmla="val 16667"/>
            </a:avLst>
          </a:prstGeom>
          <a:solidFill>
            <a:srgbClr val="ED7D31"/>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chemeClr val="lt1"/>
                </a:solidFill>
                <a:latin typeface="Sakkal Majalla"/>
                <a:ea typeface="Sakkal Majalla"/>
                <a:cs typeface="Sakkal Majalla"/>
                <a:sym typeface="Sakkal Majalla"/>
              </a:rPr>
              <a:t>المعلومات بيانات أولية تمت معالجتها و قُدمت في سياق مفيد</a:t>
            </a:r>
            <a:endParaRPr b="1" dirty="0"/>
          </a:p>
        </p:txBody>
      </p:sp>
    </p:spTree>
    <p:extLst>
      <p:ext uri="{BB962C8B-B14F-4D97-AF65-F5344CB8AC3E}">
        <p14:creationId xmlns:p14="http://schemas.microsoft.com/office/powerpoint/2010/main" val="6251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54E9AE2-C449-D896-7AB5-9F72DE512609}"/>
              </a:ext>
            </a:extLst>
          </p:cNvPr>
          <p:cNvPicPr>
            <a:picLocks noChangeAspect="1"/>
          </p:cNvPicPr>
          <p:nvPr/>
        </p:nvPicPr>
        <p:blipFill rotWithShape="1">
          <a:blip r:embed="rId2"/>
          <a:srcRect l="34286" t="13768" r="33893" b="5715"/>
          <a:stretch/>
        </p:blipFill>
        <p:spPr>
          <a:xfrm>
            <a:off x="5357367" y="4680299"/>
            <a:ext cx="1477266" cy="2102569"/>
          </a:xfrm>
          <a:prstGeom prst="rect">
            <a:avLst/>
          </a:prstGeom>
        </p:spPr>
      </p:pic>
      <p:sp>
        <p:nvSpPr>
          <p:cNvPr id="3" name="Google Shape;170;p8">
            <a:extLst>
              <a:ext uri="{FF2B5EF4-FFF2-40B4-BE49-F238E27FC236}">
                <a16:creationId xmlns:a16="http://schemas.microsoft.com/office/drawing/2014/main" id="{F7132904-825B-99AA-CD88-6F502EE63FB9}"/>
              </a:ext>
            </a:extLst>
          </p:cNvPr>
          <p:cNvSpPr/>
          <p:nvPr/>
        </p:nvSpPr>
        <p:spPr>
          <a:xfrm>
            <a:off x="8029324" y="2918877"/>
            <a:ext cx="3511929" cy="1615787"/>
          </a:xfrm>
          <a:prstGeom prst="rect">
            <a:avLst/>
          </a:prstGeom>
          <a:noFill/>
          <a:ln>
            <a:solidFill>
              <a:srgbClr val="7994D1"/>
            </a:solid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ar-SA" sz="2200" dirty="0">
                <a:latin typeface="+mj-lt"/>
                <a:ea typeface="+mj-ea"/>
                <a:cs typeface="+mj-cs"/>
                <a:sym typeface="Calibri"/>
              </a:rPr>
              <a:t>نكهات الحلويات التي تم بيعها خلال الشهر الماضي  شوكولاتة ، حليب فراولة ، كراميل ، برتقال</a:t>
            </a:r>
            <a:endParaRPr sz="2200" dirty="0">
              <a:latin typeface="+mj-lt"/>
              <a:ea typeface="+mj-ea"/>
              <a:cs typeface="+mj-cs"/>
            </a:endParaRPr>
          </a:p>
        </p:txBody>
      </p:sp>
      <p:graphicFrame>
        <p:nvGraphicFramePr>
          <p:cNvPr id="4" name="مخطط 3">
            <a:extLst>
              <a:ext uri="{FF2B5EF4-FFF2-40B4-BE49-F238E27FC236}">
                <a16:creationId xmlns:a16="http://schemas.microsoft.com/office/drawing/2014/main" id="{ACEBA87E-1C26-E594-0A98-FDB423D2D1F7}"/>
              </a:ext>
            </a:extLst>
          </p:cNvPr>
          <p:cNvGraphicFramePr/>
          <p:nvPr>
            <p:extLst>
              <p:ext uri="{D42A27DB-BD31-4B8C-83A1-F6EECF244321}">
                <p14:modId xmlns:p14="http://schemas.microsoft.com/office/powerpoint/2010/main" val="2030327305"/>
              </p:ext>
            </p:extLst>
          </p:nvPr>
        </p:nvGraphicFramePr>
        <p:xfrm>
          <a:off x="917118" y="2918877"/>
          <a:ext cx="3511928" cy="1629642"/>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170;p8">
            <a:extLst>
              <a:ext uri="{FF2B5EF4-FFF2-40B4-BE49-F238E27FC236}">
                <a16:creationId xmlns:a16="http://schemas.microsoft.com/office/drawing/2014/main" id="{380A0224-AE31-2047-962D-3CFAE1269354}"/>
              </a:ext>
            </a:extLst>
          </p:cNvPr>
          <p:cNvSpPr/>
          <p:nvPr/>
        </p:nvSpPr>
        <p:spPr>
          <a:xfrm>
            <a:off x="4464140" y="2918876"/>
            <a:ext cx="3511929" cy="1615787"/>
          </a:xfrm>
          <a:prstGeom prst="rect">
            <a:avLst/>
          </a:prstGeom>
          <a:noFill/>
          <a:ln>
            <a:solidFill>
              <a:srgbClr val="7994D1"/>
            </a:solid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ar-SA" sz="2200" dirty="0">
                <a:latin typeface="+mj-lt"/>
                <a:ea typeface="+mj-ea"/>
                <a:cs typeface="+mj-cs"/>
                <a:sym typeface="Calibri"/>
              </a:rPr>
              <a:t>شوكولاتة ،فراولة شوكولاتة ، كراميل  حليب ، بـرتـقـال ، شـكـولاتة  </a:t>
            </a:r>
          </a:p>
          <a:p>
            <a:pPr marL="0" marR="0" lvl="0" indent="0" algn="ctr" rtl="1">
              <a:lnSpc>
                <a:spcPct val="150000"/>
              </a:lnSpc>
              <a:spcBef>
                <a:spcPts val="0"/>
              </a:spcBef>
              <a:spcAft>
                <a:spcPts val="0"/>
              </a:spcAft>
              <a:buNone/>
            </a:pPr>
            <a:r>
              <a:rPr lang="ar-SA" sz="2200" dirty="0">
                <a:latin typeface="+mj-lt"/>
                <a:ea typeface="+mj-ea"/>
                <a:cs typeface="+mj-cs"/>
                <a:sym typeface="Calibri"/>
              </a:rPr>
              <a:t>حليب</a:t>
            </a:r>
            <a:endParaRPr sz="2200" dirty="0">
              <a:latin typeface="+mj-lt"/>
              <a:ea typeface="+mj-ea"/>
              <a:cs typeface="+mj-cs"/>
            </a:endParaRPr>
          </a:p>
        </p:txBody>
      </p:sp>
      <p:sp>
        <p:nvSpPr>
          <p:cNvPr id="6" name="Google Shape;151;p6">
            <a:extLst>
              <a:ext uri="{FF2B5EF4-FFF2-40B4-BE49-F238E27FC236}">
                <a16:creationId xmlns:a16="http://schemas.microsoft.com/office/drawing/2014/main" id="{D48CE029-54CB-F0D3-693F-B13668735815}"/>
              </a:ext>
            </a:extLst>
          </p:cNvPr>
          <p:cNvSpPr/>
          <p:nvPr/>
        </p:nvSpPr>
        <p:spPr>
          <a:xfrm rot="16200000">
            <a:off x="-1013194" y="3153004"/>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chemeClr val="bg1"/>
                </a:solidFill>
                <a:latin typeface="Sakkal Majalla"/>
                <a:ea typeface="Sakkal Majalla"/>
                <a:cs typeface="Sakkal Majalla"/>
                <a:sym typeface="Sakkal Majalla"/>
              </a:rPr>
              <a:t>تنمية مهارة التحليل و التقييم</a:t>
            </a:r>
            <a:endParaRPr sz="1100" dirty="0">
              <a:solidFill>
                <a:schemeClr val="bg1"/>
              </a:solidFill>
            </a:endParaRPr>
          </a:p>
        </p:txBody>
      </p:sp>
      <p:sp>
        <p:nvSpPr>
          <p:cNvPr id="7" name="مربع نص 6">
            <a:extLst>
              <a:ext uri="{FF2B5EF4-FFF2-40B4-BE49-F238E27FC236}">
                <a16:creationId xmlns:a16="http://schemas.microsoft.com/office/drawing/2014/main" id="{9CA1298D-22C1-32DA-2FF1-E228F476A756}"/>
              </a:ext>
            </a:extLst>
          </p:cNvPr>
          <p:cNvSpPr txBox="1"/>
          <p:nvPr/>
        </p:nvSpPr>
        <p:spPr>
          <a:xfrm>
            <a:off x="2455820" y="1047748"/>
            <a:ext cx="7583222" cy="456343"/>
          </a:xfrm>
          <a:prstGeom prst="rect">
            <a:avLst/>
          </a:prstGeom>
          <a:noFill/>
        </p:spPr>
        <p:txBody>
          <a:bodyPr wrap="square">
            <a:spAutoFit/>
          </a:bodyPr>
          <a:lstStyle/>
          <a:p>
            <a:pPr lvl="0" algn="ctr">
              <a:lnSpc>
                <a:spcPct val="200000"/>
              </a:lnSpc>
            </a:pPr>
            <a:endParaRPr lang="ar-SA" sz="1400" dirty="0">
              <a:solidFill>
                <a:srgbClr val="ED7D31"/>
              </a:solidFill>
            </a:endParaRPr>
          </a:p>
        </p:txBody>
      </p:sp>
      <p:sp>
        <p:nvSpPr>
          <p:cNvPr id="8" name="Google Shape;158;p7">
            <a:extLst>
              <a:ext uri="{FF2B5EF4-FFF2-40B4-BE49-F238E27FC236}">
                <a16:creationId xmlns:a16="http://schemas.microsoft.com/office/drawing/2014/main" id="{E13CD47D-EE43-3C6A-5692-58BD365047EE}"/>
              </a:ext>
            </a:extLst>
          </p:cNvPr>
          <p:cNvSpPr/>
          <p:nvPr/>
        </p:nvSpPr>
        <p:spPr>
          <a:xfrm>
            <a:off x="-3313" y="-13935"/>
            <a:ext cx="12192000" cy="2554505"/>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4000" b="1" dirty="0">
                <a:solidFill>
                  <a:srgbClr val="ED7D31"/>
                </a:solidFill>
                <a:ea typeface="Calibri"/>
                <a:cs typeface="Calibri"/>
                <a:sym typeface="Calibri"/>
              </a:rPr>
              <a:t>صنفي البطاقات الموجودة أمامك هل هي معلومات أم معرفة</a:t>
            </a:r>
          </a:p>
          <a:p>
            <a:pPr lvl="0" algn="ctr">
              <a:lnSpc>
                <a:spcPct val="200000"/>
              </a:lnSpc>
            </a:pPr>
            <a:r>
              <a:rPr lang="ar-SA" sz="4000" b="1" dirty="0">
                <a:solidFill>
                  <a:srgbClr val="ED7D31"/>
                </a:solidFill>
                <a:ea typeface="Calibri"/>
                <a:cs typeface="Calibri"/>
                <a:sym typeface="Calibri"/>
              </a:rPr>
              <a:t>أم بيانات  ،  مع ذكر سبب الاختيار !!</a:t>
            </a:r>
            <a:endParaRPr lang="ar-SA" sz="2000" dirty="0">
              <a:solidFill>
                <a:srgbClr val="ED7D31"/>
              </a:solidFill>
            </a:endParaRPr>
          </a:p>
        </p:txBody>
      </p:sp>
      <p:sp>
        <p:nvSpPr>
          <p:cNvPr id="9" name="Google Shape;170;p8">
            <a:extLst>
              <a:ext uri="{FF2B5EF4-FFF2-40B4-BE49-F238E27FC236}">
                <a16:creationId xmlns:a16="http://schemas.microsoft.com/office/drawing/2014/main" id="{4DC1B330-3D10-8699-BD33-8910A29CC9BD}"/>
              </a:ext>
            </a:extLst>
          </p:cNvPr>
          <p:cNvSpPr/>
          <p:nvPr/>
        </p:nvSpPr>
        <p:spPr>
          <a:xfrm>
            <a:off x="8043629" y="2918875"/>
            <a:ext cx="3511929" cy="1615787"/>
          </a:xfrm>
          <a:prstGeom prst="rect">
            <a:avLst/>
          </a:prstGeom>
          <a:solidFill>
            <a:srgbClr val="065381"/>
          </a:solidFill>
          <a:ln>
            <a:solidFill>
              <a:srgbClr val="065381"/>
            </a:solid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endParaRPr lang="ar-SA" sz="2200" b="1" dirty="0">
              <a:solidFill>
                <a:schemeClr val="bg1"/>
              </a:solidFill>
              <a:latin typeface="+mj-lt"/>
              <a:ea typeface="+mj-ea"/>
              <a:cs typeface="+mj-cs"/>
              <a:sym typeface="Calibri"/>
            </a:endParaRPr>
          </a:p>
          <a:p>
            <a:pPr marL="0" marR="0" lvl="0" indent="0" algn="ctr" rtl="1">
              <a:lnSpc>
                <a:spcPct val="150000"/>
              </a:lnSpc>
              <a:spcBef>
                <a:spcPts val="0"/>
              </a:spcBef>
              <a:spcAft>
                <a:spcPts val="0"/>
              </a:spcAft>
              <a:buNone/>
            </a:pPr>
            <a:r>
              <a:rPr lang="ar-SA" sz="2200" b="1" dirty="0">
                <a:solidFill>
                  <a:schemeClr val="bg1"/>
                </a:solidFill>
                <a:latin typeface="+mj-lt"/>
                <a:ea typeface="+mj-ea"/>
                <a:cs typeface="+mj-cs"/>
                <a:sym typeface="Calibri"/>
              </a:rPr>
              <a:t>معلومات</a:t>
            </a:r>
          </a:p>
          <a:p>
            <a:pPr marL="0" marR="0" lvl="0" indent="0" algn="ctr" rtl="1">
              <a:lnSpc>
                <a:spcPct val="150000"/>
              </a:lnSpc>
              <a:spcBef>
                <a:spcPts val="0"/>
              </a:spcBef>
              <a:spcAft>
                <a:spcPts val="0"/>
              </a:spcAft>
              <a:buNone/>
            </a:pPr>
            <a:endParaRPr sz="2200" b="1" dirty="0">
              <a:solidFill>
                <a:schemeClr val="bg1"/>
              </a:solidFill>
              <a:latin typeface="+mj-lt"/>
              <a:ea typeface="+mj-ea"/>
              <a:cs typeface="+mj-cs"/>
            </a:endParaRPr>
          </a:p>
        </p:txBody>
      </p:sp>
      <p:sp>
        <p:nvSpPr>
          <p:cNvPr id="12" name="Google Shape;170;p8">
            <a:extLst>
              <a:ext uri="{FF2B5EF4-FFF2-40B4-BE49-F238E27FC236}">
                <a16:creationId xmlns:a16="http://schemas.microsoft.com/office/drawing/2014/main" id="{692353DD-3EFC-F057-7A0B-11FFB1A4BC32}"/>
              </a:ext>
            </a:extLst>
          </p:cNvPr>
          <p:cNvSpPr/>
          <p:nvPr/>
        </p:nvSpPr>
        <p:spPr>
          <a:xfrm>
            <a:off x="4483615" y="2918874"/>
            <a:ext cx="3511929" cy="1615787"/>
          </a:xfrm>
          <a:prstGeom prst="rect">
            <a:avLst/>
          </a:prstGeom>
          <a:solidFill>
            <a:srgbClr val="065381"/>
          </a:solidFill>
          <a:ln>
            <a:solidFill>
              <a:srgbClr val="065381"/>
            </a:solid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endParaRPr lang="ar-SA" sz="2200" b="1" dirty="0">
              <a:solidFill>
                <a:schemeClr val="bg1"/>
              </a:solidFill>
              <a:latin typeface="+mj-lt"/>
              <a:ea typeface="+mj-ea"/>
              <a:cs typeface="+mj-cs"/>
              <a:sym typeface="Calibri"/>
            </a:endParaRPr>
          </a:p>
          <a:p>
            <a:pPr marL="0" marR="0" lvl="0" indent="0" algn="ctr" rtl="1">
              <a:lnSpc>
                <a:spcPct val="150000"/>
              </a:lnSpc>
              <a:spcBef>
                <a:spcPts val="0"/>
              </a:spcBef>
              <a:spcAft>
                <a:spcPts val="0"/>
              </a:spcAft>
              <a:buNone/>
            </a:pPr>
            <a:r>
              <a:rPr lang="ar-SA" sz="2200" b="1" dirty="0">
                <a:solidFill>
                  <a:schemeClr val="bg1"/>
                </a:solidFill>
                <a:latin typeface="+mj-lt"/>
                <a:ea typeface="+mj-ea"/>
                <a:cs typeface="+mj-cs"/>
                <a:sym typeface="Calibri"/>
              </a:rPr>
              <a:t>بيانات</a:t>
            </a:r>
          </a:p>
          <a:p>
            <a:pPr marL="0" marR="0" lvl="0" indent="0" algn="ctr" rtl="1">
              <a:lnSpc>
                <a:spcPct val="150000"/>
              </a:lnSpc>
              <a:spcBef>
                <a:spcPts val="0"/>
              </a:spcBef>
              <a:spcAft>
                <a:spcPts val="0"/>
              </a:spcAft>
              <a:buNone/>
            </a:pPr>
            <a:endParaRPr sz="2200" b="1" dirty="0">
              <a:solidFill>
                <a:schemeClr val="bg1"/>
              </a:solidFill>
              <a:latin typeface="+mj-lt"/>
              <a:ea typeface="+mj-ea"/>
              <a:cs typeface="+mj-cs"/>
            </a:endParaRPr>
          </a:p>
        </p:txBody>
      </p:sp>
      <p:sp>
        <p:nvSpPr>
          <p:cNvPr id="13" name="Google Shape;170;p8">
            <a:extLst>
              <a:ext uri="{FF2B5EF4-FFF2-40B4-BE49-F238E27FC236}">
                <a16:creationId xmlns:a16="http://schemas.microsoft.com/office/drawing/2014/main" id="{6B6420E9-5977-947C-43E6-D70A7D0900B5}"/>
              </a:ext>
            </a:extLst>
          </p:cNvPr>
          <p:cNvSpPr/>
          <p:nvPr/>
        </p:nvSpPr>
        <p:spPr>
          <a:xfrm>
            <a:off x="939846" y="2918873"/>
            <a:ext cx="3511929" cy="1615787"/>
          </a:xfrm>
          <a:prstGeom prst="rect">
            <a:avLst/>
          </a:prstGeom>
          <a:solidFill>
            <a:srgbClr val="065381"/>
          </a:solidFill>
          <a:ln>
            <a:solidFill>
              <a:srgbClr val="065381"/>
            </a:solid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endParaRPr lang="ar-SA" sz="2200" b="1" dirty="0">
              <a:solidFill>
                <a:schemeClr val="bg1"/>
              </a:solidFill>
              <a:latin typeface="+mj-lt"/>
              <a:ea typeface="+mj-ea"/>
              <a:cs typeface="+mj-cs"/>
              <a:sym typeface="Calibri"/>
            </a:endParaRPr>
          </a:p>
          <a:p>
            <a:pPr marL="0" marR="0" lvl="0" indent="0" algn="ctr" rtl="1">
              <a:lnSpc>
                <a:spcPct val="150000"/>
              </a:lnSpc>
              <a:spcBef>
                <a:spcPts val="0"/>
              </a:spcBef>
              <a:spcAft>
                <a:spcPts val="0"/>
              </a:spcAft>
              <a:buNone/>
            </a:pPr>
            <a:r>
              <a:rPr lang="ar-SA" sz="2200" b="1" dirty="0">
                <a:solidFill>
                  <a:schemeClr val="bg1"/>
                </a:solidFill>
                <a:latin typeface="+mj-lt"/>
                <a:ea typeface="+mj-ea"/>
                <a:cs typeface="+mj-cs"/>
                <a:sym typeface="Calibri"/>
              </a:rPr>
              <a:t>معرفة</a:t>
            </a:r>
          </a:p>
          <a:p>
            <a:pPr marL="0" marR="0" lvl="0" indent="0" algn="ctr" rtl="1">
              <a:lnSpc>
                <a:spcPct val="150000"/>
              </a:lnSpc>
              <a:spcBef>
                <a:spcPts val="0"/>
              </a:spcBef>
              <a:spcAft>
                <a:spcPts val="0"/>
              </a:spcAft>
              <a:buNone/>
            </a:pPr>
            <a:endParaRPr sz="2200" b="1" dirty="0">
              <a:solidFill>
                <a:schemeClr val="bg1"/>
              </a:solidFill>
              <a:latin typeface="+mj-lt"/>
              <a:ea typeface="+mj-ea"/>
              <a:cs typeface="+mj-cs"/>
            </a:endParaRPr>
          </a:p>
        </p:txBody>
      </p:sp>
    </p:spTree>
    <p:extLst>
      <p:ext uri="{BB962C8B-B14F-4D97-AF65-F5344CB8AC3E}">
        <p14:creationId xmlns:p14="http://schemas.microsoft.com/office/powerpoint/2010/main" val="12016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4000"/>
                            </p:stCondLst>
                            <p:childTnLst>
                              <p:par>
                                <p:cTn id="28" presetID="47" presetClass="entr" presetSubtype="0" fill="hold" grpId="0" nodeType="after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animBg="1"/>
      <p:bldP spid="7" grpId="0" build="p"/>
      <p:bldP spid="9"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9BC4004-E280-8CA8-A4E6-3C7E99FB04A6}"/>
              </a:ext>
            </a:extLst>
          </p:cNvPr>
          <p:cNvPicPr>
            <a:picLocks noChangeAspect="1"/>
          </p:cNvPicPr>
          <p:nvPr/>
        </p:nvPicPr>
        <p:blipFill rotWithShape="1">
          <a:blip r:embed="rId2"/>
          <a:srcRect l="26712" t="16073" r="26849" b="16895"/>
          <a:stretch/>
        </p:blipFill>
        <p:spPr>
          <a:xfrm>
            <a:off x="6838949" y="3429000"/>
            <a:ext cx="4744593" cy="3250736"/>
          </a:xfrm>
          <a:prstGeom prst="rect">
            <a:avLst/>
          </a:prstGeom>
        </p:spPr>
      </p:pic>
      <p:pic>
        <p:nvPicPr>
          <p:cNvPr id="3" name="صورة 2">
            <a:extLst>
              <a:ext uri="{FF2B5EF4-FFF2-40B4-BE49-F238E27FC236}">
                <a16:creationId xmlns:a16="http://schemas.microsoft.com/office/drawing/2014/main" id="{51EB975A-162A-34B2-742A-6D14E4EF455D}"/>
              </a:ext>
            </a:extLst>
          </p:cNvPr>
          <p:cNvPicPr>
            <a:picLocks noChangeAspect="1"/>
          </p:cNvPicPr>
          <p:nvPr/>
        </p:nvPicPr>
        <p:blipFill rotWithShape="1">
          <a:blip r:embed="rId2"/>
          <a:srcRect l="26712" t="16073" r="26849" b="16895"/>
          <a:stretch/>
        </p:blipFill>
        <p:spPr>
          <a:xfrm>
            <a:off x="913948" y="3409950"/>
            <a:ext cx="4703375" cy="3250736"/>
          </a:xfrm>
          <a:prstGeom prst="rect">
            <a:avLst/>
          </a:prstGeom>
        </p:spPr>
      </p:pic>
      <p:pic>
        <p:nvPicPr>
          <p:cNvPr id="17" name="صورة 16">
            <a:extLst>
              <a:ext uri="{FF2B5EF4-FFF2-40B4-BE49-F238E27FC236}">
                <a16:creationId xmlns:a16="http://schemas.microsoft.com/office/drawing/2014/main" id="{DC7B0722-B172-CB88-54DD-A0AAC646CD9C}"/>
              </a:ext>
            </a:extLst>
          </p:cNvPr>
          <p:cNvPicPr>
            <a:picLocks noChangeAspect="1"/>
          </p:cNvPicPr>
          <p:nvPr/>
        </p:nvPicPr>
        <p:blipFill rotWithShape="1">
          <a:blip r:embed="rId3">
            <a:extLst>
              <a:ext uri="{28A0092B-C50C-407E-A947-70E740481C1C}">
                <a14:useLocalDpi xmlns:a14="http://schemas.microsoft.com/office/drawing/2010/main" val="0"/>
              </a:ext>
            </a:extLst>
          </a:blip>
          <a:srcRect l="2441" t="46103" r="86875" b="26620"/>
          <a:stretch/>
        </p:blipFill>
        <p:spPr>
          <a:xfrm>
            <a:off x="8128231" y="3433852"/>
            <a:ext cx="441328" cy="633752"/>
          </a:xfrm>
          <a:prstGeom prst="rect">
            <a:avLst/>
          </a:prstGeom>
        </p:spPr>
      </p:pic>
      <p:pic>
        <p:nvPicPr>
          <p:cNvPr id="18" name="صورة 17">
            <a:extLst>
              <a:ext uri="{FF2B5EF4-FFF2-40B4-BE49-F238E27FC236}">
                <a16:creationId xmlns:a16="http://schemas.microsoft.com/office/drawing/2014/main" id="{EDC9DABA-A670-8C58-9B95-61AFC10E545B}"/>
              </a:ext>
            </a:extLst>
          </p:cNvPr>
          <p:cNvPicPr>
            <a:picLocks noChangeAspect="1"/>
          </p:cNvPicPr>
          <p:nvPr/>
        </p:nvPicPr>
        <p:blipFill rotWithShape="1">
          <a:blip r:embed="rId3">
            <a:extLst>
              <a:ext uri="{28A0092B-C50C-407E-A947-70E740481C1C}">
                <a14:useLocalDpi xmlns:a14="http://schemas.microsoft.com/office/drawing/2010/main" val="0"/>
              </a:ext>
            </a:extLst>
          </a:blip>
          <a:srcRect l="16682" t="46103" r="71042" b="26620"/>
          <a:stretch/>
        </p:blipFill>
        <p:spPr>
          <a:xfrm>
            <a:off x="1947493" y="3407869"/>
            <a:ext cx="551993" cy="689879"/>
          </a:xfrm>
          <a:prstGeom prst="rect">
            <a:avLst/>
          </a:prstGeom>
        </p:spPr>
      </p:pic>
      <p:sp>
        <p:nvSpPr>
          <p:cNvPr id="4" name="Google Shape;195;p10">
            <a:extLst>
              <a:ext uri="{FF2B5EF4-FFF2-40B4-BE49-F238E27FC236}">
                <a16:creationId xmlns:a16="http://schemas.microsoft.com/office/drawing/2014/main" id="{45E81E1A-E291-3EDF-A77A-C00EF2632148}"/>
              </a:ext>
            </a:extLst>
          </p:cNvPr>
          <p:cNvSpPr txBox="1"/>
          <p:nvPr/>
        </p:nvSpPr>
        <p:spPr>
          <a:xfrm>
            <a:off x="-514837" y="1832510"/>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منتج نهائي و أكثر تحديد</a:t>
            </a:r>
            <a:endParaRPr sz="3000" dirty="0"/>
          </a:p>
        </p:txBody>
      </p:sp>
      <p:sp>
        <p:nvSpPr>
          <p:cNvPr id="5" name="Google Shape;193;p10">
            <a:extLst>
              <a:ext uri="{FF2B5EF4-FFF2-40B4-BE49-F238E27FC236}">
                <a16:creationId xmlns:a16="http://schemas.microsoft.com/office/drawing/2014/main" id="{1448A5FE-F9A2-D9F6-3260-684D5C28CCD6}"/>
              </a:ext>
            </a:extLst>
          </p:cNvPr>
          <p:cNvSpPr txBox="1"/>
          <p:nvPr/>
        </p:nvSpPr>
        <p:spPr>
          <a:xfrm>
            <a:off x="-487125" y="1846487"/>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كلمات و أرقام غير معالجة</a:t>
            </a:r>
            <a:endParaRPr sz="3000" dirty="0"/>
          </a:p>
        </p:txBody>
      </p:sp>
      <p:sp>
        <p:nvSpPr>
          <p:cNvPr id="6" name="Google Shape;192;p10">
            <a:extLst>
              <a:ext uri="{FF2B5EF4-FFF2-40B4-BE49-F238E27FC236}">
                <a16:creationId xmlns:a16="http://schemas.microsoft.com/office/drawing/2014/main" id="{8C991CDC-4C6B-1119-602D-0333D9C86E41}"/>
              </a:ext>
            </a:extLst>
          </p:cNvPr>
          <p:cNvSpPr txBox="1"/>
          <p:nvPr/>
        </p:nvSpPr>
        <p:spPr>
          <a:xfrm>
            <a:off x="-500981" y="1798199"/>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بيانات تمت معالجتها</a:t>
            </a:r>
            <a:endParaRPr sz="3000" dirty="0"/>
          </a:p>
        </p:txBody>
      </p:sp>
      <p:sp>
        <p:nvSpPr>
          <p:cNvPr id="7" name="Google Shape;191;p10">
            <a:extLst>
              <a:ext uri="{FF2B5EF4-FFF2-40B4-BE49-F238E27FC236}">
                <a16:creationId xmlns:a16="http://schemas.microsoft.com/office/drawing/2014/main" id="{B5562951-FA6A-216C-378F-E80666BA4401}"/>
              </a:ext>
            </a:extLst>
          </p:cNvPr>
          <p:cNvSpPr txBox="1"/>
          <p:nvPr/>
        </p:nvSpPr>
        <p:spPr>
          <a:xfrm>
            <a:off x="-487125" y="1848423"/>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تحمل معنى منطقيا</a:t>
            </a:r>
            <a:endParaRPr sz="3000" dirty="0"/>
          </a:p>
        </p:txBody>
      </p:sp>
      <p:sp>
        <p:nvSpPr>
          <p:cNvPr id="8" name="Google Shape;187;p10">
            <a:extLst>
              <a:ext uri="{FF2B5EF4-FFF2-40B4-BE49-F238E27FC236}">
                <a16:creationId xmlns:a16="http://schemas.microsoft.com/office/drawing/2014/main" id="{532E30BD-7BA7-ED2A-D074-31CB607BD91A}"/>
              </a:ext>
            </a:extLst>
          </p:cNvPr>
          <p:cNvSpPr txBox="1"/>
          <p:nvPr/>
        </p:nvSpPr>
        <p:spPr>
          <a:xfrm>
            <a:off x="-487125" y="1829373"/>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ليس لها معنى بصورتها الحقيقية</a:t>
            </a:r>
            <a:endParaRPr sz="3000" dirty="0"/>
          </a:p>
        </p:txBody>
      </p:sp>
      <p:sp>
        <p:nvSpPr>
          <p:cNvPr id="11" name="Google Shape;199;p10">
            <a:extLst>
              <a:ext uri="{FF2B5EF4-FFF2-40B4-BE49-F238E27FC236}">
                <a16:creationId xmlns:a16="http://schemas.microsoft.com/office/drawing/2014/main" id="{E3FADF05-FBAA-C5DD-BC7A-22D888F1B69F}"/>
              </a:ext>
            </a:extLst>
          </p:cNvPr>
          <p:cNvSpPr txBox="1"/>
          <p:nvPr/>
        </p:nvSpPr>
        <p:spPr>
          <a:xfrm>
            <a:off x="-1" y="1825509"/>
            <a:ext cx="12192001"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تستخدم كمدخلات لنظام الحاسب</a:t>
            </a:r>
            <a:endParaRPr sz="3000" dirty="0"/>
          </a:p>
        </p:txBody>
      </p:sp>
      <p:sp>
        <p:nvSpPr>
          <p:cNvPr id="13" name="Google Shape;198;p10">
            <a:extLst>
              <a:ext uri="{FF2B5EF4-FFF2-40B4-BE49-F238E27FC236}">
                <a16:creationId xmlns:a16="http://schemas.microsoft.com/office/drawing/2014/main" id="{A720BDC4-675B-56F6-D4A1-C6530C4676D1}"/>
              </a:ext>
            </a:extLst>
          </p:cNvPr>
          <p:cNvSpPr txBox="1"/>
          <p:nvPr/>
        </p:nvSpPr>
        <p:spPr>
          <a:xfrm>
            <a:off x="-216963" y="1909035"/>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تعد مخرجات ونتائج</a:t>
            </a:r>
            <a:endParaRPr sz="3000" dirty="0"/>
          </a:p>
        </p:txBody>
      </p:sp>
      <p:sp>
        <p:nvSpPr>
          <p:cNvPr id="14" name="Google Shape;196;p10">
            <a:extLst>
              <a:ext uri="{FF2B5EF4-FFF2-40B4-BE49-F238E27FC236}">
                <a16:creationId xmlns:a16="http://schemas.microsoft.com/office/drawing/2014/main" id="{C5C1CAD2-D55C-CAC8-2EF1-EDCE4405C919}"/>
              </a:ext>
            </a:extLst>
          </p:cNvPr>
          <p:cNvSpPr txBox="1"/>
          <p:nvPr/>
        </p:nvSpPr>
        <p:spPr>
          <a:xfrm>
            <a:off x="-502357" y="1857238"/>
            <a:ext cx="13072926"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000" dirty="0">
                <a:solidFill>
                  <a:schemeClr val="dk1"/>
                </a:solidFill>
                <a:latin typeface="Calibri"/>
                <a:ea typeface="Calibri"/>
                <a:cs typeface="Calibri"/>
                <a:sym typeface="Calibri"/>
              </a:rPr>
              <a:t>مادة أولية وأكثر عمومية</a:t>
            </a:r>
            <a:endParaRPr sz="3000" dirty="0"/>
          </a:p>
        </p:txBody>
      </p:sp>
      <p:sp>
        <p:nvSpPr>
          <p:cNvPr id="9" name="Google Shape;151;p6">
            <a:extLst>
              <a:ext uri="{FF2B5EF4-FFF2-40B4-BE49-F238E27FC236}">
                <a16:creationId xmlns:a16="http://schemas.microsoft.com/office/drawing/2014/main" id="{52051784-B00C-6AF7-8CA1-6DDC061B38B1}"/>
              </a:ext>
            </a:extLst>
          </p:cNvPr>
          <p:cNvSpPr/>
          <p:nvPr/>
        </p:nvSpPr>
        <p:spPr>
          <a:xfrm rot="16200000">
            <a:off x="-1013194" y="3153004"/>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chemeClr val="bg1"/>
                </a:solidFill>
                <a:latin typeface="Sakkal Majalla"/>
                <a:ea typeface="Sakkal Majalla"/>
                <a:cs typeface="Sakkal Majalla"/>
                <a:sym typeface="Sakkal Majalla"/>
              </a:rPr>
              <a:t>تنمية مهارة التحليل </a:t>
            </a:r>
            <a:endParaRPr sz="1100" dirty="0">
              <a:solidFill>
                <a:schemeClr val="bg1"/>
              </a:solidFill>
            </a:endParaRPr>
          </a:p>
        </p:txBody>
      </p:sp>
      <p:sp>
        <p:nvSpPr>
          <p:cNvPr id="10" name="Google Shape;188;p10">
            <a:extLst>
              <a:ext uri="{FF2B5EF4-FFF2-40B4-BE49-F238E27FC236}">
                <a16:creationId xmlns:a16="http://schemas.microsoft.com/office/drawing/2014/main" id="{626DABED-DADC-BCCD-9CD7-B01584B1F470}"/>
              </a:ext>
            </a:extLst>
          </p:cNvPr>
          <p:cNvSpPr txBox="1"/>
          <p:nvPr/>
        </p:nvSpPr>
        <p:spPr>
          <a:xfrm>
            <a:off x="6981080" y="2841325"/>
            <a:ext cx="4435064"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4800"/>
              <a:buFont typeface="Calibri"/>
              <a:buNone/>
            </a:pPr>
            <a:r>
              <a:rPr lang="ar-SA" sz="3600" b="1" dirty="0">
                <a:solidFill>
                  <a:schemeClr val="dk1"/>
                </a:solidFill>
                <a:latin typeface="Calibri"/>
                <a:ea typeface="Calibri"/>
                <a:cs typeface="Calibri"/>
                <a:sym typeface="Calibri"/>
              </a:rPr>
              <a:t>بيانات</a:t>
            </a:r>
            <a:endParaRPr sz="1200" dirty="0"/>
          </a:p>
        </p:txBody>
      </p:sp>
      <p:sp>
        <p:nvSpPr>
          <p:cNvPr id="12" name="Google Shape;188;p10">
            <a:extLst>
              <a:ext uri="{FF2B5EF4-FFF2-40B4-BE49-F238E27FC236}">
                <a16:creationId xmlns:a16="http://schemas.microsoft.com/office/drawing/2014/main" id="{967D2641-A387-8F41-89CD-E30DF3E9FAF4}"/>
              </a:ext>
            </a:extLst>
          </p:cNvPr>
          <p:cNvSpPr txBox="1"/>
          <p:nvPr/>
        </p:nvSpPr>
        <p:spPr>
          <a:xfrm>
            <a:off x="2319270" y="2802712"/>
            <a:ext cx="1847827" cy="1744503"/>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4800"/>
              <a:buFont typeface="Calibri"/>
              <a:buNone/>
            </a:pPr>
            <a:r>
              <a:rPr lang="ar-SA" sz="3600" b="1" dirty="0">
                <a:solidFill>
                  <a:schemeClr val="dk1"/>
                </a:solidFill>
                <a:latin typeface="Calibri"/>
                <a:ea typeface="Calibri"/>
                <a:cs typeface="Calibri"/>
                <a:sym typeface="Calibri"/>
              </a:rPr>
              <a:t>معلومات</a:t>
            </a:r>
            <a:endParaRPr sz="1200" dirty="0"/>
          </a:p>
        </p:txBody>
      </p:sp>
      <p:sp>
        <p:nvSpPr>
          <p:cNvPr id="15" name="Google Shape;158;p7">
            <a:extLst>
              <a:ext uri="{FF2B5EF4-FFF2-40B4-BE49-F238E27FC236}">
                <a16:creationId xmlns:a16="http://schemas.microsoft.com/office/drawing/2014/main" id="{7D0F07A1-009D-35AC-06FE-797F99547070}"/>
              </a:ext>
            </a:extLst>
          </p:cNvPr>
          <p:cNvSpPr/>
          <p:nvPr/>
        </p:nvSpPr>
        <p:spPr>
          <a:xfrm>
            <a:off x="12480" y="0"/>
            <a:ext cx="12192000" cy="2554505"/>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4000" b="1" dirty="0">
                <a:solidFill>
                  <a:srgbClr val="ED7D31"/>
                </a:solidFill>
                <a:ea typeface="Calibri"/>
                <a:cs typeface="Calibri"/>
                <a:sym typeface="Calibri"/>
              </a:rPr>
              <a:t>صنفي ما اذا كانت الجملة المعروضة أمامك </a:t>
            </a:r>
          </a:p>
          <a:p>
            <a:pPr lvl="0" algn="ctr">
              <a:lnSpc>
                <a:spcPct val="200000"/>
              </a:lnSpc>
            </a:pPr>
            <a:r>
              <a:rPr lang="ar-SA" sz="4000" b="1" dirty="0">
                <a:solidFill>
                  <a:srgbClr val="ED7D31"/>
                </a:solidFill>
                <a:ea typeface="Calibri"/>
                <a:cs typeface="Calibri"/>
                <a:sym typeface="Calibri"/>
              </a:rPr>
              <a:t>تمثل بيانات أم معلومات ؟!!</a:t>
            </a:r>
            <a:endParaRPr lang="ar-SA" sz="4000" dirty="0">
              <a:solidFill>
                <a:srgbClr val="ED7D31"/>
              </a:solidFill>
            </a:endParaRPr>
          </a:p>
        </p:txBody>
      </p:sp>
    </p:spTree>
    <p:extLst>
      <p:ext uri="{BB962C8B-B14F-4D97-AF65-F5344CB8AC3E}">
        <p14:creationId xmlns:p14="http://schemas.microsoft.com/office/powerpoint/2010/main" val="35035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1000"/>
                                        <p:tgtEl>
                                          <p:spTgt spid="15">
                                            <p:txEl>
                                              <p:pRg st="1" end="1"/>
                                            </p:txEl>
                                          </p:spTgt>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par>
                          <p:cTn id="32" fill="hold">
                            <p:stCondLst>
                              <p:cond delay="4000"/>
                            </p:stCondLst>
                            <p:childTnLst>
                              <p:par>
                                <p:cTn id="33" presetID="2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4500"/>
                            </p:stCondLst>
                            <p:childTnLst>
                              <p:par>
                                <p:cTn id="38" presetID="2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0 2.96296E-6 L 0.25781 0.5206 " pathEditMode="relative" rAng="0" ptsTypes="AA">
                                      <p:cBhvr>
                                        <p:cTn id="49" dur="2000" fill="hold"/>
                                        <p:tgtEl>
                                          <p:spTgt spid="11"/>
                                        </p:tgtEl>
                                        <p:attrNameLst>
                                          <p:attrName>ppt_x</p:attrName>
                                          <p:attrName>ppt_y</p:attrName>
                                        </p:attrNameLst>
                                      </p:cBhvr>
                                      <p:rCtr x="12891" y="26019"/>
                                    </p:animMotion>
                                  </p:childTnLst>
                                </p:cTn>
                              </p:par>
                            </p:childTnLst>
                          </p:cTn>
                        </p:par>
                        <p:par>
                          <p:cTn id="50" fill="hold">
                            <p:stCondLst>
                              <p:cond delay="2000"/>
                            </p:stCondLst>
                            <p:childTnLst>
                              <p:par>
                                <p:cTn id="51" presetID="10" presetClass="entr" presetSubtype="0" fill="hold" nodeType="afterEffect">
                                  <p:stCondLst>
                                    <p:cond delay="20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8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8.33333E-7 0.03333 L -0.25417 0.5074 " pathEditMode="relative" rAng="0" ptsTypes="AA">
                                      <p:cBhvr>
                                        <p:cTn id="57" dur="2000" fill="hold"/>
                                        <p:tgtEl>
                                          <p:spTgt spid="13"/>
                                        </p:tgtEl>
                                        <p:attrNameLst>
                                          <p:attrName>ppt_x</p:attrName>
                                          <p:attrName>ppt_y</p:attrName>
                                        </p:attrNameLst>
                                      </p:cBhvr>
                                      <p:rCtr x="-12708" y="23704"/>
                                    </p:animMotion>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0" nodeType="clickEffect">
                                  <p:stCondLst>
                                    <p:cond delay="0"/>
                                  </p:stCondLst>
                                  <p:childTnLst>
                                    <p:animMotion origin="layout" path="M 0.01393 3.33333E-6 L 0.26237 0.40995 " pathEditMode="relative" rAng="0" ptsTypes="AA">
                                      <p:cBhvr>
                                        <p:cTn id="65" dur="2000" fill="hold"/>
                                        <p:tgtEl>
                                          <p:spTgt spid="14"/>
                                        </p:tgtEl>
                                        <p:attrNameLst>
                                          <p:attrName>ppt_x</p:attrName>
                                          <p:attrName>ppt_y</p:attrName>
                                        </p:attrNameLst>
                                      </p:cBhvr>
                                      <p:rCtr x="12422" y="20486"/>
                                    </p:animMotion>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0" nodeType="clickEffect">
                                  <p:stCondLst>
                                    <p:cond delay="0"/>
                                  </p:stCondLst>
                                  <p:childTnLst>
                                    <p:animMotion origin="layout" path="M -2.08333E-7 -2.96296E-6 L -0.23151 0.41412 " pathEditMode="relative" rAng="0" ptsTypes="AA">
                                      <p:cBhvr>
                                        <p:cTn id="73" dur="2000" fill="hold"/>
                                        <p:tgtEl>
                                          <p:spTgt spid="4"/>
                                        </p:tgtEl>
                                        <p:attrNameLst>
                                          <p:attrName>ppt_x</p:attrName>
                                          <p:attrName>ppt_y</p:attrName>
                                        </p:attrNameLst>
                                      </p:cBhvr>
                                      <p:rCtr x="-11576" y="20694"/>
                                    </p:animMotion>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3.75E-6 3.7037E-6 L 0.2586 0.32685 " pathEditMode="relative" rAng="0" ptsTypes="AA">
                                      <p:cBhvr>
                                        <p:cTn id="81" dur="2000" fill="hold"/>
                                        <p:tgtEl>
                                          <p:spTgt spid="5"/>
                                        </p:tgtEl>
                                        <p:attrNameLst>
                                          <p:attrName>ppt_x</p:attrName>
                                          <p:attrName>ppt_y</p:attrName>
                                        </p:attrNameLst>
                                      </p:cBhvr>
                                      <p:rCtr x="12930" y="16343"/>
                                    </p:animMotion>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0" nodeType="clickEffect">
                                  <p:stCondLst>
                                    <p:cond delay="0"/>
                                  </p:stCondLst>
                                  <p:childTnLst>
                                    <p:animMotion origin="layout" path="M -1.875E-6 -1.85185E-6 L -0.23151 0.34213 " pathEditMode="relative" rAng="0" ptsTypes="AA">
                                      <p:cBhvr>
                                        <p:cTn id="89" dur="2000" fill="hold"/>
                                        <p:tgtEl>
                                          <p:spTgt spid="6"/>
                                        </p:tgtEl>
                                        <p:attrNameLst>
                                          <p:attrName>ppt_x</p:attrName>
                                          <p:attrName>ppt_y</p:attrName>
                                        </p:attrNameLst>
                                      </p:cBhvr>
                                      <p:rCtr x="-11576" y="17106"/>
                                    </p:animMotion>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10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0" nodeType="clickEffect">
                                  <p:stCondLst>
                                    <p:cond delay="0"/>
                                  </p:stCondLst>
                                  <p:childTnLst>
                                    <p:animMotion origin="layout" path="M -3.75E-6 2.22222E-6 L -0.23268 0.23819 " pathEditMode="relative" rAng="0" ptsTypes="AA">
                                      <p:cBhvr>
                                        <p:cTn id="97" dur="2000" fill="hold"/>
                                        <p:tgtEl>
                                          <p:spTgt spid="7"/>
                                        </p:tgtEl>
                                        <p:attrNameLst>
                                          <p:attrName>ppt_x</p:attrName>
                                          <p:attrName>ppt_y</p:attrName>
                                        </p:attrNameLst>
                                      </p:cBhvr>
                                      <p:rCtr x="-11641" y="11898"/>
                                    </p:animMotion>
                                  </p:childTnLst>
                                </p:cTn>
                              </p:par>
                            </p:childTnLst>
                          </p:cTn>
                        </p:par>
                        <p:par>
                          <p:cTn id="98" fill="hold">
                            <p:stCondLst>
                              <p:cond delay="2000"/>
                            </p:stCondLst>
                            <p:childTnLst>
                              <p:par>
                                <p:cTn id="99" presetID="10" presetClass="entr" presetSubtype="0"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1000"/>
                                        <p:tgtEl>
                                          <p:spTgt spid="8"/>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grpId="0" nodeType="clickEffect">
                                  <p:stCondLst>
                                    <p:cond delay="0"/>
                                  </p:stCondLst>
                                  <p:childTnLst>
                                    <p:animMotion origin="layout" path="M -3.75E-6 5.55112E-17 L 0.2586 0.24097 " pathEditMode="relative" rAng="0" ptsTypes="AA">
                                      <p:cBhvr>
                                        <p:cTn id="105" dur="2000" fill="hold"/>
                                        <p:tgtEl>
                                          <p:spTgt spid="8"/>
                                        </p:tgtEl>
                                        <p:attrNameLst>
                                          <p:attrName>ppt_x</p:attrName>
                                          <p:attrName>ppt_y</p:attrName>
                                        </p:attrNameLst>
                                      </p:cBhvr>
                                      <p:rCtr x="12930"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P spid="13" grpId="0"/>
      <p:bldP spid="14"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287168E2-666D-80DF-19C0-A52A4C8F0BC8}"/>
              </a:ext>
            </a:extLst>
          </p:cNvPr>
          <p:cNvSpPr/>
          <p:nvPr/>
        </p:nvSpPr>
        <p:spPr>
          <a:xfrm>
            <a:off x="2394755" y="44188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Calibri"/>
                <a:ea typeface="Calibri"/>
                <a:cs typeface="Calibri"/>
                <a:sym typeface="Calibri"/>
              </a:rPr>
              <a:t>الـــــــــمــــــــــعـــــــــــــرفـــــــــــــــــــــــــة</a:t>
            </a:r>
            <a:endParaRPr dirty="0"/>
          </a:p>
        </p:txBody>
      </p:sp>
      <p:sp>
        <p:nvSpPr>
          <p:cNvPr id="3" name="Google Shape;151;p6">
            <a:extLst>
              <a:ext uri="{FF2B5EF4-FFF2-40B4-BE49-F238E27FC236}">
                <a16:creationId xmlns:a16="http://schemas.microsoft.com/office/drawing/2014/main" id="{D0FA4CB9-BB85-BFF6-2C64-893FF16CFC50}"/>
              </a:ext>
            </a:extLst>
          </p:cNvPr>
          <p:cNvSpPr/>
          <p:nvPr/>
        </p:nvSpPr>
        <p:spPr>
          <a:xfrm rot="16200000">
            <a:off x="-1313641" y="3154874"/>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dirty="0">
                <a:solidFill>
                  <a:schemeClr val="bg1"/>
                </a:solidFill>
                <a:latin typeface="Sakkal Majalla"/>
                <a:ea typeface="Sakkal Majalla"/>
                <a:cs typeface="Sakkal Majalla"/>
                <a:sym typeface="Sakkal Majalla"/>
              </a:rPr>
              <a:t>تنمية مهارة التفكير و المقارنة</a:t>
            </a:r>
            <a:endParaRPr sz="1050" dirty="0">
              <a:solidFill>
                <a:schemeClr val="bg1"/>
              </a:solidFill>
            </a:endParaRPr>
          </a:p>
        </p:txBody>
      </p:sp>
      <p:sp>
        <p:nvSpPr>
          <p:cNvPr id="4" name="Google Shape;206;p11">
            <a:extLst>
              <a:ext uri="{FF2B5EF4-FFF2-40B4-BE49-F238E27FC236}">
                <a16:creationId xmlns:a16="http://schemas.microsoft.com/office/drawing/2014/main" id="{611459EB-B131-35D3-1C9E-9FC7D72E4C6A}"/>
              </a:ext>
            </a:extLst>
          </p:cNvPr>
          <p:cNvSpPr/>
          <p:nvPr/>
        </p:nvSpPr>
        <p:spPr>
          <a:xfrm>
            <a:off x="6766192" y="701365"/>
            <a:ext cx="3054322" cy="806285"/>
          </a:xfrm>
          <a:prstGeom prst="roundRect">
            <a:avLst>
              <a:gd name="adj" fmla="val 16667"/>
            </a:avLst>
          </a:prstGeom>
          <a:solidFill>
            <a:srgbClr val="065381"/>
          </a:solidFill>
          <a:ln w="12700" cap="flat" cmpd="sng">
            <a:solidFill>
              <a:srgbClr val="0653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dirty="0">
                <a:solidFill>
                  <a:schemeClr val="lt1"/>
                </a:solidFill>
                <a:latin typeface="Calibri"/>
                <a:ea typeface="Calibri"/>
                <a:cs typeface="Calibri"/>
                <a:sym typeface="Calibri"/>
              </a:rPr>
              <a:t>البيانات</a:t>
            </a:r>
            <a:endParaRPr dirty="0"/>
          </a:p>
        </p:txBody>
      </p:sp>
      <p:sp>
        <p:nvSpPr>
          <p:cNvPr id="5" name="Google Shape;207;p11">
            <a:extLst>
              <a:ext uri="{FF2B5EF4-FFF2-40B4-BE49-F238E27FC236}">
                <a16:creationId xmlns:a16="http://schemas.microsoft.com/office/drawing/2014/main" id="{F5061607-DE0E-D5C0-809B-204A2723238A}"/>
              </a:ext>
            </a:extLst>
          </p:cNvPr>
          <p:cNvSpPr/>
          <p:nvPr/>
        </p:nvSpPr>
        <p:spPr>
          <a:xfrm>
            <a:off x="2446199" y="709648"/>
            <a:ext cx="3000375" cy="806285"/>
          </a:xfrm>
          <a:prstGeom prst="roundRect">
            <a:avLst>
              <a:gd name="adj" fmla="val 16667"/>
            </a:avLst>
          </a:prstGeom>
          <a:solidFill>
            <a:srgbClr val="065381"/>
          </a:solidFill>
          <a:ln w="12700" cap="flat" cmpd="sng">
            <a:solidFill>
              <a:srgbClr val="0653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a:solidFill>
                  <a:schemeClr val="lt1"/>
                </a:solidFill>
                <a:latin typeface="Calibri"/>
                <a:ea typeface="Calibri"/>
                <a:cs typeface="Calibri"/>
                <a:sym typeface="Calibri"/>
              </a:rPr>
              <a:t>المعلومات</a:t>
            </a:r>
            <a:endParaRPr/>
          </a:p>
        </p:txBody>
      </p:sp>
      <p:sp>
        <p:nvSpPr>
          <p:cNvPr id="6" name="Google Shape;208;p11">
            <a:extLst>
              <a:ext uri="{FF2B5EF4-FFF2-40B4-BE49-F238E27FC236}">
                <a16:creationId xmlns:a16="http://schemas.microsoft.com/office/drawing/2014/main" id="{0AC376C9-3539-818D-0657-6A3725031525}"/>
              </a:ext>
            </a:extLst>
          </p:cNvPr>
          <p:cNvSpPr/>
          <p:nvPr/>
        </p:nvSpPr>
        <p:spPr>
          <a:xfrm>
            <a:off x="6771110" y="1710925"/>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2000" b="1" dirty="0">
              <a:solidFill>
                <a:srgbClr val="ED7D31"/>
              </a:solidFill>
              <a:latin typeface="Calibri"/>
              <a:ea typeface="Calibri"/>
              <a:cs typeface="Calibri"/>
              <a:sym typeface="Calibri"/>
            </a:endParaRPr>
          </a:p>
          <a:p>
            <a:pPr marL="0" marR="0" lvl="0" indent="0" algn="ctr" rtl="1">
              <a:spcBef>
                <a:spcPts val="0"/>
              </a:spcBef>
              <a:spcAft>
                <a:spcPts val="0"/>
              </a:spcAft>
              <a:buNone/>
            </a:pPr>
            <a:r>
              <a:rPr lang="ar-SA" sz="2000" b="1" dirty="0">
                <a:solidFill>
                  <a:srgbClr val="ED7D31"/>
                </a:solidFill>
                <a:latin typeface="Calibri"/>
                <a:ea typeface="Calibri"/>
                <a:cs typeface="Calibri"/>
                <a:sym typeface="Calibri"/>
              </a:rPr>
              <a:t>ليس لها معنى بصورتها الحقيقية</a:t>
            </a:r>
            <a:endParaRPr dirty="0"/>
          </a:p>
          <a:p>
            <a:pPr marL="0" marR="0" lvl="0" indent="0" algn="ctr" rtl="1">
              <a:spcBef>
                <a:spcPts val="0"/>
              </a:spcBef>
              <a:spcAft>
                <a:spcPts val="0"/>
              </a:spcAft>
              <a:buNone/>
            </a:pPr>
            <a:endParaRPr sz="2000" b="1" dirty="0">
              <a:solidFill>
                <a:srgbClr val="ED7D31"/>
              </a:solidFill>
              <a:latin typeface="Calibri"/>
              <a:ea typeface="Calibri"/>
              <a:cs typeface="Calibri"/>
              <a:sym typeface="Calibri"/>
            </a:endParaRPr>
          </a:p>
        </p:txBody>
      </p:sp>
      <p:sp>
        <p:nvSpPr>
          <p:cNvPr id="7" name="Google Shape;209;p11">
            <a:extLst>
              <a:ext uri="{FF2B5EF4-FFF2-40B4-BE49-F238E27FC236}">
                <a16:creationId xmlns:a16="http://schemas.microsoft.com/office/drawing/2014/main" id="{25C2EF5C-DF94-3CE3-8080-F39888E71B65}"/>
              </a:ext>
            </a:extLst>
          </p:cNvPr>
          <p:cNvSpPr/>
          <p:nvPr/>
        </p:nvSpPr>
        <p:spPr>
          <a:xfrm>
            <a:off x="2426839" y="1706160"/>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ED7D31"/>
                </a:solidFill>
                <a:latin typeface="Calibri"/>
                <a:ea typeface="Calibri"/>
                <a:cs typeface="Calibri"/>
                <a:sym typeface="Calibri"/>
              </a:rPr>
              <a:t>يجب أن تحمل معنى منطقياً</a:t>
            </a:r>
            <a:endParaRPr/>
          </a:p>
        </p:txBody>
      </p:sp>
      <p:sp>
        <p:nvSpPr>
          <p:cNvPr id="8" name="Google Shape;210;p11">
            <a:extLst>
              <a:ext uri="{FF2B5EF4-FFF2-40B4-BE49-F238E27FC236}">
                <a16:creationId xmlns:a16="http://schemas.microsoft.com/office/drawing/2014/main" id="{8E890147-14B2-9736-9B51-599C8E593BD3}"/>
              </a:ext>
            </a:extLst>
          </p:cNvPr>
          <p:cNvSpPr/>
          <p:nvPr/>
        </p:nvSpPr>
        <p:spPr>
          <a:xfrm>
            <a:off x="6771110" y="2597188"/>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chemeClr val="accent5">
                    <a:lumMod val="50000"/>
                  </a:schemeClr>
                </a:solidFill>
                <a:latin typeface="Calibri"/>
                <a:ea typeface="Calibri"/>
                <a:cs typeface="Calibri"/>
                <a:sym typeface="Calibri"/>
              </a:rPr>
              <a:t>كلمات وأرقام غير معالجة</a:t>
            </a:r>
            <a:endParaRPr dirty="0">
              <a:solidFill>
                <a:schemeClr val="accent5">
                  <a:lumMod val="50000"/>
                </a:schemeClr>
              </a:solidFill>
            </a:endParaRPr>
          </a:p>
        </p:txBody>
      </p:sp>
      <p:sp>
        <p:nvSpPr>
          <p:cNvPr id="9" name="Google Shape;211;p11">
            <a:extLst>
              <a:ext uri="{FF2B5EF4-FFF2-40B4-BE49-F238E27FC236}">
                <a16:creationId xmlns:a16="http://schemas.microsoft.com/office/drawing/2014/main" id="{1585079B-E174-269A-F7E8-D370A123B466}"/>
              </a:ext>
            </a:extLst>
          </p:cNvPr>
          <p:cNvSpPr/>
          <p:nvPr/>
        </p:nvSpPr>
        <p:spPr>
          <a:xfrm>
            <a:off x="2426839" y="2592423"/>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chemeClr val="accent5">
                    <a:lumMod val="50000"/>
                  </a:schemeClr>
                </a:solidFill>
                <a:latin typeface="Calibri"/>
                <a:ea typeface="Calibri"/>
                <a:cs typeface="Calibri"/>
                <a:sym typeface="Calibri"/>
              </a:rPr>
              <a:t>بيانات تمت معالجتها</a:t>
            </a:r>
            <a:endParaRPr>
              <a:solidFill>
                <a:schemeClr val="accent5">
                  <a:lumMod val="50000"/>
                </a:schemeClr>
              </a:solidFill>
            </a:endParaRPr>
          </a:p>
        </p:txBody>
      </p:sp>
      <p:sp>
        <p:nvSpPr>
          <p:cNvPr id="10" name="Google Shape;212;p11">
            <a:extLst>
              <a:ext uri="{FF2B5EF4-FFF2-40B4-BE49-F238E27FC236}">
                <a16:creationId xmlns:a16="http://schemas.microsoft.com/office/drawing/2014/main" id="{34FD0C4E-FFD5-279E-5D9C-9AE6376E85DB}"/>
              </a:ext>
            </a:extLst>
          </p:cNvPr>
          <p:cNvSpPr/>
          <p:nvPr/>
        </p:nvSpPr>
        <p:spPr>
          <a:xfrm>
            <a:off x="6771110" y="3497138"/>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rgbClr val="ED7D31"/>
                </a:solidFill>
                <a:latin typeface="Calibri"/>
                <a:ea typeface="Calibri"/>
                <a:cs typeface="Calibri"/>
                <a:sym typeface="Calibri"/>
              </a:rPr>
              <a:t>مادة أولية</a:t>
            </a:r>
            <a:endParaRPr/>
          </a:p>
        </p:txBody>
      </p:sp>
      <p:sp>
        <p:nvSpPr>
          <p:cNvPr id="11" name="Google Shape;213;p11">
            <a:extLst>
              <a:ext uri="{FF2B5EF4-FFF2-40B4-BE49-F238E27FC236}">
                <a16:creationId xmlns:a16="http://schemas.microsoft.com/office/drawing/2014/main" id="{F8418641-8D31-CDA2-091E-6A7D36F424D5}"/>
              </a:ext>
            </a:extLst>
          </p:cNvPr>
          <p:cNvSpPr/>
          <p:nvPr/>
        </p:nvSpPr>
        <p:spPr>
          <a:xfrm>
            <a:off x="2426839" y="3492373"/>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rgbClr val="ED7D31"/>
                </a:solidFill>
                <a:latin typeface="Calibri"/>
                <a:ea typeface="Calibri"/>
                <a:cs typeface="Calibri"/>
                <a:sym typeface="Calibri"/>
              </a:rPr>
              <a:t>منتج نهائي</a:t>
            </a:r>
            <a:endParaRPr/>
          </a:p>
        </p:txBody>
      </p:sp>
      <p:sp>
        <p:nvSpPr>
          <p:cNvPr id="12" name="Google Shape;214;p11">
            <a:extLst>
              <a:ext uri="{FF2B5EF4-FFF2-40B4-BE49-F238E27FC236}">
                <a16:creationId xmlns:a16="http://schemas.microsoft.com/office/drawing/2014/main" id="{C311EB4F-8006-8BE9-685C-FF02416049E0}"/>
              </a:ext>
            </a:extLst>
          </p:cNvPr>
          <p:cNvSpPr/>
          <p:nvPr/>
        </p:nvSpPr>
        <p:spPr>
          <a:xfrm>
            <a:off x="6771110" y="5437469"/>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rgbClr val="ED7D31"/>
                </a:solidFill>
                <a:latin typeface="Calibri"/>
                <a:ea typeface="Calibri"/>
                <a:cs typeface="Calibri"/>
                <a:sym typeface="Calibri"/>
              </a:rPr>
              <a:t>تستخدم كمدخلات للحاسب </a:t>
            </a:r>
            <a:endParaRPr dirty="0"/>
          </a:p>
        </p:txBody>
      </p:sp>
      <p:sp>
        <p:nvSpPr>
          <p:cNvPr id="13" name="Google Shape;215;p11">
            <a:extLst>
              <a:ext uri="{FF2B5EF4-FFF2-40B4-BE49-F238E27FC236}">
                <a16:creationId xmlns:a16="http://schemas.microsoft.com/office/drawing/2014/main" id="{DB4225AC-5D62-53C8-690A-7E6DD4DC9CD8}"/>
              </a:ext>
            </a:extLst>
          </p:cNvPr>
          <p:cNvSpPr/>
          <p:nvPr/>
        </p:nvSpPr>
        <p:spPr>
          <a:xfrm>
            <a:off x="2431758" y="5430618"/>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rgbClr val="ED7D31"/>
                </a:solidFill>
                <a:latin typeface="Calibri"/>
                <a:ea typeface="Calibri"/>
                <a:cs typeface="Calibri"/>
                <a:sym typeface="Calibri"/>
              </a:rPr>
              <a:t>تستخدم كمخرجات للحاسب </a:t>
            </a:r>
            <a:endParaRPr/>
          </a:p>
        </p:txBody>
      </p:sp>
      <p:sp>
        <p:nvSpPr>
          <p:cNvPr id="14" name="Google Shape;216;p11">
            <a:extLst>
              <a:ext uri="{FF2B5EF4-FFF2-40B4-BE49-F238E27FC236}">
                <a16:creationId xmlns:a16="http://schemas.microsoft.com/office/drawing/2014/main" id="{4F591776-2C1A-E07E-DC15-748E2A161E75}"/>
              </a:ext>
            </a:extLst>
          </p:cNvPr>
          <p:cNvSpPr/>
          <p:nvPr/>
        </p:nvSpPr>
        <p:spPr>
          <a:xfrm>
            <a:off x="6766191" y="4447427"/>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chemeClr val="accent5">
                    <a:lumMod val="50000"/>
                  </a:schemeClr>
                </a:solidFill>
                <a:latin typeface="Calibri"/>
                <a:ea typeface="Calibri"/>
                <a:cs typeface="Calibri"/>
                <a:sym typeface="Calibri"/>
              </a:rPr>
              <a:t>أكثر عمومية</a:t>
            </a:r>
            <a:endParaRPr dirty="0">
              <a:solidFill>
                <a:schemeClr val="accent5">
                  <a:lumMod val="50000"/>
                </a:schemeClr>
              </a:solidFill>
            </a:endParaRPr>
          </a:p>
        </p:txBody>
      </p:sp>
      <p:sp>
        <p:nvSpPr>
          <p:cNvPr id="15" name="Google Shape;217;p11">
            <a:extLst>
              <a:ext uri="{FF2B5EF4-FFF2-40B4-BE49-F238E27FC236}">
                <a16:creationId xmlns:a16="http://schemas.microsoft.com/office/drawing/2014/main" id="{A3F700D9-A1F4-B299-14C8-F65FCB7EB30E}"/>
              </a:ext>
            </a:extLst>
          </p:cNvPr>
          <p:cNvSpPr/>
          <p:nvPr/>
        </p:nvSpPr>
        <p:spPr>
          <a:xfrm>
            <a:off x="2426839" y="4440576"/>
            <a:ext cx="3000375" cy="65345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chemeClr val="accent5">
                    <a:lumMod val="50000"/>
                  </a:schemeClr>
                </a:solidFill>
                <a:latin typeface="Calibri"/>
                <a:ea typeface="Calibri"/>
                <a:cs typeface="Calibri"/>
                <a:sym typeface="Calibri"/>
              </a:rPr>
              <a:t>أكثر تحديداً</a:t>
            </a:r>
            <a:endParaRPr>
              <a:solidFill>
                <a:schemeClr val="accent5">
                  <a:lumMod val="50000"/>
                </a:schemeClr>
              </a:solidFill>
            </a:endParaRPr>
          </a:p>
        </p:txBody>
      </p:sp>
      <p:sp>
        <p:nvSpPr>
          <p:cNvPr id="16" name="Google Shape;151;p6">
            <a:extLst>
              <a:ext uri="{FF2B5EF4-FFF2-40B4-BE49-F238E27FC236}">
                <a16:creationId xmlns:a16="http://schemas.microsoft.com/office/drawing/2014/main" id="{A38C1C72-92D7-733E-A77A-3611A1C767D2}"/>
              </a:ext>
            </a:extLst>
          </p:cNvPr>
          <p:cNvSpPr/>
          <p:nvPr/>
        </p:nvSpPr>
        <p:spPr>
          <a:xfrm rot="16200000">
            <a:off x="9150128" y="2967325"/>
            <a:ext cx="5288098"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dirty="0">
                <a:solidFill>
                  <a:schemeClr val="bg1"/>
                </a:solidFill>
                <a:latin typeface="Sakkal Majalla"/>
                <a:ea typeface="Sakkal Majalla"/>
                <a:cs typeface="Sakkal Majalla"/>
                <a:sym typeface="Sakkal Majalla"/>
              </a:rPr>
              <a:t> أوجه الاختلاف بين البيانات والمعلومات</a:t>
            </a:r>
            <a:endParaRPr sz="1200" dirty="0">
              <a:solidFill>
                <a:schemeClr val="bg1"/>
              </a:solidFill>
            </a:endParaRPr>
          </a:p>
        </p:txBody>
      </p:sp>
      <p:pic>
        <p:nvPicPr>
          <p:cNvPr id="17" name="صورة 16">
            <a:extLst>
              <a:ext uri="{FF2B5EF4-FFF2-40B4-BE49-F238E27FC236}">
                <a16:creationId xmlns:a16="http://schemas.microsoft.com/office/drawing/2014/main" id="{42FC1BF7-BE81-9D6F-9CB8-BCBBBE89412D}"/>
              </a:ext>
            </a:extLst>
          </p:cNvPr>
          <p:cNvPicPr>
            <a:picLocks noChangeAspect="1"/>
          </p:cNvPicPr>
          <p:nvPr/>
        </p:nvPicPr>
        <p:blipFill rotWithShape="1">
          <a:blip r:embed="rId2">
            <a:extLst>
              <a:ext uri="{28A0092B-C50C-407E-A947-70E740481C1C}">
                <a14:useLocalDpi xmlns:a14="http://schemas.microsoft.com/office/drawing/2010/main" val="0"/>
              </a:ext>
            </a:extLst>
          </a:blip>
          <a:srcRect l="2441" t="46103" r="86875" b="26620"/>
          <a:stretch/>
        </p:blipFill>
        <p:spPr>
          <a:xfrm>
            <a:off x="6432997" y="77802"/>
            <a:ext cx="1131491" cy="1624834"/>
          </a:xfrm>
          <a:prstGeom prst="rect">
            <a:avLst/>
          </a:prstGeom>
        </p:spPr>
      </p:pic>
      <p:pic>
        <p:nvPicPr>
          <p:cNvPr id="18" name="صورة 17">
            <a:extLst>
              <a:ext uri="{FF2B5EF4-FFF2-40B4-BE49-F238E27FC236}">
                <a16:creationId xmlns:a16="http://schemas.microsoft.com/office/drawing/2014/main" id="{B37AC2D8-68E3-B23B-419B-737CF84F04AC}"/>
              </a:ext>
            </a:extLst>
          </p:cNvPr>
          <p:cNvPicPr>
            <a:picLocks noChangeAspect="1"/>
          </p:cNvPicPr>
          <p:nvPr/>
        </p:nvPicPr>
        <p:blipFill rotWithShape="1">
          <a:blip r:embed="rId2">
            <a:extLst>
              <a:ext uri="{28A0092B-C50C-407E-A947-70E740481C1C}">
                <a14:useLocalDpi xmlns:a14="http://schemas.microsoft.com/office/drawing/2010/main" val="0"/>
              </a:ext>
            </a:extLst>
          </a:blip>
          <a:srcRect l="16682" t="46103" r="71042" b="26620"/>
          <a:stretch/>
        </p:blipFill>
        <p:spPr>
          <a:xfrm>
            <a:off x="1952353" y="158073"/>
            <a:ext cx="1300079" cy="1624834"/>
          </a:xfrm>
          <a:prstGeom prst="rect">
            <a:avLst/>
          </a:prstGeom>
        </p:spPr>
      </p:pic>
    </p:spTree>
    <p:extLst>
      <p:ext uri="{BB962C8B-B14F-4D97-AF65-F5344CB8AC3E}">
        <p14:creationId xmlns:p14="http://schemas.microsoft.com/office/powerpoint/2010/main" val="3384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468FBD93-51D7-30CD-6196-336D4725C6F3}"/>
              </a:ext>
            </a:extLst>
          </p:cNvPr>
          <p:cNvSpPr/>
          <p:nvPr/>
        </p:nvSpPr>
        <p:spPr>
          <a:xfrm>
            <a:off x="2203397"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Calibri"/>
                <a:ea typeface="Calibri"/>
                <a:cs typeface="Calibri"/>
                <a:sym typeface="Calibri"/>
              </a:rPr>
              <a:t>الـــــــــمــــــــــعـــــــــــــرفـــــــــــــــــــــــــة</a:t>
            </a:r>
            <a:endParaRPr dirty="0"/>
          </a:p>
        </p:txBody>
      </p:sp>
      <p:sp>
        <p:nvSpPr>
          <p:cNvPr id="3" name="Google Shape;225;p12">
            <a:extLst>
              <a:ext uri="{FF2B5EF4-FFF2-40B4-BE49-F238E27FC236}">
                <a16:creationId xmlns:a16="http://schemas.microsoft.com/office/drawing/2014/main" id="{1819A6F7-30D1-F760-8AD5-3B11D59ECAAF}"/>
              </a:ext>
            </a:extLst>
          </p:cNvPr>
          <p:cNvSpPr/>
          <p:nvPr/>
        </p:nvSpPr>
        <p:spPr>
          <a:xfrm>
            <a:off x="0" y="1697700"/>
            <a:ext cx="12191999" cy="3270096"/>
          </a:xfrm>
          <a:prstGeom prst="rect">
            <a:avLst/>
          </a:prstGeom>
          <a:noFill/>
          <a:ln>
            <a:noFill/>
          </a:ln>
        </p:spPr>
        <p:txBody>
          <a:bodyPr spcFirstLastPara="1" wrap="square" lIns="68575" tIns="34275" rIns="68575" bIns="34275" anchor="t" anchorCtr="0">
            <a:spAutoFit/>
          </a:bodyPr>
          <a:lstStyle/>
          <a:p>
            <a:pPr marL="0" marR="0" lvl="0" indent="0" algn="ctr" rtl="1">
              <a:lnSpc>
                <a:spcPct val="200000"/>
              </a:lnSpc>
              <a:spcBef>
                <a:spcPts val="0"/>
              </a:spcBef>
              <a:spcAft>
                <a:spcPts val="0"/>
              </a:spcAft>
              <a:buNone/>
            </a:pPr>
            <a:r>
              <a:rPr lang="ar-SA" sz="3600" dirty="0">
                <a:latin typeface="+mj-lt"/>
                <a:ea typeface="+mj-ea"/>
                <a:cs typeface="+mj-cs"/>
                <a:sym typeface="Calibri"/>
              </a:rPr>
              <a:t>تنتج المعرفة من </a:t>
            </a:r>
            <a:r>
              <a:rPr lang="ar-SA" sz="3600" b="1" dirty="0">
                <a:solidFill>
                  <a:srgbClr val="0070C0"/>
                </a:solidFill>
                <a:latin typeface="+mj-lt"/>
                <a:ea typeface="+mj-ea"/>
                <a:cs typeface="+mj-cs"/>
                <a:sym typeface="Calibri"/>
              </a:rPr>
              <a:t>معالجة المعلومات </a:t>
            </a:r>
            <a:r>
              <a:rPr lang="ar-SA" sz="3600" dirty="0">
                <a:latin typeface="+mj-lt"/>
                <a:ea typeface="+mj-ea"/>
                <a:cs typeface="+mj-cs"/>
                <a:sym typeface="Calibri"/>
              </a:rPr>
              <a:t>وفهمها ويؤدي</a:t>
            </a:r>
          </a:p>
          <a:p>
            <a:pPr marL="0" marR="0" lvl="0" indent="0" algn="ctr" rtl="1">
              <a:lnSpc>
                <a:spcPct val="200000"/>
              </a:lnSpc>
              <a:spcBef>
                <a:spcPts val="0"/>
              </a:spcBef>
              <a:spcAft>
                <a:spcPts val="0"/>
              </a:spcAft>
              <a:buNone/>
            </a:pPr>
            <a:r>
              <a:rPr lang="ar-SA" sz="3600" dirty="0">
                <a:latin typeface="+mj-lt"/>
                <a:ea typeface="+mj-ea"/>
                <a:cs typeface="+mj-cs"/>
                <a:sym typeface="Calibri"/>
              </a:rPr>
              <a:t>إلى </a:t>
            </a:r>
            <a:r>
              <a:rPr lang="ar-SA" sz="3600" b="1" dirty="0">
                <a:solidFill>
                  <a:srgbClr val="0070C0"/>
                </a:solidFill>
                <a:latin typeface="+mj-lt"/>
                <a:ea typeface="+mj-ea"/>
                <a:cs typeface="+mj-cs"/>
                <a:sym typeface="Calibri"/>
              </a:rPr>
              <a:t>استنتاجات وقرارات </a:t>
            </a:r>
            <a:r>
              <a:rPr lang="ar-SA" sz="3600" dirty="0">
                <a:latin typeface="+mj-lt"/>
                <a:ea typeface="+mj-ea"/>
                <a:cs typeface="+mj-cs"/>
                <a:sym typeface="Calibri"/>
              </a:rPr>
              <a:t>مختلفة </a:t>
            </a:r>
            <a:endParaRPr sz="3600" dirty="0">
              <a:latin typeface="+mj-lt"/>
              <a:ea typeface="+mj-ea"/>
              <a:cs typeface="+mj-cs"/>
            </a:endParaRPr>
          </a:p>
          <a:p>
            <a:pPr marL="0" marR="0" lvl="0" indent="0" algn="ctr" rtl="1">
              <a:lnSpc>
                <a:spcPct val="200000"/>
              </a:lnSpc>
              <a:spcBef>
                <a:spcPts val="0"/>
              </a:spcBef>
              <a:spcAft>
                <a:spcPts val="0"/>
              </a:spcAft>
              <a:buNone/>
            </a:pPr>
            <a:endParaRPr sz="3200" dirty="0">
              <a:solidFill>
                <a:schemeClr val="dk1"/>
              </a:solidFill>
              <a:latin typeface="Calibri"/>
              <a:ea typeface="Calibri"/>
              <a:cs typeface="Calibri"/>
              <a:sym typeface="Calibri"/>
            </a:endParaRPr>
          </a:p>
        </p:txBody>
      </p:sp>
      <p:pic>
        <p:nvPicPr>
          <p:cNvPr id="10" name="صورة 9">
            <a:extLst>
              <a:ext uri="{FF2B5EF4-FFF2-40B4-BE49-F238E27FC236}">
                <a16:creationId xmlns:a16="http://schemas.microsoft.com/office/drawing/2014/main" id="{AB3EBFE9-CC1F-0402-210A-9298D6A8FE3A}"/>
              </a:ext>
            </a:extLst>
          </p:cNvPr>
          <p:cNvPicPr>
            <a:picLocks noChangeAspect="1"/>
          </p:cNvPicPr>
          <p:nvPr/>
        </p:nvPicPr>
        <p:blipFill rotWithShape="1">
          <a:blip r:embed="rId2">
            <a:extLst>
              <a:ext uri="{28A0092B-C50C-407E-A947-70E740481C1C}">
                <a14:useLocalDpi xmlns:a14="http://schemas.microsoft.com/office/drawing/2010/main" val="0"/>
              </a:ext>
            </a:extLst>
          </a:blip>
          <a:srcRect l="39363" t="23735" r="27938" b="16375"/>
          <a:stretch/>
        </p:blipFill>
        <p:spPr>
          <a:xfrm>
            <a:off x="4845783" y="4285762"/>
            <a:ext cx="2496713" cy="2572238"/>
          </a:xfrm>
          <a:prstGeom prst="rect">
            <a:avLst/>
          </a:prstGeom>
        </p:spPr>
      </p:pic>
    </p:spTree>
    <p:extLst>
      <p:ext uri="{BB962C8B-B14F-4D97-AF65-F5344CB8AC3E}">
        <p14:creationId xmlns:p14="http://schemas.microsoft.com/office/powerpoint/2010/main" val="8269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5;p5">
            <a:extLst>
              <a:ext uri="{FF2B5EF4-FFF2-40B4-BE49-F238E27FC236}">
                <a16:creationId xmlns:a16="http://schemas.microsoft.com/office/drawing/2014/main" id="{3BC89F63-2F84-BE14-B979-2CA253D4B022}"/>
              </a:ext>
            </a:extLst>
          </p:cNvPr>
          <p:cNvSpPr txBox="1">
            <a:spLocks/>
          </p:cNvSpPr>
          <p:nvPr/>
        </p:nvSpPr>
        <p:spPr>
          <a:xfrm>
            <a:off x="260" y="2128976"/>
            <a:ext cx="12192000" cy="2821530"/>
          </a:xfrm>
          <a:prstGeom prst="rect">
            <a:avLst/>
          </a:prstGeom>
          <a:noFill/>
          <a:ln>
            <a:noFill/>
          </a:ln>
        </p:spPr>
        <p:txBody>
          <a:bodyPr spcFirstLastPara="1" wrap="square" lIns="91425" tIns="45700" rIns="91425" bIns="45700" anchor="ctr" anchorCtr="0">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200000"/>
              </a:lnSpc>
              <a:spcBef>
                <a:spcPts val="0"/>
              </a:spcBef>
            </a:pPr>
            <a:r>
              <a:rPr lang="ar-SA" sz="4000" b="1" dirty="0">
                <a:solidFill>
                  <a:srgbClr val="ED7D31"/>
                </a:solidFill>
                <a:latin typeface="Calibri"/>
                <a:ea typeface="Calibri"/>
                <a:cs typeface="Calibri"/>
                <a:sym typeface="Calibri"/>
              </a:rPr>
              <a:t>ما الفرق بين المعرفة و المعلومات ؟!!</a:t>
            </a:r>
            <a:endParaRPr lang="ar-SA" sz="4000" b="1" dirty="0">
              <a:solidFill>
                <a:srgbClr val="ED7D31"/>
              </a:solidFill>
            </a:endParaRPr>
          </a:p>
        </p:txBody>
      </p:sp>
    </p:spTree>
    <p:extLst>
      <p:ext uri="{BB962C8B-B14F-4D97-AF65-F5344CB8AC3E}">
        <p14:creationId xmlns:p14="http://schemas.microsoft.com/office/powerpoint/2010/main" val="41979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9F9DCAED-1D80-F818-2B9A-B4A3EDA44EC8}"/>
              </a:ext>
            </a:extLst>
          </p:cNvPr>
          <p:cNvSpPr/>
          <p:nvPr/>
        </p:nvSpPr>
        <p:spPr>
          <a:xfrm rot="16200000">
            <a:off x="-1313641" y="3138833"/>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dirty="0">
                <a:solidFill>
                  <a:schemeClr val="bg1"/>
                </a:solidFill>
                <a:latin typeface="Sakkal Majalla"/>
                <a:ea typeface="Sakkal Majalla"/>
                <a:cs typeface="Sakkal Majalla"/>
                <a:sym typeface="Sakkal Majalla"/>
              </a:rPr>
              <a:t>تنمية مهارة التفكير و المقارنة</a:t>
            </a:r>
            <a:endParaRPr sz="1050" dirty="0">
              <a:solidFill>
                <a:schemeClr val="bg1"/>
              </a:solidFill>
            </a:endParaRPr>
          </a:p>
        </p:txBody>
      </p:sp>
      <p:sp>
        <p:nvSpPr>
          <p:cNvPr id="3" name="Google Shape;151;p6">
            <a:extLst>
              <a:ext uri="{FF2B5EF4-FFF2-40B4-BE49-F238E27FC236}">
                <a16:creationId xmlns:a16="http://schemas.microsoft.com/office/drawing/2014/main" id="{52ECD49E-5125-20AA-87AF-7B3325285588}"/>
              </a:ext>
            </a:extLst>
          </p:cNvPr>
          <p:cNvSpPr/>
          <p:nvPr/>
        </p:nvSpPr>
        <p:spPr>
          <a:xfrm rot="16200000">
            <a:off x="9161975" y="3131941"/>
            <a:ext cx="5288098" cy="551994"/>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dirty="0">
                <a:solidFill>
                  <a:schemeClr val="bg1"/>
                </a:solidFill>
                <a:latin typeface="Sakkal Majalla"/>
                <a:ea typeface="Sakkal Majalla"/>
                <a:cs typeface="Sakkal Majalla"/>
                <a:sym typeface="Sakkal Majalla"/>
              </a:rPr>
              <a:t> أوجه الاختلاف بين المعرفة  والمعلومات</a:t>
            </a:r>
            <a:endParaRPr sz="1200" dirty="0">
              <a:solidFill>
                <a:schemeClr val="bg1"/>
              </a:solidFill>
            </a:endParaRPr>
          </a:p>
        </p:txBody>
      </p:sp>
      <p:sp>
        <p:nvSpPr>
          <p:cNvPr id="4" name="Google Shape;233;p13">
            <a:extLst>
              <a:ext uri="{FF2B5EF4-FFF2-40B4-BE49-F238E27FC236}">
                <a16:creationId xmlns:a16="http://schemas.microsoft.com/office/drawing/2014/main" id="{A8DE412C-93B7-337B-9E65-B2430932F9EA}"/>
              </a:ext>
            </a:extLst>
          </p:cNvPr>
          <p:cNvSpPr/>
          <p:nvPr/>
        </p:nvSpPr>
        <p:spPr>
          <a:xfrm>
            <a:off x="6210300" y="1348730"/>
            <a:ext cx="3771900" cy="806285"/>
          </a:xfrm>
          <a:prstGeom prst="roundRect">
            <a:avLst>
              <a:gd name="adj" fmla="val 16667"/>
            </a:avLst>
          </a:prstGeom>
          <a:solidFill>
            <a:srgbClr val="065381"/>
          </a:solidFill>
          <a:ln w="12700" cap="flat" cmpd="sng">
            <a:solidFill>
              <a:srgbClr val="0653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dirty="0">
                <a:solidFill>
                  <a:schemeClr val="lt1"/>
                </a:solidFill>
                <a:latin typeface="Calibri"/>
                <a:ea typeface="Calibri"/>
                <a:sym typeface="Calibri"/>
              </a:rPr>
              <a:t>المعلومات</a:t>
            </a:r>
            <a:endParaRPr dirty="0"/>
          </a:p>
        </p:txBody>
      </p:sp>
      <p:sp>
        <p:nvSpPr>
          <p:cNvPr id="5" name="Google Shape;234;p13">
            <a:extLst>
              <a:ext uri="{FF2B5EF4-FFF2-40B4-BE49-F238E27FC236}">
                <a16:creationId xmlns:a16="http://schemas.microsoft.com/office/drawing/2014/main" id="{B5A5D202-DC4A-59A8-0D6F-DD1E258A171D}"/>
              </a:ext>
            </a:extLst>
          </p:cNvPr>
          <p:cNvSpPr/>
          <p:nvPr/>
        </p:nvSpPr>
        <p:spPr>
          <a:xfrm>
            <a:off x="1836361" y="1357013"/>
            <a:ext cx="3771900" cy="806285"/>
          </a:xfrm>
          <a:prstGeom prst="roundRect">
            <a:avLst>
              <a:gd name="adj" fmla="val 16667"/>
            </a:avLst>
          </a:prstGeom>
          <a:solidFill>
            <a:srgbClr val="065381"/>
          </a:solidFill>
          <a:ln w="12700" cap="flat" cmpd="sng">
            <a:solidFill>
              <a:srgbClr val="0653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dirty="0">
                <a:solidFill>
                  <a:schemeClr val="lt1"/>
                </a:solidFill>
                <a:latin typeface="Calibri"/>
                <a:ea typeface="Calibri"/>
                <a:sym typeface="Calibri"/>
              </a:rPr>
              <a:t>المعرفة</a:t>
            </a:r>
            <a:endParaRPr dirty="0"/>
          </a:p>
        </p:txBody>
      </p:sp>
      <p:sp>
        <p:nvSpPr>
          <p:cNvPr id="6" name="Google Shape;235;p13">
            <a:extLst>
              <a:ext uri="{FF2B5EF4-FFF2-40B4-BE49-F238E27FC236}">
                <a16:creationId xmlns:a16="http://schemas.microsoft.com/office/drawing/2014/main" id="{91C34D32-8404-F3DF-255D-6C3D1852AEA3}"/>
              </a:ext>
            </a:extLst>
          </p:cNvPr>
          <p:cNvSpPr/>
          <p:nvPr/>
        </p:nvSpPr>
        <p:spPr>
          <a:xfrm>
            <a:off x="6161272" y="2544473"/>
            <a:ext cx="3771900" cy="806285"/>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rgbClr val="ED7D31"/>
                </a:solidFill>
                <a:latin typeface="Calibri"/>
                <a:ea typeface="Calibri"/>
                <a:sym typeface="Calibri"/>
              </a:rPr>
              <a:t>بيانات تمت معالجتها لتصبح ذات سياق مفهوم</a:t>
            </a:r>
            <a:endParaRPr sz="2000" dirty="0">
              <a:solidFill>
                <a:schemeClr val="dk1"/>
              </a:solidFill>
              <a:latin typeface="Calibri"/>
              <a:ea typeface="Calibri"/>
              <a:sym typeface="Calibri"/>
            </a:endParaRPr>
          </a:p>
        </p:txBody>
      </p:sp>
      <p:sp>
        <p:nvSpPr>
          <p:cNvPr id="7" name="Google Shape;236;p13">
            <a:extLst>
              <a:ext uri="{FF2B5EF4-FFF2-40B4-BE49-F238E27FC236}">
                <a16:creationId xmlns:a16="http://schemas.microsoft.com/office/drawing/2014/main" id="{4F2BF97C-CED2-90C8-8C2C-3C47D1001B73}"/>
              </a:ext>
            </a:extLst>
          </p:cNvPr>
          <p:cNvSpPr/>
          <p:nvPr/>
        </p:nvSpPr>
        <p:spPr>
          <a:xfrm>
            <a:off x="1784917" y="2539708"/>
            <a:ext cx="3771900" cy="806285"/>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rgbClr val="ED7D31"/>
                </a:solidFill>
                <a:latin typeface="Calibri"/>
                <a:ea typeface="Calibri"/>
                <a:sym typeface="Calibri"/>
              </a:rPr>
              <a:t>استنتاج من المعلومات يساعد في اتخاذ القرارات</a:t>
            </a:r>
            <a:endParaRPr dirty="0"/>
          </a:p>
        </p:txBody>
      </p:sp>
      <p:sp>
        <p:nvSpPr>
          <p:cNvPr id="8" name="Google Shape;237;p13">
            <a:extLst>
              <a:ext uri="{FF2B5EF4-FFF2-40B4-BE49-F238E27FC236}">
                <a16:creationId xmlns:a16="http://schemas.microsoft.com/office/drawing/2014/main" id="{C320C450-36C3-CA84-131C-4F36C2F2E634}"/>
              </a:ext>
            </a:extLst>
          </p:cNvPr>
          <p:cNvSpPr/>
          <p:nvPr/>
        </p:nvSpPr>
        <p:spPr>
          <a:xfrm>
            <a:off x="6161272" y="3785266"/>
            <a:ext cx="3771900" cy="806285"/>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chemeClr val="dk1"/>
                </a:solidFill>
                <a:latin typeface="Calibri"/>
                <a:ea typeface="Calibri"/>
                <a:sym typeface="Calibri"/>
              </a:rPr>
              <a:t>وحدها لا تكفي للتوصل إلى الاستنتاجات      </a:t>
            </a:r>
          </a:p>
          <a:p>
            <a:pPr marL="0" marR="0" lvl="0" indent="0" algn="just" rtl="1">
              <a:spcBef>
                <a:spcPts val="0"/>
              </a:spcBef>
              <a:spcAft>
                <a:spcPts val="0"/>
              </a:spcAft>
              <a:buNone/>
            </a:pPr>
            <a:r>
              <a:rPr lang="ar-SA" sz="2000" b="1" dirty="0">
                <a:solidFill>
                  <a:schemeClr val="dk1"/>
                </a:solidFill>
                <a:latin typeface="Calibri"/>
                <a:ea typeface="Calibri"/>
                <a:sym typeface="Calibri"/>
              </a:rPr>
              <a:t>أو القرارات حول مسألة معينة</a:t>
            </a:r>
            <a:endParaRPr dirty="0"/>
          </a:p>
        </p:txBody>
      </p:sp>
      <p:sp>
        <p:nvSpPr>
          <p:cNvPr id="9" name="Google Shape;238;p13">
            <a:extLst>
              <a:ext uri="{FF2B5EF4-FFF2-40B4-BE49-F238E27FC236}">
                <a16:creationId xmlns:a16="http://schemas.microsoft.com/office/drawing/2014/main" id="{A0CE4641-FFFB-89E6-06F7-871421FC17E3}"/>
              </a:ext>
            </a:extLst>
          </p:cNvPr>
          <p:cNvSpPr/>
          <p:nvPr/>
        </p:nvSpPr>
        <p:spPr>
          <a:xfrm>
            <a:off x="1784917" y="3780501"/>
            <a:ext cx="3771900" cy="806285"/>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chemeClr val="dk1"/>
                </a:solidFill>
                <a:latin typeface="Calibri"/>
                <a:ea typeface="Calibri"/>
                <a:sym typeface="Calibri"/>
              </a:rPr>
              <a:t>توفر القدرة على اتخاذ تنبؤات واتخاذ قرارات</a:t>
            </a:r>
            <a:endParaRPr sz="2000">
              <a:solidFill>
                <a:schemeClr val="dk1"/>
              </a:solidFill>
              <a:latin typeface="Calibri"/>
              <a:ea typeface="Calibri"/>
              <a:sym typeface="Calibri"/>
            </a:endParaRPr>
          </a:p>
        </p:txBody>
      </p:sp>
      <p:sp>
        <p:nvSpPr>
          <p:cNvPr id="10" name="Google Shape;239;p13">
            <a:extLst>
              <a:ext uri="{FF2B5EF4-FFF2-40B4-BE49-F238E27FC236}">
                <a16:creationId xmlns:a16="http://schemas.microsoft.com/office/drawing/2014/main" id="{4899A6B9-AAD0-E3F8-86C1-2E2DDF5B5331}"/>
              </a:ext>
            </a:extLst>
          </p:cNvPr>
          <p:cNvSpPr/>
          <p:nvPr/>
        </p:nvSpPr>
        <p:spPr>
          <a:xfrm>
            <a:off x="6161272" y="5012154"/>
            <a:ext cx="3771900" cy="806285"/>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dirty="0">
                <a:solidFill>
                  <a:srgbClr val="ED7D31"/>
                </a:solidFill>
                <a:latin typeface="Calibri"/>
                <a:ea typeface="Calibri"/>
                <a:sym typeface="Calibri"/>
              </a:rPr>
              <a:t>يتم الحصول على نفس المعلومات عند تحليل نفس البيانات</a:t>
            </a:r>
            <a:endParaRPr dirty="0"/>
          </a:p>
        </p:txBody>
      </p:sp>
      <p:sp>
        <p:nvSpPr>
          <p:cNvPr id="11" name="Google Shape;240;p13">
            <a:extLst>
              <a:ext uri="{FF2B5EF4-FFF2-40B4-BE49-F238E27FC236}">
                <a16:creationId xmlns:a16="http://schemas.microsoft.com/office/drawing/2014/main" id="{D4C63A47-31DC-E595-06A9-173FDD678420}"/>
              </a:ext>
            </a:extLst>
          </p:cNvPr>
          <p:cNvSpPr/>
          <p:nvPr/>
        </p:nvSpPr>
        <p:spPr>
          <a:xfrm>
            <a:off x="1784917" y="5007389"/>
            <a:ext cx="3771900" cy="806285"/>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r>
              <a:rPr lang="ar-SA" sz="2000" b="1">
                <a:solidFill>
                  <a:srgbClr val="ED7D31"/>
                </a:solidFill>
                <a:latin typeface="Calibri"/>
                <a:ea typeface="Calibri"/>
                <a:sym typeface="Calibri"/>
              </a:rPr>
              <a:t>تختلف باختلاف العالم أو الباحث الذي يدرس المعلومات </a:t>
            </a:r>
            <a:endParaRPr/>
          </a:p>
        </p:txBody>
      </p:sp>
      <p:pic>
        <p:nvPicPr>
          <p:cNvPr id="12" name="صورة 11">
            <a:extLst>
              <a:ext uri="{FF2B5EF4-FFF2-40B4-BE49-F238E27FC236}">
                <a16:creationId xmlns:a16="http://schemas.microsoft.com/office/drawing/2014/main" id="{EFC77040-8AD4-5F05-FAE3-78B52883563D}"/>
              </a:ext>
            </a:extLst>
          </p:cNvPr>
          <p:cNvPicPr>
            <a:picLocks noChangeAspect="1"/>
          </p:cNvPicPr>
          <p:nvPr/>
        </p:nvPicPr>
        <p:blipFill rotWithShape="1">
          <a:blip r:embed="rId2">
            <a:extLst>
              <a:ext uri="{28A0092B-C50C-407E-A947-70E740481C1C}">
                <a14:useLocalDpi xmlns:a14="http://schemas.microsoft.com/office/drawing/2010/main" val="0"/>
              </a:ext>
            </a:extLst>
          </a:blip>
          <a:srcRect l="16682" t="46103" r="71042" b="26620"/>
          <a:stretch/>
        </p:blipFill>
        <p:spPr>
          <a:xfrm>
            <a:off x="6142584" y="914874"/>
            <a:ext cx="1300079" cy="1624834"/>
          </a:xfrm>
          <a:prstGeom prst="rect">
            <a:avLst/>
          </a:prstGeom>
        </p:spPr>
      </p:pic>
      <p:pic>
        <p:nvPicPr>
          <p:cNvPr id="13" name="صورة 12">
            <a:extLst>
              <a:ext uri="{FF2B5EF4-FFF2-40B4-BE49-F238E27FC236}">
                <a16:creationId xmlns:a16="http://schemas.microsoft.com/office/drawing/2014/main" id="{67203D34-3806-36C1-918F-E945924195AD}"/>
              </a:ext>
            </a:extLst>
          </p:cNvPr>
          <p:cNvPicPr>
            <a:picLocks noChangeAspect="1"/>
          </p:cNvPicPr>
          <p:nvPr/>
        </p:nvPicPr>
        <p:blipFill rotWithShape="1">
          <a:blip r:embed="rId3">
            <a:extLst>
              <a:ext uri="{28A0092B-C50C-407E-A947-70E740481C1C}">
                <a14:useLocalDpi xmlns:a14="http://schemas.microsoft.com/office/drawing/2010/main" val="0"/>
              </a:ext>
            </a:extLst>
          </a:blip>
          <a:srcRect l="39363" t="23735" r="27938" b="16375"/>
          <a:stretch/>
        </p:blipFill>
        <p:spPr>
          <a:xfrm>
            <a:off x="1619188" y="1042191"/>
            <a:ext cx="1181224" cy="1216956"/>
          </a:xfrm>
          <a:prstGeom prst="rect">
            <a:avLst/>
          </a:prstGeom>
        </p:spPr>
      </p:pic>
    </p:spTree>
    <p:extLst>
      <p:ext uri="{BB962C8B-B14F-4D97-AF65-F5344CB8AC3E}">
        <p14:creationId xmlns:p14="http://schemas.microsoft.com/office/powerpoint/2010/main" val="20533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03A4700A-BE65-08C7-39AE-FF4CCA2CA2C8}"/>
              </a:ext>
            </a:extLst>
          </p:cNvPr>
          <p:cNvSpPr/>
          <p:nvPr/>
        </p:nvSpPr>
        <p:spPr>
          <a:xfrm rot="16200000">
            <a:off x="-1013194" y="3153004"/>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chemeClr val="bg1"/>
                </a:solidFill>
                <a:latin typeface="Sakkal Majalla"/>
                <a:ea typeface="Sakkal Majalla"/>
                <a:cs typeface="Sakkal Majalla"/>
                <a:sym typeface="Sakkal Majalla"/>
              </a:rPr>
              <a:t>استراتيجية خرائط المفاهيم</a:t>
            </a:r>
            <a:endParaRPr sz="1100" dirty="0">
              <a:solidFill>
                <a:schemeClr val="bg1"/>
              </a:solidFill>
            </a:endParaRPr>
          </a:p>
        </p:txBody>
      </p:sp>
      <p:sp>
        <p:nvSpPr>
          <p:cNvPr id="3" name="Google Shape;125;p5">
            <a:extLst>
              <a:ext uri="{FF2B5EF4-FFF2-40B4-BE49-F238E27FC236}">
                <a16:creationId xmlns:a16="http://schemas.microsoft.com/office/drawing/2014/main" id="{4E4ED0A7-2B1C-D398-906D-A4093536265C}"/>
              </a:ext>
            </a:extLst>
          </p:cNvPr>
          <p:cNvSpPr txBox="1">
            <a:spLocks/>
          </p:cNvSpPr>
          <p:nvPr/>
        </p:nvSpPr>
        <p:spPr>
          <a:xfrm>
            <a:off x="260" y="267792"/>
            <a:ext cx="12192000" cy="2821530"/>
          </a:xfrm>
          <a:prstGeom prst="rect">
            <a:avLst/>
          </a:prstGeom>
          <a:noFill/>
          <a:ln>
            <a:noFill/>
          </a:ln>
        </p:spPr>
        <p:txBody>
          <a:bodyPr spcFirstLastPara="1" wrap="square" lIns="91425" tIns="45700" rIns="91425" bIns="45700" anchor="ctr" anchorCtr="0">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200000"/>
              </a:lnSpc>
              <a:spcBef>
                <a:spcPts val="0"/>
              </a:spcBef>
            </a:pPr>
            <a:r>
              <a:rPr lang="ar-SA" sz="4000" b="1" dirty="0">
                <a:solidFill>
                  <a:srgbClr val="ED7D31"/>
                </a:solidFill>
                <a:latin typeface="Calibri"/>
                <a:ea typeface="Calibri"/>
                <a:cs typeface="Calibri"/>
                <a:sym typeface="Calibri"/>
              </a:rPr>
              <a:t>بعد تعرفك على أهم مصطلحات علم البيانات                                    </a:t>
            </a:r>
          </a:p>
          <a:p>
            <a:pPr lvl="0" algn="ctr">
              <a:lnSpc>
                <a:spcPct val="200000"/>
              </a:lnSpc>
              <a:spcBef>
                <a:spcPts val="0"/>
              </a:spcBef>
            </a:pPr>
            <a:r>
              <a:rPr lang="ar-SA" sz="4000" b="1" dirty="0">
                <a:solidFill>
                  <a:srgbClr val="ED7D31"/>
                </a:solidFill>
                <a:latin typeface="Calibri"/>
                <a:ea typeface="Calibri"/>
                <a:cs typeface="Calibri"/>
                <a:sym typeface="Calibri"/>
              </a:rPr>
              <a:t>اكملي خريطة المفاهيم التالية !!</a:t>
            </a:r>
            <a:endParaRPr lang="ar-SA" sz="4000" dirty="0">
              <a:solidFill>
                <a:srgbClr val="ED7D31"/>
              </a:solidFill>
            </a:endParaRPr>
          </a:p>
        </p:txBody>
      </p:sp>
      <p:graphicFrame>
        <p:nvGraphicFramePr>
          <p:cNvPr id="4" name="رسم تخطيطي 3">
            <a:extLst>
              <a:ext uri="{FF2B5EF4-FFF2-40B4-BE49-F238E27FC236}">
                <a16:creationId xmlns:a16="http://schemas.microsoft.com/office/drawing/2014/main" id="{DF1D2C81-AB30-CDDC-DCD4-81D535ACDB0E}"/>
              </a:ext>
            </a:extLst>
          </p:cNvPr>
          <p:cNvGraphicFramePr/>
          <p:nvPr/>
        </p:nvGraphicFramePr>
        <p:xfrm>
          <a:off x="1975721" y="2350169"/>
          <a:ext cx="8240557" cy="4308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a:extLst>
              <a:ext uri="{FF2B5EF4-FFF2-40B4-BE49-F238E27FC236}">
                <a16:creationId xmlns:a16="http://schemas.microsoft.com/office/drawing/2014/main" id="{3A49E1B9-64BA-311D-1A05-F4EFBDA5BA2E}"/>
              </a:ext>
            </a:extLst>
          </p:cNvPr>
          <p:cNvSpPr txBox="1"/>
          <p:nvPr/>
        </p:nvSpPr>
        <p:spPr>
          <a:xfrm>
            <a:off x="7658216" y="4319740"/>
            <a:ext cx="1235242" cy="369332"/>
          </a:xfrm>
          <a:prstGeom prst="rect">
            <a:avLst/>
          </a:prstGeom>
          <a:noFill/>
        </p:spPr>
        <p:txBody>
          <a:bodyPr wrap="square" rtlCol="1">
            <a:spAutoFit/>
          </a:bodyPr>
          <a:lstStyle/>
          <a:p>
            <a:r>
              <a:rPr lang="ar-SA" dirty="0">
                <a:solidFill>
                  <a:schemeClr val="bg1"/>
                </a:solidFill>
              </a:rPr>
              <a:t>معالجة</a:t>
            </a:r>
          </a:p>
        </p:txBody>
      </p:sp>
      <p:sp>
        <p:nvSpPr>
          <p:cNvPr id="6" name="مربع نص 5">
            <a:extLst>
              <a:ext uri="{FF2B5EF4-FFF2-40B4-BE49-F238E27FC236}">
                <a16:creationId xmlns:a16="http://schemas.microsoft.com/office/drawing/2014/main" id="{9542EBCD-DAE3-1F26-4EB6-47F0D24BE543}"/>
              </a:ext>
            </a:extLst>
          </p:cNvPr>
          <p:cNvSpPr txBox="1"/>
          <p:nvPr/>
        </p:nvSpPr>
        <p:spPr>
          <a:xfrm>
            <a:off x="5644932" y="4311720"/>
            <a:ext cx="1235242" cy="369332"/>
          </a:xfrm>
          <a:prstGeom prst="rect">
            <a:avLst/>
          </a:prstGeom>
          <a:noFill/>
        </p:spPr>
        <p:txBody>
          <a:bodyPr wrap="square" rtlCol="1">
            <a:spAutoFit/>
          </a:bodyPr>
          <a:lstStyle/>
          <a:p>
            <a:r>
              <a:rPr lang="ar-SA" dirty="0">
                <a:solidFill>
                  <a:schemeClr val="bg1"/>
                </a:solidFill>
              </a:rPr>
              <a:t>معالجة</a:t>
            </a:r>
          </a:p>
        </p:txBody>
      </p:sp>
      <p:sp>
        <p:nvSpPr>
          <p:cNvPr id="7" name="مربع نص 6">
            <a:extLst>
              <a:ext uri="{FF2B5EF4-FFF2-40B4-BE49-F238E27FC236}">
                <a16:creationId xmlns:a16="http://schemas.microsoft.com/office/drawing/2014/main" id="{B6A1E503-9229-4076-31ED-3F83D31C5C1A}"/>
              </a:ext>
            </a:extLst>
          </p:cNvPr>
          <p:cNvSpPr txBox="1"/>
          <p:nvPr/>
        </p:nvSpPr>
        <p:spPr>
          <a:xfrm>
            <a:off x="3743943" y="4319742"/>
            <a:ext cx="1235242" cy="369332"/>
          </a:xfrm>
          <a:prstGeom prst="rect">
            <a:avLst/>
          </a:prstGeom>
          <a:noFill/>
        </p:spPr>
        <p:txBody>
          <a:bodyPr wrap="square" rtlCol="1">
            <a:spAutoFit/>
          </a:bodyPr>
          <a:lstStyle/>
          <a:p>
            <a:r>
              <a:rPr lang="ar-SA" dirty="0">
                <a:solidFill>
                  <a:schemeClr val="bg1"/>
                </a:solidFill>
              </a:rPr>
              <a:t>معالجة</a:t>
            </a:r>
          </a:p>
        </p:txBody>
      </p:sp>
    </p:spTree>
    <p:extLst>
      <p:ext uri="{BB962C8B-B14F-4D97-AF65-F5344CB8AC3E}">
        <p14:creationId xmlns:p14="http://schemas.microsoft.com/office/powerpoint/2010/main" val="25815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5;p5">
            <a:extLst>
              <a:ext uri="{FF2B5EF4-FFF2-40B4-BE49-F238E27FC236}">
                <a16:creationId xmlns:a16="http://schemas.microsoft.com/office/drawing/2014/main" id="{84157BBC-C8E7-5DA8-CAA2-AF231C69BAF8}"/>
              </a:ext>
            </a:extLst>
          </p:cNvPr>
          <p:cNvSpPr txBox="1">
            <a:spLocks/>
          </p:cNvSpPr>
          <p:nvPr/>
        </p:nvSpPr>
        <p:spPr>
          <a:xfrm>
            <a:off x="0" y="1427685"/>
            <a:ext cx="12192000" cy="2821530"/>
          </a:xfrm>
          <a:prstGeom prst="rect">
            <a:avLst/>
          </a:prstGeom>
          <a:noFill/>
          <a:ln>
            <a:noFill/>
          </a:ln>
        </p:spPr>
        <p:txBody>
          <a:bodyPr spcFirstLastPara="1" wrap="square" lIns="91425" tIns="45700" rIns="91425" bIns="45700" anchor="ctr" anchorCtr="0">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200000"/>
              </a:lnSpc>
              <a:spcBef>
                <a:spcPts val="0"/>
              </a:spcBef>
            </a:pPr>
            <a:r>
              <a:rPr lang="ar-SA" sz="4000" b="1" dirty="0">
                <a:solidFill>
                  <a:srgbClr val="ED7D31"/>
                </a:solidFill>
                <a:latin typeface="Calibri"/>
                <a:ea typeface="Calibri"/>
                <a:cs typeface="Calibri"/>
                <a:sym typeface="Calibri"/>
              </a:rPr>
              <a:t>أعطي مثال للبيانات ثم حوليها إلى معلومات</a:t>
            </a:r>
          </a:p>
          <a:p>
            <a:pPr lvl="0" algn="ctr">
              <a:lnSpc>
                <a:spcPct val="200000"/>
              </a:lnSpc>
              <a:spcBef>
                <a:spcPts val="0"/>
              </a:spcBef>
            </a:pPr>
            <a:r>
              <a:rPr lang="ar-SA" sz="4000" b="1" dirty="0">
                <a:solidFill>
                  <a:srgbClr val="ED7D31"/>
                </a:solidFill>
                <a:latin typeface="Calibri"/>
                <a:ea typeface="Calibri"/>
                <a:cs typeface="Calibri"/>
                <a:sym typeface="Calibri"/>
              </a:rPr>
              <a:t> وبعد ذلك حوليها إلى معرفة ؟!</a:t>
            </a:r>
            <a:endParaRPr lang="ar-SA" sz="4000" dirty="0">
              <a:solidFill>
                <a:srgbClr val="ED7D31"/>
              </a:solidFill>
            </a:endParaRPr>
          </a:p>
        </p:txBody>
      </p:sp>
      <p:sp>
        <p:nvSpPr>
          <p:cNvPr id="3" name="Google Shape;151;p6">
            <a:extLst>
              <a:ext uri="{FF2B5EF4-FFF2-40B4-BE49-F238E27FC236}">
                <a16:creationId xmlns:a16="http://schemas.microsoft.com/office/drawing/2014/main" id="{70EB35EA-FB8B-0907-8D08-A6DE75B74EF9}"/>
              </a:ext>
            </a:extLst>
          </p:cNvPr>
          <p:cNvSpPr/>
          <p:nvPr/>
        </p:nvSpPr>
        <p:spPr>
          <a:xfrm rot="16200000">
            <a:off x="-1013194" y="3153004"/>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chemeClr val="bg1"/>
                </a:solidFill>
                <a:latin typeface="Sakkal Majalla"/>
                <a:ea typeface="Sakkal Majalla"/>
                <a:cs typeface="Sakkal Majalla"/>
                <a:sym typeface="Sakkal Majalla"/>
              </a:rPr>
              <a:t>تنمية مهارة التركيب</a:t>
            </a:r>
            <a:endParaRPr sz="1100" dirty="0">
              <a:solidFill>
                <a:schemeClr val="bg1"/>
              </a:solidFill>
            </a:endParaRPr>
          </a:p>
        </p:txBody>
      </p:sp>
      <p:pic>
        <p:nvPicPr>
          <p:cNvPr id="4" name="صورة 3">
            <a:extLst>
              <a:ext uri="{FF2B5EF4-FFF2-40B4-BE49-F238E27FC236}">
                <a16:creationId xmlns:a16="http://schemas.microsoft.com/office/drawing/2014/main" id="{F57CAB75-B291-A2B6-5E45-729CE16A14A2}"/>
              </a:ext>
            </a:extLst>
          </p:cNvPr>
          <p:cNvPicPr>
            <a:picLocks noChangeAspect="1"/>
          </p:cNvPicPr>
          <p:nvPr/>
        </p:nvPicPr>
        <p:blipFill rotWithShape="1">
          <a:blip r:embed="rId2"/>
          <a:srcRect l="34286" t="13768" r="33893" b="5715"/>
          <a:stretch/>
        </p:blipFill>
        <p:spPr>
          <a:xfrm>
            <a:off x="5357367" y="4706425"/>
            <a:ext cx="1477266" cy="2102569"/>
          </a:xfrm>
          <a:prstGeom prst="rect">
            <a:avLst/>
          </a:prstGeom>
        </p:spPr>
      </p:pic>
    </p:spTree>
    <p:extLst>
      <p:ext uri="{BB962C8B-B14F-4D97-AF65-F5344CB8AC3E}">
        <p14:creationId xmlns:p14="http://schemas.microsoft.com/office/powerpoint/2010/main" val="388897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509E7A52-9340-A3B2-3F12-FE47BEE006AA}"/>
              </a:ext>
            </a:extLst>
          </p:cNvPr>
          <p:cNvPicPr>
            <a:picLocks noChangeAspect="1"/>
          </p:cNvPicPr>
          <p:nvPr/>
        </p:nvPicPr>
        <p:blipFill rotWithShape="1">
          <a:blip r:embed="rId2">
            <a:extLst>
              <a:ext uri="{28A0092B-C50C-407E-A947-70E740481C1C}">
                <a14:useLocalDpi xmlns:a14="http://schemas.microsoft.com/office/drawing/2010/main" val="0"/>
              </a:ext>
            </a:extLst>
          </a:blip>
          <a:srcRect l="48904" t="8401" r="10103"/>
          <a:stretch/>
        </p:blipFill>
        <p:spPr>
          <a:xfrm>
            <a:off x="6905962" y="2965218"/>
            <a:ext cx="1536741" cy="1931517"/>
          </a:xfrm>
          <a:prstGeom prst="rect">
            <a:avLst/>
          </a:prstGeom>
        </p:spPr>
      </p:pic>
      <p:pic>
        <p:nvPicPr>
          <p:cNvPr id="9" name="صورة 8">
            <a:extLst>
              <a:ext uri="{FF2B5EF4-FFF2-40B4-BE49-F238E27FC236}">
                <a16:creationId xmlns:a16="http://schemas.microsoft.com/office/drawing/2014/main" id="{B3A2A6EA-8B35-58D0-6ED8-4F81D7254790}"/>
              </a:ext>
            </a:extLst>
          </p:cNvPr>
          <p:cNvPicPr>
            <a:picLocks noChangeAspect="1"/>
          </p:cNvPicPr>
          <p:nvPr/>
        </p:nvPicPr>
        <p:blipFill rotWithShape="1">
          <a:blip r:embed="rId3">
            <a:extLst>
              <a:ext uri="{28A0092B-C50C-407E-A947-70E740481C1C}">
                <a14:useLocalDpi xmlns:a14="http://schemas.microsoft.com/office/drawing/2010/main" val="0"/>
              </a:ext>
            </a:extLst>
          </a:blip>
          <a:srcRect l="49211" t="10959" r="9493"/>
          <a:stretch/>
        </p:blipFill>
        <p:spPr>
          <a:xfrm>
            <a:off x="480124" y="3028218"/>
            <a:ext cx="1549092" cy="1878835"/>
          </a:xfrm>
          <a:prstGeom prst="rect">
            <a:avLst/>
          </a:prstGeom>
        </p:spPr>
      </p:pic>
      <p:sp>
        <p:nvSpPr>
          <p:cNvPr id="10" name="Google Shape;109;p4">
            <a:extLst>
              <a:ext uri="{FF2B5EF4-FFF2-40B4-BE49-F238E27FC236}">
                <a16:creationId xmlns:a16="http://schemas.microsoft.com/office/drawing/2014/main" id="{CA32B826-FCE4-E811-CBCC-DA94B60A8F4C}"/>
              </a:ext>
            </a:extLst>
          </p:cNvPr>
          <p:cNvSpPr txBox="1"/>
          <p:nvPr/>
        </p:nvSpPr>
        <p:spPr>
          <a:xfrm>
            <a:off x="217078" y="2295773"/>
            <a:ext cx="221057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صفحات الكتاب</a:t>
            </a:r>
            <a:endParaRPr dirty="0"/>
          </a:p>
        </p:txBody>
      </p:sp>
      <p:sp>
        <p:nvSpPr>
          <p:cNvPr id="11" name="Google Shape;109;p4">
            <a:extLst>
              <a:ext uri="{FF2B5EF4-FFF2-40B4-BE49-F238E27FC236}">
                <a16:creationId xmlns:a16="http://schemas.microsoft.com/office/drawing/2014/main" id="{80541BDE-B056-E386-5550-44509C1D23E1}"/>
              </a:ext>
            </a:extLst>
          </p:cNvPr>
          <p:cNvSpPr txBox="1"/>
          <p:nvPr/>
        </p:nvSpPr>
        <p:spPr>
          <a:xfrm>
            <a:off x="3446170" y="2295772"/>
            <a:ext cx="221057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عدد الحصص</a:t>
            </a:r>
            <a:endParaRPr dirty="0"/>
          </a:p>
        </p:txBody>
      </p:sp>
      <p:sp>
        <p:nvSpPr>
          <p:cNvPr id="12" name="Google Shape;109;p4">
            <a:extLst>
              <a:ext uri="{FF2B5EF4-FFF2-40B4-BE49-F238E27FC236}">
                <a16:creationId xmlns:a16="http://schemas.microsoft.com/office/drawing/2014/main" id="{3CC6D14A-2F31-76CB-890F-DBE65F4A55E8}"/>
              </a:ext>
            </a:extLst>
          </p:cNvPr>
          <p:cNvSpPr txBox="1"/>
          <p:nvPr/>
        </p:nvSpPr>
        <p:spPr>
          <a:xfrm>
            <a:off x="6655441" y="2295772"/>
            <a:ext cx="221057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عنوان الدرس</a:t>
            </a:r>
            <a:endParaRPr dirty="0"/>
          </a:p>
        </p:txBody>
      </p:sp>
      <p:pic>
        <p:nvPicPr>
          <p:cNvPr id="13" name="صورة 12">
            <a:extLst>
              <a:ext uri="{FF2B5EF4-FFF2-40B4-BE49-F238E27FC236}">
                <a16:creationId xmlns:a16="http://schemas.microsoft.com/office/drawing/2014/main" id="{D52BF12B-9282-0C80-FDB7-418A0A3CA41C}"/>
              </a:ext>
            </a:extLst>
          </p:cNvPr>
          <p:cNvPicPr>
            <a:picLocks noChangeAspect="1"/>
          </p:cNvPicPr>
          <p:nvPr/>
        </p:nvPicPr>
        <p:blipFill rotWithShape="1">
          <a:blip r:embed="rId4">
            <a:extLst>
              <a:ext uri="{28A0092B-C50C-407E-A947-70E740481C1C}">
                <a14:useLocalDpi xmlns:a14="http://schemas.microsoft.com/office/drawing/2010/main" val="0"/>
              </a:ext>
            </a:extLst>
          </a:blip>
          <a:srcRect l="48876" t="10411" r="10103"/>
          <a:stretch/>
        </p:blipFill>
        <p:spPr>
          <a:xfrm>
            <a:off x="10003456" y="2949488"/>
            <a:ext cx="1580380" cy="1941493"/>
          </a:xfrm>
          <a:prstGeom prst="rect">
            <a:avLst/>
          </a:prstGeom>
        </p:spPr>
      </p:pic>
      <p:sp>
        <p:nvSpPr>
          <p:cNvPr id="14" name="Google Shape;109;p4">
            <a:extLst>
              <a:ext uri="{FF2B5EF4-FFF2-40B4-BE49-F238E27FC236}">
                <a16:creationId xmlns:a16="http://schemas.microsoft.com/office/drawing/2014/main" id="{72636101-B216-E9F3-7669-AC0E7E76548E}"/>
              </a:ext>
            </a:extLst>
          </p:cNvPr>
          <p:cNvSpPr txBox="1"/>
          <p:nvPr/>
        </p:nvSpPr>
        <p:spPr>
          <a:xfrm>
            <a:off x="9767199" y="2297860"/>
            <a:ext cx="221057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رقم الدرس</a:t>
            </a:r>
            <a:endParaRPr dirty="0"/>
          </a:p>
        </p:txBody>
      </p:sp>
      <p:sp>
        <p:nvSpPr>
          <p:cNvPr id="15" name="Google Shape;151;p6">
            <a:extLst>
              <a:ext uri="{FF2B5EF4-FFF2-40B4-BE49-F238E27FC236}">
                <a16:creationId xmlns:a16="http://schemas.microsoft.com/office/drawing/2014/main" id="{205060DE-1780-17E9-BBF0-0DA88B5EE3C3}"/>
              </a:ext>
            </a:extLst>
          </p:cNvPr>
          <p:cNvSpPr/>
          <p:nvPr/>
        </p:nvSpPr>
        <p:spPr>
          <a:xfrm>
            <a:off x="2216523" y="2896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Calibri"/>
                <a:ea typeface="Calibri"/>
                <a:cs typeface="Calibri"/>
                <a:sym typeface="Calibri"/>
              </a:rPr>
              <a:t>بيانات الدرس </a:t>
            </a:r>
            <a:endParaRPr dirty="0">
              <a:solidFill>
                <a:srgbClr val="ED7D31"/>
              </a:solidFill>
            </a:endParaRPr>
          </a:p>
        </p:txBody>
      </p:sp>
      <p:sp>
        <p:nvSpPr>
          <p:cNvPr id="16" name="Google Shape;109;p4">
            <a:extLst>
              <a:ext uri="{FF2B5EF4-FFF2-40B4-BE49-F238E27FC236}">
                <a16:creationId xmlns:a16="http://schemas.microsoft.com/office/drawing/2014/main" id="{BD05BAB3-F000-1729-2BD5-65D6EB41AE6B}"/>
              </a:ext>
            </a:extLst>
          </p:cNvPr>
          <p:cNvSpPr txBox="1"/>
          <p:nvPr/>
        </p:nvSpPr>
        <p:spPr>
          <a:xfrm>
            <a:off x="144010" y="5291575"/>
            <a:ext cx="221057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dirty="0">
                <a:solidFill>
                  <a:schemeClr val="dk1"/>
                </a:solidFill>
                <a:latin typeface="Calibri"/>
                <a:cs typeface="Calibri"/>
                <a:sym typeface="Calibri"/>
              </a:rPr>
              <a:t>8-22</a:t>
            </a:r>
            <a:endParaRPr dirty="0"/>
          </a:p>
        </p:txBody>
      </p:sp>
      <p:sp>
        <p:nvSpPr>
          <p:cNvPr id="17" name="Google Shape;109;p4">
            <a:extLst>
              <a:ext uri="{FF2B5EF4-FFF2-40B4-BE49-F238E27FC236}">
                <a16:creationId xmlns:a16="http://schemas.microsoft.com/office/drawing/2014/main" id="{3A1C9358-2994-5604-A2AD-DCAFC0E157B2}"/>
              </a:ext>
            </a:extLst>
          </p:cNvPr>
          <p:cNvSpPr txBox="1"/>
          <p:nvPr/>
        </p:nvSpPr>
        <p:spPr>
          <a:xfrm>
            <a:off x="3385628" y="5291573"/>
            <a:ext cx="2210579" cy="1122289"/>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حصتان</a:t>
            </a:r>
          </a:p>
          <a:p>
            <a:pPr marL="0" marR="0" lvl="0" indent="0" algn="ctr" rtl="1">
              <a:lnSpc>
                <a:spcPct val="90000"/>
              </a:lnSpc>
              <a:spcBef>
                <a:spcPts val="0"/>
              </a:spcBef>
              <a:spcAft>
                <a:spcPts val="0"/>
              </a:spcAft>
              <a:buClr>
                <a:schemeClr val="dk1"/>
              </a:buClr>
              <a:buSzPts val="2800"/>
              <a:buFont typeface="Arial"/>
              <a:buNone/>
            </a:pPr>
            <a:r>
              <a:rPr lang="ar-SA" dirty="0"/>
              <a:t>الحصة 1</a:t>
            </a:r>
            <a:endParaRPr dirty="0"/>
          </a:p>
        </p:txBody>
      </p:sp>
      <p:sp>
        <p:nvSpPr>
          <p:cNvPr id="18" name="Google Shape;109;p4">
            <a:extLst>
              <a:ext uri="{FF2B5EF4-FFF2-40B4-BE49-F238E27FC236}">
                <a16:creationId xmlns:a16="http://schemas.microsoft.com/office/drawing/2014/main" id="{E92FB9A7-E284-0BFB-2D10-1CE761BBA1A4}"/>
              </a:ext>
            </a:extLst>
          </p:cNvPr>
          <p:cNvSpPr txBox="1"/>
          <p:nvPr/>
        </p:nvSpPr>
        <p:spPr>
          <a:xfrm>
            <a:off x="5787023" y="5291574"/>
            <a:ext cx="388274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البيانات و المعلومات و المعرفة</a:t>
            </a:r>
            <a:endParaRPr dirty="0"/>
          </a:p>
        </p:txBody>
      </p:sp>
      <p:sp>
        <p:nvSpPr>
          <p:cNvPr id="19" name="Google Shape;109;p4">
            <a:extLst>
              <a:ext uri="{FF2B5EF4-FFF2-40B4-BE49-F238E27FC236}">
                <a16:creationId xmlns:a16="http://schemas.microsoft.com/office/drawing/2014/main" id="{7C6A3BB9-8D04-6EDF-2F76-9F878EB8F1EC}"/>
              </a:ext>
            </a:extLst>
          </p:cNvPr>
          <p:cNvSpPr txBox="1"/>
          <p:nvPr/>
        </p:nvSpPr>
        <p:spPr>
          <a:xfrm>
            <a:off x="9731709" y="5293662"/>
            <a:ext cx="2210579" cy="481925"/>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chemeClr val="dk1"/>
              </a:buClr>
              <a:buSzPts val="2800"/>
              <a:buFont typeface="Arial"/>
              <a:buNone/>
            </a:pPr>
            <a:r>
              <a:rPr lang="ar-SA" sz="2800" b="0" i="0" u="none" strike="noStrike" cap="none" dirty="0">
                <a:solidFill>
                  <a:schemeClr val="dk1"/>
                </a:solidFill>
                <a:latin typeface="Calibri"/>
                <a:ea typeface="Calibri"/>
                <a:cs typeface="Calibri"/>
                <a:sym typeface="Calibri"/>
              </a:rPr>
              <a:t>الدرس الأول</a:t>
            </a:r>
            <a:endParaRPr dirty="0"/>
          </a:p>
        </p:txBody>
      </p:sp>
      <p:grpSp>
        <p:nvGrpSpPr>
          <p:cNvPr id="26" name="مجموعة 25">
            <a:extLst>
              <a:ext uri="{FF2B5EF4-FFF2-40B4-BE49-F238E27FC236}">
                <a16:creationId xmlns:a16="http://schemas.microsoft.com/office/drawing/2014/main" id="{5BF9E4A9-7A5A-653B-DE05-B8D06F46444E}"/>
              </a:ext>
            </a:extLst>
          </p:cNvPr>
          <p:cNvGrpSpPr/>
          <p:nvPr/>
        </p:nvGrpSpPr>
        <p:grpSpPr>
          <a:xfrm>
            <a:off x="3795500" y="3034749"/>
            <a:ext cx="1509847" cy="1878836"/>
            <a:chOff x="3795500" y="3034749"/>
            <a:chExt cx="1509847" cy="1878836"/>
          </a:xfrm>
        </p:grpSpPr>
        <p:pic>
          <p:nvPicPr>
            <p:cNvPr id="7" name="صورة 6">
              <a:extLst>
                <a:ext uri="{FF2B5EF4-FFF2-40B4-BE49-F238E27FC236}">
                  <a16:creationId xmlns:a16="http://schemas.microsoft.com/office/drawing/2014/main" id="{F37795E5-2DBC-C12E-CD32-1FC560F7A17A}"/>
                </a:ext>
              </a:extLst>
            </p:cNvPr>
            <p:cNvPicPr>
              <a:picLocks noChangeAspect="1"/>
            </p:cNvPicPr>
            <p:nvPr/>
          </p:nvPicPr>
          <p:blipFill rotWithShape="1">
            <a:blip r:embed="rId5">
              <a:extLst>
                <a:ext uri="{28A0092B-C50C-407E-A947-70E740481C1C}">
                  <a14:useLocalDpi xmlns:a14="http://schemas.microsoft.com/office/drawing/2010/main" val="0"/>
                </a:ext>
              </a:extLst>
            </a:blip>
            <a:srcRect l="48185" t="10593" r="10616" b="-1735"/>
            <a:stretch/>
          </p:blipFill>
          <p:spPr>
            <a:xfrm>
              <a:off x="3795500" y="3034749"/>
              <a:ext cx="1509847" cy="1878836"/>
            </a:xfrm>
            <a:prstGeom prst="rect">
              <a:avLst/>
            </a:prstGeom>
          </p:spPr>
        </p:pic>
        <p:pic>
          <p:nvPicPr>
            <p:cNvPr id="23" name="صورة 22">
              <a:extLst>
                <a:ext uri="{FF2B5EF4-FFF2-40B4-BE49-F238E27FC236}">
                  <a16:creationId xmlns:a16="http://schemas.microsoft.com/office/drawing/2014/main" id="{682B1E79-CDBA-1AFC-B133-32DB83C65CF0}"/>
                </a:ext>
              </a:extLst>
            </p:cNvPr>
            <p:cNvPicPr>
              <a:picLocks noChangeAspect="1"/>
            </p:cNvPicPr>
            <p:nvPr/>
          </p:nvPicPr>
          <p:blipFill rotWithShape="1">
            <a:blip r:embed="rId6">
              <a:extLst>
                <a:ext uri="{28A0092B-C50C-407E-A947-70E740481C1C}">
                  <a14:useLocalDpi xmlns:a14="http://schemas.microsoft.com/office/drawing/2010/main" val="0"/>
                </a:ext>
              </a:extLst>
            </a:blip>
            <a:srcRect l="36360" t="40503" r="37108" b="25714"/>
            <a:stretch/>
          </p:blipFill>
          <p:spPr>
            <a:xfrm>
              <a:off x="4066107" y="3402874"/>
              <a:ext cx="1076298" cy="868680"/>
            </a:xfrm>
            <a:prstGeom prst="rect">
              <a:avLst/>
            </a:prstGeom>
          </p:spPr>
        </p:pic>
      </p:grpSp>
    </p:spTree>
    <p:extLst>
      <p:ext uri="{BB962C8B-B14F-4D97-AF65-F5344CB8AC3E}">
        <p14:creationId xmlns:p14="http://schemas.microsoft.com/office/powerpoint/2010/main" val="37952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0224EFDA-01EE-7E9D-9C3A-8E790F5F63AE}"/>
              </a:ext>
            </a:extLst>
          </p:cNvPr>
          <p:cNvSpPr/>
          <p:nvPr/>
        </p:nvSpPr>
        <p:spPr>
          <a:xfrm>
            <a:off x="2216523" y="2896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Calibri"/>
                <a:ea typeface="Calibri"/>
                <a:cs typeface="Calibri"/>
                <a:sym typeface="Calibri"/>
              </a:rPr>
              <a:t>ماذا سنتعلم !</a:t>
            </a:r>
            <a:endParaRPr dirty="0">
              <a:solidFill>
                <a:srgbClr val="ED7D31"/>
              </a:solidFill>
            </a:endParaRPr>
          </a:p>
        </p:txBody>
      </p:sp>
      <p:sp>
        <p:nvSpPr>
          <p:cNvPr id="3" name="Google Shape;109;p4">
            <a:extLst>
              <a:ext uri="{FF2B5EF4-FFF2-40B4-BE49-F238E27FC236}">
                <a16:creationId xmlns:a16="http://schemas.microsoft.com/office/drawing/2014/main" id="{A858A495-964F-79F8-5342-D67C19DF1E9F}"/>
              </a:ext>
            </a:extLst>
          </p:cNvPr>
          <p:cNvSpPr txBox="1"/>
          <p:nvPr/>
        </p:nvSpPr>
        <p:spPr>
          <a:xfrm>
            <a:off x="438146" y="2619623"/>
            <a:ext cx="10515600" cy="481925"/>
          </a:xfrm>
          <a:prstGeom prst="rect">
            <a:avLst/>
          </a:prstGeom>
          <a:noFill/>
          <a:ln>
            <a:noFill/>
          </a:ln>
        </p:spPr>
        <p:txBody>
          <a:bodyPr spcFirstLastPara="1" wrap="square" lIns="91425" tIns="45700" rIns="91425" bIns="45700" anchor="t" anchorCtr="0">
            <a:normAutofit lnSpcReduction="10000"/>
          </a:bodyPr>
          <a:lstStyle/>
          <a:p>
            <a:pPr marL="0" marR="0" lvl="0" indent="0" algn="r" rtl="1">
              <a:lnSpc>
                <a:spcPct val="90000"/>
              </a:lnSpc>
              <a:spcBef>
                <a:spcPts val="0"/>
              </a:spcBef>
              <a:spcAft>
                <a:spcPts val="0"/>
              </a:spcAft>
              <a:buClr>
                <a:schemeClr val="dk1"/>
              </a:buClr>
              <a:buSzPts val="2800"/>
              <a:buFont typeface="Arial"/>
              <a:buNone/>
            </a:pPr>
            <a:r>
              <a:rPr lang="ar-SA" sz="3200" b="0" i="0" u="none" strike="noStrike" cap="none" dirty="0">
                <a:solidFill>
                  <a:schemeClr val="dk1"/>
                </a:solidFill>
                <a:latin typeface="Calibri"/>
                <a:ea typeface="Calibri"/>
                <a:cs typeface="Calibri"/>
                <a:sym typeface="Calibri"/>
              </a:rPr>
              <a:t>فهم الفرق بين البيانات و المعلومات و المعرفة</a:t>
            </a:r>
            <a:endParaRPr sz="2000" dirty="0"/>
          </a:p>
        </p:txBody>
      </p:sp>
      <p:sp>
        <p:nvSpPr>
          <p:cNvPr id="4" name="Google Shape;110;p4">
            <a:extLst>
              <a:ext uri="{FF2B5EF4-FFF2-40B4-BE49-F238E27FC236}">
                <a16:creationId xmlns:a16="http://schemas.microsoft.com/office/drawing/2014/main" id="{91CC2439-72F2-EF1E-D334-320C8B9BE905}"/>
              </a:ext>
            </a:extLst>
          </p:cNvPr>
          <p:cNvSpPr txBox="1"/>
          <p:nvPr/>
        </p:nvSpPr>
        <p:spPr>
          <a:xfrm>
            <a:off x="380996" y="4487355"/>
            <a:ext cx="10515600" cy="481925"/>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Clr>
                <a:schemeClr val="dk1"/>
              </a:buClr>
              <a:buSzPts val="2800"/>
              <a:buFont typeface="Arial"/>
              <a:buNone/>
            </a:pPr>
            <a:r>
              <a:rPr lang="ar-SA" sz="3200" dirty="0">
                <a:solidFill>
                  <a:schemeClr val="dk1"/>
                </a:solidFill>
                <a:latin typeface="Calibri"/>
                <a:ea typeface="Calibri"/>
                <a:cs typeface="Calibri"/>
                <a:sym typeface="Calibri"/>
              </a:rPr>
              <a:t>فهم </a:t>
            </a:r>
            <a:r>
              <a:rPr lang="ar-SA" sz="3200" b="0" i="0" u="none" strike="noStrike" cap="none" dirty="0">
                <a:solidFill>
                  <a:schemeClr val="dk1"/>
                </a:solidFill>
                <a:latin typeface="Calibri"/>
                <a:ea typeface="Calibri"/>
                <a:cs typeface="Calibri"/>
                <a:sym typeface="Calibri"/>
              </a:rPr>
              <a:t>أنواع البيانات و طرق عرضها</a:t>
            </a:r>
            <a:endParaRPr sz="2000" dirty="0"/>
          </a:p>
        </p:txBody>
      </p:sp>
      <p:sp>
        <p:nvSpPr>
          <p:cNvPr id="5" name="Google Shape;113;p4">
            <a:extLst>
              <a:ext uri="{FF2B5EF4-FFF2-40B4-BE49-F238E27FC236}">
                <a16:creationId xmlns:a16="http://schemas.microsoft.com/office/drawing/2014/main" id="{EB14FCFE-A76A-32A3-181C-AF06F42BBB39}"/>
              </a:ext>
            </a:extLst>
          </p:cNvPr>
          <p:cNvSpPr/>
          <p:nvPr/>
        </p:nvSpPr>
        <p:spPr>
          <a:xfrm>
            <a:off x="11107270" y="2615937"/>
            <a:ext cx="525561" cy="407553"/>
          </a:xfrm>
          <a:prstGeom prst="flowChartAlternateProcess">
            <a:avLst/>
          </a:prstGeom>
          <a:solidFill>
            <a:srgbClr val="ED7D31"/>
          </a:solidFill>
          <a:ln w="12700" cap="flat" cmpd="sng">
            <a:solidFill>
              <a:srgbClr val="F9A8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latin typeface="Calibri"/>
                <a:ea typeface="Calibri"/>
                <a:cs typeface="Calibri"/>
                <a:sym typeface="Calibri"/>
              </a:rPr>
              <a:t>1</a:t>
            </a:r>
            <a:endParaRPr sz="1200" dirty="0"/>
          </a:p>
        </p:txBody>
      </p:sp>
      <p:sp>
        <p:nvSpPr>
          <p:cNvPr id="6" name="Google Shape;114;p4">
            <a:extLst>
              <a:ext uri="{FF2B5EF4-FFF2-40B4-BE49-F238E27FC236}">
                <a16:creationId xmlns:a16="http://schemas.microsoft.com/office/drawing/2014/main" id="{3A19CA1F-376B-8B4A-DA7F-010467659658}"/>
              </a:ext>
            </a:extLst>
          </p:cNvPr>
          <p:cNvSpPr/>
          <p:nvPr/>
        </p:nvSpPr>
        <p:spPr>
          <a:xfrm>
            <a:off x="11107270" y="4751189"/>
            <a:ext cx="525561" cy="407553"/>
          </a:xfrm>
          <a:prstGeom prst="flowChartAlternateProcess">
            <a:avLst/>
          </a:prstGeom>
          <a:solidFill>
            <a:srgbClr val="ED7D31"/>
          </a:solidFill>
          <a:ln w="12700" cap="flat" cmpd="sng">
            <a:solidFill>
              <a:srgbClr val="F9A8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latin typeface="Calibri"/>
                <a:ea typeface="Calibri"/>
                <a:cs typeface="Calibri"/>
                <a:sym typeface="Calibri"/>
              </a:rPr>
              <a:t>2</a:t>
            </a:r>
            <a:endParaRPr sz="1200" dirty="0"/>
          </a:p>
        </p:txBody>
      </p:sp>
      <p:pic>
        <p:nvPicPr>
          <p:cNvPr id="7" name="Google Shape;335;p17" descr="صورة تحتوي على سهم&#10;&#10;تم إنشاء الوصف تلقائياً">
            <a:extLst>
              <a:ext uri="{FF2B5EF4-FFF2-40B4-BE49-F238E27FC236}">
                <a16:creationId xmlns:a16="http://schemas.microsoft.com/office/drawing/2014/main" id="{4EB95F4B-F4B7-EB99-795E-30CDF9E0B609}"/>
              </a:ext>
            </a:extLst>
          </p:cNvPr>
          <p:cNvPicPr preferRelativeResize="0"/>
          <p:nvPr/>
        </p:nvPicPr>
        <p:blipFill rotWithShape="1">
          <a:blip r:embed="rId2">
            <a:alphaModFix/>
          </a:blip>
          <a:srcRect/>
          <a:stretch/>
        </p:blipFill>
        <p:spPr>
          <a:xfrm>
            <a:off x="3674446" y="2370645"/>
            <a:ext cx="945447" cy="945447"/>
          </a:xfrm>
          <a:prstGeom prst="rect">
            <a:avLst/>
          </a:prstGeom>
          <a:noFill/>
          <a:ln>
            <a:noFill/>
          </a:ln>
        </p:spPr>
      </p:pic>
    </p:spTree>
    <p:extLst>
      <p:ext uri="{BB962C8B-B14F-4D97-AF65-F5344CB8AC3E}">
        <p14:creationId xmlns:p14="http://schemas.microsoft.com/office/powerpoint/2010/main" val="42874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3286874-F202-75C8-E2FA-52720D53B028}"/>
              </a:ext>
            </a:extLst>
          </p:cNvPr>
          <p:cNvSpPr txBox="1"/>
          <p:nvPr/>
        </p:nvSpPr>
        <p:spPr>
          <a:xfrm>
            <a:off x="7934606" y="772000"/>
            <a:ext cx="2061583" cy="338554"/>
          </a:xfrm>
          <a:prstGeom prst="rect">
            <a:avLst/>
          </a:prstGeom>
          <a:noFill/>
        </p:spPr>
        <p:txBody>
          <a:bodyPr wrap="square" rtlCol="1">
            <a:spAutoFit/>
          </a:bodyPr>
          <a:lstStyle/>
          <a:p>
            <a:pPr algn="ctr"/>
            <a:r>
              <a:rPr lang="ar-SA" sz="1600" b="1" dirty="0">
                <a:solidFill>
                  <a:schemeClr val="bg1"/>
                </a:solidFill>
              </a:rPr>
              <a:t>استراتيجية الفهم القرائي</a:t>
            </a:r>
          </a:p>
        </p:txBody>
      </p:sp>
      <p:sp>
        <p:nvSpPr>
          <p:cNvPr id="3" name="مربع نص 2">
            <a:extLst>
              <a:ext uri="{FF2B5EF4-FFF2-40B4-BE49-F238E27FC236}">
                <a16:creationId xmlns:a16="http://schemas.microsoft.com/office/drawing/2014/main" id="{E6256DDD-46D4-0578-68E7-B85E81B37A92}"/>
              </a:ext>
            </a:extLst>
          </p:cNvPr>
          <p:cNvSpPr txBox="1"/>
          <p:nvPr/>
        </p:nvSpPr>
        <p:spPr>
          <a:xfrm>
            <a:off x="5407207" y="785063"/>
            <a:ext cx="868616" cy="338554"/>
          </a:xfrm>
          <a:prstGeom prst="rect">
            <a:avLst/>
          </a:prstGeom>
          <a:noFill/>
        </p:spPr>
        <p:txBody>
          <a:bodyPr wrap="square" rtlCol="1">
            <a:spAutoFit/>
          </a:bodyPr>
          <a:lstStyle/>
          <a:p>
            <a:pPr algn="ctr"/>
            <a:r>
              <a:rPr lang="ar-SA" sz="1600" b="1" dirty="0">
                <a:solidFill>
                  <a:schemeClr val="bg1"/>
                </a:solidFill>
              </a:rPr>
              <a:t>دقيقتان</a:t>
            </a:r>
          </a:p>
        </p:txBody>
      </p:sp>
      <p:sp>
        <p:nvSpPr>
          <p:cNvPr id="4" name="مربع نص 3">
            <a:extLst>
              <a:ext uri="{FF2B5EF4-FFF2-40B4-BE49-F238E27FC236}">
                <a16:creationId xmlns:a16="http://schemas.microsoft.com/office/drawing/2014/main" id="{24DB5564-674E-02B5-9B80-EE51702CFADC}"/>
              </a:ext>
            </a:extLst>
          </p:cNvPr>
          <p:cNvSpPr txBox="1"/>
          <p:nvPr/>
        </p:nvSpPr>
        <p:spPr>
          <a:xfrm>
            <a:off x="2756171" y="772534"/>
            <a:ext cx="868616" cy="338554"/>
          </a:xfrm>
          <a:prstGeom prst="rect">
            <a:avLst/>
          </a:prstGeom>
          <a:noFill/>
        </p:spPr>
        <p:txBody>
          <a:bodyPr wrap="square" rtlCol="1">
            <a:spAutoFit/>
          </a:bodyPr>
          <a:lstStyle/>
          <a:p>
            <a:pPr algn="ctr"/>
            <a:r>
              <a:rPr lang="ar-SA" sz="1600" b="1" dirty="0">
                <a:solidFill>
                  <a:schemeClr val="bg1"/>
                </a:solidFill>
              </a:rPr>
              <a:t>جماعي</a:t>
            </a:r>
          </a:p>
        </p:txBody>
      </p:sp>
      <p:sp>
        <p:nvSpPr>
          <p:cNvPr id="5" name="Google Shape;158;p7">
            <a:extLst>
              <a:ext uri="{FF2B5EF4-FFF2-40B4-BE49-F238E27FC236}">
                <a16:creationId xmlns:a16="http://schemas.microsoft.com/office/drawing/2014/main" id="{74BE8063-8AF8-F2A2-C11B-454C3E894A02}"/>
              </a:ext>
            </a:extLst>
          </p:cNvPr>
          <p:cNvSpPr/>
          <p:nvPr/>
        </p:nvSpPr>
        <p:spPr>
          <a:xfrm>
            <a:off x="0" y="2645262"/>
            <a:ext cx="12192000" cy="2308284"/>
          </a:xfrm>
          <a:prstGeom prst="rect">
            <a:avLst/>
          </a:prstGeom>
          <a:noFill/>
          <a:ln>
            <a:noFill/>
          </a:ln>
        </p:spPr>
        <p:txBody>
          <a:bodyPr spcFirstLastPara="1" wrap="square" lIns="91425" tIns="45700" rIns="91425" bIns="45700" anchor="t" anchorCtr="0">
            <a:spAutoFit/>
          </a:bodyPr>
          <a:lstStyle/>
          <a:p>
            <a:pPr lvl="0" algn="ctr">
              <a:lnSpc>
                <a:spcPct val="150000"/>
              </a:lnSpc>
            </a:pPr>
            <a:r>
              <a:rPr lang="ar-SA" sz="2400" dirty="0"/>
              <a:t>أعلن ولي العهد الأمير محمد بن سلمان بن عبد العزيز، في 25 يوليو 2022 عن تصاميم مدينة «ذا لاين»، التي تشكل انعكاساً لما ستكون عليه المجتمعات الحضرية مستقبلًا في بيئة خالية من الشوارع والسيارات والانبعاثات، وتسهم في المحافظة على 95% من أراضي </a:t>
            </a:r>
            <a:r>
              <a:rPr lang="ar-SA" sz="2400" dirty="0" err="1"/>
              <a:t>نيوم</a:t>
            </a:r>
            <a:r>
              <a:rPr lang="ar-SA" sz="2400" dirty="0"/>
              <a:t> للطبيعة، وتعتمد على الطاقة المتجددة بنسبة 100%، لجعل صحة الإنسان ورفاهيته أولوية مطلقة ،و توفير 380 ألف فرصة عمل .</a:t>
            </a:r>
            <a:endParaRPr sz="2400" dirty="0"/>
          </a:p>
        </p:txBody>
      </p:sp>
      <p:pic>
        <p:nvPicPr>
          <p:cNvPr id="6" name="Picture 2" descr="ذا لاين نيوم 2030 اذهب حيث المستقبل معلومات ستدهشك عن المشروع">
            <a:extLst>
              <a:ext uri="{FF2B5EF4-FFF2-40B4-BE49-F238E27FC236}">
                <a16:creationId xmlns:a16="http://schemas.microsoft.com/office/drawing/2014/main" id="{DA41B877-D895-A0A1-A6F8-0D314C3F1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61" y="5311359"/>
            <a:ext cx="1792977" cy="1320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ذا لاين تبهر العالم بتصميمها الخرافي.. مدينة مليونية من 3 طبقات">
            <a:extLst>
              <a:ext uri="{FF2B5EF4-FFF2-40B4-BE49-F238E27FC236}">
                <a16:creationId xmlns:a16="http://schemas.microsoft.com/office/drawing/2014/main" id="{2EF57174-29FB-788B-7511-ED33A6135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900515" y="5302362"/>
            <a:ext cx="1792977" cy="136333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58;p7">
            <a:extLst>
              <a:ext uri="{FF2B5EF4-FFF2-40B4-BE49-F238E27FC236}">
                <a16:creationId xmlns:a16="http://schemas.microsoft.com/office/drawing/2014/main" id="{FA4B94D6-3B20-0A51-0FB8-3CE7223C2D9B}"/>
              </a:ext>
            </a:extLst>
          </p:cNvPr>
          <p:cNvSpPr/>
          <p:nvPr/>
        </p:nvSpPr>
        <p:spPr>
          <a:xfrm>
            <a:off x="0" y="1546641"/>
            <a:ext cx="12192000" cy="923289"/>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ar-SA" sz="3600" b="1" dirty="0">
                <a:solidFill>
                  <a:srgbClr val="ED7D31"/>
                </a:solidFill>
                <a:latin typeface="Calibri"/>
                <a:ea typeface="Calibri"/>
                <a:cs typeface="Calibri"/>
                <a:sym typeface="Calibri"/>
              </a:rPr>
              <a:t>استخرجي البيانات من النص الموجود أمامك ثم أذكري نوعها أو شكلها ؟!</a:t>
            </a:r>
            <a:endParaRPr dirty="0">
              <a:solidFill>
                <a:srgbClr val="ED7D31"/>
              </a:solidFill>
            </a:endParaRPr>
          </a:p>
        </p:txBody>
      </p:sp>
      <p:sp>
        <p:nvSpPr>
          <p:cNvPr id="9" name="مستطيل 8">
            <a:extLst>
              <a:ext uri="{FF2B5EF4-FFF2-40B4-BE49-F238E27FC236}">
                <a16:creationId xmlns:a16="http://schemas.microsoft.com/office/drawing/2014/main" id="{2FB79C12-EA1E-24AE-190B-BC749F650D10}"/>
              </a:ext>
            </a:extLst>
          </p:cNvPr>
          <p:cNvSpPr/>
          <p:nvPr/>
        </p:nvSpPr>
        <p:spPr>
          <a:xfrm>
            <a:off x="4347410" y="2775037"/>
            <a:ext cx="1748590" cy="417094"/>
          </a:xfrm>
          <a:prstGeom prst="rect">
            <a:avLst/>
          </a:prstGeom>
          <a:solidFill>
            <a:srgbClr val="45548B"/>
          </a:solidFill>
          <a:ln>
            <a:solidFill>
              <a:srgbClr val="4554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الأبجدية الرقمية</a:t>
            </a:r>
          </a:p>
        </p:txBody>
      </p:sp>
      <p:sp>
        <p:nvSpPr>
          <p:cNvPr id="10" name="مستطيل 9">
            <a:extLst>
              <a:ext uri="{FF2B5EF4-FFF2-40B4-BE49-F238E27FC236}">
                <a16:creationId xmlns:a16="http://schemas.microsoft.com/office/drawing/2014/main" id="{4FC14C28-97CF-2582-7033-86BF8911F6D2}"/>
              </a:ext>
            </a:extLst>
          </p:cNvPr>
          <p:cNvSpPr/>
          <p:nvPr/>
        </p:nvSpPr>
        <p:spPr>
          <a:xfrm>
            <a:off x="5579647" y="4404109"/>
            <a:ext cx="834189" cy="417094"/>
          </a:xfrm>
          <a:prstGeom prst="rect">
            <a:avLst/>
          </a:prstGeom>
          <a:solidFill>
            <a:srgbClr val="45548B"/>
          </a:solidFill>
          <a:ln>
            <a:solidFill>
              <a:srgbClr val="4554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الرقمية</a:t>
            </a:r>
          </a:p>
        </p:txBody>
      </p:sp>
      <p:sp>
        <p:nvSpPr>
          <p:cNvPr id="11" name="مستطيل 10">
            <a:extLst>
              <a:ext uri="{FF2B5EF4-FFF2-40B4-BE49-F238E27FC236}">
                <a16:creationId xmlns:a16="http://schemas.microsoft.com/office/drawing/2014/main" id="{39AD7A94-A9D1-E033-B30D-595662ADBD7F}"/>
              </a:ext>
            </a:extLst>
          </p:cNvPr>
          <p:cNvSpPr/>
          <p:nvPr/>
        </p:nvSpPr>
        <p:spPr>
          <a:xfrm>
            <a:off x="1700470" y="2769246"/>
            <a:ext cx="834189" cy="417094"/>
          </a:xfrm>
          <a:prstGeom prst="rect">
            <a:avLst/>
          </a:prstGeom>
          <a:solidFill>
            <a:srgbClr val="45548B"/>
          </a:solidFill>
          <a:ln>
            <a:solidFill>
              <a:srgbClr val="4554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الأبجدية</a:t>
            </a:r>
          </a:p>
        </p:txBody>
      </p:sp>
      <p:sp>
        <p:nvSpPr>
          <p:cNvPr id="12" name="مستطيل 11">
            <a:extLst>
              <a:ext uri="{FF2B5EF4-FFF2-40B4-BE49-F238E27FC236}">
                <a16:creationId xmlns:a16="http://schemas.microsoft.com/office/drawing/2014/main" id="{6EEF8AFD-9549-973E-DCAF-A7EE1FB80431}"/>
              </a:ext>
            </a:extLst>
          </p:cNvPr>
          <p:cNvSpPr/>
          <p:nvPr/>
        </p:nvSpPr>
        <p:spPr>
          <a:xfrm>
            <a:off x="7344473" y="5761794"/>
            <a:ext cx="982344" cy="417094"/>
          </a:xfrm>
          <a:prstGeom prst="rect">
            <a:avLst/>
          </a:prstGeom>
          <a:solidFill>
            <a:srgbClr val="45548B"/>
          </a:solidFill>
          <a:ln>
            <a:solidFill>
              <a:srgbClr val="4554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الرسومية</a:t>
            </a:r>
          </a:p>
        </p:txBody>
      </p:sp>
      <p:sp>
        <p:nvSpPr>
          <p:cNvPr id="13" name="مستطيل 12">
            <a:extLst>
              <a:ext uri="{FF2B5EF4-FFF2-40B4-BE49-F238E27FC236}">
                <a16:creationId xmlns:a16="http://schemas.microsoft.com/office/drawing/2014/main" id="{E7C98E0D-4C36-6E0C-5D8E-4A25D0DD5E7F}"/>
              </a:ext>
            </a:extLst>
          </p:cNvPr>
          <p:cNvSpPr/>
          <p:nvPr/>
        </p:nvSpPr>
        <p:spPr>
          <a:xfrm>
            <a:off x="3930973" y="5775428"/>
            <a:ext cx="982344" cy="417094"/>
          </a:xfrm>
          <a:prstGeom prst="rect">
            <a:avLst/>
          </a:prstGeom>
          <a:solidFill>
            <a:srgbClr val="45548B"/>
          </a:solidFill>
          <a:ln>
            <a:solidFill>
              <a:srgbClr val="4554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الرسومية</a:t>
            </a:r>
          </a:p>
        </p:txBody>
      </p:sp>
    </p:spTree>
    <p:extLst>
      <p:ext uri="{BB962C8B-B14F-4D97-AF65-F5344CB8AC3E}">
        <p14:creationId xmlns:p14="http://schemas.microsoft.com/office/powerpoint/2010/main" val="37531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3;p19">
            <a:extLst>
              <a:ext uri="{FF2B5EF4-FFF2-40B4-BE49-F238E27FC236}">
                <a16:creationId xmlns:a16="http://schemas.microsoft.com/office/drawing/2014/main" id="{6E2AE222-F440-DCA5-B41E-5FEC4E014A5C}"/>
              </a:ext>
            </a:extLst>
          </p:cNvPr>
          <p:cNvSpPr txBox="1"/>
          <p:nvPr/>
        </p:nvSpPr>
        <p:spPr>
          <a:xfrm>
            <a:off x="0" y="2237309"/>
            <a:ext cx="12192000" cy="2308284"/>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SA" sz="3600" dirty="0">
                <a:latin typeface="+mj-lt"/>
                <a:ea typeface="+mj-ea"/>
                <a:cs typeface="+mj-cs"/>
                <a:sym typeface="Calibri"/>
              </a:rPr>
              <a:t>تتكون من حقائق قابلة للقياس وتستخدم فيها الأرقام كقيم أساسية، ممكن أن تكون </a:t>
            </a:r>
          </a:p>
          <a:p>
            <a:pPr marL="0" marR="0" lvl="0" indent="0" algn="ctr" rtl="1">
              <a:lnSpc>
                <a:spcPct val="200000"/>
              </a:lnSpc>
              <a:spcBef>
                <a:spcPts val="0"/>
              </a:spcBef>
              <a:spcAft>
                <a:spcPts val="0"/>
              </a:spcAft>
              <a:buNone/>
            </a:pPr>
            <a:r>
              <a:rPr lang="ar-SA" sz="3600" dirty="0">
                <a:latin typeface="+mj-lt"/>
                <a:ea typeface="+mj-ea"/>
                <a:cs typeface="+mj-cs"/>
                <a:sym typeface="Calibri"/>
              </a:rPr>
              <a:t>هذه الأرقام سالبة أو موجبة أو عشرية ، </a:t>
            </a:r>
            <a:r>
              <a:rPr lang="ar-SA" sz="3600" b="1" dirty="0">
                <a:solidFill>
                  <a:srgbClr val="ED7D31"/>
                </a:solidFill>
                <a:latin typeface="+mj-lt"/>
                <a:ea typeface="+mj-ea"/>
                <a:cs typeface="+mj-cs"/>
                <a:sym typeface="Calibri"/>
              </a:rPr>
              <a:t>مثال</a:t>
            </a:r>
            <a:r>
              <a:rPr lang="ar-SA" sz="3600" dirty="0">
                <a:latin typeface="+mj-lt"/>
                <a:ea typeface="+mj-ea"/>
                <a:cs typeface="+mj-cs"/>
                <a:sym typeface="Calibri"/>
              </a:rPr>
              <a:t> عدد الفعاليات التي تقام في الرياض</a:t>
            </a:r>
            <a:endParaRPr sz="3600" dirty="0">
              <a:latin typeface="+mj-lt"/>
              <a:ea typeface="+mj-ea"/>
              <a:cs typeface="+mj-cs"/>
            </a:endParaRPr>
          </a:p>
        </p:txBody>
      </p:sp>
      <p:sp>
        <p:nvSpPr>
          <p:cNvPr id="3" name="Google Shape;151;p6">
            <a:extLst>
              <a:ext uri="{FF2B5EF4-FFF2-40B4-BE49-F238E27FC236}">
                <a16:creationId xmlns:a16="http://schemas.microsoft.com/office/drawing/2014/main" id="{A395492F-6282-D14D-BD1F-00C47AE120D4}"/>
              </a:ext>
            </a:extLst>
          </p:cNvPr>
          <p:cNvSpPr/>
          <p:nvPr/>
        </p:nvSpPr>
        <p:spPr>
          <a:xfrm>
            <a:off x="2216460"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أنــــــــــــــــــــــــــواع البـــــــــــــــيـــــــــــــــــــانــــــــــــــــــــات</a:t>
            </a:r>
            <a:endParaRPr dirty="0"/>
          </a:p>
        </p:txBody>
      </p:sp>
      <p:sp>
        <p:nvSpPr>
          <p:cNvPr id="4" name="Google Shape;151;p6">
            <a:extLst>
              <a:ext uri="{FF2B5EF4-FFF2-40B4-BE49-F238E27FC236}">
                <a16:creationId xmlns:a16="http://schemas.microsoft.com/office/drawing/2014/main" id="{2B0F037B-3397-1401-994D-D1693820226F}"/>
              </a:ext>
            </a:extLst>
          </p:cNvPr>
          <p:cNvSpPr/>
          <p:nvPr/>
        </p:nvSpPr>
        <p:spPr>
          <a:xfrm>
            <a:off x="2216523" y="148484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Sakkal Majalla"/>
                <a:ea typeface="Sakkal Majalla"/>
                <a:cs typeface="Sakkal Majalla"/>
                <a:sym typeface="Sakkal Majalla"/>
              </a:rPr>
              <a:t>1- البيانات الرقمية</a:t>
            </a:r>
            <a:endParaRPr dirty="0">
              <a:solidFill>
                <a:srgbClr val="ED7D31"/>
              </a:solidFill>
            </a:endParaRPr>
          </a:p>
        </p:txBody>
      </p:sp>
      <p:pic>
        <p:nvPicPr>
          <p:cNvPr id="5" name="صورة 4">
            <a:extLst>
              <a:ext uri="{FF2B5EF4-FFF2-40B4-BE49-F238E27FC236}">
                <a16:creationId xmlns:a16="http://schemas.microsoft.com/office/drawing/2014/main" id="{375391BB-A103-3F0C-D0D0-65EB28C41D2E}"/>
              </a:ext>
            </a:extLst>
          </p:cNvPr>
          <p:cNvPicPr>
            <a:picLocks noChangeAspect="1"/>
          </p:cNvPicPr>
          <p:nvPr/>
        </p:nvPicPr>
        <p:blipFill rotWithShape="1">
          <a:blip r:embed="rId2">
            <a:extLst>
              <a:ext uri="{28A0092B-C50C-407E-A947-70E740481C1C}">
                <a14:useLocalDpi xmlns:a14="http://schemas.microsoft.com/office/drawing/2010/main" val="0"/>
              </a:ext>
            </a:extLst>
          </a:blip>
          <a:srcRect l="27429" t="17556" r="29286" b="38668"/>
          <a:stretch/>
        </p:blipFill>
        <p:spPr>
          <a:xfrm>
            <a:off x="4036422" y="4628631"/>
            <a:ext cx="3918859" cy="2229369"/>
          </a:xfrm>
          <a:prstGeom prst="rect">
            <a:avLst/>
          </a:prstGeom>
        </p:spPr>
      </p:pic>
    </p:spTree>
    <p:extLst>
      <p:ext uri="{BB962C8B-B14F-4D97-AF65-F5344CB8AC3E}">
        <p14:creationId xmlns:p14="http://schemas.microsoft.com/office/powerpoint/2010/main" val="149451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6">
            <a:extLst>
              <a:ext uri="{FF2B5EF4-FFF2-40B4-BE49-F238E27FC236}">
                <a16:creationId xmlns:a16="http://schemas.microsoft.com/office/drawing/2014/main" id="{62B8FAEA-E0D3-0DA1-E30D-B86B73E82686}"/>
              </a:ext>
            </a:extLst>
          </p:cNvPr>
          <p:cNvSpPr/>
          <p:nvPr/>
        </p:nvSpPr>
        <p:spPr>
          <a:xfrm>
            <a:off x="2216523" y="148484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Sakkal Majalla"/>
                <a:ea typeface="Sakkal Majalla"/>
                <a:cs typeface="Sakkal Majalla"/>
                <a:sym typeface="Sakkal Majalla"/>
              </a:rPr>
              <a:t>2- البيانات النصية</a:t>
            </a:r>
            <a:endParaRPr dirty="0">
              <a:solidFill>
                <a:srgbClr val="ED7D31"/>
              </a:solidFill>
            </a:endParaRPr>
          </a:p>
        </p:txBody>
      </p:sp>
      <p:sp>
        <p:nvSpPr>
          <p:cNvPr id="4" name="Google Shape;403;p19">
            <a:extLst>
              <a:ext uri="{FF2B5EF4-FFF2-40B4-BE49-F238E27FC236}">
                <a16:creationId xmlns:a16="http://schemas.microsoft.com/office/drawing/2014/main" id="{09CB0323-C3F5-518B-0652-3D462581A07C}"/>
              </a:ext>
            </a:extLst>
          </p:cNvPr>
          <p:cNvSpPr txBox="1"/>
          <p:nvPr/>
        </p:nvSpPr>
        <p:spPr>
          <a:xfrm>
            <a:off x="512254" y="2237309"/>
            <a:ext cx="11167492" cy="2923837"/>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3600" dirty="0">
                <a:latin typeface="+mj-lt"/>
                <a:ea typeface="+mj-ea"/>
                <a:cs typeface="+mj-cs"/>
                <a:sym typeface="Calibri"/>
              </a:rPr>
              <a:t>تتكون من حروف الهجاء وكذلك المسافات بين الكلمات ، و يضم جميع</a:t>
            </a:r>
          </a:p>
          <a:p>
            <a:pPr lvl="0" algn="ctr">
              <a:lnSpc>
                <a:spcPct val="200000"/>
              </a:lnSpc>
            </a:pPr>
            <a:r>
              <a:rPr lang="ar-SA" sz="3600" dirty="0">
                <a:latin typeface="+mj-lt"/>
                <a:ea typeface="+mj-ea"/>
                <a:cs typeface="+mj-cs"/>
                <a:sym typeface="Calibri"/>
              </a:rPr>
              <a:t>حروف الهجاء و المسافات </a:t>
            </a:r>
            <a:r>
              <a:rPr lang="ar-SA" sz="3600" b="1" dirty="0">
                <a:solidFill>
                  <a:srgbClr val="ED7D31"/>
                </a:solidFill>
                <a:latin typeface="+mj-lt"/>
                <a:ea typeface="+mj-ea"/>
                <a:cs typeface="+mj-cs"/>
                <a:sym typeface="Calibri"/>
              </a:rPr>
              <a:t>مثال</a:t>
            </a:r>
            <a:r>
              <a:rPr lang="ar-SA" sz="3600" dirty="0">
                <a:latin typeface="+mj-lt"/>
                <a:ea typeface="+mj-ea"/>
                <a:cs typeface="+mj-cs"/>
                <a:sym typeface="Calibri"/>
              </a:rPr>
              <a:t>: اسم الدولة "المملكة العربية السعودية".</a:t>
            </a:r>
            <a:endParaRPr lang="ar-SA" sz="3600" dirty="0">
              <a:latin typeface="+mj-lt"/>
              <a:ea typeface="+mj-ea"/>
              <a:cs typeface="+mj-cs"/>
            </a:endParaRPr>
          </a:p>
          <a:p>
            <a:pPr lvl="0" algn="ctr"/>
            <a:endParaRPr lang="ar-SA" sz="4000" b="1" dirty="0">
              <a:solidFill>
                <a:schemeClr val="lt1"/>
              </a:solidFill>
              <a:ea typeface="Calibri"/>
              <a:cs typeface="Calibri"/>
              <a:sym typeface="Calibri"/>
            </a:endParaRPr>
          </a:p>
        </p:txBody>
      </p:sp>
      <p:pic>
        <p:nvPicPr>
          <p:cNvPr id="5" name="صورة 4">
            <a:extLst>
              <a:ext uri="{FF2B5EF4-FFF2-40B4-BE49-F238E27FC236}">
                <a16:creationId xmlns:a16="http://schemas.microsoft.com/office/drawing/2014/main" id="{AA6652BD-BABD-B943-8A42-B6FB446823D0}"/>
              </a:ext>
            </a:extLst>
          </p:cNvPr>
          <p:cNvPicPr>
            <a:picLocks noChangeAspect="1"/>
          </p:cNvPicPr>
          <p:nvPr/>
        </p:nvPicPr>
        <p:blipFill rotWithShape="1">
          <a:blip r:embed="rId2">
            <a:extLst>
              <a:ext uri="{28A0092B-C50C-407E-A947-70E740481C1C}">
                <a14:useLocalDpi xmlns:a14="http://schemas.microsoft.com/office/drawing/2010/main" val="0"/>
              </a:ext>
            </a:extLst>
          </a:blip>
          <a:srcRect l="24750" t="60190" r="27786" b="1334"/>
          <a:stretch/>
        </p:blipFill>
        <p:spPr>
          <a:xfrm>
            <a:off x="3790406" y="4611690"/>
            <a:ext cx="4611188" cy="2102620"/>
          </a:xfrm>
          <a:prstGeom prst="rect">
            <a:avLst/>
          </a:prstGeom>
        </p:spPr>
      </p:pic>
      <p:sp>
        <p:nvSpPr>
          <p:cNvPr id="6" name="Google Shape;151;p6">
            <a:extLst>
              <a:ext uri="{FF2B5EF4-FFF2-40B4-BE49-F238E27FC236}">
                <a16:creationId xmlns:a16="http://schemas.microsoft.com/office/drawing/2014/main" id="{C473F4C5-96AF-F6A8-11D9-58EFB39EE959}"/>
              </a:ext>
            </a:extLst>
          </p:cNvPr>
          <p:cNvSpPr/>
          <p:nvPr/>
        </p:nvSpPr>
        <p:spPr>
          <a:xfrm>
            <a:off x="2216460"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أنــــــــــــــــــــــــــواع البـــــــــــــــيـــــــــــــــــــانــــــــــــــــــــات</a:t>
            </a:r>
            <a:endParaRPr dirty="0"/>
          </a:p>
        </p:txBody>
      </p:sp>
    </p:spTree>
    <p:extLst>
      <p:ext uri="{BB962C8B-B14F-4D97-AF65-F5344CB8AC3E}">
        <p14:creationId xmlns:p14="http://schemas.microsoft.com/office/powerpoint/2010/main" val="137583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C0C887AF-1652-5EE2-09A3-CADAB4D3FC2E}"/>
              </a:ext>
            </a:extLst>
          </p:cNvPr>
          <p:cNvSpPr/>
          <p:nvPr/>
        </p:nvSpPr>
        <p:spPr>
          <a:xfrm>
            <a:off x="2216460"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أنــــــــــــــــــــــــــواع البـــــــــــــــيـــــــــــــــــــانــــــــــــــــــــات</a:t>
            </a:r>
            <a:endParaRPr dirty="0"/>
          </a:p>
        </p:txBody>
      </p:sp>
      <p:sp>
        <p:nvSpPr>
          <p:cNvPr id="3" name="Google Shape;151;p6">
            <a:extLst>
              <a:ext uri="{FF2B5EF4-FFF2-40B4-BE49-F238E27FC236}">
                <a16:creationId xmlns:a16="http://schemas.microsoft.com/office/drawing/2014/main" id="{DC25F0CD-727D-1A54-315D-1F15DCFBE9C2}"/>
              </a:ext>
            </a:extLst>
          </p:cNvPr>
          <p:cNvSpPr/>
          <p:nvPr/>
        </p:nvSpPr>
        <p:spPr>
          <a:xfrm>
            <a:off x="2216523" y="148484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Sakkal Majalla"/>
                <a:ea typeface="Sakkal Majalla"/>
                <a:cs typeface="Sakkal Majalla"/>
                <a:sym typeface="Sakkal Majalla"/>
              </a:rPr>
              <a:t>3- البيانات الأبجدية الرقمية</a:t>
            </a:r>
            <a:endParaRPr dirty="0">
              <a:solidFill>
                <a:srgbClr val="ED7D31"/>
              </a:solidFill>
            </a:endParaRPr>
          </a:p>
        </p:txBody>
      </p:sp>
      <p:sp>
        <p:nvSpPr>
          <p:cNvPr id="4" name="Google Shape;403;p19">
            <a:extLst>
              <a:ext uri="{FF2B5EF4-FFF2-40B4-BE49-F238E27FC236}">
                <a16:creationId xmlns:a16="http://schemas.microsoft.com/office/drawing/2014/main" id="{839B683A-9E84-154B-1787-188AE1E5BB48}"/>
              </a:ext>
            </a:extLst>
          </p:cNvPr>
          <p:cNvSpPr txBox="1"/>
          <p:nvPr/>
        </p:nvSpPr>
        <p:spPr>
          <a:xfrm>
            <a:off x="512254" y="2407128"/>
            <a:ext cx="11167492" cy="2308284"/>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3600" dirty="0">
                <a:latin typeface="+mj-lt"/>
                <a:ea typeface="+mj-ea"/>
                <a:cs typeface="+mj-cs"/>
                <a:sym typeface="Calibri"/>
              </a:rPr>
              <a:t>تتكون من حروف الهجاء وأرقام ورموز خاصة مثل: #، و$</a:t>
            </a:r>
          </a:p>
          <a:p>
            <a:pPr lvl="0" algn="ctr">
              <a:lnSpc>
                <a:spcPct val="200000"/>
              </a:lnSpc>
            </a:pPr>
            <a:r>
              <a:rPr lang="ar-SA" sz="3600" b="1" dirty="0">
                <a:solidFill>
                  <a:srgbClr val="ED7D31"/>
                </a:solidFill>
                <a:latin typeface="+mj-lt"/>
                <a:ea typeface="+mj-ea"/>
                <a:cs typeface="+mj-cs"/>
                <a:sym typeface="Calibri"/>
              </a:rPr>
              <a:t>مثال</a:t>
            </a:r>
            <a:r>
              <a:rPr lang="ar-SA" sz="3600" dirty="0">
                <a:latin typeface="+mj-lt"/>
                <a:ea typeface="+mj-ea"/>
                <a:cs typeface="+mj-cs"/>
                <a:sym typeface="Calibri"/>
              </a:rPr>
              <a:t> :تاريخ أو وقت مهرجان أو موسم في السعودية</a:t>
            </a:r>
          </a:p>
        </p:txBody>
      </p:sp>
      <p:pic>
        <p:nvPicPr>
          <p:cNvPr id="5" name="صورة 4">
            <a:extLst>
              <a:ext uri="{FF2B5EF4-FFF2-40B4-BE49-F238E27FC236}">
                <a16:creationId xmlns:a16="http://schemas.microsoft.com/office/drawing/2014/main" id="{6D8E5C71-EC4F-64C4-DE4C-C8A93FA5B2AC}"/>
              </a:ext>
            </a:extLst>
          </p:cNvPr>
          <p:cNvPicPr>
            <a:picLocks noChangeAspect="1"/>
          </p:cNvPicPr>
          <p:nvPr/>
        </p:nvPicPr>
        <p:blipFill rotWithShape="1">
          <a:blip r:embed="rId2">
            <a:extLst>
              <a:ext uri="{28A0092B-C50C-407E-A947-70E740481C1C}">
                <a14:useLocalDpi xmlns:a14="http://schemas.microsoft.com/office/drawing/2010/main" val="0"/>
              </a:ext>
            </a:extLst>
          </a:blip>
          <a:srcRect l="21268" t="18143" r="27352" b="8457"/>
          <a:stretch/>
        </p:blipFill>
        <p:spPr>
          <a:xfrm>
            <a:off x="4786473" y="4701325"/>
            <a:ext cx="2618927" cy="2104464"/>
          </a:xfrm>
          <a:prstGeom prst="rect">
            <a:avLst/>
          </a:prstGeom>
        </p:spPr>
      </p:pic>
    </p:spTree>
    <p:extLst>
      <p:ext uri="{BB962C8B-B14F-4D97-AF65-F5344CB8AC3E}">
        <p14:creationId xmlns:p14="http://schemas.microsoft.com/office/powerpoint/2010/main" val="4279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3;p19">
            <a:extLst>
              <a:ext uri="{FF2B5EF4-FFF2-40B4-BE49-F238E27FC236}">
                <a16:creationId xmlns:a16="http://schemas.microsoft.com/office/drawing/2014/main" id="{3F08E153-0AC6-875C-8A08-DCD8D7B5C7EF}"/>
              </a:ext>
            </a:extLst>
          </p:cNvPr>
          <p:cNvSpPr txBox="1"/>
          <p:nvPr/>
        </p:nvSpPr>
        <p:spPr>
          <a:xfrm>
            <a:off x="512254" y="2469323"/>
            <a:ext cx="11167492" cy="2862282"/>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3600" dirty="0">
                <a:latin typeface="+mj-lt"/>
                <a:ea typeface="+mj-ea"/>
                <a:cs typeface="+mj-cs"/>
                <a:sym typeface="Calibri"/>
              </a:rPr>
              <a:t>تتكون من: مخططات ورسوم بيانية</a:t>
            </a:r>
            <a:endParaRPr lang="ar-SA" sz="3600" dirty="0">
              <a:latin typeface="+mj-lt"/>
              <a:ea typeface="+mj-ea"/>
              <a:cs typeface="+mj-cs"/>
            </a:endParaRPr>
          </a:p>
          <a:p>
            <a:pPr lvl="0" algn="ctr">
              <a:lnSpc>
                <a:spcPct val="200000"/>
              </a:lnSpc>
            </a:pPr>
            <a:r>
              <a:rPr lang="ar-SA" sz="3600" b="1" dirty="0">
                <a:solidFill>
                  <a:srgbClr val="ED7D31"/>
                </a:solidFill>
                <a:latin typeface="+mj-lt"/>
                <a:ea typeface="+mj-ea"/>
                <a:cs typeface="+mj-cs"/>
                <a:sym typeface="Calibri"/>
              </a:rPr>
              <a:t>مثال</a:t>
            </a:r>
            <a:r>
              <a:rPr lang="ar-SA" sz="3600" dirty="0">
                <a:latin typeface="+mj-lt"/>
                <a:ea typeface="+mj-ea"/>
                <a:cs typeface="+mj-cs"/>
                <a:sym typeface="Calibri"/>
              </a:rPr>
              <a:t> : صور لمعالم سياحية  أو رسم بياني لعدد الزوار في مكان سياحي</a:t>
            </a:r>
            <a:endParaRPr lang="ar-SA" sz="3600" dirty="0">
              <a:latin typeface="+mj-lt"/>
              <a:ea typeface="+mj-ea"/>
              <a:cs typeface="+mj-cs"/>
            </a:endParaRPr>
          </a:p>
          <a:p>
            <a:pPr lvl="0" algn="ctr"/>
            <a:endParaRPr lang="ar-SA" sz="3600" dirty="0">
              <a:solidFill>
                <a:srgbClr val="000000"/>
              </a:solidFill>
              <a:ea typeface="Calibri"/>
              <a:cs typeface="Calibri"/>
              <a:sym typeface="Calibri"/>
            </a:endParaRPr>
          </a:p>
        </p:txBody>
      </p:sp>
      <p:sp>
        <p:nvSpPr>
          <p:cNvPr id="4" name="Google Shape;151;p6">
            <a:extLst>
              <a:ext uri="{FF2B5EF4-FFF2-40B4-BE49-F238E27FC236}">
                <a16:creationId xmlns:a16="http://schemas.microsoft.com/office/drawing/2014/main" id="{D62FE04A-CA12-A98E-1C9C-6A5570D4F86E}"/>
              </a:ext>
            </a:extLst>
          </p:cNvPr>
          <p:cNvSpPr/>
          <p:nvPr/>
        </p:nvSpPr>
        <p:spPr>
          <a:xfrm>
            <a:off x="2216523" y="148484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Sakkal Majalla"/>
                <a:ea typeface="Sakkal Majalla"/>
                <a:cs typeface="Sakkal Majalla"/>
                <a:sym typeface="Sakkal Majalla"/>
              </a:rPr>
              <a:t>4- البيانات الرسومية</a:t>
            </a:r>
            <a:endParaRPr dirty="0">
              <a:solidFill>
                <a:srgbClr val="ED7D31"/>
              </a:solidFill>
            </a:endParaRPr>
          </a:p>
        </p:txBody>
      </p:sp>
      <p:pic>
        <p:nvPicPr>
          <p:cNvPr id="5" name="صورة 4">
            <a:extLst>
              <a:ext uri="{FF2B5EF4-FFF2-40B4-BE49-F238E27FC236}">
                <a16:creationId xmlns:a16="http://schemas.microsoft.com/office/drawing/2014/main" id="{6AA5EA37-D1F9-227E-ABB5-76AB4A0D5F7B}"/>
              </a:ext>
            </a:extLst>
          </p:cNvPr>
          <p:cNvPicPr>
            <a:picLocks noChangeAspect="1"/>
          </p:cNvPicPr>
          <p:nvPr/>
        </p:nvPicPr>
        <p:blipFill rotWithShape="1">
          <a:blip r:embed="rId2">
            <a:extLst>
              <a:ext uri="{28A0092B-C50C-407E-A947-70E740481C1C}">
                <a14:useLocalDpi xmlns:a14="http://schemas.microsoft.com/office/drawing/2010/main" val="0"/>
              </a:ext>
            </a:extLst>
          </a:blip>
          <a:srcRect l="26306" t="18143" r="26567" b="2886"/>
          <a:stretch/>
        </p:blipFill>
        <p:spPr>
          <a:xfrm>
            <a:off x="5087298" y="4708478"/>
            <a:ext cx="2186735" cy="2061212"/>
          </a:xfrm>
          <a:prstGeom prst="rect">
            <a:avLst/>
          </a:prstGeom>
        </p:spPr>
      </p:pic>
      <p:sp>
        <p:nvSpPr>
          <p:cNvPr id="6" name="Google Shape;151;p6">
            <a:extLst>
              <a:ext uri="{FF2B5EF4-FFF2-40B4-BE49-F238E27FC236}">
                <a16:creationId xmlns:a16="http://schemas.microsoft.com/office/drawing/2014/main" id="{F1AA96C8-6F18-48FF-CBFE-6D236B67A9CC}"/>
              </a:ext>
            </a:extLst>
          </p:cNvPr>
          <p:cNvSpPr/>
          <p:nvPr/>
        </p:nvSpPr>
        <p:spPr>
          <a:xfrm>
            <a:off x="2216460"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أنــــــــــــــــــــــــــواع البـــــــــــــــيـــــــــــــــــــانــــــــــــــــــــات</a:t>
            </a:r>
            <a:endParaRPr dirty="0"/>
          </a:p>
        </p:txBody>
      </p:sp>
    </p:spTree>
    <p:extLst>
      <p:ext uri="{BB962C8B-B14F-4D97-AF65-F5344CB8AC3E}">
        <p14:creationId xmlns:p14="http://schemas.microsoft.com/office/powerpoint/2010/main" val="11807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3;p19">
            <a:extLst>
              <a:ext uri="{FF2B5EF4-FFF2-40B4-BE49-F238E27FC236}">
                <a16:creationId xmlns:a16="http://schemas.microsoft.com/office/drawing/2014/main" id="{D7BE7456-B164-F802-A97B-7C683D02F3D9}"/>
              </a:ext>
            </a:extLst>
          </p:cNvPr>
          <p:cNvSpPr txBox="1"/>
          <p:nvPr/>
        </p:nvSpPr>
        <p:spPr>
          <a:xfrm>
            <a:off x="512254" y="2469323"/>
            <a:ext cx="11167492" cy="2308284"/>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3600" dirty="0">
                <a:latin typeface="+mj-lt"/>
                <a:ea typeface="+mj-ea"/>
                <a:cs typeface="+mj-cs"/>
                <a:sym typeface="Calibri"/>
              </a:rPr>
              <a:t>تتكون مقاطع الفيديو من سلسلة من الصور المتحركة  </a:t>
            </a:r>
            <a:r>
              <a:rPr lang="ar-SA" sz="3600" b="1" dirty="0">
                <a:solidFill>
                  <a:srgbClr val="ED7D31"/>
                </a:solidFill>
                <a:latin typeface="+mj-lt"/>
                <a:ea typeface="+mj-ea"/>
                <a:cs typeface="+mj-cs"/>
                <a:sym typeface="Calibri"/>
              </a:rPr>
              <a:t>مثال</a:t>
            </a:r>
            <a:r>
              <a:rPr lang="ar-SA" sz="3600" dirty="0">
                <a:latin typeface="+mj-lt"/>
                <a:ea typeface="+mj-ea"/>
                <a:cs typeface="+mj-cs"/>
                <a:sym typeface="Calibri"/>
              </a:rPr>
              <a:t>: مقطع فيديو عن</a:t>
            </a:r>
          </a:p>
          <a:p>
            <a:pPr lvl="0" algn="ctr">
              <a:lnSpc>
                <a:spcPct val="200000"/>
              </a:lnSpc>
            </a:pPr>
            <a:r>
              <a:rPr lang="ar-SA" sz="3600" dirty="0">
                <a:latin typeface="+mj-lt"/>
                <a:ea typeface="+mj-ea"/>
                <a:cs typeface="+mj-cs"/>
                <a:sym typeface="Calibri"/>
              </a:rPr>
              <a:t>موسم الرياض و إعلان تلفزيوني الخاص بحملة سياحية </a:t>
            </a:r>
            <a:endParaRPr lang="ar-SA" sz="3600" dirty="0">
              <a:latin typeface="+mj-lt"/>
              <a:ea typeface="+mj-ea"/>
              <a:cs typeface="+mj-cs"/>
            </a:endParaRPr>
          </a:p>
        </p:txBody>
      </p:sp>
      <p:sp>
        <p:nvSpPr>
          <p:cNvPr id="4" name="Google Shape;151;p6">
            <a:extLst>
              <a:ext uri="{FF2B5EF4-FFF2-40B4-BE49-F238E27FC236}">
                <a16:creationId xmlns:a16="http://schemas.microsoft.com/office/drawing/2014/main" id="{F56A4C51-0580-C026-62CF-B1E6460AD877}"/>
              </a:ext>
            </a:extLst>
          </p:cNvPr>
          <p:cNvSpPr/>
          <p:nvPr/>
        </p:nvSpPr>
        <p:spPr>
          <a:xfrm>
            <a:off x="2216523" y="148484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Sakkal Majalla"/>
                <a:ea typeface="Sakkal Majalla"/>
                <a:cs typeface="Sakkal Majalla"/>
                <a:sym typeface="Sakkal Majalla"/>
              </a:rPr>
              <a:t>6- مقاطع الفيديو</a:t>
            </a:r>
            <a:endParaRPr dirty="0">
              <a:solidFill>
                <a:srgbClr val="ED7D31"/>
              </a:solidFill>
            </a:endParaRPr>
          </a:p>
        </p:txBody>
      </p:sp>
      <p:pic>
        <p:nvPicPr>
          <p:cNvPr id="5" name="صورة 4">
            <a:extLst>
              <a:ext uri="{FF2B5EF4-FFF2-40B4-BE49-F238E27FC236}">
                <a16:creationId xmlns:a16="http://schemas.microsoft.com/office/drawing/2014/main" id="{31A44E45-51E8-0BED-A9AA-C5F674BD21C1}"/>
              </a:ext>
            </a:extLst>
          </p:cNvPr>
          <p:cNvPicPr>
            <a:picLocks noChangeAspect="1"/>
          </p:cNvPicPr>
          <p:nvPr/>
        </p:nvPicPr>
        <p:blipFill rotWithShape="1">
          <a:blip r:embed="rId2">
            <a:extLst>
              <a:ext uri="{28A0092B-C50C-407E-A947-70E740481C1C}">
                <a14:useLocalDpi xmlns:a14="http://schemas.microsoft.com/office/drawing/2010/main" val="0"/>
              </a:ext>
            </a:extLst>
          </a:blip>
          <a:srcRect l="29328" t="15123" r="28807" b="9453"/>
          <a:stretch/>
        </p:blipFill>
        <p:spPr>
          <a:xfrm>
            <a:off x="5241461" y="4627177"/>
            <a:ext cx="2100964" cy="2129051"/>
          </a:xfrm>
          <a:prstGeom prst="rect">
            <a:avLst/>
          </a:prstGeom>
        </p:spPr>
      </p:pic>
      <p:sp>
        <p:nvSpPr>
          <p:cNvPr id="6" name="Google Shape;151;p6">
            <a:extLst>
              <a:ext uri="{FF2B5EF4-FFF2-40B4-BE49-F238E27FC236}">
                <a16:creationId xmlns:a16="http://schemas.microsoft.com/office/drawing/2014/main" id="{9B61913F-C5FF-4257-674E-687A701D2777}"/>
              </a:ext>
            </a:extLst>
          </p:cNvPr>
          <p:cNvSpPr/>
          <p:nvPr/>
        </p:nvSpPr>
        <p:spPr>
          <a:xfrm>
            <a:off x="2216460"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أنــــــــــــــــــــــــــواع البـــــــــــــــيـــــــــــــــــــانــــــــــــــــــــات</a:t>
            </a:r>
            <a:endParaRPr dirty="0"/>
          </a:p>
        </p:txBody>
      </p:sp>
    </p:spTree>
    <p:extLst>
      <p:ext uri="{BB962C8B-B14F-4D97-AF65-F5344CB8AC3E}">
        <p14:creationId xmlns:p14="http://schemas.microsoft.com/office/powerpoint/2010/main" val="26340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3;p19">
            <a:extLst>
              <a:ext uri="{FF2B5EF4-FFF2-40B4-BE49-F238E27FC236}">
                <a16:creationId xmlns:a16="http://schemas.microsoft.com/office/drawing/2014/main" id="{3BA1F66A-1475-6F9D-1F28-E42E6D6003B4}"/>
              </a:ext>
            </a:extLst>
          </p:cNvPr>
          <p:cNvSpPr txBox="1"/>
          <p:nvPr/>
        </p:nvSpPr>
        <p:spPr>
          <a:xfrm>
            <a:off x="512254" y="2469323"/>
            <a:ext cx="11167492" cy="2308284"/>
          </a:xfrm>
          <a:prstGeom prst="rect">
            <a:avLst/>
          </a:prstGeom>
          <a:noFill/>
          <a:ln>
            <a:noFill/>
          </a:ln>
        </p:spPr>
        <p:txBody>
          <a:bodyPr spcFirstLastPara="1" wrap="square" lIns="91425" tIns="45700" rIns="91425" bIns="45700" anchor="t" anchorCtr="0">
            <a:spAutoFit/>
          </a:bodyPr>
          <a:lstStyle/>
          <a:p>
            <a:pPr lvl="0" algn="ctr">
              <a:lnSpc>
                <a:spcPct val="200000"/>
              </a:lnSpc>
            </a:pPr>
            <a:r>
              <a:rPr lang="ar-SA" sz="3600" dirty="0">
                <a:latin typeface="+mj-lt"/>
                <a:ea typeface="+mj-ea"/>
                <a:cs typeface="+mj-cs"/>
                <a:sym typeface="Calibri"/>
              </a:rPr>
              <a:t>تتكون من الأصوات والتأثيرات الصوتية المختلفة </a:t>
            </a:r>
          </a:p>
          <a:p>
            <a:pPr lvl="0" algn="ctr">
              <a:lnSpc>
                <a:spcPct val="200000"/>
              </a:lnSpc>
            </a:pPr>
            <a:r>
              <a:rPr lang="ar-SA" sz="3600" b="1" dirty="0">
                <a:solidFill>
                  <a:srgbClr val="ED7D31"/>
                </a:solidFill>
                <a:latin typeface="+mj-lt"/>
                <a:ea typeface="+mj-ea"/>
                <a:cs typeface="+mj-cs"/>
                <a:sym typeface="Calibri"/>
              </a:rPr>
              <a:t>مثال</a:t>
            </a:r>
            <a:r>
              <a:rPr lang="ar-SA" sz="3600" dirty="0">
                <a:latin typeface="+mj-lt"/>
                <a:ea typeface="+mj-ea"/>
                <a:cs typeface="+mj-cs"/>
                <a:sym typeface="Calibri"/>
              </a:rPr>
              <a:t>: التسجيلات الصوتية الإرشادية للمتاحف، والأماكن السياحية</a:t>
            </a:r>
          </a:p>
        </p:txBody>
      </p:sp>
      <p:sp>
        <p:nvSpPr>
          <p:cNvPr id="4" name="Google Shape;151;p6">
            <a:extLst>
              <a:ext uri="{FF2B5EF4-FFF2-40B4-BE49-F238E27FC236}">
                <a16:creationId xmlns:a16="http://schemas.microsoft.com/office/drawing/2014/main" id="{7DD0F41B-849C-9622-A926-9C223BFE172E}"/>
              </a:ext>
            </a:extLst>
          </p:cNvPr>
          <p:cNvSpPr/>
          <p:nvPr/>
        </p:nvSpPr>
        <p:spPr>
          <a:xfrm>
            <a:off x="2216523" y="1484847"/>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Sakkal Majalla"/>
                <a:ea typeface="Sakkal Majalla"/>
                <a:cs typeface="Sakkal Majalla"/>
                <a:sym typeface="Sakkal Majalla"/>
              </a:rPr>
              <a:t>5- البيانات الصوتية</a:t>
            </a:r>
            <a:endParaRPr dirty="0">
              <a:solidFill>
                <a:srgbClr val="ED7D31"/>
              </a:solidFill>
            </a:endParaRPr>
          </a:p>
        </p:txBody>
      </p:sp>
      <p:pic>
        <p:nvPicPr>
          <p:cNvPr id="5" name="صورة 4">
            <a:extLst>
              <a:ext uri="{FF2B5EF4-FFF2-40B4-BE49-F238E27FC236}">
                <a16:creationId xmlns:a16="http://schemas.microsoft.com/office/drawing/2014/main" id="{BF3083A8-EFA0-C1B1-A195-FDC70E4D2091}"/>
              </a:ext>
            </a:extLst>
          </p:cNvPr>
          <p:cNvPicPr>
            <a:picLocks noChangeAspect="1"/>
          </p:cNvPicPr>
          <p:nvPr/>
        </p:nvPicPr>
        <p:blipFill rotWithShape="1">
          <a:blip r:embed="rId2">
            <a:extLst>
              <a:ext uri="{28A0092B-C50C-407E-A947-70E740481C1C}">
                <a14:useLocalDpi xmlns:a14="http://schemas.microsoft.com/office/drawing/2010/main" val="0"/>
              </a:ext>
            </a:extLst>
          </a:blip>
          <a:srcRect t="18143" r="48843"/>
          <a:stretch/>
        </p:blipFill>
        <p:spPr>
          <a:xfrm>
            <a:off x="4956851" y="4685076"/>
            <a:ext cx="2278298" cy="2050636"/>
          </a:xfrm>
          <a:prstGeom prst="rect">
            <a:avLst/>
          </a:prstGeom>
        </p:spPr>
      </p:pic>
      <p:sp>
        <p:nvSpPr>
          <p:cNvPr id="6" name="Google Shape;151;p6">
            <a:extLst>
              <a:ext uri="{FF2B5EF4-FFF2-40B4-BE49-F238E27FC236}">
                <a16:creationId xmlns:a16="http://schemas.microsoft.com/office/drawing/2014/main" id="{D05CB1C5-2FAE-AD0E-7545-00BA2C0C3D6F}"/>
              </a:ext>
            </a:extLst>
          </p:cNvPr>
          <p:cNvSpPr/>
          <p:nvPr/>
        </p:nvSpPr>
        <p:spPr>
          <a:xfrm>
            <a:off x="2216460"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أنــــــــــــــــــــــــــواع البـــــــــــــــيـــــــــــــــــــانــــــــــــــــــــات</a:t>
            </a:r>
            <a:endParaRPr dirty="0"/>
          </a:p>
        </p:txBody>
      </p:sp>
    </p:spTree>
    <p:extLst>
      <p:ext uri="{BB962C8B-B14F-4D97-AF65-F5344CB8AC3E}">
        <p14:creationId xmlns:p14="http://schemas.microsoft.com/office/powerpoint/2010/main" val="41583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E8FCE1A-3967-553A-6A25-317310A45735}"/>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a:off x="7209712" y="1810843"/>
            <a:ext cx="3363517" cy="767464"/>
          </a:xfrm>
          <a:prstGeom prst="rect">
            <a:avLst/>
          </a:prstGeom>
        </p:spPr>
      </p:pic>
      <p:sp>
        <p:nvSpPr>
          <p:cNvPr id="3" name="Google Shape;125;p5">
            <a:extLst>
              <a:ext uri="{FF2B5EF4-FFF2-40B4-BE49-F238E27FC236}">
                <a16:creationId xmlns:a16="http://schemas.microsoft.com/office/drawing/2014/main" id="{23398845-3B84-18BC-8914-E5DFD05D2F12}"/>
              </a:ext>
            </a:extLst>
          </p:cNvPr>
          <p:cNvSpPr txBox="1">
            <a:spLocks/>
          </p:cNvSpPr>
          <p:nvPr/>
        </p:nvSpPr>
        <p:spPr>
          <a:xfrm>
            <a:off x="6776354" y="1870009"/>
            <a:ext cx="3370217" cy="603794"/>
          </a:xfrm>
          <a:prstGeom prst="rect">
            <a:avLst/>
          </a:prstGeom>
          <a:noFill/>
          <a:ln>
            <a:noFill/>
          </a:ln>
        </p:spPr>
        <p:txBody>
          <a:bodyPr spcFirstLastPara="1" wrap="square" lIns="91425" tIns="45700" rIns="91425" bIns="45700" anchor="ctr" anchorCtr="0">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البيانات الرقمية</a:t>
            </a:r>
            <a:endParaRPr lang="ar-SA" sz="3600" dirty="0">
              <a:solidFill>
                <a:schemeClr val="bg1"/>
              </a:solidFill>
            </a:endParaRPr>
          </a:p>
        </p:txBody>
      </p:sp>
      <p:sp>
        <p:nvSpPr>
          <p:cNvPr id="4" name="Google Shape;151;p6">
            <a:extLst>
              <a:ext uri="{FF2B5EF4-FFF2-40B4-BE49-F238E27FC236}">
                <a16:creationId xmlns:a16="http://schemas.microsoft.com/office/drawing/2014/main" id="{769E2F49-F691-05BD-2DF4-61CEABDDE3A5}"/>
              </a:ext>
            </a:extLst>
          </p:cNvPr>
          <p:cNvSpPr/>
          <p:nvPr/>
        </p:nvSpPr>
        <p:spPr>
          <a:xfrm rot="16200000">
            <a:off x="9161975" y="3131940"/>
            <a:ext cx="5288098" cy="551994"/>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dirty="0">
                <a:solidFill>
                  <a:schemeClr val="bg1"/>
                </a:solidFill>
                <a:latin typeface="Sakkal Majalla"/>
                <a:ea typeface="Sakkal Majalla"/>
                <a:cs typeface="Sakkal Majalla"/>
                <a:sym typeface="Sakkal Majalla"/>
              </a:rPr>
              <a:t>أنـــــــــــــــــــــــــــــــــــواع الـــــــــــــــــبـــــــــــــــــــــيـــــــــــــــانــــــــــــــــــــــــات</a:t>
            </a:r>
            <a:endParaRPr sz="1200" dirty="0">
              <a:solidFill>
                <a:schemeClr val="bg1"/>
              </a:solidFill>
            </a:endParaRPr>
          </a:p>
        </p:txBody>
      </p:sp>
      <p:sp>
        <p:nvSpPr>
          <p:cNvPr id="5" name="Google Shape;151;p6">
            <a:extLst>
              <a:ext uri="{FF2B5EF4-FFF2-40B4-BE49-F238E27FC236}">
                <a16:creationId xmlns:a16="http://schemas.microsoft.com/office/drawing/2014/main" id="{F23B4B18-A855-E43D-963B-4D8BA9875E17}"/>
              </a:ext>
            </a:extLst>
          </p:cNvPr>
          <p:cNvSpPr/>
          <p:nvPr/>
        </p:nvSpPr>
        <p:spPr>
          <a:xfrm rot="16200000">
            <a:off x="-1313641" y="3138832"/>
            <a:ext cx="3173509" cy="551992"/>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dirty="0">
                <a:solidFill>
                  <a:schemeClr val="bg1"/>
                </a:solidFill>
                <a:latin typeface="Sakkal Majalla"/>
                <a:ea typeface="Sakkal Majalla"/>
                <a:cs typeface="Sakkal Majalla"/>
                <a:sym typeface="Sakkal Majalla"/>
              </a:rPr>
              <a:t>استراتيجية خرائط المفاهيم</a:t>
            </a:r>
            <a:endParaRPr sz="1050" dirty="0">
              <a:solidFill>
                <a:schemeClr val="bg1"/>
              </a:solidFill>
            </a:endParaRPr>
          </a:p>
        </p:txBody>
      </p:sp>
      <p:pic>
        <p:nvPicPr>
          <p:cNvPr id="6" name="صورة 5">
            <a:extLst>
              <a:ext uri="{FF2B5EF4-FFF2-40B4-BE49-F238E27FC236}">
                <a16:creationId xmlns:a16="http://schemas.microsoft.com/office/drawing/2014/main" id="{D178B72B-68BB-B302-0F52-039B85B9EA7C}"/>
              </a:ext>
            </a:extLst>
          </p:cNvPr>
          <p:cNvPicPr>
            <a:picLocks noChangeAspect="1"/>
          </p:cNvPicPr>
          <p:nvPr/>
        </p:nvPicPr>
        <p:blipFill rotWithShape="1">
          <a:blip r:embed="rId3">
            <a:extLst>
              <a:ext uri="{28A0092B-C50C-407E-A947-70E740481C1C}">
                <a14:useLocalDpi xmlns:a14="http://schemas.microsoft.com/office/drawing/2010/main" val="0"/>
              </a:ext>
            </a:extLst>
          </a:blip>
          <a:srcRect l="29678" t="28627" r="30357" b="28169"/>
          <a:stretch/>
        </p:blipFill>
        <p:spPr>
          <a:xfrm>
            <a:off x="9959243" y="2038130"/>
            <a:ext cx="487716" cy="296573"/>
          </a:xfrm>
          <a:prstGeom prst="rect">
            <a:avLst/>
          </a:prstGeom>
        </p:spPr>
      </p:pic>
      <p:pic>
        <p:nvPicPr>
          <p:cNvPr id="7" name="صورة 6">
            <a:extLst>
              <a:ext uri="{FF2B5EF4-FFF2-40B4-BE49-F238E27FC236}">
                <a16:creationId xmlns:a16="http://schemas.microsoft.com/office/drawing/2014/main" id="{E5124297-1B87-0570-B0EE-310F554EB519}"/>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a:off x="7209710" y="4213510"/>
            <a:ext cx="3363517" cy="767464"/>
          </a:xfrm>
          <a:prstGeom prst="rect">
            <a:avLst/>
          </a:prstGeom>
        </p:spPr>
      </p:pic>
      <p:pic>
        <p:nvPicPr>
          <p:cNvPr id="8" name="صورة 7">
            <a:extLst>
              <a:ext uri="{FF2B5EF4-FFF2-40B4-BE49-F238E27FC236}">
                <a16:creationId xmlns:a16="http://schemas.microsoft.com/office/drawing/2014/main" id="{A3BA05C5-77A8-3D53-8E60-FD32583D32A9}"/>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a:off x="7209711" y="2937179"/>
            <a:ext cx="3363517" cy="767464"/>
          </a:xfrm>
          <a:prstGeom prst="rect">
            <a:avLst/>
          </a:prstGeom>
        </p:spPr>
      </p:pic>
      <p:sp>
        <p:nvSpPr>
          <p:cNvPr id="9" name="Google Shape;125;p5">
            <a:extLst>
              <a:ext uri="{FF2B5EF4-FFF2-40B4-BE49-F238E27FC236}">
                <a16:creationId xmlns:a16="http://schemas.microsoft.com/office/drawing/2014/main" id="{1C0BF99D-CA36-D2B2-DC53-6E89510E1E24}"/>
              </a:ext>
            </a:extLst>
          </p:cNvPr>
          <p:cNvSpPr txBox="1">
            <a:spLocks/>
          </p:cNvSpPr>
          <p:nvPr/>
        </p:nvSpPr>
        <p:spPr>
          <a:xfrm>
            <a:off x="6776354" y="2970901"/>
            <a:ext cx="3370217" cy="603794"/>
          </a:xfrm>
          <a:prstGeom prst="rect">
            <a:avLst/>
          </a:prstGeom>
          <a:noFill/>
          <a:ln>
            <a:noFill/>
          </a:ln>
        </p:spPr>
        <p:txBody>
          <a:bodyPr spcFirstLastPara="1" wrap="square" lIns="91425" tIns="45700" rIns="91425" bIns="45700" anchor="ctr" anchorCtr="0">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البيانات النصية</a:t>
            </a:r>
            <a:endParaRPr lang="ar-SA" sz="3600" dirty="0">
              <a:solidFill>
                <a:schemeClr val="bg1"/>
              </a:solidFill>
            </a:endParaRPr>
          </a:p>
        </p:txBody>
      </p:sp>
      <p:sp>
        <p:nvSpPr>
          <p:cNvPr id="10" name="Google Shape;125;p5">
            <a:extLst>
              <a:ext uri="{FF2B5EF4-FFF2-40B4-BE49-F238E27FC236}">
                <a16:creationId xmlns:a16="http://schemas.microsoft.com/office/drawing/2014/main" id="{84C0A987-10DA-7F45-02BF-271FFC431F2C}"/>
              </a:ext>
            </a:extLst>
          </p:cNvPr>
          <p:cNvSpPr txBox="1">
            <a:spLocks/>
          </p:cNvSpPr>
          <p:nvPr/>
        </p:nvSpPr>
        <p:spPr>
          <a:xfrm>
            <a:off x="6776353" y="4275019"/>
            <a:ext cx="3370217" cy="603794"/>
          </a:xfrm>
          <a:prstGeom prst="rect">
            <a:avLst/>
          </a:prstGeom>
          <a:noFill/>
          <a:ln>
            <a:noFill/>
          </a:ln>
        </p:spPr>
        <p:txBody>
          <a:bodyPr spcFirstLastPara="1" wrap="square" lIns="91425" tIns="45700" rIns="91425" bIns="45700" anchor="ctr" anchorCtr="0">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الأبجدية الرقمية</a:t>
            </a:r>
            <a:endParaRPr lang="ar-SA" sz="3600" dirty="0">
              <a:solidFill>
                <a:schemeClr val="bg1"/>
              </a:solidFill>
            </a:endParaRPr>
          </a:p>
        </p:txBody>
      </p:sp>
      <p:pic>
        <p:nvPicPr>
          <p:cNvPr id="11" name="صورة 10">
            <a:extLst>
              <a:ext uri="{FF2B5EF4-FFF2-40B4-BE49-F238E27FC236}">
                <a16:creationId xmlns:a16="http://schemas.microsoft.com/office/drawing/2014/main" id="{4DAC657F-B17B-180B-8902-63358E553443}"/>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flipH="1">
            <a:off x="1653630" y="1806487"/>
            <a:ext cx="3363517" cy="767464"/>
          </a:xfrm>
          <a:prstGeom prst="rect">
            <a:avLst/>
          </a:prstGeom>
        </p:spPr>
      </p:pic>
      <p:pic>
        <p:nvPicPr>
          <p:cNvPr id="12" name="صورة 11">
            <a:extLst>
              <a:ext uri="{FF2B5EF4-FFF2-40B4-BE49-F238E27FC236}">
                <a16:creationId xmlns:a16="http://schemas.microsoft.com/office/drawing/2014/main" id="{D356AAF9-3F4D-D7E6-FC37-C9BB9187DB0A}"/>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flipH="1">
            <a:off x="1653628" y="4209154"/>
            <a:ext cx="3363517" cy="767464"/>
          </a:xfrm>
          <a:prstGeom prst="rect">
            <a:avLst/>
          </a:prstGeom>
        </p:spPr>
      </p:pic>
      <p:pic>
        <p:nvPicPr>
          <p:cNvPr id="13" name="صورة 12">
            <a:extLst>
              <a:ext uri="{FF2B5EF4-FFF2-40B4-BE49-F238E27FC236}">
                <a16:creationId xmlns:a16="http://schemas.microsoft.com/office/drawing/2014/main" id="{97743A8E-3BE8-EEEB-EA8A-EDAD15E7D46E}"/>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flipH="1">
            <a:off x="1653629" y="2932823"/>
            <a:ext cx="3363517" cy="767464"/>
          </a:xfrm>
          <a:prstGeom prst="rect">
            <a:avLst/>
          </a:prstGeom>
        </p:spPr>
      </p:pic>
      <p:sp>
        <p:nvSpPr>
          <p:cNvPr id="14" name="Google Shape;125;p5">
            <a:extLst>
              <a:ext uri="{FF2B5EF4-FFF2-40B4-BE49-F238E27FC236}">
                <a16:creationId xmlns:a16="http://schemas.microsoft.com/office/drawing/2014/main" id="{DB9E6143-B5DC-A74B-45F4-73CEC06EB9C4}"/>
              </a:ext>
            </a:extLst>
          </p:cNvPr>
          <p:cNvSpPr txBox="1">
            <a:spLocks/>
          </p:cNvSpPr>
          <p:nvPr/>
        </p:nvSpPr>
        <p:spPr>
          <a:xfrm>
            <a:off x="2026361" y="1843883"/>
            <a:ext cx="3370217" cy="603794"/>
          </a:xfrm>
          <a:prstGeom prst="rect">
            <a:avLst/>
          </a:prstGeom>
          <a:noFill/>
          <a:ln>
            <a:noFill/>
          </a:ln>
        </p:spPr>
        <p:txBody>
          <a:bodyPr spcFirstLastPara="1" wrap="square" lIns="91425" tIns="45700" rIns="91425" bIns="45700" anchor="ctr" anchorCtr="0">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البيانات الرسومية</a:t>
            </a:r>
            <a:endParaRPr lang="ar-SA" sz="3600" dirty="0">
              <a:solidFill>
                <a:schemeClr val="bg1"/>
              </a:solidFill>
            </a:endParaRPr>
          </a:p>
        </p:txBody>
      </p:sp>
      <p:sp>
        <p:nvSpPr>
          <p:cNvPr id="15" name="Google Shape;125;p5">
            <a:extLst>
              <a:ext uri="{FF2B5EF4-FFF2-40B4-BE49-F238E27FC236}">
                <a16:creationId xmlns:a16="http://schemas.microsoft.com/office/drawing/2014/main" id="{21F90F0E-2356-05FD-25AA-72BE5D5B5F7A}"/>
              </a:ext>
            </a:extLst>
          </p:cNvPr>
          <p:cNvSpPr txBox="1">
            <a:spLocks/>
          </p:cNvSpPr>
          <p:nvPr/>
        </p:nvSpPr>
        <p:spPr>
          <a:xfrm>
            <a:off x="2054118" y="2956943"/>
            <a:ext cx="3370217" cy="603794"/>
          </a:xfrm>
          <a:prstGeom prst="rect">
            <a:avLst/>
          </a:prstGeom>
          <a:noFill/>
          <a:ln>
            <a:noFill/>
          </a:ln>
        </p:spPr>
        <p:txBody>
          <a:bodyPr spcFirstLastPara="1" wrap="square" lIns="91425" tIns="45700" rIns="91425" bIns="45700" anchor="ctr" anchorCtr="0">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البيانات الصوتية</a:t>
            </a:r>
            <a:endParaRPr lang="ar-SA" sz="3600" dirty="0">
              <a:solidFill>
                <a:schemeClr val="bg1"/>
              </a:solidFill>
            </a:endParaRPr>
          </a:p>
        </p:txBody>
      </p:sp>
      <p:sp>
        <p:nvSpPr>
          <p:cNvPr id="16" name="Google Shape;125;p5">
            <a:extLst>
              <a:ext uri="{FF2B5EF4-FFF2-40B4-BE49-F238E27FC236}">
                <a16:creationId xmlns:a16="http://schemas.microsoft.com/office/drawing/2014/main" id="{7F76C545-A88A-36D1-FE4D-A81E0132CF14}"/>
              </a:ext>
            </a:extLst>
          </p:cNvPr>
          <p:cNvSpPr txBox="1">
            <a:spLocks/>
          </p:cNvSpPr>
          <p:nvPr/>
        </p:nvSpPr>
        <p:spPr>
          <a:xfrm>
            <a:off x="2087320" y="4244182"/>
            <a:ext cx="3370217" cy="603794"/>
          </a:xfrm>
          <a:prstGeom prst="rect">
            <a:avLst/>
          </a:prstGeom>
          <a:noFill/>
          <a:ln>
            <a:noFill/>
          </a:ln>
        </p:spPr>
        <p:txBody>
          <a:bodyPr spcFirstLastPara="1" wrap="square" lIns="91425" tIns="45700" rIns="91425" bIns="45700" anchor="ctr" anchorCtr="0">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مقاطع الفيديو</a:t>
            </a:r>
            <a:endParaRPr lang="ar-SA" sz="3600" dirty="0">
              <a:solidFill>
                <a:schemeClr val="bg1"/>
              </a:solidFill>
            </a:endParaRPr>
          </a:p>
        </p:txBody>
      </p:sp>
      <p:pic>
        <p:nvPicPr>
          <p:cNvPr id="17" name="صورة 16">
            <a:extLst>
              <a:ext uri="{FF2B5EF4-FFF2-40B4-BE49-F238E27FC236}">
                <a16:creationId xmlns:a16="http://schemas.microsoft.com/office/drawing/2014/main" id="{AE7371BF-68D0-BA45-265D-76E26D6779D3}"/>
              </a:ext>
            </a:extLst>
          </p:cNvPr>
          <p:cNvPicPr>
            <a:picLocks noChangeAspect="1"/>
          </p:cNvPicPr>
          <p:nvPr/>
        </p:nvPicPr>
        <p:blipFill rotWithShape="1">
          <a:blip r:embed="rId4">
            <a:extLst>
              <a:ext uri="{28A0092B-C50C-407E-A947-70E740481C1C}">
                <a14:useLocalDpi xmlns:a14="http://schemas.microsoft.com/office/drawing/2010/main" val="0"/>
              </a:ext>
            </a:extLst>
          </a:blip>
          <a:srcRect l="26571" t="28885" r="27465" b="28267"/>
          <a:stretch/>
        </p:blipFill>
        <p:spPr>
          <a:xfrm>
            <a:off x="9941890" y="3183786"/>
            <a:ext cx="492065" cy="258018"/>
          </a:xfrm>
          <a:prstGeom prst="rect">
            <a:avLst/>
          </a:prstGeom>
        </p:spPr>
      </p:pic>
      <p:pic>
        <p:nvPicPr>
          <p:cNvPr id="18" name="صورة 17">
            <a:extLst>
              <a:ext uri="{FF2B5EF4-FFF2-40B4-BE49-F238E27FC236}">
                <a16:creationId xmlns:a16="http://schemas.microsoft.com/office/drawing/2014/main" id="{C9CAEA4F-1DA9-49C2-8469-B0E48E45898F}"/>
              </a:ext>
            </a:extLst>
          </p:cNvPr>
          <p:cNvPicPr>
            <a:picLocks noChangeAspect="1"/>
          </p:cNvPicPr>
          <p:nvPr/>
        </p:nvPicPr>
        <p:blipFill rotWithShape="1">
          <a:blip r:embed="rId5">
            <a:extLst>
              <a:ext uri="{28A0092B-C50C-407E-A947-70E740481C1C}">
                <a14:useLocalDpi xmlns:a14="http://schemas.microsoft.com/office/drawing/2010/main" val="0"/>
              </a:ext>
            </a:extLst>
          </a:blip>
          <a:srcRect l="6928" t="33210" r="61964" b="22667"/>
          <a:stretch/>
        </p:blipFill>
        <p:spPr>
          <a:xfrm>
            <a:off x="9922865" y="4389812"/>
            <a:ext cx="469014" cy="374207"/>
          </a:xfrm>
          <a:prstGeom prst="rect">
            <a:avLst/>
          </a:prstGeom>
        </p:spPr>
      </p:pic>
      <p:pic>
        <p:nvPicPr>
          <p:cNvPr id="19" name="صورة 18">
            <a:extLst>
              <a:ext uri="{FF2B5EF4-FFF2-40B4-BE49-F238E27FC236}">
                <a16:creationId xmlns:a16="http://schemas.microsoft.com/office/drawing/2014/main" id="{4B1315C8-5803-A99F-3E10-99AB9A7F8EBD}"/>
              </a:ext>
            </a:extLst>
          </p:cNvPr>
          <p:cNvPicPr>
            <a:picLocks noChangeAspect="1"/>
          </p:cNvPicPr>
          <p:nvPr/>
        </p:nvPicPr>
        <p:blipFill rotWithShape="1">
          <a:blip r:embed="rId6">
            <a:extLst>
              <a:ext uri="{28A0092B-C50C-407E-A947-70E740481C1C}">
                <a14:useLocalDpi xmlns:a14="http://schemas.microsoft.com/office/drawing/2010/main" val="0"/>
              </a:ext>
            </a:extLst>
          </a:blip>
          <a:srcRect l="32572" t="28885" r="32389" b="24840"/>
          <a:stretch/>
        </p:blipFill>
        <p:spPr>
          <a:xfrm>
            <a:off x="1795536" y="2031679"/>
            <a:ext cx="411483" cy="305677"/>
          </a:xfrm>
          <a:prstGeom prst="rect">
            <a:avLst/>
          </a:prstGeom>
        </p:spPr>
      </p:pic>
      <p:pic>
        <p:nvPicPr>
          <p:cNvPr id="20" name="صورة 19">
            <a:extLst>
              <a:ext uri="{FF2B5EF4-FFF2-40B4-BE49-F238E27FC236}">
                <a16:creationId xmlns:a16="http://schemas.microsoft.com/office/drawing/2014/main" id="{846AFDE9-0F48-4CDE-F47E-D04919EA77D0}"/>
              </a:ext>
            </a:extLst>
          </p:cNvPr>
          <p:cNvPicPr>
            <a:picLocks noChangeAspect="1"/>
          </p:cNvPicPr>
          <p:nvPr/>
        </p:nvPicPr>
        <p:blipFill rotWithShape="1">
          <a:blip r:embed="rId7">
            <a:extLst>
              <a:ext uri="{28A0092B-C50C-407E-A947-70E740481C1C}">
                <a14:useLocalDpi xmlns:a14="http://schemas.microsoft.com/office/drawing/2010/main" val="0"/>
              </a:ext>
            </a:extLst>
          </a:blip>
          <a:srcRect l="30321" t="28791" r="30464" b="27070"/>
          <a:stretch/>
        </p:blipFill>
        <p:spPr>
          <a:xfrm>
            <a:off x="1759789" y="3128393"/>
            <a:ext cx="619574" cy="392278"/>
          </a:xfrm>
          <a:prstGeom prst="rect">
            <a:avLst/>
          </a:prstGeom>
        </p:spPr>
      </p:pic>
      <p:pic>
        <p:nvPicPr>
          <p:cNvPr id="21" name="صورة 20">
            <a:extLst>
              <a:ext uri="{FF2B5EF4-FFF2-40B4-BE49-F238E27FC236}">
                <a16:creationId xmlns:a16="http://schemas.microsoft.com/office/drawing/2014/main" id="{81875602-D15E-FE16-E26B-D9F6FA4955FC}"/>
              </a:ext>
            </a:extLst>
          </p:cNvPr>
          <p:cNvPicPr>
            <a:picLocks noChangeAspect="1"/>
          </p:cNvPicPr>
          <p:nvPr/>
        </p:nvPicPr>
        <p:blipFill rotWithShape="1">
          <a:blip r:embed="rId8">
            <a:extLst>
              <a:ext uri="{28A0092B-C50C-407E-A947-70E740481C1C}">
                <a14:useLocalDpi xmlns:a14="http://schemas.microsoft.com/office/drawing/2010/main" val="0"/>
              </a:ext>
            </a:extLst>
          </a:blip>
          <a:srcRect l="31607" t="26656" r="34735" b="27070"/>
          <a:stretch/>
        </p:blipFill>
        <p:spPr>
          <a:xfrm>
            <a:off x="1777061" y="4402782"/>
            <a:ext cx="467112" cy="361237"/>
          </a:xfrm>
          <a:prstGeom prst="rect">
            <a:avLst/>
          </a:prstGeom>
        </p:spPr>
      </p:pic>
    </p:spTree>
    <p:extLst>
      <p:ext uri="{BB962C8B-B14F-4D97-AF65-F5344CB8AC3E}">
        <p14:creationId xmlns:p14="http://schemas.microsoft.com/office/powerpoint/2010/main" val="37114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4;p21">
            <a:extLst>
              <a:ext uri="{FF2B5EF4-FFF2-40B4-BE49-F238E27FC236}">
                <a16:creationId xmlns:a16="http://schemas.microsoft.com/office/drawing/2014/main" id="{321E1350-987B-1052-4453-8071D870F322}"/>
              </a:ext>
            </a:extLst>
          </p:cNvPr>
          <p:cNvSpPr/>
          <p:nvPr/>
        </p:nvSpPr>
        <p:spPr>
          <a:xfrm>
            <a:off x="1" y="2187020"/>
            <a:ext cx="12191999" cy="2531432"/>
          </a:xfrm>
          <a:prstGeom prst="rect">
            <a:avLst/>
          </a:prstGeom>
          <a:noFill/>
          <a:ln>
            <a:noFill/>
          </a:ln>
        </p:spPr>
        <p:txBody>
          <a:bodyPr spcFirstLastPara="1" wrap="square" lIns="68575" tIns="34275" rIns="68575" bIns="34275" anchor="t" anchorCtr="0">
            <a:spAutoFit/>
          </a:bodyPr>
          <a:lstStyle/>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ما الفرق بين عرض بيانات عن أماكن سياحية في </a:t>
            </a:r>
            <a:r>
              <a:rPr lang="ar-SA" sz="4000" b="1" dirty="0">
                <a:solidFill>
                  <a:schemeClr val="tx1">
                    <a:lumMod val="85000"/>
                    <a:lumOff val="15000"/>
                  </a:schemeClr>
                </a:solidFill>
                <a:latin typeface="Calibri"/>
                <a:ea typeface="Calibri"/>
                <a:cs typeface="Calibri"/>
                <a:sym typeface="Calibri"/>
              </a:rPr>
              <a:t>مجلة مطبوعة  </a:t>
            </a:r>
          </a:p>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وعرضها على </a:t>
            </a:r>
            <a:r>
              <a:rPr lang="ar-SA" sz="4000" b="1" dirty="0">
                <a:solidFill>
                  <a:schemeClr val="tx1">
                    <a:lumMod val="85000"/>
                    <a:lumOff val="15000"/>
                  </a:schemeClr>
                </a:solidFill>
                <a:latin typeface="Calibri"/>
                <a:ea typeface="Calibri"/>
                <a:cs typeface="Calibri"/>
                <a:sym typeface="Calibri"/>
              </a:rPr>
              <a:t>موقع الكتروني </a:t>
            </a:r>
            <a:r>
              <a:rPr lang="ar-SA" sz="4000" b="1" dirty="0">
                <a:solidFill>
                  <a:srgbClr val="ED7D31"/>
                </a:solidFill>
                <a:latin typeface="Calibri"/>
                <a:ea typeface="Calibri"/>
                <a:cs typeface="Calibri"/>
                <a:sym typeface="Calibri"/>
              </a:rPr>
              <a:t>؟!!</a:t>
            </a:r>
            <a:endParaRPr sz="1600" b="1" dirty="0">
              <a:solidFill>
                <a:srgbClr val="ED7D31"/>
              </a:solidFill>
            </a:endParaRPr>
          </a:p>
        </p:txBody>
      </p:sp>
      <p:sp>
        <p:nvSpPr>
          <p:cNvPr id="3" name="Google Shape;435;p21">
            <a:extLst>
              <a:ext uri="{FF2B5EF4-FFF2-40B4-BE49-F238E27FC236}">
                <a16:creationId xmlns:a16="http://schemas.microsoft.com/office/drawing/2014/main" id="{E3894872-494C-B935-9AFA-440C5BA95D6B}"/>
              </a:ext>
            </a:extLst>
          </p:cNvPr>
          <p:cNvSpPr/>
          <p:nvPr/>
        </p:nvSpPr>
        <p:spPr>
          <a:xfrm>
            <a:off x="-164800" y="2243907"/>
            <a:ext cx="12396715" cy="2531432"/>
          </a:xfrm>
          <a:prstGeom prst="rect">
            <a:avLst/>
          </a:prstGeom>
          <a:noFill/>
          <a:ln>
            <a:noFill/>
          </a:ln>
        </p:spPr>
        <p:txBody>
          <a:bodyPr spcFirstLastPara="1" wrap="square" lIns="68575" tIns="34275" rIns="68575" bIns="34275" anchor="t" anchorCtr="0">
            <a:spAutoFit/>
          </a:bodyPr>
          <a:lstStyle/>
          <a:p>
            <a:pPr marL="0" marR="0" lvl="0" indent="0" algn="ctr" rtl="1">
              <a:lnSpc>
                <a:spcPct val="200000"/>
              </a:lnSpc>
              <a:spcBef>
                <a:spcPts val="0"/>
              </a:spcBef>
              <a:spcAft>
                <a:spcPts val="0"/>
              </a:spcAft>
              <a:buNone/>
            </a:pPr>
            <a:r>
              <a:rPr lang="ar-SA" sz="4000" b="1" dirty="0">
                <a:solidFill>
                  <a:schemeClr val="tx1">
                    <a:lumMod val="85000"/>
                    <a:lumOff val="15000"/>
                  </a:schemeClr>
                </a:solidFill>
                <a:latin typeface="Calibri"/>
                <a:ea typeface="Calibri"/>
                <a:cs typeface="Calibri"/>
                <a:sym typeface="Calibri"/>
              </a:rPr>
              <a:t>البيانات في المجلة ثابتة </a:t>
            </a:r>
            <a:r>
              <a:rPr lang="ar-SA" sz="4000" b="1" dirty="0" err="1">
                <a:solidFill>
                  <a:schemeClr val="tx1">
                    <a:lumMod val="85000"/>
                    <a:lumOff val="15000"/>
                  </a:schemeClr>
                </a:solidFill>
                <a:latin typeface="Calibri"/>
                <a:ea typeface="Calibri"/>
                <a:cs typeface="Calibri"/>
                <a:sym typeface="Calibri"/>
              </a:rPr>
              <a:t>ولاتتغير</a:t>
            </a:r>
            <a:r>
              <a:rPr lang="ar-SA" sz="4000" b="1" dirty="0">
                <a:solidFill>
                  <a:schemeClr val="tx1">
                    <a:lumMod val="85000"/>
                    <a:lumOff val="15000"/>
                  </a:schemeClr>
                </a:solidFill>
                <a:latin typeface="Calibri"/>
                <a:ea typeface="Calibri"/>
                <a:cs typeface="Calibri"/>
                <a:sym typeface="Calibri"/>
              </a:rPr>
              <a:t> بعد طباعتها</a:t>
            </a:r>
            <a:endParaRPr sz="4000" b="1" dirty="0">
              <a:solidFill>
                <a:schemeClr val="tx1">
                  <a:lumMod val="85000"/>
                  <a:lumOff val="15000"/>
                </a:schemeClr>
              </a:solidFill>
              <a:latin typeface="Calibri"/>
              <a:ea typeface="Calibri"/>
              <a:cs typeface="Calibri"/>
            </a:endParaRPr>
          </a:p>
          <a:p>
            <a:pPr marL="0" marR="0" lvl="0" indent="0" algn="ctr" rtl="1">
              <a:lnSpc>
                <a:spcPct val="200000"/>
              </a:lnSpc>
              <a:spcBef>
                <a:spcPts val="0"/>
              </a:spcBef>
              <a:spcAft>
                <a:spcPts val="0"/>
              </a:spcAft>
              <a:buNone/>
            </a:pPr>
            <a:r>
              <a:rPr lang="ar-SA" sz="4000" b="1" dirty="0">
                <a:solidFill>
                  <a:schemeClr val="tx1">
                    <a:lumMod val="85000"/>
                    <a:lumOff val="15000"/>
                  </a:schemeClr>
                </a:solidFill>
                <a:latin typeface="Calibri"/>
                <a:ea typeface="Calibri"/>
                <a:cs typeface="Calibri"/>
                <a:sym typeface="Calibri"/>
              </a:rPr>
              <a:t>أما البيانات في الموقع يمكن أن </a:t>
            </a:r>
            <a:r>
              <a:rPr lang="ar-SA" sz="4000" b="1" dirty="0" err="1">
                <a:solidFill>
                  <a:schemeClr val="tx1">
                    <a:lumMod val="85000"/>
                    <a:lumOff val="15000"/>
                  </a:schemeClr>
                </a:solidFill>
                <a:latin typeface="Calibri"/>
                <a:ea typeface="Calibri"/>
                <a:cs typeface="Calibri"/>
                <a:sym typeface="Calibri"/>
              </a:rPr>
              <a:t>تتغيرو</a:t>
            </a:r>
            <a:r>
              <a:rPr lang="ar-SA" sz="4000" b="1" dirty="0">
                <a:solidFill>
                  <a:schemeClr val="tx1">
                    <a:lumMod val="85000"/>
                    <a:lumOff val="15000"/>
                  </a:schemeClr>
                </a:solidFill>
                <a:latin typeface="Calibri"/>
                <a:ea typeface="Calibri"/>
                <a:cs typeface="Calibri"/>
                <a:sym typeface="Calibri"/>
              </a:rPr>
              <a:t> نحدثها باستمرار</a:t>
            </a:r>
            <a:endParaRPr sz="4000" b="1" dirty="0">
              <a:solidFill>
                <a:schemeClr val="tx1">
                  <a:lumMod val="85000"/>
                  <a:lumOff val="15000"/>
                </a:schemeClr>
              </a:solidFill>
              <a:latin typeface="Calibri"/>
              <a:ea typeface="Calibri"/>
              <a:cs typeface="Calibri"/>
            </a:endParaRPr>
          </a:p>
        </p:txBody>
      </p:sp>
    </p:spTree>
    <p:extLst>
      <p:ext uri="{BB962C8B-B14F-4D97-AF65-F5344CB8AC3E}">
        <p14:creationId xmlns:p14="http://schemas.microsoft.com/office/powerpoint/2010/main" val="18988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2"/>
                                        </p:tgtEl>
                                        <p:attrNameLst>
                                          <p:attrName>ppt_w</p:attrName>
                                        </p:attrNameLst>
                                      </p:cBhvr>
                                      <p:tavLst>
                                        <p:tav tm="0">
                                          <p:val>
                                            <p:strVal val="#ppt_w"/>
                                          </p:val>
                                        </p:tav>
                                        <p:tav tm="100000">
                                          <p:val>
                                            <p:strVal val="0"/>
                                          </p:val>
                                        </p:tav>
                                      </p:tavLst>
                                    </p:anim>
                                    <p:anim calcmode="lin" valueType="num">
                                      <p:cBhvr additive="base">
                                        <p:cTn id="13" dur="500"/>
                                        <p:tgtEl>
                                          <p:spTgt spid="2"/>
                                        </p:tgtEl>
                                        <p:attrNameLst>
                                          <p:attrName>ppt_h</p:attrName>
                                        </p:attrNameLst>
                                      </p:cBhvr>
                                      <p:tavLst>
                                        <p:tav tm="0">
                                          <p:val>
                                            <p:strVal val="#ppt_h"/>
                                          </p:val>
                                        </p:tav>
                                        <p:tav tm="100000">
                                          <p:val>
                                            <p:strVal val="0"/>
                                          </p:val>
                                        </p:tav>
                                      </p:tavLst>
                                    </p:anim>
                                    <p:set>
                                      <p:cBhvr>
                                        <p:cTn id="14" dur="1" fill="hold">
                                          <p:stCondLst>
                                            <p:cond delay="500"/>
                                          </p:stCondLst>
                                        </p:cTn>
                                        <p:tgtEl>
                                          <p:spTgt spid="2"/>
                                        </p:tgtEl>
                                        <p:attrNameLst>
                                          <p:attrName>style.visibility</p:attrName>
                                        </p:attrNameLst>
                                      </p:cBhvr>
                                      <p:to>
                                        <p:strVal val="hidden"/>
                                      </p:to>
                                    </p:set>
                                  </p:childTnLst>
                                </p:cTn>
                              </p:par>
                            </p:childTnLst>
                          </p:cTn>
                        </p:par>
                        <p:par>
                          <p:cTn id="15" fill="hold">
                            <p:stCondLst>
                              <p:cond delay="501"/>
                            </p:stCondLst>
                            <p:childTnLst>
                              <p:par>
                                <p:cTn id="16" presetID="2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ppt_w</p:attrName>
                                        </p:attrNameLst>
                                      </p:cBhvr>
                                      <p:tavLst>
                                        <p:tav tm="0">
                                          <p:val>
                                            <p:strVal val="0"/>
                                          </p:val>
                                        </p:tav>
                                        <p:tav tm="100000">
                                          <p:val>
                                            <p:strVal val="#ppt_w"/>
                                          </p:val>
                                        </p:tav>
                                      </p:tavLst>
                                    </p:anim>
                                    <p:anim calcmode="lin" valueType="num">
                                      <p:cBhvr additive="base">
                                        <p:cTn id="19" dur="500"/>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DC96C0B0-3F76-E2AD-AD8C-9EC891260169}"/>
              </a:ext>
            </a:extLst>
          </p:cNvPr>
          <p:cNvSpPr/>
          <p:nvPr/>
        </p:nvSpPr>
        <p:spPr>
          <a:xfrm>
            <a:off x="2216523" y="2896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Calibri"/>
                <a:ea typeface="Calibri"/>
                <a:cs typeface="Calibri"/>
                <a:sym typeface="Calibri"/>
              </a:rPr>
              <a:t>ماذا سنتعلم !</a:t>
            </a:r>
            <a:endParaRPr dirty="0">
              <a:solidFill>
                <a:srgbClr val="ED7D31"/>
              </a:solidFill>
            </a:endParaRPr>
          </a:p>
        </p:txBody>
      </p:sp>
      <p:sp>
        <p:nvSpPr>
          <p:cNvPr id="3" name="Google Shape;109;p4">
            <a:extLst>
              <a:ext uri="{FF2B5EF4-FFF2-40B4-BE49-F238E27FC236}">
                <a16:creationId xmlns:a16="http://schemas.microsoft.com/office/drawing/2014/main" id="{845EA8F7-2F04-89A9-1BBE-27467D2EA1BC}"/>
              </a:ext>
            </a:extLst>
          </p:cNvPr>
          <p:cNvSpPr txBox="1"/>
          <p:nvPr/>
        </p:nvSpPr>
        <p:spPr>
          <a:xfrm>
            <a:off x="438146" y="2619623"/>
            <a:ext cx="10515600" cy="481925"/>
          </a:xfrm>
          <a:prstGeom prst="rect">
            <a:avLst/>
          </a:prstGeom>
          <a:noFill/>
          <a:ln>
            <a:noFill/>
          </a:ln>
        </p:spPr>
        <p:txBody>
          <a:bodyPr spcFirstLastPara="1" wrap="square" lIns="91425" tIns="45700" rIns="91425" bIns="45700" anchor="t" anchorCtr="0">
            <a:normAutofit lnSpcReduction="10000"/>
          </a:bodyPr>
          <a:lstStyle/>
          <a:p>
            <a:pPr marL="0" marR="0" lvl="0" indent="0" algn="r" rtl="1">
              <a:lnSpc>
                <a:spcPct val="90000"/>
              </a:lnSpc>
              <a:spcBef>
                <a:spcPts val="0"/>
              </a:spcBef>
              <a:spcAft>
                <a:spcPts val="0"/>
              </a:spcAft>
              <a:buClr>
                <a:schemeClr val="dk1"/>
              </a:buClr>
              <a:buSzPts val="2800"/>
              <a:buFont typeface="Arial"/>
              <a:buNone/>
            </a:pPr>
            <a:r>
              <a:rPr lang="ar-SA" sz="3200" b="0" i="0" u="none" strike="noStrike" cap="none" dirty="0">
                <a:solidFill>
                  <a:schemeClr val="dk1"/>
                </a:solidFill>
                <a:latin typeface="Calibri"/>
                <a:ea typeface="Calibri"/>
                <a:cs typeface="Calibri"/>
                <a:sym typeface="Calibri"/>
              </a:rPr>
              <a:t>فهم الفرق بين البيانات و المعلومات و المعرفة</a:t>
            </a:r>
            <a:endParaRPr sz="2000" dirty="0"/>
          </a:p>
        </p:txBody>
      </p:sp>
      <p:sp>
        <p:nvSpPr>
          <p:cNvPr id="5" name="Google Shape;113;p4">
            <a:extLst>
              <a:ext uri="{FF2B5EF4-FFF2-40B4-BE49-F238E27FC236}">
                <a16:creationId xmlns:a16="http://schemas.microsoft.com/office/drawing/2014/main" id="{1105770E-F58B-DE88-2B8F-053ADD361BDB}"/>
              </a:ext>
            </a:extLst>
          </p:cNvPr>
          <p:cNvSpPr/>
          <p:nvPr/>
        </p:nvSpPr>
        <p:spPr>
          <a:xfrm>
            <a:off x="11107270" y="2615937"/>
            <a:ext cx="525561" cy="407553"/>
          </a:xfrm>
          <a:prstGeom prst="flowChartAlternateProcess">
            <a:avLst/>
          </a:prstGeom>
          <a:solidFill>
            <a:srgbClr val="ED7D31"/>
          </a:solidFill>
          <a:ln w="12700" cap="flat" cmpd="sng">
            <a:solidFill>
              <a:srgbClr val="F9A8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latin typeface="Calibri"/>
                <a:ea typeface="Calibri"/>
                <a:cs typeface="Calibri"/>
                <a:sym typeface="Calibri"/>
              </a:rPr>
              <a:t>1</a:t>
            </a:r>
            <a:endParaRPr sz="1200" dirty="0"/>
          </a:p>
        </p:txBody>
      </p:sp>
      <p:sp>
        <p:nvSpPr>
          <p:cNvPr id="6" name="Google Shape;114;p4">
            <a:extLst>
              <a:ext uri="{FF2B5EF4-FFF2-40B4-BE49-F238E27FC236}">
                <a16:creationId xmlns:a16="http://schemas.microsoft.com/office/drawing/2014/main" id="{1AF321F0-DDF3-49BB-3BF8-DEBF06D7D099}"/>
              </a:ext>
            </a:extLst>
          </p:cNvPr>
          <p:cNvSpPr/>
          <p:nvPr/>
        </p:nvSpPr>
        <p:spPr>
          <a:xfrm>
            <a:off x="11107270" y="4737541"/>
            <a:ext cx="525561" cy="407553"/>
          </a:xfrm>
          <a:prstGeom prst="flowChartAlternateProcess">
            <a:avLst/>
          </a:prstGeom>
          <a:solidFill>
            <a:srgbClr val="ED7D31"/>
          </a:solidFill>
          <a:ln w="12700" cap="flat" cmpd="sng">
            <a:solidFill>
              <a:srgbClr val="F9A8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latin typeface="Calibri"/>
                <a:ea typeface="Calibri"/>
                <a:cs typeface="Calibri"/>
                <a:sym typeface="Calibri"/>
              </a:rPr>
              <a:t>2</a:t>
            </a:r>
            <a:endParaRPr sz="1200" dirty="0"/>
          </a:p>
        </p:txBody>
      </p:sp>
      <p:sp>
        <p:nvSpPr>
          <p:cNvPr id="7" name="Google Shape;109;p4">
            <a:extLst>
              <a:ext uri="{FF2B5EF4-FFF2-40B4-BE49-F238E27FC236}">
                <a16:creationId xmlns:a16="http://schemas.microsoft.com/office/drawing/2014/main" id="{E7256243-C449-44B9-22CD-CF2F899A8B29}"/>
              </a:ext>
            </a:extLst>
          </p:cNvPr>
          <p:cNvSpPr txBox="1"/>
          <p:nvPr/>
        </p:nvSpPr>
        <p:spPr>
          <a:xfrm>
            <a:off x="438146" y="4496578"/>
            <a:ext cx="10515600" cy="481925"/>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buSzPts val="2800"/>
            </a:pPr>
            <a:r>
              <a:rPr lang="ar-SA" sz="3200" dirty="0">
                <a:solidFill>
                  <a:schemeClr val="dk1"/>
                </a:solidFill>
                <a:latin typeface="Calibri"/>
                <a:ea typeface="Calibri"/>
                <a:cs typeface="Calibri"/>
                <a:sym typeface="Calibri"/>
              </a:rPr>
              <a:t>فهم أنواع البيانات و طرق عرضها</a:t>
            </a:r>
            <a:endParaRPr lang="ar-SA" sz="3200" dirty="0">
              <a:solidFill>
                <a:schemeClr val="dk1"/>
              </a:solidFill>
              <a:latin typeface="Calibri"/>
              <a:ea typeface="Calibri"/>
              <a:cs typeface="Calibri"/>
            </a:endParaRPr>
          </a:p>
        </p:txBody>
      </p:sp>
    </p:spTree>
    <p:extLst>
      <p:ext uri="{BB962C8B-B14F-4D97-AF65-F5344CB8AC3E}">
        <p14:creationId xmlns:p14="http://schemas.microsoft.com/office/powerpoint/2010/main" val="2941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ppt_w</p:attrName>
                                        </p:attrNameLst>
                                      </p:cBhvr>
                                      <p:tavLst>
                                        <p:tav tm="0">
                                          <p:val>
                                            <p:strVal val="0"/>
                                          </p:val>
                                        </p:tav>
                                        <p:tav tm="100000">
                                          <p:val>
                                            <p:strVal val="#ppt_w"/>
                                          </p:val>
                                        </p:tav>
                                      </p:tavLst>
                                    </p:anim>
                                    <p:anim calcmode="lin" valueType="num">
                                      <p:cBhvr additive="base">
                                        <p:cTn id="13" dur="500"/>
                                        <p:tgtEl>
                                          <p:spTgt spid="5"/>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p:tgtEl>
                                          <p:spTgt spid="3">
                                            <p:txEl>
                                              <p:pRg st="0" end="0"/>
                                            </p:txEl>
                                          </p:spTgt>
                                        </p:tgtEl>
                                        <p:attrNameLst>
                                          <p:attrName>ppt_w</p:attrName>
                                        </p:attrNameLst>
                                      </p:cBhvr>
                                      <p:tavLst>
                                        <p:tav tm="0">
                                          <p:val>
                                            <p:strVal val="0"/>
                                          </p:val>
                                        </p:tav>
                                        <p:tav tm="100000">
                                          <p:val>
                                            <p:strVal val="#ppt_w"/>
                                          </p:val>
                                        </p:tav>
                                      </p:tavLst>
                                    </p:anim>
                                    <p:anim calcmode="lin" valueType="num">
                                      <p:cBhvr additive="base">
                                        <p:cTn id="18" dur="500"/>
                                        <p:tgtEl>
                                          <p:spTgt spid="3">
                                            <p:txEl>
                                              <p:pRg st="0" end="0"/>
                                            </p:txEl>
                                          </p:spTgt>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ppt_w</p:attrName>
                                        </p:attrNameLst>
                                      </p:cBhvr>
                                      <p:tavLst>
                                        <p:tav tm="0">
                                          <p:val>
                                            <p:strVal val="0"/>
                                          </p:val>
                                        </p:tav>
                                        <p:tav tm="100000">
                                          <p:val>
                                            <p:strVal val="#ppt_w"/>
                                          </p:val>
                                        </p:tav>
                                      </p:tavLst>
                                    </p:anim>
                                    <p:anim calcmode="lin" valueType="num">
                                      <p:cBhvr additive="base">
                                        <p:cTn id="23" dur="500"/>
                                        <p:tgtEl>
                                          <p:spTgt spid="6"/>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p:tgtEl>
                                          <p:spTgt spid="7">
                                            <p:txEl>
                                              <p:pRg st="0" end="0"/>
                                            </p:txEl>
                                          </p:spTgt>
                                        </p:tgtEl>
                                        <p:attrNameLst>
                                          <p:attrName>ppt_w</p:attrName>
                                        </p:attrNameLst>
                                      </p:cBhvr>
                                      <p:tavLst>
                                        <p:tav tm="0">
                                          <p:val>
                                            <p:strVal val="0"/>
                                          </p:val>
                                        </p:tav>
                                        <p:tav tm="100000">
                                          <p:val>
                                            <p:strVal val="#ppt_w"/>
                                          </p:val>
                                        </p:tav>
                                      </p:tavLst>
                                    </p:anim>
                                    <p:anim calcmode="lin" valueType="num">
                                      <p:cBhvr additive="base">
                                        <p:cTn id="28" dur="500"/>
                                        <p:tgtEl>
                                          <p:spTgt spid="7">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AD646079-A45A-DD13-B4DE-19F57D81F77F}"/>
              </a:ext>
            </a:extLst>
          </p:cNvPr>
          <p:cNvSpPr/>
          <p:nvPr/>
        </p:nvSpPr>
        <p:spPr>
          <a:xfrm>
            <a:off x="2203397"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Sakkal Majalla"/>
                <a:ea typeface="Sakkal Majalla"/>
                <a:cs typeface="Sakkal Majalla"/>
                <a:sym typeface="Sakkal Majalla"/>
              </a:rPr>
              <a:t>عـــــــــــــــــــــــرض البـــــــــــــــيـــــــــــــــــــانــــــــــــــــــــات</a:t>
            </a:r>
            <a:endParaRPr dirty="0"/>
          </a:p>
        </p:txBody>
      </p:sp>
      <p:sp>
        <p:nvSpPr>
          <p:cNvPr id="3" name="Google Shape;425;p20">
            <a:extLst>
              <a:ext uri="{FF2B5EF4-FFF2-40B4-BE49-F238E27FC236}">
                <a16:creationId xmlns:a16="http://schemas.microsoft.com/office/drawing/2014/main" id="{453D51DD-3604-570A-DB41-F71C01065479}"/>
              </a:ext>
            </a:extLst>
          </p:cNvPr>
          <p:cNvSpPr/>
          <p:nvPr/>
        </p:nvSpPr>
        <p:spPr>
          <a:xfrm>
            <a:off x="993125" y="1360807"/>
            <a:ext cx="10048868" cy="2285211"/>
          </a:xfrm>
          <a:prstGeom prst="rect">
            <a:avLst/>
          </a:prstGeom>
          <a:noFill/>
          <a:ln>
            <a:noFill/>
          </a:ln>
        </p:spPr>
        <p:txBody>
          <a:bodyPr spcFirstLastPara="1" wrap="square" lIns="68575" tIns="34275" rIns="68575" bIns="34275" anchor="t" anchorCtr="0">
            <a:spAutoFit/>
          </a:bodyPr>
          <a:lstStyle/>
          <a:p>
            <a:pPr marL="0" marR="0" lvl="0" indent="0" algn="ctr" rtl="1">
              <a:lnSpc>
                <a:spcPct val="200000"/>
              </a:lnSpc>
              <a:spcBef>
                <a:spcPts val="0"/>
              </a:spcBef>
              <a:spcAft>
                <a:spcPts val="0"/>
              </a:spcAft>
              <a:buNone/>
            </a:pPr>
            <a:r>
              <a:rPr lang="ar-SA" sz="3600" dirty="0">
                <a:latin typeface="+mj-lt"/>
                <a:ea typeface="+mj-ea"/>
                <a:cs typeface="+mj-cs"/>
                <a:sym typeface="Calibri"/>
              </a:rPr>
              <a:t>قد تبقى البيانات على حالها بعد تسجيلها وقد تتغير البيانات أحيانًا</a:t>
            </a:r>
            <a:endParaRPr sz="3600" dirty="0">
              <a:latin typeface="+mj-lt"/>
              <a:ea typeface="+mj-ea"/>
              <a:cs typeface="+mj-cs"/>
            </a:endParaRPr>
          </a:p>
          <a:p>
            <a:pPr marL="0" marR="0" lvl="0" indent="0" algn="ctr" rtl="1">
              <a:lnSpc>
                <a:spcPct val="200000"/>
              </a:lnSpc>
              <a:spcBef>
                <a:spcPts val="0"/>
              </a:spcBef>
              <a:spcAft>
                <a:spcPts val="0"/>
              </a:spcAft>
              <a:buNone/>
            </a:pPr>
            <a:r>
              <a:rPr lang="ar-SA" sz="3600" dirty="0">
                <a:latin typeface="+mj-lt"/>
                <a:ea typeface="+mj-ea"/>
                <a:cs typeface="+mj-cs"/>
                <a:sym typeface="Calibri"/>
              </a:rPr>
              <a:t>حيث أن هناك عدة طرق لتمثيلها </a:t>
            </a:r>
            <a:endParaRPr sz="3600" dirty="0">
              <a:latin typeface="+mj-lt"/>
              <a:ea typeface="+mj-ea"/>
              <a:cs typeface="+mj-cs"/>
            </a:endParaRPr>
          </a:p>
        </p:txBody>
      </p:sp>
      <p:grpSp>
        <p:nvGrpSpPr>
          <p:cNvPr id="4" name="مجموعة 3">
            <a:extLst>
              <a:ext uri="{FF2B5EF4-FFF2-40B4-BE49-F238E27FC236}">
                <a16:creationId xmlns:a16="http://schemas.microsoft.com/office/drawing/2014/main" id="{3D732DAD-5910-2ABA-D849-6540B870E955}"/>
              </a:ext>
            </a:extLst>
          </p:cNvPr>
          <p:cNvGrpSpPr/>
          <p:nvPr/>
        </p:nvGrpSpPr>
        <p:grpSpPr>
          <a:xfrm>
            <a:off x="6778096" y="3671467"/>
            <a:ext cx="4055699" cy="2413581"/>
            <a:chOff x="6778096" y="4050294"/>
            <a:chExt cx="4055699" cy="2413581"/>
          </a:xfrm>
        </p:grpSpPr>
        <p:sp>
          <p:nvSpPr>
            <p:cNvPr id="5" name="مستطيل: زوايا مستديرة 4">
              <a:extLst>
                <a:ext uri="{FF2B5EF4-FFF2-40B4-BE49-F238E27FC236}">
                  <a16:creationId xmlns:a16="http://schemas.microsoft.com/office/drawing/2014/main" id="{703FAB13-24C5-129D-883B-DAF0341132E2}"/>
                </a:ext>
              </a:extLst>
            </p:cNvPr>
            <p:cNvSpPr/>
            <p:nvPr/>
          </p:nvSpPr>
          <p:spPr>
            <a:xfrm>
              <a:off x="6974574" y="4746667"/>
              <a:ext cx="2729715" cy="171720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a:extLst>
                <a:ext uri="{FF2B5EF4-FFF2-40B4-BE49-F238E27FC236}">
                  <a16:creationId xmlns:a16="http://schemas.microsoft.com/office/drawing/2014/main" id="{8BDC48F0-B4C1-9E93-6CD6-EF10E037C079}"/>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a:off x="6778096" y="4050294"/>
              <a:ext cx="4055699" cy="925402"/>
            </a:xfrm>
            <a:prstGeom prst="rect">
              <a:avLst/>
            </a:prstGeom>
          </p:spPr>
        </p:pic>
      </p:grpSp>
      <p:sp>
        <p:nvSpPr>
          <p:cNvPr id="7" name="Google Shape;125;p5">
            <a:extLst>
              <a:ext uri="{FF2B5EF4-FFF2-40B4-BE49-F238E27FC236}">
                <a16:creationId xmlns:a16="http://schemas.microsoft.com/office/drawing/2014/main" id="{CA3C62BE-D3C4-369E-AB5E-898DEFF21023}"/>
              </a:ext>
            </a:extLst>
          </p:cNvPr>
          <p:cNvSpPr txBox="1">
            <a:spLocks/>
          </p:cNvSpPr>
          <p:nvPr/>
        </p:nvSpPr>
        <p:spPr>
          <a:xfrm>
            <a:off x="6165596" y="3675385"/>
            <a:ext cx="4347668" cy="778910"/>
          </a:xfrm>
          <a:prstGeom prst="rect">
            <a:avLst/>
          </a:prstGeom>
          <a:noFill/>
          <a:ln>
            <a:noFill/>
          </a:ln>
        </p:spPr>
        <p:txBody>
          <a:bodyPr spcFirstLastPara="1" wrap="square" lIns="91425" tIns="45700" rIns="91425" bIns="45700" anchor="ctr" anchorCtr="0">
            <a:normAutofit fontScale="925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البيانات الثابتة</a:t>
            </a:r>
            <a:endParaRPr lang="ar-SA" sz="3600" dirty="0">
              <a:solidFill>
                <a:schemeClr val="bg1"/>
              </a:solidFill>
            </a:endParaRPr>
          </a:p>
        </p:txBody>
      </p:sp>
      <p:grpSp>
        <p:nvGrpSpPr>
          <p:cNvPr id="8" name="مجموعة 7">
            <a:extLst>
              <a:ext uri="{FF2B5EF4-FFF2-40B4-BE49-F238E27FC236}">
                <a16:creationId xmlns:a16="http://schemas.microsoft.com/office/drawing/2014/main" id="{593C7A66-D91F-C0C9-DF9F-69B374B31F86}"/>
              </a:ext>
            </a:extLst>
          </p:cNvPr>
          <p:cNvGrpSpPr/>
          <p:nvPr/>
        </p:nvGrpSpPr>
        <p:grpSpPr>
          <a:xfrm>
            <a:off x="1222331" y="3674590"/>
            <a:ext cx="4328967" cy="2401751"/>
            <a:chOff x="1222331" y="4053417"/>
            <a:chExt cx="4328967" cy="2401751"/>
          </a:xfrm>
        </p:grpSpPr>
        <p:sp>
          <p:nvSpPr>
            <p:cNvPr id="9" name="مستطيل: زوايا مستديرة 8">
              <a:extLst>
                <a:ext uri="{FF2B5EF4-FFF2-40B4-BE49-F238E27FC236}">
                  <a16:creationId xmlns:a16="http://schemas.microsoft.com/office/drawing/2014/main" id="{CF4129BF-302C-86C5-AEB4-A4A019E10140}"/>
                </a:ext>
              </a:extLst>
            </p:cNvPr>
            <p:cNvSpPr/>
            <p:nvPr/>
          </p:nvSpPr>
          <p:spPr>
            <a:xfrm>
              <a:off x="2524486" y="4737960"/>
              <a:ext cx="2799345" cy="171720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DDAFB3C6-E252-03EA-CBBC-FC1995237B84}"/>
                </a:ext>
              </a:extLst>
            </p:cNvPr>
            <p:cNvPicPr>
              <a:picLocks noChangeAspect="1"/>
            </p:cNvPicPr>
            <p:nvPr/>
          </p:nvPicPr>
          <p:blipFill rotWithShape="1">
            <a:blip r:embed="rId2">
              <a:extLst>
                <a:ext uri="{28A0092B-C50C-407E-A947-70E740481C1C}">
                  <a14:useLocalDpi xmlns:a14="http://schemas.microsoft.com/office/drawing/2010/main" val="0"/>
                </a:ext>
              </a:extLst>
            </a:blip>
            <a:srcRect l="13393" t="45409" r="13643" b="24994"/>
            <a:stretch/>
          </p:blipFill>
          <p:spPr>
            <a:xfrm flipH="1">
              <a:off x="1222331" y="4053417"/>
              <a:ext cx="4328967" cy="987754"/>
            </a:xfrm>
            <a:prstGeom prst="rect">
              <a:avLst/>
            </a:prstGeom>
          </p:spPr>
        </p:pic>
      </p:grpSp>
      <p:sp>
        <p:nvSpPr>
          <p:cNvPr id="11" name="Google Shape;125;p5">
            <a:extLst>
              <a:ext uri="{FF2B5EF4-FFF2-40B4-BE49-F238E27FC236}">
                <a16:creationId xmlns:a16="http://schemas.microsoft.com/office/drawing/2014/main" id="{89E8A754-5B57-5EFA-4369-69E23012BEED}"/>
              </a:ext>
            </a:extLst>
          </p:cNvPr>
          <p:cNvSpPr txBox="1">
            <a:spLocks/>
          </p:cNvSpPr>
          <p:nvPr/>
        </p:nvSpPr>
        <p:spPr>
          <a:xfrm>
            <a:off x="1701105" y="3686209"/>
            <a:ext cx="4347668" cy="778910"/>
          </a:xfrm>
          <a:prstGeom prst="rect">
            <a:avLst/>
          </a:prstGeom>
          <a:noFill/>
          <a:ln>
            <a:noFill/>
          </a:ln>
        </p:spPr>
        <p:txBody>
          <a:bodyPr spcFirstLastPara="1" wrap="square" lIns="91425" tIns="45700" rIns="91425" bIns="45700" anchor="ctr" anchorCtr="0">
            <a:normAutofit fontScale="925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3600" b="1" dirty="0">
                <a:solidFill>
                  <a:schemeClr val="bg1"/>
                </a:solidFill>
                <a:latin typeface="Calibri"/>
                <a:ea typeface="Calibri"/>
                <a:cs typeface="Calibri"/>
                <a:sym typeface="Calibri"/>
              </a:rPr>
              <a:t>البيانات المتغيرة</a:t>
            </a:r>
            <a:endParaRPr lang="ar-SA" sz="3600" dirty="0">
              <a:solidFill>
                <a:schemeClr val="bg1"/>
              </a:solidFill>
            </a:endParaRPr>
          </a:p>
        </p:txBody>
      </p:sp>
      <p:pic>
        <p:nvPicPr>
          <p:cNvPr id="12" name="صورة 11">
            <a:extLst>
              <a:ext uri="{FF2B5EF4-FFF2-40B4-BE49-F238E27FC236}">
                <a16:creationId xmlns:a16="http://schemas.microsoft.com/office/drawing/2014/main" id="{6C71F9FE-C969-C62F-A6A6-1EBB1725B436}"/>
              </a:ext>
            </a:extLst>
          </p:cNvPr>
          <p:cNvPicPr>
            <a:picLocks noChangeAspect="1"/>
          </p:cNvPicPr>
          <p:nvPr/>
        </p:nvPicPr>
        <p:blipFill rotWithShape="1">
          <a:blip r:embed="rId3">
            <a:extLst>
              <a:ext uri="{28A0092B-C50C-407E-A947-70E740481C1C}">
                <a14:useLocalDpi xmlns:a14="http://schemas.microsoft.com/office/drawing/2010/main" val="0"/>
              </a:ext>
            </a:extLst>
          </a:blip>
          <a:srcRect l="61930" t="14476" r="4428" b="42667"/>
          <a:stretch/>
        </p:blipFill>
        <p:spPr>
          <a:xfrm>
            <a:off x="9971858" y="3834946"/>
            <a:ext cx="811289" cy="581337"/>
          </a:xfrm>
          <a:prstGeom prst="rect">
            <a:avLst/>
          </a:prstGeom>
        </p:spPr>
      </p:pic>
      <p:pic>
        <p:nvPicPr>
          <p:cNvPr id="13" name="صورة 12">
            <a:extLst>
              <a:ext uri="{FF2B5EF4-FFF2-40B4-BE49-F238E27FC236}">
                <a16:creationId xmlns:a16="http://schemas.microsoft.com/office/drawing/2014/main" id="{D0E296EC-289E-88EB-1B64-4DA2D2C30A53}"/>
              </a:ext>
            </a:extLst>
          </p:cNvPr>
          <p:cNvPicPr>
            <a:picLocks noChangeAspect="1"/>
          </p:cNvPicPr>
          <p:nvPr/>
        </p:nvPicPr>
        <p:blipFill rotWithShape="1">
          <a:blip r:embed="rId4">
            <a:extLst>
              <a:ext uri="{28A0092B-C50C-407E-A947-70E740481C1C}">
                <a14:useLocalDpi xmlns:a14="http://schemas.microsoft.com/office/drawing/2010/main" val="0"/>
              </a:ext>
            </a:extLst>
          </a:blip>
          <a:srcRect l="26464" t="53714" r="47822" b="4825"/>
          <a:stretch/>
        </p:blipFill>
        <p:spPr>
          <a:xfrm>
            <a:off x="1380064" y="3874980"/>
            <a:ext cx="647194" cy="586973"/>
          </a:xfrm>
          <a:prstGeom prst="rect">
            <a:avLst/>
          </a:prstGeom>
        </p:spPr>
      </p:pic>
      <p:sp>
        <p:nvSpPr>
          <p:cNvPr id="14" name="Google Shape;125;p5">
            <a:extLst>
              <a:ext uri="{FF2B5EF4-FFF2-40B4-BE49-F238E27FC236}">
                <a16:creationId xmlns:a16="http://schemas.microsoft.com/office/drawing/2014/main" id="{A131B85A-A028-4B71-369A-47672C7FA5BF}"/>
              </a:ext>
            </a:extLst>
          </p:cNvPr>
          <p:cNvSpPr txBox="1">
            <a:spLocks/>
          </p:cNvSpPr>
          <p:nvPr/>
        </p:nvSpPr>
        <p:spPr>
          <a:xfrm>
            <a:off x="6974573" y="4359107"/>
            <a:ext cx="2729715" cy="1703222"/>
          </a:xfrm>
          <a:prstGeom prst="rect">
            <a:avLst/>
          </a:prstGeom>
          <a:noFill/>
          <a:ln>
            <a:noFill/>
          </a:ln>
        </p:spPr>
        <p:txBody>
          <a:bodyPr spcFirstLastPara="1" wrap="square" lIns="91425" tIns="45700" rIns="91425" bIns="45700" anchor="ctr" anchorCtr="0">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2000" dirty="0">
                <a:solidFill>
                  <a:schemeClr val="tx1">
                    <a:lumMod val="85000"/>
                    <a:lumOff val="15000"/>
                  </a:schemeClr>
                </a:solidFill>
                <a:latin typeface="Calibri"/>
                <a:ea typeface="Calibri"/>
                <a:cs typeface="Calibri"/>
                <a:sym typeface="Calibri"/>
              </a:rPr>
              <a:t>البيانات التي لا تتغير بعد </a:t>
            </a:r>
            <a:r>
              <a:rPr lang="ar-SA" sz="2000" dirty="0" err="1">
                <a:solidFill>
                  <a:schemeClr val="tx1">
                    <a:lumMod val="85000"/>
                    <a:lumOff val="15000"/>
                  </a:schemeClr>
                </a:solidFill>
                <a:latin typeface="Calibri"/>
                <a:ea typeface="Calibri"/>
                <a:cs typeface="Calibri"/>
                <a:sym typeface="Calibri"/>
              </a:rPr>
              <a:t>تسجبلها</a:t>
            </a:r>
            <a:r>
              <a:rPr lang="ar-SA" sz="2000" dirty="0">
                <a:solidFill>
                  <a:schemeClr val="tx1">
                    <a:lumMod val="85000"/>
                    <a:lumOff val="15000"/>
                  </a:schemeClr>
                </a:solidFill>
                <a:latin typeface="Calibri"/>
                <a:ea typeface="Calibri"/>
                <a:cs typeface="Calibri"/>
                <a:sym typeface="Calibri"/>
              </a:rPr>
              <a:t> </a:t>
            </a:r>
            <a:r>
              <a:rPr lang="ar-SA" sz="2000" b="1" dirty="0">
                <a:solidFill>
                  <a:srgbClr val="ED7D31"/>
                </a:solidFill>
                <a:latin typeface="Calibri"/>
                <a:ea typeface="Calibri"/>
                <a:cs typeface="Calibri"/>
                <a:sym typeface="Calibri"/>
              </a:rPr>
              <a:t>مثل</a:t>
            </a:r>
            <a:r>
              <a:rPr lang="ar-SA" sz="2000" dirty="0">
                <a:solidFill>
                  <a:schemeClr val="tx1">
                    <a:lumMod val="85000"/>
                    <a:lumOff val="15000"/>
                  </a:schemeClr>
                </a:solidFill>
                <a:latin typeface="Calibri"/>
                <a:ea typeface="Calibri"/>
                <a:cs typeface="Calibri"/>
                <a:sym typeface="Calibri"/>
              </a:rPr>
              <a:t> البيانات في المجلة المطبوعة </a:t>
            </a:r>
            <a:endParaRPr lang="ar-SA" sz="2000" dirty="0">
              <a:solidFill>
                <a:schemeClr val="tx1">
                  <a:lumMod val="85000"/>
                  <a:lumOff val="15000"/>
                </a:schemeClr>
              </a:solidFill>
            </a:endParaRPr>
          </a:p>
        </p:txBody>
      </p:sp>
      <p:sp>
        <p:nvSpPr>
          <p:cNvPr id="15" name="Google Shape;125;p5">
            <a:extLst>
              <a:ext uri="{FF2B5EF4-FFF2-40B4-BE49-F238E27FC236}">
                <a16:creationId xmlns:a16="http://schemas.microsoft.com/office/drawing/2014/main" id="{883FC5CF-21DD-452E-506F-E66A77786D27}"/>
              </a:ext>
            </a:extLst>
          </p:cNvPr>
          <p:cNvSpPr txBox="1">
            <a:spLocks/>
          </p:cNvSpPr>
          <p:nvPr/>
        </p:nvSpPr>
        <p:spPr>
          <a:xfrm>
            <a:off x="2459170" y="4282933"/>
            <a:ext cx="2896125" cy="1829926"/>
          </a:xfrm>
          <a:prstGeom prst="rect">
            <a:avLst/>
          </a:prstGeom>
          <a:noFill/>
          <a:ln>
            <a:noFill/>
          </a:ln>
        </p:spPr>
        <p:txBody>
          <a:bodyPr spcFirstLastPara="1" wrap="square" lIns="91425" tIns="45700" rIns="91425" bIns="45700" anchor="ctr" anchorCtr="0">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spcBef>
                <a:spcPts val="0"/>
              </a:spcBef>
            </a:pPr>
            <a:r>
              <a:rPr lang="ar-SA" sz="2000" dirty="0">
                <a:solidFill>
                  <a:schemeClr val="tx1">
                    <a:lumMod val="85000"/>
                    <a:lumOff val="15000"/>
                  </a:schemeClr>
                </a:solidFill>
                <a:latin typeface="Calibri"/>
                <a:ea typeface="Calibri"/>
                <a:cs typeface="Calibri"/>
                <a:sym typeface="Calibri"/>
              </a:rPr>
              <a:t>البيانات التي تتغير بعد تسجيلها  و يجب تحديثها باستمرار       </a:t>
            </a:r>
            <a:r>
              <a:rPr lang="ar-SA" sz="2000" b="1" dirty="0">
                <a:solidFill>
                  <a:srgbClr val="ED7D31"/>
                </a:solidFill>
                <a:latin typeface="Calibri"/>
                <a:ea typeface="Calibri"/>
                <a:cs typeface="Calibri"/>
                <a:sym typeface="Calibri"/>
              </a:rPr>
              <a:t>مثل</a:t>
            </a:r>
            <a:r>
              <a:rPr lang="ar-SA" sz="2000" dirty="0">
                <a:solidFill>
                  <a:schemeClr val="tx1">
                    <a:lumMod val="85000"/>
                    <a:lumOff val="15000"/>
                  </a:schemeClr>
                </a:solidFill>
                <a:latin typeface="Calibri"/>
                <a:ea typeface="Calibri"/>
                <a:cs typeface="Calibri"/>
                <a:sym typeface="Calibri"/>
              </a:rPr>
              <a:t> البيانات في الموقع الإلكتروني</a:t>
            </a:r>
            <a:endParaRPr lang="ar-SA" sz="2000" dirty="0">
              <a:solidFill>
                <a:schemeClr val="tx1">
                  <a:lumMod val="85000"/>
                  <a:lumOff val="15000"/>
                </a:schemeClr>
              </a:solidFill>
            </a:endParaRPr>
          </a:p>
        </p:txBody>
      </p:sp>
    </p:spTree>
    <p:extLst>
      <p:ext uri="{BB962C8B-B14F-4D97-AF65-F5344CB8AC3E}">
        <p14:creationId xmlns:p14="http://schemas.microsoft.com/office/powerpoint/2010/main" val="37946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par>
                          <p:cTn id="51" fill="hold">
                            <p:stCondLst>
                              <p:cond delay="5500"/>
                            </p:stCondLst>
                            <p:childTnLst>
                              <p:par>
                                <p:cTn id="52" presetID="2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P spid="11"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28040FDA-9FAC-EA96-4712-6BF1CD9BDBF2}"/>
              </a:ext>
            </a:extLst>
          </p:cNvPr>
          <p:cNvSpPr/>
          <p:nvPr/>
        </p:nvSpPr>
        <p:spPr>
          <a:xfrm>
            <a:off x="2216523" y="2896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Calibri"/>
                <a:ea typeface="Calibri"/>
                <a:cs typeface="Calibri"/>
                <a:sym typeface="Calibri"/>
              </a:rPr>
              <a:t>ماذا سنتعلم !</a:t>
            </a:r>
            <a:endParaRPr dirty="0">
              <a:solidFill>
                <a:srgbClr val="ED7D31"/>
              </a:solidFill>
            </a:endParaRPr>
          </a:p>
        </p:txBody>
      </p:sp>
      <p:sp>
        <p:nvSpPr>
          <p:cNvPr id="3" name="Google Shape;109;p4">
            <a:extLst>
              <a:ext uri="{FF2B5EF4-FFF2-40B4-BE49-F238E27FC236}">
                <a16:creationId xmlns:a16="http://schemas.microsoft.com/office/drawing/2014/main" id="{5DFE59DA-A1D9-7A50-09B5-CAC076E1E5F5}"/>
              </a:ext>
            </a:extLst>
          </p:cNvPr>
          <p:cNvSpPr txBox="1"/>
          <p:nvPr/>
        </p:nvSpPr>
        <p:spPr>
          <a:xfrm>
            <a:off x="438146" y="2619623"/>
            <a:ext cx="10515600" cy="481925"/>
          </a:xfrm>
          <a:prstGeom prst="rect">
            <a:avLst/>
          </a:prstGeom>
          <a:noFill/>
          <a:ln>
            <a:noFill/>
          </a:ln>
        </p:spPr>
        <p:txBody>
          <a:bodyPr spcFirstLastPara="1" wrap="square" lIns="91425" tIns="45700" rIns="91425" bIns="45700" anchor="t" anchorCtr="0">
            <a:normAutofit lnSpcReduction="10000"/>
          </a:bodyPr>
          <a:lstStyle/>
          <a:p>
            <a:pPr marL="0" marR="0" lvl="0" indent="0" algn="r" rtl="1">
              <a:lnSpc>
                <a:spcPct val="90000"/>
              </a:lnSpc>
              <a:spcBef>
                <a:spcPts val="0"/>
              </a:spcBef>
              <a:spcAft>
                <a:spcPts val="0"/>
              </a:spcAft>
              <a:buClr>
                <a:schemeClr val="dk1"/>
              </a:buClr>
              <a:buSzPts val="2800"/>
              <a:buFont typeface="Arial"/>
              <a:buNone/>
            </a:pPr>
            <a:r>
              <a:rPr lang="ar-SA" sz="3200" b="0" i="0" u="none" strike="noStrike" cap="none" dirty="0">
                <a:solidFill>
                  <a:schemeClr val="dk1"/>
                </a:solidFill>
                <a:latin typeface="Calibri"/>
                <a:ea typeface="Calibri"/>
                <a:cs typeface="Calibri"/>
                <a:sym typeface="Calibri"/>
              </a:rPr>
              <a:t>فهم الفرق بين البيانات و المعلومات و المعرفة</a:t>
            </a:r>
            <a:endParaRPr sz="2000" dirty="0"/>
          </a:p>
        </p:txBody>
      </p:sp>
      <p:sp>
        <p:nvSpPr>
          <p:cNvPr id="4" name="Google Shape;110;p4">
            <a:extLst>
              <a:ext uri="{FF2B5EF4-FFF2-40B4-BE49-F238E27FC236}">
                <a16:creationId xmlns:a16="http://schemas.microsoft.com/office/drawing/2014/main" id="{77B5E838-3FA5-8E65-1919-F0A75DBA4799}"/>
              </a:ext>
            </a:extLst>
          </p:cNvPr>
          <p:cNvSpPr txBox="1"/>
          <p:nvPr/>
        </p:nvSpPr>
        <p:spPr>
          <a:xfrm>
            <a:off x="380996" y="4487355"/>
            <a:ext cx="10515600" cy="481925"/>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Clr>
                <a:schemeClr val="dk1"/>
              </a:buClr>
              <a:buSzPts val="2800"/>
              <a:buFont typeface="Arial"/>
              <a:buNone/>
            </a:pPr>
            <a:r>
              <a:rPr lang="ar-SA" sz="3200" dirty="0">
                <a:solidFill>
                  <a:schemeClr val="dk1"/>
                </a:solidFill>
                <a:latin typeface="Calibri"/>
                <a:ea typeface="Calibri"/>
                <a:cs typeface="Calibri"/>
                <a:sym typeface="Calibri"/>
              </a:rPr>
              <a:t>فهم </a:t>
            </a:r>
            <a:r>
              <a:rPr lang="ar-SA" sz="3200" b="0" i="0" u="none" strike="noStrike" cap="none" dirty="0">
                <a:solidFill>
                  <a:schemeClr val="dk1"/>
                </a:solidFill>
                <a:latin typeface="Calibri"/>
                <a:ea typeface="Calibri"/>
                <a:cs typeface="Calibri"/>
                <a:sym typeface="Calibri"/>
              </a:rPr>
              <a:t>أنواع البيانات و طرق عرضها</a:t>
            </a:r>
            <a:endParaRPr sz="2000" dirty="0"/>
          </a:p>
        </p:txBody>
      </p:sp>
      <p:sp>
        <p:nvSpPr>
          <p:cNvPr id="5" name="Google Shape;113;p4">
            <a:extLst>
              <a:ext uri="{FF2B5EF4-FFF2-40B4-BE49-F238E27FC236}">
                <a16:creationId xmlns:a16="http://schemas.microsoft.com/office/drawing/2014/main" id="{9376B0A0-C0A6-1F25-1CB0-591F8D651533}"/>
              </a:ext>
            </a:extLst>
          </p:cNvPr>
          <p:cNvSpPr/>
          <p:nvPr/>
        </p:nvSpPr>
        <p:spPr>
          <a:xfrm>
            <a:off x="11107270" y="2602289"/>
            <a:ext cx="525561" cy="407553"/>
          </a:xfrm>
          <a:prstGeom prst="flowChartAlternateProcess">
            <a:avLst/>
          </a:prstGeom>
          <a:solidFill>
            <a:srgbClr val="ED7D31"/>
          </a:solidFill>
          <a:ln w="12700" cap="flat" cmpd="sng">
            <a:solidFill>
              <a:srgbClr val="F9A8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latin typeface="Calibri"/>
                <a:ea typeface="Calibri"/>
                <a:cs typeface="Calibri"/>
                <a:sym typeface="Calibri"/>
              </a:rPr>
              <a:t>1</a:t>
            </a:r>
            <a:endParaRPr sz="1200" dirty="0"/>
          </a:p>
        </p:txBody>
      </p:sp>
      <p:sp>
        <p:nvSpPr>
          <p:cNvPr id="6" name="Google Shape;114;p4">
            <a:extLst>
              <a:ext uri="{FF2B5EF4-FFF2-40B4-BE49-F238E27FC236}">
                <a16:creationId xmlns:a16="http://schemas.microsoft.com/office/drawing/2014/main" id="{6A8B75D1-34A2-379F-FA9F-D8B72A472FF9}"/>
              </a:ext>
            </a:extLst>
          </p:cNvPr>
          <p:cNvSpPr/>
          <p:nvPr/>
        </p:nvSpPr>
        <p:spPr>
          <a:xfrm>
            <a:off x="11107270" y="4751854"/>
            <a:ext cx="525561" cy="407553"/>
          </a:xfrm>
          <a:prstGeom prst="flowChartAlternateProcess">
            <a:avLst/>
          </a:prstGeom>
          <a:solidFill>
            <a:srgbClr val="ED7D31"/>
          </a:solidFill>
          <a:ln w="12700" cap="flat" cmpd="sng">
            <a:solidFill>
              <a:srgbClr val="F9A8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latin typeface="Calibri"/>
                <a:ea typeface="Calibri"/>
                <a:cs typeface="Calibri"/>
                <a:sym typeface="Calibri"/>
              </a:rPr>
              <a:t>2</a:t>
            </a:r>
            <a:endParaRPr sz="1200" dirty="0"/>
          </a:p>
        </p:txBody>
      </p:sp>
      <p:pic>
        <p:nvPicPr>
          <p:cNvPr id="7" name="Google Shape;335;p17" descr="صورة تحتوي على سهم&#10;&#10;تم إنشاء الوصف تلقائياً">
            <a:extLst>
              <a:ext uri="{FF2B5EF4-FFF2-40B4-BE49-F238E27FC236}">
                <a16:creationId xmlns:a16="http://schemas.microsoft.com/office/drawing/2014/main" id="{6FDF3DEB-401E-6C34-A454-E0181E7CC6DB}"/>
              </a:ext>
            </a:extLst>
          </p:cNvPr>
          <p:cNvPicPr preferRelativeResize="0"/>
          <p:nvPr/>
        </p:nvPicPr>
        <p:blipFill rotWithShape="1">
          <a:blip r:embed="rId2">
            <a:alphaModFix/>
          </a:blip>
          <a:srcRect/>
          <a:stretch/>
        </p:blipFill>
        <p:spPr>
          <a:xfrm>
            <a:off x="3674446" y="2370645"/>
            <a:ext cx="945447" cy="945447"/>
          </a:xfrm>
          <a:prstGeom prst="rect">
            <a:avLst/>
          </a:prstGeom>
          <a:noFill/>
          <a:ln>
            <a:noFill/>
          </a:ln>
        </p:spPr>
      </p:pic>
      <p:pic>
        <p:nvPicPr>
          <p:cNvPr id="8" name="Google Shape;335;p17" descr="صورة تحتوي على سهم&#10;&#10;تم إنشاء الوصف تلقائياً">
            <a:extLst>
              <a:ext uri="{FF2B5EF4-FFF2-40B4-BE49-F238E27FC236}">
                <a16:creationId xmlns:a16="http://schemas.microsoft.com/office/drawing/2014/main" id="{D835EE1D-37D9-9B5F-BC2C-4D8209D0F5B2}"/>
              </a:ext>
            </a:extLst>
          </p:cNvPr>
          <p:cNvPicPr preferRelativeResize="0"/>
          <p:nvPr/>
        </p:nvPicPr>
        <p:blipFill rotWithShape="1">
          <a:blip r:embed="rId2">
            <a:alphaModFix/>
          </a:blip>
          <a:srcRect/>
          <a:stretch/>
        </p:blipFill>
        <p:spPr>
          <a:xfrm>
            <a:off x="5623276" y="4496556"/>
            <a:ext cx="945447" cy="945447"/>
          </a:xfrm>
          <a:prstGeom prst="rect">
            <a:avLst/>
          </a:prstGeom>
          <a:noFill/>
          <a:ln>
            <a:noFill/>
          </a:ln>
        </p:spPr>
      </p:pic>
    </p:spTree>
    <p:extLst>
      <p:ext uri="{BB962C8B-B14F-4D97-AF65-F5344CB8AC3E}">
        <p14:creationId xmlns:p14="http://schemas.microsoft.com/office/powerpoint/2010/main" val="37753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5">
            <a:extLst>
              <a:ext uri="{FF2B5EF4-FFF2-40B4-BE49-F238E27FC236}">
                <a16:creationId xmlns:a16="http://schemas.microsoft.com/office/drawing/2014/main" id="{8690E530-757A-62DA-7881-E1E8CA275123}"/>
              </a:ext>
            </a:extLst>
          </p:cNvPr>
          <p:cNvGraphicFramePr>
            <a:graphicFrameLocks noGrp="1"/>
          </p:cNvGraphicFramePr>
          <p:nvPr>
            <p:extLst>
              <p:ext uri="{D42A27DB-BD31-4B8C-83A1-F6EECF244321}">
                <p14:modId xmlns:p14="http://schemas.microsoft.com/office/powerpoint/2010/main" val="1929912148"/>
              </p:ext>
            </p:extLst>
          </p:nvPr>
        </p:nvGraphicFramePr>
        <p:xfrm>
          <a:off x="1425073" y="3767658"/>
          <a:ext cx="9341853" cy="2271325"/>
        </p:xfrm>
        <a:graphic>
          <a:graphicData uri="http://schemas.openxmlformats.org/drawingml/2006/table">
            <a:tbl>
              <a:tblPr rtl="1" firstRow="1" bandRow="1">
                <a:tableStyleId>{72833802-FEF1-4C79-8D5D-14CF1EAF98D9}</a:tableStyleId>
              </a:tblPr>
              <a:tblGrid>
                <a:gridCol w="3113951">
                  <a:extLst>
                    <a:ext uri="{9D8B030D-6E8A-4147-A177-3AD203B41FA5}">
                      <a16:colId xmlns:a16="http://schemas.microsoft.com/office/drawing/2014/main" val="4014839569"/>
                    </a:ext>
                  </a:extLst>
                </a:gridCol>
                <a:gridCol w="3113951">
                  <a:extLst>
                    <a:ext uri="{9D8B030D-6E8A-4147-A177-3AD203B41FA5}">
                      <a16:colId xmlns:a16="http://schemas.microsoft.com/office/drawing/2014/main" val="4147201169"/>
                    </a:ext>
                  </a:extLst>
                </a:gridCol>
                <a:gridCol w="3113951">
                  <a:extLst>
                    <a:ext uri="{9D8B030D-6E8A-4147-A177-3AD203B41FA5}">
                      <a16:colId xmlns:a16="http://schemas.microsoft.com/office/drawing/2014/main" val="20288330"/>
                    </a:ext>
                  </a:extLst>
                </a:gridCol>
              </a:tblGrid>
              <a:tr h="740167">
                <a:tc>
                  <a:txBody>
                    <a:bodyPr/>
                    <a:lstStyle/>
                    <a:p>
                      <a:pPr algn="ctr" rtl="1"/>
                      <a:r>
                        <a:rPr lang="ar-SA" sz="2800" dirty="0"/>
                        <a:t>ماذا أعرف</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tc>
                  <a:txBody>
                    <a:bodyPr/>
                    <a:lstStyle/>
                    <a:p>
                      <a:pPr algn="ctr" rtl="1"/>
                      <a:r>
                        <a:rPr lang="ar-SA" sz="2800" dirty="0"/>
                        <a:t>ماذا أريد أن أعرف</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tc>
                  <a:txBody>
                    <a:bodyPr/>
                    <a:lstStyle/>
                    <a:p>
                      <a:pPr algn="ctr" rtl="1"/>
                      <a:r>
                        <a:rPr lang="ar-SA" sz="2800" dirty="0"/>
                        <a:t>ماذا تعلمت</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extLst>
                  <a:ext uri="{0D108BD9-81ED-4DB2-BD59-A6C34878D82A}">
                    <a16:rowId xmlns:a16="http://schemas.microsoft.com/office/drawing/2014/main" val="754521180"/>
                  </a:ext>
                </a:extLst>
              </a:tr>
              <a:tr h="1531158">
                <a:tc>
                  <a:txBody>
                    <a:bodyPr/>
                    <a:lstStyle/>
                    <a:p>
                      <a:pPr rtl="1"/>
                      <a:endParaRPr lang="ar-SA"/>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173640"/>
                  </a:ext>
                </a:extLst>
              </a:tr>
            </a:tbl>
          </a:graphicData>
        </a:graphic>
      </p:graphicFrame>
      <p:pic>
        <p:nvPicPr>
          <p:cNvPr id="3" name="صورة 2">
            <a:extLst>
              <a:ext uri="{FF2B5EF4-FFF2-40B4-BE49-F238E27FC236}">
                <a16:creationId xmlns:a16="http://schemas.microsoft.com/office/drawing/2014/main" id="{DB9AA07F-ACE5-0EB9-C82F-64F76A451078}"/>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21521" r="74342"/>
          <a:stretch/>
        </p:blipFill>
        <p:spPr>
          <a:xfrm flipH="1">
            <a:off x="2473889" y="4471730"/>
            <a:ext cx="1001908" cy="1723795"/>
          </a:xfrm>
          <a:prstGeom prst="rect">
            <a:avLst/>
          </a:prstGeom>
        </p:spPr>
      </p:pic>
      <p:pic>
        <p:nvPicPr>
          <p:cNvPr id="4" name="صورة 3">
            <a:extLst>
              <a:ext uri="{FF2B5EF4-FFF2-40B4-BE49-F238E27FC236}">
                <a16:creationId xmlns:a16="http://schemas.microsoft.com/office/drawing/2014/main" id="{2C9C1006-C9FF-B754-4D10-7E82CC5D90F4}"/>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67895" t="32047" r="8289" b="25977"/>
          <a:stretch/>
        </p:blipFill>
        <p:spPr>
          <a:xfrm>
            <a:off x="8577954" y="4695184"/>
            <a:ext cx="1287941" cy="1276885"/>
          </a:xfrm>
          <a:prstGeom prst="rect">
            <a:avLst/>
          </a:prstGeom>
        </p:spPr>
      </p:pic>
      <p:pic>
        <p:nvPicPr>
          <p:cNvPr id="5" name="صورة 4">
            <a:extLst>
              <a:ext uri="{FF2B5EF4-FFF2-40B4-BE49-F238E27FC236}">
                <a16:creationId xmlns:a16="http://schemas.microsoft.com/office/drawing/2014/main" id="{A7790DB9-63A8-352A-84B0-638E86BCFBAE}"/>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1316" t="28538" r="39474" b="14854"/>
          <a:stretch/>
        </p:blipFill>
        <p:spPr>
          <a:xfrm>
            <a:off x="5501108" y="4608852"/>
            <a:ext cx="1250555" cy="1363217"/>
          </a:xfrm>
          <a:prstGeom prst="rect">
            <a:avLst/>
          </a:prstGeom>
        </p:spPr>
      </p:pic>
      <p:sp>
        <p:nvSpPr>
          <p:cNvPr id="6" name="Google Shape;158;p7">
            <a:extLst>
              <a:ext uri="{FF2B5EF4-FFF2-40B4-BE49-F238E27FC236}">
                <a16:creationId xmlns:a16="http://schemas.microsoft.com/office/drawing/2014/main" id="{FF6E09FE-26FC-A17A-4DD8-98FB57DEB65E}"/>
              </a:ext>
            </a:extLst>
          </p:cNvPr>
          <p:cNvSpPr/>
          <p:nvPr/>
        </p:nvSpPr>
        <p:spPr>
          <a:xfrm>
            <a:off x="0" y="1045811"/>
            <a:ext cx="12192000" cy="2554505"/>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أكملي جدول التعلم التالي</a:t>
            </a:r>
          </a:p>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عنوان الدرس : البيانات والمعلومات و المعرفة</a:t>
            </a:r>
            <a:endParaRPr sz="2000" dirty="0">
              <a:solidFill>
                <a:srgbClr val="ED7D31"/>
              </a:solidFill>
            </a:endParaRPr>
          </a:p>
        </p:txBody>
      </p:sp>
      <p:sp>
        <p:nvSpPr>
          <p:cNvPr id="7" name="مربع نص 6">
            <a:extLst>
              <a:ext uri="{FF2B5EF4-FFF2-40B4-BE49-F238E27FC236}">
                <a16:creationId xmlns:a16="http://schemas.microsoft.com/office/drawing/2014/main" id="{47D70C55-E805-C014-5A07-CF71911C1262}"/>
              </a:ext>
            </a:extLst>
          </p:cNvPr>
          <p:cNvSpPr txBox="1"/>
          <p:nvPr/>
        </p:nvSpPr>
        <p:spPr>
          <a:xfrm>
            <a:off x="7934606" y="758937"/>
            <a:ext cx="2061583" cy="338554"/>
          </a:xfrm>
          <a:prstGeom prst="rect">
            <a:avLst/>
          </a:prstGeom>
          <a:noFill/>
        </p:spPr>
        <p:txBody>
          <a:bodyPr wrap="square" rtlCol="1">
            <a:spAutoFit/>
          </a:bodyPr>
          <a:lstStyle/>
          <a:p>
            <a:pPr algn="ctr"/>
            <a:r>
              <a:rPr lang="ar-SA" sz="1600" b="1" dirty="0">
                <a:solidFill>
                  <a:schemeClr val="bg1"/>
                </a:solidFill>
              </a:rPr>
              <a:t>استراتيجية جدول التعلم</a:t>
            </a:r>
          </a:p>
        </p:txBody>
      </p:sp>
      <p:sp>
        <p:nvSpPr>
          <p:cNvPr id="8" name="مربع نص 7">
            <a:extLst>
              <a:ext uri="{FF2B5EF4-FFF2-40B4-BE49-F238E27FC236}">
                <a16:creationId xmlns:a16="http://schemas.microsoft.com/office/drawing/2014/main" id="{074DE54D-92AD-A764-FDA4-F14431E8279C}"/>
              </a:ext>
            </a:extLst>
          </p:cNvPr>
          <p:cNvSpPr txBox="1"/>
          <p:nvPr/>
        </p:nvSpPr>
        <p:spPr>
          <a:xfrm>
            <a:off x="5407207" y="758937"/>
            <a:ext cx="868616" cy="338554"/>
          </a:xfrm>
          <a:prstGeom prst="rect">
            <a:avLst/>
          </a:prstGeom>
          <a:noFill/>
        </p:spPr>
        <p:txBody>
          <a:bodyPr wrap="square" rtlCol="1">
            <a:spAutoFit/>
          </a:bodyPr>
          <a:lstStyle/>
          <a:p>
            <a:pPr algn="ctr"/>
            <a:r>
              <a:rPr lang="ar-SA" sz="1600" b="1" dirty="0">
                <a:solidFill>
                  <a:schemeClr val="bg1"/>
                </a:solidFill>
              </a:rPr>
              <a:t>دقيقتنا</a:t>
            </a:r>
          </a:p>
        </p:txBody>
      </p:sp>
      <p:sp>
        <p:nvSpPr>
          <p:cNvPr id="9" name="مربع نص 8">
            <a:extLst>
              <a:ext uri="{FF2B5EF4-FFF2-40B4-BE49-F238E27FC236}">
                <a16:creationId xmlns:a16="http://schemas.microsoft.com/office/drawing/2014/main" id="{2773AAA7-B2C8-ACC5-1EDE-3B3E096B2E7C}"/>
              </a:ext>
            </a:extLst>
          </p:cNvPr>
          <p:cNvSpPr txBox="1"/>
          <p:nvPr/>
        </p:nvSpPr>
        <p:spPr>
          <a:xfrm>
            <a:off x="2756171" y="759471"/>
            <a:ext cx="868616" cy="338554"/>
          </a:xfrm>
          <a:prstGeom prst="rect">
            <a:avLst/>
          </a:prstGeom>
          <a:noFill/>
        </p:spPr>
        <p:txBody>
          <a:bodyPr wrap="square" rtlCol="1">
            <a:spAutoFit/>
          </a:bodyPr>
          <a:lstStyle/>
          <a:p>
            <a:pPr algn="ctr"/>
            <a:r>
              <a:rPr lang="ar-SA" sz="1600" b="1" dirty="0">
                <a:solidFill>
                  <a:schemeClr val="bg1"/>
                </a:solidFill>
              </a:rPr>
              <a:t>فــردي</a:t>
            </a:r>
          </a:p>
        </p:txBody>
      </p:sp>
    </p:spTree>
    <p:extLst>
      <p:ext uri="{BB962C8B-B14F-4D97-AF65-F5344CB8AC3E}">
        <p14:creationId xmlns:p14="http://schemas.microsoft.com/office/powerpoint/2010/main" val="245369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5">
            <a:extLst>
              <a:ext uri="{FF2B5EF4-FFF2-40B4-BE49-F238E27FC236}">
                <a16:creationId xmlns:a16="http://schemas.microsoft.com/office/drawing/2014/main" id="{60C8546D-341B-892F-5E99-B05D1F14782B}"/>
              </a:ext>
            </a:extLst>
          </p:cNvPr>
          <p:cNvGraphicFramePr>
            <a:graphicFrameLocks noGrp="1"/>
          </p:cNvGraphicFramePr>
          <p:nvPr>
            <p:extLst>
              <p:ext uri="{D42A27DB-BD31-4B8C-83A1-F6EECF244321}">
                <p14:modId xmlns:p14="http://schemas.microsoft.com/office/powerpoint/2010/main" val="2617623606"/>
              </p:ext>
            </p:extLst>
          </p:nvPr>
        </p:nvGraphicFramePr>
        <p:xfrm>
          <a:off x="1425073" y="3911351"/>
          <a:ext cx="9341853" cy="2271325"/>
        </p:xfrm>
        <a:graphic>
          <a:graphicData uri="http://schemas.openxmlformats.org/drawingml/2006/table">
            <a:tbl>
              <a:tblPr rtl="1" firstRow="1" bandRow="1">
                <a:tableStyleId>{72833802-FEF1-4C79-8D5D-14CF1EAF98D9}</a:tableStyleId>
              </a:tblPr>
              <a:tblGrid>
                <a:gridCol w="3113951">
                  <a:extLst>
                    <a:ext uri="{9D8B030D-6E8A-4147-A177-3AD203B41FA5}">
                      <a16:colId xmlns:a16="http://schemas.microsoft.com/office/drawing/2014/main" val="4014839569"/>
                    </a:ext>
                  </a:extLst>
                </a:gridCol>
                <a:gridCol w="3113951">
                  <a:extLst>
                    <a:ext uri="{9D8B030D-6E8A-4147-A177-3AD203B41FA5}">
                      <a16:colId xmlns:a16="http://schemas.microsoft.com/office/drawing/2014/main" val="4147201169"/>
                    </a:ext>
                  </a:extLst>
                </a:gridCol>
                <a:gridCol w="3113951">
                  <a:extLst>
                    <a:ext uri="{9D8B030D-6E8A-4147-A177-3AD203B41FA5}">
                      <a16:colId xmlns:a16="http://schemas.microsoft.com/office/drawing/2014/main" val="20288330"/>
                    </a:ext>
                  </a:extLst>
                </a:gridCol>
              </a:tblGrid>
              <a:tr h="740167">
                <a:tc>
                  <a:txBody>
                    <a:bodyPr/>
                    <a:lstStyle/>
                    <a:p>
                      <a:pPr algn="ctr" rtl="1"/>
                      <a:r>
                        <a:rPr lang="ar-SA" sz="2800" dirty="0"/>
                        <a:t>ماذا أعرف</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tc>
                  <a:txBody>
                    <a:bodyPr/>
                    <a:lstStyle/>
                    <a:p>
                      <a:pPr algn="ctr" rtl="1"/>
                      <a:r>
                        <a:rPr lang="ar-SA" sz="2800" dirty="0"/>
                        <a:t>ماذا أريد أن أعرف</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tc>
                  <a:txBody>
                    <a:bodyPr/>
                    <a:lstStyle/>
                    <a:p>
                      <a:pPr algn="ctr" rtl="1"/>
                      <a:r>
                        <a:rPr lang="ar-SA" sz="2800" dirty="0"/>
                        <a:t>ماذا تعلمت</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extLst>
                  <a:ext uri="{0D108BD9-81ED-4DB2-BD59-A6C34878D82A}">
                    <a16:rowId xmlns:a16="http://schemas.microsoft.com/office/drawing/2014/main" val="754521180"/>
                  </a:ext>
                </a:extLst>
              </a:tr>
              <a:tr h="1531158">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173640"/>
                  </a:ext>
                </a:extLst>
              </a:tr>
            </a:tbl>
          </a:graphicData>
        </a:graphic>
      </p:graphicFrame>
      <p:pic>
        <p:nvPicPr>
          <p:cNvPr id="3" name="صورة 2">
            <a:extLst>
              <a:ext uri="{FF2B5EF4-FFF2-40B4-BE49-F238E27FC236}">
                <a16:creationId xmlns:a16="http://schemas.microsoft.com/office/drawing/2014/main" id="{FB792524-1F45-55CF-CA53-80283284A130}"/>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21521" r="74342"/>
          <a:stretch/>
        </p:blipFill>
        <p:spPr>
          <a:xfrm flipH="1">
            <a:off x="2473889" y="4615423"/>
            <a:ext cx="1001908" cy="1723795"/>
          </a:xfrm>
          <a:prstGeom prst="rect">
            <a:avLst/>
          </a:prstGeom>
        </p:spPr>
      </p:pic>
      <p:pic>
        <p:nvPicPr>
          <p:cNvPr id="4" name="صورة 3">
            <a:extLst>
              <a:ext uri="{FF2B5EF4-FFF2-40B4-BE49-F238E27FC236}">
                <a16:creationId xmlns:a16="http://schemas.microsoft.com/office/drawing/2014/main" id="{BBA87435-4485-04C9-DFE9-D30175A52746}"/>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67895" t="32047" r="8289" b="25977"/>
          <a:stretch/>
        </p:blipFill>
        <p:spPr>
          <a:xfrm>
            <a:off x="8577954" y="4838877"/>
            <a:ext cx="1287941" cy="1276885"/>
          </a:xfrm>
          <a:prstGeom prst="rect">
            <a:avLst/>
          </a:prstGeom>
        </p:spPr>
      </p:pic>
      <p:pic>
        <p:nvPicPr>
          <p:cNvPr id="5" name="صورة 4">
            <a:extLst>
              <a:ext uri="{FF2B5EF4-FFF2-40B4-BE49-F238E27FC236}">
                <a16:creationId xmlns:a16="http://schemas.microsoft.com/office/drawing/2014/main" id="{346294F5-B1FD-BB75-B63B-581C2492D98B}"/>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1316" t="28538" r="39474" b="14854"/>
          <a:stretch/>
        </p:blipFill>
        <p:spPr>
          <a:xfrm>
            <a:off x="5501108" y="4752545"/>
            <a:ext cx="1250555" cy="1363217"/>
          </a:xfrm>
          <a:prstGeom prst="rect">
            <a:avLst/>
          </a:prstGeom>
        </p:spPr>
      </p:pic>
      <p:sp>
        <p:nvSpPr>
          <p:cNvPr id="6" name="Google Shape;158;p7">
            <a:extLst>
              <a:ext uri="{FF2B5EF4-FFF2-40B4-BE49-F238E27FC236}">
                <a16:creationId xmlns:a16="http://schemas.microsoft.com/office/drawing/2014/main" id="{0DAF3541-C4EE-9868-EDBC-3A704E76FCF5}"/>
              </a:ext>
            </a:extLst>
          </p:cNvPr>
          <p:cNvSpPr/>
          <p:nvPr/>
        </p:nvSpPr>
        <p:spPr>
          <a:xfrm>
            <a:off x="0" y="1842651"/>
            <a:ext cx="12192000" cy="1938952"/>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ar-SA" sz="4000" b="1" dirty="0">
                <a:solidFill>
                  <a:srgbClr val="ED7D31"/>
                </a:solidFill>
                <a:latin typeface="Calibri"/>
                <a:ea typeface="Calibri"/>
                <a:cs typeface="Calibri"/>
                <a:sym typeface="Calibri"/>
              </a:rPr>
              <a:t>باستخدام استراتيجية جدول التعلم أكملي الجدول التالي</a:t>
            </a:r>
          </a:p>
          <a:p>
            <a:pPr marL="0" marR="0" lvl="0" indent="0" algn="ctr" rtl="1">
              <a:lnSpc>
                <a:spcPct val="150000"/>
              </a:lnSpc>
              <a:spcBef>
                <a:spcPts val="0"/>
              </a:spcBef>
              <a:spcAft>
                <a:spcPts val="0"/>
              </a:spcAft>
              <a:buNone/>
            </a:pPr>
            <a:r>
              <a:rPr lang="ar-SA" sz="4000" b="1" dirty="0">
                <a:solidFill>
                  <a:srgbClr val="ED7D31"/>
                </a:solidFill>
                <a:latin typeface="Calibri"/>
                <a:ea typeface="Calibri"/>
                <a:cs typeface="Calibri"/>
                <a:sym typeface="Calibri"/>
              </a:rPr>
              <a:t>عنوان الدرس : البيانات والمعلومات و المعرفة</a:t>
            </a:r>
            <a:endParaRPr sz="2000" dirty="0">
              <a:solidFill>
                <a:srgbClr val="ED7D31"/>
              </a:solidFill>
            </a:endParaRPr>
          </a:p>
        </p:txBody>
      </p:sp>
    </p:spTree>
    <p:extLst>
      <p:ext uri="{BB962C8B-B14F-4D97-AF65-F5344CB8AC3E}">
        <p14:creationId xmlns:p14="http://schemas.microsoft.com/office/powerpoint/2010/main" val="31073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68A9ED78-52AC-27CC-D778-217ED1A30B05}"/>
              </a:ext>
            </a:extLst>
          </p:cNvPr>
          <p:cNvSpPr/>
          <p:nvPr/>
        </p:nvSpPr>
        <p:spPr>
          <a:xfrm>
            <a:off x="2216523" y="2896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rgbClr val="ED7D31"/>
                </a:solidFill>
                <a:latin typeface="Calibri"/>
                <a:ea typeface="Calibri"/>
                <a:cs typeface="Calibri"/>
                <a:sym typeface="Calibri"/>
              </a:rPr>
              <a:t>مفردات الدرس</a:t>
            </a:r>
            <a:endParaRPr dirty="0">
              <a:solidFill>
                <a:srgbClr val="ED7D31"/>
              </a:solidFill>
            </a:endParaRPr>
          </a:p>
        </p:txBody>
      </p:sp>
      <p:grpSp>
        <p:nvGrpSpPr>
          <p:cNvPr id="3" name="مجموعة 2">
            <a:extLst>
              <a:ext uri="{FF2B5EF4-FFF2-40B4-BE49-F238E27FC236}">
                <a16:creationId xmlns:a16="http://schemas.microsoft.com/office/drawing/2014/main" id="{F2A79F5A-AB5D-2C17-CCAC-B85FD757B36E}"/>
              </a:ext>
            </a:extLst>
          </p:cNvPr>
          <p:cNvGrpSpPr/>
          <p:nvPr/>
        </p:nvGrpSpPr>
        <p:grpSpPr>
          <a:xfrm>
            <a:off x="8843575" y="2345269"/>
            <a:ext cx="2253846" cy="2841738"/>
            <a:chOff x="8843575" y="2345269"/>
            <a:chExt cx="2253846" cy="2841738"/>
          </a:xfrm>
        </p:grpSpPr>
        <p:grpSp>
          <p:nvGrpSpPr>
            <p:cNvPr id="4" name="مجموعة 3">
              <a:extLst>
                <a:ext uri="{FF2B5EF4-FFF2-40B4-BE49-F238E27FC236}">
                  <a16:creationId xmlns:a16="http://schemas.microsoft.com/office/drawing/2014/main" id="{FACE36F1-47E8-748D-FCFD-F9CC6D4FF5AF}"/>
                </a:ext>
              </a:extLst>
            </p:cNvPr>
            <p:cNvGrpSpPr/>
            <p:nvPr/>
          </p:nvGrpSpPr>
          <p:grpSpPr>
            <a:xfrm>
              <a:off x="8843575" y="2410584"/>
              <a:ext cx="2253846" cy="2768844"/>
              <a:chOff x="8657588" y="2136260"/>
              <a:chExt cx="2635778" cy="3238047"/>
            </a:xfrm>
          </p:grpSpPr>
          <p:pic>
            <p:nvPicPr>
              <p:cNvPr id="6" name="صورة 5">
                <a:extLst>
                  <a:ext uri="{FF2B5EF4-FFF2-40B4-BE49-F238E27FC236}">
                    <a16:creationId xmlns:a16="http://schemas.microsoft.com/office/drawing/2014/main" id="{C12813AF-CC42-35CC-6540-53074CDDF5A5}"/>
                  </a:ext>
                </a:extLst>
              </p:cNvPr>
              <p:cNvPicPr>
                <a:picLocks noChangeAspect="1"/>
              </p:cNvPicPr>
              <p:nvPr/>
            </p:nvPicPr>
            <p:blipFill rotWithShape="1">
              <a:blip r:embed="rId2">
                <a:extLst>
                  <a:ext uri="{28A0092B-C50C-407E-A947-70E740481C1C}">
                    <a14:useLocalDpi xmlns:a14="http://schemas.microsoft.com/office/drawing/2010/main" val="0"/>
                  </a:ext>
                </a:extLst>
              </a:blip>
              <a:srcRect l="48876" t="10411" r="10103"/>
              <a:stretch/>
            </p:blipFill>
            <p:spPr>
              <a:xfrm>
                <a:off x="8657588" y="2136260"/>
                <a:ext cx="2635778" cy="3238047"/>
              </a:xfrm>
              <a:prstGeom prst="rect">
                <a:avLst/>
              </a:prstGeom>
            </p:spPr>
          </p:pic>
          <p:sp>
            <p:nvSpPr>
              <p:cNvPr id="7" name="شكل بيضاوي 6">
                <a:extLst>
                  <a:ext uri="{FF2B5EF4-FFF2-40B4-BE49-F238E27FC236}">
                    <a16:creationId xmlns:a16="http://schemas.microsoft.com/office/drawing/2014/main" id="{2531DC5C-038B-A243-B407-B9794A069FEA}"/>
                  </a:ext>
                </a:extLst>
              </p:cNvPr>
              <p:cNvSpPr/>
              <p:nvPr/>
            </p:nvSpPr>
            <p:spPr>
              <a:xfrm>
                <a:off x="9048289" y="2573383"/>
                <a:ext cx="2031000" cy="203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pic>
          <p:nvPicPr>
            <p:cNvPr id="5" name="صورة 4">
              <a:extLst>
                <a:ext uri="{FF2B5EF4-FFF2-40B4-BE49-F238E27FC236}">
                  <a16:creationId xmlns:a16="http://schemas.microsoft.com/office/drawing/2014/main" id="{3E4CEFED-AC13-63AF-F6F8-0E14F2691E2F}"/>
                </a:ext>
              </a:extLst>
            </p:cNvPr>
            <p:cNvPicPr>
              <a:picLocks noChangeAspect="1"/>
            </p:cNvPicPr>
            <p:nvPr/>
          </p:nvPicPr>
          <p:blipFill rotWithShape="1">
            <a:blip r:embed="rId3">
              <a:extLst>
                <a:ext uri="{28A0092B-C50C-407E-A947-70E740481C1C}">
                  <a14:useLocalDpi xmlns:a14="http://schemas.microsoft.com/office/drawing/2010/main" val="0"/>
                </a:ext>
              </a:extLst>
            </a:blip>
            <a:srcRect l="35609" r="36360"/>
            <a:stretch/>
          </p:blipFill>
          <p:spPr>
            <a:xfrm>
              <a:off x="9336568" y="2345269"/>
              <a:ext cx="1416145" cy="2841738"/>
            </a:xfrm>
            <a:prstGeom prst="rect">
              <a:avLst/>
            </a:prstGeom>
          </p:spPr>
        </p:pic>
      </p:grpSp>
      <p:grpSp>
        <p:nvGrpSpPr>
          <p:cNvPr id="8" name="مجموعة 7">
            <a:extLst>
              <a:ext uri="{FF2B5EF4-FFF2-40B4-BE49-F238E27FC236}">
                <a16:creationId xmlns:a16="http://schemas.microsoft.com/office/drawing/2014/main" id="{BD10C55A-4494-BC7A-23A1-9D18D9C917F6}"/>
              </a:ext>
            </a:extLst>
          </p:cNvPr>
          <p:cNvGrpSpPr/>
          <p:nvPr/>
        </p:nvGrpSpPr>
        <p:grpSpPr>
          <a:xfrm>
            <a:off x="1489164" y="2435466"/>
            <a:ext cx="2253846" cy="2768844"/>
            <a:chOff x="1489164" y="2435466"/>
            <a:chExt cx="2253846" cy="2768844"/>
          </a:xfrm>
        </p:grpSpPr>
        <p:grpSp>
          <p:nvGrpSpPr>
            <p:cNvPr id="9" name="مجموعة 8">
              <a:extLst>
                <a:ext uri="{FF2B5EF4-FFF2-40B4-BE49-F238E27FC236}">
                  <a16:creationId xmlns:a16="http://schemas.microsoft.com/office/drawing/2014/main" id="{6AE5F13A-F468-308B-81E4-0401DC735B7B}"/>
                </a:ext>
              </a:extLst>
            </p:cNvPr>
            <p:cNvGrpSpPr/>
            <p:nvPr/>
          </p:nvGrpSpPr>
          <p:grpSpPr>
            <a:xfrm>
              <a:off x="1489164" y="2435466"/>
              <a:ext cx="2253846" cy="2768844"/>
              <a:chOff x="8657588" y="2136260"/>
              <a:chExt cx="2635778" cy="3238047"/>
            </a:xfrm>
          </p:grpSpPr>
          <p:pic>
            <p:nvPicPr>
              <p:cNvPr id="11" name="صورة 10">
                <a:extLst>
                  <a:ext uri="{FF2B5EF4-FFF2-40B4-BE49-F238E27FC236}">
                    <a16:creationId xmlns:a16="http://schemas.microsoft.com/office/drawing/2014/main" id="{2A517734-B066-CBB0-74E4-3E96A946ED1B}"/>
                  </a:ext>
                </a:extLst>
              </p:cNvPr>
              <p:cNvPicPr>
                <a:picLocks noChangeAspect="1"/>
              </p:cNvPicPr>
              <p:nvPr/>
            </p:nvPicPr>
            <p:blipFill rotWithShape="1">
              <a:blip r:embed="rId2">
                <a:extLst>
                  <a:ext uri="{28A0092B-C50C-407E-A947-70E740481C1C}">
                    <a14:useLocalDpi xmlns:a14="http://schemas.microsoft.com/office/drawing/2010/main" val="0"/>
                  </a:ext>
                </a:extLst>
              </a:blip>
              <a:srcRect l="48876" t="10411" r="10103"/>
              <a:stretch/>
            </p:blipFill>
            <p:spPr>
              <a:xfrm>
                <a:off x="8657588" y="2136260"/>
                <a:ext cx="2635778" cy="3238047"/>
              </a:xfrm>
              <a:prstGeom prst="rect">
                <a:avLst/>
              </a:prstGeom>
            </p:spPr>
          </p:pic>
          <p:sp>
            <p:nvSpPr>
              <p:cNvPr id="12" name="شكل بيضاوي 11">
                <a:extLst>
                  <a:ext uri="{FF2B5EF4-FFF2-40B4-BE49-F238E27FC236}">
                    <a16:creationId xmlns:a16="http://schemas.microsoft.com/office/drawing/2014/main" id="{9C8FF340-69D0-7A54-902E-1E5A0724AA4E}"/>
                  </a:ext>
                </a:extLst>
              </p:cNvPr>
              <p:cNvSpPr/>
              <p:nvPr/>
            </p:nvSpPr>
            <p:spPr>
              <a:xfrm>
                <a:off x="9048289" y="2573383"/>
                <a:ext cx="2031000" cy="203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pic>
          <p:nvPicPr>
            <p:cNvPr id="10" name="صورة 9">
              <a:extLst>
                <a:ext uri="{FF2B5EF4-FFF2-40B4-BE49-F238E27FC236}">
                  <a16:creationId xmlns:a16="http://schemas.microsoft.com/office/drawing/2014/main" id="{AE691AB8-E8A0-96DA-8487-8594E0F2D830}"/>
                </a:ext>
              </a:extLst>
            </p:cNvPr>
            <p:cNvPicPr>
              <a:picLocks noChangeAspect="1"/>
            </p:cNvPicPr>
            <p:nvPr/>
          </p:nvPicPr>
          <p:blipFill rotWithShape="1">
            <a:blip r:embed="rId4">
              <a:extLst>
                <a:ext uri="{28A0092B-C50C-407E-A947-70E740481C1C}">
                  <a14:useLocalDpi xmlns:a14="http://schemas.microsoft.com/office/drawing/2010/main" val="0"/>
                </a:ext>
              </a:extLst>
            </a:blip>
            <a:srcRect l="33757" t="4223" r="32889" b="28952"/>
            <a:stretch/>
          </p:blipFill>
          <p:spPr>
            <a:xfrm>
              <a:off x="1858102" y="2584988"/>
              <a:ext cx="1666999" cy="1878674"/>
            </a:xfrm>
            <a:prstGeom prst="rect">
              <a:avLst/>
            </a:prstGeom>
          </p:spPr>
        </p:pic>
      </p:grpSp>
      <p:grpSp>
        <p:nvGrpSpPr>
          <p:cNvPr id="13" name="مجموعة 12">
            <a:extLst>
              <a:ext uri="{FF2B5EF4-FFF2-40B4-BE49-F238E27FC236}">
                <a16:creationId xmlns:a16="http://schemas.microsoft.com/office/drawing/2014/main" id="{153C7310-C8D7-D243-2AAA-54CB1087DE9B}"/>
              </a:ext>
            </a:extLst>
          </p:cNvPr>
          <p:cNvGrpSpPr/>
          <p:nvPr/>
        </p:nvGrpSpPr>
        <p:grpSpPr>
          <a:xfrm>
            <a:off x="5117523" y="2332206"/>
            <a:ext cx="2253846" cy="2832840"/>
            <a:chOff x="5117523" y="2332206"/>
            <a:chExt cx="2253846" cy="2832840"/>
          </a:xfrm>
        </p:grpSpPr>
        <p:grpSp>
          <p:nvGrpSpPr>
            <p:cNvPr id="14" name="مجموعة 13">
              <a:extLst>
                <a:ext uri="{FF2B5EF4-FFF2-40B4-BE49-F238E27FC236}">
                  <a16:creationId xmlns:a16="http://schemas.microsoft.com/office/drawing/2014/main" id="{3D321322-6171-C9B2-A4CD-FCEE4099B6CC}"/>
                </a:ext>
              </a:extLst>
            </p:cNvPr>
            <p:cNvGrpSpPr/>
            <p:nvPr/>
          </p:nvGrpSpPr>
          <p:grpSpPr>
            <a:xfrm>
              <a:off x="5117523" y="2332206"/>
              <a:ext cx="2253846" cy="2832840"/>
              <a:chOff x="4931536" y="2057882"/>
              <a:chExt cx="2635778" cy="3312887"/>
            </a:xfrm>
          </p:grpSpPr>
          <p:pic>
            <p:nvPicPr>
              <p:cNvPr id="16" name="صورة 15">
                <a:extLst>
                  <a:ext uri="{FF2B5EF4-FFF2-40B4-BE49-F238E27FC236}">
                    <a16:creationId xmlns:a16="http://schemas.microsoft.com/office/drawing/2014/main" id="{F3094479-5065-B221-3134-E016F7D9D757}"/>
                  </a:ext>
                </a:extLst>
              </p:cNvPr>
              <p:cNvPicPr>
                <a:picLocks noChangeAspect="1"/>
              </p:cNvPicPr>
              <p:nvPr/>
            </p:nvPicPr>
            <p:blipFill rotWithShape="1">
              <a:blip r:embed="rId5">
                <a:extLst>
                  <a:ext uri="{28A0092B-C50C-407E-A947-70E740481C1C}">
                    <a14:useLocalDpi xmlns:a14="http://schemas.microsoft.com/office/drawing/2010/main" val="0"/>
                  </a:ext>
                </a:extLst>
              </a:blip>
              <a:srcRect l="48904" t="8401" r="10103"/>
              <a:stretch/>
            </p:blipFill>
            <p:spPr>
              <a:xfrm>
                <a:off x="4931536" y="2057882"/>
                <a:ext cx="2635778" cy="3312887"/>
              </a:xfrm>
              <a:prstGeom prst="rect">
                <a:avLst/>
              </a:prstGeom>
            </p:spPr>
          </p:pic>
          <p:sp>
            <p:nvSpPr>
              <p:cNvPr id="17" name="شكل بيضاوي 16">
                <a:extLst>
                  <a:ext uri="{FF2B5EF4-FFF2-40B4-BE49-F238E27FC236}">
                    <a16:creationId xmlns:a16="http://schemas.microsoft.com/office/drawing/2014/main" id="{1BF3E1DD-5E06-F393-2A3A-7EFB51B3525C}"/>
                  </a:ext>
                </a:extLst>
              </p:cNvPr>
              <p:cNvSpPr/>
              <p:nvPr/>
            </p:nvSpPr>
            <p:spPr>
              <a:xfrm>
                <a:off x="5282771" y="2573383"/>
                <a:ext cx="2031000" cy="203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pic>
          <p:nvPicPr>
            <p:cNvPr id="15" name="صورة 14">
              <a:extLst>
                <a:ext uri="{FF2B5EF4-FFF2-40B4-BE49-F238E27FC236}">
                  <a16:creationId xmlns:a16="http://schemas.microsoft.com/office/drawing/2014/main" id="{FD7DE128-8B6C-8EAA-5D39-621EE76D5130}"/>
                </a:ext>
              </a:extLst>
            </p:cNvPr>
            <p:cNvPicPr>
              <a:picLocks noChangeAspect="1"/>
            </p:cNvPicPr>
            <p:nvPr/>
          </p:nvPicPr>
          <p:blipFill rotWithShape="1">
            <a:blip r:embed="rId4">
              <a:extLst>
                <a:ext uri="{28A0092B-C50C-407E-A947-70E740481C1C}">
                  <a14:useLocalDpi xmlns:a14="http://schemas.microsoft.com/office/drawing/2010/main" val="0"/>
                </a:ext>
              </a:extLst>
            </a:blip>
            <a:srcRect l="1822" t="15809" r="67692" b="36975"/>
            <a:stretch/>
          </p:blipFill>
          <p:spPr>
            <a:xfrm>
              <a:off x="5400968" y="2689706"/>
              <a:ext cx="1699637" cy="1480677"/>
            </a:xfrm>
            <a:prstGeom prst="rect">
              <a:avLst/>
            </a:prstGeom>
          </p:spPr>
        </p:pic>
      </p:grpSp>
      <p:sp>
        <p:nvSpPr>
          <p:cNvPr id="18" name="Google Shape;109;p4">
            <a:extLst>
              <a:ext uri="{FF2B5EF4-FFF2-40B4-BE49-F238E27FC236}">
                <a16:creationId xmlns:a16="http://schemas.microsoft.com/office/drawing/2014/main" id="{53B6AD3B-0C7F-B002-C503-EA85C1891767}"/>
              </a:ext>
            </a:extLst>
          </p:cNvPr>
          <p:cNvSpPr txBox="1"/>
          <p:nvPr/>
        </p:nvSpPr>
        <p:spPr>
          <a:xfrm>
            <a:off x="1284693" y="5428571"/>
            <a:ext cx="2813818" cy="481925"/>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chemeClr val="dk1"/>
              </a:buClr>
              <a:buSzPts val="2800"/>
              <a:buFont typeface="Arial"/>
              <a:buNone/>
            </a:pPr>
            <a:r>
              <a:rPr lang="ar-SA" sz="3000" b="0" i="0" u="none" strike="noStrike" cap="none" dirty="0">
                <a:solidFill>
                  <a:schemeClr val="dk1"/>
                </a:solidFill>
                <a:latin typeface="Calibri"/>
                <a:ea typeface="Calibri"/>
                <a:cs typeface="Calibri"/>
                <a:sym typeface="Calibri"/>
              </a:rPr>
              <a:t>المعرفة</a:t>
            </a:r>
            <a:endParaRPr sz="3000" dirty="0"/>
          </a:p>
        </p:txBody>
      </p:sp>
      <p:sp>
        <p:nvSpPr>
          <p:cNvPr id="19" name="Google Shape;109;p4">
            <a:extLst>
              <a:ext uri="{FF2B5EF4-FFF2-40B4-BE49-F238E27FC236}">
                <a16:creationId xmlns:a16="http://schemas.microsoft.com/office/drawing/2014/main" id="{0CAC5F9A-2273-BA89-AFCB-BC71C4C822D4}"/>
              </a:ext>
            </a:extLst>
          </p:cNvPr>
          <p:cNvSpPr txBox="1"/>
          <p:nvPr/>
        </p:nvSpPr>
        <p:spPr>
          <a:xfrm>
            <a:off x="3845785" y="5417397"/>
            <a:ext cx="4942302" cy="481925"/>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chemeClr val="dk1"/>
              </a:buClr>
              <a:buSzPts val="2800"/>
              <a:buFont typeface="Arial"/>
              <a:buNone/>
            </a:pPr>
            <a:r>
              <a:rPr lang="ar-SA" sz="3000" b="0" i="0" u="none" strike="noStrike" cap="none" dirty="0">
                <a:solidFill>
                  <a:schemeClr val="dk1"/>
                </a:solidFill>
                <a:latin typeface="Calibri"/>
                <a:ea typeface="Calibri"/>
                <a:cs typeface="Calibri"/>
                <a:sym typeface="Calibri"/>
              </a:rPr>
              <a:t>المعلومات</a:t>
            </a:r>
            <a:endParaRPr sz="3000" dirty="0"/>
          </a:p>
        </p:txBody>
      </p:sp>
      <p:sp>
        <p:nvSpPr>
          <p:cNvPr id="20" name="Google Shape;109;p4">
            <a:extLst>
              <a:ext uri="{FF2B5EF4-FFF2-40B4-BE49-F238E27FC236}">
                <a16:creationId xmlns:a16="http://schemas.microsoft.com/office/drawing/2014/main" id="{552944E2-792F-CA82-6B9D-04CA38C7F2A1}"/>
              </a:ext>
            </a:extLst>
          </p:cNvPr>
          <p:cNvSpPr txBox="1"/>
          <p:nvPr/>
        </p:nvSpPr>
        <p:spPr>
          <a:xfrm>
            <a:off x="8631439" y="5399150"/>
            <a:ext cx="2813818" cy="481925"/>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chemeClr val="dk1"/>
              </a:buClr>
              <a:buSzPts val="2800"/>
              <a:buFont typeface="Arial"/>
              <a:buNone/>
            </a:pPr>
            <a:r>
              <a:rPr lang="ar-SA" sz="3000" b="0" i="0" u="none" strike="noStrike" cap="none" dirty="0">
                <a:solidFill>
                  <a:schemeClr val="dk1"/>
                </a:solidFill>
                <a:latin typeface="Calibri"/>
                <a:ea typeface="Calibri"/>
                <a:cs typeface="Calibri"/>
                <a:sym typeface="Calibri"/>
              </a:rPr>
              <a:t>البيانات</a:t>
            </a:r>
            <a:endParaRPr sz="3000" dirty="0"/>
          </a:p>
        </p:txBody>
      </p:sp>
    </p:spTree>
    <p:extLst>
      <p:ext uri="{BB962C8B-B14F-4D97-AF65-F5344CB8AC3E}">
        <p14:creationId xmlns:p14="http://schemas.microsoft.com/office/powerpoint/2010/main" val="17712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8;p7">
            <a:extLst>
              <a:ext uri="{FF2B5EF4-FFF2-40B4-BE49-F238E27FC236}">
                <a16:creationId xmlns:a16="http://schemas.microsoft.com/office/drawing/2014/main" id="{FF6E09FE-26FC-A17A-4DD8-98FB57DEB65E}"/>
              </a:ext>
            </a:extLst>
          </p:cNvPr>
          <p:cNvSpPr/>
          <p:nvPr/>
        </p:nvSpPr>
        <p:spPr>
          <a:xfrm>
            <a:off x="0" y="1045811"/>
            <a:ext cx="12192000" cy="2554505"/>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أكملي جدول التعلم التالي</a:t>
            </a:r>
          </a:p>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عنوان الدرس : البيانات والمعلومات و المعرفة</a:t>
            </a:r>
            <a:endParaRPr sz="2000" dirty="0">
              <a:solidFill>
                <a:srgbClr val="ED7D31"/>
              </a:solidFill>
            </a:endParaRPr>
          </a:p>
        </p:txBody>
      </p:sp>
      <p:sp>
        <p:nvSpPr>
          <p:cNvPr id="7" name="مربع نص 6">
            <a:extLst>
              <a:ext uri="{FF2B5EF4-FFF2-40B4-BE49-F238E27FC236}">
                <a16:creationId xmlns:a16="http://schemas.microsoft.com/office/drawing/2014/main" id="{47D70C55-E805-C014-5A07-CF71911C1262}"/>
              </a:ext>
            </a:extLst>
          </p:cNvPr>
          <p:cNvSpPr txBox="1"/>
          <p:nvPr/>
        </p:nvSpPr>
        <p:spPr>
          <a:xfrm>
            <a:off x="7934606" y="758937"/>
            <a:ext cx="2061583" cy="338554"/>
          </a:xfrm>
          <a:prstGeom prst="rect">
            <a:avLst/>
          </a:prstGeom>
          <a:noFill/>
        </p:spPr>
        <p:txBody>
          <a:bodyPr wrap="square" rtlCol="1">
            <a:spAutoFit/>
          </a:bodyPr>
          <a:lstStyle/>
          <a:p>
            <a:pPr algn="ctr"/>
            <a:r>
              <a:rPr lang="ar-SA" sz="1600" b="1" dirty="0">
                <a:solidFill>
                  <a:schemeClr val="bg1"/>
                </a:solidFill>
              </a:rPr>
              <a:t>استراتيجية جدول التعلم</a:t>
            </a:r>
          </a:p>
        </p:txBody>
      </p:sp>
      <p:sp>
        <p:nvSpPr>
          <p:cNvPr id="8" name="مربع نص 7">
            <a:extLst>
              <a:ext uri="{FF2B5EF4-FFF2-40B4-BE49-F238E27FC236}">
                <a16:creationId xmlns:a16="http://schemas.microsoft.com/office/drawing/2014/main" id="{074DE54D-92AD-A764-FDA4-F14431E8279C}"/>
              </a:ext>
            </a:extLst>
          </p:cNvPr>
          <p:cNvSpPr txBox="1"/>
          <p:nvPr/>
        </p:nvSpPr>
        <p:spPr>
          <a:xfrm>
            <a:off x="5407207" y="758937"/>
            <a:ext cx="868616" cy="338554"/>
          </a:xfrm>
          <a:prstGeom prst="rect">
            <a:avLst/>
          </a:prstGeom>
          <a:noFill/>
        </p:spPr>
        <p:txBody>
          <a:bodyPr wrap="square" rtlCol="1">
            <a:spAutoFit/>
          </a:bodyPr>
          <a:lstStyle/>
          <a:p>
            <a:pPr algn="ctr"/>
            <a:r>
              <a:rPr lang="ar-SA" sz="1600" b="1" dirty="0">
                <a:solidFill>
                  <a:schemeClr val="bg1"/>
                </a:solidFill>
              </a:rPr>
              <a:t>دقيقتان</a:t>
            </a:r>
          </a:p>
        </p:txBody>
      </p:sp>
      <p:sp>
        <p:nvSpPr>
          <p:cNvPr id="9" name="مربع نص 8">
            <a:extLst>
              <a:ext uri="{FF2B5EF4-FFF2-40B4-BE49-F238E27FC236}">
                <a16:creationId xmlns:a16="http://schemas.microsoft.com/office/drawing/2014/main" id="{2773AAA7-B2C8-ACC5-1EDE-3B3E096B2E7C}"/>
              </a:ext>
            </a:extLst>
          </p:cNvPr>
          <p:cNvSpPr txBox="1"/>
          <p:nvPr/>
        </p:nvSpPr>
        <p:spPr>
          <a:xfrm>
            <a:off x="2756171" y="759471"/>
            <a:ext cx="868616" cy="338554"/>
          </a:xfrm>
          <a:prstGeom prst="rect">
            <a:avLst/>
          </a:prstGeom>
          <a:noFill/>
        </p:spPr>
        <p:txBody>
          <a:bodyPr wrap="square" rtlCol="1">
            <a:spAutoFit/>
          </a:bodyPr>
          <a:lstStyle/>
          <a:p>
            <a:pPr algn="ctr"/>
            <a:r>
              <a:rPr lang="ar-SA" sz="1600" b="1" dirty="0">
                <a:solidFill>
                  <a:schemeClr val="bg1"/>
                </a:solidFill>
              </a:rPr>
              <a:t>فــردي</a:t>
            </a:r>
          </a:p>
        </p:txBody>
      </p:sp>
      <p:graphicFrame>
        <p:nvGraphicFramePr>
          <p:cNvPr id="14" name="جدول 5">
            <a:extLst>
              <a:ext uri="{FF2B5EF4-FFF2-40B4-BE49-F238E27FC236}">
                <a16:creationId xmlns:a16="http://schemas.microsoft.com/office/drawing/2014/main" id="{4224DC60-CE70-1B31-78C1-553EED322186}"/>
              </a:ext>
            </a:extLst>
          </p:cNvPr>
          <p:cNvGraphicFramePr>
            <a:graphicFrameLocks noGrp="1"/>
          </p:cNvGraphicFramePr>
          <p:nvPr>
            <p:extLst>
              <p:ext uri="{D42A27DB-BD31-4B8C-83A1-F6EECF244321}">
                <p14:modId xmlns:p14="http://schemas.microsoft.com/office/powerpoint/2010/main" val="2420155760"/>
              </p:ext>
            </p:extLst>
          </p:nvPr>
        </p:nvGraphicFramePr>
        <p:xfrm>
          <a:off x="1425073" y="3767658"/>
          <a:ext cx="9341853" cy="2271325"/>
        </p:xfrm>
        <a:graphic>
          <a:graphicData uri="http://schemas.openxmlformats.org/drawingml/2006/table">
            <a:tbl>
              <a:tblPr rtl="1" firstRow="1" bandRow="1">
                <a:tableStyleId>{72833802-FEF1-4C79-8D5D-14CF1EAF98D9}</a:tableStyleId>
              </a:tblPr>
              <a:tblGrid>
                <a:gridCol w="3113951">
                  <a:extLst>
                    <a:ext uri="{9D8B030D-6E8A-4147-A177-3AD203B41FA5}">
                      <a16:colId xmlns:a16="http://schemas.microsoft.com/office/drawing/2014/main" val="4014839569"/>
                    </a:ext>
                  </a:extLst>
                </a:gridCol>
                <a:gridCol w="3113951">
                  <a:extLst>
                    <a:ext uri="{9D8B030D-6E8A-4147-A177-3AD203B41FA5}">
                      <a16:colId xmlns:a16="http://schemas.microsoft.com/office/drawing/2014/main" val="4147201169"/>
                    </a:ext>
                  </a:extLst>
                </a:gridCol>
                <a:gridCol w="3113951">
                  <a:extLst>
                    <a:ext uri="{9D8B030D-6E8A-4147-A177-3AD203B41FA5}">
                      <a16:colId xmlns:a16="http://schemas.microsoft.com/office/drawing/2014/main" val="20288330"/>
                    </a:ext>
                  </a:extLst>
                </a:gridCol>
              </a:tblGrid>
              <a:tr h="740167">
                <a:tc>
                  <a:txBody>
                    <a:bodyPr/>
                    <a:lstStyle/>
                    <a:p>
                      <a:pPr algn="ctr" rtl="1"/>
                      <a:r>
                        <a:rPr lang="ar-SA" sz="2800" dirty="0"/>
                        <a:t>ماذا أعرف</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tc>
                  <a:txBody>
                    <a:bodyPr/>
                    <a:lstStyle/>
                    <a:p>
                      <a:pPr algn="ctr" rtl="1"/>
                      <a:r>
                        <a:rPr lang="ar-SA" sz="2800" dirty="0"/>
                        <a:t>ماذا أريد أن أعرف</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tc>
                  <a:txBody>
                    <a:bodyPr/>
                    <a:lstStyle/>
                    <a:p>
                      <a:pPr algn="ctr" rtl="1"/>
                      <a:r>
                        <a:rPr lang="ar-SA" sz="2800" dirty="0"/>
                        <a:t>ماذا تعلمت</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45548B"/>
                    </a:solidFill>
                  </a:tcPr>
                </a:tc>
                <a:extLst>
                  <a:ext uri="{0D108BD9-81ED-4DB2-BD59-A6C34878D82A}">
                    <a16:rowId xmlns:a16="http://schemas.microsoft.com/office/drawing/2014/main" val="754521180"/>
                  </a:ext>
                </a:extLst>
              </a:tr>
              <a:tr h="1531158">
                <a:tc>
                  <a:txBody>
                    <a:bodyPr/>
                    <a:lstStyle/>
                    <a:p>
                      <a:pPr rtl="1"/>
                      <a:endParaRPr lang="ar-SA"/>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173640"/>
                  </a:ext>
                </a:extLst>
              </a:tr>
            </a:tbl>
          </a:graphicData>
        </a:graphic>
      </p:graphicFrame>
      <p:pic>
        <p:nvPicPr>
          <p:cNvPr id="15" name="صورة 14">
            <a:extLst>
              <a:ext uri="{FF2B5EF4-FFF2-40B4-BE49-F238E27FC236}">
                <a16:creationId xmlns:a16="http://schemas.microsoft.com/office/drawing/2014/main" id="{4287D4FA-24BF-50F8-5A04-85560726E6D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21521" r="74342"/>
          <a:stretch/>
        </p:blipFill>
        <p:spPr>
          <a:xfrm flipH="1">
            <a:off x="2473889" y="4471730"/>
            <a:ext cx="1001908" cy="1723795"/>
          </a:xfrm>
          <a:prstGeom prst="rect">
            <a:avLst/>
          </a:prstGeom>
        </p:spPr>
      </p:pic>
      <p:pic>
        <p:nvPicPr>
          <p:cNvPr id="16" name="صورة 15">
            <a:extLst>
              <a:ext uri="{FF2B5EF4-FFF2-40B4-BE49-F238E27FC236}">
                <a16:creationId xmlns:a16="http://schemas.microsoft.com/office/drawing/2014/main" id="{9799DD4D-F377-DA9E-93E4-7D3FA197A119}"/>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67895" t="32047" r="8289" b="25977"/>
          <a:stretch/>
        </p:blipFill>
        <p:spPr>
          <a:xfrm>
            <a:off x="8577954" y="4695184"/>
            <a:ext cx="1287941" cy="1276885"/>
          </a:xfrm>
          <a:prstGeom prst="rect">
            <a:avLst/>
          </a:prstGeom>
        </p:spPr>
      </p:pic>
      <p:pic>
        <p:nvPicPr>
          <p:cNvPr id="17" name="صورة 16">
            <a:extLst>
              <a:ext uri="{FF2B5EF4-FFF2-40B4-BE49-F238E27FC236}">
                <a16:creationId xmlns:a16="http://schemas.microsoft.com/office/drawing/2014/main" id="{992785FF-C8EC-4E6D-D45B-57EE2B77E410}"/>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1316" t="28538" r="39474" b="14854"/>
          <a:stretch/>
        </p:blipFill>
        <p:spPr>
          <a:xfrm>
            <a:off x="5501108" y="4608852"/>
            <a:ext cx="1250555" cy="1363217"/>
          </a:xfrm>
          <a:prstGeom prst="rect">
            <a:avLst/>
          </a:prstGeom>
        </p:spPr>
      </p:pic>
    </p:spTree>
    <p:extLst>
      <p:ext uri="{BB962C8B-B14F-4D97-AF65-F5344CB8AC3E}">
        <p14:creationId xmlns:p14="http://schemas.microsoft.com/office/powerpoint/2010/main" val="7038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A05DCA9D-474E-87CB-BC19-FCC6D7B09620}"/>
              </a:ext>
            </a:extLst>
          </p:cNvPr>
          <p:cNvSpPr/>
          <p:nvPr/>
        </p:nvSpPr>
        <p:spPr>
          <a:xfrm>
            <a:off x="2203397" y="226403"/>
            <a:ext cx="7758954"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Calibri"/>
                <a:ea typeface="Calibri"/>
                <a:cs typeface="Calibri"/>
                <a:sym typeface="Calibri"/>
              </a:rPr>
              <a:t>عـلـم الـبـيـانـات</a:t>
            </a:r>
            <a:endParaRPr dirty="0"/>
          </a:p>
        </p:txBody>
      </p:sp>
      <p:sp>
        <p:nvSpPr>
          <p:cNvPr id="3" name="Google Shape;150;p6">
            <a:extLst>
              <a:ext uri="{FF2B5EF4-FFF2-40B4-BE49-F238E27FC236}">
                <a16:creationId xmlns:a16="http://schemas.microsoft.com/office/drawing/2014/main" id="{73B5D9EF-435F-A7CD-8E76-48334A6FC44D}"/>
              </a:ext>
            </a:extLst>
          </p:cNvPr>
          <p:cNvSpPr txBox="1">
            <a:spLocks/>
          </p:cNvSpPr>
          <p:nvPr/>
        </p:nvSpPr>
        <p:spPr>
          <a:xfrm>
            <a:off x="0" y="1475875"/>
            <a:ext cx="12192000" cy="2489883"/>
          </a:xfrm>
          <a:prstGeom prst="rect">
            <a:avLst/>
          </a:prstGeom>
          <a:noFill/>
          <a:ln>
            <a:noFill/>
          </a:ln>
        </p:spPr>
        <p:txBody>
          <a:bodyPr spcFirstLastPara="1" wrap="square" lIns="91425" tIns="45700" rIns="91425" bIns="45700" anchor="ctr" anchorCtr="0">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spcBef>
                <a:spcPts val="0"/>
              </a:spcBef>
              <a:buClr>
                <a:schemeClr val="dk1"/>
              </a:buClr>
              <a:buSzPts val="3600"/>
              <a:buFont typeface="Calibri"/>
              <a:buNone/>
            </a:pPr>
            <a:r>
              <a:rPr lang="ar-SA" sz="3600" dirty="0"/>
              <a:t>هو علم يجمع بين عدة مجالات (مثل :علوم الحاسب والإحصاء والرياضيات) </a:t>
            </a:r>
          </a:p>
          <a:p>
            <a:pPr algn="ctr">
              <a:lnSpc>
                <a:spcPct val="200000"/>
              </a:lnSpc>
              <a:spcBef>
                <a:spcPts val="0"/>
              </a:spcBef>
              <a:buClr>
                <a:schemeClr val="dk1"/>
              </a:buClr>
              <a:buSzPts val="3600"/>
              <a:buFont typeface="Calibri"/>
              <a:buNone/>
            </a:pPr>
            <a:r>
              <a:rPr lang="ar-SA" sz="3600" dirty="0"/>
              <a:t>ويعمل على تحليل </a:t>
            </a:r>
            <a:r>
              <a:rPr lang="ar-SA" sz="3600" b="1" dirty="0">
                <a:solidFill>
                  <a:srgbClr val="0070C0"/>
                </a:solidFill>
              </a:rPr>
              <a:t>البيانات</a:t>
            </a:r>
            <a:r>
              <a:rPr lang="ar-SA" sz="3600" dirty="0"/>
              <a:t> لاستخراج </a:t>
            </a:r>
            <a:r>
              <a:rPr lang="ar-SA" sz="3600" b="1" dirty="0">
                <a:solidFill>
                  <a:srgbClr val="0070C0"/>
                </a:solidFill>
              </a:rPr>
              <a:t>معلومات</a:t>
            </a:r>
            <a:r>
              <a:rPr lang="ar-SA" sz="3600" dirty="0"/>
              <a:t> ذات مغزى تؤدي إلى </a:t>
            </a:r>
            <a:r>
              <a:rPr lang="ar-SA" sz="3600" b="1" dirty="0">
                <a:solidFill>
                  <a:srgbClr val="0070C0"/>
                </a:solidFill>
              </a:rPr>
              <a:t>معرفة</a:t>
            </a:r>
            <a:r>
              <a:rPr lang="ar-SA" sz="3600" dirty="0"/>
              <a:t> محددة </a:t>
            </a:r>
            <a:endParaRPr lang="ar-SA" dirty="0"/>
          </a:p>
        </p:txBody>
      </p:sp>
      <p:pic>
        <p:nvPicPr>
          <p:cNvPr id="4" name="صورة 3">
            <a:extLst>
              <a:ext uri="{FF2B5EF4-FFF2-40B4-BE49-F238E27FC236}">
                <a16:creationId xmlns:a16="http://schemas.microsoft.com/office/drawing/2014/main" id="{D4BB8087-62C9-B941-D2BD-BAAA5D7C9020}"/>
              </a:ext>
            </a:extLst>
          </p:cNvPr>
          <p:cNvPicPr>
            <a:picLocks noChangeAspect="1"/>
          </p:cNvPicPr>
          <p:nvPr/>
        </p:nvPicPr>
        <p:blipFill rotWithShape="1">
          <a:blip r:embed="rId2">
            <a:extLst>
              <a:ext uri="{28A0092B-C50C-407E-A947-70E740481C1C}">
                <a14:useLocalDpi xmlns:a14="http://schemas.microsoft.com/office/drawing/2010/main" val="0"/>
              </a:ext>
            </a:extLst>
          </a:blip>
          <a:srcRect l="20072" t="11765" r="20920" b="3256"/>
          <a:stretch/>
        </p:blipFill>
        <p:spPr>
          <a:xfrm>
            <a:off x="4272367" y="3929536"/>
            <a:ext cx="3647265" cy="2954590"/>
          </a:xfrm>
          <a:prstGeom prst="rect">
            <a:avLst/>
          </a:prstGeom>
        </p:spPr>
      </p:pic>
    </p:spTree>
    <p:extLst>
      <p:ext uri="{BB962C8B-B14F-4D97-AF65-F5344CB8AC3E}">
        <p14:creationId xmlns:p14="http://schemas.microsoft.com/office/powerpoint/2010/main" val="40661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7">
            <a:extLst>
              <a:ext uri="{FF2B5EF4-FFF2-40B4-BE49-F238E27FC236}">
                <a16:creationId xmlns:a16="http://schemas.microsoft.com/office/drawing/2014/main" id="{D319A103-2201-9590-3D94-48F32AC966CC}"/>
              </a:ext>
            </a:extLst>
          </p:cNvPr>
          <p:cNvSpPr/>
          <p:nvPr/>
        </p:nvSpPr>
        <p:spPr>
          <a:xfrm>
            <a:off x="0" y="2247930"/>
            <a:ext cx="12192000" cy="2554505"/>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لماذا يعتبر تخصص علم البيانات نفط </a:t>
            </a:r>
          </a:p>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القرن الواحد و العشرون ؟!</a:t>
            </a:r>
            <a:endParaRPr sz="2000" dirty="0">
              <a:solidFill>
                <a:srgbClr val="ED7D31"/>
              </a:solidFill>
            </a:endParaRPr>
          </a:p>
        </p:txBody>
      </p:sp>
      <p:pic>
        <p:nvPicPr>
          <p:cNvPr id="4" name="صورة 3">
            <a:extLst>
              <a:ext uri="{FF2B5EF4-FFF2-40B4-BE49-F238E27FC236}">
                <a16:creationId xmlns:a16="http://schemas.microsoft.com/office/drawing/2014/main" id="{46B53B6D-E696-AF6C-D994-1F1D63170C73}"/>
              </a:ext>
            </a:extLst>
          </p:cNvPr>
          <p:cNvPicPr>
            <a:picLocks noChangeAspect="1"/>
          </p:cNvPicPr>
          <p:nvPr/>
        </p:nvPicPr>
        <p:blipFill rotWithShape="1">
          <a:blip r:embed="rId3">
            <a:extLst>
              <a:ext uri="{28A0092B-C50C-407E-A947-70E740481C1C}">
                <a14:useLocalDpi xmlns:a14="http://schemas.microsoft.com/office/drawing/2010/main" val="0"/>
              </a:ext>
            </a:extLst>
          </a:blip>
          <a:srcRect t="61005" r="77397"/>
          <a:stretch/>
        </p:blipFill>
        <p:spPr>
          <a:xfrm>
            <a:off x="5176349" y="5022937"/>
            <a:ext cx="1839301" cy="1784958"/>
          </a:xfrm>
          <a:prstGeom prst="rect">
            <a:avLst/>
          </a:prstGeom>
        </p:spPr>
      </p:pic>
      <p:sp>
        <p:nvSpPr>
          <p:cNvPr id="5" name="Google Shape;158;p7">
            <a:extLst>
              <a:ext uri="{FF2B5EF4-FFF2-40B4-BE49-F238E27FC236}">
                <a16:creationId xmlns:a16="http://schemas.microsoft.com/office/drawing/2014/main" id="{1F5D5876-9669-E384-338F-688ECC4843E1}"/>
              </a:ext>
            </a:extLst>
          </p:cNvPr>
          <p:cNvSpPr/>
          <p:nvPr/>
        </p:nvSpPr>
        <p:spPr>
          <a:xfrm>
            <a:off x="-1" y="2205725"/>
            <a:ext cx="12192000" cy="2862282"/>
          </a:xfrm>
          <a:prstGeom prst="rect">
            <a:avLst/>
          </a:prstGeom>
          <a:noFill/>
          <a:ln>
            <a:noFill/>
          </a:ln>
        </p:spPr>
        <p:txBody>
          <a:bodyPr spcFirstLastPara="1" wrap="square" lIns="91425" tIns="45700" rIns="91425" bIns="45700" anchor="t" anchorCtr="0">
            <a:spAutoFit/>
          </a:bodyPr>
          <a:lstStyle/>
          <a:p>
            <a:pPr algn="ctr">
              <a:lnSpc>
                <a:spcPct val="150000"/>
              </a:lnSpc>
            </a:pPr>
            <a:r>
              <a:rPr lang="ar-SA" sz="4000" dirty="0">
                <a:latin typeface="Almarai-Regular"/>
              </a:rPr>
              <a:t>أهميته الشديد </a:t>
            </a:r>
            <a:r>
              <a:rPr lang="ar-SA" sz="4000" dirty="0" err="1">
                <a:latin typeface="Almarai-Regular"/>
              </a:rPr>
              <a:t>فى</a:t>
            </a:r>
            <a:r>
              <a:rPr lang="ar-SA" sz="4000" dirty="0">
                <a:latin typeface="Almarai-Regular"/>
              </a:rPr>
              <a:t> الارتقاء بالاقتصاد </a:t>
            </a:r>
            <a:r>
              <a:rPr lang="ar-SA" sz="4000" dirty="0" err="1">
                <a:latin typeface="Almarai-Regular"/>
              </a:rPr>
              <a:t>العالمى</a:t>
            </a:r>
            <a:r>
              <a:rPr lang="ar-SA" sz="4000" dirty="0">
                <a:latin typeface="Almarai-Regular"/>
              </a:rPr>
              <a:t> ورفع معدلات التنمية ، ومن هنا تسارع المملكة الخطى للحاق بالركب العالمي في هذا المجال ،وتستحدث هيئة جديدة باسم «الهيئة السعودية للبيانات والذكاء الاصطناعي</a:t>
            </a:r>
            <a:endParaRPr lang="ar-SA" sz="4000" dirty="0"/>
          </a:p>
        </p:txBody>
      </p:sp>
    </p:spTree>
    <p:extLst>
      <p:ext uri="{BB962C8B-B14F-4D97-AF65-F5344CB8AC3E}">
        <p14:creationId xmlns:p14="http://schemas.microsoft.com/office/powerpoint/2010/main" val="21270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E17E4C5-D40E-F790-371A-68FFCD0EBA3E}"/>
              </a:ext>
            </a:extLst>
          </p:cNvPr>
          <p:cNvSpPr txBox="1"/>
          <p:nvPr/>
        </p:nvSpPr>
        <p:spPr>
          <a:xfrm>
            <a:off x="7871118" y="785063"/>
            <a:ext cx="2061583" cy="338554"/>
          </a:xfrm>
          <a:prstGeom prst="rect">
            <a:avLst/>
          </a:prstGeom>
          <a:noFill/>
        </p:spPr>
        <p:txBody>
          <a:bodyPr wrap="square" rtlCol="1">
            <a:spAutoFit/>
          </a:bodyPr>
          <a:lstStyle/>
          <a:p>
            <a:pPr algn="ctr"/>
            <a:r>
              <a:rPr lang="ar-SA" sz="1600" b="1" dirty="0">
                <a:solidFill>
                  <a:schemeClr val="bg1"/>
                </a:solidFill>
              </a:rPr>
              <a:t>استراتيجية العصف الذهني</a:t>
            </a:r>
          </a:p>
        </p:txBody>
      </p:sp>
      <p:sp>
        <p:nvSpPr>
          <p:cNvPr id="3" name="مربع نص 2">
            <a:extLst>
              <a:ext uri="{FF2B5EF4-FFF2-40B4-BE49-F238E27FC236}">
                <a16:creationId xmlns:a16="http://schemas.microsoft.com/office/drawing/2014/main" id="{64D65512-3F1B-5AA2-B05E-9BE5A55F8E31}"/>
              </a:ext>
            </a:extLst>
          </p:cNvPr>
          <p:cNvSpPr txBox="1"/>
          <p:nvPr/>
        </p:nvSpPr>
        <p:spPr>
          <a:xfrm>
            <a:off x="5407207" y="785063"/>
            <a:ext cx="868616" cy="338554"/>
          </a:xfrm>
          <a:prstGeom prst="rect">
            <a:avLst/>
          </a:prstGeom>
          <a:noFill/>
        </p:spPr>
        <p:txBody>
          <a:bodyPr wrap="square" rtlCol="1">
            <a:spAutoFit/>
          </a:bodyPr>
          <a:lstStyle/>
          <a:p>
            <a:pPr algn="ctr"/>
            <a:r>
              <a:rPr lang="ar-SA" sz="1600" b="1" dirty="0">
                <a:solidFill>
                  <a:schemeClr val="bg1"/>
                </a:solidFill>
              </a:rPr>
              <a:t>دقيقة</a:t>
            </a:r>
          </a:p>
        </p:txBody>
      </p:sp>
      <p:sp>
        <p:nvSpPr>
          <p:cNvPr id="4" name="مربع نص 3">
            <a:extLst>
              <a:ext uri="{FF2B5EF4-FFF2-40B4-BE49-F238E27FC236}">
                <a16:creationId xmlns:a16="http://schemas.microsoft.com/office/drawing/2014/main" id="{497EEE93-E2D9-A69B-D064-BD0773ADB48A}"/>
              </a:ext>
            </a:extLst>
          </p:cNvPr>
          <p:cNvSpPr txBox="1"/>
          <p:nvPr/>
        </p:nvSpPr>
        <p:spPr>
          <a:xfrm>
            <a:off x="2728461" y="785597"/>
            <a:ext cx="868616" cy="338554"/>
          </a:xfrm>
          <a:prstGeom prst="rect">
            <a:avLst/>
          </a:prstGeom>
          <a:noFill/>
        </p:spPr>
        <p:txBody>
          <a:bodyPr wrap="square" rtlCol="1">
            <a:spAutoFit/>
          </a:bodyPr>
          <a:lstStyle/>
          <a:p>
            <a:pPr algn="ctr"/>
            <a:r>
              <a:rPr lang="ar-SA" sz="1600" b="1" dirty="0">
                <a:solidFill>
                  <a:schemeClr val="bg1"/>
                </a:solidFill>
              </a:rPr>
              <a:t>جماعي</a:t>
            </a:r>
          </a:p>
        </p:txBody>
      </p:sp>
      <p:sp>
        <p:nvSpPr>
          <p:cNvPr id="5" name="Google Shape;158;p7">
            <a:extLst>
              <a:ext uri="{FF2B5EF4-FFF2-40B4-BE49-F238E27FC236}">
                <a16:creationId xmlns:a16="http://schemas.microsoft.com/office/drawing/2014/main" id="{AED5BD32-90A4-C251-BCBA-B0ACF788F6BE}"/>
              </a:ext>
            </a:extLst>
          </p:cNvPr>
          <p:cNvSpPr/>
          <p:nvPr/>
        </p:nvSpPr>
        <p:spPr>
          <a:xfrm>
            <a:off x="0" y="1596577"/>
            <a:ext cx="12192000" cy="2554505"/>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SA" sz="4000" b="1" dirty="0">
                <a:solidFill>
                  <a:srgbClr val="ED7D31"/>
                </a:solidFill>
                <a:latin typeface="Calibri"/>
                <a:ea typeface="Calibri"/>
                <a:cs typeface="Calibri"/>
                <a:sym typeface="Calibri"/>
              </a:rPr>
              <a:t>برأيك هل المعلومات و البيانات لهما نفس المعنى ؟</a:t>
            </a:r>
          </a:p>
          <a:p>
            <a:pPr marL="0" marR="0" lvl="0" indent="0" algn="ctr" rtl="1">
              <a:lnSpc>
                <a:spcPct val="200000"/>
              </a:lnSpc>
              <a:spcBef>
                <a:spcPts val="0"/>
              </a:spcBef>
              <a:spcAft>
                <a:spcPts val="0"/>
              </a:spcAft>
              <a:buNone/>
            </a:pPr>
            <a:r>
              <a:rPr lang="ar-SA" sz="4000" b="1" dirty="0">
                <a:solidFill>
                  <a:srgbClr val="ED7D31"/>
                </a:solidFill>
                <a:latin typeface="Calibri"/>
                <a:cs typeface="Calibri"/>
                <a:sym typeface="Calibri"/>
              </a:rPr>
              <a:t>مع ذكر السبب !!</a:t>
            </a:r>
            <a:endParaRPr sz="2000" dirty="0">
              <a:solidFill>
                <a:srgbClr val="ED7D31"/>
              </a:solidFill>
            </a:endParaRPr>
          </a:p>
        </p:txBody>
      </p:sp>
      <p:pic>
        <p:nvPicPr>
          <p:cNvPr id="6" name="صورة 5">
            <a:extLst>
              <a:ext uri="{FF2B5EF4-FFF2-40B4-BE49-F238E27FC236}">
                <a16:creationId xmlns:a16="http://schemas.microsoft.com/office/drawing/2014/main" id="{E6D7673A-2C70-CCC5-765F-4C2374860228}"/>
              </a:ext>
            </a:extLst>
          </p:cNvPr>
          <p:cNvPicPr>
            <a:picLocks noChangeAspect="1"/>
          </p:cNvPicPr>
          <p:nvPr/>
        </p:nvPicPr>
        <p:blipFill rotWithShape="1">
          <a:blip r:embed="rId2"/>
          <a:srcRect l="34286" t="13768" r="33893" b="5715"/>
          <a:stretch/>
        </p:blipFill>
        <p:spPr>
          <a:xfrm>
            <a:off x="4892294" y="4013119"/>
            <a:ext cx="1898442" cy="2702022"/>
          </a:xfrm>
          <a:prstGeom prst="rect">
            <a:avLst/>
          </a:prstGeom>
        </p:spPr>
      </p:pic>
    </p:spTree>
    <p:extLst>
      <p:ext uri="{BB962C8B-B14F-4D97-AF65-F5344CB8AC3E}">
        <p14:creationId xmlns:p14="http://schemas.microsoft.com/office/powerpoint/2010/main" val="3632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6">
            <a:extLst>
              <a:ext uri="{FF2B5EF4-FFF2-40B4-BE49-F238E27FC236}">
                <a16:creationId xmlns:a16="http://schemas.microsoft.com/office/drawing/2014/main" id="{57396083-9A90-A430-264A-340DD1E4FC71}"/>
              </a:ext>
            </a:extLst>
          </p:cNvPr>
          <p:cNvSpPr/>
          <p:nvPr/>
        </p:nvSpPr>
        <p:spPr>
          <a:xfrm>
            <a:off x="0" y="252529"/>
            <a:ext cx="12192000" cy="913308"/>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dirty="0">
                <a:solidFill>
                  <a:schemeClr val="lt1"/>
                </a:solidFill>
                <a:latin typeface="Calibri"/>
                <a:ea typeface="Calibri"/>
                <a:cs typeface="Calibri"/>
                <a:sym typeface="Calibri"/>
              </a:rPr>
              <a:t>   الــبــــــــــــيـــــــــــانـــــــــــــــات</a:t>
            </a:r>
            <a:endParaRPr dirty="0"/>
          </a:p>
        </p:txBody>
      </p:sp>
      <p:sp>
        <p:nvSpPr>
          <p:cNvPr id="3" name="Google Shape;170;p8">
            <a:extLst>
              <a:ext uri="{FF2B5EF4-FFF2-40B4-BE49-F238E27FC236}">
                <a16:creationId xmlns:a16="http://schemas.microsoft.com/office/drawing/2014/main" id="{3F37390E-B28F-2029-B48B-556A88152DDB}"/>
              </a:ext>
            </a:extLst>
          </p:cNvPr>
          <p:cNvSpPr/>
          <p:nvPr/>
        </p:nvSpPr>
        <p:spPr>
          <a:xfrm>
            <a:off x="0" y="1098256"/>
            <a:ext cx="12192000" cy="3416279"/>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SA" sz="3600" dirty="0">
                <a:latin typeface="+mj-lt"/>
                <a:ea typeface="+mj-ea"/>
                <a:cs typeface="+mj-cs"/>
                <a:sym typeface="Calibri"/>
              </a:rPr>
              <a:t>مجموعة من الحقائق أو الكلمات أو الأرقام، أو وصف لشيء لم يتم تحليله</a:t>
            </a:r>
          </a:p>
          <a:p>
            <a:pPr marL="0" marR="0" lvl="0" indent="0" algn="ctr" rtl="1">
              <a:lnSpc>
                <a:spcPct val="200000"/>
              </a:lnSpc>
              <a:spcBef>
                <a:spcPts val="0"/>
              </a:spcBef>
              <a:spcAft>
                <a:spcPts val="0"/>
              </a:spcAft>
              <a:buNone/>
            </a:pPr>
            <a:r>
              <a:rPr lang="ar-SA" sz="3600" dirty="0">
                <a:latin typeface="+mj-lt"/>
                <a:ea typeface="+mj-ea"/>
                <a:cs typeface="+mj-cs"/>
                <a:sym typeface="Calibri"/>
              </a:rPr>
              <a:t> أو معالجته بأي شكل من الأشكال، وتسمى </a:t>
            </a:r>
            <a:r>
              <a:rPr lang="ar-SA" sz="3600" b="1" dirty="0">
                <a:solidFill>
                  <a:srgbClr val="0070C0"/>
                </a:solidFill>
                <a:latin typeface="+mj-lt"/>
                <a:ea typeface="+mj-ea"/>
                <a:cs typeface="+mj-cs"/>
                <a:sym typeface="Calibri"/>
              </a:rPr>
              <a:t>البيانات الأولية</a:t>
            </a:r>
          </a:p>
          <a:p>
            <a:pPr marL="0" marR="0" lvl="0" indent="0" algn="ctr" rtl="1">
              <a:lnSpc>
                <a:spcPct val="200000"/>
              </a:lnSpc>
              <a:spcBef>
                <a:spcPts val="0"/>
              </a:spcBef>
              <a:spcAft>
                <a:spcPts val="0"/>
              </a:spcAft>
              <a:buNone/>
            </a:pPr>
            <a:r>
              <a:rPr lang="ar-SA" sz="3600" dirty="0">
                <a:latin typeface="+mj-lt"/>
                <a:ea typeface="+mj-ea"/>
                <a:cs typeface="+mj-cs"/>
                <a:sym typeface="Calibri"/>
              </a:rPr>
              <a:t>حيث تعني كلمة أولية أنها غير معالجة</a:t>
            </a:r>
            <a:endParaRPr sz="3600" dirty="0">
              <a:latin typeface="+mj-lt"/>
              <a:ea typeface="+mj-ea"/>
              <a:cs typeface="+mj-cs"/>
            </a:endParaRPr>
          </a:p>
        </p:txBody>
      </p:sp>
      <p:pic>
        <p:nvPicPr>
          <p:cNvPr id="6" name="صورة 5">
            <a:extLst>
              <a:ext uri="{FF2B5EF4-FFF2-40B4-BE49-F238E27FC236}">
                <a16:creationId xmlns:a16="http://schemas.microsoft.com/office/drawing/2014/main" id="{5CE8162B-4A10-7031-4138-DD4015422CAC}"/>
              </a:ext>
            </a:extLst>
          </p:cNvPr>
          <p:cNvPicPr>
            <a:picLocks noChangeAspect="1"/>
          </p:cNvPicPr>
          <p:nvPr/>
        </p:nvPicPr>
        <p:blipFill rotWithShape="1">
          <a:blip r:embed="rId2">
            <a:extLst>
              <a:ext uri="{28A0092B-C50C-407E-A947-70E740481C1C}">
                <a14:useLocalDpi xmlns:a14="http://schemas.microsoft.com/office/drawing/2010/main" val="0"/>
              </a:ext>
            </a:extLst>
          </a:blip>
          <a:srcRect l="5485" t="23484" r="57687" b="13830"/>
          <a:stretch/>
        </p:blipFill>
        <p:spPr>
          <a:xfrm>
            <a:off x="4713027" y="4190951"/>
            <a:ext cx="2765946" cy="2648246"/>
          </a:xfrm>
          <a:prstGeom prst="rect">
            <a:avLst/>
          </a:prstGeom>
        </p:spPr>
      </p:pic>
    </p:spTree>
    <p:extLst>
      <p:ext uri="{BB962C8B-B14F-4D97-AF65-F5344CB8AC3E}">
        <p14:creationId xmlns:p14="http://schemas.microsoft.com/office/powerpoint/2010/main" val="12289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4004</TotalTime>
  <Words>974</Words>
  <Application>Microsoft Office PowerPoint</Application>
  <PresentationFormat>شاشة عريضة</PresentationFormat>
  <Paragraphs>203</Paragraphs>
  <Slides>33</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33</vt:i4>
      </vt:variant>
    </vt:vector>
  </HeadingPairs>
  <TitlesOfParts>
    <vt:vector size="40" baseType="lpstr">
      <vt:lpstr>A Jannat LT</vt:lpstr>
      <vt:lpstr>Almarai-Regular</vt:lpstr>
      <vt:lpstr>Arial</vt:lpstr>
      <vt:lpstr>Calibri</vt:lpstr>
      <vt:lpstr>Calibri Light</vt:lpstr>
      <vt:lpstr>Sakkal Majalla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أريج العنزي</dc:creator>
  <cp:lastModifiedBy>أريج العنزي</cp:lastModifiedBy>
  <cp:revision>13</cp:revision>
  <dcterms:created xsi:type="dcterms:W3CDTF">2023-07-17T20:45:41Z</dcterms:created>
  <dcterms:modified xsi:type="dcterms:W3CDTF">2023-07-24T00:44:31Z</dcterms:modified>
</cp:coreProperties>
</file>