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359" r:id="rId2"/>
    <p:sldId id="390" r:id="rId3"/>
    <p:sldId id="368" r:id="rId4"/>
    <p:sldId id="468" r:id="rId5"/>
    <p:sldId id="270" r:id="rId6"/>
    <p:sldId id="296" r:id="rId7"/>
    <p:sldId id="450" r:id="rId8"/>
    <p:sldId id="456" r:id="rId9"/>
    <p:sldId id="485" r:id="rId10"/>
    <p:sldId id="484" r:id="rId11"/>
    <p:sldId id="486" r:id="rId12"/>
    <p:sldId id="469" r:id="rId13"/>
    <p:sldId id="470" r:id="rId14"/>
    <p:sldId id="472" r:id="rId15"/>
    <p:sldId id="473" r:id="rId16"/>
    <p:sldId id="476" r:id="rId17"/>
    <p:sldId id="474" r:id="rId18"/>
    <p:sldId id="477" r:id="rId19"/>
    <p:sldId id="475" r:id="rId20"/>
    <p:sldId id="479" r:id="rId21"/>
    <p:sldId id="478" r:id="rId22"/>
    <p:sldId id="480" r:id="rId23"/>
    <p:sldId id="482" r:id="rId24"/>
    <p:sldId id="487" r:id="rId25"/>
    <p:sldId id="483" r:id="rId26"/>
    <p:sldId id="488" r:id="rId27"/>
    <p:sldId id="489" r:id="rId28"/>
    <p:sldId id="490" r:id="rId29"/>
    <p:sldId id="366" r:id="rId30"/>
    <p:sldId id="491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70C0"/>
    <a:srgbClr val="0C77C3"/>
    <a:srgbClr val="59A2D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57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16B117B-B314-488E-ABF9-D4E270885B11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682A25A-EEB9-490E-93B8-E494672B8E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157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رابط المقطع  </a:t>
            </a:r>
            <a:r>
              <a:rPr lang="en-US" dirty="0"/>
              <a:t>https://www.youtube.com/watch?v=0dVrDkyC8JU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2A25A-EEB9-490E-93B8-E494672B8EE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279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A51C7-6F08-531F-3C98-31559B0DD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310CE94-4EE6-8F36-DD00-272704DF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28C3D7-364A-5591-6E47-1A38B57D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E99AF4-BA64-87FA-650F-26C4F9304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1F800BE-7B4B-3B2F-60E3-863CB3F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967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322BC0-315A-5E32-7D04-CEA98C96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26A3A9C-C91C-B8B6-B165-9198EEA77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F9C103-C236-5F61-CD73-B3AF9D6A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8F5497-E48E-2629-42A5-E81EEB83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216E1-DF32-0FF5-9A19-091D10A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9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6CD26C7-EAB5-DE67-8FC6-31F9B1DF2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0512FF-F92D-D5B9-61C2-0CADB35C1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28F98C-EFA9-20A9-F117-402B6F35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85F432-CDAD-849B-4FFD-E3940CA0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53F422-1635-9284-4808-8CA08DE4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618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1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CD9D723-B127-FFAA-E9D9-AE0BEA98E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D7AF96F-68BB-41A3-4E55-AA95C25C2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0" t="33672" r="50732" b="23390"/>
          <a:stretch/>
        </p:blipFill>
        <p:spPr>
          <a:xfrm>
            <a:off x="2905237" y="409689"/>
            <a:ext cx="648973" cy="3957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0896B5A-27D4-CF73-0688-B15BCB52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6555DC-2937-97E8-F00B-901610708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279315-2D7D-C80C-A96E-12E8E9AD4635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3DC5A40-F2A8-4246-BFE9-AB00927F18EE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 2</a:t>
            </a:r>
          </a:p>
        </p:txBody>
      </p:sp>
    </p:spTree>
    <p:extLst>
      <p:ext uri="{BB962C8B-B14F-4D97-AF65-F5344CB8AC3E}">
        <p14:creationId xmlns:p14="http://schemas.microsoft.com/office/powerpoint/2010/main" val="183305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9B9528E-3DC9-0806-A796-5AC3DC68D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16200000">
            <a:off x="9174480" y="875211"/>
            <a:ext cx="3827417" cy="22076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7DDAF15-E370-4FAB-B6A1-8AB0957F6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5400000" flipV="1">
            <a:off x="9174480" y="3770811"/>
            <a:ext cx="3827417" cy="220762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16BCFBE-3046-458B-AC23-92063FD92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5400000" flipH="1">
            <a:off x="-272753" y="338319"/>
            <a:ext cx="1502426" cy="86095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2E6C87C-1928-AD79-3723-53F44BCFB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16200000" flipH="1" flipV="1">
            <a:off x="-271160" y="5680035"/>
            <a:ext cx="1502426" cy="860958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5271DE-2650-3431-1767-93AE6041F5FE}"/>
              </a:ext>
            </a:extLst>
          </p:cNvPr>
          <p:cNvGrpSpPr/>
          <p:nvPr userDrawn="1"/>
        </p:nvGrpSpPr>
        <p:grpSpPr>
          <a:xfrm rot="5400000">
            <a:off x="-1712648" y="3181921"/>
            <a:ext cx="4588191" cy="490138"/>
            <a:chOff x="2061242" y="345515"/>
            <a:chExt cx="7811589" cy="849083"/>
          </a:xfrm>
        </p:grpSpPr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8C271561-DE75-DE2A-3EDE-CCEB16478A2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D38CA03-4CA2-0375-20C9-78CA5F0D9212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E1080B6-5EF3-E63D-1AB0-40DB2D79EA1C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B7FEA547-FABB-3E76-F581-9746A88ED8C4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5F0A85B2-173D-66F2-8779-894D8090CA09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BF21D423-7A8A-E65B-7744-B56518F168BD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2846AB2-7945-1B87-8847-6F3B86F2AF6D}"/>
              </a:ext>
            </a:extLst>
          </p:cNvPr>
          <p:cNvSpPr txBox="1"/>
          <p:nvPr userDrawn="1"/>
        </p:nvSpPr>
        <p:spPr>
          <a:xfrm rot="16200000">
            <a:off x="10374227" y="1304567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A845985-168D-38B9-A4B0-2ACC1A3D59D5}"/>
              </a:ext>
            </a:extLst>
          </p:cNvPr>
          <p:cNvSpPr txBox="1"/>
          <p:nvPr userDrawn="1"/>
        </p:nvSpPr>
        <p:spPr>
          <a:xfrm rot="16200000">
            <a:off x="10375765" y="506789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التنبؤ باستخدام إكسل 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F03DB5-678F-9CF4-D9B0-49DAEADE9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286" t="13768" r="33893" b="5715"/>
          <a:stretch/>
        </p:blipFill>
        <p:spPr>
          <a:xfrm>
            <a:off x="5279008" y="4383210"/>
            <a:ext cx="1633983" cy="23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3DAB828-FFD2-58DE-4B94-D1446AE6D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C884369-4825-8CB1-ED9C-30DB2D268CC5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41F39E6-16F0-6DB9-6707-69E7C8F91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228A942-83BC-8085-3B33-673C5A99DE09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BBC4295-4FBD-3EAE-A904-9930564D8D87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2F2DBF32-1349-54F2-4161-77E7E1B6F5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6425E405-A705-D886-7DCC-570FD58E36E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496121CD-9C04-87E3-A3C0-F16A06FBFF43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34837BA7-A822-5349-8C97-5CB45DF6BC4A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8134CA7A-82C0-1A57-5EAF-EBA8505961DA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8E766E64-5917-F1D4-489C-C4870B10B8A4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0D315F0-8D56-76A4-FAFA-E796ED32AD9B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76D1CF7-A94B-A8E8-9CBC-AACB9AF7DBC7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151;p6">
            <a:extLst>
              <a:ext uri="{FF2B5EF4-FFF2-40B4-BE49-F238E27FC236}">
                <a16:creationId xmlns:a16="http://schemas.microsoft.com/office/drawing/2014/main" id="{D1BC3AC8-7022-46CC-E787-9F49440CFB70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الدرس السابق</a:t>
            </a:r>
            <a:endParaRPr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4685B12-397C-2DA4-C0D5-8A912AE6E99A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7F8DE89-93DC-1DEA-5578-28B8DEDE4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7" t="34164" b="34164"/>
          <a:stretch/>
        </p:blipFill>
        <p:spPr>
          <a:xfrm>
            <a:off x="5499071" y="55224"/>
            <a:ext cx="1106695" cy="105987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76598C0-39D6-4334-5F3C-3C1700475985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 2</a:t>
            </a:r>
          </a:p>
        </p:txBody>
      </p:sp>
    </p:spTree>
    <p:extLst>
      <p:ext uri="{BB962C8B-B14F-4D97-AF65-F5344CB8AC3E}">
        <p14:creationId xmlns:p14="http://schemas.microsoft.com/office/powerpoint/2010/main" val="32270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أنشط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0A2E933-2524-FD16-8B20-714C3C71F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17D9A7C-EF86-37D6-6CD0-57D9FF71C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84CD7C3-5A1E-E517-CFC0-75A419D88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3885BA5-54D2-E369-916A-A15930A56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0000" t="23838" r="8977" b="31314"/>
          <a:stretch/>
        </p:blipFill>
        <p:spPr>
          <a:xfrm>
            <a:off x="3022934" y="336078"/>
            <a:ext cx="363133" cy="43576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7B6779E-B751-06B3-46BB-73A598294E77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C4B0667-7DB3-BBF5-03E6-527D3872DE65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 2</a:t>
            </a:r>
          </a:p>
        </p:txBody>
      </p:sp>
    </p:spTree>
    <p:extLst>
      <p:ext uri="{BB962C8B-B14F-4D97-AF65-F5344CB8AC3E}">
        <p14:creationId xmlns:p14="http://schemas.microsoft.com/office/powerpoint/2010/main" val="2818913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محتوى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A9CCEA6-88C2-2705-2935-7F7EDDC3B8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56A359D-EE50-B03A-DBED-12ABAF38F89B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5A57B25-9483-771F-E340-CDBBE27798E0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 2</a:t>
            </a:r>
          </a:p>
        </p:txBody>
      </p:sp>
    </p:spTree>
    <p:extLst>
      <p:ext uri="{BB962C8B-B14F-4D97-AF65-F5344CB8AC3E}">
        <p14:creationId xmlns:p14="http://schemas.microsoft.com/office/powerpoint/2010/main" val="181866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تقويم الختام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99F73A4D-DD91-6BB1-9A3C-804632BCD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5657AD20-3A1C-FC01-179B-14C87E1E2E88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9C9AFF80-573D-11EF-834A-D5B73961A393}"/>
              </a:ext>
            </a:extLst>
          </p:cNvPr>
          <p:cNvSpPr/>
          <p:nvPr userDrawn="1"/>
        </p:nvSpPr>
        <p:spPr>
          <a:xfrm>
            <a:off x="5693578" y="213323"/>
            <a:ext cx="788150" cy="352085"/>
          </a:xfrm>
          <a:prstGeom prst="rect">
            <a:avLst/>
          </a:prstGeom>
          <a:solidFill>
            <a:srgbClr val="3EB4B4"/>
          </a:solidFill>
          <a:ln w="19050">
            <a:solidFill>
              <a:srgbClr val="372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168FE6-6B0D-63D6-1A55-7745822F5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5FF79FB-7623-37F7-9EAD-F632BAE24CF5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3322F1D-A94C-7AA2-04A8-AFB4C001EED5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06C0AA7-AD3F-1930-8DE3-CC5F3BC2DD53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pic>
        <p:nvPicPr>
          <p:cNvPr id="36" name="Picture 2" descr="برنامج لعمل اختبار الكتروني - موسوعة إقرأ | برنامج لعمل اختبار الكتروني  وبرنامج الاختبارات الالكترونية">
            <a:extLst>
              <a:ext uri="{FF2B5EF4-FFF2-40B4-BE49-F238E27FC236}">
                <a16:creationId xmlns:a16="http://schemas.microsoft.com/office/drawing/2014/main" id="{99EFD939-919D-0628-7C46-AB51A385A3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338" r="85746">
                        <a14:foregroundMark x1="38158" y1="36312" x2="38158" y2="36312"/>
                        <a14:foregroundMark x1="37719" y1="30038" x2="37719" y2="30038"/>
                        <a14:foregroundMark x1="35417" y1="15399" x2="35417" y2="15399"/>
                        <a14:foregroundMark x1="48465" y1="15779" x2="48465" y2="15779"/>
                        <a14:foregroundMark x1="71711" y1="13688" x2="64254" y2="43916"/>
                        <a14:foregroundMark x1="74013" y1="11407" x2="52741" y2="21293"/>
                        <a14:foregroundMark x1="52741" y1="21293" x2="52741" y2="21293"/>
                        <a14:foregroundMark x1="31579" y1="23004" x2="31579" y2="23004"/>
                        <a14:foregroundMark x1="27412" y1="54183" x2="27412" y2="54183"/>
                        <a14:foregroundMark x1="54276" y1="48859" x2="54276" y2="48859"/>
                        <a14:foregroundMark x1="63487" y1="33650" x2="63487" y2="33650"/>
                        <a14:foregroundMark x1="63816" y1="30608" x2="63816" y2="30608"/>
                        <a14:foregroundMark x1="62281" y1="24715" x2="62281" y2="24715"/>
                        <a14:foregroundMark x1="70724" y1="24335" x2="44627" y2="13688"/>
                        <a14:foregroundMark x1="29276" y1="3802" x2="29276" y2="3802"/>
                        <a14:foregroundMark x1="70175" y1="1521" x2="70175" y2="1521"/>
                        <a14:foregroundMark x1="69627" y1="51521" x2="69627" y2="51521"/>
                        <a14:foregroundMark x1="30811" y1="51141" x2="30811" y2="51141"/>
                        <a14:foregroundMark x1="27193" y1="55894" x2="29276" y2="4183"/>
                        <a14:foregroundMark x1="28728" y1="3422" x2="68860" y2="1521"/>
                        <a14:foregroundMark x1="70395" y1="2091" x2="70395" y2="2091"/>
                        <a14:foregroundMark x1="70395" y1="1521" x2="69189" y2="52852"/>
                        <a14:foregroundMark x1="69189" y1="52852" x2="69189" y2="52852"/>
                        <a14:foregroundMark x1="69189" y1="52852" x2="54057" y2="49240"/>
                        <a14:foregroundMark x1="54057" y1="49240" x2="26974" y2="53802"/>
                        <a14:foregroundMark x1="74781" y1="72053" x2="74781" y2="72053"/>
                        <a14:foregroundMark x1="30263" y1="51901" x2="67325" y2="36882"/>
                        <a14:foregroundMark x1="46382" y1="46578" x2="55373" y2="2471"/>
                        <a14:foregroundMark x1="55373" y1="2471" x2="55373" y2="2471"/>
                        <a14:foregroundMark x1="42544" y1="5133" x2="64254" y2="43916"/>
                        <a14:foregroundMark x1="27741" y1="16730" x2="53838" y2="14449"/>
                        <a14:foregroundMark x1="34320" y1="11027" x2="34320" y2="11027"/>
                        <a14:foregroundMark x1="37171" y1="7795" x2="43311" y2="17110"/>
                        <a14:foregroundMark x1="48684" y1="35932" x2="48684" y2="35932"/>
                        <a14:foregroundMark x1="34320" y1="49240" x2="34320" y2="49240"/>
                        <a14:foregroundMark x1="55592" y1="31369" x2="55592" y2="31369"/>
                        <a14:foregroundMark x1="76316" y1="37262" x2="76316" y2="37262"/>
                        <a14:foregroundMark x1="85746" y1="37643" x2="85526" y2="37643"/>
                        <a14:foregroundMark x1="67873" y1="19962" x2="67873" y2="19962"/>
                        <a14:foregroundMark x1="65351" y1="19392" x2="40789" y2="44867"/>
                        <a14:foregroundMark x1="40789" y1="44867" x2="40789" y2="44867"/>
                        <a14:foregroundMark x1="41557" y1="20342" x2="41557" y2="20342"/>
                        <a14:foregroundMark x1="43860" y1="47909" x2="41996" y2="2091"/>
                        <a14:foregroundMark x1="36184" y1="42966" x2="34101" y2="760"/>
                        <a14:foregroundMark x1="42325" y1="34601" x2="34649" y2="3422"/>
                        <a14:foregroundMark x1="38706" y1="38213" x2="38158" y2="21293"/>
                        <a14:foregroundMark x1="31798" y1="51521" x2="30811" y2="3422"/>
                        <a14:foregroundMark x1="34320" y1="38593" x2="32346" y2="11407"/>
                        <a14:foregroundMark x1="32346" y1="11407" x2="71711" y2="7795"/>
                        <a14:foregroundMark x1="71711" y1="7795" x2="63816" y2="53232"/>
                        <a14:foregroundMark x1="63816" y1="53232" x2="60197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5666"/>
          <a:stretch/>
        </p:blipFill>
        <p:spPr bwMode="auto">
          <a:xfrm>
            <a:off x="5684008" y="307055"/>
            <a:ext cx="831091" cy="7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2180D256-2379-35A7-1C7F-7E5D90338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2682" y="202668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4B02218C-4913-3D78-FF8E-D6C8D746D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6832" y="193932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2353820-0132-6AD7-2F96-47088D752E3B}"/>
              </a:ext>
            </a:extLst>
          </p:cNvPr>
          <p:cNvCxnSpPr>
            <a:cxnSpLocks/>
          </p:cNvCxnSpPr>
          <p:nvPr userDrawn="1"/>
        </p:nvCxnSpPr>
        <p:spPr>
          <a:xfrm>
            <a:off x="6467579" y="213323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65842A06-CFC3-2D36-3B4E-179F2ED6A917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عين 55">
            <a:extLst>
              <a:ext uri="{FF2B5EF4-FFF2-40B4-BE49-F238E27FC236}">
                <a16:creationId xmlns:a16="http://schemas.microsoft.com/office/drawing/2014/main" id="{B922EE63-0802-2238-41C2-A4A35A9A47F2}"/>
              </a:ext>
            </a:extLst>
          </p:cNvPr>
          <p:cNvSpPr/>
          <p:nvPr userDrawn="1"/>
        </p:nvSpPr>
        <p:spPr>
          <a:xfrm>
            <a:off x="6381947" y="763957"/>
            <a:ext cx="57678" cy="100077"/>
          </a:xfrm>
          <a:prstGeom prst="diamond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1558A7F-F408-FC44-A9C4-8560F470BD75}"/>
              </a:ext>
            </a:extLst>
          </p:cNvPr>
          <p:cNvCxnSpPr>
            <a:cxnSpLocks/>
          </p:cNvCxnSpPr>
          <p:nvPr userDrawn="1"/>
        </p:nvCxnSpPr>
        <p:spPr>
          <a:xfrm>
            <a:off x="6473403" y="202668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51;p6">
            <a:extLst>
              <a:ext uri="{FF2B5EF4-FFF2-40B4-BE49-F238E27FC236}">
                <a16:creationId xmlns:a16="http://schemas.microsoft.com/office/drawing/2014/main" id="{A5FEF066-1137-3B52-F92E-5559D5CA3210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  <p:sp>
        <p:nvSpPr>
          <p:cNvPr id="1025" name="مستطيل 1024">
            <a:extLst>
              <a:ext uri="{FF2B5EF4-FFF2-40B4-BE49-F238E27FC236}">
                <a16:creationId xmlns:a16="http://schemas.microsoft.com/office/drawing/2014/main" id="{6540820D-B78B-096F-8936-3BADFFF75D49}"/>
              </a:ext>
            </a:extLst>
          </p:cNvPr>
          <p:cNvSpPr/>
          <p:nvPr userDrawn="1"/>
        </p:nvSpPr>
        <p:spPr>
          <a:xfrm>
            <a:off x="5610145" y="97773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27" name="مجموعة 1026">
            <a:extLst>
              <a:ext uri="{FF2B5EF4-FFF2-40B4-BE49-F238E27FC236}">
                <a16:creationId xmlns:a16="http://schemas.microsoft.com/office/drawing/2014/main" id="{7F2BE5EB-4AF4-AFF9-A6FB-A7F26EBE5903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028" name="Text Placeholder 1">
              <a:extLst>
                <a:ext uri="{FF2B5EF4-FFF2-40B4-BE49-F238E27FC236}">
                  <a16:creationId xmlns:a16="http://schemas.microsoft.com/office/drawing/2014/main" id="{5841CBE6-9674-83E1-77E7-0B28A1A3605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029" name="مستطيل: زوايا مستديرة 1028">
              <a:extLst>
                <a:ext uri="{FF2B5EF4-FFF2-40B4-BE49-F238E27FC236}">
                  <a16:creationId xmlns:a16="http://schemas.microsoft.com/office/drawing/2014/main" id="{73E43722-78F1-B11E-5528-B134B4FC5E9B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30" name="شكل بيضاوي 1029">
              <a:extLst>
                <a:ext uri="{FF2B5EF4-FFF2-40B4-BE49-F238E27FC236}">
                  <a16:creationId xmlns:a16="http://schemas.microsoft.com/office/drawing/2014/main" id="{F4580E88-A701-7E72-38ED-FCC426CBC41A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1" name="شكل بيضاوي 1030">
              <a:extLst>
                <a:ext uri="{FF2B5EF4-FFF2-40B4-BE49-F238E27FC236}">
                  <a16:creationId xmlns:a16="http://schemas.microsoft.com/office/drawing/2014/main" id="{77AB937B-A776-3FF2-02F0-6C11115E9B72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2" name="شكل بيضاوي 1031">
              <a:extLst>
                <a:ext uri="{FF2B5EF4-FFF2-40B4-BE49-F238E27FC236}">
                  <a16:creationId xmlns:a16="http://schemas.microsoft.com/office/drawing/2014/main" id="{70AF8E39-443A-7B13-8F7F-2C69FCD258ED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3" name="شكل بيضاوي 1032">
              <a:extLst>
                <a:ext uri="{FF2B5EF4-FFF2-40B4-BE49-F238E27FC236}">
                  <a16:creationId xmlns:a16="http://schemas.microsoft.com/office/drawing/2014/main" id="{43150DA5-3853-6EE8-999B-17FF5D9C5EB9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34" name="مستطيل 1033">
            <a:extLst>
              <a:ext uri="{FF2B5EF4-FFF2-40B4-BE49-F238E27FC236}">
                <a16:creationId xmlns:a16="http://schemas.microsoft.com/office/drawing/2014/main" id="{469E3280-86F0-8F1F-7767-C2223065BE47}"/>
              </a:ext>
            </a:extLst>
          </p:cNvPr>
          <p:cNvSpPr/>
          <p:nvPr userDrawn="1"/>
        </p:nvSpPr>
        <p:spPr>
          <a:xfrm>
            <a:off x="5610145" y="977735"/>
            <a:ext cx="968287" cy="7459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6" name="Google Shape;151;p6">
            <a:extLst>
              <a:ext uri="{FF2B5EF4-FFF2-40B4-BE49-F238E27FC236}">
                <a16:creationId xmlns:a16="http://schemas.microsoft.com/office/drawing/2014/main" id="{E3E1D409-5142-706B-062D-3FFC5D3B7388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5DAE68-0354-2E0A-01FF-C4253C75FEEA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 2</a:t>
            </a:r>
          </a:p>
        </p:txBody>
      </p:sp>
    </p:spTree>
    <p:extLst>
      <p:ext uri="{BB962C8B-B14F-4D97-AF65-F5344CB8AC3E}">
        <p14:creationId xmlns:p14="http://schemas.microsoft.com/office/powerpoint/2010/main" val="28799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بيانات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CF013BE-4C22-7AC7-F042-C874EDAA551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6AF71E7-D9B5-C9BB-7D7E-072E62771AD4}"/>
              </a:ext>
            </a:extLst>
          </p:cNvPr>
          <p:cNvSpPr/>
          <p:nvPr userDrawn="1"/>
        </p:nvSpPr>
        <p:spPr>
          <a:xfrm>
            <a:off x="543714" y="1277824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221876-1E8E-A63F-CD6A-3F607602A53E}"/>
              </a:ext>
            </a:extLst>
          </p:cNvPr>
          <p:cNvSpPr/>
          <p:nvPr userDrawn="1"/>
        </p:nvSpPr>
        <p:spPr>
          <a:xfrm>
            <a:off x="275308" y="1276347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DD34D26-A944-68B1-9ACD-63B3A79367D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201191"/>
            <a:ext cx="780673" cy="5626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E232276A-F720-D470-5619-A60A2DAD0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4977" r="38664" b="2831"/>
          <a:stretch/>
        </p:blipFill>
        <p:spPr>
          <a:xfrm>
            <a:off x="75342" y="-12526"/>
            <a:ext cx="1390203" cy="14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9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679102-B42E-D2D9-701B-2FBB6816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0A0D8F-48A2-C179-AA84-EB9373A3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E43094-D1FB-1990-EDDE-FE77DFAB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E32EED-747D-FD88-F122-E70C8A1F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9B53EA-C376-97C6-6CA5-41B45B57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51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ماذا سنتعل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6CC6B8-9DE8-2F86-38EB-3C0F0D46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9020" r="19926"/>
          <a:stretch/>
        </p:blipFill>
        <p:spPr>
          <a:xfrm>
            <a:off x="-98612" y="12527"/>
            <a:ext cx="1564157" cy="1405650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443119A-1156-EEDA-DA16-03CD11FE16F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D56C01E-7189-1C3F-1439-D1CBA10A6AC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052" y="1213717"/>
            <a:ext cx="61377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2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16AFEE-BD76-B4CE-4FA6-4C1F065E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A9595F-B7D9-05AE-C8CE-5C152F524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47E4CB-CF4B-3269-79B9-DE4C4E74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B8318-759F-3BCF-9B5A-A14D4967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155CA4-7315-3CFC-C10F-CFA7F2D1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724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3327E6-618C-B1F6-C79E-D54FEA91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E77DD95-01D6-E599-442E-9733AC722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68EEEA-88F1-6A77-B424-04C3AF65D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ADDA82-B555-9E11-B6ED-AAA7A5F5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7976E9-CD37-8726-262C-1C2F2260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2F2EB1E-E894-8E38-2594-04AFA83D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19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E60C82-47D3-DB3D-E4AA-E244B547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060368-963E-44A2-C13A-795B55682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5D05DF-5C81-413A-9CE9-195EA7B93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2A2BC0-24A6-C324-6BEE-252E140EB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D599900-BB62-FECB-8AB4-580C59C0C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B668A77-3BE0-8987-F65C-63798859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6484F30-3A96-1A52-1505-76CBB488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ED7259-B9E9-B9AF-BF4E-05FCF034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458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35F67A-C6D7-1DCD-5246-E32BD45D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55B493E-50F0-7953-8BF0-9AD2BA12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031233B-E8A4-E6DC-81F6-A61B8085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36C70F-784F-630E-1F16-7196DDDF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102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DA46312-401A-867C-901C-841FE9DC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D842ED-5FC0-320F-C13F-A0F94FC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62E3CF5-9E51-44B9-F217-CD155C94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755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C2FCD4-DEFB-898B-9EB1-9D7C01F5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DD373A-1437-4583-F169-74A80F0FD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F258341-08C6-3D8D-AE11-C5660ADA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01F3E6B-BA37-1AEF-2435-11DD6F9E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1779A2-BFC6-E7D5-40C3-EF763D88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ABED20C-9B47-027B-3640-3426A7C2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837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297264-4178-CC5D-E337-ABEBED3B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E5251B-BC78-251F-005D-6C5913958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0C2BEA7-88DE-339D-CB09-AA011F703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FAF2F7-05F4-E338-C0A9-BA774E3B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937B2A-A582-BF71-E1AF-A0EAE875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4727E3-2E9F-EB14-28EB-291A0CD0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030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25C783A-7B39-5FBF-B15C-CCA089D0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6E2F15B-653E-E862-1F79-21E03722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614708-91F3-F937-B2DB-755E6D0E4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6369A-CCB2-4913-B37E-16E63E6CA153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988097-FCD7-A040-0229-C8DE51004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C6F3F0-74F1-AE35-7E35-B0A7DE01B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FCB1-7BBC-4BEB-9DDA-0CA8AF647FD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968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8" r:id="rId14"/>
    <p:sldLayoutId id="2147483661" r:id="rId15"/>
    <p:sldLayoutId id="2147483664" r:id="rId16"/>
    <p:sldLayoutId id="2147483665" r:id="rId17"/>
    <p:sldLayoutId id="2147483666" r:id="rId18"/>
    <p:sldLayoutId id="2147483669" r:id="rId19"/>
    <p:sldLayoutId id="2147483670" r:id="rId2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ثريد مطول عن الـ Data Science ما هي و أهميتها واستخداماتها في الحياة  العملية - المسلسل من Ali Greo | علي جريو @AliGreo - رتبها">
            <a:extLst>
              <a:ext uri="{FF2B5EF4-FFF2-40B4-BE49-F238E27FC236}">
                <a16:creationId xmlns:a16="http://schemas.microsoft.com/office/drawing/2014/main" id="{760DDF78-7289-4DFA-E715-7FEE8886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3377"/>
          <a:stretch/>
        </p:blipFill>
        <p:spPr bwMode="auto">
          <a:xfrm>
            <a:off x="0" y="1321732"/>
            <a:ext cx="5941131" cy="550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4E6818-94CC-52D6-3BD9-AB54DE231665}"/>
              </a:ext>
            </a:extLst>
          </p:cNvPr>
          <p:cNvSpPr/>
          <p:nvPr/>
        </p:nvSpPr>
        <p:spPr>
          <a:xfrm>
            <a:off x="6096000" y="-16044"/>
            <a:ext cx="6096000" cy="6874044"/>
          </a:xfrm>
          <a:prstGeom prst="rect">
            <a:avLst/>
          </a:prstGeom>
          <a:solidFill>
            <a:srgbClr val="4D5B8A"/>
          </a:solidFill>
          <a:ln>
            <a:solidFill>
              <a:srgbClr val="C2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F488E2-29A2-AE00-B778-2C7DFE27F2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136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/>
          <a:lstStyle>
            <a:defPPr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ar-SA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              الوحدة الأولى</a:t>
            </a:r>
            <a:r>
              <a:rPr lang="ar-SA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علم البيانات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598B25F-EE68-2534-A095-BF5376AE05E2}"/>
              </a:ext>
            </a:extLst>
          </p:cNvPr>
          <p:cNvGrpSpPr/>
          <p:nvPr/>
        </p:nvGrpSpPr>
        <p:grpSpPr>
          <a:xfrm>
            <a:off x="9413129" y="3056"/>
            <a:ext cx="2709263" cy="2581251"/>
            <a:chOff x="9391766" y="-26894"/>
            <a:chExt cx="2832377" cy="2698548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5B99238-E011-A384-F277-4CA08487DACB}"/>
                </a:ext>
              </a:extLst>
            </p:cNvPr>
            <p:cNvSpPr/>
            <p:nvPr/>
          </p:nvSpPr>
          <p:spPr>
            <a:xfrm>
              <a:off x="10137781" y="-26894"/>
              <a:ext cx="1367269" cy="2057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التعليم الثانوي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السنة الثانية</a:t>
              </a: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مثلث متساوي الساقين 13">
              <a:extLst>
                <a:ext uri="{FF2B5EF4-FFF2-40B4-BE49-F238E27FC236}">
                  <a16:creationId xmlns:a16="http://schemas.microsoft.com/office/drawing/2014/main" id="{C79C8E9B-653C-D792-94A7-1BAC60DBF010}"/>
                </a:ext>
              </a:extLst>
            </p:cNvPr>
            <p:cNvSpPr/>
            <p:nvPr/>
          </p:nvSpPr>
          <p:spPr>
            <a:xfrm>
              <a:off x="9391766" y="1455336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مثلث متساوي الساقين 14">
              <a:extLst>
                <a:ext uri="{FF2B5EF4-FFF2-40B4-BE49-F238E27FC236}">
                  <a16:creationId xmlns:a16="http://schemas.microsoft.com/office/drawing/2014/main" id="{7940C9F8-1ECA-4E24-B1B5-19C37AF0136E}"/>
                </a:ext>
              </a:extLst>
            </p:cNvPr>
            <p:cNvSpPr/>
            <p:nvPr/>
          </p:nvSpPr>
          <p:spPr>
            <a:xfrm flipH="1">
              <a:off x="10813215" y="1451827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D14C27-1310-847B-913B-C07FF8C49F29}"/>
              </a:ext>
            </a:extLst>
          </p:cNvPr>
          <p:cNvSpPr txBox="1"/>
          <p:nvPr/>
        </p:nvSpPr>
        <p:spPr>
          <a:xfrm>
            <a:off x="5936915" y="2612936"/>
            <a:ext cx="6414466" cy="21121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الدرس الثالث :</a:t>
            </a:r>
          </a:p>
          <a:p>
            <a:pPr algn="ctr">
              <a:lnSpc>
                <a:spcPct val="200000"/>
              </a:lnSpc>
            </a:pPr>
            <a:r>
              <a:rPr lang="ar-SA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التنبؤ باستخدام إكسل 2</a:t>
            </a:r>
            <a:endParaRPr lang="ko-KR" alt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8BC6AEA-3531-5839-4D09-DFD866514952}"/>
              </a:ext>
            </a:extLst>
          </p:cNvPr>
          <p:cNvSpPr/>
          <p:nvPr/>
        </p:nvSpPr>
        <p:spPr>
          <a:xfrm>
            <a:off x="641684" y="1303862"/>
            <a:ext cx="2041291" cy="127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4AC8DD1-5ADA-1DC6-00E5-CDF7E00AEF3F}"/>
              </a:ext>
            </a:extLst>
          </p:cNvPr>
          <p:cNvGrpSpPr/>
          <p:nvPr/>
        </p:nvGrpSpPr>
        <p:grpSpPr>
          <a:xfrm>
            <a:off x="147307" y="-1068"/>
            <a:ext cx="2535668" cy="2497497"/>
            <a:chOff x="6775325" y="-13448"/>
            <a:chExt cx="2650894" cy="2610988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5508301-69BB-1216-D3F7-CC34789339A4}"/>
                </a:ext>
              </a:extLst>
            </p:cNvPr>
            <p:cNvSpPr/>
            <p:nvPr/>
          </p:nvSpPr>
          <p:spPr>
            <a:xfrm>
              <a:off x="7435768" y="-13448"/>
              <a:ext cx="1367269" cy="2030507"/>
            </a:xfrm>
            <a:prstGeom prst="rect">
              <a:avLst/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 الفصل 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التقنية الرقمية 2-1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مثلث متساوي الساقين 21">
              <a:extLst>
                <a:ext uri="{FF2B5EF4-FFF2-40B4-BE49-F238E27FC236}">
                  <a16:creationId xmlns:a16="http://schemas.microsoft.com/office/drawing/2014/main" id="{35C80F70-029F-56E0-BCF4-C8688C4109D5}"/>
                </a:ext>
              </a:extLst>
            </p:cNvPr>
            <p:cNvSpPr/>
            <p:nvPr/>
          </p:nvSpPr>
          <p:spPr>
            <a:xfrm>
              <a:off x="6775325" y="1458845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3" name="مثلث متساوي الساقين 22">
              <a:extLst>
                <a:ext uri="{FF2B5EF4-FFF2-40B4-BE49-F238E27FC236}">
                  <a16:creationId xmlns:a16="http://schemas.microsoft.com/office/drawing/2014/main" id="{743F5682-277A-1DB4-56C2-4C4185773D7E}"/>
                </a:ext>
              </a:extLst>
            </p:cNvPr>
            <p:cNvSpPr/>
            <p:nvPr/>
          </p:nvSpPr>
          <p:spPr>
            <a:xfrm flipH="1">
              <a:off x="8105334" y="1455336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3C2D7D8E-76A5-7867-A735-0E105010C19D}"/>
              </a:ext>
            </a:extLst>
          </p:cNvPr>
          <p:cNvSpPr/>
          <p:nvPr/>
        </p:nvSpPr>
        <p:spPr>
          <a:xfrm>
            <a:off x="641684" y="1985543"/>
            <a:ext cx="2957859" cy="59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82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65D347B1-7213-4819-06CA-259C411F1BE0}"/>
              </a:ext>
            </a:extLst>
          </p:cNvPr>
          <p:cNvSpPr/>
          <p:nvPr/>
        </p:nvSpPr>
        <p:spPr>
          <a:xfrm>
            <a:off x="0" y="2150478"/>
            <a:ext cx="12192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عللي الانحدار الخطي هو الأكثر استخدامًا في تحليل التنبؤ؟!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B1C36EFE-6E0D-7041-E7CD-3F5858A95E85}"/>
              </a:ext>
            </a:extLst>
          </p:cNvPr>
          <p:cNvSpPr/>
          <p:nvPr/>
        </p:nvSpPr>
        <p:spPr>
          <a:xfrm>
            <a:off x="0" y="1783461"/>
            <a:ext cx="1215281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2E75B5"/>
                </a:solidFill>
                <a:ea typeface="Calibri"/>
                <a:sym typeface="Calibri"/>
              </a:rPr>
              <a:t>لأنه يسمح بتلخيص ودراسة العلاقات بين متغيرين نوعيين </a:t>
            </a:r>
            <a:endParaRPr lang="ar-SA" sz="4000" b="1" dirty="0"/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2E75B5"/>
                </a:solidFill>
                <a:ea typeface="Calibri"/>
                <a:sym typeface="Calibri"/>
              </a:rPr>
              <a:t>أو كميين</a:t>
            </a:r>
            <a:r>
              <a:rPr lang="ar-SA" sz="4000" b="1" dirty="0">
                <a:solidFill>
                  <a:schemeClr val="dk1"/>
                </a:solidFill>
                <a:ea typeface="Calibri"/>
                <a:sym typeface="Calibri"/>
              </a:rPr>
              <a:t>، المتغيرين في المثال هما الأشهر وبيانات المبيعات</a:t>
            </a:r>
            <a:endParaRPr lang="ar-SA" sz="4000" b="1" dirty="0"/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9F572309-2A35-EF05-59A0-96BCB8347DD1}"/>
              </a:ext>
            </a:extLst>
          </p:cNvPr>
          <p:cNvSpPr/>
          <p:nvPr/>
        </p:nvSpPr>
        <p:spPr>
          <a:xfrm rot="16200000">
            <a:off x="-1000131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الانحدار الخطي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التشفير و أنواعه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تشفير البيانات في إكسل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  <p:pic>
        <p:nvPicPr>
          <p:cNvPr id="4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4CA32CF-02DB-DD11-FE77-EB39D88A05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2463" y="2153063"/>
            <a:ext cx="847981" cy="847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6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1F7FEC6-0DC8-93F6-7252-35667CEFB0C6}"/>
              </a:ext>
            </a:extLst>
          </p:cNvPr>
          <p:cNvSpPr txBox="1"/>
          <p:nvPr/>
        </p:nvSpPr>
        <p:spPr>
          <a:xfrm>
            <a:off x="7907895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شاهد ثم دون؟!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F0A2A0A-D7D5-F3FB-138C-61A220708212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دقيقتان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0222D8A-16E5-72C6-1A72-439C36ED583D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5" name="Google Shape;158;p7">
            <a:extLst>
              <a:ext uri="{FF2B5EF4-FFF2-40B4-BE49-F238E27FC236}">
                <a16:creationId xmlns:a16="http://schemas.microsoft.com/office/drawing/2014/main" id="{4F85DD71-9671-D645-BE05-04B6D6D422AC}"/>
              </a:ext>
            </a:extLst>
          </p:cNvPr>
          <p:cNvSpPr/>
          <p:nvPr/>
        </p:nvSpPr>
        <p:spPr>
          <a:xfrm>
            <a:off x="155302" y="3254894"/>
            <a:ext cx="1190461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بعد مشاهدتك لمقطع الفيديو </a:t>
            </a:r>
            <a:r>
              <a:rPr lang="ar-SA" sz="4000" b="1" dirty="0" err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أجيبي</a:t>
            </a: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عن الأسئلة التالية :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158;p7">
            <a:extLst>
              <a:ext uri="{FF2B5EF4-FFF2-40B4-BE49-F238E27FC236}">
                <a16:creationId xmlns:a16="http://schemas.microsoft.com/office/drawing/2014/main" id="{3D7FED3F-8FF8-5B41-48FC-CACD3188F5C7}"/>
              </a:ext>
            </a:extLst>
          </p:cNvPr>
          <p:cNvSpPr/>
          <p:nvPr/>
        </p:nvSpPr>
        <p:spPr>
          <a:xfrm>
            <a:off x="287383" y="2331564"/>
            <a:ext cx="1190461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ماهي رسالة إبراهيم </a:t>
            </a:r>
            <a:r>
              <a:rPr lang="ar-SA" sz="4000" b="1" dirty="0" err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لإبنه</a:t>
            </a: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إسماعيل عليه السلام عن زوجته الأولى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ماذا حدث بعد إيصال الرسالة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لماذا لم يذكر إبراهيم عليه السلام الطلاق بشكل مباشر في الرسالة؟!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58;p7">
            <a:extLst>
              <a:ext uri="{FF2B5EF4-FFF2-40B4-BE49-F238E27FC236}">
                <a16:creationId xmlns:a16="http://schemas.microsoft.com/office/drawing/2014/main" id="{B83E088F-3344-3D66-25AA-CE86CEEA5A43}"/>
              </a:ext>
            </a:extLst>
          </p:cNvPr>
          <p:cNvSpPr/>
          <p:nvPr/>
        </p:nvSpPr>
        <p:spPr>
          <a:xfrm>
            <a:off x="287382" y="3258494"/>
            <a:ext cx="1190461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ماذا يسمى ما فعله في عالم التقنية و التكنلوجيا ؟!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3682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7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ا سر مقولة غيّر عتبة بابك ؟!!  قصة رائعة لمقولة قالها سيدنا ابراهيم لزوجة اسماعيل (3)">
            <a:hlinkClick r:id="" action="ppaction://media"/>
            <a:extLst>
              <a:ext uri="{FF2B5EF4-FFF2-40B4-BE49-F238E27FC236}">
                <a16:creationId xmlns:a16="http://schemas.microsoft.com/office/drawing/2014/main" id="{E837634D-F784-C11F-951E-0259FAAE6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532461EC-9518-9346-98F8-CF98F324860F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9ACF50F1-0FE0-3A0C-673C-7B1B00F8C436}"/>
              </a:ext>
            </a:extLst>
          </p:cNvPr>
          <p:cNvSpPr/>
          <p:nvPr/>
        </p:nvSpPr>
        <p:spPr>
          <a:xfrm>
            <a:off x="0" y="1732465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بعد مشاهدتك لمقطع الفيديو صيغي تعريف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جيد لتشفير البيانات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2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E7DFF48B-318D-3926-3013-C7F5DA8A4B6F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التشفير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BF4C4386-07A3-70E1-9DA8-B896EAFC7047}"/>
              </a:ext>
            </a:extLst>
          </p:cNvPr>
          <p:cNvSpPr txBox="1"/>
          <p:nvPr/>
        </p:nvSpPr>
        <p:spPr>
          <a:xfrm>
            <a:off x="-133350" y="1599190"/>
            <a:ext cx="124587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70C0"/>
                </a:solidFill>
                <a:ea typeface="Calibri"/>
                <a:sym typeface="Calibri"/>
              </a:rPr>
              <a:t>وسيلة لحماية البيانات عن طريق إخفائها عن الأشخاص غير المرغوب بهم. </a:t>
            </a:r>
            <a:endParaRPr lang="ar-SA" sz="3600" dirty="0">
              <a:solidFill>
                <a:srgbClr val="0070C0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ولتحقيق ذلك يجب أن يتم تشفير البيانات بطريقة لا يمكن فكها إلا من قِبل الشخص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70C0"/>
                </a:solidFill>
                <a:ea typeface="Calibri"/>
                <a:sym typeface="Calibri"/>
              </a:rPr>
              <a:t>الذي يملك مفتاحًا خاصًا بفك التشفير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 لتلك البيانات ويعتبر مفتاح التشفير عنصرا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أساسيًّا في فك التشفير.</a:t>
            </a:r>
            <a:endParaRPr lang="ar-SA" sz="3600" dirty="0"/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CD9D62-BC85-10F2-465E-0CDFF2842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3" b="68571"/>
          <a:stretch/>
        </p:blipFill>
        <p:spPr>
          <a:xfrm>
            <a:off x="4717868" y="4702629"/>
            <a:ext cx="2756263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7">
            <a:extLst>
              <a:ext uri="{FF2B5EF4-FFF2-40B4-BE49-F238E27FC236}">
                <a16:creationId xmlns:a16="http://schemas.microsoft.com/office/drawing/2014/main" id="{53A63C72-B64F-4434-ABC9-01700190F394}"/>
              </a:ext>
            </a:extLst>
          </p:cNvPr>
          <p:cNvSpPr/>
          <p:nvPr/>
        </p:nvSpPr>
        <p:spPr>
          <a:xfrm>
            <a:off x="-2177" y="1597372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قارني بين التشفير المتماثل والغير المتماثل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باستخدام مخطط فن بعد عرض شريحة تشرح كل نوع 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5" name="Google Shape;774;p44">
            <a:extLst>
              <a:ext uri="{FF2B5EF4-FFF2-40B4-BE49-F238E27FC236}">
                <a16:creationId xmlns:a16="http://schemas.microsoft.com/office/drawing/2014/main" id="{41AB6EB8-5297-81DF-841C-66C4AFE73AF6}"/>
              </a:ext>
            </a:extLst>
          </p:cNvPr>
          <p:cNvGrpSpPr/>
          <p:nvPr/>
        </p:nvGrpSpPr>
        <p:grpSpPr>
          <a:xfrm>
            <a:off x="2139153" y="4066349"/>
            <a:ext cx="7571486" cy="2270760"/>
            <a:chOff x="4399027" y="3749040"/>
            <a:chExt cx="7571486" cy="2270760"/>
          </a:xfrm>
        </p:grpSpPr>
        <p:sp>
          <p:nvSpPr>
            <p:cNvPr id="6" name="Google Shape;775;p44">
              <a:extLst>
                <a:ext uri="{FF2B5EF4-FFF2-40B4-BE49-F238E27FC236}">
                  <a16:creationId xmlns:a16="http://schemas.microsoft.com/office/drawing/2014/main" id="{2CE788C4-0009-0FC8-D344-8493DD50EE59}"/>
                </a:ext>
              </a:extLst>
            </p:cNvPr>
            <p:cNvSpPr/>
            <p:nvPr/>
          </p:nvSpPr>
          <p:spPr>
            <a:xfrm>
              <a:off x="5836920" y="3749040"/>
              <a:ext cx="2868677" cy="2270760"/>
            </a:xfrm>
            <a:prstGeom prst="ellipse">
              <a:avLst/>
            </a:prstGeom>
            <a:noFill/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776;p44">
              <a:extLst>
                <a:ext uri="{FF2B5EF4-FFF2-40B4-BE49-F238E27FC236}">
                  <a16:creationId xmlns:a16="http://schemas.microsoft.com/office/drawing/2014/main" id="{55372457-0C55-7182-91C7-D1D5C7494582}"/>
                </a:ext>
              </a:extLst>
            </p:cNvPr>
            <p:cNvGrpSpPr/>
            <p:nvPr/>
          </p:nvGrpSpPr>
          <p:grpSpPr>
            <a:xfrm>
              <a:off x="4399027" y="3749040"/>
              <a:ext cx="7571486" cy="2270760"/>
              <a:chOff x="4399027" y="3749040"/>
              <a:chExt cx="7571486" cy="2270760"/>
            </a:xfrm>
          </p:grpSpPr>
          <p:sp>
            <p:nvSpPr>
              <p:cNvPr id="8" name="Google Shape;777;p44">
                <a:extLst>
                  <a:ext uri="{FF2B5EF4-FFF2-40B4-BE49-F238E27FC236}">
                    <a16:creationId xmlns:a16="http://schemas.microsoft.com/office/drawing/2014/main" id="{155C6833-9145-628A-F786-90576D6D0D25}"/>
                  </a:ext>
                </a:extLst>
              </p:cNvPr>
              <p:cNvSpPr/>
              <p:nvPr/>
            </p:nvSpPr>
            <p:spPr>
              <a:xfrm>
                <a:off x="7894320" y="3749040"/>
                <a:ext cx="2868677" cy="2270760"/>
              </a:xfrm>
              <a:prstGeom prst="ellipse">
                <a:avLst/>
              </a:prstGeom>
              <a:noFill/>
              <a:ln w="381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778;p44">
                <a:extLst>
                  <a:ext uri="{FF2B5EF4-FFF2-40B4-BE49-F238E27FC236}">
                    <a16:creationId xmlns:a16="http://schemas.microsoft.com/office/drawing/2014/main" id="{CC610614-4255-EBB7-A0FA-4A545D345837}"/>
                  </a:ext>
                </a:extLst>
              </p:cNvPr>
              <p:cNvSpPr txBox="1"/>
              <p:nvPr/>
            </p:nvSpPr>
            <p:spPr>
              <a:xfrm>
                <a:off x="7665720" y="4572000"/>
                <a:ext cx="9484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التشابه</a:t>
                </a:r>
                <a:endParaRPr/>
              </a:p>
            </p:txBody>
          </p:sp>
          <p:sp>
            <p:nvSpPr>
              <p:cNvPr id="10" name="Google Shape;779;p44">
                <a:extLst>
                  <a:ext uri="{FF2B5EF4-FFF2-40B4-BE49-F238E27FC236}">
                    <a16:creationId xmlns:a16="http://schemas.microsoft.com/office/drawing/2014/main" id="{55E71FF6-9F86-3614-E266-56EBC5F2743E}"/>
                  </a:ext>
                </a:extLst>
              </p:cNvPr>
              <p:cNvSpPr txBox="1"/>
              <p:nvPr/>
            </p:nvSpPr>
            <p:spPr>
              <a:xfrm>
                <a:off x="10290556" y="3917154"/>
                <a:ext cx="16799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التشفير المتماثل</a:t>
                </a:r>
                <a:endParaRPr/>
              </a:p>
            </p:txBody>
          </p:sp>
          <p:sp>
            <p:nvSpPr>
              <p:cNvPr id="11" name="Google Shape;780;p44">
                <a:extLst>
                  <a:ext uri="{FF2B5EF4-FFF2-40B4-BE49-F238E27FC236}">
                    <a16:creationId xmlns:a16="http://schemas.microsoft.com/office/drawing/2014/main" id="{1B72EFAB-C023-4E39-75DB-EC322EC01DAA}"/>
                  </a:ext>
                </a:extLst>
              </p:cNvPr>
              <p:cNvSpPr txBox="1"/>
              <p:nvPr/>
            </p:nvSpPr>
            <p:spPr>
              <a:xfrm>
                <a:off x="4399027" y="3917154"/>
                <a:ext cx="1801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التشفير الغير متماثل</a:t>
                </a:r>
                <a:endParaRPr/>
              </a:p>
            </p:txBody>
          </p:sp>
        </p:grp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1893F9-24F1-46B0-B242-AA73AB6FD080}"/>
              </a:ext>
            </a:extLst>
          </p:cNvPr>
          <p:cNvSpPr txBox="1"/>
          <p:nvPr/>
        </p:nvSpPr>
        <p:spPr>
          <a:xfrm>
            <a:off x="7907895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مخطط فن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27E6B3-2906-CE0D-D8EE-D53ED60182B4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3 دقائق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05E305A-0831-DB37-2072-3FE1B0204B79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فردي</a:t>
            </a:r>
          </a:p>
        </p:txBody>
      </p:sp>
    </p:spTree>
    <p:extLst>
      <p:ext uri="{BB962C8B-B14F-4D97-AF65-F5344CB8AC3E}">
        <p14:creationId xmlns:p14="http://schemas.microsoft.com/office/powerpoint/2010/main" val="18888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7B8D7153-5FF5-CD37-2C60-EB1450A60753}"/>
              </a:ext>
            </a:extLst>
          </p:cNvPr>
          <p:cNvSpPr/>
          <p:nvPr/>
        </p:nvSpPr>
        <p:spPr>
          <a:xfrm>
            <a:off x="2216523" y="1106022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1- التشفير المتماثل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84249A1-266E-6737-B246-C6598AD299FF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أنواع التشفير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4" name="Google Shape;403;p19">
            <a:extLst>
              <a:ext uri="{FF2B5EF4-FFF2-40B4-BE49-F238E27FC236}">
                <a16:creationId xmlns:a16="http://schemas.microsoft.com/office/drawing/2014/main" id="{6E895EF7-EEAE-C0AE-654F-1194B7EB78A4}"/>
              </a:ext>
            </a:extLst>
          </p:cNvPr>
          <p:cNvSpPr txBox="1"/>
          <p:nvPr/>
        </p:nvSpPr>
        <p:spPr>
          <a:xfrm>
            <a:off x="0" y="1726915"/>
            <a:ext cx="121920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يُستخدم فيه نفس المفتاح للتشفير وفك تشفير الملف أو الرسالة و يتم تطبيق مفتاح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سري </a:t>
            </a:r>
            <a:r>
              <a:rPr lang="ar-SA" sz="3600" dirty="0">
                <a:solidFill>
                  <a:srgbClr val="ED7D31"/>
                </a:solidFill>
                <a:ea typeface="Calibri"/>
                <a:sym typeface="Calibri"/>
              </a:rPr>
              <a:t>عبارة عن رقم أو كلمة أو سلسلة من الأحرف العشوائية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على نص</a:t>
            </a:r>
            <a:r>
              <a:rPr lang="ar-SA" sz="3600" dirty="0">
                <a:sym typeface="Calibri"/>
              </a:rPr>
              <a:t>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الرسالة،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ولابد أن يعرف </a:t>
            </a:r>
            <a:r>
              <a:rPr lang="ar-SA" sz="3600" dirty="0">
                <a:solidFill>
                  <a:srgbClr val="2E75B5"/>
                </a:solidFill>
                <a:ea typeface="Calibri"/>
                <a:sym typeface="Calibri"/>
              </a:rPr>
              <a:t>المرسل والمستلم المفتاح السري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ليتم تشفير وفك تشفير الملفات</a:t>
            </a:r>
            <a:b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</a:b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E428BD0-C472-9637-4E09-C1F3325EF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34" y="3671515"/>
            <a:ext cx="5734531" cy="3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1F8DF649-08BF-8EB9-3A61-64C4DF4CD726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2F3CE6F2-D796-7969-148A-7382BC5792FD}"/>
              </a:ext>
            </a:extLst>
          </p:cNvPr>
          <p:cNvSpPr/>
          <p:nvPr/>
        </p:nvSpPr>
        <p:spPr>
          <a:xfrm>
            <a:off x="0" y="1732465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عللي تكمن مشكلة التشفير المتماثل في حال اكتشاف شخص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 للمفتاح السري الخاص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Google Shape;158;p7">
            <a:extLst>
              <a:ext uri="{FF2B5EF4-FFF2-40B4-BE49-F238E27FC236}">
                <a16:creationId xmlns:a16="http://schemas.microsoft.com/office/drawing/2014/main" id="{32A07FFB-1901-B672-ABAA-F03C61BC7A8A}"/>
              </a:ext>
            </a:extLst>
          </p:cNvPr>
          <p:cNvSpPr/>
          <p:nvPr/>
        </p:nvSpPr>
        <p:spPr>
          <a:xfrm>
            <a:off x="0" y="1301390"/>
            <a:ext cx="121920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لأن المفتاح يُمكنه من فك تشفير الرسالة بسهولة</a:t>
            </a:r>
            <a:endParaRPr lang="ar-SA" sz="4000" b="1" dirty="0"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 وللتغلب على ذلك فإنه يُلجأ إلى استخدام </a:t>
            </a:r>
            <a:r>
              <a:rPr lang="ar-SA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التشفير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غير المتماثل</a:t>
            </a: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 والذي يُعرف أيضًا باسم </a:t>
            </a:r>
            <a:r>
              <a:rPr lang="ar-SA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تشفير المفتاح العام</a:t>
            </a:r>
          </a:p>
        </p:txBody>
      </p:sp>
    </p:spTree>
    <p:extLst>
      <p:ext uri="{BB962C8B-B14F-4D97-AF65-F5344CB8AC3E}">
        <p14:creationId xmlns:p14="http://schemas.microsoft.com/office/powerpoint/2010/main" val="39883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7A77BF99-4143-9402-439D-65B2F4598440}"/>
              </a:ext>
            </a:extLst>
          </p:cNvPr>
          <p:cNvSpPr/>
          <p:nvPr/>
        </p:nvSpPr>
        <p:spPr>
          <a:xfrm>
            <a:off x="2216523" y="1367280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1- التشفير غير المتماثل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6" name="Google Shape;151;p6">
            <a:extLst>
              <a:ext uri="{FF2B5EF4-FFF2-40B4-BE49-F238E27FC236}">
                <a16:creationId xmlns:a16="http://schemas.microsoft.com/office/drawing/2014/main" id="{4896012E-84C9-59F6-E031-3D7893FF1E48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أنواع التشفير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7" name="Google Shape;403;p19">
            <a:extLst>
              <a:ext uri="{FF2B5EF4-FFF2-40B4-BE49-F238E27FC236}">
                <a16:creationId xmlns:a16="http://schemas.microsoft.com/office/drawing/2014/main" id="{F6634449-0554-4C2C-EA0A-402C79C50CE2}"/>
              </a:ext>
            </a:extLst>
          </p:cNvPr>
          <p:cNvSpPr txBox="1"/>
          <p:nvPr/>
        </p:nvSpPr>
        <p:spPr>
          <a:xfrm>
            <a:off x="0" y="2092675"/>
            <a:ext cx="121920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يتم فيه تشفير البيانات أولاً ثم فك تشفيرها باستخدام </a:t>
            </a:r>
            <a:r>
              <a:rPr lang="ar-SA" sz="3600" dirty="0">
                <a:solidFill>
                  <a:srgbClr val="ED7D31"/>
                </a:solidFill>
                <a:ea typeface="Calibri"/>
                <a:sym typeface="Calibri"/>
              </a:rPr>
              <a:t>مفتاحين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 منفصلين للتشفير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متصلين</a:t>
            </a:r>
            <a:r>
              <a:rPr lang="ar-SA" sz="3600" dirty="0">
                <a:sym typeface="Calibri"/>
              </a:rPr>
              <a:t>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رياضيًّا وليس مفتاحًا واحدًا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 تُعرف هذه المفاتيح باسم </a:t>
            </a:r>
            <a:r>
              <a:rPr lang="ar-SA" sz="3600" dirty="0">
                <a:solidFill>
                  <a:srgbClr val="2E75B5"/>
                </a:solidFill>
                <a:ea typeface="Calibri"/>
                <a:sym typeface="Calibri"/>
              </a:rPr>
              <a:t>المفتاح العام والمفتاح الخاص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.</a:t>
            </a:r>
            <a:endParaRPr lang="ar-SA" sz="3600" dirty="0"/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0000"/>
                </a:solidFill>
                <a:ea typeface="Calibri"/>
                <a:sym typeface="Calibri"/>
              </a:rPr>
              <a:t> </a:t>
            </a:r>
            <a:br>
              <a:rPr lang="ar-SA" sz="3600" dirty="0">
                <a:solidFill>
                  <a:srgbClr val="000000"/>
                </a:solidFill>
                <a:ea typeface="Calibri"/>
                <a:sym typeface="Calibri"/>
              </a:rPr>
            </a:br>
            <a:endParaRPr lang="ar-SA" sz="3600" dirty="0">
              <a:solidFill>
                <a:srgbClr val="000000"/>
              </a:solidFill>
              <a:ea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D526625-D3A2-34E8-87E5-D09108573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35" y="3623349"/>
            <a:ext cx="5750491" cy="32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F5B0796-08C7-257D-552D-E2DC4C9E4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8" t="47719"/>
          <a:stretch/>
        </p:blipFill>
        <p:spPr>
          <a:xfrm>
            <a:off x="1089639" y="2875436"/>
            <a:ext cx="2742133" cy="2741793"/>
          </a:xfrm>
          <a:prstGeom prst="rect">
            <a:avLst/>
          </a:prstGeom>
        </p:spPr>
      </p:pic>
      <p:sp>
        <p:nvSpPr>
          <p:cNvPr id="6" name="Google Shape;111;p4">
            <a:extLst>
              <a:ext uri="{FF2B5EF4-FFF2-40B4-BE49-F238E27FC236}">
                <a16:creationId xmlns:a16="http://schemas.microsoft.com/office/drawing/2014/main" id="{26011038-B9DB-3805-30C5-D258024487CD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ماهية التنبؤ و التوقع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7" name="Google Shape;112;p4">
            <a:extLst>
              <a:ext uri="{FF2B5EF4-FFF2-40B4-BE49-F238E27FC236}">
                <a16:creationId xmlns:a16="http://schemas.microsoft.com/office/drawing/2014/main" id="{E8A57BF6-EB96-04A7-1C30-F8B1FC398EA1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أنواع مخططات التنبؤ و مزاياها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241614CB-7931-B3C8-E422-CAAC0D17F6CD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9" name="Google Shape;116;p4">
            <a:extLst>
              <a:ext uri="{FF2B5EF4-FFF2-40B4-BE49-F238E27FC236}">
                <a16:creationId xmlns:a16="http://schemas.microsoft.com/office/drawing/2014/main" id="{F8B2E520-190B-98E4-3C37-D995A0AAFCF1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12" name="Google Shape;112;p4">
            <a:extLst>
              <a:ext uri="{FF2B5EF4-FFF2-40B4-BE49-F238E27FC236}">
                <a16:creationId xmlns:a16="http://schemas.microsoft.com/office/drawing/2014/main" id="{FCF162A4-DA24-A4B1-5F65-23F61C5F4EE3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فاصل الثقة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3" name="Google Shape;116;p4">
            <a:extLst>
              <a:ext uri="{FF2B5EF4-FFF2-40B4-BE49-F238E27FC236}">
                <a16:creationId xmlns:a16="http://schemas.microsoft.com/office/drawing/2014/main" id="{8A41864A-3F7C-A71B-6B95-F1117EA32637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881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C7E2E0D3-E7B1-6F0F-AF8F-3C5AF7A49763}"/>
              </a:ext>
            </a:extLst>
          </p:cNvPr>
          <p:cNvSpPr/>
          <p:nvPr/>
        </p:nvSpPr>
        <p:spPr>
          <a:xfrm>
            <a:off x="0" y="2150478"/>
            <a:ext cx="12192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عللي من المهم تشفير رسائل البريد الإلكتروني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9B06F664-7E51-B0DB-2F9C-C61742069782}"/>
              </a:ext>
            </a:extLst>
          </p:cNvPr>
          <p:cNvSpPr/>
          <p:nvPr/>
        </p:nvSpPr>
        <p:spPr>
          <a:xfrm>
            <a:off x="39188" y="1810841"/>
            <a:ext cx="1215281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sym typeface="Calibri"/>
              </a:rPr>
              <a:t>لحماية المعلومات الحساسة المحتمل قراءتها من قبل أي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sym typeface="Calibri"/>
              </a:rPr>
              <a:t>شخص آخر غير المستلمين المعنيين</a:t>
            </a:r>
            <a:endParaRPr lang="ar-SA" sz="4000" b="1" dirty="0">
              <a:latin typeface="Calibri"/>
              <a:ea typeface="Calibri"/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B80FA845-CE3A-808D-5088-01DF8802E75D}"/>
              </a:ext>
            </a:extLst>
          </p:cNvPr>
          <p:cNvSpPr/>
          <p:nvPr/>
        </p:nvSpPr>
        <p:spPr>
          <a:xfrm rot="16200000">
            <a:off x="-1000131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D529F2CB-B649-189C-67A4-DA1665E2AF34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تشفير البريد الإلكتروني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7" name="Google Shape;403;p19">
            <a:extLst>
              <a:ext uri="{FF2B5EF4-FFF2-40B4-BE49-F238E27FC236}">
                <a16:creationId xmlns:a16="http://schemas.microsoft.com/office/drawing/2014/main" id="{F2A6F23D-CDA2-EC5A-688E-4CB25322020F}"/>
              </a:ext>
            </a:extLst>
          </p:cNvPr>
          <p:cNvSpPr txBox="1"/>
          <p:nvPr/>
        </p:nvSpPr>
        <p:spPr>
          <a:xfrm>
            <a:off x="0" y="1300574"/>
            <a:ext cx="121920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بحيث إذا اعترض أحد المتطفلين أو أي شخص آخر غير المستلم المقصود بالرسالة،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70C0"/>
                </a:solidFill>
                <a:ea typeface="Calibri"/>
                <a:sym typeface="Calibri"/>
              </a:rPr>
              <a:t>فستكون غير قابلة للقراءة وعديمة الفائدة بشكل أساسي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يجب أيضًا تشفير قنوات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الاتصال من قِبل مزود البريد الإلكتروني الخاص بك، وكذلك تشفير رسائل البريد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الإلكتروني المحفوظة أو المحفوظة مؤقتًا أو </a:t>
            </a:r>
            <a:r>
              <a:rPr lang="ar-SA" sz="3600" dirty="0" err="1">
                <a:solidFill>
                  <a:schemeClr val="dk1"/>
                </a:solidFill>
                <a:ea typeface="Calibri"/>
                <a:sym typeface="Calibri"/>
              </a:rPr>
              <a:t>المؤرشفة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.</a:t>
            </a:r>
            <a:endParaRPr lang="ar-SA" sz="3600" dirty="0">
              <a:solidFill>
                <a:schemeClr val="dk1"/>
              </a:solidFill>
              <a:ea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E07F222-5683-FE87-9279-1F36441D5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41236" r="55000" b="31228"/>
          <a:stretch/>
        </p:blipFill>
        <p:spPr>
          <a:xfrm>
            <a:off x="4285277" y="4411578"/>
            <a:ext cx="3621445" cy="25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CFD27D10-5C84-EAE9-C8BC-66CCFF89716B}"/>
              </a:ext>
            </a:extLst>
          </p:cNvPr>
          <p:cNvSpPr/>
          <p:nvPr/>
        </p:nvSpPr>
        <p:spPr>
          <a:xfrm>
            <a:off x="0" y="2150478"/>
            <a:ext cx="12192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عللي يتم تشفير القرص الصلب 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12318E42-C9CD-91CE-A5B3-CCC87569C368}"/>
              </a:ext>
            </a:extLst>
          </p:cNvPr>
          <p:cNvSpPr/>
          <p:nvPr/>
        </p:nvSpPr>
        <p:spPr>
          <a:xfrm>
            <a:off x="48126" y="1420347"/>
            <a:ext cx="1215281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sym typeface="Calibri"/>
              </a:rPr>
              <a:t>لحماية وحدة التخزين الداخلية الموجودة في الحاسب </a:t>
            </a:r>
            <a:r>
              <a:rPr lang="ar-SA" sz="4000" b="1" dirty="0" err="1">
                <a:latin typeface="Calibri"/>
                <a:ea typeface="Calibri"/>
                <a:sym typeface="Calibri"/>
              </a:rPr>
              <a:t>بأكملة</a:t>
            </a:r>
            <a:r>
              <a:rPr lang="ar-SA" sz="4000" b="1" dirty="0">
                <a:latin typeface="Calibri"/>
                <a:ea typeface="Calibri"/>
                <a:sym typeface="Calibri"/>
              </a:rPr>
              <a:t> </a:t>
            </a:r>
            <a:endParaRPr lang="ar-SA" sz="4000" b="1" dirty="0">
              <a:latin typeface="Calibri"/>
              <a:ea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sym typeface="Calibri"/>
              </a:rPr>
              <a:t>اختصار للوقت فبدلا من تشفير كل ملف بمفردة فإنه يشفر </a:t>
            </a: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latin typeface="Calibri"/>
                <a:ea typeface="Calibri"/>
                <a:sym typeface="Calibri"/>
              </a:rPr>
              <a:t>كل البيانات الموجودة</a:t>
            </a:r>
            <a:endParaRPr lang="ar-SA" sz="4000" b="1" dirty="0">
              <a:latin typeface="Calibri"/>
              <a:ea typeface="Calibri"/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E12AC9AF-2FE6-AEAE-B77D-43B60A294D65}"/>
              </a:ext>
            </a:extLst>
          </p:cNvPr>
          <p:cNvSpPr/>
          <p:nvPr/>
        </p:nvSpPr>
        <p:spPr>
          <a:xfrm rot="16200000">
            <a:off x="-1000131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10F253BB-11E9-E4AA-8584-41C1C009AFD3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تشفير القرص الصلب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1A8817FB-11F0-90C5-EE52-7B44C3DC198E}"/>
              </a:ext>
            </a:extLst>
          </p:cNvPr>
          <p:cNvSpPr txBox="1"/>
          <p:nvPr/>
        </p:nvSpPr>
        <p:spPr>
          <a:xfrm>
            <a:off x="0" y="1664506"/>
            <a:ext cx="121920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هذا النوع من التشفير لا يُستخدم للأقراص فحسب، بل يمكن استخدامه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على وحدات التخزين الأخرى مثل وحدة الذاكرة </a:t>
            </a:r>
            <a:r>
              <a:rPr lang="ar-SA" sz="3600" dirty="0" err="1">
                <a:solidFill>
                  <a:schemeClr val="dk1"/>
                </a:solidFill>
                <a:ea typeface="Calibri"/>
                <a:sym typeface="Calibri"/>
              </a:rPr>
              <a:t>الفلاشية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أو أشرطة  النسخ الاحتياطي</a:t>
            </a:r>
            <a:endParaRPr lang="ar-SA" sz="3600" dirty="0">
              <a:solidFill>
                <a:schemeClr val="dk1"/>
              </a:solidFill>
              <a:ea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629DD8-2CFE-C125-2624-38564D476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4" t="8187" r="5132" b="62105"/>
          <a:stretch/>
        </p:blipFill>
        <p:spPr>
          <a:xfrm>
            <a:off x="4636167" y="4347412"/>
            <a:ext cx="2532507" cy="2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الانحدار الخطي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التشفير و أنواعه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تشفير البيانات في إكسل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  <p:pic>
        <p:nvPicPr>
          <p:cNvPr id="4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4CA32CF-02DB-DD11-FE77-EB39D88A05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2463" y="2153063"/>
            <a:ext cx="847981" cy="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D4EA592-14D2-15CB-B6DA-B911949485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2462" y="3608469"/>
            <a:ext cx="847981" cy="847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3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3D7AB423-5468-9A9B-B6A5-AB5DCB0ED3ED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التشفير في إكسل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B49312C8-35B0-9B86-DF21-9DD93900AEFD}"/>
              </a:ext>
            </a:extLst>
          </p:cNvPr>
          <p:cNvSpPr txBox="1"/>
          <p:nvPr/>
        </p:nvSpPr>
        <p:spPr>
          <a:xfrm>
            <a:off x="0" y="1488044"/>
            <a:ext cx="12192000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هذا النوع يمكن استخدام </a:t>
            </a:r>
            <a:r>
              <a:rPr lang="ar-SA" sz="3600" dirty="0">
                <a:solidFill>
                  <a:srgbClr val="F9A826"/>
                </a:solidFill>
                <a:ea typeface="Calibri"/>
                <a:sym typeface="Calibri"/>
              </a:rPr>
              <a:t>التشفير المتماثل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في برنامج إكسل لتأمين أي ملف.</a:t>
            </a:r>
            <a:endParaRPr lang="ar-SA" sz="3600" dirty="0"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و لهذا الغرض، سنُنشئ </a:t>
            </a:r>
            <a:r>
              <a:rPr lang="ar-SA" sz="3600" dirty="0">
                <a:solidFill>
                  <a:srgbClr val="F9A826"/>
                </a:solidFill>
                <a:ea typeface="Calibri"/>
                <a:sym typeface="Calibri"/>
              </a:rPr>
              <a:t>مفتاحًا سرًيا لقفل الملف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. مما يعني أنه إذا حاول شخص ما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فتح هذا</a:t>
            </a:r>
            <a:r>
              <a:rPr lang="ar-SA" sz="3600" dirty="0">
                <a:sym typeface="Calibri"/>
              </a:rPr>
              <a:t> </a:t>
            </a: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الملف، فسيطلب منه البرنامج المفتاح السري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أو كلمة المرور لفك تشفيره وفتحه</a:t>
            </a:r>
            <a:endParaRPr lang="ar-SA" sz="3600" dirty="0"/>
          </a:p>
          <a:p>
            <a:pPr lvl="0" algn="ctr">
              <a:lnSpc>
                <a:spcPct val="150000"/>
              </a:lnSpc>
            </a:pPr>
            <a:endParaRPr lang="ar-SA" sz="20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4" name="Google Shape;929;p54" descr="Excel Logo clipart - Communication, Rectangle, transparent clip art">
            <a:extLst>
              <a:ext uri="{FF2B5EF4-FFF2-40B4-BE49-F238E27FC236}">
                <a16:creationId xmlns:a16="http://schemas.microsoft.com/office/drawing/2014/main" id="{0CC2A9D2-5CCA-81F5-4BCA-05DE0182BE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1129" y="4993969"/>
            <a:ext cx="4349742" cy="1741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5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B10FAD1-C25C-D3BF-3B3D-1DDE361BB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99" y="1438628"/>
            <a:ext cx="9308853" cy="1990371"/>
          </a:xfrm>
          <a:prstGeom prst="rect">
            <a:avLst/>
          </a:prstGeom>
        </p:spPr>
      </p:pic>
      <p:pic>
        <p:nvPicPr>
          <p:cNvPr id="4" name="صورة 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9D4DBDD7-6312-E2BD-5244-552DD7531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8" r="-1"/>
          <a:stretch/>
        </p:blipFill>
        <p:spPr>
          <a:xfrm>
            <a:off x="8475248" y="3427346"/>
            <a:ext cx="3131687" cy="275993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4122EF-7E40-BA0B-0B62-9101531FD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/>
          <a:stretch/>
        </p:blipFill>
        <p:spPr>
          <a:xfrm>
            <a:off x="4404919" y="3427347"/>
            <a:ext cx="3382162" cy="2759937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39F0F8-C200-DB52-720F-FC61BBEDBC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/>
          <a:stretch/>
        </p:blipFill>
        <p:spPr>
          <a:xfrm>
            <a:off x="240632" y="3518025"/>
            <a:ext cx="3251104" cy="2579278"/>
          </a:xfrm>
          <a:prstGeom prst="rect">
            <a:avLst/>
          </a:prstGeom>
        </p:spPr>
      </p:pic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FA0FF233-C1DE-D95A-5501-1FF22D2CD806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التشفير في إكسل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4427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4C4039A-2C0E-9815-5DB8-B3EE9F2E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64" y="3825480"/>
            <a:ext cx="2506799" cy="235073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E1BC629-51B7-8CE2-E64A-042E6447C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58" y="3913128"/>
            <a:ext cx="2209800" cy="22709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232F68C-2B76-8726-CA52-5CB8DDEE8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4238469"/>
            <a:ext cx="3031123" cy="1620252"/>
          </a:xfrm>
          <a:prstGeom prst="rect">
            <a:avLst/>
          </a:prstGeom>
        </p:spPr>
      </p:pic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DE2126-DB52-1A70-6FD6-C7B365820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37" y="1414594"/>
            <a:ext cx="8923642" cy="2446232"/>
          </a:xfrm>
          <a:prstGeom prst="rect">
            <a:avLst/>
          </a:prstGeom>
        </p:spPr>
      </p:pic>
      <p:sp>
        <p:nvSpPr>
          <p:cNvPr id="6" name="Google Shape;151;p6">
            <a:extLst>
              <a:ext uri="{FF2B5EF4-FFF2-40B4-BE49-F238E27FC236}">
                <a16:creationId xmlns:a16="http://schemas.microsoft.com/office/drawing/2014/main" id="{503EC4CD-34E9-4959-4DC9-97BCC27ED091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التشفير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508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CB35FB8-014F-2120-E9F7-4F279A84B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55" y="1655233"/>
            <a:ext cx="3865070" cy="265829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4DBC2F-7C98-C32A-5364-D8396C383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21" y="4382549"/>
            <a:ext cx="3754620" cy="1865023"/>
          </a:xfrm>
          <a:prstGeom prst="rect">
            <a:avLst/>
          </a:prstGeom>
        </p:spPr>
      </p:pic>
      <p:pic>
        <p:nvPicPr>
          <p:cNvPr id="4" name="صورة 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784F94F-0DB1-5036-5954-206614B69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/>
          <a:stretch/>
        </p:blipFill>
        <p:spPr>
          <a:xfrm>
            <a:off x="764804" y="1411705"/>
            <a:ext cx="6366009" cy="4687477"/>
          </a:xfrm>
          <a:prstGeom prst="rect">
            <a:avLst/>
          </a:prstGeom>
        </p:spPr>
      </p:pic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C2319F31-F048-67CD-6051-D8BA67EF5319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التشفير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6025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 to Match">
            <a:extLst>
              <a:ext uri="{FF2B5EF4-FFF2-40B4-BE49-F238E27FC236}">
                <a16:creationId xmlns:a16="http://schemas.microsoft.com/office/drawing/2014/main" id="{DA51AADF-15E5-194E-C539-261226D2B452}"/>
              </a:ext>
            </a:extLst>
          </p:cNvPr>
          <p:cNvSpPr/>
          <p:nvPr/>
        </p:nvSpPr>
        <p:spPr>
          <a:xfrm>
            <a:off x="0" y="2352032"/>
            <a:ext cx="12192000" cy="1163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التشفير الذي يحتوي مفتاح واحد للتشفير و فك التشفير هو </a:t>
            </a:r>
            <a:endParaRPr lang="en-GB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llo7">
            <a:extLst>
              <a:ext uri="{FF2B5EF4-FFF2-40B4-BE49-F238E27FC236}">
                <a16:creationId xmlns:a16="http://schemas.microsoft.com/office/drawing/2014/main" id="{1AF201BB-001B-2767-1B5D-680F765AE570}"/>
              </a:ext>
            </a:extLst>
          </p:cNvPr>
          <p:cNvSpPr/>
          <p:nvPr/>
        </p:nvSpPr>
        <p:spPr>
          <a:xfrm>
            <a:off x="4445305" y="4258940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ar-SA" sz="30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التشفير غير المتماثل</a:t>
            </a:r>
            <a:endParaRPr lang="ar-SA" sz="3000" b="1" dirty="0">
              <a:solidFill>
                <a:schemeClr val="bg1"/>
              </a:solidFill>
            </a:endParaRPr>
          </a:p>
        </p:txBody>
      </p:sp>
      <p:sp>
        <p:nvSpPr>
          <p:cNvPr id="5" name="Collo8">
            <a:extLst>
              <a:ext uri="{FF2B5EF4-FFF2-40B4-BE49-F238E27FC236}">
                <a16:creationId xmlns:a16="http://schemas.microsoft.com/office/drawing/2014/main" id="{34C4BA35-69F4-11B5-2C37-9B485719BC91}"/>
              </a:ext>
            </a:extLst>
          </p:cNvPr>
          <p:cNvSpPr/>
          <p:nvPr/>
        </p:nvSpPr>
        <p:spPr>
          <a:xfrm>
            <a:off x="8393305" y="4258940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ar-SA" sz="3000" b="1" dirty="0">
                <a:solidFill>
                  <a:schemeClr val="bg1"/>
                </a:solidFill>
                <a:ea typeface="Calibri"/>
                <a:sym typeface="Calibri"/>
              </a:rPr>
              <a:t>التشفير المتماثل</a:t>
            </a:r>
            <a:endParaRPr lang="ar-SA" sz="3000" b="1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7" name="Collo7">
            <a:extLst>
              <a:ext uri="{FF2B5EF4-FFF2-40B4-BE49-F238E27FC236}">
                <a16:creationId xmlns:a16="http://schemas.microsoft.com/office/drawing/2014/main" id="{C3D610BD-B9FA-9031-9194-373B39EE994F}"/>
              </a:ext>
            </a:extLst>
          </p:cNvPr>
          <p:cNvSpPr/>
          <p:nvPr/>
        </p:nvSpPr>
        <p:spPr>
          <a:xfrm>
            <a:off x="154041" y="4258939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ar-SA" sz="30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تشفير الإكسل</a:t>
            </a:r>
            <a:endParaRPr lang="ar-SA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4;p18">
            <a:extLst>
              <a:ext uri="{FF2B5EF4-FFF2-40B4-BE49-F238E27FC236}">
                <a16:creationId xmlns:a16="http://schemas.microsoft.com/office/drawing/2014/main" id="{1A832D1E-BC1E-BC0C-058F-0EB75E614353}"/>
              </a:ext>
            </a:extLst>
          </p:cNvPr>
          <p:cNvSpPr txBox="1"/>
          <p:nvPr/>
        </p:nvSpPr>
        <p:spPr>
          <a:xfrm>
            <a:off x="0" y="1851353"/>
            <a:ext cx="1219199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هل العبارة الموجودة أمامك صحيحة أم خاطئة</a:t>
            </a:r>
            <a:endParaRPr b="1" dirty="0"/>
          </a:p>
        </p:txBody>
      </p:sp>
      <p:sp>
        <p:nvSpPr>
          <p:cNvPr id="3" name="Google Shape;374;p18">
            <a:extLst>
              <a:ext uri="{FF2B5EF4-FFF2-40B4-BE49-F238E27FC236}">
                <a16:creationId xmlns:a16="http://schemas.microsoft.com/office/drawing/2014/main" id="{3C427942-6C02-CC22-8FA2-14C26DDB881A}"/>
              </a:ext>
            </a:extLst>
          </p:cNvPr>
          <p:cNvSpPr txBox="1"/>
          <p:nvPr/>
        </p:nvSpPr>
        <p:spPr>
          <a:xfrm>
            <a:off x="2256470" y="2963287"/>
            <a:ext cx="9513164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ar-SA" sz="2500" dirty="0">
                <a:solidFill>
                  <a:schemeClr val="bg1"/>
                </a:solidFill>
                <a:latin typeface="Calibri"/>
                <a:ea typeface="Calibri"/>
                <a:sym typeface="Calibri"/>
              </a:rPr>
              <a:t>1- التوقع هو عملية بناء التوقعات المستقبلية بناءً على البيانات السابقة</a:t>
            </a:r>
            <a:endParaRPr lang="ar-SA" sz="2500" dirty="0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4" name="Google Shape;374;p18">
            <a:extLst>
              <a:ext uri="{FF2B5EF4-FFF2-40B4-BE49-F238E27FC236}">
                <a16:creationId xmlns:a16="http://schemas.microsoft.com/office/drawing/2014/main" id="{15E8EEB0-3DF1-C0C2-72FD-F00E8D311402}"/>
              </a:ext>
            </a:extLst>
          </p:cNvPr>
          <p:cNvSpPr txBox="1"/>
          <p:nvPr/>
        </p:nvSpPr>
        <p:spPr>
          <a:xfrm>
            <a:off x="2257211" y="4070885"/>
            <a:ext cx="9513164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lang="ar-SA" sz="2500" dirty="0">
              <a:cs typeface="+mn-cs"/>
              <a:sym typeface="Calibri"/>
            </a:endParaRPr>
          </a:p>
          <a:p>
            <a:r>
              <a:rPr lang="ar-SA" sz="2500" dirty="0">
                <a:cs typeface="+mn-cs"/>
                <a:sym typeface="Calibri"/>
              </a:rPr>
              <a:t>2- من مميزات المخطط العمودي يناسب مجموعات البيانات التي يصل عددها إلى 50 قيمة</a:t>
            </a:r>
            <a:endParaRPr lang="ar-SA" sz="2500" dirty="0">
              <a:cs typeface="+mn-cs"/>
            </a:endParaRPr>
          </a:p>
          <a:p>
            <a:endParaRPr lang="ar-SA" sz="2500" dirty="0">
              <a:cs typeface="+mn-cs"/>
              <a:sym typeface="Calibri"/>
            </a:endParaRPr>
          </a:p>
        </p:txBody>
      </p:sp>
      <p:sp>
        <p:nvSpPr>
          <p:cNvPr id="5" name="Google Shape;374;p18">
            <a:extLst>
              <a:ext uri="{FF2B5EF4-FFF2-40B4-BE49-F238E27FC236}">
                <a16:creationId xmlns:a16="http://schemas.microsoft.com/office/drawing/2014/main" id="{5EECA611-AEC8-A3B2-DAF9-21AD086AA1BE}"/>
              </a:ext>
            </a:extLst>
          </p:cNvPr>
          <p:cNvSpPr txBox="1"/>
          <p:nvPr/>
        </p:nvSpPr>
        <p:spPr>
          <a:xfrm>
            <a:off x="521062" y="2963287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</a:pPr>
            <a:endParaRPr sz="3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374;p18">
            <a:extLst>
              <a:ext uri="{FF2B5EF4-FFF2-40B4-BE49-F238E27FC236}">
                <a16:creationId xmlns:a16="http://schemas.microsoft.com/office/drawing/2014/main" id="{0A47467E-755C-FF7F-EDEA-CEC9AA5BECA9}"/>
              </a:ext>
            </a:extLst>
          </p:cNvPr>
          <p:cNvSpPr txBox="1"/>
          <p:nvPr/>
        </p:nvSpPr>
        <p:spPr>
          <a:xfrm>
            <a:off x="521061" y="4070885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1" name="Google Shape;374;p18">
            <a:extLst>
              <a:ext uri="{FF2B5EF4-FFF2-40B4-BE49-F238E27FC236}">
                <a16:creationId xmlns:a16="http://schemas.microsoft.com/office/drawing/2014/main" id="{2EEBFA8D-C297-6CA3-8E92-04CF83E8ECFD}"/>
              </a:ext>
            </a:extLst>
          </p:cNvPr>
          <p:cNvSpPr txBox="1"/>
          <p:nvPr/>
        </p:nvSpPr>
        <p:spPr>
          <a:xfrm>
            <a:off x="2256470" y="5154310"/>
            <a:ext cx="9513164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ar-SA" sz="2500" dirty="0">
                <a:cs typeface="+mn-cs"/>
              </a:rPr>
              <a:t>3-فاصل الثقة </a:t>
            </a:r>
            <a:r>
              <a:rPr lang="ar-SA" sz="2500" dirty="0">
                <a:cs typeface="+mn-cs"/>
                <a:sym typeface="Calibri"/>
              </a:rPr>
              <a:t>نطاق من القيم المقدرة لمعامل غير معروف ويحسب على مستوى الثقة 95%</a:t>
            </a:r>
            <a:endParaRPr lang="ar-SA" sz="2500" dirty="0">
              <a:cs typeface="+mn-cs"/>
            </a:endParaRPr>
          </a:p>
        </p:txBody>
      </p:sp>
      <p:sp>
        <p:nvSpPr>
          <p:cNvPr id="12" name="Google Shape;374;p18">
            <a:extLst>
              <a:ext uri="{FF2B5EF4-FFF2-40B4-BE49-F238E27FC236}">
                <a16:creationId xmlns:a16="http://schemas.microsoft.com/office/drawing/2014/main" id="{A0E9D2E8-2D40-D85A-19C8-D6F87C3A1ECC}"/>
              </a:ext>
            </a:extLst>
          </p:cNvPr>
          <p:cNvSpPr txBox="1"/>
          <p:nvPr/>
        </p:nvSpPr>
        <p:spPr>
          <a:xfrm>
            <a:off x="491292" y="5154310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6" name="رسم 15" descr="إغلاق خطوط عريضة">
            <a:extLst>
              <a:ext uri="{FF2B5EF4-FFF2-40B4-BE49-F238E27FC236}">
                <a16:creationId xmlns:a16="http://schemas.microsoft.com/office/drawing/2014/main" id="{98D3B635-41E6-EA9D-9D4C-2D3F1DB6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92" y="2940494"/>
            <a:ext cx="914400" cy="914400"/>
          </a:xfrm>
          <a:prstGeom prst="rect">
            <a:avLst/>
          </a:prstGeom>
        </p:spPr>
      </p:pic>
      <p:pic>
        <p:nvPicPr>
          <p:cNvPr id="10" name="رسم 9" descr="إغلاق خطوط عريضة">
            <a:extLst>
              <a:ext uri="{FF2B5EF4-FFF2-40B4-BE49-F238E27FC236}">
                <a16:creationId xmlns:a16="http://schemas.microsoft.com/office/drawing/2014/main" id="{62D1FD88-24C8-9C5B-ECAB-17F5EE081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92" y="4015156"/>
            <a:ext cx="914400" cy="914400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90DBD30-E246-BCAC-6FAF-B30382AF6909}"/>
              </a:ext>
            </a:extLst>
          </p:cNvPr>
          <p:cNvGrpSpPr/>
          <p:nvPr/>
        </p:nvGrpSpPr>
        <p:grpSpPr>
          <a:xfrm>
            <a:off x="875163" y="5405813"/>
            <a:ext cx="846907" cy="456412"/>
            <a:chOff x="1353442" y="4651026"/>
            <a:chExt cx="846907" cy="456412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57836B01-D45B-D03E-FD6A-71F518499AB1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DD55AC19-6A45-18C5-11B7-917D37F46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271" y="4651026"/>
              <a:ext cx="640078" cy="4533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1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 to Match">
            <a:extLst>
              <a:ext uri="{FF2B5EF4-FFF2-40B4-BE49-F238E27FC236}">
                <a16:creationId xmlns:a16="http://schemas.microsoft.com/office/drawing/2014/main" id="{9C2B619A-1FA3-B0AA-3281-C8B2085D9D07}"/>
              </a:ext>
            </a:extLst>
          </p:cNvPr>
          <p:cNvSpPr/>
          <p:nvPr/>
        </p:nvSpPr>
        <p:spPr>
          <a:xfrm>
            <a:off x="0" y="2720998"/>
            <a:ext cx="12192000" cy="1163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وسيلة لحماية البيانات عن طريق إخفائها عن الأشخاص غير المرغوب بهم </a:t>
            </a:r>
            <a:endParaRPr lang="ar-SA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llo7">
            <a:extLst>
              <a:ext uri="{FF2B5EF4-FFF2-40B4-BE49-F238E27FC236}">
                <a16:creationId xmlns:a16="http://schemas.microsoft.com/office/drawing/2014/main" id="{50E2C53D-8488-314B-B3CF-60B212F0BE39}"/>
              </a:ext>
            </a:extLst>
          </p:cNvPr>
          <p:cNvSpPr/>
          <p:nvPr/>
        </p:nvSpPr>
        <p:spPr>
          <a:xfrm>
            <a:off x="8471874" y="4266720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ar-SA" sz="30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التنبؤ</a:t>
            </a:r>
            <a:endParaRPr lang="ar-SA" sz="3000" b="1" dirty="0">
              <a:solidFill>
                <a:schemeClr val="bg1"/>
              </a:solidFill>
            </a:endParaRPr>
          </a:p>
        </p:txBody>
      </p:sp>
      <p:sp>
        <p:nvSpPr>
          <p:cNvPr id="4" name="Collo8">
            <a:extLst>
              <a:ext uri="{FF2B5EF4-FFF2-40B4-BE49-F238E27FC236}">
                <a16:creationId xmlns:a16="http://schemas.microsoft.com/office/drawing/2014/main" id="{5989A594-6B39-98E4-2300-E7CB846F10C9}"/>
              </a:ext>
            </a:extLst>
          </p:cNvPr>
          <p:cNvSpPr/>
          <p:nvPr/>
        </p:nvSpPr>
        <p:spPr>
          <a:xfrm>
            <a:off x="4449301" y="4266720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ar-SA" sz="3000" b="1" dirty="0">
                <a:solidFill>
                  <a:schemeClr val="bg1"/>
                </a:solidFill>
                <a:ea typeface="Calibri"/>
                <a:sym typeface="Calibri"/>
              </a:rPr>
              <a:t>التشفير</a:t>
            </a:r>
            <a:endParaRPr lang="ar-SA" sz="3000" b="1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5" name="Collo7">
            <a:extLst>
              <a:ext uri="{FF2B5EF4-FFF2-40B4-BE49-F238E27FC236}">
                <a16:creationId xmlns:a16="http://schemas.microsoft.com/office/drawing/2014/main" id="{43A38976-C493-3C1D-29B3-BA691C3ED69E}"/>
              </a:ext>
            </a:extLst>
          </p:cNvPr>
          <p:cNvSpPr/>
          <p:nvPr/>
        </p:nvSpPr>
        <p:spPr>
          <a:xfrm>
            <a:off x="154041" y="4258939"/>
            <a:ext cx="3293398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ar-SA" sz="30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الانحدار</a:t>
            </a:r>
            <a:endParaRPr lang="ar-SA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56F4EDFF-3DEC-9EA5-E84A-EF06750E5DBA}"/>
              </a:ext>
            </a:extLst>
          </p:cNvPr>
          <p:cNvSpPr/>
          <p:nvPr/>
        </p:nvSpPr>
        <p:spPr>
          <a:xfrm>
            <a:off x="112625" y="1152973"/>
            <a:ext cx="119046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استنجي عنوان الدرس باستبدال الرقم بالحرف المقابل له !!</a:t>
            </a:r>
            <a:endParaRPr sz="2000" dirty="0">
              <a:solidFill>
                <a:srgbClr val="ED7D31"/>
              </a:solidFill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17BD53F2-3325-88CF-0A7A-0C4882E85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466945"/>
              </p:ext>
            </p:extLst>
          </p:nvPr>
        </p:nvGraphicFramePr>
        <p:xfrm>
          <a:off x="6913330" y="2680501"/>
          <a:ext cx="5103912" cy="9711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7989">
                  <a:extLst>
                    <a:ext uri="{9D8B030D-6E8A-4147-A177-3AD203B41FA5}">
                      <a16:colId xmlns:a16="http://schemas.microsoft.com/office/drawing/2014/main" val="2556195591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3693091173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974402984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3797587812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3675963533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29487780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427442389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159509432"/>
                    </a:ext>
                  </a:extLst>
                </a:gridCol>
              </a:tblGrid>
              <a:tr h="526295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25735"/>
                  </a:ext>
                </a:extLst>
              </a:tr>
              <a:tr h="438433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797705"/>
                  </a:ext>
                </a:extLst>
              </a:tr>
            </a:tbl>
          </a:graphicData>
        </a:graphic>
      </p:graphicFrame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8C845D76-EB5A-4755-8686-E98E7DC4A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31485"/>
              </p:ext>
            </p:extLst>
          </p:nvPr>
        </p:nvGraphicFramePr>
        <p:xfrm>
          <a:off x="507829" y="2699291"/>
          <a:ext cx="4465923" cy="9711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7989">
                  <a:extLst>
                    <a:ext uri="{9D8B030D-6E8A-4147-A177-3AD203B41FA5}">
                      <a16:colId xmlns:a16="http://schemas.microsoft.com/office/drawing/2014/main" val="3693091173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974402984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3797587812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3675963533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29487780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427442389"/>
                    </a:ext>
                  </a:extLst>
                </a:gridCol>
                <a:gridCol w="637989">
                  <a:extLst>
                    <a:ext uri="{9D8B030D-6E8A-4147-A177-3AD203B41FA5}">
                      <a16:colId xmlns:a16="http://schemas.microsoft.com/office/drawing/2014/main" val="1159509432"/>
                    </a:ext>
                  </a:extLst>
                </a:gridCol>
              </a:tblGrid>
              <a:tr h="526295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25735"/>
                  </a:ext>
                </a:extLst>
              </a:tr>
              <a:tr h="438433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797705"/>
                  </a:ext>
                </a:extLst>
              </a:tr>
            </a:tbl>
          </a:graphicData>
        </a:graphic>
      </p:graphicFrame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EABE690B-B225-099F-8219-0A7E068D2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67601"/>
              </p:ext>
            </p:extLst>
          </p:nvPr>
        </p:nvGraphicFramePr>
        <p:xfrm>
          <a:off x="5777005" y="2699291"/>
          <a:ext cx="637989" cy="9711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7989">
                  <a:extLst>
                    <a:ext uri="{9D8B030D-6E8A-4147-A177-3AD203B41FA5}">
                      <a16:colId xmlns:a16="http://schemas.microsoft.com/office/drawing/2014/main" val="197055036"/>
                    </a:ext>
                  </a:extLst>
                </a:gridCol>
              </a:tblGrid>
              <a:tr h="526295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86015"/>
                  </a:ext>
                </a:extLst>
              </a:tr>
              <a:tr h="438433">
                <a:tc>
                  <a:txBody>
                    <a:bodyPr/>
                    <a:lstStyle/>
                    <a:p>
                      <a:pPr rtl="1"/>
                      <a:endParaRPr lang="ar-SA" sz="2200" dirty="0"/>
                    </a:p>
                  </a:txBody>
                  <a:tcPr marL="109608" marR="109608" marT="54804" marB="5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757684"/>
                  </a:ext>
                </a:extLst>
              </a:tr>
            </a:tbl>
          </a:graphicData>
        </a:graphic>
      </p:graphicFrame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F10EEC9B-F043-71C1-8893-745AD9EFB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08004"/>
              </p:ext>
            </p:extLst>
          </p:nvPr>
        </p:nvGraphicFramePr>
        <p:xfrm>
          <a:off x="1318528" y="4546143"/>
          <a:ext cx="9554941" cy="132339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68631">
                  <a:extLst>
                    <a:ext uri="{9D8B030D-6E8A-4147-A177-3AD203B41FA5}">
                      <a16:colId xmlns:a16="http://schemas.microsoft.com/office/drawing/2014/main" val="799098631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2426107718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4281565281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1966732910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687599338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1038697790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3809166255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266996933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2627854231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3258866491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3854891126"/>
                    </a:ext>
                  </a:extLst>
                </a:gridCol>
              </a:tblGrid>
              <a:tr h="661699"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618570"/>
                  </a:ext>
                </a:extLst>
              </a:tr>
              <a:tr h="66169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19627"/>
                  </a:ext>
                </a:extLst>
              </a:tr>
            </a:tbl>
          </a:graphicData>
        </a:graphic>
      </p:graphicFrame>
      <p:pic>
        <p:nvPicPr>
          <p:cNvPr id="9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9502F1C1-E66B-6FB4-1A45-EB7D3E8CD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7475" r="80868" b="76782"/>
          <a:stretch/>
        </p:blipFill>
        <p:spPr bwMode="auto">
          <a:xfrm>
            <a:off x="10798057" y="2713895"/>
            <a:ext cx="474322" cy="46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0440398C-9839-5258-7072-7DAD6A653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3158" r="80493" b="4862"/>
          <a:stretch/>
        </p:blipFill>
        <p:spPr bwMode="auto">
          <a:xfrm>
            <a:off x="6948976" y="2762998"/>
            <a:ext cx="518753" cy="3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40804AA7-015B-3435-3AEC-BBDDD7A85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7475" r="80868" b="76782"/>
          <a:stretch/>
        </p:blipFill>
        <p:spPr bwMode="auto">
          <a:xfrm>
            <a:off x="6709615" y="4651799"/>
            <a:ext cx="474322" cy="46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E7B20B08-30F2-ED29-6C41-A578FEF03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7475" r="80868" b="76782"/>
          <a:stretch/>
        </p:blipFill>
        <p:spPr bwMode="auto">
          <a:xfrm>
            <a:off x="3757124" y="2731031"/>
            <a:ext cx="474322" cy="46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00C24215-6E11-B243-6C67-4C415E214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3158" r="80493" b="4862"/>
          <a:stretch/>
        </p:blipFill>
        <p:spPr bwMode="auto">
          <a:xfrm>
            <a:off x="544941" y="2762998"/>
            <a:ext cx="518753" cy="3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28487D6F-352C-3481-2ECB-16F93267F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3158" r="80493" b="4862"/>
          <a:stretch/>
        </p:blipFill>
        <p:spPr bwMode="auto">
          <a:xfrm>
            <a:off x="3202806" y="4655912"/>
            <a:ext cx="582432" cy="4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9D92C494-97EB-DC78-A9BB-F3E5A0E67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79508" r="89864"/>
          <a:stretch/>
        </p:blipFill>
        <p:spPr bwMode="auto">
          <a:xfrm>
            <a:off x="8368593" y="4584564"/>
            <a:ext cx="618743" cy="57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8AED902B-AFCA-64C3-FEC8-0428EF485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79508" r="89864"/>
          <a:stretch/>
        </p:blipFill>
        <p:spPr bwMode="auto">
          <a:xfrm>
            <a:off x="3123157" y="2728962"/>
            <a:ext cx="474323" cy="4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EB776E26-502A-F7AF-296E-B0DF118A2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57770" r="79751" b="27657"/>
          <a:stretch/>
        </p:blipFill>
        <p:spPr bwMode="auto">
          <a:xfrm>
            <a:off x="7457181" y="4704800"/>
            <a:ext cx="684423" cy="4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8059DE45-5FF2-457D-FC40-527EDB0F4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57770" r="79751" b="27657"/>
          <a:stretch/>
        </p:blipFill>
        <p:spPr bwMode="auto">
          <a:xfrm>
            <a:off x="5823287" y="2809067"/>
            <a:ext cx="547893" cy="3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BF58A728-CB64-7505-3F06-ED0986246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1" t="54574" r="38372" b="28287"/>
          <a:stretch/>
        </p:blipFill>
        <p:spPr bwMode="auto">
          <a:xfrm>
            <a:off x="5752896" y="4607106"/>
            <a:ext cx="683956" cy="5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0AF0AE48-F639-52CC-DBAB-E72439C8E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1" t="54574" r="38372" b="28287"/>
          <a:stretch/>
        </p:blipFill>
        <p:spPr bwMode="auto">
          <a:xfrm>
            <a:off x="1204306" y="2760916"/>
            <a:ext cx="547524" cy="4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FEC65CB6-FD5A-E26A-5568-25A5103A0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9" t="53201" r="30413" b="28046"/>
          <a:stretch/>
        </p:blipFill>
        <p:spPr bwMode="auto">
          <a:xfrm>
            <a:off x="5039031" y="4550297"/>
            <a:ext cx="384829" cy="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EF0236F6-5E78-3034-E566-93FC977A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9" t="53201" r="30413" b="28046"/>
          <a:stretch/>
        </p:blipFill>
        <p:spPr bwMode="auto">
          <a:xfrm>
            <a:off x="2592367" y="2725417"/>
            <a:ext cx="310935" cy="4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0A2895CE-6842-4999-8CCB-3FFFCA5EE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3289" r="62842" b="79135"/>
          <a:stretch/>
        </p:blipFill>
        <p:spPr bwMode="auto">
          <a:xfrm>
            <a:off x="4018702" y="4555259"/>
            <a:ext cx="509758" cy="6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168B4FEA-EA7F-68C7-8178-856AE6255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6437" r="62489" b="81145"/>
          <a:stretch/>
        </p:blipFill>
        <p:spPr bwMode="auto">
          <a:xfrm>
            <a:off x="9490443" y="2719690"/>
            <a:ext cx="538432" cy="4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3CBE3EB6-5246-BE5F-765A-60C8C254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r="89430" b="50000"/>
          <a:stretch/>
        </p:blipFill>
        <p:spPr bwMode="auto">
          <a:xfrm>
            <a:off x="10109873" y="4618499"/>
            <a:ext cx="618743" cy="5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87DAA527-EADD-E11D-C753-60C09E5E0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r="89430" b="50000"/>
          <a:stretch/>
        </p:blipFill>
        <p:spPr bwMode="auto">
          <a:xfrm>
            <a:off x="11460073" y="2724930"/>
            <a:ext cx="474322" cy="4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0FEE1F75-364F-A394-8A7D-A56508D4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r="89430" b="50000"/>
          <a:stretch/>
        </p:blipFill>
        <p:spPr bwMode="auto">
          <a:xfrm>
            <a:off x="10164145" y="2735898"/>
            <a:ext cx="474322" cy="4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A4F0BC91-D65E-5764-E90C-66116967A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r="89430" b="50000"/>
          <a:stretch/>
        </p:blipFill>
        <p:spPr bwMode="auto">
          <a:xfrm>
            <a:off x="7601887" y="2733756"/>
            <a:ext cx="474322" cy="4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4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9E8E5104-55B6-CB72-E43C-B7DAE8866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r="89430" b="50000"/>
          <a:stretch/>
        </p:blipFill>
        <p:spPr bwMode="auto">
          <a:xfrm>
            <a:off x="4400733" y="2732949"/>
            <a:ext cx="474322" cy="4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60EE591B-9384-BB46-20BC-ADC1E1AA8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2975" r="53271" b="75636"/>
          <a:stretch/>
        </p:blipFill>
        <p:spPr bwMode="auto">
          <a:xfrm>
            <a:off x="9304035" y="4627774"/>
            <a:ext cx="515264" cy="5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6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EF5BC579-E037-91BD-CB4B-44C975CCB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2975" r="53271" b="75636"/>
          <a:stretch/>
        </p:blipFill>
        <p:spPr bwMode="auto">
          <a:xfrm>
            <a:off x="1859500" y="2726958"/>
            <a:ext cx="469062" cy="4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8A1547E8-0DD5-BF4D-C228-CC2758958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26" r="90124" b="29407"/>
          <a:stretch/>
        </p:blipFill>
        <p:spPr bwMode="auto">
          <a:xfrm>
            <a:off x="2272595" y="4641142"/>
            <a:ext cx="635986" cy="4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8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E48464F0-D435-6FC9-4764-46C68A3DC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26" r="90124" b="29407"/>
          <a:stretch/>
        </p:blipFill>
        <p:spPr bwMode="auto">
          <a:xfrm>
            <a:off x="8858479" y="2727915"/>
            <a:ext cx="578534" cy="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7B225340-E742-B2FD-F791-EE3D1C279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80208" r="69143"/>
          <a:stretch/>
        </p:blipFill>
        <p:spPr bwMode="auto">
          <a:xfrm>
            <a:off x="1463384" y="4628898"/>
            <a:ext cx="595680" cy="5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0" descr="اشكال.رموز.مزخرفة. للمدونات | الدراما الكورية 🇰🇷 Amino">
            <a:extLst>
              <a:ext uri="{FF2B5EF4-FFF2-40B4-BE49-F238E27FC236}">
                <a16:creationId xmlns:a16="http://schemas.microsoft.com/office/drawing/2014/main" id="{FFDA3F94-053D-4D6C-DF18-1B7D63B9A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80208" r="69143"/>
          <a:stretch/>
        </p:blipFill>
        <p:spPr bwMode="auto">
          <a:xfrm>
            <a:off x="8249972" y="2727934"/>
            <a:ext cx="516886" cy="4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EEFA643-B3FA-05DF-DB6A-3B8119F66FDE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التعلم باللعب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4ACAE0-B3C9-501F-F192-53B092AD2483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دقيقتان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E1BCAEA-4DEC-0C3C-789C-C35A98DE7CEE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1340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09E7A52-9340-A3B2-3F12-FE47BEE0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4" t="8401" r="10103"/>
          <a:stretch/>
        </p:blipFill>
        <p:spPr>
          <a:xfrm>
            <a:off x="6905962" y="2965218"/>
            <a:ext cx="1536741" cy="193151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A2A6EA-8B35-58D0-6ED8-4F81D725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t="10959" r="9493"/>
          <a:stretch/>
        </p:blipFill>
        <p:spPr>
          <a:xfrm>
            <a:off x="480124" y="3028218"/>
            <a:ext cx="1549092" cy="1878835"/>
          </a:xfrm>
          <a:prstGeom prst="rect">
            <a:avLst/>
          </a:prstGeom>
        </p:spPr>
      </p:pic>
      <p:sp>
        <p:nvSpPr>
          <p:cNvPr id="10" name="Google Shape;109;p4">
            <a:extLst>
              <a:ext uri="{FF2B5EF4-FFF2-40B4-BE49-F238E27FC236}">
                <a16:creationId xmlns:a16="http://schemas.microsoft.com/office/drawing/2014/main" id="{CA32B826-FCE4-E811-CBCC-DA94B60A8F4C}"/>
              </a:ext>
            </a:extLst>
          </p:cNvPr>
          <p:cNvSpPr txBox="1"/>
          <p:nvPr/>
        </p:nvSpPr>
        <p:spPr>
          <a:xfrm>
            <a:off x="217078" y="2295773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صفحات الكتاب</a:t>
            </a:r>
            <a:endParaRPr dirty="0"/>
          </a:p>
        </p:txBody>
      </p:sp>
      <p:sp>
        <p:nvSpPr>
          <p:cNvPr id="11" name="Google Shape;109;p4">
            <a:extLst>
              <a:ext uri="{FF2B5EF4-FFF2-40B4-BE49-F238E27FC236}">
                <a16:creationId xmlns:a16="http://schemas.microsoft.com/office/drawing/2014/main" id="{80541BDE-B056-E386-5550-44509C1D23E1}"/>
              </a:ext>
            </a:extLst>
          </p:cNvPr>
          <p:cNvSpPr txBox="1"/>
          <p:nvPr/>
        </p:nvSpPr>
        <p:spPr>
          <a:xfrm>
            <a:off x="3257488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عدد الحصص</a:t>
            </a:r>
            <a:endParaRPr dirty="0"/>
          </a:p>
        </p:txBody>
      </p:sp>
      <p:sp>
        <p:nvSpPr>
          <p:cNvPr id="12" name="Google Shape;109;p4">
            <a:extLst>
              <a:ext uri="{FF2B5EF4-FFF2-40B4-BE49-F238E27FC236}">
                <a16:creationId xmlns:a16="http://schemas.microsoft.com/office/drawing/2014/main" id="{3CC6D14A-2F31-76CB-890F-DBE65F4A55E8}"/>
              </a:ext>
            </a:extLst>
          </p:cNvPr>
          <p:cNvSpPr txBox="1"/>
          <p:nvPr/>
        </p:nvSpPr>
        <p:spPr>
          <a:xfrm>
            <a:off x="6655441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عنوان الدرس</a:t>
            </a:r>
            <a:endParaRPr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52BF12B-9282-0C80-FDB7-418A0A3CA4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6" t="10411" r="10103"/>
          <a:stretch/>
        </p:blipFill>
        <p:spPr>
          <a:xfrm>
            <a:off x="10003456" y="2949488"/>
            <a:ext cx="1580380" cy="1941493"/>
          </a:xfrm>
          <a:prstGeom prst="rect">
            <a:avLst/>
          </a:prstGeom>
        </p:spPr>
      </p:pic>
      <p:sp>
        <p:nvSpPr>
          <p:cNvPr id="14" name="Google Shape;109;p4">
            <a:extLst>
              <a:ext uri="{FF2B5EF4-FFF2-40B4-BE49-F238E27FC236}">
                <a16:creationId xmlns:a16="http://schemas.microsoft.com/office/drawing/2014/main" id="{72636101-B216-E9F3-7669-AC0E7E76548E}"/>
              </a:ext>
            </a:extLst>
          </p:cNvPr>
          <p:cNvSpPr txBox="1"/>
          <p:nvPr/>
        </p:nvSpPr>
        <p:spPr>
          <a:xfrm>
            <a:off x="9767199" y="2297860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رقم الدرس</a:t>
            </a:r>
            <a:endParaRPr dirty="0"/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205060DE-1780-17E9-BBF0-0DA88B5EE3C3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بيانات الدرس 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16" name="Google Shape;109;p4">
            <a:extLst>
              <a:ext uri="{FF2B5EF4-FFF2-40B4-BE49-F238E27FC236}">
                <a16:creationId xmlns:a16="http://schemas.microsoft.com/office/drawing/2014/main" id="{BD05BAB3-F000-1729-2BD5-65D6EB41AE6B}"/>
              </a:ext>
            </a:extLst>
          </p:cNvPr>
          <p:cNvSpPr txBox="1"/>
          <p:nvPr/>
        </p:nvSpPr>
        <p:spPr>
          <a:xfrm>
            <a:off x="144010" y="5291575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43 - 61</a:t>
            </a:r>
            <a:endParaRPr dirty="0"/>
          </a:p>
        </p:txBody>
      </p:sp>
      <p:sp>
        <p:nvSpPr>
          <p:cNvPr id="17" name="Google Shape;109;p4">
            <a:extLst>
              <a:ext uri="{FF2B5EF4-FFF2-40B4-BE49-F238E27FC236}">
                <a16:creationId xmlns:a16="http://schemas.microsoft.com/office/drawing/2014/main" id="{3A1C9358-2994-5604-A2AD-DCAFC0E157B2}"/>
              </a:ext>
            </a:extLst>
          </p:cNvPr>
          <p:cNvSpPr txBox="1"/>
          <p:nvPr/>
        </p:nvSpPr>
        <p:spPr>
          <a:xfrm>
            <a:off x="3342086" y="5291574"/>
            <a:ext cx="2210579" cy="80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5حصص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dirty="0">
                <a:sym typeface="Calibri"/>
              </a:rPr>
              <a:t>الحصة 2</a:t>
            </a:r>
            <a:endParaRPr dirty="0"/>
          </a:p>
        </p:txBody>
      </p:sp>
      <p:sp>
        <p:nvSpPr>
          <p:cNvPr id="18" name="Google Shape;109;p4">
            <a:extLst>
              <a:ext uri="{FF2B5EF4-FFF2-40B4-BE49-F238E27FC236}">
                <a16:creationId xmlns:a16="http://schemas.microsoft.com/office/drawing/2014/main" id="{E92FB9A7-E284-0BFB-2D10-1CE761BBA1A4}"/>
              </a:ext>
            </a:extLst>
          </p:cNvPr>
          <p:cNvSpPr txBox="1"/>
          <p:nvPr/>
        </p:nvSpPr>
        <p:spPr>
          <a:xfrm>
            <a:off x="5537576" y="5291574"/>
            <a:ext cx="4364425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التنبؤ باستخدام إكسل2</a:t>
            </a:r>
            <a:endParaRPr dirty="0"/>
          </a:p>
        </p:txBody>
      </p:sp>
      <p:sp>
        <p:nvSpPr>
          <p:cNvPr id="19" name="Google Shape;109;p4">
            <a:extLst>
              <a:ext uri="{FF2B5EF4-FFF2-40B4-BE49-F238E27FC236}">
                <a16:creationId xmlns:a16="http://schemas.microsoft.com/office/drawing/2014/main" id="{7C6A3BB9-8D04-6EDF-2F76-9F878EB8F1EC}"/>
              </a:ext>
            </a:extLst>
          </p:cNvPr>
          <p:cNvSpPr txBox="1"/>
          <p:nvPr/>
        </p:nvSpPr>
        <p:spPr>
          <a:xfrm>
            <a:off x="9731709" y="529366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الدرس الثالث</a:t>
            </a:r>
            <a:endParaRPr dirty="0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BF9E4A9-7A5A-653B-DE05-B8D06F46444E}"/>
              </a:ext>
            </a:extLst>
          </p:cNvPr>
          <p:cNvGrpSpPr/>
          <p:nvPr/>
        </p:nvGrpSpPr>
        <p:grpSpPr>
          <a:xfrm>
            <a:off x="3606818" y="3034749"/>
            <a:ext cx="1509847" cy="1878836"/>
            <a:chOff x="3795500" y="3034749"/>
            <a:chExt cx="1509847" cy="187883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37795E5-2DBC-C12E-CD32-1FC560F7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5" t="10593" r="10616" b="-1735"/>
            <a:stretch/>
          </p:blipFill>
          <p:spPr>
            <a:xfrm>
              <a:off x="3795500" y="3034749"/>
              <a:ext cx="1509847" cy="1878836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82B1E79-CDBA-1AFC-B133-32DB83C65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0" t="40503" r="37108" b="25714"/>
            <a:stretch/>
          </p:blipFill>
          <p:spPr>
            <a:xfrm>
              <a:off x="4066107" y="3402874"/>
              <a:ext cx="1076298" cy="868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3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الانحدار الخطي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مفهوم التشفير و أنواعه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تشفير البيانات في إكسل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2425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9;p26">
            <a:extLst>
              <a:ext uri="{FF2B5EF4-FFF2-40B4-BE49-F238E27FC236}">
                <a16:creationId xmlns:a16="http://schemas.microsoft.com/office/drawing/2014/main" id="{0FF048B1-E107-91C0-BB6B-A290BD3BD869}"/>
              </a:ext>
            </a:extLst>
          </p:cNvPr>
          <p:cNvSpPr/>
          <p:nvPr/>
        </p:nvSpPr>
        <p:spPr>
          <a:xfrm>
            <a:off x="3287298" y="1970593"/>
            <a:ext cx="840740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200000"/>
              </a:lnSpc>
            </a:pPr>
            <a:r>
              <a:rPr lang="ar-SA" sz="3600" dirty="0">
                <a:sym typeface="Calibri"/>
              </a:rPr>
              <a:t>في النموذج الذي يستخدمه إكسل للتنبؤ بقيم بيانات العائد</a:t>
            </a:r>
          </a:p>
          <a:p>
            <a:pPr lvl="0">
              <a:lnSpc>
                <a:spcPct val="200000"/>
              </a:lnSpc>
            </a:pPr>
            <a:r>
              <a:rPr lang="ar-SA" sz="3600" dirty="0">
                <a:sym typeface="Calibri"/>
              </a:rPr>
              <a:t>المستقبلية يعتمد على القيم الموجودة </a:t>
            </a:r>
          </a:p>
          <a:p>
            <a:pPr lvl="0">
              <a:lnSpc>
                <a:spcPct val="200000"/>
              </a:lnSpc>
            </a:pPr>
            <a:r>
              <a:rPr lang="ar-SA" sz="3600" dirty="0">
                <a:sym typeface="Calibri"/>
              </a:rPr>
              <a:t>(بيانات العائد السابقة) وذلك باستخدام الانحدار الخطي</a:t>
            </a: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27BAD4FF-6449-243F-5086-51B3FA736108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الانحدار الخطي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4326B5-F4D8-CCC6-E3E8-8C77DDFBF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2" b="50000"/>
          <a:stretch/>
        </p:blipFill>
        <p:spPr>
          <a:xfrm>
            <a:off x="-292100" y="1804397"/>
            <a:ext cx="3657600" cy="36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9308DB8-3DAC-D6FE-611E-57B5655FC0EA}"/>
              </a:ext>
            </a:extLst>
          </p:cNvPr>
          <p:cNvSpPr txBox="1"/>
          <p:nvPr/>
        </p:nvSpPr>
        <p:spPr>
          <a:xfrm>
            <a:off x="3033964" y="1557062"/>
            <a:ext cx="8978837" cy="435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3600" dirty="0">
                <a:sym typeface="Calibri"/>
              </a:rPr>
              <a:t>على الرغم من أن الانحدار الخطي هو الطريقة الأكثر</a:t>
            </a:r>
          </a:p>
          <a:p>
            <a:pPr>
              <a:lnSpc>
                <a:spcPct val="200000"/>
              </a:lnSpc>
            </a:pPr>
            <a:r>
              <a:rPr lang="ar-SA" sz="3600" dirty="0">
                <a:sym typeface="Calibri"/>
              </a:rPr>
              <a:t>استخدامًا إلا أنه يفتقر إلى العامل النوعي </a:t>
            </a:r>
            <a:r>
              <a:rPr lang="ar-SA" sz="3600" b="1" dirty="0">
                <a:solidFill>
                  <a:srgbClr val="0070C0"/>
                </a:solidFill>
                <a:sym typeface="Calibri"/>
              </a:rPr>
              <a:t>مثال</a:t>
            </a:r>
            <a:r>
              <a:rPr lang="ar-SA" sz="3600" dirty="0">
                <a:sym typeface="Calibri"/>
              </a:rPr>
              <a:t> :يمكن أن تكون </a:t>
            </a:r>
          </a:p>
          <a:p>
            <a:pPr>
              <a:lnSpc>
                <a:spcPct val="200000"/>
              </a:lnSpc>
            </a:pPr>
            <a:r>
              <a:rPr lang="ar-SA" sz="3600" dirty="0">
                <a:sym typeface="Calibri"/>
              </a:rPr>
              <a:t>بعض العوامل النوعية هي رأي المستهلكين وأحكامهم </a:t>
            </a:r>
          </a:p>
          <a:p>
            <a:pPr>
              <a:lnSpc>
                <a:spcPct val="200000"/>
              </a:lnSpc>
            </a:pPr>
            <a:r>
              <a:rPr lang="ar-SA" sz="3600" dirty="0">
                <a:sym typeface="Calibri"/>
              </a:rPr>
              <a:t>وعاداتهم الشرائية التي تؤثر عند الشراء</a:t>
            </a:r>
            <a:endParaRPr lang="ar-SA" sz="3600" dirty="0"/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6B2B9EB4-2DD5-815C-2AA3-AD89EA97B547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الانحدار الخطي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D29CC08-8562-02C4-B0D4-818A06F9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4" t="50000" r="42500"/>
          <a:stretch/>
        </p:blipFill>
        <p:spPr>
          <a:xfrm>
            <a:off x="-615950" y="1972693"/>
            <a:ext cx="4184650" cy="39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B2D26364-AA7E-AE9B-AD90-AE30BCD3F2E2}"/>
              </a:ext>
            </a:extLst>
          </p:cNvPr>
          <p:cNvSpPr/>
          <p:nvPr/>
        </p:nvSpPr>
        <p:spPr>
          <a:xfrm>
            <a:off x="0" y="2150478"/>
            <a:ext cx="121920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عللي في الانحدار الخطي معظم التوقعات بعيدة بشكل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كبير عن الواقع الحقيقي؟!</a:t>
            </a:r>
          </a:p>
          <a:p>
            <a:pPr lvl="0" algn="ctr">
              <a:lnSpc>
                <a:spcPct val="150000"/>
              </a:lnSpc>
            </a:pP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58;p7">
            <a:extLst>
              <a:ext uri="{FF2B5EF4-FFF2-40B4-BE49-F238E27FC236}">
                <a16:creationId xmlns:a16="http://schemas.microsoft.com/office/drawing/2014/main" id="{FDDBCC87-4DA2-1C7E-96EE-85EB2FAB5616}"/>
              </a:ext>
            </a:extLst>
          </p:cNvPr>
          <p:cNvSpPr/>
          <p:nvPr/>
        </p:nvSpPr>
        <p:spPr>
          <a:xfrm>
            <a:off x="39189" y="2147483"/>
            <a:ext cx="1215281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4000" b="1" dirty="0">
                <a:ea typeface="Calibri"/>
                <a:sym typeface="Calibri"/>
              </a:rPr>
              <a:t>بسبب نقص العوامل النوعية وهي حقيقة يمكن أن تؤثر </a:t>
            </a:r>
            <a:endParaRPr lang="ar-SA" sz="4000" b="1" dirty="0">
              <a:ea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4000" b="1" dirty="0">
                <a:ea typeface="Calibri"/>
                <a:sym typeface="Calibri"/>
              </a:rPr>
              <a:t>بشكل سلبي على توقعات المبيعات.</a:t>
            </a:r>
            <a:endParaRPr lang="ar-SA" sz="4000" b="1" dirty="0">
              <a:ea typeface="Calibri"/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8A7CD808-2FF0-9C53-6D55-46BDF610BA8A}"/>
              </a:ext>
            </a:extLst>
          </p:cNvPr>
          <p:cNvSpPr/>
          <p:nvPr/>
        </p:nvSpPr>
        <p:spPr>
          <a:xfrm rot="16200000">
            <a:off x="-1000131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810</Words>
  <Application>Microsoft Office PowerPoint</Application>
  <PresentationFormat>شاشة عريضة</PresentationFormat>
  <Paragraphs>163</Paragraphs>
  <Slides>30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A Jannat LT</vt:lpstr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أريج العنزي</dc:creator>
  <cp:lastModifiedBy>أريج العنزي</cp:lastModifiedBy>
  <cp:revision>11</cp:revision>
  <dcterms:created xsi:type="dcterms:W3CDTF">2023-08-12T11:01:49Z</dcterms:created>
  <dcterms:modified xsi:type="dcterms:W3CDTF">2023-08-13T18:39:12Z</dcterms:modified>
</cp:coreProperties>
</file>