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359" r:id="rId2"/>
    <p:sldId id="390" r:id="rId3"/>
    <p:sldId id="368" r:id="rId4"/>
    <p:sldId id="453" r:id="rId5"/>
    <p:sldId id="270" r:id="rId6"/>
    <p:sldId id="296" r:id="rId7"/>
    <p:sldId id="465" r:id="rId8"/>
    <p:sldId id="299" r:id="rId9"/>
    <p:sldId id="466" r:id="rId10"/>
    <p:sldId id="440" r:id="rId11"/>
    <p:sldId id="439" r:id="rId12"/>
    <p:sldId id="461" r:id="rId13"/>
    <p:sldId id="470" r:id="rId14"/>
    <p:sldId id="442" r:id="rId15"/>
    <p:sldId id="443" r:id="rId16"/>
    <p:sldId id="445" r:id="rId17"/>
    <p:sldId id="459" r:id="rId18"/>
    <p:sldId id="468" r:id="rId19"/>
    <p:sldId id="446" r:id="rId20"/>
    <p:sldId id="462" r:id="rId21"/>
    <p:sldId id="447" r:id="rId22"/>
    <p:sldId id="448" r:id="rId23"/>
    <p:sldId id="449" r:id="rId24"/>
    <p:sldId id="454" r:id="rId25"/>
    <p:sldId id="463" r:id="rId26"/>
    <p:sldId id="469" r:id="rId27"/>
    <p:sldId id="366" r:id="rId28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أريج العنزي" initials="أريج" lastIdx="1" clrIdx="0">
    <p:extLst>
      <p:ext uri="{19B8F6BF-5375-455C-9EA6-DF929625EA0E}">
        <p15:presenceInfo xmlns:p15="http://schemas.microsoft.com/office/powerpoint/2012/main" userId="S::t336542@rg.moe.gov.sa::7ce0263d-c4b9-44d6-8ee4-916d1b98e5e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65381"/>
    <a:srgbClr val="ED7D31"/>
    <a:srgbClr val="70AD47"/>
    <a:srgbClr val="0070C0"/>
    <a:srgbClr val="338DCD"/>
    <a:srgbClr val="2F5597"/>
    <a:srgbClr val="000000"/>
    <a:srgbClr val="606060"/>
    <a:srgbClr val="ED6F29"/>
    <a:srgbClr val="4D5B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4632" autoAdjust="0"/>
    <p:restoredTop sz="84375" autoAdjust="0"/>
  </p:normalViewPr>
  <p:slideViewPr>
    <p:cSldViewPr snapToGrid="0">
      <p:cViewPr varScale="1">
        <p:scale>
          <a:sx n="70" d="100"/>
          <a:sy n="70" d="100"/>
        </p:scale>
        <p:origin x="16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>
            <a:extLst>
              <a:ext uri="{FF2B5EF4-FFF2-40B4-BE49-F238E27FC236}">
                <a16:creationId xmlns:a16="http://schemas.microsoft.com/office/drawing/2014/main" id="{1EC358DE-6E65-6A29-C36C-AD41FCB9403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5B55AC6C-72E8-5746-3E03-52A785AA9E5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483CB9D3-D9FB-4419-A418-63718EE6D28A}" type="datetimeFigureOut">
              <a:rPr lang="ar-SA" smtClean="0"/>
              <a:t>26/01/45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66467410-054E-1E23-EE19-0886314D109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0AF8F96B-4483-1E98-C53C-A9104D40FF8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E54316B1-AE8D-4EA9-9C93-2B4B7F6FF48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6502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B0F3C9D1-4C3C-4FB4-9C73-40C2C293A484}" type="datetimeFigureOut">
              <a:rPr lang="ar-SA" smtClean="0"/>
              <a:t>26/01/45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51268EF1-7F30-4C48-B971-86C582AE032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48134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gif"/><Relationship Id="rId4" Type="http://schemas.openxmlformats.org/officeDocument/2006/relationships/image" Target="../media/image10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gif"/><Relationship Id="rId4" Type="http://schemas.openxmlformats.org/officeDocument/2006/relationships/image" Target="../media/image18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6447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ك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صورة 54">
            <a:extLst>
              <a:ext uri="{FF2B5EF4-FFF2-40B4-BE49-F238E27FC236}">
                <a16:creationId xmlns:a16="http://schemas.microsoft.com/office/drawing/2014/main" id="{2141B9E6-A794-D832-83B4-CBE6B14C8A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8" b="71781"/>
          <a:stretch/>
        </p:blipFill>
        <p:spPr>
          <a:xfrm flipV="1">
            <a:off x="0" y="-12872"/>
            <a:ext cx="12192000" cy="1521912"/>
          </a:xfrm>
          <a:prstGeom prst="rect">
            <a:avLst/>
          </a:prstGeom>
        </p:spPr>
      </p:pic>
      <p:sp>
        <p:nvSpPr>
          <p:cNvPr id="10" name="شكل بيضاوي 9">
            <a:extLst>
              <a:ext uri="{FF2B5EF4-FFF2-40B4-BE49-F238E27FC236}">
                <a16:creationId xmlns:a16="http://schemas.microsoft.com/office/drawing/2014/main" id="{36D768A7-A224-080A-500F-61D918EED15C}"/>
              </a:ext>
            </a:extLst>
          </p:cNvPr>
          <p:cNvSpPr/>
          <p:nvPr userDrawn="1"/>
        </p:nvSpPr>
        <p:spPr>
          <a:xfrm>
            <a:off x="5477933" y="21085"/>
            <a:ext cx="1236134" cy="1236134"/>
          </a:xfrm>
          <a:prstGeom prst="ellipse">
            <a:avLst/>
          </a:prstGeom>
          <a:solidFill>
            <a:srgbClr val="ED7D3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58" name="مستطيل 57">
            <a:extLst>
              <a:ext uri="{FF2B5EF4-FFF2-40B4-BE49-F238E27FC236}">
                <a16:creationId xmlns:a16="http://schemas.microsoft.com/office/drawing/2014/main" id="{18076424-76D2-5661-4BDE-BCC062461624}"/>
              </a:ext>
            </a:extLst>
          </p:cNvPr>
          <p:cNvSpPr/>
          <p:nvPr userDrawn="1"/>
        </p:nvSpPr>
        <p:spPr>
          <a:xfrm>
            <a:off x="9887769" y="1778697"/>
            <a:ext cx="195683" cy="1878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9" name="مستطيل 58">
            <a:extLst>
              <a:ext uri="{FF2B5EF4-FFF2-40B4-BE49-F238E27FC236}">
                <a16:creationId xmlns:a16="http://schemas.microsoft.com/office/drawing/2014/main" id="{69259D61-9A30-B44F-D200-0088B784E425}"/>
              </a:ext>
            </a:extLst>
          </p:cNvPr>
          <p:cNvSpPr/>
          <p:nvPr userDrawn="1"/>
        </p:nvSpPr>
        <p:spPr>
          <a:xfrm>
            <a:off x="2083496" y="1784960"/>
            <a:ext cx="195683" cy="1878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5" name="صورة 24">
            <a:extLst>
              <a:ext uri="{FF2B5EF4-FFF2-40B4-BE49-F238E27FC236}">
                <a16:creationId xmlns:a16="http://schemas.microsoft.com/office/drawing/2014/main" id="{B5341BA8-CC2F-EEA3-A32A-00D53DAC83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08"/>
          <a:stretch/>
        </p:blipFill>
        <p:spPr>
          <a:xfrm>
            <a:off x="0" y="5336088"/>
            <a:ext cx="12192000" cy="1521912"/>
          </a:xfrm>
          <a:prstGeom prst="rect">
            <a:avLst/>
          </a:prstGeom>
        </p:spPr>
      </p:pic>
      <p:sp>
        <p:nvSpPr>
          <p:cNvPr id="31" name="Google Shape;151;p6">
            <a:extLst>
              <a:ext uri="{FF2B5EF4-FFF2-40B4-BE49-F238E27FC236}">
                <a16:creationId xmlns:a16="http://schemas.microsoft.com/office/drawing/2014/main" id="{D91954F8-6B82-229C-072E-38ECF29992C6}"/>
              </a:ext>
            </a:extLst>
          </p:cNvPr>
          <p:cNvSpPr/>
          <p:nvPr userDrawn="1"/>
        </p:nvSpPr>
        <p:spPr>
          <a:xfrm>
            <a:off x="2214046" y="977863"/>
            <a:ext cx="7758954" cy="913308"/>
          </a:xfrm>
          <a:prstGeom prst="roundRect">
            <a:avLst>
              <a:gd name="adj" fmla="val 16667"/>
            </a:avLst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400" b="1" dirty="0">
                <a:solidFill>
                  <a:schemeClr val="lt1"/>
                </a:solidFill>
                <a:latin typeface="Sakkal Majalla"/>
                <a:ea typeface="Sakkal Majalla"/>
                <a:cs typeface="Sakkal Majalla"/>
                <a:sym typeface="Sakkal Majalla"/>
              </a:rPr>
              <a:t>فَــــــــــــــــــــــــــكِّـــــــــــــــــــــــــــــــــــــر</a:t>
            </a:r>
            <a:endParaRPr dirty="0"/>
          </a:p>
        </p:txBody>
      </p:sp>
      <p:pic>
        <p:nvPicPr>
          <p:cNvPr id="54" name="صورة 53">
            <a:extLst>
              <a:ext uri="{FF2B5EF4-FFF2-40B4-BE49-F238E27FC236}">
                <a16:creationId xmlns:a16="http://schemas.microsoft.com/office/drawing/2014/main" id="{8FA15894-391D-B090-8D04-155A5B30C3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84" t="55052" r="1328" b="2864"/>
          <a:stretch/>
        </p:blipFill>
        <p:spPr>
          <a:xfrm>
            <a:off x="5768660" y="0"/>
            <a:ext cx="841331" cy="1011601"/>
          </a:xfrm>
          <a:prstGeom prst="rect">
            <a:avLst/>
          </a:prstGeom>
        </p:spPr>
      </p:pic>
      <p:pic>
        <p:nvPicPr>
          <p:cNvPr id="60" name="صورة 59">
            <a:extLst>
              <a:ext uri="{FF2B5EF4-FFF2-40B4-BE49-F238E27FC236}">
                <a16:creationId xmlns:a16="http://schemas.microsoft.com/office/drawing/2014/main" id="{54BDAF70-6693-2659-2767-9686CD274B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4286" t="13768" r="33893" b="5715"/>
          <a:stretch/>
        </p:blipFill>
        <p:spPr>
          <a:xfrm>
            <a:off x="5473508" y="4968972"/>
            <a:ext cx="1244984" cy="1771966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29364C98-D12D-48B5-CD87-0CC9660A12A1}"/>
              </a:ext>
            </a:extLst>
          </p:cNvPr>
          <p:cNvSpPr txBox="1"/>
          <p:nvPr userDrawn="1"/>
        </p:nvSpPr>
        <p:spPr>
          <a:xfrm>
            <a:off x="8990421" y="6421575"/>
            <a:ext cx="3204660" cy="4308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200" dirty="0"/>
              <a:t>الــــــوحـــــــدة الأولــــــــــى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E5D53E49-31C7-F7F9-90B2-8071719FAF6C}"/>
              </a:ext>
            </a:extLst>
          </p:cNvPr>
          <p:cNvSpPr/>
          <p:nvPr userDrawn="1"/>
        </p:nvSpPr>
        <p:spPr>
          <a:xfrm>
            <a:off x="5621867" y="977735"/>
            <a:ext cx="948947" cy="67823"/>
          </a:xfrm>
          <a:prstGeom prst="rect">
            <a:avLst/>
          </a:prstGeom>
          <a:solidFill>
            <a:srgbClr val="ED7D31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00322299-66EB-BB24-4748-9E6A9725C99B}"/>
              </a:ext>
            </a:extLst>
          </p:cNvPr>
          <p:cNvGrpSpPr/>
          <p:nvPr userDrawn="1"/>
        </p:nvGrpSpPr>
        <p:grpSpPr>
          <a:xfrm>
            <a:off x="2174060" y="1022112"/>
            <a:ext cx="7811589" cy="849083"/>
            <a:chOff x="2061242" y="345515"/>
            <a:chExt cx="7811589" cy="849083"/>
          </a:xfrm>
        </p:grpSpPr>
        <p:sp>
          <p:nvSpPr>
            <p:cNvPr id="13" name="Text Placeholder 1">
              <a:extLst>
                <a:ext uri="{FF2B5EF4-FFF2-40B4-BE49-F238E27FC236}">
                  <a16:creationId xmlns:a16="http://schemas.microsoft.com/office/drawing/2014/main" id="{A9D27518-2187-3525-444D-2E748402A2F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061242" y="482025"/>
              <a:ext cx="7811589" cy="576064"/>
            </a:xfrm>
            <a:prstGeom prst="rect">
              <a:avLst/>
            </a:prstGeom>
          </p:spPr>
          <p:txBody>
            <a:bodyPr vert="horz" lIns="91440" tIns="45720" rIns="91440" bIns="45720" rtlCol="1" anchor="ctr"/>
            <a:lstStyle>
              <a:defPPr>
                <a:defRPr lang="ar-SA"/>
              </a:defPPr>
              <a:lvl1pPr marL="0" algn="r" defTabSz="914400" rtl="1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endParaRPr>
            </a:p>
          </p:txBody>
        </p:sp>
        <p:sp>
          <p:nvSpPr>
            <p:cNvPr id="14" name="مستطيل: زوايا مستديرة 13">
              <a:extLst>
                <a:ext uri="{FF2B5EF4-FFF2-40B4-BE49-F238E27FC236}">
                  <a16:creationId xmlns:a16="http://schemas.microsoft.com/office/drawing/2014/main" id="{38220559-1EB5-7633-44F8-6810BD82CA16}"/>
                </a:ext>
              </a:extLst>
            </p:cNvPr>
            <p:cNvSpPr/>
            <p:nvPr userDrawn="1"/>
          </p:nvSpPr>
          <p:spPr>
            <a:xfrm>
              <a:off x="2130911" y="345515"/>
              <a:ext cx="7741919" cy="849083"/>
            </a:xfrm>
            <a:prstGeom prst="roundRect">
              <a:avLst/>
            </a:prstGeom>
            <a:solidFill>
              <a:srgbClr val="ED7D3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sp>
          <p:nvSpPr>
            <p:cNvPr id="15" name="شكل بيضاوي 14">
              <a:extLst>
                <a:ext uri="{FF2B5EF4-FFF2-40B4-BE49-F238E27FC236}">
                  <a16:creationId xmlns:a16="http://schemas.microsoft.com/office/drawing/2014/main" id="{A7B07203-CB58-16D6-EDD2-315342DDBD22}"/>
                </a:ext>
              </a:extLst>
            </p:cNvPr>
            <p:cNvSpPr/>
            <p:nvPr userDrawn="1"/>
          </p:nvSpPr>
          <p:spPr>
            <a:xfrm>
              <a:off x="9596348" y="826563"/>
              <a:ext cx="91440" cy="9144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6" name="شكل بيضاوي 15">
              <a:extLst>
                <a:ext uri="{FF2B5EF4-FFF2-40B4-BE49-F238E27FC236}">
                  <a16:creationId xmlns:a16="http://schemas.microsoft.com/office/drawing/2014/main" id="{60AA097F-38E8-7BEF-5805-3F3896E59F75}"/>
                </a:ext>
              </a:extLst>
            </p:cNvPr>
            <p:cNvSpPr/>
            <p:nvPr userDrawn="1"/>
          </p:nvSpPr>
          <p:spPr>
            <a:xfrm>
              <a:off x="9571524" y="805460"/>
              <a:ext cx="146743" cy="146743"/>
            </a:xfrm>
            <a:prstGeom prst="ellipse">
              <a:avLst/>
            </a:pr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7" name="شكل بيضاوي 16">
              <a:extLst>
                <a:ext uri="{FF2B5EF4-FFF2-40B4-BE49-F238E27FC236}">
                  <a16:creationId xmlns:a16="http://schemas.microsoft.com/office/drawing/2014/main" id="{2755E92A-4F50-F938-1B56-A88D8C898267}"/>
                </a:ext>
              </a:extLst>
            </p:cNvPr>
            <p:cNvSpPr/>
            <p:nvPr userDrawn="1"/>
          </p:nvSpPr>
          <p:spPr>
            <a:xfrm>
              <a:off x="2294004" y="826563"/>
              <a:ext cx="91440" cy="9144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8" name="شكل بيضاوي 17">
              <a:extLst>
                <a:ext uri="{FF2B5EF4-FFF2-40B4-BE49-F238E27FC236}">
                  <a16:creationId xmlns:a16="http://schemas.microsoft.com/office/drawing/2014/main" id="{B6AAD17E-F439-7AE6-9138-03F606E7B280}"/>
                </a:ext>
              </a:extLst>
            </p:cNvPr>
            <p:cNvSpPr/>
            <p:nvPr userDrawn="1"/>
          </p:nvSpPr>
          <p:spPr>
            <a:xfrm>
              <a:off x="2269180" y="805460"/>
              <a:ext cx="146743" cy="146743"/>
            </a:xfrm>
            <a:prstGeom prst="ellipse">
              <a:avLst/>
            </a:pr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420DC5CB-DED5-5AE1-5688-42FF4E99B24A}"/>
              </a:ext>
            </a:extLst>
          </p:cNvPr>
          <p:cNvSpPr/>
          <p:nvPr userDrawn="1"/>
        </p:nvSpPr>
        <p:spPr>
          <a:xfrm>
            <a:off x="5620376" y="966076"/>
            <a:ext cx="948947" cy="67823"/>
          </a:xfrm>
          <a:prstGeom prst="rect">
            <a:avLst/>
          </a:prstGeom>
          <a:solidFill>
            <a:srgbClr val="ED7D31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0" name="Google Shape;151;p6">
            <a:extLst>
              <a:ext uri="{FF2B5EF4-FFF2-40B4-BE49-F238E27FC236}">
                <a16:creationId xmlns:a16="http://schemas.microsoft.com/office/drawing/2014/main" id="{46945FC2-168D-0A51-7BB9-085004A1B214}"/>
              </a:ext>
            </a:extLst>
          </p:cNvPr>
          <p:cNvSpPr/>
          <p:nvPr userDrawn="1"/>
        </p:nvSpPr>
        <p:spPr>
          <a:xfrm>
            <a:off x="2226656" y="1000766"/>
            <a:ext cx="7758954" cy="913308"/>
          </a:xfrm>
          <a:prstGeom prst="roundRect">
            <a:avLst>
              <a:gd name="adj" fmla="val 16667"/>
            </a:avLst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400" b="1" dirty="0">
                <a:solidFill>
                  <a:schemeClr val="lt1"/>
                </a:solidFill>
                <a:latin typeface="Sakkal Majalla"/>
                <a:ea typeface="Sakkal Majalla"/>
                <a:cs typeface="Sakkal Majalla"/>
                <a:sym typeface="Sakkal Majalla"/>
              </a:rPr>
              <a:t>فَــــــــــــــــــكــّــــــــــــــــــــــــــــــــــــــري</a:t>
            </a:r>
            <a:endParaRPr dirty="0"/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B127A34C-8927-4640-530B-B8D386FAA938}"/>
              </a:ext>
            </a:extLst>
          </p:cNvPr>
          <p:cNvSpPr txBox="1"/>
          <p:nvPr userDrawn="1"/>
        </p:nvSpPr>
        <p:spPr>
          <a:xfrm>
            <a:off x="-96120" y="6431522"/>
            <a:ext cx="3375708" cy="4308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200" dirty="0"/>
              <a:t>الـتـنـبـؤ بـاسـتـخـدام إكـسـل 1  </a:t>
            </a:r>
          </a:p>
        </p:txBody>
      </p:sp>
    </p:spTree>
    <p:extLst>
      <p:ext uri="{BB962C8B-B14F-4D97-AF65-F5344CB8AC3E}">
        <p14:creationId xmlns:p14="http://schemas.microsoft.com/office/powerpoint/2010/main" val="2089568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20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إثرا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86A27BC4-41A6-6772-129D-46A49354B8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8" b="71781"/>
          <a:stretch/>
        </p:blipFill>
        <p:spPr>
          <a:xfrm flipV="1">
            <a:off x="0" y="-12872"/>
            <a:ext cx="12192000" cy="1521912"/>
          </a:xfrm>
          <a:prstGeom prst="rect">
            <a:avLst/>
          </a:prstGeom>
        </p:spPr>
      </p:pic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E7AE9BC0-E657-064F-5FF3-5D0C17AB663F}"/>
              </a:ext>
            </a:extLst>
          </p:cNvPr>
          <p:cNvSpPr/>
          <p:nvPr userDrawn="1"/>
        </p:nvSpPr>
        <p:spPr>
          <a:xfrm>
            <a:off x="5477933" y="21085"/>
            <a:ext cx="1236134" cy="1236134"/>
          </a:xfrm>
          <a:prstGeom prst="ellipse">
            <a:avLst/>
          </a:prstGeom>
          <a:solidFill>
            <a:srgbClr val="ED7D3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5" name="Google Shape;151;p6">
            <a:extLst>
              <a:ext uri="{FF2B5EF4-FFF2-40B4-BE49-F238E27FC236}">
                <a16:creationId xmlns:a16="http://schemas.microsoft.com/office/drawing/2014/main" id="{5CAD43EE-3EFD-8312-C4EE-62C846F00C2F}"/>
              </a:ext>
            </a:extLst>
          </p:cNvPr>
          <p:cNvSpPr/>
          <p:nvPr userDrawn="1"/>
        </p:nvSpPr>
        <p:spPr>
          <a:xfrm>
            <a:off x="2203397" y="977963"/>
            <a:ext cx="7758954" cy="913308"/>
          </a:xfrm>
          <a:prstGeom prst="roundRect">
            <a:avLst>
              <a:gd name="adj" fmla="val 16667"/>
            </a:avLst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400" b="1" dirty="0">
                <a:solidFill>
                  <a:schemeClr val="lt1"/>
                </a:solidFill>
                <a:latin typeface="Sakkal Majalla"/>
                <a:ea typeface="Sakkal Majalla"/>
                <a:cs typeface="Sakkal Majalla"/>
                <a:sym typeface="Sakkal Majalla"/>
              </a:rPr>
              <a:t>إِثــــــــــــــــــــــــــــــــــــــــــــــــــــــــــــــــرَاء</a:t>
            </a:r>
            <a:endParaRPr dirty="0"/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A94F54CE-D84F-1ADA-912A-2E909D4155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08"/>
          <a:stretch/>
        </p:blipFill>
        <p:spPr>
          <a:xfrm>
            <a:off x="0" y="5336088"/>
            <a:ext cx="12192000" cy="1521912"/>
          </a:xfrm>
          <a:prstGeom prst="rect">
            <a:avLst/>
          </a:prstGeom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973C9759-252F-6431-9EC2-EC31EA3D7EE8}"/>
              </a:ext>
            </a:extLst>
          </p:cNvPr>
          <p:cNvSpPr/>
          <p:nvPr userDrawn="1"/>
        </p:nvSpPr>
        <p:spPr>
          <a:xfrm>
            <a:off x="9887769" y="1778697"/>
            <a:ext cx="195683" cy="1878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FCD04861-C809-466D-71E4-6A19C59922CD}"/>
              </a:ext>
            </a:extLst>
          </p:cNvPr>
          <p:cNvSpPr/>
          <p:nvPr userDrawn="1"/>
        </p:nvSpPr>
        <p:spPr>
          <a:xfrm>
            <a:off x="2083496" y="1784960"/>
            <a:ext cx="195683" cy="1878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CE4A843A-2904-C390-9037-0D8F915490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90" t="20106" r="8562" b="26941"/>
          <a:stretch/>
        </p:blipFill>
        <p:spPr>
          <a:xfrm>
            <a:off x="5641292" y="48544"/>
            <a:ext cx="961668" cy="1021290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856FD0D7-08D2-B3AB-ED4F-B311669FDDCD}"/>
              </a:ext>
            </a:extLst>
          </p:cNvPr>
          <p:cNvSpPr txBox="1"/>
          <p:nvPr userDrawn="1"/>
        </p:nvSpPr>
        <p:spPr>
          <a:xfrm>
            <a:off x="8990421" y="6421575"/>
            <a:ext cx="3204660" cy="4308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200" dirty="0"/>
              <a:t>الــــــوحـــــــدة الأولــــــــــى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C531BF21-D131-657F-A11C-A6E76E0ADF29}"/>
              </a:ext>
            </a:extLst>
          </p:cNvPr>
          <p:cNvSpPr/>
          <p:nvPr userDrawn="1"/>
        </p:nvSpPr>
        <p:spPr>
          <a:xfrm>
            <a:off x="5621867" y="977735"/>
            <a:ext cx="948947" cy="67823"/>
          </a:xfrm>
          <a:prstGeom prst="rect">
            <a:avLst/>
          </a:prstGeom>
          <a:solidFill>
            <a:srgbClr val="ED7D31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3C83A6FE-92BD-4459-84AC-798C3E40111D}"/>
              </a:ext>
            </a:extLst>
          </p:cNvPr>
          <p:cNvSpPr/>
          <p:nvPr userDrawn="1"/>
        </p:nvSpPr>
        <p:spPr>
          <a:xfrm>
            <a:off x="5616468" y="966076"/>
            <a:ext cx="948947" cy="67823"/>
          </a:xfrm>
          <a:prstGeom prst="rect">
            <a:avLst/>
          </a:prstGeom>
          <a:solidFill>
            <a:srgbClr val="ED7D31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1" name="مستطيل 30">
            <a:extLst>
              <a:ext uri="{FF2B5EF4-FFF2-40B4-BE49-F238E27FC236}">
                <a16:creationId xmlns:a16="http://schemas.microsoft.com/office/drawing/2014/main" id="{2172E122-4DE2-AF92-8923-E6246646CEF5}"/>
              </a:ext>
            </a:extLst>
          </p:cNvPr>
          <p:cNvSpPr/>
          <p:nvPr userDrawn="1"/>
        </p:nvSpPr>
        <p:spPr>
          <a:xfrm>
            <a:off x="5617633" y="965929"/>
            <a:ext cx="948948" cy="79629"/>
          </a:xfrm>
          <a:prstGeom prst="rect">
            <a:avLst/>
          </a:prstGeom>
          <a:solidFill>
            <a:srgbClr val="ED7D31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32" name="مجموعة 31">
            <a:extLst>
              <a:ext uri="{FF2B5EF4-FFF2-40B4-BE49-F238E27FC236}">
                <a16:creationId xmlns:a16="http://schemas.microsoft.com/office/drawing/2014/main" id="{C8289BCA-A569-5D7A-7583-BB4952BEF19A}"/>
              </a:ext>
            </a:extLst>
          </p:cNvPr>
          <p:cNvGrpSpPr/>
          <p:nvPr userDrawn="1"/>
        </p:nvGrpSpPr>
        <p:grpSpPr>
          <a:xfrm>
            <a:off x="2174060" y="1022112"/>
            <a:ext cx="7811589" cy="849083"/>
            <a:chOff x="2061242" y="345515"/>
            <a:chExt cx="7811589" cy="849083"/>
          </a:xfrm>
        </p:grpSpPr>
        <p:sp>
          <p:nvSpPr>
            <p:cNvPr id="33" name="Text Placeholder 1">
              <a:extLst>
                <a:ext uri="{FF2B5EF4-FFF2-40B4-BE49-F238E27FC236}">
                  <a16:creationId xmlns:a16="http://schemas.microsoft.com/office/drawing/2014/main" id="{11CC56E3-CD1A-C5CC-B8A0-590209CA3650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061242" y="482025"/>
              <a:ext cx="7811589" cy="576064"/>
            </a:xfrm>
            <a:prstGeom prst="rect">
              <a:avLst/>
            </a:prstGeom>
          </p:spPr>
          <p:txBody>
            <a:bodyPr vert="horz" lIns="91440" tIns="45720" rIns="91440" bIns="45720" rtlCol="1" anchor="ctr"/>
            <a:lstStyle>
              <a:defPPr>
                <a:defRPr lang="ar-SA"/>
              </a:defPPr>
              <a:lvl1pPr marL="0" algn="r" defTabSz="914400" rtl="1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endParaRPr>
            </a:p>
          </p:txBody>
        </p:sp>
        <p:sp>
          <p:nvSpPr>
            <p:cNvPr id="34" name="مستطيل: زوايا مستديرة 33">
              <a:extLst>
                <a:ext uri="{FF2B5EF4-FFF2-40B4-BE49-F238E27FC236}">
                  <a16:creationId xmlns:a16="http://schemas.microsoft.com/office/drawing/2014/main" id="{389AA61B-3741-5D6C-3018-D3AC17511557}"/>
                </a:ext>
              </a:extLst>
            </p:cNvPr>
            <p:cNvSpPr/>
            <p:nvPr userDrawn="1"/>
          </p:nvSpPr>
          <p:spPr>
            <a:xfrm>
              <a:off x="2130911" y="345515"/>
              <a:ext cx="7741919" cy="849083"/>
            </a:xfrm>
            <a:prstGeom prst="roundRect">
              <a:avLst/>
            </a:prstGeom>
            <a:solidFill>
              <a:srgbClr val="ED7D3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sp>
          <p:nvSpPr>
            <p:cNvPr id="35" name="شكل بيضاوي 34">
              <a:extLst>
                <a:ext uri="{FF2B5EF4-FFF2-40B4-BE49-F238E27FC236}">
                  <a16:creationId xmlns:a16="http://schemas.microsoft.com/office/drawing/2014/main" id="{703A26A0-E8D2-019B-2CA4-1CBB52B0DE3D}"/>
                </a:ext>
              </a:extLst>
            </p:cNvPr>
            <p:cNvSpPr/>
            <p:nvPr userDrawn="1"/>
          </p:nvSpPr>
          <p:spPr>
            <a:xfrm>
              <a:off x="9596348" y="826563"/>
              <a:ext cx="91440" cy="9144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36" name="شكل بيضاوي 35">
              <a:extLst>
                <a:ext uri="{FF2B5EF4-FFF2-40B4-BE49-F238E27FC236}">
                  <a16:creationId xmlns:a16="http://schemas.microsoft.com/office/drawing/2014/main" id="{DFD93197-B118-0983-68F9-419BB64A9704}"/>
                </a:ext>
              </a:extLst>
            </p:cNvPr>
            <p:cNvSpPr/>
            <p:nvPr userDrawn="1"/>
          </p:nvSpPr>
          <p:spPr>
            <a:xfrm>
              <a:off x="9571524" y="805460"/>
              <a:ext cx="146743" cy="146743"/>
            </a:xfrm>
            <a:prstGeom prst="ellipse">
              <a:avLst/>
            </a:pr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37" name="شكل بيضاوي 36">
              <a:extLst>
                <a:ext uri="{FF2B5EF4-FFF2-40B4-BE49-F238E27FC236}">
                  <a16:creationId xmlns:a16="http://schemas.microsoft.com/office/drawing/2014/main" id="{CB56B87F-2097-5140-1045-BFD616F5EBC6}"/>
                </a:ext>
              </a:extLst>
            </p:cNvPr>
            <p:cNvSpPr/>
            <p:nvPr userDrawn="1"/>
          </p:nvSpPr>
          <p:spPr>
            <a:xfrm>
              <a:off x="2294004" y="826563"/>
              <a:ext cx="91440" cy="9144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38" name="شكل بيضاوي 37">
              <a:extLst>
                <a:ext uri="{FF2B5EF4-FFF2-40B4-BE49-F238E27FC236}">
                  <a16:creationId xmlns:a16="http://schemas.microsoft.com/office/drawing/2014/main" id="{DBDFD2CF-6996-55CB-C6F5-A444AF5EC59B}"/>
                </a:ext>
              </a:extLst>
            </p:cNvPr>
            <p:cNvSpPr/>
            <p:nvPr userDrawn="1"/>
          </p:nvSpPr>
          <p:spPr>
            <a:xfrm>
              <a:off x="2269180" y="805460"/>
              <a:ext cx="146743" cy="146743"/>
            </a:xfrm>
            <a:prstGeom prst="ellipse">
              <a:avLst/>
            </a:pr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41" name="Google Shape;151;p6">
            <a:extLst>
              <a:ext uri="{FF2B5EF4-FFF2-40B4-BE49-F238E27FC236}">
                <a16:creationId xmlns:a16="http://schemas.microsoft.com/office/drawing/2014/main" id="{70002860-3605-4768-748E-9C0D68C55E72}"/>
              </a:ext>
            </a:extLst>
          </p:cNvPr>
          <p:cNvSpPr/>
          <p:nvPr userDrawn="1"/>
        </p:nvSpPr>
        <p:spPr>
          <a:xfrm>
            <a:off x="2226656" y="1000766"/>
            <a:ext cx="7758954" cy="913308"/>
          </a:xfrm>
          <a:prstGeom prst="roundRect">
            <a:avLst>
              <a:gd name="adj" fmla="val 16667"/>
            </a:avLst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400" b="1" dirty="0">
                <a:solidFill>
                  <a:schemeClr val="lt1"/>
                </a:solidFill>
                <a:latin typeface="Sakkal Majalla"/>
                <a:ea typeface="Sakkal Majalla"/>
                <a:cs typeface="Sakkal Majalla"/>
                <a:sym typeface="Sakkal Majalla"/>
              </a:rPr>
              <a:t>إِثــــــــــــــــــــــــــــــــــــــــــــــراء</a:t>
            </a:r>
            <a:endParaRPr dirty="0"/>
          </a:p>
        </p:txBody>
      </p:sp>
      <p:sp>
        <p:nvSpPr>
          <p:cNvPr id="42" name="مستطيل 41">
            <a:extLst>
              <a:ext uri="{FF2B5EF4-FFF2-40B4-BE49-F238E27FC236}">
                <a16:creationId xmlns:a16="http://schemas.microsoft.com/office/drawing/2014/main" id="{AD2825E9-AE11-1CC7-DF14-89A1D2A89214}"/>
              </a:ext>
            </a:extLst>
          </p:cNvPr>
          <p:cNvSpPr/>
          <p:nvPr userDrawn="1"/>
        </p:nvSpPr>
        <p:spPr>
          <a:xfrm>
            <a:off x="5610145" y="977735"/>
            <a:ext cx="968287" cy="74597"/>
          </a:xfrm>
          <a:prstGeom prst="rect">
            <a:avLst/>
          </a:prstGeom>
          <a:solidFill>
            <a:srgbClr val="ED7D31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23F0C157-2827-C0C9-28CF-A8B20D7D2030}"/>
              </a:ext>
            </a:extLst>
          </p:cNvPr>
          <p:cNvSpPr txBox="1"/>
          <p:nvPr userDrawn="1"/>
        </p:nvSpPr>
        <p:spPr>
          <a:xfrm>
            <a:off x="-96120" y="6431522"/>
            <a:ext cx="3375708" cy="4308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200" dirty="0"/>
              <a:t>الـتـنـبـؤ بـاسـتـخـدام إكـسـل 1  </a:t>
            </a:r>
          </a:p>
        </p:txBody>
      </p:sp>
    </p:spTree>
    <p:extLst>
      <p:ext uri="{BB962C8B-B14F-4D97-AF65-F5344CB8AC3E}">
        <p14:creationId xmlns:p14="http://schemas.microsoft.com/office/powerpoint/2010/main" val="2379417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41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التقويم الختام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صورة 15">
            <a:extLst>
              <a:ext uri="{FF2B5EF4-FFF2-40B4-BE49-F238E27FC236}">
                <a16:creationId xmlns:a16="http://schemas.microsoft.com/office/drawing/2014/main" id="{99F73A4D-DD91-6BB1-9A3C-804632BCD9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8" b="71781"/>
          <a:stretch/>
        </p:blipFill>
        <p:spPr>
          <a:xfrm flipV="1">
            <a:off x="0" y="-12872"/>
            <a:ext cx="12192000" cy="1521912"/>
          </a:xfrm>
          <a:prstGeom prst="rect">
            <a:avLst/>
          </a:prstGeom>
        </p:spPr>
      </p:pic>
      <p:sp>
        <p:nvSpPr>
          <p:cNvPr id="42" name="شكل بيضاوي 41">
            <a:extLst>
              <a:ext uri="{FF2B5EF4-FFF2-40B4-BE49-F238E27FC236}">
                <a16:creationId xmlns:a16="http://schemas.microsoft.com/office/drawing/2014/main" id="{5657AD20-3A1C-FC01-179B-14C87E1E2E88}"/>
              </a:ext>
            </a:extLst>
          </p:cNvPr>
          <p:cNvSpPr/>
          <p:nvPr userDrawn="1"/>
        </p:nvSpPr>
        <p:spPr>
          <a:xfrm>
            <a:off x="5474167" y="16878"/>
            <a:ext cx="1236134" cy="1236134"/>
          </a:xfrm>
          <a:prstGeom prst="ellipse">
            <a:avLst/>
          </a:prstGeom>
          <a:solidFill>
            <a:srgbClr val="ED7D3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39" name="مستطيل 38">
            <a:extLst>
              <a:ext uri="{FF2B5EF4-FFF2-40B4-BE49-F238E27FC236}">
                <a16:creationId xmlns:a16="http://schemas.microsoft.com/office/drawing/2014/main" id="{9C9AFF80-573D-11EF-834A-D5B73961A393}"/>
              </a:ext>
            </a:extLst>
          </p:cNvPr>
          <p:cNvSpPr/>
          <p:nvPr userDrawn="1"/>
        </p:nvSpPr>
        <p:spPr>
          <a:xfrm>
            <a:off x="5693578" y="213323"/>
            <a:ext cx="788150" cy="352085"/>
          </a:xfrm>
          <a:prstGeom prst="rect">
            <a:avLst/>
          </a:prstGeom>
          <a:solidFill>
            <a:srgbClr val="3EB4B4"/>
          </a:solidFill>
          <a:ln w="19050">
            <a:solidFill>
              <a:srgbClr val="372A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9" name="صورة 18">
            <a:extLst>
              <a:ext uri="{FF2B5EF4-FFF2-40B4-BE49-F238E27FC236}">
                <a16:creationId xmlns:a16="http://schemas.microsoft.com/office/drawing/2014/main" id="{E8168FE6-6B0D-63D6-1A55-7745822F55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08"/>
          <a:stretch/>
        </p:blipFill>
        <p:spPr>
          <a:xfrm>
            <a:off x="0" y="5336088"/>
            <a:ext cx="12192000" cy="1521912"/>
          </a:xfrm>
          <a:prstGeom prst="rect">
            <a:avLst/>
          </a:prstGeom>
        </p:spPr>
      </p:pic>
      <p:sp>
        <p:nvSpPr>
          <p:cNvPr id="20" name="مستطيل 19">
            <a:extLst>
              <a:ext uri="{FF2B5EF4-FFF2-40B4-BE49-F238E27FC236}">
                <a16:creationId xmlns:a16="http://schemas.microsoft.com/office/drawing/2014/main" id="{E5FF79FB-7623-37F7-9EAD-F632BAE24CF5}"/>
              </a:ext>
            </a:extLst>
          </p:cNvPr>
          <p:cNvSpPr/>
          <p:nvPr userDrawn="1"/>
        </p:nvSpPr>
        <p:spPr>
          <a:xfrm>
            <a:off x="9887769" y="1778697"/>
            <a:ext cx="195683" cy="1878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E3322F1D-A94C-7AA2-04A8-AFB4C001EED5}"/>
              </a:ext>
            </a:extLst>
          </p:cNvPr>
          <p:cNvSpPr/>
          <p:nvPr userDrawn="1"/>
        </p:nvSpPr>
        <p:spPr>
          <a:xfrm>
            <a:off x="2083496" y="1784960"/>
            <a:ext cx="195683" cy="1878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606C0AA7-AD3F-1930-8DE3-CC5F3BC2DD53}"/>
              </a:ext>
            </a:extLst>
          </p:cNvPr>
          <p:cNvSpPr txBox="1"/>
          <p:nvPr userDrawn="1"/>
        </p:nvSpPr>
        <p:spPr>
          <a:xfrm>
            <a:off x="8990421" y="6421575"/>
            <a:ext cx="3204660" cy="4308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200" dirty="0"/>
              <a:t>الــــــوحـــــــدة الأولــــــــــى</a:t>
            </a:r>
          </a:p>
        </p:txBody>
      </p:sp>
      <p:pic>
        <p:nvPicPr>
          <p:cNvPr id="36" name="Picture 2" descr="برنامج لعمل اختبار الكتروني - موسوعة إقرأ | برنامج لعمل اختبار الكتروني  وبرنامج الاختبارات الالكترونية">
            <a:extLst>
              <a:ext uri="{FF2B5EF4-FFF2-40B4-BE49-F238E27FC236}">
                <a16:creationId xmlns:a16="http://schemas.microsoft.com/office/drawing/2014/main" id="{99EFD939-919D-0628-7C46-AB51A385A39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6338" r="85746">
                        <a14:foregroundMark x1="38158" y1="36312" x2="38158" y2="36312"/>
                        <a14:foregroundMark x1="37719" y1="30038" x2="37719" y2="30038"/>
                        <a14:foregroundMark x1="35417" y1="15399" x2="35417" y2="15399"/>
                        <a14:foregroundMark x1="48465" y1="15779" x2="48465" y2="15779"/>
                        <a14:foregroundMark x1="71711" y1="13688" x2="64254" y2="43916"/>
                        <a14:foregroundMark x1="74013" y1="11407" x2="52741" y2="21293"/>
                        <a14:foregroundMark x1="52741" y1="21293" x2="52741" y2="21293"/>
                        <a14:foregroundMark x1="31579" y1="23004" x2="31579" y2="23004"/>
                        <a14:foregroundMark x1="27412" y1="54183" x2="27412" y2="54183"/>
                        <a14:foregroundMark x1="54276" y1="48859" x2="54276" y2="48859"/>
                        <a14:foregroundMark x1="63487" y1="33650" x2="63487" y2="33650"/>
                        <a14:foregroundMark x1="63816" y1="30608" x2="63816" y2="30608"/>
                        <a14:foregroundMark x1="62281" y1="24715" x2="62281" y2="24715"/>
                        <a14:foregroundMark x1="70724" y1="24335" x2="44627" y2="13688"/>
                        <a14:foregroundMark x1="29276" y1="3802" x2="29276" y2="3802"/>
                        <a14:foregroundMark x1="70175" y1="1521" x2="70175" y2="1521"/>
                        <a14:foregroundMark x1="69627" y1="51521" x2="69627" y2="51521"/>
                        <a14:foregroundMark x1="30811" y1="51141" x2="30811" y2="51141"/>
                        <a14:foregroundMark x1="27193" y1="55894" x2="29276" y2="4183"/>
                        <a14:foregroundMark x1="28728" y1="3422" x2="68860" y2="1521"/>
                        <a14:foregroundMark x1="70395" y1="2091" x2="70395" y2="2091"/>
                        <a14:foregroundMark x1="70395" y1="1521" x2="69189" y2="52852"/>
                        <a14:foregroundMark x1="69189" y1="52852" x2="69189" y2="52852"/>
                        <a14:foregroundMark x1="69189" y1="52852" x2="54057" y2="49240"/>
                        <a14:foregroundMark x1="54057" y1="49240" x2="26974" y2="53802"/>
                        <a14:foregroundMark x1="74781" y1="72053" x2="74781" y2="72053"/>
                        <a14:foregroundMark x1="30263" y1="51901" x2="67325" y2="36882"/>
                        <a14:foregroundMark x1="46382" y1="46578" x2="55373" y2="2471"/>
                        <a14:foregroundMark x1="55373" y1="2471" x2="55373" y2="2471"/>
                        <a14:foregroundMark x1="42544" y1="5133" x2="64254" y2="43916"/>
                        <a14:foregroundMark x1="27741" y1="16730" x2="53838" y2="14449"/>
                        <a14:foregroundMark x1="34320" y1="11027" x2="34320" y2="11027"/>
                        <a14:foregroundMark x1="37171" y1="7795" x2="43311" y2="17110"/>
                        <a14:foregroundMark x1="48684" y1="35932" x2="48684" y2="35932"/>
                        <a14:foregroundMark x1="34320" y1="49240" x2="34320" y2="49240"/>
                        <a14:foregroundMark x1="55592" y1="31369" x2="55592" y2="31369"/>
                        <a14:foregroundMark x1="76316" y1="37262" x2="76316" y2="37262"/>
                        <a14:foregroundMark x1="85746" y1="37643" x2="85526" y2="37643"/>
                        <a14:foregroundMark x1="67873" y1="19962" x2="67873" y2="19962"/>
                        <a14:foregroundMark x1="65351" y1="19392" x2="40789" y2="44867"/>
                        <a14:foregroundMark x1="40789" y1="44867" x2="40789" y2="44867"/>
                        <a14:foregroundMark x1="41557" y1="20342" x2="41557" y2="20342"/>
                        <a14:foregroundMark x1="43860" y1="47909" x2="41996" y2="2091"/>
                        <a14:foregroundMark x1="36184" y1="42966" x2="34101" y2="760"/>
                        <a14:foregroundMark x1="42325" y1="34601" x2="34649" y2="3422"/>
                        <a14:foregroundMark x1="38706" y1="38213" x2="38158" y2="21293"/>
                        <a14:foregroundMark x1="31798" y1="51521" x2="30811" y2="3422"/>
                        <a14:foregroundMark x1="34320" y1="38593" x2="32346" y2="11407"/>
                        <a14:foregroundMark x1="32346" y1="11407" x2="71711" y2="7795"/>
                        <a14:foregroundMark x1="71711" y1="7795" x2="63816" y2="53232"/>
                        <a14:foregroundMark x1="63816" y1="53232" x2="60197" y2="40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88" r="15666"/>
          <a:stretch/>
        </p:blipFill>
        <p:spPr bwMode="auto">
          <a:xfrm>
            <a:off x="5684008" y="307055"/>
            <a:ext cx="831091" cy="705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4" name="رابط مستقيم 43">
            <a:extLst>
              <a:ext uri="{FF2B5EF4-FFF2-40B4-BE49-F238E27FC236}">
                <a16:creationId xmlns:a16="http://schemas.microsoft.com/office/drawing/2014/main" id="{2180D256-2379-35A7-1C7F-7E5D9033823E}"/>
              </a:ext>
            </a:extLst>
          </p:cNvPr>
          <p:cNvCxnSpPr>
            <a:cxnSpLocks/>
          </p:cNvCxnSpPr>
          <p:nvPr userDrawn="1"/>
        </p:nvCxnSpPr>
        <p:spPr>
          <a:xfrm flipH="1">
            <a:off x="5672682" y="202668"/>
            <a:ext cx="1032" cy="911757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7" name="رابط مستقيم 46">
            <a:extLst>
              <a:ext uri="{FF2B5EF4-FFF2-40B4-BE49-F238E27FC236}">
                <a16:creationId xmlns:a16="http://schemas.microsoft.com/office/drawing/2014/main" id="{4B02218C-4913-3D78-FF8E-D6C8D746DEFE}"/>
              </a:ext>
            </a:extLst>
          </p:cNvPr>
          <p:cNvCxnSpPr>
            <a:cxnSpLocks/>
          </p:cNvCxnSpPr>
          <p:nvPr userDrawn="1"/>
        </p:nvCxnSpPr>
        <p:spPr>
          <a:xfrm flipH="1">
            <a:off x="6496832" y="193932"/>
            <a:ext cx="1032" cy="911757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3" name="رابط مستقيم 52">
            <a:extLst>
              <a:ext uri="{FF2B5EF4-FFF2-40B4-BE49-F238E27FC236}">
                <a16:creationId xmlns:a16="http://schemas.microsoft.com/office/drawing/2014/main" id="{72353820-0132-6AD7-2F96-47088D752E3B}"/>
              </a:ext>
            </a:extLst>
          </p:cNvPr>
          <p:cNvCxnSpPr>
            <a:cxnSpLocks/>
          </p:cNvCxnSpPr>
          <p:nvPr userDrawn="1"/>
        </p:nvCxnSpPr>
        <p:spPr>
          <a:xfrm>
            <a:off x="6467579" y="213323"/>
            <a:ext cx="0" cy="523172"/>
          </a:xfrm>
          <a:prstGeom prst="line">
            <a:avLst/>
          </a:prstGeom>
          <a:ln>
            <a:solidFill>
              <a:srgbClr val="37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مستطيل 53">
            <a:extLst>
              <a:ext uri="{FF2B5EF4-FFF2-40B4-BE49-F238E27FC236}">
                <a16:creationId xmlns:a16="http://schemas.microsoft.com/office/drawing/2014/main" id="{65842A06-CFC3-2D36-3B4E-179F2ED6A917}"/>
              </a:ext>
            </a:extLst>
          </p:cNvPr>
          <p:cNvSpPr/>
          <p:nvPr userDrawn="1"/>
        </p:nvSpPr>
        <p:spPr>
          <a:xfrm>
            <a:off x="5621867" y="977735"/>
            <a:ext cx="948947" cy="67823"/>
          </a:xfrm>
          <a:prstGeom prst="rect">
            <a:avLst/>
          </a:prstGeom>
          <a:solidFill>
            <a:srgbClr val="ED7D31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6" name="معين 55">
            <a:extLst>
              <a:ext uri="{FF2B5EF4-FFF2-40B4-BE49-F238E27FC236}">
                <a16:creationId xmlns:a16="http://schemas.microsoft.com/office/drawing/2014/main" id="{B922EE63-0802-2238-41C2-A4A35A9A47F2}"/>
              </a:ext>
            </a:extLst>
          </p:cNvPr>
          <p:cNvSpPr/>
          <p:nvPr userDrawn="1"/>
        </p:nvSpPr>
        <p:spPr>
          <a:xfrm>
            <a:off x="6381947" y="763957"/>
            <a:ext cx="57678" cy="100077"/>
          </a:xfrm>
          <a:prstGeom prst="diamond">
            <a:avLst/>
          </a:prstGeom>
          <a:solidFill>
            <a:srgbClr val="ED7D31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cxnSp>
        <p:nvCxnSpPr>
          <p:cNvPr id="57" name="رابط مستقيم 56">
            <a:extLst>
              <a:ext uri="{FF2B5EF4-FFF2-40B4-BE49-F238E27FC236}">
                <a16:creationId xmlns:a16="http://schemas.microsoft.com/office/drawing/2014/main" id="{51558A7F-F408-FC44-A9C4-8560F470BD75}"/>
              </a:ext>
            </a:extLst>
          </p:cNvPr>
          <p:cNvCxnSpPr>
            <a:cxnSpLocks/>
          </p:cNvCxnSpPr>
          <p:nvPr userDrawn="1"/>
        </p:nvCxnSpPr>
        <p:spPr>
          <a:xfrm>
            <a:off x="6473403" y="202668"/>
            <a:ext cx="0" cy="523172"/>
          </a:xfrm>
          <a:prstGeom prst="line">
            <a:avLst/>
          </a:prstGeom>
          <a:ln>
            <a:solidFill>
              <a:srgbClr val="37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Google Shape;151;p6">
            <a:extLst>
              <a:ext uri="{FF2B5EF4-FFF2-40B4-BE49-F238E27FC236}">
                <a16:creationId xmlns:a16="http://schemas.microsoft.com/office/drawing/2014/main" id="{A5FEF066-1137-3B52-F92E-5559D5CA3210}"/>
              </a:ext>
            </a:extLst>
          </p:cNvPr>
          <p:cNvSpPr/>
          <p:nvPr userDrawn="1"/>
        </p:nvSpPr>
        <p:spPr>
          <a:xfrm>
            <a:off x="2203397" y="977963"/>
            <a:ext cx="7758954" cy="913308"/>
          </a:xfrm>
          <a:prstGeom prst="roundRect">
            <a:avLst>
              <a:gd name="adj" fmla="val 16667"/>
            </a:avLst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400" b="1" dirty="0">
                <a:solidFill>
                  <a:schemeClr val="lt1"/>
                </a:solidFill>
                <a:latin typeface="Sakkal Majalla"/>
                <a:ea typeface="Sakkal Majalla"/>
                <a:cs typeface="Sakkal Majalla"/>
                <a:sym typeface="Sakkal Majalla"/>
              </a:rPr>
              <a:t>التقويم الختامي</a:t>
            </a:r>
            <a:endParaRPr dirty="0"/>
          </a:p>
        </p:txBody>
      </p:sp>
      <p:sp>
        <p:nvSpPr>
          <p:cNvPr id="1025" name="مستطيل 1024">
            <a:extLst>
              <a:ext uri="{FF2B5EF4-FFF2-40B4-BE49-F238E27FC236}">
                <a16:creationId xmlns:a16="http://schemas.microsoft.com/office/drawing/2014/main" id="{6540820D-B78B-096F-8936-3BADFFF75D49}"/>
              </a:ext>
            </a:extLst>
          </p:cNvPr>
          <p:cNvSpPr/>
          <p:nvPr userDrawn="1"/>
        </p:nvSpPr>
        <p:spPr>
          <a:xfrm>
            <a:off x="5610145" y="977736"/>
            <a:ext cx="948947" cy="67823"/>
          </a:xfrm>
          <a:prstGeom prst="rect">
            <a:avLst/>
          </a:prstGeom>
          <a:solidFill>
            <a:srgbClr val="ED7D31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1027" name="مجموعة 1026">
            <a:extLst>
              <a:ext uri="{FF2B5EF4-FFF2-40B4-BE49-F238E27FC236}">
                <a16:creationId xmlns:a16="http://schemas.microsoft.com/office/drawing/2014/main" id="{7F2BE5EB-4AF4-AFF9-A6FB-A7F26EBE5903}"/>
              </a:ext>
            </a:extLst>
          </p:cNvPr>
          <p:cNvGrpSpPr/>
          <p:nvPr userDrawn="1"/>
        </p:nvGrpSpPr>
        <p:grpSpPr>
          <a:xfrm>
            <a:off x="2174060" y="1022112"/>
            <a:ext cx="7811589" cy="849083"/>
            <a:chOff x="2061242" y="345515"/>
            <a:chExt cx="7811589" cy="849083"/>
          </a:xfrm>
        </p:grpSpPr>
        <p:sp>
          <p:nvSpPr>
            <p:cNvPr id="1028" name="Text Placeholder 1">
              <a:extLst>
                <a:ext uri="{FF2B5EF4-FFF2-40B4-BE49-F238E27FC236}">
                  <a16:creationId xmlns:a16="http://schemas.microsoft.com/office/drawing/2014/main" id="{5841CBE6-9674-83E1-77E7-0B28A1A3605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061242" y="482025"/>
              <a:ext cx="7811589" cy="576064"/>
            </a:xfrm>
            <a:prstGeom prst="rect">
              <a:avLst/>
            </a:prstGeom>
          </p:spPr>
          <p:txBody>
            <a:bodyPr vert="horz" lIns="91440" tIns="45720" rIns="91440" bIns="45720" rtlCol="1" anchor="ctr"/>
            <a:lstStyle>
              <a:defPPr>
                <a:defRPr lang="ar-SA"/>
              </a:defPPr>
              <a:lvl1pPr marL="0" algn="r" defTabSz="914400" rtl="1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endParaRPr>
            </a:p>
          </p:txBody>
        </p:sp>
        <p:sp>
          <p:nvSpPr>
            <p:cNvPr id="1029" name="مستطيل: زوايا مستديرة 1028">
              <a:extLst>
                <a:ext uri="{FF2B5EF4-FFF2-40B4-BE49-F238E27FC236}">
                  <a16:creationId xmlns:a16="http://schemas.microsoft.com/office/drawing/2014/main" id="{73E43722-78F1-B11E-5528-B134B4FC5E9B}"/>
                </a:ext>
              </a:extLst>
            </p:cNvPr>
            <p:cNvSpPr/>
            <p:nvPr userDrawn="1"/>
          </p:nvSpPr>
          <p:spPr>
            <a:xfrm>
              <a:off x="2130911" y="345515"/>
              <a:ext cx="7741919" cy="849083"/>
            </a:xfrm>
            <a:prstGeom prst="roundRect">
              <a:avLst/>
            </a:prstGeom>
            <a:solidFill>
              <a:srgbClr val="ED7D3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sp>
          <p:nvSpPr>
            <p:cNvPr id="1030" name="شكل بيضاوي 1029">
              <a:extLst>
                <a:ext uri="{FF2B5EF4-FFF2-40B4-BE49-F238E27FC236}">
                  <a16:creationId xmlns:a16="http://schemas.microsoft.com/office/drawing/2014/main" id="{F4580E88-A701-7E72-38ED-FCC426CBC41A}"/>
                </a:ext>
              </a:extLst>
            </p:cNvPr>
            <p:cNvSpPr/>
            <p:nvPr userDrawn="1"/>
          </p:nvSpPr>
          <p:spPr>
            <a:xfrm>
              <a:off x="9596348" y="826563"/>
              <a:ext cx="91440" cy="9144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031" name="شكل بيضاوي 1030">
              <a:extLst>
                <a:ext uri="{FF2B5EF4-FFF2-40B4-BE49-F238E27FC236}">
                  <a16:creationId xmlns:a16="http://schemas.microsoft.com/office/drawing/2014/main" id="{77AB937B-A776-3FF2-02F0-6C11115E9B72}"/>
                </a:ext>
              </a:extLst>
            </p:cNvPr>
            <p:cNvSpPr/>
            <p:nvPr userDrawn="1"/>
          </p:nvSpPr>
          <p:spPr>
            <a:xfrm>
              <a:off x="9571524" y="805460"/>
              <a:ext cx="146743" cy="146743"/>
            </a:xfrm>
            <a:prstGeom prst="ellipse">
              <a:avLst/>
            </a:pr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032" name="شكل بيضاوي 1031">
              <a:extLst>
                <a:ext uri="{FF2B5EF4-FFF2-40B4-BE49-F238E27FC236}">
                  <a16:creationId xmlns:a16="http://schemas.microsoft.com/office/drawing/2014/main" id="{70AF8E39-443A-7B13-8F7F-2C69FCD258ED}"/>
                </a:ext>
              </a:extLst>
            </p:cNvPr>
            <p:cNvSpPr/>
            <p:nvPr userDrawn="1"/>
          </p:nvSpPr>
          <p:spPr>
            <a:xfrm>
              <a:off x="2294004" y="826563"/>
              <a:ext cx="91440" cy="9144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033" name="شكل بيضاوي 1032">
              <a:extLst>
                <a:ext uri="{FF2B5EF4-FFF2-40B4-BE49-F238E27FC236}">
                  <a16:creationId xmlns:a16="http://schemas.microsoft.com/office/drawing/2014/main" id="{43150DA5-3853-6EE8-999B-17FF5D9C5EB9}"/>
                </a:ext>
              </a:extLst>
            </p:cNvPr>
            <p:cNvSpPr/>
            <p:nvPr userDrawn="1"/>
          </p:nvSpPr>
          <p:spPr>
            <a:xfrm>
              <a:off x="2269180" y="805460"/>
              <a:ext cx="146743" cy="146743"/>
            </a:xfrm>
            <a:prstGeom prst="ellipse">
              <a:avLst/>
            </a:pr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1034" name="مستطيل 1033">
            <a:extLst>
              <a:ext uri="{FF2B5EF4-FFF2-40B4-BE49-F238E27FC236}">
                <a16:creationId xmlns:a16="http://schemas.microsoft.com/office/drawing/2014/main" id="{469E3280-86F0-8F1F-7767-C2223065BE47}"/>
              </a:ext>
            </a:extLst>
          </p:cNvPr>
          <p:cNvSpPr/>
          <p:nvPr userDrawn="1"/>
        </p:nvSpPr>
        <p:spPr>
          <a:xfrm>
            <a:off x="5610145" y="977735"/>
            <a:ext cx="968287" cy="74597"/>
          </a:xfrm>
          <a:prstGeom prst="rect">
            <a:avLst/>
          </a:prstGeom>
          <a:solidFill>
            <a:srgbClr val="ED7D31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36" name="Google Shape;151;p6">
            <a:extLst>
              <a:ext uri="{FF2B5EF4-FFF2-40B4-BE49-F238E27FC236}">
                <a16:creationId xmlns:a16="http://schemas.microsoft.com/office/drawing/2014/main" id="{E3E1D409-5142-706B-062D-3FFC5D3B7388}"/>
              </a:ext>
            </a:extLst>
          </p:cNvPr>
          <p:cNvSpPr/>
          <p:nvPr userDrawn="1"/>
        </p:nvSpPr>
        <p:spPr>
          <a:xfrm>
            <a:off x="2226656" y="1000766"/>
            <a:ext cx="7758954" cy="913308"/>
          </a:xfrm>
          <a:prstGeom prst="roundRect">
            <a:avLst>
              <a:gd name="adj" fmla="val 16667"/>
            </a:avLst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400" b="1" dirty="0">
                <a:solidFill>
                  <a:schemeClr val="lt1"/>
                </a:solidFill>
                <a:latin typeface="Sakkal Majalla"/>
                <a:ea typeface="Sakkal Majalla"/>
                <a:cs typeface="Sakkal Majalla"/>
                <a:sym typeface="Sakkal Majalla"/>
              </a:rPr>
              <a:t>التقويم الختامي</a:t>
            </a:r>
            <a:endParaRPr dirty="0"/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F3D07558-DD12-78A1-9E88-BE344C0BB529}"/>
              </a:ext>
            </a:extLst>
          </p:cNvPr>
          <p:cNvSpPr txBox="1"/>
          <p:nvPr userDrawn="1"/>
        </p:nvSpPr>
        <p:spPr>
          <a:xfrm>
            <a:off x="-96120" y="6431522"/>
            <a:ext cx="3375708" cy="4308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200" dirty="0"/>
              <a:t>الـتـنـبـؤ بـاسـتـخـدام إكـسـل 1  </a:t>
            </a:r>
          </a:p>
        </p:txBody>
      </p:sp>
    </p:spTree>
    <p:extLst>
      <p:ext uri="{BB962C8B-B14F-4D97-AF65-F5344CB8AC3E}">
        <p14:creationId xmlns:p14="http://schemas.microsoft.com/office/powerpoint/2010/main" val="3963100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036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التقويم القبل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>
            <a:extLst>
              <a:ext uri="{FF2B5EF4-FFF2-40B4-BE49-F238E27FC236}">
                <a16:creationId xmlns:a16="http://schemas.microsoft.com/office/drawing/2014/main" id="{6BDAA948-91C1-A36E-2EFA-9A3459B4CB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8" b="71781"/>
          <a:stretch/>
        </p:blipFill>
        <p:spPr>
          <a:xfrm flipV="1">
            <a:off x="0" y="-12872"/>
            <a:ext cx="12192000" cy="1521912"/>
          </a:xfrm>
          <a:prstGeom prst="rect">
            <a:avLst/>
          </a:prstGeom>
        </p:spPr>
      </p:pic>
      <p:sp>
        <p:nvSpPr>
          <p:cNvPr id="24" name="شكل بيضاوي 23">
            <a:extLst>
              <a:ext uri="{FF2B5EF4-FFF2-40B4-BE49-F238E27FC236}">
                <a16:creationId xmlns:a16="http://schemas.microsoft.com/office/drawing/2014/main" id="{44A44E9B-7B6B-95DF-6C67-29C7AF3A1EE8}"/>
              </a:ext>
            </a:extLst>
          </p:cNvPr>
          <p:cNvSpPr/>
          <p:nvPr userDrawn="1"/>
        </p:nvSpPr>
        <p:spPr>
          <a:xfrm>
            <a:off x="5474167" y="16878"/>
            <a:ext cx="1236134" cy="1236134"/>
          </a:xfrm>
          <a:prstGeom prst="ellipse">
            <a:avLst/>
          </a:prstGeom>
          <a:solidFill>
            <a:srgbClr val="ED7D3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0E34068E-357B-2AFC-4E0B-211085A5A4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08"/>
          <a:stretch/>
        </p:blipFill>
        <p:spPr>
          <a:xfrm>
            <a:off x="0" y="5336088"/>
            <a:ext cx="12192000" cy="1521912"/>
          </a:xfrm>
          <a:prstGeom prst="rect">
            <a:avLst/>
          </a:prstGeom>
        </p:spPr>
      </p:pic>
      <p:sp>
        <p:nvSpPr>
          <p:cNvPr id="15" name="مربع نص 14">
            <a:extLst>
              <a:ext uri="{FF2B5EF4-FFF2-40B4-BE49-F238E27FC236}">
                <a16:creationId xmlns:a16="http://schemas.microsoft.com/office/drawing/2014/main" id="{55CF6F47-8CB4-46B1-27CA-AE19A436D8F6}"/>
              </a:ext>
            </a:extLst>
          </p:cNvPr>
          <p:cNvSpPr txBox="1"/>
          <p:nvPr userDrawn="1"/>
        </p:nvSpPr>
        <p:spPr>
          <a:xfrm>
            <a:off x="8990421" y="6421575"/>
            <a:ext cx="3204660" cy="4308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200" dirty="0"/>
              <a:t>الــــــوحـــــــدة الأولــــــــــى</a:t>
            </a:r>
          </a:p>
        </p:txBody>
      </p:sp>
      <p:grpSp>
        <p:nvGrpSpPr>
          <p:cNvPr id="2049" name="مجموعة 2048">
            <a:extLst>
              <a:ext uri="{FF2B5EF4-FFF2-40B4-BE49-F238E27FC236}">
                <a16:creationId xmlns:a16="http://schemas.microsoft.com/office/drawing/2014/main" id="{D075A0A1-8DDE-2E46-BCBC-697F19849EAF}"/>
              </a:ext>
            </a:extLst>
          </p:cNvPr>
          <p:cNvGrpSpPr/>
          <p:nvPr userDrawn="1"/>
        </p:nvGrpSpPr>
        <p:grpSpPr>
          <a:xfrm>
            <a:off x="2174060" y="1022112"/>
            <a:ext cx="7811589" cy="849083"/>
            <a:chOff x="2061242" y="345515"/>
            <a:chExt cx="7811589" cy="849083"/>
          </a:xfrm>
        </p:grpSpPr>
        <p:sp>
          <p:nvSpPr>
            <p:cNvPr id="2051" name="Text Placeholder 1">
              <a:extLst>
                <a:ext uri="{FF2B5EF4-FFF2-40B4-BE49-F238E27FC236}">
                  <a16:creationId xmlns:a16="http://schemas.microsoft.com/office/drawing/2014/main" id="{2BD7DCC6-5235-0034-259B-17FADE8335BD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061242" y="482025"/>
              <a:ext cx="7811589" cy="576064"/>
            </a:xfrm>
            <a:prstGeom prst="rect">
              <a:avLst/>
            </a:prstGeom>
          </p:spPr>
          <p:txBody>
            <a:bodyPr vert="horz" lIns="91440" tIns="45720" rIns="91440" bIns="45720" rtlCol="1" anchor="ctr"/>
            <a:lstStyle>
              <a:defPPr>
                <a:defRPr lang="ar-SA"/>
              </a:defPPr>
              <a:lvl1pPr marL="0" algn="r" defTabSz="914400" rtl="1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endParaRPr>
            </a:p>
          </p:txBody>
        </p:sp>
        <p:sp>
          <p:nvSpPr>
            <p:cNvPr id="2053" name="مستطيل: زوايا مستديرة 2052">
              <a:extLst>
                <a:ext uri="{FF2B5EF4-FFF2-40B4-BE49-F238E27FC236}">
                  <a16:creationId xmlns:a16="http://schemas.microsoft.com/office/drawing/2014/main" id="{90F66C5F-2CF2-94F7-0CE6-35A8BEED2A7C}"/>
                </a:ext>
              </a:extLst>
            </p:cNvPr>
            <p:cNvSpPr/>
            <p:nvPr userDrawn="1"/>
          </p:nvSpPr>
          <p:spPr>
            <a:xfrm>
              <a:off x="2130911" y="345515"/>
              <a:ext cx="7741919" cy="849083"/>
            </a:xfrm>
            <a:prstGeom prst="roundRect">
              <a:avLst/>
            </a:prstGeom>
            <a:solidFill>
              <a:srgbClr val="ED7D3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sp>
          <p:nvSpPr>
            <p:cNvPr id="2054" name="شكل بيضاوي 2053">
              <a:extLst>
                <a:ext uri="{FF2B5EF4-FFF2-40B4-BE49-F238E27FC236}">
                  <a16:creationId xmlns:a16="http://schemas.microsoft.com/office/drawing/2014/main" id="{29C554F7-F73A-F60F-27B7-5FBE3BCD3BF6}"/>
                </a:ext>
              </a:extLst>
            </p:cNvPr>
            <p:cNvSpPr/>
            <p:nvPr userDrawn="1"/>
          </p:nvSpPr>
          <p:spPr>
            <a:xfrm>
              <a:off x="9596348" y="826563"/>
              <a:ext cx="91440" cy="9144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055" name="شكل بيضاوي 2054">
              <a:extLst>
                <a:ext uri="{FF2B5EF4-FFF2-40B4-BE49-F238E27FC236}">
                  <a16:creationId xmlns:a16="http://schemas.microsoft.com/office/drawing/2014/main" id="{E3A22390-295F-3541-127E-39896C2F2E9D}"/>
                </a:ext>
              </a:extLst>
            </p:cNvPr>
            <p:cNvSpPr/>
            <p:nvPr userDrawn="1"/>
          </p:nvSpPr>
          <p:spPr>
            <a:xfrm>
              <a:off x="9571524" y="805460"/>
              <a:ext cx="146743" cy="146743"/>
            </a:xfrm>
            <a:prstGeom prst="ellipse">
              <a:avLst/>
            </a:pr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056" name="شكل بيضاوي 2055">
              <a:extLst>
                <a:ext uri="{FF2B5EF4-FFF2-40B4-BE49-F238E27FC236}">
                  <a16:creationId xmlns:a16="http://schemas.microsoft.com/office/drawing/2014/main" id="{C6C6FCD8-D893-2C42-7761-5E838162356E}"/>
                </a:ext>
              </a:extLst>
            </p:cNvPr>
            <p:cNvSpPr/>
            <p:nvPr userDrawn="1"/>
          </p:nvSpPr>
          <p:spPr>
            <a:xfrm>
              <a:off x="2294004" y="826563"/>
              <a:ext cx="91440" cy="9144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057" name="شكل بيضاوي 2056">
              <a:extLst>
                <a:ext uri="{FF2B5EF4-FFF2-40B4-BE49-F238E27FC236}">
                  <a16:creationId xmlns:a16="http://schemas.microsoft.com/office/drawing/2014/main" id="{C40E44A0-CF4B-EFF6-09F8-F7DC6C476C00}"/>
                </a:ext>
              </a:extLst>
            </p:cNvPr>
            <p:cNvSpPr/>
            <p:nvPr userDrawn="1"/>
          </p:nvSpPr>
          <p:spPr>
            <a:xfrm>
              <a:off x="2269180" y="805460"/>
              <a:ext cx="146743" cy="146743"/>
            </a:xfrm>
            <a:prstGeom prst="ellipse">
              <a:avLst/>
            </a:pr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25" name="مستطيل 24">
            <a:extLst>
              <a:ext uri="{FF2B5EF4-FFF2-40B4-BE49-F238E27FC236}">
                <a16:creationId xmlns:a16="http://schemas.microsoft.com/office/drawing/2014/main" id="{13DFB2B7-EB49-B3C1-BA4A-74FA6EB2D8EB}"/>
              </a:ext>
            </a:extLst>
          </p:cNvPr>
          <p:cNvSpPr/>
          <p:nvPr userDrawn="1"/>
        </p:nvSpPr>
        <p:spPr>
          <a:xfrm>
            <a:off x="5617760" y="1012913"/>
            <a:ext cx="943182" cy="60150"/>
          </a:xfrm>
          <a:prstGeom prst="rect">
            <a:avLst/>
          </a:prstGeom>
          <a:solidFill>
            <a:srgbClr val="ED7D31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058" name="مستطيل 2057">
            <a:extLst>
              <a:ext uri="{FF2B5EF4-FFF2-40B4-BE49-F238E27FC236}">
                <a16:creationId xmlns:a16="http://schemas.microsoft.com/office/drawing/2014/main" id="{CD841710-58B6-7FA8-9B78-76BF96505FD3}"/>
              </a:ext>
            </a:extLst>
          </p:cNvPr>
          <p:cNvSpPr/>
          <p:nvPr userDrawn="1"/>
        </p:nvSpPr>
        <p:spPr>
          <a:xfrm>
            <a:off x="5617760" y="1163520"/>
            <a:ext cx="948947" cy="67823"/>
          </a:xfrm>
          <a:prstGeom prst="rect">
            <a:avLst/>
          </a:prstGeom>
          <a:solidFill>
            <a:srgbClr val="ED7D31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067" name="Google Shape;151;p6">
            <a:extLst>
              <a:ext uri="{FF2B5EF4-FFF2-40B4-BE49-F238E27FC236}">
                <a16:creationId xmlns:a16="http://schemas.microsoft.com/office/drawing/2014/main" id="{A5288D78-EA3F-D463-ECA0-4773438ADA74}"/>
              </a:ext>
            </a:extLst>
          </p:cNvPr>
          <p:cNvSpPr/>
          <p:nvPr userDrawn="1"/>
        </p:nvSpPr>
        <p:spPr>
          <a:xfrm>
            <a:off x="2203397" y="1001409"/>
            <a:ext cx="7758954" cy="913308"/>
          </a:xfrm>
          <a:prstGeom prst="roundRect">
            <a:avLst>
              <a:gd name="adj" fmla="val 16667"/>
            </a:avLst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400" b="1" dirty="0">
                <a:solidFill>
                  <a:schemeClr val="lt1"/>
                </a:solidFill>
                <a:latin typeface="Sakkal Majalla"/>
                <a:ea typeface="Sakkal Majalla"/>
                <a:cs typeface="Sakkal Majalla"/>
                <a:sym typeface="Sakkal Majalla"/>
              </a:rPr>
              <a:t>التقويم القبلي</a:t>
            </a:r>
            <a:endParaRPr dirty="0"/>
          </a:p>
        </p:txBody>
      </p:sp>
      <p:pic>
        <p:nvPicPr>
          <p:cNvPr id="2072" name="صورة 2071">
            <a:extLst>
              <a:ext uri="{FF2B5EF4-FFF2-40B4-BE49-F238E27FC236}">
                <a16:creationId xmlns:a16="http://schemas.microsoft.com/office/drawing/2014/main" id="{10858251-1C90-D1A6-9E5A-106E14BB66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9" t="-804" r="11056" b="11411"/>
          <a:stretch/>
        </p:blipFill>
        <p:spPr>
          <a:xfrm>
            <a:off x="5474167" y="186043"/>
            <a:ext cx="1201157" cy="792547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7C15655B-0561-DDE3-CBC7-22F802EA34BD}"/>
              </a:ext>
            </a:extLst>
          </p:cNvPr>
          <p:cNvSpPr/>
          <p:nvPr userDrawn="1"/>
        </p:nvSpPr>
        <p:spPr>
          <a:xfrm>
            <a:off x="5610146" y="977735"/>
            <a:ext cx="954778" cy="61127"/>
          </a:xfrm>
          <a:prstGeom prst="rect">
            <a:avLst/>
          </a:prstGeom>
          <a:solidFill>
            <a:srgbClr val="ED7D31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D65F3560-BFB2-B126-0F21-C302B34E3C1E}"/>
              </a:ext>
            </a:extLst>
          </p:cNvPr>
          <p:cNvSpPr txBox="1"/>
          <p:nvPr userDrawn="1"/>
        </p:nvSpPr>
        <p:spPr>
          <a:xfrm>
            <a:off x="-96120" y="6431522"/>
            <a:ext cx="3375708" cy="4308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200" dirty="0"/>
              <a:t>الـتـنـبـؤ بـاسـتـخـدام إكـسـل 1  </a:t>
            </a:r>
          </a:p>
        </p:txBody>
      </p:sp>
    </p:spTree>
    <p:extLst>
      <p:ext uri="{BB962C8B-B14F-4D97-AF65-F5344CB8AC3E}">
        <p14:creationId xmlns:p14="http://schemas.microsoft.com/office/powerpoint/2010/main" val="370708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7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6A9634B8-1DED-E804-C4CC-EBE3C28B20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8" b="71781"/>
          <a:stretch/>
        </p:blipFill>
        <p:spPr>
          <a:xfrm flipV="1">
            <a:off x="0" y="-12872"/>
            <a:ext cx="12192000" cy="1521912"/>
          </a:xfrm>
          <a:prstGeom prst="rect">
            <a:avLst/>
          </a:prstGeom>
        </p:spPr>
      </p:pic>
      <p:sp>
        <p:nvSpPr>
          <p:cNvPr id="17" name="شكل بيضاوي 16">
            <a:extLst>
              <a:ext uri="{FF2B5EF4-FFF2-40B4-BE49-F238E27FC236}">
                <a16:creationId xmlns:a16="http://schemas.microsoft.com/office/drawing/2014/main" id="{2CEF861B-86CA-D05E-64E4-2C79308437F6}"/>
              </a:ext>
            </a:extLst>
          </p:cNvPr>
          <p:cNvSpPr/>
          <p:nvPr userDrawn="1"/>
        </p:nvSpPr>
        <p:spPr>
          <a:xfrm>
            <a:off x="5474167" y="16878"/>
            <a:ext cx="1236134" cy="1236134"/>
          </a:xfrm>
          <a:prstGeom prst="ellipse">
            <a:avLst/>
          </a:prstGeom>
          <a:solidFill>
            <a:srgbClr val="ED7D3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8190CAA5-8BB4-B222-0E6E-1E93EA9E28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08"/>
          <a:stretch/>
        </p:blipFill>
        <p:spPr>
          <a:xfrm>
            <a:off x="0" y="5336088"/>
            <a:ext cx="12192000" cy="1521912"/>
          </a:xfrm>
          <a:prstGeom prst="rect">
            <a:avLst/>
          </a:prstGeom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2870B1A3-F03C-A33C-C783-E400EDD1B9F0}"/>
              </a:ext>
            </a:extLst>
          </p:cNvPr>
          <p:cNvSpPr txBox="1"/>
          <p:nvPr userDrawn="1"/>
        </p:nvSpPr>
        <p:spPr>
          <a:xfrm>
            <a:off x="8990421" y="6421575"/>
            <a:ext cx="3204660" cy="4308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200" dirty="0"/>
              <a:t>الــــــوحـــــــدة الأولــــــــــى</a:t>
            </a:r>
          </a:p>
        </p:txBody>
      </p:sp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935BC0E2-75C5-0C89-7E01-20AC785B7096}"/>
              </a:ext>
            </a:extLst>
          </p:cNvPr>
          <p:cNvGrpSpPr/>
          <p:nvPr userDrawn="1"/>
        </p:nvGrpSpPr>
        <p:grpSpPr>
          <a:xfrm>
            <a:off x="2174060" y="1022112"/>
            <a:ext cx="7811589" cy="849083"/>
            <a:chOff x="2061242" y="345515"/>
            <a:chExt cx="7811589" cy="849083"/>
          </a:xfrm>
        </p:grpSpPr>
        <p:sp>
          <p:nvSpPr>
            <p:cNvPr id="19" name="Text Placeholder 1">
              <a:extLst>
                <a:ext uri="{FF2B5EF4-FFF2-40B4-BE49-F238E27FC236}">
                  <a16:creationId xmlns:a16="http://schemas.microsoft.com/office/drawing/2014/main" id="{92F2C0DB-3183-0D04-11AD-DADE8FF6702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061242" y="482025"/>
              <a:ext cx="7811589" cy="576064"/>
            </a:xfrm>
            <a:prstGeom prst="rect">
              <a:avLst/>
            </a:prstGeom>
          </p:spPr>
          <p:txBody>
            <a:bodyPr vert="horz" lIns="91440" tIns="45720" rIns="91440" bIns="45720" rtlCol="1" anchor="ctr"/>
            <a:lstStyle>
              <a:defPPr>
                <a:defRPr lang="ar-SA"/>
              </a:defPPr>
              <a:lvl1pPr marL="0" algn="r" defTabSz="914400" rtl="1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endParaRPr>
            </a:p>
          </p:txBody>
        </p:sp>
        <p:sp>
          <p:nvSpPr>
            <p:cNvPr id="20" name="مستطيل: زوايا مستديرة 19">
              <a:extLst>
                <a:ext uri="{FF2B5EF4-FFF2-40B4-BE49-F238E27FC236}">
                  <a16:creationId xmlns:a16="http://schemas.microsoft.com/office/drawing/2014/main" id="{CCFC5E36-7792-0A3E-B808-8679A63A3390}"/>
                </a:ext>
              </a:extLst>
            </p:cNvPr>
            <p:cNvSpPr/>
            <p:nvPr userDrawn="1"/>
          </p:nvSpPr>
          <p:spPr>
            <a:xfrm>
              <a:off x="2130911" y="345515"/>
              <a:ext cx="7741919" cy="849083"/>
            </a:xfrm>
            <a:prstGeom prst="roundRect">
              <a:avLst/>
            </a:prstGeom>
            <a:solidFill>
              <a:srgbClr val="ED7D3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sp>
          <p:nvSpPr>
            <p:cNvPr id="21" name="شكل بيضاوي 20">
              <a:extLst>
                <a:ext uri="{FF2B5EF4-FFF2-40B4-BE49-F238E27FC236}">
                  <a16:creationId xmlns:a16="http://schemas.microsoft.com/office/drawing/2014/main" id="{71673AB6-DE70-22B2-A823-72B445F34051}"/>
                </a:ext>
              </a:extLst>
            </p:cNvPr>
            <p:cNvSpPr/>
            <p:nvPr userDrawn="1"/>
          </p:nvSpPr>
          <p:spPr>
            <a:xfrm>
              <a:off x="9596348" y="826563"/>
              <a:ext cx="91440" cy="9144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2" name="شكل بيضاوي 21">
              <a:extLst>
                <a:ext uri="{FF2B5EF4-FFF2-40B4-BE49-F238E27FC236}">
                  <a16:creationId xmlns:a16="http://schemas.microsoft.com/office/drawing/2014/main" id="{AC6ABA45-1301-A1CD-DBEB-382A05ED69BA}"/>
                </a:ext>
              </a:extLst>
            </p:cNvPr>
            <p:cNvSpPr/>
            <p:nvPr userDrawn="1"/>
          </p:nvSpPr>
          <p:spPr>
            <a:xfrm>
              <a:off x="9571524" y="805460"/>
              <a:ext cx="146743" cy="146743"/>
            </a:xfrm>
            <a:prstGeom prst="ellipse">
              <a:avLst/>
            </a:pr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3" name="شكل بيضاوي 22">
              <a:extLst>
                <a:ext uri="{FF2B5EF4-FFF2-40B4-BE49-F238E27FC236}">
                  <a16:creationId xmlns:a16="http://schemas.microsoft.com/office/drawing/2014/main" id="{8351616C-E0B1-54C7-E1D9-78BFB226EB53}"/>
                </a:ext>
              </a:extLst>
            </p:cNvPr>
            <p:cNvSpPr/>
            <p:nvPr userDrawn="1"/>
          </p:nvSpPr>
          <p:spPr>
            <a:xfrm>
              <a:off x="2294004" y="826563"/>
              <a:ext cx="91440" cy="9144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4" name="شكل بيضاوي 23">
              <a:extLst>
                <a:ext uri="{FF2B5EF4-FFF2-40B4-BE49-F238E27FC236}">
                  <a16:creationId xmlns:a16="http://schemas.microsoft.com/office/drawing/2014/main" id="{87B1C828-C012-EB71-8D34-6E39A444189D}"/>
                </a:ext>
              </a:extLst>
            </p:cNvPr>
            <p:cNvSpPr/>
            <p:nvPr userDrawn="1"/>
          </p:nvSpPr>
          <p:spPr>
            <a:xfrm>
              <a:off x="2269180" y="805460"/>
              <a:ext cx="146743" cy="146743"/>
            </a:xfrm>
            <a:prstGeom prst="ellipse">
              <a:avLst/>
            </a:pr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26" name="Google Shape;151;p6">
            <a:extLst>
              <a:ext uri="{FF2B5EF4-FFF2-40B4-BE49-F238E27FC236}">
                <a16:creationId xmlns:a16="http://schemas.microsoft.com/office/drawing/2014/main" id="{11B975FE-03B0-4480-2646-F36185169FEC}"/>
              </a:ext>
            </a:extLst>
          </p:cNvPr>
          <p:cNvSpPr/>
          <p:nvPr userDrawn="1"/>
        </p:nvSpPr>
        <p:spPr>
          <a:xfrm>
            <a:off x="2203397" y="1001409"/>
            <a:ext cx="7758954" cy="913308"/>
          </a:xfrm>
          <a:prstGeom prst="roundRect">
            <a:avLst>
              <a:gd name="adj" fmla="val 16667"/>
            </a:avLst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400" b="1" dirty="0">
                <a:solidFill>
                  <a:schemeClr val="lt1"/>
                </a:solidFill>
                <a:latin typeface="Sakkal Majalla"/>
                <a:ea typeface="Sakkal Majalla"/>
                <a:cs typeface="Sakkal Majalla"/>
                <a:sym typeface="Sakkal Majalla"/>
              </a:rPr>
              <a:t>التقويم التكويني</a:t>
            </a:r>
            <a:endParaRPr dirty="0"/>
          </a:p>
        </p:txBody>
      </p:sp>
      <p:sp>
        <p:nvSpPr>
          <p:cNvPr id="29" name="مستطيل 28">
            <a:extLst>
              <a:ext uri="{FF2B5EF4-FFF2-40B4-BE49-F238E27FC236}">
                <a16:creationId xmlns:a16="http://schemas.microsoft.com/office/drawing/2014/main" id="{42ED3BC8-7C50-E9AF-1FDE-6D9229FBEC89}"/>
              </a:ext>
            </a:extLst>
          </p:cNvPr>
          <p:cNvSpPr/>
          <p:nvPr userDrawn="1"/>
        </p:nvSpPr>
        <p:spPr>
          <a:xfrm>
            <a:off x="5610146" y="977735"/>
            <a:ext cx="954778" cy="61127"/>
          </a:xfrm>
          <a:prstGeom prst="rect">
            <a:avLst/>
          </a:prstGeom>
          <a:solidFill>
            <a:srgbClr val="ED7D31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016EF040-E0A6-170C-224C-1629877429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14" t="33363" r="46401" b="22192"/>
          <a:stretch/>
        </p:blipFill>
        <p:spPr>
          <a:xfrm>
            <a:off x="5689157" y="82250"/>
            <a:ext cx="813685" cy="978707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D38DB64A-1DB7-B3DD-C546-5A2FF2D94AE8}"/>
              </a:ext>
            </a:extLst>
          </p:cNvPr>
          <p:cNvSpPr txBox="1"/>
          <p:nvPr userDrawn="1"/>
        </p:nvSpPr>
        <p:spPr>
          <a:xfrm>
            <a:off x="-96120" y="6431522"/>
            <a:ext cx="3375708" cy="4308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200" dirty="0"/>
              <a:t>الـتـنـبـؤ بـاسـتـخـدام إكـسـل 1  </a:t>
            </a:r>
          </a:p>
        </p:txBody>
      </p:sp>
    </p:spTree>
    <p:extLst>
      <p:ext uri="{BB962C8B-B14F-4D97-AF65-F5344CB8AC3E}">
        <p14:creationId xmlns:p14="http://schemas.microsoft.com/office/powerpoint/2010/main" val="177688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7CD9D723-B127-FFAA-E9D9-AE0BEA98E3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1D7AF96F-68BB-41A3-4E55-AA95C25C27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9660" t="33672" r="50732" b="23390"/>
          <a:stretch/>
        </p:blipFill>
        <p:spPr>
          <a:xfrm>
            <a:off x="2905237" y="409689"/>
            <a:ext cx="648973" cy="39574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80896B5A-27D4-CF73-0688-B15BCB52BC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28509" t="19238" r="27055" b="20953"/>
          <a:stretch/>
        </p:blipFill>
        <p:spPr>
          <a:xfrm>
            <a:off x="8675380" y="326818"/>
            <a:ext cx="603251" cy="456724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A96555DC-2937-97E8-F00B-9016107089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0318" t="27879" r="55305" b="27273"/>
          <a:stretch/>
        </p:blipFill>
        <p:spPr>
          <a:xfrm>
            <a:off x="5852296" y="336078"/>
            <a:ext cx="453541" cy="469350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5D279315-2D7D-C80C-A96E-12E8E9AD4635}"/>
              </a:ext>
            </a:extLst>
          </p:cNvPr>
          <p:cNvSpPr txBox="1"/>
          <p:nvPr userDrawn="1"/>
        </p:nvSpPr>
        <p:spPr>
          <a:xfrm>
            <a:off x="8990421" y="6421575"/>
            <a:ext cx="3204660" cy="4308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200" dirty="0"/>
              <a:t>الــــــوحـــــــدة الأولــــــــــى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2A209D5B-8096-0A35-7329-3F23446947AF}"/>
              </a:ext>
            </a:extLst>
          </p:cNvPr>
          <p:cNvSpPr txBox="1"/>
          <p:nvPr userDrawn="1"/>
        </p:nvSpPr>
        <p:spPr>
          <a:xfrm>
            <a:off x="-96120" y="6431522"/>
            <a:ext cx="3375708" cy="4308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200" dirty="0"/>
              <a:t>الـتـنـبـؤ بـاسـتـخـدام إكـسـل 1  </a:t>
            </a:r>
          </a:p>
        </p:txBody>
      </p:sp>
    </p:spTree>
    <p:extLst>
      <p:ext uri="{BB962C8B-B14F-4D97-AF65-F5344CB8AC3E}">
        <p14:creationId xmlns:p14="http://schemas.microsoft.com/office/powerpoint/2010/main" val="29332412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D6D640A8-775C-74DA-14F3-D5FBE4FE34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8" b="71781"/>
          <a:stretch/>
        </p:blipFill>
        <p:spPr>
          <a:xfrm flipV="1">
            <a:off x="0" y="-12872"/>
            <a:ext cx="12192000" cy="1521912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698D0F0E-2BED-D988-7914-CCC89B08FD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9" r="18629" b="77808"/>
          <a:stretch/>
        </p:blipFill>
        <p:spPr>
          <a:xfrm>
            <a:off x="2234365" y="751389"/>
            <a:ext cx="7690982" cy="1521912"/>
          </a:xfrm>
          <a:prstGeom prst="rect">
            <a:avLst/>
          </a:prstGeom>
        </p:spPr>
      </p:pic>
      <p:sp>
        <p:nvSpPr>
          <p:cNvPr id="9" name="Google Shape;151;p6">
            <a:extLst>
              <a:ext uri="{FF2B5EF4-FFF2-40B4-BE49-F238E27FC236}">
                <a16:creationId xmlns:a16="http://schemas.microsoft.com/office/drawing/2014/main" id="{6BFD5B8A-60C0-EDFA-132A-9A3160E4A324}"/>
              </a:ext>
            </a:extLst>
          </p:cNvPr>
          <p:cNvSpPr/>
          <p:nvPr userDrawn="1"/>
        </p:nvSpPr>
        <p:spPr>
          <a:xfrm>
            <a:off x="2203397" y="977963"/>
            <a:ext cx="7758954" cy="913308"/>
          </a:xfrm>
          <a:prstGeom prst="roundRect">
            <a:avLst>
              <a:gd name="adj" fmla="val 16667"/>
            </a:avLst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400" b="1" dirty="0">
                <a:solidFill>
                  <a:schemeClr val="lt1"/>
                </a:solidFill>
                <a:latin typeface="Sakkal Majalla"/>
                <a:ea typeface="Sakkal Majalla"/>
                <a:cs typeface="Sakkal Majalla"/>
                <a:sym typeface="Sakkal Majalla"/>
              </a:rPr>
              <a:t>مراجعة الدرس السابق</a:t>
            </a:r>
            <a:endParaRPr dirty="0"/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55C84251-FC38-E4FD-CFDC-14E1378F5E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08"/>
          <a:stretch/>
        </p:blipFill>
        <p:spPr>
          <a:xfrm>
            <a:off x="0" y="5336088"/>
            <a:ext cx="12192000" cy="1521912"/>
          </a:xfrm>
          <a:prstGeom prst="rect">
            <a:avLst/>
          </a:prstGeom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49739BBD-C2B6-517F-797D-9FF3B1790EC2}"/>
              </a:ext>
            </a:extLst>
          </p:cNvPr>
          <p:cNvSpPr/>
          <p:nvPr userDrawn="1"/>
        </p:nvSpPr>
        <p:spPr>
          <a:xfrm>
            <a:off x="9887769" y="1778697"/>
            <a:ext cx="195683" cy="1878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E67E40D7-E821-A9DE-798A-89643962A6EC}"/>
              </a:ext>
            </a:extLst>
          </p:cNvPr>
          <p:cNvSpPr/>
          <p:nvPr userDrawn="1"/>
        </p:nvSpPr>
        <p:spPr>
          <a:xfrm>
            <a:off x="2083496" y="1784960"/>
            <a:ext cx="195683" cy="1878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791B1EC0-1E11-44F4-59E1-1C6499573C07}"/>
              </a:ext>
            </a:extLst>
          </p:cNvPr>
          <p:cNvSpPr txBox="1"/>
          <p:nvPr userDrawn="1"/>
        </p:nvSpPr>
        <p:spPr>
          <a:xfrm>
            <a:off x="8990421" y="6421575"/>
            <a:ext cx="3204660" cy="4308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200" dirty="0"/>
              <a:t>الــــــوحـــــــدة الأولــــــــــى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02B3119E-0B7E-F5B2-28D3-0285DEF12273}"/>
              </a:ext>
            </a:extLst>
          </p:cNvPr>
          <p:cNvSpPr/>
          <p:nvPr userDrawn="1"/>
        </p:nvSpPr>
        <p:spPr>
          <a:xfrm>
            <a:off x="6569771" y="43880"/>
            <a:ext cx="428207" cy="6086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8CB16CAD-BBFC-729D-D62B-ABA3F534A82A}"/>
              </a:ext>
            </a:extLst>
          </p:cNvPr>
          <p:cNvSpPr/>
          <p:nvPr userDrawn="1"/>
        </p:nvSpPr>
        <p:spPr>
          <a:xfrm>
            <a:off x="5166233" y="4460"/>
            <a:ext cx="428207" cy="7010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63683B91-170A-F541-97F4-0FC505FDBFEE}"/>
              </a:ext>
            </a:extLst>
          </p:cNvPr>
          <p:cNvSpPr txBox="1"/>
          <p:nvPr userDrawn="1"/>
        </p:nvSpPr>
        <p:spPr>
          <a:xfrm>
            <a:off x="-96120" y="6431522"/>
            <a:ext cx="3375708" cy="4308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200" dirty="0"/>
              <a:t>الـتـنـبـؤ بـاسـتـخـدام إكـسـل 1  </a:t>
            </a:r>
          </a:p>
        </p:txBody>
      </p:sp>
    </p:spTree>
    <p:extLst>
      <p:ext uri="{BB962C8B-B14F-4D97-AF65-F5344CB8AC3E}">
        <p14:creationId xmlns:p14="http://schemas.microsoft.com/office/powerpoint/2010/main" val="2127606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8ED59D10-AA67-0B9B-8986-3DE88C94E0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8" b="71781"/>
          <a:stretch/>
        </p:blipFill>
        <p:spPr>
          <a:xfrm flipV="1">
            <a:off x="0" y="-12872"/>
            <a:ext cx="12192000" cy="1521912"/>
          </a:xfrm>
          <a:prstGeom prst="rect">
            <a:avLst/>
          </a:prstGeom>
        </p:spPr>
      </p:pic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A9DC5BCC-ADFD-7365-C279-3ED53A610391}"/>
              </a:ext>
            </a:extLst>
          </p:cNvPr>
          <p:cNvSpPr/>
          <p:nvPr userDrawn="1"/>
        </p:nvSpPr>
        <p:spPr>
          <a:xfrm>
            <a:off x="5474167" y="16878"/>
            <a:ext cx="1236134" cy="1236134"/>
          </a:xfrm>
          <a:prstGeom prst="ellipse">
            <a:avLst/>
          </a:prstGeom>
          <a:solidFill>
            <a:srgbClr val="ED7D3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FEDEE7FC-B8B0-8BC3-1B9C-3945048A08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08"/>
          <a:stretch/>
        </p:blipFill>
        <p:spPr>
          <a:xfrm>
            <a:off x="0" y="5336088"/>
            <a:ext cx="12192000" cy="1521912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693E91F9-A1C2-D71A-FAEE-1C35E95E56C6}"/>
              </a:ext>
            </a:extLst>
          </p:cNvPr>
          <p:cNvSpPr txBox="1"/>
          <p:nvPr userDrawn="1"/>
        </p:nvSpPr>
        <p:spPr>
          <a:xfrm>
            <a:off x="8990421" y="6421575"/>
            <a:ext cx="3204660" cy="4308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200" dirty="0"/>
              <a:t>الــــــوحـــــــدة الأولــــــــــى</a:t>
            </a:r>
          </a:p>
        </p:txBody>
      </p:sp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55210E4C-0BC7-94A0-44B2-60AE43891427}"/>
              </a:ext>
            </a:extLst>
          </p:cNvPr>
          <p:cNvGrpSpPr/>
          <p:nvPr userDrawn="1"/>
        </p:nvGrpSpPr>
        <p:grpSpPr>
          <a:xfrm>
            <a:off x="2174060" y="1022112"/>
            <a:ext cx="7811589" cy="849083"/>
            <a:chOff x="2061242" y="345515"/>
            <a:chExt cx="7811589" cy="849083"/>
          </a:xfrm>
        </p:grpSpPr>
        <p:sp>
          <p:nvSpPr>
            <p:cNvPr id="12" name="Text Placeholder 1">
              <a:extLst>
                <a:ext uri="{FF2B5EF4-FFF2-40B4-BE49-F238E27FC236}">
                  <a16:creationId xmlns:a16="http://schemas.microsoft.com/office/drawing/2014/main" id="{1A1ED12C-965C-5B9E-DA04-3B6CE501F1BE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061242" y="482025"/>
              <a:ext cx="7811589" cy="576064"/>
            </a:xfrm>
            <a:prstGeom prst="rect">
              <a:avLst/>
            </a:prstGeom>
          </p:spPr>
          <p:txBody>
            <a:bodyPr vert="horz" lIns="91440" tIns="45720" rIns="91440" bIns="45720" rtlCol="1" anchor="ctr"/>
            <a:lstStyle>
              <a:defPPr>
                <a:defRPr lang="ar-SA"/>
              </a:defPPr>
              <a:lvl1pPr marL="0" algn="r" defTabSz="914400" rtl="1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endParaRPr>
            </a:p>
          </p:txBody>
        </p:sp>
        <p:sp>
          <p:nvSpPr>
            <p:cNvPr id="13" name="مستطيل: زوايا مستديرة 12">
              <a:extLst>
                <a:ext uri="{FF2B5EF4-FFF2-40B4-BE49-F238E27FC236}">
                  <a16:creationId xmlns:a16="http://schemas.microsoft.com/office/drawing/2014/main" id="{C59D55B3-E20B-0A54-51FE-9D478123CCBE}"/>
                </a:ext>
              </a:extLst>
            </p:cNvPr>
            <p:cNvSpPr/>
            <p:nvPr userDrawn="1"/>
          </p:nvSpPr>
          <p:spPr>
            <a:xfrm>
              <a:off x="2130911" y="345515"/>
              <a:ext cx="7741919" cy="849083"/>
            </a:xfrm>
            <a:prstGeom prst="roundRect">
              <a:avLst/>
            </a:prstGeom>
            <a:solidFill>
              <a:srgbClr val="ED7D3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sp>
          <p:nvSpPr>
            <p:cNvPr id="14" name="شكل بيضاوي 13">
              <a:extLst>
                <a:ext uri="{FF2B5EF4-FFF2-40B4-BE49-F238E27FC236}">
                  <a16:creationId xmlns:a16="http://schemas.microsoft.com/office/drawing/2014/main" id="{B30F1CF5-EA36-2E2B-0D10-9BFD86E33156}"/>
                </a:ext>
              </a:extLst>
            </p:cNvPr>
            <p:cNvSpPr/>
            <p:nvPr userDrawn="1"/>
          </p:nvSpPr>
          <p:spPr>
            <a:xfrm>
              <a:off x="9596348" y="826563"/>
              <a:ext cx="91440" cy="9144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5" name="شكل بيضاوي 14">
              <a:extLst>
                <a:ext uri="{FF2B5EF4-FFF2-40B4-BE49-F238E27FC236}">
                  <a16:creationId xmlns:a16="http://schemas.microsoft.com/office/drawing/2014/main" id="{C5A68007-8C9B-12D4-F163-6B928CAC8B6B}"/>
                </a:ext>
              </a:extLst>
            </p:cNvPr>
            <p:cNvSpPr/>
            <p:nvPr userDrawn="1"/>
          </p:nvSpPr>
          <p:spPr>
            <a:xfrm>
              <a:off x="9571524" y="805460"/>
              <a:ext cx="146743" cy="146743"/>
            </a:xfrm>
            <a:prstGeom prst="ellipse">
              <a:avLst/>
            </a:pr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6" name="شكل بيضاوي 15">
              <a:extLst>
                <a:ext uri="{FF2B5EF4-FFF2-40B4-BE49-F238E27FC236}">
                  <a16:creationId xmlns:a16="http://schemas.microsoft.com/office/drawing/2014/main" id="{C3669385-2485-CA47-C4CC-33220B021737}"/>
                </a:ext>
              </a:extLst>
            </p:cNvPr>
            <p:cNvSpPr/>
            <p:nvPr userDrawn="1"/>
          </p:nvSpPr>
          <p:spPr>
            <a:xfrm>
              <a:off x="2294004" y="826563"/>
              <a:ext cx="91440" cy="9144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7" name="شكل بيضاوي 16">
              <a:extLst>
                <a:ext uri="{FF2B5EF4-FFF2-40B4-BE49-F238E27FC236}">
                  <a16:creationId xmlns:a16="http://schemas.microsoft.com/office/drawing/2014/main" id="{DB7F3E31-5C34-0AF4-FA91-457EEFB466F2}"/>
                </a:ext>
              </a:extLst>
            </p:cNvPr>
            <p:cNvSpPr/>
            <p:nvPr userDrawn="1"/>
          </p:nvSpPr>
          <p:spPr>
            <a:xfrm>
              <a:off x="2269180" y="805460"/>
              <a:ext cx="146743" cy="146743"/>
            </a:xfrm>
            <a:prstGeom prst="ellipse">
              <a:avLst/>
            </a:pr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2169F3EA-9EC2-5D58-ED15-C1807358F780}"/>
              </a:ext>
            </a:extLst>
          </p:cNvPr>
          <p:cNvSpPr/>
          <p:nvPr userDrawn="1"/>
        </p:nvSpPr>
        <p:spPr>
          <a:xfrm>
            <a:off x="5617760" y="1012913"/>
            <a:ext cx="943182" cy="60150"/>
          </a:xfrm>
          <a:prstGeom prst="rect">
            <a:avLst/>
          </a:prstGeom>
          <a:solidFill>
            <a:srgbClr val="ED7D31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FCD0E274-E0EA-CA5D-AFCA-73B27B56CBB2}"/>
              </a:ext>
            </a:extLst>
          </p:cNvPr>
          <p:cNvSpPr/>
          <p:nvPr userDrawn="1"/>
        </p:nvSpPr>
        <p:spPr>
          <a:xfrm>
            <a:off x="5617760" y="1163520"/>
            <a:ext cx="948947" cy="67823"/>
          </a:xfrm>
          <a:prstGeom prst="rect">
            <a:avLst/>
          </a:prstGeom>
          <a:solidFill>
            <a:srgbClr val="ED7D31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0" name="Google Shape;151;p6">
            <a:extLst>
              <a:ext uri="{FF2B5EF4-FFF2-40B4-BE49-F238E27FC236}">
                <a16:creationId xmlns:a16="http://schemas.microsoft.com/office/drawing/2014/main" id="{481FCD63-C513-E1A8-5CA5-6051CC8AE4FB}"/>
              </a:ext>
            </a:extLst>
          </p:cNvPr>
          <p:cNvSpPr/>
          <p:nvPr userDrawn="1"/>
        </p:nvSpPr>
        <p:spPr>
          <a:xfrm>
            <a:off x="2203397" y="1001409"/>
            <a:ext cx="7758954" cy="913308"/>
          </a:xfrm>
          <a:prstGeom prst="roundRect">
            <a:avLst>
              <a:gd name="adj" fmla="val 16667"/>
            </a:avLst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400" b="1" dirty="0">
                <a:solidFill>
                  <a:schemeClr val="lt1"/>
                </a:solidFill>
                <a:latin typeface="Sakkal Majalla"/>
                <a:ea typeface="Sakkal Majalla"/>
                <a:cs typeface="Sakkal Majalla"/>
                <a:sym typeface="Sakkal Majalla"/>
              </a:rPr>
              <a:t>مراجعة الدرس السابق</a:t>
            </a:r>
            <a:endParaRPr dirty="0"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ADDE1015-71C6-9FD9-49DD-8EAD285B70ED}"/>
              </a:ext>
            </a:extLst>
          </p:cNvPr>
          <p:cNvSpPr/>
          <p:nvPr userDrawn="1"/>
        </p:nvSpPr>
        <p:spPr>
          <a:xfrm>
            <a:off x="5610146" y="977735"/>
            <a:ext cx="954778" cy="61127"/>
          </a:xfrm>
          <a:prstGeom prst="rect">
            <a:avLst/>
          </a:prstGeom>
          <a:solidFill>
            <a:srgbClr val="ED7D31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2" name="صورة 21">
            <a:extLst>
              <a:ext uri="{FF2B5EF4-FFF2-40B4-BE49-F238E27FC236}">
                <a16:creationId xmlns:a16="http://schemas.microsoft.com/office/drawing/2014/main" id="{79F74E89-7F40-3B8F-E1FD-98D615239C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13" t="33363" r="20364" b="22192"/>
          <a:stretch/>
        </p:blipFill>
        <p:spPr>
          <a:xfrm>
            <a:off x="5604157" y="17782"/>
            <a:ext cx="983686" cy="1091923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ED35C1BD-AA6E-456C-DCBB-17EBAC4EE9A8}"/>
              </a:ext>
            </a:extLst>
          </p:cNvPr>
          <p:cNvSpPr txBox="1"/>
          <p:nvPr userDrawn="1"/>
        </p:nvSpPr>
        <p:spPr>
          <a:xfrm>
            <a:off x="-96120" y="6431522"/>
            <a:ext cx="3375708" cy="4308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200" dirty="0"/>
              <a:t>الـتـنـبـؤ بـاسـتـخـدام إكـسـل 1  </a:t>
            </a:r>
          </a:p>
        </p:txBody>
      </p:sp>
    </p:spTree>
    <p:extLst>
      <p:ext uri="{BB962C8B-B14F-4D97-AF65-F5344CB8AC3E}">
        <p14:creationId xmlns:p14="http://schemas.microsoft.com/office/powerpoint/2010/main" val="249580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53DAB828-FFD2-58DE-4B94-D1446AE6DA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8" b="71781"/>
          <a:stretch/>
        </p:blipFill>
        <p:spPr>
          <a:xfrm flipV="1">
            <a:off x="0" y="-12872"/>
            <a:ext cx="12192000" cy="1521912"/>
          </a:xfrm>
          <a:prstGeom prst="rect">
            <a:avLst/>
          </a:prstGeom>
        </p:spPr>
      </p:pic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CC884369-4825-8CB1-ED9C-30DB2D268CC5}"/>
              </a:ext>
            </a:extLst>
          </p:cNvPr>
          <p:cNvSpPr/>
          <p:nvPr userDrawn="1"/>
        </p:nvSpPr>
        <p:spPr>
          <a:xfrm>
            <a:off x="5474167" y="16878"/>
            <a:ext cx="1236134" cy="1236134"/>
          </a:xfrm>
          <a:prstGeom prst="ellipse">
            <a:avLst/>
          </a:prstGeom>
          <a:solidFill>
            <a:srgbClr val="ED7D3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141F39E6-16F0-6DB9-6707-69E7C8F917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08"/>
          <a:stretch/>
        </p:blipFill>
        <p:spPr>
          <a:xfrm>
            <a:off x="0" y="5336088"/>
            <a:ext cx="12192000" cy="1521912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D228A942-83BC-8085-3B33-673C5A99DE09}"/>
              </a:ext>
            </a:extLst>
          </p:cNvPr>
          <p:cNvSpPr txBox="1"/>
          <p:nvPr userDrawn="1"/>
        </p:nvSpPr>
        <p:spPr>
          <a:xfrm>
            <a:off x="8990421" y="6421575"/>
            <a:ext cx="3204660" cy="4308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200" dirty="0"/>
              <a:t>الــــــوحـــــــدة الأولــــــــــى</a:t>
            </a:r>
          </a:p>
        </p:txBody>
      </p:sp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8BBC4295-4FBD-3EAE-A904-9930564D8D87}"/>
              </a:ext>
            </a:extLst>
          </p:cNvPr>
          <p:cNvGrpSpPr/>
          <p:nvPr userDrawn="1"/>
        </p:nvGrpSpPr>
        <p:grpSpPr>
          <a:xfrm>
            <a:off x="2174060" y="1022112"/>
            <a:ext cx="7811589" cy="849083"/>
            <a:chOff x="2061242" y="345515"/>
            <a:chExt cx="7811589" cy="849083"/>
          </a:xfrm>
        </p:grpSpPr>
        <p:sp>
          <p:nvSpPr>
            <p:cNvPr id="11" name="Text Placeholder 1">
              <a:extLst>
                <a:ext uri="{FF2B5EF4-FFF2-40B4-BE49-F238E27FC236}">
                  <a16:creationId xmlns:a16="http://schemas.microsoft.com/office/drawing/2014/main" id="{2F2DBF32-1349-54F2-4161-77E7E1B6F568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061242" y="482025"/>
              <a:ext cx="7811589" cy="576064"/>
            </a:xfrm>
            <a:prstGeom prst="rect">
              <a:avLst/>
            </a:prstGeom>
          </p:spPr>
          <p:txBody>
            <a:bodyPr vert="horz" lIns="91440" tIns="45720" rIns="91440" bIns="45720" rtlCol="1" anchor="ctr"/>
            <a:lstStyle>
              <a:defPPr>
                <a:defRPr lang="ar-SA"/>
              </a:defPPr>
              <a:lvl1pPr marL="0" algn="r" defTabSz="914400" rtl="1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endParaRPr>
            </a:p>
          </p:txBody>
        </p:sp>
        <p:sp>
          <p:nvSpPr>
            <p:cNvPr id="12" name="مستطيل: زوايا مستديرة 11">
              <a:extLst>
                <a:ext uri="{FF2B5EF4-FFF2-40B4-BE49-F238E27FC236}">
                  <a16:creationId xmlns:a16="http://schemas.microsoft.com/office/drawing/2014/main" id="{6425E405-A705-D886-7DCC-570FD58E36E0}"/>
                </a:ext>
              </a:extLst>
            </p:cNvPr>
            <p:cNvSpPr/>
            <p:nvPr userDrawn="1"/>
          </p:nvSpPr>
          <p:spPr>
            <a:xfrm>
              <a:off x="2130911" y="345515"/>
              <a:ext cx="7741919" cy="849083"/>
            </a:xfrm>
            <a:prstGeom prst="roundRect">
              <a:avLst/>
            </a:prstGeom>
            <a:solidFill>
              <a:srgbClr val="ED7D3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sp>
          <p:nvSpPr>
            <p:cNvPr id="13" name="شكل بيضاوي 12">
              <a:extLst>
                <a:ext uri="{FF2B5EF4-FFF2-40B4-BE49-F238E27FC236}">
                  <a16:creationId xmlns:a16="http://schemas.microsoft.com/office/drawing/2014/main" id="{496121CD-9C04-87E3-A3C0-F16A06FBFF43}"/>
                </a:ext>
              </a:extLst>
            </p:cNvPr>
            <p:cNvSpPr/>
            <p:nvPr userDrawn="1"/>
          </p:nvSpPr>
          <p:spPr>
            <a:xfrm>
              <a:off x="9596348" y="826563"/>
              <a:ext cx="91440" cy="9144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4" name="شكل بيضاوي 13">
              <a:extLst>
                <a:ext uri="{FF2B5EF4-FFF2-40B4-BE49-F238E27FC236}">
                  <a16:creationId xmlns:a16="http://schemas.microsoft.com/office/drawing/2014/main" id="{34837BA7-A822-5349-8C97-5CB45DF6BC4A}"/>
                </a:ext>
              </a:extLst>
            </p:cNvPr>
            <p:cNvSpPr/>
            <p:nvPr userDrawn="1"/>
          </p:nvSpPr>
          <p:spPr>
            <a:xfrm>
              <a:off x="9571524" y="805460"/>
              <a:ext cx="146743" cy="146743"/>
            </a:xfrm>
            <a:prstGeom prst="ellipse">
              <a:avLst/>
            </a:pr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5" name="شكل بيضاوي 14">
              <a:extLst>
                <a:ext uri="{FF2B5EF4-FFF2-40B4-BE49-F238E27FC236}">
                  <a16:creationId xmlns:a16="http://schemas.microsoft.com/office/drawing/2014/main" id="{8134CA7A-82C0-1A57-5EAF-EBA8505961DA}"/>
                </a:ext>
              </a:extLst>
            </p:cNvPr>
            <p:cNvSpPr/>
            <p:nvPr userDrawn="1"/>
          </p:nvSpPr>
          <p:spPr>
            <a:xfrm>
              <a:off x="2294004" y="826563"/>
              <a:ext cx="91440" cy="9144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6" name="شكل بيضاوي 15">
              <a:extLst>
                <a:ext uri="{FF2B5EF4-FFF2-40B4-BE49-F238E27FC236}">
                  <a16:creationId xmlns:a16="http://schemas.microsoft.com/office/drawing/2014/main" id="{8E766E64-5917-F1D4-489C-C4870B10B8A4}"/>
                </a:ext>
              </a:extLst>
            </p:cNvPr>
            <p:cNvSpPr/>
            <p:nvPr userDrawn="1"/>
          </p:nvSpPr>
          <p:spPr>
            <a:xfrm>
              <a:off x="2269180" y="805460"/>
              <a:ext cx="146743" cy="146743"/>
            </a:xfrm>
            <a:prstGeom prst="ellipse">
              <a:avLst/>
            </a:pr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20D315F0-8D56-76A4-FAFA-E796ED32AD9B}"/>
              </a:ext>
            </a:extLst>
          </p:cNvPr>
          <p:cNvSpPr/>
          <p:nvPr userDrawn="1"/>
        </p:nvSpPr>
        <p:spPr>
          <a:xfrm>
            <a:off x="5617760" y="1012913"/>
            <a:ext cx="943182" cy="60150"/>
          </a:xfrm>
          <a:prstGeom prst="rect">
            <a:avLst/>
          </a:prstGeom>
          <a:solidFill>
            <a:srgbClr val="ED7D31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176D1CF7-A94B-A8E8-9CBC-AACB9AF7DBC7}"/>
              </a:ext>
            </a:extLst>
          </p:cNvPr>
          <p:cNvSpPr/>
          <p:nvPr userDrawn="1"/>
        </p:nvSpPr>
        <p:spPr>
          <a:xfrm>
            <a:off x="5617760" y="1163520"/>
            <a:ext cx="948947" cy="67823"/>
          </a:xfrm>
          <a:prstGeom prst="rect">
            <a:avLst/>
          </a:prstGeom>
          <a:solidFill>
            <a:srgbClr val="ED7D31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Google Shape;151;p6">
            <a:extLst>
              <a:ext uri="{FF2B5EF4-FFF2-40B4-BE49-F238E27FC236}">
                <a16:creationId xmlns:a16="http://schemas.microsoft.com/office/drawing/2014/main" id="{D1BC3AC8-7022-46CC-E787-9F49440CFB70}"/>
              </a:ext>
            </a:extLst>
          </p:cNvPr>
          <p:cNvSpPr/>
          <p:nvPr userDrawn="1"/>
        </p:nvSpPr>
        <p:spPr>
          <a:xfrm>
            <a:off x="2203397" y="1001409"/>
            <a:ext cx="7758954" cy="913308"/>
          </a:xfrm>
          <a:prstGeom prst="roundRect">
            <a:avLst>
              <a:gd name="adj" fmla="val 16667"/>
            </a:avLst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400" b="1" dirty="0">
                <a:solidFill>
                  <a:schemeClr val="lt1"/>
                </a:solidFill>
                <a:latin typeface="Sakkal Majalla"/>
                <a:ea typeface="Sakkal Majalla"/>
                <a:cs typeface="Sakkal Majalla"/>
                <a:sym typeface="Sakkal Majalla"/>
              </a:rPr>
              <a:t>الدرس السابق</a:t>
            </a:r>
            <a:endParaRPr dirty="0"/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24685B12-397C-2DA4-C0D5-8A912AE6E99A}"/>
              </a:ext>
            </a:extLst>
          </p:cNvPr>
          <p:cNvSpPr/>
          <p:nvPr userDrawn="1"/>
        </p:nvSpPr>
        <p:spPr>
          <a:xfrm>
            <a:off x="5610146" y="977735"/>
            <a:ext cx="954778" cy="61127"/>
          </a:xfrm>
          <a:prstGeom prst="rect">
            <a:avLst/>
          </a:prstGeom>
          <a:solidFill>
            <a:srgbClr val="ED7D31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7" name="صورة 26">
            <a:extLst>
              <a:ext uri="{FF2B5EF4-FFF2-40B4-BE49-F238E27FC236}">
                <a16:creationId xmlns:a16="http://schemas.microsoft.com/office/drawing/2014/main" id="{A7F8DE89-93DC-1DEA-5578-28B8DEDE47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97" t="34164" b="34164"/>
          <a:stretch/>
        </p:blipFill>
        <p:spPr>
          <a:xfrm>
            <a:off x="5499071" y="55224"/>
            <a:ext cx="1106695" cy="1059876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176598C0-39D6-4334-5F3C-3C1700475985}"/>
              </a:ext>
            </a:extLst>
          </p:cNvPr>
          <p:cNvSpPr txBox="1"/>
          <p:nvPr userDrawn="1"/>
        </p:nvSpPr>
        <p:spPr>
          <a:xfrm>
            <a:off x="-96120" y="6431522"/>
            <a:ext cx="3375708" cy="4308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200" dirty="0"/>
              <a:t>الـتـنـبـؤ بـاسـتـخـدام إكـسـل 1  </a:t>
            </a:r>
          </a:p>
        </p:txBody>
      </p:sp>
    </p:spTree>
    <p:extLst>
      <p:ext uri="{BB962C8B-B14F-4D97-AF65-F5344CB8AC3E}">
        <p14:creationId xmlns:p14="http://schemas.microsoft.com/office/powerpoint/2010/main" val="1932216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7065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صورة 13">
            <a:extLst>
              <a:ext uri="{FF2B5EF4-FFF2-40B4-BE49-F238E27FC236}">
                <a16:creationId xmlns:a16="http://schemas.microsoft.com/office/drawing/2014/main" id="{1E7784B7-525B-0940-3AED-042D43C58F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263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A80EFC56-4AA1-1AEE-B6D9-2CB688BD39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8" b="71781"/>
          <a:stretch/>
        </p:blipFill>
        <p:spPr>
          <a:xfrm flipV="1">
            <a:off x="0" y="-12872"/>
            <a:ext cx="12192000" cy="1521912"/>
          </a:xfrm>
          <a:prstGeom prst="rect">
            <a:avLst/>
          </a:prstGeom>
        </p:spPr>
      </p:pic>
      <p:sp>
        <p:nvSpPr>
          <p:cNvPr id="8" name="شكل بيضاوي 7">
            <a:extLst>
              <a:ext uri="{FF2B5EF4-FFF2-40B4-BE49-F238E27FC236}">
                <a16:creationId xmlns:a16="http://schemas.microsoft.com/office/drawing/2014/main" id="{39B576DA-1B7F-748B-C81B-EA4A2DBD8CAA}"/>
              </a:ext>
            </a:extLst>
          </p:cNvPr>
          <p:cNvSpPr/>
          <p:nvPr userDrawn="1"/>
        </p:nvSpPr>
        <p:spPr>
          <a:xfrm>
            <a:off x="5474167" y="16878"/>
            <a:ext cx="1236134" cy="1236134"/>
          </a:xfrm>
          <a:prstGeom prst="ellipse">
            <a:avLst/>
          </a:prstGeom>
          <a:solidFill>
            <a:srgbClr val="ED7D3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896AA212-9DC0-EC7A-67AC-A84113B576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08"/>
          <a:stretch/>
        </p:blipFill>
        <p:spPr>
          <a:xfrm>
            <a:off x="0" y="5336088"/>
            <a:ext cx="12192000" cy="1521912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1B5A032D-8255-4ABB-77F8-61FCC7850F0E}"/>
              </a:ext>
            </a:extLst>
          </p:cNvPr>
          <p:cNvSpPr txBox="1"/>
          <p:nvPr userDrawn="1"/>
        </p:nvSpPr>
        <p:spPr>
          <a:xfrm>
            <a:off x="8990421" y="6421575"/>
            <a:ext cx="3204660" cy="4308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200" dirty="0"/>
              <a:t>الــــــوحـــــــدة الأولــــــــــى</a:t>
            </a:r>
          </a:p>
        </p:txBody>
      </p:sp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3C955A91-2D5E-0A8C-22C4-5B9563EFB324}"/>
              </a:ext>
            </a:extLst>
          </p:cNvPr>
          <p:cNvGrpSpPr/>
          <p:nvPr userDrawn="1"/>
        </p:nvGrpSpPr>
        <p:grpSpPr>
          <a:xfrm>
            <a:off x="2174060" y="1022112"/>
            <a:ext cx="7811589" cy="849083"/>
            <a:chOff x="2061242" y="345515"/>
            <a:chExt cx="7811589" cy="849083"/>
          </a:xfrm>
        </p:grpSpPr>
        <p:sp>
          <p:nvSpPr>
            <p:cNvPr id="12" name="Text Placeholder 1">
              <a:extLst>
                <a:ext uri="{FF2B5EF4-FFF2-40B4-BE49-F238E27FC236}">
                  <a16:creationId xmlns:a16="http://schemas.microsoft.com/office/drawing/2014/main" id="{97C9FA7E-7FB7-8D3A-A694-AE566655FF5D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061242" y="482025"/>
              <a:ext cx="7811589" cy="576064"/>
            </a:xfrm>
            <a:prstGeom prst="rect">
              <a:avLst/>
            </a:prstGeom>
          </p:spPr>
          <p:txBody>
            <a:bodyPr vert="horz" lIns="91440" tIns="45720" rIns="91440" bIns="45720" rtlCol="1" anchor="ctr"/>
            <a:lstStyle>
              <a:defPPr>
                <a:defRPr lang="ar-SA"/>
              </a:defPPr>
              <a:lvl1pPr marL="0" algn="r" defTabSz="914400" rtl="1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endParaRPr>
            </a:p>
          </p:txBody>
        </p:sp>
        <p:sp>
          <p:nvSpPr>
            <p:cNvPr id="13" name="مستطيل: زوايا مستديرة 12">
              <a:extLst>
                <a:ext uri="{FF2B5EF4-FFF2-40B4-BE49-F238E27FC236}">
                  <a16:creationId xmlns:a16="http://schemas.microsoft.com/office/drawing/2014/main" id="{01DBFB8F-53B0-717A-8DD8-D9BE19F7D8E4}"/>
                </a:ext>
              </a:extLst>
            </p:cNvPr>
            <p:cNvSpPr/>
            <p:nvPr userDrawn="1"/>
          </p:nvSpPr>
          <p:spPr>
            <a:xfrm>
              <a:off x="2130911" y="345515"/>
              <a:ext cx="7741919" cy="849083"/>
            </a:xfrm>
            <a:prstGeom prst="roundRect">
              <a:avLst/>
            </a:prstGeom>
            <a:solidFill>
              <a:srgbClr val="ED7D3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sp>
          <p:nvSpPr>
            <p:cNvPr id="14" name="شكل بيضاوي 13">
              <a:extLst>
                <a:ext uri="{FF2B5EF4-FFF2-40B4-BE49-F238E27FC236}">
                  <a16:creationId xmlns:a16="http://schemas.microsoft.com/office/drawing/2014/main" id="{1BFD8005-C9D9-16B7-F129-9011D236C8B4}"/>
                </a:ext>
              </a:extLst>
            </p:cNvPr>
            <p:cNvSpPr/>
            <p:nvPr userDrawn="1"/>
          </p:nvSpPr>
          <p:spPr>
            <a:xfrm>
              <a:off x="9596348" y="826563"/>
              <a:ext cx="91440" cy="9144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5" name="شكل بيضاوي 14">
              <a:extLst>
                <a:ext uri="{FF2B5EF4-FFF2-40B4-BE49-F238E27FC236}">
                  <a16:creationId xmlns:a16="http://schemas.microsoft.com/office/drawing/2014/main" id="{BC75DE5E-3A6F-0F54-87D8-6A52A222C876}"/>
                </a:ext>
              </a:extLst>
            </p:cNvPr>
            <p:cNvSpPr/>
            <p:nvPr userDrawn="1"/>
          </p:nvSpPr>
          <p:spPr>
            <a:xfrm>
              <a:off x="9571524" y="805460"/>
              <a:ext cx="146743" cy="146743"/>
            </a:xfrm>
            <a:prstGeom prst="ellipse">
              <a:avLst/>
            </a:pr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6" name="شكل بيضاوي 15">
              <a:extLst>
                <a:ext uri="{FF2B5EF4-FFF2-40B4-BE49-F238E27FC236}">
                  <a16:creationId xmlns:a16="http://schemas.microsoft.com/office/drawing/2014/main" id="{8E109993-5E0B-E3EF-971E-B88B5A24A514}"/>
                </a:ext>
              </a:extLst>
            </p:cNvPr>
            <p:cNvSpPr/>
            <p:nvPr userDrawn="1"/>
          </p:nvSpPr>
          <p:spPr>
            <a:xfrm>
              <a:off x="2294004" y="826563"/>
              <a:ext cx="91440" cy="9144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7" name="شكل بيضاوي 16">
              <a:extLst>
                <a:ext uri="{FF2B5EF4-FFF2-40B4-BE49-F238E27FC236}">
                  <a16:creationId xmlns:a16="http://schemas.microsoft.com/office/drawing/2014/main" id="{4614F90E-11BE-3106-CC1A-97B1B436832E}"/>
                </a:ext>
              </a:extLst>
            </p:cNvPr>
            <p:cNvSpPr/>
            <p:nvPr userDrawn="1"/>
          </p:nvSpPr>
          <p:spPr>
            <a:xfrm>
              <a:off x="2269180" y="805460"/>
              <a:ext cx="146743" cy="146743"/>
            </a:xfrm>
            <a:prstGeom prst="ellipse">
              <a:avLst/>
            </a:pr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168CBDB4-0E75-A56C-4A51-1450C73AF12C}"/>
              </a:ext>
            </a:extLst>
          </p:cNvPr>
          <p:cNvSpPr/>
          <p:nvPr userDrawn="1"/>
        </p:nvSpPr>
        <p:spPr>
          <a:xfrm>
            <a:off x="5617760" y="1012913"/>
            <a:ext cx="943182" cy="60150"/>
          </a:xfrm>
          <a:prstGeom prst="rect">
            <a:avLst/>
          </a:prstGeom>
          <a:solidFill>
            <a:srgbClr val="ED7D31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9E89B078-A179-4582-87BE-3D60ADE216B4}"/>
              </a:ext>
            </a:extLst>
          </p:cNvPr>
          <p:cNvSpPr/>
          <p:nvPr userDrawn="1"/>
        </p:nvSpPr>
        <p:spPr>
          <a:xfrm>
            <a:off x="5617760" y="1163520"/>
            <a:ext cx="948947" cy="67823"/>
          </a:xfrm>
          <a:prstGeom prst="rect">
            <a:avLst/>
          </a:prstGeom>
          <a:solidFill>
            <a:srgbClr val="ED7D31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0" name="Google Shape;151;p6">
            <a:extLst>
              <a:ext uri="{FF2B5EF4-FFF2-40B4-BE49-F238E27FC236}">
                <a16:creationId xmlns:a16="http://schemas.microsoft.com/office/drawing/2014/main" id="{59F8118D-E8F5-3057-0732-1DACA5A7A5E7}"/>
              </a:ext>
            </a:extLst>
          </p:cNvPr>
          <p:cNvSpPr/>
          <p:nvPr userDrawn="1"/>
        </p:nvSpPr>
        <p:spPr>
          <a:xfrm>
            <a:off x="2203397" y="1001409"/>
            <a:ext cx="7758954" cy="913308"/>
          </a:xfrm>
          <a:prstGeom prst="roundRect">
            <a:avLst>
              <a:gd name="adj" fmla="val 16667"/>
            </a:avLst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400" b="1" dirty="0">
                <a:solidFill>
                  <a:schemeClr val="lt1"/>
                </a:solidFill>
                <a:latin typeface="Sakkal Majalla"/>
                <a:ea typeface="Sakkal Majalla"/>
                <a:cs typeface="Sakkal Majalla"/>
                <a:sym typeface="Sakkal Majalla"/>
              </a:rPr>
              <a:t>تــــــــذكّــــــــــــــرِي</a:t>
            </a:r>
            <a:endParaRPr dirty="0"/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E9AA19C4-42D7-3962-DA90-684039BB91AC}"/>
              </a:ext>
            </a:extLst>
          </p:cNvPr>
          <p:cNvSpPr/>
          <p:nvPr userDrawn="1"/>
        </p:nvSpPr>
        <p:spPr>
          <a:xfrm>
            <a:off x="5610146" y="977735"/>
            <a:ext cx="954778" cy="61127"/>
          </a:xfrm>
          <a:prstGeom prst="rect">
            <a:avLst/>
          </a:prstGeom>
          <a:solidFill>
            <a:srgbClr val="ED7D31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4" name="صورة 23">
            <a:extLst>
              <a:ext uri="{FF2B5EF4-FFF2-40B4-BE49-F238E27FC236}">
                <a16:creationId xmlns:a16="http://schemas.microsoft.com/office/drawing/2014/main" id="{A362F8AA-5910-7FD4-0118-955BE90A2D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7" t="2857" r="51036" b="50000"/>
          <a:stretch/>
        </p:blipFill>
        <p:spPr>
          <a:xfrm>
            <a:off x="5702887" y="64284"/>
            <a:ext cx="797476" cy="935428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5C38B59B-3215-BB30-FFDE-82834B2469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4286" t="13768" r="33893" b="5715"/>
          <a:stretch/>
        </p:blipFill>
        <p:spPr>
          <a:xfrm>
            <a:off x="5473508" y="4968972"/>
            <a:ext cx="1244984" cy="1771966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8758D1F4-A351-CF61-CCAF-C922C4D10053}"/>
              </a:ext>
            </a:extLst>
          </p:cNvPr>
          <p:cNvSpPr txBox="1"/>
          <p:nvPr userDrawn="1"/>
        </p:nvSpPr>
        <p:spPr>
          <a:xfrm>
            <a:off x="-96120" y="6431522"/>
            <a:ext cx="3375708" cy="4308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200" dirty="0"/>
              <a:t>الـتـنـبـؤ بـاسـتـخـدام إكـسـل 1  </a:t>
            </a:r>
          </a:p>
        </p:txBody>
      </p:sp>
    </p:spTree>
    <p:extLst>
      <p:ext uri="{BB962C8B-B14F-4D97-AF65-F5344CB8AC3E}">
        <p14:creationId xmlns:p14="http://schemas.microsoft.com/office/powerpoint/2010/main" val="838683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محتوى الدر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4A9CCEA6-88C2-2705-2935-7F7EDDC3B8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656A359D-EE50-B03A-DBED-12ABAF38F89B}"/>
              </a:ext>
            </a:extLst>
          </p:cNvPr>
          <p:cNvSpPr txBox="1"/>
          <p:nvPr userDrawn="1"/>
        </p:nvSpPr>
        <p:spPr>
          <a:xfrm>
            <a:off x="8990421" y="6421575"/>
            <a:ext cx="3204660" cy="4308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200" dirty="0"/>
              <a:t>الــــــوحـــــــدة الأولــــــــــى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64637D87-E45A-78A0-F2AE-636F2A7FA144}"/>
              </a:ext>
            </a:extLst>
          </p:cNvPr>
          <p:cNvSpPr txBox="1"/>
          <p:nvPr userDrawn="1"/>
        </p:nvSpPr>
        <p:spPr>
          <a:xfrm>
            <a:off x="-96120" y="6431522"/>
            <a:ext cx="3375708" cy="4308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200" dirty="0"/>
              <a:t>الـتـنـبـؤ بـاسـتـخـدام إكـسـل 1  </a:t>
            </a:r>
          </a:p>
        </p:txBody>
      </p:sp>
    </p:spTree>
    <p:extLst>
      <p:ext uri="{BB962C8B-B14F-4D97-AF65-F5344CB8AC3E}">
        <p14:creationId xmlns:p14="http://schemas.microsoft.com/office/powerpoint/2010/main" val="3292970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الأنشط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30A2E933-2524-FD16-8B20-714C3C71F6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17D9A7C-EF86-37D6-6CD0-57D9FF71C8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8509" t="19238" r="27055" b="20953"/>
          <a:stretch/>
        </p:blipFill>
        <p:spPr>
          <a:xfrm>
            <a:off x="8675380" y="326818"/>
            <a:ext cx="603251" cy="456724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684CD7C3-5A1E-E517-CFC0-75A419D88C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20318" t="27879" r="55305" b="27273"/>
          <a:stretch/>
        </p:blipFill>
        <p:spPr>
          <a:xfrm>
            <a:off x="5852296" y="336078"/>
            <a:ext cx="453541" cy="469350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93885BA5-54D2-E369-916A-A15930A56B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70000" t="23838" r="8977" b="31314"/>
          <a:stretch/>
        </p:blipFill>
        <p:spPr>
          <a:xfrm>
            <a:off x="3022934" y="336078"/>
            <a:ext cx="363133" cy="435760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C7B6779E-B751-06B3-46BB-73A598294E77}"/>
              </a:ext>
            </a:extLst>
          </p:cNvPr>
          <p:cNvSpPr txBox="1"/>
          <p:nvPr userDrawn="1"/>
        </p:nvSpPr>
        <p:spPr>
          <a:xfrm>
            <a:off x="8990421" y="6421575"/>
            <a:ext cx="3204660" cy="4308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200" dirty="0"/>
              <a:t>الــــــوحـــــــدة الأولــــــــــى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D6FB0734-8527-6819-CB1F-487B138969B3}"/>
              </a:ext>
            </a:extLst>
          </p:cNvPr>
          <p:cNvSpPr txBox="1"/>
          <p:nvPr userDrawn="1"/>
        </p:nvSpPr>
        <p:spPr>
          <a:xfrm>
            <a:off x="-96120" y="6431522"/>
            <a:ext cx="3375708" cy="4308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200" dirty="0"/>
              <a:t>الـتـنـبـؤ بـاسـتـخـدام إكـسـل 1  </a:t>
            </a:r>
          </a:p>
        </p:txBody>
      </p:sp>
    </p:spTree>
    <p:extLst>
      <p:ext uri="{BB962C8B-B14F-4D97-AF65-F5344CB8AC3E}">
        <p14:creationId xmlns:p14="http://schemas.microsoft.com/office/powerpoint/2010/main" val="4173513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19B9528E-3DC9-0806-A796-5AC3DC68DB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08" t="67809" r="-1"/>
          <a:stretch/>
        </p:blipFill>
        <p:spPr>
          <a:xfrm rot="16200000">
            <a:off x="9174480" y="875211"/>
            <a:ext cx="3827417" cy="2207623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D7DDAF15-E370-4FAB-B6A1-8AB0957F62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08" t="67809" r="-1"/>
          <a:stretch/>
        </p:blipFill>
        <p:spPr>
          <a:xfrm rot="5400000" flipV="1">
            <a:off x="9174480" y="3770811"/>
            <a:ext cx="3827417" cy="2207623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916BCFBE-3046-458B-AC23-92063FD926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79" b="75732"/>
          <a:stretch/>
        </p:blipFill>
        <p:spPr>
          <a:xfrm rot="5400000" flipH="1">
            <a:off x="-272753" y="338319"/>
            <a:ext cx="1502426" cy="860958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12E6C87C-1928-AD79-3723-53F44BCFB3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79" b="75732"/>
          <a:stretch/>
        </p:blipFill>
        <p:spPr>
          <a:xfrm rot="16200000" flipH="1" flipV="1">
            <a:off x="-271160" y="5680035"/>
            <a:ext cx="1502426" cy="860958"/>
          </a:xfrm>
          <a:prstGeom prst="rect">
            <a:avLst/>
          </a:prstGeom>
        </p:spPr>
      </p:pic>
      <p:grpSp>
        <p:nvGrpSpPr>
          <p:cNvPr id="24" name="مجموعة 23">
            <a:extLst>
              <a:ext uri="{FF2B5EF4-FFF2-40B4-BE49-F238E27FC236}">
                <a16:creationId xmlns:a16="http://schemas.microsoft.com/office/drawing/2014/main" id="{525271DE-2650-3431-1767-93AE6041F5FE}"/>
              </a:ext>
            </a:extLst>
          </p:cNvPr>
          <p:cNvGrpSpPr/>
          <p:nvPr userDrawn="1"/>
        </p:nvGrpSpPr>
        <p:grpSpPr>
          <a:xfrm rot="5400000">
            <a:off x="-1712648" y="3181921"/>
            <a:ext cx="4588191" cy="490138"/>
            <a:chOff x="2061242" y="345515"/>
            <a:chExt cx="7811589" cy="849083"/>
          </a:xfrm>
        </p:grpSpPr>
        <p:sp>
          <p:nvSpPr>
            <p:cNvPr id="25" name="Text Placeholder 1">
              <a:extLst>
                <a:ext uri="{FF2B5EF4-FFF2-40B4-BE49-F238E27FC236}">
                  <a16:creationId xmlns:a16="http://schemas.microsoft.com/office/drawing/2014/main" id="{8C271561-DE75-DE2A-3EDE-CCEB16478A26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061242" y="482025"/>
              <a:ext cx="7811589" cy="576064"/>
            </a:xfrm>
            <a:prstGeom prst="rect">
              <a:avLst/>
            </a:prstGeom>
          </p:spPr>
          <p:txBody>
            <a:bodyPr vert="horz" lIns="91440" tIns="45720" rIns="91440" bIns="45720" rtlCol="1" anchor="ctr"/>
            <a:lstStyle>
              <a:defPPr>
                <a:defRPr lang="ar-SA"/>
              </a:defPPr>
              <a:lvl1pPr marL="0" algn="r" defTabSz="914400" rtl="1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endParaRPr>
            </a:p>
          </p:txBody>
        </p:sp>
        <p:sp>
          <p:nvSpPr>
            <p:cNvPr id="26" name="مستطيل: زوايا مستديرة 25">
              <a:extLst>
                <a:ext uri="{FF2B5EF4-FFF2-40B4-BE49-F238E27FC236}">
                  <a16:creationId xmlns:a16="http://schemas.microsoft.com/office/drawing/2014/main" id="{7D38CA03-4CA2-0375-20C9-78CA5F0D9212}"/>
                </a:ext>
              </a:extLst>
            </p:cNvPr>
            <p:cNvSpPr/>
            <p:nvPr userDrawn="1"/>
          </p:nvSpPr>
          <p:spPr>
            <a:xfrm>
              <a:off x="2130911" y="345515"/>
              <a:ext cx="7741919" cy="849083"/>
            </a:xfrm>
            <a:prstGeom prst="roundRect">
              <a:avLst/>
            </a:prstGeom>
            <a:solidFill>
              <a:srgbClr val="ED7D3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sp>
          <p:nvSpPr>
            <p:cNvPr id="27" name="شكل بيضاوي 26">
              <a:extLst>
                <a:ext uri="{FF2B5EF4-FFF2-40B4-BE49-F238E27FC236}">
                  <a16:creationId xmlns:a16="http://schemas.microsoft.com/office/drawing/2014/main" id="{5E1080B6-5EF3-E63D-1AB0-40DB2D79EA1C}"/>
                </a:ext>
              </a:extLst>
            </p:cNvPr>
            <p:cNvSpPr/>
            <p:nvPr userDrawn="1"/>
          </p:nvSpPr>
          <p:spPr>
            <a:xfrm>
              <a:off x="9596348" y="826563"/>
              <a:ext cx="91440" cy="9144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8" name="شكل بيضاوي 27">
              <a:extLst>
                <a:ext uri="{FF2B5EF4-FFF2-40B4-BE49-F238E27FC236}">
                  <a16:creationId xmlns:a16="http://schemas.microsoft.com/office/drawing/2014/main" id="{B7FEA547-FABB-3E76-F581-9746A88ED8C4}"/>
                </a:ext>
              </a:extLst>
            </p:cNvPr>
            <p:cNvSpPr/>
            <p:nvPr userDrawn="1"/>
          </p:nvSpPr>
          <p:spPr>
            <a:xfrm>
              <a:off x="9571524" y="805460"/>
              <a:ext cx="146743" cy="146743"/>
            </a:xfrm>
            <a:prstGeom prst="ellipse">
              <a:avLst/>
            </a:pr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9" name="شكل بيضاوي 28">
              <a:extLst>
                <a:ext uri="{FF2B5EF4-FFF2-40B4-BE49-F238E27FC236}">
                  <a16:creationId xmlns:a16="http://schemas.microsoft.com/office/drawing/2014/main" id="{5F0A85B2-173D-66F2-8779-894D8090CA09}"/>
                </a:ext>
              </a:extLst>
            </p:cNvPr>
            <p:cNvSpPr/>
            <p:nvPr userDrawn="1"/>
          </p:nvSpPr>
          <p:spPr>
            <a:xfrm>
              <a:off x="2294003" y="826563"/>
              <a:ext cx="91440" cy="9144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30" name="شكل بيضاوي 29">
              <a:extLst>
                <a:ext uri="{FF2B5EF4-FFF2-40B4-BE49-F238E27FC236}">
                  <a16:creationId xmlns:a16="http://schemas.microsoft.com/office/drawing/2014/main" id="{BF21D423-7A8A-E65B-7744-B56518F168BD}"/>
                </a:ext>
              </a:extLst>
            </p:cNvPr>
            <p:cNvSpPr/>
            <p:nvPr userDrawn="1"/>
          </p:nvSpPr>
          <p:spPr>
            <a:xfrm>
              <a:off x="2269179" y="805460"/>
              <a:ext cx="146743" cy="146743"/>
            </a:xfrm>
            <a:prstGeom prst="ellipse">
              <a:avLst/>
            </a:pr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2" name="مربع نص 1">
            <a:extLst>
              <a:ext uri="{FF2B5EF4-FFF2-40B4-BE49-F238E27FC236}">
                <a16:creationId xmlns:a16="http://schemas.microsoft.com/office/drawing/2014/main" id="{12846AB2-7945-1B87-8847-6F3B86F2AF6D}"/>
              </a:ext>
            </a:extLst>
          </p:cNvPr>
          <p:cNvSpPr txBox="1"/>
          <p:nvPr userDrawn="1"/>
        </p:nvSpPr>
        <p:spPr>
          <a:xfrm rot="16200000">
            <a:off x="10374227" y="1304567"/>
            <a:ext cx="3204660" cy="4308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200" dirty="0"/>
              <a:t>الــــــوحـــــــدة الأولــــــــــى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E38EAF75-C922-49D9-66FD-AA3A97F01C2F}"/>
              </a:ext>
            </a:extLst>
          </p:cNvPr>
          <p:cNvSpPr txBox="1"/>
          <p:nvPr userDrawn="1"/>
        </p:nvSpPr>
        <p:spPr>
          <a:xfrm rot="16200000">
            <a:off x="10325083" y="5125087"/>
            <a:ext cx="3375708" cy="4308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200" dirty="0"/>
              <a:t>الـتـنـبـؤ بـاسـتـخـدام إكـسـل 1  </a:t>
            </a:r>
          </a:p>
        </p:txBody>
      </p:sp>
    </p:spTree>
    <p:extLst>
      <p:ext uri="{BB962C8B-B14F-4D97-AF65-F5344CB8AC3E}">
        <p14:creationId xmlns:p14="http://schemas.microsoft.com/office/powerpoint/2010/main" val="2522118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صورة 29">
            <a:extLst>
              <a:ext uri="{FF2B5EF4-FFF2-40B4-BE49-F238E27FC236}">
                <a16:creationId xmlns:a16="http://schemas.microsoft.com/office/drawing/2014/main" id="{8CBC8C20-8BEB-518C-03DC-5FA664B4E0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79" b="75732"/>
          <a:stretch/>
        </p:blipFill>
        <p:spPr>
          <a:xfrm rot="5400000" flipV="1">
            <a:off x="-780563" y="5106987"/>
            <a:ext cx="2215449" cy="1269552"/>
          </a:xfrm>
          <a:prstGeom prst="rect">
            <a:avLst/>
          </a:prstGeom>
        </p:spPr>
      </p:pic>
      <p:pic>
        <p:nvPicPr>
          <p:cNvPr id="29" name="صورة 28">
            <a:extLst>
              <a:ext uri="{FF2B5EF4-FFF2-40B4-BE49-F238E27FC236}">
                <a16:creationId xmlns:a16="http://schemas.microsoft.com/office/drawing/2014/main" id="{AE8DF473-F1AA-FCDE-4E58-84AF8490F2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79" b="75732"/>
          <a:stretch/>
        </p:blipFill>
        <p:spPr>
          <a:xfrm rot="16200000">
            <a:off x="-772667" y="486010"/>
            <a:ext cx="2215449" cy="1269552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AAEF4F89-B4D1-E3FB-F21B-11E3613E42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36" r="8695" b="73875"/>
          <a:stretch/>
        </p:blipFill>
        <p:spPr>
          <a:xfrm rot="16200000" flipV="1">
            <a:off x="11027804" y="-7835"/>
            <a:ext cx="1243288" cy="1280423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EAB6CFC5-9A4D-B2C1-283D-93F0970EA2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36" r="8695" b="73875"/>
          <a:stretch/>
        </p:blipFill>
        <p:spPr>
          <a:xfrm rot="5400000">
            <a:off x="11027805" y="5596146"/>
            <a:ext cx="1243288" cy="1280423"/>
          </a:xfrm>
          <a:prstGeom prst="rect">
            <a:avLst/>
          </a:prstGeom>
        </p:spPr>
      </p:pic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10BCCB3B-24EB-822D-78A5-39E6F928BAC4}"/>
              </a:ext>
            </a:extLst>
          </p:cNvPr>
          <p:cNvGrpSpPr/>
          <p:nvPr userDrawn="1"/>
        </p:nvGrpSpPr>
        <p:grpSpPr>
          <a:xfrm rot="5400000">
            <a:off x="9238547" y="3121154"/>
            <a:ext cx="5143738" cy="551524"/>
            <a:chOff x="2061242" y="345515"/>
            <a:chExt cx="7811589" cy="849083"/>
          </a:xfrm>
        </p:grpSpPr>
        <p:sp>
          <p:nvSpPr>
            <p:cNvPr id="9" name="Text Placeholder 1">
              <a:extLst>
                <a:ext uri="{FF2B5EF4-FFF2-40B4-BE49-F238E27FC236}">
                  <a16:creationId xmlns:a16="http://schemas.microsoft.com/office/drawing/2014/main" id="{2CB4866E-6737-CF33-09FE-3F8D2E60B4A2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061242" y="482025"/>
              <a:ext cx="7811589" cy="576064"/>
            </a:xfrm>
            <a:prstGeom prst="rect">
              <a:avLst/>
            </a:prstGeom>
          </p:spPr>
          <p:txBody>
            <a:bodyPr vert="horz" lIns="91440" tIns="45720" rIns="91440" bIns="45720" rtlCol="1" anchor="ctr"/>
            <a:lstStyle>
              <a:defPPr>
                <a:defRPr lang="ar-SA"/>
              </a:defPPr>
              <a:lvl1pPr marL="0" algn="r" defTabSz="914400" rtl="1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endParaRPr>
            </a:p>
          </p:txBody>
        </p:sp>
        <p:sp>
          <p:nvSpPr>
            <p:cNvPr id="10" name="مستطيل: زوايا مستديرة 9">
              <a:extLst>
                <a:ext uri="{FF2B5EF4-FFF2-40B4-BE49-F238E27FC236}">
                  <a16:creationId xmlns:a16="http://schemas.microsoft.com/office/drawing/2014/main" id="{694C2D1B-873C-9D05-F8A8-7BC39BD80C00}"/>
                </a:ext>
              </a:extLst>
            </p:cNvPr>
            <p:cNvSpPr/>
            <p:nvPr userDrawn="1"/>
          </p:nvSpPr>
          <p:spPr>
            <a:xfrm>
              <a:off x="2130911" y="345515"/>
              <a:ext cx="7741919" cy="849083"/>
            </a:xfrm>
            <a:prstGeom prst="roundRect">
              <a:avLst/>
            </a:prstGeom>
            <a:solidFill>
              <a:schemeClr val="accent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sp>
          <p:nvSpPr>
            <p:cNvPr id="11" name="شكل بيضاوي 10">
              <a:extLst>
                <a:ext uri="{FF2B5EF4-FFF2-40B4-BE49-F238E27FC236}">
                  <a16:creationId xmlns:a16="http://schemas.microsoft.com/office/drawing/2014/main" id="{846D7679-81B8-6E78-EDA8-80B84A98C488}"/>
                </a:ext>
              </a:extLst>
            </p:cNvPr>
            <p:cNvSpPr/>
            <p:nvPr userDrawn="1"/>
          </p:nvSpPr>
          <p:spPr>
            <a:xfrm>
              <a:off x="9596348" y="826563"/>
              <a:ext cx="91440" cy="9144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2" name="شكل بيضاوي 11">
              <a:extLst>
                <a:ext uri="{FF2B5EF4-FFF2-40B4-BE49-F238E27FC236}">
                  <a16:creationId xmlns:a16="http://schemas.microsoft.com/office/drawing/2014/main" id="{941E303B-C751-C551-829B-2FD7175D4376}"/>
                </a:ext>
              </a:extLst>
            </p:cNvPr>
            <p:cNvSpPr/>
            <p:nvPr userDrawn="1"/>
          </p:nvSpPr>
          <p:spPr>
            <a:xfrm>
              <a:off x="9571524" y="805460"/>
              <a:ext cx="146743" cy="146743"/>
            </a:xfrm>
            <a:prstGeom prst="ellipse">
              <a:avLst/>
            </a:pr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3" name="شكل بيضاوي 12">
              <a:extLst>
                <a:ext uri="{FF2B5EF4-FFF2-40B4-BE49-F238E27FC236}">
                  <a16:creationId xmlns:a16="http://schemas.microsoft.com/office/drawing/2014/main" id="{889058A0-B040-C5C1-A427-FE8310E027D9}"/>
                </a:ext>
              </a:extLst>
            </p:cNvPr>
            <p:cNvSpPr/>
            <p:nvPr userDrawn="1"/>
          </p:nvSpPr>
          <p:spPr>
            <a:xfrm>
              <a:off x="2294003" y="826563"/>
              <a:ext cx="91440" cy="9144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4" name="شكل بيضاوي 13">
              <a:extLst>
                <a:ext uri="{FF2B5EF4-FFF2-40B4-BE49-F238E27FC236}">
                  <a16:creationId xmlns:a16="http://schemas.microsoft.com/office/drawing/2014/main" id="{BF516E5E-9956-C431-0132-CC15AF00D6B9}"/>
                </a:ext>
              </a:extLst>
            </p:cNvPr>
            <p:cNvSpPr/>
            <p:nvPr userDrawn="1"/>
          </p:nvSpPr>
          <p:spPr>
            <a:xfrm>
              <a:off x="2269179" y="805460"/>
              <a:ext cx="146743" cy="146743"/>
            </a:xfrm>
            <a:prstGeom prst="ellipse">
              <a:avLst/>
            </a:pr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32D2E202-36B1-5C1D-F9BB-D56EF53C67A2}"/>
              </a:ext>
            </a:extLst>
          </p:cNvPr>
          <p:cNvGrpSpPr/>
          <p:nvPr userDrawn="1"/>
        </p:nvGrpSpPr>
        <p:grpSpPr>
          <a:xfrm rot="5400000">
            <a:off x="-1358350" y="3219829"/>
            <a:ext cx="3309990" cy="397308"/>
            <a:chOff x="2061242" y="345515"/>
            <a:chExt cx="7811589" cy="849083"/>
          </a:xfrm>
        </p:grpSpPr>
        <p:sp>
          <p:nvSpPr>
            <p:cNvPr id="18" name="Text Placeholder 1">
              <a:extLst>
                <a:ext uri="{FF2B5EF4-FFF2-40B4-BE49-F238E27FC236}">
                  <a16:creationId xmlns:a16="http://schemas.microsoft.com/office/drawing/2014/main" id="{A3D44C6E-A9EA-D793-3E17-6BBA768CCA11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061242" y="482025"/>
              <a:ext cx="7811589" cy="576064"/>
            </a:xfrm>
            <a:prstGeom prst="rect">
              <a:avLst/>
            </a:prstGeom>
          </p:spPr>
          <p:txBody>
            <a:bodyPr vert="horz" lIns="91440" tIns="45720" rIns="91440" bIns="45720" rtlCol="1" anchor="ctr"/>
            <a:lstStyle>
              <a:defPPr>
                <a:defRPr lang="ar-SA"/>
              </a:defPPr>
              <a:lvl1pPr marL="0" algn="r" defTabSz="914400" rtl="1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endParaRPr>
            </a:p>
          </p:txBody>
        </p:sp>
        <p:sp>
          <p:nvSpPr>
            <p:cNvPr id="19" name="مستطيل: زوايا مستديرة 18">
              <a:extLst>
                <a:ext uri="{FF2B5EF4-FFF2-40B4-BE49-F238E27FC236}">
                  <a16:creationId xmlns:a16="http://schemas.microsoft.com/office/drawing/2014/main" id="{3C8750A4-202F-3C7D-FBF1-9015EC483D7C}"/>
                </a:ext>
              </a:extLst>
            </p:cNvPr>
            <p:cNvSpPr/>
            <p:nvPr userDrawn="1"/>
          </p:nvSpPr>
          <p:spPr>
            <a:xfrm>
              <a:off x="2130911" y="345515"/>
              <a:ext cx="7741919" cy="849083"/>
            </a:xfrm>
            <a:prstGeom prst="roundRect">
              <a:avLst/>
            </a:prstGeom>
            <a:solidFill>
              <a:srgbClr val="ED7D3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sp>
          <p:nvSpPr>
            <p:cNvPr id="20" name="شكل بيضاوي 19">
              <a:extLst>
                <a:ext uri="{FF2B5EF4-FFF2-40B4-BE49-F238E27FC236}">
                  <a16:creationId xmlns:a16="http://schemas.microsoft.com/office/drawing/2014/main" id="{FDCA6319-57A3-2B07-6722-6E7A1A13FBBB}"/>
                </a:ext>
              </a:extLst>
            </p:cNvPr>
            <p:cNvSpPr/>
            <p:nvPr userDrawn="1"/>
          </p:nvSpPr>
          <p:spPr>
            <a:xfrm>
              <a:off x="9596348" y="826563"/>
              <a:ext cx="91440" cy="9144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1" name="شكل بيضاوي 20">
              <a:extLst>
                <a:ext uri="{FF2B5EF4-FFF2-40B4-BE49-F238E27FC236}">
                  <a16:creationId xmlns:a16="http://schemas.microsoft.com/office/drawing/2014/main" id="{53B59DD2-27E5-9047-CF8A-52B8CECBA580}"/>
                </a:ext>
              </a:extLst>
            </p:cNvPr>
            <p:cNvSpPr/>
            <p:nvPr userDrawn="1"/>
          </p:nvSpPr>
          <p:spPr>
            <a:xfrm>
              <a:off x="9571524" y="805460"/>
              <a:ext cx="146743" cy="146743"/>
            </a:xfrm>
            <a:prstGeom prst="ellipse">
              <a:avLst/>
            </a:pr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2" name="شكل بيضاوي 21">
              <a:extLst>
                <a:ext uri="{FF2B5EF4-FFF2-40B4-BE49-F238E27FC236}">
                  <a16:creationId xmlns:a16="http://schemas.microsoft.com/office/drawing/2014/main" id="{517F4D60-AE0C-52D9-1930-BA5E5B776AA4}"/>
                </a:ext>
              </a:extLst>
            </p:cNvPr>
            <p:cNvSpPr/>
            <p:nvPr userDrawn="1"/>
          </p:nvSpPr>
          <p:spPr>
            <a:xfrm>
              <a:off x="2294003" y="826563"/>
              <a:ext cx="91440" cy="9144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3" name="شكل بيضاوي 22">
              <a:extLst>
                <a:ext uri="{FF2B5EF4-FFF2-40B4-BE49-F238E27FC236}">
                  <a16:creationId xmlns:a16="http://schemas.microsoft.com/office/drawing/2014/main" id="{10E654D6-1B7C-2D36-B170-5630B797718D}"/>
                </a:ext>
              </a:extLst>
            </p:cNvPr>
            <p:cNvSpPr/>
            <p:nvPr userDrawn="1"/>
          </p:nvSpPr>
          <p:spPr>
            <a:xfrm>
              <a:off x="2269179" y="805460"/>
              <a:ext cx="146743" cy="146743"/>
            </a:xfrm>
            <a:prstGeom prst="ellipse">
              <a:avLst/>
            </a:pr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</p:spTree>
    <p:extLst>
      <p:ext uri="{BB962C8B-B14F-4D97-AF65-F5344CB8AC3E}">
        <p14:creationId xmlns:p14="http://schemas.microsoft.com/office/powerpoint/2010/main" val="202184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ماذا سنتعل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FB6CC6B8-9DE8-2F86-38EB-3C0F0D4650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6" t="9020" r="19926"/>
          <a:stretch/>
        </p:blipFill>
        <p:spPr>
          <a:xfrm>
            <a:off x="-98612" y="12527"/>
            <a:ext cx="1564157" cy="1405650"/>
          </a:xfrm>
          <a:prstGeom prst="rect">
            <a:avLst/>
          </a:prstGeom>
        </p:spPr>
      </p:pic>
      <p:cxnSp>
        <p:nvCxnSpPr>
          <p:cNvPr id="9" name="رابط مستقيم 8">
            <a:extLst>
              <a:ext uri="{FF2B5EF4-FFF2-40B4-BE49-F238E27FC236}">
                <a16:creationId xmlns:a16="http://schemas.microsoft.com/office/drawing/2014/main" id="{0443119A-1156-EEDA-DA16-03CD11FE16F1}"/>
              </a:ext>
            </a:extLst>
          </p:cNvPr>
          <p:cNvCxnSpPr>
            <a:cxnSpLocks/>
          </p:cNvCxnSpPr>
          <p:nvPr userDrawn="1"/>
        </p:nvCxnSpPr>
        <p:spPr>
          <a:xfrm>
            <a:off x="960345" y="1229974"/>
            <a:ext cx="11231655" cy="0"/>
          </a:xfrm>
          <a:prstGeom prst="line">
            <a:avLst/>
          </a:prstGeom>
          <a:ln w="38100">
            <a:solidFill>
              <a:srgbClr val="4554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رابط مستقيم 9">
            <a:extLst>
              <a:ext uri="{FF2B5EF4-FFF2-40B4-BE49-F238E27FC236}">
                <a16:creationId xmlns:a16="http://schemas.microsoft.com/office/drawing/2014/main" id="{1D56C01E-7189-1C3F-1439-D1CBA10A6AC6}"/>
              </a:ext>
            </a:extLst>
          </p:cNvPr>
          <p:cNvCxnSpPr>
            <a:cxnSpLocks/>
          </p:cNvCxnSpPr>
          <p:nvPr userDrawn="1"/>
        </p:nvCxnSpPr>
        <p:spPr>
          <a:xfrm flipH="1">
            <a:off x="-25052" y="1213717"/>
            <a:ext cx="613775" cy="0"/>
          </a:xfrm>
          <a:prstGeom prst="line">
            <a:avLst/>
          </a:prstGeom>
          <a:ln w="38100">
            <a:solidFill>
              <a:srgbClr val="4554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3722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بيانات الدر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رابط مستقيم 9">
            <a:extLst>
              <a:ext uri="{FF2B5EF4-FFF2-40B4-BE49-F238E27FC236}">
                <a16:creationId xmlns:a16="http://schemas.microsoft.com/office/drawing/2014/main" id="{DCF013BE-4C22-7AC7-F042-C874EDAA5511}"/>
              </a:ext>
            </a:extLst>
          </p:cNvPr>
          <p:cNvCxnSpPr>
            <a:cxnSpLocks/>
          </p:cNvCxnSpPr>
          <p:nvPr userDrawn="1"/>
        </p:nvCxnSpPr>
        <p:spPr>
          <a:xfrm>
            <a:off x="960345" y="1229974"/>
            <a:ext cx="11231655" cy="0"/>
          </a:xfrm>
          <a:prstGeom prst="line">
            <a:avLst/>
          </a:prstGeom>
          <a:ln w="38100">
            <a:solidFill>
              <a:srgbClr val="4554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F6AF71E7-D9B5-C9BB-7D7E-072E62771AD4}"/>
              </a:ext>
            </a:extLst>
          </p:cNvPr>
          <p:cNvSpPr/>
          <p:nvPr userDrawn="1"/>
        </p:nvSpPr>
        <p:spPr>
          <a:xfrm>
            <a:off x="543714" y="1277824"/>
            <a:ext cx="2279737" cy="4819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72221876-1E8E-A63F-CD6A-3F607602A53E}"/>
              </a:ext>
            </a:extLst>
          </p:cNvPr>
          <p:cNvSpPr/>
          <p:nvPr userDrawn="1"/>
        </p:nvSpPr>
        <p:spPr>
          <a:xfrm>
            <a:off x="275308" y="1276347"/>
            <a:ext cx="2279737" cy="4819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cxnSp>
        <p:nvCxnSpPr>
          <p:cNvPr id="13" name="رابط مستقيم 12">
            <a:extLst>
              <a:ext uri="{FF2B5EF4-FFF2-40B4-BE49-F238E27FC236}">
                <a16:creationId xmlns:a16="http://schemas.microsoft.com/office/drawing/2014/main" id="{6DD34D26-A944-68B1-9ACD-63B3A79367DE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0" y="1201191"/>
            <a:ext cx="780673" cy="5626"/>
          </a:xfrm>
          <a:prstGeom prst="line">
            <a:avLst/>
          </a:prstGeom>
          <a:ln w="38100">
            <a:solidFill>
              <a:srgbClr val="4554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صورة 13">
            <a:extLst>
              <a:ext uri="{FF2B5EF4-FFF2-40B4-BE49-F238E27FC236}">
                <a16:creationId xmlns:a16="http://schemas.microsoft.com/office/drawing/2014/main" id="{E232276A-F720-D470-5619-A60A2DAD07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6" t="14977" r="38664" b="2831"/>
          <a:stretch/>
        </p:blipFill>
        <p:spPr>
          <a:xfrm>
            <a:off x="75342" y="-12526"/>
            <a:ext cx="1390203" cy="1428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067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مفردات الدر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رابط مستقيم 5">
            <a:extLst>
              <a:ext uri="{FF2B5EF4-FFF2-40B4-BE49-F238E27FC236}">
                <a16:creationId xmlns:a16="http://schemas.microsoft.com/office/drawing/2014/main" id="{4D66BEEE-BC6D-D345-1020-A3E913B2F51B}"/>
              </a:ext>
            </a:extLst>
          </p:cNvPr>
          <p:cNvCxnSpPr>
            <a:cxnSpLocks/>
          </p:cNvCxnSpPr>
          <p:nvPr userDrawn="1"/>
        </p:nvCxnSpPr>
        <p:spPr>
          <a:xfrm flipH="1">
            <a:off x="-25052" y="1213717"/>
            <a:ext cx="613775" cy="0"/>
          </a:xfrm>
          <a:prstGeom prst="line">
            <a:avLst/>
          </a:prstGeom>
          <a:ln w="38100">
            <a:solidFill>
              <a:srgbClr val="4554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971EEAB9-62E2-6BF5-E3C1-1F9145C8889D}"/>
              </a:ext>
            </a:extLst>
          </p:cNvPr>
          <p:cNvSpPr/>
          <p:nvPr userDrawn="1"/>
        </p:nvSpPr>
        <p:spPr>
          <a:xfrm>
            <a:off x="90085" y="83173"/>
            <a:ext cx="1347072" cy="1347072"/>
          </a:xfrm>
          <a:prstGeom prst="ellipse">
            <a:avLst/>
          </a:prstGeom>
          <a:solidFill>
            <a:srgbClr val="C3D7EE"/>
          </a:solidFill>
          <a:ln>
            <a:solidFill>
              <a:srgbClr val="C3D7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6A97DCE8-5BC3-6B9C-94D2-6BB7AFE1F130}"/>
              </a:ext>
            </a:extLst>
          </p:cNvPr>
          <p:cNvSpPr/>
          <p:nvPr userDrawn="1"/>
        </p:nvSpPr>
        <p:spPr>
          <a:xfrm>
            <a:off x="78374" y="1250945"/>
            <a:ext cx="1894114" cy="6301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cxnSp>
        <p:nvCxnSpPr>
          <p:cNvPr id="9" name="رابط مستقيم 8">
            <a:extLst>
              <a:ext uri="{FF2B5EF4-FFF2-40B4-BE49-F238E27FC236}">
                <a16:creationId xmlns:a16="http://schemas.microsoft.com/office/drawing/2014/main" id="{47FEF655-F54E-0FCA-2525-DC57D7FDB6F0}"/>
              </a:ext>
            </a:extLst>
          </p:cNvPr>
          <p:cNvCxnSpPr>
            <a:cxnSpLocks/>
          </p:cNvCxnSpPr>
          <p:nvPr userDrawn="1"/>
        </p:nvCxnSpPr>
        <p:spPr>
          <a:xfrm flipV="1">
            <a:off x="1025431" y="1229974"/>
            <a:ext cx="11166569" cy="12586"/>
          </a:xfrm>
          <a:prstGeom prst="line">
            <a:avLst/>
          </a:prstGeom>
          <a:ln w="38100">
            <a:solidFill>
              <a:srgbClr val="4554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صورة 9">
            <a:extLst>
              <a:ext uri="{FF2B5EF4-FFF2-40B4-BE49-F238E27FC236}">
                <a16:creationId xmlns:a16="http://schemas.microsoft.com/office/drawing/2014/main" id="{F6BAE9F9-9895-E3C6-6492-44E75B1E75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3" t="53334" r="68607" b="7965"/>
          <a:stretch/>
        </p:blipFill>
        <p:spPr>
          <a:xfrm>
            <a:off x="129696" y="102080"/>
            <a:ext cx="1358783" cy="1195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81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83C9165F-C260-3A27-A632-BE1F6FC9E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406EFEC1-8CC5-02E8-6B69-5F1949316F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72ABC94-08FF-7C70-A573-DBED75705B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AB1B8F-67AC-4A8B-B351-E5CEB6D631CC}" type="datetimeFigureOut">
              <a:rPr lang="ar-SA" smtClean="0"/>
              <a:t>26/01/45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B36ECE9-E1CF-02F2-C3F4-5610826BFF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B174A33-9D82-7F16-891E-578CC7E7AF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26C465-8A47-4910-A187-8643E9C0B72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07851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49" r:id="rId2"/>
    <p:sldLayoutId id="2147483650" r:id="rId3"/>
    <p:sldLayoutId id="2147483651" r:id="rId4"/>
    <p:sldLayoutId id="2147483660" r:id="rId5"/>
    <p:sldLayoutId id="214748366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8" r:id="rId12"/>
    <p:sldLayoutId id="2147483659" r:id="rId13"/>
    <p:sldLayoutId id="2147483665" r:id="rId14"/>
    <p:sldLayoutId id="2147483663" r:id="rId15"/>
    <p:sldLayoutId id="2147483664" r:id="rId16"/>
    <p:sldLayoutId id="2147483666" r:id="rId17"/>
    <p:sldLayoutId id="2147483668" r:id="rId18"/>
    <p:sldLayoutId id="2147483667" r:id="rId19"/>
    <p:sldLayoutId id="2147483669" r:id="rId20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ثريد مطول عن الـ Data Science ما هي و أهميتها واستخداماتها في الحياة  العملية - المسلسل من Ali Greo | علي جريو @AliGreo - رتبها">
            <a:extLst>
              <a:ext uri="{FF2B5EF4-FFF2-40B4-BE49-F238E27FC236}">
                <a16:creationId xmlns:a16="http://schemas.microsoft.com/office/drawing/2014/main" id="{760DDF78-7289-4DFA-E715-7FEE8886F4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9" r="13377"/>
          <a:stretch/>
        </p:blipFill>
        <p:spPr bwMode="auto">
          <a:xfrm>
            <a:off x="0" y="1321732"/>
            <a:ext cx="5941131" cy="550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854E6818-94CC-52D6-3BD9-AB54DE231665}"/>
              </a:ext>
            </a:extLst>
          </p:cNvPr>
          <p:cNvSpPr/>
          <p:nvPr/>
        </p:nvSpPr>
        <p:spPr>
          <a:xfrm>
            <a:off x="6096000" y="-16044"/>
            <a:ext cx="6096000" cy="6874044"/>
          </a:xfrm>
          <a:prstGeom prst="rect">
            <a:avLst/>
          </a:prstGeom>
          <a:solidFill>
            <a:srgbClr val="4D5B8A"/>
          </a:solidFill>
          <a:ln>
            <a:solidFill>
              <a:srgbClr val="C2D5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3600" b="1" dirty="0">
              <a:solidFill>
                <a:schemeClr val="bg1"/>
              </a:solidFill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53F488E2-29A2-AE00-B778-2C7DFE27F20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613648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1" anchor="ctr"/>
          <a:lstStyle>
            <a:defPPr>
              <a:defRPr lang="ar-SA"/>
            </a:defPPr>
            <a:lvl1pPr marL="0" algn="r" defTabSz="914400" rtl="1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ar-SA" altLang="ko-KR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                الوحدة الأولى</a:t>
            </a:r>
            <a:r>
              <a:rPr lang="ar-SA" altLang="ko-KR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  علم البيانات</a:t>
            </a:r>
          </a:p>
        </p:txBody>
      </p: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9598B25F-EE68-2534-A095-BF5376AE05E2}"/>
              </a:ext>
            </a:extLst>
          </p:cNvPr>
          <p:cNvGrpSpPr/>
          <p:nvPr/>
        </p:nvGrpSpPr>
        <p:grpSpPr>
          <a:xfrm>
            <a:off x="9413129" y="3056"/>
            <a:ext cx="2709263" cy="2581251"/>
            <a:chOff x="9391766" y="-26894"/>
            <a:chExt cx="2832377" cy="2698548"/>
          </a:xfrm>
        </p:grpSpPr>
        <p:sp>
          <p:nvSpPr>
            <p:cNvPr id="13" name="مستطيل 12">
              <a:extLst>
                <a:ext uri="{FF2B5EF4-FFF2-40B4-BE49-F238E27FC236}">
                  <a16:creationId xmlns:a16="http://schemas.microsoft.com/office/drawing/2014/main" id="{B5B99238-E011-A384-F277-4CA08487DACB}"/>
                </a:ext>
              </a:extLst>
            </p:cNvPr>
            <p:cNvSpPr/>
            <p:nvPr/>
          </p:nvSpPr>
          <p:spPr>
            <a:xfrm>
              <a:off x="10137781" y="-26894"/>
              <a:ext cx="1367269" cy="20574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1400" b="1" dirty="0">
                  <a:solidFill>
                    <a:schemeClr val="tx1"/>
                  </a:solidFill>
                </a:rPr>
                <a:t>التعليم الثانوي</a:t>
              </a:r>
            </a:p>
            <a:p>
              <a:pPr algn="ctr"/>
              <a:r>
                <a:rPr lang="ar-SA" sz="1400" b="1" dirty="0">
                  <a:solidFill>
                    <a:schemeClr val="tx1"/>
                  </a:solidFill>
                </a:rPr>
                <a:t> </a:t>
              </a:r>
            </a:p>
            <a:p>
              <a:pPr algn="ctr"/>
              <a:r>
                <a:rPr lang="ar-SA" sz="1400" b="1" dirty="0">
                  <a:solidFill>
                    <a:schemeClr val="tx1"/>
                  </a:solidFill>
                </a:rPr>
                <a:t>السنة الثانية</a:t>
              </a:r>
            </a:p>
            <a:p>
              <a:pPr algn="ctr"/>
              <a:endParaRPr lang="ar-SA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14" name="مثلث متساوي الساقين 13">
              <a:extLst>
                <a:ext uri="{FF2B5EF4-FFF2-40B4-BE49-F238E27FC236}">
                  <a16:creationId xmlns:a16="http://schemas.microsoft.com/office/drawing/2014/main" id="{C79C8E9B-653C-D792-94A7-1BAC60DBF010}"/>
                </a:ext>
              </a:extLst>
            </p:cNvPr>
            <p:cNvSpPr/>
            <p:nvPr/>
          </p:nvSpPr>
          <p:spPr>
            <a:xfrm>
              <a:off x="9391766" y="1455336"/>
              <a:ext cx="1410928" cy="1216318"/>
            </a:xfrm>
            <a:prstGeom prst="triangle">
              <a:avLst>
                <a:gd name="adj" fmla="val 100000"/>
              </a:avLst>
            </a:prstGeom>
            <a:solidFill>
              <a:srgbClr val="4D5B8A"/>
            </a:solidFill>
            <a:ln>
              <a:solidFill>
                <a:srgbClr val="4D5B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sp>
          <p:nvSpPr>
            <p:cNvPr id="15" name="مثلث متساوي الساقين 14">
              <a:extLst>
                <a:ext uri="{FF2B5EF4-FFF2-40B4-BE49-F238E27FC236}">
                  <a16:creationId xmlns:a16="http://schemas.microsoft.com/office/drawing/2014/main" id="{7940C9F8-1ECA-4E24-B1B5-19C37AF0136E}"/>
                </a:ext>
              </a:extLst>
            </p:cNvPr>
            <p:cNvSpPr/>
            <p:nvPr/>
          </p:nvSpPr>
          <p:spPr>
            <a:xfrm flipH="1">
              <a:off x="10813215" y="1451827"/>
              <a:ext cx="1410928" cy="1216318"/>
            </a:xfrm>
            <a:prstGeom prst="triangle">
              <a:avLst>
                <a:gd name="adj" fmla="val 100000"/>
              </a:avLst>
            </a:prstGeom>
            <a:solidFill>
              <a:srgbClr val="4D5B8A"/>
            </a:solidFill>
            <a:ln>
              <a:solidFill>
                <a:srgbClr val="4D5B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0BD14C27-1310-847B-913B-C07FF8C49F29}"/>
              </a:ext>
            </a:extLst>
          </p:cNvPr>
          <p:cNvSpPr txBox="1"/>
          <p:nvPr/>
        </p:nvSpPr>
        <p:spPr>
          <a:xfrm>
            <a:off x="5936915" y="2612936"/>
            <a:ext cx="6414466" cy="211211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200000"/>
              </a:lnSpc>
            </a:pPr>
            <a:r>
              <a:rPr lang="ar-SA" altLang="ko-KR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الدرس الثالث :</a:t>
            </a:r>
          </a:p>
          <a:p>
            <a:pPr algn="ctr">
              <a:lnSpc>
                <a:spcPct val="200000"/>
              </a:lnSpc>
            </a:pPr>
            <a:r>
              <a:rPr lang="ar-SA" altLang="ko-KR" sz="3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التنبؤ باستخدام إكسل 1</a:t>
            </a:r>
            <a:endParaRPr lang="ko-KR" altLang="en-US" sz="3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78BC6AEA-3531-5839-4D09-DFD866514952}"/>
              </a:ext>
            </a:extLst>
          </p:cNvPr>
          <p:cNvSpPr/>
          <p:nvPr/>
        </p:nvSpPr>
        <p:spPr>
          <a:xfrm>
            <a:off x="641684" y="1303862"/>
            <a:ext cx="2041291" cy="12737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20" name="مجموعة 19">
            <a:extLst>
              <a:ext uri="{FF2B5EF4-FFF2-40B4-BE49-F238E27FC236}">
                <a16:creationId xmlns:a16="http://schemas.microsoft.com/office/drawing/2014/main" id="{D4AC8DD1-5ADA-1DC6-00E5-CDF7E00AEF3F}"/>
              </a:ext>
            </a:extLst>
          </p:cNvPr>
          <p:cNvGrpSpPr/>
          <p:nvPr/>
        </p:nvGrpSpPr>
        <p:grpSpPr>
          <a:xfrm>
            <a:off x="147307" y="-1068"/>
            <a:ext cx="2535668" cy="2497497"/>
            <a:chOff x="6775325" y="-13448"/>
            <a:chExt cx="2650894" cy="2610988"/>
          </a:xfrm>
        </p:grpSpPr>
        <p:sp>
          <p:nvSpPr>
            <p:cNvPr id="21" name="مستطيل 20">
              <a:extLst>
                <a:ext uri="{FF2B5EF4-FFF2-40B4-BE49-F238E27FC236}">
                  <a16:creationId xmlns:a16="http://schemas.microsoft.com/office/drawing/2014/main" id="{35508301-69BB-1216-D3F7-CC34789339A4}"/>
                </a:ext>
              </a:extLst>
            </p:cNvPr>
            <p:cNvSpPr/>
            <p:nvPr/>
          </p:nvSpPr>
          <p:spPr>
            <a:xfrm>
              <a:off x="7435768" y="-13448"/>
              <a:ext cx="1367269" cy="2030507"/>
            </a:xfrm>
            <a:prstGeom prst="rect">
              <a:avLst/>
            </a:prstGeom>
            <a:solidFill>
              <a:srgbClr val="4D5B8A"/>
            </a:solidFill>
            <a:ln>
              <a:solidFill>
                <a:srgbClr val="4D5B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1400" b="1" dirty="0">
                  <a:solidFill>
                    <a:schemeClr val="bg1"/>
                  </a:solidFill>
                </a:rPr>
                <a:t> الفصل 1</a:t>
              </a:r>
            </a:p>
            <a:p>
              <a:pPr algn="ctr"/>
              <a:endParaRPr lang="ar-SA" sz="1400" b="1" dirty="0">
                <a:solidFill>
                  <a:schemeClr val="bg1"/>
                </a:solidFill>
              </a:endParaRPr>
            </a:p>
            <a:p>
              <a:pPr algn="ctr"/>
              <a:r>
                <a:rPr lang="ar-SA" sz="1400" b="1" dirty="0">
                  <a:solidFill>
                    <a:schemeClr val="bg1"/>
                  </a:solidFill>
                </a:rPr>
                <a:t>التقنية الرقمية 2-1</a:t>
              </a:r>
            </a:p>
            <a:p>
              <a:pPr algn="ctr"/>
              <a:endParaRPr lang="ar-SA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22" name="مثلث متساوي الساقين 21">
              <a:extLst>
                <a:ext uri="{FF2B5EF4-FFF2-40B4-BE49-F238E27FC236}">
                  <a16:creationId xmlns:a16="http://schemas.microsoft.com/office/drawing/2014/main" id="{35C80F70-029F-56E0-BCF4-C8688C4109D5}"/>
                </a:ext>
              </a:extLst>
            </p:cNvPr>
            <p:cNvSpPr/>
            <p:nvPr/>
          </p:nvSpPr>
          <p:spPr>
            <a:xfrm>
              <a:off x="6775325" y="1458845"/>
              <a:ext cx="1320885" cy="1138695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sp>
          <p:nvSpPr>
            <p:cNvPr id="23" name="مثلث متساوي الساقين 22">
              <a:extLst>
                <a:ext uri="{FF2B5EF4-FFF2-40B4-BE49-F238E27FC236}">
                  <a16:creationId xmlns:a16="http://schemas.microsoft.com/office/drawing/2014/main" id="{743F5682-277A-1DB4-56C2-4C4185773D7E}"/>
                </a:ext>
              </a:extLst>
            </p:cNvPr>
            <p:cNvSpPr/>
            <p:nvPr/>
          </p:nvSpPr>
          <p:spPr>
            <a:xfrm flipH="1">
              <a:off x="8105334" y="1455336"/>
              <a:ext cx="1320885" cy="1138695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  <p:sp>
        <p:nvSpPr>
          <p:cNvPr id="5" name="مستطيل 4">
            <a:extLst>
              <a:ext uri="{FF2B5EF4-FFF2-40B4-BE49-F238E27FC236}">
                <a16:creationId xmlns:a16="http://schemas.microsoft.com/office/drawing/2014/main" id="{3C2D7D8E-76A5-7867-A735-0E105010C19D}"/>
              </a:ext>
            </a:extLst>
          </p:cNvPr>
          <p:cNvSpPr/>
          <p:nvPr/>
        </p:nvSpPr>
        <p:spPr>
          <a:xfrm>
            <a:off x="641684" y="1985543"/>
            <a:ext cx="2957859" cy="5920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682262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16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7;p6">
            <a:extLst>
              <a:ext uri="{FF2B5EF4-FFF2-40B4-BE49-F238E27FC236}">
                <a16:creationId xmlns:a16="http://schemas.microsoft.com/office/drawing/2014/main" id="{1E6D19B4-E48F-D95F-59A5-FFCED6A28C9D}"/>
              </a:ext>
            </a:extLst>
          </p:cNvPr>
          <p:cNvSpPr/>
          <p:nvPr/>
        </p:nvSpPr>
        <p:spPr>
          <a:xfrm>
            <a:off x="0" y="2184351"/>
            <a:ext cx="12192000" cy="3000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التنبؤ</a:t>
            </a:r>
            <a:r>
              <a:rPr lang="ar-SA" sz="3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أكثر عمومية و بناء التوقعات المستقبلية اعتماداً على البيانات السابقة</a:t>
            </a:r>
            <a:endParaRPr dirty="0"/>
          </a:p>
          <a:p>
            <a:pPr marL="0" marR="0" lvl="0" indent="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التوقع</a:t>
            </a:r>
            <a:r>
              <a:rPr lang="ar-SA" sz="3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:أحداث يُتوقع حدوثها مبنية على خبرات</a:t>
            </a:r>
          </a:p>
          <a:p>
            <a:pPr marL="0" marR="0" lvl="0" indent="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التخمين</a:t>
            </a:r>
            <a:r>
              <a:rPr lang="ar-SA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:محاولة استكشاف مبنية على المجازفة</a:t>
            </a:r>
            <a:endParaRPr lang="ar-SA" sz="3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" name="Google Shape;136;p6">
            <a:extLst>
              <a:ext uri="{FF2B5EF4-FFF2-40B4-BE49-F238E27FC236}">
                <a16:creationId xmlns:a16="http://schemas.microsoft.com/office/drawing/2014/main" id="{1EEA5945-1F6D-F274-0FAC-F1B100216D58}"/>
              </a:ext>
            </a:extLst>
          </p:cNvPr>
          <p:cNvSpPr/>
          <p:nvPr/>
        </p:nvSpPr>
        <p:spPr>
          <a:xfrm>
            <a:off x="0" y="2965857"/>
            <a:ext cx="121920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600" b="1" i="0" u="none" strike="noStrike" cap="none" dirty="0">
                <a:solidFill>
                  <a:srgbClr val="ED7D31"/>
                </a:solidFill>
                <a:latin typeface="Calibri"/>
                <a:ea typeface="Calibri"/>
                <a:cs typeface="Calibri"/>
                <a:sym typeface="Calibri"/>
              </a:rPr>
              <a:t>ما الفرق بين التنبؤ و التوقع و التخمين ؟!</a:t>
            </a:r>
            <a:endParaRPr dirty="0">
              <a:solidFill>
                <a:srgbClr val="ED7D3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980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51;p6">
            <a:extLst>
              <a:ext uri="{FF2B5EF4-FFF2-40B4-BE49-F238E27FC236}">
                <a16:creationId xmlns:a16="http://schemas.microsoft.com/office/drawing/2014/main" id="{B119C360-6346-F6AD-CCD8-F90CBEEA7B25}"/>
              </a:ext>
            </a:extLst>
          </p:cNvPr>
          <p:cNvSpPr/>
          <p:nvPr/>
        </p:nvSpPr>
        <p:spPr>
          <a:xfrm>
            <a:off x="2216460" y="226403"/>
            <a:ext cx="7758954" cy="913308"/>
          </a:xfrm>
          <a:prstGeom prst="roundRect">
            <a:avLst>
              <a:gd name="adj" fmla="val 16667"/>
            </a:avLst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lang="ar-SA" sz="4400" b="1" dirty="0">
              <a:solidFill>
                <a:schemeClr val="bg1"/>
              </a:solidFill>
            </a:endParaRPr>
          </a:p>
          <a:p>
            <a:pPr algn="ctr"/>
            <a:r>
              <a:rPr lang="ar-SA" sz="4400" b="1" dirty="0">
                <a:solidFill>
                  <a:schemeClr val="bg1"/>
                </a:solidFill>
              </a:rPr>
              <a:t>كيف يمكن تحليل بيانات المبيعات</a:t>
            </a:r>
          </a:p>
          <a:p>
            <a:pPr lvl="0" algn="ctr"/>
            <a:endParaRPr sz="4400" b="1" dirty="0">
              <a:solidFill>
                <a:schemeClr val="lt1"/>
              </a:solidFill>
              <a:latin typeface="Sakkal Majalla"/>
              <a:ea typeface="Sakkal Majalla"/>
            </a:endParaRPr>
          </a:p>
        </p:txBody>
      </p:sp>
      <p:sp>
        <p:nvSpPr>
          <p:cNvPr id="9" name="Google Shape;143;p7">
            <a:extLst>
              <a:ext uri="{FF2B5EF4-FFF2-40B4-BE49-F238E27FC236}">
                <a16:creationId xmlns:a16="http://schemas.microsoft.com/office/drawing/2014/main" id="{ADBE95FE-F302-0C04-0D18-34B4ADC8E2D7}"/>
              </a:ext>
            </a:extLst>
          </p:cNvPr>
          <p:cNvSpPr/>
          <p:nvPr/>
        </p:nvSpPr>
        <p:spPr>
          <a:xfrm>
            <a:off x="3002281" y="1532668"/>
            <a:ext cx="8338202" cy="631903"/>
          </a:xfrm>
          <a:prstGeom prst="roundRect">
            <a:avLst>
              <a:gd name="adj" fmla="val 16667"/>
            </a:avLst>
          </a:prstGeom>
          <a:solidFill>
            <a:srgbClr val="EAEDFE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sym typeface="Calibri"/>
              </a:rPr>
              <a:t>حددي البيانات التي نريد تحليلها</a:t>
            </a:r>
            <a:endParaRPr dirty="0"/>
          </a:p>
        </p:txBody>
      </p:sp>
      <p:sp>
        <p:nvSpPr>
          <p:cNvPr id="10" name="Google Shape;144;p7">
            <a:extLst>
              <a:ext uri="{FF2B5EF4-FFF2-40B4-BE49-F238E27FC236}">
                <a16:creationId xmlns:a16="http://schemas.microsoft.com/office/drawing/2014/main" id="{AD6A7ADF-ECEF-5E98-4230-A6E05025CA8E}"/>
              </a:ext>
            </a:extLst>
          </p:cNvPr>
          <p:cNvSpPr/>
          <p:nvPr/>
        </p:nvSpPr>
        <p:spPr>
          <a:xfrm>
            <a:off x="3002281" y="2523268"/>
            <a:ext cx="8338202" cy="631903"/>
          </a:xfrm>
          <a:prstGeom prst="roundRect">
            <a:avLst>
              <a:gd name="adj" fmla="val 16667"/>
            </a:avLst>
          </a:prstGeom>
          <a:solidFill>
            <a:srgbClr val="EAEDFE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200" dirty="0">
                <a:solidFill>
                  <a:schemeClr val="dk1"/>
                </a:solidFill>
                <a:latin typeface="Calibri"/>
                <a:ea typeface="Calibri"/>
                <a:sym typeface="Calibri"/>
              </a:rPr>
              <a:t>استخدمي أدوات تقنية المعلومات و الاتصالات لإنشاء التنبؤات</a:t>
            </a:r>
            <a:endParaRPr dirty="0"/>
          </a:p>
        </p:txBody>
      </p:sp>
      <p:sp>
        <p:nvSpPr>
          <p:cNvPr id="11" name="Google Shape;145;p7">
            <a:extLst>
              <a:ext uri="{FF2B5EF4-FFF2-40B4-BE49-F238E27FC236}">
                <a16:creationId xmlns:a16="http://schemas.microsoft.com/office/drawing/2014/main" id="{41C32FBF-BD8B-93A7-60A4-14921E6458FD}"/>
              </a:ext>
            </a:extLst>
          </p:cNvPr>
          <p:cNvSpPr/>
          <p:nvPr/>
        </p:nvSpPr>
        <p:spPr>
          <a:xfrm>
            <a:off x="3002281" y="3498628"/>
            <a:ext cx="8338202" cy="631903"/>
          </a:xfrm>
          <a:prstGeom prst="roundRect">
            <a:avLst>
              <a:gd name="adj" fmla="val 16667"/>
            </a:avLst>
          </a:prstGeom>
          <a:solidFill>
            <a:srgbClr val="EAEDFE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200">
                <a:solidFill>
                  <a:schemeClr val="dk1"/>
                </a:solidFill>
                <a:latin typeface="Calibri"/>
                <a:ea typeface="Calibri"/>
                <a:sym typeface="Calibri"/>
              </a:rPr>
              <a:t>حددي السلاسل الزمنية التي تريدين التنبؤ فيها</a:t>
            </a:r>
            <a:endParaRPr/>
          </a:p>
        </p:txBody>
      </p:sp>
      <p:sp>
        <p:nvSpPr>
          <p:cNvPr id="12" name="Google Shape;146;p7">
            <a:extLst>
              <a:ext uri="{FF2B5EF4-FFF2-40B4-BE49-F238E27FC236}">
                <a16:creationId xmlns:a16="http://schemas.microsoft.com/office/drawing/2014/main" id="{37FB7BC3-ECD0-6930-0D1A-7164573E936D}"/>
              </a:ext>
            </a:extLst>
          </p:cNvPr>
          <p:cNvSpPr/>
          <p:nvPr/>
        </p:nvSpPr>
        <p:spPr>
          <a:xfrm>
            <a:off x="3002281" y="4534948"/>
            <a:ext cx="8338202" cy="631903"/>
          </a:xfrm>
          <a:prstGeom prst="roundRect">
            <a:avLst>
              <a:gd name="adj" fmla="val 16667"/>
            </a:avLst>
          </a:prstGeom>
          <a:solidFill>
            <a:srgbClr val="EAEDFE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200">
                <a:solidFill>
                  <a:schemeClr val="dk1"/>
                </a:solidFill>
                <a:latin typeface="Calibri"/>
                <a:ea typeface="Calibri"/>
                <a:sym typeface="Calibri"/>
              </a:rPr>
              <a:t>عبري عن البيانات باستخدام الرسم البياني</a:t>
            </a:r>
            <a:endParaRPr/>
          </a:p>
        </p:txBody>
      </p:sp>
      <p:sp>
        <p:nvSpPr>
          <p:cNvPr id="13" name="Google Shape;147;p7">
            <a:extLst>
              <a:ext uri="{FF2B5EF4-FFF2-40B4-BE49-F238E27FC236}">
                <a16:creationId xmlns:a16="http://schemas.microsoft.com/office/drawing/2014/main" id="{4648C98F-E6BF-CAEE-A998-D369C3EF0F81}"/>
              </a:ext>
            </a:extLst>
          </p:cNvPr>
          <p:cNvSpPr/>
          <p:nvPr/>
        </p:nvSpPr>
        <p:spPr>
          <a:xfrm>
            <a:off x="3017521" y="5525548"/>
            <a:ext cx="8338202" cy="631903"/>
          </a:xfrm>
          <a:prstGeom prst="roundRect">
            <a:avLst>
              <a:gd name="adj" fmla="val 16667"/>
            </a:avLst>
          </a:prstGeom>
          <a:solidFill>
            <a:srgbClr val="EAEDFE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200">
                <a:solidFill>
                  <a:schemeClr val="dk1"/>
                </a:solidFill>
                <a:latin typeface="Calibri"/>
                <a:ea typeface="Calibri"/>
                <a:sym typeface="Calibri"/>
              </a:rPr>
              <a:t>حللي النتائج</a:t>
            </a:r>
            <a:endParaRPr/>
          </a:p>
        </p:txBody>
      </p:sp>
      <p:sp>
        <p:nvSpPr>
          <p:cNvPr id="14" name="Google Shape;148;p7">
            <a:extLst>
              <a:ext uri="{FF2B5EF4-FFF2-40B4-BE49-F238E27FC236}">
                <a16:creationId xmlns:a16="http://schemas.microsoft.com/office/drawing/2014/main" id="{F4F1E566-2F53-B053-B195-3D17A3D3853B}"/>
              </a:ext>
            </a:extLst>
          </p:cNvPr>
          <p:cNvSpPr/>
          <p:nvPr/>
        </p:nvSpPr>
        <p:spPr>
          <a:xfrm>
            <a:off x="11386202" y="1532668"/>
            <a:ext cx="631903" cy="631903"/>
          </a:xfrm>
          <a:prstGeom prst="roundRect">
            <a:avLst>
              <a:gd name="adj" fmla="val 16667"/>
            </a:avLst>
          </a:prstGeom>
          <a:solidFill>
            <a:srgbClr val="E1EFD8"/>
          </a:solidFill>
          <a:ln w="12700" cap="flat" cmpd="sng">
            <a:solidFill>
              <a:srgbClr val="EAEDF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/>
          </a:p>
        </p:txBody>
      </p:sp>
      <p:sp>
        <p:nvSpPr>
          <p:cNvPr id="15" name="Google Shape;149;p7">
            <a:extLst>
              <a:ext uri="{FF2B5EF4-FFF2-40B4-BE49-F238E27FC236}">
                <a16:creationId xmlns:a16="http://schemas.microsoft.com/office/drawing/2014/main" id="{41E8956E-8E22-CA54-CD24-BD07CED3D4ED}"/>
              </a:ext>
            </a:extLst>
          </p:cNvPr>
          <p:cNvSpPr/>
          <p:nvPr/>
        </p:nvSpPr>
        <p:spPr>
          <a:xfrm>
            <a:off x="11386201" y="2499851"/>
            <a:ext cx="631903" cy="631903"/>
          </a:xfrm>
          <a:prstGeom prst="roundRect">
            <a:avLst>
              <a:gd name="adj" fmla="val 16667"/>
            </a:avLst>
          </a:prstGeom>
          <a:solidFill>
            <a:srgbClr val="E1EFD8"/>
          </a:solidFill>
          <a:ln w="12700" cap="flat" cmpd="sng">
            <a:solidFill>
              <a:srgbClr val="EAEDF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/>
          </a:p>
        </p:txBody>
      </p:sp>
      <p:sp>
        <p:nvSpPr>
          <p:cNvPr id="16" name="Google Shape;150;p7">
            <a:extLst>
              <a:ext uri="{FF2B5EF4-FFF2-40B4-BE49-F238E27FC236}">
                <a16:creationId xmlns:a16="http://schemas.microsoft.com/office/drawing/2014/main" id="{D0392D13-F8AB-DF40-AC18-BBE2665DC42A}"/>
              </a:ext>
            </a:extLst>
          </p:cNvPr>
          <p:cNvSpPr/>
          <p:nvPr/>
        </p:nvSpPr>
        <p:spPr>
          <a:xfrm>
            <a:off x="11386201" y="3498628"/>
            <a:ext cx="631903" cy="631903"/>
          </a:xfrm>
          <a:prstGeom prst="roundRect">
            <a:avLst>
              <a:gd name="adj" fmla="val 16667"/>
            </a:avLst>
          </a:prstGeom>
          <a:solidFill>
            <a:srgbClr val="E1EFD8"/>
          </a:solidFill>
          <a:ln w="12700" cap="flat" cmpd="sng">
            <a:solidFill>
              <a:srgbClr val="EAEDF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/>
          </a:p>
        </p:txBody>
      </p:sp>
      <p:sp>
        <p:nvSpPr>
          <p:cNvPr id="17" name="Google Shape;151;p7">
            <a:extLst>
              <a:ext uri="{FF2B5EF4-FFF2-40B4-BE49-F238E27FC236}">
                <a16:creationId xmlns:a16="http://schemas.microsoft.com/office/drawing/2014/main" id="{25903E78-D36D-6D76-A0B1-EBF9A17753F6}"/>
              </a:ext>
            </a:extLst>
          </p:cNvPr>
          <p:cNvSpPr/>
          <p:nvPr/>
        </p:nvSpPr>
        <p:spPr>
          <a:xfrm>
            <a:off x="11386201" y="4534947"/>
            <a:ext cx="631903" cy="631903"/>
          </a:xfrm>
          <a:prstGeom prst="roundRect">
            <a:avLst>
              <a:gd name="adj" fmla="val 16667"/>
            </a:avLst>
          </a:prstGeom>
          <a:solidFill>
            <a:srgbClr val="E1EFD8"/>
          </a:solidFill>
          <a:ln w="12700" cap="flat" cmpd="sng">
            <a:solidFill>
              <a:srgbClr val="EAEDF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/>
          </a:p>
        </p:txBody>
      </p:sp>
      <p:sp>
        <p:nvSpPr>
          <p:cNvPr id="18" name="Google Shape;152;p7">
            <a:extLst>
              <a:ext uri="{FF2B5EF4-FFF2-40B4-BE49-F238E27FC236}">
                <a16:creationId xmlns:a16="http://schemas.microsoft.com/office/drawing/2014/main" id="{D1E53AA5-5D2B-C3D5-D2F9-3C56D8AFA491}"/>
              </a:ext>
            </a:extLst>
          </p:cNvPr>
          <p:cNvSpPr/>
          <p:nvPr/>
        </p:nvSpPr>
        <p:spPr>
          <a:xfrm>
            <a:off x="11386201" y="5502131"/>
            <a:ext cx="631903" cy="631903"/>
          </a:xfrm>
          <a:prstGeom prst="roundRect">
            <a:avLst>
              <a:gd name="adj" fmla="val 16667"/>
            </a:avLst>
          </a:prstGeom>
          <a:solidFill>
            <a:srgbClr val="E1EFD8"/>
          </a:solidFill>
          <a:ln w="12700" cap="flat" cmpd="sng">
            <a:solidFill>
              <a:srgbClr val="EAEDF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/>
          </a:p>
        </p:txBody>
      </p:sp>
      <p:pic>
        <p:nvPicPr>
          <p:cNvPr id="20" name="صورة 19">
            <a:extLst>
              <a:ext uri="{FF2B5EF4-FFF2-40B4-BE49-F238E27FC236}">
                <a16:creationId xmlns:a16="http://schemas.microsoft.com/office/drawing/2014/main" id="{29C5AF89-D66C-7376-9690-28310B8EB2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9453" r="25729" b="-1852"/>
          <a:stretch/>
        </p:blipFill>
        <p:spPr>
          <a:xfrm>
            <a:off x="-175258" y="2486828"/>
            <a:ext cx="3192779" cy="3137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326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51;p6">
            <a:extLst>
              <a:ext uri="{FF2B5EF4-FFF2-40B4-BE49-F238E27FC236}">
                <a16:creationId xmlns:a16="http://schemas.microsoft.com/office/drawing/2014/main" id="{DC96C0B0-3F76-E2AD-AD8C-9EC891260169}"/>
              </a:ext>
            </a:extLst>
          </p:cNvPr>
          <p:cNvSpPr/>
          <p:nvPr/>
        </p:nvSpPr>
        <p:spPr>
          <a:xfrm>
            <a:off x="2216523" y="289603"/>
            <a:ext cx="7758954" cy="913308"/>
          </a:xfrm>
          <a:prstGeom prst="roundRect">
            <a:avLst>
              <a:gd name="adj" fmla="val 16667"/>
            </a:avLst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ar-SA" sz="4400" b="1" dirty="0">
                <a:solidFill>
                  <a:srgbClr val="ED7D31"/>
                </a:solidFill>
                <a:latin typeface="Calibri"/>
                <a:sym typeface="Calibri"/>
              </a:rPr>
              <a:t>ماذا سنتعلم ؟!</a:t>
            </a:r>
            <a:endParaRPr sz="4400" b="1" dirty="0">
              <a:solidFill>
                <a:srgbClr val="ED7D31"/>
              </a:solidFill>
              <a:latin typeface="Calibri"/>
            </a:endParaRPr>
          </a:p>
        </p:txBody>
      </p:sp>
      <p:sp>
        <p:nvSpPr>
          <p:cNvPr id="3" name="Google Shape;111;p4">
            <a:extLst>
              <a:ext uri="{FF2B5EF4-FFF2-40B4-BE49-F238E27FC236}">
                <a16:creationId xmlns:a16="http://schemas.microsoft.com/office/drawing/2014/main" id="{A8915305-8667-231A-B483-5B9091AC1D97}"/>
              </a:ext>
            </a:extLst>
          </p:cNvPr>
          <p:cNvSpPr txBox="1"/>
          <p:nvPr/>
        </p:nvSpPr>
        <p:spPr>
          <a:xfrm>
            <a:off x="295543" y="2386761"/>
            <a:ext cx="10515600" cy="481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90000"/>
              </a:lnSpc>
              <a:buClr>
                <a:schemeClr val="dk1"/>
              </a:buClr>
              <a:buSzPts val="2800"/>
            </a:pPr>
            <a:r>
              <a:rPr lang="ar-SA" sz="2800" dirty="0">
                <a:solidFill>
                  <a:schemeClr val="dk1"/>
                </a:solidFill>
                <a:latin typeface="Calibri"/>
                <a:ea typeface="Calibri"/>
                <a:sym typeface="Calibri"/>
              </a:rPr>
              <a:t>معرفة ماهية التنبؤ و التوقع</a:t>
            </a:r>
            <a:endParaRPr lang="ar-SA" sz="2800" dirty="0">
              <a:solidFill>
                <a:schemeClr val="dk1"/>
              </a:solidFill>
              <a:latin typeface="Calibri"/>
              <a:ea typeface="Calibri"/>
            </a:endParaRPr>
          </a:p>
        </p:txBody>
      </p:sp>
      <p:sp>
        <p:nvSpPr>
          <p:cNvPr id="5" name="Google Shape;112;p4">
            <a:extLst>
              <a:ext uri="{FF2B5EF4-FFF2-40B4-BE49-F238E27FC236}">
                <a16:creationId xmlns:a16="http://schemas.microsoft.com/office/drawing/2014/main" id="{5DB93C58-8AED-A9D2-A1EF-70C064E05509}"/>
              </a:ext>
            </a:extLst>
          </p:cNvPr>
          <p:cNvSpPr txBox="1"/>
          <p:nvPr/>
        </p:nvSpPr>
        <p:spPr>
          <a:xfrm>
            <a:off x="253891" y="3608469"/>
            <a:ext cx="10515600" cy="481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50000"/>
              </a:lnSpc>
              <a:buClr>
                <a:schemeClr val="dk1"/>
              </a:buClr>
              <a:buSzPts val="2800"/>
            </a:pPr>
            <a:r>
              <a:rPr lang="ar-SA" sz="2800" dirty="0">
                <a:solidFill>
                  <a:schemeClr val="dk1"/>
                </a:solidFill>
                <a:latin typeface="Calibri"/>
                <a:ea typeface="Calibri"/>
                <a:sym typeface="Calibri"/>
              </a:rPr>
              <a:t>معرفة أنواع مخططات التنبؤ و مزاياها</a:t>
            </a:r>
            <a:endParaRPr lang="ar-SA" sz="2800" dirty="0">
              <a:solidFill>
                <a:schemeClr val="dk1"/>
              </a:solidFill>
              <a:latin typeface="Calibri"/>
              <a:ea typeface="Calibri"/>
            </a:endParaRPr>
          </a:p>
        </p:txBody>
      </p:sp>
      <p:sp>
        <p:nvSpPr>
          <p:cNvPr id="6" name="Google Shape;115;p4">
            <a:extLst>
              <a:ext uri="{FF2B5EF4-FFF2-40B4-BE49-F238E27FC236}">
                <a16:creationId xmlns:a16="http://schemas.microsoft.com/office/drawing/2014/main" id="{2EF6A2AD-FAB0-B273-1532-69209C863E49}"/>
              </a:ext>
            </a:extLst>
          </p:cNvPr>
          <p:cNvSpPr/>
          <p:nvPr/>
        </p:nvSpPr>
        <p:spPr>
          <a:xfrm>
            <a:off x="11012292" y="2373278"/>
            <a:ext cx="525561" cy="407553"/>
          </a:xfrm>
          <a:prstGeom prst="flowChartAlternateProcess">
            <a:avLst/>
          </a:prstGeom>
          <a:solidFill>
            <a:srgbClr val="ED7D31"/>
          </a:solidFill>
          <a:ln w="12700" cap="flat" cmpd="sng">
            <a:solidFill>
              <a:srgbClr val="F9A82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2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1200" dirty="0"/>
          </a:p>
        </p:txBody>
      </p:sp>
      <p:sp>
        <p:nvSpPr>
          <p:cNvPr id="7" name="Google Shape;116;p4">
            <a:extLst>
              <a:ext uri="{FF2B5EF4-FFF2-40B4-BE49-F238E27FC236}">
                <a16:creationId xmlns:a16="http://schemas.microsoft.com/office/drawing/2014/main" id="{F19756CA-067C-CD8F-AB04-5641CC1A4BAA}"/>
              </a:ext>
            </a:extLst>
          </p:cNvPr>
          <p:cNvSpPr/>
          <p:nvPr/>
        </p:nvSpPr>
        <p:spPr>
          <a:xfrm>
            <a:off x="11012292" y="3782823"/>
            <a:ext cx="525561" cy="407553"/>
          </a:xfrm>
          <a:prstGeom prst="flowChartAlternateProcess">
            <a:avLst/>
          </a:prstGeom>
          <a:solidFill>
            <a:srgbClr val="ED7D31"/>
          </a:solidFill>
          <a:ln w="12700" cap="flat" cmpd="sng">
            <a:solidFill>
              <a:srgbClr val="F9A82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2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422</a:t>
            </a:r>
            <a:endParaRPr sz="1200" dirty="0"/>
          </a:p>
        </p:txBody>
      </p:sp>
      <p:sp>
        <p:nvSpPr>
          <p:cNvPr id="8" name="Google Shape;112;p4">
            <a:extLst>
              <a:ext uri="{FF2B5EF4-FFF2-40B4-BE49-F238E27FC236}">
                <a16:creationId xmlns:a16="http://schemas.microsoft.com/office/drawing/2014/main" id="{23B5F65C-899C-D71A-9112-8889D05C2016}"/>
              </a:ext>
            </a:extLst>
          </p:cNvPr>
          <p:cNvSpPr txBox="1"/>
          <p:nvPr/>
        </p:nvSpPr>
        <p:spPr>
          <a:xfrm>
            <a:off x="253891" y="5269938"/>
            <a:ext cx="10515600" cy="481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90000"/>
              </a:lnSpc>
              <a:buClr>
                <a:schemeClr val="dk1"/>
              </a:buClr>
              <a:buSzPts val="2800"/>
            </a:pPr>
            <a:r>
              <a:rPr lang="ar-SA" sz="2800" dirty="0">
                <a:solidFill>
                  <a:schemeClr val="dk1"/>
                </a:solidFill>
                <a:latin typeface="Calibri"/>
                <a:ea typeface="Calibri"/>
                <a:sym typeface="Calibri"/>
              </a:rPr>
              <a:t>معرفة فاصل الثقة</a:t>
            </a:r>
            <a:endParaRPr lang="ar-SA" sz="2800" dirty="0">
              <a:solidFill>
                <a:schemeClr val="dk1"/>
              </a:solidFill>
              <a:latin typeface="Calibri"/>
              <a:ea typeface="Calibri"/>
            </a:endParaRPr>
          </a:p>
        </p:txBody>
      </p:sp>
      <p:sp>
        <p:nvSpPr>
          <p:cNvPr id="10" name="Google Shape;116;p4">
            <a:extLst>
              <a:ext uri="{FF2B5EF4-FFF2-40B4-BE49-F238E27FC236}">
                <a16:creationId xmlns:a16="http://schemas.microsoft.com/office/drawing/2014/main" id="{9456250B-2C7A-AD7E-67B4-1EEC42CC9445}"/>
              </a:ext>
            </a:extLst>
          </p:cNvPr>
          <p:cNvSpPr/>
          <p:nvPr/>
        </p:nvSpPr>
        <p:spPr>
          <a:xfrm>
            <a:off x="11012292" y="5288989"/>
            <a:ext cx="525561" cy="407553"/>
          </a:xfrm>
          <a:prstGeom prst="flowChartAlternateProcess">
            <a:avLst/>
          </a:prstGeom>
          <a:solidFill>
            <a:srgbClr val="ED7D31"/>
          </a:solidFill>
          <a:ln w="12700" cap="flat" cmpd="sng">
            <a:solidFill>
              <a:srgbClr val="F9A82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2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1200" dirty="0"/>
          </a:p>
        </p:txBody>
      </p:sp>
      <p:pic>
        <p:nvPicPr>
          <p:cNvPr id="4" name="Google Shape;335;p17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0CD1FABA-EEDA-25E7-839D-62503F8665A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50553" y="2104330"/>
            <a:ext cx="945447" cy="9454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7380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41;p11">
            <a:extLst>
              <a:ext uri="{FF2B5EF4-FFF2-40B4-BE49-F238E27FC236}">
                <a16:creationId xmlns:a16="http://schemas.microsoft.com/office/drawing/2014/main" id="{A6826A73-F622-3889-46F4-CA1E762BC6E8}"/>
              </a:ext>
            </a:extLst>
          </p:cNvPr>
          <p:cNvSpPr/>
          <p:nvPr/>
        </p:nvSpPr>
        <p:spPr>
          <a:xfrm>
            <a:off x="20739" y="1572176"/>
            <a:ext cx="121457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000" b="1" dirty="0">
                <a:solidFill>
                  <a:srgbClr val="ED7D31"/>
                </a:solidFill>
                <a:latin typeface="Calibri"/>
                <a:ea typeface="Calibri"/>
                <a:cs typeface="Calibri"/>
                <a:sym typeface="Calibri"/>
              </a:rPr>
              <a:t>من خلال الصور الموجودة أمامك </a:t>
            </a:r>
            <a:endParaRPr b="1" dirty="0">
              <a:solidFill>
                <a:srgbClr val="ED7D31"/>
              </a:solidFill>
            </a:endParaRPr>
          </a:p>
          <a:p>
            <a:pPr marL="0" marR="0" lvl="0" indent="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000" b="1" dirty="0">
                <a:solidFill>
                  <a:srgbClr val="ED7D31"/>
                </a:solidFill>
                <a:latin typeface="Calibri"/>
                <a:ea typeface="Calibri"/>
                <a:cs typeface="Calibri"/>
                <a:sym typeface="Calibri"/>
              </a:rPr>
              <a:t> استنتجي أنواع مخططات التنبؤ؟!</a:t>
            </a:r>
            <a:endParaRPr b="1" dirty="0">
              <a:solidFill>
                <a:srgbClr val="ED7D31"/>
              </a:solidFill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6D4E5831-DCD9-677C-D064-7019B74D7F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895" b="53333"/>
          <a:stretch/>
        </p:blipFill>
        <p:spPr>
          <a:xfrm>
            <a:off x="6571162" y="3622749"/>
            <a:ext cx="2803873" cy="2444808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D5A8B899-803B-E242-AB55-0831474DB2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42" r="41031" b="47037"/>
          <a:stretch/>
        </p:blipFill>
        <p:spPr>
          <a:xfrm>
            <a:off x="2741680" y="3374678"/>
            <a:ext cx="2507250" cy="2674614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C79D4B31-1F19-91B2-4946-FCC2E45F1A7D}"/>
              </a:ext>
            </a:extLst>
          </p:cNvPr>
          <p:cNvSpPr txBox="1"/>
          <p:nvPr/>
        </p:nvSpPr>
        <p:spPr>
          <a:xfrm>
            <a:off x="7920958" y="767320"/>
            <a:ext cx="2061583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600" b="1" dirty="0">
                <a:solidFill>
                  <a:schemeClr val="bg1"/>
                </a:solidFill>
              </a:rPr>
              <a:t>استراتيجية قراءة الصور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C4A17CA4-4F19-9C04-7EE3-0D2F03C636B2}"/>
              </a:ext>
            </a:extLst>
          </p:cNvPr>
          <p:cNvSpPr txBox="1"/>
          <p:nvPr/>
        </p:nvSpPr>
        <p:spPr>
          <a:xfrm>
            <a:off x="5630626" y="767320"/>
            <a:ext cx="86861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600" b="1" dirty="0">
                <a:solidFill>
                  <a:schemeClr val="bg1"/>
                </a:solidFill>
              </a:rPr>
              <a:t>دقيقة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AE864143-E883-8FC6-77EB-F0AB6C1D8B5E}"/>
              </a:ext>
            </a:extLst>
          </p:cNvPr>
          <p:cNvSpPr txBox="1"/>
          <p:nvPr/>
        </p:nvSpPr>
        <p:spPr>
          <a:xfrm>
            <a:off x="2742523" y="767854"/>
            <a:ext cx="86861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600" b="1" dirty="0">
                <a:solidFill>
                  <a:schemeClr val="bg1"/>
                </a:solidFill>
              </a:rPr>
              <a:t>فردي</a:t>
            </a:r>
          </a:p>
        </p:txBody>
      </p:sp>
    </p:spTree>
    <p:extLst>
      <p:ext uri="{BB962C8B-B14F-4D97-AF65-F5344CB8AC3E}">
        <p14:creationId xmlns:p14="http://schemas.microsoft.com/office/powerpoint/2010/main" val="3611560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47;p12">
            <a:extLst>
              <a:ext uri="{FF2B5EF4-FFF2-40B4-BE49-F238E27FC236}">
                <a16:creationId xmlns:a16="http://schemas.microsoft.com/office/drawing/2014/main" id="{E646003A-6F95-906D-F42F-A7077DF2DA22}"/>
              </a:ext>
            </a:extLst>
          </p:cNvPr>
          <p:cNvGrpSpPr/>
          <p:nvPr/>
        </p:nvGrpSpPr>
        <p:grpSpPr>
          <a:xfrm>
            <a:off x="6869214" y="909265"/>
            <a:ext cx="2602228" cy="3046880"/>
            <a:chOff x="8318860" y="1623202"/>
            <a:chExt cx="2602228" cy="3046880"/>
          </a:xfrm>
        </p:grpSpPr>
        <p:sp>
          <p:nvSpPr>
            <p:cNvPr id="3" name="Google Shape;248;p12">
              <a:extLst>
                <a:ext uri="{FF2B5EF4-FFF2-40B4-BE49-F238E27FC236}">
                  <a16:creationId xmlns:a16="http://schemas.microsoft.com/office/drawing/2014/main" id="{7E61E1D7-885D-C31C-CCCB-D8E1218F4B33}"/>
                </a:ext>
              </a:extLst>
            </p:cNvPr>
            <p:cNvSpPr/>
            <p:nvPr/>
          </p:nvSpPr>
          <p:spPr>
            <a:xfrm>
              <a:off x="8318860" y="2070729"/>
              <a:ext cx="2602008" cy="2442268"/>
            </a:xfrm>
            <a:prstGeom prst="roundRect">
              <a:avLst>
                <a:gd name="adj" fmla="val 16667"/>
              </a:avLst>
            </a:prstGeom>
            <a:solidFill>
              <a:srgbClr val="225C7A"/>
            </a:solidFill>
            <a:ln w="12700" cap="flat" cmpd="sng">
              <a:solidFill>
                <a:srgbClr val="DCECE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" name="Google Shape;249;p12">
              <a:extLst>
                <a:ext uri="{FF2B5EF4-FFF2-40B4-BE49-F238E27FC236}">
                  <a16:creationId xmlns:a16="http://schemas.microsoft.com/office/drawing/2014/main" id="{AAD6F896-DD2B-9288-44B6-795237C0E55F}"/>
                </a:ext>
              </a:extLst>
            </p:cNvPr>
            <p:cNvSpPr txBox="1"/>
            <p:nvPr/>
          </p:nvSpPr>
          <p:spPr>
            <a:xfrm>
              <a:off x="8319080" y="1924267"/>
              <a:ext cx="2602008" cy="27458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/>
            <a:p>
              <a:pPr marL="0" marR="0" lvl="0" indent="0" algn="ctr" rtl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Calibri"/>
                <a:buNone/>
              </a:pPr>
              <a:r>
                <a:rPr lang="ar-SA" sz="36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المخطط</a:t>
              </a:r>
              <a:endParaRPr/>
            </a:p>
            <a:p>
              <a:pPr marL="0" marR="0" lvl="0" indent="0" algn="ctr" rtl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Calibri"/>
                <a:buNone/>
              </a:pPr>
              <a:r>
                <a:rPr lang="ar-SA" sz="36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الخطي</a:t>
              </a:r>
              <a:endParaRPr/>
            </a:p>
          </p:txBody>
        </p:sp>
        <p:sp>
          <p:nvSpPr>
            <p:cNvPr id="5" name="Google Shape;250;p12">
              <a:extLst>
                <a:ext uri="{FF2B5EF4-FFF2-40B4-BE49-F238E27FC236}">
                  <a16:creationId xmlns:a16="http://schemas.microsoft.com/office/drawing/2014/main" id="{C4ADAB1F-ADA6-5487-F74B-D0E2BEBFC37A}"/>
                </a:ext>
              </a:extLst>
            </p:cNvPr>
            <p:cNvSpPr/>
            <p:nvPr/>
          </p:nvSpPr>
          <p:spPr>
            <a:xfrm>
              <a:off x="9147687" y="1623202"/>
              <a:ext cx="928688" cy="928688"/>
            </a:xfrm>
            <a:prstGeom prst="ellipse">
              <a:avLst/>
            </a:prstGeom>
            <a:solidFill>
              <a:schemeClr val="l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SA" sz="4800">
                  <a:solidFill>
                    <a:srgbClr val="0489B8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/>
            </a:p>
          </p:txBody>
        </p:sp>
      </p:grpSp>
      <p:grpSp>
        <p:nvGrpSpPr>
          <p:cNvPr id="6" name="Google Shape;251;p12">
            <a:extLst>
              <a:ext uri="{FF2B5EF4-FFF2-40B4-BE49-F238E27FC236}">
                <a16:creationId xmlns:a16="http://schemas.microsoft.com/office/drawing/2014/main" id="{92233410-8FB4-65D5-D91F-1FB36A5B7431}"/>
              </a:ext>
            </a:extLst>
          </p:cNvPr>
          <p:cNvGrpSpPr/>
          <p:nvPr/>
        </p:nvGrpSpPr>
        <p:grpSpPr>
          <a:xfrm>
            <a:off x="2720780" y="918415"/>
            <a:ext cx="2616076" cy="3053878"/>
            <a:chOff x="1256844" y="1616204"/>
            <a:chExt cx="2616076" cy="3053878"/>
          </a:xfrm>
        </p:grpSpPr>
        <p:sp>
          <p:nvSpPr>
            <p:cNvPr id="7" name="Google Shape;252;p12">
              <a:extLst>
                <a:ext uri="{FF2B5EF4-FFF2-40B4-BE49-F238E27FC236}">
                  <a16:creationId xmlns:a16="http://schemas.microsoft.com/office/drawing/2014/main" id="{75B8CCB2-E0AE-03A7-43FF-918D238D561C}"/>
                </a:ext>
              </a:extLst>
            </p:cNvPr>
            <p:cNvSpPr/>
            <p:nvPr/>
          </p:nvSpPr>
          <p:spPr>
            <a:xfrm>
              <a:off x="1270912" y="2070729"/>
              <a:ext cx="2602008" cy="2442268"/>
            </a:xfrm>
            <a:prstGeom prst="roundRect">
              <a:avLst>
                <a:gd name="adj" fmla="val 16667"/>
              </a:avLst>
            </a:prstGeom>
            <a:solidFill>
              <a:srgbClr val="225C7A"/>
            </a:solidFill>
            <a:ln w="12700" cap="flat" cmpd="sng">
              <a:solidFill>
                <a:srgbClr val="DCECE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253;p12">
              <a:extLst>
                <a:ext uri="{FF2B5EF4-FFF2-40B4-BE49-F238E27FC236}">
                  <a16:creationId xmlns:a16="http://schemas.microsoft.com/office/drawing/2014/main" id="{F0E8CBD6-7353-9EE5-4431-C044439CDF1C}"/>
                </a:ext>
              </a:extLst>
            </p:cNvPr>
            <p:cNvSpPr txBox="1"/>
            <p:nvPr/>
          </p:nvSpPr>
          <p:spPr>
            <a:xfrm>
              <a:off x="1256844" y="1924267"/>
              <a:ext cx="2602008" cy="27458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/>
            <a:p>
              <a:pPr marL="0" marR="0" lvl="0" indent="0" algn="ctr" rtl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Calibri"/>
                <a:buNone/>
              </a:pPr>
              <a:r>
                <a:rPr lang="ar-SA" sz="36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المخطط</a:t>
              </a:r>
              <a:endParaRPr/>
            </a:p>
            <a:p>
              <a:pPr marL="0" marR="0" lvl="0" indent="0" algn="ctr" rtl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Calibri"/>
                <a:buNone/>
              </a:pPr>
              <a:r>
                <a:rPr lang="ar-SA" sz="36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العمودي</a:t>
              </a:r>
              <a:endParaRPr/>
            </a:p>
          </p:txBody>
        </p:sp>
        <p:sp>
          <p:nvSpPr>
            <p:cNvPr id="9" name="Google Shape;254;p12">
              <a:extLst>
                <a:ext uri="{FF2B5EF4-FFF2-40B4-BE49-F238E27FC236}">
                  <a16:creationId xmlns:a16="http://schemas.microsoft.com/office/drawing/2014/main" id="{49F22BD8-1A2D-F4C9-E291-6A99BDC181C4}"/>
                </a:ext>
              </a:extLst>
            </p:cNvPr>
            <p:cNvSpPr/>
            <p:nvPr/>
          </p:nvSpPr>
          <p:spPr>
            <a:xfrm>
              <a:off x="2122661" y="1616204"/>
              <a:ext cx="928688" cy="928688"/>
            </a:xfrm>
            <a:prstGeom prst="ellipse">
              <a:avLst/>
            </a:prstGeom>
            <a:solidFill>
              <a:schemeClr val="l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SA" sz="4800">
                  <a:solidFill>
                    <a:srgbClr val="0489B8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/>
            </a:p>
          </p:txBody>
        </p:sp>
      </p:grpSp>
      <p:grpSp>
        <p:nvGrpSpPr>
          <p:cNvPr id="26" name="مجموعة 25">
            <a:extLst>
              <a:ext uri="{FF2B5EF4-FFF2-40B4-BE49-F238E27FC236}">
                <a16:creationId xmlns:a16="http://schemas.microsoft.com/office/drawing/2014/main" id="{65F836E6-B97E-451E-31F4-35CAD368F8A2}"/>
              </a:ext>
            </a:extLst>
          </p:cNvPr>
          <p:cNvGrpSpPr/>
          <p:nvPr/>
        </p:nvGrpSpPr>
        <p:grpSpPr>
          <a:xfrm>
            <a:off x="6885196" y="4062838"/>
            <a:ext cx="2602008" cy="1696569"/>
            <a:chOff x="6885196" y="4062838"/>
            <a:chExt cx="2602008" cy="1696569"/>
          </a:xfrm>
        </p:grpSpPr>
        <p:sp>
          <p:nvSpPr>
            <p:cNvPr id="11" name="Google Shape;257;p12">
              <a:extLst>
                <a:ext uri="{FF2B5EF4-FFF2-40B4-BE49-F238E27FC236}">
                  <a16:creationId xmlns:a16="http://schemas.microsoft.com/office/drawing/2014/main" id="{C207965A-B853-802B-6D7E-7B6C169B515B}"/>
                </a:ext>
              </a:extLst>
            </p:cNvPr>
            <p:cNvSpPr/>
            <p:nvPr/>
          </p:nvSpPr>
          <p:spPr>
            <a:xfrm>
              <a:off x="6885196" y="4062839"/>
              <a:ext cx="2602008" cy="1696568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57150" cap="flat" cmpd="sng">
              <a:solidFill>
                <a:srgbClr val="225C7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7" name="صورة 16">
              <a:extLst>
                <a:ext uri="{FF2B5EF4-FFF2-40B4-BE49-F238E27FC236}">
                  <a16:creationId xmlns:a16="http://schemas.microsoft.com/office/drawing/2014/main" id="{67D22567-D22F-FCF6-223D-CCAAE290E3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9895" b="53333"/>
            <a:stretch/>
          </p:blipFill>
          <p:spPr>
            <a:xfrm>
              <a:off x="7151414" y="4062838"/>
              <a:ext cx="1945741" cy="1696569"/>
            </a:xfrm>
            <a:prstGeom prst="rect">
              <a:avLst/>
            </a:prstGeom>
          </p:spPr>
        </p:pic>
      </p:grpSp>
      <p:grpSp>
        <p:nvGrpSpPr>
          <p:cNvPr id="27" name="مجموعة 26">
            <a:extLst>
              <a:ext uri="{FF2B5EF4-FFF2-40B4-BE49-F238E27FC236}">
                <a16:creationId xmlns:a16="http://schemas.microsoft.com/office/drawing/2014/main" id="{EDFD34F8-75ED-4006-1F30-5AABA9541639}"/>
              </a:ext>
            </a:extLst>
          </p:cNvPr>
          <p:cNvGrpSpPr/>
          <p:nvPr/>
        </p:nvGrpSpPr>
        <p:grpSpPr>
          <a:xfrm>
            <a:off x="2749937" y="3885101"/>
            <a:ext cx="2602008" cy="1874306"/>
            <a:chOff x="2749937" y="3885101"/>
            <a:chExt cx="2602008" cy="1874306"/>
          </a:xfrm>
        </p:grpSpPr>
        <p:sp>
          <p:nvSpPr>
            <p:cNvPr id="14" name="Google Shape;260;p12">
              <a:extLst>
                <a:ext uri="{FF2B5EF4-FFF2-40B4-BE49-F238E27FC236}">
                  <a16:creationId xmlns:a16="http://schemas.microsoft.com/office/drawing/2014/main" id="{ACF923BF-D5C3-E5E7-7F39-6A4555030EAD}"/>
                </a:ext>
              </a:extLst>
            </p:cNvPr>
            <p:cNvSpPr/>
            <p:nvPr/>
          </p:nvSpPr>
          <p:spPr>
            <a:xfrm>
              <a:off x="2749937" y="4062839"/>
              <a:ext cx="2602008" cy="1696568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57150" cap="flat" cmpd="sng">
              <a:solidFill>
                <a:srgbClr val="225C7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0" name="صورة 19">
              <a:extLst>
                <a:ext uri="{FF2B5EF4-FFF2-40B4-BE49-F238E27FC236}">
                  <a16:creationId xmlns:a16="http://schemas.microsoft.com/office/drawing/2014/main" id="{6EEE6C84-0BBF-5FE2-0D18-A51DBDF934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42" r="41031" b="47037"/>
            <a:stretch/>
          </p:blipFill>
          <p:spPr>
            <a:xfrm>
              <a:off x="3142250" y="3885101"/>
              <a:ext cx="1739900" cy="1856042"/>
            </a:xfrm>
            <a:prstGeom prst="rect">
              <a:avLst/>
            </a:prstGeom>
          </p:spPr>
        </p:pic>
      </p:grpSp>
      <p:pic>
        <p:nvPicPr>
          <p:cNvPr id="21" name="صورة 20">
            <a:extLst>
              <a:ext uri="{FF2B5EF4-FFF2-40B4-BE49-F238E27FC236}">
                <a16:creationId xmlns:a16="http://schemas.microsoft.com/office/drawing/2014/main" id="{BF286769-5B7F-C8B8-E495-BF347DFA9C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-714375"/>
            <a:ext cx="1270000" cy="714375"/>
          </a:xfrm>
          <a:prstGeom prst="rect">
            <a:avLst/>
          </a:prstGeom>
        </p:spPr>
      </p:pic>
      <p:sp>
        <p:nvSpPr>
          <p:cNvPr id="24" name="Google Shape;151;p6">
            <a:extLst>
              <a:ext uri="{FF2B5EF4-FFF2-40B4-BE49-F238E27FC236}">
                <a16:creationId xmlns:a16="http://schemas.microsoft.com/office/drawing/2014/main" id="{9AA2B4D6-5672-FB7A-52B8-2075B5031556}"/>
              </a:ext>
            </a:extLst>
          </p:cNvPr>
          <p:cNvSpPr/>
          <p:nvPr/>
        </p:nvSpPr>
        <p:spPr>
          <a:xfrm rot="16200000">
            <a:off x="9161975" y="3131940"/>
            <a:ext cx="5288098" cy="551994"/>
          </a:xfrm>
          <a:prstGeom prst="roundRect">
            <a:avLst>
              <a:gd name="adj" fmla="val 16667"/>
            </a:avLst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200" b="1" dirty="0">
                <a:solidFill>
                  <a:schemeClr val="bg1"/>
                </a:solidFill>
                <a:latin typeface="Sakkal Majalla"/>
                <a:ea typeface="Sakkal Majalla"/>
                <a:cs typeface="Sakkal Majalla"/>
                <a:sym typeface="Sakkal Majalla"/>
              </a:rPr>
              <a:t>أنـــــــــــــــــــــــــــــــــــواع المــــــــــخـــــــــطـــــــــطات</a:t>
            </a:r>
            <a:endParaRPr sz="1200" dirty="0">
              <a:solidFill>
                <a:schemeClr val="bg1"/>
              </a:solidFill>
            </a:endParaRPr>
          </a:p>
        </p:txBody>
      </p:sp>
      <p:sp>
        <p:nvSpPr>
          <p:cNvPr id="25" name="Google Shape;151;p6">
            <a:extLst>
              <a:ext uri="{FF2B5EF4-FFF2-40B4-BE49-F238E27FC236}">
                <a16:creationId xmlns:a16="http://schemas.microsoft.com/office/drawing/2014/main" id="{67A364F8-B78E-D81C-273B-42AD0AF4E250}"/>
              </a:ext>
            </a:extLst>
          </p:cNvPr>
          <p:cNvSpPr/>
          <p:nvPr/>
        </p:nvSpPr>
        <p:spPr>
          <a:xfrm rot="16200000">
            <a:off x="-1313641" y="3138832"/>
            <a:ext cx="3173509" cy="551992"/>
          </a:xfrm>
          <a:prstGeom prst="roundRect">
            <a:avLst>
              <a:gd name="adj" fmla="val 16667"/>
            </a:avLst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400" dirty="0">
                <a:solidFill>
                  <a:schemeClr val="bg1"/>
                </a:solidFill>
                <a:latin typeface="Sakkal Majalla"/>
                <a:ea typeface="Sakkal Majalla"/>
                <a:cs typeface="Sakkal Majalla"/>
                <a:sym typeface="Sakkal Majalla"/>
              </a:rPr>
              <a:t>استراتيجية خرائط المفاهيم</a:t>
            </a:r>
            <a:endParaRPr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163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51;p6">
            <a:extLst>
              <a:ext uri="{FF2B5EF4-FFF2-40B4-BE49-F238E27FC236}">
                <a16:creationId xmlns:a16="http://schemas.microsoft.com/office/drawing/2014/main" id="{A04F05F6-8BDE-7818-A854-B97CADA59B25}"/>
              </a:ext>
            </a:extLst>
          </p:cNvPr>
          <p:cNvSpPr/>
          <p:nvPr/>
        </p:nvSpPr>
        <p:spPr>
          <a:xfrm>
            <a:off x="2216523" y="1484847"/>
            <a:ext cx="7758954" cy="913308"/>
          </a:xfrm>
          <a:prstGeom prst="roundRect">
            <a:avLst>
              <a:gd name="adj" fmla="val 16667"/>
            </a:avLst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000" b="1" dirty="0">
                <a:solidFill>
                  <a:srgbClr val="ED7D31"/>
                </a:solidFill>
                <a:latin typeface="Sakkal Majalla"/>
                <a:ea typeface="Sakkal Majalla"/>
                <a:sym typeface="Sakkal Majalla"/>
              </a:rPr>
              <a:t>1- المخطط الخطي</a:t>
            </a:r>
            <a:endParaRPr sz="1600" dirty="0">
              <a:solidFill>
                <a:srgbClr val="ED7D31"/>
              </a:solidFill>
            </a:endParaRPr>
          </a:p>
        </p:txBody>
      </p:sp>
      <p:sp>
        <p:nvSpPr>
          <p:cNvPr id="7" name="Google Shape;151;p6">
            <a:extLst>
              <a:ext uri="{FF2B5EF4-FFF2-40B4-BE49-F238E27FC236}">
                <a16:creationId xmlns:a16="http://schemas.microsoft.com/office/drawing/2014/main" id="{BF84B7EA-70EF-3B61-BD86-495B521797EE}"/>
              </a:ext>
            </a:extLst>
          </p:cNvPr>
          <p:cNvSpPr/>
          <p:nvPr/>
        </p:nvSpPr>
        <p:spPr>
          <a:xfrm>
            <a:off x="2190334" y="304781"/>
            <a:ext cx="7758954" cy="913308"/>
          </a:xfrm>
          <a:prstGeom prst="roundRect">
            <a:avLst>
              <a:gd name="adj" fmla="val 16667"/>
            </a:avLst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400" b="1" dirty="0">
                <a:solidFill>
                  <a:schemeClr val="lt1"/>
                </a:solidFill>
                <a:latin typeface="Sakkal Majalla"/>
                <a:ea typeface="Sakkal Majalla"/>
                <a:sym typeface="Sakkal Majalla"/>
              </a:rPr>
              <a:t>أنواع المخططات</a:t>
            </a:r>
            <a:endParaRPr sz="4400" b="1" dirty="0">
              <a:solidFill>
                <a:schemeClr val="lt1"/>
              </a:solidFill>
              <a:latin typeface="Sakkal Majalla"/>
              <a:ea typeface="Sakkal Majalla"/>
            </a:endParaRPr>
          </a:p>
        </p:txBody>
      </p:sp>
      <p:sp>
        <p:nvSpPr>
          <p:cNvPr id="8" name="Google Shape;403;p19">
            <a:extLst>
              <a:ext uri="{FF2B5EF4-FFF2-40B4-BE49-F238E27FC236}">
                <a16:creationId xmlns:a16="http://schemas.microsoft.com/office/drawing/2014/main" id="{C9F01433-FA31-7B02-E4F5-D7F927814E1B}"/>
              </a:ext>
            </a:extLst>
          </p:cNvPr>
          <p:cNvSpPr txBox="1"/>
          <p:nvPr/>
        </p:nvSpPr>
        <p:spPr>
          <a:xfrm>
            <a:off x="-114300" y="2092675"/>
            <a:ext cx="12458700" cy="3416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ar-SA" sz="3600" dirty="0">
                <a:ea typeface="Calibri"/>
                <a:sym typeface="Calibri"/>
              </a:rPr>
              <a:t>يُستخدم بشكل كبير لعرض التغيير بمرور الوقت من خلال </a:t>
            </a:r>
            <a:endParaRPr lang="ar-SA" sz="3600" dirty="0">
              <a:ea typeface="Calibri"/>
            </a:endParaRPr>
          </a:p>
          <a:p>
            <a:pPr lvl="0" algn="ctr">
              <a:lnSpc>
                <a:spcPct val="150000"/>
              </a:lnSpc>
            </a:pPr>
            <a:r>
              <a:rPr lang="ar-SA" sz="3600" dirty="0">
                <a:ea typeface="Calibri"/>
                <a:sym typeface="Calibri"/>
              </a:rPr>
              <a:t>سلسلة من نقاط البيانات المتصلة بخط مستقيم</a:t>
            </a:r>
            <a:endParaRPr lang="ar-SA" sz="3600" dirty="0">
              <a:ea typeface="Calibri"/>
            </a:endParaRPr>
          </a:p>
          <a:p>
            <a:pPr lvl="0" algn="ctr">
              <a:lnSpc>
                <a:spcPct val="150000"/>
              </a:lnSpc>
            </a:pPr>
            <a:r>
              <a:rPr lang="ar-SA" sz="3600" dirty="0">
                <a:ea typeface="Calibri"/>
                <a:sym typeface="Calibri"/>
              </a:rPr>
              <a:t>ويساعد في تحديد العلاقة بين مجموعتين من القيم مثال </a:t>
            </a:r>
            <a:r>
              <a:rPr lang="ar-SA" sz="3600" dirty="0">
                <a:solidFill>
                  <a:srgbClr val="0070C0"/>
                </a:solidFill>
                <a:ea typeface="Calibri"/>
                <a:sym typeface="Calibri"/>
              </a:rPr>
              <a:t>اعتماد العائد على الوقت</a:t>
            </a:r>
            <a:endParaRPr lang="ar-SA" sz="3600" dirty="0">
              <a:solidFill>
                <a:srgbClr val="0070C0"/>
              </a:solidFill>
              <a:ea typeface="Calibri"/>
            </a:endParaRPr>
          </a:p>
          <a:p>
            <a:pPr lvl="0" algn="ctr">
              <a:lnSpc>
                <a:spcPct val="150000"/>
              </a:lnSpc>
            </a:pPr>
            <a:endParaRPr lang="ar-SA" sz="36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B97E91E8-FAC1-7170-16DF-7F26071769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" t="62095" r="65648"/>
          <a:stretch/>
        </p:blipFill>
        <p:spPr>
          <a:xfrm>
            <a:off x="4449108" y="4727215"/>
            <a:ext cx="3293784" cy="2130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48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D53D0FFD-8C44-1D73-A400-73DB9AC8E1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59" t="53332" r="20312"/>
          <a:stretch/>
        </p:blipFill>
        <p:spPr>
          <a:xfrm>
            <a:off x="4761427" y="4573722"/>
            <a:ext cx="2669145" cy="2280082"/>
          </a:xfrm>
          <a:prstGeom prst="rect">
            <a:avLst/>
          </a:prstGeom>
        </p:spPr>
      </p:pic>
      <p:sp>
        <p:nvSpPr>
          <p:cNvPr id="3" name="Google Shape;151;p6">
            <a:extLst>
              <a:ext uri="{FF2B5EF4-FFF2-40B4-BE49-F238E27FC236}">
                <a16:creationId xmlns:a16="http://schemas.microsoft.com/office/drawing/2014/main" id="{3F0BD11B-2D0D-86FA-25E7-B38F0CFBEE4A}"/>
              </a:ext>
            </a:extLst>
          </p:cNvPr>
          <p:cNvSpPr/>
          <p:nvPr/>
        </p:nvSpPr>
        <p:spPr>
          <a:xfrm>
            <a:off x="2216523" y="1484847"/>
            <a:ext cx="7758954" cy="913308"/>
          </a:xfrm>
          <a:prstGeom prst="roundRect">
            <a:avLst>
              <a:gd name="adj" fmla="val 16667"/>
            </a:avLst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000" b="1" dirty="0">
                <a:solidFill>
                  <a:srgbClr val="ED7D31"/>
                </a:solidFill>
                <a:latin typeface="Sakkal Majalla"/>
                <a:ea typeface="Sakkal Majalla"/>
                <a:sym typeface="Sakkal Majalla"/>
              </a:rPr>
              <a:t>1- المخطط العمودي</a:t>
            </a:r>
            <a:endParaRPr sz="1600" dirty="0">
              <a:solidFill>
                <a:srgbClr val="ED7D31"/>
              </a:solidFill>
            </a:endParaRPr>
          </a:p>
        </p:txBody>
      </p:sp>
      <p:sp>
        <p:nvSpPr>
          <p:cNvPr id="4" name="Google Shape;151;p6">
            <a:extLst>
              <a:ext uri="{FF2B5EF4-FFF2-40B4-BE49-F238E27FC236}">
                <a16:creationId xmlns:a16="http://schemas.microsoft.com/office/drawing/2014/main" id="{3E58E464-2871-752A-4C74-117A57AE0E4B}"/>
              </a:ext>
            </a:extLst>
          </p:cNvPr>
          <p:cNvSpPr/>
          <p:nvPr/>
        </p:nvSpPr>
        <p:spPr>
          <a:xfrm>
            <a:off x="2190334" y="304781"/>
            <a:ext cx="7758954" cy="913308"/>
          </a:xfrm>
          <a:prstGeom prst="roundRect">
            <a:avLst>
              <a:gd name="adj" fmla="val 16667"/>
            </a:avLst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400" b="1" dirty="0">
                <a:solidFill>
                  <a:schemeClr val="lt1"/>
                </a:solidFill>
                <a:latin typeface="Sakkal Majalla"/>
                <a:ea typeface="Sakkal Majalla"/>
                <a:sym typeface="Sakkal Majalla"/>
              </a:rPr>
              <a:t>أنواع المخططات</a:t>
            </a:r>
            <a:endParaRPr sz="4400" b="1" dirty="0">
              <a:solidFill>
                <a:schemeClr val="lt1"/>
              </a:solidFill>
              <a:latin typeface="Sakkal Majalla"/>
              <a:ea typeface="Sakkal Majalla"/>
            </a:endParaRPr>
          </a:p>
        </p:txBody>
      </p:sp>
      <p:sp>
        <p:nvSpPr>
          <p:cNvPr id="5" name="Google Shape;403;p19">
            <a:extLst>
              <a:ext uri="{FF2B5EF4-FFF2-40B4-BE49-F238E27FC236}">
                <a16:creationId xmlns:a16="http://schemas.microsoft.com/office/drawing/2014/main" id="{18DCC227-A473-3A1A-8192-6CFB9CF89A41}"/>
              </a:ext>
            </a:extLst>
          </p:cNvPr>
          <p:cNvSpPr txBox="1"/>
          <p:nvPr/>
        </p:nvSpPr>
        <p:spPr>
          <a:xfrm>
            <a:off x="0" y="2226207"/>
            <a:ext cx="12192000" cy="3416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ar-SA" sz="3600" dirty="0">
                <a:ea typeface="Calibri"/>
                <a:sym typeface="Calibri"/>
              </a:rPr>
              <a:t>يُستخدم لعرض البيانات التي تم جمعها من خلال الاستبيانات والمقابلات</a:t>
            </a:r>
            <a:endParaRPr lang="ar-SA" sz="3600" dirty="0">
              <a:ea typeface="Calibri"/>
            </a:endParaRPr>
          </a:p>
          <a:p>
            <a:pPr algn="ctr">
              <a:lnSpc>
                <a:spcPct val="150000"/>
              </a:lnSpc>
            </a:pPr>
            <a:r>
              <a:rPr lang="ar-SA" sz="3600" b="1" dirty="0">
                <a:solidFill>
                  <a:srgbClr val="0070C0"/>
                </a:solidFill>
                <a:ea typeface="Calibri"/>
                <a:sym typeface="Calibri"/>
              </a:rPr>
              <a:t>مثل</a:t>
            </a:r>
            <a:r>
              <a:rPr lang="ar-SA" sz="3600" dirty="0">
                <a:ea typeface="Calibri"/>
                <a:sym typeface="Calibri"/>
              </a:rPr>
              <a:t>: الفئات العمرية وعناصر المنتجات المباعة وما إلى ذلك، كما يمكن استخدامه</a:t>
            </a:r>
          </a:p>
          <a:p>
            <a:pPr algn="ctr">
              <a:lnSpc>
                <a:spcPct val="150000"/>
              </a:lnSpc>
            </a:pPr>
            <a:r>
              <a:rPr lang="ar-SA" sz="3600" dirty="0">
                <a:ea typeface="Calibri"/>
                <a:sym typeface="Calibri"/>
              </a:rPr>
              <a:t>أيضًا للبيانات مثل الدخل الشهري إذا كان عدد القيم في مجموعة البيانات ليس كبيرًا.</a:t>
            </a:r>
            <a:endParaRPr lang="ar-SA" sz="3600" dirty="0">
              <a:ea typeface="Calibri"/>
            </a:endParaRPr>
          </a:p>
          <a:p>
            <a:pPr lvl="0" algn="ctr">
              <a:lnSpc>
                <a:spcPct val="150000"/>
              </a:lnSpc>
            </a:pPr>
            <a:endParaRPr lang="ar-SA" sz="36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9743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58;p7">
            <a:extLst>
              <a:ext uri="{FF2B5EF4-FFF2-40B4-BE49-F238E27FC236}">
                <a16:creationId xmlns:a16="http://schemas.microsoft.com/office/drawing/2014/main" id="{66E20409-1AF5-8CEC-4605-F84A8EA66C47}"/>
              </a:ext>
            </a:extLst>
          </p:cNvPr>
          <p:cNvSpPr/>
          <p:nvPr/>
        </p:nvSpPr>
        <p:spPr>
          <a:xfrm>
            <a:off x="0" y="25400"/>
            <a:ext cx="12192000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ar-SA" sz="4000" b="1" dirty="0">
                <a:solidFill>
                  <a:srgbClr val="ED7D31"/>
                </a:solidFill>
                <a:sym typeface="Calibri"/>
              </a:rPr>
              <a:t>بعد دراستك لأنواع المخططات صنفي المميزات الموجودة </a:t>
            </a:r>
          </a:p>
          <a:p>
            <a:pPr lvl="0" algn="ctr"/>
            <a:r>
              <a:rPr lang="ar-SA" sz="4000" b="1" dirty="0">
                <a:solidFill>
                  <a:srgbClr val="ED7D31"/>
                </a:solidFill>
                <a:sym typeface="Calibri"/>
              </a:rPr>
              <a:t>هل هي لمخطط خطي أم مخطط عمودي!!</a:t>
            </a:r>
            <a:endParaRPr lang="ar-SA" sz="4000" b="1" dirty="0">
              <a:solidFill>
                <a:srgbClr val="ED7D31"/>
              </a:solidFill>
              <a:latin typeface="Calibri"/>
              <a:sym typeface="Calibri"/>
            </a:endParaRPr>
          </a:p>
        </p:txBody>
      </p:sp>
      <p:sp>
        <p:nvSpPr>
          <p:cNvPr id="4" name="Google Shape;206;p11">
            <a:extLst>
              <a:ext uri="{FF2B5EF4-FFF2-40B4-BE49-F238E27FC236}">
                <a16:creationId xmlns:a16="http://schemas.microsoft.com/office/drawing/2014/main" id="{3ECF6B49-E966-F9CA-9A85-3E745A2F1FBD}"/>
              </a:ext>
            </a:extLst>
          </p:cNvPr>
          <p:cNvSpPr/>
          <p:nvPr/>
        </p:nvSpPr>
        <p:spPr>
          <a:xfrm>
            <a:off x="7604392" y="1511300"/>
            <a:ext cx="3454830" cy="555150"/>
          </a:xfrm>
          <a:prstGeom prst="roundRect">
            <a:avLst>
              <a:gd name="adj" fmla="val 16667"/>
            </a:avLst>
          </a:prstGeom>
          <a:solidFill>
            <a:srgbClr val="065381"/>
          </a:solidFill>
          <a:ln w="12700" cap="flat" cmpd="sng">
            <a:solidFill>
              <a:srgbClr val="06538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600" dirty="0">
                <a:solidFill>
                  <a:schemeClr val="lt1"/>
                </a:solidFill>
                <a:latin typeface="Calibri"/>
                <a:ea typeface="Calibri"/>
                <a:sym typeface="Calibri"/>
              </a:rPr>
              <a:t>مخطط عمودي أم خطي</a:t>
            </a:r>
            <a:endParaRPr sz="1600" dirty="0"/>
          </a:p>
        </p:txBody>
      </p:sp>
      <p:sp>
        <p:nvSpPr>
          <p:cNvPr id="5" name="Google Shape;207;p11">
            <a:extLst>
              <a:ext uri="{FF2B5EF4-FFF2-40B4-BE49-F238E27FC236}">
                <a16:creationId xmlns:a16="http://schemas.microsoft.com/office/drawing/2014/main" id="{05538719-5563-7B8F-F7A4-41FEB1E119D1}"/>
              </a:ext>
            </a:extLst>
          </p:cNvPr>
          <p:cNvSpPr/>
          <p:nvPr/>
        </p:nvSpPr>
        <p:spPr>
          <a:xfrm>
            <a:off x="1524000" y="1519583"/>
            <a:ext cx="5803899" cy="555150"/>
          </a:xfrm>
          <a:prstGeom prst="roundRect">
            <a:avLst>
              <a:gd name="adj" fmla="val 16667"/>
            </a:avLst>
          </a:prstGeom>
          <a:solidFill>
            <a:srgbClr val="065381"/>
          </a:solidFill>
          <a:ln w="12700" cap="flat" cmpd="sng">
            <a:solidFill>
              <a:srgbClr val="06538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600" dirty="0">
                <a:solidFill>
                  <a:schemeClr val="lt1"/>
                </a:solidFill>
                <a:latin typeface="Calibri"/>
                <a:ea typeface="Calibri"/>
                <a:sym typeface="Calibri"/>
              </a:rPr>
              <a:t>المميزات</a:t>
            </a:r>
            <a:endParaRPr sz="1600" dirty="0"/>
          </a:p>
        </p:txBody>
      </p:sp>
      <p:sp>
        <p:nvSpPr>
          <p:cNvPr id="6" name="Google Shape;208;p11">
            <a:extLst>
              <a:ext uri="{FF2B5EF4-FFF2-40B4-BE49-F238E27FC236}">
                <a16:creationId xmlns:a16="http://schemas.microsoft.com/office/drawing/2014/main" id="{E7443AB8-3D22-320A-81AC-6329EFA7E0DE}"/>
              </a:ext>
            </a:extLst>
          </p:cNvPr>
          <p:cNvSpPr/>
          <p:nvPr/>
        </p:nvSpPr>
        <p:spPr>
          <a:xfrm>
            <a:off x="7609310" y="2269725"/>
            <a:ext cx="3393809" cy="41138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rgbClr val="ED7D31"/>
              </a:solidFill>
              <a:latin typeface="Calibri"/>
              <a:ea typeface="Calibri"/>
              <a:sym typeface="Calibri"/>
            </a:endParaRPr>
          </a:p>
        </p:txBody>
      </p:sp>
      <p:sp>
        <p:nvSpPr>
          <p:cNvPr id="7" name="Google Shape;209;p11">
            <a:extLst>
              <a:ext uri="{FF2B5EF4-FFF2-40B4-BE49-F238E27FC236}">
                <a16:creationId xmlns:a16="http://schemas.microsoft.com/office/drawing/2014/main" id="{85F7C316-19F9-A429-914D-AFF667D974E8}"/>
              </a:ext>
            </a:extLst>
          </p:cNvPr>
          <p:cNvSpPr/>
          <p:nvPr/>
        </p:nvSpPr>
        <p:spPr>
          <a:xfrm>
            <a:off x="1504640" y="2264960"/>
            <a:ext cx="5803899" cy="41138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ar-SA" sz="1600" b="1" dirty="0">
                <a:solidFill>
                  <a:schemeClr val="accent5">
                    <a:lumMod val="50000"/>
                  </a:schemeClr>
                </a:solidFill>
                <a:latin typeface="Calibri"/>
                <a:ea typeface="Calibri"/>
                <a:sym typeface="Calibri"/>
              </a:rPr>
              <a:t>يُمكن تقديم تحليل سريع للبيانات</a:t>
            </a:r>
            <a:endParaRPr lang="ar-SA" sz="1600" b="1" dirty="0">
              <a:solidFill>
                <a:schemeClr val="accent5">
                  <a:lumMod val="50000"/>
                </a:schemeClr>
              </a:solidFill>
              <a:latin typeface="Calibri"/>
              <a:ea typeface="Calibri"/>
            </a:endParaRPr>
          </a:p>
        </p:txBody>
      </p:sp>
      <p:sp>
        <p:nvSpPr>
          <p:cNvPr id="8" name="Google Shape;210;p11">
            <a:extLst>
              <a:ext uri="{FF2B5EF4-FFF2-40B4-BE49-F238E27FC236}">
                <a16:creationId xmlns:a16="http://schemas.microsoft.com/office/drawing/2014/main" id="{B75E522E-E0A3-D739-563F-0843EE1B3BE8}"/>
              </a:ext>
            </a:extLst>
          </p:cNvPr>
          <p:cNvSpPr/>
          <p:nvPr/>
        </p:nvSpPr>
        <p:spPr>
          <a:xfrm>
            <a:off x="7609310" y="2800388"/>
            <a:ext cx="3393809" cy="41138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1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" name="Google Shape;211;p11">
            <a:extLst>
              <a:ext uri="{FF2B5EF4-FFF2-40B4-BE49-F238E27FC236}">
                <a16:creationId xmlns:a16="http://schemas.microsoft.com/office/drawing/2014/main" id="{0D588BF8-B90B-D000-E1C3-2AF0D9D4BA51}"/>
              </a:ext>
            </a:extLst>
          </p:cNvPr>
          <p:cNvSpPr/>
          <p:nvPr/>
        </p:nvSpPr>
        <p:spPr>
          <a:xfrm>
            <a:off x="1504640" y="2795623"/>
            <a:ext cx="5803899" cy="41138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just"/>
            <a:r>
              <a:rPr lang="ar-SA" sz="1600" b="1" dirty="0">
                <a:solidFill>
                  <a:schemeClr val="accent5">
                    <a:lumMod val="50000"/>
                  </a:schemeClr>
                </a:solidFill>
                <a:latin typeface="Calibri"/>
                <a:ea typeface="Calibri"/>
                <a:sym typeface="Calibri"/>
              </a:rPr>
              <a:t>تُساعد في دراسة الأنماط على مدى فترة طويلة من الزمن</a:t>
            </a:r>
            <a:endParaRPr lang="ar-SA" sz="1600" b="1" dirty="0">
              <a:solidFill>
                <a:schemeClr val="accent5">
                  <a:lumMod val="50000"/>
                </a:schemeClr>
              </a:solidFill>
              <a:latin typeface="Calibri"/>
              <a:ea typeface="Calibri"/>
            </a:endParaRPr>
          </a:p>
        </p:txBody>
      </p:sp>
      <p:sp>
        <p:nvSpPr>
          <p:cNvPr id="11" name="Google Shape;213;p11">
            <a:extLst>
              <a:ext uri="{FF2B5EF4-FFF2-40B4-BE49-F238E27FC236}">
                <a16:creationId xmlns:a16="http://schemas.microsoft.com/office/drawing/2014/main" id="{9B879DCD-945D-594F-BF1D-FD7A26906812}"/>
              </a:ext>
            </a:extLst>
          </p:cNvPr>
          <p:cNvSpPr/>
          <p:nvPr/>
        </p:nvSpPr>
        <p:spPr>
          <a:xfrm>
            <a:off x="1504640" y="3378073"/>
            <a:ext cx="5803899" cy="41138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just"/>
            <a:r>
              <a:rPr lang="ar-SA" sz="1600" b="1" dirty="0">
                <a:solidFill>
                  <a:schemeClr val="accent5">
                    <a:lumMod val="50000"/>
                  </a:schemeClr>
                </a:solidFill>
                <a:latin typeface="Calibri"/>
                <a:ea typeface="Calibri"/>
                <a:sym typeface="Calibri"/>
              </a:rPr>
              <a:t>يُمكنك من ملاحظة التغييرات بسهولة</a:t>
            </a:r>
            <a:endParaRPr lang="ar-SA" sz="1600" b="1" dirty="0">
              <a:solidFill>
                <a:schemeClr val="accent5">
                  <a:lumMod val="50000"/>
                </a:schemeClr>
              </a:solidFill>
              <a:latin typeface="Calibri"/>
              <a:ea typeface="Calibri"/>
            </a:endParaRPr>
          </a:p>
        </p:txBody>
      </p:sp>
      <p:sp>
        <p:nvSpPr>
          <p:cNvPr id="12" name="Google Shape;214;p11">
            <a:extLst>
              <a:ext uri="{FF2B5EF4-FFF2-40B4-BE49-F238E27FC236}">
                <a16:creationId xmlns:a16="http://schemas.microsoft.com/office/drawing/2014/main" id="{DD4185C5-ED9C-3467-95BC-A5F9D30C3D66}"/>
              </a:ext>
            </a:extLst>
          </p:cNvPr>
          <p:cNvSpPr/>
          <p:nvPr/>
        </p:nvSpPr>
        <p:spPr>
          <a:xfrm>
            <a:off x="7609310" y="4535769"/>
            <a:ext cx="3393809" cy="41138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1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" name="Google Shape;215;p11">
            <a:extLst>
              <a:ext uri="{FF2B5EF4-FFF2-40B4-BE49-F238E27FC236}">
                <a16:creationId xmlns:a16="http://schemas.microsoft.com/office/drawing/2014/main" id="{240904C4-F6C3-4E15-E305-DADEED391B60}"/>
              </a:ext>
            </a:extLst>
          </p:cNvPr>
          <p:cNvSpPr/>
          <p:nvPr/>
        </p:nvSpPr>
        <p:spPr>
          <a:xfrm>
            <a:off x="1509559" y="4528918"/>
            <a:ext cx="5803899" cy="41138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just"/>
            <a:r>
              <a:rPr lang="ar-SA" sz="1600" b="1" dirty="0">
                <a:solidFill>
                  <a:schemeClr val="accent5">
                    <a:lumMod val="50000"/>
                  </a:schemeClr>
                </a:solidFill>
                <a:latin typeface="Calibri"/>
                <a:ea typeface="Calibri"/>
                <a:sym typeface="Calibri"/>
              </a:rPr>
              <a:t>تُلخص كمية كبيرة من البيانات في شكل مرئي يسهل تفسيره</a:t>
            </a:r>
            <a:endParaRPr lang="ar-SA" sz="1600" b="1" dirty="0">
              <a:solidFill>
                <a:schemeClr val="accent5">
                  <a:lumMod val="50000"/>
                </a:schemeClr>
              </a:solidFill>
              <a:latin typeface="Calibri"/>
              <a:ea typeface="Calibri"/>
            </a:endParaRPr>
          </a:p>
        </p:txBody>
      </p:sp>
      <p:sp>
        <p:nvSpPr>
          <p:cNvPr id="14" name="Google Shape;216;p11">
            <a:extLst>
              <a:ext uri="{FF2B5EF4-FFF2-40B4-BE49-F238E27FC236}">
                <a16:creationId xmlns:a16="http://schemas.microsoft.com/office/drawing/2014/main" id="{325AC975-B5AD-5FB8-4711-341A278C7738}"/>
              </a:ext>
            </a:extLst>
          </p:cNvPr>
          <p:cNvSpPr/>
          <p:nvPr/>
        </p:nvSpPr>
        <p:spPr>
          <a:xfrm>
            <a:off x="7604391" y="3977527"/>
            <a:ext cx="3393809" cy="41138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1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Google Shape;217;p11">
            <a:extLst>
              <a:ext uri="{FF2B5EF4-FFF2-40B4-BE49-F238E27FC236}">
                <a16:creationId xmlns:a16="http://schemas.microsoft.com/office/drawing/2014/main" id="{0EEE7B28-7062-45E6-8F56-A0913E0221DF}"/>
              </a:ext>
            </a:extLst>
          </p:cNvPr>
          <p:cNvSpPr/>
          <p:nvPr/>
        </p:nvSpPr>
        <p:spPr>
          <a:xfrm>
            <a:off x="1504640" y="3970676"/>
            <a:ext cx="5803899" cy="41138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just"/>
            <a:r>
              <a:rPr lang="ar-SA" sz="1600" b="1" dirty="0">
                <a:solidFill>
                  <a:schemeClr val="accent5">
                    <a:lumMod val="50000"/>
                  </a:schemeClr>
                </a:solidFill>
                <a:latin typeface="Calibri"/>
                <a:ea typeface="Calibri"/>
                <a:sym typeface="Calibri"/>
              </a:rPr>
              <a:t>يُناسب مجموعات البيانات التي يصل عددها 50 قيمة</a:t>
            </a:r>
            <a:endParaRPr lang="ar-SA" sz="1600" b="1" dirty="0">
              <a:solidFill>
                <a:schemeClr val="accent5">
                  <a:lumMod val="50000"/>
                </a:schemeClr>
              </a:solidFill>
              <a:latin typeface="Calibri"/>
              <a:ea typeface="Calibri"/>
            </a:endParaRPr>
          </a:p>
        </p:txBody>
      </p:sp>
      <p:sp>
        <p:nvSpPr>
          <p:cNvPr id="16" name="Google Shape;216;p11">
            <a:extLst>
              <a:ext uri="{FF2B5EF4-FFF2-40B4-BE49-F238E27FC236}">
                <a16:creationId xmlns:a16="http://schemas.microsoft.com/office/drawing/2014/main" id="{E7EAECDF-6E4A-CECB-DD2C-79DA11B92812}"/>
              </a:ext>
            </a:extLst>
          </p:cNvPr>
          <p:cNvSpPr/>
          <p:nvPr/>
        </p:nvSpPr>
        <p:spPr>
          <a:xfrm>
            <a:off x="7604391" y="5123081"/>
            <a:ext cx="3393809" cy="41138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1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7" name="Google Shape;217;p11">
            <a:extLst>
              <a:ext uri="{FF2B5EF4-FFF2-40B4-BE49-F238E27FC236}">
                <a16:creationId xmlns:a16="http://schemas.microsoft.com/office/drawing/2014/main" id="{C77BED2F-53DB-F859-D46F-28D3B74DFFC3}"/>
              </a:ext>
            </a:extLst>
          </p:cNvPr>
          <p:cNvSpPr/>
          <p:nvPr/>
        </p:nvSpPr>
        <p:spPr>
          <a:xfrm>
            <a:off x="1504640" y="5116230"/>
            <a:ext cx="5803899" cy="41138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just"/>
            <a:r>
              <a:rPr lang="ar-SA" sz="1600" b="1" dirty="0">
                <a:solidFill>
                  <a:schemeClr val="accent5">
                    <a:lumMod val="50000"/>
                  </a:schemeClr>
                </a:solidFill>
                <a:latin typeface="Calibri"/>
                <a:ea typeface="Calibri"/>
                <a:sym typeface="Calibri"/>
              </a:rPr>
              <a:t>تُساعد في توضيح المقارنة بين مجموعات البيانات</a:t>
            </a:r>
            <a:endParaRPr lang="ar-SA" sz="1600" b="1" dirty="0">
              <a:solidFill>
                <a:schemeClr val="accent5">
                  <a:lumMod val="50000"/>
                </a:schemeClr>
              </a:solidFill>
              <a:latin typeface="Calibri"/>
              <a:ea typeface="Calibri"/>
            </a:endParaRPr>
          </a:p>
        </p:txBody>
      </p:sp>
      <p:sp>
        <p:nvSpPr>
          <p:cNvPr id="18" name="Google Shape;214;p11">
            <a:extLst>
              <a:ext uri="{FF2B5EF4-FFF2-40B4-BE49-F238E27FC236}">
                <a16:creationId xmlns:a16="http://schemas.microsoft.com/office/drawing/2014/main" id="{1ED674AE-B672-A2C6-AFBC-284926B87527}"/>
              </a:ext>
            </a:extLst>
          </p:cNvPr>
          <p:cNvSpPr/>
          <p:nvPr/>
        </p:nvSpPr>
        <p:spPr>
          <a:xfrm>
            <a:off x="7604391" y="5743055"/>
            <a:ext cx="3393809" cy="41138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1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" name="Google Shape;215;p11">
            <a:extLst>
              <a:ext uri="{FF2B5EF4-FFF2-40B4-BE49-F238E27FC236}">
                <a16:creationId xmlns:a16="http://schemas.microsoft.com/office/drawing/2014/main" id="{7579330F-83EE-F9EA-587D-DC34289D1224}"/>
              </a:ext>
            </a:extLst>
          </p:cNvPr>
          <p:cNvSpPr/>
          <p:nvPr/>
        </p:nvSpPr>
        <p:spPr>
          <a:xfrm>
            <a:off x="1504640" y="5736204"/>
            <a:ext cx="5803899" cy="41138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just"/>
            <a:r>
              <a:rPr lang="ar-SA" sz="1600" b="1" dirty="0">
                <a:solidFill>
                  <a:schemeClr val="accent5">
                    <a:lumMod val="50000"/>
                  </a:schemeClr>
                </a:solidFill>
                <a:latin typeface="Calibri"/>
                <a:ea typeface="Calibri"/>
                <a:sym typeface="Calibri"/>
              </a:rPr>
              <a:t>يُساعد في عمل تنبؤات حول نتائج البيانات التي لم تسجل بعد</a:t>
            </a:r>
            <a:endParaRPr lang="ar-SA" sz="1600" b="1" dirty="0">
              <a:solidFill>
                <a:schemeClr val="accent5">
                  <a:lumMod val="50000"/>
                </a:schemeClr>
              </a:solidFill>
              <a:latin typeface="Calibri"/>
              <a:ea typeface="Calibri"/>
            </a:endParaRPr>
          </a:p>
        </p:txBody>
      </p:sp>
      <p:sp>
        <p:nvSpPr>
          <p:cNvPr id="10" name="Google Shape;212;p11">
            <a:extLst>
              <a:ext uri="{FF2B5EF4-FFF2-40B4-BE49-F238E27FC236}">
                <a16:creationId xmlns:a16="http://schemas.microsoft.com/office/drawing/2014/main" id="{5092EFD6-34BA-04AF-0455-56E42883F8A1}"/>
              </a:ext>
            </a:extLst>
          </p:cNvPr>
          <p:cNvSpPr/>
          <p:nvPr/>
        </p:nvSpPr>
        <p:spPr>
          <a:xfrm>
            <a:off x="7609310" y="3382838"/>
            <a:ext cx="3393809" cy="41138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1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D67004F2-57EE-D012-5CDB-77B0FA9060DE}"/>
              </a:ext>
            </a:extLst>
          </p:cNvPr>
          <p:cNvSpPr txBox="1"/>
          <p:nvPr/>
        </p:nvSpPr>
        <p:spPr>
          <a:xfrm>
            <a:off x="7874000" y="3378073"/>
            <a:ext cx="281336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ED7D31"/>
                </a:solidFill>
              </a:rPr>
              <a:t>مخطط خطي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0B0AE188-4354-E066-C36B-CE8A8515EF6A}"/>
              </a:ext>
            </a:extLst>
          </p:cNvPr>
          <p:cNvSpPr txBox="1"/>
          <p:nvPr/>
        </p:nvSpPr>
        <p:spPr>
          <a:xfrm>
            <a:off x="7925127" y="2793066"/>
            <a:ext cx="281336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ED7D31"/>
                </a:solidFill>
              </a:rPr>
              <a:t>مخطط عمودي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F1DEBCEB-748D-7E63-7C3A-3AF2E5B1D60B}"/>
              </a:ext>
            </a:extLst>
          </p:cNvPr>
          <p:cNvSpPr txBox="1"/>
          <p:nvPr/>
        </p:nvSpPr>
        <p:spPr>
          <a:xfrm>
            <a:off x="7907315" y="2242443"/>
            <a:ext cx="281336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ED7D31"/>
                </a:solidFill>
              </a:rPr>
              <a:t>مخطط خطي</a:t>
            </a: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CE91538C-E0F8-16AB-C0A8-36830628FEAC}"/>
              </a:ext>
            </a:extLst>
          </p:cNvPr>
          <p:cNvSpPr txBox="1"/>
          <p:nvPr/>
        </p:nvSpPr>
        <p:spPr>
          <a:xfrm>
            <a:off x="7912100" y="3957559"/>
            <a:ext cx="281336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ED7D31"/>
                </a:solidFill>
              </a:rPr>
              <a:t>مخطط خطي</a:t>
            </a: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29B25BB3-687A-F9EB-6A1C-BB0867C66FF3}"/>
              </a:ext>
            </a:extLst>
          </p:cNvPr>
          <p:cNvSpPr txBox="1"/>
          <p:nvPr/>
        </p:nvSpPr>
        <p:spPr>
          <a:xfrm>
            <a:off x="7894615" y="5719983"/>
            <a:ext cx="281336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ED7D31"/>
                </a:solidFill>
              </a:rPr>
              <a:t>مخطط خطي</a:t>
            </a: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54553895-C980-7152-F699-1848C874F367}"/>
              </a:ext>
            </a:extLst>
          </p:cNvPr>
          <p:cNvSpPr txBox="1"/>
          <p:nvPr/>
        </p:nvSpPr>
        <p:spPr>
          <a:xfrm>
            <a:off x="7611069" y="4533227"/>
            <a:ext cx="339380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ED7D31"/>
                </a:solidFill>
              </a:rPr>
              <a:t>مخطط عمودي</a:t>
            </a: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E7E8F5FE-BCC4-6E5D-C1EF-E8AF2B15F68D}"/>
              </a:ext>
            </a:extLst>
          </p:cNvPr>
          <p:cNvSpPr txBox="1"/>
          <p:nvPr/>
        </p:nvSpPr>
        <p:spPr>
          <a:xfrm>
            <a:off x="7665413" y="5150633"/>
            <a:ext cx="339380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ED7D31"/>
                </a:solidFill>
              </a:rPr>
              <a:t>مخطط عمودي</a:t>
            </a:r>
          </a:p>
        </p:txBody>
      </p:sp>
      <p:sp>
        <p:nvSpPr>
          <p:cNvPr id="28" name="Google Shape;216;p11">
            <a:extLst>
              <a:ext uri="{FF2B5EF4-FFF2-40B4-BE49-F238E27FC236}">
                <a16:creationId xmlns:a16="http://schemas.microsoft.com/office/drawing/2014/main" id="{400376A4-FA03-CBF9-785C-1B86C08B6205}"/>
              </a:ext>
            </a:extLst>
          </p:cNvPr>
          <p:cNvSpPr/>
          <p:nvPr/>
        </p:nvSpPr>
        <p:spPr>
          <a:xfrm>
            <a:off x="7604391" y="6309266"/>
            <a:ext cx="3393809" cy="41138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1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9" name="Google Shape;217;p11">
            <a:extLst>
              <a:ext uri="{FF2B5EF4-FFF2-40B4-BE49-F238E27FC236}">
                <a16:creationId xmlns:a16="http://schemas.microsoft.com/office/drawing/2014/main" id="{3854C981-99AC-0659-56D6-111649C8E638}"/>
              </a:ext>
            </a:extLst>
          </p:cNvPr>
          <p:cNvSpPr/>
          <p:nvPr/>
        </p:nvSpPr>
        <p:spPr>
          <a:xfrm>
            <a:off x="1504640" y="6302415"/>
            <a:ext cx="5803899" cy="41138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just"/>
            <a:r>
              <a:rPr lang="ar-SA" sz="1600" b="1" dirty="0">
                <a:solidFill>
                  <a:schemeClr val="accent5">
                    <a:lumMod val="50000"/>
                  </a:schemeClr>
                </a:solidFill>
                <a:latin typeface="Calibri"/>
                <a:ea typeface="Calibri"/>
                <a:sym typeface="Calibri"/>
              </a:rPr>
              <a:t>تُساعد في المقارنة بين مجموعة البيانات</a:t>
            </a:r>
            <a:endParaRPr lang="ar-SA" sz="1600" b="1" dirty="0">
              <a:solidFill>
                <a:schemeClr val="accent5">
                  <a:lumMod val="50000"/>
                </a:schemeClr>
              </a:solidFill>
              <a:latin typeface="Calibri"/>
              <a:ea typeface="Calibri"/>
            </a:endParaRPr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DA2AA91E-26F6-7BE5-1538-5B85221ACE2E}"/>
              </a:ext>
            </a:extLst>
          </p:cNvPr>
          <p:cNvSpPr txBox="1"/>
          <p:nvPr/>
        </p:nvSpPr>
        <p:spPr>
          <a:xfrm>
            <a:off x="7583774" y="6305191"/>
            <a:ext cx="339380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ED7D31"/>
                </a:solidFill>
              </a:rPr>
              <a:t>مخطط عمودي</a:t>
            </a:r>
          </a:p>
        </p:txBody>
      </p:sp>
      <p:sp>
        <p:nvSpPr>
          <p:cNvPr id="31" name="Google Shape;151;p6">
            <a:extLst>
              <a:ext uri="{FF2B5EF4-FFF2-40B4-BE49-F238E27FC236}">
                <a16:creationId xmlns:a16="http://schemas.microsoft.com/office/drawing/2014/main" id="{F7B44BD3-7CBE-1622-FE25-40D7FE82652E}"/>
              </a:ext>
            </a:extLst>
          </p:cNvPr>
          <p:cNvSpPr/>
          <p:nvPr/>
        </p:nvSpPr>
        <p:spPr>
          <a:xfrm rot="16200000">
            <a:off x="-1013194" y="3153004"/>
            <a:ext cx="3173509" cy="551992"/>
          </a:xfrm>
          <a:prstGeom prst="roundRect">
            <a:avLst>
              <a:gd name="adj" fmla="val 16667"/>
            </a:avLst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dirty="0">
                <a:solidFill>
                  <a:schemeClr val="bg1"/>
                </a:solidFill>
                <a:latin typeface="Sakkal Majalla"/>
                <a:ea typeface="Sakkal Majalla"/>
                <a:cs typeface="Sakkal Majalla"/>
                <a:sym typeface="Sakkal Majalla"/>
              </a:rPr>
              <a:t>تنمية مهارة التحليل </a:t>
            </a:r>
            <a:endParaRPr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70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500"/>
                            </p:stCondLst>
                            <p:childTnLst>
                              <p:par>
                                <p:cTn id="4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500"/>
                            </p:stCondLst>
                            <p:childTnLst>
                              <p:par>
                                <p:cTn id="5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000"/>
                            </p:stCondLst>
                            <p:childTnLst>
                              <p:par>
                                <p:cTn id="6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0"/>
                            </p:stCondLst>
                            <p:childTnLst>
                              <p:par>
                                <p:cTn id="6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500"/>
                            </p:stCondLst>
                            <p:childTnLst>
                              <p:par>
                                <p:cTn id="7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9000"/>
                            </p:stCondLst>
                            <p:childTnLst>
                              <p:par>
                                <p:cTn id="8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9500"/>
                            </p:stCondLst>
                            <p:childTnLst>
                              <p:par>
                                <p:cTn id="8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0"/>
                            </p:stCondLst>
                            <p:childTnLst>
                              <p:par>
                                <p:cTn id="9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500"/>
                            </p:stCondLst>
                            <p:childTnLst>
                              <p:par>
                                <p:cTn id="9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10" grpId="0" animBg="1"/>
      <p:bldP spid="20" grpId="0"/>
      <p:bldP spid="22" grpId="0"/>
      <p:bldP spid="23" grpId="0"/>
      <p:bldP spid="24" grpId="0"/>
      <p:bldP spid="25" grpId="0"/>
      <p:bldP spid="26" grpId="0"/>
      <p:bldP spid="27" grpId="0"/>
      <p:bldP spid="28" grpId="0" animBg="1"/>
      <p:bldP spid="29" grpId="0" animBg="1"/>
      <p:bldP spid="3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51;p6">
            <a:extLst>
              <a:ext uri="{FF2B5EF4-FFF2-40B4-BE49-F238E27FC236}">
                <a16:creationId xmlns:a16="http://schemas.microsoft.com/office/drawing/2014/main" id="{ABEBCAAB-7F2A-E8D6-51E6-AF9F0A1A95EB}"/>
              </a:ext>
            </a:extLst>
          </p:cNvPr>
          <p:cNvSpPr/>
          <p:nvPr/>
        </p:nvSpPr>
        <p:spPr>
          <a:xfrm>
            <a:off x="2190334" y="304781"/>
            <a:ext cx="7758954" cy="913308"/>
          </a:xfrm>
          <a:prstGeom prst="roundRect">
            <a:avLst>
              <a:gd name="adj" fmla="val 16667"/>
            </a:avLst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400" b="1" dirty="0">
                <a:solidFill>
                  <a:schemeClr val="lt1"/>
                </a:solidFill>
                <a:latin typeface="Sakkal Majalla"/>
                <a:ea typeface="Sakkal Majalla"/>
                <a:sym typeface="Sakkal Majalla"/>
              </a:rPr>
              <a:t>مزايا المخطط الخطي</a:t>
            </a:r>
            <a:endParaRPr sz="4400" b="1" dirty="0">
              <a:solidFill>
                <a:schemeClr val="lt1"/>
              </a:solidFill>
              <a:latin typeface="Sakkal Majalla"/>
              <a:ea typeface="Sakkal Majalla"/>
            </a:endParaRPr>
          </a:p>
        </p:txBody>
      </p:sp>
      <p:sp>
        <p:nvSpPr>
          <p:cNvPr id="3" name="Google Shape;355;p17">
            <a:extLst>
              <a:ext uri="{FF2B5EF4-FFF2-40B4-BE49-F238E27FC236}">
                <a16:creationId xmlns:a16="http://schemas.microsoft.com/office/drawing/2014/main" id="{43B76621-6791-F9F0-FA20-EA956A423B30}"/>
              </a:ext>
            </a:extLst>
          </p:cNvPr>
          <p:cNvSpPr/>
          <p:nvPr/>
        </p:nvSpPr>
        <p:spPr>
          <a:xfrm>
            <a:off x="1903046" y="1760777"/>
            <a:ext cx="8109634" cy="631903"/>
          </a:xfrm>
          <a:prstGeom prst="roundRect">
            <a:avLst>
              <a:gd name="adj" fmla="val 16667"/>
            </a:avLst>
          </a:prstGeom>
          <a:solidFill>
            <a:srgbClr val="EAEDFE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chemeClr val="lt1"/>
              </a:buClr>
              <a:buSzPts val="3200"/>
            </a:pPr>
            <a:endParaRPr lang="ar-SA" sz="3200" dirty="0">
              <a:solidFill>
                <a:schemeClr val="dk1"/>
              </a:solidFill>
              <a:latin typeface="Calibri"/>
              <a:ea typeface="Calibri"/>
              <a:sym typeface="Calibri"/>
            </a:endParaRPr>
          </a:p>
          <a:p>
            <a:pPr lvl="0">
              <a:buClr>
                <a:schemeClr val="lt1"/>
              </a:buClr>
              <a:buSzPts val="3200"/>
            </a:pPr>
            <a:r>
              <a:rPr lang="ar-SA" sz="3200" dirty="0">
                <a:solidFill>
                  <a:schemeClr val="dk1"/>
                </a:solidFill>
                <a:latin typeface="Calibri"/>
                <a:ea typeface="Calibri"/>
                <a:sym typeface="Calibri"/>
              </a:rPr>
              <a:t>يُقدم تحليل سريع للبيانات</a:t>
            </a:r>
            <a:endParaRPr lang="ar-SA" sz="3200" dirty="0">
              <a:solidFill>
                <a:schemeClr val="dk1"/>
              </a:solidFill>
              <a:latin typeface="Calibri"/>
              <a:ea typeface="Calibri"/>
            </a:endParaRPr>
          </a:p>
          <a:p>
            <a:pPr marL="0" marR="0" lvl="0" indent="0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" name="Google Shape;356;p17">
            <a:extLst>
              <a:ext uri="{FF2B5EF4-FFF2-40B4-BE49-F238E27FC236}">
                <a16:creationId xmlns:a16="http://schemas.microsoft.com/office/drawing/2014/main" id="{91612D48-499B-E932-0BA7-007299690E04}"/>
              </a:ext>
            </a:extLst>
          </p:cNvPr>
          <p:cNvSpPr/>
          <p:nvPr/>
        </p:nvSpPr>
        <p:spPr>
          <a:xfrm>
            <a:off x="1903046" y="2919017"/>
            <a:ext cx="8109634" cy="631903"/>
          </a:xfrm>
          <a:prstGeom prst="roundRect">
            <a:avLst>
              <a:gd name="adj" fmla="val 16667"/>
            </a:avLst>
          </a:prstGeom>
          <a:solidFill>
            <a:srgbClr val="EAEDFE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200" dirty="0">
                <a:solidFill>
                  <a:schemeClr val="dk1"/>
                </a:solidFill>
                <a:latin typeface="Calibri"/>
                <a:ea typeface="Calibri"/>
                <a:sym typeface="Calibri"/>
              </a:rPr>
              <a:t>يمكنك من ملاحظة التغييرات بسهولة خلال فترة زمنية محددة</a:t>
            </a:r>
            <a:endParaRPr dirty="0"/>
          </a:p>
        </p:txBody>
      </p:sp>
      <p:sp>
        <p:nvSpPr>
          <p:cNvPr id="5" name="Google Shape;357;p17">
            <a:extLst>
              <a:ext uri="{FF2B5EF4-FFF2-40B4-BE49-F238E27FC236}">
                <a16:creationId xmlns:a16="http://schemas.microsoft.com/office/drawing/2014/main" id="{D0C29E7F-0C5D-E9FC-5420-C4FD57D214EA}"/>
              </a:ext>
            </a:extLst>
          </p:cNvPr>
          <p:cNvSpPr/>
          <p:nvPr/>
        </p:nvSpPr>
        <p:spPr>
          <a:xfrm>
            <a:off x="1903046" y="4138217"/>
            <a:ext cx="8109634" cy="631903"/>
          </a:xfrm>
          <a:prstGeom prst="roundRect">
            <a:avLst>
              <a:gd name="adj" fmla="val 16667"/>
            </a:avLst>
          </a:prstGeom>
          <a:solidFill>
            <a:srgbClr val="EAEDFE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200" dirty="0">
                <a:solidFill>
                  <a:schemeClr val="dk1"/>
                </a:solidFill>
                <a:latin typeface="Calibri"/>
                <a:ea typeface="Calibri"/>
                <a:sym typeface="Calibri"/>
              </a:rPr>
              <a:t>يناسب مجموعات البيانات التي يصل عددها إلى 50 قيمة</a:t>
            </a:r>
            <a:endParaRPr dirty="0"/>
          </a:p>
        </p:txBody>
      </p:sp>
      <p:sp>
        <p:nvSpPr>
          <p:cNvPr id="6" name="Google Shape;358;p17">
            <a:extLst>
              <a:ext uri="{FF2B5EF4-FFF2-40B4-BE49-F238E27FC236}">
                <a16:creationId xmlns:a16="http://schemas.microsoft.com/office/drawing/2014/main" id="{8252EFAF-0201-C050-0EAA-3BFE50E3D2E3}"/>
              </a:ext>
            </a:extLst>
          </p:cNvPr>
          <p:cNvSpPr/>
          <p:nvPr/>
        </p:nvSpPr>
        <p:spPr>
          <a:xfrm>
            <a:off x="1903046" y="5326937"/>
            <a:ext cx="8109634" cy="631903"/>
          </a:xfrm>
          <a:prstGeom prst="roundRect">
            <a:avLst>
              <a:gd name="adj" fmla="val 16667"/>
            </a:avLst>
          </a:prstGeom>
          <a:solidFill>
            <a:srgbClr val="EAEDFE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200" dirty="0">
                <a:solidFill>
                  <a:schemeClr val="dk1"/>
                </a:solidFill>
                <a:latin typeface="Calibri"/>
                <a:sym typeface="Calibri"/>
              </a:rPr>
              <a:t>يساعد في عمل تنبؤات حول نتائج البيانات التي لم تسجل بعد</a:t>
            </a:r>
            <a:endParaRPr dirty="0"/>
          </a:p>
        </p:txBody>
      </p:sp>
      <p:sp>
        <p:nvSpPr>
          <p:cNvPr id="7" name="Google Shape;359;p17">
            <a:extLst>
              <a:ext uri="{FF2B5EF4-FFF2-40B4-BE49-F238E27FC236}">
                <a16:creationId xmlns:a16="http://schemas.microsoft.com/office/drawing/2014/main" id="{48DEAC5D-4D36-EC62-A9BF-756CFBCCC542}"/>
              </a:ext>
            </a:extLst>
          </p:cNvPr>
          <p:cNvSpPr/>
          <p:nvPr/>
        </p:nvSpPr>
        <p:spPr>
          <a:xfrm>
            <a:off x="10058399" y="1760777"/>
            <a:ext cx="631903" cy="631903"/>
          </a:xfrm>
          <a:prstGeom prst="roundRect">
            <a:avLst>
              <a:gd name="adj" fmla="val 16667"/>
            </a:avLst>
          </a:prstGeom>
          <a:solidFill>
            <a:srgbClr val="E1EFD8"/>
          </a:solidFill>
          <a:ln w="12700" cap="flat" cmpd="sng">
            <a:solidFill>
              <a:srgbClr val="EAEDF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200">
                <a:solidFill>
                  <a:schemeClr val="dk1"/>
                </a:solidFill>
                <a:latin typeface="Calibri"/>
                <a:ea typeface="Calibri"/>
                <a:sym typeface="Calibri"/>
              </a:rPr>
              <a:t>1</a:t>
            </a:r>
            <a:endParaRPr/>
          </a:p>
        </p:txBody>
      </p:sp>
      <p:sp>
        <p:nvSpPr>
          <p:cNvPr id="8" name="Google Shape;360;p17">
            <a:extLst>
              <a:ext uri="{FF2B5EF4-FFF2-40B4-BE49-F238E27FC236}">
                <a16:creationId xmlns:a16="http://schemas.microsoft.com/office/drawing/2014/main" id="{06F8F1D1-DF79-BF85-8590-2B661451B514}"/>
              </a:ext>
            </a:extLst>
          </p:cNvPr>
          <p:cNvSpPr/>
          <p:nvPr/>
        </p:nvSpPr>
        <p:spPr>
          <a:xfrm>
            <a:off x="10058398" y="2895600"/>
            <a:ext cx="631903" cy="631903"/>
          </a:xfrm>
          <a:prstGeom prst="roundRect">
            <a:avLst>
              <a:gd name="adj" fmla="val 16667"/>
            </a:avLst>
          </a:prstGeom>
          <a:solidFill>
            <a:srgbClr val="E1EFD8"/>
          </a:solidFill>
          <a:ln w="12700" cap="flat" cmpd="sng">
            <a:solidFill>
              <a:srgbClr val="EAEDF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200">
                <a:solidFill>
                  <a:schemeClr val="dk1"/>
                </a:solidFill>
                <a:latin typeface="Calibri"/>
                <a:ea typeface="Calibri"/>
                <a:sym typeface="Calibri"/>
              </a:rPr>
              <a:t>2</a:t>
            </a:r>
            <a:endParaRPr/>
          </a:p>
        </p:txBody>
      </p:sp>
      <p:sp>
        <p:nvSpPr>
          <p:cNvPr id="9" name="Google Shape;361;p17">
            <a:extLst>
              <a:ext uri="{FF2B5EF4-FFF2-40B4-BE49-F238E27FC236}">
                <a16:creationId xmlns:a16="http://schemas.microsoft.com/office/drawing/2014/main" id="{C3ED139A-1E28-A9FA-7A15-A590F1EFA445}"/>
              </a:ext>
            </a:extLst>
          </p:cNvPr>
          <p:cNvSpPr/>
          <p:nvPr/>
        </p:nvSpPr>
        <p:spPr>
          <a:xfrm>
            <a:off x="10058398" y="4138217"/>
            <a:ext cx="631903" cy="631903"/>
          </a:xfrm>
          <a:prstGeom prst="roundRect">
            <a:avLst>
              <a:gd name="adj" fmla="val 16667"/>
            </a:avLst>
          </a:prstGeom>
          <a:solidFill>
            <a:srgbClr val="E1EFD8"/>
          </a:solidFill>
          <a:ln w="12700" cap="flat" cmpd="sng">
            <a:solidFill>
              <a:srgbClr val="EAEDF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200">
                <a:solidFill>
                  <a:schemeClr val="dk1"/>
                </a:solidFill>
                <a:latin typeface="Calibri"/>
                <a:ea typeface="Calibri"/>
                <a:sym typeface="Calibri"/>
              </a:rPr>
              <a:t>3</a:t>
            </a:r>
            <a:endParaRPr/>
          </a:p>
        </p:txBody>
      </p:sp>
      <p:sp>
        <p:nvSpPr>
          <p:cNvPr id="10" name="Google Shape;362;p17">
            <a:extLst>
              <a:ext uri="{FF2B5EF4-FFF2-40B4-BE49-F238E27FC236}">
                <a16:creationId xmlns:a16="http://schemas.microsoft.com/office/drawing/2014/main" id="{93500AE0-87A1-1DAB-FE51-C684E6E025F0}"/>
              </a:ext>
            </a:extLst>
          </p:cNvPr>
          <p:cNvSpPr/>
          <p:nvPr/>
        </p:nvSpPr>
        <p:spPr>
          <a:xfrm>
            <a:off x="10058398" y="5326936"/>
            <a:ext cx="631903" cy="631903"/>
          </a:xfrm>
          <a:prstGeom prst="roundRect">
            <a:avLst>
              <a:gd name="adj" fmla="val 16667"/>
            </a:avLst>
          </a:prstGeom>
          <a:solidFill>
            <a:srgbClr val="E1EFD8"/>
          </a:solidFill>
          <a:ln w="12700" cap="flat" cmpd="sng">
            <a:solidFill>
              <a:srgbClr val="EAEDF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200">
                <a:solidFill>
                  <a:schemeClr val="dk1"/>
                </a:solidFill>
                <a:latin typeface="Calibri"/>
                <a:ea typeface="Calibri"/>
                <a:sym typeface="Calibri"/>
              </a:rPr>
              <a:t>4</a:t>
            </a:r>
            <a:endParaRPr/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39CFD3D3-0CC5-97E2-A5CB-F64D420747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65" r="67750" b="78667"/>
          <a:stretch/>
        </p:blipFill>
        <p:spPr>
          <a:xfrm>
            <a:off x="10421181" y="1620074"/>
            <a:ext cx="1087191" cy="913308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F2E1163C-2438-CCB7-DD71-D9A7DA827E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250" b="76377"/>
          <a:stretch/>
        </p:blipFill>
        <p:spPr>
          <a:xfrm>
            <a:off x="10591926" y="2719783"/>
            <a:ext cx="876330" cy="913308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B73600F3-921B-4F81-0628-B8B9DD6F3F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86" r="85375" b="36571"/>
          <a:stretch/>
        </p:blipFill>
        <p:spPr>
          <a:xfrm>
            <a:off x="10572011" y="3808908"/>
            <a:ext cx="876330" cy="1117079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37144727-5802-AFD9-0798-208C61622D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56" r="83072"/>
          <a:stretch/>
        </p:blipFill>
        <p:spPr>
          <a:xfrm>
            <a:off x="10487367" y="5086366"/>
            <a:ext cx="1021005" cy="103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395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500"/>
                            </p:stCondLst>
                            <p:childTnLst>
                              <p:par>
                                <p:cTn id="6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51;p6">
            <a:extLst>
              <a:ext uri="{FF2B5EF4-FFF2-40B4-BE49-F238E27FC236}">
                <a16:creationId xmlns:a16="http://schemas.microsoft.com/office/drawing/2014/main" id="{2FA7D42C-6492-D899-82D0-96F1AB1E35E3}"/>
              </a:ext>
            </a:extLst>
          </p:cNvPr>
          <p:cNvSpPr/>
          <p:nvPr/>
        </p:nvSpPr>
        <p:spPr>
          <a:xfrm>
            <a:off x="2190334" y="304781"/>
            <a:ext cx="7758954" cy="913308"/>
          </a:xfrm>
          <a:prstGeom prst="roundRect">
            <a:avLst>
              <a:gd name="adj" fmla="val 16667"/>
            </a:avLst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400" b="1" dirty="0">
                <a:solidFill>
                  <a:schemeClr val="lt1"/>
                </a:solidFill>
                <a:latin typeface="Sakkal Majalla"/>
                <a:ea typeface="Sakkal Majalla"/>
                <a:sym typeface="Sakkal Majalla"/>
              </a:rPr>
              <a:t>مزايا المخطط العمودي</a:t>
            </a:r>
            <a:endParaRPr sz="4400" b="1" dirty="0">
              <a:solidFill>
                <a:schemeClr val="lt1"/>
              </a:solidFill>
              <a:latin typeface="Sakkal Majalla"/>
              <a:ea typeface="Sakkal Majalla"/>
            </a:endParaRPr>
          </a:p>
        </p:txBody>
      </p:sp>
      <p:sp>
        <p:nvSpPr>
          <p:cNvPr id="3" name="Google Shape;355;p17">
            <a:extLst>
              <a:ext uri="{FF2B5EF4-FFF2-40B4-BE49-F238E27FC236}">
                <a16:creationId xmlns:a16="http://schemas.microsoft.com/office/drawing/2014/main" id="{B7BEC58D-5BEB-81C2-1CAB-36E90C87E598}"/>
              </a:ext>
            </a:extLst>
          </p:cNvPr>
          <p:cNvSpPr/>
          <p:nvPr/>
        </p:nvSpPr>
        <p:spPr>
          <a:xfrm>
            <a:off x="1903046" y="1760777"/>
            <a:ext cx="8096573" cy="631903"/>
          </a:xfrm>
          <a:prstGeom prst="roundRect">
            <a:avLst>
              <a:gd name="adj" fmla="val 16667"/>
            </a:avLst>
          </a:prstGeom>
          <a:solidFill>
            <a:srgbClr val="EAEDFE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تُساعد في توضيح المقارنة بين مجموعات البيانات</a:t>
            </a:r>
            <a:endParaRPr dirty="0"/>
          </a:p>
        </p:txBody>
      </p:sp>
      <p:sp>
        <p:nvSpPr>
          <p:cNvPr id="4" name="Google Shape;356;p17">
            <a:extLst>
              <a:ext uri="{FF2B5EF4-FFF2-40B4-BE49-F238E27FC236}">
                <a16:creationId xmlns:a16="http://schemas.microsoft.com/office/drawing/2014/main" id="{645016F7-30CB-A251-BE87-010DD0EBF428}"/>
              </a:ext>
            </a:extLst>
          </p:cNvPr>
          <p:cNvSpPr/>
          <p:nvPr/>
        </p:nvSpPr>
        <p:spPr>
          <a:xfrm>
            <a:off x="1903046" y="2919017"/>
            <a:ext cx="8096573" cy="631903"/>
          </a:xfrm>
          <a:prstGeom prst="roundRect">
            <a:avLst>
              <a:gd name="adj" fmla="val 16667"/>
            </a:avLst>
          </a:prstGeom>
          <a:solidFill>
            <a:srgbClr val="EAEDFE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تُلخص كمية كبيرة من البيانات في شكل مرئي يسهل تفسيره</a:t>
            </a:r>
            <a:endParaRPr dirty="0"/>
          </a:p>
        </p:txBody>
      </p:sp>
      <p:sp>
        <p:nvSpPr>
          <p:cNvPr id="5" name="Google Shape;357;p17">
            <a:extLst>
              <a:ext uri="{FF2B5EF4-FFF2-40B4-BE49-F238E27FC236}">
                <a16:creationId xmlns:a16="http://schemas.microsoft.com/office/drawing/2014/main" id="{34056990-B701-96DC-34CA-EDE10EBBF679}"/>
              </a:ext>
            </a:extLst>
          </p:cNvPr>
          <p:cNvSpPr/>
          <p:nvPr/>
        </p:nvSpPr>
        <p:spPr>
          <a:xfrm>
            <a:off x="1903046" y="4138217"/>
            <a:ext cx="8096573" cy="631903"/>
          </a:xfrm>
          <a:prstGeom prst="roundRect">
            <a:avLst>
              <a:gd name="adj" fmla="val 16667"/>
            </a:avLst>
          </a:prstGeom>
          <a:solidFill>
            <a:srgbClr val="EAEDFE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تجعل الاتجاهات الإحصائية أسهل في الملاحظة</a:t>
            </a:r>
            <a:endParaRPr dirty="0"/>
          </a:p>
        </p:txBody>
      </p:sp>
      <p:sp>
        <p:nvSpPr>
          <p:cNvPr id="6" name="Google Shape;358;p17">
            <a:extLst>
              <a:ext uri="{FF2B5EF4-FFF2-40B4-BE49-F238E27FC236}">
                <a16:creationId xmlns:a16="http://schemas.microsoft.com/office/drawing/2014/main" id="{7D4C55BF-8453-4ECE-A8D3-67FFBB2EFB9F}"/>
              </a:ext>
            </a:extLst>
          </p:cNvPr>
          <p:cNvSpPr/>
          <p:nvPr/>
        </p:nvSpPr>
        <p:spPr>
          <a:xfrm>
            <a:off x="1903046" y="5326937"/>
            <a:ext cx="8096573" cy="631903"/>
          </a:xfrm>
          <a:prstGeom prst="roundRect">
            <a:avLst>
              <a:gd name="adj" fmla="val 16667"/>
            </a:avLst>
          </a:prstGeom>
          <a:solidFill>
            <a:srgbClr val="EAEDFE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تُساعد في دراسة الأنماط على مدى فترة طويلة من الزمن</a:t>
            </a:r>
            <a:endParaRPr dirty="0"/>
          </a:p>
        </p:txBody>
      </p:sp>
      <p:sp>
        <p:nvSpPr>
          <p:cNvPr id="7" name="Google Shape;359;p17">
            <a:extLst>
              <a:ext uri="{FF2B5EF4-FFF2-40B4-BE49-F238E27FC236}">
                <a16:creationId xmlns:a16="http://schemas.microsoft.com/office/drawing/2014/main" id="{480874EE-595A-F7F7-BAC2-B59CE5DFCE67}"/>
              </a:ext>
            </a:extLst>
          </p:cNvPr>
          <p:cNvSpPr/>
          <p:nvPr/>
        </p:nvSpPr>
        <p:spPr>
          <a:xfrm>
            <a:off x="10045339" y="1760777"/>
            <a:ext cx="631903" cy="631903"/>
          </a:xfrm>
          <a:prstGeom prst="roundRect">
            <a:avLst>
              <a:gd name="adj" fmla="val 16667"/>
            </a:avLst>
          </a:prstGeom>
          <a:solidFill>
            <a:srgbClr val="E1EFD8"/>
          </a:solidFill>
          <a:ln w="12700" cap="flat" cmpd="sng">
            <a:solidFill>
              <a:srgbClr val="EAEDF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/>
          </a:p>
        </p:txBody>
      </p:sp>
      <p:sp>
        <p:nvSpPr>
          <p:cNvPr id="8" name="Google Shape;360;p17">
            <a:extLst>
              <a:ext uri="{FF2B5EF4-FFF2-40B4-BE49-F238E27FC236}">
                <a16:creationId xmlns:a16="http://schemas.microsoft.com/office/drawing/2014/main" id="{8B1E1646-73B2-919B-5533-A02054A94C86}"/>
              </a:ext>
            </a:extLst>
          </p:cNvPr>
          <p:cNvSpPr/>
          <p:nvPr/>
        </p:nvSpPr>
        <p:spPr>
          <a:xfrm>
            <a:off x="10045338" y="2895600"/>
            <a:ext cx="631903" cy="631903"/>
          </a:xfrm>
          <a:prstGeom prst="roundRect">
            <a:avLst>
              <a:gd name="adj" fmla="val 16667"/>
            </a:avLst>
          </a:prstGeom>
          <a:solidFill>
            <a:srgbClr val="E1EFD8"/>
          </a:solidFill>
          <a:ln w="12700" cap="flat" cmpd="sng">
            <a:solidFill>
              <a:srgbClr val="EAEDF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/>
          </a:p>
        </p:txBody>
      </p:sp>
      <p:sp>
        <p:nvSpPr>
          <p:cNvPr id="9" name="Google Shape;361;p17">
            <a:extLst>
              <a:ext uri="{FF2B5EF4-FFF2-40B4-BE49-F238E27FC236}">
                <a16:creationId xmlns:a16="http://schemas.microsoft.com/office/drawing/2014/main" id="{06ABED64-7638-5BF8-514E-5FF847141298}"/>
              </a:ext>
            </a:extLst>
          </p:cNvPr>
          <p:cNvSpPr/>
          <p:nvPr/>
        </p:nvSpPr>
        <p:spPr>
          <a:xfrm>
            <a:off x="10045338" y="4138217"/>
            <a:ext cx="631903" cy="631903"/>
          </a:xfrm>
          <a:prstGeom prst="roundRect">
            <a:avLst>
              <a:gd name="adj" fmla="val 16667"/>
            </a:avLst>
          </a:prstGeom>
          <a:solidFill>
            <a:srgbClr val="E1EFD8"/>
          </a:solidFill>
          <a:ln w="12700" cap="flat" cmpd="sng">
            <a:solidFill>
              <a:srgbClr val="EAEDF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/>
          </a:p>
        </p:txBody>
      </p:sp>
      <p:sp>
        <p:nvSpPr>
          <p:cNvPr id="10" name="Google Shape;362;p17">
            <a:extLst>
              <a:ext uri="{FF2B5EF4-FFF2-40B4-BE49-F238E27FC236}">
                <a16:creationId xmlns:a16="http://schemas.microsoft.com/office/drawing/2014/main" id="{9A5124EE-98A7-7EC7-16F1-F0BDCDF4D6F8}"/>
              </a:ext>
            </a:extLst>
          </p:cNvPr>
          <p:cNvSpPr/>
          <p:nvPr/>
        </p:nvSpPr>
        <p:spPr>
          <a:xfrm>
            <a:off x="10045338" y="5326936"/>
            <a:ext cx="631903" cy="631903"/>
          </a:xfrm>
          <a:prstGeom prst="roundRect">
            <a:avLst>
              <a:gd name="adj" fmla="val 16667"/>
            </a:avLst>
          </a:prstGeom>
          <a:solidFill>
            <a:srgbClr val="E1EFD8"/>
          </a:solidFill>
          <a:ln w="12700" cap="flat" cmpd="sng">
            <a:solidFill>
              <a:srgbClr val="EAEDF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/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C4AD5F46-285D-6D22-0E5C-E70DAA3077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14" b="79619"/>
          <a:stretch/>
        </p:blipFill>
        <p:spPr>
          <a:xfrm>
            <a:off x="10335163" y="1580885"/>
            <a:ext cx="1257576" cy="913308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A62A8660-72C6-BAF6-736B-84636CEEE5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84" t="28381" b="48563"/>
          <a:stretch/>
        </p:blipFill>
        <p:spPr>
          <a:xfrm>
            <a:off x="10468784" y="2637887"/>
            <a:ext cx="1094838" cy="945583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558BFD15-A71B-1F5D-C36A-D914675B7B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84" t="51437" b="19809"/>
          <a:stretch/>
        </p:blipFill>
        <p:spPr>
          <a:xfrm>
            <a:off x="10504116" y="3796924"/>
            <a:ext cx="1052557" cy="1133767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DDCC5ACB-3D41-4074-1004-482B7E9F00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72" t="20571" r="54678" b="53049"/>
          <a:stretch/>
        </p:blipFill>
        <p:spPr>
          <a:xfrm>
            <a:off x="12193579" y="5170095"/>
            <a:ext cx="908064" cy="945583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082A0EEB-8F9F-1178-FBF0-3A11288919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86" t="59112" r="30786" b="3047"/>
          <a:stretch/>
        </p:blipFill>
        <p:spPr>
          <a:xfrm>
            <a:off x="10582494" y="4950734"/>
            <a:ext cx="773026" cy="1181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70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500"/>
                            </p:stCondLst>
                            <p:childTnLst>
                              <p:par>
                                <p:cTn id="6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صورة 17">
            <a:extLst>
              <a:ext uri="{FF2B5EF4-FFF2-40B4-BE49-F238E27FC236}">
                <a16:creationId xmlns:a16="http://schemas.microsoft.com/office/drawing/2014/main" id="{1F5B0796-08C7-257D-552D-E2DC4C9E4C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88" t="47719"/>
          <a:stretch/>
        </p:blipFill>
        <p:spPr>
          <a:xfrm>
            <a:off x="1089639" y="2875436"/>
            <a:ext cx="2742133" cy="2741793"/>
          </a:xfrm>
          <a:prstGeom prst="rect">
            <a:avLst/>
          </a:prstGeom>
        </p:spPr>
      </p:pic>
      <p:sp>
        <p:nvSpPr>
          <p:cNvPr id="2" name="Google Shape;111;p4">
            <a:extLst>
              <a:ext uri="{FF2B5EF4-FFF2-40B4-BE49-F238E27FC236}">
                <a16:creationId xmlns:a16="http://schemas.microsoft.com/office/drawing/2014/main" id="{CA605D35-C5E8-AC2F-F39F-132D7309A529}"/>
              </a:ext>
            </a:extLst>
          </p:cNvPr>
          <p:cNvSpPr txBox="1"/>
          <p:nvPr/>
        </p:nvSpPr>
        <p:spPr>
          <a:xfrm>
            <a:off x="295543" y="2282257"/>
            <a:ext cx="10515600" cy="481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50000"/>
              </a:lnSpc>
              <a:buClr>
                <a:schemeClr val="dk1"/>
              </a:buClr>
              <a:buSzPts val="2800"/>
            </a:pPr>
            <a:r>
              <a:rPr lang="ar-SA" sz="2800" dirty="0">
                <a:solidFill>
                  <a:schemeClr val="dk1"/>
                </a:solidFill>
                <a:latin typeface="Calibri"/>
                <a:ea typeface="Calibri"/>
                <a:sym typeface="Calibri"/>
              </a:rPr>
              <a:t>تطبيق التحقق من صحة النطاق في إكسل</a:t>
            </a:r>
          </a:p>
        </p:txBody>
      </p:sp>
      <p:sp>
        <p:nvSpPr>
          <p:cNvPr id="3" name="Google Shape;112;p4">
            <a:extLst>
              <a:ext uri="{FF2B5EF4-FFF2-40B4-BE49-F238E27FC236}">
                <a16:creationId xmlns:a16="http://schemas.microsoft.com/office/drawing/2014/main" id="{37A59CE2-65A8-CBDD-926F-C0EBD33E3437}"/>
              </a:ext>
            </a:extLst>
          </p:cNvPr>
          <p:cNvSpPr txBox="1"/>
          <p:nvPr/>
        </p:nvSpPr>
        <p:spPr>
          <a:xfrm>
            <a:off x="253891" y="3647658"/>
            <a:ext cx="10515600" cy="481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50000"/>
              </a:lnSpc>
              <a:buClr>
                <a:schemeClr val="dk1"/>
              </a:buClr>
              <a:buSzPts val="2800"/>
            </a:pPr>
            <a:r>
              <a:rPr lang="ar-SA" sz="2800" dirty="0">
                <a:solidFill>
                  <a:schemeClr val="dk1"/>
                </a:solidFill>
                <a:latin typeface="Calibri"/>
                <a:ea typeface="Calibri"/>
                <a:sym typeface="Calibri"/>
              </a:rPr>
              <a:t>تطبيق التحقق من الصيغة في إكسل</a:t>
            </a:r>
          </a:p>
        </p:txBody>
      </p:sp>
      <p:sp>
        <p:nvSpPr>
          <p:cNvPr id="4" name="Google Shape;115;p4">
            <a:extLst>
              <a:ext uri="{FF2B5EF4-FFF2-40B4-BE49-F238E27FC236}">
                <a16:creationId xmlns:a16="http://schemas.microsoft.com/office/drawing/2014/main" id="{380127C3-ED93-E97D-AAAD-F2EA67D46D87}"/>
              </a:ext>
            </a:extLst>
          </p:cNvPr>
          <p:cNvSpPr/>
          <p:nvPr/>
        </p:nvSpPr>
        <p:spPr>
          <a:xfrm>
            <a:off x="11012292" y="2373278"/>
            <a:ext cx="525561" cy="407553"/>
          </a:xfrm>
          <a:prstGeom prst="flowChartAlternateProcess">
            <a:avLst/>
          </a:prstGeom>
          <a:solidFill>
            <a:srgbClr val="ED7D31"/>
          </a:solidFill>
          <a:ln w="12700" cap="flat" cmpd="sng">
            <a:solidFill>
              <a:srgbClr val="F9A82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2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1200" dirty="0"/>
          </a:p>
        </p:txBody>
      </p:sp>
      <p:sp>
        <p:nvSpPr>
          <p:cNvPr id="5" name="Google Shape;116;p4">
            <a:extLst>
              <a:ext uri="{FF2B5EF4-FFF2-40B4-BE49-F238E27FC236}">
                <a16:creationId xmlns:a16="http://schemas.microsoft.com/office/drawing/2014/main" id="{028E5D5F-A70E-B5DC-D382-599B7EACA5E8}"/>
              </a:ext>
            </a:extLst>
          </p:cNvPr>
          <p:cNvSpPr/>
          <p:nvPr/>
        </p:nvSpPr>
        <p:spPr>
          <a:xfrm>
            <a:off x="11012292" y="3782823"/>
            <a:ext cx="525561" cy="407553"/>
          </a:xfrm>
          <a:prstGeom prst="flowChartAlternateProcess">
            <a:avLst/>
          </a:prstGeom>
          <a:solidFill>
            <a:srgbClr val="ED7D31"/>
          </a:solidFill>
          <a:ln w="12700" cap="flat" cmpd="sng">
            <a:solidFill>
              <a:srgbClr val="F9A82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2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422</a:t>
            </a:r>
            <a:endParaRPr sz="1200" dirty="0"/>
          </a:p>
        </p:txBody>
      </p:sp>
      <p:sp>
        <p:nvSpPr>
          <p:cNvPr id="10" name="Google Shape;112;p4">
            <a:extLst>
              <a:ext uri="{FF2B5EF4-FFF2-40B4-BE49-F238E27FC236}">
                <a16:creationId xmlns:a16="http://schemas.microsoft.com/office/drawing/2014/main" id="{3F0E71C9-9850-2BEA-D142-7F13BE38F0B6}"/>
              </a:ext>
            </a:extLst>
          </p:cNvPr>
          <p:cNvSpPr txBox="1"/>
          <p:nvPr/>
        </p:nvSpPr>
        <p:spPr>
          <a:xfrm>
            <a:off x="253891" y="5139308"/>
            <a:ext cx="10515600" cy="481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50000"/>
              </a:lnSpc>
              <a:buClr>
                <a:schemeClr val="dk1"/>
              </a:buClr>
              <a:buSzPts val="2800"/>
            </a:pPr>
            <a:r>
              <a:rPr lang="ar-SA" sz="2800" dirty="0">
                <a:solidFill>
                  <a:schemeClr val="dk1"/>
                </a:solidFill>
                <a:latin typeface="Calibri"/>
                <a:ea typeface="Calibri"/>
                <a:sym typeface="Calibri"/>
              </a:rPr>
              <a:t>تطبيق التحقق من النوع في إكسل </a:t>
            </a:r>
          </a:p>
        </p:txBody>
      </p:sp>
      <p:sp>
        <p:nvSpPr>
          <p:cNvPr id="11" name="Google Shape;116;p4">
            <a:extLst>
              <a:ext uri="{FF2B5EF4-FFF2-40B4-BE49-F238E27FC236}">
                <a16:creationId xmlns:a16="http://schemas.microsoft.com/office/drawing/2014/main" id="{E884C678-3550-38CB-E06C-A02600A2F7FC}"/>
              </a:ext>
            </a:extLst>
          </p:cNvPr>
          <p:cNvSpPr/>
          <p:nvPr/>
        </p:nvSpPr>
        <p:spPr>
          <a:xfrm>
            <a:off x="11012292" y="5288989"/>
            <a:ext cx="525561" cy="407553"/>
          </a:xfrm>
          <a:prstGeom prst="flowChartAlternateProcess">
            <a:avLst/>
          </a:prstGeom>
          <a:solidFill>
            <a:srgbClr val="ED7D31"/>
          </a:solidFill>
          <a:ln w="12700" cap="flat" cmpd="sng">
            <a:solidFill>
              <a:srgbClr val="F9A82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2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1200" dirty="0"/>
          </a:p>
        </p:txBody>
      </p:sp>
    </p:spTree>
    <p:extLst>
      <p:ext uri="{BB962C8B-B14F-4D97-AF65-F5344CB8AC3E}">
        <p14:creationId xmlns:p14="http://schemas.microsoft.com/office/powerpoint/2010/main" val="2088197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51;p6">
            <a:extLst>
              <a:ext uri="{FF2B5EF4-FFF2-40B4-BE49-F238E27FC236}">
                <a16:creationId xmlns:a16="http://schemas.microsoft.com/office/drawing/2014/main" id="{DC96C0B0-3F76-E2AD-AD8C-9EC891260169}"/>
              </a:ext>
            </a:extLst>
          </p:cNvPr>
          <p:cNvSpPr/>
          <p:nvPr/>
        </p:nvSpPr>
        <p:spPr>
          <a:xfrm>
            <a:off x="2216523" y="289603"/>
            <a:ext cx="7758954" cy="913308"/>
          </a:xfrm>
          <a:prstGeom prst="roundRect">
            <a:avLst>
              <a:gd name="adj" fmla="val 16667"/>
            </a:avLst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ar-SA" sz="4400" b="1" dirty="0">
                <a:solidFill>
                  <a:srgbClr val="ED7D31"/>
                </a:solidFill>
                <a:latin typeface="Calibri"/>
                <a:sym typeface="Calibri"/>
              </a:rPr>
              <a:t>ماذا سنتعلم ؟!</a:t>
            </a:r>
            <a:endParaRPr sz="4400" b="1" dirty="0">
              <a:solidFill>
                <a:srgbClr val="ED7D31"/>
              </a:solidFill>
              <a:latin typeface="Calibri"/>
            </a:endParaRPr>
          </a:p>
        </p:txBody>
      </p:sp>
      <p:sp>
        <p:nvSpPr>
          <p:cNvPr id="3" name="Google Shape;111;p4">
            <a:extLst>
              <a:ext uri="{FF2B5EF4-FFF2-40B4-BE49-F238E27FC236}">
                <a16:creationId xmlns:a16="http://schemas.microsoft.com/office/drawing/2014/main" id="{A8915305-8667-231A-B483-5B9091AC1D97}"/>
              </a:ext>
            </a:extLst>
          </p:cNvPr>
          <p:cNvSpPr txBox="1"/>
          <p:nvPr/>
        </p:nvSpPr>
        <p:spPr>
          <a:xfrm>
            <a:off x="295543" y="2386761"/>
            <a:ext cx="10515600" cy="481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90000"/>
              </a:lnSpc>
              <a:buClr>
                <a:schemeClr val="dk1"/>
              </a:buClr>
              <a:buSzPts val="2800"/>
            </a:pPr>
            <a:r>
              <a:rPr lang="ar-SA" sz="2800" dirty="0">
                <a:solidFill>
                  <a:schemeClr val="dk1"/>
                </a:solidFill>
                <a:latin typeface="Calibri"/>
                <a:ea typeface="Calibri"/>
                <a:sym typeface="Calibri"/>
              </a:rPr>
              <a:t>معرفة ماهية التنبؤ و التوقع</a:t>
            </a:r>
            <a:endParaRPr lang="ar-SA" sz="2800" dirty="0">
              <a:solidFill>
                <a:schemeClr val="dk1"/>
              </a:solidFill>
              <a:latin typeface="Calibri"/>
              <a:ea typeface="Calibri"/>
            </a:endParaRPr>
          </a:p>
        </p:txBody>
      </p:sp>
      <p:sp>
        <p:nvSpPr>
          <p:cNvPr id="5" name="Google Shape;112;p4">
            <a:extLst>
              <a:ext uri="{FF2B5EF4-FFF2-40B4-BE49-F238E27FC236}">
                <a16:creationId xmlns:a16="http://schemas.microsoft.com/office/drawing/2014/main" id="{5DB93C58-8AED-A9D2-A1EF-70C064E05509}"/>
              </a:ext>
            </a:extLst>
          </p:cNvPr>
          <p:cNvSpPr txBox="1"/>
          <p:nvPr/>
        </p:nvSpPr>
        <p:spPr>
          <a:xfrm>
            <a:off x="253891" y="3608469"/>
            <a:ext cx="10515600" cy="481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50000"/>
              </a:lnSpc>
              <a:buClr>
                <a:schemeClr val="dk1"/>
              </a:buClr>
              <a:buSzPts val="2800"/>
            </a:pPr>
            <a:r>
              <a:rPr lang="ar-SA" sz="2800" dirty="0">
                <a:solidFill>
                  <a:schemeClr val="dk1"/>
                </a:solidFill>
                <a:latin typeface="Calibri"/>
                <a:ea typeface="Calibri"/>
                <a:sym typeface="Calibri"/>
              </a:rPr>
              <a:t>معرفة أنواع مخططات التنبؤ و مزاياها</a:t>
            </a:r>
            <a:endParaRPr lang="ar-SA" sz="2800" dirty="0">
              <a:solidFill>
                <a:schemeClr val="dk1"/>
              </a:solidFill>
              <a:latin typeface="Calibri"/>
              <a:ea typeface="Calibri"/>
            </a:endParaRPr>
          </a:p>
        </p:txBody>
      </p:sp>
      <p:sp>
        <p:nvSpPr>
          <p:cNvPr id="6" name="Google Shape;115;p4">
            <a:extLst>
              <a:ext uri="{FF2B5EF4-FFF2-40B4-BE49-F238E27FC236}">
                <a16:creationId xmlns:a16="http://schemas.microsoft.com/office/drawing/2014/main" id="{2EF6A2AD-FAB0-B273-1532-69209C863E49}"/>
              </a:ext>
            </a:extLst>
          </p:cNvPr>
          <p:cNvSpPr/>
          <p:nvPr/>
        </p:nvSpPr>
        <p:spPr>
          <a:xfrm>
            <a:off x="11012292" y="2373278"/>
            <a:ext cx="525561" cy="407553"/>
          </a:xfrm>
          <a:prstGeom prst="flowChartAlternateProcess">
            <a:avLst/>
          </a:prstGeom>
          <a:solidFill>
            <a:srgbClr val="ED7D31"/>
          </a:solidFill>
          <a:ln w="12700" cap="flat" cmpd="sng">
            <a:solidFill>
              <a:srgbClr val="F9A82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2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1200" dirty="0"/>
          </a:p>
        </p:txBody>
      </p:sp>
      <p:sp>
        <p:nvSpPr>
          <p:cNvPr id="7" name="Google Shape;116;p4">
            <a:extLst>
              <a:ext uri="{FF2B5EF4-FFF2-40B4-BE49-F238E27FC236}">
                <a16:creationId xmlns:a16="http://schemas.microsoft.com/office/drawing/2014/main" id="{F19756CA-067C-CD8F-AB04-5641CC1A4BAA}"/>
              </a:ext>
            </a:extLst>
          </p:cNvPr>
          <p:cNvSpPr/>
          <p:nvPr/>
        </p:nvSpPr>
        <p:spPr>
          <a:xfrm>
            <a:off x="11012292" y="3782823"/>
            <a:ext cx="525561" cy="407553"/>
          </a:xfrm>
          <a:prstGeom prst="flowChartAlternateProcess">
            <a:avLst/>
          </a:prstGeom>
          <a:solidFill>
            <a:srgbClr val="ED7D31"/>
          </a:solidFill>
          <a:ln w="12700" cap="flat" cmpd="sng">
            <a:solidFill>
              <a:srgbClr val="F9A82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2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422</a:t>
            </a:r>
            <a:endParaRPr sz="1200" dirty="0"/>
          </a:p>
        </p:txBody>
      </p:sp>
      <p:sp>
        <p:nvSpPr>
          <p:cNvPr id="8" name="Google Shape;112;p4">
            <a:extLst>
              <a:ext uri="{FF2B5EF4-FFF2-40B4-BE49-F238E27FC236}">
                <a16:creationId xmlns:a16="http://schemas.microsoft.com/office/drawing/2014/main" id="{23B5F65C-899C-D71A-9112-8889D05C2016}"/>
              </a:ext>
            </a:extLst>
          </p:cNvPr>
          <p:cNvSpPr txBox="1"/>
          <p:nvPr/>
        </p:nvSpPr>
        <p:spPr>
          <a:xfrm>
            <a:off x="253891" y="5269938"/>
            <a:ext cx="10515600" cy="481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90000"/>
              </a:lnSpc>
              <a:buClr>
                <a:schemeClr val="dk1"/>
              </a:buClr>
              <a:buSzPts val="2800"/>
            </a:pPr>
            <a:r>
              <a:rPr lang="ar-SA" sz="2800" dirty="0">
                <a:solidFill>
                  <a:schemeClr val="dk1"/>
                </a:solidFill>
                <a:latin typeface="Calibri"/>
                <a:ea typeface="Calibri"/>
                <a:sym typeface="Calibri"/>
              </a:rPr>
              <a:t>معرفة فاصل الثقة</a:t>
            </a:r>
            <a:endParaRPr lang="ar-SA" sz="2800" dirty="0">
              <a:solidFill>
                <a:schemeClr val="dk1"/>
              </a:solidFill>
              <a:latin typeface="Calibri"/>
              <a:ea typeface="Calibri"/>
            </a:endParaRPr>
          </a:p>
        </p:txBody>
      </p:sp>
      <p:sp>
        <p:nvSpPr>
          <p:cNvPr id="10" name="Google Shape;116;p4">
            <a:extLst>
              <a:ext uri="{FF2B5EF4-FFF2-40B4-BE49-F238E27FC236}">
                <a16:creationId xmlns:a16="http://schemas.microsoft.com/office/drawing/2014/main" id="{9456250B-2C7A-AD7E-67B4-1EEC42CC9445}"/>
              </a:ext>
            </a:extLst>
          </p:cNvPr>
          <p:cNvSpPr/>
          <p:nvPr/>
        </p:nvSpPr>
        <p:spPr>
          <a:xfrm>
            <a:off x="11012292" y="5288989"/>
            <a:ext cx="525561" cy="407553"/>
          </a:xfrm>
          <a:prstGeom prst="flowChartAlternateProcess">
            <a:avLst/>
          </a:prstGeom>
          <a:solidFill>
            <a:srgbClr val="ED7D31"/>
          </a:solidFill>
          <a:ln w="12700" cap="flat" cmpd="sng">
            <a:solidFill>
              <a:srgbClr val="F9A82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2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1200" dirty="0"/>
          </a:p>
        </p:txBody>
      </p:sp>
      <p:pic>
        <p:nvPicPr>
          <p:cNvPr id="4" name="Google Shape;335;p17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0CD1FABA-EEDA-25E7-839D-62503F8665A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50553" y="2104330"/>
            <a:ext cx="945447" cy="945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335;p17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89140DD3-2A4B-6908-4022-486D92ED882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50553" y="3346905"/>
            <a:ext cx="945447" cy="9454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6818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37;p21">
            <a:extLst>
              <a:ext uri="{FF2B5EF4-FFF2-40B4-BE49-F238E27FC236}">
                <a16:creationId xmlns:a16="http://schemas.microsoft.com/office/drawing/2014/main" id="{35176F0C-F6C9-068E-5002-C5BD7BEBABDA}"/>
              </a:ext>
            </a:extLst>
          </p:cNvPr>
          <p:cNvSpPr/>
          <p:nvPr/>
        </p:nvSpPr>
        <p:spPr>
          <a:xfrm>
            <a:off x="-109768" y="2100855"/>
            <a:ext cx="12379103" cy="286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000" b="1" dirty="0">
                <a:solidFill>
                  <a:srgbClr val="ED7D31"/>
                </a:solidFill>
                <a:latin typeface="Calibri"/>
                <a:cs typeface="Calibri"/>
                <a:sym typeface="Calibri"/>
              </a:rPr>
              <a:t>في اختبار أحد المواد خرجتِ من الامتحان وذكرتِ لصديقتك بأنك أخطأت بسؤال و أنك تتوقعين بأن درجتك  ستكون 13.5 إلى 14.50 وبعدها ذكرت المعلمة بأنك حصلت على 12 كيف ستتصرفين و لماذا ؟!</a:t>
            </a:r>
            <a:endParaRPr sz="4000" dirty="0">
              <a:solidFill>
                <a:srgbClr val="ED7D31"/>
              </a:solidFill>
            </a:endParaRPr>
          </a:p>
        </p:txBody>
      </p:sp>
      <p:sp>
        <p:nvSpPr>
          <p:cNvPr id="3" name="Google Shape;437;p21">
            <a:extLst>
              <a:ext uri="{FF2B5EF4-FFF2-40B4-BE49-F238E27FC236}">
                <a16:creationId xmlns:a16="http://schemas.microsoft.com/office/drawing/2014/main" id="{29EBD9FB-B102-5EE9-3942-2C7F04B9FFE1}"/>
              </a:ext>
            </a:extLst>
          </p:cNvPr>
          <p:cNvSpPr/>
          <p:nvPr/>
        </p:nvSpPr>
        <p:spPr>
          <a:xfrm>
            <a:off x="13063" y="2100855"/>
            <a:ext cx="12165873" cy="286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000" b="1" dirty="0">
                <a:latin typeface="Calibri"/>
                <a:cs typeface="Calibri"/>
                <a:sym typeface="Calibri"/>
              </a:rPr>
              <a:t>لأنك تثقين بإجاباتك </a:t>
            </a:r>
            <a:r>
              <a:rPr lang="ar-SA" sz="4000" b="1" dirty="0" err="1">
                <a:latin typeface="Calibri"/>
                <a:cs typeface="Calibri"/>
                <a:sym typeface="Calibri"/>
              </a:rPr>
              <a:t>ستنقاشين</a:t>
            </a:r>
            <a:r>
              <a:rPr lang="ar-SA" sz="4000" b="1" dirty="0">
                <a:latin typeface="Calibri"/>
                <a:cs typeface="Calibri"/>
                <a:sym typeface="Calibri"/>
              </a:rPr>
              <a:t> المعلمة وتطلبين منها رؤية ورقة الاختبار فكيف تحصلين على هذه الدرجة </a:t>
            </a:r>
          </a:p>
          <a:p>
            <a:pPr marL="0" marR="0" lvl="0" indent="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000" b="1" dirty="0">
                <a:solidFill>
                  <a:srgbClr val="ED7D31"/>
                </a:solidFill>
                <a:latin typeface="Calibri"/>
                <a:cs typeface="Calibri"/>
                <a:sym typeface="Calibri"/>
              </a:rPr>
              <a:t>صيغي تعريف جيد لفاصل الثقة ؟؟</a:t>
            </a:r>
          </a:p>
        </p:txBody>
      </p:sp>
    </p:spTree>
    <p:extLst>
      <p:ext uri="{BB962C8B-B14F-4D97-AF65-F5344CB8AC3E}">
        <p14:creationId xmlns:p14="http://schemas.microsoft.com/office/powerpoint/2010/main" val="519153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29;p26">
            <a:extLst>
              <a:ext uri="{FF2B5EF4-FFF2-40B4-BE49-F238E27FC236}">
                <a16:creationId xmlns:a16="http://schemas.microsoft.com/office/drawing/2014/main" id="{F0B86E0F-99FA-F75C-5E75-F99A1C9C19E5}"/>
              </a:ext>
            </a:extLst>
          </p:cNvPr>
          <p:cNvSpPr/>
          <p:nvPr/>
        </p:nvSpPr>
        <p:spPr>
          <a:xfrm>
            <a:off x="3894658" y="1372696"/>
            <a:ext cx="8106842" cy="50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lvl="0">
              <a:lnSpc>
                <a:spcPct val="150000"/>
              </a:lnSpc>
            </a:pPr>
            <a:r>
              <a:rPr lang="ar-SA" sz="3600" dirty="0">
                <a:sym typeface="Calibri"/>
              </a:rPr>
              <a:t>في كل التنبؤات يوجد بها قدر من </a:t>
            </a:r>
            <a:r>
              <a:rPr lang="ar-SA" sz="3600" dirty="0">
                <a:solidFill>
                  <a:srgbClr val="0070C0"/>
                </a:solidFill>
                <a:sym typeface="Calibri"/>
              </a:rPr>
              <a:t>عدم اليقين فيها</a:t>
            </a:r>
            <a:r>
              <a:rPr lang="ar-SA" sz="3600" dirty="0">
                <a:sym typeface="Calibri"/>
              </a:rPr>
              <a:t>، فهي</a:t>
            </a:r>
          </a:p>
          <a:p>
            <a:pPr lvl="0">
              <a:lnSpc>
                <a:spcPct val="150000"/>
              </a:lnSpc>
            </a:pPr>
            <a:r>
              <a:rPr lang="ar-SA" sz="3600" dirty="0">
                <a:solidFill>
                  <a:srgbClr val="ED7D31"/>
                </a:solidFill>
                <a:sym typeface="Calibri"/>
              </a:rPr>
              <a:t>"ليست قيمًا حقيقية</a:t>
            </a:r>
            <a:r>
              <a:rPr lang="ar-SA" sz="3600" dirty="0">
                <a:sym typeface="Calibri"/>
              </a:rPr>
              <a:t>" تم قياسها أو تم الحصول عليها من</a:t>
            </a:r>
          </a:p>
          <a:p>
            <a:pPr lvl="0">
              <a:lnSpc>
                <a:spcPct val="150000"/>
              </a:lnSpc>
            </a:pPr>
            <a:r>
              <a:rPr lang="ar-SA" sz="3600" dirty="0">
                <a:sym typeface="Calibri"/>
              </a:rPr>
              <a:t>البحث، إنها قيم "</a:t>
            </a:r>
            <a:r>
              <a:rPr lang="ar-SA" sz="3600" dirty="0">
                <a:solidFill>
                  <a:srgbClr val="ED7D31"/>
                </a:solidFill>
                <a:sym typeface="Calibri"/>
              </a:rPr>
              <a:t>تقديرية</a:t>
            </a:r>
            <a:r>
              <a:rPr lang="ar-SA" sz="3600" dirty="0">
                <a:sym typeface="Calibri"/>
              </a:rPr>
              <a:t>"، مما يعني أنها قيم غير</a:t>
            </a:r>
          </a:p>
          <a:p>
            <a:pPr lvl="0">
              <a:lnSpc>
                <a:spcPct val="150000"/>
              </a:lnSpc>
            </a:pPr>
            <a:r>
              <a:rPr lang="ar-SA" sz="3600" dirty="0">
                <a:sym typeface="Calibri"/>
              </a:rPr>
              <a:t>موجودة بالفعل.</a:t>
            </a:r>
          </a:p>
          <a:p>
            <a:pPr lvl="0">
              <a:lnSpc>
                <a:spcPct val="150000"/>
              </a:lnSpc>
            </a:pPr>
            <a:r>
              <a:rPr lang="ar-SA" sz="3600" dirty="0">
                <a:solidFill>
                  <a:schemeClr val="dk1"/>
                </a:solidFill>
                <a:ea typeface="Calibri"/>
                <a:sym typeface="Calibri"/>
              </a:rPr>
              <a:t>يُستخدم فاصل الثقة لتفسير هذا التوقع الخطأ، من خلال</a:t>
            </a:r>
          </a:p>
          <a:p>
            <a:pPr lvl="0">
              <a:lnSpc>
                <a:spcPct val="150000"/>
              </a:lnSpc>
            </a:pPr>
            <a:r>
              <a:rPr lang="ar-SA" sz="3600" dirty="0">
                <a:solidFill>
                  <a:srgbClr val="2E75B5"/>
                </a:solidFill>
                <a:ea typeface="Calibri"/>
                <a:sym typeface="Calibri"/>
              </a:rPr>
              <a:t>إعطائك مجموعة من القيم المتوقعة وليست قيمة واحدة .</a:t>
            </a:r>
            <a:endParaRPr lang="ar-SA" sz="3600" dirty="0"/>
          </a:p>
        </p:txBody>
      </p:sp>
      <p:sp>
        <p:nvSpPr>
          <p:cNvPr id="3" name="Google Shape;151;p6">
            <a:extLst>
              <a:ext uri="{FF2B5EF4-FFF2-40B4-BE49-F238E27FC236}">
                <a16:creationId xmlns:a16="http://schemas.microsoft.com/office/drawing/2014/main" id="{A60F3E86-538C-3EB4-748F-E863E65A755A}"/>
              </a:ext>
            </a:extLst>
          </p:cNvPr>
          <p:cNvSpPr/>
          <p:nvPr/>
        </p:nvSpPr>
        <p:spPr>
          <a:xfrm>
            <a:off x="2216460" y="226403"/>
            <a:ext cx="7758954" cy="913308"/>
          </a:xfrm>
          <a:prstGeom prst="roundRect">
            <a:avLst>
              <a:gd name="adj" fmla="val 16667"/>
            </a:avLst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lang="ar-SA" sz="4400" b="1" dirty="0">
              <a:solidFill>
                <a:schemeClr val="bg1"/>
              </a:solidFill>
            </a:endParaRPr>
          </a:p>
          <a:p>
            <a:pPr algn="ctr"/>
            <a:r>
              <a:rPr lang="ar-SA" sz="4400" b="1" dirty="0">
                <a:solidFill>
                  <a:schemeClr val="bg1"/>
                </a:solidFill>
              </a:rPr>
              <a:t>فاصل الثقة</a:t>
            </a:r>
          </a:p>
          <a:p>
            <a:pPr lvl="0" algn="ctr"/>
            <a:endParaRPr sz="4400" b="1" dirty="0">
              <a:solidFill>
                <a:schemeClr val="lt1"/>
              </a:solidFill>
              <a:latin typeface="Sakkal Majalla"/>
              <a:ea typeface="Sakkal Majalla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A52B9FEF-DF13-A326-7529-0C64487C0C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74" t="53519"/>
          <a:stretch/>
        </p:blipFill>
        <p:spPr>
          <a:xfrm>
            <a:off x="-130842" y="2108200"/>
            <a:ext cx="4694603" cy="360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02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500"/>
                            </p:stCondLst>
                            <p:childTnLst>
                              <p:par>
                                <p:cTn id="4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51;p6">
            <a:extLst>
              <a:ext uri="{FF2B5EF4-FFF2-40B4-BE49-F238E27FC236}">
                <a16:creationId xmlns:a16="http://schemas.microsoft.com/office/drawing/2014/main" id="{57EEAB42-7532-D49C-6D59-9D58718CD867}"/>
              </a:ext>
            </a:extLst>
          </p:cNvPr>
          <p:cNvSpPr/>
          <p:nvPr/>
        </p:nvSpPr>
        <p:spPr>
          <a:xfrm>
            <a:off x="2216460" y="226403"/>
            <a:ext cx="7758954" cy="913308"/>
          </a:xfrm>
          <a:prstGeom prst="roundRect">
            <a:avLst>
              <a:gd name="adj" fmla="val 16667"/>
            </a:avLst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lang="ar-SA" sz="4400" b="1" dirty="0">
              <a:solidFill>
                <a:schemeClr val="bg1"/>
              </a:solidFill>
            </a:endParaRPr>
          </a:p>
          <a:p>
            <a:pPr algn="ctr"/>
            <a:r>
              <a:rPr lang="ar-SA" sz="4400" b="1" dirty="0">
                <a:solidFill>
                  <a:schemeClr val="bg1"/>
                </a:solidFill>
              </a:rPr>
              <a:t>فاصل الثقة</a:t>
            </a:r>
          </a:p>
          <a:p>
            <a:pPr lvl="0" algn="ctr"/>
            <a:endParaRPr sz="4400" b="1" dirty="0">
              <a:solidFill>
                <a:schemeClr val="lt1"/>
              </a:solidFill>
              <a:latin typeface="Sakkal Majalla"/>
              <a:ea typeface="Sakkal Majalla"/>
            </a:endParaRPr>
          </a:p>
        </p:txBody>
      </p:sp>
      <p:grpSp>
        <p:nvGrpSpPr>
          <p:cNvPr id="4" name="Google Shape;451;p23">
            <a:extLst>
              <a:ext uri="{FF2B5EF4-FFF2-40B4-BE49-F238E27FC236}">
                <a16:creationId xmlns:a16="http://schemas.microsoft.com/office/drawing/2014/main" id="{9DEDA8A1-34F3-B689-34FF-57437C455791}"/>
              </a:ext>
            </a:extLst>
          </p:cNvPr>
          <p:cNvGrpSpPr/>
          <p:nvPr/>
        </p:nvGrpSpPr>
        <p:grpSpPr>
          <a:xfrm>
            <a:off x="165100" y="1512396"/>
            <a:ext cx="8612458" cy="4697904"/>
            <a:chOff x="2856308" y="1314058"/>
            <a:chExt cx="8728286" cy="4408917"/>
          </a:xfrm>
        </p:grpSpPr>
        <p:pic>
          <p:nvPicPr>
            <p:cNvPr id="5" name="Google Shape;452;p23" descr="صورة تحتوي على منضدة&#10;&#10;تم إنشاء الوصف تلقائياً">
              <a:extLst>
                <a:ext uri="{FF2B5EF4-FFF2-40B4-BE49-F238E27FC236}">
                  <a16:creationId xmlns:a16="http://schemas.microsoft.com/office/drawing/2014/main" id="{445F7263-63E5-E85C-74AC-51742B88179B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r="23097" b="17284"/>
            <a:stretch/>
          </p:blipFill>
          <p:spPr>
            <a:xfrm>
              <a:off x="2856308" y="1494134"/>
              <a:ext cx="7464766" cy="42288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Google Shape;453;p23">
              <a:extLst>
                <a:ext uri="{FF2B5EF4-FFF2-40B4-BE49-F238E27FC236}">
                  <a16:creationId xmlns:a16="http://schemas.microsoft.com/office/drawing/2014/main" id="{F986F925-44C6-BF39-B880-CE41FC0A216C}"/>
                </a:ext>
              </a:extLst>
            </p:cNvPr>
            <p:cNvSpPr/>
            <p:nvPr/>
          </p:nvSpPr>
          <p:spPr>
            <a:xfrm>
              <a:off x="8113012" y="1314058"/>
              <a:ext cx="3471582" cy="3855720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" name="Google Shape;529;p26">
            <a:extLst>
              <a:ext uri="{FF2B5EF4-FFF2-40B4-BE49-F238E27FC236}">
                <a16:creationId xmlns:a16="http://schemas.microsoft.com/office/drawing/2014/main" id="{C3CC225F-E052-A8A6-38AE-57B33D3560F7}"/>
              </a:ext>
            </a:extLst>
          </p:cNvPr>
          <p:cNvSpPr/>
          <p:nvPr/>
        </p:nvSpPr>
        <p:spPr>
          <a:xfrm>
            <a:off x="5283200" y="1652096"/>
            <a:ext cx="6908800" cy="50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ar-SA" sz="3600" dirty="0">
                <a:sym typeface="Calibri"/>
              </a:rPr>
              <a:t>يُحدد هذا النطاق من خلال </a:t>
            </a:r>
            <a:r>
              <a:rPr lang="ar-SA" sz="3600" dirty="0">
                <a:solidFill>
                  <a:srgbClr val="ED7D31"/>
                </a:solidFill>
                <a:sym typeface="Calibri"/>
              </a:rPr>
              <a:t>انضمام الثقة الأدنى </a:t>
            </a:r>
          </a:p>
          <a:p>
            <a:pPr lvl="0" algn="ctr">
              <a:lnSpc>
                <a:spcPct val="150000"/>
              </a:lnSpc>
            </a:pPr>
            <a:r>
              <a:rPr lang="ar-SA" sz="3600" dirty="0">
                <a:solidFill>
                  <a:srgbClr val="ED7D31"/>
                </a:solidFill>
                <a:sym typeface="Calibri"/>
              </a:rPr>
              <a:t>و الأعلى </a:t>
            </a:r>
            <a:r>
              <a:rPr lang="ar-SA" sz="3600" dirty="0">
                <a:sym typeface="Calibri"/>
              </a:rPr>
              <a:t>وهذا يعني أنه حتى إذا كان التوقع </a:t>
            </a:r>
          </a:p>
          <a:p>
            <a:pPr lvl="0" algn="ctr">
              <a:lnSpc>
                <a:spcPct val="150000"/>
              </a:lnSpc>
            </a:pPr>
            <a:r>
              <a:rPr lang="ar-SA" sz="3600" dirty="0">
                <a:sym typeface="Calibri"/>
              </a:rPr>
              <a:t>خطأ فإن القيمة المقدرة التي ستحصل عليها </a:t>
            </a:r>
          </a:p>
          <a:p>
            <a:pPr lvl="0" algn="ctr">
              <a:lnSpc>
                <a:spcPct val="150000"/>
              </a:lnSpc>
            </a:pPr>
            <a:r>
              <a:rPr lang="ar-SA" sz="3600" dirty="0">
                <a:solidFill>
                  <a:srgbClr val="0070C0"/>
                </a:solidFill>
                <a:sym typeface="Calibri"/>
              </a:rPr>
              <a:t>لن تكون أقل من قيمة انضمام الثقة الأدنى أو</a:t>
            </a:r>
          </a:p>
          <a:p>
            <a:pPr lvl="0" algn="ctr">
              <a:lnSpc>
                <a:spcPct val="150000"/>
              </a:lnSpc>
            </a:pPr>
            <a:r>
              <a:rPr lang="ar-SA" sz="3600" dirty="0">
                <a:solidFill>
                  <a:srgbClr val="0070C0"/>
                </a:solidFill>
                <a:sym typeface="Calibri"/>
              </a:rPr>
              <a:t>أكبر من قيمة انضمام الثقة الأعلى</a:t>
            </a:r>
            <a:r>
              <a:rPr lang="ar-SA" sz="3600" dirty="0">
                <a:sym typeface="Calibri"/>
              </a:rPr>
              <a:t>.</a:t>
            </a:r>
            <a:endParaRPr lang="ar-SA" sz="3600" dirty="0"/>
          </a:p>
          <a:p>
            <a:pPr lvl="0" algn="ctr">
              <a:lnSpc>
                <a:spcPct val="150000"/>
              </a:lnSpc>
            </a:pPr>
            <a:endParaRPr lang="ar-SA" sz="3600" dirty="0">
              <a:solidFill>
                <a:srgbClr val="2E75B5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030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5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29;p26">
            <a:extLst>
              <a:ext uri="{FF2B5EF4-FFF2-40B4-BE49-F238E27FC236}">
                <a16:creationId xmlns:a16="http://schemas.microsoft.com/office/drawing/2014/main" id="{6F9AED4A-D105-8FE4-8F70-F651D94F84E8}"/>
              </a:ext>
            </a:extLst>
          </p:cNvPr>
          <p:cNvSpPr/>
          <p:nvPr/>
        </p:nvSpPr>
        <p:spPr>
          <a:xfrm>
            <a:off x="0" y="1652096"/>
            <a:ext cx="12192000" cy="3393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3600" dirty="0">
                <a:solidFill>
                  <a:srgbClr val="ED7D31"/>
                </a:solidFill>
                <a:sym typeface="Calibri"/>
              </a:rPr>
              <a:t>فاصل الثقة في الإحصاء</a:t>
            </a:r>
            <a:r>
              <a:rPr lang="ar-SA" sz="3600" dirty="0">
                <a:sym typeface="Calibri"/>
              </a:rPr>
              <a:t>: نطاق من القيم المقدرة لمعامل غير معروف، ويُحسب على</a:t>
            </a:r>
          </a:p>
          <a:p>
            <a:pPr algn="ctr">
              <a:lnSpc>
                <a:spcPct val="150000"/>
              </a:lnSpc>
            </a:pPr>
            <a:r>
              <a:rPr lang="ar-SA" sz="3600" dirty="0">
                <a:sym typeface="Calibri"/>
              </a:rPr>
              <a:t>مستوى ثقة محدد يساوي عادة 95 %. يعني مستوى الثقة أن القيمة المقدرة لديها </a:t>
            </a:r>
          </a:p>
          <a:p>
            <a:pPr algn="ctr">
              <a:lnSpc>
                <a:spcPct val="150000"/>
              </a:lnSpc>
            </a:pPr>
            <a:r>
              <a:rPr lang="ar-SA" sz="3600" dirty="0">
                <a:sym typeface="Calibri"/>
              </a:rPr>
              <a:t>فرصة 95 % للوقوع ضمن نطاق القيم المتوقعة بين انضمام الثقة الأدنى والأعلى.</a:t>
            </a:r>
            <a:endParaRPr lang="ar-SA" sz="3600" dirty="0"/>
          </a:p>
          <a:p>
            <a:pPr lvl="0" algn="ctr">
              <a:lnSpc>
                <a:spcPct val="150000"/>
              </a:lnSpc>
            </a:pPr>
            <a:endParaRPr lang="ar-SA" sz="3600" dirty="0">
              <a:solidFill>
                <a:srgbClr val="2E75B5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151;p6">
            <a:extLst>
              <a:ext uri="{FF2B5EF4-FFF2-40B4-BE49-F238E27FC236}">
                <a16:creationId xmlns:a16="http://schemas.microsoft.com/office/drawing/2014/main" id="{57EEAB42-7532-D49C-6D59-9D58718CD867}"/>
              </a:ext>
            </a:extLst>
          </p:cNvPr>
          <p:cNvSpPr/>
          <p:nvPr/>
        </p:nvSpPr>
        <p:spPr>
          <a:xfrm>
            <a:off x="2216460" y="226403"/>
            <a:ext cx="7758954" cy="913308"/>
          </a:xfrm>
          <a:prstGeom prst="roundRect">
            <a:avLst>
              <a:gd name="adj" fmla="val 16667"/>
            </a:avLst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lang="ar-SA" sz="4400" b="1" dirty="0">
              <a:solidFill>
                <a:schemeClr val="bg1"/>
              </a:solidFill>
            </a:endParaRPr>
          </a:p>
          <a:p>
            <a:pPr algn="ctr"/>
            <a:r>
              <a:rPr lang="ar-SA" sz="4400" b="1" dirty="0">
                <a:solidFill>
                  <a:schemeClr val="bg1"/>
                </a:solidFill>
              </a:rPr>
              <a:t>فاصل الثقة</a:t>
            </a:r>
          </a:p>
          <a:p>
            <a:pPr lvl="0" algn="ctr"/>
            <a:endParaRPr sz="4400" b="1" dirty="0">
              <a:solidFill>
                <a:schemeClr val="lt1"/>
              </a:solidFill>
              <a:latin typeface="Sakkal Majalla"/>
              <a:ea typeface="Sakkal Majalla"/>
            </a:endParaRPr>
          </a:p>
        </p:txBody>
      </p:sp>
      <p:pic>
        <p:nvPicPr>
          <p:cNvPr id="4" name="Google Shape;442;p22" descr="What are Confidence Intervals? - Simply Psychology">
            <a:extLst>
              <a:ext uri="{FF2B5EF4-FFF2-40B4-BE49-F238E27FC236}">
                <a16:creationId xmlns:a16="http://schemas.microsoft.com/office/drawing/2014/main" id="{18A6AEBE-4191-BBB2-EF5D-C463692F932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b="3951"/>
          <a:stretch/>
        </p:blipFill>
        <p:spPr>
          <a:xfrm>
            <a:off x="4191000" y="4054124"/>
            <a:ext cx="4097020" cy="27784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6965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51;p6">
            <a:extLst>
              <a:ext uri="{FF2B5EF4-FFF2-40B4-BE49-F238E27FC236}">
                <a16:creationId xmlns:a16="http://schemas.microsoft.com/office/drawing/2014/main" id="{DC96C0B0-3F76-E2AD-AD8C-9EC891260169}"/>
              </a:ext>
            </a:extLst>
          </p:cNvPr>
          <p:cNvSpPr/>
          <p:nvPr/>
        </p:nvSpPr>
        <p:spPr>
          <a:xfrm>
            <a:off x="2216523" y="289603"/>
            <a:ext cx="7758954" cy="913308"/>
          </a:xfrm>
          <a:prstGeom prst="roundRect">
            <a:avLst>
              <a:gd name="adj" fmla="val 16667"/>
            </a:avLst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ar-SA" sz="4400" b="1" dirty="0">
                <a:solidFill>
                  <a:srgbClr val="ED7D31"/>
                </a:solidFill>
                <a:latin typeface="Calibri"/>
                <a:sym typeface="Calibri"/>
              </a:rPr>
              <a:t>ماذا سنتعلم ؟!</a:t>
            </a:r>
            <a:endParaRPr sz="4400" b="1" dirty="0">
              <a:solidFill>
                <a:srgbClr val="ED7D31"/>
              </a:solidFill>
              <a:latin typeface="Calibri"/>
            </a:endParaRPr>
          </a:p>
        </p:txBody>
      </p:sp>
      <p:sp>
        <p:nvSpPr>
          <p:cNvPr id="3" name="Google Shape;111;p4">
            <a:extLst>
              <a:ext uri="{FF2B5EF4-FFF2-40B4-BE49-F238E27FC236}">
                <a16:creationId xmlns:a16="http://schemas.microsoft.com/office/drawing/2014/main" id="{A8915305-8667-231A-B483-5B9091AC1D97}"/>
              </a:ext>
            </a:extLst>
          </p:cNvPr>
          <p:cNvSpPr txBox="1"/>
          <p:nvPr/>
        </p:nvSpPr>
        <p:spPr>
          <a:xfrm>
            <a:off x="295543" y="2386761"/>
            <a:ext cx="10515600" cy="481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90000"/>
              </a:lnSpc>
              <a:buClr>
                <a:schemeClr val="dk1"/>
              </a:buClr>
              <a:buSzPts val="2800"/>
            </a:pPr>
            <a:r>
              <a:rPr lang="ar-SA" sz="2800" dirty="0">
                <a:solidFill>
                  <a:schemeClr val="dk1"/>
                </a:solidFill>
                <a:latin typeface="Calibri"/>
                <a:ea typeface="Calibri"/>
                <a:sym typeface="Calibri"/>
              </a:rPr>
              <a:t>معرفة ماهية التنبؤ و التوقع</a:t>
            </a:r>
            <a:endParaRPr lang="ar-SA" sz="2800" dirty="0">
              <a:solidFill>
                <a:schemeClr val="dk1"/>
              </a:solidFill>
              <a:latin typeface="Calibri"/>
              <a:ea typeface="Calibri"/>
            </a:endParaRPr>
          </a:p>
        </p:txBody>
      </p:sp>
      <p:sp>
        <p:nvSpPr>
          <p:cNvPr id="5" name="Google Shape;112;p4">
            <a:extLst>
              <a:ext uri="{FF2B5EF4-FFF2-40B4-BE49-F238E27FC236}">
                <a16:creationId xmlns:a16="http://schemas.microsoft.com/office/drawing/2014/main" id="{5DB93C58-8AED-A9D2-A1EF-70C064E05509}"/>
              </a:ext>
            </a:extLst>
          </p:cNvPr>
          <p:cNvSpPr txBox="1"/>
          <p:nvPr/>
        </p:nvSpPr>
        <p:spPr>
          <a:xfrm>
            <a:off x="253891" y="3608469"/>
            <a:ext cx="10515600" cy="481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50000"/>
              </a:lnSpc>
              <a:buClr>
                <a:schemeClr val="dk1"/>
              </a:buClr>
              <a:buSzPts val="2800"/>
            </a:pPr>
            <a:r>
              <a:rPr lang="ar-SA" sz="2800" dirty="0">
                <a:solidFill>
                  <a:schemeClr val="dk1"/>
                </a:solidFill>
                <a:latin typeface="Calibri"/>
                <a:ea typeface="Calibri"/>
                <a:sym typeface="Calibri"/>
              </a:rPr>
              <a:t>معرفة أنواع مخططات التنبؤ و مزاياها</a:t>
            </a:r>
            <a:endParaRPr lang="ar-SA" sz="2800" dirty="0">
              <a:solidFill>
                <a:schemeClr val="dk1"/>
              </a:solidFill>
              <a:latin typeface="Calibri"/>
              <a:ea typeface="Calibri"/>
            </a:endParaRPr>
          </a:p>
        </p:txBody>
      </p:sp>
      <p:sp>
        <p:nvSpPr>
          <p:cNvPr id="6" name="Google Shape;115;p4">
            <a:extLst>
              <a:ext uri="{FF2B5EF4-FFF2-40B4-BE49-F238E27FC236}">
                <a16:creationId xmlns:a16="http://schemas.microsoft.com/office/drawing/2014/main" id="{2EF6A2AD-FAB0-B273-1532-69209C863E49}"/>
              </a:ext>
            </a:extLst>
          </p:cNvPr>
          <p:cNvSpPr/>
          <p:nvPr/>
        </p:nvSpPr>
        <p:spPr>
          <a:xfrm>
            <a:off x="11012292" y="2373278"/>
            <a:ext cx="525561" cy="407553"/>
          </a:xfrm>
          <a:prstGeom prst="flowChartAlternateProcess">
            <a:avLst/>
          </a:prstGeom>
          <a:solidFill>
            <a:srgbClr val="ED7D31"/>
          </a:solidFill>
          <a:ln w="12700" cap="flat" cmpd="sng">
            <a:solidFill>
              <a:srgbClr val="F9A82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2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1200" dirty="0"/>
          </a:p>
        </p:txBody>
      </p:sp>
      <p:sp>
        <p:nvSpPr>
          <p:cNvPr id="7" name="Google Shape;116;p4">
            <a:extLst>
              <a:ext uri="{FF2B5EF4-FFF2-40B4-BE49-F238E27FC236}">
                <a16:creationId xmlns:a16="http://schemas.microsoft.com/office/drawing/2014/main" id="{F19756CA-067C-CD8F-AB04-5641CC1A4BAA}"/>
              </a:ext>
            </a:extLst>
          </p:cNvPr>
          <p:cNvSpPr/>
          <p:nvPr/>
        </p:nvSpPr>
        <p:spPr>
          <a:xfrm>
            <a:off x="11012292" y="3782823"/>
            <a:ext cx="525561" cy="407553"/>
          </a:xfrm>
          <a:prstGeom prst="flowChartAlternateProcess">
            <a:avLst/>
          </a:prstGeom>
          <a:solidFill>
            <a:srgbClr val="ED7D31"/>
          </a:solidFill>
          <a:ln w="12700" cap="flat" cmpd="sng">
            <a:solidFill>
              <a:srgbClr val="F9A82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2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422</a:t>
            </a:r>
            <a:endParaRPr sz="1200" dirty="0"/>
          </a:p>
        </p:txBody>
      </p:sp>
      <p:sp>
        <p:nvSpPr>
          <p:cNvPr id="8" name="Google Shape;112;p4">
            <a:extLst>
              <a:ext uri="{FF2B5EF4-FFF2-40B4-BE49-F238E27FC236}">
                <a16:creationId xmlns:a16="http://schemas.microsoft.com/office/drawing/2014/main" id="{23B5F65C-899C-D71A-9112-8889D05C2016}"/>
              </a:ext>
            </a:extLst>
          </p:cNvPr>
          <p:cNvSpPr txBox="1"/>
          <p:nvPr/>
        </p:nvSpPr>
        <p:spPr>
          <a:xfrm>
            <a:off x="253891" y="5269938"/>
            <a:ext cx="10515600" cy="481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90000"/>
              </a:lnSpc>
              <a:buClr>
                <a:schemeClr val="dk1"/>
              </a:buClr>
              <a:buSzPts val="2800"/>
            </a:pPr>
            <a:r>
              <a:rPr lang="ar-SA" sz="2800" dirty="0">
                <a:solidFill>
                  <a:schemeClr val="dk1"/>
                </a:solidFill>
                <a:latin typeface="Calibri"/>
                <a:ea typeface="Calibri"/>
                <a:sym typeface="Calibri"/>
              </a:rPr>
              <a:t>معرفة فاصل الثقة</a:t>
            </a:r>
            <a:endParaRPr lang="ar-SA" sz="2800" dirty="0">
              <a:solidFill>
                <a:schemeClr val="dk1"/>
              </a:solidFill>
              <a:latin typeface="Calibri"/>
              <a:ea typeface="Calibri"/>
            </a:endParaRPr>
          </a:p>
        </p:txBody>
      </p:sp>
      <p:sp>
        <p:nvSpPr>
          <p:cNvPr id="10" name="Google Shape;116;p4">
            <a:extLst>
              <a:ext uri="{FF2B5EF4-FFF2-40B4-BE49-F238E27FC236}">
                <a16:creationId xmlns:a16="http://schemas.microsoft.com/office/drawing/2014/main" id="{9456250B-2C7A-AD7E-67B4-1EEC42CC9445}"/>
              </a:ext>
            </a:extLst>
          </p:cNvPr>
          <p:cNvSpPr/>
          <p:nvPr/>
        </p:nvSpPr>
        <p:spPr>
          <a:xfrm>
            <a:off x="11012292" y="5288989"/>
            <a:ext cx="525561" cy="407553"/>
          </a:xfrm>
          <a:prstGeom prst="flowChartAlternateProcess">
            <a:avLst/>
          </a:prstGeom>
          <a:solidFill>
            <a:srgbClr val="ED7D31"/>
          </a:solidFill>
          <a:ln w="12700" cap="flat" cmpd="sng">
            <a:solidFill>
              <a:srgbClr val="F9A82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2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1200" dirty="0"/>
          </a:p>
        </p:txBody>
      </p:sp>
      <p:pic>
        <p:nvPicPr>
          <p:cNvPr id="4" name="Google Shape;335;p17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0CD1FABA-EEDA-25E7-839D-62503F8665A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50553" y="2104330"/>
            <a:ext cx="945447" cy="945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335;p17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89140DD3-2A4B-6908-4022-486D92ED882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50553" y="3346905"/>
            <a:ext cx="945447" cy="945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335;p17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7178F313-0066-D69B-9DAA-255E2CFBBFF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50553" y="4903359"/>
            <a:ext cx="945447" cy="9454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6950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37;p21">
            <a:extLst>
              <a:ext uri="{FF2B5EF4-FFF2-40B4-BE49-F238E27FC236}">
                <a16:creationId xmlns:a16="http://schemas.microsoft.com/office/drawing/2014/main" id="{8C96E163-CBB4-D3EB-9C30-3AB5D9384859}"/>
              </a:ext>
            </a:extLst>
          </p:cNvPr>
          <p:cNvSpPr/>
          <p:nvPr/>
        </p:nvSpPr>
        <p:spPr>
          <a:xfrm>
            <a:off x="0" y="2511755"/>
            <a:ext cx="12165873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000" b="1" dirty="0">
                <a:solidFill>
                  <a:srgbClr val="ED7D31"/>
                </a:solidFill>
                <a:latin typeface="Calibri"/>
                <a:cs typeface="Calibri"/>
                <a:sym typeface="Calibri"/>
              </a:rPr>
              <a:t>عرفي التنبؤ ؟!</a:t>
            </a:r>
          </a:p>
          <a:p>
            <a:pPr marL="0" marR="0" lvl="0" indent="0" algn="ct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000" b="1" dirty="0">
                <a:solidFill>
                  <a:srgbClr val="ED7D31"/>
                </a:solidFill>
                <a:latin typeface="Calibri"/>
                <a:cs typeface="Calibri"/>
                <a:sym typeface="Calibri"/>
              </a:rPr>
              <a:t>عرفي فاصل الثقة ؟</a:t>
            </a:r>
            <a:endParaRPr sz="4000" dirty="0">
              <a:solidFill>
                <a:srgbClr val="ED7D3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754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nt Box">
            <a:extLst>
              <a:ext uri="{FF2B5EF4-FFF2-40B4-BE49-F238E27FC236}">
                <a16:creationId xmlns:a16="http://schemas.microsoft.com/office/drawing/2014/main" id="{6715664A-3EF6-7250-86E4-92D8E5019FB7}"/>
              </a:ext>
            </a:extLst>
          </p:cNvPr>
          <p:cNvSpPr/>
          <p:nvPr/>
        </p:nvSpPr>
        <p:spPr>
          <a:xfrm>
            <a:off x="3187950" y="5958836"/>
            <a:ext cx="5513251" cy="562462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r>
              <a:rPr lang="ar-SA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يوجد 4 إجابات صحيحة</a:t>
            </a:r>
            <a:endParaRPr lang="en-GB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Word to Match">
            <a:extLst>
              <a:ext uri="{FF2B5EF4-FFF2-40B4-BE49-F238E27FC236}">
                <a16:creationId xmlns:a16="http://schemas.microsoft.com/office/drawing/2014/main" id="{A4E47478-38AA-6799-2A76-1CA97C179BA2}"/>
              </a:ext>
            </a:extLst>
          </p:cNvPr>
          <p:cNvSpPr/>
          <p:nvPr/>
        </p:nvSpPr>
        <p:spPr>
          <a:xfrm>
            <a:off x="3456571" y="3330603"/>
            <a:ext cx="5310890" cy="116329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r>
              <a:rPr lang="ar-SA" sz="4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مميزات المخطط الخطي</a:t>
            </a:r>
            <a:endParaRPr lang="en-GB" sz="40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llo1">
            <a:extLst>
              <a:ext uri="{FF2B5EF4-FFF2-40B4-BE49-F238E27FC236}">
                <a16:creationId xmlns:a16="http://schemas.microsoft.com/office/drawing/2014/main" id="{2A90D934-B15B-782F-6BA7-1490AA480503}"/>
              </a:ext>
            </a:extLst>
          </p:cNvPr>
          <p:cNvSpPr/>
          <p:nvPr/>
        </p:nvSpPr>
        <p:spPr>
          <a:xfrm>
            <a:off x="780756" y="2126568"/>
            <a:ext cx="2753247" cy="1163299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lvl="0" algn="ctr"/>
            <a:r>
              <a:rPr lang="ar-SA" sz="2000" b="1" dirty="0">
                <a:solidFill>
                  <a:schemeClr val="bg1"/>
                </a:solidFill>
                <a:ea typeface="Calibri"/>
                <a:sym typeface="Calibri"/>
              </a:rPr>
              <a:t>تُساعد في دراسة الأنماط على مدى فترة طويلة من الزمن</a:t>
            </a:r>
            <a:endParaRPr lang="ar-SA" sz="2000" b="1" dirty="0">
              <a:solidFill>
                <a:schemeClr val="bg1"/>
              </a:solidFill>
            </a:endParaRPr>
          </a:p>
        </p:txBody>
      </p:sp>
      <p:sp>
        <p:nvSpPr>
          <p:cNvPr id="5" name="Collo2">
            <a:extLst>
              <a:ext uri="{FF2B5EF4-FFF2-40B4-BE49-F238E27FC236}">
                <a16:creationId xmlns:a16="http://schemas.microsoft.com/office/drawing/2014/main" id="{BFA4631B-4F78-1B95-2D0D-C3CAADA02A15}"/>
              </a:ext>
            </a:extLst>
          </p:cNvPr>
          <p:cNvSpPr/>
          <p:nvPr/>
        </p:nvSpPr>
        <p:spPr>
          <a:xfrm>
            <a:off x="4728756" y="2126568"/>
            <a:ext cx="2753247" cy="1163299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r>
              <a:rPr lang="ar-SA" sz="2100" b="1" dirty="0">
                <a:solidFill>
                  <a:schemeClr val="bg1"/>
                </a:solidFill>
                <a:ea typeface="Calibri"/>
                <a:sym typeface="Calibri"/>
              </a:rPr>
              <a:t>تُلخص كمية كبيرة </a:t>
            </a:r>
          </a:p>
          <a:p>
            <a:pPr algn="ctr"/>
            <a:r>
              <a:rPr lang="ar-SA" sz="2100" b="1" dirty="0">
                <a:solidFill>
                  <a:schemeClr val="bg1"/>
                </a:solidFill>
                <a:ea typeface="Calibri"/>
                <a:sym typeface="Calibri"/>
              </a:rPr>
              <a:t>من البيانات</a:t>
            </a:r>
            <a:endParaRPr lang="en-GB" sz="21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6" name="Collo3">
            <a:extLst>
              <a:ext uri="{FF2B5EF4-FFF2-40B4-BE49-F238E27FC236}">
                <a16:creationId xmlns:a16="http://schemas.microsoft.com/office/drawing/2014/main" id="{E4A97B54-2B92-0D99-4CB7-C4EC69EEACFC}"/>
              </a:ext>
            </a:extLst>
          </p:cNvPr>
          <p:cNvSpPr/>
          <p:nvPr/>
        </p:nvSpPr>
        <p:spPr>
          <a:xfrm>
            <a:off x="8676756" y="2126568"/>
            <a:ext cx="2753247" cy="1163299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lvl="0" algn="ctr">
              <a:lnSpc>
                <a:spcPct val="150000"/>
              </a:lnSpc>
            </a:pPr>
            <a:r>
              <a:rPr lang="ar-SA" sz="2100" b="1" dirty="0">
                <a:solidFill>
                  <a:schemeClr val="bg1"/>
                </a:solidFill>
                <a:latin typeface="Bell MT" panose="02020503060305020303" pitchFamily="18" charset="0"/>
                <a:ea typeface="Calibri"/>
                <a:sym typeface="Calibri"/>
              </a:rPr>
              <a:t>تُساعد في توضيح المقارنة </a:t>
            </a:r>
          </a:p>
          <a:p>
            <a:pPr lvl="0" algn="ctr">
              <a:lnSpc>
                <a:spcPct val="150000"/>
              </a:lnSpc>
            </a:pPr>
            <a:r>
              <a:rPr lang="ar-SA" sz="2100" b="1" dirty="0">
                <a:solidFill>
                  <a:schemeClr val="bg1"/>
                </a:solidFill>
                <a:latin typeface="Bell MT" panose="02020503060305020303" pitchFamily="18" charset="0"/>
                <a:ea typeface="Calibri"/>
                <a:sym typeface="Calibri"/>
              </a:rPr>
              <a:t>بين البيانات</a:t>
            </a:r>
            <a:endParaRPr lang="ar-SA" sz="2100" b="1" dirty="0">
              <a:solidFill>
                <a:schemeClr val="bg1"/>
              </a:solidFill>
              <a:latin typeface="Bell MT" panose="02020503060305020303" pitchFamily="18" charset="0"/>
            </a:endParaRPr>
          </a:p>
        </p:txBody>
      </p:sp>
      <p:sp>
        <p:nvSpPr>
          <p:cNvPr id="7" name="Collo4">
            <a:extLst>
              <a:ext uri="{FF2B5EF4-FFF2-40B4-BE49-F238E27FC236}">
                <a16:creationId xmlns:a16="http://schemas.microsoft.com/office/drawing/2014/main" id="{A8111381-E637-2962-266F-0211D0329006}"/>
              </a:ext>
            </a:extLst>
          </p:cNvPr>
          <p:cNvSpPr/>
          <p:nvPr/>
        </p:nvSpPr>
        <p:spPr>
          <a:xfrm>
            <a:off x="780756" y="3330603"/>
            <a:ext cx="2753247" cy="1163299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r>
              <a:rPr lang="ar-SA" sz="2100" b="1" dirty="0">
                <a:latin typeface="Arial" panose="020B0604020202020204" pitchFamily="34" charset="0"/>
                <a:cs typeface="Arial" panose="020B0604020202020204" pitchFamily="34" charset="0"/>
              </a:rPr>
              <a:t>يناسب البيانات التي عددها 50</a:t>
            </a:r>
            <a:endParaRPr lang="en-GB" sz="2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llo5">
            <a:extLst>
              <a:ext uri="{FF2B5EF4-FFF2-40B4-BE49-F238E27FC236}">
                <a16:creationId xmlns:a16="http://schemas.microsoft.com/office/drawing/2014/main" id="{A411053B-05F0-0416-7590-527423D5ACCE}"/>
              </a:ext>
            </a:extLst>
          </p:cNvPr>
          <p:cNvSpPr/>
          <p:nvPr/>
        </p:nvSpPr>
        <p:spPr>
          <a:xfrm>
            <a:off x="8676756" y="3330603"/>
            <a:ext cx="2753247" cy="1163299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r>
              <a:rPr lang="ar-SA" sz="2000" b="1" dirty="0">
                <a:solidFill>
                  <a:schemeClr val="bg1"/>
                </a:solidFill>
                <a:ea typeface="Calibri"/>
                <a:sym typeface="Calibri"/>
              </a:rPr>
              <a:t>يمكنك من ملاحظة التغييرات بسهولة</a:t>
            </a:r>
            <a:endParaRPr lang="en-GB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llo6">
            <a:extLst>
              <a:ext uri="{FF2B5EF4-FFF2-40B4-BE49-F238E27FC236}">
                <a16:creationId xmlns:a16="http://schemas.microsoft.com/office/drawing/2014/main" id="{49019EF7-3244-FD44-5608-EDF99EA96895}"/>
              </a:ext>
            </a:extLst>
          </p:cNvPr>
          <p:cNvSpPr/>
          <p:nvPr/>
        </p:nvSpPr>
        <p:spPr>
          <a:xfrm>
            <a:off x="780756" y="4547701"/>
            <a:ext cx="2753247" cy="1163299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lvl="0" algn="ctr"/>
            <a:r>
              <a:rPr lang="ar-SA" sz="2000" b="1" dirty="0">
                <a:solidFill>
                  <a:schemeClr val="bg1"/>
                </a:solidFill>
                <a:sym typeface="Calibri"/>
              </a:rPr>
              <a:t>يساعد في عمل تنبؤات حول نتائج البيانات التي لم تسجل بعد</a:t>
            </a:r>
            <a:endParaRPr lang="ar-SA" sz="2000" b="1" dirty="0">
              <a:solidFill>
                <a:schemeClr val="bg1"/>
              </a:solidFill>
            </a:endParaRPr>
          </a:p>
        </p:txBody>
      </p:sp>
      <p:sp>
        <p:nvSpPr>
          <p:cNvPr id="10" name="Collo7">
            <a:extLst>
              <a:ext uri="{FF2B5EF4-FFF2-40B4-BE49-F238E27FC236}">
                <a16:creationId xmlns:a16="http://schemas.microsoft.com/office/drawing/2014/main" id="{887772CF-507F-CB44-124C-B0A2A96A8338}"/>
              </a:ext>
            </a:extLst>
          </p:cNvPr>
          <p:cNvSpPr/>
          <p:nvPr/>
        </p:nvSpPr>
        <p:spPr>
          <a:xfrm>
            <a:off x="4728756" y="4547701"/>
            <a:ext cx="2753247" cy="1163299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lvl="0" algn="ctr">
              <a:lnSpc>
                <a:spcPct val="150000"/>
              </a:lnSpc>
            </a:pPr>
            <a:r>
              <a:rPr lang="ar-SA" sz="2100" b="1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تجعل الاتجاهات الإحصائية أسهل في الملاحظة</a:t>
            </a:r>
            <a:endParaRPr lang="ar-SA" sz="2100" b="1" dirty="0">
              <a:solidFill>
                <a:schemeClr val="bg1"/>
              </a:solidFill>
            </a:endParaRPr>
          </a:p>
        </p:txBody>
      </p:sp>
      <p:sp>
        <p:nvSpPr>
          <p:cNvPr id="11" name="Collo8">
            <a:extLst>
              <a:ext uri="{FF2B5EF4-FFF2-40B4-BE49-F238E27FC236}">
                <a16:creationId xmlns:a16="http://schemas.microsoft.com/office/drawing/2014/main" id="{52CC51CD-3988-4FA4-8B55-EA445D7D9FCA}"/>
              </a:ext>
            </a:extLst>
          </p:cNvPr>
          <p:cNvSpPr/>
          <p:nvPr/>
        </p:nvSpPr>
        <p:spPr>
          <a:xfrm>
            <a:off x="8676756" y="4547701"/>
            <a:ext cx="2753247" cy="1163299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lvl="0" algn="ctr">
              <a:buClr>
                <a:schemeClr val="lt1"/>
              </a:buClr>
              <a:buSzPts val="3200"/>
            </a:pPr>
            <a:r>
              <a:rPr lang="ar-SA" sz="2100" b="1" dirty="0">
                <a:solidFill>
                  <a:schemeClr val="bg1"/>
                </a:solidFill>
                <a:ea typeface="Calibri"/>
                <a:sym typeface="Calibri"/>
              </a:rPr>
              <a:t>يُقدم تحليل سريع للبيانات</a:t>
            </a:r>
            <a:endParaRPr lang="ar-SA" sz="2100" b="1" dirty="0">
              <a:solidFill>
                <a:schemeClr val="bg1"/>
              </a:solidFill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8208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5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2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9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0AD47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6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0AD47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0AD47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0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7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0AD47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4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74;p18">
            <a:extLst>
              <a:ext uri="{FF2B5EF4-FFF2-40B4-BE49-F238E27FC236}">
                <a16:creationId xmlns:a16="http://schemas.microsoft.com/office/drawing/2014/main" id="{1A832D1E-BC1E-BC0C-058F-0EB75E614353}"/>
              </a:ext>
            </a:extLst>
          </p:cNvPr>
          <p:cNvSpPr txBox="1"/>
          <p:nvPr/>
        </p:nvSpPr>
        <p:spPr>
          <a:xfrm>
            <a:off x="0" y="1851353"/>
            <a:ext cx="12191999" cy="1105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ar-SA" sz="3600" b="1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هل العبارة الموجودة أمامك صحيحة أم خاطئة</a:t>
            </a:r>
            <a:endParaRPr b="1" dirty="0"/>
          </a:p>
        </p:txBody>
      </p:sp>
      <p:sp>
        <p:nvSpPr>
          <p:cNvPr id="3" name="Google Shape;374;p18">
            <a:extLst>
              <a:ext uri="{FF2B5EF4-FFF2-40B4-BE49-F238E27FC236}">
                <a16:creationId xmlns:a16="http://schemas.microsoft.com/office/drawing/2014/main" id="{3C427942-6C02-CC22-8FA2-14C26DDB881A}"/>
              </a:ext>
            </a:extLst>
          </p:cNvPr>
          <p:cNvSpPr txBox="1"/>
          <p:nvPr/>
        </p:nvSpPr>
        <p:spPr>
          <a:xfrm>
            <a:off x="2295659" y="2963287"/>
            <a:ext cx="9429329" cy="802663"/>
          </a:xfrm>
          <a:prstGeom prst="rect">
            <a:avLst/>
          </a:prstGeom>
          <a:solidFill>
            <a:srgbClr val="4D5B8A"/>
          </a:solidFill>
          <a:ln>
            <a:solidFill>
              <a:srgbClr val="065381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200000"/>
              </a:lnSpc>
            </a:pPr>
            <a:r>
              <a:rPr lang="ar-SA" sz="2500" dirty="0">
                <a:solidFill>
                  <a:schemeClr val="bg1"/>
                </a:solidFill>
                <a:latin typeface="Calibri"/>
                <a:ea typeface="Calibri"/>
                <a:sym typeface="Calibri"/>
              </a:rPr>
              <a:t>1- في التحقق من الصيغة </a:t>
            </a:r>
            <a:r>
              <a:rPr lang="ar-SA" sz="2500" dirty="0">
                <a:solidFill>
                  <a:schemeClr val="bg1"/>
                </a:solidFill>
                <a:latin typeface="Calibri"/>
                <a:ea typeface="Calibri"/>
              </a:rPr>
              <a:t>يجب أن تكون قيم هطول الأمطار المسجلة بصيغة رقم عشري</a:t>
            </a:r>
          </a:p>
        </p:txBody>
      </p:sp>
      <p:sp>
        <p:nvSpPr>
          <p:cNvPr id="4" name="Google Shape;374;p18">
            <a:extLst>
              <a:ext uri="{FF2B5EF4-FFF2-40B4-BE49-F238E27FC236}">
                <a16:creationId xmlns:a16="http://schemas.microsoft.com/office/drawing/2014/main" id="{15E8EEB0-3DF1-C0C2-72FD-F00E8D311402}"/>
              </a:ext>
            </a:extLst>
          </p:cNvPr>
          <p:cNvSpPr txBox="1"/>
          <p:nvPr/>
        </p:nvSpPr>
        <p:spPr>
          <a:xfrm>
            <a:off x="2296400" y="4070885"/>
            <a:ext cx="9429329" cy="802663"/>
          </a:xfrm>
          <a:prstGeom prst="rect">
            <a:avLst/>
          </a:prstGeom>
          <a:solidFill>
            <a:srgbClr val="4D5B8A"/>
          </a:solidFill>
          <a:ln>
            <a:solidFill>
              <a:srgbClr val="065381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ar-SA"/>
            </a:defPPr>
            <a:lvl1pPr lvl="0">
              <a:lnSpc>
                <a:spcPct val="150000"/>
              </a:lnSpc>
              <a:buClr>
                <a:srgbClr val="F9A826"/>
              </a:buClr>
              <a:buSzPts val="3600"/>
              <a:defRPr sz="2800">
                <a:solidFill>
                  <a:schemeClr val="bg1"/>
                </a:solidFill>
                <a:latin typeface="Calibri"/>
                <a:ea typeface="Calibri"/>
                <a:cs typeface="Calibri"/>
              </a:defRPr>
            </a:lvl1pPr>
          </a:lstStyle>
          <a:p>
            <a:r>
              <a:rPr lang="ar-SA" sz="2500" dirty="0">
                <a:cs typeface="+mn-cs"/>
                <a:sym typeface="Calibri"/>
              </a:rPr>
              <a:t>2- في التحقق من النوع لا يمكن أن يكون عدد الأحداث سالبة</a:t>
            </a:r>
          </a:p>
        </p:txBody>
      </p:sp>
      <p:sp>
        <p:nvSpPr>
          <p:cNvPr id="5" name="Google Shape;374;p18">
            <a:extLst>
              <a:ext uri="{FF2B5EF4-FFF2-40B4-BE49-F238E27FC236}">
                <a16:creationId xmlns:a16="http://schemas.microsoft.com/office/drawing/2014/main" id="{5EECA611-AEC8-A3B2-DAF9-21AD086AA1BE}"/>
              </a:ext>
            </a:extLst>
          </p:cNvPr>
          <p:cNvSpPr txBox="1"/>
          <p:nvPr/>
        </p:nvSpPr>
        <p:spPr>
          <a:xfrm>
            <a:off x="521062" y="2963287"/>
            <a:ext cx="1434463" cy="802663"/>
          </a:xfrm>
          <a:prstGeom prst="rect">
            <a:avLst/>
          </a:prstGeom>
          <a:solidFill>
            <a:srgbClr val="4D5B8A"/>
          </a:solidFill>
          <a:ln>
            <a:solidFill>
              <a:srgbClr val="065381"/>
            </a:solidFill>
          </a:ln>
        </p:spPr>
        <p:txBody>
          <a:bodyPr spcFirstLastPara="1" wrap="square" lIns="91425" tIns="45700" rIns="91425" bIns="45700" anchor="ctr" anchorCtr="0">
            <a:normAutofit fontScale="92500" lnSpcReduction="10000"/>
          </a:bodyPr>
          <a:lstStyle/>
          <a:p>
            <a:pPr marL="0" marR="0" lvl="0" indent="0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9A826"/>
              </a:buClr>
              <a:buSzPts val="3600"/>
              <a:buFont typeface="Calibri"/>
              <a:buNone/>
            </a:pPr>
            <a:endParaRPr sz="3600" dirty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6" name="Google Shape;374;p18">
            <a:extLst>
              <a:ext uri="{FF2B5EF4-FFF2-40B4-BE49-F238E27FC236}">
                <a16:creationId xmlns:a16="http://schemas.microsoft.com/office/drawing/2014/main" id="{0A47467E-755C-FF7F-EDEA-CEC9AA5BECA9}"/>
              </a:ext>
            </a:extLst>
          </p:cNvPr>
          <p:cNvSpPr txBox="1"/>
          <p:nvPr/>
        </p:nvSpPr>
        <p:spPr>
          <a:xfrm>
            <a:off x="521061" y="4070885"/>
            <a:ext cx="1434463" cy="802663"/>
          </a:xfrm>
          <a:prstGeom prst="rect">
            <a:avLst/>
          </a:prstGeom>
          <a:solidFill>
            <a:srgbClr val="4D5B8A"/>
          </a:solidFill>
          <a:ln>
            <a:solidFill>
              <a:srgbClr val="065381"/>
            </a:solidFill>
          </a:ln>
        </p:spPr>
        <p:txBody>
          <a:bodyPr spcFirstLastPara="1" wrap="square" lIns="91425" tIns="45700" rIns="91425" bIns="45700" anchor="ctr" anchorCtr="0">
            <a:normAutofit fontScale="92500" lnSpcReduction="10000"/>
          </a:bodyPr>
          <a:lstStyle>
            <a:defPPr>
              <a:defRPr lang="ar-SA"/>
            </a:defPPr>
            <a:lvl1pPr marR="0" lv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9A826"/>
              </a:buClr>
              <a:buSzPts val="3600"/>
              <a:buFont typeface="Calibri"/>
              <a:buNone/>
              <a:defRPr sz="3600">
                <a:solidFill>
                  <a:schemeClr val="bg1"/>
                </a:solidFill>
                <a:latin typeface="Calibri"/>
                <a:ea typeface="Calibri"/>
                <a:cs typeface="Calibri"/>
              </a:defRPr>
            </a:lvl1pPr>
          </a:lstStyle>
          <a:p>
            <a:endParaRPr dirty="0"/>
          </a:p>
        </p:txBody>
      </p:sp>
      <p:sp>
        <p:nvSpPr>
          <p:cNvPr id="11" name="Google Shape;374;p18">
            <a:extLst>
              <a:ext uri="{FF2B5EF4-FFF2-40B4-BE49-F238E27FC236}">
                <a16:creationId xmlns:a16="http://schemas.microsoft.com/office/drawing/2014/main" id="{2EEBFA8D-C297-6CA3-8E92-04CF83E8ECFD}"/>
              </a:ext>
            </a:extLst>
          </p:cNvPr>
          <p:cNvSpPr txBox="1"/>
          <p:nvPr/>
        </p:nvSpPr>
        <p:spPr>
          <a:xfrm>
            <a:off x="2295659" y="5154310"/>
            <a:ext cx="9429329" cy="802663"/>
          </a:xfrm>
          <a:prstGeom prst="rect">
            <a:avLst/>
          </a:prstGeom>
          <a:solidFill>
            <a:srgbClr val="4D5B8A"/>
          </a:solidFill>
          <a:ln>
            <a:solidFill>
              <a:srgbClr val="065381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ar-SA"/>
            </a:defPPr>
            <a:lvl1pPr lvl="0">
              <a:lnSpc>
                <a:spcPct val="150000"/>
              </a:lnSpc>
              <a:buClr>
                <a:srgbClr val="F9A826"/>
              </a:buClr>
              <a:buSzPts val="3600"/>
              <a:defRPr sz="2800">
                <a:solidFill>
                  <a:schemeClr val="bg1"/>
                </a:solidFill>
                <a:latin typeface="Calibri"/>
                <a:ea typeface="Calibri"/>
                <a:cs typeface="Calibri"/>
              </a:defRPr>
            </a:lvl1pPr>
          </a:lstStyle>
          <a:p>
            <a:r>
              <a:rPr lang="ar-SA" sz="2500" dirty="0">
                <a:cs typeface="+mn-cs"/>
              </a:rPr>
              <a:t>3- في التحقق من النطاق التأكد من أن كل خلية لها قيمة مسجلة</a:t>
            </a:r>
          </a:p>
        </p:txBody>
      </p:sp>
      <p:sp>
        <p:nvSpPr>
          <p:cNvPr id="12" name="Google Shape;374;p18">
            <a:extLst>
              <a:ext uri="{FF2B5EF4-FFF2-40B4-BE49-F238E27FC236}">
                <a16:creationId xmlns:a16="http://schemas.microsoft.com/office/drawing/2014/main" id="{A0E9D2E8-2D40-D85A-19C8-D6F87C3A1ECC}"/>
              </a:ext>
            </a:extLst>
          </p:cNvPr>
          <p:cNvSpPr txBox="1"/>
          <p:nvPr/>
        </p:nvSpPr>
        <p:spPr>
          <a:xfrm>
            <a:off x="491292" y="5154310"/>
            <a:ext cx="1434463" cy="802663"/>
          </a:xfrm>
          <a:prstGeom prst="rect">
            <a:avLst/>
          </a:prstGeom>
          <a:solidFill>
            <a:srgbClr val="4D5B8A"/>
          </a:solidFill>
          <a:ln>
            <a:solidFill>
              <a:srgbClr val="065381"/>
            </a:solidFill>
          </a:ln>
        </p:spPr>
        <p:txBody>
          <a:bodyPr spcFirstLastPara="1" wrap="square" lIns="91425" tIns="45700" rIns="91425" bIns="45700" anchor="ctr" anchorCtr="0">
            <a:normAutofit fontScale="92500" lnSpcReduction="10000"/>
          </a:bodyPr>
          <a:lstStyle>
            <a:defPPr>
              <a:defRPr lang="ar-SA"/>
            </a:defPPr>
            <a:lvl1pPr marR="0" lv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9A826"/>
              </a:buClr>
              <a:buSzPts val="3600"/>
              <a:buFont typeface="Calibri"/>
              <a:buNone/>
              <a:defRPr sz="3600">
                <a:solidFill>
                  <a:schemeClr val="bg1"/>
                </a:solidFill>
                <a:latin typeface="Calibri"/>
                <a:ea typeface="Calibri"/>
                <a:cs typeface="Calibri"/>
              </a:defRPr>
            </a:lvl1pPr>
          </a:lstStyle>
          <a:p>
            <a:endParaRPr dirty="0"/>
          </a:p>
        </p:txBody>
      </p:sp>
      <p:pic>
        <p:nvPicPr>
          <p:cNvPr id="16" name="رسم 15" descr="إغلاق خطوط عريضة">
            <a:extLst>
              <a:ext uri="{FF2B5EF4-FFF2-40B4-BE49-F238E27FC236}">
                <a16:creationId xmlns:a16="http://schemas.microsoft.com/office/drawing/2014/main" id="{98D3B635-41E6-EA9D-9D4C-2D3F1DB6DE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3162" y="5073284"/>
            <a:ext cx="914400" cy="914400"/>
          </a:xfrm>
          <a:prstGeom prst="rect">
            <a:avLst/>
          </a:prstGeom>
        </p:spPr>
      </p:pic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3EB36B28-7A36-8A29-193A-A25598CA4CF6}"/>
              </a:ext>
            </a:extLst>
          </p:cNvPr>
          <p:cNvGrpSpPr/>
          <p:nvPr/>
        </p:nvGrpSpPr>
        <p:grpSpPr>
          <a:xfrm>
            <a:off x="814838" y="4231924"/>
            <a:ext cx="846907" cy="456412"/>
            <a:chOff x="1353442" y="4651026"/>
            <a:chExt cx="846907" cy="456412"/>
          </a:xfrm>
        </p:grpSpPr>
        <p:cxnSp>
          <p:nvCxnSpPr>
            <p:cNvPr id="22" name="رابط مستقيم 21">
              <a:extLst>
                <a:ext uri="{FF2B5EF4-FFF2-40B4-BE49-F238E27FC236}">
                  <a16:creationId xmlns:a16="http://schemas.microsoft.com/office/drawing/2014/main" id="{129448CB-3DB0-068D-D3FC-8BB41EB47948}"/>
                </a:ext>
              </a:extLst>
            </p:cNvPr>
            <p:cNvCxnSpPr>
              <a:cxnSpLocks/>
            </p:cNvCxnSpPr>
            <p:nvPr/>
          </p:nvCxnSpPr>
          <p:spPr>
            <a:xfrm>
              <a:off x="1353442" y="4811365"/>
              <a:ext cx="251460" cy="296073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رابط مستقيم 22">
              <a:extLst>
                <a:ext uri="{FF2B5EF4-FFF2-40B4-BE49-F238E27FC236}">
                  <a16:creationId xmlns:a16="http://schemas.microsoft.com/office/drawing/2014/main" id="{D2C1547F-C8EA-E8DC-75D2-63A46FEA08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60271" y="4651026"/>
              <a:ext cx="640078" cy="45330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14F7413C-7A84-06CC-5FA8-2FDAD7E265D6}"/>
              </a:ext>
            </a:extLst>
          </p:cNvPr>
          <p:cNvGrpSpPr/>
          <p:nvPr/>
        </p:nvGrpSpPr>
        <p:grpSpPr>
          <a:xfrm>
            <a:off x="842582" y="3082888"/>
            <a:ext cx="846907" cy="456412"/>
            <a:chOff x="1353442" y="4651026"/>
            <a:chExt cx="846907" cy="456412"/>
          </a:xfrm>
        </p:grpSpPr>
        <p:cxnSp>
          <p:nvCxnSpPr>
            <p:cNvPr id="8" name="رابط مستقيم 7">
              <a:extLst>
                <a:ext uri="{FF2B5EF4-FFF2-40B4-BE49-F238E27FC236}">
                  <a16:creationId xmlns:a16="http://schemas.microsoft.com/office/drawing/2014/main" id="{DA0E951D-0CB0-CAFC-8158-0273588BAE33}"/>
                </a:ext>
              </a:extLst>
            </p:cNvPr>
            <p:cNvCxnSpPr>
              <a:cxnSpLocks/>
            </p:cNvCxnSpPr>
            <p:nvPr/>
          </p:nvCxnSpPr>
          <p:spPr>
            <a:xfrm>
              <a:off x="1353442" y="4811365"/>
              <a:ext cx="251460" cy="296073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رابط مستقيم 8">
              <a:extLst>
                <a:ext uri="{FF2B5EF4-FFF2-40B4-BE49-F238E27FC236}">
                  <a16:creationId xmlns:a16="http://schemas.microsoft.com/office/drawing/2014/main" id="{E65BF72D-93D5-CAB5-9B5B-70646B12B8F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60271" y="4651026"/>
              <a:ext cx="640078" cy="45330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27140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0" presetClass="entr" presetSubtype="0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26187B7F-B4A9-9D01-5575-BE0069197A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75" r="32612"/>
          <a:stretch/>
        </p:blipFill>
        <p:spPr>
          <a:xfrm>
            <a:off x="4721008" y="2414698"/>
            <a:ext cx="2749983" cy="4443302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88DA54A2-7A17-F42B-FA89-78B488D7FF62}"/>
              </a:ext>
            </a:extLst>
          </p:cNvPr>
          <p:cNvSpPr txBox="1"/>
          <p:nvPr/>
        </p:nvSpPr>
        <p:spPr>
          <a:xfrm>
            <a:off x="5024650" y="2772770"/>
            <a:ext cx="2033517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000" dirty="0"/>
              <a:t># 9 8 6 5 1</a:t>
            </a:r>
            <a:endParaRPr lang="ar-SA" sz="3000" dirty="0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94B4EABC-BCEA-0886-9AD5-7CA05C0AFC5A}"/>
              </a:ext>
            </a:extLst>
          </p:cNvPr>
          <p:cNvSpPr txBox="1"/>
          <p:nvPr/>
        </p:nvSpPr>
        <p:spPr>
          <a:xfrm>
            <a:off x="4781175" y="3198579"/>
            <a:ext cx="2534026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000" dirty="0"/>
              <a:t>0 1 7 4 6 3 1 9</a:t>
            </a:r>
            <a:endParaRPr lang="ar-SA" sz="3000" dirty="0"/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2F6C8A1E-7B8B-2D31-FACB-739BCCD73A37}"/>
              </a:ext>
            </a:extLst>
          </p:cNvPr>
          <p:cNvSpPr txBox="1"/>
          <p:nvPr/>
        </p:nvSpPr>
        <p:spPr>
          <a:xfrm>
            <a:off x="4774395" y="3627598"/>
            <a:ext cx="2534026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000" dirty="0"/>
              <a:t>5 3 * 1</a:t>
            </a:r>
            <a:endParaRPr lang="ar-SA" sz="3000" dirty="0"/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8C058711-4F65-FA2E-780B-BE78D46FBFB7}"/>
              </a:ext>
            </a:extLst>
          </p:cNvPr>
          <p:cNvSpPr txBox="1"/>
          <p:nvPr/>
        </p:nvSpPr>
        <p:spPr>
          <a:xfrm>
            <a:off x="7907895" y="767320"/>
            <a:ext cx="2061583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600" b="1" dirty="0">
                <a:solidFill>
                  <a:schemeClr val="bg1"/>
                </a:solidFill>
              </a:rPr>
              <a:t>استراتيجية اتصل بالإجابة 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108317B7-45AD-7A40-732F-E28DC7F743C5}"/>
              </a:ext>
            </a:extLst>
          </p:cNvPr>
          <p:cNvSpPr txBox="1"/>
          <p:nvPr/>
        </p:nvSpPr>
        <p:spPr>
          <a:xfrm>
            <a:off x="5630626" y="767320"/>
            <a:ext cx="86861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600" b="1" dirty="0">
                <a:solidFill>
                  <a:schemeClr val="bg1"/>
                </a:solidFill>
              </a:rPr>
              <a:t>دقيقة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801D7BC2-B456-1627-5178-E76B0D233C2D}"/>
              </a:ext>
            </a:extLst>
          </p:cNvPr>
          <p:cNvSpPr txBox="1"/>
          <p:nvPr/>
        </p:nvSpPr>
        <p:spPr>
          <a:xfrm>
            <a:off x="2742523" y="767854"/>
            <a:ext cx="86861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600" b="1" dirty="0">
                <a:solidFill>
                  <a:schemeClr val="bg1"/>
                </a:solidFill>
              </a:rPr>
              <a:t>جماعي</a:t>
            </a:r>
          </a:p>
        </p:txBody>
      </p:sp>
      <p:sp>
        <p:nvSpPr>
          <p:cNvPr id="12" name="Google Shape;158;p7">
            <a:extLst>
              <a:ext uri="{FF2B5EF4-FFF2-40B4-BE49-F238E27FC236}">
                <a16:creationId xmlns:a16="http://schemas.microsoft.com/office/drawing/2014/main" id="{8CA01607-4BA3-ED0E-96DC-16A9F1B2C34F}"/>
              </a:ext>
            </a:extLst>
          </p:cNvPr>
          <p:cNvSpPr/>
          <p:nvPr/>
        </p:nvSpPr>
        <p:spPr>
          <a:xfrm>
            <a:off x="112625" y="1152973"/>
            <a:ext cx="11904617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000" b="1" dirty="0">
                <a:solidFill>
                  <a:srgbClr val="ED7D31"/>
                </a:solidFill>
                <a:latin typeface="Calibri"/>
                <a:ea typeface="Calibri"/>
                <a:cs typeface="Calibri"/>
                <a:sym typeface="Calibri"/>
              </a:rPr>
              <a:t>استنجي عنوان الدرس باستبدال الرقم بالحرف المقابل له !!</a:t>
            </a:r>
            <a:endParaRPr sz="2000" dirty="0">
              <a:solidFill>
                <a:srgbClr val="ED7D31"/>
              </a:solidFill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477A07E2-2FBC-26A5-F2D8-6FD26EBC5968}"/>
              </a:ext>
            </a:extLst>
          </p:cNvPr>
          <p:cNvSpPr txBox="1"/>
          <p:nvPr/>
        </p:nvSpPr>
        <p:spPr>
          <a:xfrm>
            <a:off x="7671464" y="3773329"/>
            <a:ext cx="4145304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800" dirty="0"/>
              <a:t>التنبؤ باستخدام إكسل</a:t>
            </a:r>
          </a:p>
        </p:txBody>
      </p:sp>
    </p:spTree>
    <p:extLst>
      <p:ext uri="{BB962C8B-B14F-4D97-AF65-F5344CB8AC3E}">
        <p14:creationId xmlns:p14="http://schemas.microsoft.com/office/powerpoint/2010/main" val="1751084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509E7A52-9340-A3B2-3F12-FE47BEE006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04" t="8401" r="10103"/>
          <a:stretch/>
        </p:blipFill>
        <p:spPr>
          <a:xfrm>
            <a:off x="6905962" y="2965218"/>
            <a:ext cx="1536741" cy="1931517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B3A2A6EA-8B35-58D0-6ED8-4F81D72547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11" t="10959" r="9493"/>
          <a:stretch/>
        </p:blipFill>
        <p:spPr>
          <a:xfrm>
            <a:off x="480124" y="3028218"/>
            <a:ext cx="1549092" cy="1878835"/>
          </a:xfrm>
          <a:prstGeom prst="rect">
            <a:avLst/>
          </a:prstGeom>
        </p:spPr>
      </p:pic>
      <p:sp>
        <p:nvSpPr>
          <p:cNvPr id="10" name="Google Shape;109;p4">
            <a:extLst>
              <a:ext uri="{FF2B5EF4-FFF2-40B4-BE49-F238E27FC236}">
                <a16:creationId xmlns:a16="http://schemas.microsoft.com/office/drawing/2014/main" id="{CA32B826-FCE4-E811-CBCC-DA94B60A8F4C}"/>
              </a:ext>
            </a:extLst>
          </p:cNvPr>
          <p:cNvSpPr txBox="1"/>
          <p:nvPr/>
        </p:nvSpPr>
        <p:spPr>
          <a:xfrm>
            <a:off x="217078" y="2295773"/>
            <a:ext cx="2210579" cy="481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ar-SA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صفحات الكتاب</a:t>
            </a:r>
            <a:endParaRPr dirty="0"/>
          </a:p>
        </p:txBody>
      </p:sp>
      <p:sp>
        <p:nvSpPr>
          <p:cNvPr id="11" name="Google Shape;109;p4">
            <a:extLst>
              <a:ext uri="{FF2B5EF4-FFF2-40B4-BE49-F238E27FC236}">
                <a16:creationId xmlns:a16="http://schemas.microsoft.com/office/drawing/2014/main" id="{80541BDE-B056-E386-5550-44509C1D23E1}"/>
              </a:ext>
            </a:extLst>
          </p:cNvPr>
          <p:cNvSpPr txBox="1"/>
          <p:nvPr/>
        </p:nvSpPr>
        <p:spPr>
          <a:xfrm>
            <a:off x="3257488" y="2295772"/>
            <a:ext cx="2210579" cy="481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ar-SA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عدد الحصص</a:t>
            </a:r>
            <a:endParaRPr dirty="0"/>
          </a:p>
        </p:txBody>
      </p:sp>
      <p:sp>
        <p:nvSpPr>
          <p:cNvPr id="12" name="Google Shape;109;p4">
            <a:extLst>
              <a:ext uri="{FF2B5EF4-FFF2-40B4-BE49-F238E27FC236}">
                <a16:creationId xmlns:a16="http://schemas.microsoft.com/office/drawing/2014/main" id="{3CC6D14A-2F31-76CB-890F-DBE65F4A55E8}"/>
              </a:ext>
            </a:extLst>
          </p:cNvPr>
          <p:cNvSpPr txBox="1"/>
          <p:nvPr/>
        </p:nvSpPr>
        <p:spPr>
          <a:xfrm>
            <a:off x="6655441" y="2295772"/>
            <a:ext cx="2210579" cy="481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ar-SA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عنوان الدرس</a:t>
            </a:r>
            <a:endParaRPr dirty="0"/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D52BF12B-9282-0C80-FDB7-418A0A3CA41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76" t="10411" r="10103"/>
          <a:stretch/>
        </p:blipFill>
        <p:spPr>
          <a:xfrm>
            <a:off x="10003456" y="2949488"/>
            <a:ext cx="1580380" cy="1941493"/>
          </a:xfrm>
          <a:prstGeom prst="rect">
            <a:avLst/>
          </a:prstGeom>
        </p:spPr>
      </p:pic>
      <p:sp>
        <p:nvSpPr>
          <p:cNvPr id="14" name="Google Shape;109;p4">
            <a:extLst>
              <a:ext uri="{FF2B5EF4-FFF2-40B4-BE49-F238E27FC236}">
                <a16:creationId xmlns:a16="http://schemas.microsoft.com/office/drawing/2014/main" id="{72636101-B216-E9F3-7669-AC0E7E76548E}"/>
              </a:ext>
            </a:extLst>
          </p:cNvPr>
          <p:cNvSpPr txBox="1"/>
          <p:nvPr/>
        </p:nvSpPr>
        <p:spPr>
          <a:xfrm>
            <a:off x="9767199" y="2297860"/>
            <a:ext cx="2210579" cy="481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ar-SA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رقم الدرس</a:t>
            </a:r>
            <a:endParaRPr dirty="0"/>
          </a:p>
        </p:txBody>
      </p:sp>
      <p:sp>
        <p:nvSpPr>
          <p:cNvPr id="15" name="Google Shape;151;p6">
            <a:extLst>
              <a:ext uri="{FF2B5EF4-FFF2-40B4-BE49-F238E27FC236}">
                <a16:creationId xmlns:a16="http://schemas.microsoft.com/office/drawing/2014/main" id="{205060DE-1780-17E9-BBF0-0DA88B5EE3C3}"/>
              </a:ext>
            </a:extLst>
          </p:cNvPr>
          <p:cNvSpPr/>
          <p:nvPr/>
        </p:nvSpPr>
        <p:spPr>
          <a:xfrm>
            <a:off x="2216523" y="289603"/>
            <a:ext cx="7758954" cy="913308"/>
          </a:xfrm>
          <a:prstGeom prst="roundRect">
            <a:avLst>
              <a:gd name="adj" fmla="val 16667"/>
            </a:avLst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400" b="1" dirty="0">
                <a:solidFill>
                  <a:srgbClr val="ED7D31"/>
                </a:solidFill>
                <a:latin typeface="Calibri"/>
                <a:sym typeface="Calibri"/>
              </a:rPr>
              <a:t>بيانات الدرس </a:t>
            </a:r>
            <a:endParaRPr sz="4400" b="1" dirty="0">
              <a:solidFill>
                <a:srgbClr val="ED7D31"/>
              </a:solidFill>
              <a:latin typeface="Calibri"/>
            </a:endParaRPr>
          </a:p>
        </p:txBody>
      </p:sp>
      <p:sp>
        <p:nvSpPr>
          <p:cNvPr id="16" name="Google Shape;109;p4">
            <a:extLst>
              <a:ext uri="{FF2B5EF4-FFF2-40B4-BE49-F238E27FC236}">
                <a16:creationId xmlns:a16="http://schemas.microsoft.com/office/drawing/2014/main" id="{BD05BAB3-F000-1729-2BD5-65D6EB41AE6B}"/>
              </a:ext>
            </a:extLst>
          </p:cNvPr>
          <p:cNvSpPr txBox="1"/>
          <p:nvPr/>
        </p:nvSpPr>
        <p:spPr>
          <a:xfrm>
            <a:off x="144010" y="5291575"/>
            <a:ext cx="2210579" cy="481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ar-SA" sz="28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43 - 61</a:t>
            </a:r>
            <a:endParaRPr dirty="0"/>
          </a:p>
        </p:txBody>
      </p:sp>
      <p:sp>
        <p:nvSpPr>
          <p:cNvPr id="17" name="Google Shape;109;p4">
            <a:extLst>
              <a:ext uri="{FF2B5EF4-FFF2-40B4-BE49-F238E27FC236}">
                <a16:creationId xmlns:a16="http://schemas.microsoft.com/office/drawing/2014/main" id="{3A1C9358-2994-5604-A2AD-DCAFC0E157B2}"/>
              </a:ext>
            </a:extLst>
          </p:cNvPr>
          <p:cNvSpPr txBox="1"/>
          <p:nvPr/>
        </p:nvSpPr>
        <p:spPr>
          <a:xfrm>
            <a:off x="3342086" y="5291574"/>
            <a:ext cx="2210579" cy="808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ar-SA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5حصص</a:t>
            </a:r>
          </a:p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ar-SA" dirty="0">
                <a:sym typeface="Calibri"/>
              </a:rPr>
              <a:t>الحصة 1</a:t>
            </a:r>
            <a:endParaRPr dirty="0"/>
          </a:p>
        </p:txBody>
      </p:sp>
      <p:sp>
        <p:nvSpPr>
          <p:cNvPr id="18" name="Google Shape;109;p4">
            <a:extLst>
              <a:ext uri="{FF2B5EF4-FFF2-40B4-BE49-F238E27FC236}">
                <a16:creationId xmlns:a16="http://schemas.microsoft.com/office/drawing/2014/main" id="{E92FB9A7-E284-0BFB-2D10-1CE761BBA1A4}"/>
              </a:ext>
            </a:extLst>
          </p:cNvPr>
          <p:cNvSpPr txBox="1"/>
          <p:nvPr/>
        </p:nvSpPr>
        <p:spPr>
          <a:xfrm>
            <a:off x="5537576" y="5291574"/>
            <a:ext cx="4364425" cy="481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ar-SA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التنبؤ باستخدام إكسل</a:t>
            </a:r>
            <a:endParaRPr dirty="0"/>
          </a:p>
        </p:txBody>
      </p:sp>
      <p:sp>
        <p:nvSpPr>
          <p:cNvPr id="19" name="Google Shape;109;p4">
            <a:extLst>
              <a:ext uri="{FF2B5EF4-FFF2-40B4-BE49-F238E27FC236}">
                <a16:creationId xmlns:a16="http://schemas.microsoft.com/office/drawing/2014/main" id="{7C6A3BB9-8D04-6EDF-2F76-9F878EB8F1EC}"/>
              </a:ext>
            </a:extLst>
          </p:cNvPr>
          <p:cNvSpPr txBox="1"/>
          <p:nvPr/>
        </p:nvSpPr>
        <p:spPr>
          <a:xfrm>
            <a:off x="9731709" y="5293662"/>
            <a:ext cx="2210579" cy="481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ar-SA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الدرس الثالث</a:t>
            </a:r>
            <a:endParaRPr dirty="0"/>
          </a:p>
        </p:txBody>
      </p:sp>
      <p:grpSp>
        <p:nvGrpSpPr>
          <p:cNvPr id="26" name="مجموعة 25">
            <a:extLst>
              <a:ext uri="{FF2B5EF4-FFF2-40B4-BE49-F238E27FC236}">
                <a16:creationId xmlns:a16="http://schemas.microsoft.com/office/drawing/2014/main" id="{5BF9E4A9-7A5A-653B-DE05-B8D06F46444E}"/>
              </a:ext>
            </a:extLst>
          </p:cNvPr>
          <p:cNvGrpSpPr/>
          <p:nvPr/>
        </p:nvGrpSpPr>
        <p:grpSpPr>
          <a:xfrm>
            <a:off x="3606818" y="3034749"/>
            <a:ext cx="1509847" cy="1878836"/>
            <a:chOff x="3795500" y="3034749"/>
            <a:chExt cx="1509847" cy="1878836"/>
          </a:xfrm>
        </p:grpSpPr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F37795E5-2DBC-C12E-CD32-1FC560F7A1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85" t="10593" r="10616" b="-1735"/>
            <a:stretch/>
          </p:blipFill>
          <p:spPr>
            <a:xfrm>
              <a:off x="3795500" y="3034749"/>
              <a:ext cx="1509847" cy="1878836"/>
            </a:xfrm>
            <a:prstGeom prst="rect">
              <a:avLst/>
            </a:prstGeom>
          </p:spPr>
        </p:pic>
        <p:pic>
          <p:nvPicPr>
            <p:cNvPr id="23" name="صورة 22">
              <a:extLst>
                <a:ext uri="{FF2B5EF4-FFF2-40B4-BE49-F238E27FC236}">
                  <a16:creationId xmlns:a16="http://schemas.microsoft.com/office/drawing/2014/main" id="{682B1E79-CDBA-1AFC-B133-32DB83C65C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360" t="40503" r="37108" b="25714"/>
            <a:stretch/>
          </p:blipFill>
          <p:spPr>
            <a:xfrm>
              <a:off x="4066107" y="3402874"/>
              <a:ext cx="1076298" cy="8686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95278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51;p6">
            <a:extLst>
              <a:ext uri="{FF2B5EF4-FFF2-40B4-BE49-F238E27FC236}">
                <a16:creationId xmlns:a16="http://schemas.microsoft.com/office/drawing/2014/main" id="{DC96C0B0-3F76-E2AD-AD8C-9EC891260169}"/>
              </a:ext>
            </a:extLst>
          </p:cNvPr>
          <p:cNvSpPr/>
          <p:nvPr/>
        </p:nvSpPr>
        <p:spPr>
          <a:xfrm>
            <a:off x="2216523" y="289603"/>
            <a:ext cx="7758954" cy="913308"/>
          </a:xfrm>
          <a:prstGeom prst="roundRect">
            <a:avLst>
              <a:gd name="adj" fmla="val 16667"/>
            </a:avLst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ar-SA" sz="4400" b="1" dirty="0">
                <a:solidFill>
                  <a:srgbClr val="ED7D31"/>
                </a:solidFill>
                <a:latin typeface="Calibri"/>
                <a:sym typeface="Calibri"/>
              </a:rPr>
              <a:t>ماذا سنتعلم ؟!</a:t>
            </a:r>
            <a:endParaRPr sz="4400" b="1" dirty="0">
              <a:solidFill>
                <a:srgbClr val="ED7D31"/>
              </a:solidFill>
              <a:latin typeface="Calibri"/>
            </a:endParaRPr>
          </a:p>
        </p:txBody>
      </p:sp>
      <p:sp>
        <p:nvSpPr>
          <p:cNvPr id="3" name="Google Shape;111;p4">
            <a:extLst>
              <a:ext uri="{FF2B5EF4-FFF2-40B4-BE49-F238E27FC236}">
                <a16:creationId xmlns:a16="http://schemas.microsoft.com/office/drawing/2014/main" id="{A8915305-8667-231A-B483-5B9091AC1D97}"/>
              </a:ext>
            </a:extLst>
          </p:cNvPr>
          <p:cNvSpPr txBox="1"/>
          <p:nvPr/>
        </p:nvSpPr>
        <p:spPr>
          <a:xfrm>
            <a:off x="295543" y="2386761"/>
            <a:ext cx="10515600" cy="481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90000"/>
              </a:lnSpc>
              <a:buClr>
                <a:schemeClr val="dk1"/>
              </a:buClr>
              <a:buSzPts val="2800"/>
            </a:pPr>
            <a:r>
              <a:rPr lang="ar-SA" sz="2800" dirty="0">
                <a:solidFill>
                  <a:schemeClr val="dk1"/>
                </a:solidFill>
                <a:latin typeface="Calibri"/>
                <a:ea typeface="Calibri"/>
                <a:sym typeface="Calibri"/>
              </a:rPr>
              <a:t>معرفة ماهية التنبؤ و التوقع</a:t>
            </a:r>
            <a:endParaRPr lang="ar-SA" sz="2800" dirty="0">
              <a:solidFill>
                <a:schemeClr val="dk1"/>
              </a:solidFill>
              <a:latin typeface="Calibri"/>
              <a:ea typeface="Calibri"/>
            </a:endParaRPr>
          </a:p>
        </p:txBody>
      </p:sp>
      <p:sp>
        <p:nvSpPr>
          <p:cNvPr id="5" name="Google Shape;112;p4">
            <a:extLst>
              <a:ext uri="{FF2B5EF4-FFF2-40B4-BE49-F238E27FC236}">
                <a16:creationId xmlns:a16="http://schemas.microsoft.com/office/drawing/2014/main" id="{5DB93C58-8AED-A9D2-A1EF-70C064E05509}"/>
              </a:ext>
            </a:extLst>
          </p:cNvPr>
          <p:cNvSpPr txBox="1"/>
          <p:nvPr/>
        </p:nvSpPr>
        <p:spPr>
          <a:xfrm>
            <a:off x="253891" y="3608469"/>
            <a:ext cx="10515600" cy="481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50000"/>
              </a:lnSpc>
              <a:buClr>
                <a:schemeClr val="dk1"/>
              </a:buClr>
              <a:buSzPts val="2800"/>
            </a:pPr>
            <a:r>
              <a:rPr lang="ar-SA" sz="2800" dirty="0">
                <a:solidFill>
                  <a:schemeClr val="dk1"/>
                </a:solidFill>
                <a:latin typeface="Calibri"/>
                <a:ea typeface="Calibri"/>
                <a:sym typeface="Calibri"/>
              </a:rPr>
              <a:t>معرفة أنواع مخططات التنبؤ و مزاياها</a:t>
            </a:r>
            <a:endParaRPr lang="ar-SA" sz="2800" dirty="0">
              <a:solidFill>
                <a:schemeClr val="dk1"/>
              </a:solidFill>
              <a:latin typeface="Calibri"/>
              <a:ea typeface="Calibri"/>
            </a:endParaRPr>
          </a:p>
        </p:txBody>
      </p:sp>
      <p:sp>
        <p:nvSpPr>
          <p:cNvPr id="6" name="Google Shape;115;p4">
            <a:extLst>
              <a:ext uri="{FF2B5EF4-FFF2-40B4-BE49-F238E27FC236}">
                <a16:creationId xmlns:a16="http://schemas.microsoft.com/office/drawing/2014/main" id="{2EF6A2AD-FAB0-B273-1532-69209C863E49}"/>
              </a:ext>
            </a:extLst>
          </p:cNvPr>
          <p:cNvSpPr/>
          <p:nvPr/>
        </p:nvSpPr>
        <p:spPr>
          <a:xfrm>
            <a:off x="11012292" y="2373278"/>
            <a:ext cx="525561" cy="407553"/>
          </a:xfrm>
          <a:prstGeom prst="flowChartAlternateProcess">
            <a:avLst/>
          </a:prstGeom>
          <a:solidFill>
            <a:srgbClr val="ED7D31"/>
          </a:solidFill>
          <a:ln w="12700" cap="flat" cmpd="sng">
            <a:solidFill>
              <a:srgbClr val="F9A82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2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1200" dirty="0"/>
          </a:p>
        </p:txBody>
      </p:sp>
      <p:sp>
        <p:nvSpPr>
          <p:cNvPr id="7" name="Google Shape;116;p4">
            <a:extLst>
              <a:ext uri="{FF2B5EF4-FFF2-40B4-BE49-F238E27FC236}">
                <a16:creationId xmlns:a16="http://schemas.microsoft.com/office/drawing/2014/main" id="{F19756CA-067C-CD8F-AB04-5641CC1A4BAA}"/>
              </a:ext>
            </a:extLst>
          </p:cNvPr>
          <p:cNvSpPr/>
          <p:nvPr/>
        </p:nvSpPr>
        <p:spPr>
          <a:xfrm>
            <a:off x="11012292" y="3782823"/>
            <a:ext cx="525561" cy="407553"/>
          </a:xfrm>
          <a:prstGeom prst="flowChartAlternateProcess">
            <a:avLst/>
          </a:prstGeom>
          <a:solidFill>
            <a:srgbClr val="ED7D31"/>
          </a:solidFill>
          <a:ln w="12700" cap="flat" cmpd="sng">
            <a:solidFill>
              <a:srgbClr val="F9A82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2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422</a:t>
            </a:r>
            <a:endParaRPr sz="1200" dirty="0"/>
          </a:p>
        </p:txBody>
      </p:sp>
      <p:sp>
        <p:nvSpPr>
          <p:cNvPr id="8" name="Google Shape;112;p4">
            <a:extLst>
              <a:ext uri="{FF2B5EF4-FFF2-40B4-BE49-F238E27FC236}">
                <a16:creationId xmlns:a16="http://schemas.microsoft.com/office/drawing/2014/main" id="{23B5F65C-899C-D71A-9112-8889D05C2016}"/>
              </a:ext>
            </a:extLst>
          </p:cNvPr>
          <p:cNvSpPr txBox="1"/>
          <p:nvPr/>
        </p:nvSpPr>
        <p:spPr>
          <a:xfrm>
            <a:off x="253891" y="5269938"/>
            <a:ext cx="10515600" cy="481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90000"/>
              </a:lnSpc>
              <a:buClr>
                <a:schemeClr val="dk1"/>
              </a:buClr>
              <a:buSzPts val="2800"/>
            </a:pPr>
            <a:r>
              <a:rPr lang="ar-SA" sz="2800" dirty="0">
                <a:solidFill>
                  <a:schemeClr val="dk1"/>
                </a:solidFill>
                <a:latin typeface="Calibri"/>
                <a:ea typeface="Calibri"/>
                <a:sym typeface="Calibri"/>
              </a:rPr>
              <a:t>معرفة فاصل الثقة</a:t>
            </a:r>
            <a:endParaRPr lang="ar-SA" sz="2800" dirty="0">
              <a:solidFill>
                <a:schemeClr val="dk1"/>
              </a:solidFill>
              <a:latin typeface="Calibri"/>
              <a:ea typeface="Calibri"/>
            </a:endParaRPr>
          </a:p>
        </p:txBody>
      </p:sp>
      <p:sp>
        <p:nvSpPr>
          <p:cNvPr id="10" name="Google Shape;116;p4">
            <a:extLst>
              <a:ext uri="{FF2B5EF4-FFF2-40B4-BE49-F238E27FC236}">
                <a16:creationId xmlns:a16="http://schemas.microsoft.com/office/drawing/2014/main" id="{9456250B-2C7A-AD7E-67B4-1EEC42CC9445}"/>
              </a:ext>
            </a:extLst>
          </p:cNvPr>
          <p:cNvSpPr/>
          <p:nvPr/>
        </p:nvSpPr>
        <p:spPr>
          <a:xfrm>
            <a:off x="11012292" y="5288989"/>
            <a:ext cx="525561" cy="407553"/>
          </a:xfrm>
          <a:prstGeom prst="flowChartAlternateProcess">
            <a:avLst/>
          </a:prstGeom>
          <a:solidFill>
            <a:srgbClr val="ED7D31"/>
          </a:solidFill>
          <a:ln w="12700" cap="flat" cmpd="sng">
            <a:solidFill>
              <a:srgbClr val="F9A82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2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1200" dirty="0"/>
          </a:p>
        </p:txBody>
      </p:sp>
    </p:spTree>
    <p:extLst>
      <p:ext uri="{BB962C8B-B14F-4D97-AF65-F5344CB8AC3E}">
        <p14:creationId xmlns:p14="http://schemas.microsoft.com/office/powerpoint/2010/main" val="294108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25;p5">
            <a:extLst>
              <a:ext uri="{FF2B5EF4-FFF2-40B4-BE49-F238E27FC236}">
                <a16:creationId xmlns:a16="http://schemas.microsoft.com/office/drawing/2014/main" id="{A37D27CF-D2B0-BAAA-2C85-2471305F69CC}"/>
              </a:ext>
            </a:extLst>
          </p:cNvPr>
          <p:cNvSpPr txBox="1">
            <a:spLocks/>
          </p:cNvSpPr>
          <p:nvPr/>
        </p:nvSpPr>
        <p:spPr>
          <a:xfrm>
            <a:off x="12700" y="1853133"/>
            <a:ext cx="12192000" cy="3659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lnSpc>
                <a:spcPct val="200000"/>
              </a:lnSpc>
              <a:spcBef>
                <a:spcPts val="0"/>
              </a:spcBef>
            </a:pPr>
            <a:r>
              <a:rPr lang="ar-SA" sz="4000" b="1" dirty="0">
                <a:latin typeface="Calibri"/>
                <a:ea typeface="Calibri"/>
                <a:cs typeface="Calibri"/>
                <a:sym typeface="Calibri"/>
              </a:rPr>
              <a:t>عن طريق التنبؤ بحالة الطقس والتي تكون مبنية على </a:t>
            </a:r>
          </a:p>
          <a:p>
            <a:pPr lvl="0" algn="ctr">
              <a:lnSpc>
                <a:spcPct val="200000"/>
              </a:lnSpc>
              <a:spcBef>
                <a:spcPts val="0"/>
              </a:spcBef>
            </a:pPr>
            <a:r>
              <a:rPr lang="ar-SA" sz="4000" b="1" dirty="0">
                <a:latin typeface="Calibri"/>
                <a:ea typeface="Calibri"/>
                <a:cs typeface="Calibri"/>
                <a:sym typeface="Calibri"/>
              </a:rPr>
              <a:t>عمليات حسابية وبيانات سابقة</a:t>
            </a:r>
            <a:endParaRPr lang="ar-SA" sz="4000" dirty="0"/>
          </a:p>
        </p:txBody>
      </p:sp>
      <p:sp>
        <p:nvSpPr>
          <p:cNvPr id="3" name="Google Shape;125;p5">
            <a:extLst>
              <a:ext uri="{FF2B5EF4-FFF2-40B4-BE49-F238E27FC236}">
                <a16:creationId xmlns:a16="http://schemas.microsoft.com/office/drawing/2014/main" id="{A43C4D45-69FD-3553-F1B5-1B5A11267773}"/>
              </a:ext>
            </a:extLst>
          </p:cNvPr>
          <p:cNvSpPr txBox="1">
            <a:spLocks/>
          </p:cNvSpPr>
          <p:nvPr/>
        </p:nvSpPr>
        <p:spPr>
          <a:xfrm>
            <a:off x="0" y="1853134"/>
            <a:ext cx="12192000" cy="3659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lnSpc>
                <a:spcPct val="200000"/>
              </a:lnSpc>
              <a:spcBef>
                <a:spcPts val="0"/>
              </a:spcBef>
            </a:pPr>
            <a:r>
              <a:rPr lang="ar-SA" sz="4000" b="1" dirty="0">
                <a:solidFill>
                  <a:srgbClr val="ED7D31"/>
                </a:solidFill>
                <a:latin typeface="Calibri"/>
                <a:ea typeface="Calibri"/>
                <a:cs typeface="Calibri"/>
                <a:sym typeface="Calibri"/>
              </a:rPr>
              <a:t>ماذا لو رغبت في الخروج من المنزل في نزهة مدة ساعتين</a:t>
            </a:r>
          </a:p>
          <a:p>
            <a:pPr lvl="0" algn="ctr">
              <a:lnSpc>
                <a:spcPct val="200000"/>
              </a:lnSpc>
              <a:spcBef>
                <a:spcPts val="0"/>
              </a:spcBef>
            </a:pPr>
            <a:r>
              <a:rPr lang="ar-SA" sz="4000" b="1" dirty="0">
                <a:solidFill>
                  <a:srgbClr val="ED7D31"/>
                </a:solidFill>
                <a:latin typeface="Calibri"/>
                <a:ea typeface="Calibri"/>
                <a:cs typeface="Calibri"/>
                <a:sym typeface="Calibri"/>
              </a:rPr>
              <a:t>في أيام الشتاء الجميلة قبل اتخاذك للقرار </a:t>
            </a:r>
            <a:r>
              <a:rPr lang="ar-SA" sz="4000" b="1" dirty="0" err="1">
                <a:solidFill>
                  <a:srgbClr val="ED7D31"/>
                </a:solidFill>
                <a:latin typeface="Calibri"/>
                <a:ea typeface="Calibri"/>
                <a:cs typeface="Calibri"/>
                <a:sym typeface="Calibri"/>
              </a:rPr>
              <a:t>ماهو</a:t>
            </a:r>
            <a:r>
              <a:rPr lang="ar-SA" sz="4000" b="1" dirty="0">
                <a:solidFill>
                  <a:srgbClr val="ED7D31"/>
                </a:solidFill>
                <a:latin typeface="Calibri"/>
                <a:ea typeface="Calibri"/>
                <a:cs typeface="Calibri"/>
                <a:sym typeface="Calibri"/>
              </a:rPr>
              <a:t> أول شيء يمكنك الاطلاع عليه حتى تتأكدي بأن الوقت مناسب للنزهة أم لا ؟! </a:t>
            </a:r>
            <a:endParaRPr lang="ar-SA" sz="4000" dirty="0">
              <a:solidFill>
                <a:srgbClr val="ED7D31"/>
              </a:solidFill>
            </a:endParaRPr>
          </a:p>
        </p:txBody>
      </p:sp>
      <p:sp>
        <p:nvSpPr>
          <p:cNvPr id="4" name="Google Shape;125;p5">
            <a:extLst>
              <a:ext uri="{FF2B5EF4-FFF2-40B4-BE49-F238E27FC236}">
                <a16:creationId xmlns:a16="http://schemas.microsoft.com/office/drawing/2014/main" id="{3850CA0F-D89E-BF7F-E7D1-2EC4608A828B}"/>
              </a:ext>
            </a:extLst>
          </p:cNvPr>
          <p:cNvSpPr txBox="1">
            <a:spLocks/>
          </p:cNvSpPr>
          <p:nvPr/>
        </p:nvSpPr>
        <p:spPr>
          <a:xfrm>
            <a:off x="0" y="1853134"/>
            <a:ext cx="12192000" cy="3659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lnSpc>
                <a:spcPct val="200000"/>
              </a:lnSpc>
              <a:spcBef>
                <a:spcPts val="0"/>
              </a:spcBef>
            </a:pPr>
            <a:r>
              <a:rPr lang="ar-SA" sz="4000" b="1" dirty="0" err="1">
                <a:latin typeface="Calibri"/>
                <a:ea typeface="Calibri"/>
                <a:cs typeface="Calibri"/>
                <a:sym typeface="Calibri"/>
              </a:rPr>
              <a:t>الإطلاع</a:t>
            </a:r>
            <a:r>
              <a:rPr lang="ar-SA" sz="4000" b="1" dirty="0">
                <a:latin typeface="Calibri"/>
                <a:ea typeface="Calibri"/>
                <a:cs typeface="Calibri"/>
                <a:sym typeface="Calibri"/>
              </a:rPr>
              <a:t> على حالة الطقس</a:t>
            </a:r>
            <a:endParaRPr lang="ar-SA" sz="4000" dirty="0"/>
          </a:p>
        </p:txBody>
      </p:sp>
      <p:sp>
        <p:nvSpPr>
          <p:cNvPr id="6" name="Google Shape;125;p5">
            <a:extLst>
              <a:ext uri="{FF2B5EF4-FFF2-40B4-BE49-F238E27FC236}">
                <a16:creationId xmlns:a16="http://schemas.microsoft.com/office/drawing/2014/main" id="{9EF66C35-2458-BBC6-519B-605037BEBD42}"/>
              </a:ext>
            </a:extLst>
          </p:cNvPr>
          <p:cNvSpPr txBox="1">
            <a:spLocks/>
          </p:cNvSpPr>
          <p:nvPr/>
        </p:nvSpPr>
        <p:spPr>
          <a:xfrm>
            <a:off x="0" y="1832660"/>
            <a:ext cx="12192000" cy="3659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lnSpc>
                <a:spcPct val="200000"/>
              </a:lnSpc>
              <a:spcBef>
                <a:spcPts val="0"/>
              </a:spcBef>
            </a:pPr>
            <a:r>
              <a:rPr lang="ar-SA" sz="4000" b="1" dirty="0">
                <a:solidFill>
                  <a:srgbClr val="ED7D31"/>
                </a:solidFill>
                <a:latin typeface="Calibri"/>
                <a:ea typeface="Calibri"/>
                <a:cs typeface="Calibri"/>
                <a:sym typeface="Calibri"/>
              </a:rPr>
              <a:t>كيف استطاع محللو الطقس الوصول إلى معرفة </a:t>
            </a:r>
          </a:p>
          <a:p>
            <a:pPr lvl="0" algn="ctr">
              <a:lnSpc>
                <a:spcPct val="200000"/>
              </a:lnSpc>
              <a:spcBef>
                <a:spcPts val="0"/>
              </a:spcBef>
            </a:pPr>
            <a:r>
              <a:rPr lang="ar-SA" sz="4000" b="1" dirty="0">
                <a:solidFill>
                  <a:srgbClr val="ED7D31"/>
                </a:solidFill>
                <a:latin typeface="Calibri"/>
                <a:ea typeface="Calibri"/>
                <a:cs typeface="Calibri"/>
                <a:sym typeface="Calibri"/>
              </a:rPr>
              <a:t>درجات الحرارة وكمية الأمطار وإصدار التحذيرات بهطول كميات مطر كبيرة أو وجود عواصف رملية</a:t>
            </a:r>
            <a:endParaRPr lang="ar-SA" sz="4000" dirty="0">
              <a:solidFill>
                <a:srgbClr val="ED7D31"/>
              </a:solidFill>
            </a:endParaRP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C6AA0068-8A0C-1F80-661A-42A1E6453EE6}"/>
              </a:ext>
            </a:extLst>
          </p:cNvPr>
          <p:cNvSpPr txBox="1"/>
          <p:nvPr/>
        </p:nvSpPr>
        <p:spPr>
          <a:xfrm>
            <a:off x="7920958" y="767320"/>
            <a:ext cx="2061583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600" b="1" dirty="0">
                <a:solidFill>
                  <a:schemeClr val="bg1"/>
                </a:solidFill>
              </a:rPr>
              <a:t>استراتيجية ماذا لو ؟!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8170D455-53D6-0731-41CB-562A00A829E1}"/>
              </a:ext>
            </a:extLst>
          </p:cNvPr>
          <p:cNvSpPr txBox="1"/>
          <p:nvPr/>
        </p:nvSpPr>
        <p:spPr>
          <a:xfrm>
            <a:off x="5630626" y="767320"/>
            <a:ext cx="86861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600" b="1" dirty="0">
                <a:solidFill>
                  <a:schemeClr val="bg1"/>
                </a:solidFill>
              </a:rPr>
              <a:t>دقيقة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7ACBA50F-9B68-AF19-76CD-60B6AC637836}"/>
              </a:ext>
            </a:extLst>
          </p:cNvPr>
          <p:cNvSpPr txBox="1"/>
          <p:nvPr/>
        </p:nvSpPr>
        <p:spPr>
          <a:xfrm>
            <a:off x="2742523" y="767854"/>
            <a:ext cx="86861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600" b="1" dirty="0">
                <a:solidFill>
                  <a:schemeClr val="bg1"/>
                </a:solidFill>
              </a:rPr>
              <a:t>فردي</a:t>
            </a:r>
          </a:p>
        </p:txBody>
      </p:sp>
    </p:spTree>
    <p:extLst>
      <p:ext uri="{BB962C8B-B14F-4D97-AF65-F5344CB8AC3E}">
        <p14:creationId xmlns:p14="http://schemas.microsoft.com/office/powerpoint/2010/main" val="773828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  <p:bldP spid="4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29;p26">
            <a:extLst>
              <a:ext uri="{FF2B5EF4-FFF2-40B4-BE49-F238E27FC236}">
                <a16:creationId xmlns:a16="http://schemas.microsoft.com/office/drawing/2014/main" id="{56F012FA-0570-50F0-9734-67858628D6E6}"/>
              </a:ext>
            </a:extLst>
          </p:cNvPr>
          <p:cNvSpPr/>
          <p:nvPr/>
        </p:nvSpPr>
        <p:spPr>
          <a:xfrm>
            <a:off x="0" y="1377773"/>
            <a:ext cx="12192000" cy="3393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lvl="0" algn="ctr">
              <a:lnSpc>
                <a:spcPct val="200000"/>
              </a:lnSpc>
            </a:pPr>
            <a:r>
              <a:rPr lang="ar-SA" sz="3600" dirty="0">
                <a:sym typeface="Calibri"/>
              </a:rPr>
              <a:t>هو عملية بناء التوقعات المستقبلية بناءً على البيانات السابقة</a:t>
            </a:r>
          </a:p>
          <a:p>
            <a:pPr algn="ctr">
              <a:lnSpc>
                <a:spcPct val="200000"/>
              </a:lnSpc>
            </a:pPr>
            <a:r>
              <a:rPr lang="ar-SA" sz="3600" dirty="0">
                <a:sym typeface="Calibri"/>
              </a:rPr>
              <a:t>مصطلحي التنبؤ و التوقع متشبهان ولكنها غير متطابقان</a:t>
            </a:r>
          </a:p>
          <a:p>
            <a:pPr algn="ctr">
              <a:lnSpc>
                <a:spcPct val="200000"/>
              </a:lnSpc>
            </a:pPr>
            <a:r>
              <a:rPr lang="ar-SA" sz="3600" dirty="0">
                <a:solidFill>
                  <a:srgbClr val="0070C0"/>
                </a:solidFill>
                <a:sym typeface="Calibri"/>
              </a:rPr>
              <a:t>مثال</a:t>
            </a:r>
            <a:r>
              <a:rPr lang="ar-SA" sz="3600" dirty="0">
                <a:sym typeface="Calibri"/>
              </a:rPr>
              <a:t> : التنبؤ بالمبيعات أو الربح في المستقبل </a:t>
            </a:r>
            <a:endParaRPr lang="ar-SA" sz="3600" dirty="0"/>
          </a:p>
        </p:txBody>
      </p:sp>
      <p:sp>
        <p:nvSpPr>
          <p:cNvPr id="5" name="Google Shape;151;p6">
            <a:extLst>
              <a:ext uri="{FF2B5EF4-FFF2-40B4-BE49-F238E27FC236}">
                <a16:creationId xmlns:a16="http://schemas.microsoft.com/office/drawing/2014/main" id="{747E148F-BE36-1B2B-B9AE-32FF7268086B}"/>
              </a:ext>
            </a:extLst>
          </p:cNvPr>
          <p:cNvSpPr/>
          <p:nvPr/>
        </p:nvSpPr>
        <p:spPr>
          <a:xfrm>
            <a:off x="2216460" y="226403"/>
            <a:ext cx="7758954" cy="913308"/>
          </a:xfrm>
          <a:prstGeom prst="roundRect">
            <a:avLst>
              <a:gd name="adj" fmla="val 16667"/>
            </a:avLst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lang="ar-SA" sz="4400" b="1" dirty="0">
              <a:solidFill>
                <a:schemeClr val="bg1"/>
              </a:solidFill>
            </a:endParaRPr>
          </a:p>
          <a:p>
            <a:pPr algn="ctr"/>
            <a:r>
              <a:rPr lang="ar-SA" sz="4400" b="1" dirty="0">
                <a:solidFill>
                  <a:schemeClr val="bg1"/>
                </a:solidFill>
              </a:rPr>
              <a:t>التنبؤ</a:t>
            </a:r>
          </a:p>
          <a:p>
            <a:pPr lvl="0" algn="ctr"/>
            <a:endParaRPr sz="4400" b="1" dirty="0">
              <a:solidFill>
                <a:schemeClr val="lt1"/>
              </a:solidFill>
              <a:latin typeface="Sakkal Majalla"/>
              <a:ea typeface="Sakkal Majalla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27562228-3285-D979-410D-0CB281F111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00" t="-2037" r="18854" b="59259"/>
          <a:stretch/>
        </p:blipFill>
        <p:spPr>
          <a:xfrm>
            <a:off x="4801683" y="4559300"/>
            <a:ext cx="2588633" cy="2174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329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25;p5">
            <a:extLst>
              <a:ext uri="{FF2B5EF4-FFF2-40B4-BE49-F238E27FC236}">
                <a16:creationId xmlns:a16="http://schemas.microsoft.com/office/drawing/2014/main" id="{1BF5704F-6F3D-7E30-4E76-622757110DA7}"/>
              </a:ext>
            </a:extLst>
          </p:cNvPr>
          <p:cNvSpPr txBox="1">
            <a:spLocks/>
          </p:cNvSpPr>
          <p:nvPr/>
        </p:nvSpPr>
        <p:spPr>
          <a:xfrm>
            <a:off x="0" y="2456384"/>
            <a:ext cx="12192000" cy="4795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70000" lnSpcReduction="20000"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lnSpc>
                <a:spcPct val="170000"/>
              </a:lnSpc>
              <a:spcBef>
                <a:spcPts val="0"/>
              </a:spcBef>
            </a:pPr>
            <a:r>
              <a:rPr lang="ar-SA" sz="4000" b="1" dirty="0">
                <a:latin typeface="Calibri"/>
                <a:cs typeface="Calibri"/>
                <a:sym typeface="Calibri"/>
              </a:rPr>
              <a:t>ماذا لو في أول حصة سألتكم أي مادة سأدرسكم كنتم س .......... المادة احتمال تكون صائبة أو خاطئة</a:t>
            </a:r>
          </a:p>
          <a:p>
            <a:pPr lvl="0" algn="ctr">
              <a:lnSpc>
                <a:spcPct val="170000"/>
              </a:lnSpc>
              <a:spcBef>
                <a:spcPts val="0"/>
              </a:spcBef>
            </a:pPr>
            <a:r>
              <a:rPr lang="ar-SA" sz="4000" b="1" dirty="0">
                <a:latin typeface="Calibri"/>
                <a:cs typeface="Calibri"/>
                <a:sym typeface="Calibri"/>
              </a:rPr>
              <a:t>بينما لو سألتكم في منتصف العام الدراسي سوف أدرسكم مادة أخرى فهنا س ........ المادة </a:t>
            </a:r>
          </a:p>
          <a:p>
            <a:pPr lvl="0" algn="ctr">
              <a:lnSpc>
                <a:spcPct val="170000"/>
              </a:lnSpc>
              <a:spcBef>
                <a:spcPts val="0"/>
              </a:spcBef>
            </a:pPr>
            <a:r>
              <a:rPr lang="ar-SA" sz="4000" b="1" dirty="0">
                <a:latin typeface="Calibri"/>
                <a:cs typeface="Calibri"/>
                <a:sym typeface="Calibri"/>
              </a:rPr>
              <a:t>وتذكرون مادة قريبة من تخصصي مثل التصميم الرقمي واذا ذكرت لكم اني سأدرسكم مادة ثالثة ف </a:t>
            </a:r>
          </a:p>
          <a:p>
            <a:pPr lvl="0" algn="ctr">
              <a:lnSpc>
                <a:spcPct val="170000"/>
              </a:lnSpc>
              <a:spcBef>
                <a:spcPts val="0"/>
              </a:spcBef>
            </a:pPr>
            <a:r>
              <a:rPr lang="ar-SA" sz="4000" b="1" dirty="0">
                <a:latin typeface="Calibri"/>
                <a:cs typeface="Calibri"/>
                <a:sym typeface="Calibri"/>
              </a:rPr>
              <a:t>س .......  بناء على معرفة المادة التي ليس لها معلمة والمنهج متوقف وبعدها تعرفين المادة مباشرة</a:t>
            </a:r>
          </a:p>
          <a:p>
            <a:pPr lvl="0" algn="ctr">
              <a:lnSpc>
                <a:spcPct val="170000"/>
              </a:lnSpc>
              <a:spcBef>
                <a:spcPts val="0"/>
              </a:spcBef>
            </a:pPr>
            <a:endParaRPr lang="ar-SA" sz="4000" dirty="0"/>
          </a:p>
        </p:txBody>
      </p:sp>
      <p:sp>
        <p:nvSpPr>
          <p:cNvPr id="3" name="Google Shape;125;p5">
            <a:extLst>
              <a:ext uri="{FF2B5EF4-FFF2-40B4-BE49-F238E27FC236}">
                <a16:creationId xmlns:a16="http://schemas.microsoft.com/office/drawing/2014/main" id="{C14B0EB0-2536-ADF2-3F95-1B3457956E04}"/>
              </a:ext>
            </a:extLst>
          </p:cNvPr>
          <p:cNvSpPr txBox="1">
            <a:spLocks/>
          </p:cNvSpPr>
          <p:nvPr/>
        </p:nvSpPr>
        <p:spPr>
          <a:xfrm>
            <a:off x="0" y="1496469"/>
            <a:ext cx="12192000" cy="1455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ar-SA" sz="4000" b="1" dirty="0">
                <a:solidFill>
                  <a:srgbClr val="ED7D31"/>
                </a:solidFill>
                <a:latin typeface="Calibri"/>
                <a:ea typeface="Calibri"/>
                <a:cs typeface="Calibri"/>
                <a:sym typeface="Calibri"/>
              </a:rPr>
              <a:t>اكملي العبارات بالمصطلح المناسب المكمل للقصة</a:t>
            </a:r>
          </a:p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ar-SA" sz="4000" b="1" dirty="0">
                <a:solidFill>
                  <a:srgbClr val="065381"/>
                </a:solidFill>
                <a:latin typeface="Calibri"/>
                <a:ea typeface="Calibri"/>
                <a:cs typeface="Calibri"/>
                <a:sym typeface="Calibri"/>
              </a:rPr>
              <a:t>التنبؤ ، التخمين ، التوقع </a:t>
            </a:r>
            <a:endParaRPr lang="ar-SA" sz="4000" dirty="0">
              <a:solidFill>
                <a:srgbClr val="065381"/>
              </a:solidFill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083F71F1-CA1C-F068-F451-3376E45A3240}"/>
              </a:ext>
            </a:extLst>
          </p:cNvPr>
          <p:cNvSpPr txBox="1"/>
          <p:nvPr/>
        </p:nvSpPr>
        <p:spPr>
          <a:xfrm>
            <a:off x="7920958" y="767320"/>
            <a:ext cx="2061583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600" b="1" dirty="0">
                <a:solidFill>
                  <a:schemeClr val="bg1"/>
                </a:solidFill>
              </a:rPr>
              <a:t>استراتيجية وضع المفاهيم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482170F4-9397-3352-7112-3A563DDFA4BA}"/>
              </a:ext>
            </a:extLst>
          </p:cNvPr>
          <p:cNvSpPr txBox="1"/>
          <p:nvPr/>
        </p:nvSpPr>
        <p:spPr>
          <a:xfrm>
            <a:off x="5630626" y="767320"/>
            <a:ext cx="86861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600" b="1" dirty="0">
                <a:solidFill>
                  <a:schemeClr val="bg1"/>
                </a:solidFill>
              </a:rPr>
              <a:t>دقيقتان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B8C725D0-F99C-2D74-D971-E8FDEB4100EB}"/>
              </a:ext>
            </a:extLst>
          </p:cNvPr>
          <p:cNvSpPr txBox="1"/>
          <p:nvPr/>
        </p:nvSpPr>
        <p:spPr>
          <a:xfrm>
            <a:off x="2742523" y="767854"/>
            <a:ext cx="86861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600" b="1" dirty="0">
                <a:solidFill>
                  <a:schemeClr val="bg1"/>
                </a:solidFill>
              </a:rPr>
              <a:t>جماعي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88781975-15A7-A49C-3F7E-7B4060B1D93C}"/>
              </a:ext>
            </a:extLst>
          </p:cNvPr>
          <p:cNvSpPr txBox="1"/>
          <p:nvPr/>
        </p:nvSpPr>
        <p:spPr>
          <a:xfrm>
            <a:off x="4389121" y="3305425"/>
            <a:ext cx="113646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rgbClr val="0070C0"/>
                </a:solidFill>
              </a:rPr>
              <a:t>تخمنون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F24BE85A-FD8D-64F8-17EC-F009C37CAB2D}"/>
              </a:ext>
            </a:extLst>
          </p:cNvPr>
          <p:cNvSpPr txBox="1"/>
          <p:nvPr/>
        </p:nvSpPr>
        <p:spPr>
          <a:xfrm>
            <a:off x="1432561" y="4006464"/>
            <a:ext cx="113646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rgbClr val="0070C0"/>
                </a:solidFill>
              </a:rPr>
              <a:t>تتوقعون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36DE29E0-27AE-CC8B-56F7-A6C0964905E4}"/>
              </a:ext>
            </a:extLst>
          </p:cNvPr>
          <p:cNvSpPr txBox="1"/>
          <p:nvPr/>
        </p:nvSpPr>
        <p:spPr>
          <a:xfrm>
            <a:off x="10480768" y="5253952"/>
            <a:ext cx="113646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rgbClr val="0070C0"/>
                </a:solidFill>
              </a:rPr>
              <a:t>تتنبؤون</a:t>
            </a:r>
          </a:p>
        </p:txBody>
      </p:sp>
    </p:spTree>
    <p:extLst>
      <p:ext uri="{BB962C8B-B14F-4D97-AF65-F5344CB8AC3E}">
        <p14:creationId xmlns:p14="http://schemas.microsoft.com/office/powerpoint/2010/main" val="2933629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7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27819</TotalTime>
  <Words>1043</Words>
  <Application>Microsoft Office PowerPoint</Application>
  <PresentationFormat>شاشة عريضة</PresentationFormat>
  <Paragraphs>208</Paragraphs>
  <Slides>27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27</vt:i4>
      </vt:variant>
    </vt:vector>
  </HeadingPairs>
  <TitlesOfParts>
    <vt:vector size="34" baseType="lpstr">
      <vt:lpstr>A Jannat LT</vt:lpstr>
      <vt:lpstr>Arial</vt:lpstr>
      <vt:lpstr>Bell MT</vt:lpstr>
      <vt:lpstr>Calibri</vt:lpstr>
      <vt:lpstr>Calibri Light</vt:lpstr>
      <vt:lpstr>Sakkal Majalla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أريج العنزي</dc:creator>
  <cp:lastModifiedBy>أريج العنزي</cp:lastModifiedBy>
  <cp:revision>99</cp:revision>
  <dcterms:created xsi:type="dcterms:W3CDTF">2023-07-17T20:45:41Z</dcterms:created>
  <dcterms:modified xsi:type="dcterms:W3CDTF">2023-08-12T16:26:19Z</dcterms:modified>
</cp:coreProperties>
</file>