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667" r:id="rId1"/>
  </p:sldMasterIdLst>
  <p:notesMasterIdLst>
    <p:notesMasterId r:id="rId8"/>
  </p:notesMasterIdLst>
  <p:sldIdLst>
    <p:sldId id="256" r:id="rId2"/>
    <p:sldId id="269" r:id="rId3"/>
    <p:sldId id="257" r:id="rId4"/>
    <p:sldId id="260" r:id="rId5"/>
    <p:sldId id="261" r:id="rId6"/>
    <p:sldId id="268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40"/>
    <a:srgbClr val="FDB732"/>
    <a:srgbClr val="894B9E"/>
    <a:srgbClr val="4D4D4D"/>
    <a:srgbClr val="FED460"/>
    <a:srgbClr val="B92A1C"/>
    <a:srgbClr val="00B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نمط ذو نسُق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8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17BBA28-075B-4943-B461-EC1A56E3F276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70DBC3D-8FFF-4EB6-B392-39CF312AE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712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55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2AE142-79D2-31A3-ACB5-782F5646E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06A970-945A-7BB6-62E2-2BF3AFDED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E7B128-B51E-8B2C-5051-3168F12CB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DE2898-DBC0-01B8-B6DC-863C95992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04D88E-E60D-9EEB-95B6-97A7FD56E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40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25A39D-7B4B-58C7-E0E8-913456EC2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44BB096-5695-0AAB-507E-BB30E6C2C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D7075D-F9B7-2F26-0A90-80871A501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7069E6-1A45-04D1-3AE5-2CF4622BB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5BF1BF-EDE2-3C62-19E9-9969C16B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5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3565853-AC0B-458B-5696-3210C8165F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F30DD00-B791-72EE-667B-B6C73AB7A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6D95A4-C48B-4458-EF1C-415DC2B1A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A57899-977E-0C90-DD77-0823C1C7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13230B-2AAF-C47F-0494-375A81C56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72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21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EB5B17-D8F7-1075-B4DF-124E1FD8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C0415C-574D-8BC4-DA51-6307D04A3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7ECEEC-B910-8EBA-77C3-54EAD3B44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2CA726-CDE6-0A11-66A5-8E9BE7DB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BBCD94-B090-6D48-3133-A7B1FA6A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67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229DFD-3D01-9FB1-6EDC-138F29E8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F183CD-4878-86E0-318F-6C708ADE6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D0585A-8A3C-30A0-8B29-9498A83EB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6DEF66-DB67-14A3-796D-367B2EC3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F4D39B-915E-F45A-FA27-D0F084FDE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8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839DB2-A7A2-7F23-0B07-CEDEC8E4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218DB7-13A0-D779-AB30-07FE638F9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927DDD3-A049-F1FD-65D1-3E8FC4DD6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734B3AF-857D-831B-CA09-1985ACCB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F535E02-61B7-8215-5AC8-1EE3F6D80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815196-BC8C-7477-793F-36FD429E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79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D86133-6028-13F9-2952-772968F60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BDB174-6E77-BE00-E5FE-94D7A4D7C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4E53DB5-B118-6F90-219E-3BC3BBC6F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9C7FCA1-9C50-0747-EBE6-845C85B2E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4F9D349-12CA-9B46-92FE-7172AD042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DEBED39-A5A0-51D0-11C4-9BD59CB1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235AFC8-71CE-5FAB-75E2-8DB3C36B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4E5B9BE-8CA9-B618-14BB-848735F6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7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61ABD4-4E39-7F10-B273-904B2779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07A8D1F-366C-B424-418C-57D6A969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350413F-F87A-8726-176F-57D3DF24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4C04B8B-8DC8-89B6-D832-C3EC2E7C3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3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BC14136-0E91-1CE8-BAFD-478EAEAAE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A559D18-D512-46E8-1D61-10875F35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81BF0D1-9BC8-CE0E-3DB6-8C3640795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E6BA61-E135-954C-75BA-2EA73C58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71B3CD-317D-1C47-2E6E-007A21C1F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A9AF79-946B-2F0F-9088-F9C8EF37C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692DB3-A860-CAAB-D2D0-5D5B95CEB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72FD99-11C7-00DD-4FA3-0EF03E527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947938-0B8C-8AEE-1798-91E9059AF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3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382FBE-41BA-95A2-F6F9-8D91565BD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C1CACD9-A3FC-8227-8B42-D550606F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573FBBF-EF04-A948-8FDA-2BFF3210E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C14B82-B6C5-8167-1BED-8EFAF800B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A765B5A-FB15-66BE-FC20-58853E65B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826A83-EDE4-94DB-B516-592D60F4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7135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41D7323-4BE4-BE11-8CC1-C1F49D64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AF6448-7D4A-29C4-E83C-35360087A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86A9CE-90DD-A900-C857-4000D7514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6BE026-8C82-F3AE-3BE0-7F9284FF5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591515-26A0-4193-65B5-AD0AD6491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2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hf sldNum="0"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8003B6-8277-4238-98EF-2EA67BE08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4349" y="1819275"/>
            <a:ext cx="3606137" cy="42220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br>
              <a:rPr lang="en-US" sz="4400"/>
            </a:br>
            <a:endParaRPr lang="en-US" sz="4400"/>
          </a:p>
        </p:txBody>
      </p:sp>
      <p:sp>
        <p:nvSpPr>
          <p:cNvPr id="5" name="Google Shape;85;p1">
            <a:extLst>
              <a:ext uri="{FF2B5EF4-FFF2-40B4-BE49-F238E27FC236}">
                <a16:creationId xmlns:a16="http://schemas.microsoft.com/office/drawing/2014/main" id="{53906E9B-637F-44B8-9503-22DA2AA2F48D}"/>
              </a:ext>
            </a:extLst>
          </p:cNvPr>
          <p:cNvSpPr txBox="1"/>
          <p:nvPr/>
        </p:nvSpPr>
        <p:spPr>
          <a:xfrm>
            <a:off x="236261" y="1494036"/>
            <a:ext cx="6399451" cy="1522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7200" b="1" i="0" u="none" strike="noStrike" cap="none" dirty="0"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التهيئة </a:t>
            </a:r>
            <a:r>
              <a:rPr lang="ar-SA" sz="7200" b="1" dirty="0"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ل</a:t>
            </a:r>
            <a:r>
              <a:rPr lang="ar-SA" sz="7200" b="1" i="0" u="none" strike="noStrike" cap="none" dirty="0"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منهج </a:t>
            </a:r>
            <a:r>
              <a:rPr lang="ar-SA" sz="7200" b="1" dirty="0"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</a:rPr>
              <a:t>تقنية</a:t>
            </a:r>
            <a:r>
              <a:rPr lang="ar-SA" sz="7200" b="1" i="0" u="none" strike="noStrike" cap="none" dirty="0"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 2-1</a:t>
            </a:r>
            <a:endParaRPr sz="7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marR="0" lvl="0" indent="0" algn="ctr" rtl="1">
              <a:spcBef>
                <a:spcPts val="60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5400" b="1" i="0" u="none" strike="noStrike" cap="none" dirty="0"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العام الدراسي </a:t>
            </a:r>
            <a:r>
              <a:rPr lang="ar-SA" sz="5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1444 هـ</a:t>
            </a:r>
          </a:p>
          <a:p>
            <a:pPr marL="0" marR="0" lvl="0" indent="0" algn="ctr" rtl="1">
              <a:spcBef>
                <a:spcPts val="60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dirty="0">
                <a:solidFill>
                  <a:srgbClr val="00B2DF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الاستاذة : عبير الغريب </a:t>
            </a:r>
            <a:endParaRPr sz="3600" b="1" i="0" u="none" strike="noStrike" cap="none" dirty="0">
              <a:solidFill>
                <a:srgbClr val="00B2DF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D162AA0C-A421-3A43-0E56-1AA4C117E4BF}"/>
              </a:ext>
            </a:extLst>
          </p:cNvPr>
          <p:cNvGrpSpPr/>
          <p:nvPr/>
        </p:nvGrpSpPr>
        <p:grpSpPr>
          <a:xfrm>
            <a:off x="-22006" y="2255429"/>
            <a:ext cx="12192998" cy="4701045"/>
            <a:chOff x="-22006" y="2185090"/>
            <a:chExt cx="12192998" cy="4701045"/>
          </a:xfrm>
        </p:grpSpPr>
        <p:pic>
          <p:nvPicPr>
            <p:cNvPr id="6" name="صورة 5" descr="صورة تحتوي على نص, إلكترونيات, عرض, كمبيوتر&#10;&#10;تم إنشاء الوصف تلقائياً">
              <a:extLst>
                <a:ext uri="{FF2B5EF4-FFF2-40B4-BE49-F238E27FC236}">
                  <a16:creationId xmlns:a16="http://schemas.microsoft.com/office/drawing/2014/main" id="{8902758C-FA22-EE8E-BEEC-515EAAE55A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02932" y="2185090"/>
              <a:ext cx="6268060" cy="4701045"/>
            </a:xfrm>
            <a:prstGeom prst="roundRect">
              <a:avLst>
                <a:gd name="adj" fmla="val 3876"/>
              </a:avLst>
            </a:prstGeom>
            <a:ln>
              <a:noFill/>
            </a:ln>
            <a:effectLst/>
          </p:spPr>
        </p:pic>
        <p:sp>
          <p:nvSpPr>
            <p:cNvPr id="3" name="مستطيل 2">
              <a:extLst>
                <a:ext uri="{FF2B5EF4-FFF2-40B4-BE49-F238E27FC236}">
                  <a16:creationId xmlns:a16="http://schemas.microsoft.com/office/drawing/2014/main" id="{9F39BD75-A644-3475-58CC-CF6C44F005E9}"/>
                </a:ext>
              </a:extLst>
            </p:cNvPr>
            <p:cNvSpPr/>
            <p:nvPr/>
          </p:nvSpPr>
          <p:spPr>
            <a:xfrm>
              <a:off x="-22006" y="6288259"/>
              <a:ext cx="6872971" cy="583809"/>
            </a:xfrm>
            <a:prstGeom prst="rect">
              <a:avLst/>
            </a:prstGeom>
            <a:solidFill>
              <a:srgbClr val="0031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C2702D44-57F7-0706-DCBC-B1A5A91DF793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9784039" y="257175"/>
            <a:ext cx="21717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773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C6C9392D-85E3-022D-F091-C55782110E55}"/>
              </a:ext>
            </a:extLst>
          </p:cNvPr>
          <p:cNvSpPr/>
          <p:nvPr/>
        </p:nvSpPr>
        <p:spPr>
          <a:xfrm>
            <a:off x="0" y="6203852"/>
            <a:ext cx="12192000" cy="675762"/>
          </a:xfrm>
          <a:prstGeom prst="rect">
            <a:avLst/>
          </a:prstGeom>
          <a:solidFill>
            <a:srgbClr val="003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b="1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8AFF5E1-231F-A6E1-9903-A3B8E01E31C9}"/>
              </a:ext>
            </a:extLst>
          </p:cNvPr>
          <p:cNvSpPr txBox="1"/>
          <p:nvPr/>
        </p:nvSpPr>
        <p:spPr>
          <a:xfrm>
            <a:off x="9833316" y="402694"/>
            <a:ext cx="21777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4000" b="1" dirty="0">
                <a:ln w="0"/>
                <a:solidFill>
                  <a:srgbClr val="B92A1C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فهرس المقرر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643CD8C-A5A0-F028-52D2-F1E889773D6A}"/>
              </a:ext>
            </a:extLst>
          </p:cNvPr>
          <p:cNvSpPr txBox="1"/>
          <p:nvPr/>
        </p:nvSpPr>
        <p:spPr>
          <a:xfrm>
            <a:off x="8454979" y="1430493"/>
            <a:ext cx="3556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البيانات والمعلومات والمعرفة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2608AA5-E042-E122-197C-386DC0935A74}"/>
              </a:ext>
            </a:extLst>
          </p:cNvPr>
          <p:cNvSpPr txBox="1"/>
          <p:nvPr/>
        </p:nvSpPr>
        <p:spPr>
          <a:xfrm>
            <a:off x="5472857" y="1121570"/>
            <a:ext cx="6538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00B2DF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الأولى : علم البيانات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86A1451-A369-2D2F-4C24-B52DD0B04434}"/>
              </a:ext>
            </a:extLst>
          </p:cNvPr>
          <p:cNvSpPr txBox="1"/>
          <p:nvPr/>
        </p:nvSpPr>
        <p:spPr>
          <a:xfrm>
            <a:off x="7030583" y="1708638"/>
            <a:ext cx="49804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جمع البيانات والتحقق من صحتها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F8A43D6-8A62-46AA-4BF6-1D4A7B1FAB42}"/>
              </a:ext>
            </a:extLst>
          </p:cNvPr>
          <p:cNvSpPr txBox="1"/>
          <p:nvPr/>
        </p:nvSpPr>
        <p:spPr>
          <a:xfrm>
            <a:off x="6492874" y="1986783"/>
            <a:ext cx="55181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التنبؤ باستخدام إكسل1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3A773166-4B59-A4D5-613B-3BFD7575EF99}"/>
              </a:ext>
            </a:extLst>
          </p:cNvPr>
          <p:cNvSpPr txBox="1"/>
          <p:nvPr/>
        </p:nvSpPr>
        <p:spPr>
          <a:xfrm>
            <a:off x="10016437" y="2264928"/>
            <a:ext cx="1994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مشروع الوحدة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B3992697-27C1-4C6C-0545-D1212B80167A}"/>
              </a:ext>
            </a:extLst>
          </p:cNvPr>
          <p:cNvSpPr txBox="1"/>
          <p:nvPr/>
        </p:nvSpPr>
        <p:spPr>
          <a:xfrm>
            <a:off x="7030582" y="2854066"/>
            <a:ext cx="50478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00B2DF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الثانية : الذكاء الاصطناعي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FA7E8424-14B4-44EB-4FEA-E14193BAED15}"/>
              </a:ext>
            </a:extLst>
          </p:cNvPr>
          <p:cNvSpPr txBox="1"/>
          <p:nvPr/>
        </p:nvSpPr>
        <p:spPr>
          <a:xfrm>
            <a:off x="1612021" y="3162989"/>
            <a:ext cx="104663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مفاهيم الذكاء الاصطناعي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D071150B-63D7-DB25-3A62-F015C3F6C9DC}"/>
              </a:ext>
            </a:extLst>
          </p:cNvPr>
          <p:cNvSpPr txBox="1"/>
          <p:nvPr/>
        </p:nvSpPr>
        <p:spPr>
          <a:xfrm>
            <a:off x="1612021" y="3441134"/>
            <a:ext cx="104663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تطبيقات الذكاء الاصطناعي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1A61BEED-387D-CDB0-2DE0-F2786870A196}"/>
              </a:ext>
            </a:extLst>
          </p:cNvPr>
          <p:cNvSpPr txBox="1"/>
          <p:nvPr/>
        </p:nvSpPr>
        <p:spPr>
          <a:xfrm>
            <a:off x="1612021" y="3719279"/>
            <a:ext cx="104663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الذكاء الاصطناعي باستخدام البرمجة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92216BE9-6925-EC56-2B0E-5B19F93E5C9D}"/>
              </a:ext>
            </a:extLst>
          </p:cNvPr>
          <p:cNvSpPr txBox="1"/>
          <p:nvPr/>
        </p:nvSpPr>
        <p:spPr>
          <a:xfrm>
            <a:off x="1612021" y="3997424"/>
            <a:ext cx="104663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مشروع الوحدة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1BE1231A-2197-BFE0-70BF-E94E12D8C728}"/>
              </a:ext>
            </a:extLst>
          </p:cNvPr>
          <p:cNvSpPr txBox="1"/>
          <p:nvPr/>
        </p:nvSpPr>
        <p:spPr>
          <a:xfrm>
            <a:off x="1612022" y="4451446"/>
            <a:ext cx="10512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3200" b="1" dirty="0">
                <a:solidFill>
                  <a:srgbClr val="00B2DF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الثالثة : البرمجة المتقدمة باستخدام لغة ترميز النص التشعبي  </a:t>
            </a:r>
            <a:r>
              <a:rPr lang="en-US" sz="3200" b="1" dirty="0">
                <a:solidFill>
                  <a:srgbClr val="00B2DF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(HTML)</a:t>
            </a:r>
            <a:endParaRPr lang="ar-SA" sz="3200" b="1" dirty="0">
              <a:solidFill>
                <a:srgbClr val="00B2DF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7EEE8CAA-B8BE-349E-6DC9-2045743290C9}"/>
              </a:ext>
            </a:extLst>
          </p:cNvPr>
          <p:cNvSpPr txBox="1"/>
          <p:nvPr/>
        </p:nvSpPr>
        <p:spPr>
          <a:xfrm>
            <a:off x="79283" y="4829667"/>
            <a:ext cx="12045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التنسيق باستخدام وسوم </a:t>
            </a:r>
            <a:r>
              <a:rPr lang="en-US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HTML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F59B4D6D-DB40-F67D-CBBD-A9A24189FCCB}"/>
              </a:ext>
            </a:extLst>
          </p:cNvPr>
          <p:cNvSpPr txBox="1"/>
          <p:nvPr/>
        </p:nvSpPr>
        <p:spPr>
          <a:xfrm>
            <a:off x="79283" y="5107812"/>
            <a:ext cx="12045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صفحات التنسيق النمطية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264680D1-0DD6-E9A7-5444-945B666B404B}"/>
              </a:ext>
            </a:extLst>
          </p:cNvPr>
          <p:cNvSpPr txBox="1"/>
          <p:nvPr/>
        </p:nvSpPr>
        <p:spPr>
          <a:xfrm>
            <a:off x="-51746" y="5385957"/>
            <a:ext cx="121766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تصميم الموقع الإلكتروني 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D71B9BF5-0D67-08C6-03B2-C56E39CEF2B5}"/>
              </a:ext>
            </a:extLst>
          </p:cNvPr>
          <p:cNvSpPr txBox="1"/>
          <p:nvPr/>
        </p:nvSpPr>
        <p:spPr>
          <a:xfrm>
            <a:off x="79283" y="5664097"/>
            <a:ext cx="12045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مشروع الوحدة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37BD4F4-AF05-9FC2-2F30-12EEE1B01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83" y="260087"/>
            <a:ext cx="220027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79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5" grpId="0"/>
      <p:bldP spid="7" grpId="0"/>
      <p:bldP spid="11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C6C9392D-85E3-022D-F091-C55782110E55}"/>
              </a:ext>
            </a:extLst>
          </p:cNvPr>
          <p:cNvSpPr/>
          <p:nvPr/>
        </p:nvSpPr>
        <p:spPr>
          <a:xfrm>
            <a:off x="0" y="6316394"/>
            <a:ext cx="12192000" cy="675762"/>
          </a:xfrm>
          <a:prstGeom prst="rect">
            <a:avLst/>
          </a:prstGeom>
          <a:solidFill>
            <a:srgbClr val="003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200116-128F-3102-5708-9FEB3778E81D}"/>
              </a:ext>
            </a:extLst>
          </p:cNvPr>
          <p:cNvSpPr txBox="1"/>
          <p:nvPr/>
        </p:nvSpPr>
        <p:spPr>
          <a:xfrm>
            <a:off x="7301133" y="755282"/>
            <a:ext cx="54301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4D4D4D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الاولى : علم البيانات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D8906620-932E-E564-BC64-8B852A692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238" y="1406897"/>
            <a:ext cx="6895085" cy="4266717"/>
          </a:xfrm>
          <a:prstGeom prst="rect">
            <a:avLst/>
          </a:prstGeom>
        </p:spPr>
      </p:pic>
      <p:pic>
        <p:nvPicPr>
          <p:cNvPr id="29" name="رسم 28" descr="نظارة ثلاثية الأبعاد مع تعبئة خالصة">
            <a:extLst>
              <a:ext uri="{FF2B5EF4-FFF2-40B4-BE49-F238E27FC236}">
                <a16:creationId xmlns:a16="http://schemas.microsoft.com/office/drawing/2014/main" id="{003B2CEE-AACD-BEF9-B20B-EF2162032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7292" y="1173283"/>
            <a:ext cx="733200" cy="474518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C2FD3257-F265-C6E4-75C8-D1F381F02DB3}"/>
              </a:ext>
            </a:extLst>
          </p:cNvPr>
          <p:cNvSpPr txBox="1"/>
          <p:nvPr/>
        </p:nvSpPr>
        <p:spPr>
          <a:xfrm>
            <a:off x="3502855" y="716164"/>
            <a:ext cx="35985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ar-SA" sz="3200" b="1" dirty="0">
                <a:solidFill>
                  <a:srgbClr val="B92A1C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سنتعلم في هذه الوحدة: </a:t>
            </a:r>
            <a:endParaRPr lang="ar-SA" sz="3200" b="1" dirty="0">
              <a:solidFill>
                <a:srgbClr val="B92A1C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0F49C207-55BB-30D8-AB5C-C5DB5EE9748C}"/>
              </a:ext>
            </a:extLst>
          </p:cNvPr>
          <p:cNvSpPr txBox="1"/>
          <p:nvPr/>
        </p:nvSpPr>
        <p:spPr>
          <a:xfrm>
            <a:off x="0" y="1181501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الفرق بين البيانات والمعلومات والمعرفة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2E98EAB5-A926-7CB3-9C00-F097E6C4FA93}"/>
              </a:ext>
            </a:extLst>
          </p:cNvPr>
          <p:cNvSpPr txBox="1"/>
          <p:nvPr/>
        </p:nvSpPr>
        <p:spPr>
          <a:xfrm>
            <a:off x="0" y="1604642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أنواع البيانات وطرق ترميزها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EEDCB3B8-F4A3-DED5-B783-DDE87E99FCB1}"/>
              </a:ext>
            </a:extLst>
          </p:cNvPr>
          <p:cNvSpPr txBox="1"/>
          <p:nvPr/>
        </p:nvSpPr>
        <p:spPr>
          <a:xfrm>
            <a:off x="0" y="2027779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مفهوم ترميز البيانات وأهميتها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DFBF8886-5C91-1CB9-2847-BD4CF1BC0903}"/>
              </a:ext>
            </a:extLst>
          </p:cNvPr>
          <p:cNvSpPr txBox="1"/>
          <p:nvPr/>
        </p:nvSpPr>
        <p:spPr>
          <a:xfrm>
            <a:off x="0" y="2450916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مفهوم جودة المعلومات ومعايير تحقيقها</a:t>
            </a: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9FFE93FB-3582-C4D7-C7A8-BEC3F84ADF91}"/>
              </a:ext>
            </a:extLst>
          </p:cNvPr>
          <p:cNvSpPr txBox="1"/>
          <p:nvPr/>
        </p:nvSpPr>
        <p:spPr>
          <a:xfrm>
            <a:off x="0" y="2874053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كيفية جمع البيانات وأنواع التحقق من صحة إدخالها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4F81A1A6-B31D-9717-89BC-80774E947D73}"/>
              </a:ext>
            </a:extLst>
          </p:cNvPr>
          <p:cNvSpPr txBox="1"/>
          <p:nvPr/>
        </p:nvSpPr>
        <p:spPr>
          <a:xfrm>
            <a:off x="0" y="3297190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كيفية إجراء التحقق من صحة البيانات في إكسل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A59FBA5A-9B45-EDAC-0444-1033945DE738}"/>
              </a:ext>
            </a:extLst>
          </p:cNvPr>
          <p:cNvSpPr txBox="1"/>
          <p:nvPr/>
        </p:nvSpPr>
        <p:spPr>
          <a:xfrm>
            <a:off x="0" y="3720327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كيفية التنبؤ بالعائد المستقبلي في إكسل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1AA11971-C911-4200-BDA6-0369A64FF637}"/>
              </a:ext>
            </a:extLst>
          </p:cNvPr>
          <p:cNvSpPr txBox="1"/>
          <p:nvPr/>
        </p:nvSpPr>
        <p:spPr>
          <a:xfrm>
            <a:off x="0" y="4143464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ماهية التشفير.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4994EA1C-864C-E91C-BF4E-09F402C018A0}"/>
              </a:ext>
            </a:extLst>
          </p:cNvPr>
          <p:cNvSpPr txBox="1"/>
          <p:nvPr/>
        </p:nvSpPr>
        <p:spPr>
          <a:xfrm>
            <a:off x="1918909" y="4566601"/>
            <a:ext cx="51824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التشفير في إكسل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86794F26-8FB6-757C-6590-49800BD2D13F}"/>
              </a:ext>
            </a:extLst>
          </p:cNvPr>
          <p:cNvSpPr txBox="1"/>
          <p:nvPr/>
        </p:nvSpPr>
        <p:spPr>
          <a:xfrm>
            <a:off x="1117219" y="4989742"/>
            <a:ext cx="59841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استخدام التشفير لحماية البيانات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450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3125DAF1-4E80-6CDC-4BA0-6104DD931CA4}"/>
              </a:ext>
            </a:extLst>
          </p:cNvPr>
          <p:cNvSpPr/>
          <p:nvPr/>
        </p:nvSpPr>
        <p:spPr>
          <a:xfrm>
            <a:off x="0" y="6316394"/>
            <a:ext cx="12192000" cy="675762"/>
          </a:xfrm>
          <a:prstGeom prst="rect">
            <a:avLst/>
          </a:prstGeom>
          <a:solidFill>
            <a:srgbClr val="003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1BF230C-DDEB-6F94-4F26-D708BFBDEF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61" r="13422" b="10990"/>
          <a:stretch/>
        </p:blipFill>
        <p:spPr>
          <a:xfrm>
            <a:off x="7666893" y="2172767"/>
            <a:ext cx="4360984" cy="3693459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6951EF3-DB02-837B-8406-B4BAFABFC0D1}"/>
              </a:ext>
            </a:extLst>
          </p:cNvPr>
          <p:cNvSpPr txBox="1"/>
          <p:nvPr/>
        </p:nvSpPr>
        <p:spPr>
          <a:xfrm>
            <a:off x="7301133" y="755282"/>
            <a:ext cx="54301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4D4D4D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الثانية : علم البيانات</a:t>
            </a:r>
          </a:p>
        </p:txBody>
      </p:sp>
      <p:pic>
        <p:nvPicPr>
          <p:cNvPr id="2" name="رسم 1" descr="نظارة ثلاثية الأبعاد مع تعبئة خالصة">
            <a:extLst>
              <a:ext uri="{FF2B5EF4-FFF2-40B4-BE49-F238E27FC236}">
                <a16:creationId xmlns:a16="http://schemas.microsoft.com/office/drawing/2014/main" id="{335575D7-F589-0B4C-868E-B271E33BC8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7292" y="1229555"/>
            <a:ext cx="733200" cy="47451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0EA8FCCA-02F2-7A61-8EBA-FCFE633AED2F}"/>
              </a:ext>
            </a:extLst>
          </p:cNvPr>
          <p:cNvSpPr txBox="1"/>
          <p:nvPr/>
        </p:nvSpPr>
        <p:spPr>
          <a:xfrm>
            <a:off x="3502855" y="716164"/>
            <a:ext cx="35985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ar-SA" sz="3200" b="1" dirty="0">
                <a:solidFill>
                  <a:srgbClr val="FDB732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سنتعلم في هذه الوحدة: </a:t>
            </a:r>
            <a:endParaRPr lang="ar-SA" sz="3200" b="1" dirty="0">
              <a:solidFill>
                <a:srgbClr val="FDB73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C64CFD8-13A4-21C3-588B-6A4B68F12BCC}"/>
              </a:ext>
            </a:extLst>
          </p:cNvPr>
          <p:cNvSpPr txBox="1"/>
          <p:nvPr/>
        </p:nvSpPr>
        <p:spPr>
          <a:xfrm>
            <a:off x="0" y="1237773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معرفة دور الذكاء الاصطناعي في التحويل الرقمي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D6908B3-2CAD-581C-EA76-17077929AD99}"/>
              </a:ext>
            </a:extLst>
          </p:cNvPr>
          <p:cNvSpPr txBox="1"/>
          <p:nvPr/>
        </p:nvSpPr>
        <p:spPr>
          <a:xfrm>
            <a:off x="0" y="1660914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مفهوم الذكاء الاصطناعي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C8CA62E-4FB9-338E-CBA6-9B4DD68D10D3}"/>
              </a:ext>
            </a:extLst>
          </p:cNvPr>
          <p:cNvSpPr txBox="1"/>
          <p:nvPr/>
        </p:nvSpPr>
        <p:spPr>
          <a:xfrm>
            <a:off x="0" y="2084051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تمييز المفاهيم الاساسية للذكاء الاصطناعي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1F564DD-54FC-6C4D-2559-D2C2C74CD22F}"/>
              </a:ext>
            </a:extLst>
          </p:cNvPr>
          <p:cNvSpPr txBox="1"/>
          <p:nvPr/>
        </p:nvSpPr>
        <p:spPr>
          <a:xfrm>
            <a:off x="0" y="2507188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توضيح الاثار المترتبة على الذكاء الاصطناعي في المجتمع والاعمال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5FB9E20-A392-45ED-7F4F-A3CC7532F12A}"/>
              </a:ext>
            </a:extLst>
          </p:cNvPr>
          <p:cNvSpPr txBox="1"/>
          <p:nvPr/>
        </p:nvSpPr>
        <p:spPr>
          <a:xfrm>
            <a:off x="0" y="2930325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إنشاء نموذج تعلم الآلة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335CAA7-54DC-7CE7-CA37-F8B78F9660E2}"/>
              </a:ext>
            </a:extLst>
          </p:cNvPr>
          <p:cNvSpPr txBox="1"/>
          <p:nvPr/>
        </p:nvSpPr>
        <p:spPr>
          <a:xfrm>
            <a:off x="0" y="3353462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تدريب نموذج تعلم الآلة .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B266F3F-8BC1-6B26-0874-3E496D023547}"/>
              </a:ext>
            </a:extLst>
          </p:cNvPr>
          <p:cNvSpPr txBox="1"/>
          <p:nvPr/>
        </p:nvSpPr>
        <p:spPr>
          <a:xfrm>
            <a:off x="0" y="3803630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إنشاء برنامج سكراتش لبرمجة نموذج تعلم الآلة.</a:t>
            </a:r>
          </a:p>
        </p:txBody>
      </p:sp>
    </p:spTree>
    <p:extLst>
      <p:ext uri="{BB962C8B-B14F-4D97-AF65-F5344CB8AC3E}">
        <p14:creationId xmlns:p14="http://schemas.microsoft.com/office/powerpoint/2010/main" val="340703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0CA346BD-1A0C-F625-71DF-EBD95D52A494}"/>
              </a:ext>
            </a:extLst>
          </p:cNvPr>
          <p:cNvSpPr/>
          <p:nvPr/>
        </p:nvSpPr>
        <p:spPr>
          <a:xfrm>
            <a:off x="0" y="6260123"/>
            <a:ext cx="12192000" cy="675762"/>
          </a:xfrm>
          <a:prstGeom prst="rect">
            <a:avLst/>
          </a:prstGeom>
          <a:solidFill>
            <a:srgbClr val="003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97844CAF-3ECE-4222-8FCE-85F6256E7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7009" y="2044762"/>
            <a:ext cx="4434991" cy="2949269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1238EED-BA9D-D8BE-98AD-1EDC5079BEAE}"/>
              </a:ext>
            </a:extLst>
          </p:cNvPr>
          <p:cNvSpPr txBox="1"/>
          <p:nvPr/>
        </p:nvSpPr>
        <p:spPr>
          <a:xfrm>
            <a:off x="7301133" y="755282"/>
            <a:ext cx="54301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4D4D4D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الثالثة : علم البيانات</a:t>
            </a:r>
          </a:p>
        </p:txBody>
      </p:sp>
      <p:pic>
        <p:nvPicPr>
          <p:cNvPr id="2" name="رسم 1" descr="نظارة ثلاثية الأبعاد مع تعبئة خالصة">
            <a:extLst>
              <a:ext uri="{FF2B5EF4-FFF2-40B4-BE49-F238E27FC236}">
                <a16:creationId xmlns:a16="http://schemas.microsoft.com/office/drawing/2014/main" id="{E532AEAC-B139-ABE0-1969-93C6F51879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2903" y="1212401"/>
            <a:ext cx="733200" cy="47451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9F267BFC-F634-49AA-105C-7AFAC8D52E07}"/>
              </a:ext>
            </a:extLst>
          </p:cNvPr>
          <p:cNvSpPr txBox="1"/>
          <p:nvPr/>
        </p:nvSpPr>
        <p:spPr>
          <a:xfrm>
            <a:off x="4158466" y="755282"/>
            <a:ext cx="35985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ar-SA" sz="3200" b="1" dirty="0">
                <a:solidFill>
                  <a:srgbClr val="894B9E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سنتعلم في هذه الوحدة: </a:t>
            </a:r>
            <a:endParaRPr lang="ar-SA" sz="3200" b="1" dirty="0">
              <a:solidFill>
                <a:srgbClr val="894B9E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2014E1C-0A40-C323-C5E8-76C95F6A79BD}"/>
              </a:ext>
            </a:extLst>
          </p:cNvPr>
          <p:cNvSpPr txBox="1"/>
          <p:nvPr/>
        </p:nvSpPr>
        <p:spPr>
          <a:xfrm>
            <a:off x="655611" y="1220619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استخدام وسوم </a:t>
            </a:r>
            <a:r>
              <a:rPr lang="en-US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en-US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HTML </a:t>
            </a: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لتنسيق نص صفحة الكترونية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2E68F50-243A-9996-48E7-2C300FB0DCD9}"/>
              </a:ext>
            </a:extLst>
          </p:cNvPr>
          <p:cNvSpPr txBox="1"/>
          <p:nvPr/>
        </p:nvSpPr>
        <p:spPr>
          <a:xfrm>
            <a:off x="655611" y="1643760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استخدام النمط المضمن لتنسيق صفحة الكترونية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75E5DAA-BBF2-72FE-7273-7B9A78546F75}"/>
              </a:ext>
            </a:extLst>
          </p:cNvPr>
          <p:cNvSpPr txBox="1"/>
          <p:nvPr/>
        </p:nvSpPr>
        <p:spPr>
          <a:xfrm>
            <a:off x="655611" y="2066897"/>
            <a:ext cx="7101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استخدام صفحات الانماط الداخلية لتنسيق صفحة الكترونية 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21AB6CA-484D-E81C-661B-2D2D28FEA7A1}"/>
              </a:ext>
            </a:extLst>
          </p:cNvPr>
          <p:cNvSpPr txBox="1"/>
          <p:nvPr/>
        </p:nvSpPr>
        <p:spPr>
          <a:xfrm>
            <a:off x="281354" y="2490034"/>
            <a:ext cx="74756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ar-SA" sz="28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إنشاء موقع الكتروني عبر شبكة الانترنت باتباع خطوات إنشاء الموقع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1169F36-FF5C-FC91-DB92-A4A28BA9B6BE}"/>
              </a:ext>
            </a:extLst>
          </p:cNvPr>
          <p:cNvSpPr txBox="1"/>
          <p:nvPr/>
        </p:nvSpPr>
        <p:spPr>
          <a:xfrm>
            <a:off x="0" y="3013254"/>
            <a:ext cx="77570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indent="-457200">
              <a:buFont typeface="Arial" panose="020B0604020202020204" pitchFamily="34" charset="0"/>
              <a:buChar char="•"/>
            </a:pP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تصميم موقع الكتروني باستخدام ملف </a:t>
            </a:r>
            <a:r>
              <a:rPr lang="en-US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CSS</a:t>
            </a:r>
            <a:r>
              <a:rPr lang="ar-SA" sz="28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لتصميم المواقع الالكترونية بشكل مناسب .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733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" name="Google Shape;213;p13"/>
          <p:cNvGraphicFramePr/>
          <p:nvPr>
            <p:extLst>
              <p:ext uri="{D42A27DB-BD31-4B8C-83A1-F6EECF244321}">
                <p14:modId xmlns:p14="http://schemas.microsoft.com/office/powerpoint/2010/main" val="1080319367"/>
              </p:ext>
            </p:extLst>
          </p:nvPr>
        </p:nvGraphicFramePr>
        <p:xfrm>
          <a:off x="103163" y="1683974"/>
          <a:ext cx="11985674" cy="260547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173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5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7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96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994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69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309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634496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اختبار نهائي تحريري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اختبار نهائي عملي 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مجموع أعمال السنة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4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اختبار نظري قصير</a:t>
                      </a:r>
                      <a:endParaRPr lang="ar-SA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اختبار عملي قصير</a:t>
                      </a:r>
                      <a:endParaRPr lang="ar-SA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مشاركة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نشاط وتطبيقات صفية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المشروع </a:t>
                      </a:r>
                      <a:endParaRPr sz="2800" b="1" u="none" strike="noStrike" cap="none" dirty="0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الواجبات</a:t>
                      </a:r>
                      <a:endParaRPr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7146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15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25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60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kern="1200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10</a:t>
                      </a:r>
                      <a:endParaRPr sz="2800" b="1" u="none" strike="noStrike" kern="1200" cap="none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800" b="1" u="none" strike="noStrike" cap="none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10</a:t>
                      </a:r>
                      <a:endParaRPr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مستطيل 1">
            <a:extLst>
              <a:ext uri="{FF2B5EF4-FFF2-40B4-BE49-F238E27FC236}">
                <a16:creationId xmlns:a16="http://schemas.microsoft.com/office/drawing/2014/main" id="{C892FAB1-EFAE-57EE-A84C-F5C28EA005E1}"/>
              </a:ext>
            </a:extLst>
          </p:cNvPr>
          <p:cNvSpPr/>
          <p:nvPr/>
        </p:nvSpPr>
        <p:spPr>
          <a:xfrm>
            <a:off x="0" y="6288369"/>
            <a:ext cx="12192000" cy="675762"/>
          </a:xfrm>
          <a:prstGeom prst="rect">
            <a:avLst/>
          </a:prstGeom>
          <a:solidFill>
            <a:srgbClr val="003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7A026185-5AD2-15C2-59E6-1D202686AAEB}"/>
              </a:ext>
            </a:extLst>
          </p:cNvPr>
          <p:cNvSpPr txBox="1">
            <a:spLocks/>
          </p:cNvSpPr>
          <p:nvPr/>
        </p:nvSpPr>
        <p:spPr>
          <a:xfrm>
            <a:off x="705241" y="569631"/>
            <a:ext cx="10515600" cy="778084"/>
          </a:xfrm>
          <a:prstGeom prst="rect">
            <a:avLst/>
          </a:prstGeom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6600" b="1" dirty="0">
                <a:solidFill>
                  <a:srgbClr val="4D4D4D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توزيع الدرجات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281</Words>
  <Application>Microsoft Office PowerPoint</Application>
  <PresentationFormat>شاشة عريضة</PresentationFormat>
  <Paragraphs>67</Paragraphs>
  <Slides>6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Sakkal Majalla</vt:lpstr>
      <vt:lpstr>نسق Office</vt:lpstr>
      <vt:lpstr>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LENOVO</dc:creator>
  <cp:lastModifiedBy>abeer saleh</cp:lastModifiedBy>
  <cp:revision>18</cp:revision>
  <dcterms:created xsi:type="dcterms:W3CDTF">2022-12-03T21:47:54Z</dcterms:created>
  <dcterms:modified xsi:type="dcterms:W3CDTF">2022-12-18T16:19:15Z</dcterms:modified>
</cp:coreProperties>
</file>