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0" r:id="rId2"/>
    <p:sldId id="321" r:id="rId3"/>
    <p:sldId id="258" r:id="rId4"/>
    <p:sldId id="259" r:id="rId5"/>
    <p:sldId id="260" r:id="rId6"/>
    <p:sldId id="293" r:id="rId7"/>
    <p:sldId id="282" r:id="rId8"/>
    <p:sldId id="284" r:id="rId9"/>
    <p:sldId id="285" r:id="rId10"/>
    <p:sldId id="299" r:id="rId11"/>
    <p:sldId id="300" r:id="rId12"/>
    <p:sldId id="314" r:id="rId13"/>
    <p:sldId id="304" r:id="rId14"/>
    <p:sldId id="302" r:id="rId15"/>
    <p:sldId id="276" r:id="rId16"/>
    <p:sldId id="342" r:id="rId17"/>
    <p:sldId id="313" r:id="rId18"/>
    <p:sldId id="301" r:id="rId19"/>
    <p:sldId id="308" r:id="rId20"/>
    <p:sldId id="310" r:id="rId21"/>
    <p:sldId id="311" r:id="rId22"/>
    <p:sldId id="312" r:id="rId23"/>
    <p:sldId id="343" r:id="rId24"/>
    <p:sldId id="344" r:id="rId25"/>
    <p:sldId id="330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1" r:id="rId35"/>
    <p:sldId id="338" r:id="rId36"/>
    <p:sldId id="339" r:id="rId37"/>
    <p:sldId id="345" r:id="rId38"/>
    <p:sldId id="315" r:id="rId39"/>
    <p:sldId id="316" r:id="rId40"/>
    <p:sldId id="317" r:id="rId41"/>
    <p:sldId id="334" r:id="rId42"/>
    <p:sldId id="335" r:id="rId43"/>
    <p:sldId id="337" r:id="rId44"/>
    <p:sldId id="341" r:id="rId45"/>
    <p:sldId id="347" r:id="rId46"/>
  </p:sldIdLst>
  <p:sldSz cx="12192000" cy="6858000"/>
  <p:notesSz cx="6858000" cy="9144000"/>
  <p:custDataLst>
    <p:tags r:id="rId4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6D6E"/>
    <a:srgbClr val="F9A826"/>
    <a:srgbClr val="FFD042"/>
    <a:srgbClr val="FEFEFE"/>
    <a:srgbClr val="EAEDFE"/>
    <a:srgbClr val="FCFCFE"/>
    <a:srgbClr val="FDFDFD"/>
    <a:srgbClr val="F2A46F"/>
    <a:srgbClr val="FFFFF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3684-5A5A-4CC8-BEC8-C71331751171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B0557F69-299A-4FF5-9220-74A7D29100B8}">
      <dgm:prSet phldrT="[نص]" custT="1"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1"/>
          <a:endParaRPr lang="ar-SA" sz="20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1D116EA-77B9-4F80-9846-B08677EB8A52}" type="parTrans" cxnId="{1211DB7F-F028-4684-9F38-449D1F93AD95}">
      <dgm:prSet/>
      <dgm:spPr/>
      <dgm:t>
        <a:bodyPr/>
        <a:lstStyle/>
        <a:p>
          <a:pPr rtl="1"/>
          <a:endParaRPr lang="ar-SA"/>
        </a:p>
      </dgm:t>
    </dgm:pt>
    <dgm:pt modelId="{75AF8E15-5398-47AC-AD47-123A88ABDC05}" type="sibTrans" cxnId="{1211DB7F-F028-4684-9F38-449D1F93AD95}">
      <dgm:prSet/>
      <dgm:spPr/>
      <dgm:t>
        <a:bodyPr/>
        <a:lstStyle/>
        <a:p>
          <a:pPr rtl="1"/>
          <a:endParaRPr lang="ar-SA"/>
        </a:p>
      </dgm:t>
    </dgm:pt>
    <dgm:pt modelId="{658B5704-6329-42C7-AE6E-6E52F5F5B5BA}">
      <dgm:prSet phldrT="[نص]" custT="1"/>
      <dgm:spPr>
        <a:solidFill>
          <a:srgbClr val="FEC3C5"/>
        </a:solidFill>
        <a:ln>
          <a:solidFill>
            <a:srgbClr val="FEC3C5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27DF401-423D-4EA4-BDBC-FE7EE80F0A9F}" type="par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4B9E6DD4-0A3E-4CB3-9559-03ABE2B6AC39}" type="sib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3874C5ED-B075-4C12-9155-3AA7302B1C79}">
      <dgm:prSet phldrT="[نص]" custT="1"/>
      <dgm:spPr>
        <a:solidFill>
          <a:srgbClr val="9BC1B4"/>
        </a:solidFill>
        <a:ln>
          <a:solidFill>
            <a:srgbClr val="9BC1B4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319E0E3-DFC2-4A88-AE9A-FA2C2875FF74}" type="par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B7D2F0D5-B836-456F-892F-F39E65888DE6}" type="sib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8E14CDEB-07C5-4FA8-A0AB-C6C3782970F1}">
      <dgm:prSet phldrT="[نص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8862BECA-54C1-4B5C-9EE1-3AA873B24CFE}" type="par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C7742A78-381F-4801-8D03-FF06CDA7391A}" type="sib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5B9BDB31-67D0-4F8E-B744-945F38228CA1}">
      <dgm:prSet phldrT="[نص]" custT="1"/>
      <dgm:spPr>
        <a:solidFill>
          <a:srgbClr val="FFFFCC"/>
        </a:solidFill>
        <a:ln>
          <a:solidFill>
            <a:srgbClr val="FFFFCC"/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A456FA07-A295-42DF-A487-67964F0F298C}" type="parTrans" cxnId="{C866CC48-5694-4E30-9EBA-822799A1282F}">
      <dgm:prSet/>
      <dgm:spPr/>
      <dgm:t>
        <a:bodyPr/>
        <a:lstStyle/>
        <a:p>
          <a:pPr rtl="1"/>
          <a:endParaRPr lang="ar-SA"/>
        </a:p>
      </dgm:t>
    </dgm:pt>
    <dgm:pt modelId="{FEEF2D36-B4A6-4A9E-AC8A-F0B42A5E38A2}" type="sibTrans" cxnId="{C866CC48-5694-4E30-9EBA-822799A1282F}">
      <dgm:prSet/>
      <dgm:spPr/>
      <dgm:t>
        <a:bodyPr/>
        <a:lstStyle/>
        <a:p>
          <a:pPr rtl="1"/>
          <a:endParaRPr lang="ar-SA"/>
        </a:p>
      </dgm:t>
    </dgm:pt>
    <dgm:pt modelId="{53828DEA-384B-43B6-9F4D-372901C641E6}">
      <dgm:prSet phldrT="[نص]" custT="1"/>
      <dgm:spPr>
        <a:solidFill>
          <a:srgbClr val="BDD7EE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2E3643AD-048D-4865-A68E-099BC9741005}" type="parTrans" cxnId="{88B84BC5-6BC2-4813-AD28-3D551B72C110}">
      <dgm:prSet/>
      <dgm:spPr/>
      <dgm:t>
        <a:bodyPr/>
        <a:lstStyle/>
        <a:p>
          <a:pPr rtl="1"/>
          <a:endParaRPr lang="ar-SA"/>
        </a:p>
      </dgm:t>
    </dgm:pt>
    <dgm:pt modelId="{D4127A9F-62C9-4939-8499-84F9320DB4F9}" type="sibTrans" cxnId="{88B84BC5-6BC2-4813-AD28-3D551B72C110}">
      <dgm:prSet/>
      <dgm:spPr/>
      <dgm:t>
        <a:bodyPr/>
        <a:lstStyle/>
        <a:p>
          <a:pPr rtl="1"/>
          <a:endParaRPr lang="ar-SA"/>
        </a:p>
      </dgm:t>
    </dgm:pt>
    <dgm:pt modelId="{E7B9616F-F024-4BBD-BF5C-C3754993CAD6}" type="pres">
      <dgm:prSet presAssocID="{A7BA3684-5A5A-4CC8-BEC8-C71331751171}" presName="Name0" presStyleCnt="0">
        <dgm:presLayoutVars>
          <dgm:dir/>
          <dgm:resizeHandles val="exact"/>
        </dgm:presLayoutVars>
      </dgm:prSet>
      <dgm:spPr/>
    </dgm:pt>
    <dgm:pt modelId="{104E25BA-5AC2-4B32-9AFD-8B9FDBAE2691}" type="pres">
      <dgm:prSet presAssocID="{A7BA3684-5A5A-4CC8-BEC8-C71331751171}" presName="bkgdShp" presStyleLbl="alignAccFollowNode1" presStyleIdx="0" presStyleCnt="1" custLinFactNeighborX="135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4474858D-E790-4045-B5CE-BA2C3D845011}" type="pres">
      <dgm:prSet presAssocID="{A7BA3684-5A5A-4CC8-BEC8-C71331751171}" presName="linComp" presStyleCnt="0"/>
      <dgm:spPr/>
    </dgm:pt>
    <dgm:pt modelId="{CE04B1A0-7FAA-4F43-8A3D-FDB2A70CD33B}" type="pres">
      <dgm:prSet presAssocID="{B0557F69-299A-4FF5-9220-74A7D29100B8}" presName="compNode" presStyleCnt="0"/>
      <dgm:spPr/>
    </dgm:pt>
    <dgm:pt modelId="{E4C370A2-3739-4F92-8C7F-E89626750F94}" type="pres">
      <dgm:prSet presAssocID="{B0557F69-299A-4FF5-9220-74A7D29100B8}" presName="node" presStyleLbl="node1" presStyleIdx="0" presStyleCnt="6">
        <dgm:presLayoutVars>
          <dgm:bulletEnabled val="1"/>
        </dgm:presLayoutVars>
      </dgm:prSet>
      <dgm:spPr/>
    </dgm:pt>
    <dgm:pt modelId="{1FF29137-7DB2-4C21-B56B-18E66FB06AF6}" type="pres">
      <dgm:prSet presAssocID="{B0557F69-299A-4FF5-9220-74A7D29100B8}" presName="invisiNode" presStyleLbl="node1" presStyleIdx="0" presStyleCnt="6"/>
      <dgm:spPr/>
    </dgm:pt>
    <dgm:pt modelId="{73FB59F9-5C14-4E5C-BB61-4CC8746271F3}" type="pres">
      <dgm:prSet presAssocID="{B0557F69-299A-4FF5-9220-74A7D29100B8}" presName="imagNode" presStyleLbl="fgImgPlace1" presStyleIdx="0" presStyleCnt="6"/>
      <dgm:spPr>
        <a:solidFill>
          <a:schemeClr val="bg1">
            <a:lumMod val="85000"/>
            <a:alpha val="7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9EC8BF88-891C-47AB-8A7C-892709F3DF17}" type="pres">
      <dgm:prSet presAssocID="{75AF8E15-5398-47AC-AD47-123A88ABDC05}" presName="sibTrans" presStyleLbl="sibTrans2D1" presStyleIdx="0" presStyleCnt="0"/>
      <dgm:spPr/>
    </dgm:pt>
    <dgm:pt modelId="{811B447A-7B1B-49BD-9879-AD81BEC93EC8}" type="pres">
      <dgm:prSet presAssocID="{658B5704-6329-42C7-AE6E-6E52F5F5B5BA}" presName="compNode" presStyleCnt="0"/>
      <dgm:spPr/>
    </dgm:pt>
    <dgm:pt modelId="{F9C7E624-3A49-4C53-9A94-9719AAA8BDAE}" type="pres">
      <dgm:prSet presAssocID="{658B5704-6329-42C7-AE6E-6E52F5F5B5BA}" presName="node" presStyleLbl="node1" presStyleIdx="1" presStyleCnt="6">
        <dgm:presLayoutVars>
          <dgm:bulletEnabled val="1"/>
        </dgm:presLayoutVars>
      </dgm:prSet>
      <dgm:spPr/>
    </dgm:pt>
    <dgm:pt modelId="{501B18C9-0C1B-4481-990D-6DF2A668357C}" type="pres">
      <dgm:prSet presAssocID="{658B5704-6329-42C7-AE6E-6E52F5F5B5BA}" presName="invisiNode" presStyleLbl="node1" presStyleIdx="1" presStyleCnt="6"/>
      <dgm:spPr/>
    </dgm:pt>
    <dgm:pt modelId="{B3DFAB9E-2F95-4F70-BC45-A5FC23D72E8F}" type="pres">
      <dgm:prSet presAssocID="{658B5704-6329-42C7-AE6E-6E52F5F5B5BA}" presName="imagNode" presStyleLbl="fgImgPlace1" presStyleIdx="1" presStyleCnt="6"/>
      <dgm:spPr>
        <a:solidFill>
          <a:srgbClr val="FEC3C5">
            <a:alpha val="70000"/>
          </a:srgbClr>
        </a:solidFill>
        <a:ln>
          <a:solidFill>
            <a:srgbClr val="FEC3C5"/>
          </a:solidFill>
        </a:ln>
      </dgm:spPr>
    </dgm:pt>
    <dgm:pt modelId="{ACD5DC0C-F782-420C-9097-ACA3C07E9B97}" type="pres">
      <dgm:prSet presAssocID="{4B9E6DD4-0A3E-4CB3-9559-03ABE2B6AC39}" presName="sibTrans" presStyleLbl="sibTrans2D1" presStyleIdx="0" presStyleCnt="0"/>
      <dgm:spPr/>
    </dgm:pt>
    <dgm:pt modelId="{4914B9A8-AF67-4F1A-A682-BE4F2960D769}" type="pres">
      <dgm:prSet presAssocID="{3874C5ED-B075-4C12-9155-3AA7302B1C79}" presName="compNode" presStyleCnt="0"/>
      <dgm:spPr/>
    </dgm:pt>
    <dgm:pt modelId="{57491B24-1EF6-45AE-A56D-D63952708D34}" type="pres">
      <dgm:prSet presAssocID="{3874C5ED-B075-4C12-9155-3AA7302B1C79}" presName="node" presStyleLbl="node1" presStyleIdx="2" presStyleCnt="6">
        <dgm:presLayoutVars>
          <dgm:bulletEnabled val="1"/>
        </dgm:presLayoutVars>
      </dgm:prSet>
      <dgm:spPr/>
    </dgm:pt>
    <dgm:pt modelId="{05A0FBAD-3F02-493C-AAB5-0504F6AB46DA}" type="pres">
      <dgm:prSet presAssocID="{3874C5ED-B075-4C12-9155-3AA7302B1C79}" presName="invisiNode" presStyleLbl="node1" presStyleIdx="2" presStyleCnt="6"/>
      <dgm:spPr/>
    </dgm:pt>
    <dgm:pt modelId="{5B34E778-26AD-4F3A-ACBC-8E48AFB3F71B}" type="pres">
      <dgm:prSet presAssocID="{3874C5ED-B075-4C12-9155-3AA7302B1C79}" presName="imagNode" presStyleLbl="fgImgPlace1" presStyleIdx="2" presStyleCnt="6"/>
      <dgm:spPr>
        <a:solidFill>
          <a:srgbClr val="9BC1B4">
            <a:alpha val="70000"/>
          </a:srgbClr>
        </a:solidFill>
        <a:ln>
          <a:solidFill>
            <a:srgbClr val="9BC1B4"/>
          </a:solidFill>
        </a:ln>
      </dgm:spPr>
    </dgm:pt>
    <dgm:pt modelId="{F301FEA3-A8ED-4DD2-AAF5-9FB00BDD6BE3}" type="pres">
      <dgm:prSet presAssocID="{B7D2F0D5-B836-456F-892F-F39E65888DE6}" presName="sibTrans" presStyleLbl="sibTrans2D1" presStyleIdx="0" presStyleCnt="0"/>
      <dgm:spPr/>
    </dgm:pt>
    <dgm:pt modelId="{C0E1CA3B-2182-4F4F-B03F-BEE95E1F0C9E}" type="pres">
      <dgm:prSet presAssocID="{5B9BDB31-67D0-4F8E-B744-945F38228CA1}" presName="compNode" presStyleCnt="0"/>
      <dgm:spPr/>
    </dgm:pt>
    <dgm:pt modelId="{4EDA95A9-4B21-4419-9948-C43918E890E0}" type="pres">
      <dgm:prSet presAssocID="{5B9BDB31-67D0-4F8E-B744-945F38228CA1}" presName="node" presStyleLbl="node1" presStyleIdx="3" presStyleCnt="6">
        <dgm:presLayoutVars>
          <dgm:bulletEnabled val="1"/>
        </dgm:presLayoutVars>
      </dgm:prSet>
      <dgm:spPr/>
    </dgm:pt>
    <dgm:pt modelId="{CBF6F95E-3EC0-4A7A-B19B-D7E260E00581}" type="pres">
      <dgm:prSet presAssocID="{5B9BDB31-67D0-4F8E-B744-945F38228CA1}" presName="invisiNode" presStyleLbl="node1" presStyleIdx="3" presStyleCnt="6"/>
      <dgm:spPr/>
    </dgm:pt>
    <dgm:pt modelId="{3DA89191-F5B1-456C-8EB7-8183AD6DD0DF}" type="pres">
      <dgm:prSet presAssocID="{5B9BDB31-67D0-4F8E-B744-945F38228CA1}" presName="imagNode" presStyleLbl="fgImgPlace1" presStyleIdx="3" presStyleCnt="6"/>
      <dgm:spPr>
        <a:solidFill>
          <a:srgbClr val="FFFFCC">
            <a:alpha val="70000"/>
          </a:srgbClr>
        </a:solidFill>
        <a:ln>
          <a:solidFill>
            <a:srgbClr val="FFFFCC"/>
          </a:solidFill>
        </a:ln>
      </dgm:spPr>
    </dgm:pt>
    <dgm:pt modelId="{4B59E040-41D5-4C8D-B66C-5C25BBA0499E}" type="pres">
      <dgm:prSet presAssocID="{FEEF2D36-B4A6-4A9E-AC8A-F0B42A5E38A2}" presName="sibTrans" presStyleLbl="sibTrans2D1" presStyleIdx="0" presStyleCnt="0"/>
      <dgm:spPr/>
    </dgm:pt>
    <dgm:pt modelId="{7CBE1EE9-333A-4199-87A4-7B781FA3F6AF}" type="pres">
      <dgm:prSet presAssocID="{53828DEA-384B-43B6-9F4D-372901C641E6}" presName="compNode" presStyleCnt="0"/>
      <dgm:spPr/>
    </dgm:pt>
    <dgm:pt modelId="{4D065556-E026-448C-A85F-FB5644EAF83D}" type="pres">
      <dgm:prSet presAssocID="{53828DEA-384B-43B6-9F4D-372901C641E6}" presName="node" presStyleLbl="node1" presStyleIdx="4" presStyleCnt="6">
        <dgm:presLayoutVars>
          <dgm:bulletEnabled val="1"/>
        </dgm:presLayoutVars>
      </dgm:prSet>
      <dgm:spPr/>
    </dgm:pt>
    <dgm:pt modelId="{F73E7CC9-4CE8-4052-86C5-430ECF6CAE9A}" type="pres">
      <dgm:prSet presAssocID="{53828DEA-384B-43B6-9F4D-372901C641E6}" presName="invisiNode" presStyleLbl="node1" presStyleIdx="4" presStyleCnt="6"/>
      <dgm:spPr/>
    </dgm:pt>
    <dgm:pt modelId="{1832B6AC-65D4-4FBE-B5EE-D6CB87E1B8EE}" type="pres">
      <dgm:prSet presAssocID="{53828DEA-384B-43B6-9F4D-372901C641E6}" presName="imagNode" presStyleLbl="fgImgPlace1" presStyleIdx="4" presStyleCnt="6"/>
      <dgm:spPr>
        <a:solidFill>
          <a:srgbClr val="BDD7EE">
            <a:alpha val="70000"/>
          </a:srgbClr>
        </a:solidFill>
      </dgm:spPr>
    </dgm:pt>
    <dgm:pt modelId="{9A0DB106-6AD0-42FC-9273-C9417D4C3ED2}" type="pres">
      <dgm:prSet presAssocID="{D4127A9F-62C9-4939-8499-84F9320DB4F9}" presName="sibTrans" presStyleLbl="sibTrans2D1" presStyleIdx="0" presStyleCnt="0"/>
      <dgm:spPr/>
    </dgm:pt>
    <dgm:pt modelId="{5FB0ABA8-71CF-4F2A-85BD-6D19F8D251FC}" type="pres">
      <dgm:prSet presAssocID="{8E14CDEB-07C5-4FA8-A0AB-C6C3782970F1}" presName="compNode" presStyleCnt="0"/>
      <dgm:spPr/>
    </dgm:pt>
    <dgm:pt modelId="{9ACA9F13-1220-44E1-A6FC-2D0144D45A55}" type="pres">
      <dgm:prSet presAssocID="{8E14CDEB-07C5-4FA8-A0AB-C6C3782970F1}" presName="node" presStyleLbl="node1" presStyleIdx="5" presStyleCnt="6">
        <dgm:presLayoutVars>
          <dgm:bulletEnabled val="1"/>
        </dgm:presLayoutVars>
      </dgm:prSet>
      <dgm:spPr/>
    </dgm:pt>
    <dgm:pt modelId="{A0C8E6B1-C6B4-4FF7-82BE-B220233689EA}" type="pres">
      <dgm:prSet presAssocID="{8E14CDEB-07C5-4FA8-A0AB-C6C3782970F1}" presName="invisiNode" presStyleLbl="node1" presStyleIdx="5" presStyleCnt="6"/>
      <dgm:spPr/>
    </dgm:pt>
    <dgm:pt modelId="{A1EDD36D-55C5-45A8-A474-97243AD9F32A}" type="pres">
      <dgm:prSet presAssocID="{8E14CDEB-07C5-4FA8-A0AB-C6C3782970F1}" presName="imagNode" presStyleLbl="fgImgPlace1" presStyleIdx="5" presStyleCnt="6" custLinFactNeighborX="-2610" custLinFactNeighborY="-282"/>
      <dgm:spPr>
        <a:solidFill>
          <a:srgbClr val="FBE5D6">
            <a:alpha val="70000"/>
          </a:srgbClr>
        </a:solidFill>
        <a:ln>
          <a:solidFill>
            <a:srgbClr val="FFFFCC"/>
          </a:solidFill>
        </a:ln>
      </dgm:spPr>
    </dgm:pt>
  </dgm:ptLst>
  <dgm:cxnLst>
    <dgm:cxn modelId="{A9E21F15-2881-4389-AAC7-0DAB9CC43A66}" type="presOf" srcId="{D4127A9F-62C9-4939-8499-84F9320DB4F9}" destId="{9A0DB106-6AD0-42FC-9273-C9417D4C3ED2}" srcOrd="0" destOrd="0" presId="urn:microsoft.com/office/officeart/2005/8/layout/pList2"/>
    <dgm:cxn modelId="{3836F81E-5DEF-4015-A5D3-91DC03C86D2F}" type="presOf" srcId="{3874C5ED-B075-4C12-9155-3AA7302B1C79}" destId="{57491B24-1EF6-45AE-A56D-D63952708D34}" srcOrd="0" destOrd="0" presId="urn:microsoft.com/office/officeart/2005/8/layout/pList2"/>
    <dgm:cxn modelId="{A5CEC524-936F-4DDC-AE38-D57398F91909}" type="presOf" srcId="{8E14CDEB-07C5-4FA8-A0AB-C6C3782970F1}" destId="{9ACA9F13-1220-44E1-A6FC-2D0144D45A55}" srcOrd="0" destOrd="0" presId="urn:microsoft.com/office/officeart/2005/8/layout/pList2"/>
    <dgm:cxn modelId="{940AB226-7A1C-4EA7-B443-3D1B80E6CC63}" type="presOf" srcId="{FEEF2D36-B4A6-4A9E-AC8A-F0B42A5E38A2}" destId="{4B59E040-41D5-4C8D-B66C-5C25BBA0499E}" srcOrd="0" destOrd="0" presId="urn:microsoft.com/office/officeart/2005/8/layout/pList2"/>
    <dgm:cxn modelId="{64A5D239-AF66-4A67-BE69-8E1C9BDFDE36}" type="presOf" srcId="{75AF8E15-5398-47AC-AD47-123A88ABDC05}" destId="{9EC8BF88-891C-47AB-8A7C-892709F3DF17}" srcOrd="0" destOrd="0" presId="urn:microsoft.com/office/officeart/2005/8/layout/pList2"/>
    <dgm:cxn modelId="{DD07943A-D555-4273-8F85-97A3A73E909A}" srcId="{A7BA3684-5A5A-4CC8-BEC8-C71331751171}" destId="{658B5704-6329-42C7-AE6E-6E52F5F5B5BA}" srcOrd="1" destOrd="0" parTransId="{327DF401-423D-4EA4-BDBC-FE7EE80F0A9F}" sibTransId="{4B9E6DD4-0A3E-4CB3-9559-03ABE2B6AC39}"/>
    <dgm:cxn modelId="{B43E1E45-54AD-48F5-9638-77F775F6F7FF}" type="presOf" srcId="{5B9BDB31-67D0-4F8E-B744-945F38228CA1}" destId="{4EDA95A9-4B21-4419-9948-C43918E890E0}" srcOrd="0" destOrd="0" presId="urn:microsoft.com/office/officeart/2005/8/layout/pList2"/>
    <dgm:cxn modelId="{C866CC48-5694-4E30-9EBA-822799A1282F}" srcId="{A7BA3684-5A5A-4CC8-BEC8-C71331751171}" destId="{5B9BDB31-67D0-4F8E-B744-945F38228CA1}" srcOrd="3" destOrd="0" parTransId="{A456FA07-A295-42DF-A487-67964F0F298C}" sibTransId="{FEEF2D36-B4A6-4A9E-AC8A-F0B42A5E38A2}"/>
    <dgm:cxn modelId="{7E56CA56-D35A-458D-A89E-5A7CD8484306}" type="presOf" srcId="{A7BA3684-5A5A-4CC8-BEC8-C71331751171}" destId="{E7B9616F-F024-4BBD-BF5C-C3754993CAD6}" srcOrd="0" destOrd="0" presId="urn:microsoft.com/office/officeart/2005/8/layout/pList2"/>
    <dgm:cxn modelId="{1211DB7F-F028-4684-9F38-449D1F93AD95}" srcId="{A7BA3684-5A5A-4CC8-BEC8-C71331751171}" destId="{B0557F69-299A-4FF5-9220-74A7D29100B8}" srcOrd="0" destOrd="0" parTransId="{B1D116EA-77B9-4F80-9846-B08677EB8A52}" sibTransId="{75AF8E15-5398-47AC-AD47-123A88ABDC05}"/>
    <dgm:cxn modelId="{09E35A90-866D-44FE-B22A-4F3CE4C29110}" srcId="{A7BA3684-5A5A-4CC8-BEC8-C71331751171}" destId="{8E14CDEB-07C5-4FA8-A0AB-C6C3782970F1}" srcOrd="5" destOrd="0" parTransId="{8862BECA-54C1-4B5C-9EE1-3AA873B24CFE}" sibTransId="{C7742A78-381F-4801-8D03-FF06CDA7391A}"/>
    <dgm:cxn modelId="{786DB091-9C67-4A7F-B02C-2BC9B65A12CA}" type="presOf" srcId="{658B5704-6329-42C7-AE6E-6E52F5F5B5BA}" destId="{F9C7E624-3A49-4C53-9A94-9719AAA8BDAE}" srcOrd="0" destOrd="0" presId="urn:microsoft.com/office/officeart/2005/8/layout/pList2"/>
    <dgm:cxn modelId="{655B9798-E48B-4794-A8AC-D5D0408635B9}" type="presOf" srcId="{B0557F69-299A-4FF5-9220-74A7D29100B8}" destId="{E4C370A2-3739-4F92-8C7F-E89626750F94}" srcOrd="0" destOrd="0" presId="urn:microsoft.com/office/officeart/2005/8/layout/pList2"/>
    <dgm:cxn modelId="{72C0CDA4-456E-45BF-8CD5-FC00FBFE6328}" type="presOf" srcId="{53828DEA-384B-43B6-9F4D-372901C641E6}" destId="{4D065556-E026-448C-A85F-FB5644EAF83D}" srcOrd="0" destOrd="0" presId="urn:microsoft.com/office/officeart/2005/8/layout/pList2"/>
    <dgm:cxn modelId="{D3412CBD-6FF9-413C-B6B4-1B098BC787E9}" srcId="{A7BA3684-5A5A-4CC8-BEC8-C71331751171}" destId="{3874C5ED-B075-4C12-9155-3AA7302B1C79}" srcOrd="2" destOrd="0" parTransId="{8319E0E3-DFC2-4A88-AE9A-FA2C2875FF74}" sibTransId="{B7D2F0D5-B836-456F-892F-F39E65888DE6}"/>
    <dgm:cxn modelId="{88B84BC5-6BC2-4813-AD28-3D551B72C110}" srcId="{A7BA3684-5A5A-4CC8-BEC8-C71331751171}" destId="{53828DEA-384B-43B6-9F4D-372901C641E6}" srcOrd="4" destOrd="0" parTransId="{2E3643AD-048D-4865-A68E-099BC9741005}" sibTransId="{D4127A9F-62C9-4939-8499-84F9320DB4F9}"/>
    <dgm:cxn modelId="{1F61AACD-C1D2-4AAA-AD28-53C3784B9131}" type="presOf" srcId="{4B9E6DD4-0A3E-4CB3-9559-03ABE2B6AC39}" destId="{ACD5DC0C-F782-420C-9097-ACA3C07E9B97}" srcOrd="0" destOrd="0" presId="urn:microsoft.com/office/officeart/2005/8/layout/pList2"/>
    <dgm:cxn modelId="{419A95F5-7AD0-4321-8416-A13C43CE9D2A}" type="presOf" srcId="{B7D2F0D5-B836-456F-892F-F39E65888DE6}" destId="{F301FEA3-A8ED-4DD2-AAF5-9FB00BDD6BE3}" srcOrd="0" destOrd="0" presId="urn:microsoft.com/office/officeart/2005/8/layout/pList2"/>
    <dgm:cxn modelId="{44422804-F401-41D7-923A-65B6E9A635EE}" type="presParOf" srcId="{E7B9616F-F024-4BBD-BF5C-C3754993CAD6}" destId="{104E25BA-5AC2-4B32-9AFD-8B9FDBAE2691}" srcOrd="0" destOrd="0" presId="urn:microsoft.com/office/officeart/2005/8/layout/pList2"/>
    <dgm:cxn modelId="{27D644CE-783A-4509-8399-75FD1CE33FD4}" type="presParOf" srcId="{E7B9616F-F024-4BBD-BF5C-C3754993CAD6}" destId="{4474858D-E790-4045-B5CE-BA2C3D845011}" srcOrd="1" destOrd="0" presId="urn:microsoft.com/office/officeart/2005/8/layout/pList2"/>
    <dgm:cxn modelId="{A5402EA1-4491-48CA-88BD-7AC462177C45}" type="presParOf" srcId="{4474858D-E790-4045-B5CE-BA2C3D845011}" destId="{CE04B1A0-7FAA-4F43-8A3D-FDB2A70CD33B}" srcOrd="0" destOrd="0" presId="urn:microsoft.com/office/officeart/2005/8/layout/pList2"/>
    <dgm:cxn modelId="{FC5EA8BC-0097-4CC3-9783-52600230A633}" type="presParOf" srcId="{CE04B1A0-7FAA-4F43-8A3D-FDB2A70CD33B}" destId="{E4C370A2-3739-4F92-8C7F-E89626750F94}" srcOrd="0" destOrd="0" presId="urn:microsoft.com/office/officeart/2005/8/layout/pList2"/>
    <dgm:cxn modelId="{794F05DF-FAFA-4167-A47A-42A369E6F601}" type="presParOf" srcId="{CE04B1A0-7FAA-4F43-8A3D-FDB2A70CD33B}" destId="{1FF29137-7DB2-4C21-B56B-18E66FB06AF6}" srcOrd="1" destOrd="0" presId="urn:microsoft.com/office/officeart/2005/8/layout/pList2"/>
    <dgm:cxn modelId="{9B1FB73C-1C0B-4A7B-A77B-C9AFB068A497}" type="presParOf" srcId="{CE04B1A0-7FAA-4F43-8A3D-FDB2A70CD33B}" destId="{73FB59F9-5C14-4E5C-BB61-4CC8746271F3}" srcOrd="2" destOrd="0" presId="urn:microsoft.com/office/officeart/2005/8/layout/pList2"/>
    <dgm:cxn modelId="{DFAF123C-45B1-4E7E-98C6-489ACE2BA1EE}" type="presParOf" srcId="{4474858D-E790-4045-B5CE-BA2C3D845011}" destId="{9EC8BF88-891C-47AB-8A7C-892709F3DF17}" srcOrd="1" destOrd="0" presId="urn:microsoft.com/office/officeart/2005/8/layout/pList2"/>
    <dgm:cxn modelId="{3D226FC7-8A10-4E17-904F-35ECF51C2FC2}" type="presParOf" srcId="{4474858D-E790-4045-B5CE-BA2C3D845011}" destId="{811B447A-7B1B-49BD-9879-AD81BEC93EC8}" srcOrd="2" destOrd="0" presId="urn:microsoft.com/office/officeart/2005/8/layout/pList2"/>
    <dgm:cxn modelId="{86A98645-3589-4061-AB0C-50BDBD0A2158}" type="presParOf" srcId="{811B447A-7B1B-49BD-9879-AD81BEC93EC8}" destId="{F9C7E624-3A49-4C53-9A94-9719AAA8BDAE}" srcOrd="0" destOrd="0" presId="urn:microsoft.com/office/officeart/2005/8/layout/pList2"/>
    <dgm:cxn modelId="{541A097D-35B5-4125-A748-EE183BAECA49}" type="presParOf" srcId="{811B447A-7B1B-49BD-9879-AD81BEC93EC8}" destId="{501B18C9-0C1B-4481-990D-6DF2A668357C}" srcOrd="1" destOrd="0" presId="urn:microsoft.com/office/officeart/2005/8/layout/pList2"/>
    <dgm:cxn modelId="{918B0ACB-3A88-4A8A-9B21-A4B6FB921EA4}" type="presParOf" srcId="{811B447A-7B1B-49BD-9879-AD81BEC93EC8}" destId="{B3DFAB9E-2F95-4F70-BC45-A5FC23D72E8F}" srcOrd="2" destOrd="0" presId="urn:microsoft.com/office/officeart/2005/8/layout/pList2"/>
    <dgm:cxn modelId="{BAF53BB6-0BC8-4DDC-B461-E0F5D4096D1D}" type="presParOf" srcId="{4474858D-E790-4045-B5CE-BA2C3D845011}" destId="{ACD5DC0C-F782-420C-9097-ACA3C07E9B97}" srcOrd="3" destOrd="0" presId="urn:microsoft.com/office/officeart/2005/8/layout/pList2"/>
    <dgm:cxn modelId="{052DFA58-3AF2-4077-99FB-8CFDE568C840}" type="presParOf" srcId="{4474858D-E790-4045-B5CE-BA2C3D845011}" destId="{4914B9A8-AF67-4F1A-A682-BE4F2960D769}" srcOrd="4" destOrd="0" presId="urn:microsoft.com/office/officeart/2005/8/layout/pList2"/>
    <dgm:cxn modelId="{3A1289F4-2F4C-411E-91C9-691702428797}" type="presParOf" srcId="{4914B9A8-AF67-4F1A-A682-BE4F2960D769}" destId="{57491B24-1EF6-45AE-A56D-D63952708D34}" srcOrd="0" destOrd="0" presId="urn:microsoft.com/office/officeart/2005/8/layout/pList2"/>
    <dgm:cxn modelId="{77A603D6-A1CD-4E63-9E3A-F68F73F89ED6}" type="presParOf" srcId="{4914B9A8-AF67-4F1A-A682-BE4F2960D769}" destId="{05A0FBAD-3F02-493C-AAB5-0504F6AB46DA}" srcOrd="1" destOrd="0" presId="urn:microsoft.com/office/officeart/2005/8/layout/pList2"/>
    <dgm:cxn modelId="{996C1080-7EFE-432E-BF6E-0BC5EC351EC4}" type="presParOf" srcId="{4914B9A8-AF67-4F1A-A682-BE4F2960D769}" destId="{5B34E778-26AD-4F3A-ACBC-8E48AFB3F71B}" srcOrd="2" destOrd="0" presId="urn:microsoft.com/office/officeart/2005/8/layout/pList2"/>
    <dgm:cxn modelId="{76785069-618B-4252-99FE-9600DB814007}" type="presParOf" srcId="{4474858D-E790-4045-B5CE-BA2C3D845011}" destId="{F301FEA3-A8ED-4DD2-AAF5-9FB00BDD6BE3}" srcOrd="5" destOrd="0" presId="urn:microsoft.com/office/officeart/2005/8/layout/pList2"/>
    <dgm:cxn modelId="{9CC81DC7-625D-4CA1-A196-18D314ABEFFE}" type="presParOf" srcId="{4474858D-E790-4045-B5CE-BA2C3D845011}" destId="{C0E1CA3B-2182-4F4F-B03F-BEE95E1F0C9E}" srcOrd="6" destOrd="0" presId="urn:microsoft.com/office/officeart/2005/8/layout/pList2"/>
    <dgm:cxn modelId="{7254325F-55EA-4FB6-BEBC-06FF8FEAB27E}" type="presParOf" srcId="{C0E1CA3B-2182-4F4F-B03F-BEE95E1F0C9E}" destId="{4EDA95A9-4B21-4419-9948-C43918E890E0}" srcOrd="0" destOrd="0" presId="urn:microsoft.com/office/officeart/2005/8/layout/pList2"/>
    <dgm:cxn modelId="{5E9014E9-1C12-4FEA-9FAD-56B8CC67AD41}" type="presParOf" srcId="{C0E1CA3B-2182-4F4F-B03F-BEE95E1F0C9E}" destId="{CBF6F95E-3EC0-4A7A-B19B-D7E260E00581}" srcOrd="1" destOrd="0" presId="urn:microsoft.com/office/officeart/2005/8/layout/pList2"/>
    <dgm:cxn modelId="{13E2DEBE-5DB2-4B00-814D-03F46B668908}" type="presParOf" srcId="{C0E1CA3B-2182-4F4F-B03F-BEE95E1F0C9E}" destId="{3DA89191-F5B1-456C-8EB7-8183AD6DD0DF}" srcOrd="2" destOrd="0" presId="urn:microsoft.com/office/officeart/2005/8/layout/pList2"/>
    <dgm:cxn modelId="{341A21E5-7567-40A0-8590-DD88F74B3A95}" type="presParOf" srcId="{4474858D-E790-4045-B5CE-BA2C3D845011}" destId="{4B59E040-41D5-4C8D-B66C-5C25BBA0499E}" srcOrd="7" destOrd="0" presId="urn:microsoft.com/office/officeart/2005/8/layout/pList2"/>
    <dgm:cxn modelId="{3BF639FF-B38C-4379-AA06-82F5FCF692C2}" type="presParOf" srcId="{4474858D-E790-4045-B5CE-BA2C3D845011}" destId="{7CBE1EE9-333A-4199-87A4-7B781FA3F6AF}" srcOrd="8" destOrd="0" presId="urn:microsoft.com/office/officeart/2005/8/layout/pList2"/>
    <dgm:cxn modelId="{7AA38FA7-1C68-44EF-A9EA-D6D1AFBEED6C}" type="presParOf" srcId="{7CBE1EE9-333A-4199-87A4-7B781FA3F6AF}" destId="{4D065556-E026-448C-A85F-FB5644EAF83D}" srcOrd="0" destOrd="0" presId="urn:microsoft.com/office/officeart/2005/8/layout/pList2"/>
    <dgm:cxn modelId="{546987AD-811A-45CD-B5DD-126C1A5CC2C2}" type="presParOf" srcId="{7CBE1EE9-333A-4199-87A4-7B781FA3F6AF}" destId="{F73E7CC9-4CE8-4052-86C5-430ECF6CAE9A}" srcOrd="1" destOrd="0" presId="urn:microsoft.com/office/officeart/2005/8/layout/pList2"/>
    <dgm:cxn modelId="{CB05A0F1-4E8E-4CB9-A0F7-7352153C792D}" type="presParOf" srcId="{7CBE1EE9-333A-4199-87A4-7B781FA3F6AF}" destId="{1832B6AC-65D4-4FBE-B5EE-D6CB87E1B8EE}" srcOrd="2" destOrd="0" presId="urn:microsoft.com/office/officeart/2005/8/layout/pList2"/>
    <dgm:cxn modelId="{466D3574-A0C4-4660-89B5-25243083303C}" type="presParOf" srcId="{4474858D-E790-4045-B5CE-BA2C3D845011}" destId="{9A0DB106-6AD0-42FC-9273-C9417D4C3ED2}" srcOrd="9" destOrd="0" presId="urn:microsoft.com/office/officeart/2005/8/layout/pList2"/>
    <dgm:cxn modelId="{46EB1A3C-6F88-471B-B928-E60880C8FC80}" type="presParOf" srcId="{4474858D-E790-4045-B5CE-BA2C3D845011}" destId="{5FB0ABA8-71CF-4F2A-85BD-6D19F8D251FC}" srcOrd="10" destOrd="0" presId="urn:microsoft.com/office/officeart/2005/8/layout/pList2"/>
    <dgm:cxn modelId="{7D18C11B-B2F2-4A04-A6A0-FFFFF3BAFC61}" type="presParOf" srcId="{5FB0ABA8-71CF-4F2A-85BD-6D19F8D251FC}" destId="{9ACA9F13-1220-44E1-A6FC-2D0144D45A55}" srcOrd="0" destOrd="0" presId="urn:microsoft.com/office/officeart/2005/8/layout/pList2"/>
    <dgm:cxn modelId="{EE3D9C2D-206B-47B5-9D59-FAFEA5029645}" type="presParOf" srcId="{5FB0ABA8-71CF-4F2A-85BD-6D19F8D251FC}" destId="{A0C8E6B1-C6B4-4FF7-82BE-B220233689EA}" srcOrd="1" destOrd="0" presId="urn:microsoft.com/office/officeart/2005/8/layout/pList2"/>
    <dgm:cxn modelId="{C7FE554F-DC7C-418C-BE94-663116157FD4}" type="presParOf" srcId="{5FB0ABA8-71CF-4F2A-85BD-6D19F8D251FC}" destId="{A1EDD36D-55C5-45A8-A474-97243AD9F3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A3684-5A5A-4CC8-BEC8-C71331751171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658B5704-6329-42C7-AE6E-6E52F5F5B5BA}">
      <dgm:prSet phldrT="[نص]" custT="1"/>
      <dgm:spPr>
        <a:solidFill>
          <a:srgbClr val="FEC3C5"/>
        </a:solidFill>
        <a:ln>
          <a:solidFill>
            <a:srgbClr val="FEC3C5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27DF401-423D-4EA4-BDBC-FE7EE80F0A9F}" type="par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4B9E6DD4-0A3E-4CB3-9559-03ABE2B6AC39}" type="sib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3874C5ED-B075-4C12-9155-3AA7302B1C79}">
      <dgm:prSet phldrT="[نص]" custT="1"/>
      <dgm:spPr>
        <a:solidFill>
          <a:srgbClr val="9BC1B4"/>
        </a:solidFill>
        <a:ln>
          <a:solidFill>
            <a:srgbClr val="9BC1B4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319E0E3-DFC2-4A88-AE9A-FA2C2875FF74}" type="par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B7D2F0D5-B836-456F-892F-F39E65888DE6}" type="sib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8E14CDEB-07C5-4FA8-A0AB-C6C3782970F1}">
      <dgm:prSet phldrT="[نص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8862BECA-54C1-4B5C-9EE1-3AA873B24CFE}" type="par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C7742A78-381F-4801-8D03-FF06CDA7391A}" type="sib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5B9BDB31-67D0-4F8E-B744-945F38228CA1}">
      <dgm:prSet phldrT="[نص]" custT="1"/>
      <dgm:spPr>
        <a:solidFill>
          <a:srgbClr val="FFFFCC"/>
        </a:solidFill>
        <a:ln>
          <a:solidFill>
            <a:srgbClr val="FFFFCC"/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A456FA07-A295-42DF-A487-67964F0F298C}" type="parTrans" cxnId="{C866CC48-5694-4E30-9EBA-822799A1282F}">
      <dgm:prSet/>
      <dgm:spPr/>
      <dgm:t>
        <a:bodyPr/>
        <a:lstStyle/>
        <a:p>
          <a:pPr rtl="1"/>
          <a:endParaRPr lang="ar-SA"/>
        </a:p>
      </dgm:t>
    </dgm:pt>
    <dgm:pt modelId="{FEEF2D36-B4A6-4A9E-AC8A-F0B42A5E38A2}" type="sibTrans" cxnId="{C866CC48-5694-4E30-9EBA-822799A1282F}">
      <dgm:prSet/>
      <dgm:spPr/>
      <dgm:t>
        <a:bodyPr/>
        <a:lstStyle/>
        <a:p>
          <a:pPr rtl="1"/>
          <a:endParaRPr lang="ar-SA"/>
        </a:p>
      </dgm:t>
    </dgm:pt>
    <dgm:pt modelId="{53828DEA-384B-43B6-9F4D-372901C641E6}">
      <dgm:prSet phldrT="[نص]" custT="1"/>
      <dgm:spPr>
        <a:solidFill>
          <a:srgbClr val="BDD7EE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2E3643AD-048D-4865-A68E-099BC9741005}" type="parTrans" cxnId="{88B84BC5-6BC2-4813-AD28-3D551B72C110}">
      <dgm:prSet/>
      <dgm:spPr/>
      <dgm:t>
        <a:bodyPr/>
        <a:lstStyle/>
        <a:p>
          <a:pPr rtl="1"/>
          <a:endParaRPr lang="ar-SA"/>
        </a:p>
      </dgm:t>
    </dgm:pt>
    <dgm:pt modelId="{D4127A9F-62C9-4939-8499-84F9320DB4F9}" type="sibTrans" cxnId="{88B84BC5-6BC2-4813-AD28-3D551B72C110}">
      <dgm:prSet/>
      <dgm:spPr/>
      <dgm:t>
        <a:bodyPr/>
        <a:lstStyle/>
        <a:p>
          <a:pPr rtl="1"/>
          <a:endParaRPr lang="ar-SA"/>
        </a:p>
      </dgm:t>
    </dgm:pt>
    <dgm:pt modelId="{E7B9616F-F024-4BBD-BF5C-C3754993CAD6}" type="pres">
      <dgm:prSet presAssocID="{A7BA3684-5A5A-4CC8-BEC8-C71331751171}" presName="Name0" presStyleCnt="0">
        <dgm:presLayoutVars>
          <dgm:dir/>
          <dgm:resizeHandles val="exact"/>
        </dgm:presLayoutVars>
      </dgm:prSet>
      <dgm:spPr/>
    </dgm:pt>
    <dgm:pt modelId="{104E25BA-5AC2-4B32-9AFD-8B9FDBAE2691}" type="pres">
      <dgm:prSet presAssocID="{A7BA3684-5A5A-4CC8-BEC8-C71331751171}" presName="bkgdShp" presStyleLbl="alignAccFollowNode1" presStyleIdx="0" presStyleCnt="1" custLinFactNeighborX="135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4474858D-E790-4045-B5CE-BA2C3D845011}" type="pres">
      <dgm:prSet presAssocID="{A7BA3684-5A5A-4CC8-BEC8-C71331751171}" presName="linComp" presStyleCnt="0"/>
      <dgm:spPr/>
    </dgm:pt>
    <dgm:pt modelId="{811B447A-7B1B-49BD-9879-AD81BEC93EC8}" type="pres">
      <dgm:prSet presAssocID="{658B5704-6329-42C7-AE6E-6E52F5F5B5BA}" presName="compNode" presStyleCnt="0"/>
      <dgm:spPr/>
    </dgm:pt>
    <dgm:pt modelId="{F9C7E624-3A49-4C53-9A94-9719AAA8BDAE}" type="pres">
      <dgm:prSet presAssocID="{658B5704-6329-42C7-AE6E-6E52F5F5B5BA}" presName="node" presStyleLbl="node1" presStyleIdx="0" presStyleCnt="5">
        <dgm:presLayoutVars>
          <dgm:bulletEnabled val="1"/>
        </dgm:presLayoutVars>
      </dgm:prSet>
      <dgm:spPr/>
    </dgm:pt>
    <dgm:pt modelId="{501B18C9-0C1B-4481-990D-6DF2A668357C}" type="pres">
      <dgm:prSet presAssocID="{658B5704-6329-42C7-AE6E-6E52F5F5B5BA}" presName="invisiNode" presStyleLbl="node1" presStyleIdx="0" presStyleCnt="5"/>
      <dgm:spPr/>
    </dgm:pt>
    <dgm:pt modelId="{B3DFAB9E-2F95-4F70-BC45-A5FC23D72E8F}" type="pres">
      <dgm:prSet presAssocID="{658B5704-6329-42C7-AE6E-6E52F5F5B5BA}" presName="imagNode" presStyleLbl="fgImgPlace1" presStyleIdx="0" presStyleCnt="5"/>
      <dgm:spPr>
        <a:solidFill>
          <a:srgbClr val="FEC3C5">
            <a:alpha val="70000"/>
          </a:srgbClr>
        </a:solidFill>
        <a:ln>
          <a:solidFill>
            <a:srgbClr val="FEC3C5"/>
          </a:solidFill>
        </a:ln>
      </dgm:spPr>
    </dgm:pt>
    <dgm:pt modelId="{ACD5DC0C-F782-420C-9097-ACA3C07E9B97}" type="pres">
      <dgm:prSet presAssocID="{4B9E6DD4-0A3E-4CB3-9559-03ABE2B6AC39}" presName="sibTrans" presStyleLbl="sibTrans2D1" presStyleIdx="0" presStyleCnt="0"/>
      <dgm:spPr/>
    </dgm:pt>
    <dgm:pt modelId="{4914B9A8-AF67-4F1A-A682-BE4F2960D769}" type="pres">
      <dgm:prSet presAssocID="{3874C5ED-B075-4C12-9155-3AA7302B1C79}" presName="compNode" presStyleCnt="0"/>
      <dgm:spPr/>
    </dgm:pt>
    <dgm:pt modelId="{57491B24-1EF6-45AE-A56D-D63952708D34}" type="pres">
      <dgm:prSet presAssocID="{3874C5ED-B075-4C12-9155-3AA7302B1C79}" presName="node" presStyleLbl="node1" presStyleIdx="1" presStyleCnt="5">
        <dgm:presLayoutVars>
          <dgm:bulletEnabled val="1"/>
        </dgm:presLayoutVars>
      </dgm:prSet>
      <dgm:spPr/>
    </dgm:pt>
    <dgm:pt modelId="{05A0FBAD-3F02-493C-AAB5-0504F6AB46DA}" type="pres">
      <dgm:prSet presAssocID="{3874C5ED-B075-4C12-9155-3AA7302B1C79}" presName="invisiNode" presStyleLbl="node1" presStyleIdx="1" presStyleCnt="5"/>
      <dgm:spPr/>
    </dgm:pt>
    <dgm:pt modelId="{5B34E778-26AD-4F3A-ACBC-8E48AFB3F71B}" type="pres">
      <dgm:prSet presAssocID="{3874C5ED-B075-4C12-9155-3AA7302B1C79}" presName="imagNode" presStyleLbl="fgImgPlace1" presStyleIdx="1" presStyleCnt="5"/>
      <dgm:spPr>
        <a:solidFill>
          <a:srgbClr val="9BC1B4">
            <a:alpha val="70000"/>
          </a:srgbClr>
        </a:solidFill>
        <a:ln>
          <a:solidFill>
            <a:srgbClr val="9BC1B4"/>
          </a:solidFill>
        </a:ln>
      </dgm:spPr>
    </dgm:pt>
    <dgm:pt modelId="{F301FEA3-A8ED-4DD2-AAF5-9FB00BDD6BE3}" type="pres">
      <dgm:prSet presAssocID="{B7D2F0D5-B836-456F-892F-F39E65888DE6}" presName="sibTrans" presStyleLbl="sibTrans2D1" presStyleIdx="0" presStyleCnt="0"/>
      <dgm:spPr/>
    </dgm:pt>
    <dgm:pt modelId="{C0E1CA3B-2182-4F4F-B03F-BEE95E1F0C9E}" type="pres">
      <dgm:prSet presAssocID="{5B9BDB31-67D0-4F8E-B744-945F38228CA1}" presName="compNode" presStyleCnt="0"/>
      <dgm:spPr/>
    </dgm:pt>
    <dgm:pt modelId="{4EDA95A9-4B21-4419-9948-C43918E890E0}" type="pres">
      <dgm:prSet presAssocID="{5B9BDB31-67D0-4F8E-B744-945F38228CA1}" presName="node" presStyleLbl="node1" presStyleIdx="2" presStyleCnt="5">
        <dgm:presLayoutVars>
          <dgm:bulletEnabled val="1"/>
        </dgm:presLayoutVars>
      </dgm:prSet>
      <dgm:spPr/>
    </dgm:pt>
    <dgm:pt modelId="{CBF6F95E-3EC0-4A7A-B19B-D7E260E00581}" type="pres">
      <dgm:prSet presAssocID="{5B9BDB31-67D0-4F8E-B744-945F38228CA1}" presName="invisiNode" presStyleLbl="node1" presStyleIdx="2" presStyleCnt="5"/>
      <dgm:spPr/>
    </dgm:pt>
    <dgm:pt modelId="{3DA89191-F5B1-456C-8EB7-8183AD6DD0DF}" type="pres">
      <dgm:prSet presAssocID="{5B9BDB31-67D0-4F8E-B744-945F38228CA1}" presName="imagNode" presStyleLbl="fgImgPlace1" presStyleIdx="2" presStyleCnt="5"/>
      <dgm:spPr>
        <a:solidFill>
          <a:srgbClr val="FFFFCC">
            <a:alpha val="70000"/>
          </a:srgbClr>
        </a:solidFill>
        <a:ln>
          <a:solidFill>
            <a:srgbClr val="FFFFCC"/>
          </a:solidFill>
        </a:ln>
      </dgm:spPr>
    </dgm:pt>
    <dgm:pt modelId="{4B59E040-41D5-4C8D-B66C-5C25BBA0499E}" type="pres">
      <dgm:prSet presAssocID="{FEEF2D36-B4A6-4A9E-AC8A-F0B42A5E38A2}" presName="sibTrans" presStyleLbl="sibTrans2D1" presStyleIdx="0" presStyleCnt="0"/>
      <dgm:spPr/>
    </dgm:pt>
    <dgm:pt modelId="{7CBE1EE9-333A-4199-87A4-7B781FA3F6AF}" type="pres">
      <dgm:prSet presAssocID="{53828DEA-384B-43B6-9F4D-372901C641E6}" presName="compNode" presStyleCnt="0"/>
      <dgm:spPr/>
    </dgm:pt>
    <dgm:pt modelId="{4D065556-E026-448C-A85F-FB5644EAF83D}" type="pres">
      <dgm:prSet presAssocID="{53828DEA-384B-43B6-9F4D-372901C641E6}" presName="node" presStyleLbl="node1" presStyleIdx="3" presStyleCnt="5">
        <dgm:presLayoutVars>
          <dgm:bulletEnabled val="1"/>
        </dgm:presLayoutVars>
      </dgm:prSet>
      <dgm:spPr/>
    </dgm:pt>
    <dgm:pt modelId="{F73E7CC9-4CE8-4052-86C5-430ECF6CAE9A}" type="pres">
      <dgm:prSet presAssocID="{53828DEA-384B-43B6-9F4D-372901C641E6}" presName="invisiNode" presStyleLbl="node1" presStyleIdx="3" presStyleCnt="5"/>
      <dgm:spPr/>
    </dgm:pt>
    <dgm:pt modelId="{1832B6AC-65D4-4FBE-B5EE-D6CB87E1B8EE}" type="pres">
      <dgm:prSet presAssocID="{53828DEA-384B-43B6-9F4D-372901C641E6}" presName="imagNode" presStyleLbl="fgImgPlace1" presStyleIdx="3" presStyleCnt="5"/>
      <dgm:spPr>
        <a:solidFill>
          <a:srgbClr val="BDD7EE">
            <a:alpha val="70000"/>
          </a:srgbClr>
        </a:solidFill>
      </dgm:spPr>
    </dgm:pt>
    <dgm:pt modelId="{9A0DB106-6AD0-42FC-9273-C9417D4C3ED2}" type="pres">
      <dgm:prSet presAssocID="{D4127A9F-62C9-4939-8499-84F9320DB4F9}" presName="sibTrans" presStyleLbl="sibTrans2D1" presStyleIdx="0" presStyleCnt="0"/>
      <dgm:spPr/>
    </dgm:pt>
    <dgm:pt modelId="{5FB0ABA8-71CF-4F2A-85BD-6D19F8D251FC}" type="pres">
      <dgm:prSet presAssocID="{8E14CDEB-07C5-4FA8-A0AB-C6C3782970F1}" presName="compNode" presStyleCnt="0"/>
      <dgm:spPr/>
    </dgm:pt>
    <dgm:pt modelId="{9ACA9F13-1220-44E1-A6FC-2D0144D45A55}" type="pres">
      <dgm:prSet presAssocID="{8E14CDEB-07C5-4FA8-A0AB-C6C3782970F1}" presName="node" presStyleLbl="node1" presStyleIdx="4" presStyleCnt="5">
        <dgm:presLayoutVars>
          <dgm:bulletEnabled val="1"/>
        </dgm:presLayoutVars>
      </dgm:prSet>
      <dgm:spPr/>
    </dgm:pt>
    <dgm:pt modelId="{A0C8E6B1-C6B4-4FF7-82BE-B220233689EA}" type="pres">
      <dgm:prSet presAssocID="{8E14CDEB-07C5-4FA8-A0AB-C6C3782970F1}" presName="invisiNode" presStyleLbl="node1" presStyleIdx="4" presStyleCnt="5"/>
      <dgm:spPr/>
    </dgm:pt>
    <dgm:pt modelId="{A1EDD36D-55C5-45A8-A474-97243AD9F32A}" type="pres">
      <dgm:prSet presAssocID="{8E14CDEB-07C5-4FA8-A0AB-C6C3782970F1}" presName="imagNode" presStyleLbl="fgImgPlace1" presStyleIdx="4" presStyleCnt="5" custLinFactNeighborX="-2610" custLinFactNeighborY="-282"/>
      <dgm:spPr>
        <a:solidFill>
          <a:srgbClr val="FBE5D6">
            <a:alpha val="70000"/>
          </a:srgbClr>
        </a:solidFill>
        <a:ln>
          <a:solidFill>
            <a:srgbClr val="FFFFCC"/>
          </a:solidFill>
        </a:ln>
      </dgm:spPr>
    </dgm:pt>
  </dgm:ptLst>
  <dgm:cxnLst>
    <dgm:cxn modelId="{A9E21F15-2881-4389-AAC7-0DAB9CC43A66}" type="presOf" srcId="{D4127A9F-62C9-4939-8499-84F9320DB4F9}" destId="{9A0DB106-6AD0-42FC-9273-C9417D4C3ED2}" srcOrd="0" destOrd="0" presId="urn:microsoft.com/office/officeart/2005/8/layout/pList2"/>
    <dgm:cxn modelId="{3836F81E-5DEF-4015-A5D3-91DC03C86D2F}" type="presOf" srcId="{3874C5ED-B075-4C12-9155-3AA7302B1C79}" destId="{57491B24-1EF6-45AE-A56D-D63952708D34}" srcOrd="0" destOrd="0" presId="urn:microsoft.com/office/officeart/2005/8/layout/pList2"/>
    <dgm:cxn modelId="{A5CEC524-936F-4DDC-AE38-D57398F91909}" type="presOf" srcId="{8E14CDEB-07C5-4FA8-A0AB-C6C3782970F1}" destId="{9ACA9F13-1220-44E1-A6FC-2D0144D45A55}" srcOrd="0" destOrd="0" presId="urn:microsoft.com/office/officeart/2005/8/layout/pList2"/>
    <dgm:cxn modelId="{940AB226-7A1C-4EA7-B443-3D1B80E6CC63}" type="presOf" srcId="{FEEF2D36-B4A6-4A9E-AC8A-F0B42A5E38A2}" destId="{4B59E040-41D5-4C8D-B66C-5C25BBA0499E}" srcOrd="0" destOrd="0" presId="urn:microsoft.com/office/officeart/2005/8/layout/pList2"/>
    <dgm:cxn modelId="{DD07943A-D555-4273-8F85-97A3A73E909A}" srcId="{A7BA3684-5A5A-4CC8-BEC8-C71331751171}" destId="{658B5704-6329-42C7-AE6E-6E52F5F5B5BA}" srcOrd="0" destOrd="0" parTransId="{327DF401-423D-4EA4-BDBC-FE7EE80F0A9F}" sibTransId="{4B9E6DD4-0A3E-4CB3-9559-03ABE2B6AC39}"/>
    <dgm:cxn modelId="{B43E1E45-54AD-48F5-9638-77F775F6F7FF}" type="presOf" srcId="{5B9BDB31-67D0-4F8E-B744-945F38228CA1}" destId="{4EDA95A9-4B21-4419-9948-C43918E890E0}" srcOrd="0" destOrd="0" presId="urn:microsoft.com/office/officeart/2005/8/layout/pList2"/>
    <dgm:cxn modelId="{C866CC48-5694-4E30-9EBA-822799A1282F}" srcId="{A7BA3684-5A5A-4CC8-BEC8-C71331751171}" destId="{5B9BDB31-67D0-4F8E-B744-945F38228CA1}" srcOrd="2" destOrd="0" parTransId="{A456FA07-A295-42DF-A487-67964F0F298C}" sibTransId="{FEEF2D36-B4A6-4A9E-AC8A-F0B42A5E38A2}"/>
    <dgm:cxn modelId="{7E56CA56-D35A-458D-A89E-5A7CD8484306}" type="presOf" srcId="{A7BA3684-5A5A-4CC8-BEC8-C71331751171}" destId="{E7B9616F-F024-4BBD-BF5C-C3754993CAD6}" srcOrd="0" destOrd="0" presId="urn:microsoft.com/office/officeart/2005/8/layout/pList2"/>
    <dgm:cxn modelId="{09E35A90-866D-44FE-B22A-4F3CE4C29110}" srcId="{A7BA3684-5A5A-4CC8-BEC8-C71331751171}" destId="{8E14CDEB-07C5-4FA8-A0AB-C6C3782970F1}" srcOrd="4" destOrd="0" parTransId="{8862BECA-54C1-4B5C-9EE1-3AA873B24CFE}" sibTransId="{C7742A78-381F-4801-8D03-FF06CDA7391A}"/>
    <dgm:cxn modelId="{786DB091-9C67-4A7F-B02C-2BC9B65A12CA}" type="presOf" srcId="{658B5704-6329-42C7-AE6E-6E52F5F5B5BA}" destId="{F9C7E624-3A49-4C53-9A94-9719AAA8BDAE}" srcOrd="0" destOrd="0" presId="urn:microsoft.com/office/officeart/2005/8/layout/pList2"/>
    <dgm:cxn modelId="{72C0CDA4-456E-45BF-8CD5-FC00FBFE6328}" type="presOf" srcId="{53828DEA-384B-43B6-9F4D-372901C641E6}" destId="{4D065556-E026-448C-A85F-FB5644EAF83D}" srcOrd="0" destOrd="0" presId="urn:microsoft.com/office/officeart/2005/8/layout/pList2"/>
    <dgm:cxn modelId="{D3412CBD-6FF9-413C-B6B4-1B098BC787E9}" srcId="{A7BA3684-5A5A-4CC8-BEC8-C71331751171}" destId="{3874C5ED-B075-4C12-9155-3AA7302B1C79}" srcOrd="1" destOrd="0" parTransId="{8319E0E3-DFC2-4A88-AE9A-FA2C2875FF74}" sibTransId="{B7D2F0D5-B836-456F-892F-F39E65888DE6}"/>
    <dgm:cxn modelId="{88B84BC5-6BC2-4813-AD28-3D551B72C110}" srcId="{A7BA3684-5A5A-4CC8-BEC8-C71331751171}" destId="{53828DEA-384B-43B6-9F4D-372901C641E6}" srcOrd="3" destOrd="0" parTransId="{2E3643AD-048D-4865-A68E-099BC9741005}" sibTransId="{D4127A9F-62C9-4939-8499-84F9320DB4F9}"/>
    <dgm:cxn modelId="{1F61AACD-C1D2-4AAA-AD28-53C3784B9131}" type="presOf" srcId="{4B9E6DD4-0A3E-4CB3-9559-03ABE2B6AC39}" destId="{ACD5DC0C-F782-420C-9097-ACA3C07E9B97}" srcOrd="0" destOrd="0" presId="urn:microsoft.com/office/officeart/2005/8/layout/pList2"/>
    <dgm:cxn modelId="{419A95F5-7AD0-4321-8416-A13C43CE9D2A}" type="presOf" srcId="{B7D2F0D5-B836-456F-892F-F39E65888DE6}" destId="{F301FEA3-A8ED-4DD2-AAF5-9FB00BDD6BE3}" srcOrd="0" destOrd="0" presId="urn:microsoft.com/office/officeart/2005/8/layout/pList2"/>
    <dgm:cxn modelId="{44422804-F401-41D7-923A-65B6E9A635EE}" type="presParOf" srcId="{E7B9616F-F024-4BBD-BF5C-C3754993CAD6}" destId="{104E25BA-5AC2-4B32-9AFD-8B9FDBAE2691}" srcOrd="0" destOrd="0" presId="urn:microsoft.com/office/officeart/2005/8/layout/pList2"/>
    <dgm:cxn modelId="{27D644CE-783A-4509-8399-75FD1CE33FD4}" type="presParOf" srcId="{E7B9616F-F024-4BBD-BF5C-C3754993CAD6}" destId="{4474858D-E790-4045-B5CE-BA2C3D845011}" srcOrd="1" destOrd="0" presId="urn:microsoft.com/office/officeart/2005/8/layout/pList2"/>
    <dgm:cxn modelId="{3D226FC7-8A10-4E17-904F-35ECF51C2FC2}" type="presParOf" srcId="{4474858D-E790-4045-B5CE-BA2C3D845011}" destId="{811B447A-7B1B-49BD-9879-AD81BEC93EC8}" srcOrd="0" destOrd="0" presId="urn:microsoft.com/office/officeart/2005/8/layout/pList2"/>
    <dgm:cxn modelId="{86A98645-3589-4061-AB0C-50BDBD0A2158}" type="presParOf" srcId="{811B447A-7B1B-49BD-9879-AD81BEC93EC8}" destId="{F9C7E624-3A49-4C53-9A94-9719AAA8BDAE}" srcOrd="0" destOrd="0" presId="urn:microsoft.com/office/officeart/2005/8/layout/pList2"/>
    <dgm:cxn modelId="{541A097D-35B5-4125-A748-EE183BAECA49}" type="presParOf" srcId="{811B447A-7B1B-49BD-9879-AD81BEC93EC8}" destId="{501B18C9-0C1B-4481-990D-6DF2A668357C}" srcOrd="1" destOrd="0" presId="urn:microsoft.com/office/officeart/2005/8/layout/pList2"/>
    <dgm:cxn modelId="{918B0ACB-3A88-4A8A-9B21-A4B6FB921EA4}" type="presParOf" srcId="{811B447A-7B1B-49BD-9879-AD81BEC93EC8}" destId="{B3DFAB9E-2F95-4F70-BC45-A5FC23D72E8F}" srcOrd="2" destOrd="0" presId="urn:microsoft.com/office/officeart/2005/8/layout/pList2"/>
    <dgm:cxn modelId="{BAF53BB6-0BC8-4DDC-B461-E0F5D4096D1D}" type="presParOf" srcId="{4474858D-E790-4045-B5CE-BA2C3D845011}" destId="{ACD5DC0C-F782-420C-9097-ACA3C07E9B97}" srcOrd="1" destOrd="0" presId="urn:microsoft.com/office/officeart/2005/8/layout/pList2"/>
    <dgm:cxn modelId="{052DFA58-3AF2-4077-99FB-8CFDE568C840}" type="presParOf" srcId="{4474858D-E790-4045-B5CE-BA2C3D845011}" destId="{4914B9A8-AF67-4F1A-A682-BE4F2960D769}" srcOrd="2" destOrd="0" presId="urn:microsoft.com/office/officeart/2005/8/layout/pList2"/>
    <dgm:cxn modelId="{3A1289F4-2F4C-411E-91C9-691702428797}" type="presParOf" srcId="{4914B9A8-AF67-4F1A-A682-BE4F2960D769}" destId="{57491B24-1EF6-45AE-A56D-D63952708D34}" srcOrd="0" destOrd="0" presId="urn:microsoft.com/office/officeart/2005/8/layout/pList2"/>
    <dgm:cxn modelId="{77A603D6-A1CD-4E63-9E3A-F68F73F89ED6}" type="presParOf" srcId="{4914B9A8-AF67-4F1A-A682-BE4F2960D769}" destId="{05A0FBAD-3F02-493C-AAB5-0504F6AB46DA}" srcOrd="1" destOrd="0" presId="urn:microsoft.com/office/officeart/2005/8/layout/pList2"/>
    <dgm:cxn modelId="{996C1080-7EFE-432E-BF6E-0BC5EC351EC4}" type="presParOf" srcId="{4914B9A8-AF67-4F1A-A682-BE4F2960D769}" destId="{5B34E778-26AD-4F3A-ACBC-8E48AFB3F71B}" srcOrd="2" destOrd="0" presId="urn:microsoft.com/office/officeart/2005/8/layout/pList2"/>
    <dgm:cxn modelId="{76785069-618B-4252-99FE-9600DB814007}" type="presParOf" srcId="{4474858D-E790-4045-B5CE-BA2C3D845011}" destId="{F301FEA3-A8ED-4DD2-AAF5-9FB00BDD6BE3}" srcOrd="3" destOrd="0" presId="urn:microsoft.com/office/officeart/2005/8/layout/pList2"/>
    <dgm:cxn modelId="{9CC81DC7-625D-4CA1-A196-18D314ABEFFE}" type="presParOf" srcId="{4474858D-E790-4045-B5CE-BA2C3D845011}" destId="{C0E1CA3B-2182-4F4F-B03F-BEE95E1F0C9E}" srcOrd="4" destOrd="0" presId="urn:microsoft.com/office/officeart/2005/8/layout/pList2"/>
    <dgm:cxn modelId="{7254325F-55EA-4FB6-BEBC-06FF8FEAB27E}" type="presParOf" srcId="{C0E1CA3B-2182-4F4F-B03F-BEE95E1F0C9E}" destId="{4EDA95A9-4B21-4419-9948-C43918E890E0}" srcOrd="0" destOrd="0" presId="urn:microsoft.com/office/officeart/2005/8/layout/pList2"/>
    <dgm:cxn modelId="{5E9014E9-1C12-4FEA-9FAD-56B8CC67AD41}" type="presParOf" srcId="{C0E1CA3B-2182-4F4F-B03F-BEE95E1F0C9E}" destId="{CBF6F95E-3EC0-4A7A-B19B-D7E260E00581}" srcOrd="1" destOrd="0" presId="urn:microsoft.com/office/officeart/2005/8/layout/pList2"/>
    <dgm:cxn modelId="{13E2DEBE-5DB2-4B00-814D-03F46B668908}" type="presParOf" srcId="{C0E1CA3B-2182-4F4F-B03F-BEE95E1F0C9E}" destId="{3DA89191-F5B1-456C-8EB7-8183AD6DD0DF}" srcOrd="2" destOrd="0" presId="urn:microsoft.com/office/officeart/2005/8/layout/pList2"/>
    <dgm:cxn modelId="{341A21E5-7567-40A0-8590-DD88F74B3A95}" type="presParOf" srcId="{4474858D-E790-4045-B5CE-BA2C3D845011}" destId="{4B59E040-41D5-4C8D-B66C-5C25BBA0499E}" srcOrd="5" destOrd="0" presId="urn:microsoft.com/office/officeart/2005/8/layout/pList2"/>
    <dgm:cxn modelId="{3BF639FF-B38C-4379-AA06-82F5FCF692C2}" type="presParOf" srcId="{4474858D-E790-4045-B5CE-BA2C3D845011}" destId="{7CBE1EE9-333A-4199-87A4-7B781FA3F6AF}" srcOrd="6" destOrd="0" presId="urn:microsoft.com/office/officeart/2005/8/layout/pList2"/>
    <dgm:cxn modelId="{7AA38FA7-1C68-44EF-A9EA-D6D1AFBEED6C}" type="presParOf" srcId="{7CBE1EE9-333A-4199-87A4-7B781FA3F6AF}" destId="{4D065556-E026-448C-A85F-FB5644EAF83D}" srcOrd="0" destOrd="0" presId="urn:microsoft.com/office/officeart/2005/8/layout/pList2"/>
    <dgm:cxn modelId="{546987AD-811A-45CD-B5DD-126C1A5CC2C2}" type="presParOf" srcId="{7CBE1EE9-333A-4199-87A4-7B781FA3F6AF}" destId="{F73E7CC9-4CE8-4052-86C5-430ECF6CAE9A}" srcOrd="1" destOrd="0" presId="urn:microsoft.com/office/officeart/2005/8/layout/pList2"/>
    <dgm:cxn modelId="{CB05A0F1-4E8E-4CB9-A0F7-7352153C792D}" type="presParOf" srcId="{7CBE1EE9-333A-4199-87A4-7B781FA3F6AF}" destId="{1832B6AC-65D4-4FBE-B5EE-D6CB87E1B8EE}" srcOrd="2" destOrd="0" presId="urn:microsoft.com/office/officeart/2005/8/layout/pList2"/>
    <dgm:cxn modelId="{466D3574-A0C4-4660-89B5-25243083303C}" type="presParOf" srcId="{4474858D-E790-4045-B5CE-BA2C3D845011}" destId="{9A0DB106-6AD0-42FC-9273-C9417D4C3ED2}" srcOrd="7" destOrd="0" presId="urn:microsoft.com/office/officeart/2005/8/layout/pList2"/>
    <dgm:cxn modelId="{46EB1A3C-6F88-471B-B928-E60880C8FC80}" type="presParOf" srcId="{4474858D-E790-4045-B5CE-BA2C3D845011}" destId="{5FB0ABA8-71CF-4F2A-85BD-6D19F8D251FC}" srcOrd="8" destOrd="0" presId="urn:microsoft.com/office/officeart/2005/8/layout/pList2"/>
    <dgm:cxn modelId="{7D18C11B-B2F2-4A04-A6A0-FFFFF3BAFC61}" type="presParOf" srcId="{5FB0ABA8-71CF-4F2A-85BD-6D19F8D251FC}" destId="{9ACA9F13-1220-44E1-A6FC-2D0144D45A55}" srcOrd="0" destOrd="0" presId="urn:microsoft.com/office/officeart/2005/8/layout/pList2"/>
    <dgm:cxn modelId="{EE3D9C2D-206B-47B5-9D59-FAFEA5029645}" type="presParOf" srcId="{5FB0ABA8-71CF-4F2A-85BD-6D19F8D251FC}" destId="{A0C8E6B1-C6B4-4FF7-82BE-B220233689EA}" srcOrd="1" destOrd="0" presId="urn:microsoft.com/office/officeart/2005/8/layout/pList2"/>
    <dgm:cxn modelId="{C7FE554F-DC7C-418C-BE94-663116157FD4}" type="presParOf" srcId="{5FB0ABA8-71CF-4F2A-85BD-6D19F8D251FC}" destId="{A1EDD36D-55C5-45A8-A474-97243AD9F3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25BA-5AC2-4B32-9AFD-8B9FDBAE2691}">
      <dsp:nvSpPr>
        <dsp:cNvPr id="0" name=""/>
        <dsp:cNvSpPr/>
      </dsp:nvSpPr>
      <dsp:spPr>
        <a:xfrm>
          <a:off x="0" y="0"/>
          <a:ext cx="12560981" cy="23501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B59F9-5C14-4E5C-BB61-4CC8746271F3}">
      <dsp:nvSpPr>
        <dsp:cNvPr id="0" name=""/>
        <dsp:cNvSpPr/>
      </dsp:nvSpPr>
      <dsp:spPr>
        <a:xfrm>
          <a:off x="378270" y="313347"/>
          <a:ext cx="1816067" cy="172341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370A2-3739-4F92-8C7F-E89626750F94}">
      <dsp:nvSpPr>
        <dsp:cNvPr id="0" name=""/>
        <dsp:cNvSpPr/>
      </dsp:nvSpPr>
      <dsp:spPr>
        <a:xfrm rot="10800000">
          <a:off x="378270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434120" y="2350107"/>
        <a:ext cx="1704367" cy="2816503"/>
      </dsp:txXfrm>
    </dsp:sp>
    <dsp:sp modelId="{B3DFAB9E-2F95-4F70-BC45-A5FC23D72E8F}">
      <dsp:nvSpPr>
        <dsp:cNvPr id="0" name=""/>
        <dsp:cNvSpPr/>
      </dsp:nvSpPr>
      <dsp:spPr>
        <a:xfrm>
          <a:off x="2375945" y="313347"/>
          <a:ext cx="1816067" cy="1723412"/>
        </a:xfrm>
        <a:prstGeom prst="roundRect">
          <a:avLst>
            <a:gd name="adj" fmla="val 10000"/>
          </a:avLst>
        </a:prstGeom>
        <a:solidFill>
          <a:srgbClr val="FEC3C5">
            <a:alpha val="70000"/>
          </a:srgbClr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7E624-3A49-4C53-9A94-9719AAA8BDAE}">
      <dsp:nvSpPr>
        <dsp:cNvPr id="0" name=""/>
        <dsp:cNvSpPr/>
      </dsp:nvSpPr>
      <dsp:spPr>
        <a:xfrm rot="10800000">
          <a:off x="2375945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rgbClr val="FEC3C5"/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2431795" y="2350107"/>
        <a:ext cx="1704367" cy="2816503"/>
      </dsp:txXfrm>
    </dsp:sp>
    <dsp:sp modelId="{5B34E778-26AD-4F3A-ACBC-8E48AFB3F71B}">
      <dsp:nvSpPr>
        <dsp:cNvPr id="0" name=""/>
        <dsp:cNvSpPr/>
      </dsp:nvSpPr>
      <dsp:spPr>
        <a:xfrm>
          <a:off x="4373619" y="313347"/>
          <a:ext cx="1816067" cy="1723412"/>
        </a:xfrm>
        <a:prstGeom prst="roundRect">
          <a:avLst>
            <a:gd name="adj" fmla="val 10000"/>
          </a:avLst>
        </a:prstGeom>
        <a:solidFill>
          <a:srgbClr val="9BC1B4">
            <a:alpha val="70000"/>
          </a:srgbClr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1B24-1EF6-45AE-A56D-D63952708D34}">
      <dsp:nvSpPr>
        <dsp:cNvPr id="0" name=""/>
        <dsp:cNvSpPr/>
      </dsp:nvSpPr>
      <dsp:spPr>
        <a:xfrm rot="10800000">
          <a:off x="4373619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rgbClr val="9BC1B4"/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4429469" y="2350107"/>
        <a:ext cx="1704367" cy="2816503"/>
      </dsp:txXfrm>
    </dsp:sp>
    <dsp:sp modelId="{3DA89191-F5B1-456C-8EB7-8183AD6DD0DF}">
      <dsp:nvSpPr>
        <dsp:cNvPr id="0" name=""/>
        <dsp:cNvSpPr/>
      </dsp:nvSpPr>
      <dsp:spPr>
        <a:xfrm>
          <a:off x="6371294" y="313347"/>
          <a:ext cx="1816067" cy="1723412"/>
        </a:xfrm>
        <a:prstGeom prst="roundRect">
          <a:avLst>
            <a:gd name="adj" fmla="val 10000"/>
          </a:avLst>
        </a:prstGeom>
        <a:solidFill>
          <a:srgbClr val="FFFFCC">
            <a:alpha val="70000"/>
          </a:srgb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95A9-4B21-4419-9948-C43918E890E0}">
      <dsp:nvSpPr>
        <dsp:cNvPr id="0" name=""/>
        <dsp:cNvSpPr/>
      </dsp:nvSpPr>
      <dsp:spPr>
        <a:xfrm rot="10800000">
          <a:off x="6371294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rgbClr val="FFFFCC"/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6427144" y="2350107"/>
        <a:ext cx="1704367" cy="2816503"/>
      </dsp:txXfrm>
    </dsp:sp>
    <dsp:sp modelId="{1832B6AC-65D4-4FBE-B5EE-D6CB87E1B8EE}">
      <dsp:nvSpPr>
        <dsp:cNvPr id="0" name=""/>
        <dsp:cNvSpPr/>
      </dsp:nvSpPr>
      <dsp:spPr>
        <a:xfrm>
          <a:off x="8368968" y="313347"/>
          <a:ext cx="1816067" cy="1723412"/>
        </a:xfrm>
        <a:prstGeom prst="roundRect">
          <a:avLst>
            <a:gd name="adj" fmla="val 10000"/>
          </a:avLst>
        </a:prstGeom>
        <a:solidFill>
          <a:srgbClr val="BDD7EE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65556-E026-448C-A85F-FB5644EAF83D}">
      <dsp:nvSpPr>
        <dsp:cNvPr id="0" name=""/>
        <dsp:cNvSpPr/>
      </dsp:nvSpPr>
      <dsp:spPr>
        <a:xfrm rot="10800000">
          <a:off x="8368968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rgbClr val="BDD7EE"/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8424818" y="2350107"/>
        <a:ext cx="1704367" cy="2816503"/>
      </dsp:txXfrm>
    </dsp:sp>
    <dsp:sp modelId="{A1EDD36D-55C5-45A8-A474-97243AD9F32A}">
      <dsp:nvSpPr>
        <dsp:cNvPr id="0" name=""/>
        <dsp:cNvSpPr/>
      </dsp:nvSpPr>
      <dsp:spPr>
        <a:xfrm>
          <a:off x="10319244" y="308487"/>
          <a:ext cx="1816067" cy="1723412"/>
        </a:xfrm>
        <a:prstGeom prst="roundRect">
          <a:avLst>
            <a:gd name="adj" fmla="val 10000"/>
          </a:avLst>
        </a:prstGeom>
        <a:solidFill>
          <a:srgbClr val="FBE5D6">
            <a:alpha val="70000"/>
          </a:srgb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A9F13-1220-44E1-A6FC-2D0144D45A55}">
      <dsp:nvSpPr>
        <dsp:cNvPr id="0" name=""/>
        <dsp:cNvSpPr/>
      </dsp:nvSpPr>
      <dsp:spPr>
        <a:xfrm rot="10800000">
          <a:off x="10366643" y="2350107"/>
          <a:ext cx="1816067" cy="2872353"/>
        </a:xfrm>
        <a:prstGeom prst="round2SameRect">
          <a:avLst>
            <a:gd name="adj1" fmla="val 10500"/>
            <a:gd name="adj2" fmla="val 0"/>
          </a:avLst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10422493" y="2350107"/>
        <a:ext cx="1704367" cy="2816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25BA-5AC2-4B32-9AFD-8B9FDBAE2691}">
      <dsp:nvSpPr>
        <dsp:cNvPr id="0" name=""/>
        <dsp:cNvSpPr/>
      </dsp:nvSpPr>
      <dsp:spPr>
        <a:xfrm>
          <a:off x="0" y="0"/>
          <a:ext cx="12745797" cy="243202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FAB9E-2F95-4F70-BC45-A5FC23D72E8F}">
      <dsp:nvSpPr>
        <dsp:cNvPr id="0" name=""/>
        <dsp:cNvSpPr/>
      </dsp:nvSpPr>
      <dsp:spPr>
        <a:xfrm>
          <a:off x="386468" y="324270"/>
          <a:ext cx="2217196" cy="1783488"/>
        </a:xfrm>
        <a:prstGeom prst="roundRect">
          <a:avLst>
            <a:gd name="adj" fmla="val 10000"/>
          </a:avLst>
        </a:prstGeom>
        <a:solidFill>
          <a:srgbClr val="FEC3C5">
            <a:alpha val="70000"/>
          </a:srgbClr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7E624-3A49-4C53-9A94-9719AAA8BDAE}">
      <dsp:nvSpPr>
        <dsp:cNvPr id="0" name=""/>
        <dsp:cNvSpPr/>
      </dsp:nvSpPr>
      <dsp:spPr>
        <a:xfrm rot="10800000">
          <a:off x="386468" y="2432029"/>
          <a:ext cx="2217196" cy="2972481"/>
        </a:xfrm>
        <a:prstGeom prst="round2SameRect">
          <a:avLst>
            <a:gd name="adj1" fmla="val 10500"/>
            <a:gd name="adj2" fmla="val 0"/>
          </a:avLst>
        </a:prstGeom>
        <a:solidFill>
          <a:srgbClr val="FEC3C5"/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454654" y="2432029"/>
        <a:ext cx="2080824" cy="2904295"/>
      </dsp:txXfrm>
    </dsp:sp>
    <dsp:sp modelId="{5B34E778-26AD-4F3A-ACBC-8E48AFB3F71B}">
      <dsp:nvSpPr>
        <dsp:cNvPr id="0" name=""/>
        <dsp:cNvSpPr/>
      </dsp:nvSpPr>
      <dsp:spPr>
        <a:xfrm>
          <a:off x="2825384" y="324270"/>
          <a:ext cx="2217196" cy="1783488"/>
        </a:xfrm>
        <a:prstGeom prst="roundRect">
          <a:avLst>
            <a:gd name="adj" fmla="val 10000"/>
          </a:avLst>
        </a:prstGeom>
        <a:solidFill>
          <a:srgbClr val="9BC1B4">
            <a:alpha val="70000"/>
          </a:srgbClr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1B24-1EF6-45AE-A56D-D63952708D34}">
      <dsp:nvSpPr>
        <dsp:cNvPr id="0" name=""/>
        <dsp:cNvSpPr/>
      </dsp:nvSpPr>
      <dsp:spPr>
        <a:xfrm rot="10800000">
          <a:off x="2825384" y="2432029"/>
          <a:ext cx="2217196" cy="2972481"/>
        </a:xfrm>
        <a:prstGeom prst="round2SameRect">
          <a:avLst>
            <a:gd name="adj1" fmla="val 10500"/>
            <a:gd name="adj2" fmla="val 0"/>
          </a:avLst>
        </a:prstGeom>
        <a:solidFill>
          <a:srgbClr val="9BC1B4"/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2893570" y="2432029"/>
        <a:ext cx="2080824" cy="2904295"/>
      </dsp:txXfrm>
    </dsp:sp>
    <dsp:sp modelId="{3DA89191-F5B1-456C-8EB7-8183AD6DD0DF}">
      <dsp:nvSpPr>
        <dsp:cNvPr id="0" name=""/>
        <dsp:cNvSpPr/>
      </dsp:nvSpPr>
      <dsp:spPr>
        <a:xfrm>
          <a:off x="5264300" y="324270"/>
          <a:ext cx="2217196" cy="1783488"/>
        </a:xfrm>
        <a:prstGeom prst="roundRect">
          <a:avLst>
            <a:gd name="adj" fmla="val 10000"/>
          </a:avLst>
        </a:prstGeom>
        <a:solidFill>
          <a:srgbClr val="FFFFCC">
            <a:alpha val="70000"/>
          </a:srgb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95A9-4B21-4419-9948-C43918E890E0}">
      <dsp:nvSpPr>
        <dsp:cNvPr id="0" name=""/>
        <dsp:cNvSpPr/>
      </dsp:nvSpPr>
      <dsp:spPr>
        <a:xfrm rot="10800000">
          <a:off x="5264300" y="2432029"/>
          <a:ext cx="2217196" cy="2972481"/>
        </a:xfrm>
        <a:prstGeom prst="round2SameRect">
          <a:avLst>
            <a:gd name="adj1" fmla="val 10500"/>
            <a:gd name="adj2" fmla="val 0"/>
          </a:avLst>
        </a:prstGeom>
        <a:solidFill>
          <a:srgbClr val="FFFFCC"/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5332486" y="2432029"/>
        <a:ext cx="2080824" cy="2904295"/>
      </dsp:txXfrm>
    </dsp:sp>
    <dsp:sp modelId="{1832B6AC-65D4-4FBE-B5EE-D6CB87E1B8EE}">
      <dsp:nvSpPr>
        <dsp:cNvPr id="0" name=""/>
        <dsp:cNvSpPr/>
      </dsp:nvSpPr>
      <dsp:spPr>
        <a:xfrm>
          <a:off x="7703216" y="324270"/>
          <a:ext cx="2217196" cy="1783488"/>
        </a:xfrm>
        <a:prstGeom prst="roundRect">
          <a:avLst>
            <a:gd name="adj" fmla="val 10000"/>
          </a:avLst>
        </a:prstGeom>
        <a:solidFill>
          <a:srgbClr val="BDD7EE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65556-E026-448C-A85F-FB5644EAF83D}">
      <dsp:nvSpPr>
        <dsp:cNvPr id="0" name=""/>
        <dsp:cNvSpPr/>
      </dsp:nvSpPr>
      <dsp:spPr>
        <a:xfrm rot="10800000">
          <a:off x="7703216" y="2432029"/>
          <a:ext cx="2217196" cy="2972481"/>
        </a:xfrm>
        <a:prstGeom prst="round2SameRect">
          <a:avLst>
            <a:gd name="adj1" fmla="val 10500"/>
            <a:gd name="adj2" fmla="val 0"/>
          </a:avLst>
        </a:prstGeom>
        <a:solidFill>
          <a:srgbClr val="BDD7EE"/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7771402" y="2432029"/>
        <a:ext cx="2080824" cy="2904295"/>
      </dsp:txXfrm>
    </dsp:sp>
    <dsp:sp modelId="{A1EDD36D-55C5-45A8-A474-97243AD9F32A}">
      <dsp:nvSpPr>
        <dsp:cNvPr id="0" name=""/>
        <dsp:cNvSpPr/>
      </dsp:nvSpPr>
      <dsp:spPr>
        <a:xfrm>
          <a:off x="10084263" y="319241"/>
          <a:ext cx="2217196" cy="1783488"/>
        </a:xfrm>
        <a:prstGeom prst="roundRect">
          <a:avLst>
            <a:gd name="adj" fmla="val 10000"/>
          </a:avLst>
        </a:prstGeom>
        <a:solidFill>
          <a:srgbClr val="FBE5D6">
            <a:alpha val="70000"/>
          </a:srgb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A9F13-1220-44E1-A6FC-2D0144D45A55}">
      <dsp:nvSpPr>
        <dsp:cNvPr id="0" name=""/>
        <dsp:cNvSpPr/>
      </dsp:nvSpPr>
      <dsp:spPr>
        <a:xfrm rot="10800000">
          <a:off x="10142131" y="2432029"/>
          <a:ext cx="2217196" cy="2972481"/>
        </a:xfrm>
        <a:prstGeom prst="round2SameRect">
          <a:avLst>
            <a:gd name="adj1" fmla="val 10500"/>
            <a:gd name="adj2" fmla="val 0"/>
          </a:avLst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10210317" y="2432029"/>
        <a:ext cx="2080824" cy="2904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14AF3-A6F9-4F79-8ED3-88913AFF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786DC3-D07E-4F87-A065-3FB5DD26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310560-CB10-47AB-87DA-27CF5A29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64355A-D965-437E-95A5-0D6493F3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2B97E0-024B-44C9-86F0-6CA38D1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71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2B6C23-07EB-46DE-9ECF-BD61E98C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1F2852-4D0E-499C-9018-50899C0DD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93302-8425-4BB9-9D56-A8567FC3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2E693F-832C-4502-B0F6-1989AF4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B48B2-1505-4C96-A1A7-6084CDAF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90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7C3B20-64E8-4341-BEC1-1026E5648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B1A01E-3B40-4EBD-AA14-F5F8E69A2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CD9F15-DCAD-4DE8-913D-B3E2349B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408EA-F486-4B59-B8E8-CCB7F5CF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498DDB-17FE-4FEE-AFC7-B69B5D7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21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A2277-7A2D-4218-B882-01D0AD9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476A0-2E37-4F85-9382-24FDB483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53025-9C7D-467B-B17A-2F0A6B5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F5BB13-B861-4823-8972-BEEB335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8FF09-FD47-4CAC-A846-B1F70ED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27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46769-61F4-45D4-87A9-4A92FA9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36435A-0275-4C09-A774-B23D28F7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BF5E4F-7E29-47CC-8C0F-E31173B5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A78EF4-0FE9-4FBF-83C3-022284A1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2B7A85-CF13-4812-9F95-4C462AD9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5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605EAA-9D23-4C94-A6B9-5716043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25652D-2BCD-4408-B8C2-CCD5D6CD3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20ADBA-3E09-40F7-A453-1F4ABAB5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D15A1E-29AE-4416-9397-767AEA72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D3E249-CEE3-42AE-86D1-5F540CFF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69C2BE-9F01-4DB7-B92F-D94C4313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F42817-2835-4E9B-802E-92D84EA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2DDBFB-CF53-4D3D-A543-387ACA760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F4FC0D-5945-4389-871D-9CB49794C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013375-6AEC-4A63-90F8-1026557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5DF7C4-763E-4513-829D-B33658C7B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4678468-5A70-4036-A7A1-20507035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C9399A-9BC8-412B-9D1E-7C15AC7E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C4CE75-FC8F-43D8-A421-E1CAA02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CDF6B-6F2F-4AFA-A40E-E9118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CA16F2-0643-4AE5-B9EB-1F0C116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1890C72-2B2C-4A1F-AF71-E57ADB0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81B225-D74A-44C7-B376-988B1AE1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8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B07EC8E-D712-450C-9729-1DE3EE74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D17F24-5260-4DF2-B69A-1F96DA4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3BC16-E89A-4A33-B718-F899993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8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779512-D5B5-411E-A2C1-125C924D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1E3C23-7FB4-406C-8BF1-548E1CC0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DDB0B5-A248-4CC6-95B2-9DCE3494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140CF9-584F-476A-83BB-52A52D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94225F-CD0F-4B17-873C-F4F7EA31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C49B2C-E31F-49B9-9AB1-164AB145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7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BFA3D-09CD-4EF8-9999-3D09ADCB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959C4E-06E1-46C1-AE1F-0C9D039F2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56F27F-6AED-4635-AB8D-904989F7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C80337-4042-4335-A7A8-05E7CFE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F68E6C-E3C4-4641-A017-C75F3A04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459A24-E4F1-4A03-B5BC-124509C6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C40690-BBE8-4E5E-B038-DC800DC3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983950-27CF-4A0B-8329-4360C592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53348-FB9D-4FD7-AC26-BE95B3180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DC1-6C90-4B1A-89D4-1263FF4863E7}" type="datetimeFigureOut">
              <a:rPr lang="ar-SA" smtClean="0"/>
              <a:t>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71DBC5-F551-435A-96C2-36B022C6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9EA29A-C0A0-4375-83F0-2044AF35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11.wdp"/><Relationship Id="rId10" Type="http://schemas.openxmlformats.org/officeDocument/2006/relationships/image" Target="../media/image13.png"/><Relationship Id="rId4" Type="http://schemas.openxmlformats.org/officeDocument/2006/relationships/image" Target="../media/image34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microsoft.com/office/2007/relationships/hdphoto" Target="../media/hdphoto14.wdp"/><Relationship Id="rId5" Type="http://schemas.openxmlformats.org/officeDocument/2006/relationships/image" Target="../media/image41.png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microsoft.com/office/2007/relationships/hdphoto" Target="../media/hdphoto16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microsoft.com/office/2007/relationships/hdphoto" Target="../media/hdphoto18.wdp"/><Relationship Id="rId5" Type="http://schemas.openxmlformats.org/officeDocument/2006/relationships/image" Target="../media/image56.png"/><Relationship Id="rId4" Type="http://schemas.microsoft.com/office/2007/relationships/hdphoto" Target="../media/hdphoto1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microsoft.com/office/2007/relationships/hdphoto" Target="../media/hdphoto2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microsoft.com/office/2007/relationships/hdphoto" Target="../media/hdphoto6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hdphoto" Target="../media/hdphoto22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24.wdp"/><Relationship Id="rId1" Type="http://schemas.openxmlformats.org/officeDocument/2006/relationships/tags" Target="../tags/tag4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diagramLayout" Target="../diagrams/layout2.xml"/><Relationship Id="rId9" Type="http://schemas.microsoft.com/office/2007/relationships/hdphoto" Target="../media/hdphoto21.wdp"/><Relationship Id="rId14" Type="http://schemas.microsoft.com/office/2007/relationships/hdphoto" Target="../media/hdphoto2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hyperlink" Target="http://gov.sa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microsoft.com/office/2007/relationships/hdphoto" Target="../media/hdphoto25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hyperlink" Target="https://pixabay.com/?utm_source=link-attribution&amp;utm_medium=referral&amp;utm_campaign=image&amp;utm_content=3614768" TargetMode="External"/><Relationship Id="rId4" Type="http://schemas.openxmlformats.org/officeDocument/2006/relationships/hyperlink" Target="https://pixabay.com/users/janjf93-3084263/?utm_source=link-attribution&amp;utm_medium=referral&amp;utm_campaign=image&amp;utm_content=36147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الوصف الوظيفي لـ مدير نظم المعلومات - Information System Manager">
            <a:extLst>
              <a:ext uri="{FF2B5EF4-FFF2-40B4-BE49-F238E27FC236}">
                <a16:creationId xmlns:a16="http://schemas.microsoft.com/office/drawing/2014/main" id="{206E54D3-056E-F89B-D407-E571E246F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9" b="71918" l="8307" r="89617">
                        <a14:foregroundMark x1="76518" y1="55936" x2="76518" y2="55936"/>
                        <a14:foregroundMark x1="76518" y1="55936" x2="78115" y2="43836"/>
                        <a14:foregroundMark x1="78115" y1="43836" x2="73642" y2="34247"/>
                        <a14:foregroundMark x1="73642" y1="34247" x2="27316" y2="31050"/>
                        <a14:foregroundMark x1="27316" y1="31050" x2="21406" y2="40868"/>
                        <a14:foregroundMark x1="21406" y1="40868" x2="19968" y2="52055"/>
                        <a14:foregroundMark x1="19968" y1="52055" x2="16294" y2="61416"/>
                        <a14:foregroundMark x1="16294" y1="61416" x2="25879" y2="65297"/>
                        <a14:foregroundMark x1="25879" y1="65297" x2="78914" y2="61644"/>
                        <a14:foregroundMark x1="78914" y1="61644" x2="76198" y2="55479"/>
                        <a14:foregroundMark x1="76198" y1="55479" x2="76997" y2="55479"/>
                        <a14:foregroundMark x1="86403" y1="61234" x2="83067" y2="53196"/>
                        <a14:foregroundMark x1="88658" y1="66667" x2="86573" y2="61643"/>
                        <a14:foregroundMark x1="83067" y1="53196" x2="85144" y2="42694"/>
                        <a14:foregroundMark x1="85144" y1="42694" x2="80351" y2="30594"/>
                        <a14:foregroundMark x1="80351" y1="30594" x2="74281" y2="28539"/>
                        <a14:foregroundMark x1="74281" y1="28539" x2="57348" y2="32877"/>
                        <a14:foregroundMark x1="57348" y1="32877" x2="19489" y2="25114"/>
                        <a14:foregroundMark x1="19489" y1="25114" x2="14537" y2="50228"/>
                        <a14:foregroundMark x1="14537" y1="50228" x2="15974" y2="72146"/>
                        <a14:foregroundMark x1="11182" y1="62785" x2="14217" y2="70776"/>
                        <a14:foregroundMark x1="14217" y1="70776" x2="28435" y2="72374"/>
                        <a14:foregroundMark x1="28435" y1="72374" x2="56070" y2="69635"/>
                        <a14:foregroundMark x1="56070" y1="69635" x2="90895" y2="71918"/>
                        <a14:foregroundMark x1="90895" y1="71918" x2="84505" y2="66667"/>
                        <a14:foregroundMark x1="84505" y1="66667" x2="8466" y2="63242"/>
                        <a14:foregroundMark x1="8466" y1="63242" x2="12141" y2="63014"/>
                        <a14:foregroundMark x1="13578" y1="35616" x2="13898" y2="26256"/>
                        <a14:foregroundMark x1="13898" y1="26256" x2="21885" y2="23744"/>
                        <a14:foregroundMark x1="21885" y1="23744" x2="25719" y2="16895"/>
                        <a14:foregroundMark x1="25719" y1="16895" x2="30671" y2="23744"/>
                        <a14:foregroundMark x1="30671" y1="23744" x2="32268" y2="29909"/>
                        <a14:foregroundMark x1="32268" y1="29909" x2="34824" y2="32648"/>
                        <a14:foregroundMark x1="34824" y1="32648" x2="32268" y2="23516"/>
                        <a14:foregroundMark x1="32268" y1="23516" x2="28435" y2="17808"/>
                        <a14:foregroundMark x1="28435" y1="17808" x2="22364" y2="15753"/>
                        <a14:foregroundMark x1="22364" y1="15753" x2="20767" y2="22146"/>
                        <a14:foregroundMark x1="20767" y1="22146" x2="22045" y2="26027"/>
                        <a14:foregroundMark x1="83067" y1="27854" x2="80192" y2="20548"/>
                        <a14:foregroundMark x1="80192" y1="20548" x2="78594" y2="20548"/>
                        <a14:foregroundMark x1="88709" y1="44878" x2="89617" y2="35616"/>
                        <a14:foregroundMark x1="89617" y1="35616" x2="90415" y2="42466"/>
                        <a14:foregroundMark x1="90415" y1="42466" x2="90119" y2="45526"/>
                        <a14:foregroundMark x1="89435" y1="45211" x2="89936" y2="31963"/>
                        <a14:foregroundMark x1="89936" y1="31963" x2="85623" y2="24658"/>
                        <a14:foregroundMark x1="85623" y1="24658" x2="77157" y2="22374"/>
                        <a14:foregroundMark x1="77157" y1="22374" x2="67891" y2="23973"/>
                        <a14:foregroundMark x1="67891" y1="23973" x2="62300" y2="27854"/>
                        <a14:foregroundMark x1="62300" y1="27854" x2="51757" y2="25571"/>
                        <a14:foregroundMark x1="51757" y1="25571" x2="45847" y2="20776"/>
                        <a14:foregroundMark x1="45847" y1="20776" x2="28754" y2="15982"/>
                        <a14:foregroundMark x1="28754" y1="15982" x2="23802" y2="16667"/>
                        <a14:foregroundMark x1="23802" y1="16667" x2="32268" y2="15753"/>
                        <a14:foregroundMark x1="32268" y1="15753" x2="72364" y2="22603"/>
                        <a14:foregroundMark x1="72364" y1="22603" x2="79712" y2="21005"/>
                        <a14:foregroundMark x1="13099" y1="35845" x2="12780" y2="27854"/>
                        <a14:foregroundMark x1="12780" y1="27854" x2="16134" y2="22831"/>
                        <a14:foregroundMark x1="16134" y1="22831" x2="27157" y2="14612"/>
                        <a14:foregroundMark x1="27157" y1="14612" x2="28594" y2="16667"/>
                        <a14:foregroundMark x1="28275" y1="16667" x2="23962" y2="13699"/>
                        <a14:foregroundMark x1="23962" y1="13699" x2="22524" y2="15982"/>
                        <a14:foregroundMark x1="11981" y1="38813" x2="11502" y2="28082"/>
                        <a14:foregroundMark x1="11502" y1="28082" x2="15176" y2="22374"/>
                        <a14:foregroundMark x1="15176" y1="22374" x2="17572" y2="22831"/>
                        <a14:backgroundMark x1="89617" y1="58219" x2="89617" y2="58219"/>
                        <a14:backgroundMark x1="88978" y1="60502" x2="88339" y2="51598"/>
                        <a14:backgroundMark x1="88339" y1="51598" x2="91534" y2="45434"/>
                        <a14:backgroundMark x1="91534" y1="45434" x2="92013" y2="42922"/>
                        <a14:backgroundMark x1="90415" y1="45662" x2="88498" y2="53881"/>
                        <a14:backgroundMark x1="88498" y1="53881" x2="89137" y2="61187"/>
                        <a14:backgroundMark x1="89137" y1="61187" x2="90735" y2="44064"/>
                        <a14:backgroundMark x1="90735" y1="44064" x2="91214" y2="4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24253"/>
          <a:stretch/>
        </p:blipFill>
        <p:spPr bwMode="auto">
          <a:xfrm>
            <a:off x="1003566" y="2698952"/>
            <a:ext cx="10184868" cy="43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70F8D3-78E1-8B8E-9438-63288E90C539}"/>
              </a:ext>
            </a:extLst>
          </p:cNvPr>
          <p:cNvSpPr txBox="1"/>
          <p:nvPr/>
        </p:nvSpPr>
        <p:spPr>
          <a:xfrm>
            <a:off x="3511341" y="771672"/>
            <a:ext cx="5169318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9600" dirty="0"/>
              <a:t>تقنية رقمية 2-1</a:t>
            </a:r>
            <a:endParaRPr lang="en-US" sz="9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EDBA0E8-1B4D-ABB0-CC2B-655843575A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69077" y="2367222"/>
            <a:ext cx="4453846" cy="561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 panose="02000503000000000000" pitchFamily="2" charset="-78"/>
                <a:ea typeface="+mj-ea"/>
                <a:cs typeface="Aref Ruqaa" panose="02000503000000000000" pitchFamily="2" charset="-78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ar-SA" sz="4400" dirty="0">
                <a:solidFill>
                  <a:srgbClr val="FFC000"/>
                </a:solidFill>
                <a:latin typeface="Aref Ruqaa"/>
                <a:cs typeface="+mn-cs"/>
              </a:rPr>
              <a:t>أ. اريج العنزي</a:t>
            </a:r>
            <a:endParaRPr lang="en-US" altLang="ar-SA" sz="4400" dirty="0">
              <a:solidFill>
                <a:srgbClr val="FFC000"/>
              </a:solidFill>
              <a:latin typeface="Aref Ruqaa"/>
              <a:cs typeface="+mn-cs"/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D4291C5-B7C1-95F3-F53D-9D268D7DA0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10023989" y="0"/>
            <a:ext cx="2168011" cy="1556954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AACA38-E9C7-45F2-A848-BDD291A5A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0" y="0"/>
            <a:ext cx="2168011" cy="1556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6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322C447-96F8-E3CB-1347-10D2A1758596}"/>
              </a:ext>
            </a:extLst>
          </p:cNvPr>
          <p:cNvSpPr/>
          <p:nvPr/>
        </p:nvSpPr>
        <p:spPr>
          <a:xfrm>
            <a:off x="-279305" y="281539"/>
            <a:ext cx="1214572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rgbClr val="F9A826"/>
                </a:solidFill>
              </a:rPr>
              <a:t>حددي ما اذا كانت الجملة المعروضة أمامك تمثل بيانات ام معلومات ؟!!</a:t>
            </a:r>
          </a:p>
        </p:txBody>
      </p:sp>
      <p:pic>
        <p:nvPicPr>
          <p:cNvPr id="5122" name="Picture 2" descr="Sticker design with empty box open isolated 2812046 Vector Art at Vecteezy">
            <a:extLst>
              <a:ext uri="{FF2B5EF4-FFF2-40B4-BE49-F238E27FC236}">
                <a16:creationId xmlns:a16="http://schemas.microsoft.com/office/drawing/2014/main" id="{81C9E19B-E892-A6E1-4E4A-7BE38FF2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58" y="3367217"/>
            <a:ext cx="4676920" cy="29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9CA895AF-B3FC-713C-8C77-85C7E85205E2}"/>
              </a:ext>
            </a:extLst>
          </p:cNvPr>
          <p:cNvSpPr txBox="1">
            <a:spLocks/>
          </p:cNvSpPr>
          <p:nvPr/>
        </p:nvSpPr>
        <p:spPr>
          <a:xfrm>
            <a:off x="-487125" y="989171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ليس لها معنى بصورتها الحقيقية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8C46B5E7-FF9F-900E-61A1-E13DD6603AE6}"/>
              </a:ext>
            </a:extLst>
          </p:cNvPr>
          <p:cNvSpPr txBox="1">
            <a:spLocks/>
          </p:cNvSpPr>
          <p:nvPr/>
        </p:nvSpPr>
        <p:spPr>
          <a:xfrm>
            <a:off x="7668490" y="4634349"/>
            <a:ext cx="1847827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4800" b="1" dirty="0"/>
              <a:t>بيانات</a:t>
            </a:r>
          </a:p>
        </p:txBody>
      </p:sp>
      <p:pic>
        <p:nvPicPr>
          <p:cNvPr id="11" name="Picture 2" descr="Sticker design with empty box open isolated 2812046 Vector Art at Vecteezy">
            <a:extLst>
              <a:ext uri="{FF2B5EF4-FFF2-40B4-BE49-F238E27FC236}">
                <a16:creationId xmlns:a16="http://schemas.microsoft.com/office/drawing/2014/main" id="{F220D785-F8B5-55C3-6C87-8C691490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7" y="3292755"/>
            <a:ext cx="4676920" cy="29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0A679041-0FBD-3E7F-494F-BACADB4916C9}"/>
              </a:ext>
            </a:extLst>
          </p:cNvPr>
          <p:cNvSpPr txBox="1">
            <a:spLocks/>
          </p:cNvSpPr>
          <p:nvPr/>
        </p:nvSpPr>
        <p:spPr>
          <a:xfrm>
            <a:off x="1517075" y="4539105"/>
            <a:ext cx="1979449" cy="191227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4800" b="1" dirty="0"/>
              <a:t>معلومات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F2C6E84B-72C0-222C-0423-1E559D8946B1}"/>
              </a:ext>
            </a:extLst>
          </p:cNvPr>
          <p:cNvSpPr txBox="1">
            <a:spLocks/>
          </p:cNvSpPr>
          <p:nvPr/>
        </p:nvSpPr>
        <p:spPr>
          <a:xfrm>
            <a:off x="-487125" y="989171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تحمل معنى منطقيا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966E3B65-A412-C6F7-4EFC-96012A1E61F2}"/>
              </a:ext>
            </a:extLst>
          </p:cNvPr>
          <p:cNvSpPr txBox="1">
            <a:spLocks/>
          </p:cNvSpPr>
          <p:nvPr/>
        </p:nvSpPr>
        <p:spPr>
          <a:xfrm>
            <a:off x="-500981" y="996097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بيانات تمت معالجتها</a:t>
            </a: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25D2BDEF-22E3-02A7-F2D7-4E5D2E9E9B62}"/>
              </a:ext>
            </a:extLst>
          </p:cNvPr>
          <p:cNvSpPr txBox="1">
            <a:spLocks/>
          </p:cNvSpPr>
          <p:nvPr/>
        </p:nvSpPr>
        <p:spPr>
          <a:xfrm>
            <a:off x="-487125" y="1005759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كلمات و أرقام غير معالجة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905EAD69-7856-5D13-4E67-F6E070FC5CA4}"/>
              </a:ext>
            </a:extLst>
          </p:cNvPr>
          <p:cNvSpPr txBox="1">
            <a:spLocks/>
          </p:cNvSpPr>
          <p:nvPr/>
        </p:nvSpPr>
        <p:spPr>
          <a:xfrm>
            <a:off x="-376289" y="1033467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المادة الأولية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id="{96947A85-B086-3B1D-6D53-E636F46FD357}"/>
              </a:ext>
            </a:extLst>
          </p:cNvPr>
          <p:cNvSpPr txBox="1">
            <a:spLocks/>
          </p:cNvSpPr>
          <p:nvPr/>
        </p:nvSpPr>
        <p:spPr>
          <a:xfrm>
            <a:off x="-500981" y="975315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منتج نهائي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B69221C9-E9BD-E3DF-4461-19BF07ED900A}"/>
              </a:ext>
            </a:extLst>
          </p:cNvPr>
          <p:cNvSpPr txBox="1">
            <a:spLocks/>
          </p:cNvSpPr>
          <p:nvPr/>
        </p:nvSpPr>
        <p:spPr>
          <a:xfrm>
            <a:off x="-348581" y="795207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أكثر عمومية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B6C0BE5C-46AB-F0FF-30E2-2A5CF3E5EF01}"/>
              </a:ext>
            </a:extLst>
          </p:cNvPr>
          <p:cNvSpPr txBox="1">
            <a:spLocks/>
          </p:cNvSpPr>
          <p:nvPr/>
        </p:nvSpPr>
        <p:spPr>
          <a:xfrm>
            <a:off x="-397071" y="1033467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أكثر تحديدا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26A9E7A8-0CFB-E65C-8BAA-B299BBA96C36}"/>
              </a:ext>
            </a:extLst>
          </p:cNvPr>
          <p:cNvSpPr txBox="1">
            <a:spLocks/>
          </p:cNvSpPr>
          <p:nvPr/>
        </p:nvSpPr>
        <p:spPr>
          <a:xfrm>
            <a:off x="-216963" y="802133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تعد مخرجات ونتائج</a:t>
            </a: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40555782-D6B2-584D-A8BC-635E7858F68A}"/>
              </a:ext>
            </a:extLst>
          </p:cNvPr>
          <p:cNvSpPr txBox="1">
            <a:spLocks/>
          </p:cNvSpPr>
          <p:nvPr/>
        </p:nvSpPr>
        <p:spPr>
          <a:xfrm>
            <a:off x="-210037" y="788277"/>
            <a:ext cx="13072926" cy="174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dirty="0"/>
              <a:t>تستخدم كمدخلات لنظام الحاسب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6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903 L 0.28451 0.181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0924 0.183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602 L -0.20807 0.248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4514 L 0.28451 0.23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505 L 0.2431 0.312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5963 0.3034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505 L 0.24089 0.40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611 L -0.27006 0.3560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5065 0.4773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25833 0.5002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2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C5C8FEF-B9FF-DF68-94DD-31F4BE13CD21}"/>
              </a:ext>
            </a:extLst>
          </p:cNvPr>
          <p:cNvSpPr txBox="1"/>
          <p:nvPr/>
        </p:nvSpPr>
        <p:spPr>
          <a:xfrm rot="16200000">
            <a:off x="8093193" y="3105835"/>
            <a:ext cx="6857999" cy="64633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txBody>
          <a:bodyPr wrap="square">
            <a:spAutoFit/>
          </a:bodyPr>
          <a:lstStyle/>
          <a:p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أوجه الاختلاف بين البيانات والمعلومات</a:t>
            </a:r>
            <a:endParaRPr lang="ar-SA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F36A008-2A67-2305-7A1C-DDE3F98CB466}"/>
              </a:ext>
            </a:extLst>
          </p:cNvPr>
          <p:cNvSpPr txBox="1"/>
          <p:nvPr/>
        </p:nvSpPr>
        <p:spPr>
          <a:xfrm>
            <a:off x="-2719" y="93016"/>
            <a:ext cx="3217404" cy="523220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تنمية مهارات التفكير -المقارنة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BA3B2C2-FEFD-5C5E-7086-F900B1AF7EE3}"/>
              </a:ext>
            </a:extLst>
          </p:cNvPr>
          <p:cNvSpPr/>
          <p:nvPr/>
        </p:nvSpPr>
        <p:spPr>
          <a:xfrm>
            <a:off x="6424368" y="966903"/>
            <a:ext cx="3000375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البيانات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23D7EF2-F13C-F24E-9C71-675D8D12F60F}"/>
              </a:ext>
            </a:extLst>
          </p:cNvPr>
          <p:cNvSpPr/>
          <p:nvPr/>
        </p:nvSpPr>
        <p:spPr>
          <a:xfrm>
            <a:off x="2050429" y="975186"/>
            <a:ext cx="3000375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المعلومات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DD13A-150D-9EF4-36D2-09239D86011F}"/>
              </a:ext>
            </a:extLst>
          </p:cNvPr>
          <p:cNvSpPr/>
          <p:nvPr/>
        </p:nvSpPr>
        <p:spPr>
          <a:xfrm>
            <a:off x="6375340" y="2034630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rgbClr val="ED7D31"/>
              </a:solidFill>
            </a:endParaRPr>
          </a:p>
          <a:p>
            <a:pPr algn="ctr"/>
            <a:r>
              <a:rPr lang="ar-SA" sz="2000" b="1" dirty="0">
                <a:solidFill>
                  <a:srgbClr val="ED7D31"/>
                </a:solidFill>
              </a:rPr>
              <a:t>ليس لها معنى بصورتها الحقيقية</a:t>
            </a:r>
          </a:p>
          <a:p>
            <a:pPr algn="ctr"/>
            <a:endParaRPr lang="ar-SA" sz="2000" b="1" dirty="0">
              <a:solidFill>
                <a:srgbClr val="ED7D3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0B0070B-BD37-11B1-120B-40F4556A9514}"/>
              </a:ext>
            </a:extLst>
          </p:cNvPr>
          <p:cNvSpPr/>
          <p:nvPr/>
        </p:nvSpPr>
        <p:spPr>
          <a:xfrm>
            <a:off x="1998985" y="2029865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ED7D31"/>
                </a:solidFill>
              </a:rPr>
              <a:t>يجب أن تحمل معنى منطقياً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6CCA9A5-FD7B-1148-7B22-DFF6EE0A19E5}"/>
              </a:ext>
            </a:extLst>
          </p:cNvPr>
          <p:cNvSpPr/>
          <p:nvPr/>
        </p:nvSpPr>
        <p:spPr>
          <a:xfrm>
            <a:off x="6375340" y="3001103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كلمات وأرقام غير معالجة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C7A6C9E-CEBC-4370-AFA9-A58569B482B8}"/>
              </a:ext>
            </a:extLst>
          </p:cNvPr>
          <p:cNvSpPr/>
          <p:nvPr/>
        </p:nvSpPr>
        <p:spPr>
          <a:xfrm>
            <a:off x="1998985" y="2996338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بيانات تمت معالجتها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3B3C5EF-7E6D-E787-20B4-1D47C7CD5DAF}"/>
              </a:ext>
            </a:extLst>
          </p:cNvPr>
          <p:cNvSpPr/>
          <p:nvPr/>
        </p:nvSpPr>
        <p:spPr>
          <a:xfrm>
            <a:off x="6375340" y="3917095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مادة أولية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A2659AB-ADDB-6F0F-F454-14C32FC57661}"/>
              </a:ext>
            </a:extLst>
          </p:cNvPr>
          <p:cNvSpPr/>
          <p:nvPr/>
        </p:nvSpPr>
        <p:spPr>
          <a:xfrm>
            <a:off x="1998985" y="3912330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منتج نهائي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5D551393-63FA-F25E-2BB3-F19B09675908}"/>
              </a:ext>
            </a:extLst>
          </p:cNvPr>
          <p:cNvSpPr/>
          <p:nvPr/>
        </p:nvSpPr>
        <p:spPr>
          <a:xfrm>
            <a:off x="6375340" y="5841384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تستخدم كمدخلات للحاسب 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C0358784-6814-B3CA-E160-84B5F7742B36}"/>
              </a:ext>
            </a:extLst>
          </p:cNvPr>
          <p:cNvSpPr/>
          <p:nvPr/>
        </p:nvSpPr>
        <p:spPr>
          <a:xfrm>
            <a:off x="2003904" y="5834533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تستخدم كمخرجات للحاسب 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08FE6D57-34F9-FC31-F386-604442E8F93E}"/>
              </a:ext>
            </a:extLst>
          </p:cNvPr>
          <p:cNvSpPr/>
          <p:nvPr/>
        </p:nvSpPr>
        <p:spPr>
          <a:xfrm>
            <a:off x="6370421" y="4867384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أكثر عمومية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B7425A4C-BDB9-2D16-CE8C-60CF81035F36}"/>
              </a:ext>
            </a:extLst>
          </p:cNvPr>
          <p:cNvSpPr/>
          <p:nvPr/>
        </p:nvSpPr>
        <p:spPr>
          <a:xfrm>
            <a:off x="1998985" y="4860533"/>
            <a:ext cx="3000375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أكثر تحديداً</a:t>
            </a:r>
          </a:p>
        </p:txBody>
      </p:sp>
      <p:pic>
        <p:nvPicPr>
          <p:cNvPr id="3074" name="Picture 2" descr="علوم_البيانات - Twitter Search / Twitter">
            <a:extLst>
              <a:ext uri="{FF2B5EF4-FFF2-40B4-BE49-F238E27FC236}">
                <a16:creationId xmlns:a16="http://schemas.microsoft.com/office/drawing/2014/main" id="{02D02EE8-A442-CF8B-7458-72A5CDF8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3" b="90963" l="10000" r="90000">
                        <a14:foregroundMark x1="47683" y1="63851" x2="47683" y2="63851"/>
                        <a14:foregroundMark x1="50227" y1="24774" x2="32683" y2="55403"/>
                        <a14:foregroundMark x1="32683" y1="55403" x2="32561" y2="56385"/>
                        <a14:foregroundMark x1="31463" y1="36149" x2="30732" y2="48919"/>
                        <a14:foregroundMark x1="30732" y1="48919" x2="33049" y2="64244"/>
                        <a14:foregroundMark x1="33049" y1="64244" x2="39512" y2="72692"/>
                        <a14:foregroundMark x1="39512" y1="72692" x2="40732" y2="79175"/>
                        <a14:foregroundMark x1="50488" y1="32024" x2="61951" y2="46758"/>
                        <a14:foregroundMark x1="61951" y1="46758" x2="53293" y2="60511"/>
                        <a14:foregroundMark x1="53293" y1="60511" x2="41829" y2="69745"/>
                        <a14:foregroundMark x1="41707" y1="84086" x2="48049" y2="78978"/>
                        <a14:foregroundMark x1="48049" y1="78978" x2="58415" y2="61297"/>
                        <a14:foregroundMark x1="58415" y1="61297" x2="60000" y2="44990"/>
                        <a14:foregroundMark x1="63780" y1="74656" x2="63659" y2="56778"/>
                        <a14:foregroundMark x1="42439" y1="90963" x2="42439" y2="90963"/>
                        <a14:foregroundMark x1="35244" y1="20236" x2="35244" y2="20236"/>
                        <a14:foregroundMark x1="65610" y1="36149" x2="65610" y2="36149"/>
                        <a14:backgroundMark x1="57195" y1="15717" x2="57195" y2="15717"/>
                        <a14:backgroundMark x1="52073" y1="16306" x2="52073" y2="16306"/>
                        <a14:backgroundMark x1="52805" y1="18664" x2="52805" y2="18664"/>
                        <a14:backgroundMark x1="52439" y1="22004" x2="52439" y2="22004"/>
                        <a14:backgroundMark x1="52073" y1="20236" x2="52439" y2="27308"/>
                        <a14:backgroundMark x1="53171" y1="20432" x2="54512" y2="16110"/>
                        <a14:backgroundMark x1="54878" y1="16110" x2="57439" y2="16699"/>
                        <a14:backgroundMark x1="57439" y1="16699" x2="56341" y2="10216"/>
                        <a14:backgroundMark x1="52805" y1="20432" x2="58049" y2="13752"/>
                        <a14:backgroundMark x1="58049" y1="13752" x2="56463" y2="1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49" y="3926618"/>
            <a:ext cx="5166663" cy="32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2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2" grpId="0" animBg="1"/>
      <p:bldP spid="3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4D55B80-EABA-FFA6-E0E8-1C6303B5AB30}"/>
              </a:ext>
            </a:extLst>
          </p:cNvPr>
          <p:cNvSpPr/>
          <p:nvPr/>
        </p:nvSpPr>
        <p:spPr>
          <a:xfrm>
            <a:off x="0" y="2515691"/>
            <a:ext cx="12216329" cy="25212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E348A4E-274D-983C-A951-F856456ACF47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المعرفة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E726D7-9448-62B4-E561-F4C0EDA71CDB}"/>
              </a:ext>
            </a:extLst>
          </p:cNvPr>
          <p:cNvSpPr/>
          <p:nvPr/>
        </p:nvSpPr>
        <p:spPr>
          <a:xfrm>
            <a:off x="-86773" y="2578267"/>
            <a:ext cx="11736898" cy="28738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تنتج المعرفة من معالجة المعلومات وفهمها </a:t>
            </a:r>
          </a:p>
          <a:p>
            <a:pPr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ويؤدي ذلك إلى </a:t>
            </a: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استنتاجات وقرارات 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مختلفة .</a:t>
            </a:r>
          </a:p>
          <a:p>
            <a:pPr>
              <a:lnSpc>
                <a:spcPct val="20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5124" name="Picture 4" descr="Cartoon With Beautiful Bulb Light Electricity Gallery - Light Bulb Brain  Png, Transparent Png , Transparent Png Image - PNGitem">
            <a:extLst>
              <a:ext uri="{FF2B5EF4-FFF2-40B4-BE49-F238E27FC236}">
                <a16:creationId xmlns:a16="http://schemas.microsoft.com/office/drawing/2014/main" id="{1C60AD2D-781B-EC11-7385-2536052E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21" b="89791" l="10000" r="90000">
                        <a14:foregroundMark x1="67791" y1="18586" x2="67791" y2="18586"/>
                        <a14:foregroundMark x1="49651" y1="9817" x2="49651" y2="9817"/>
                        <a14:foregroundMark x1="49535" y1="10602" x2="49535" y2="10602"/>
                        <a14:foregroundMark x1="49535" y1="9424" x2="49535" y2="9424"/>
                        <a14:foregroundMark x1="49884" y1="6021" x2="49884" y2="6021"/>
                        <a14:foregroundMark x1="31512" y1="17277" x2="31512" y2="17277"/>
                        <a14:foregroundMark x1="21977" y1="38089" x2="21395" y2="37565"/>
                        <a14:foregroundMark x1="24186" y1="59424" x2="24186" y2="59424"/>
                        <a14:foregroundMark x1="75233" y1="59817" x2="75233" y2="59817"/>
                        <a14:foregroundMark x1="80000" y1="37304" x2="80000" y2="37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813" y="1405869"/>
            <a:ext cx="6748977" cy="59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8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C529975-D61B-53DD-8371-3FE04D0BC2CF}"/>
              </a:ext>
            </a:extLst>
          </p:cNvPr>
          <p:cNvSpPr txBox="1"/>
          <p:nvPr/>
        </p:nvSpPr>
        <p:spPr>
          <a:xfrm rot="16200000">
            <a:off x="8093193" y="3105835"/>
            <a:ext cx="6857999" cy="64633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txBody>
          <a:bodyPr wrap="square">
            <a:spAutoFit/>
          </a:bodyPr>
          <a:lstStyle/>
          <a:p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أوجه الاختلاف بين المعرفة والمعلومات</a:t>
            </a:r>
            <a:endParaRPr lang="ar-SA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6D5D10-AE57-C739-DE87-2A8E6C2B78C2}"/>
              </a:ext>
            </a:extLst>
          </p:cNvPr>
          <p:cNvSpPr txBox="1"/>
          <p:nvPr/>
        </p:nvSpPr>
        <p:spPr>
          <a:xfrm>
            <a:off x="-2719" y="93016"/>
            <a:ext cx="3217404" cy="523220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تنمية مهارات التفكير -المقارنة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11DA936-0D3B-71C0-754A-1210BE949556}"/>
              </a:ext>
            </a:extLst>
          </p:cNvPr>
          <p:cNvSpPr/>
          <p:nvPr/>
        </p:nvSpPr>
        <p:spPr>
          <a:xfrm>
            <a:off x="5126215" y="1341889"/>
            <a:ext cx="4169652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المعلومات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23DAA1F-1E27-53BC-2088-AF1D2D1C950E}"/>
              </a:ext>
            </a:extLst>
          </p:cNvPr>
          <p:cNvSpPr/>
          <p:nvPr/>
        </p:nvSpPr>
        <p:spPr>
          <a:xfrm>
            <a:off x="752276" y="1350172"/>
            <a:ext cx="4169652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المعرفة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4CB236D-E1EB-228C-B063-8DD6EEEF8BF3}"/>
              </a:ext>
            </a:extLst>
          </p:cNvPr>
          <p:cNvSpPr/>
          <p:nvPr/>
        </p:nvSpPr>
        <p:spPr>
          <a:xfrm>
            <a:off x="5077187" y="2537632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بيانات تمت معالجتها لتصبح ذات سياق مفهوم</a:t>
            </a:r>
            <a:endParaRPr lang="ar-SA" sz="2000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873F39B-4A86-8DF2-9EAE-4683B1300295}"/>
              </a:ext>
            </a:extLst>
          </p:cNvPr>
          <p:cNvSpPr/>
          <p:nvPr/>
        </p:nvSpPr>
        <p:spPr>
          <a:xfrm>
            <a:off x="700832" y="2532867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استنتاج من المعلومات يساعد في اتخاذ القرارات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754B184-E5E7-482F-5FFC-00885D1C9270}"/>
              </a:ext>
            </a:extLst>
          </p:cNvPr>
          <p:cNvSpPr/>
          <p:nvPr/>
        </p:nvSpPr>
        <p:spPr>
          <a:xfrm>
            <a:off x="5077187" y="3778425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/>
                </a:solidFill>
              </a:rPr>
              <a:t>وحدها لا تكفي للتوصل إلى الاستنتاجات أو القرارات حول مسألة معينة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2069E31-A984-6443-12FA-5D9F34A8044E}"/>
              </a:ext>
            </a:extLst>
          </p:cNvPr>
          <p:cNvSpPr/>
          <p:nvPr/>
        </p:nvSpPr>
        <p:spPr>
          <a:xfrm>
            <a:off x="700832" y="3773660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chemeClr val="tx1"/>
                </a:solidFill>
              </a:rPr>
              <a:t>توفر القدرة على اتخاذ تنبؤات واتخاذ قرارات</a:t>
            </a:r>
            <a:endParaRPr lang="ar-SA" sz="2000" dirty="0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A40C931-F684-EAC6-4AE8-5468EBFB6FD4}"/>
              </a:ext>
            </a:extLst>
          </p:cNvPr>
          <p:cNvSpPr/>
          <p:nvPr/>
        </p:nvSpPr>
        <p:spPr>
          <a:xfrm>
            <a:off x="5077187" y="5005313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يتم الحصول على نفس المعلومات عند تحليل نفس البيانات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A91760A-9EAD-2095-54EB-3675881F9422}"/>
              </a:ext>
            </a:extLst>
          </p:cNvPr>
          <p:cNvSpPr/>
          <p:nvPr/>
        </p:nvSpPr>
        <p:spPr>
          <a:xfrm>
            <a:off x="700832" y="5000548"/>
            <a:ext cx="4169652" cy="80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000" b="1" dirty="0">
                <a:solidFill>
                  <a:srgbClr val="ED7D31"/>
                </a:solidFill>
              </a:rPr>
              <a:t>تختلف باختلاف العالم أو الباحث الذي يدرس المعلومات </a:t>
            </a:r>
          </a:p>
        </p:txBody>
      </p:sp>
      <p:pic>
        <p:nvPicPr>
          <p:cNvPr id="22" name="Picture 2" descr="علوم_البيانات - Twitter Search / Twitter">
            <a:extLst>
              <a:ext uri="{FF2B5EF4-FFF2-40B4-BE49-F238E27FC236}">
                <a16:creationId xmlns:a16="http://schemas.microsoft.com/office/drawing/2014/main" id="{D6A25740-9F88-81C2-B74C-04E8946E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3" b="90963" l="10000" r="90000">
                        <a14:foregroundMark x1="47683" y1="63851" x2="47683" y2="63851"/>
                        <a14:foregroundMark x1="50227" y1="24774" x2="32683" y2="55403"/>
                        <a14:foregroundMark x1="32683" y1="55403" x2="32561" y2="56385"/>
                        <a14:foregroundMark x1="31463" y1="36149" x2="30732" y2="48919"/>
                        <a14:foregroundMark x1="30732" y1="48919" x2="33049" y2="64244"/>
                        <a14:foregroundMark x1="33049" y1="64244" x2="39512" y2="72692"/>
                        <a14:foregroundMark x1="39512" y1="72692" x2="40732" y2="79175"/>
                        <a14:foregroundMark x1="50488" y1="32024" x2="61951" y2="46758"/>
                        <a14:foregroundMark x1="61951" y1="46758" x2="53293" y2="60511"/>
                        <a14:foregroundMark x1="53293" y1="60511" x2="41829" y2="69745"/>
                        <a14:foregroundMark x1="41707" y1="84086" x2="48049" y2="78978"/>
                        <a14:foregroundMark x1="48049" y1="78978" x2="58415" y2="61297"/>
                        <a14:foregroundMark x1="58415" y1="61297" x2="60000" y2="44990"/>
                        <a14:foregroundMark x1="63780" y1="74656" x2="63659" y2="56778"/>
                        <a14:foregroundMark x1="42439" y1="90963" x2="42439" y2="90963"/>
                        <a14:foregroundMark x1="35244" y1="20236" x2="35244" y2="20236"/>
                        <a14:foregroundMark x1="65610" y1="36149" x2="65610" y2="36149"/>
                        <a14:backgroundMark x1="57195" y1="15717" x2="57195" y2="15717"/>
                        <a14:backgroundMark x1="52073" y1="16306" x2="52073" y2="16306"/>
                        <a14:backgroundMark x1="52805" y1="18664" x2="52805" y2="18664"/>
                        <a14:backgroundMark x1="52439" y1="22004" x2="52439" y2="22004"/>
                        <a14:backgroundMark x1="52073" y1="20236" x2="52439" y2="27308"/>
                        <a14:backgroundMark x1="53171" y1="20432" x2="54512" y2="16110"/>
                        <a14:backgroundMark x1="54878" y1="16110" x2="57439" y2="16699"/>
                        <a14:backgroundMark x1="57439" y1="16699" x2="56341" y2="10216"/>
                        <a14:backgroundMark x1="52805" y1="20432" x2="58049" y2="13752"/>
                        <a14:backgroundMark x1="58049" y1="13752" x2="56463" y2="1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49" y="3926618"/>
            <a:ext cx="5166663" cy="32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8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0BFDFF3-D2BC-5742-8EEB-D39DF68E61F4}"/>
              </a:ext>
            </a:extLst>
          </p:cNvPr>
          <p:cNvGrpSpPr/>
          <p:nvPr/>
        </p:nvGrpSpPr>
        <p:grpSpPr>
          <a:xfrm>
            <a:off x="6502722" y="1917327"/>
            <a:ext cx="2684599" cy="1410964"/>
            <a:chOff x="3387561" y="1917327"/>
            <a:chExt cx="2684599" cy="1410964"/>
          </a:xfrm>
        </p:grpSpPr>
        <p:pic>
          <p:nvPicPr>
            <p:cNvPr id="37" name="Picture 2" descr="تعرف على كيفية تصميم الخريطة الذهنية - مدونة خمسات">
              <a:extLst>
                <a:ext uri="{FF2B5EF4-FFF2-40B4-BE49-F238E27FC236}">
                  <a16:creationId xmlns:a16="http://schemas.microsoft.com/office/drawing/2014/main" id="{DC378C5F-3BCA-73FD-0DBF-90D498FE7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3300" y1="74600" x2="73300" y2="74600"/>
                          <a14:foregroundMark x1="67800" y1="55200" x2="67800" y2="55200"/>
                          <a14:foregroundMark x1="66700" y1="58200" x2="66700" y2="58200"/>
                          <a14:foregroundMark x1="58000" y1="58200" x2="70100" y2="58600"/>
                          <a14:foregroundMark x1="59100" y1="78000" x2="68000" y2="78400"/>
                          <a14:foregroundMark x1="68000" y1="78400" x2="72100" y2="78000"/>
                          <a14:foregroundMark x1="53800" y1="41400" x2="59700" y2="43000"/>
                          <a14:foregroundMark x1="59700" y1="43000" x2="72200" y2="41400"/>
                          <a14:foregroundMark x1="56500" y1="20400" x2="68600" y2="19800"/>
                          <a14:foregroundMark x1="68600" y1="19800" x2="68700" y2="1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4" t="68989" r="22852" b="9383"/>
            <a:stretch/>
          </p:blipFill>
          <p:spPr bwMode="auto">
            <a:xfrm>
              <a:off x="3387561" y="1917327"/>
              <a:ext cx="2684599" cy="141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2B82F2C9-342D-434E-0049-D2FA7B926FEF}"/>
                </a:ext>
              </a:extLst>
            </p:cNvPr>
            <p:cNvSpPr txBox="1"/>
            <p:nvPr/>
          </p:nvSpPr>
          <p:spPr>
            <a:xfrm>
              <a:off x="3575678" y="2206772"/>
              <a:ext cx="204447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>
                  <a:solidFill>
                    <a:schemeClr val="bg1"/>
                  </a:solidFill>
                </a:rPr>
                <a:t>معلومات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80B7081-E3F0-3F3F-53AD-E2F3869C4A94}"/>
              </a:ext>
            </a:extLst>
          </p:cNvPr>
          <p:cNvGrpSpPr/>
          <p:nvPr/>
        </p:nvGrpSpPr>
        <p:grpSpPr>
          <a:xfrm>
            <a:off x="3337274" y="1931478"/>
            <a:ext cx="2684599" cy="1410964"/>
            <a:chOff x="6538800" y="1912407"/>
            <a:chExt cx="2684599" cy="1410964"/>
          </a:xfrm>
        </p:grpSpPr>
        <p:pic>
          <p:nvPicPr>
            <p:cNvPr id="35" name="Picture 2" descr="تعرف على كيفية تصميم الخريطة الذهنية - مدونة خمسات">
              <a:extLst>
                <a:ext uri="{FF2B5EF4-FFF2-40B4-BE49-F238E27FC236}">
                  <a16:creationId xmlns:a16="http://schemas.microsoft.com/office/drawing/2014/main" id="{B3DE82AC-1DDF-7B69-498A-D8D5530B6D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3300" y1="74600" x2="73300" y2="74600"/>
                          <a14:foregroundMark x1="67800" y1="55200" x2="67800" y2="55200"/>
                          <a14:foregroundMark x1="66700" y1="58200" x2="66700" y2="58200"/>
                          <a14:foregroundMark x1="58000" y1="58200" x2="70100" y2="58600"/>
                          <a14:foregroundMark x1="59100" y1="78000" x2="68000" y2="78400"/>
                          <a14:foregroundMark x1="68000" y1="78400" x2="72100" y2="78000"/>
                          <a14:foregroundMark x1="53800" y1="41400" x2="59700" y2="43000"/>
                          <a14:foregroundMark x1="59700" y1="43000" x2="72200" y2="41400"/>
                          <a14:foregroundMark x1="56500" y1="20400" x2="68600" y2="19800"/>
                          <a14:foregroundMark x1="68600" y1="19800" x2="68700" y2="1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4" t="68989" r="22852" b="9383"/>
            <a:stretch/>
          </p:blipFill>
          <p:spPr bwMode="auto">
            <a:xfrm>
              <a:off x="6538800" y="1912407"/>
              <a:ext cx="2684599" cy="141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E9E06824-3282-F2FF-2179-6C2B950D41F2}"/>
                </a:ext>
              </a:extLst>
            </p:cNvPr>
            <p:cNvSpPr txBox="1"/>
            <p:nvPr/>
          </p:nvSpPr>
          <p:spPr>
            <a:xfrm>
              <a:off x="7004628" y="2467888"/>
              <a:ext cx="137191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.....................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8796EA1-B08C-EB7E-F8ED-65F1F4F41051}"/>
              </a:ext>
            </a:extLst>
          </p:cNvPr>
          <p:cNvGrpSpPr/>
          <p:nvPr/>
        </p:nvGrpSpPr>
        <p:grpSpPr>
          <a:xfrm>
            <a:off x="9695347" y="1895036"/>
            <a:ext cx="2684599" cy="1410964"/>
            <a:chOff x="9695347" y="1895036"/>
            <a:chExt cx="2684599" cy="1410964"/>
          </a:xfrm>
        </p:grpSpPr>
        <p:pic>
          <p:nvPicPr>
            <p:cNvPr id="14" name="Picture 2" descr="تعرف على كيفية تصميم الخريطة الذهنية - مدونة خمسات">
              <a:extLst>
                <a:ext uri="{FF2B5EF4-FFF2-40B4-BE49-F238E27FC236}">
                  <a16:creationId xmlns:a16="http://schemas.microsoft.com/office/drawing/2014/main" id="{AAA066CA-79EC-9200-6109-958646389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3300" y1="74600" x2="73300" y2="74600"/>
                          <a14:foregroundMark x1="67800" y1="55200" x2="67800" y2="55200"/>
                          <a14:foregroundMark x1="66700" y1="58200" x2="66700" y2="58200"/>
                          <a14:foregroundMark x1="58000" y1="58200" x2="70100" y2="58600"/>
                          <a14:foregroundMark x1="59100" y1="78000" x2="68000" y2="78400"/>
                          <a14:foregroundMark x1="68000" y1="78400" x2="72100" y2="78000"/>
                          <a14:foregroundMark x1="53800" y1="41400" x2="59700" y2="43000"/>
                          <a14:foregroundMark x1="59700" y1="43000" x2="72200" y2="41400"/>
                          <a14:foregroundMark x1="56500" y1="20400" x2="68600" y2="19800"/>
                          <a14:foregroundMark x1="68600" y1="19800" x2="68700" y2="1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4" t="68989" r="22852" b="9383"/>
            <a:stretch/>
          </p:blipFill>
          <p:spPr bwMode="auto">
            <a:xfrm>
              <a:off x="9695347" y="1895036"/>
              <a:ext cx="2684599" cy="141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0AE38B74-687D-C543-EC22-374CFB5BF2E2}"/>
                </a:ext>
              </a:extLst>
            </p:cNvPr>
            <p:cNvSpPr txBox="1"/>
            <p:nvPr/>
          </p:nvSpPr>
          <p:spPr>
            <a:xfrm>
              <a:off x="10266473" y="2473840"/>
              <a:ext cx="137191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.....................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240D53E-623B-986E-4053-F8C051640AAB}"/>
              </a:ext>
            </a:extLst>
          </p:cNvPr>
          <p:cNvGrpSpPr/>
          <p:nvPr/>
        </p:nvGrpSpPr>
        <p:grpSpPr>
          <a:xfrm>
            <a:off x="236323" y="1922247"/>
            <a:ext cx="2684599" cy="1410964"/>
            <a:chOff x="236323" y="1922247"/>
            <a:chExt cx="2684599" cy="1410964"/>
          </a:xfrm>
        </p:grpSpPr>
        <p:pic>
          <p:nvPicPr>
            <p:cNvPr id="39" name="Picture 2" descr="تعرف على كيفية تصميم الخريطة الذهنية - مدونة خمسات">
              <a:extLst>
                <a:ext uri="{FF2B5EF4-FFF2-40B4-BE49-F238E27FC236}">
                  <a16:creationId xmlns:a16="http://schemas.microsoft.com/office/drawing/2014/main" id="{86A92A92-B75A-6E65-471C-44862D647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3300" y1="74600" x2="73300" y2="74600"/>
                          <a14:foregroundMark x1="67800" y1="55200" x2="67800" y2="55200"/>
                          <a14:foregroundMark x1="66700" y1="58200" x2="66700" y2="58200"/>
                          <a14:foregroundMark x1="58000" y1="58200" x2="70100" y2="58600"/>
                          <a14:foregroundMark x1="59100" y1="78000" x2="68000" y2="78400"/>
                          <a14:foregroundMark x1="68000" y1="78400" x2="72100" y2="78000"/>
                          <a14:foregroundMark x1="53800" y1="41400" x2="59700" y2="43000"/>
                          <a14:foregroundMark x1="59700" y1="43000" x2="72200" y2="41400"/>
                          <a14:foregroundMark x1="56500" y1="20400" x2="68600" y2="19800"/>
                          <a14:foregroundMark x1="68600" y1="19800" x2="68700" y2="1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4" t="68989" r="22852" b="9383"/>
            <a:stretch/>
          </p:blipFill>
          <p:spPr bwMode="auto">
            <a:xfrm>
              <a:off x="236323" y="1922247"/>
              <a:ext cx="2684599" cy="141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3D337B7A-21E1-3BC6-5B7D-E3B0222E135F}"/>
                </a:ext>
              </a:extLst>
            </p:cNvPr>
            <p:cNvSpPr txBox="1"/>
            <p:nvPr/>
          </p:nvSpPr>
          <p:spPr>
            <a:xfrm>
              <a:off x="625961" y="2512132"/>
              <a:ext cx="137191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.....................</a:t>
              </a:r>
            </a:p>
          </p:txBody>
        </p: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0DF620-387B-FB7A-E780-6890E852F5AE}"/>
              </a:ext>
            </a:extLst>
          </p:cNvPr>
          <p:cNvSpPr/>
          <p:nvPr/>
        </p:nvSpPr>
        <p:spPr>
          <a:xfrm>
            <a:off x="678447" y="91550"/>
            <a:ext cx="10894103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F9A826"/>
                </a:solidFill>
              </a:rPr>
              <a:t>بعد تعرفك على أهم مصطلحات علم البيانات                                    اكملي الخريطة الذهنية التالية !!</a:t>
            </a:r>
          </a:p>
        </p:txBody>
      </p:sp>
      <p:pic>
        <p:nvPicPr>
          <p:cNvPr id="5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949ED34F-18C5-E783-CC12-E61EAB3E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7917" y="3564078"/>
            <a:ext cx="3536637" cy="36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D994780-B7E9-1CFB-040A-C792675C2DB8}"/>
              </a:ext>
            </a:extLst>
          </p:cNvPr>
          <p:cNvGrpSpPr/>
          <p:nvPr/>
        </p:nvGrpSpPr>
        <p:grpSpPr>
          <a:xfrm>
            <a:off x="8407853" y="2261894"/>
            <a:ext cx="1600069" cy="652844"/>
            <a:chOff x="8407853" y="2261894"/>
            <a:chExt cx="1600069" cy="652844"/>
          </a:xfrm>
        </p:grpSpPr>
        <p:pic>
          <p:nvPicPr>
            <p:cNvPr id="43" name="Picture 2" descr="Arrow Set Happy Left Right Clipart | i2Clipart - Royalty Free Public Domain  Clipart">
              <a:extLst>
                <a:ext uri="{FF2B5EF4-FFF2-40B4-BE49-F238E27FC236}">
                  <a16:creationId xmlns:a16="http://schemas.microsoft.com/office/drawing/2014/main" id="{07B37501-A674-B134-428E-EA7011D82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8" r="50000" b="4118"/>
            <a:stretch/>
          </p:blipFill>
          <p:spPr bwMode="auto">
            <a:xfrm>
              <a:off x="8734250" y="2261894"/>
              <a:ext cx="1273672" cy="65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F0D1DDB3-1403-E518-C460-9B6F4992B0E3}"/>
                </a:ext>
              </a:extLst>
            </p:cNvPr>
            <p:cNvSpPr txBox="1"/>
            <p:nvPr/>
          </p:nvSpPr>
          <p:spPr>
            <a:xfrm>
              <a:off x="8407853" y="2358140"/>
              <a:ext cx="13719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معالجة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042B6C5-057D-0B01-3D5A-5A0940EC51AF}"/>
              </a:ext>
            </a:extLst>
          </p:cNvPr>
          <p:cNvGrpSpPr/>
          <p:nvPr/>
        </p:nvGrpSpPr>
        <p:grpSpPr>
          <a:xfrm>
            <a:off x="5241869" y="2266810"/>
            <a:ext cx="1600069" cy="652844"/>
            <a:chOff x="5241869" y="2266810"/>
            <a:chExt cx="1600069" cy="652844"/>
          </a:xfrm>
        </p:grpSpPr>
        <p:pic>
          <p:nvPicPr>
            <p:cNvPr id="47" name="Picture 2" descr="Arrow Set Happy Left Right Clipart | i2Clipart - Royalty Free Public Domain  Clipart">
              <a:extLst>
                <a:ext uri="{FF2B5EF4-FFF2-40B4-BE49-F238E27FC236}">
                  <a16:creationId xmlns:a16="http://schemas.microsoft.com/office/drawing/2014/main" id="{5449AE4B-BAA6-2370-5C85-FFDC02FCE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8" r="50000" b="4118"/>
            <a:stretch/>
          </p:blipFill>
          <p:spPr bwMode="auto">
            <a:xfrm>
              <a:off x="5568266" y="2266810"/>
              <a:ext cx="1273672" cy="65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37A692DC-D353-4460-2CD5-82B0B5A0A508}"/>
                </a:ext>
              </a:extLst>
            </p:cNvPr>
            <p:cNvSpPr txBox="1"/>
            <p:nvPr/>
          </p:nvSpPr>
          <p:spPr>
            <a:xfrm>
              <a:off x="5241869" y="2363056"/>
              <a:ext cx="13719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معالجة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6C5CEEF-B8C4-F62D-A989-A6F11B0332C3}"/>
              </a:ext>
            </a:extLst>
          </p:cNvPr>
          <p:cNvGrpSpPr/>
          <p:nvPr/>
        </p:nvGrpSpPr>
        <p:grpSpPr>
          <a:xfrm>
            <a:off x="2042642" y="2271728"/>
            <a:ext cx="1600069" cy="652844"/>
            <a:chOff x="2120133" y="2271728"/>
            <a:chExt cx="1600069" cy="652844"/>
          </a:xfrm>
        </p:grpSpPr>
        <p:pic>
          <p:nvPicPr>
            <p:cNvPr id="51" name="Picture 2" descr="Arrow Set Happy Left Right Clipart | i2Clipart - Royalty Free Public Domain  Clipart">
              <a:extLst>
                <a:ext uri="{FF2B5EF4-FFF2-40B4-BE49-F238E27FC236}">
                  <a16:creationId xmlns:a16="http://schemas.microsoft.com/office/drawing/2014/main" id="{0192639F-01AB-AB34-F83F-33A6930472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8" r="50000" b="4118"/>
            <a:stretch/>
          </p:blipFill>
          <p:spPr bwMode="auto">
            <a:xfrm>
              <a:off x="2446530" y="2271728"/>
              <a:ext cx="1273672" cy="65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1CB9B731-C192-EAC4-4A9F-70F1A19B0551}"/>
                </a:ext>
              </a:extLst>
            </p:cNvPr>
            <p:cNvSpPr txBox="1"/>
            <p:nvPr/>
          </p:nvSpPr>
          <p:spPr>
            <a:xfrm>
              <a:off x="2120133" y="2367974"/>
              <a:ext cx="13719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معالجة</a:t>
              </a:r>
            </a:p>
          </p:txBody>
        </p:sp>
      </p:grpSp>
      <p:pic>
        <p:nvPicPr>
          <p:cNvPr id="61" name="صورة 60">
            <a:extLst>
              <a:ext uri="{FF2B5EF4-FFF2-40B4-BE49-F238E27FC236}">
                <a16:creationId xmlns:a16="http://schemas.microsoft.com/office/drawing/2014/main" id="{6AC7723D-68F6-03B1-B6B9-40AC427064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2961" r="1807" b="10585"/>
          <a:stretch/>
        </p:blipFill>
        <p:spPr>
          <a:xfrm>
            <a:off x="236324" y="1650528"/>
            <a:ext cx="11955676" cy="3698047"/>
          </a:xfrm>
          <a:prstGeom prst="rect">
            <a:avLst/>
          </a:prstGeom>
          <a:effectLst>
            <a:glow rad="228600">
              <a:srgbClr val="F9A826">
                <a:alpha val="40000"/>
              </a:srgb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BB28A70-8477-CE8D-2C61-5D347737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D5E52C1-3F01-4CA2-AB0A-A0BEB895209E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5616190-C5D7-4B90-8D76-FD797FB491B5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394F10D-DE95-4AD3-B9F6-84BE3EC44528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25C2723C-C3ED-4237-8F11-A429372A3E1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6800F67-C88C-457F-A626-9C77EF997B68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مرحلي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D510059A-6AC2-4B53-8C96-6585946B8F80}"/>
              </a:ext>
            </a:extLst>
          </p:cNvPr>
          <p:cNvSpPr txBox="1">
            <a:spLocks/>
          </p:cNvSpPr>
          <p:nvPr/>
        </p:nvSpPr>
        <p:spPr>
          <a:xfrm>
            <a:off x="113183" y="1157293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 algn="just"/>
            <a:r>
              <a:rPr lang="ar-SA" sz="3600" b="1" dirty="0">
                <a:solidFill>
                  <a:srgbClr val="ED7D31"/>
                </a:solidFill>
              </a:rPr>
              <a:t>بيانات تمت معالجتها لتصبح ذات سياق مفهوم</a:t>
            </a:r>
            <a:endParaRPr lang="ar-SA" sz="3600" dirty="0"/>
          </a:p>
          <a:p>
            <a:pPr>
              <a:lnSpc>
                <a:spcPct val="150000"/>
              </a:lnSpc>
            </a:pPr>
            <a:endParaRPr lang="ar-SA" sz="3600" b="1" dirty="0">
              <a:solidFill>
                <a:srgbClr val="5CC3C2"/>
              </a:solidFill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99549E-897D-49B2-8E23-51AE1059EB0D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2CDA585-EEFD-4528-9218-B48342E3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0FC24360-E418-42A4-9FFE-E5D56EC8F8D9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274DB33-2407-4936-B501-5C5821F43118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11ACA17-96C6-461C-A411-46B2A658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ED6FDF96-1023-4E8F-B2B5-1BCBB9B7F8D7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EE640B7-AD83-4164-B068-C9F72BA5D954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2664561-2035-4E12-A0BA-23D03627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D4C5E98D-D472-4F20-854C-33A858AC1C89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4" name="عنوان 1">
            <a:extLst>
              <a:ext uri="{FF2B5EF4-FFF2-40B4-BE49-F238E27FC236}">
                <a16:creationId xmlns:a16="http://schemas.microsoft.com/office/drawing/2014/main" id="{7A41BD08-9A32-466C-BF22-32A799A75097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المعلومات</a:t>
            </a:r>
            <a:endParaRPr lang="ar-SA" sz="3200" dirty="0"/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F43B88CA-5758-4691-9D12-3C21C4D94F80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المعرفة</a:t>
            </a:r>
            <a:endParaRPr lang="ar-SA" sz="3200" dirty="0"/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C6AC7AF5-3CD8-45A4-B48B-2B753DCCC5AD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البيانات</a:t>
            </a:r>
            <a:endParaRPr lang="ar-SA" sz="3200" dirty="0"/>
          </a:p>
        </p:txBody>
      </p:sp>
      <p:pic>
        <p:nvPicPr>
          <p:cNvPr id="27" name="صورة 2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48CBAEEB-3EF9-4BAB-8BFE-284F7D06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59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0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C4EF856-B14D-379D-2049-DD2883AF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06D61B2-2DEB-1904-4C6E-4DCB74BD299C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E8FE263-7993-8D6E-BA6E-37B74F47313A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16CCBED-F77D-C244-56C5-728BE359F7ED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00B808B-003B-75B9-7EFC-09DFFF747BBA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1640BCC-A4E7-A4CB-7631-55F924367A42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مرحلي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320FE51D-E3E5-8736-7912-D83C425B3F2F}"/>
              </a:ext>
            </a:extLst>
          </p:cNvPr>
          <p:cNvSpPr txBox="1">
            <a:spLocks/>
          </p:cNvSpPr>
          <p:nvPr/>
        </p:nvSpPr>
        <p:spPr>
          <a:xfrm>
            <a:off x="113183" y="1157293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 algn="just"/>
            <a:r>
              <a:rPr lang="ar-SA" sz="3600" b="1" dirty="0">
                <a:solidFill>
                  <a:srgbClr val="F9A826"/>
                </a:solidFill>
              </a:rPr>
              <a:t>توفر القدرة على اتخاذ تنبؤات واتخاذ قرارات</a:t>
            </a:r>
            <a:endParaRPr lang="ar-SA" sz="3600" dirty="0">
              <a:solidFill>
                <a:srgbClr val="F9A826"/>
              </a:solidFill>
            </a:endParaRPr>
          </a:p>
          <a:p>
            <a:pPr>
              <a:lnSpc>
                <a:spcPct val="150000"/>
              </a:lnSpc>
            </a:pPr>
            <a:endParaRPr lang="ar-SA" sz="3600" b="1" dirty="0">
              <a:solidFill>
                <a:srgbClr val="5CC3C2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09ADEF4-6BE3-839E-A912-B72DD3B35431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7E363E2-A2E1-866F-FFFA-D3E74B53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D6351D10-E5A8-FF35-0BBE-F7A93A45A917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451A1B4-8525-D3DF-EFE4-BA2F044BD9A4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3BF05D44-C592-7112-B78F-5D9CBE4B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67EC4B47-D6BC-E660-ECF6-E2FE6D1610EB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DA3700-2EED-5218-AEB9-25E8ADCC8DFD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C6E44C7-20EA-E907-38C1-545C5030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052A836-8B85-D537-4811-5537CB9A91FF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76566D3E-A006-54B5-DB36-BDDE1A48D568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المعلومات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466F9CC6-38C7-35F2-20DF-8AC78729F28D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المعرفة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3AD77582-D6D5-F7F9-F30E-9B1DA418707A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البيانات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5213779-C896-6BF9-4F7D-B5363B1FB0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8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3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AB0DB25-8425-25C6-8881-A2BB917E3046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E028C5DA-FB9F-A781-9D96-C9C5DC141EE7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فهم الفرق بين البيانات و المعلومات و المعرفة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C79DAFA7-E234-1407-4F9D-B9DD8491952A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التعرف على أنواع البيانات و طرق ترميزها.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1C7506CD-5CB7-63CD-1051-E96390E47774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ترميز البيانات و أهميتها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CD7D9AD5-0631-DE6A-BB8A-64C0746D9B05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جودة المعلومات ومعايير تحقيقها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20E97668-750C-F48E-A086-7746AC1E1A4C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E62173A2-3980-0BAD-2DF4-499288C2F62E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AA9AD63E-624A-73BF-8AD0-42188788023A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8FDF3D6D-C15A-4648-26C6-DD38A9CD265C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4CB88CB-262E-54F3-0521-C1FA70B65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26077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13C9069-0B78-17D1-4236-331191EDFBE2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0335C309-908B-1215-9EB2-11EEB970A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4211AC26-25DF-1E3A-8E42-EA1A65771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7FCFB9D-86A3-6ED8-D2BA-E54F83153D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4" y="1514032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8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B8E5BAB-90D0-A2AD-EB71-FE0770A7F75A}"/>
              </a:ext>
            </a:extLst>
          </p:cNvPr>
          <p:cNvSpPr/>
          <p:nvPr/>
        </p:nvSpPr>
        <p:spPr>
          <a:xfrm>
            <a:off x="1" y="3286139"/>
            <a:ext cx="12191999" cy="24917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EDF3752B-D151-6BC2-E477-4A9611880A0A}"/>
              </a:ext>
            </a:extLst>
          </p:cNvPr>
          <p:cNvGrpSpPr/>
          <p:nvPr/>
        </p:nvGrpSpPr>
        <p:grpSpPr>
          <a:xfrm>
            <a:off x="9274134" y="2297659"/>
            <a:ext cx="1982273" cy="1982273"/>
            <a:chOff x="9186863" y="1464671"/>
            <a:chExt cx="2371725" cy="2371725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BE00DB69-B170-2497-56F1-07FDED68D52D}"/>
                </a:ext>
              </a:extLst>
            </p:cNvPr>
            <p:cNvSpPr/>
            <p:nvPr/>
          </p:nvSpPr>
          <p:spPr>
            <a:xfrm>
              <a:off x="9186863" y="1464671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8200" name="Picture 8" descr="Numbers - Free education icons">
              <a:extLst>
                <a:ext uri="{FF2B5EF4-FFF2-40B4-BE49-F238E27FC236}">
                  <a16:creationId xmlns:a16="http://schemas.microsoft.com/office/drawing/2014/main" id="{43F6C44F-00EA-D9F1-E35B-345D456DF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169" y="1736387"/>
              <a:ext cx="1692613" cy="169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28859D3A-19DF-77FD-5962-D4BF67463A7F}"/>
              </a:ext>
            </a:extLst>
          </p:cNvPr>
          <p:cNvSpPr/>
          <p:nvPr/>
        </p:nvSpPr>
        <p:spPr>
          <a:xfrm>
            <a:off x="20739" y="1328224"/>
            <a:ext cx="1214572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/>
              <a:t>من خلال الصور الموجودة أمامك ، استنتجي أنواع البيانات ؟!</a:t>
            </a: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360F1C52-B880-C960-A7CC-6D5026245627}"/>
              </a:ext>
            </a:extLst>
          </p:cNvPr>
          <p:cNvGrpSpPr/>
          <p:nvPr/>
        </p:nvGrpSpPr>
        <p:grpSpPr>
          <a:xfrm>
            <a:off x="5240924" y="4774459"/>
            <a:ext cx="2232188" cy="2049169"/>
            <a:chOff x="5104553" y="3928330"/>
            <a:chExt cx="2670740" cy="2451763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CBDAE1B1-F55F-F044-F419-BC8457286EB2}"/>
                </a:ext>
              </a:extLst>
            </p:cNvPr>
            <p:cNvSpPr/>
            <p:nvPr/>
          </p:nvSpPr>
          <p:spPr>
            <a:xfrm>
              <a:off x="5262931" y="4008368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0" name="Picture 4" descr="Vector Sound Icon, Sound Icons, Audio Icon, Speaker Icon PNG and Vector  with Transparent Background for Free Download">
              <a:extLst>
                <a:ext uri="{FF2B5EF4-FFF2-40B4-BE49-F238E27FC236}">
                  <a16:creationId xmlns:a16="http://schemas.microsoft.com/office/drawing/2014/main" id="{2AEF142F-0E8E-7BA4-98E2-0A7EEA206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3125" y1="44531" x2="33125" y2="44531"/>
                          <a14:foregroundMark x1="25625" y1="41094" x2="25625" y2="41094"/>
                          <a14:foregroundMark x1="16875" y1="38438" x2="16875" y2="3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27"/>
            <a:stretch/>
          </p:blipFill>
          <p:spPr bwMode="auto">
            <a:xfrm>
              <a:off x="5104553" y="3928330"/>
              <a:ext cx="2670740" cy="217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3" name="مجموعة 8192">
            <a:extLst>
              <a:ext uri="{FF2B5EF4-FFF2-40B4-BE49-F238E27FC236}">
                <a16:creationId xmlns:a16="http://schemas.microsoft.com/office/drawing/2014/main" id="{CA50E69B-5437-E60A-B6CE-836A3C100D47}"/>
              </a:ext>
            </a:extLst>
          </p:cNvPr>
          <p:cNvGrpSpPr/>
          <p:nvPr/>
        </p:nvGrpSpPr>
        <p:grpSpPr>
          <a:xfrm>
            <a:off x="1267892" y="4836365"/>
            <a:ext cx="1982273" cy="1982273"/>
            <a:chOff x="1180621" y="4446294"/>
            <a:chExt cx="2371725" cy="2371725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3E8EEC4D-1093-7412-DF18-9FDEEAD858F1}"/>
                </a:ext>
              </a:extLst>
            </p:cNvPr>
            <p:cNvSpPr/>
            <p:nvPr/>
          </p:nvSpPr>
          <p:spPr>
            <a:xfrm>
              <a:off x="1180621" y="4446294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2" name="Picture 6" descr="Video production - Free cinema icons">
              <a:extLst>
                <a:ext uri="{FF2B5EF4-FFF2-40B4-BE49-F238E27FC236}">
                  <a16:creationId xmlns:a16="http://schemas.microsoft.com/office/drawing/2014/main" id="{36B05E45-D98B-2C3E-4F85-67E2DD69F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923" y="4819274"/>
              <a:ext cx="1710942" cy="1710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3300E3F4-B850-B5E0-5314-66E1FD7537CC}"/>
              </a:ext>
            </a:extLst>
          </p:cNvPr>
          <p:cNvGrpSpPr/>
          <p:nvPr/>
        </p:nvGrpSpPr>
        <p:grpSpPr>
          <a:xfrm>
            <a:off x="4798959" y="1573674"/>
            <a:ext cx="2628397" cy="2758910"/>
            <a:chOff x="4584746" y="588103"/>
            <a:chExt cx="3144791" cy="3300946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DD6BBD0C-2B81-C9C0-6AE5-A61CAE924FBB}"/>
                </a:ext>
              </a:extLst>
            </p:cNvPr>
            <p:cNvSpPr/>
            <p:nvPr/>
          </p:nvSpPr>
          <p:spPr>
            <a:xfrm>
              <a:off x="5357812" y="1517324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4" name="Picture 10" descr="Alphabet - Free education icons">
              <a:extLst>
                <a:ext uri="{FF2B5EF4-FFF2-40B4-BE49-F238E27FC236}">
                  <a16:creationId xmlns:a16="http://schemas.microsoft.com/office/drawing/2014/main" id="{BB15B821-D9A3-5CE3-3739-1A0E9A693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731" t="-53731" r="1" b="1"/>
            <a:stretch/>
          </p:blipFill>
          <p:spPr bwMode="auto">
            <a:xfrm>
              <a:off x="4584746" y="588103"/>
              <a:ext cx="2854036" cy="285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B800E21-A42F-F572-F17B-06C6F62A7F13}"/>
              </a:ext>
            </a:extLst>
          </p:cNvPr>
          <p:cNvGrpSpPr/>
          <p:nvPr/>
        </p:nvGrpSpPr>
        <p:grpSpPr>
          <a:xfrm>
            <a:off x="1200150" y="2313599"/>
            <a:ext cx="2307285" cy="1982273"/>
            <a:chOff x="1049025" y="1480611"/>
            <a:chExt cx="2760591" cy="2371725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A17DAF7-B837-3EAD-6B69-A3326880BA6F}"/>
                </a:ext>
              </a:extLst>
            </p:cNvPr>
            <p:cNvSpPr/>
            <p:nvPr/>
          </p:nvSpPr>
          <p:spPr>
            <a:xfrm>
              <a:off x="1241593" y="1480611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6" name="Picture 12" descr="Chart | H5P">
              <a:extLst>
                <a:ext uri="{FF2B5EF4-FFF2-40B4-BE49-F238E27FC236}">
                  <a16:creationId xmlns:a16="http://schemas.microsoft.com/office/drawing/2014/main" id="{8DC409BA-9B62-A43B-2733-DBF233EFB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25" y="1523059"/>
              <a:ext cx="2760591" cy="2070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FCE1AD9B-858B-8871-915F-F248B35D7FAE}"/>
              </a:ext>
            </a:extLst>
          </p:cNvPr>
          <p:cNvGrpSpPr/>
          <p:nvPr/>
        </p:nvGrpSpPr>
        <p:grpSpPr>
          <a:xfrm>
            <a:off x="8661755" y="4857034"/>
            <a:ext cx="2594651" cy="1982274"/>
            <a:chOff x="8454174" y="4024047"/>
            <a:chExt cx="3104414" cy="2371725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9468C991-46AF-D0EF-F8D6-0F800BECC2F7}"/>
                </a:ext>
              </a:extLst>
            </p:cNvPr>
            <p:cNvSpPr/>
            <p:nvPr/>
          </p:nvSpPr>
          <p:spPr>
            <a:xfrm>
              <a:off x="9186863" y="4024047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8" name="Picture 10" descr="Alphabet - Free education icons">
              <a:extLst>
                <a:ext uri="{FF2B5EF4-FFF2-40B4-BE49-F238E27FC236}">
                  <a16:creationId xmlns:a16="http://schemas.microsoft.com/office/drawing/2014/main" id="{392750A7-8E4C-7186-2942-D93E0C8042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731" t="48709" r="45917" b="1"/>
            <a:stretch/>
          </p:blipFill>
          <p:spPr bwMode="auto">
            <a:xfrm>
              <a:off x="8454174" y="5124049"/>
              <a:ext cx="1895171" cy="90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Numbers - Free education icons">
              <a:extLst>
                <a:ext uri="{FF2B5EF4-FFF2-40B4-BE49-F238E27FC236}">
                  <a16:creationId xmlns:a16="http://schemas.microsoft.com/office/drawing/2014/main" id="{DDF90524-C632-B253-E26E-302A5940C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727" y="4306318"/>
              <a:ext cx="1692613" cy="169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عنوان 1">
            <a:extLst>
              <a:ext uri="{FF2B5EF4-FFF2-40B4-BE49-F238E27FC236}">
                <a16:creationId xmlns:a16="http://schemas.microsoft.com/office/drawing/2014/main" id="{88AFFE3E-7740-2FB3-4D0B-35715D7DD999}"/>
              </a:ext>
            </a:extLst>
          </p:cNvPr>
          <p:cNvSpPr txBox="1">
            <a:spLocks/>
          </p:cNvSpPr>
          <p:nvPr/>
        </p:nvSpPr>
        <p:spPr>
          <a:xfrm>
            <a:off x="8334272" y="43753"/>
            <a:ext cx="280125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382676D9-5CDA-4AE9-D3F5-89DEC08E0DA3}"/>
              </a:ext>
            </a:extLst>
          </p:cNvPr>
          <p:cNvSpPr txBox="1">
            <a:spLocks/>
          </p:cNvSpPr>
          <p:nvPr/>
        </p:nvSpPr>
        <p:spPr>
          <a:xfrm>
            <a:off x="34910" y="142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جـــــمـــاعي</a:t>
            </a:r>
          </a:p>
        </p:txBody>
      </p:sp>
      <p:sp>
        <p:nvSpPr>
          <p:cNvPr id="8197" name="مستطيل: زوايا مستديرة 8196">
            <a:extLst>
              <a:ext uri="{FF2B5EF4-FFF2-40B4-BE49-F238E27FC236}">
                <a16:creationId xmlns:a16="http://schemas.microsoft.com/office/drawing/2014/main" id="{8F8F045D-C1E5-1CAA-D163-94856FBD0AF5}"/>
              </a:ext>
            </a:extLst>
          </p:cNvPr>
          <p:cNvSpPr/>
          <p:nvPr/>
        </p:nvSpPr>
        <p:spPr>
          <a:xfrm>
            <a:off x="8657304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01" name="مستطيل: زوايا مستديرة 8200">
            <a:extLst>
              <a:ext uri="{FF2B5EF4-FFF2-40B4-BE49-F238E27FC236}">
                <a16:creationId xmlns:a16="http://schemas.microsoft.com/office/drawing/2014/main" id="{9D62ACF7-30ED-FFF9-D29A-61C0573C8F27}"/>
              </a:ext>
            </a:extLst>
          </p:cNvPr>
          <p:cNvSpPr/>
          <p:nvPr/>
        </p:nvSpPr>
        <p:spPr>
          <a:xfrm>
            <a:off x="4648539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05" name="مستطيل: زوايا مستديرة 8204">
            <a:extLst>
              <a:ext uri="{FF2B5EF4-FFF2-40B4-BE49-F238E27FC236}">
                <a16:creationId xmlns:a16="http://schemas.microsoft.com/office/drawing/2014/main" id="{B472A6AD-A48F-6E10-5FD5-D628838988A8}"/>
              </a:ext>
            </a:extLst>
          </p:cNvPr>
          <p:cNvSpPr/>
          <p:nvPr/>
        </p:nvSpPr>
        <p:spPr>
          <a:xfrm>
            <a:off x="398455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07" name="مستطيل: زوايا مستديرة 8206">
            <a:extLst>
              <a:ext uri="{FF2B5EF4-FFF2-40B4-BE49-F238E27FC236}">
                <a16:creationId xmlns:a16="http://schemas.microsoft.com/office/drawing/2014/main" id="{AB8917A7-59E5-D5F2-ED79-FFF753821EDF}"/>
              </a:ext>
            </a:extLst>
          </p:cNvPr>
          <p:cNvSpPr/>
          <p:nvPr/>
        </p:nvSpPr>
        <p:spPr>
          <a:xfrm>
            <a:off x="11207042" y="383460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09" name="مستطيل: زوايا مستديرة 8208">
            <a:extLst>
              <a:ext uri="{FF2B5EF4-FFF2-40B4-BE49-F238E27FC236}">
                <a16:creationId xmlns:a16="http://schemas.microsoft.com/office/drawing/2014/main" id="{1C86E883-32FB-6DC2-1197-C635D9CF6AA1}"/>
              </a:ext>
            </a:extLst>
          </p:cNvPr>
          <p:cNvSpPr/>
          <p:nvPr/>
        </p:nvSpPr>
        <p:spPr>
          <a:xfrm>
            <a:off x="7189112" y="406373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11" name="مستطيل: زوايا مستديرة 8210">
            <a:extLst>
              <a:ext uri="{FF2B5EF4-FFF2-40B4-BE49-F238E27FC236}">
                <a16:creationId xmlns:a16="http://schemas.microsoft.com/office/drawing/2014/main" id="{A407947B-BE5F-EFAB-9958-61F6D07F775E}"/>
              </a:ext>
            </a:extLst>
          </p:cNvPr>
          <p:cNvSpPr/>
          <p:nvPr/>
        </p:nvSpPr>
        <p:spPr>
          <a:xfrm>
            <a:off x="2881089" y="413297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213" name="صورة 8212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9B7B59E2-6184-C02C-E3A6-CB9BA362BFC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2" y="400246"/>
            <a:ext cx="512190" cy="629164"/>
          </a:xfrm>
          <a:prstGeom prst="rect">
            <a:avLst/>
          </a:prstGeom>
        </p:spPr>
      </p:pic>
      <p:pic>
        <p:nvPicPr>
          <p:cNvPr id="8215" name="صورة 8214">
            <a:extLst>
              <a:ext uri="{FF2B5EF4-FFF2-40B4-BE49-F238E27FC236}">
                <a16:creationId xmlns:a16="http://schemas.microsoft.com/office/drawing/2014/main" id="{7238BDBB-84D4-0F9A-AD60-09C6CC6B9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10" y="300101"/>
            <a:ext cx="622744" cy="722382"/>
          </a:xfrm>
          <a:prstGeom prst="rect">
            <a:avLst/>
          </a:prstGeom>
        </p:spPr>
      </p:pic>
      <p:sp>
        <p:nvSpPr>
          <p:cNvPr id="8219" name="عنوان 1">
            <a:extLst>
              <a:ext uri="{FF2B5EF4-FFF2-40B4-BE49-F238E27FC236}">
                <a16:creationId xmlns:a16="http://schemas.microsoft.com/office/drawing/2014/main" id="{2E04FBEC-11CF-A9A2-0552-D3CE79686883}"/>
              </a:ext>
            </a:extLst>
          </p:cNvPr>
          <p:cNvSpPr txBox="1">
            <a:spLocks/>
          </p:cNvSpPr>
          <p:nvPr/>
        </p:nvSpPr>
        <p:spPr>
          <a:xfrm>
            <a:off x="8554682" y="256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8221" name="عنوان 1">
            <a:extLst>
              <a:ext uri="{FF2B5EF4-FFF2-40B4-BE49-F238E27FC236}">
                <a16:creationId xmlns:a16="http://schemas.microsoft.com/office/drawing/2014/main" id="{0085EE11-F060-76FB-E85A-0AF319E97A1B}"/>
              </a:ext>
            </a:extLst>
          </p:cNvPr>
          <p:cNvSpPr txBox="1">
            <a:spLocks/>
          </p:cNvSpPr>
          <p:nvPr/>
        </p:nvSpPr>
        <p:spPr>
          <a:xfrm>
            <a:off x="4300231" y="40405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دقــــيـــقـــة</a:t>
            </a:r>
          </a:p>
        </p:txBody>
      </p:sp>
      <p:sp>
        <p:nvSpPr>
          <p:cNvPr id="8223" name="عنوان 1">
            <a:extLst>
              <a:ext uri="{FF2B5EF4-FFF2-40B4-BE49-F238E27FC236}">
                <a16:creationId xmlns:a16="http://schemas.microsoft.com/office/drawing/2014/main" id="{601FFEC0-753E-A6B1-6DF4-49D1D0A36C81}"/>
              </a:ext>
            </a:extLst>
          </p:cNvPr>
          <p:cNvSpPr txBox="1">
            <a:spLocks/>
          </p:cNvSpPr>
          <p:nvPr/>
        </p:nvSpPr>
        <p:spPr>
          <a:xfrm>
            <a:off x="50147" y="5712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فــــــــــردي</a:t>
            </a:r>
          </a:p>
        </p:txBody>
      </p:sp>
      <p:pic>
        <p:nvPicPr>
          <p:cNvPr id="8225" name="Picture 4" descr="Team Svg Png Icon Free Download (#288547) - OnlineWebFonts.COM">
            <a:extLst>
              <a:ext uri="{FF2B5EF4-FFF2-40B4-BE49-F238E27FC236}">
                <a16:creationId xmlns:a16="http://schemas.microsoft.com/office/drawing/2014/main" id="{679BFDAA-5715-83CA-7DC8-95112A20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6" b="97689" l="9990" r="89602">
                        <a14:foregroundMark x1="49134" y1="70438" x2="49134" y2="70438"/>
                        <a14:foregroundMark x1="66361" y1="56813" x2="37003" y2="81995"/>
                        <a14:foregroundMark x1="37003" y1="81995" x2="62487" y2="63625"/>
                        <a14:foregroundMark x1="62487" y1="63625" x2="24975" y2="86618"/>
                        <a14:foregroundMark x1="24975" y1="86618" x2="64832" y2="79075"/>
                        <a14:foregroundMark x1="64832" y1="79075" x2="54944" y2="39903"/>
                        <a14:foregroundMark x1="54944" y1="39903" x2="31600" y2="86375"/>
                        <a14:foregroundMark x1="31600" y1="86375" x2="31091" y2="94282"/>
                        <a14:foregroundMark x1="38736" y1="89781" x2="71865" y2="81144"/>
                        <a14:foregroundMark x1="71865" y1="81144" x2="54944" y2="81752"/>
                        <a14:foregroundMark x1="54944" y1="81752" x2="69215" y2="94282"/>
                        <a14:foregroundMark x1="57798" y1="93187" x2="77778" y2="94282"/>
                        <a14:foregroundMark x1="46279" y1="93187" x2="50153" y2="976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0" y="375463"/>
            <a:ext cx="682534" cy="5718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5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EDDF86EF-FD83-61A5-9EC0-58BAF8386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930527"/>
              </p:ext>
            </p:extLst>
          </p:nvPr>
        </p:nvGraphicFramePr>
        <p:xfrm>
          <a:off x="-242888" y="1335502"/>
          <a:ext cx="12560982" cy="522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15AF26F-57AE-F7A4-749B-E013FED59C90}"/>
              </a:ext>
            </a:extLst>
          </p:cNvPr>
          <p:cNvSpPr/>
          <p:nvPr/>
        </p:nvSpPr>
        <p:spPr>
          <a:xfrm>
            <a:off x="10218767" y="3877133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البيانات الرقمية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5B6549B-384C-EF24-4F29-68C911C1149A}"/>
              </a:ext>
            </a:extLst>
          </p:cNvPr>
          <p:cNvSpPr/>
          <p:nvPr/>
        </p:nvSpPr>
        <p:spPr>
          <a:xfrm>
            <a:off x="8197666" y="389164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البيانات النصية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AC701A8-620B-1B64-6EEB-CEFF212BB726}"/>
              </a:ext>
            </a:extLst>
          </p:cNvPr>
          <p:cNvSpPr/>
          <p:nvPr/>
        </p:nvSpPr>
        <p:spPr>
          <a:xfrm>
            <a:off x="6207632" y="386261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الأبجدية الرقمية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E5844E9-290B-BED5-6186-D5482E223E66}"/>
              </a:ext>
            </a:extLst>
          </p:cNvPr>
          <p:cNvSpPr/>
          <p:nvPr/>
        </p:nvSpPr>
        <p:spPr>
          <a:xfrm>
            <a:off x="2212800" y="389164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البيانات الصوتية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4FE3D3A-2470-1B47-3F10-D3D6E52FA328}"/>
              </a:ext>
            </a:extLst>
          </p:cNvPr>
          <p:cNvSpPr txBox="1"/>
          <p:nvPr/>
        </p:nvSpPr>
        <p:spPr>
          <a:xfrm>
            <a:off x="9984426" y="3986453"/>
            <a:ext cx="211350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من حقائق قابلة للقياس وتستخدم فيها الأرقام كقيم أساسية، سواءً كانت</a:t>
            </a:r>
          </a:p>
          <a:p>
            <a:pPr marL="342900" lvl="0" indent="-342900" algn="ctr">
              <a:buFontTx/>
              <a:buChar char="-"/>
            </a:pPr>
            <a:r>
              <a:rPr lang="ar-SA" sz="2000" dirty="0">
                <a:latin typeface="Calibri" panose="020F0502020204030204" pitchFamily="34" charset="0"/>
              </a:rPr>
              <a:t>،  + ، عشرية</a:t>
            </a:r>
          </a:p>
          <a:p>
            <a:pPr lvl="0"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مثال</a:t>
            </a:r>
            <a:r>
              <a:rPr lang="ar-SA" sz="2000" dirty="0">
                <a:latin typeface="Calibri" panose="020F0502020204030204" pitchFamily="34" charset="0"/>
              </a:rPr>
              <a:t> عدد الفعاليات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9FB89AB-2D61-68DE-13F2-809EE138CFE7}"/>
              </a:ext>
            </a:extLst>
          </p:cNvPr>
          <p:cNvSpPr txBox="1"/>
          <p:nvPr/>
        </p:nvSpPr>
        <p:spPr>
          <a:xfrm>
            <a:off x="8051913" y="4269436"/>
            <a:ext cx="1946694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من حروف الهجاء وكذلك المسافات </a:t>
            </a:r>
          </a:p>
          <a:p>
            <a:pPr lvl="0"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مثال</a:t>
            </a:r>
            <a:r>
              <a:rPr lang="ar-SA" sz="2000" dirty="0">
                <a:latin typeface="Calibri" panose="020F0502020204030204" pitchFamily="34" charset="0"/>
              </a:rPr>
              <a:t>: اسم دولة "المملكة العربية السعودية".</a:t>
            </a:r>
          </a:p>
          <a:p>
            <a:pPr lvl="0" algn="ctr"/>
            <a:endParaRPr lang="ar-SA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F6CB5D9-6789-BD72-F3C4-B8CAEA96DCCE}"/>
              </a:ext>
            </a:extLst>
          </p:cNvPr>
          <p:cNvSpPr txBox="1"/>
          <p:nvPr/>
        </p:nvSpPr>
        <p:spPr>
          <a:xfrm>
            <a:off x="6008422" y="4615261"/>
            <a:ext cx="208935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من حروف الهجاء وأرقام ورموز خاصة مثل: #، و$</a:t>
            </a:r>
          </a:p>
          <a:p>
            <a:pPr lvl="0" algn="ctr"/>
            <a:r>
              <a:rPr lang="ar-SA" sz="20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مثال</a:t>
            </a:r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</a:t>
            </a:r>
            <a:r>
              <a:rPr lang="ar-SA" sz="2000" dirty="0">
                <a:latin typeface="Calibri" panose="020F0502020204030204" pitchFamily="34" charset="0"/>
              </a:rPr>
              <a:t> تاريخ أو وقت مهرجان أو موسم في السعودية</a:t>
            </a:r>
            <a:endParaRPr lang="ar-SA" sz="20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5491AE1-FB0C-F994-B49F-95F770FFAA27}"/>
              </a:ext>
            </a:extLst>
          </p:cNvPr>
          <p:cNvSpPr txBox="1"/>
          <p:nvPr/>
        </p:nvSpPr>
        <p:spPr>
          <a:xfrm>
            <a:off x="3980229" y="4602965"/>
            <a:ext cx="207968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من: مخططات ورسوم بيانية</a:t>
            </a:r>
          </a:p>
          <a:p>
            <a:pPr lvl="0"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مثال</a:t>
            </a:r>
            <a:r>
              <a:rPr lang="ar-SA" sz="2000" dirty="0">
                <a:latin typeface="Calibri" panose="020F0502020204030204" pitchFamily="34" charset="0"/>
              </a:rPr>
              <a:t> : صور لمعالم سياحية  </a:t>
            </a:r>
          </a:p>
          <a:p>
            <a:pPr lvl="0" algn="ctr"/>
            <a:r>
              <a:rPr lang="ar-SA" sz="2000" dirty="0">
                <a:latin typeface="Calibri" panose="020F0502020204030204" pitchFamily="34" charset="0"/>
              </a:rPr>
              <a:t>أو رسم بياني لعدد </a:t>
            </a:r>
            <a:r>
              <a:rPr lang="ar-SA" sz="2000" dirty="0" err="1">
                <a:latin typeface="Calibri" panose="020F0502020204030204" pitchFamily="34" charset="0"/>
              </a:rPr>
              <a:t>الزوارفي</a:t>
            </a:r>
            <a:r>
              <a:rPr lang="ar-SA" sz="2000" dirty="0">
                <a:latin typeface="Calibri" panose="020F0502020204030204" pitchFamily="34" charset="0"/>
              </a:rPr>
              <a:t> مكان سياحي</a:t>
            </a:r>
          </a:p>
          <a:p>
            <a:pPr lvl="0" algn="ctr"/>
            <a:endParaRPr lang="ar-SA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8" descr="Numbers - Free education icons">
            <a:extLst>
              <a:ext uri="{FF2B5EF4-FFF2-40B4-BE49-F238E27FC236}">
                <a16:creationId xmlns:a16="http://schemas.microsoft.com/office/drawing/2014/main" id="{C2B85F5C-011E-608E-D097-9CA32B0D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90" y="1873876"/>
            <a:ext cx="1377544" cy="13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Alphabet - Free education icons">
            <a:extLst>
              <a:ext uri="{FF2B5EF4-FFF2-40B4-BE49-F238E27FC236}">
                <a16:creationId xmlns:a16="http://schemas.microsoft.com/office/drawing/2014/main" id="{68B5C0FB-2876-6D8A-8D63-5F68C4E85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31" t="-53731" r="1" b="1"/>
          <a:stretch/>
        </p:blipFill>
        <p:spPr bwMode="auto">
          <a:xfrm>
            <a:off x="7630547" y="1074020"/>
            <a:ext cx="2124977" cy="21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EB24F392-A501-9584-D7EA-BBE73E964F53}"/>
              </a:ext>
            </a:extLst>
          </p:cNvPr>
          <p:cNvGrpSpPr/>
          <p:nvPr/>
        </p:nvGrpSpPr>
        <p:grpSpPr>
          <a:xfrm>
            <a:off x="5603777" y="1615808"/>
            <a:ext cx="2177997" cy="1874581"/>
            <a:chOff x="5603777" y="1615808"/>
            <a:chExt cx="2177997" cy="1874581"/>
          </a:xfrm>
        </p:grpSpPr>
        <p:pic>
          <p:nvPicPr>
            <p:cNvPr id="32" name="Picture 10" descr="Alphabet - Free education icons">
              <a:extLst>
                <a:ext uri="{FF2B5EF4-FFF2-40B4-BE49-F238E27FC236}">
                  <a16:creationId xmlns:a16="http://schemas.microsoft.com/office/drawing/2014/main" id="{457C1890-B993-4F28-5C29-D44FC7929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731" t="48709" r="45917" b="1"/>
            <a:stretch/>
          </p:blipFill>
          <p:spPr bwMode="auto">
            <a:xfrm>
              <a:off x="5603777" y="2241753"/>
              <a:ext cx="1576194" cy="74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Numbers - Free education icons">
              <a:extLst>
                <a:ext uri="{FF2B5EF4-FFF2-40B4-BE49-F238E27FC236}">
                  <a16:creationId xmlns:a16="http://schemas.microsoft.com/office/drawing/2014/main" id="{C13D2A32-C780-3334-E047-AD24C5DEC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9" r="35639"/>
            <a:stretch/>
          </p:blipFill>
          <p:spPr bwMode="auto">
            <a:xfrm>
              <a:off x="7030156" y="1615808"/>
              <a:ext cx="450282" cy="118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Numbers - Free education icons">
              <a:extLst>
                <a:ext uri="{FF2B5EF4-FFF2-40B4-BE49-F238E27FC236}">
                  <a16:creationId xmlns:a16="http://schemas.microsoft.com/office/drawing/2014/main" id="{440EF484-5D37-C3CC-0721-DB8D4F2910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97" r="70035" b="12827"/>
            <a:stretch/>
          </p:blipFill>
          <p:spPr bwMode="auto">
            <a:xfrm>
              <a:off x="7331492" y="2459098"/>
              <a:ext cx="450282" cy="103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12" descr="Chart | H5P">
            <a:extLst>
              <a:ext uri="{FF2B5EF4-FFF2-40B4-BE49-F238E27FC236}">
                <a16:creationId xmlns:a16="http://schemas.microsoft.com/office/drawing/2014/main" id="{3D8A7FDA-ABAD-58C8-67B1-B4242B4E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44" y="1830242"/>
            <a:ext cx="1866923" cy="14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Vector Sound Icon, Sound Icons, Audio Icon, Speaker Icon PNG and Vector  with Transparent Background for Free Download">
            <a:extLst>
              <a:ext uri="{FF2B5EF4-FFF2-40B4-BE49-F238E27FC236}">
                <a16:creationId xmlns:a16="http://schemas.microsoft.com/office/drawing/2014/main" id="{CD563587-9895-C25C-AE0B-D357956C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125" y1="44531" x2="33125" y2="44531"/>
                        <a14:foregroundMark x1="25625" y1="41094" x2="25625" y2="41094"/>
                        <a14:foregroundMark x1="16875" y1="38438" x2="16875" y2="3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50" y="1585686"/>
            <a:ext cx="1957914" cy="19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Video production - Free cinema icons">
            <a:extLst>
              <a:ext uri="{FF2B5EF4-FFF2-40B4-BE49-F238E27FC236}">
                <a16:creationId xmlns:a16="http://schemas.microsoft.com/office/drawing/2014/main" id="{33729440-FFB8-38EC-F60C-3235A036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2" y="1969584"/>
            <a:ext cx="1186127" cy="11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2B1C421D-4D72-3CD5-7CDE-491980EC546D}"/>
              </a:ext>
            </a:extLst>
          </p:cNvPr>
          <p:cNvSpPr/>
          <p:nvPr/>
        </p:nvSpPr>
        <p:spPr>
          <a:xfrm>
            <a:off x="4208299" y="3901170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1900" b="1" dirty="0">
                <a:solidFill>
                  <a:schemeClr val="bg1"/>
                </a:solidFill>
              </a:rPr>
              <a:t>البيانات الرسومية</a:t>
            </a: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86C003A1-4496-961D-9ED9-6F6DD73FDBC3}"/>
              </a:ext>
            </a:extLst>
          </p:cNvPr>
          <p:cNvSpPr/>
          <p:nvPr/>
        </p:nvSpPr>
        <p:spPr>
          <a:xfrm>
            <a:off x="231602" y="3896403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مقاطع الفيديو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E935679-EAEF-CD32-7955-CF8A171D598A}"/>
              </a:ext>
            </a:extLst>
          </p:cNvPr>
          <p:cNvSpPr txBox="1"/>
          <p:nvPr/>
        </p:nvSpPr>
        <p:spPr>
          <a:xfrm>
            <a:off x="2074693" y="4631543"/>
            <a:ext cx="188669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من الأصوات والتأثيرات الصوتية المختلفة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مثال</a:t>
            </a:r>
            <a:r>
              <a:rPr lang="ar-SA" sz="2000" dirty="0">
                <a:latin typeface="Calibri" panose="020F0502020204030204" pitchFamily="34" charset="0"/>
              </a:rPr>
              <a:t>: التسجيلات الصوتية الإرشادية للمتاحف، والأماكن السياحية</a:t>
            </a:r>
            <a:endParaRPr lang="ar-SA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148E3DD-8E90-B5B1-F4BE-18B2F3696983}"/>
              </a:ext>
            </a:extLst>
          </p:cNvPr>
          <p:cNvSpPr txBox="1"/>
          <p:nvPr/>
        </p:nvSpPr>
        <p:spPr>
          <a:xfrm>
            <a:off x="103360" y="4672572"/>
            <a:ext cx="188669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تتكون مقاطع الفيديو من سلسلة من الصور المتحركة </a:t>
            </a:r>
          </a:p>
          <a:p>
            <a:pPr lvl="0"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مثال</a:t>
            </a:r>
            <a:r>
              <a:rPr lang="ar-SA" sz="2000" dirty="0">
                <a:latin typeface="Calibri" panose="020F0502020204030204" pitchFamily="34" charset="0"/>
              </a:rPr>
              <a:t>: مقطع فيديو عن موسم الرياض </a:t>
            </a: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40CE3D6-5FF1-C9E8-AADC-0BC5BC0016C6}"/>
              </a:ext>
            </a:extLst>
          </p:cNvPr>
          <p:cNvSpPr/>
          <p:nvPr/>
        </p:nvSpPr>
        <p:spPr>
          <a:xfrm>
            <a:off x="1523908" y="275806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أنواع البيانات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0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6" grpId="0" uiExpand="1" animBg="1"/>
      <p:bldP spid="7" grpId="0" uiExpand="1" animBg="1"/>
      <p:bldP spid="8" grpId="0" uiExpand="1" animBg="1"/>
      <p:bldP spid="9" grpId="0" animBg="1"/>
      <p:bldP spid="23" grpId="0" uiExpand="1"/>
      <p:bldP spid="24" grpId="0" uiExpand="1"/>
      <p:bldP spid="25" grpId="0" uiExpand="1"/>
      <p:bldP spid="26" grpId="0"/>
      <p:bldP spid="51" grpId="0" animBg="1"/>
      <p:bldP spid="52" grpId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الوصف الوظيفي لـ مدير نظم المعلومات - Information System Manager">
            <a:extLst>
              <a:ext uri="{FF2B5EF4-FFF2-40B4-BE49-F238E27FC236}">
                <a16:creationId xmlns:a16="http://schemas.microsoft.com/office/drawing/2014/main" id="{ECBF9FB6-9C7F-129D-01C1-41F736AA4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9" b="71918" l="8307" r="89617">
                        <a14:foregroundMark x1="76518" y1="55936" x2="76518" y2="55936"/>
                        <a14:foregroundMark x1="76518" y1="55936" x2="78115" y2="43836"/>
                        <a14:foregroundMark x1="78115" y1="43836" x2="73642" y2="34247"/>
                        <a14:foregroundMark x1="73642" y1="34247" x2="27316" y2="31050"/>
                        <a14:foregroundMark x1="27316" y1="31050" x2="21406" y2="40868"/>
                        <a14:foregroundMark x1="21406" y1="40868" x2="19968" y2="52055"/>
                        <a14:foregroundMark x1="19968" y1="52055" x2="16294" y2="61416"/>
                        <a14:foregroundMark x1="16294" y1="61416" x2="25879" y2="65297"/>
                        <a14:foregroundMark x1="25879" y1="65297" x2="78914" y2="61644"/>
                        <a14:foregroundMark x1="78914" y1="61644" x2="76198" y2="55479"/>
                        <a14:foregroundMark x1="76198" y1="55479" x2="76997" y2="55479"/>
                        <a14:foregroundMark x1="86403" y1="61234" x2="83067" y2="53196"/>
                        <a14:foregroundMark x1="88658" y1="66667" x2="86573" y2="61643"/>
                        <a14:foregroundMark x1="83067" y1="53196" x2="85144" y2="42694"/>
                        <a14:foregroundMark x1="85144" y1="42694" x2="80351" y2="30594"/>
                        <a14:foregroundMark x1="80351" y1="30594" x2="74281" y2="28539"/>
                        <a14:foregroundMark x1="74281" y1="28539" x2="57348" y2="32877"/>
                        <a14:foregroundMark x1="57348" y1="32877" x2="19489" y2="25114"/>
                        <a14:foregroundMark x1="19489" y1="25114" x2="14537" y2="50228"/>
                        <a14:foregroundMark x1="14537" y1="50228" x2="15974" y2="72146"/>
                        <a14:foregroundMark x1="11182" y1="62785" x2="14217" y2="70776"/>
                        <a14:foregroundMark x1="14217" y1="70776" x2="28435" y2="72374"/>
                        <a14:foregroundMark x1="28435" y1="72374" x2="56070" y2="69635"/>
                        <a14:foregroundMark x1="56070" y1="69635" x2="90895" y2="71918"/>
                        <a14:foregroundMark x1="90895" y1="71918" x2="84505" y2="66667"/>
                        <a14:foregroundMark x1="84505" y1="66667" x2="8466" y2="63242"/>
                        <a14:foregroundMark x1="8466" y1="63242" x2="12141" y2="63014"/>
                        <a14:foregroundMark x1="13578" y1="35616" x2="13898" y2="26256"/>
                        <a14:foregroundMark x1="13898" y1="26256" x2="21885" y2="23744"/>
                        <a14:foregroundMark x1="21885" y1="23744" x2="25719" y2="16895"/>
                        <a14:foregroundMark x1="25719" y1="16895" x2="30671" y2="23744"/>
                        <a14:foregroundMark x1="30671" y1="23744" x2="32268" y2="29909"/>
                        <a14:foregroundMark x1="32268" y1="29909" x2="34824" y2="32648"/>
                        <a14:foregroundMark x1="34824" y1="32648" x2="32268" y2="23516"/>
                        <a14:foregroundMark x1="32268" y1="23516" x2="28435" y2="17808"/>
                        <a14:foregroundMark x1="28435" y1="17808" x2="22364" y2="15753"/>
                        <a14:foregroundMark x1="22364" y1="15753" x2="20767" y2="22146"/>
                        <a14:foregroundMark x1="20767" y1="22146" x2="22045" y2="26027"/>
                        <a14:foregroundMark x1="83067" y1="27854" x2="80192" y2="20548"/>
                        <a14:foregroundMark x1="80192" y1="20548" x2="78594" y2="20548"/>
                        <a14:foregroundMark x1="88709" y1="44878" x2="89617" y2="35616"/>
                        <a14:foregroundMark x1="89617" y1="35616" x2="90415" y2="42466"/>
                        <a14:foregroundMark x1="90415" y1="42466" x2="90119" y2="45526"/>
                        <a14:foregroundMark x1="89435" y1="45211" x2="89936" y2="31963"/>
                        <a14:foregroundMark x1="89936" y1="31963" x2="85623" y2="24658"/>
                        <a14:foregroundMark x1="85623" y1="24658" x2="77157" y2="22374"/>
                        <a14:foregroundMark x1="77157" y1="22374" x2="67891" y2="23973"/>
                        <a14:foregroundMark x1="67891" y1="23973" x2="62300" y2="27854"/>
                        <a14:foregroundMark x1="62300" y1="27854" x2="51757" y2="25571"/>
                        <a14:foregroundMark x1="51757" y1="25571" x2="45847" y2="20776"/>
                        <a14:foregroundMark x1="45847" y1="20776" x2="28754" y2="15982"/>
                        <a14:foregroundMark x1="28754" y1="15982" x2="23802" y2="16667"/>
                        <a14:foregroundMark x1="23802" y1="16667" x2="32268" y2="15753"/>
                        <a14:foregroundMark x1="32268" y1="15753" x2="72364" y2="22603"/>
                        <a14:foregroundMark x1="72364" y1="22603" x2="79712" y2="21005"/>
                        <a14:foregroundMark x1="13099" y1="35845" x2="12780" y2="27854"/>
                        <a14:foregroundMark x1="12780" y1="27854" x2="16134" y2="22831"/>
                        <a14:foregroundMark x1="16134" y1="22831" x2="27157" y2="14612"/>
                        <a14:foregroundMark x1="27157" y1="14612" x2="28594" y2="16667"/>
                        <a14:foregroundMark x1="28275" y1="16667" x2="23962" y2="13699"/>
                        <a14:foregroundMark x1="23962" y1="13699" x2="22524" y2="15982"/>
                        <a14:foregroundMark x1="11981" y1="38813" x2="11502" y2="28082"/>
                        <a14:foregroundMark x1="11502" y1="28082" x2="15176" y2="22374"/>
                        <a14:foregroundMark x1="15176" y1="22374" x2="17572" y2="22831"/>
                        <a14:backgroundMark x1="89617" y1="58219" x2="89617" y2="58219"/>
                        <a14:backgroundMark x1="88978" y1="60502" x2="88339" y2="51598"/>
                        <a14:backgroundMark x1="88339" y1="51598" x2="91534" y2="45434"/>
                        <a14:backgroundMark x1="91534" y1="45434" x2="92013" y2="42922"/>
                        <a14:backgroundMark x1="90415" y1="45662" x2="88498" y2="53881"/>
                        <a14:backgroundMark x1="88498" y1="53881" x2="89137" y2="61187"/>
                        <a14:backgroundMark x1="89137" y1="61187" x2="90735" y2="44064"/>
                        <a14:backgroundMark x1="90735" y1="44064" x2="91214" y2="4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24253"/>
          <a:stretch/>
        </p:blipFill>
        <p:spPr bwMode="auto">
          <a:xfrm>
            <a:off x="1003566" y="2698952"/>
            <a:ext cx="10184868" cy="43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BBFD2EF-0EF5-6CAA-CC60-E0B27C7BF681}"/>
              </a:ext>
            </a:extLst>
          </p:cNvPr>
          <p:cNvSpPr txBox="1"/>
          <p:nvPr/>
        </p:nvSpPr>
        <p:spPr>
          <a:xfrm>
            <a:off x="2468592" y="762978"/>
            <a:ext cx="7254815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4800" dirty="0">
                <a:solidFill>
                  <a:srgbClr val="FFC000"/>
                </a:solidFill>
              </a:rPr>
              <a:t>الوحدة الأولى : علم البيانات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229E0F3-8AF9-31A0-142B-1F568755A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10023989" y="0"/>
            <a:ext cx="2168011" cy="1556954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3430F1-631A-03DC-FD2C-390144EB3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0" y="0"/>
            <a:ext cx="2168011" cy="1556954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45928B7C-56EF-5600-E7E5-B3053E786E80}"/>
              </a:ext>
            </a:extLst>
          </p:cNvPr>
          <p:cNvSpPr txBox="1"/>
          <p:nvPr/>
        </p:nvSpPr>
        <p:spPr>
          <a:xfrm>
            <a:off x="1406069" y="1835923"/>
            <a:ext cx="9379863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4800" dirty="0"/>
              <a:t>الدرس الأول : البيانات و المعلومات و المعرفة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4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71DF270-DC98-796B-86A5-C4BBD15EDFC0}"/>
              </a:ext>
            </a:extLst>
          </p:cNvPr>
          <p:cNvSpPr/>
          <p:nvPr/>
        </p:nvSpPr>
        <p:spPr>
          <a:xfrm>
            <a:off x="1894863" y="1413545"/>
            <a:ext cx="8573730" cy="18889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قد تبقى البيانات على حالها بعد تسجيلها وقد تتغير البيانات أحيانًا</a:t>
            </a:r>
          </a:p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حيث أن هناك عدة طرق لتمثيلها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CD74FBB-6117-E57F-AAD4-DB5D1A3CADBB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عرض البيانات</a:t>
            </a: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8CC197-8A4A-26A7-0B1B-04D8D6EA1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10" y="3249950"/>
            <a:ext cx="7948612" cy="3968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0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B3352776-8A8E-0229-70DD-8C05E7442755}"/>
              </a:ext>
            </a:extLst>
          </p:cNvPr>
          <p:cNvSpPr/>
          <p:nvPr/>
        </p:nvSpPr>
        <p:spPr>
          <a:xfrm>
            <a:off x="315713" y="753506"/>
            <a:ext cx="11556947" cy="3418750"/>
          </a:xfrm>
          <a:prstGeom prst="wedgeRoundRectCallout">
            <a:avLst>
              <a:gd name="adj1" fmla="val -25453"/>
              <a:gd name="adj2" fmla="val 9083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DDBD3484-2DB5-112E-56CE-BF7870E8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521" y="3186115"/>
            <a:ext cx="4026932" cy="4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6C93E3B-1D9E-ED6C-4538-EAF0E801AC3E}"/>
              </a:ext>
            </a:extLst>
          </p:cNvPr>
          <p:cNvSpPr/>
          <p:nvPr/>
        </p:nvSpPr>
        <p:spPr>
          <a:xfrm>
            <a:off x="348749" y="1357351"/>
            <a:ext cx="11556947" cy="19750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ما لفرق بين عرض بيانات عن أماكن سياحية في </a:t>
            </a:r>
            <a:r>
              <a:rPr lang="ar-SA" sz="4400" b="1" dirty="0"/>
              <a:t>مجلة مطبوعة</a:t>
            </a:r>
            <a:r>
              <a:rPr lang="ar-SA" sz="4400" b="1" dirty="0">
                <a:solidFill>
                  <a:schemeClr val="bg1"/>
                </a:solidFill>
              </a:rPr>
              <a:t>  وعرضها على </a:t>
            </a:r>
            <a:r>
              <a:rPr lang="ar-SA" sz="4400" b="1" dirty="0"/>
              <a:t>موقع الكتروني ؟!!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460FA5F-7BD9-8B18-E749-1B94D4DDFBF3}"/>
              </a:ext>
            </a:extLst>
          </p:cNvPr>
          <p:cNvSpPr/>
          <p:nvPr/>
        </p:nvSpPr>
        <p:spPr>
          <a:xfrm>
            <a:off x="464069" y="1343296"/>
            <a:ext cx="11287125" cy="19750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البيانات في المجلة ثابتة </a:t>
            </a:r>
            <a:r>
              <a:rPr lang="ar-SA" sz="4400" b="1" dirty="0" err="1">
                <a:solidFill>
                  <a:schemeClr val="bg1"/>
                </a:solidFill>
              </a:rPr>
              <a:t>ولاتتغير</a:t>
            </a:r>
            <a:r>
              <a:rPr lang="ar-SA" sz="4400" b="1" dirty="0">
                <a:solidFill>
                  <a:schemeClr val="bg1"/>
                </a:solidFill>
              </a:rPr>
              <a:t> بعد طباعتها</a:t>
            </a:r>
          </a:p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أما البيانات في الموقع يمكن أن </a:t>
            </a:r>
            <a:r>
              <a:rPr lang="ar-SA" sz="4400" b="1" dirty="0" err="1">
                <a:solidFill>
                  <a:schemeClr val="bg1"/>
                </a:solidFill>
              </a:rPr>
              <a:t>تتغيرو</a:t>
            </a:r>
            <a:r>
              <a:rPr lang="ar-SA" sz="4400" b="1" dirty="0">
                <a:solidFill>
                  <a:schemeClr val="bg1"/>
                </a:solidFill>
              </a:rPr>
              <a:t> نحدثها باستمرار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5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9AAD5EF-33A6-54E6-8FF8-0915A2CB3125}"/>
              </a:ext>
            </a:extLst>
          </p:cNvPr>
          <p:cNvSpPr/>
          <p:nvPr/>
        </p:nvSpPr>
        <p:spPr>
          <a:xfrm>
            <a:off x="617125" y="4445705"/>
            <a:ext cx="11010900" cy="1729181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C5EB5EE-6D20-9FE5-1C70-222BA26699B4}"/>
              </a:ext>
            </a:extLst>
          </p:cNvPr>
          <p:cNvSpPr/>
          <p:nvPr/>
        </p:nvSpPr>
        <p:spPr>
          <a:xfrm>
            <a:off x="679038" y="1842697"/>
            <a:ext cx="11010900" cy="1729181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6400D32-CE14-0D5E-CCC5-0E415744315F}"/>
              </a:ext>
            </a:extLst>
          </p:cNvPr>
          <p:cNvSpPr/>
          <p:nvPr/>
        </p:nvSpPr>
        <p:spPr>
          <a:xfrm>
            <a:off x="568122" y="1809285"/>
            <a:ext cx="9253537" cy="159838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ar-SA" sz="2300" dirty="0">
              <a:latin typeface="Calibri" panose="020F0502020204030204" pitchFamily="34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300" dirty="0">
                <a:latin typeface="Calibri" panose="020F0502020204030204" pitchFamily="34" charset="0"/>
                <a:cs typeface="+mj-cs"/>
              </a:rPr>
              <a:t>هي البيانات التي </a:t>
            </a:r>
            <a:r>
              <a:rPr lang="ar-SA" sz="23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لا تتغير </a:t>
            </a:r>
            <a:r>
              <a:rPr lang="ar-SA" sz="2300" dirty="0">
                <a:latin typeface="Calibri" panose="020F0502020204030204" pitchFamily="34" charset="0"/>
                <a:cs typeface="+mj-cs"/>
              </a:rPr>
              <a:t>بعد تسجيلها. </a:t>
            </a:r>
          </a:p>
          <a:p>
            <a:pPr>
              <a:lnSpc>
                <a:spcPct val="150000"/>
              </a:lnSpc>
            </a:pPr>
            <a:r>
              <a:rPr lang="ar-SA" sz="2300" dirty="0">
                <a:latin typeface="Calibri" panose="020F0502020204030204" pitchFamily="34" charset="0"/>
                <a:cs typeface="+mj-cs"/>
              </a:rPr>
              <a:t>مثال: البيانات في </a:t>
            </a:r>
            <a:r>
              <a:rPr lang="ar-SA" sz="23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مجلة مطبوعة </a:t>
            </a:r>
            <a:r>
              <a:rPr lang="ar-SA" sz="2300" dirty="0">
                <a:latin typeface="Calibri" panose="020F0502020204030204" pitchFamily="34" charset="0"/>
                <a:cs typeface="+mj-cs"/>
              </a:rPr>
              <a:t>فيها معلومات عن أماكن سياحية في المملكة العربية السعودية.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701376A-24DD-1AF0-D854-9E9AC5C9E13C}"/>
              </a:ext>
            </a:extLst>
          </p:cNvPr>
          <p:cNvSpPr/>
          <p:nvPr/>
        </p:nvSpPr>
        <p:spPr>
          <a:xfrm>
            <a:off x="502829" y="4949352"/>
            <a:ext cx="9363074" cy="106747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300" dirty="0">
                <a:latin typeface="Calibri" panose="020F0502020204030204" pitchFamily="34" charset="0"/>
                <a:cs typeface="+mj-cs"/>
              </a:rPr>
              <a:t>هي البيانات التي </a:t>
            </a:r>
            <a:r>
              <a:rPr lang="ar-SA" sz="23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قد تتغير </a:t>
            </a:r>
            <a:r>
              <a:rPr lang="ar-SA" sz="2300" dirty="0">
                <a:latin typeface="Calibri" panose="020F0502020204030204" pitchFamily="34" charset="0"/>
                <a:cs typeface="+mj-cs"/>
              </a:rPr>
              <a:t>بعد تسجيلها ويجب تحديثها باستمرار.</a:t>
            </a:r>
          </a:p>
          <a:p>
            <a:pPr algn="just">
              <a:lnSpc>
                <a:spcPct val="150000"/>
              </a:lnSpc>
            </a:pPr>
            <a:r>
              <a:rPr lang="ar-SA" sz="2300" dirty="0" err="1">
                <a:latin typeface="Calibri" panose="020F0502020204030204" pitchFamily="34" charset="0"/>
                <a:cs typeface="+mj-cs"/>
              </a:rPr>
              <a:t>مثال:بيانات</a:t>
            </a:r>
            <a:r>
              <a:rPr lang="ar-SA" sz="2300" dirty="0">
                <a:latin typeface="Calibri" panose="020F0502020204030204" pitchFamily="34" charset="0"/>
                <a:cs typeface="+mj-cs"/>
              </a:rPr>
              <a:t> </a:t>
            </a:r>
            <a:r>
              <a:rPr lang="ar-SA" sz="23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موقع إلكتروني </a:t>
            </a:r>
            <a:r>
              <a:rPr lang="ar-SA" sz="2300" dirty="0">
                <a:latin typeface="Calibri" panose="020F0502020204030204" pitchFamily="34" charset="0"/>
                <a:cs typeface="+mj-cs"/>
              </a:rPr>
              <a:t>يحتوي على معلومات عن الأماكن السياحية في المملكة العربية السعودية.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A82F90B3-A48C-84A6-6C70-0126D3DA9A72}"/>
              </a:ext>
            </a:extLst>
          </p:cNvPr>
          <p:cNvSpPr txBox="1">
            <a:spLocks/>
          </p:cNvSpPr>
          <p:nvPr/>
        </p:nvSpPr>
        <p:spPr>
          <a:xfrm>
            <a:off x="5852638" y="1528728"/>
            <a:ext cx="5923023" cy="15287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ar-SA" sz="3200" b="1" dirty="0">
                <a:solidFill>
                  <a:srgbClr val="F9A826"/>
                </a:solidFill>
              </a:rPr>
              <a:t>البيانات الثابتة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775AC86F-3F2A-0D89-A5AB-F28EBC528EE4}"/>
              </a:ext>
            </a:extLst>
          </p:cNvPr>
          <p:cNvSpPr txBox="1">
            <a:spLocks/>
          </p:cNvSpPr>
          <p:nvPr/>
        </p:nvSpPr>
        <p:spPr>
          <a:xfrm>
            <a:off x="4919186" y="4123790"/>
            <a:ext cx="5923023" cy="15287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ar-SA" sz="3200" b="1" dirty="0">
                <a:solidFill>
                  <a:srgbClr val="F9A826"/>
                </a:solidFill>
              </a:rPr>
              <a:t>البيانات المتغيرة (الديناميكية)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098E901-1CA9-2CDF-9EE4-1ECAA398C08A}"/>
              </a:ext>
            </a:extLst>
          </p:cNvPr>
          <p:cNvGrpSpPr/>
          <p:nvPr/>
        </p:nvGrpSpPr>
        <p:grpSpPr>
          <a:xfrm>
            <a:off x="9894472" y="1838501"/>
            <a:ext cx="2129798" cy="1731279"/>
            <a:chOff x="9805984" y="1409869"/>
            <a:chExt cx="2129798" cy="1731279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0AFD513A-8E4B-7C2D-A6A5-13E896D56F4F}"/>
                </a:ext>
              </a:extLst>
            </p:cNvPr>
            <p:cNvSpPr/>
            <p:nvPr/>
          </p:nvSpPr>
          <p:spPr>
            <a:xfrm>
              <a:off x="9805984" y="1411967"/>
              <a:ext cx="2129798" cy="1729181"/>
            </a:xfrm>
            <a:prstGeom prst="roundRect">
              <a:avLst>
                <a:gd name="adj" fmla="val 265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1" name="Picture 2" descr="20+ Awesome Magazine clip art Transparent Background Images Free Download">
              <a:extLst>
                <a:ext uri="{FF2B5EF4-FFF2-40B4-BE49-F238E27FC236}">
                  <a16:creationId xmlns:a16="http://schemas.microsoft.com/office/drawing/2014/main" id="{9E32E157-26CB-85F8-3347-D035EEE59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4444" y1="22500" x2="44444" y2="22500"/>
                          <a14:foregroundMark x1="45278" y1="24722" x2="45278" y2="24722"/>
                          <a14:foregroundMark x1="46111" y1="17500" x2="17778" y2="45833"/>
                          <a14:foregroundMark x1="16111" y1="40000" x2="29444" y2="81667"/>
                          <a14:foregroundMark x1="29444" y1="81667" x2="56944" y2="73889"/>
                          <a14:foregroundMark x1="53611" y1="65000" x2="34167" y2="38056"/>
                          <a14:foregroundMark x1="37500" y1="35833" x2="51111" y2="18889"/>
                          <a14:foregroundMark x1="51111" y1="18889" x2="68611" y2="20000"/>
                          <a14:foregroundMark x1="68611" y1="20000" x2="70000" y2="21389"/>
                          <a14:foregroundMark x1="70000" y1="21389" x2="50833" y2="16667"/>
                          <a14:foregroundMark x1="50833" y1="16667" x2="34167" y2="20556"/>
                          <a14:foregroundMark x1="34167" y1="20556" x2="16944" y2="30000"/>
                          <a14:foregroundMark x1="16944" y1="30000" x2="16667" y2="46667"/>
                          <a14:foregroundMark x1="16667" y1="46667" x2="20556" y2="60278"/>
                          <a14:foregroundMark x1="20556" y1="60278" x2="21667" y2="60833"/>
                          <a14:foregroundMark x1="21667" y1="60833" x2="21667" y2="84296"/>
                          <a14:foregroundMark x1="26010" y1="81889" x2="41111" y2="65278"/>
                          <a14:foregroundMark x1="41111" y1="65278" x2="45833" y2="53333"/>
                          <a14:foregroundMark x1="45278" y1="53333" x2="30556" y2="55000"/>
                          <a14:foregroundMark x1="30556" y1="55000" x2="30000" y2="64167"/>
                          <a14:foregroundMark x1="70000" y1="22500" x2="87500" y2="26389"/>
                          <a14:foregroundMark x1="87500" y1="26389" x2="89167" y2="38333"/>
                          <a14:foregroundMark x1="88611" y1="37222" x2="74444" y2="80000"/>
                          <a14:foregroundMark x1="76111" y1="85833" x2="81667" y2="63611"/>
                          <a14:foregroundMark x1="81667" y1="63611" x2="75833" y2="62222"/>
                          <a14:foregroundMark x1="74167" y1="85556" x2="73611" y2="79722"/>
                          <a14:foregroundMark x1="16765" y1="77699" x2="16111" y2="51111"/>
                          <a14:foregroundMark x1="16111" y1="51111" x2="11111" y2="37222"/>
                          <a14:foregroundMark x1="11111" y1="37222" x2="21944" y2="27222"/>
                          <a14:foregroundMark x1="21944" y1="27222" x2="10278" y2="27500"/>
                          <a14:foregroundMark x1="49167" y1="78333" x2="70278" y2="84167"/>
                          <a14:foregroundMark x1="73333" y1="64167" x2="76667" y2="52222"/>
                          <a14:backgroundMark x1="22778" y1="85556" x2="22778" y2="85556"/>
                          <a14:backgroundMark x1="21111" y1="85833" x2="21111" y2="85833"/>
                          <a14:backgroundMark x1="21667" y1="86667" x2="24167" y2="85556"/>
                          <a14:backgroundMark x1="16111" y1="86667" x2="14444" y2="77500"/>
                          <a14:backgroundMark x1="15278" y1="78056" x2="18333" y2="9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455" y="1409869"/>
              <a:ext cx="1696808" cy="1696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966C205-39F0-4239-731A-483A022E5B5D}"/>
              </a:ext>
            </a:extLst>
          </p:cNvPr>
          <p:cNvGrpSpPr/>
          <p:nvPr/>
        </p:nvGrpSpPr>
        <p:grpSpPr>
          <a:xfrm>
            <a:off x="9787429" y="4206030"/>
            <a:ext cx="2253836" cy="2253836"/>
            <a:chOff x="9698941" y="3777398"/>
            <a:chExt cx="2253836" cy="2253836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BBFAD6AA-52B2-7F3D-B7D2-3E6BB0DF8AF8}"/>
                </a:ext>
              </a:extLst>
            </p:cNvPr>
            <p:cNvSpPr/>
            <p:nvPr/>
          </p:nvSpPr>
          <p:spPr>
            <a:xfrm>
              <a:off x="9782175" y="4017073"/>
              <a:ext cx="2129798" cy="1729181"/>
            </a:xfrm>
            <a:prstGeom prst="roundRect">
              <a:avLst>
                <a:gd name="adj" fmla="val 265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Picture 6" descr="495 Clip Art Typing Stock Vector Illustration and Royalty Free Clip Art  Typing Clipart">
              <a:extLst>
                <a:ext uri="{FF2B5EF4-FFF2-40B4-BE49-F238E27FC236}">
                  <a16:creationId xmlns:a16="http://schemas.microsoft.com/office/drawing/2014/main" id="{19CB1B59-31E1-9006-D1DD-09C858616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778" y1="56444" x2="52889" y2="21778"/>
                          <a14:foregroundMark x1="52889" y1="21778" x2="54444" y2="24000"/>
                          <a14:foregroundMark x1="54444" y1="24000" x2="56444" y2="55333"/>
                          <a14:foregroundMark x1="56444" y1="55333" x2="57111" y2="56444"/>
                          <a14:foregroundMark x1="77556" y1="47333" x2="63556" y2="31778"/>
                          <a14:foregroundMark x1="63556" y1="31778" x2="61778" y2="32000"/>
                          <a14:foregroundMark x1="70889" y1="30667" x2="70889" y2="30667"/>
                          <a14:foregroundMark x1="21556" y1="32667" x2="21556" y2="32667"/>
                          <a14:foregroundMark x1="42222" y1="74000" x2="42222" y2="7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8941" y="3777398"/>
              <a:ext cx="2253836" cy="225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CE3F116D-340C-55CB-AA92-EEFFA4A00EE7}"/>
              </a:ext>
            </a:extLst>
          </p:cNvPr>
          <p:cNvSpPr/>
          <p:nvPr/>
        </p:nvSpPr>
        <p:spPr>
          <a:xfrm>
            <a:off x="1809135" y="31449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طرق عرض و تمثيل البيانات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6EE5C26-6A5A-8747-6AD8-65BD4A482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05" y="343557"/>
            <a:ext cx="11216446" cy="6383504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8066051-0425-E481-0552-69E312D8AA49}"/>
              </a:ext>
            </a:extLst>
          </p:cNvPr>
          <p:cNvSpPr txBox="1"/>
          <p:nvPr/>
        </p:nvSpPr>
        <p:spPr>
          <a:xfrm>
            <a:off x="7303216" y="1508014"/>
            <a:ext cx="4206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مثال على البيانات المتغيرة </a:t>
            </a:r>
            <a:endParaRPr lang="ar-SA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D398BFE-CCBF-C963-714F-94846AA84EDF}"/>
              </a:ext>
            </a:extLst>
          </p:cNvPr>
          <p:cNvSpPr txBox="1"/>
          <p:nvPr/>
        </p:nvSpPr>
        <p:spPr>
          <a:xfrm>
            <a:off x="2896943" y="2261023"/>
            <a:ext cx="8612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مجلة السياحة السعودية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5" grpId="0" build="p"/>
      <p:bldP spid="6" grpId="0" build="p"/>
      <p:bldP spid="7" grpId="0"/>
      <p:bldP spid="8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EA3BA81-C1C4-57AB-7894-E14EBF6C7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6B72A06-4617-7819-6AA2-6A5737A5751C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82F1F1-4A86-F01B-BA57-402ADA024DE9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B13851F-B3D0-47D1-21CA-556D85FE0F3B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13686CF-42C2-5E5A-2D3D-44951330E49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0536FA28-125B-493D-2489-404E55785749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007701F9-C125-7C7F-903F-075275FC82F6}"/>
              </a:ext>
            </a:extLst>
          </p:cNvPr>
          <p:cNvSpPr txBox="1">
            <a:spLocks/>
          </p:cNvSpPr>
          <p:nvPr/>
        </p:nvSpPr>
        <p:spPr>
          <a:xfrm>
            <a:off x="511391" y="818081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 algn="just">
              <a:lnSpc>
                <a:spcPct val="15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البيانات تتكون من حروف الهجاء وأرقام ورموز خاصة هي</a:t>
            </a:r>
            <a:endParaRPr lang="ar-SA" sz="3600" b="1" dirty="0">
              <a:solidFill>
                <a:srgbClr val="F9A826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7E5E186-537C-54AB-1688-4B7FA80E6588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B57A2C4-295E-7849-C485-1DDCDCD34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C662F842-8679-3D33-0A86-E35A9DF87DB5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3980A1CA-0666-7AD9-2236-D14BEBAB8C6D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603A037-DF09-52CF-C3FB-2A2808FB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F2DA3F6D-9650-55E9-884A-3ED3F5261CE9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7A0A9D-4064-843C-23C3-FCBB7425CC03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EFA347C-EAAA-81F2-BD2A-4B3A37948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CB17CDA3-794C-B6C3-5F5D-51A971219870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1184FCC6-74AC-EFE6-9432-75A50A4555DB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النصية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91552DFF-1A0F-8604-90BA-B17FB8345826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الأبجدية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الرقمية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531C10FA-1C09-3D40-8467-CE826F8D5433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الرقمية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D0E3EF4-DB58-DA68-F1E5-F211F857A2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8" y="4911764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5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F345092-1B78-2837-F451-E987C551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AEEEBCC-A3A9-0358-7A62-2D8A8DD04B15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441F39A-FAA9-F9DE-BA6C-BC4CE52AF557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72C5C90-72ED-91E6-3730-29C974775EDD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E0C584C-64FC-992D-CB04-63805352A9D8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FD539971-7B01-118D-5406-8492C396A10D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494A9757-C8BD-C1E3-DBCC-399381E98B96}"/>
              </a:ext>
            </a:extLst>
          </p:cNvPr>
          <p:cNvSpPr txBox="1">
            <a:spLocks/>
          </p:cNvSpPr>
          <p:nvPr/>
        </p:nvSpPr>
        <p:spPr>
          <a:xfrm>
            <a:off x="540888" y="818081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هي البيانات التي قد تتغير بعد تسجيلها ويجب تحديثها باستمرار</a:t>
            </a:r>
            <a:endParaRPr lang="ar-SA" sz="3600" dirty="0">
              <a:solidFill>
                <a:srgbClr val="F9A826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9546D0AF-237C-87F6-6696-CB87E02DDC07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9419DEF-D1EE-D85D-A997-813D421B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E554F3B-6F40-B3FF-3CF7-F45BB92A5A24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97C6682-4592-82F0-E29A-FDBEC1BA0CD1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F430A31-5925-1C5C-E563-25C1CA8D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D3CD1D0C-3ADD-F936-B69A-4FAA6A3B0B5F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B214732-4556-8863-B5C1-06550AADA8E3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E732DDB-8B88-91A4-0F25-FCCBD914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E2C73E6D-C45A-444F-E2A0-9EF642985DC0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C3C5EC19-5822-AB62-D290-301CBE19CBF2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الثابتة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51B4E2BB-4D27-7EC8-848A-6B7610A615CD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المحدثة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3EA957B7-D3E0-41E9-4E3D-0B977DE8CCB3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المتغيرة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507957F8-7503-15D9-3538-8E5E4FAC77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51" y="4911764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0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B149A49-13E8-AD64-03FF-56BD9D719585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5567BA8-8CC0-E7A0-FF87-5A75D6962E84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فهم الفرق بين البيانات و المعلومات و المعرفة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4663E921-629B-3653-33B0-E6652E4CF917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التعرف على أنواع البيانات.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6C609207-C7A6-DB96-3A2D-3D62E57CF56D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ترميز البيانات و أهميتها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7ECF098-7800-185C-C90C-944DA0036125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جودة المعلومات ومعايير تحقيقها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0A8105FF-819B-68AB-930F-BE0A04DC69FB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89E46A12-9141-470B-850D-50F14C630EC6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1DFDD65E-E6E0-DE2C-969D-DFBE49A4946B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C8A8EB31-63DD-3084-76EB-022E3A007A57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653374C-DEC6-2545-7168-FFE981A4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26077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153CAD6-37C8-361E-A977-6550E44126DB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AF483E14-4CA0-9BD7-C7F0-A51F56B9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E0A4F834-8879-DAA7-4C34-4A18B4858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A4214D81-3EC7-580A-1402-8A28077A6E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4" y="1514032"/>
            <a:ext cx="1402842" cy="1402842"/>
          </a:xfrm>
          <a:prstGeom prst="rect">
            <a:avLst/>
          </a:prstGeom>
        </p:spPr>
      </p:pic>
      <p:pic>
        <p:nvPicPr>
          <p:cNvPr id="18" name="صورة 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EA87332-2540-F98C-D64A-477D7463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40" y="2809438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6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BF59BC4-00B5-9627-70D1-302D2DFC0DF6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ترميز البيانات</a:t>
            </a:r>
          </a:p>
        </p:txBody>
      </p:sp>
      <p:pic>
        <p:nvPicPr>
          <p:cNvPr id="2050" name="Picture 2" descr="تعرف على تقنية QR CODE - نظرة المستقبل للدعاية والإعلان">
            <a:extLst>
              <a:ext uri="{FF2B5EF4-FFF2-40B4-BE49-F238E27FC236}">
                <a16:creationId xmlns:a16="http://schemas.microsoft.com/office/drawing/2014/main" id="{2D648C22-C620-3D93-04B1-55FBD237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1" b="99783" l="9910" r="92993">
                        <a14:foregroundMark x1="93193" y1="94800" x2="93193" y2="94800"/>
                        <a14:foregroundMark x1="82783" y1="95883" x2="82783" y2="95883"/>
                        <a14:foregroundMark x1="82583" y1="89382" x2="87287" y2="95883"/>
                        <a14:foregroundMark x1="87287" y1="95883" x2="87087" y2="85807"/>
                        <a14:foregroundMark x1="87087" y1="85807" x2="86486" y2="85590"/>
                        <a14:foregroundMark x1="86486" y1="85590" x2="94595" y2="94366"/>
                        <a14:foregroundMark x1="94595" y1="94366" x2="78579" y2="96100"/>
                        <a14:foregroundMark x1="78579" y1="96100" x2="78378" y2="90466"/>
                        <a14:foregroundMark x1="80681" y1="99783" x2="80681" y2="99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58" y="2679132"/>
            <a:ext cx="4507774" cy="41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5ECCE58-DC5C-A9F5-EF3A-B1069ED80F9F}"/>
              </a:ext>
            </a:extLst>
          </p:cNvPr>
          <p:cNvSpPr/>
          <p:nvPr/>
        </p:nvSpPr>
        <p:spPr>
          <a:xfrm>
            <a:off x="737494" y="2033139"/>
            <a:ext cx="11129963" cy="4412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هي </a:t>
            </a:r>
            <a:r>
              <a:rPr lang="ar-SA" sz="3200" dirty="0">
                <a:latin typeface="Calibri" panose="020F0502020204030204" pitchFamily="34" charset="0"/>
              </a:rPr>
              <a:t>البيانات التي تم الحصول عليهـا مـن التجارب أو من خلال الدراسات الاستقصائية </a:t>
            </a:r>
          </a:p>
          <a:p>
            <a:pPr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</a:rPr>
              <a:t>في صورتها الأولية وفي الغالب تحتاج إلى ترميز.</a:t>
            </a:r>
            <a:br>
              <a:rPr lang="ar-SA" sz="3200" dirty="0">
                <a:latin typeface="Calibri" panose="020F0502020204030204" pitchFamily="34" charset="0"/>
              </a:rPr>
            </a:br>
            <a:r>
              <a:rPr lang="ar-SA" sz="3200" dirty="0">
                <a:latin typeface="Calibri" panose="020F0502020204030204" pitchFamily="34" charset="0"/>
              </a:rPr>
              <a:t>تتيح عملية الترميز </a:t>
            </a:r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تنظيم البيانات وترتيبها بطريقة محددة وذلك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باستخدام رموز مختلفة مثل الأرقام أو الحروف أو الكلمات القصيرة</a:t>
            </a:r>
            <a:r>
              <a:rPr lang="ar-SA" sz="3200" dirty="0">
                <a:latin typeface="Calibri" panose="020F0502020204030204" pitchFamily="34" charset="0"/>
              </a:rPr>
              <a:t>،</a:t>
            </a:r>
          </a:p>
          <a:p>
            <a:pPr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</a:rPr>
              <a:t>والتي تصف سياقا معينًا أو تعبر عن عبـارة أو فقـرة بأكملها،</a:t>
            </a:r>
          </a:p>
          <a:p>
            <a:pPr algn="ctr" rtl="1">
              <a:lnSpc>
                <a:spcPct val="15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B0056CC-8EC4-7988-030F-FFA610A45681}"/>
              </a:ext>
            </a:extLst>
          </p:cNvPr>
          <p:cNvSpPr/>
          <p:nvPr/>
        </p:nvSpPr>
        <p:spPr>
          <a:xfrm>
            <a:off x="1907443" y="72536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أمثلة من حياتنا اليومية على ترميز البيانات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4A0E91E-FCC8-CBD3-9661-B14D93DCE924}"/>
              </a:ext>
            </a:extLst>
          </p:cNvPr>
          <p:cNvSpPr/>
          <p:nvPr/>
        </p:nvSpPr>
        <p:spPr>
          <a:xfrm>
            <a:off x="233553" y="2155360"/>
            <a:ext cx="11724894" cy="293541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وضع اتحاد النقل الجوي الدولي   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+mj-cs"/>
              </a:rPr>
              <a:t>IATA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  رمزا مكونـا مـن ثلاثة حروف يحدد العديد من المطارات حول العالم. </a:t>
            </a:r>
          </a:p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يمكنك </a:t>
            </a:r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cs typeface="+mj-cs"/>
              </a:rPr>
              <a:t>البحث عن تذاكر الطيران على الإنترنت 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باستخدام رمز المطار، ويمكنك ملاحظة </a:t>
            </a:r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cs typeface="+mj-cs"/>
              </a:rPr>
              <a:t>الرمز كذلك على بطاقات الأمتعة التي يتم إلصاقها بالحقائب.</a:t>
            </a: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7" name="Picture 2" descr="اتحاد النقل الجوي الدولي - ويكيبيديا">
            <a:extLst>
              <a:ext uri="{FF2B5EF4-FFF2-40B4-BE49-F238E27FC236}">
                <a16:creationId xmlns:a16="http://schemas.microsoft.com/office/drawing/2014/main" id="{98E374B2-CEC5-E236-D90A-62C16715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5" y="5032370"/>
            <a:ext cx="2829614" cy="18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أسماء أهم المطارات العربية و الاكواد الخاصه بالطيران | يلا بوك">
            <a:extLst>
              <a:ext uri="{FF2B5EF4-FFF2-40B4-BE49-F238E27FC236}">
                <a16:creationId xmlns:a16="http://schemas.microsoft.com/office/drawing/2014/main" id="{6E21EC8B-C0EB-162C-CD94-C556FDC7C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313" b="31828"/>
          <a:stretch/>
        </p:blipFill>
        <p:spPr bwMode="auto">
          <a:xfrm>
            <a:off x="9144000" y="5004717"/>
            <a:ext cx="3040088" cy="18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9B36BAD-6378-2922-76AE-BB2E46565B4C}"/>
              </a:ext>
            </a:extLst>
          </p:cNvPr>
          <p:cNvSpPr/>
          <p:nvPr/>
        </p:nvSpPr>
        <p:spPr>
          <a:xfrm>
            <a:off x="1907442" y="110594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1- رموز المطارات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5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4882576-F215-3893-F454-C403EDB0CA93}"/>
              </a:ext>
            </a:extLst>
          </p:cNvPr>
          <p:cNvSpPr/>
          <p:nvPr/>
        </p:nvSpPr>
        <p:spPr>
          <a:xfrm>
            <a:off x="8702414" y="3293908"/>
            <a:ext cx="3174417" cy="511693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الرمز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0DA6B7-A219-047F-C8D2-A0599AE95DE3}"/>
              </a:ext>
            </a:extLst>
          </p:cNvPr>
          <p:cNvSpPr/>
          <p:nvPr/>
        </p:nvSpPr>
        <p:spPr>
          <a:xfrm>
            <a:off x="4328475" y="3302191"/>
            <a:ext cx="3174417" cy="511693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المطار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B6FC377-CA4B-17A6-4ADC-EE7E290D325B}"/>
              </a:ext>
            </a:extLst>
          </p:cNvPr>
          <p:cNvSpPr/>
          <p:nvPr/>
        </p:nvSpPr>
        <p:spPr>
          <a:xfrm>
            <a:off x="8653386" y="4032453"/>
            <a:ext cx="3174417" cy="51169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DMM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0B21BF3-56F4-0B0D-245D-1422447EFDE3}"/>
              </a:ext>
            </a:extLst>
          </p:cNvPr>
          <p:cNvSpPr/>
          <p:nvPr/>
        </p:nvSpPr>
        <p:spPr>
          <a:xfrm>
            <a:off x="4277031" y="4027688"/>
            <a:ext cx="3174417" cy="511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مطار الملك فهد الدولي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295E83-1619-D011-7516-CFFE765FA205}"/>
              </a:ext>
            </a:extLst>
          </p:cNvPr>
          <p:cNvSpPr/>
          <p:nvPr/>
        </p:nvSpPr>
        <p:spPr>
          <a:xfrm>
            <a:off x="8653386" y="4786548"/>
            <a:ext cx="3174417" cy="51169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JED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E1E61A2-F74B-B4EA-5131-4F84D6502924}"/>
              </a:ext>
            </a:extLst>
          </p:cNvPr>
          <p:cNvSpPr/>
          <p:nvPr/>
        </p:nvSpPr>
        <p:spPr>
          <a:xfrm>
            <a:off x="4277031" y="4781783"/>
            <a:ext cx="3174417" cy="511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مطار الملك عبد العزيز الدولي</a:t>
            </a:r>
            <a:endParaRPr lang="ar-SA" sz="2000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595F75B-A156-5C9A-BBC8-ADC7690EB159}"/>
              </a:ext>
            </a:extLst>
          </p:cNvPr>
          <p:cNvSpPr/>
          <p:nvPr/>
        </p:nvSpPr>
        <p:spPr>
          <a:xfrm>
            <a:off x="8653386" y="5585735"/>
            <a:ext cx="3174417" cy="51169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RUH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A3EAB07-9051-06ED-0C07-7419A792032B}"/>
              </a:ext>
            </a:extLst>
          </p:cNvPr>
          <p:cNvSpPr/>
          <p:nvPr/>
        </p:nvSpPr>
        <p:spPr>
          <a:xfrm>
            <a:off x="4277031" y="5580970"/>
            <a:ext cx="3174417" cy="511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مطار الملك خالد الدولي</a:t>
            </a:r>
          </a:p>
        </p:txBody>
      </p:sp>
      <p:sp>
        <p:nvSpPr>
          <p:cNvPr id="13" name="فقاعة الكلام: مستطيلة مستديرة الزوايا 12">
            <a:extLst>
              <a:ext uri="{FF2B5EF4-FFF2-40B4-BE49-F238E27FC236}">
                <a16:creationId xmlns:a16="http://schemas.microsoft.com/office/drawing/2014/main" id="{042C21EB-4005-816B-89C6-DB33FA018E76}"/>
              </a:ext>
            </a:extLst>
          </p:cNvPr>
          <p:cNvSpPr/>
          <p:nvPr/>
        </p:nvSpPr>
        <p:spPr>
          <a:xfrm>
            <a:off x="389496" y="426120"/>
            <a:ext cx="11287125" cy="1709375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4C2EF96-2018-EB1A-1F9E-7159D31D4F64}"/>
              </a:ext>
            </a:extLst>
          </p:cNvPr>
          <p:cNvSpPr/>
          <p:nvPr/>
        </p:nvSpPr>
        <p:spPr>
          <a:xfrm>
            <a:off x="589956" y="410083"/>
            <a:ext cx="10894103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أمامك رموز لبعض المطارات في السعودية</a:t>
            </a:r>
          </a:p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هل تعرفين الرمز يعبر عن أي مطار و يقع في أي مدينة ؟! </a:t>
            </a:r>
          </a:p>
          <a:p>
            <a:pPr algn="ctr" rtl="1">
              <a:lnSpc>
                <a:spcPct val="150000"/>
              </a:lnSpc>
            </a:pP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EE584C59-9705-F334-4DAA-77052134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8837" y="2757425"/>
            <a:ext cx="4394642" cy="4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6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F296603-9864-17BE-49D4-CC4230005A39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رموز العملات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96E95F0-B8AE-A8BB-DDE0-BD47E8F19404}"/>
              </a:ext>
            </a:extLst>
          </p:cNvPr>
          <p:cNvSpPr/>
          <p:nvPr/>
        </p:nvSpPr>
        <p:spPr>
          <a:xfrm>
            <a:off x="233553" y="1786652"/>
            <a:ext cx="11724894" cy="1457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لكل بلد في أنحاء العالم عملـة خاصـة به، وتستخدم رموز العملات بدلا من اسم العملة كاختصارات متعارف عليها عند التعاملات المالية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4AB39C0-1EF9-2B3D-A5E2-7A4FAAD39188}"/>
              </a:ext>
            </a:extLst>
          </p:cNvPr>
          <p:cNvSpPr/>
          <p:nvPr/>
        </p:nvSpPr>
        <p:spPr>
          <a:xfrm>
            <a:off x="6734087" y="3519512"/>
            <a:ext cx="3000375" cy="566483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الرمز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F438EDE-D73D-CFE9-9C67-693419A06A06}"/>
              </a:ext>
            </a:extLst>
          </p:cNvPr>
          <p:cNvSpPr/>
          <p:nvPr/>
        </p:nvSpPr>
        <p:spPr>
          <a:xfrm>
            <a:off x="2935320" y="3527795"/>
            <a:ext cx="3000375" cy="566483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المعنى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559E427-3980-2F80-FC21-EAD4FC35C66D}"/>
              </a:ext>
            </a:extLst>
          </p:cNvPr>
          <p:cNvSpPr/>
          <p:nvPr/>
        </p:nvSpPr>
        <p:spPr>
          <a:xfrm>
            <a:off x="6685059" y="4410260"/>
            <a:ext cx="3000375" cy="56648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SAR</a:t>
            </a:r>
            <a:endParaRPr lang="ar-SA" sz="2000" b="1" dirty="0">
              <a:solidFill>
                <a:schemeClr val="bg1"/>
              </a:solidFill>
            </a:endParaRPr>
          </a:p>
          <a:p>
            <a:pPr algn="ctr"/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D387D68-DBDA-69B6-6DFD-B70E83A0E797}"/>
              </a:ext>
            </a:extLst>
          </p:cNvPr>
          <p:cNvSpPr/>
          <p:nvPr/>
        </p:nvSpPr>
        <p:spPr>
          <a:xfrm>
            <a:off x="2883876" y="4405495"/>
            <a:ext cx="3000375" cy="566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الريال السعودي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B33EDF0-4A5D-233D-5E41-3377A7482D9E}"/>
              </a:ext>
            </a:extLst>
          </p:cNvPr>
          <p:cNvSpPr/>
          <p:nvPr/>
        </p:nvSpPr>
        <p:spPr>
          <a:xfrm>
            <a:off x="6685059" y="5288243"/>
            <a:ext cx="3000375" cy="56648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USD</a:t>
            </a:r>
            <a:endParaRPr lang="ar-SA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D1816F9-9CB3-98A2-5B87-7226552B4316}"/>
              </a:ext>
            </a:extLst>
          </p:cNvPr>
          <p:cNvSpPr/>
          <p:nvPr/>
        </p:nvSpPr>
        <p:spPr>
          <a:xfrm>
            <a:off x="2883876" y="5283478"/>
            <a:ext cx="3000375" cy="566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الدولار الأمريكي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BF9016F-28B1-03C4-A2EE-EC3AD9174267}"/>
              </a:ext>
            </a:extLst>
          </p:cNvPr>
          <p:cNvSpPr/>
          <p:nvPr/>
        </p:nvSpPr>
        <p:spPr>
          <a:xfrm>
            <a:off x="6685059" y="6145242"/>
            <a:ext cx="3000375" cy="566483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EUR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B70D43A-4EFA-75E9-29E9-A01EB9929E9F}"/>
              </a:ext>
            </a:extLst>
          </p:cNvPr>
          <p:cNvSpPr/>
          <p:nvPr/>
        </p:nvSpPr>
        <p:spPr>
          <a:xfrm>
            <a:off x="2883876" y="6140477"/>
            <a:ext cx="3000375" cy="566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اليورو</a:t>
            </a:r>
          </a:p>
        </p:txBody>
      </p:sp>
      <p:pic>
        <p:nvPicPr>
          <p:cNvPr id="4098" name="Picture 2" descr="Money Stacks Bills And Coins Icon Transparent PNG &amp; SVG Vector">
            <a:extLst>
              <a:ext uri="{FF2B5EF4-FFF2-40B4-BE49-F238E27FC236}">
                <a16:creationId xmlns:a16="http://schemas.microsoft.com/office/drawing/2014/main" id="{8CB8F56B-E0B5-909D-1CB6-642E553D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4688736"/>
            <a:ext cx="2518463" cy="25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ney bag - Free gaming icons">
            <a:extLst>
              <a:ext uri="{FF2B5EF4-FFF2-40B4-BE49-F238E27FC236}">
                <a16:creationId xmlns:a16="http://schemas.microsoft.com/office/drawing/2014/main" id="{2A43491B-7955-BC09-15B0-2CD5C4DA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38" y="4373244"/>
            <a:ext cx="2456901" cy="24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4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D91D592-DFB7-04BD-C617-BFA8656F1672}"/>
              </a:ext>
            </a:extLst>
          </p:cNvPr>
          <p:cNvSpPr/>
          <p:nvPr/>
        </p:nvSpPr>
        <p:spPr>
          <a:xfrm>
            <a:off x="1786980" y="275588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753652FE-26E9-46CC-BA82-9EDED367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87" y="111332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أن يتعرف الطلبة على البيانات و المعلومات و المعرفة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والفرق بينها و طرق عرض البيانات</a:t>
            </a:r>
            <a:endParaRPr lang="ar-SA" sz="8000" b="1" dirty="0"/>
          </a:p>
          <a:p>
            <a:pPr algn="ctr">
              <a:lnSpc>
                <a:spcPct val="150000"/>
              </a:lnSpc>
            </a:pPr>
            <a:endParaRPr lang="ar-SA" sz="36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3600" dirty="0"/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7D525FC-2172-6898-BFC7-67CE20F0384B}"/>
              </a:ext>
            </a:extLst>
          </p:cNvPr>
          <p:cNvSpPr txBox="1"/>
          <p:nvPr/>
        </p:nvSpPr>
        <p:spPr>
          <a:xfrm>
            <a:off x="2190788" y="307497"/>
            <a:ext cx="7849598" cy="966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الهدف العام لهذا الدرس</a:t>
            </a:r>
          </a:p>
        </p:txBody>
      </p:sp>
      <p:pic>
        <p:nvPicPr>
          <p:cNvPr id="14" name="صورة 13" descr="صورة تحتوي على نص, رسوم المتجهات, علامة&#10;&#10;تم إنشاء الوصف تلقائياً">
            <a:extLst>
              <a:ext uri="{FF2B5EF4-FFF2-40B4-BE49-F238E27FC236}">
                <a16:creationId xmlns:a16="http://schemas.microsoft.com/office/drawing/2014/main" id="{5904AEA8-0FF0-F70C-2A6A-C7561F466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5" y="2816545"/>
            <a:ext cx="7064102" cy="4132446"/>
          </a:xfrm>
          <a:prstGeom prst="rect">
            <a:avLst/>
          </a:prstGeom>
        </p:spPr>
      </p:pic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A6FFC140-5268-AC06-37B7-70DE90F30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9075" y="287355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E8DED2B1-3183-8971-A13D-39FD8646D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4845" y="27954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E83324-CF45-2C15-F954-DDBBDF66221B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الرموز الشريطية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CACD6CC-0401-9C75-973A-76CD12954186}"/>
              </a:ext>
            </a:extLst>
          </p:cNvPr>
          <p:cNvSpPr/>
          <p:nvPr/>
        </p:nvSpPr>
        <p:spPr>
          <a:xfrm>
            <a:off x="233553" y="1515186"/>
            <a:ext cx="11724894" cy="29349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ترى الرموز الشريطية في كل مكان حولك وبشكل يومي، فمثلا تجدها مطبوعة على التذاكر الإلكترونية والمنتجات في محلات البقالة وغيرها.</a:t>
            </a:r>
            <a:br>
              <a:rPr lang="ar-SA" sz="3200" dirty="0">
                <a:latin typeface="Calibri" panose="020F0502020204030204" pitchFamily="34" charset="0"/>
                <a:cs typeface="+mj-cs"/>
              </a:rPr>
            </a:br>
            <a:r>
              <a:rPr lang="ar-SA" sz="3200" dirty="0">
                <a:latin typeface="Calibri" panose="020F0502020204030204" pitchFamily="34" charset="0"/>
                <a:cs typeface="+mj-cs"/>
              </a:rPr>
              <a:t>الرمز الشريطي </a:t>
            </a: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هـو مـلـصـق بـه خـطـوط سوداء رفيعة إلى جانب مجموعة متنوعة من الأرقام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. تستخدم في تنظيم المعلومات وفهرستها أو وضع علامة على أسعار المنتجات.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902CF83-23AE-DC40-DB71-39CE0E37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07" y="4450092"/>
            <a:ext cx="7340977" cy="22416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6108FA-EFD5-ECFF-E25A-3B96A32B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58" y="4770783"/>
            <a:ext cx="2171812" cy="1600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3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CC32283-DE45-B4D5-5D0A-AFCDF73B4225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رموز الاستجابة السريعة </a:t>
            </a:r>
            <a:r>
              <a:rPr lang="en-US" sz="4400" b="1" dirty="0">
                <a:solidFill>
                  <a:schemeClr val="bg1"/>
                </a:solidFill>
              </a:rPr>
              <a:t>QR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53D5AD-4523-F081-94A9-32188526B1EC}"/>
              </a:ext>
            </a:extLst>
          </p:cNvPr>
          <p:cNvSpPr/>
          <p:nvPr/>
        </p:nvSpPr>
        <p:spPr>
          <a:xfrm>
            <a:off x="233553" y="1515186"/>
            <a:ext cx="11724894" cy="36713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/>
              <a:t>رمز الاستجابة السريعة</a:t>
            </a:r>
            <a:r>
              <a:rPr lang="en-US" sz="3200" dirty="0"/>
              <a:t>Quick Response QR  </a:t>
            </a:r>
            <a:r>
              <a:rPr lang="ar-SA" sz="3200" dirty="0"/>
              <a:t> هـو بمثابة </a:t>
            </a:r>
            <a:r>
              <a:rPr lang="ar-SA" sz="3200" b="1" dirty="0">
                <a:solidFill>
                  <a:srgbClr val="F9A826"/>
                </a:solidFill>
              </a:rPr>
              <a:t>الجيل الثاني </a:t>
            </a:r>
            <a:r>
              <a:rPr lang="ar-SA" sz="3200" dirty="0"/>
              <a:t>من الرمز الشريطي </a:t>
            </a:r>
            <a:r>
              <a:rPr lang="en-US" sz="3200" dirty="0"/>
              <a:t>barcode،</a:t>
            </a:r>
            <a:r>
              <a:rPr lang="ar-SA" sz="3200" dirty="0"/>
              <a:t> والذي </a:t>
            </a:r>
            <a:r>
              <a:rPr lang="ar-SA" sz="3200" b="1" dirty="0">
                <a:solidFill>
                  <a:srgbClr val="F9A826"/>
                </a:solidFill>
              </a:rPr>
              <a:t>يتكون من خطوط سوداء متجاورة ومختلفة السُمك </a:t>
            </a:r>
            <a:r>
              <a:rPr lang="ar-SA" sz="3200" dirty="0"/>
              <a:t>ويحتوي على مزيد من المعلومات. قد </a:t>
            </a:r>
            <a:r>
              <a:rPr lang="ar-SA" sz="3200" b="1" dirty="0">
                <a:solidFill>
                  <a:srgbClr val="F9A826"/>
                </a:solidFill>
              </a:rPr>
              <a:t>يشير</a:t>
            </a:r>
            <a:r>
              <a:rPr lang="ar-SA" sz="3200" dirty="0"/>
              <a:t> رمز الاستجابة السريعة إلى محتوى إلكتروني مثل: المواقع الإلكترونية، أو مقطع، أو ملف، ويمكن قراءة هذا الرمز باستخدام كاميرات الهواتف الذكية.</a:t>
            </a:r>
            <a:endParaRPr lang="ar-SA" sz="4000" dirty="0">
              <a:solidFill>
                <a:srgbClr val="202124"/>
              </a:solidFill>
              <a:highlight>
                <a:srgbClr val="55C0AF"/>
              </a:highlight>
              <a:latin typeface="Roboto" panose="0200000000000000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FC193A-CFE2-77EA-ED89-081D9618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4414838"/>
            <a:ext cx="5174943" cy="2336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8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5F78A4-60E3-E44A-84BE-45B20C63C88E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رقم الكتاب المعياري الدولي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94BAB52-F015-882F-4E5D-3DA823FC2714}"/>
              </a:ext>
            </a:extLst>
          </p:cNvPr>
          <p:cNvSpPr/>
          <p:nvPr/>
        </p:nvSpPr>
        <p:spPr>
          <a:xfrm>
            <a:off x="147484" y="1382451"/>
            <a:ext cx="11810963" cy="4412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dirty="0"/>
              <a:t>يوجد رقم على غلاف معظم الكتب (مثل الدليل السياحي) وفي أعلى الرمز الشريطي يسمى رقم الكتاب المعياري الدولي </a:t>
            </a:r>
            <a:r>
              <a:rPr lang="en-US" sz="3200" dirty="0"/>
              <a:t> ISBN </a:t>
            </a:r>
            <a:r>
              <a:rPr lang="ar-SA" sz="3200" dirty="0"/>
              <a:t>وهو رقم فريد يستخدمه الناشرون والمكتبات ومحلات بيع الكتب لتحديد عناوين الكتب وإصداراتها. 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يتكون رقم الكتاب المعياري الدولي من ثلاثة عشر خانة عشرية ويقسم إلى خمس مجموعات متتالية من الأرقام.</a:t>
            </a:r>
            <a:endParaRPr lang="ar-SA" sz="3600" dirty="0">
              <a:solidFill>
                <a:srgbClr val="202124"/>
              </a:solidFill>
              <a:highlight>
                <a:srgbClr val="55C0AF"/>
              </a:highlight>
              <a:latin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23EF686-2C3D-1882-4C04-54A3780A4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6"/>
          <a:stretch/>
        </p:blipFill>
        <p:spPr>
          <a:xfrm>
            <a:off x="2690185" y="4209622"/>
            <a:ext cx="6811629" cy="2555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3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DE1B742-B463-0EBC-DEE8-FF07DA95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56710"/>
              </p:ext>
            </p:extLst>
          </p:nvPr>
        </p:nvGraphicFramePr>
        <p:xfrm>
          <a:off x="1018868" y="3421626"/>
          <a:ext cx="10154264" cy="3170187"/>
        </p:xfrm>
        <a:graphic>
          <a:graphicData uri="http://schemas.openxmlformats.org/drawingml/2006/table">
            <a:tbl>
              <a:tblPr rtl="1" firstRow="1" firstCol="1" bandRow="1">
                <a:tableStyleId>{00A15C55-8517-42AA-B614-E9B94910E393}</a:tableStyleId>
              </a:tblPr>
              <a:tblGrid>
                <a:gridCol w="1679110">
                  <a:extLst>
                    <a:ext uri="{9D8B030D-6E8A-4147-A177-3AD203B41FA5}">
                      <a16:colId xmlns:a16="http://schemas.microsoft.com/office/drawing/2014/main" val="3571307449"/>
                    </a:ext>
                  </a:extLst>
                </a:gridCol>
                <a:gridCol w="8475154">
                  <a:extLst>
                    <a:ext uri="{9D8B030D-6E8A-4147-A177-3AD203B41FA5}">
                      <a16:colId xmlns:a16="http://schemas.microsoft.com/office/drawing/2014/main" val="3384962175"/>
                    </a:ext>
                  </a:extLst>
                </a:gridCol>
              </a:tblGrid>
              <a:tr h="44149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</a:rPr>
                        <a:t>هيكل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ISBN </a:t>
                      </a: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</a:rPr>
                        <a:t>المكون من 13 رقما </a:t>
                      </a:r>
                      <a:endParaRPr lang="ar-SA" sz="20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SA" sz="1400" dirty="0">
                        <a:solidFill>
                          <a:srgbClr val="113F4E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389743"/>
                  </a:ext>
                </a:extLst>
              </a:tr>
              <a:tr h="416685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مجموعة الأرقام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الوصف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36485"/>
                  </a:ext>
                </a:extLst>
              </a:tr>
              <a:tr h="416685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رقم البادئ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يتكون من ثلاثة أرقام إما تكون 978 أو 979. بالنسبة لكتب المملكة العربية السعودية فإن الرقم البادئ هو 978.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852812"/>
                  </a:ext>
                </a:extLst>
              </a:tr>
              <a:tr h="64526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رقم التسجيل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يتكون من رقم واحد أو قد يصل إلى خمسة أرقام ويستخدم كمعرف للبلد، وبالنسبة لكتب المملكة العربية السعودية فإن رقم التسجيل هو 603 أو 9960.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80469"/>
                  </a:ext>
                </a:extLst>
              </a:tr>
              <a:tr h="41668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رقم المسجل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قد يصل إلى سبعة أرقام ويستخدم لتحديد الناشر.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35754"/>
                  </a:ext>
                </a:extLst>
              </a:tr>
              <a:tr h="41668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رقم النشر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قد يصل إلى ستة أرقام ويستخدم لتحديد إصدار محدد، والشكل لعنوان محدد.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76971"/>
                  </a:ext>
                </a:extLst>
              </a:tr>
              <a:tr h="41668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chemeClr val="bg1"/>
                          </a:solidFill>
                          <a:effectLst/>
                        </a:rPr>
                        <a:t>رقم التحقق</a:t>
                      </a:r>
                      <a:endParaRPr lang="ar-SA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rgbClr val="113F4E"/>
                          </a:solidFill>
                          <a:effectLst/>
                        </a:rPr>
                        <a:t>يتكون من رقم واحد ويوضع دائما في النهاية، ويستخدم للتحقق من صحة باقي الأرقام.</a:t>
                      </a:r>
                      <a:endParaRPr lang="ar-SA" sz="1600" b="1" i="0" kern="1200" dirty="0">
                        <a:solidFill>
                          <a:srgbClr val="113F4E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52306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C91E65C9-160E-B4C5-1402-7FDF39CBC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6"/>
          <a:stretch/>
        </p:blipFill>
        <p:spPr>
          <a:xfrm>
            <a:off x="2312758" y="236690"/>
            <a:ext cx="7566484" cy="2838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5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37541426-452C-1F91-2356-7E09429DA6C0}"/>
              </a:ext>
            </a:extLst>
          </p:cNvPr>
          <p:cNvSpPr/>
          <p:nvPr/>
        </p:nvSpPr>
        <p:spPr>
          <a:xfrm>
            <a:off x="315713" y="753506"/>
            <a:ext cx="11556947" cy="3418750"/>
          </a:xfrm>
          <a:prstGeom prst="wedgeRoundRectCallout">
            <a:avLst>
              <a:gd name="adj1" fmla="val -25453"/>
              <a:gd name="adj2" fmla="val 9083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075AB2DC-C66D-D24B-9060-9752E042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521" y="3186115"/>
            <a:ext cx="4026932" cy="4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37BCEDC-0009-BFA3-43DA-DABF8AC7F468}"/>
              </a:ext>
            </a:extLst>
          </p:cNvPr>
          <p:cNvSpPr/>
          <p:nvPr/>
        </p:nvSpPr>
        <p:spPr>
          <a:xfrm>
            <a:off x="459305" y="1795733"/>
            <a:ext cx="11287125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بعد تعرفك على أمثلة من حياتنا اليومية على ترميز البيانات</a:t>
            </a: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برأيك ما هي مزايا و عيوب الترميز ؟!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8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9FD60C0-E848-54B7-7ACD-3F895B905316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مزايا الترميز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49462C9-AD75-F020-168B-40746486D1BD}"/>
              </a:ext>
            </a:extLst>
          </p:cNvPr>
          <p:cNvSpPr/>
          <p:nvPr/>
        </p:nvSpPr>
        <p:spPr>
          <a:xfrm>
            <a:off x="8100378" y="2235176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ادخال أسرع للبيانات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9149362-9E02-A3BB-5E44-A5235D1CC0A4}"/>
              </a:ext>
            </a:extLst>
          </p:cNvPr>
          <p:cNvSpPr/>
          <p:nvPr/>
        </p:nvSpPr>
        <p:spPr>
          <a:xfrm>
            <a:off x="1008997" y="2235176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من الأسهل كتابة الرمز </a:t>
            </a:r>
            <a:r>
              <a:rPr lang="en-US" sz="2000" b="1" dirty="0">
                <a:solidFill>
                  <a:schemeClr val="tx1"/>
                </a:solidFill>
              </a:rPr>
              <a:t>RUH</a:t>
            </a:r>
            <a:r>
              <a:rPr lang="ar-SA" sz="2000" b="1" dirty="0">
                <a:solidFill>
                  <a:schemeClr val="tx1"/>
                </a:solidFill>
              </a:rPr>
              <a:t> بدلا من كتابة مطار الملك خالد الدولي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B8D293-B9B3-8454-CF2F-3000236022A0}"/>
              </a:ext>
            </a:extLst>
          </p:cNvPr>
          <p:cNvSpPr/>
          <p:nvPr/>
        </p:nvSpPr>
        <p:spPr>
          <a:xfrm>
            <a:off x="8100378" y="3698729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تأخذ مساحة أقل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32201A7-9DA4-F865-2BAD-BFF31EAB3B73}"/>
              </a:ext>
            </a:extLst>
          </p:cNvPr>
          <p:cNvSpPr/>
          <p:nvPr/>
        </p:nvSpPr>
        <p:spPr>
          <a:xfrm>
            <a:off x="1008997" y="3698729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من الصعب كتابة الاسم الكامل للبلد على اللوحات أو وسائل النقل مثل السيارة و الحافلات ولكنه سهل باستخدام الرموز</a:t>
            </a:r>
            <a:endParaRPr lang="ar-SA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03C1C73-96A5-B072-D2D1-73B7386E9888}"/>
              </a:ext>
            </a:extLst>
          </p:cNvPr>
          <p:cNvSpPr/>
          <p:nvPr/>
        </p:nvSpPr>
        <p:spPr>
          <a:xfrm>
            <a:off x="8100378" y="5160078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تسريع عمليات البحث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4BFCD84-82A1-9EE6-4BB0-3719AF0DFA12}"/>
              </a:ext>
            </a:extLst>
          </p:cNvPr>
          <p:cNvSpPr/>
          <p:nvPr/>
        </p:nvSpPr>
        <p:spPr>
          <a:xfrm>
            <a:off x="1008997" y="5160078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كل منطقة لها رمزها الخاص و يستخدم للبحث عن عنوان حسب رمز المنطقة ورقم الشارع والمبنى ويستخدمه مكتب البريد لتسهيل توزيع رسائل البريد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539F25A-3AD4-B184-337E-2674B6401D38}"/>
              </a:ext>
            </a:extLst>
          </p:cNvPr>
          <p:cNvGrpSpPr/>
          <p:nvPr/>
        </p:nvGrpSpPr>
        <p:grpSpPr>
          <a:xfrm>
            <a:off x="10373716" y="2235176"/>
            <a:ext cx="1261238" cy="1098844"/>
            <a:chOff x="10373716" y="2503198"/>
            <a:chExt cx="1261238" cy="1098844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68DA746F-8C15-A574-7B33-F1290B68CD78}"/>
                </a:ext>
              </a:extLst>
            </p:cNvPr>
            <p:cNvSpPr/>
            <p:nvPr/>
          </p:nvSpPr>
          <p:spPr>
            <a:xfrm>
              <a:off x="10373716" y="2503198"/>
              <a:ext cx="1261238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dirty="0">
                <a:solidFill>
                  <a:schemeClr val="bg1"/>
                </a:solidFill>
              </a:endParaRPr>
            </a:p>
          </p:txBody>
        </p:sp>
        <p:pic>
          <p:nvPicPr>
            <p:cNvPr id="3074" name="Picture 2" descr="بسرعة PNG شفافة - PNG All">
              <a:extLst>
                <a:ext uri="{FF2B5EF4-FFF2-40B4-BE49-F238E27FC236}">
                  <a16:creationId xmlns:a16="http://schemas.microsoft.com/office/drawing/2014/main" id="{95D7637F-0857-BADC-B431-13FE6FDE5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859" y="2617997"/>
              <a:ext cx="907761" cy="88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0522F9F-FB05-8879-50B1-0702B65CFF52}"/>
              </a:ext>
            </a:extLst>
          </p:cNvPr>
          <p:cNvGrpSpPr/>
          <p:nvPr/>
        </p:nvGrpSpPr>
        <p:grpSpPr>
          <a:xfrm>
            <a:off x="10389479" y="5160078"/>
            <a:ext cx="1245474" cy="1098844"/>
            <a:chOff x="10389479" y="5002418"/>
            <a:chExt cx="1245474" cy="1098844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2183FC67-17EB-729A-C82C-419C341B549A}"/>
                </a:ext>
              </a:extLst>
            </p:cNvPr>
            <p:cNvSpPr/>
            <p:nvPr/>
          </p:nvSpPr>
          <p:spPr>
            <a:xfrm>
              <a:off x="10389479" y="5002418"/>
              <a:ext cx="1245474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 descr="بسرعة PNG شفافة - PNG All">
              <a:extLst>
                <a:ext uri="{FF2B5EF4-FFF2-40B4-BE49-F238E27FC236}">
                  <a16:creationId xmlns:a16="http://schemas.microsoft.com/office/drawing/2014/main" id="{0B0E1768-9EC8-9937-A16A-7EBC268A7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4890" y="5069879"/>
              <a:ext cx="878889" cy="93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1771638-3D97-4532-9A77-C05AD2A371EF}"/>
              </a:ext>
            </a:extLst>
          </p:cNvPr>
          <p:cNvGrpSpPr/>
          <p:nvPr/>
        </p:nvGrpSpPr>
        <p:grpSpPr>
          <a:xfrm>
            <a:off x="10389482" y="3698729"/>
            <a:ext cx="1245471" cy="1098844"/>
            <a:chOff x="10389482" y="3746027"/>
            <a:chExt cx="1245471" cy="1098844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D4255681-2F71-BD85-B7BE-37083AE2E913}"/>
                </a:ext>
              </a:extLst>
            </p:cNvPr>
            <p:cNvSpPr/>
            <p:nvPr/>
          </p:nvSpPr>
          <p:spPr>
            <a:xfrm>
              <a:off x="10389482" y="3746027"/>
              <a:ext cx="1245471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078" name="Picture 6" descr="Free Little Hand Cliparts, Download Free Little Hand Cliparts png images,  Free ClipArts on Clipart Library">
              <a:extLst>
                <a:ext uri="{FF2B5EF4-FFF2-40B4-BE49-F238E27FC236}">
                  <a16:creationId xmlns:a16="http://schemas.microsoft.com/office/drawing/2014/main" id="{57C052DD-F54A-73C8-0BB7-6297D3A03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4" b="97170" l="3376" r="96624">
                          <a14:foregroundMark x1="62025" y1="4245" x2="62025" y2="4245"/>
                          <a14:foregroundMark x1="91561" y1="24057" x2="91561" y2="24057"/>
                          <a14:foregroundMark x1="13924" y1="94340" x2="13924" y2="94340"/>
                          <a14:foregroundMark x1="4219" y1="76887" x2="4219" y2="76887"/>
                          <a14:foregroundMark x1="97046" y1="22170" x2="97046" y2="22170"/>
                          <a14:foregroundMark x1="86498" y1="45755" x2="86498" y2="45755"/>
                          <a14:foregroundMark x1="6751" y1="92453" x2="6751" y2="92453"/>
                          <a14:foregroundMark x1="24473" y1="97170" x2="24473" y2="97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209" y="3889405"/>
              <a:ext cx="980013" cy="87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640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D2FA2A0-0429-0FCC-2C96-827F53A1ADB6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عيوب الترميز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9C3DC51-12F1-86E2-745B-0DAF12445595}"/>
              </a:ext>
            </a:extLst>
          </p:cNvPr>
          <p:cNvSpPr/>
          <p:nvPr/>
        </p:nvSpPr>
        <p:spPr>
          <a:xfrm>
            <a:off x="8100378" y="2235176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معنى غامض للبيانات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870D604-FFA1-8789-0EE1-CD87472B3B3C}"/>
              </a:ext>
            </a:extLst>
          </p:cNvPr>
          <p:cNvSpPr/>
          <p:nvPr/>
        </p:nvSpPr>
        <p:spPr>
          <a:xfrm>
            <a:off x="1008997" y="2235176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قد تجد صعوبة في التمييز بين الرموز المتشابهة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C830C0D-8399-960F-65EB-73C947343EB7}"/>
              </a:ext>
            </a:extLst>
          </p:cNvPr>
          <p:cNvSpPr/>
          <p:nvPr/>
        </p:nvSpPr>
        <p:spPr>
          <a:xfrm>
            <a:off x="8100378" y="3698729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صعوبة فهم الترميز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A61C46A-07F3-0483-8B27-9FEE01EF81D8}"/>
              </a:ext>
            </a:extLst>
          </p:cNvPr>
          <p:cNvSpPr/>
          <p:nvPr/>
        </p:nvSpPr>
        <p:spPr>
          <a:xfrm>
            <a:off x="1008997" y="3698729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قد يكون من الصعب تفسير أو تذكر معنى الرمز</a:t>
            </a:r>
            <a:endParaRPr lang="ar-SA" sz="2000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BE918C8-122E-AC64-7C08-2D75AF73C04F}"/>
              </a:ext>
            </a:extLst>
          </p:cNvPr>
          <p:cNvSpPr/>
          <p:nvPr/>
        </p:nvSpPr>
        <p:spPr>
          <a:xfrm>
            <a:off x="8100378" y="5160078"/>
            <a:ext cx="2201527" cy="1098844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ar-SA" sz="2000" b="1" dirty="0">
                <a:solidFill>
                  <a:schemeClr val="bg1"/>
                </a:solidFill>
              </a:rPr>
              <a:t>الرموز المستخدمة قد تستنفذ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46FFC05-2479-C741-CFF0-F41F37890572}"/>
              </a:ext>
            </a:extLst>
          </p:cNvPr>
          <p:cNvSpPr/>
          <p:nvPr/>
        </p:nvSpPr>
        <p:spPr>
          <a:xfrm>
            <a:off x="1008997" y="5160078"/>
            <a:ext cx="6833684" cy="1098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قد يكون عدد العناصر المراد ترميزها كبيرا جدا ومجموعة الحروف لا تكفي لترميزها فتدمج الأرقام معها أو تستخدم الأرقام الطويلة وهذا يعقد الترميز 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2B29C6E-5557-EECE-31BF-7B2C45800AF9}"/>
              </a:ext>
            </a:extLst>
          </p:cNvPr>
          <p:cNvGrpSpPr/>
          <p:nvPr/>
        </p:nvGrpSpPr>
        <p:grpSpPr>
          <a:xfrm>
            <a:off x="10389482" y="3698729"/>
            <a:ext cx="1245471" cy="1098844"/>
            <a:chOff x="10389482" y="3698729"/>
            <a:chExt cx="1245471" cy="1098844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65FA94EE-6B52-F56C-5645-1EDEDF1C7BA9}"/>
                </a:ext>
              </a:extLst>
            </p:cNvPr>
            <p:cNvSpPr/>
            <p:nvPr/>
          </p:nvSpPr>
          <p:spPr>
            <a:xfrm>
              <a:off x="10389482" y="3698729"/>
              <a:ext cx="1245471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 descr="قصاصات فنية مجانية الغموض ، تنزيل مجاني قصاصة فنية ، قصاصة فنية مجانية - آخر">
              <a:extLst>
                <a:ext uri="{FF2B5EF4-FFF2-40B4-BE49-F238E27FC236}">
                  <a16:creationId xmlns:a16="http://schemas.microsoft.com/office/drawing/2014/main" id="{D1CD9408-572D-C39D-95C0-5CD58EE8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7" b="96918" l="9792" r="90000">
                          <a14:foregroundMark x1="62917" y1="90753" x2="62917" y2="90753"/>
                          <a14:foregroundMark x1="63125" y1="94349" x2="63125" y2="94349"/>
                          <a14:foregroundMark x1="64583" y1="97260" x2="64583" y2="97260"/>
                          <a14:foregroundMark x1="59792" y1="14726" x2="59792" y2="14726"/>
                          <a14:foregroundMark x1="35000" y1="10788" x2="63958" y2="16781"/>
                          <a14:foregroundMark x1="9792" y1="45548" x2="9792" y2="45548"/>
                          <a14:foregroundMark x1="11875" y1="41438" x2="11875" y2="41438"/>
                          <a14:foregroundMark x1="11250" y1="37329" x2="16250" y2="46918"/>
                          <a14:foregroundMark x1="16250" y1="46918" x2="16250" y2="47089"/>
                          <a14:foregroundMark x1="44583" y1="6507" x2="44583" y2="65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71" y="3762201"/>
              <a:ext cx="822927" cy="100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688A873-2782-D4C3-04D9-81A5C4DD730F}"/>
              </a:ext>
            </a:extLst>
          </p:cNvPr>
          <p:cNvGrpSpPr/>
          <p:nvPr/>
        </p:nvGrpSpPr>
        <p:grpSpPr>
          <a:xfrm>
            <a:off x="10357950" y="2218262"/>
            <a:ext cx="1277004" cy="1134876"/>
            <a:chOff x="10357950" y="2218262"/>
            <a:chExt cx="1277004" cy="1134876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73869AD9-6BA8-DA6A-9EA5-F89E2C05D690}"/>
                </a:ext>
              </a:extLst>
            </p:cNvPr>
            <p:cNvSpPr/>
            <p:nvPr/>
          </p:nvSpPr>
          <p:spPr>
            <a:xfrm>
              <a:off x="10373716" y="2235176"/>
              <a:ext cx="1261238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dirty="0">
                <a:solidFill>
                  <a:schemeClr val="bg1"/>
                </a:solidFill>
              </a:endParaRPr>
            </a:p>
          </p:txBody>
        </p:sp>
        <p:pic>
          <p:nvPicPr>
            <p:cNvPr id="4100" name="Picture 4" descr="علامة استفهام, رجل أعمال, السؤال صورة بابوا نيو غينيا">
              <a:extLst>
                <a:ext uri="{FF2B5EF4-FFF2-40B4-BE49-F238E27FC236}">
                  <a16:creationId xmlns:a16="http://schemas.microsoft.com/office/drawing/2014/main" id="{0ADF49FF-CAD3-F865-E9D4-0F1278D85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4024" l="10000" r="90000">
                          <a14:foregroundMark x1="52222" y1="41585" x2="52222" y2="41585"/>
                          <a14:foregroundMark x1="50889" y1="32927" x2="50889" y2="32927"/>
                          <a14:foregroundMark x1="48222" y1="44878" x2="48222" y2="44878"/>
                          <a14:foregroundMark x1="37667" y1="39024" x2="37667" y2="39024"/>
                          <a14:foregroundMark x1="39444" y1="45488" x2="39444" y2="44878"/>
                          <a14:foregroundMark x1="63444" y1="44390" x2="63444" y2="44390"/>
                          <a14:foregroundMark x1="49444" y1="94024" x2="49444" y2="94024"/>
                          <a14:foregroundMark x1="49222" y1="92195" x2="49222" y2="92195"/>
                          <a14:foregroundMark x1="71222" y1="30122" x2="71222" y2="30122"/>
                          <a14:foregroundMark x1="67000" y1="27073" x2="67000" y2="2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950" y="2218262"/>
              <a:ext cx="1245474" cy="113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974A990-7109-5103-20C0-B92A0C0E59F7}"/>
              </a:ext>
            </a:extLst>
          </p:cNvPr>
          <p:cNvGrpSpPr/>
          <p:nvPr/>
        </p:nvGrpSpPr>
        <p:grpSpPr>
          <a:xfrm>
            <a:off x="10389479" y="5160078"/>
            <a:ext cx="1245474" cy="1098844"/>
            <a:chOff x="10389479" y="5160078"/>
            <a:chExt cx="1245474" cy="1098844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DE30EF4A-E7CC-5AF7-3BF7-331D51CEF67A}"/>
                </a:ext>
              </a:extLst>
            </p:cNvPr>
            <p:cNvSpPr/>
            <p:nvPr/>
          </p:nvSpPr>
          <p:spPr>
            <a:xfrm>
              <a:off x="10389479" y="5160078"/>
              <a:ext cx="1245474" cy="1098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rtl="0"/>
              <a:endParaRPr lang="ar-SA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4102" name="Picture 6" descr="قصاصات فنية مجانية ، تنزيل قصاصات فنية مجانية ، قصاصات فنية مجانية - آخر">
              <a:extLst>
                <a:ext uri="{FF2B5EF4-FFF2-40B4-BE49-F238E27FC236}">
                  <a16:creationId xmlns:a16="http://schemas.microsoft.com/office/drawing/2014/main" id="{0657DB4E-01C5-4137-3FDA-B2F24E4F8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00" b="90000" l="10000" r="90000">
                          <a14:foregroundMark x1="57283" y1="7500" x2="57283" y2="7500"/>
                          <a14:foregroundMark x1="56522" y1="18571" x2="56522" y2="18571"/>
                          <a14:foregroundMark x1="50435" y1="20536" x2="50435" y2="20536"/>
                          <a14:foregroundMark x1="46304" y1="23929" x2="46304" y2="23929"/>
                          <a14:foregroundMark x1="33913" y1="25893" x2="33913" y2="25893"/>
                          <a14:foregroundMark x1="23587" y1="23214" x2="23587" y2="23214"/>
                          <a14:foregroundMark x1="69348" y1="24643" x2="69348" y2="24643"/>
                          <a14:foregroundMark x1="61087" y1="17679" x2="61087" y2="1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478" y="5376039"/>
              <a:ext cx="1152170" cy="70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777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EA3BA81-C1C4-57AB-7894-E14EBF6C7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6B72A06-4617-7819-6AA2-6A5737A5751C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82F1F1-4A86-F01B-BA57-402ADA024DE9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B13851F-B3D0-47D1-21CA-556D85FE0F3B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13686CF-42C2-5E5A-2D3D-44951330E49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0536FA28-125B-493D-2489-404E55785749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007701F9-C125-7C7F-903F-075275FC82F6}"/>
              </a:ext>
            </a:extLst>
          </p:cNvPr>
          <p:cNvSpPr txBox="1">
            <a:spLocks/>
          </p:cNvSpPr>
          <p:nvPr/>
        </p:nvSpPr>
        <p:spPr>
          <a:xfrm>
            <a:off x="511391" y="2337160"/>
            <a:ext cx="11449049" cy="47199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sz="3600" b="1" dirty="0"/>
              <a:t>هل العبارة صحيحة أم خاطئة: 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1- تتكون رمز المطارات من 4 حروف    (          )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2- </a:t>
            </a:r>
            <a:r>
              <a:rPr lang="en-US" sz="3600" dirty="0">
                <a:solidFill>
                  <a:srgbClr val="F9A826"/>
                </a:solidFill>
                <a:latin typeface="Calibri" panose="020F0502020204030204" pitchFamily="34" charset="0"/>
              </a:rPr>
              <a:t>QR </a:t>
            </a: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مـلـصـق بـه خـطـوط سوداء رفيعة(          ) 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3-رمز</a:t>
            </a:r>
            <a:r>
              <a:rPr lang="en-US" sz="3600" dirty="0">
                <a:solidFill>
                  <a:srgbClr val="F9A826"/>
                </a:solidFill>
                <a:latin typeface="Calibri" panose="020F0502020204030204" pitchFamily="34" charset="0"/>
              </a:rPr>
              <a:t>EUR</a:t>
            </a: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 يعبر عن عملة اليورو          (          ) </a:t>
            </a:r>
          </a:p>
          <a:p>
            <a:pPr algn="just">
              <a:lnSpc>
                <a:spcPct val="200000"/>
              </a:lnSpc>
            </a:pPr>
            <a:endParaRPr lang="ar-SA" sz="3600" dirty="0">
              <a:solidFill>
                <a:srgbClr val="F9A826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endParaRPr lang="ar-SA" sz="3600" b="1" dirty="0">
              <a:solidFill>
                <a:srgbClr val="F9A826"/>
              </a:solidFill>
            </a:endParaRPr>
          </a:p>
        </p:txBody>
      </p:sp>
      <p:pic>
        <p:nvPicPr>
          <p:cNvPr id="2" name="صورة 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EE3F6F4-FF22-4576-2AA3-D3A392EA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86" y="4743683"/>
            <a:ext cx="1116340" cy="1116340"/>
          </a:xfrm>
          <a:prstGeom prst="rect">
            <a:avLst/>
          </a:prstGeom>
        </p:spPr>
      </p:pic>
      <p:pic>
        <p:nvPicPr>
          <p:cNvPr id="24" name="رسم 23" descr="إغلاق مع تعبئة خالصة">
            <a:extLst>
              <a:ext uri="{FF2B5EF4-FFF2-40B4-BE49-F238E27FC236}">
                <a16:creationId xmlns:a16="http://schemas.microsoft.com/office/drawing/2014/main" id="{40910696-E9BF-ACEC-9A12-D98A133C4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9474" y="2856579"/>
            <a:ext cx="873998" cy="873998"/>
          </a:xfrm>
          <a:prstGeom prst="rect">
            <a:avLst/>
          </a:prstGeom>
        </p:spPr>
      </p:pic>
      <p:pic>
        <p:nvPicPr>
          <p:cNvPr id="25" name="رسم 24" descr="إغلاق مع تعبئة خالصة">
            <a:extLst>
              <a:ext uri="{FF2B5EF4-FFF2-40B4-BE49-F238E27FC236}">
                <a16:creationId xmlns:a16="http://schemas.microsoft.com/office/drawing/2014/main" id="{627434E2-A4FD-CDE6-2E0C-060239D50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9474" y="3966547"/>
            <a:ext cx="873998" cy="87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2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B149A49-13E8-AD64-03FF-56BD9D719585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5567BA8-8CC0-E7A0-FF87-5A75D6962E84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فهم الفرق بين البيانات و المعلومات و المعرفة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4663E921-629B-3653-33B0-E6652E4CF917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التعرف على أنواع البيانات.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6C609207-C7A6-DB96-3A2D-3D62E57CF56D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ترميز البيانات و أهميتها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7ECF098-7800-185C-C90C-944DA0036125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جودة المعلومات ومعايير تحقيقها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0A8105FF-819B-68AB-930F-BE0A04DC69FB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89E46A12-9141-470B-850D-50F14C630EC6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1DFDD65E-E6E0-DE2C-969D-DFBE49A4946B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C8A8EB31-63DD-3084-76EB-022E3A007A57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653374C-DEC6-2545-7168-FFE981A4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26077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153CAD6-37C8-361E-A977-6550E44126DB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AF483E14-4CA0-9BD7-C7F0-A51F56B9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E0A4F834-8879-DAA7-4C34-4A18B4858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A4214D81-3EC7-580A-1402-8A28077A6E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4" y="1514032"/>
            <a:ext cx="1402842" cy="1402842"/>
          </a:xfrm>
          <a:prstGeom prst="rect">
            <a:avLst/>
          </a:prstGeom>
        </p:spPr>
      </p:pic>
      <p:pic>
        <p:nvPicPr>
          <p:cNvPr id="18" name="صورة 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EA87332-2540-F98C-D64A-477D7463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40" y="2809438"/>
            <a:ext cx="1402842" cy="1402842"/>
          </a:xfrm>
          <a:prstGeom prst="rect">
            <a:avLst/>
          </a:prstGeom>
        </p:spPr>
      </p:pic>
      <p:pic>
        <p:nvPicPr>
          <p:cNvPr id="2" name="صورة 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933F4889-0634-5BF0-4A4D-61582F4780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74" y="3947685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8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CBF7A31-0655-E5C8-E761-E394E9A06B84}"/>
              </a:ext>
            </a:extLst>
          </p:cNvPr>
          <p:cNvSpPr/>
          <p:nvPr/>
        </p:nvSpPr>
        <p:spPr>
          <a:xfrm>
            <a:off x="1907443" y="50023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جودة المعلومات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090E623-E930-8723-9E7C-01D0DECA885E}"/>
              </a:ext>
            </a:extLst>
          </p:cNvPr>
          <p:cNvSpPr/>
          <p:nvPr/>
        </p:nvSpPr>
        <p:spPr>
          <a:xfrm>
            <a:off x="37122" y="1760333"/>
            <a:ext cx="11810963" cy="51514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dirty="0"/>
              <a:t>تُعد جودة المعلومات عاملًا مهما وتعبر عن مدى استخدام المعلومات في اتخاذ القرارات.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ضمان جودة المعلومات يساعد  على </a:t>
            </a:r>
            <a:r>
              <a:rPr lang="ar-SA" sz="3200" b="1" dirty="0">
                <a:solidFill>
                  <a:srgbClr val="F9A826"/>
                </a:solidFill>
              </a:rPr>
              <a:t>التحديد الدقيق للاحتياجات 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الفعلية لتنفيذ المشروعات، </a:t>
            </a:r>
            <a:r>
              <a:rPr lang="ar-SA" sz="3200" b="1" dirty="0">
                <a:solidFill>
                  <a:srgbClr val="F9A826"/>
                </a:solidFill>
              </a:rPr>
              <a:t>وزيادة الكفاءة </a:t>
            </a:r>
            <a:r>
              <a:rPr lang="ar-SA" sz="3200" dirty="0"/>
              <a:t>في كل يوم عمل. 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وبالمقارنة يمكن أن تتسبب المعلومات غير الدقيقة 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في حدوث </a:t>
            </a:r>
            <a:r>
              <a:rPr lang="ar-SA" sz="3200" b="1" dirty="0">
                <a:solidFill>
                  <a:srgbClr val="F9A826"/>
                </a:solidFill>
              </a:rPr>
              <a:t>خلل في الأعمال</a:t>
            </a:r>
            <a:r>
              <a:rPr lang="ar-SA" sz="3200" dirty="0"/>
              <a:t>، </a:t>
            </a:r>
            <a:r>
              <a:rPr lang="ar-SA" sz="3200" b="1" dirty="0">
                <a:solidFill>
                  <a:srgbClr val="F9A826"/>
                </a:solidFill>
              </a:rPr>
              <a:t>وتقلل من الكفاءة</a:t>
            </a:r>
            <a:r>
              <a:rPr lang="ar-SA" sz="3200" dirty="0"/>
              <a:t> 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وتؤدي إلى ا</a:t>
            </a:r>
            <a:r>
              <a:rPr lang="ar-SA" sz="3200" b="1" dirty="0">
                <a:solidFill>
                  <a:srgbClr val="F9A826"/>
                </a:solidFill>
              </a:rPr>
              <a:t>لتأخير في إنجاز </a:t>
            </a:r>
            <a:r>
              <a:rPr lang="ar-SA" sz="3200" dirty="0"/>
              <a:t>المشروعات.  </a:t>
            </a:r>
          </a:p>
          <a:p>
            <a:pPr>
              <a:lnSpc>
                <a:spcPct val="15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2050" name="Picture 2" descr="Computer Icons Award Medal Symbol, quality assurance, culture, text png |  PNGEgg">
            <a:extLst>
              <a:ext uri="{FF2B5EF4-FFF2-40B4-BE49-F238E27FC236}">
                <a16:creationId xmlns:a16="http://schemas.microsoft.com/office/drawing/2014/main" id="{DE3AC666-C1C0-9C18-18A0-EE03B7B6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" b="98561" l="10000" r="90000">
                        <a14:foregroundMark x1="51111" y1="9233" x2="51111" y2="9233"/>
                        <a14:foregroundMark x1="50889" y1="5276" x2="50889" y2="5276"/>
                        <a14:foregroundMark x1="46222" y1="1439" x2="46222" y2="1439"/>
                        <a14:foregroundMark x1="52889" y1="959" x2="52889" y2="959"/>
                        <a14:foregroundMark x1="46667" y1="719" x2="46667" y2="719"/>
                        <a14:foregroundMark x1="51111" y1="98201" x2="51111" y2="98201"/>
                        <a14:foregroundMark x1="54556" y1="98561" x2="54556" y2="98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83" y="2388473"/>
            <a:ext cx="4929013" cy="45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1E9D14B-1ACA-64CE-26E6-A346C5495D28}"/>
              </a:ext>
            </a:extLst>
          </p:cNvPr>
          <p:cNvSpPr txBox="1"/>
          <p:nvPr/>
        </p:nvSpPr>
        <p:spPr>
          <a:xfrm>
            <a:off x="1087819" y="3460532"/>
            <a:ext cx="212834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Quality standards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6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91FC69B-D122-9FA8-DB48-38320EA08C42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30" name="عنصر نائب للمحتوى 2">
            <a:extLst>
              <a:ext uri="{FF2B5EF4-FFF2-40B4-BE49-F238E27FC236}">
                <a16:creationId xmlns:a16="http://schemas.microsoft.com/office/drawing/2014/main" id="{7AADED27-1A1D-41C5-B152-A981A7C61072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فهم الفرق بين البيانات و المعلومات و المعرفة</a:t>
            </a:r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:a16="http://schemas.microsoft.com/office/drawing/2014/main" id="{CD571828-8155-46DE-AE79-FA22BCDA4996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التعرف على أنواع البيانات و طرق ترميزها.</a:t>
            </a:r>
          </a:p>
        </p:txBody>
      </p:sp>
      <p:sp>
        <p:nvSpPr>
          <p:cNvPr id="32" name="عنصر نائب للمحتوى 2">
            <a:extLst>
              <a:ext uri="{FF2B5EF4-FFF2-40B4-BE49-F238E27FC236}">
                <a16:creationId xmlns:a16="http://schemas.microsoft.com/office/drawing/2014/main" id="{7E3BF1D9-C0EB-4324-93BC-8DAC3AD5733C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ترميز البيانات و أهميتها</a:t>
            </a:r>
          </a:p>
        </p:txBody>
      </p:sp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A5A47A8B-65A7-4E20-8927-EB6BF9B3CA37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جودة المعلومات ومعايير تحقيقها</a:t>
            </a:r>
          </a:p>
        </p:txBody>
      </p:sp>
      <p:sp>
        <p:nvSpPr>
          <p:cNvPr id="34" name="مخطط انسيابي: معالجة متعاقبة 33">
            <a:extLst>
              <a:ext uri="{FF2B5EF4-FFF2-40B4-BE49-F238E27FC236}">
                <a16:creationId xmlns:a16="http://schemas.microsoft.com/office/drawing/2014/main" id="{3FCD84FA-AFAD-4B64-A9B7-8CAE71BCE65D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مخطط انسيابي: معالجة متعاقبة 34">
            <a:extLst>
              <a:ext uri="{FF2B5EF4-FFF2-40B4-BE49-F238E27FC236}">
                <a16:creationId xmlns:a16="http://schemas.microsoft.com/office/drawing/2014/main" id="{6732D274-0070-48AB-A06D-67F55F1876A3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مخطط انسيابي: معالجة متعاقبة 35">
            <a:extLst>
              <a:ext uri="{FF2B5EF4-FFF2-40B4-BE49-F238E27FC236}">
                <a16:creationId xmlns:a16="http://schemas.microsoft.com/office/drawing/2014/main" id="{82260469-29FC-40BE-B5BC-0CE3D97426D1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مخطط انسيابي: معالجة متعاقبة 36">
            <a:extLst>
              <a:ext uri="{FF2B5EF4-FFF2-40B4-BE49-F238E27FC236}">
                <a16:creationId xmlns:a16="http://schemas.microsoft.com/office/drawing/2014/main" id="{D972A63F-9936-4511-8008-0DACE6F22FB8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5DE728-5864-9F3C-9A2D-3142497D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260770"/>
            <a:ext cx="4856479" cy="521379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12AC181-37DC-EAB4-9B38-C00F6DC4F83B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4" name="رسم 3" descr="نقطة الهدف مع تعبئة خالصة">
            <a:extLst>
              <a:ext uri="{FF2B5EF4-FFF2-40B4-BE49-F238E27FC236}">
                <a16:creationId xmlns:a16="http://schemas.microsoft.com/office/drawing/2014/main" id="{80D34D5B-9273-4CF0-1292-68551E0C8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9317F263-FBE3-07AE-F986-592772AA6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2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AF26552D-5236-1E7C-92F7-DE01A517DAFF}"/>
              </a:ext>
            </a:extLst>
          </p:cNvPr>
          <p:cNvSpPr/>
          <p:nvPr/>
        </p:nvSpPr>
        <p:spPr>
          <a:xfrm>
            <a:off x="315713" y="753506"/>
            <a:ext cx="11556947" cy="3418750"/>
          </a:xfrm>
          <a:prstGeom prst="wedgeRoundRectCallout">
            <a:avLst>
              <a:gd name="adj1" fmla="val -25453"/>
              <a:gd name="adj2" fmla="val 9083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473577E9-6A1C-1F0F-F589-C790B91B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521" y="3186115"/>
            <a:ext cx="4026932" cy="4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E2CED1C-1846-EBB8-7546-ABA5ECACF04A}"/>
              </a:ext>
            </a:extLst>
          </p:cNvPr>
          <p:cNvSpPr/>
          <p:nvPr/>
        </p:nvSpPr>
        <p:spPr>
          <a:xfrm>
            <a:off x="464069" y="1814786"/>
            <a:ext cx="11287125" cy="95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عللي أهمية معايير الجودة للمعلومات ؟؟!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D14BBB7-D3E1-D0A5-D02F-B3E2FA5D5D60}"/>
              </a:ext>
            </a:extLst>
          </p:cNvPr>
          <p:cNvSpPr/>
          <p:nvPr/>
        </p:nvSpPr>
        <p:spPr>
          <a:xfrm>
            <a:off x="464075" y="1820216"/>
            <a:ext cx="11287125" cy="95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لأنها تساعد عل التحقق من موثوقية المعلومات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8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EF7320-8512-2658-5008-17F1870A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5B6AD16A-9F50-2732-94F1-BF2E6B5DC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992123"/>
              </p:ext>
            </p:extLst>
          </p:nvPr>
        </p:nvGraphicFramePr>
        <p:xfrm>
          <a:off x="-280218" y="1335501"/>
          <a:ext cx="12745797" cy="540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F017770-D653-46EB-F84F-97B7BDC0F884}"/>
              </a:ext>
            </a:extLst>
          </p:cNvPr>
          <p:cNvSpPr/>
          <p:nvPr/>
        </p:nvSpPr>
        <p:spPr>
          <a:xfrm>
            <a:off x="10145027" y="3877133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الــــــدقــــــة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4159B4C-A74C-2CA7-D6BA-12C906EF14BF}"/>
              </a:ext>
            </a:extLst>
          </p:cNvPr>
          <p:cNvSpPr/>
          <p:nvPr/>
        </p:nvSpPr>
        <p:spPr>
          <a:xfrm>
            <a:off x="7672250" y="389164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الـمـلاءمـة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64BD26A-B1AA-AEA3-A88B-51F63237F387}"/>
              </a:ext>
            </a:extLst>
          </p:cNvPr>
          <p:cNvSpPr/>
          <p:nvPr/>
        </p:nvSpPr>
        <p:spPr>
          <a:xfrm>
            <a:off x="5301515" y="386261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التــوقــيــت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0E8C0D4-F901-DDB2-6E72-A3328458A1B6}"/>
              </a:ext>
            </a:extLst>
          </p:cNvPr>
          <p:cNvSpPr/>
          <p:nvPr/>
        </p:nvSpPr>
        <p:spPr>
          <a:xfrm>
            <a:off x="382610" y="3891649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</a:rPr>
              <a:t>الـكــفــايـــة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3B247B9-5D78-27BF-E270-A57F40E49D88}"/>
              </a:ext>
            </a:extLst>
          </p:cNvPr>
          <p:cNvSpPr txBox="1"/>
          <p:nvPr/>
        </p:nvSpPr>
        <p:spPr>
          <a:xfrm>
            <a:off x="9792700" y="3956956"/>
            <a:ext cx="23993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solidFill>
                  <a:srgbClr val="F9A826"/>
                </a:solidFill>
              </a:rPr>
              <a:t>يجب أن تكون المعلومات صحيحة </a:t>
            </a:r>
            <a:r>
              <a:rPr lang="ar-SA" sz="2000" dirty="0"/>
              <a:t>لكي تعد عالية الجودة. ويتم التحقق من دقتهـا مـن خـلال المصادر الموثوقة، حيث يسهل التأكد من خلوها من الأخطاء الحسابية أو اللغوية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844B034-D795-594B-B33D-383939EDBAA3}"/>
              </a:ext>
            </a:extLst>
          </p:cNvPr>
          <p:cNvSpPr txBox="1"/>
          <p:nvPr/>
        </p:nvSpPr>
        <p:spPr>
          <a:xfrm>
            <a:off x="7356295" y="4195696"/>
            <a:ext cx="238849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/>
            <a:r>
              <a:rPr lang="ar-SA" sz="2000" dirty="0"/>
              <a:t>يجب أن تكون المعلومات </a:t>
            </a:r>
            <a:r>
              <a:rPr lang="ar-SA" sz="2000" b="1" dirty="0">
                <a:solidFill>
                  <a:srgbClr val="F9A826"/>
                </a:solidFill>
              </a:rPr>
              <a:t>مرتبطة بموضوعك أو بالسؤال البحثي</a:t>
            </a:r>
            <a:r>
              <a:rPr lang="ar-SA" sz="2000" dirty="0"/>
              <a:t>، فكلما كانت المعلومات متعلقة بما تبحث عنه ، </a:t>
            </a:r>
            <a:r>
              <a:rPr lang="ar-SA" sz="2000" b="1" dirty="0">
                <a:solidFill>
                  <a:srgbClr val="F9A826"/>
                </a:solidFill>
              </a:rPr>
              <a:t>كلما كانت ملاءمتها أفضل</a:t>
            </a:r>
            <a:r>
              <a:rPr lang="ar-SA" sz="2000" dirty="0"/>
              <a:t>. </a:t>
            </a:r>
            <a:endParaRPr lang="ar-SA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D7DFE5-007B-7EB1-B2C8-1AD3CDDD84A6}"/>
              </a:ext>
            </a:extLst>
          </p:cNvPr>
          <p:cNvSpPr txBox="1"/>
          <p:nvPr/>
        </p:nvSpPr>
        <p:spPr>
          <a:xfrm>
            <a:off x="4969573" y="4497277"/>
            <a:ext cx="229366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تاريــخ نـشـر المعلومات مهم جدا، حيث يوضح </a:t>
            </a:r>
            <a:r>
              <a:rPr lang="ar-SA" sz="2000" b="1" dirty="0">
                <a:solidFill>
                  <a:srgbClr val="F9A826"/>
                </a:solidFill>
                <a:latin typeface="Calibri" panose="020F0502020204030204" pitchFamily="34" charset="0"/>
              </a:rPr>
              <a:t>مدى حداثة المعلومات ومناسبتها لموضوع البحث</a:t>
            </a:r>
            <a:r>
              <a:rPr lang="ar-SA" sz="2000" dirty="0">
                <a:latin typeface="Calibri" panose="020F0502020204030204" pitchFamily="34" charset="0"/>
              </a:rPr>
              <a:t>، ولذلك يجب التأكد ، مـن الحـصـول علـى آخر تحديث للمعلومات،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F26449-6931-CC7E-E693-0F338EA994AF}"/>
              </a:ext>
            </a:extLst>
          </p:cNvPr>
          <p:cNvSpPr txBox="1"/>
          <p:nvPr/>
        </p:nvSpPr>
        <p:spPr>
          <a:xfrm>
            <a:off x="2507231" y="4514477"/>
            <a:ext cx="229034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يعد وجود الكثير من التفاصيل على المعلومات المطلوبة أمرا صعبا،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بينما تؤدي قلة التفاصيل إلى صعوبة فهم المعلومات</a:t>
            </a:r>
            <a:r>
              <a:rPr lang="ar-SA" sz="2000" b="1" dirty="0">
                <a:solidFill>
                  <a:srgbClr val="F9A826"/>
                </a:solidFill>
                <a:latin typeface="Calibri" panose="020F0502020204030204" pitchFamily="34" charset="0"/>
              </a:rPr>
              <a:t>. </a:t>
            </a:r>
            <a:r>
              <a:rPr lang="ar-SA" sz="2000" dirty="0">
                <a:latin typeface="Calibri" panose="020F0502020204030204" pitchFamily="34" charset="0"/>
              </a:rPr>
              <a:t>ويعتمد مستوى التفاصيل على المشكلة ودراستها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1FFAF7F-959D-5C09-5284-E6333979E9C0}"/>
              </a:ext>
            </a:extLst>
          </p:cNvPr>
          <p:cNvSpPr/>
          <p:nvPr/>
        </p:nvSpPr>
        <p:spPr>
          <a:xfrm>
            <a:off x="2779545" y="3901170"/>
            <a:ext cx="1659359" cy="625235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1900" b="1" dirty="0">
                <a:solidFill>
                  <a:schemeClr val="bg1"/>
                </a:solidFill>
              </a:rPr>
              <a:t>مستوى التفاصيل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55190D9-76D0-4D19-A4F0-317F0E514720}"/>
              </a:ext>
            </a:extLst>
          </p:cNvPr>
          <p:cNvSpPr txBox="1"/>
          <p:nvPr/>
        </p:nvSpPr>
        <p:spPr>
          <a:xfrm>
            <a:off x="120275" y="4587299"/>
            <a:ext cx="221495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</a:rPr>
              <a:t>تعد كفاية المعلومات مقياسا مهمًا للشمولية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المطلوبة للتأكد من أن المعلومات المقدمة تعطي صورة كاملة عن الواقع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5857837-9E76-D6A2-8150-8340DBCDC247}"/>
              </a:ext>
            </a:extLst>
          </p:cNvPr>
          <p:cNvSpPr/>
          <p:nvPr/>
        </p:nvSpPr>
        <p:spPr>
          <a:xfrm>
            <a:off x="1523908" y="275806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معايير جودة المعلومات</a:t>
            </a:r>
          </a:p>
        </p:txBody>
      </p:sp>
      <p:pic>
        <p:nvPicPr>
          <p:cNvPr id="1028" name="Picture 4" descr="Hand drawn green correct icon on transparent background PNG - Similar PNG">
            <a:extLst>
              <a:ext uri="{FF2B5EF4-FFF2-40B4-BE49-F238E27FC236}">
                <a16:creationId xmlns:a16="http://schemas.microsoft.com/office/drawing/2014/main" id="{106B057F-A478-D92E-9ECF-262F125D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3000" l="9667" r="90667">
                        <a14:foregroundMark x1="28833" y1="86000" x2="28833" y2="86000"/>
                        <a14:foregroundMark x1="47333" y1="60000" x2="47333" y2="60000"/>
                        <a14:foregroundMark x1="49167" y1="9167" x2="49167" y2="9167"/>
                        <a14:foregroundMark x1="40167" y1="8833" x2="67500" y2="11167"/>
                        <a14:foregroundMark x1="53000" y1="5667" x2="53000" y2="5667"/>
                        <a14:foregroundMark x1="71000" y1="28667" x2="71000" y2="28667"/>
                        <a14:foregroundMark x1="9833" y1="51667" x2="9833" y2="51667"/>
                        <a14:foregroundMark x1="46833" y1="93000" x2="46833" y2="93000"/>
                        <a14:foregroundMark x1="90667" y1="49333" x2="90667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26" y="1805828"/>
            <a:ext cx="1448989" cy="14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هدف PNG Clipart الخلفية">
            <a:extLst>
              <a:ext uri="{FF2B5EF4-FFF2-40B4-BE49-F238E27FC236}">
                <a16:creationId xmlns:a16="http://schemas.microsoft.com/office/drawing/2014/main" id="{AD31A905-23D0-AF49-F5C7-8C4D926D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89" y="1951907"/>
            <a:ext cx="1451998" cy="11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الساعة ناقلات الكرتون, ساعة حائط, بي إن جي, الساعة الرمادية PNG صورة  للتحميل مجانا | Wall clock logo, Clock, Clock icon">
            <a:extLst>
              <a:ext uri="{FF2B5EF4-FFF2-40B4-BE49-F238E27FC236}">
                <a16:creationId xmlns:a16="http://schemas.microsoft.com/office/drawing/2014/main" id="{65FA7331-6428-C31A-5496-9F0A8937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38" b="90000" l="10000" r="90000">
                        <a14:foregroundMark x1="81875" y1="25938" x2="81875" y2="25938"/>
                        <a14:foregroundMark x1="53750" y1="8438" x2="53750" y2="8438"/>
                        <a14:foregroundMark x1="10313" y1="48125" x2="10313" y2="4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23" y="1778571"/>
            <a:ext cx="1591437" cy="15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arch Magnifying Glass clipart - Clipart World">
            <a:extLst>
              <a:ext uri="{FF2B5EF4-FFF2-40B4-BE49-F238E27FC236}">
                <a16:creationId xmlns:a16="http://schemas.microsoft.com/office/drawing/2014/main" id="{C064B4B5-BF78-A43E-85D1-F6899B05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78" b="97887" l="9300" r="91200">
                        <a14:foregroundMark x1="71200" y1="6925" x2="71200" y2="6925"/>
                        <a14:foregroundMark x1="64200" y1="1878" x2="64200" y2="1878"/>
                        <a14:foregroundMark x1="80700" y1="26878" x2="80700" y2="26878"/>
                        <a14:foregroundMark x1="76000" y1="46831" x2="81100" y2="35094"/>
                        <a14:foregroundMark x1="81100" y1="35094" x2="83000" y2="22653"/>
                        <a14:foregroundMark x1="83000" y1="22653" x2="76900" y2="18310"/>
                        <a14:foregroundMark x1="14400" y1="93310" x2="14400" y2="93310"/>
                        <a14:foregroundMark x1="13800" y1="97887" x2="13800" y2="97887"/>
                        <a14:foregroundMark x1="9300" y1="92723" x2="9300" y2="92723"/>
                        <a14:foregroundMark x1="91300" y1="32746" x2="91300" y2="32746"/>
                        <a14:foregroundMark x1="45700" y1="63615" x2="45700" y2="63615"/>
                        <a14:foregroundMark x1="15100" y1="97887" x2="15100" y2="97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4073" y="1811043"/>
            <a:ext cx="1791508" cy="15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uzzle piece 3d png clipart Jigsaw Puzzles 3D-Puzzle Clip art clipart -  Puzzle, Blue, Product, transparent clip art">
            <a:extLst>
              <a:ext uri="{FF2B5EF4-FFF2-40B4-BE49-F238E27FC236}">
                <a16:creationId xmlns:a16="http://schemas.microsoft.com/office/drawing/2014/main" id="{BD26C3CE-59B2-E109-B013-1D7B4E80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639" b="94306" l="10000" r="90000">
                        <a14:foregroundMark x1="44556" y1="7639" x2="44556" y2="7639"/>
                        <a14:foregroundMark x1="63444" y1="94306" x2="63444" y2="94306"/>
                        <a14:backgroundMark x1="39667" y1="91667" x2="39667" y2="91667"/>
                        <a14:backgroundMark x1="43111" y1="90833" x2="43111" y2="90833"/>
                        <a14:backgroundMark x1="50778" y1="96944" x2="50778" y2="96944"/>
                        <a14:backgroundMark x1="52222" y1="95139" x2="52222" y2="95139"/>
                        <a14:backgroundMark x1="59889" y1="93472" x2="59889" y2="93472"/>
                        <a14:backgroundMark x1="71111" y1="92500" x2="43111" y2="89028"/>
                        <a14:backgroundMark x1="43111" y1="89028" x2="20667" y2="75694"/>
                        <a14:backgroundMark x1="20667" y1="75694" x2="20667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8" y="1729228"/>
            <a:ext cx="2106281" cy="16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30C7D8-FC5A-299A-8039-DABA45DC9B8B}"/>
              </a:ext>
            </a:extLst>
          </p:cNvPr>
          <p:cNvSpPr txBox="1"/>
          <p:nvPr/>
        </p:nvSpPr>
        <p:spPr>
          <a:xfrm>
            <a:off x="7321868" y="4184118"/>
            <a:ext cx="24063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/>
            <a:r>
              <a:rPr lang="ar-SA" sz="2000" b="1" dirty="0">
                <a:solidFill>
                  <a:schemeClr val="bg1"/>
                </a:solidFill>
              </a:rPr>
              <a:t>يجب عند استخدام هذا المعيار يجب </a:t>
            </a:r>
            <a:r>
              <a:rPr lang="ar-SA" sz="2000" b="1" dirty="0" err="1">
                <a:solidFill>
                  <a:schemeClr val="bg1"/>
                </a:solidFill>
              </a:rPr>
              <a:t>مرعاة</a:t>
            </a:r>
            <a:r>
              <a:rPr lang="ar-SA" sz="2000" b="1" dirty="0">
                <a:solidFill>
                  <a:schemeClr val="bg1"/>
                </a:solidFill>
              </a:rPr>
              <a:t> :</a:t>
            </a:r>
          </a:p>
          <a:p>
            <a:pPr lvl="0" algn="ctr"/>
            <a:r>
              <a:rPr lang="ar-SA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1- التحقق من تاريخ المصادر</a:t>
            </a:r>
          </a:p>
          <a:p>
            <a:pPr lvl="0" algn="ctr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2- التحقق من تاريخ المراجعة والتحرير</a:t>
            </a:r>
          </a:p>
          <a:p>
            <a:pPr lvl="0" algn="ctr"/>
            <a:r>
              <a:rPr lang="ar-SA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3-التحقق من تاريخ النشر</a:t>
            </a:r>
            <a:endParaRPr lang="ar-SA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3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832B6AC-65D4-4FBE-B5EE-D6CB87E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D065556-E026-448C-A85F-FB5644EA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3DA89191-F5B1-456C-8EB7-8183AD6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EDA95A9-4B21-4419-9948-C43918E8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/>
      <p:bldP spid="10" grpId="0" uiExpand="1"/>
      <p:bldP spid="10" grpId="1"/>
      <p:bldP spid="11" grpId="0" uiExpand="1"/>
      <p:bldP spid="12" grpId="0" uiExpand="1"/>
      <p:bldP spid="13" grpId="0" uiExpand="1" animBg="1"/>
      <p:bldP spid="14" grpId="0" uiExpand="1"/>
      <p:bldP spid="22" grpId="0" uiExpan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85ECFF-4A5E-A3EB-6D63-030136F1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67" y="3629678"/>
            <a:ext cx="6098559" cy="2972850"/>
          </a:xfrm>
          <a:prstGeom prst="rect">
            <a:avLst/>
          </a:prstGeom>
        </p:spPr>
      </p:pic>
      <p:sp>
        <p:nvSpPr>
          <p:cNvPr id="5" name="وسيلة الشرح: خط منحني 4">
            <a:extLst>
              <a:ext uri="{FF2B5EF4-FFF2-40B4-BE49-F238E27FC236}">
                <a16:creationId xmlns:a16="http://schemas.microsoft.com/office/drawing/2014/main" id="{F4E1F515-83BD-6BD2-E807-50E50A235F54}"/>
              </a:ext>
            </a:extLst>
          </p:cNvPr>
          <p:cNvSpPr/>
          <p:nvPr/>
        </p:nvSpPr>
        <p:spPr>
          <a:xfrm>
            <a:off x="9492448" y="3532276"/>
            <a:ext cx="1461029" cy="480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42"/>
              <a:gd name="adj6" fmla="val -363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الدقة</a:t>
            </a:r>
          </a:p>
        </p:txBody>
      </p:sp>
      <p:sp>
        <p:nvSpPr>
          <p:cNvPr id="6" name="وسيلة الشرح: خط منحني 5">
            <a:extLst>
              <a:ext uri="{FF2B5EF4-FFF2-40B4-BE49-F238E27FC236}">
                <a16:creationId xmlns:a16="http://schemas.microsoft.com/office/drawing/2014/main" id="{A7DB771D-153E-87D0-BDC6-8D7564E83AFA}"/>
              </a:ext>
            </a:extLst>
          </p:cNvPr>
          <p:cNvSpPr/>
          <p:nvPr/>
        </p:nvSpPr>
        <p:spPr>
          <a:xfrm>
            <a:off x="9492448" y="4775309"/>
            <a:ext cx="1461029" cy="480052"/>
          </a:xfrm>
          <a:prstGeom prst="borderCallout2">
            <a:avLst>
              <a:gd name="adj1" fmla="val -1540"/>
              <a:gd name="adj2" fmla="val -8333"/>
              <a:gd name="adj3" fmla="val -1540"/>
              <a:gd name="adj4" fmla="val -37619"/>
              <a:gd name="adj5" fmla="val 2355"/>
              <a:gd name="adj6" fmla="val -115360"/>
            </a:avLst>
          </a:prstGeom>
          <a:solidFill>
            <a:srgbClr val="75A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الكفاية</a:t>
            </a:r>
          </a:p>
        </p:txBody>
      </p:sp>
      <p:sp>
        <p:nvSpPr>
          <p:cNvPr id="7" name="وسيلة الشرح: خط منحني 6">
            <a:extLst>
              <a:ext uri="{FF2B5EF4-FFF2-40B4-BE49-F238E27FC236}">
                <a16:creationId xmlns:a16="http://schemas.microsoft.com/office/drawing/2014/main" id="{2D31E1CA-90BB-4440-777B-DC6C1AC3D86E}"/>
              </a:ext>
            </a:extLst>
          </p:cNvPr>
          <p:cNvSpPr/>
          <p:nvPr/>
        </p:nvSpPr>
        <p:spPr>
          <a:xfrm>
            <a:off x="1375625" y="5015334"/>
            <a:ext cx="1461029" cy="480052"/>
          </a:xfrm>
          <a:prstGeom prst="borderCallout2">
            <a:avLst>
              <a:gd name="adj1" fmla="val 1358"/>
              <a:gd name="adj2" fmla="val 107857"/>
              <a:gd name="adj3" fmla="val 4257"/>
              <a:gd name="adj4" fmla="val 135714"/>
              <a:gd name="adj5" fmla="val 45833"/>
              <a:gd name="adj6" fmla="val 16940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الملاءمة</a:t>
            </a:r>
          </a:p>
        </p:txBody>
      </p:sp>
      <p:sp>
        <p:nvSpPr>
          <p:cNvPr id="8" name="وسيلة الشرح: خط منحني 7">
            <a:extLst>
              <a:ext uri="{FF2B5EF4-FFF2-40B4-BE49-F238E27FC236}">
                <a16:creationId xmlns:a16="http://schemas.microsoft.com/office/drawing/2014/main" id="{564495EB-7EE6-3577-F7FF-D807A34CAF25}"/>
              </a:ext>
            </a:extLst>
          </p:cNvPr>
          <p:cNvSpPr/>
          <p:nvPr/>
        </p:nvSpPr>
        <p:spPr>
          <a:xfrm>
            <a:off x="1484616" y="6122476"/>
            <a:ext cx="1461029" cy="480052"/>
          </a:xfrm>
          <a:prstGeom prst="borderCallout2">
            <a:avLst>
              <a:gd name="adj1" fmla="val 1358"/>
              <a:gd name="adj2" fmla="val 107857"/>
              <a:gd name="adj3" fmla="val 4257"/>
              <a:gd name="adj4" fmla="val 135714"/>
              <a:gd name="adj5" fmla="val 2355"/>
              <a:gd name="adj6" fmla="val 158925"/>
            </a:avLst>
          </a:prstGeom>
          <a:solidFill>
            <a:srgbClr val="A5955E"/>
          </a:solidFill>
          <a:ln>
            <a:solidFill>
              <a:srgbClr val="A59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مستوى التفاصيل</a:t>
            </a:r>
          </a:p>
        </p:txBody>
      </p:sp>
      <p:sp>
        <p:nvSpPr>
          <p:cNvPr id="9" name="وسيلة الشرح: خط منحني 8">
            <a:extLst>
              <a:ext uri="{FF2B5EF4-FFF2-40B4-BE49-F238E27FC236}">
                <a16:creationId xmlns:a16="http://schemas.microsoft.com/office/drawing/2014/main" id="{B6E8404B-F84A-AD23-E753-A878604AFE05}"/>
              </a:ext>
            </a:extLst>
          </p:cNvPr>
          <p:cNvSpPr/>
          <p:nvPr/>
        </p:nvSpPr>
        <p:spPr>
          <a:xfrm>
            <a:off x="9492448" y="5778315"/>
            <a:ext cx="1461029" cy="480052"/>
          </a:xfrm>
          <a:prstGeom prst="borderCallout2">
            <a:avLst>
              <a:gd name="adj1" fmla="val -1540"/>
              <a:gd name="adj2" fmla="val -8333"/>
              <a:gd name="adj3" fmla="val -1540"/>
              <a:gd name="adj4" fmla="val -37619"/>
              <a:gd name="adj5" fmla="val -3442"/>
              <a:gd name="adj6" fmla="val -3250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التوقيت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0FD8D03-636C-164E-5A53-1DF9D23613A7}"/>
              </a:ext>
            </a:extLst>
          </p:cNvPr>
          <p:cNvSpPr/>
          <p:nvPr/>
        </p:nvSpPr>
        <p:spPr>
          <a:xfrm>
            <a:off x="7586155" y="3587936"/>
            <a:ext cx="1391456" cy="1948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6B69E48-7FDB-5A82-790A-52AA4BCB6EC1}"/>
              </a:ext>
            </a:extLst>
          </p:cNvPr>
          <p:cNvSpPr/>
          <p:nvPr/>
        </p:nvSpPr>
        <p:spPr>
          <a:xfrm>
            <a:off x="8337541" y="5588153"/>
            <a:ext cx="758340" cy="25394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2DD20C9-09DC-5F1D-8BB2-E4A306AF5CCB}"/>
              </a:ext>
            </a:extLst>
          </p:cNvPr>
          <p:cNvSpPr/>
          <p:nvPr/>
        </p:nvSpPr>
        <p:spPr>
          <a:xfrm>
            <a:off x="3861693" y="5162596"/>
            <a:ext cx="1178098" cy="6157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156487C-D865-8B1B-0803-007A766F6C1D}"/>
              </a:ext>
            </a:extLst>
          </p:cNvPr>
          <p:cNvSpPr/>
          <p:nvPr/>
        </p:nvSpPr>
        <p:spPr>
          <a:xfrm>
            <a:off x="3838501" y="5863894"/>
            <a:ext cx="5257380" cy="615718"/>
          </a:xfrm>
          <a:prstGeom prst="rect">
            <a:avLst/>
          </a:prstGeom>
          <a:noFill/>
          <a:ln w="38100">
            <a:solidFill>
              <a:srgbClr val="A59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5E9762B-D128-563B-FE30-85DD1461EE2F}"/>
              </a:ext>
            </a:extLst>
          </p:cNvPr>
          <p:cNvSpPr/>
          <p:nvPr/>
        </p:nvSpPr>
        <p:spPr>
          <a:xfrm>
            <a:off x="1523908" y="275806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مثال على معايير جودة المعلومات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E1EDE5B-A4D5-213B-E118-CCD2B8EFB35D}"/>
              </a:ext>
            </a:extLst>
          </p:cNvPr>
          <p:cNvSpPr txBox="1"/>
          <p:nvPr/>
        </p:nvSpPr>
        <p:spPr>
          <a:xfrm>
            <a:off x="0" y="1166843"/>
            <a:ext cx="120763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يعد الموقع الإلكتروني الخاص بالمركز الوطني للأرصاد مثالًا للعثور على المعلومات التي تلبي المعايير الخمس المحددة </a:t>
            </a:r>
            <a:r>
              <a:rPr lang="ar-SA" sz="2400" b="1" dirty="0">
                <a:solidFill>
                  <a:srgbClr val="FFC000"/>
                </a:solidFill>
              </a:rPr>
              <a:t>1- يمكنك التحقق من الدقة بمجرد التحقق من عنوان </a:t>
            </a:r>
            <a:r>
              <a:rPr lang="en-US" sz="2400" b="1" dirty="0">
                <a:solidFill>
                  <a:srgbClr val="FFC000"/>
                </a:solidFill>
              </a:rPr>
              <a:t>URL، </a:t>
            </a:r>
            <a:r>
              <a:rPr lang="ar-SA" sz="2400" b="1" dirty="0">
                <a:solidFill>
                  <a:srgbClr val="FFC000"/>
                </a:solidFill>
              </a:rPr>
              <a:t>حيث يشير الجزء </a:t>
            </a:r>
            <a:r>
              <a:rPr lang="en-US" sz="2400" b="1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gov.sa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ar-SA" sz="2400" b="1" dirty="0">
                <a:solidFill>
                  <a:srgbClr val="FFC000"/>
                </a:solidFill>
              </a:rPr>
              <a:t>من العنوان أنه موقع حكومي</a:t>
            </a:r>
            <a:r>
              <a:rPr lang="ar-SA" sz="2400" b="1" dirty="0"/>
              <a:t>، </a:t>
            </a: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2- الملاءمة، يمكنك أن ترى أن المعلومات في الموقع مرتبطة بموضوع البحث؛ لأنك تبحث عن معلومات عن الطقس </a:t>
            </a: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3- التوقيت، يمكنك رؤية تاريخ المعلومات المعروضة على الموقع، للتأكد من مدى حداثة المعلومات.</a:t>
            </a:r>
          </a:p>
          <a:p>
            <a:pPr algn="r" rtl="1"/>
            <a:r>
              <a:rPr lang="ar-SA" sz="2400" b="1" dirty="0">
                <a:solidFill>
                  <a:srgbClr val="75A5BB"/>
                </a:solidFill>
              </a:rPr>
              <a:t>4- مستوى التفاصيل، يحتوي الموقع على معلومات كافية عن الطقس.</a:t>
            </a:r>
            <a:r>
              <a:rPr lang="ar-SA" sz="2400" b="1" dirty="0"/>
              <a:t> </a:t>
            </a:r>
          </a:p>
          <a:p>
            <a:pPr algn="r" rtl="1"/>
            <a:r>
              <a:rPr lang="ar-SA" sz="2400" b="1" dirty="0">
                <a:solidFill>
                  <a:srgbClr val="A5955E"/>
                </a:solidFill>
              </a:rPr>
              <a:t>5- الكفاية ،إن الموقع يوفر لك بيانات مثل: المدينة والتاريخ والرطوبة وسرعة الرياح ودرجة الحرارة وما إلى ذلك.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8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B149A49-13E8-AD64-03FF-56BD9D719585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5567BA8-8CC0-E7A0-FF87-5A75D6962E84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فهم الفرق بين البيانات و المعلومات و المعرفة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4663E921-629B-3653-33B0-E6652E4CF917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التعرف على أنواع البيانات.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6C609207-C7A6-DB96-3A2D-3D62E57CF56D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ترميز البيانات و أهميتها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7ECF098-7800-185C-C90C-944DA0036125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مفهوم جودة المعلومات ومعايير تحقيقها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0A8105FF-819B-68AB-930F-BE0A04DC69FB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89E46A12-9141-470B-850D-50F14C630EC6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1DFDD65E-E6E0-DE2C-969D-DFBE49A4946B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C8A8EB31-63DD-3084-76EB-022E3A007A57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653374C-DEC6-2545-7168-FFE981A4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26077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153CAD6-37C8-361E-A977-6550E44126DB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AF483E14-4CA0-9BD7-C7F0-A51F56B9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E0A4F834-8879-DAA7-4C34-4A18B4858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A4214D81-3EC7-580A-1402-8A28077A6E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4" y="1514032"/>
            <a:ext cx="1402842" cy="1402842"/>
          </a:xfrm>
          <a:prstGeom prst="rect">
            <a:avLst/>
          </a:prstGeom>
        </p:spPr>
      </p:pic>
      <p:pic>
        <p:nvPicPr>
          <p:cNvPr id="18" name="صورة 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EA87332-2540-F98C-D64A-477D7463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40" y="2809438"/>
            <a:ext cx="1402842" cy="1402842"/>
          </a:xfrm>
          <a:prstGeom prst="rect">
            <a:avLst/>
          </a:prstGeom>
        </p:spPr>
      </p:pic>
      <p:pic>
        <p:nvPicPr>
          <p:cNvPr id="2" name="صورة 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933F4889-0634-5BF0-4A4D-61582F4780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74" y="3947685"/>
            <a:ext cx="1402842" cy="1402842"/>
          </a:xfrm>
          <a:prstGeom prst="rect">
            <a:avLst/>
          </a:prstGeom>
        </p:spPr>
      </p:pic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42C14BEC-1230-4241-C881-00DB901573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4" y="5012179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2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 You clipart 8 - Clipart World">
            <a:extLst>
              <a:ext uri="{FF2B5EF4-FFF2-40B4-BE49-F238E27FC236}">
                <a16:creationId xmlns:a16="http://schemas.microsoft.com/office/drawing/2014/main" id="{91FDD34F-F4D1-4DDC-8C8A-A07DF6A7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06" y="3842990"/>
            <a:ext cx="4115188" cy="32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E042F9C8-B0DC-4D96-B15B-8610AAD173B0}"/>
              </a:ext>
            </a:extLst>
          </p:cNvPr>
          <p:cNvSpPr txBox="1">
            <a:spLocks/>
          </p:cNvSpPr>
          <p:nvPr/>
        </p:nvSpPr>
        <p:spPr>
          <a:xfrm>
            <a:off x="0" y="1279254"/>
            <a:ext cx="12192000" cy="2659762"/>
          </a:xfrm>
          <a:custGeom>
            <a:avLst/>
            <a:gdLst>
              <a:gd name="connsiteX0" fmla="*/ 0 w 12192000"/>
              <a:gd name="connsiteY0" fmla="*/ 0 h 2659762"/>
              <a:gd name="connsiteX1" fmla="*/ 12192000 w 12192000"/>
              <a:gd name="connsiteY1" fmla="*/ 0 h 2659762"/>
              <a:gd name="connsiteX2" fmla="*/ 12192000 w 12192000"/>
              <a:gd name="connsiteY2" fmla="*/ 2659762 h 2659762"/>
              <a:gd name="connsiteX3" fmla="*/ 0 w 12192000"/>
              <a:gd name="connsiteY3" fmla="*/ 2659762 h 2659762"/>
              <a:gd name="connsiteX4" fmla="*/ 0 w 12192000"/>
              <a:gd name="connsiteY4" fmla="*/ 0 h 26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59762" fill="none" extrusionOk="0">
                <a:moveTo>
                  <a:pt x="0" y="0"/>
                </a:moveTo>
                <a:cubicBezTo>
                  <a:pt x="1423799" y="58209"/>
                  <a:pt x="10019944" y="-141175"/>
                  <a:pt x="12192000" y="0"/>
                </a:cubicBezTo>
                <a:cubicBezTo>
                  <a:pt x="12145607" y="479063"/>
                  <a:pt x="12246913" y="2190912"/>
                  <a:pt x="12192000" y="2659762"/>
                </a:cubicBezTo>
                <a:cubicBezTo>
                  <a:pt x="10385387" y="2614214"/>
                  <a:pt x="4287481" y="2747128"/>
                  <a:pt x="0" y="2659762"/>
                </a:cubicBezTo>
                <a:cubicBezTo>
                  <a:pt x="-1101" y="1400767"/>
                  <a:pt x="-111605" y="345422"/>
                  <a:pt x="0" y="0"/>
                </a:cubicBezTo>
                <a:close/>
              </a:path>
              <a:path w="12192000" h="2659762" stroke="0" extrusionOk="0">
                <a:moveTo>
                  <a:pt x="0" y="0"/>
                </a:moveTo>
                <a:cubicBezTo>
                  <a:pt x="3590537" y="-32335"/>
                  <a:pt x="8877582" y="146684"/>
                  <a:pt x="12192000" y="0"/>
                </a:cubicBezTo>
                <a:cubicBezTo>
                  <a:pt x="12193877" y="537892"/>
                  <a:pt x="12251193" y="2280154"/>
                  <a:pt x="12192000" y="2659762"/>
                </a:cubicBezTo>
                <a:cubicBezTo>
                  <a:pt x="10880248" y="2641887"/>
                  <a:pt x="2714061" y="2509633"/>
                  <a:pt x="0" y="2659762"/>
                </a:cubicBezTo>
                <a:cubicBezTo>
                  <a:pt x="-122541" y="1546056"/>
                  <a:pt x="37353" y="1317133"/>
                  <a:pt x="0" y="0"/>
                </a:cubicBezTo>
                <a:close/>
              </a:path>
            </a:pathLst>
          </a:custGeom>
          <a:solidFill>
            <a:srgbClr val="FFD042"/>
          </a:solidFill>
          <a:ln w="38100">
            <a:solidFill>
              <a:srgbClr val="FFD042"/>
            </a:solidFill>
            <a:extLst>
              <a:ext uri="{C807C97D-BFC1-408E-A445-0C87EB9F89A2}">
                <ask:lineSketchStyleProps xmlns:ask="http://schemas.microsoft.com/office/drawing/2018/sketchyshapes" sd="237624665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انتــهى الدرس ،،</a:t>
            </a:r>
          </a:p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شــاكرة لكن حسن تفاعلكن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4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0F64FED-8008-158D-29E2-F270C649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8" y="2949675"/>
            <a:ext cx="4672834" cy="441828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A912E1B-F3C1-4FEB-E144-747665A5C8E3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9AE6BB-F567-F10E-1143-EA01DF285F6D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D128D5E-6D48-B6BC-A25A-7D6E898628F0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7B12AE1-D784-0EDD-5F69-C5E3EA7FD2EC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7854784-ED91-8620-E55B-173D1E830E3B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ختامي</a:t>
            </a: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6B262E9E-84A5-FDA5-5EEC-A8E42A74A474}"/>
              </a:ext>
            </a:extLst>
          </p:cNvPr>
          <p:cNvSpPr txBox="1">
            <a:spLocks/>
          </p:cNvSpPr>
          <p:nvPr/>
        </p:nvSpPr>
        <p:spPr>
          <a:xfrm>
            <a:off x="511391" y="2337160"/>
            <a:ext cx="11449049" cy="47199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sz="3600" b="1" dirty="0"/>
              <a:t>هل العبارة صحيحة أم خاطئة: 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1- المعلومات هي مجموعة من الحقائق و الكلمات(          )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2- من عيوب الترميز يأخذ مساحة أقل              (          ) </a:t>
            </a:r>
          </a:p>
          <a:p>
            <a:pPr algn="just">
              <a:lnSpc>
                <a:spcPct val="20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3-الدقة هي أن تكون المعلومات صحيحة           (          ) </a:t>
            </a:r>
          </a:p>
          <a:p>
            <a:pPr algn="just">
              <a:lnSpc>
                <a:spcPct val="200000"/>
              </a:lnSpc>
            </a:pPr>
            <a:endParaRPr lang="ar-SA" sz="3600" dirty="0">
              <a:solidFill>
                <a:srgbClr val="F9A826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endParaRPr lang="ar-SA" sz="3600" b="1" dirty="0">
              <a:solidFill>
                <a:srgbClr val="F9A826"/>
              </a:solidFill>
            </a:endParaRPr>
          </a:p>
        </p:txBody>
      </p:sp>
      <p:pic>
        <p:nvPicPr>
          <p:cNvPr id="25" name="صورة 24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276EBE8-BC09-DA2A-258A-D03941458A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8" y="4773179"/>
            <a:ext cx="1116340" cy="1116340"/>
          </a:xfrm>
          <a:prstGeom prst="rect">
            <a:avLst/>
          </a:prstGeom>
        </p:spPr>
      </p:pic>
      <p:pic>
        <p:nvPicPr>
          <p:cNvPr id="26" name="رسم 25" descr="إغلاق مع تعبئة خالصة">
            <a:extLst>
              <a:ext uri="{FF2B5EF4-FFF2-40B4-BE49-F238E27FC236}">
                <a16:creationId xmlns:a16="http://schemas.microsoft.com/office/drawing/2014/main" id="{A069EFA3-70D2-5E0A-A06A-7B050BD5A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5576" y="2856573"/>
            <a:ext cx="873998" cy="873998"/>
          </a:xfrm>
          <a:prstGeom prst="rect">
            <a:avLst/>
          </a:prstGeom>
        </p:spPr>
      </p:pic>
      <p:pic>
        <p:nvPicPr>
          <p:cNvPr id="27" name="رسم 26" descr="إغلاق مع تعبئة خالصة">
            <a:extLst>
              <a:ext uri="{FF2B5EF4-FFF2-40B4-BE49-F238E27FC236}">
                <a16:creationId xmlns:a16="http://schemas.microsoft.com/office/drawing/2014/main" id="{828AF86B-F301-9CA6-66B9-56E3FAE65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0325" y="3966547"/>
            <a:ext cx="873998" cy="87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>
            <a:extLst>
              <a:ext uri="{FF2B5EF4-FFF2-40B4-BE49-F238E27FC236}">
                <a16:creationId xmlns:a16="http://schemas.microsoft.com/office/drawing/2014/main" id="{7E9882EF-2430-4965-A176-A1C025CA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6" y="-232446"/>
            <a:ext cx="11923084" cy="42138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br>
              <a:rPr lang="ar-SA" b="1" dirty="0">
                <a:solidFill>
                  <a:srgbClr val="F9A826"/>
                </a:solidFill>
              </a:rPr>
            </a:br>
            <a:r>
              <a:rPr lang="ar-SA" b="1" dirty="0">
                <a:solidFill>
                  <a:srgbClr val="F9A826"/>
                </a:solidFill>
              </a:rPr>
              <a:t>استبدلي الصور الموجودة أمامك بكلمات </a:t>
            </a:r>
            <a:br>
              <a:rPr lang="ar-SA" b="1" dirty="0">
                <a:solidFill>
                  <a:srgbClr val="F9A826"/>
                </a:solidFill>
              </a:rPr>
            </a:br>
            <a:r>
              <a:rPr lang="ar-SA" b="1" dirty="0">
                <a:solidFill>
                  <a:srgbClr val="F9A826"/>
                </a:solidFill>
              </a:rPr>
              <a:t>لاستنتاج مفهوم علم البيانات !!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A37851E2-64F8-41A5-AEC4-6A3729E4DA18}"/>
              </a:ext>
            </a:extLst>
          </p:cNvPr>
          <p:cNvSpPr txBox="1">
            <a:spLocks/>
          </p:cNvSpPr>
          <p:nvPr/>
        </p:nvSpPr>
        <p:spPr>
          <a:xfrm>
            <a:off x="1541942" y="-477136"/>
            <a:ext cx="10515600" cy="194011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نشاط ،،</a:t>
            </a:r>
          </a:p>
        </p:txBody>
      </p:sp>
      <p:sp>
        <p:nvSpPr>
          <p:cNvPr id="32" name="عنوان 1">
            <a:extLst>
              <a:ext uri="{FF2B5EF4-FFF2-40B4-BE49-F238E27FC236}">
                <a16:creationId xmlns:a16="http://schemas.microsoft.com/office/drawing/2014/main" id="{B9A7DCFE-C26A-4A95-BDD3-DE36CC45C4B3}"/>
              </a:ext>
            </a:extLst>
          </p:cNvPr>
          <p:cNvSpPr txBox="1">
            <a:spLocks/>
          </p:cNvSpPr>
          <p:nvPr/>
        </p:nvSpPr>
        <p:spPr>
          <a:xfrm>
            <a:off x="8334272" y="43753"/>
            <a:ext cx="280125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id="{4E8823F2-4604-4145-87C2-DDB7E8FA5F75}"/>
              </a:ext>
            </a:extLst>
          </p:cNvPr>
          <p:cNvSpPr txBox="1">
            <a:spLocks/>
          </p:cNvSpPr>
          <p:nvPr/>
        </p:nvSpPr>
        <p:spPr>
          <a:xfrm>
            <a:off x="-374073" y="3500875"/>
            <a:ext cx="12975901" cy="30076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dirty="0"/>
              <a:t>علم              بين عدة مجالات مثل                    و  الإحصاء و              .</a:t>
            </a:r>
          </a:p>
          <a:p>
            <a:pPr algn="ctr">
              <a:lnSpc>
                <a:spcPct val="150000"/>
              </a:lnSpc>
            </a:pPr>
            <a:endParaRPr lang="ar-SA" sz="3200" dirty="0"/>
          </a:p>
          <a:p>
            <a:pPr algn="ctr">
              <a:lnSpc>
                <a:spcPct val="150000"/>
              </a:lnSpc>
            </a:pPr>
            <a:r>
              <a:rPr lang="ar-SA" sz="3200" dirty="0"/>
              <a:t>يعمل على                 البيانات لاستخراج معلومات ذات مغزى تؤدي الى             محددة</a:t>
            </a:r>
          </a:p>
        </p:txBody>
      </p:sp>
      <p:pic>
        <p:nvPicPr>
          <p:cNvPr id="3078" name="Picture 6" descr="زائد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C9CA2542-C853-F864-7FD3-7A973997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184" y="3228971"/>
            <a:ext cx="1738083" cy="22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وظائف تخصص علوم الحاسب بالسعودية">
            <a:extLst>
              <a:ext uri="{FF2B5EF4-FFF2-40B4-BE49-F238E27FC236}">
                <a16:creationId xmlns:a16="http://schemas.microsoft.com/office/drawing/2014/main" id="{60EF6D2C-80FF-B9F7-ADBE-1013405C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1" r="7580" b="417"/>
          <a:stretch/>
        </p:blipFill>
        <p:spPr bwMode="auto">
          <a:xfrm>
            <a:off x="4576172" y="3502995"/>
            <a:ext cx="1889357" cy="15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phie surprise Insignificant منصة تعليم الرياضيات Medieval shaver panel">
            <a:extLst>
              <a:ext uri="{FF2B5EF4-FFF2-40B4-BE49-F238E27FC236}">
                <a16:creationId xmlns:a16="http://schemas.microsoft.com/office/drawing/2014/main" id="{6B14D862-596B-109B-9E4E-CCA6ACF95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42" r="8682"/>
          <a:stretch/>
        </p:blipFill>
        <p:spPr bwMode="auto">
          <a:xfrm>
            <a:off x="715073" y="3436992"/>
            <a:ext cx="1889356" cy="14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مختبر تحليل مفهوم التصميم التوضيح النواقل, مختبر, مختبر, ابحاث PNG  والمتجهات للتحميل مجانا | Science fair projects, Concept design, Vector  illustration">
            <a:extLst>
              <a:ext uri="{FF2B5EF4-FFF2-40B4-BE49-F238E27FC236}">
                <a16:creationId xmlns:a16="http://schemas.microsoft.com/office/drawing/2014/main" id="{2F8487F0-945B-D269-4151-30ABB4B9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84" y="4561184"/>
            <a:ext cx="2208860" cy="22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engetahuan Yang Diperoleh - Nashcxt">
            <a:extLst>
              <a:ext uri="{FF2B5EF4-FFF2-40B4-BE49-F238E27FC236}">
                <a16:creationId xmlns:a16="http://schemas.microsoft.com/office/drawing/2014/main" id="{B2C461B6-0D95-B3C6-C708-2842C5B1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20" b="94074" l="10000" r="90000">
                        <a14:foregroundMark x1="35694" y1="14321" x2="35694" y2="14321"/>
                        <a14:foregroundMark x1="49583" y1="6420" x2="49583" y2="6420"/>
                        <a14:foregroundMark x1="36806" y1="94074" x2="36806" y2="9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9" y="5112357"/>
            <a:ext cx="2525493" cy="14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4FA99086-40F2-A548-A9C9-BC106F42BEE3}"/>
              </a:ext>
            </a:extLst>
          </p:cNvPr>
          <p:cNvSpPr/>
          <p:nvPr/>
        </p:nvSpPr>
        <p:spPr>
          <a:xfrm>
            <a:off x="8657304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730C261-F12F-E50F-AFF8-FB218E31DDD7}"/>
              </a:ext>
            </a:extLst>
          </p:cNvPr>
          <p:cNvSpPr/>
          <p:nvPr/>
        </p:nvSpPr>
        <p:spPr>
          <a:xfrm>
            <a:off x="4648539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4D9344A-2262-7202-94AD-CAC45E082E9E}"/>
              </a:ext>
            </a:extLst>
          </p:cNvPr>
          <p:cNvSpPr/>
          <p:nvPr/>
        </p:nvSpPr>
        <p:spPr>
          <a:xfrm>
            <a:off x="398455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72F4BA2-251B-B8F0-6F01-BB57F57BEE05}"/>
              </a:ext>
            </a:extLst>
          </p:cNvPr>
          <p:cNvSpPr/>
          <p:nvPr/>
        </p:nvSpPr>
        <p:spPr>
          <a:xfrm>
            <a:off x="11207042" y="383460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152CD4F-E992-D6D9-DB14-D1CB040701D5}"/>
              </a:ext>
            </a:extLst>
          </p:cNvPr>
          <p:cNvSpPr/>
          <p:nvPr/>
        </p:nvSpPr>
        <p:spPr>
          <a:xfrm>
            <a:off x="7189112" y="406373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946095F-A2D3-E489-798B-2F6B63EF8454}"/>
              </a:ext>
            </a:extLst>
          </p:cNvPr>
          <p:cNvSpPr/>
          <p:nvPr/>
        </p:nvSpPr>
        <p:spPr>
          <a:xfrm>
            <a:off x="2881089" y="413297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صورة 25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A9333E83-B055-8959-70D9-EFB9572B856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2" y="400246"/>
            <a:ext cx="512190" cy="62916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C85D7F9-7608-3E09-E214-9CB2197E7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10" y="300101"/>
            <a:ext cx="622744" cy="722382"/>
          </a:xfrm>
          <a:prstGeom prst="rect">
            <a:avLst/>
          </a:prstGeom>
        </p:spPr>
      </p:pic>
      <p:sp>
        <p:nvSpPr>
          <p:cNvPr id="36" name="عنوان 1">
            <a:extLst>
              <a:ext uri="{FF2B5EF4-FFF2-40B4-BE49-F238E27FC236}">
                <a16:creationId xmlns:a16="http://schemas.microsoft.com/office/drawing/2014/main" id="{44537A05-FE05-E29A-17B5-6C67AEB78627}"/>
              </a:ext>
            </a:extLst>
          </p:cNvPr>
          <p:cNvSpPr txBox="1">
            <a:spLocks/>
          </p:cNvSpPr>
          <p:nvPr/>
        </p:nvSpPr>
        <p:spPr>
          <a:xfrm>
            <a:off x="8554682" y="256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استراتيجية التعلم باللعب</a:t>
            </a:r>
          </a:p>
        </p:txBody>
      </p:sp>
      <p:sp>
        <p:nvSpPr>
          <p:cNvPr id="38" name="عنوان 1">
            <a:extLst>
              <a:ext uri="{FF2B5EF4-FFF2-40B4-BE49-F238E27FC236}">
                <a16:creationId xmlns:a16="http://schemas.microsoft.com/office/drawing/2014/main" id="{63FE2B1B-E6FA-B0D6-FD96-68D9F6F4ACE3}"/>
              </a:ext>
            </a:extLst>
          </p:cNvPr>
          <p:cNvSpPr txBox="1">
            <a:spLocks/>
          </p:cNvSpPr>
          <p:nvPr/>
        </p:nvSpPr>
        <p:spPr>
          <a:xfrm>
            <a:off x="4300231" y="40405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دقيــقــتـان </a:t>
            </a:r>
          </a:p>
        </p:txBody>
      </p:sp>
      <p:sp>
        <p:nvSpPr>
          <p:cNvPr id="40" name="عنوان 1">
            <a:extLst>
              <a:ext uri="{FF2B5EF4-FFF2-40B4-BE49-F238E27FC236}">
                <a16:creationId xmlns:a16="http://schemas.microsoft.com/office/drawing/2014/main" id="{83935B81-D682-871B-CAD3-5608DD66CD45}"/>
              </a:ext>
            </a:extLst>
          </p:cNvPr>
          <p:cNvSpPr txBox="1">
            <a:spLocks/>
          </p:cNvSpPr>
          <p:nvPr/>
        </p:nvSpPr>
        <p:spPr>
          <a:xfrm>
            <a:off x="50147" y="5712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جمـــاعــــي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B0BF1A74-873B-A285-D336-B599F2BF9D3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66" y="531376"/>
            <a:ext cx="504967" cy="423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A02D615-6F9F-A7FB-2F28-2AA25E12791C}"/>
              </a:ext>
            </a:extLst>
          </p:cNvPr>
          <p:cNvGrpSpPr/>
          <p:nvPr/>
        </p:nvGrpSpPr>
        <p:grpSpPr>
          <a:xfrm>
            <a:off x="-5231512" y="2020386"/>
            <a:ext cx="4935084" cy="3682191"/>
            <a:chOff x="282380" y="3810554"/>
            <a:chExt cx="3955324" cy="290778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1F18CDD-1A53-B3F7-75F8-E0D941D7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80" y="3810554"/>
              <a:ext cx="3955324" cy="290778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16EF08B-CC3E-C2FC-D65B-471B08B477A3}"/>
                </a:ext>
              </a:extLst>
            </p:cNvPr>
            <p:cNvSpPr txBox="1"/>
            <p:nvPr/>
          </p:nvSpPr>
          <p:spPr>
            <a:xfrm>
              <a:off x="620293" y="6533669"/>
              <a:ext cx="153898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Open Sans" panose="020B0606030504020204" pitchFamily="34" charset="0"/>
                </a:rPr>
                <a:t>Image by </a:t>
              </a:r>
              <a:r>
                <a:rPr lang="en-US" sz="60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Jan</a:t>
              </a:r>
              <a:r>
                <a:rPr lang="en-US" sz="60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Open Sans" panose="020B0606030504020204" pitchFamily="34" charset="0"/>
                </a:rPr>
                <a:t> from </a:t>
              </a:r>
              <a:r>
                <a:rPr lang="en-US" sz="60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Open Sans" panose="020B0606030504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Pixabay</a:t>
              </a:r>
              <a:r>
                <a:rPr lang="en-US" sz="60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Open Sans" panose="020B0606030504020204" pitchFamily="34" charset="0"/>
                </a:rPr>
                <a:t> </a:t>
              </a:r>
              <a:endParaRPr lang="ar-SA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62E05C93-B160-4ECD-940A-8E39611D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726" y="684287"/>
            <a:ext cx="13072926" cy="3177195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SA" sz="3600" dirty="0"/>
              <a:t>هو علم يجمع بين عدة مجالات (مثل :علوم الحاسب والإحصاء والرياضيات) </a:t>
            </a:r>
            <a:br>
              <a:rPr lang="ar-SA" sz="3600" dirty="0"/>
            </a:br>
            <a:r>
              <a:rPr lang="ar-SA" sz="3600" dirty="0"/>
              <a:t>ويعمل على تحليل </a:t>
            </a:r>
            <a:r>
              <a:rPr lang="ar-SA" sz="3600" b="1" dirty="0">
                <a:solidFill>
                  <a:srgbClr val="C00000"/>
                </a:solidFill>
              </a:rPr>
              <a:t>البيانات</a:t>
            </a:r>
            <a:r>
              <a:rPr lang="ar-SA" sz="3600" dirty="0"/>
              <a:t> لاستخراج </a:t>
            </a:r>
            <a:r>
              <a:rPr lang="ar-SA" sz="3600" b="1" dirty="0">
                <a:solidFill>
                  <a:srgbClr val="C00000"/>
                </a:solidFill>
              </a:rPr>
              <a:t>معلومات</a:t>
            </a:r>
            <a:r>
              <a:rPr lang="ar-SA" sz="3600" dirty="0"/>
              <a:t> ذات مغزى تؤدي إلى </a:t>
            </a:r>
            <a:r>
              <a:rPr lang="ar-SA" sz="3600" b="1" dirty="0">
                <a:solidFill>
                  <a:srgbClr val="C00000"/>
                </a:solidFill>
              </a:rPr>
              <a:t>معرفة</a:t>
            </a:r>
            <a:r>
              <a:rPr lang="ar-SA" sz="3600" dirty="0"/>
              <a:t> محددة.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7784F1F-2E39-4E3B-280C-884FA62299E4}"/>
              </a:ext>
            </a:extLst>
          </p:cNvPr>
          <p:cNvSpPr/>
          <p:nvPr/>
        </p:nvSpPr>
        <p:spPr>
          <a:xfrm>
            <a:off x="1733227" y="46537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علم البيانات</a:t>
            </a:r>
          </a:p>
        </p:txBody>
      </p:sp>
      <p:pic>
        <p:nvPicPr>
          <p:cNvPr id="7" name="Picture 2" descr="347 Data Scientist Illustrations &amp; Clip Art - iStock">
            <a:extLst>
              <a:ext uri="{FF2B5EF4-FFF2-40B4-BE49-F238E27FC236}">
                <a16:creationId xmlns:a16="http://schemas.microsoft.com/office/drawing/2014/main" id="{E51C4BFF-907E-A96C-70BC-368A3CE52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472098" y="3434438"/>
            <a:ext cx="5247803" cy="34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9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27EA70F1-AC71-F2FC-806C-420F63EC55D8}"/>
              </a:ext>
            </a:extLst>
          </p:cNvPr>
          <p:cNvSpPr/>
          <p:nvPr/>
        </p:nvSpPr>
        <p:spPr>
          <a:xfrm>
            <a:off x="389496" y="426120"/>
            <a:ext cx="11287125" cy="1709375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6A7B4FA-AF3E-4788-9F17-58512E6F7E0C}"/>
              </a:ext>
            </a:extLst>
          </p:cNvPr>
          <p:cNvSpPr/>
          <p:nvPr/>
        </p:nvSpPr>
        <p:spPr>
          <a:xfrm>
            <a:off x="589956" y="395337"/>
            <a:ext cx="10894103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صنفي الصور الموجودة أمامك هل هي بيانات أم معلومات أم معرفة 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مع ذكر سبب الاختيار !!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23E5CD9-1568-94E9-6BD9-4092339C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0" y="2376406"/>
            <a:ext cx="3242756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67460F1-766C-79FA-BF50-518311F0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06" y="2385427"/>
            <a:ext cx="3409216" cy="20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74BD0B9-EFF9-F1F1-86FE-1F56C5FB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73" y="4597765"/>
            <a:ext cx="3194739" cy="21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2227E3A8-1B6F-95CF-ECCE-1CE2633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8837" y="2757425"/>
            <a:ext cx="4394642" cy="4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9568F85-77A2-6140-97AF-D06C555C8620}"/>
              </a:ext>
            </a:extLst>
          </p:cNvPr>
          <p:cNvSpPr/>
          <p:nvPr/>
        </p:nvSpPr>
        <p:spPr>
          <a:xfrm>
            <a:off x="9041624" y="3099731"/>
            <a:ext cx="1848179" cy="55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البيانات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3ED8BD0-FA56-86C5-DC24-BCC25BA5BBCC}"/>
              </a:ext>
            </a:extLst>
          </p:cNvPr>
          <p:cNvSpPr/>
          <p:nvPr/>
        </p:nvSpPr>
        <p:spPr>
          <a:xfrm>
            <a:off x="5402020" y="3105820"/>
            <a:ext cx="1848179" cy="55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المعرفة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0C88265-C311-2E44-67ED-05CE46E516F8}"/>
              </a:ext>
            </a:extLst>
          </p:cNvPr>
          <p:cNvSpPr/>
          <p:nvPr/>
        </p:nvSpPr>
        <p:spPr>
          <a:xfrm>
            <a:off x="7067642" y="5509098"/>
            <a:ext cx="1848179" cy="557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المعلومات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8228E18C-3391-4F4C-BB1D-83F936FB90EC}"/>
              </a:ext>
            </a:extLst>
          </p:cNvPr>
          <p:cNvSpPr/>
          <p:nvPr/>
        </p:nvSpPr>
        <p:spPr>
          <a:xfrm>
            <a:off x="167050" y="1313408"/>
            <a:ext cx="11857897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latin typeface="+mj-lt"/>
                <a:ea typeface="+mj-ea"/>
                <a:cs typeface="+mj-cs"/>
              </a:rPr>
              <a:t>مجموعة من الحقائق أو الكلمات أو الأرقام، أو وصف لشيء لم يتم تحليله أو معالجته بأي شكل من الأشكال، وتسمى البيانات الأولية، حيث تعني كلمة أولية أنها غير معالجة.</a:t>
            </a:r>
          </a:p>
        </p:txBody>
      </p:sp>
      <p:pic>
        <p:nvPicPr>
          <p:cNvPr id="2" name="صورة 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F6C1AD3-62C0-B56E-A77C-F770B8AC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71" y="3743173"/>
            <a:ext cx="6360652" cy="2651861"/>
          </a:xfrm>
          <a:prstGeom prst="rect">
            <a:avLst/>
          </a:prstGeom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B0DEB79B-17C4-5308-80FE-AAD61E4BCF85}"/>
              </a:ext>
            </a:extLst>
          </p:cNvPr>
          <p:cNvSpPr/>
          <p:nvPr/>
        </p:nvSpPr>
        <p:spPr>
          <a:xfrm>
            <a:off x="355069" y="3075286"/>
            <a:ext cx="2844800" cy="496959"/>
          </a:xfrm>
          <a:prstGeom prst="wedgeRoundRectCallout">
            <a:avLst>
              <a:gd name="adj1" fmla="val 47034"/>
              <a:gd name="adj2" fmla="val 338411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ليس لها أي معنى أو سياق ضمني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4FD7376-02DE-DD0B-6FE4-62E6F74A2C9D}"/>
              </a:ext>
            </a:extLst>
          </p:cNvPr>
          <p:cNvSpPr/>
          <p:nvPr/>
        </p:nvSpPr>
        <p:spPr>
          <a:xfrm>
            <a:off x="1777469" y="491686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البيانات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3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406C632-EB33-4539-854D-DB6149C8BFDC}"/>
              </a:ext>
            </a:extLst>
          </p:cNvPr>
          <p:cNvSpPr/>
          <p:nvPr/>
        </p:nvSpPr>
        <p:spPr>
          <a:xfrm>
            <a:off x="518350" y="1479021"/>
            <a:ext cx="11129963" cy="28738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هي بيانات أولية تمت معالجتها ، لذلك يشير مصطلح المعلومات إلى البيانات المعالجة التي لها معنى في سياق محدد ومفيد ، وتسمى هذه المعالجة : معالجة البيانات.</a:t>
            </a:r>
          </a:p>
          <a:p>
            <a:pPr algn="ctr" rtl="1">
              <a:lnSpc>
                <a:spcPct val="20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4FAC46-E79A-9183-0F43-6E1D8EE1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043" y="3678911"/>
            <a:ext cx="6096000" cy="3027991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7543240-A685-B64C-C536-5068D1D28D37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المعلومات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8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1886</Words>
  <Application>Microsoft Office PowerPoint</Application>
  <PresentationFormat>شاشة عريضة</PresentationFormat>
  <Paragraphs>322</Paragraphs>
  <Slides>45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استبدلي الصور الموجودة أمامك بكلمات  لاستنتاج مفهوم علم البيانات !!</vt:lpstr>
      <vt:lpstr>هو علم يجمع بين عدة مجالات (مثل :علوم الحاسب والإحصاء والرياضيات)  ويعمل على تحليل البيانات لاستخراج معلومات ذات مغزى تؤدي إلى معرفة محددة.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فيصل العنزي</dc:creator>
  <cp:lastModifiedBy>ogi roO</cp:lastModifiedBy>
  <cp:revision>296</cp:revision>
  <dcterms:created xsi:type="dcterms:W3CDTF">2022-03-24T22:26:05Z</dcterms:created>
  <dcterms:modified xsi:type="dcterms:W3CDTF">2022-09-03T13:58:45Z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B7FB12C7-7038-4F03-9FEA-662C2CC69DDF</vt:lpwstr>
  </property>
  <property fmtid="{D5CDD505-2E9C-101B-9397-08002B2CF9AE}" pid="3" name="ArticulatePath">
    <vt:lpwstr>عرض تقديمي1</vt:lpwstr>
  </property>
</Properties>
</file>