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sldIdLst>
    <p:sldId id="320" r:id="rId2"/>
    <p:sldId id="321" r:id="rId3"/>
    <p:sldId id="258" r:id="rId4"/>
    <p:sldId id="259" r:id="rId5"/>
    <p:sldId id="293" r:id="rId6"/>
    <p:sldId id="393" r:id="rId7"/>
    <p:sldId id="360" r:id="rId8"/>
    <p:sldId id="394" r:id="rId9"/>
    <p:sldId id="276" r:id="rId10"/>
    <p:sldId id="395" r:id="rId11"/>
    <p:sldId id="396" r:id="rId12"/>
    <p:sldId id="350" r:id="rId13"/>
    <p:sldId id="351" r:id="rId14"/>
    <p:sldId id="284" r:id="rId15"/>
    <p:sldId id="361" r:id="rId16"/>
    <p:sldId id="352" r:id="rId17"/>
    <p:sldId id="362" r:id="rId18"/>
    <p:sldId id="399" r:id="rId19"/>
    <p:sldId id="400" r:id="rId20"/>
    <p:sldId id="398" r:id="rId21"/>
    <p:sldId id="397" r:id="rId22"/>
    <p:sldId id="363" r:id="rId23"/>
    <p:sldId id="364" r:id="rId24"/>
    <p:sldId id="365" r:id="rId25"/>
    <p:sldId id="366" r:id="rId26"/>
    <p:sldId id="373" r:id="rId27"/>
    <p:sldId id="374" r:id="rId28"/>
    <p:sldId id="375" r:id="rId29"/>
    <p:sldId id="401" r:id="rId30"/>
    <p:sldId id="388" r:id="rId31"/>
    <p:sldId id="377" r:id="rId32"/>
    <p:sldId id="378" r:id="rId33"/>
    <p:sldId id="403" r:id="rId34"/>
    <p:sldId id="404" r:id="rId35"/>
    <p:sldId id="405" r:id="rId36"/>
    <p:sldId id="410" r:id="rId37"/>
    <p:sldId id="406" r:id="rId38"/>
    <p:sldId id="369" r:id="rId39"/>
    <p:sldId id="368" r:id="rId40"/>
    <p:sldId id="379" r:id="rId41"/>
    <p:sldId id="367" r:id="rId42"/>
    <p:sldId id="343" r:id="rId43"/>
    <p:sldId id="407" r:id="rId44"/>
    <p:sldId id="380" r:id="rId45"/>
    <p:sldId id="285" r:id="rId46"/>
    <p:sldId id="381" r:id="rId47"/>
    <p:sldId id="353" r:id="rId48"/>
    <p:sldId id="382" r:id="rId49"/>
    <p:sldId id="383" r:id="rId50"/>
    <p:sldId id="391" r:id="rId51"/>
    <p:sldId id="408" r:id="rId52"/>
    <p:sldId id="384" r:id="rId53"/>
    <p:sldId id="385" r:id="rId54"/>
    <p:sldId id="386" r:id="rId55"/>
    <p:sldId id="347" r:id="rId56"/>
    <p:sldId id="411" r:id="rId57"/>
    <p:sldId id="390" r:id="rId58"/>
    <p:sldId id="341" r:id="rId59"/>
  </p:sldIdLst>
  <p:sldSz cx="12192000" cy="6858000"/>
  <p:notesSz cx="6858000" cy="9144000"/>
  <p:custDataLst>
    <p:tags r:id="rId60"/>
  </p:custDataLst>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A826"/>
    <a:srgbClr val="225C7A"/>
    <a:srgbClr val="8AC9FE"/>
    <a:srgbClr val="FFCDBE"/>
    <a:srgbClr val="ECF7FB"/>
    <a:srgbClr val="EAEDFE"/>
    <a:srgbClr val="0489B8"/>
    <a:srgbClr val="DCECEA"/>
    <a:srgbClr val="04718E"/>
    <a:srgbClr val="FFD0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5074" autoAdjust="0"/>
    <p:restoredTop sz="93849" autoAdjust="0"/>
  </p:normalViewPr>
  <p:slideViewPr>
    <p:cSldViewPr snapToGrid="0">
      <p:cViewPr varScale="1">
        <p:scale>
          <a:sx n="63" d="100"/>
          <a:sy n="63" d="100"/>
        </p:scale>
        <p:origin x="102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8D014AF3-A6F9-4F79-8ED3-88913AFFCAB2}"/>
              </a:ext>
            </a:extLst>
          </p:cNvPr>
          <p:cNvSpPr>
            <a:spLocks noGrp="1"/>
          </p:cNvSpPr>
          <p:nvPr>
            <p:ph type="ctrTitle"/>
          </p:nvPr>
        </p:nvSpPr>
        <p:spPr>
          <a:xfrm>
            <a:off x="1524000" y="1122363"/>
            <a:ext cx="9144000" cy="2387600"/>
          </a:xfrm>
        </p:spPr>
        <p:txBody>
          <a:bodyPr anchor="b"/>
          <a:lstStyle>
            <a:lvl1pPr algn="ctr">
              <a:defRPr sz="6000"/>
            </a:lvl1pPr>
          </a:lstStyle>
          <a:p>
            <a:r>
              <a:rPr lang="ar-SA"/>
              <a:t>انقر لتحرير نمط عنوان الشكل الرئيسي</a:t>
            </a:r>
          </a:p>
        </p:txBody>
      </p:sp>
      <p:sp>
        <p:nvSpPr>
          <p:cNvPr id="3" name="عنوان فرعي 2">
            <a:extLst>
              <a:ext uri="{FF2B5EF4-FFF2-40B4-BE49-F238E27FC236}">
                <a16:creationId xmlns:a16="http://schemas.microsoft.com/office/drawing/2014/main" id="{87786DC3-D07E-4F87-A065-3FB5DD266DB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a:t>انقر لتحرير نمط العنوان الفرعي للشكل الرئيسي</a:t>
            </a:r>
          </a:p>
        </p:txBody>
      </p:sp>
      <p:sp>
        <p:nvSpPr>
          <p:cNvPr id="4" name="عنصر نائب للتاريخ 3">
            <a:extLst>
              <a:ext uri="{FF2B5EF4-FFF2-40B4-BE49-F238E27FC236}">
                <a16:creationId xmlns:a16="http://schemas.microsoft.com/office/drawing/2014/main" id="{A1310560-CB10-47AB-87DA-27CF5A291CF9}"/>
              </a:ext>
            </a:extLst>
          </p:cNvPr>
          <p:cNvSpPr>
            <a:spLocks noGrp="1"/>
          </p:cNvSpPr>
          <p:nvPr>
            <p:ph type="dt" sz="half" idx="10"/>
          </p:nvPr>
        </p:nvSpPr>
        <p:spPr/>
        <p:txBody>
          <a:bodyPr/>
          <a:lstStyle/>
          <a:p>
            <a:fld id="{73E46DC1-6C90-4B1A-89D4-1263FF4863E7}" type="datetimeFigureOut">
              <a:rPr lang="ar-SA" smtClean="0"/>
              <a:t>19/02/44</a:t>
            </a:fld>
            <a:endParaRPr lang="ar-SA"/>
          </a:p>
        </p:txBody>
      </p:sp>
      <p:sp>
        <p:nvSpPr>
          <p:cNvPr id="5" name="عنصر نائب للتذييل 4">
            <a:extLst>
              <a:ext uri="{FF2B5EF4-FFF2-40B4-BE49-F238E27FC236}">
                <a16:creationId xmlns:a16="http://schemas.microsoft.com/office/drawing/2014/main" id="{7F64355A-D965-437E-95A5-0D6493F3549D}"/>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DC2B97E0-024B-44C9-86F0-6CA38D16349A}"/>
              </a:ext>
            </a:extLst>
          </p:cNvPr>
          <p:cNvSpPr>
            <a:spLocks noGrp="1"/>
          </p:cNvSpPr>
          <p:nvPr>
            <p:ph type="sldNum" sz="quarter" idx="12"/>
          </p:nvPr>
        </p:nvSpPr>
        <p:spPr/>
        <p:txBody>
          <a:bodyPr/>
          <a:lstStyle/>
          <a:p>
            <a:fld id="{EDD7A941-AB1E-4368-AAD1-D914DAFF4D53}" type="slidenum">
              <a:rPr lang="ar-SA" smtClean="0"/>
              <a:t>‹#›</a:t>
            </a:fld>
            <a:endParaRPr lang="ar-SA"/>
          </a:p>
        </p:txBody>
      </p:sp>
    </p:spTree>
    <p:extLst>
      <p:ext uri="{BB962C8B-B14F-4D97-AF65-F5344CB8AC3E}">
        <p14:creationId xmlns:p14="http://schemas.microsoft.com/office/powerpoint/2010/main" val="22517149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2F2B6C23-07EB-46DE-9ECF-BD61E98C5B44}"/>
              </a:ext>
            </a:extLst>
          </p:cNvPr>
          <p:cNvSpPr>
            <a:spLocks noGrp="1"/>
          </p:cNvSpPr>
          <p:nvPr>
            <p:ph type="title"/>
          </p:nvPr>
        </p:nvSpPr>
        <p:spPr/>
        <p:txBody>
          <a:bodyPr/>
          <a:lstStyle/>
          <a:p>
            <a:r>
              <a:rPr lang="ar-SA"/>
              <a:t>انقر لتحرير نمط عنوان الشكل الرئيسي</a:t>
            </a:r>
          </a:p>
        </p:txBody>
      </p:sp>
      <p:sp>
        <p:nvSpPr>
          <p:cNvPr id="3" name="عنصر نائب للعنوان العمودي 2">
            <a:extLst>
              <a:ext uri="{FF2B5EF4-FFF2-40B4-BE49-F238E27FC236}">
                <a16:creationId xmlns:a16="http://schemas.microsoft.com/office/drawing/2014/main" id="{551F2852-4D0E-499C-9018-50899C0DD52B}"/>
              </a:ext>
            </a:extLst>
          </p:cNvPr>
          <p:cNvSpPr>
            <a:spLocks noGrp="1"/>
          </p:cNvSpPr>
          <p:nvPr>
            <p:ph type="body" orient="vert" idx="1"/>
          </p:nvPr>
        </p:nvSpPr>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2A593302-8425-4BB9-9D56-A8567FC33A85}"/>
              </a:ext>
            </a:extLst>
          </p:cNvPr>
          <p:cNvSpPr>
            <a:spLocks noGrp="1"/>
          </p:cNvSpPr>
          <p:nvPr>
            <p:ph type="dt" sz="half" idx="10"/>
          </p:nvPr>
        </p:nvSpPr>
        <p:spPr/>
        <p:txBody>
          <a:bodyPr/>
          <a:lstStyle/>
          <a:p>
            <a:fld id="{73E46DC1-6C90-4B1A-89D4-1263FF4863E7}" type="datetimeFigureOut">
              <a:rPr lang="ar-SA" smtClean="0"/>
              <a:t>19/02/44</a:t>
            </a:fld>
            <a:endParaRPr lang="ar-SA"/>
          </a:p>
        </p:txBody>
      </p:sp>
      <p:sp>
        <p:nvSpPr>
          <p:cNvPr id="5" name="عنصر نائب للتذييل 4">
            <a:extLst>
              <a:ext uri="{FF2B5EF4-FFF2-40B4-BE49-F238E27FC236}">
                <a16:creationId xmlns:a16="http://schemas.microsoft.com/office/drawing/2014/main" id="{4E2E693F-832C-4502-B0F6-1989AF430420}"/>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FF9B48B2-1505-4C96-A1A7-6084CDAF8142}"/>
              </a:ext>
            </a:extLst>
          </p:cNvPr>
          <p:cNvSpPr>
            <a:spLocks noGrp="1"/>
          </p:cNvSpPr>
          <p:nvPr>
            <p:ph type="sldNum" sz="quarter" idx="12"/>
          </p:nvPr>
        </p:nvSpPr>
        <p:spPr/>
        <p:txBody>
          <a:bodyPr/>
          <a:lstStyle/>
          <a:p>
            <a:fld id="{EDD7A941-AB1E-4368-AAD1-D914DAFF4D53}" type="slidenum">
              <a:rPr lang="ar-SA" smtClean="0"/>
              <a:t>‹#›</a:t>
            </a:fld>
            <a:endParaRPr lang="ar-SA"/>
          </a:p>
        </p:txBody>
      </p:sp>
    </p:spTree>
    <p:extLst>
      <p:ext uri="{BB962C8B-B14F-4D97-AF65-F5344CB8AC3E}">
        <p14:creationId xmlns:p14="http://schemas.microsoft.com/office/powerpoint/2010/main" val="29729018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a:extLst>
              <a:ext uri="{FF2B5EF4-FFF2-40B4-BE49-F238E27FC236}">
                <a16:creationId xmlns:a16="http://schemas.microsoft.com/office/drawing/2014/main" id="{4B7C3B20-64E8-4341-BEC1-1026E5648EC1}"/>
              </a:ext>
            </a:extLst>
          </p:cNvPr>
          <p:cNvSpPr>
            <a:spLocks noGrp="1"/>
          </p:cNvSpPr>
          <p:nvPr>
            <p:ph type="title" orient="vert"/>
          </p:nvPr>
        </p:nvSpPr>
        <p:spPr>
          <a:xfrm>
            <a:off x="8724900" y="365125"/>
            <a:ext cx="2628900" cy="5811838"/>
          </a:xfrm>
        </p:spPr>
        <p:txBody>
          <a:bodyPr vert="eaVert"/>
          <a:lstStyle/>
          <a:p>
            <a:r>
              <a:rPr lang="ar-SA"/>
              <a:t>انقر لتحرير نمط عنوان الشكل الرئيسي</a:t>
            </a:r>
          </a:p>
        </p:txBody>
      </p:sp>
      <p:sp>
        <p:nvSpPr>
          <p:cNvPr id="3" name="عنصر نائب للعنوان العمودي 2">
            <a:extLst>
              <a:ext uri="{FF2B5EF4-FFF2-40B4-BE49-F238E27FC236}">
                <a16:creationId xmlns:a16="http://schemas.microsoft.com/office/drawing/2014/main" id="{CFB1A01E-3B40-4EBD-AA14-F5F8E69A2ACE}"/>
              </a:ext>
            </a:extLst>
          </p:cNvPr>
          <p:cNvSpPr>
            <a:spLocks noGrp="1"/>
          </p:cNvSpPr>
          <p:nvPr>
            <p:ph type="body" orient="vert" idx="1"/>
          </p:nvPr>
        </p:nvSpPr>
        <p:spPr>
          <a:xfrm>
            <a:off x="838200" y="365125"/>
            <a:ext cx="7734300" cy="5811838"/>
          </a:xfrm>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7CCD9F15-DCAD-4DE8-913D-B3E2349BD25B}"/>
              </a:ext>
            </a:extLst>
          </p:cNvPr>
          <p:cNvSpPr>
            <a:spLocks noGrp="1"/>
          </p:cNvSpPr>
          <p:nvPr>
            <p:ph type="dt" sz="half" idx="10"/>
          </p:nvPr>
        </p:nvSpPr>
        <p:spPr/>
        <p:txBody>
          <a:bodyPr/>
          <a:lstStyle/>
          <a:p>
            <a:fld id="{73E46DC1-6C90-4B1A-89D4-1263FF4863E7}" type="datetimeFigureOut">
              <a:rPr lang="ar-SA" smtClean="0"/>
              <a:t>19/02/44</a:t>
            </a:fld>
            <a:endParaRPr lang="ar-SA"/>
          </a:p>
        </p:txBody>
      </p:sp>
      <p:sp>
        <p:nvSpPr>
          <p:cNvPr id="5" name="عنصر نائب للتذييل 4">
            <a:extLst>
              <a:ext uri="{FF2B5EF4-FFF2-40B4-BE49-F238E27FC236}">
                <a16:creationId xmlns:a16="http://schemas.microsoft.com/office/drawing/2014/main" id="{9D1408EA-F486-4B59-B8E8-CCB7F5CF4A4C}"/>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2E498DDB-17FE-4FEE-AFC7-B69B5D7A08DB}"/>
              </a:ext>
            </a:extLst>
          </p:cNvPr>
          <p:cNvSpPr>
            <a:spLocks noGrp="1"/>
          </p:cNvSpPr>
          <p:nvPr>
            <p:ph type="sldNum" sz="quarter" idx="12"/>
          </p:nvPr>
        </p:nvSpPr>
        <p:spPr/>
        <p:txBody>
          <a:bodyPr/>
          <a:lstStyle/>
          <a:p>
            <a:fld id="{EDD7A941-AB1E-4368-AAD1-D914DAFF4D53}" type="slidenum">
              <a:rPr lang="ar-SA" smtClean="0"/>
              <a:t>‹#›</a:t>
            </a:fld>
            <a:endParaRPr lang="ar-SA"/>
          </a:p>
        </p:txBody>
      </p:sp>
    </p:spTree>
    <p:extLst>
      <p:ext uri="{BB962C8B-B14F-4D97-AF65-F5344CB8AC3E}">
        <p14:creationId xmlns:p14="http://schemas.microsoft.com/office/powerpoint/2010/main" val="40792165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444A2277-7A2D-4218-B882-01D0AD9210E1}"/>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4A2476A0-2E37-4F85-9382-24FDB4836005}"/>
              </a:ext>
            </a:extLst>
          </p:cNvPr>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D5653025-9C7D-467B-B17A-2F0A6B548D6D}"/>
              </a:ext>
            </a:extLst>
          </p:cNvPr>
          <p:cNvSpPr>
            <a:spLocks noGrp="1"/>
          </p:cNvSpPr>
          <p:nvPr>
            <p:ph type="dt" sz="half" idx="10"/>
          </p:nvPr>
        </p:nvSpPr>
        <p:spPr/>
        <p:txBody>
          <a:bodyPr/>
          <a:lstStyle/>
          <a:p>
            <a:fld id="{73E46DC1-6C90-4B1A-89D4-1263FF4863E7}" type="datetimeFigureOut">
              <a:rPr lang="ar-SA" smtClean="0"/>
              <a:t>19/02/44</a:t>
            </a:fld>
            <a:endParaRPr lang="ar-SA"/>
          </a:p>
        </p:txBody>
      </p:sp>
      <p:sp>
        <p:nvSpPr>
          <p:cNvPr id="5" name="عنصر نائب للتذييل 4">
            <a:extLst>
              <a:ext uri="{FF2B5EF4-FFF2-40B4-BE49-F238E27FC236}">
                <a16:creationId xmlns:a16="http://schemas.microsoft.com/office/drawing/2014/main" id="{AFF5BB13-B861-4823-8972-BEEB335BD433}"/>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FF98FF09-FD47-4CAC-A846-B1F70ED92B91}"/>
              </a:ext>
            </a:extLst>
          </p:cNvPr>
          <p:cNvSpPr>
            <a:spLocks noGrp="1"/>
          </p:cNvSpPr>
          <p:nvPr>
            <p:ph type="sldNum" sz="quarter" idx="12"/>
          </p:nvPr>
        </p:nvSpPr>
        <p:spPr/>
        <p:txBody>
          <a:bodyPr/>
          <a:lstStyle/>
          <a:p>
            <a:fld id="{EDD7A941-AB1E-4368-AAD1-D914DAFF4D53}" type="slidenum">
              <a:rPr lang="ar-SA" smtClean="0"/>
              <a:t>‹#›</a:t>
            </a:fld>
            <a:endParaRPr lang="ar-SA"/>
          </a:p>
        </p:txBody>
      </p:sp>
    </p:spTree>
    <p:extLst>
      <p:ext uri="{BB962C8B-B14F-4D97-AF65-F5344CB8AC3E}">
        <p14:creationId xmlns:p14="http://schemas.microsoft.com/office/powerpoint/2010/main" val="1237274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79146769-61F4-45D4-87A9-4A92FA9F884D}"/>
              </a:ext>
            </a:extLst>
          </p:cNvPr>
          <p:cNvSpPr>
            <a:spLocks noGrp="1"/>
          </p:cNvSpPr>
          <p:nvPr>
            <p:ph type="title"/>
          </p:nvPr>
        </p:nvSpPr>
        <p:spPr>
          <a:xfrm>
            <a:off x="831850" y="1709738"/>
            <a:ext cx="10515600" cy="2852737"/>
          </a:xfrm>
        </p:spPr>
        <p:txBody>
          <a:bodyPr anchor="b"/>
          <a:lstStyle>
            <a:lvl1pPr>
              <a:defRPr sz="6000"/>
            </a:lvl1p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8A36435A-0275-4C09-A774-B23D28F7401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ar-SA"/>
              <a:t>انقر لتحرير أنماط نص الشكل الرئيسي</a:t>
            </a:r>
          </a:p>
        </p:txBody>
      </p:sp>
      <p:sp>
        <p:nvSpPr>
          <p:cNvPr id="4" name="عنصر نائب للتاريخ 3">
            <a:extLst>
              <a:ext uri="{FF2B5EF4-FFF2-40B4-BE49-F238E27FC236}">
                <a16:creationId xmlns:a16="http://schemas.microsoft.com/office/drawing/2014/main" id="{28BF5E4F-7E29-47CC-8C0F-E31173B5A8E6}"/>
              </a:ext>
            </a:extLst>
          </p:cNvPr>
          <p:cNvSpPr>
            <a:spLocks noGrp="1"/>
          </p:cNvSpPr>
          <p:nvPr>
            <p:ph type="dt" sz="half" idx="10"/>
          </p:nvPr>
        </p:nvSpPr>
        <p:spPr/>
        <p:txBody>
          <a:bodyPr/>
          <a:lstStyle/>
          <a:p>
            <a:fld id="{73E46DC1-6C90-4B1A-89D4-1263FF4863E7}" type="datetimeFigureOut">
              <a:rPr lang="ar-SA" smtClean="0"/>
              <a:t>19/02/44</a:t>
            </a:fld>
            <a:endParaRPr lang="ar-SA"/>
          </a:p>
        </p:txBody>
      </p:sp>
      <p:sp>
        <p:nvSpPr>
          <p:cNvPr id="5" name="عنصر نائب للتذييل 4">
            <a:extLst>
              <a:ext uri="{FF2B5EF4-FFF2-40B4-BE49-F238E27FC236}">
                <a16:creationId xmlns:a16="http://schemas.microsoft.com/office/drawing/2014/main" id="{D7A78EF4-0FE9-4FBF-83C3-022284A16A82}"/>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D02B7A85-CF13-4812-9F95-4C462AD9A63A}"/>
              </a:ext>
            </a:extLst>
          </p:cNvPr>
          <p:cNvSpPr>
            <a:spLocks noGrp="1"/>
          </p:cNvSpPr>
          <p:nvPr>
            <p:ph type="sldNum" sz="quarter" idx="12"/>
          </p:nvPr>
        </p:nvSpPr>
        <p:spPr/>
        <p:txBody>
          <a:bodyPr/>
          <a:lstStyle/>
          <a:p>
            <a:fld id="{EDD7A941-AB1E-4368-AAD1-D914DAFF4D53}" type="slidenum">
              <a:rPr lang="ar-SA" smtClean="0"/>
              <a:t>‹#›</a:t>
            </a:fld>
            <a:endParaRPr lang="ar-SA"/>
          </a:p>
        </p:txBody>
      </p:sp>
    </p:spTree>
    <p:extLst>
      <p:ext uri="{BB962C8B-B14F-4D97-AF65-F5344CB8AC3E}">
        <p14:creationId xmlns:p14="http://schemas.microsoft.com/office/powerpoint/2010/main" val="5635371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D605EAA-9D23-4C94-A6B9-571604315AF7}"/>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4125652D-2BCD-4408-B8C2-CCD5D6CD3EAE}"/>
              </a:ext>
            </a:extLst>
          </p:cNvPr>
          <p:cNvSpPr>
            <a:spLocks noGrp="1"/>
          </p:cNvSpPr>
          <p:nvPr>
            <p:ph sz="half" idx="1"/>
          </p:nvPr>
        </p:nvSpPr>
        <p:spPr>
          <a:xfrm>
            <a:off x="838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محتوى 3">
            <a:extLst>
              <a:ext uri="{FF2B5EF4-FFF2-40B4-BE49-F238E27FC236}">
                <a16:creationId xmlns:a16="http://schemas.microsoft.com/office/drawing/2014/main" id="{B220ADBA-3E09-40F7-A453-1F4ABAB568DF}"/>
              </a:ext>
            </a:extLst>
          </p:cNvPr>
          <p:cNvSpPr>
            <a:spLocks noGrp="1"/>
          </p:cNvSpPr>
          <p:nvPr>
            <p:ph sz="half" idx="2"/>
          </p:nvPr>
        </p:nvSpPr>
        <p:spPr>
          <a:xfrm>
            <a:off x="6172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تاريخ 4">
            <a:extLst>
              <a:ext uri="{FF2B5EF4-FFF2-40B4-BE49-F238E27FC236}">
                <a16:creationId xmlns:a16="http://schemas.microsoft.com/office/drawing/2014/main" id="{C9D15A1E-29AE-4416-9397-767AEA725234}"/>
              </a:ext>
            </a:extLst>
          </p:cNvPr>
          <p:cNvSpPr>
            <a:spLocks noGrp="1"/>
          </p:cNvSpPr>
          <p:nvPr>
            <p:ph type="dt" sz="half" idx="10"/>
          </p:nvPr>
        </p:nvSpPr>
        <p:spPr/>
        <p:txBody>
          <a:bodyPr/>
          <a:lstStyle/>
          <a:p>
            <a:fld id="{73E46DC1-6C90-4B1A-89D4-1263FF4863E7}" type="datetimeFigureOut">
              <a:rPr lang="ar-SA" smtClean="0"/>
              <a:t>19/02/44</a:t>
            </a:fld>
            <a:endParaRPr lang="ar-SA"/>
          </a:p>
        </p:txBody>
      </p:sp>
      <p:sp>
        <p:nvSpPr>
          <p:cNvPr id="6" name="عنصر نائب للتذييل 5">
            <a:extLst>
              <a:ext uri="{FF2B5EF4-FFF2-40B4-BE49-F238E27FC236}">
                <a16:creationId xmlns:a16="http://schemas.microsoft.com/office/drawing/2014/main" id="{A5D3E249-CEE3-42AE-86D1-5F540CFF13C2}"/>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1B69C2BE-9F01-4DB7-B92F-D94C43132EE4}"/>
              </a:ext>
            </a:extLst>
          </p:cNvPr>
          <p:cNvSpPr>
            <a:spLocks noGrp="1"/>
          </p:cNvSpPr>
          <p:nvPr>
            <p:ph type="sldNum" sz="quarter" idx="12"/>
          </p:nvPr>
        </p:nvSpPr>
        <p:spPr/>
        <p:txBody>
          <a:bodyPr/>
          <a:lstStyle/>
          <a:p>
            <a:fld id="{EDD7A941-AB1E-4368-AAD1-D914DAFF4D53}" type="slidenum">
              <a:rPr lang="ar-SA" smtClean="0"/>
              <a:t>‹#›</a:t>
            </a:fld>
            <a:endParaRPr lang="ar-SA"/>
          </a:p>
        </p:txBody>
      </p:sp>
    </p:spTree>
    <p:extLst>
      <p:ext uri="{BB962C8B-B14F-4D97-AF65-F5344CB8AC3E}">
        <p14:creationId xmlns:p14="http://schemas.microsoft.com/office/powerpoint/2010/main" val="2303830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AF42817-2835-4E9B-802E-92D84EA646B1}"/>
              </a:ext>
            </a:extLst>
          </p:cNvPr>
          <p:cNvSpPr>
            <a:spLocks noGrp="1"/>
          </p:cNvSpPr>
          <p:nvPr>
            <p:ph type="title"/>
          </p:nvPr>
        </p:nvSpPr>
        <p:spPr>
          <a:xfrm>
            <a:off x="839788" y="365125"/>
            <a:ext cx="10515600" cy="1325563"/>
          </a:xfrm>
        </p:spPr>
        <p:txBody>
          <a:body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082DDBFB-CF53-4D3D-A543-387ACA7602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4" name="عنصر نائب للمحتوى 3">
            <a:extLst>
              <a:ext uri="{FF2B5EF4-FFF2-40B4-BE49-F238E27FC236}">
                <a16:creationId xmlns:a16="http://schemas.microsoft.com/office/drawing/2014/main" id="{97F4FC0D-5945-4389-871D-9CB49794C62E}"/>
              </a:ext>
            </a:extLst>
          </p:cNvPr>
          <p:cNvSpPr>
            <a:spLocks noGrp="1"/>
          </p:cNvSpPr>
          <p:nvPr>
            <p:ph sz="half" idx="2"/>
          </p:nvPr>
        </p:nvSpPr>
        <p:spPr>
          <a:xfrm>
            <a:off x="839788" y="2505075"/>
            <a:ext cx="5157787"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نص 4">
            <a:extLst>
              <a:ext uri="{FF2B5EF4-FFF2-40B4-BE49-F238E27FC236}">
                <a16:creationId xmlns:a16="http://schemas.microsoft.com/office/drawing/2014/main" id="{D9013375-6AEC-4A63-90F8-1026557808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6" name="عنصر نائب للمحتوى 5">
            <a:extLst>
              <a:ext uri="{FF2B5EF4-FFF2-40B4-BE49-F238E27FC236}">
                <a16:creationId xmlns:a16="http://schemas.microsoft.com/office/drawing/2014/main" id="{4C5DF7C4-763E-4513-829D-B33658C7BFBE}"/>
              </a:ext>
            </a:extLst>
          </p:cNvPr>
          <p:cNvSpPr>
            <a:spLocks noGrp="1"/>
          </p:cNvSpPr>
          <p:nvPr>
            <p:ph sz="quarter" idx="4"/>
          </p:nvPr>
        </p:nvSpPr>
        <p:spPr>
          <a:xfrm>
            <a:off x="6172200" y="2505075"/>
            <a:ext cx="5183188"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7" name="عنصر نائب للتاريخ 6">
            <a:extLst>
              <a:ext uri="{FF2B5EF4-FFF2-40B4-BE49-F238E27FC236}">
                <a16:creationId xmlns:a16="http://schemas.microsoft.com/office/drawing/2014/main" id="{54678468-5A70-4036-A7A1-20507035D5AD}"/>
              </a:ext>
            </a:extLst>
          </p:cNvPr>
          <p:cNvSpPr>
            <a:spLocks noGrp="1"/>
          </p:cNvSpPr>
          <p:nvPr>
            <p:ph type="dt" sz="half" idx="10"/>
          </p:nvPr>
        </p:nvSpPr>
        <p:spPr/>
        <p:txBody>
          <a:bodyPr/>
          <a:lstStyle/>
          <a:p>
            <a:fld id="{73E46DC1-6C90-4B1A-89D4-1263FF4863E7}" type="datetimeFigureOut">
              <a:rPr lang="ar-SA" smtClean="0"/>
              <a:t>19/02/44</a:t>
            </a:fld>
            <a:endParaRPr lang="ar-SA"/>
          </a:p>
        </p:txBody>
      </p:sp>
      <p:sp>
        <p:nvSpPr>
          <p:cNvPr id="8" name="عنصر نائب للتذييل 7">
            <a:extLst>
              <a:ext uri="{FF2B5EF4-FFF2-40B4-BE49-F238E27FC236}">
                <a16:creationId xmlns:a16="http://schemas.microsoft.com/office/drawing/2014/main" id="{05C9399A-9BC8-412B-9D1E-7C15AC7E15EF}"/>
              </a:ext>
            </a:extLst>
          </p:cNvPr>
          <p:cNvSpPr>
            <a:spLocks noGrp="1"/>
          </p:cNvSpPr>
          <p:nvPr>
            <p:ph type="ftr" sz="quarter" idx="11"/>
          </p:nvPr>
        </p:nvSpPr>
        <p:spPr/>
        <p:txBody>
          <a:bodyPr/>
          <a:lstStyle/>
          <a:p>
            <a:endParaRPr lang="ar-SA"/>
          </a:p>
        </p:txBody>
      </p:sp>
      <p:sp>
        <p:nvSpPr>
          <p:cNvPr id="9" name="عنصر نائب لرقم الشريحة 8">
            <a:extLst>
              <a:ext uri="{FF2B5EF4-FFF2-40B4-BE49-F238E27FC236}">
                <a16:creationId xmlns:a16="http://schemas.microsoft.com/office/drawing/2014/main" id="{C6C4CE75-FC8F-43D8-A421-E1CAA029BB8D}"/>
              </a:ext>
            </a:extLst>
          </p:cNvPr>
          <p:cNvSpPr>
            <a:spLocks noGrp="1"/>
          </p:cNvSpPr>
          <p:nvPr>
            <p:ph type="sldNum" sz="quarter" idx="12"/>
          </p:nvPr>
        </p:nvSpPr>
        <p:spPr/>
        <p:txBody>
          <a:bodyPr/>
          <a:lstStyle/>
          <a:p>
            <a:fld id="{EDD7A941-AB1E-4368-AAD1-D914DAFF4D53}" type="slidenum">
              <a:rPr lang="ar-SA" smtClean="0"/>
              <a:t>‹#›</a:t>
            </a:fld>
            <a:endParaRPr lang="ar-SA"/>
          </a:p>
        </p:txBody>
      </p:sp>
    </p:spTree>
    <p:extLst>
      <p:ext uri="{BB962C8B-B14F-4D97-AF65-F5344CB8AC3E}">
        <p14:creationId xmlns:p14="http://schemas.microsoft.com/office/powerpoint/2010/main" val="2927988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022CDF6B-6F2F-4AFA-A40E-E91184AC4B06}"/>
              </a:ext>
            </a:extLst>
          </p:cNvPr>
          <p:cNvSpPr>
            <a:spLocks noGrp="1"/>
          </p:cNvSpPr>
          <p:nvPr>
            <p:ph type="title"/>
          </p:nvPr>
        </p:nvSpPr>
        <p:spPr/>
        <p:txBody>
          <a:bodyPr/>
          <a:lstStyle/>
          <a:p>
            <a:r>
              <a:rPr lang="ar-SA"/>
              <a:t>انقر لتحرير نمط عنوان الشكل الرئيسي</a:t>
            </a:r>
          </a:p>
        </p:txBody>
      </p:sp>
      <p:sp>
        <p:nvSpPr>
          <p:cNvPr id="3" name="عنصر نائب للتاريخ 2">
            <a:extLst>
              <a:ext uri="{FF2B5EF4-FFF2-40B4-BE49-F238E27FC236}">
                <a16:creationId xmlns:a16="http://schemas.microsoft.com/office/drawing/2014/main" id="{E9CA16F2-0643-4AE5-B9EB-1F0C116E827D}"/>
              </a:ext>
            </a:extLst>
          </p:cNvPr>
          <p:cNvSpPr>
            <a:spLocks noGrp="1"/>
          </p:cNvSpPr>
          <p:nvPr>
            <p:ph type="dt" sz="half" idx="10"/>
          </p:nvPr>
        </p:nvSpPr>
        <p:spPr/>
        <p:txBody>
          <a:bodyPr/>
          <a:lstStyle/>
          <a:p>
            <a:fld id="{73E46DC1-6C90-4B1A-89D4-1263FF4863E7}" type="datetimeFigureOut">
              <a:rPr lang="ar-SA" smtClean="0"/>
              <a:t>19/02/44</a:t>
            </a:fld>
            <a:endParaRPr lang="ar-SA"/>
          </a:p>
        </p:txBody>
      </p:sp>
      <p:sp>
        <p:nvSpPr>
          <p:cNvPr id="4" name="عنصر نائب للتذييل 3">
            <a:extLst>
              <a:ext uri="{FF2B5EF4-FFF2-40B4-BE49-F238E27FC236}">
                <a16:creationId xmlns:a16="http://schemas.microsoft.com/office/drawing/2014/main" id="{01890C72-2B2C-4A1F-AF71-E57ADB0F5E4B}"/>
              </a:ext>
            </a:extLst>
          </p:cNvPr>
          <p:cNvSpPr>
            <a:spLocks noGrp="1"/>
          </p:cNvSpPr>
          <p:nvPr>
            <p:ph type="ftr" sz="quarter" idx="11"/>
          </p:nvPr>
        </p:nvSpPr>
        <p:spPr/>
        <p:txBody>
          <a:bodyPr/>
          <a:lstStyle/>
          <a:p>
            <a:endParaRPr lang="ar-SA"/>
          </a:p>
        </p:txBody>
      </p:sp>
      <p:sp>
        <p:nvSpPr>
          <p:cNvPr id="5" name="عنصر نائب لرقم الشريحة 4">
            <a:extLst>
              <a:ext uri="{FF2B5EF4-FFF2-40B4-BE49-F238E27FC236}">
                <a16:creationId xmlns:a16="http://schemas.microsoft.com/office/drawing/2014/main" id="{5C81B225-D74A-44C7-B376-988B1AE1B084}"/>
              </a:ext>
            </a:extLst>
          </p:cNvPr>
          <p:cNvSpPr>
            <a:spLocks noGrp="1"/>
          </p:cNvSpPr>
          <p:nvPr>
            <p:ph type="sldNum" sz="quarter" idx="12"/>
          </p:nvPr>
        </p:nvSpPr>
        <p:spPr/>
        <p:txBody>
          <a:bodyPr/>
          <a:lstStyle/>
          <a:p>
            <a:fld id="{EDD7A941-AB1E-4368-AAD1-D914DAFF4D53}" type="slidenum">
              <a:rPr lang="ar-SA" smtClean="0"/>
              <a:t>‹#›</a:t>
            </a:fld>
            <a:endParaRPr lang="ar-SA"/>
          </a:p>
        </p:txBody>
      </p:sp>
    </p:spTree>
    <p:extLst>
      <p:ext uri="{BB962C8B-B14F-4D97-AF65-F5344CB8AC3E}">
        <p14:creationId xmlns:p14="http://schemas.microsoft.com/office/powerpoint/2010/main" val="25878276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id="{BB07EC8E-D712-450C-9729-1DE3EE74E336}"/>
              </a:ext>
            </a:extLst>
          </p:cNvPr>
          <p:cNvSpPr>
            <a:spLocks noGrp="1"/>
          </p:cNvSpPr>
          <p:nvPr>
            <p:ph type="dt" sz="half" idx="10"/>
          </p:nvPr>
        </p:nvSpPr>
        <p:spPr/>
        <p:txBody>
          <a:bodyPr/>
          <a:lstStyle/>
          <a:p>
            <a:fld id="{73E46DC1-6C90-4B1A-89D4-1263FF4863E7}" type="datetimeFigureOut">
              <a:rPr lang="ar-SA" smtClean="0"/>
              <a:t>19/02/44</a:t>
            </a:fld>
            <a:endParaRPr lang="ar-SA"/>
          </a:p>
        </p:txBody>
      </p:sp>
      <p:sp>
        <p:nvSpPr>
          <p:cNvPr id="3" name="عنصر نائب للتذييل 2">
            <a:extLst>
              <a:ext uri="{FF2B5EF4-FFF2-40B4-BE49-F238E27FC236}">
                <a16:creationId xmlns:a16="http://schemas.microsoft.com/office/drawing/2014/main" id="{21D17F24-5260-4DF2-B69A-1F96DA4F93DC}"/>
              </a:ext>
            </a:extLst>
          </p:cNvPr>
          <p:cNvSpPr>
            <a:spLocks noGrp="1"/>
          </p:cNvSpPr>
          <p:nvPr>
            <p:ph type="ftr" sz="quarter" idx="11"/>
          </p:nvPr>
        </p:nvSpPr>
        <p:spPr/>
        <p:txBody>
          <a:bodyPr/>
          <a:lstStyle/>
          <a:p>
            <a:endParaRPr lang="ar-SA"/>
          </a:p>
        </p:txBody>
      </p:sp>
      <p:sp>
        <p:nvSpPr>
          <p:cNvPr id="4" name="عنصر نائب لرقم الشريحة 3">
            <a:extLst>
              <a:ext uri="{FF2B5EF4-FFF2-40B4-BE49-F238E27FC236}">
                <a16:creationId xmlns:a16="http://schemas.microsoft.com/office/drawing/2014/main" id="{CBA3BC16-E89A-4A33-B718-F8999931F3F3}"/>
              </a:ext>
            </a:extLst>
          </p:cNvPr>
          <p:cNvSpPr>
            <a:spLocks noGrp="1"/>
          </p:cNvSpPr>
          <p:nvPr>
            <p:ph type="sldNum" sz="quarter" idx="12"/>
          </p:nvPr>
        </p:nvSpPr>
        <p:spPr/>
        <p:txBody>
          <a:bodyPr/>
          <a:lstStyle/>
          <a:p>
            <a:fld id="{EDD7A941-AB1E-4368-AAD1-D914DAFF4D53}" type="slidenum">
              <a:rPr lang="ar-SA" smtClean="0"/>
              <a:t>‹#›</a:t>
            </a:fld>
            <a:endParaRPr lang="ar-SA"/>
          </a:p>
        </p:txBody>
      </p:sp>
    </p:spTree>
    <p:extLst>
      <p:ext uri="{BB962C8B-B14F-4D97-AF65-F5344CB8AC3E}">
        <p14:creationId xmlns:p14="http://schemas.microsoft.com/office/powerpoint/2010/main" val="42028905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3D779512-D5B5-411E-A2C1-125C924D208B}"/>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9E1E3C23-7FB4-406C-8BF1-548E1CC0B77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نص 3">
            <a:extLst>
              <a:ext uri="{FF2B5EF4-FFF2-40B4-BE49-F238E27FC236}">
                <a16:creationId xmlns:a16="http://schemas.microsoft.com/office/drawing/2014/main" id="{A9DDB0B5-A248-4CC6-95B2-9DCE349441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48140CF9-584F-476A-83BB-52A52D2F01F3}"/>
              </a:ext>
            </a:extLst>
          </p:cNvPr>
          <p:cNvSpPr>
            <a:spLocks noGrp="1"/>
          </p:cNvSpPr>
          <p:nvPr>
            <p:ph type="dt" sz="half" idx="10"/>
          </p:nvPr>
        </p:nvSpPr>
        <p:spPr/>
        <p:txBody>
          <a:bodyPr/>
          <a:lstStyle/>
          <a:p>
            <a:fld id="{73E46DC1-6C90-4B1A-89D4-1263FF4863E7}" type="datetimeFigureOut">
              <a:rPr lang="ar-SA" smtClean="0"/>
              <a:t>19/02/44</a:t>
            </a:fld>
            <a:endParaRPr lang="ar-SA"/>
          </a:p>
        </p:txBody>
      </p:sp>
      <p:sp>
        <p:nvSpPr>
          <p:cNvPr id="6" name="عنصر نائب للتذييل 5">
            <a:extLst>
              <a:ext uri="{FF2B5EF4-FFF2-40B4-BE49-F238E27FC236}">
                <a16:creationId xmlns:a16="http://schemas.microsoft.com/office/drawing/2014/main" id="{B894225F-CD0F-4B17-873C-F4F7EA31F74C}"/>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91C49B2C-E31F-49B9-9AB1-164AB14598B2}"/>
              </a:ext>
            </a:extLst>
          </p:cNvPr>
          <p:cNvSpPr>
            <a:spLocks noGrp="1"/>
          </p:cNvSpPr>
          <p:nvPr>
            <p:ph type="sldNum" sz="quarter" idx="12"/>
          </p:nvPr>
        </p:nvSpPr>
        <p:spPr/>
        <p:txBody>
          <a:bodyPr/>
          <a:lstStyle/>
          <a:p>
            <a:fld id="{EDD7A941-AB1E-4368-AAD1-D914DAFF4D53}" type="slidenum">
              <a:rPr lang="ar-SA" smtClean="0"/>
              <a:t>‹#›</a:t>
            </a:fld>
            <a:endParaRPr lang="ar-SA"/>
          </a:p>
        </p:txBody>
      </p:sp>
    </p:spTree>
    <p:extLst>
      <p:ext uri="{BB962C8B-B14F-4D97-AF65-F5344CB8AC3E}">
        <p14:creationId xmlns:p14="http://schemas.microsoft.com/office/powerpoint/2010/main" val="32187629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CCBFA3D-09CD-4EF8-9999-3D09ADCBED84}"/>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p>
        </p:txBody>
      </p:sp>
      <p:sp>
        <p:nvSpPr>
          <p:cNvPr id="3" name="عنصر نائب للصورة 2">
            <a:extLst>
              <a:ext uri="{FF2B5EF4-FFF2-40B4-BE49-F238E27FC236}">
                <a16:creationId xmlns:a16="http://schemas.microsoft.com/office/drawing/2014/main" id="{04959C4E-06E1-46C1-AE1F-0C9D039F2C9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a:p>
        </p:txBody>
      </p:sp>
      <p:sp>
        <p:nvSpPr>
          <p:cNvPr id="4" name="عنصر نائب للنص 3">
            <a:extLst>
              <a:ext uri="{FF2B5EF4-FFF2-40B4-BE49-F238E27FC236}">
                <a16:creationId xmlns:a16="http://schemas.microsoft.com/office/drawing/2014/main" id="{4656F27F-6AED-4635-AB8D-904989F76B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83C80337-4042-4335-A7A8-05E7CFE4872F}"/>
              </a:ext>
            </a:extLst>
          </p:cNvPr>
          <p:cNvSpPr>
            <a:spLocks noGrp="1"/>
          </p:cNvSpPr>
          <p:nvPr>
            <p:ph type="dt" sz="half" idx="10"/>
          </p:nvPr>
        </p:nvSpPr>
        <p:spPr/>
        <p:txBody>
          <a:bodyPr/>
          <a:lstStyle/>
          <a:p>
            <a:fld id="{73E46DC1-6C90-4B1A-89D4-1263FF4863E7}" type="datetimeFigureOut">
              <a:rPr lang="ar-SA" smtClean="0"/>
              <a:t>19/02/44</a:t>
            </a:fld>
            <a:endParaRPr lang="ar-SA"/>
          </a:p>
        </p:txBody>
      </p:sp>
      <p:sp>
        <p:nvSpPr>
          <p:cNvPr id="6" name="عنصر نائب للتذييل 5">
            <a:extLst>
              <a:ext uri="{FF2B5EF4-FFF2-40B4-BE49-F238E27FC236}">
                <a16:creationId xmlns:a16="http://schemas.microsoft.com/office/drawing/2014/main" id="{CCF68E6C-E3C4-4641-A017-C75F3A042053}"/>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8E459A24-E4F1-4A03-B5BC-124509C65136}"/>
              </a:ext>
            </a:extLst>
          </p:cNvPr>
          <p:cNvSpPr>
            <a:spLocks noGrp="1"/>
          </p:cNvSpPr>
          <p:nvPr>
            <p:ph type="sldNum" sz="quarter" idx="12"/>
          </p:nvPr>
        </p:nvSpPr>
        <p:spPr/>
        <p:txBody>
          <a:bodyPr/>
          <a:lstStyle/>
          <a:p>
            <a:fld id="{EDD7A941-AB1E-4368-AAD1-D914DAFF4D53}" type="slidenum">
              <a:rPr lang="ar-SA" smtClean="0"/>
              <a:t>‹#›</a:t>
            </a:fld>
            <a:endParaRPr lang="ar-SA"/>
          </a:p>
        </p:txBody>
      </p:sp>
    </p:spTree>
    <p:extLst>
      <p:ext uri="{BB962C8B-B14F-4D97-AF65-F5344CB8AC3E}">
        <p14:creationId xmlns:p14="http://schemas.microsoft.com/office/powerpoint/2010/main" val="15406969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a:extLst>
              <a:ext uri="{FF2B5EF4-FFF2-40B4-BE49-F238E27FC236}">
                <a16:creationId xmlns:a16="http://schemas.microsoft.com/office/drawing/2014/main" id="{E3C40690-BBE8-4E5E-B038-DC800DC3D15A}"/>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D1983950-27CF-4A0B-8329-4360C592C3FE}"/>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DF353348-FB9D-4FD7-AC26-BE95B31806DE}"/>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73E46DC1-6C90-4B1A-89D4-1263FF4863E7}" type="datetimeFigureOut">
              <a:rPr lang="ar-SA" smtClean="0"/>
              <a:t>19/02/44</a:t>
            </a:fld>
            <a:endParaRPr lang="ar-SA"/>
          </a:p>
        </p:txBody>
      </p:sp>
      <p:sp>
        <p:nvSpPr>
          <p:cNvPr id="5" name="عنصر نائب للتذييل 4">
            <a:extLst>
              <a:ext uri="{FF2B5EF4-FFF2-40B4-BE49-F238E27FC236}">
                <a16:creationId xmlns:a16="http://schemas.microsoft.com/office/drawing/2014/main" id="{4671DBC5-F551-435A-96C2-36B022C6257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A"/>
          </a:p>
        </p:txBody>
      </p:sp>
      <p:sp>
        <p:nvSpPr>
          <p:cNvPr id="6" name="عنصر نائب لرقم الشريحة 5">
            <a:extLst>
              <a:ext uri="{FF2B5EF4-FFF2-40B4-BE49-F238E27FC236}">
                <a16:creationId xmlns:a16="http://schemas.microsoft.com/office/drawing/2014/main" id="{8C9EA29A-C0A0-4375-83F0-2044AF354FD6}"/>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EDD7A941-AB1E-4368-AAD1-D914DAFF4D53}" type="slidenum">
              <a:rPr lang="ar-SA" smtClean="0"/>
              <a:t>‹#›</a:t>
            </a:fld>
            <a:endParaRPr lang="ar-SA"/>
          </a:p>
        </p:txBody>
      </p:sp>
    </p:spTree>
    <p:extLst>
      <p:ext uri="{BB962C8B-B14F-4D97-AF65-F5344CB8AC3E}">
        <p14:creationId xmlns:p14="http://schemas.microsoft.com/office/powerpoint/2010/main" val="37556218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2.jp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6.png"/><Relationship Id="rId7"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5.svg"/><Relationship Id="rId5" Type="http://schemas.openxmlformats.org/officeDocument/2006/relationships/image" Target="../media/image4.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tags" Target="../tags/tag12.xml"/><Relationship Id="rId6" Type="http://schemas.microsoft.com/office/2007/relationships/hdphoto" Target="../media/hdphoto7.wdp"/><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2.xml"/><Relationship Id="rId1" Type="http://schemas.openxmlformats.org/officeDocument/2006/relationships/tags" Target="../tags/tag13.xml"/><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22.png"/><Relationship Id="rId12"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tags" Target="../tags/tag15.xml"/><Relationship Id="rId6" Type="http://schemas.microsoft.com/office/2007/relationships/hdphoto" Target="../media/hdphoto7.wdp"/><Relationship Id="rId11" Type="http://schemas.openxmlformats.org/officeDocument/2006/relationships/image" Target="../media/image25.png"/><Relationship Id="rId5" Type="http://schemas.openxmlformats.org/officeDocument/2006/relationships/image" Target="../media/image15.png"/><Relationship Id="rId10" Type="http://schemas.openxmlformats.org/officeDocument/2006/relationships/image" Target="../media/image24.png"/><Relationship Id="rId4" Type="http://schemas.openxmlformats.org/officeDocument/2006/relationships/image" Target="../media/image14.png"/><Relationship Id="rId9" Type="http://schemas.microsoft.com/office/2007/relationships/hdphoto" Target="../media/hdphoto8.wdp"/></Relationships>
</file>

<file path=ppt/slides/_rels/slide15.xml.rels><?xml version="1.0" encoding="UTF-8" standalone="yes"?>
<Relationships xmlns="http://schemas.openxmlformats.org/package/2006/relationships"><Relationship Id="rId8" Type="http://schemas.openxmlformats.org/officeDocument/2006/relationships/image" Target="../media/image31.jpeg"/><Relationship Id="rId13" Type="http://schemas.openxmlformats.org/officeDocument/2006/relationships/image" Target="../media/image23.png"/><Relationship Id="rId3" Type="http://schemas.openxmlformats.org/officeDocument/2006/relationships/image" Target="../media/image22.png"/><Relationship Id="rId7" Type="http://schemas.openxmlformats.org/officeDocument/2006/relationships/image" Target="../media/image30.png"/><Relationship Id="rId12" Type="http://schemas.openxmlformats.org/officeDocument/2006/relationships/image" Target="../media/image35.png"/><Relationship Id="rId17" Type="http://schemas.openxmlformats.org/officeDocument/2006/relationships/image" Target="../media/image26.png"/><Relationship Id="rId2" Type="http://schemas.openxmlformats.org/officeDocument/2006/relationships/slideLayout" Target="../slideLayouts/slideLayout2.xml"/><Relationship Id="rId16" Type="http://schemas.openxmlformats.org/officeDocument/2006/relationships/image" Target="../media/image25.png"/><Relationship Id="rId1" Type="http://schemas.openxmlformats.org/officeDocument/2006/relationships/tags" Target="../tags/tag16.xml"/><Relationship Id="rId6" Type="http://schemas.openxmlformats.org/officeDocument/2006/relationships/image" Target="../media/image29.jpeg"/><Relationship Id="rId11" Type="http://schemas.openxmlformats.org/officeDocument/2006/relationships/image" Target="../media/image34.png"/><Relationship Id="rId5" Type="http://schemas.openxmlformats.org/officeDocument/2006/relationships/image" Target="../media/image28.jpeg"/><Relationship Id="rId15" Type="http://schemas.openxmlformats.org/officeDocument/2006/relationships/image" Target="../media/image24.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 Id="rId14" Type="http://schemas.microsoft.com/office/2007/relationships/hdphoto" Target="../media/hdphoto8.wdp"/></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19.xml"/><Relationship Id="rId6" Type="http://schemas.microsoft.com/office/2007/relationships/hdphoto" Target="../media/hdphoto6.wdp"/><Relationship Id="rId5" Type="http://schemas.openxmlformats.org/officeDocument/2006/relationships/image" Target="../media/image12.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20.xml"/><Relationship Id="rId6" Type="http://schemas.microsoft.com/office/2007/relationships/hdphoto" Target="../media/hdphoto6.wdp"/><Relationship Id="rId5" Type="http://schemas.openxmlformats.org/officeDocument/2006/relationships/image" Target="../media/image12.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2.jp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6.png"/><Relationship Id="rId7"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ags" Target="../tags/tag21.xml"/><Relationship Id="rId6" Type="http://schemas.openxmlformats.org/officeDocument/2006/relationships/image" Target="../media/image5.svg"/><Relationship Id="rId5" Type="http://schemas.openxmlformats.org/officeDocument/2006/relationships/image" Target="../media/image4.png"/><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ags" Target="../tags/tag22.xml"/><Relationship Id="rId4" Type="http://schemas.microsoft.com/office/2007/relationships/hdphoto" Target="../media/hdphoto4.wdp"/></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28.xml"/><Relationship Id="rId5" Type="http://schemas.openxmlformats.org/officeDocument/2006/relationships/image" Target="../media/image40.png"/><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29.xml"/><Relationship Id="rId5" Type="http://schemas.openxmlformats.org/officeDocument/2006/relationships/image" Target="../media/image40.png"/><Relationship Id="rId4" Type="http://schemas.openxmlformats.org/officeDocument/2006/relationships/image" Target="../media/image11.png"/></Relationships>
</file>

<file path=ppt/slides/_rels/slide29.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6.png"/><Relationship Id="rId7"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ags" Target="../tags/tag30.xml"/><Relationship Id="rId6" Type="http://schemas.openxmlformats.org/officeDocument/2006/relationships/image" Target="../media/image5.svg"/><Relationship Id="rId5" Type="http://schemas.openxmlformats.org/officeDocument/2006/relationships/image" Target="../media/image4.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5.sv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2.xml"/><Relationship Id="rId1" Type="http://schemas.openxmlformats.org/officeDocument/2006/relationships/tags" Target="../tags/tag31.xml"/><Relationship Id="rId4" Type="http://schemas.microsoft.com/office/2007/relationships/hdphoto" Target="../media/hdphoto9.wdp"/></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ags" Target="../tags/tag32.xml"/><Relationship Id="rId5" Type="http://schemas.openxmlformats.org/officeDocument/2006/relationships/image" Target="../media/image2.jpg"/><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ags" Target="../tags/tag33.xml"/><Relationship Id="rId5" Type="http://schemas.openxmlformats.org/officeDocument/2006/relationships/image" Target="../media/image2.jpg"/><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34.xml"/><Relationship Id="rId6" Type="http://schemas.microsoft.com/office/2007/relationships/hdphoto" Target="../media/hdphoto6.wdp"/><Relationship Id="rId5" Type="http://schemas.openxmlformats.org/officeDocument/2006/relationships/image" Target="../media/image12.png"/><Relationship Id="rId4" Type="http://schemas.openxmlformats.org/officeDocument/2006/relationships/image" Target="../media/image11.png"/></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35.xml"/><Relationship Id="rId6" Type="http://schemas.microsoft.com/office/2007/relationships/hdphoto" Target="../media/hdphoto6.wdp"/><Relationship Id="rId5" Type="http://schemas.openxmlformats.org/officeDocument/2006/relationships/image" Target="../media/image12.png"/><Relationship Id="rId4" Type="http://schemas.openxmlformats.org/officeDocument/2006/relationships/image" Target="../media/image11.png"/></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36.xml"/><Relationship Id="rId5" Type="http://schemas.openxmlformats.org/officeDocument/2006/relationships/image" Target="../media/image40.png"/><Relationship Id="rId4" Type="http://schemas.openxmlformats.org/officeDocument/2006/relationships/image" Target="../media/image11.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37.xml"/><Relationship Id="rId5" Type="http://schemas.openxmlformats.org/officeDocument/2006/relationships/image" Target="../media/image5.svg"/><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ags" Target="../tags/tag38.xml"/><Relationship Id="rId6" Type="http://schemas.openxmlformats.org/officeDocument/2006/relationships/image" Target="../media/image5.svg"/><Relationship Id="rId5" Type="http://schemas.openxmlformats.org/officeDocument/2006/relationships/image" Target="../media/image4.png"/><Relationship Id="rId4" Type="http://schemas.microsoft.com/office/2007/relationships/hdphoto" Target="../media/hdphoto2.wdp"/></Relationships>
</file>

<file path=ppt/slides/_rels/slide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ags" Target="../tags/tag39.xml"/><Relationship Id="rId4" Type="http://schemas.microsoft.com/office/2007/relationships/hdphoto" Target="../media/hdphoto4.wdp"/></Relationships>
</file>

<file path=ppt/slides/_rels/slide39.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40.xml"/><Relationship Id="rId5" Type="http://schemas.openxmlformats.org/officeDocument/2006/relationships/image" Target="../media/image42.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5.svg"/><Relationship Id="rId5" Type="http://schemas.openxmlformats.org/officeDocument/2006/relationships/image" Target="../media/image4.png"/><Relationship Id="rId4" Type="http://schemas.microsoft.com/office/2007/relationships/hdphoto" Target="../media/hdphoto2.wdp"/></Relationships>
</file>

<file path=ppt/slides/_rels/slide4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3.png"/><Relationship Id="rId7"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41.xml"/><Relationship Id="rId6" Type="http://schemas.openxmlformats.org/officeDocument/2006/relationships/image" Target="../media/image13.png"/><Relationship Id="rId5" Type="http://schemas.openxmlformats.org/officeDocument/2006/relationships/image" Target="../media/image45.png"/><Relationship Id="rId4" Type="http://schemas.openxmlformats.org/officeDocument/2006/relationships/image" Target="../media/image44.png"/><Relationship Id="rId9" Type="http://schemas.microsoft.com/office/2007/relationships/hdphoto" Target="../media/hdphoto7.wdp"/></Relationships>
</file>

<file path=ppt/slides/_rels/slide4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Layout" Target="../slideLayouts/slideLayout2.xml"/><Relationship Id="rId1" Type="http://schemas.openxmlformats.org/officeDocument/2006/relationships/tags" Target="../tags/tag42.xml"/></Relationships>
</file>

<file path=ppt/slides/_rels/slide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43.xml"/></Relationships>
</file>

<file path=ppt/slides/_rels/slide43.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6.png"/><Relationship Id="rId7"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ags" Target="../tags/tag44.xml"/><Relationship Id="rId6" Type="http://schemas.openxmlformats.org/officeDocument/2006/relationships/image" Target="../media/image5.svg"/><Relationship Id="rId5" Type="http://schemas.openxmlformats.org/officeDocument/2006/relationships/image" Target="../media/image4.png"/><Relationship Id="rId4" Type="http://schemas.microsoft.com/office/2007/relationships/hdphoto" Target="../media/hdphoto2.wdp"/></Relationships>
</file>

<file path=ppt/slides/_rels/slide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ags" Target="../tags/tag45.xml"/><Relationship Id="rId4" Type="http://schemas.microsoft.com/office/2007/relationships/hdphoto" Target="../media/hdphoto4.wdp"/></Relationships>
</file>

<file path=ppt/slides/_rels/slide45.xml.rels><?xml version="1.0" encoding="UTF-8" standalone="yes"?>
<Relationships xmlns="http://schemas.openxmlformats.org/package/2006/relationships"><Relationship Id="rId3" Type="http://schemas.openxmlformats.org/officeDocument/2006/relationships/video" Target="../media/media2.mp4"/><Relationship Id="rId2" Type="http://schemas.microsoft.com/office/2007/relationships/media" Target="../media/media2.mp4"/><Relationship Id="rId1" Type="http://schemas.openxmlformats.org/officeDocument/2006/relationships/tags" Target="../tags/tag46.xml"/><Relationship Id="rId5" Type="http://schemas.openxmlformats.org/officeDocument/2006/relationships/image" Target="../media/image47.png"/><Relationship Id="rId4"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Layout" Target="../slideLayouts/slideLayout2.xml"/><Relationship Id="rId1" Type="http://schemas.openxmlformats.org/officeDocument/2006/relationships/tags" Target="../tags/tag47.xml"/></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2.xml"/><Relationship Id="rId1" Type="http://schemas.openxmlformats.org/officeDocument/2006/relationships/tags" Target="../tags/tag48.xml"/><Relationship Id="rId6" Type="http://schemas.openxmlformats.org/officeDocument/2006/relationships/image" Target="../media/image49.png"/><Relationship Id="rId5" Type="http://schemas.openxmlformats.org/officeDocument/2006/relationships/image" Target="../media/image45.png"/><Relationship Id="rId4" Type="http://schemas.openxmlformats.org/officeDocument/2006/relationships/image" Target="../media/image44.png"/></Relationships>
</file>

<file path=ppt/slides/_rels/slide4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2.xml"/><Relationship Id="rId1" Type="http://schemas.openxmlformats.org/officeDocument/2006/relationships/tags" Target="../tags/tag49.xml"/><Relationship Id="rId6" Type="http://schemas.openxmlformats.org/officeDocument/2006/relationships/image" Target="../media/image49.png"/><Relationship Id="rId5" Type="http://schemas.openxmlformats.org/officeDocument/2006/relationships/image" Target="../media/image45.png"/><Relationship Id="rId4" Type="http://schemas.openxmlformats.org/officeDocument/2006/relationships/image" Target="../media/image44.png"/></Relationships>
</file>

<file path=ppt/slides/_rels/slide4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tags" Target="../tags/tag50.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6.xml"/><Relationship Id="rId4" Type="http://schemas.microsoft.com/office/2007/relationships/hdphoto" Target="../media/hdphoto3.wdp"/></Relationships>
</file>

<file path=ppt/slides/_rels/slide5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51.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0.png"/></Relationships>
</file>

<file path=ppt/slides/_rels/slide51.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6.png"/><Relationship Id="rId7"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ags" Target="../tags/tag52.xml"/><Relationship Id="rId6" Type="http://schemas.openxmlformats.org/officeDocument/2006/relationships/image" Target="../media/image5.svg"/><Relationship Id="rId5" Type="http://schemas.openxmlformats.org/officeDocument/2006/relationships/image" Target="../media/image4.png"/><Relationship Id="rId4" Type="http://schemas.microsoft.com/office/2007/relationships/hdphoto" Target="../media/hdphoto2.wdp"/></Relationships>
</file>

<file path=ppt/slides/_rels/slide5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slideLayout" Target="../slideLayouts/slideLayout2.xml"/><Relationship Id="rId1" Type="http://schemas.openxmlformats.org/officeDocument/2006/relationships/tags" Target="../tags/tag53.xml"/><Relationship Id="rId5" Type="http://schemas.microsoft.com/office/2007/relationships/hdphoto" Target="../media/hdphoto4.wdp"/><Relationship Id="rId4" Type="http://schemas.openxmlformats.org/officeDocument/2006/relationships/image" Target="../media/image8.png"/></Relationships>
</file>

<file path=ppt/slides/_rels/slide5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2.xml"/><Relationship Id="rId1" Type="http://schemas.openxmlformats.org/officeDocument/2006/relationships/tags" Target="../tags/tag54.xml"/><Relationship Id="rId6" Type="http://schemas.openxmlformats.org/officeDocument/2006/relationships/image" Target="../media/image54.png"/><Relationship Id="rId5" Type="http://schemas.microsoft.com/office/2007/relationships/hdphoto" Target="../media/hdphoto4.wdp"/><Relationship Id="rId4" Type="http://schemas.openxmlformats.org/officeDocument/2006/relationships/image" Target="../media/image8.png"/></Relationships>
</file>

<file path=ppt/slides/_rels/slide5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slideLayout" Target="../slideLayouts/slideLayout2.xml"/><Relationship Id="rId1" Type="http://schemas.openxmlformats.org/officeDocument/2006/relationships/tags" Target="../tags/tag55.xml"/></Relationships>
</file>

<file path=ppt/slides/_rels/slide5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56.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0.png"/></Relationships>
</file>

<file path=ppt/slides/_rels/slide56.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6.png"/><Relationship Id="rId7"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ags" Target="../tags/tag57.xml"/><Relationship Id="rId6" Type="http://schemas.openxmlformats.org/officeDocument/2006/relationships/image" Target="../media/image5.svg"/><Relationship Id="rId5" Type="http://schemas.openxmlformats.org/officeDocument/2006/relationships/image" Target="../media/image4.png"/><Relationship Id="rId4" Type="http://schemas.microsoft.com/office/2007/relationships/hdphoto" Target="../media/hdphoto2.wdp"/></Relationships>
</file>

<file path=ppt/slides/_rels/slide5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2.xml"/><Relationship Id="rId1" Type="http://schemas.openxmlformats.org/officeDocument/2006/relationships/tags" Target="../tags/tag58.xml"/><Relationship Id="rId4" Type="http://schemas.microsoft.com/office/2007/relationships/hdphoto" Target="../media/hdphoto9.wdp"/></Relationships>
</file>

<file path=ppt/slides/_rels/slide5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2.xml"/><Relationship Id="rId1" Type="http://schemas.openxmlformats.org/officeDocument/2006/relationships/tags" Target="../tags/tag59.xml"/><Relationship Id="rId4" Type="http://schemas.microsoft.com/office/2007/relationships/hdphoto" Target="../media/hdphoto10.wdp"/></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ags" Target="../tags/tag7.xml"/><Relationship Id="rId4" Type="http://schemas.microsoft.com/office/2007/relationships/hdphoto" Target="../media/hdphoto4.wdp"/></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8.xml"/><Relationship Id="rId4" Type="http://schemas.microsoft.com/office/2007/relationships/hdphoto" Target="../media/hdphoto5.wdp"/></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9.xml"/><Relationship Id="rId6" Type="http://schemas.microsoft.com/office/2007/relationships/hdphoto" Target="../media/hdphoto6.wdp"/><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10.xml"/><Relationship Id="rId6" Type="http://schemas.microsoft.com/office/2007/relationships/hdphoto" Target="../media/hdphoto6.wdp"/><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4" descr="الوصف الوظيفي لـ مدير نظم المعلومات - Information System Manager">
            <a:extLst>
              <a:ext uri="{FF2B5EF4-FFF2-40B4-BE49-F238E27FC236}">
                <a16:creationId xmlns:a16="http://schemas.microsoft.com/office/drawing/2014/main" id="{206E54D3-056E-F89B-D407-E571E246FD73}"/>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3699" b="71918" l="8307" r="89617">
                        <a14:foregroundMark x1="76518" y1="55936" x2="76518" y2="55936"/>
                        <a14:foregroundMark x1="76518" y1="55936" x2="78115" y2="43836"/>
                        <a14:foregroundMark x1="78115" y1="43836" x2="73642" y2="34247"/>
                        <a14:foregroundMark x1="73642" y1="34247" x2="27316" y2="31050"/>
                        <a14:foregroundMark x1="27316" y1="31050" x2="21406" y2="40868"/>
                        <a14:foregroundMark x1="21406" y1="40868" x2="19968" y2="52055"/>
                        <a14:foregroundMark x1="19968" y1="52055" x2="16294" y2="61416"/>
                        <a14:foregroundMark x1="16294" y1="61416" x2="25879" y2="65297"/>
                        <a14:foregroundMark x1="25879" y1="65297" x2="78914" y2="61644"/>
                        <a14:foregroundMark x1="78914" y1="61644" x2="76198" y2="55479"/>
                        <a14:foregroundMark x1="76198" y1="55479" x2="76997" y2="55479"/>
                        <a14:foregroundMark x1="86403" y1="61234" x2="83067" y2="53196"/>
                        <a14:foregroundMark x1="88658" y1="66667" x2="86573" y2="61643"/>
                        <a14:foregroundMark x1="83067" y1="53196" x2="85144" y2="42694"/>
                        <a14:foregroundMark x1="85144" y1="42694" x2="80351" y2="30594"/>
                        <a14:foregroundMark x1="80351" y1="30594" x2="74281" y2="28539"/>
                        <a14:foregroundMark x1="74281" y1="28539" x2="57348" y2="32877"/>
                        <a14:foregroundMark x1="57348" y1="32877" x2="19489" y2="25114"/>
                        <a14:foregroundMark x1="19489" y1="25114" x2="14537" y2="50228"/>
                        <a14:foregroundMark x1="14537" y1="50228" x2="15974" y2="72146"/>
                        <a14:foregroundMark x1="11182" y1="62785" x2="14217" y2="70776"/>
                        <a14:foregroundMark x1="14217" y1="70776" x2="28435" y2="72374"/>
                        <a14:foregroundMark x1="28435" y1="72374" x2="56070" y2="69635"/>
                        <a14:foregroundMark x1="56070" y1="69635" x2="90895" y2="71918"/>
                        <a14:foregroundMark x1="90895" y1="71918" x2="84505" y2="66667"/>
                        <a14:foregroundMark x1="84505" y1="66667" x2="8466" y2="63242"/>
                        <a14:foregroundMark x1="8466" y1="63242" x2="12141" y2="63014"/>
                        <a14:foregroundMark x1="13578" y1="35616" x2="13898" y2="26256"/>
                        <a14:foregroundMark x1="13898" y1="26256" x2="21885" y2="23744"/>
                        <a14:foregroundMark x1="21885" y1="23744" x2="25719" y2="16895"/>
                        <a14:foregroundMark x1="25719" y1="16895" x2="30671" y2="23744"/>
                        <a14:foregroundMark x1="30671" y1="23744" x2="32268" y2="29909"/>
                        <a14:foregroundMark x1="32268" y1="29909" x2="34824" y2="32648"/>
                        <a14:foregroundMark x1="34824" y1="32648" x2="32268" y2="23516"/>
                        <a14:foregroundMark x1="32268" y1="23516" x2="28435" y2="17808"/>
                        <a14:foregroundMark x1="28435" y1="17808" x2="22364" y2="15753"/>
                        <a14:foregroundMark x1="22364" y1="15753" x2="20767" y2="22146"/>
                        <a14:foregroundMark x1="20767" y1="22146" x2="22045" y2="26027"/>
                        <a14:foregroundMark x1="83067" y1="27854" x2="80192" y2="20548"/>
                        <a14:foregroundMark x1="80192" y1="20548" x2="78594" y2="20548"/>
                        <a14:foregroundMark x1="88709" y1="44878" x2="89617" y2="35616"/>
                        <a14:foregroundMark x1="89617" y1="35616" x2="90415" y2="42466"/>
                        <a14:foregroundMark x1="90415" y1="42466" x2="90119" y2="45526"/>
                        <a14:foregroundMark x1="89435" y1="45211" x2="89936" y2="31963"/>
                        <a14:foregroundMark x1="89936" y1="31963" x2="85623" y2="24658"/>
                        <a14:foregroundMark x1="85623" y1="24658" x2="77157" y2="22374"/>
                        <a14:foregroundMark x1="77157" y1="22374" x2="67891" y2="23973"/>
                        <a14:foregroundMark x1="67891" y1="23973" x2="62300" y2="27854"/>
                        <a14:foregroundMark x1="62300" y1="27854" x2="51757" y2="25571"/>
                        <a14:foregroundMark x1="51757" y1="25571" x2="45847" y2="20776"/>
                        <a14:foregroundMark x1="45847" y1="20776" x2="28754" y2="15982"/>
                        <a14:foregroundMark x1="28754" y1="15982" x2="23802" y2="16667"/>
                        <a14:foregroundMark x1="23802" y1="16667" x2="32268" y2="15753"/>
                        <a14:foregroundMark x1="32268" y1="15753" x2="72364" y2="22603"/>
                        <a14:foregroundMark x1="72364" y1="22603" x2="79712" y2="21005"/>
                        <a14:foregroundMark x1="13099" y1="35845" x2="12780" y2="27854"/>
                        <a14:foregroundMark x1="12780" y1="27854" x2="16134" y2="22831"/>
                        <a14:foregroundMark x1="16134" y1="22831" x2="27157" y2="14612"/>
                        <a14:foregroundMark x1="27157" y1="14612" x2="28594" y2="16667"/>
                        <a14:foregroundMark x1="28275" y1="16667" x2="23962" y2="13699"/>
                        <a14:foregroundMark x1="23962" y1="13699" x2="22524" y2="15982"/>
                        <a14:foregroundMark x1="11981" y1="38813" x2="11502" y2="28082"/>
                        <a14:foregroundMark x1="11502" y1="28082" x2="15176" y2="22374"/>
                        <a14:foregroundMark x1="15176" y1="22374" x2="17572" y2="22831"/>
                        <a14:backgroundMark x1="89617" y1="58219" x2="89617" y2="58219"/>
                        <a14:backgroundMark x1="88978" y1="60502" x2="88339" y2="51598"/>
                        <a14:backgroundMark x1="88339" y1="51598" x2="91534" y2="45434"/>
                        <a14:backgroundMark x1="91534" y1="45434" x2="92013" y2="42922"/>
                        <a14:backgroundMark x1="90415" y1="45662" x2="88498" y2="53881"/>
                        <a14:backgroundMark x1="88498" y1="53881" x2="89137" y2="61187"/>
                        <a14:backgroundMark x1="89137" y1="61187" x2="90735" y2="44064"/>
                        <a14:backgroundMark x1="90735" y1="44064" x2="91214" y2="43151"/>
                      </a14:backgroundRemoval>
                    </a14:imgEffect>
                  </a14:imgLayer>
                </a14:imgProps>
              </a:ext>
              <a:ext uri="{28A0092B-C50C-407E-A947-70E740481C1C}">
                <a14:useLocalDpi xmlns:a14="http://schemas.microsoft.com/office/drawing/2010/main" val="0"/>
              </a:ext>
            </a:extLst>
          </a:blip>
          <a:srcRect t="14073" b="24253"/>
          <a:stretch/>
        </p:blipFill>
        <p:spPr bwMode="auto">
          <a:xfrm>
            <a:off x="1003566" y="2698952"/>
            <a:ext cx="10184868" cy="439501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4">
            <a:extLst>
              <a:ext uri="{FF2B5EF4-FFF2-40B4-BE49-F238E27FC236}">
                <a16:creationId xmlns:a16="http://schemas.microsoft.com/office/drawing/2014/main" id="{AA70F8D3-78E1-8B8E-9438-63288E90C539}"/>
              </a:ext>
            </a:extLst>
          </p:cNvPr>
          <p:cNvSpPr txBox="1"/>
          <p:nvPr/>
        </p:nvSpPr>
        <p:spPr>
          <a:xfrm>
            <a:off x="3511341" y="771672"/>
            <a:ext cx="5169318" cy="1089529"/>
          </a:xfrm>
          <a:prstGeom prst="rect">
            <a:avLst/>
          </a:prstGeom>
        </p:spPr>
        <p:txBody>
          <a:bodyPr spcFirstLastPara="1" wrap="square" lIns="91425" tIns="91425" rIns="91425" bIns="91425" anchor="ctr" anchorCtr="0">
            <a:noAutofit/>
          </a:bodyPr>
          <a:lstStyle>
            <a:defPPr>
              <a:defRPr lang="en-US"/>
            </a:defPPr>
            <a:lvl1pPr algn="ctr" defTabSz="914423" rtl="1">
              <a:lnSpc>
                <a:spcPct val="90000"/>
              </a:lnSpc>
              <a:spcBef>
                <a:spcPts val="0"/>
              </a:spcBef>
              <a:buNone/>
              <a:defRPr sz="5400">
                <a:effectLst>
                  <a:outerShdw blurRad="38100" dist="38100" dir="2700000" algn="tl">
                    <a:srgbClr val="000000">
                      <a:alpha val="43137"/>
                    </a:srgbClr>
                  </a:outerShdw>
                </a:effectLst>
                <a:latin typeface="Aref Ruqaa"/>
                <a:ea typeface="+mj-ea"/>
                <a:cs typeface="Aref Ruqaa"/>
              </a:defRPr>
            </a:lvl1pPr>
            <a:lvl2pPr rtl="1" fontAlgn="base">
              <a:spcBef>
                <a:spcPct val="0"/>
              </a:spcBef>
              <a:spcAft>
                <a:spcPct val="0"/>
              </a:spcAft>
              <a:defRPr sz="3200">
                <a:solidFill>
                  <a:schemeClr val="bg1"/>
                </a:solidFill>
                <a:latin typeface="Verdana" panose="020B0604030504040204" pitchFamily="34" charset="0"/>
              </a:defRPr>
            </a:lvl2pPr>
            <a:lvl3pPr rtl="1" fontAlgn="base">
              <a:spcBef>
                <a:spcPct val="0"/>
              </a:spcBef>
              <a:spcAft>
                <a:spcPct val="0"/>
              </a:spcAft>
              <a:defRPr sz="3200">
                <a:solidFill>
                  <a:schemeClr val="bg1"/>
                </a:solidFill>
                <a:latin typeface="Verdana" panose="020B0604030504040204" pitchFamily="34" charset="0"/>
              </a:defRPr>
            </a:lvl3pPr>
            <a:lvl4pPr rtl="1" fontAlgn="base">
              <a:spcBef>
                <a:spcPct val="0"/>
              </a:spcBef>
              <a:spcAft>
                <a:spcPct val="0"/>
              </a:spcAft>
              <a:defRPr sz="3200">
                <a:solidFill>
                  <a:schemeClr val="bg1"/>
                </a:solidFill>
                <a:latin typeface="Verdana" panose="020B0604030504040204" pitchFamily="34" charset="0"/>
              </a:defRPr>
            </a:lvl4pPr>
            <a:lvl5pPr rtl="1" fontAlgn="base">
              <a:spcBef>
                <a:spcPct val="0"/>
              </a:spcBef>
              <a:spcAft>
                <a:spcPct val="0"/>
              </a:spcAft>
              <a:defRPr sz="3200">
                <a:solidFill>
                  <a:schemeClr val="bg1"/>
                </a:solidFill>
                <a:latin typeface="Verdana" panose="020B0604030504040204" pitchFamily="34" charset="0"/>
              </a:defRPr>
            </a:lvl5pPr>
            <a:lvl6pPr marL="457200" rtl="1" fontAlgn="base">
              <a:spcBef>
                <a:spcPct val="0"/>
              </a:spcBef>
              <a:spcAft>
                <a:spcPct val="0"/>
              </a:spcAft>
              <a:defRPr sz="3200">
                <a:solidFill>
                  <a:schemeClr val="bg1"/>
                </a:solidFill>
                <a:latin typeface="Verdana" panose="020B0604030504040204" pitchFamily="34" charset="0"/>
              </a:defRPr>
            </a:lvl6pPr>
            <a:lvl7pPr marL="914400" rtl="1" fontAlgn="base">
              <a:spcBef>
                <a:spcPct val="0"/>
              </a:spcBef>
              <a:spcAft>
                <a:spcPct val="0"/>
              </a:spcAft>
              <a:defRPr sz="3200">
                <a:solidFill>
                  <a:schemeClr val="bg1"/>
                </a:solidFill>
                <a:latin typeface="Verdana" panose="020B0604030504040204" pitchFamily="34" charset="0"/>
              </a:defRPr>
            </a:lvl7pPr>
            <a:lvl8pPr marL="1371600" rtl="1" fontAlgn="base">
              <a:spcBef>
                <a:spcPct val="0"/>
              </a:spcBef>
              <a:spcAft>
                <a:spcPct val="0"/>
              </a:spcAft>
              <a:defRPr sz="3200">
                <a:solidFill>
                  <a:schemeClr val="bg1"/>
                </a:solidFill>
                <a:latin typeface="Verdana" panose="020B0604030504040204" pitchFamily="34" charset="0"/>
              </a:defRPr>
            </a:lvl8pPr>
            <a:lvl9pPr marL="1828800" rtl="1" fontAlgn="base">
              <a:spcBef>
                <a:spcPct val="0"/>
              </a:spcBef>
              <a:spcAft>
                <a:spcPct val="0"/>
              </a:spcAft>
              <a:defRPr sz="3200">
                <a:solidFill>
                  <a:schemeClr val="bg1"/>
                </a:solidFill>
                <a:latin typeface="Verdana" panose="020B0604030504040204" pitchFamily="34" charset="0"/>
              </a:defRPr>
            </a:lvl9pPr>
          </a:lstStyle>
          <a:p>
            <a:r>
              <a:rPr lang="ar-SA" sz="9600" dirty="0"/>
              <a:t>تقنية رقمية 2-1</a:t>
            </a:r>
            <a:endParaRPr lang="en-US" sz="9600" dirty="0"/>
          </a:p>
        </p:txBody>
      </p:sp>
      <p:sp>
        <p:nvSpPr>
          <p:cNvPr id="9" name="Rectangle 2">
            <a:extLst>
              <a:ext uri="{FF2B5EF4-FFF2-40B4-BE49-F238E27FC236}">
                <a16:creationId xmlns:a16="http://schemas.microsoft.com/office/drawing/2014/main" id="{1EDBA0E8-1B4D-ABB0-CC2B-655843575ABA}"/>
              </a:ext>
            </a:extLst>
          </p:cNvPr>
          <p:cNvSpPr txBox="1">
            <a:spLocks noChangeArrowheads="1"/>
          </p:cNvSpPr>
          <p:nvPr/>
        </p:nvSpPr>
        <p:spPr bwMode="gray">
          <a:xfrm>
            <a:off x="3869077" y="2367222"/>
            <a:ext cx="4453846" cy="561856"/>
          </a:xfrm>
          <a:prstGeom prst="rect">
            <a:avLst/>
          </a:prstGeom>
        </p:spPr>
        <p:txBody>
          <a:bodyPr spcFirstLastPara="1" wrap="square" lIns="91425" tIns="91425" rIns="91425" bIns="91425" anchor="ctr" anchorCtr="0">
            <a:noAutofit/>
          </a:bodyPr>
          <a:lstStyle>
            <a:defPPr>
              <a:defRPr lang="en-US"/>
            </a:defPPr>
            <a:lvl1pPr algn="ctr" defTabSz="914423" rtl="1">
              <a:lnSpc>
                <a:spcPct val="90000"/>
              </a:lnSpc>
              <a:spcBef>
                <a:spcPts val="0"/>
              </a:spcBef>
              <a:buNone/>
              <a:defRPr sz="7200">
                <a:solidFill>
                  <a:schemeClr val="bg1"/>
                </a:solidFill>
                <a:effectLst>
                  <a:outerShdw blurRad="38100" dist="38100" dir="2700000" algn="tl">
                    <a:srgbClr val="000000">
                      <a:alpha val="43137"/>
                    </a:srgbClr>
                  </a:outerShdw>
                </a:effectLst>
                <a:latin typeface="Aref Ruqaa" panose="02000503000000000000" pitchFamily="2" charset="-78"/>
                <a:ea typeface="+mj-ea"/>
                <a:cs typeface="Aref Ruqaa" panose="02000503000000000000" pitchFamily="2" charset="-78"/>
              </a:defRPr>
            </a:lvl1pPr>
            <a:lvl2pPr rtl="1" fontAlgn="base">
              <a:spcBef>
                <a:spcPct val="0"/>
              </a:spcBef>
              <a:spcAft>
                <a:spcPct val="0"/>
              </a:spcAft>
              <a:defRPr sz="3200">
                <a:solidFill>
                  <a:schemeClr val="bg1"/>
                </a:solidFill>
                <a:latin typeface="Verdana" panose="020B0604030504040204" pitchFamily="34" charset="0"/>
              </a:defRPr>
            </a:lvl2pPr>
            <a:lvl3pPr rtl="1" fontAlgn="base">
              <a:spcBef>
                <a:spcPct val="0"/>
              </a:spcBef>
              <a:spcAft>
                <a:spcPct val="0"/>
              </a:spcAft>
              <a:defRPr sz="3200">
                <a:solidFill>
                  <a:schemeClr val="bg1"/>
                </a:solidFill>
                <a:latin typeface="Verdana" panose="020B0604030504040204" pitchFamily="34" charset="0"/>
              </a:defRPr>
            </a:lvl3pPr>
            <a:lvl4pPr rtl="1" fontAlgn="base">
              <a:spcBef>
                <a:spcPct val="0"/>
              </a:spcBef>
              <a:spcAft>
                <a:spcPct val="0"/>
              </a:spcAft>
              <a:defRPr sz="3200">
                <a:solidFill>
                  <a:schemeClr val="bg1"/>
                </a:solidFill>
                <a:latin typeface="Verdana" panose="020B0604030504040204" pitchFamily="34" charset="0"/>
              </a:defRPr>
            </a:lvl4pPr>
            <a:lvl5pPr rtl="1" fontAlgn="base">
              <a:spcBef>
                <a:spcPct val="0"/>
              </a:spcBef>
              <a:spcAft>
                <a:spcPct val="0"/>
              </a:spcAft>
              <a:defRPr sz="3200">
                <a:solidFill>
                  <a:schemeClr val="bg1"/>
                </a:solidFill>
                <a:latin typeface="Verdana" panose="020B0604030504040204" pitchFamily="34" charset="0"/>
              </a:defRPr>
            </a:lvl5pPr>
            <a:lvl6pPr marL="457200" rtl="1" fontAlgn="base">
              <a:spcBef>
                <a:spcPct val="0"/>
              </a:spcBef>
              <a:spcAft>
                <a:spcPct val="0"/>
              </a:spcAft>
              <a:defRPr sz="3200">
                <a:solidFill>
                  <a:schemeClr val="bg1"/>
                </a:solidFill>
                <a:latin typeface="Verdana" panose="020B0604030504040204" pitchFamily="34" charset="0"/>
              </a:defRPr>
            </a:lvl6pPr>
            <a:lvl7pPr marL="914400" rtl="1" fontAlgn="base">
              <a:spcBef>
                <a:spcPct val="0"/>
              </a:spcBef>
              <a:spcAft>
                <a:spcPct val="0"/>
              </a:spcAft>
              <a:defRPr sz="3200">
                <a:solidFill>
                  <a:schemeClr val="bg1"/>
                </a:solidFill>
                <a:latin typeface="Verdana" panose="020B0604030504040204" pitchFamily="34" charset="0"/>
              </a:defRPr>
            </a:lvl7pPr>
            <a:lvl8pPr marL="1371600" rtl="1" fontAlgn="base">
              <a:spcBef>
                <a:spcPct val="0"/>
              </a:spcBef>
              <a:spcAft>
                <a:spcPct val="0"/>
              </a:spcAft>
              <a:defRPr sz="3200">
                <a:solidFill>
                  <a:schemeClr val="bg1"/>
                </a:solidFill>
                <a:latin typeface="Verdana" panose="020B0604030504040204" pitchFamily="34" charset="0"/>
              </a:defRPr>
            </a:lvl8pPr>
            <a:lvl9pPr marL="1828800" rtl="1" fontAlgn="base">
              <a:spcBef>
                <a:spcPct val="0"/>
              </a:spcBef>
              <a:spcAft>
                <a:spcPct val="0"/>
              </a:spcAft>
              <a:defRPr sz="3200">
                <a:solidFill>
                  <a:schemeClr val="bg1"/>
                </a:solidFill>
                <a:latin typeface="Verdana" panose="020B0604030504040204" pitchFamily="34" charset="0"/>
              </a:defRPr>
            </a:lvl9pPr>
          </a:lstStyle>
          <a:p>
            <a:r>
              <a:rPr lang="ar-SA" altLang="ar-SA" sz="4400" dirty="0">
                <a:solidFill>
                  <a:srgbClr val="FFC000"/>
                </a:solidFill>
                <a:latin typeface="Aref Ruqaa"/>
                <a:cs typeface="+mn-cs"/>
              </a:rPr>
              <a:t>أ. اريج العنزي</a:t>
            </a:r>
            <a:endParaRPr lang="en-US" altLang="ar-SA" sz="4400" dirty="0">
              <a:solidFill>
                <a:srgbClr val="FFC000"/>
              </a:solidFill>
              <a:latin typeface="Aref Ruqaa"/>
              <a:cs typeface="+mn-cs"/>
            </a:endParaRPr>
          </a:p>
        </p:txBody>
      </p:sp>
      <p:pic>
        <p:nvPicPr>
          <p:cNvPr id="11" name="صورة 10" descr="صورة تحتوي على نص&#10;&#10;تم إنشاء الوصف تلقائياً">
            <a:extLst>
              <a:ext uri="{FF2B5EF4-FFF2-40B4-BE49-F238E27FC236}">
                <a16:creationId xmlns:a16="http://schemas.microsoft.com/office/drawing/2014/main" id="{1D4291C5-B7C1-95F3-F53D-9D268D7DA0A5}"/>
              </a:ext>
            </a:extLst>
          </p:cNvPr>
          <p:cNvPicPr>
            <a:picLocks noChangeAspect="1"/>
          </p:cNvPicPr>
          <p:nvPr/>
        </p:nvPicPr>
        <p:blipFill rotWithShape="1">
          <a:blip r:embed="rId5">
            <a:extLst>
              <a:ext uri="{28A0092B-C50C-407E-A947-70E740481C1C}">
                <a14:useLocalDpi xmlns:a14="http://schemas.microsoft.com/office/drawing/2010/main" val="0"/>
              </a:ext>
            </a:extLst>
          </a:blip>
          <a:srcRect l="8975" t="33514" r="5720" b="35802"/>
          <a:stretch/>
        </p:blipFill>
        <p:spPr>
          <a:xfrm>
            <a:off x="10023989" y="0"/>
            <a:ext cx="2168011" cy="1556954"/>
          </a:xfrm>
          <a:prstGeom prst="rect">
            <a:avLst/>
          </a:prstGeom>
        </p:spPr>
      </p:pic>
      <p:pic>
        <p:nvPicPr>
          <p:cNvPr id="13" name="صورة 12" descr="صورة تحتوي على نص&#10;&#10;تم إنشاء الوصف تلقائياً">
            <a:extLst>
              <a:ext uri="{FF2B5EF4-FFF2-40B4-BE49-F238E27FC236}">
                <a16:creationId xmlns:a16="http://schemas.microsoft.com/office/drawing/2014/main" id="{31AACA38-E9C7-45F2-A848-BDD291A5A66A}"/>
              </a:ext>
            </a:extLst>
          </p:cNvPr>
          <p:cNvPicPr>
            <a:picLocks noChangeAspect="1"/>
          </p:cNvPicPr>
          <p:nvPr/>
        </p:nvPicPr>
        <p:blipFill rotWithShape="1">
          <a:blip r:embed="rId5">
            <a:extLst>
              <a:ext uri="{28A0092B-C50C-407E-A947-70E740481C1C}">
                <a14:useLocalDpi xmlns:a14="http://schemas.microsoft.com/office/drawing/2010/main" val="0"/>
              </a:ext>
            </a:extLst>
          </a:blip>
          <a:srcRect l="8975" t="33514" r="5720" b="35802"/>
          <a:stretch/>
        </p:blipFill>
        <p:spPr>
          <a:xfrm>
            <a:off x="0" y="0"/>
            <a:ext cx="2168011" cy="1556954"/>
          </a:xfrm>
          <a:prstGeom prst="rect">
            <a:avLst/>
          </a:prstGeom>
        </p:spPr>
      </p:pic>
    </p:spTree>
    <p:custDataLst>
      <p:tags r:id="rId1"/>
    </p:custDataLst>
    <p:extLst>
      <p:ext uri="{BB962C8B-B14F-4D97-AF65-F5344CB8AC3E}">
        <p14:creationId xmlns:p14="http://schemas.microsoft.com/office/powerpoint/2010/main" val="3813656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زوايا مستديرة 3">
            <a:extLst>
              <a:ext uri="{FF2B5EF4-FFF2-40B4-BE49-F238E27FC236}">
                <a16:creationId xmlns:a16="http://schemas.microsoft.com/office/drawing/2014/main" id="{71A8FFD0-404D-F3DF-6178-8F553879DAFD}"/>
              </a:ext>
            </a:extLst>
          </p:cNvPr>
          <p:cNvSpPr/>
          <p:nvPr/>
        </p:nvSpPr>
        <p:spPr>
          <a:xfrm>
            <a:off x="251441" y="147143"/>
            <a:ext cx="11826260" cy="913308"/>
          </a:xfrm>
          <a:prstGeom prst="roundRect">
            <a:avLst/>
          </a:prstGeom>
          <a:solidFill>
            <a:srgbClr val="F9A82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600"/>
          </a:p>
        </p:txBody>
      </p:sp>
      <p:sp>
        <p:nvSpPr>
          <p:cNvPr id="5" name="عنصر نائب للمحتوى 2">
            <a:extLst>
              <a:ext uri="{FF2B5EF4-FFF2-40B4-BE49-F238E27FC236}">
                <a16:creationId xmlns:a16="http://schemas.microsoft.com/office/drawing/2014/main" id="{C352454B-9B83-BC0C-D95C-D0444979D8DE}"/>
              </a:ext>
            </a:extLst>
          </p:cNvPr>
          <p:cNvSpPr txBox="1">
            <a:spLocks/>
          </p:cNvSpPr>
          <p:nvPr/>
        </p:nvSpPr>
        <p:spPr>
          <a:xfrm>
            <a:off x="380996" y="3392247"/>
            <a:ext cx="10515600" cy="481925"/>
          </a:xfrm>
          <a:prstGeom prst="rect">
            <a:avLst/>
          </a:prstGeom>
        </p:spPr>
        <p:txBody>
          <a:bodyPr vert="horz" lIns="91440" tIns="45720" rIns="91440" bIns="45720" rtlCol="1">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ar-SA" dirty="0"/>
              <a:t>معرفة أنواع مخططات التنبؤ و مزاياها</a:t>
            </a:r>
          </a:p>
        </p:txBody>
      </p:sp>
      <p:sp>
        <p:nvSpPr>
          <p:cNvPr id="6" name="عنصر نائب للمحتوى 2">
            <a:extLst>
              <a:ext uri="{FF2B5EF4-FFF2-40B4-BE49-F238E27FC236}">
                <a16:creationId xmlns:a16="http://schemas.microsoft.com/office/drawing/2014/main" id="{7C07C1BC-A6B5-A461-CC3F-640541E05940}"/>
              </a:ext>
            </a:extLst>
          </p:cNvPr>
          <p:cNvSpPr txBox="1">
            <a:spLocks/>
          </p:cNvSpPr>
          <p:nvPr/>
        </p:nvSpPr>
        <p:spPr>
          <a:xfrm>
            <a:off x="400046" y="5164068"/>
            <a:ext cx="10515600" cy="481925"/>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ar-SA" dirty="0"/>
              <a:t>معرفة فاصل الثقة و الانحدار الخطي</a:t>
            </a:r>
          </a:p>
        </p:txBody>
      </p:sp>
      <p:sp>
        <p:nvSpPr>
          <p:cNvPr id="7" name="مخطط انسيابي: معالجة متعاقبة 6">
            <a:extLst>
              <a:ext uri="{FF2B5EF4-FFF2-40B4-BE49-F238E27FC236}">
                <a16:creationId xmlns:a16="http://schemas.microsoft.com/office/drawing/2014/main" id="{844EC025-5175-D7B5-98D4-8BC8ABB58FFE}"/>
              </a:ext>
            </a:extLst>
          </p:cNvPr>
          <p:cNvSpPr/>
          <p:nvPr/>
        </p:nvSpPr>
        <p:spPr>
          <a:xfrm>
            <a:off x="11156187" y="1880015"/>
            <a:ext cx="621468" cy="481925"/>
          </a:xfrm>
          <a:prstGeom prst="flowChartAlternateProcess">
            <a:avLst/>
          </a:prstGeom>
          <a:solidFill>
            <a:srgbClr val="F9A826"/>
          </a:solidFill>
          <a:ln>
            <a:solidFill>
              <a:srgbClr val="F9A826"/>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b="1" dirty="0">
                <a:solidFill>
                  <a:schemeClr val="bg1"/>
                </a:solidFill>
              </a:rPr>
              <a:t>1</a:t>
            </a:r>
          </a:p>
        </p:txBody>
      </p:sp>
      <p:sp>
        <p:nvSpPr>
          <p:cNvPr id="8" name="مخطط انسيابي: معالجة متعاقبة 7">
            <a:extLst>
              <a:ext uri="{FF2B5EF4-FFF2-40B4-BE49-F238E27FC236}">
                <a16:creationId xmlns:a16="http://schemas.microsoft.com/office/drawing/2014/main" id="{23C8EA84-E338-DAA9-3C9B-E6976FCDE92E}"/>
              </a:ext>
            </a:extLst>
          </p:cNvPr>
          <p:cNvSpPr/>
          <p:nvPr/>
        </p:nvSpPr>
        <p:spPr>
          <a:xfrm>
            <a:off x="11156187" y="3504830"/>
            <a:ext cx="621468" cy="481925"/>
          </a:xfrm>
          <a:prstGeom prst="flowChartAlternateProcess">
            <a:avLst/>
          </a:prstGeom>
          <a:solidFill>
            <a:srgbClr val="F9A826"/>
          </a:solidFill>
          <a:ln>
            <a:solidFill>
              <a:srgbClr val="F9A826"/>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b="1" dirty="0">
                <a:solidFill>
                  <a:schemeClr val="bg1"/>
                </a:solidFill>
              </a:rPr>
              <a:t>2</a:t>
            </a:r>
          </a:p>
        </p:txBody>
      </p:sp>
      <p:sp>
        <p:nvSpPr>
          <p:cNvPr id="9" name="مخطط انسيابي: معالجة متعاقبة 8">
            <a:extLst>
              <a:ext uri="{FF2B5EF4-FFF2-40B4-BE49-F238E27FC236}">
                <a16:creationId xmlns:a16="http://schemas.microsoft.com/office/drawing/2014/main" id="{EE74666F-487A-D686-9656-9E0B420C3CEC}"/>
              </a:ext>
            </a:extLst>
          </p:cNvPr>
          <p:cNvSpPr/>
          <p:nvPr/>
        </p:nvSpPr>
        <p:spPr>
          <a:xfrm>
            <a:off x="11165712" y="5154564"/>
            <a:ext cx="621468" cy="481925"/>
          </a:xfrm>
          <a:prstGeom prst="flowChartAlternateProcess">
            <a:avLst/>
          </a:prstGeom>
          <a:solidFill>
            <a:srgbClr val="F9A826"/>
          </a:solidFill>
          <a:ln>
            <a:solidFill>
              <a:srgbClr val="F9A826"/>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b="1" dirty="0">
                <a:solidFill>
                  <a:schemeClr val="bg1"/>
                </a:solidFill>
              </a:rPr>
              <a:t>3</a:t>
            </a:r>
          </a:p>
        </p:txBody>
      </p:sp>
      <p:pic>
        <p:nvPicPr>
          <p:cNvPr id="10" name="صورة 9">
            <a:extLst>
              <a:ext uri="{FF2B5EF4-FFF2-40B4-BE49-F238E27FC236}">
                <a16:creationId xmlns:a16="http://schemas.microsoft.com/office/drawing/2014/main" id="{0419B15E-CC62-AAED-269C-BF88EB6E44E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84" b="89976" l="9084" r="89139">
                        <a14:foregroundMark x1="84005" y1="59054" x2="84005" y2="59054"/>
                        <a14:foregroundMark x1="86335" y1="58569" x2="81240" y2="63824"/>
                        <a14:foregroundMark x1="88231" y1="38561" x2="78160" y2="19685"/>
                        <a14:foregroundMark x1="78160" y1="19685" x2="64929" y2="16168"/>
                        <a14:foregroundMark x1="64929" y1="16168" x2="64929" y2="16168"/>
                        <a14:foregroundMark x1="59795" y1="39976" x2="59795" y2="39976"/>
                        <a14:foregroundMark x1="89139" y1="57639" x2="89139" y2="57639"/>
                        <a14:foregroundMark x1="19313" y1="46645" x2="19313" y2="46645"/>
                        <a14:foregroundMark x1="17891" y1="45715" x2="17891" y2="45715"/>
                        <a14:foregroundMark x1="17891" y1="49515" x2="17891" y2="49515"/>
                        <a14:foregroundMark x1="34202" y1="47130" x2="34202" y2="47130"/>
                        <a14:foregroundMark x1="13231" y1="48100" x2="13231" y2="48100"/>
                        <a14:foregroundMark x1="9992" y1="47615" x2="9992" y2="47615"/>
                      </a14:backgroundRemoval>
                    </a14:imgEffect>
                  </a14:imgLayer>
                </a14:imgProps>
              </a:ext>
              <a:ext uri="{28A0092B-C50C-407E-A947-70E740481C1C}">
                <a14:useLocalDpi xmlns:a14="http://schemas.microsoft.com/office/drawing/2010/main" val="0"/>
              </a:ext>
            </a:extLst>
          </a:blip>
          <a:srcRect r="8995"/>
          <a:stretch/>
        </p:blipFill>
        <p:spPr>
          <a:xfrm>
            <a:off x="-513079" y="2154090"/>
            <a:ext cx="4856479" cy="5213797"/>
          </a:xfrm>
          <a:prstGeom prst="rect">
            <a:avLst/>
          </a:prstGeom>
        </p:spPr>
      </p:pic>
      <p:sp>
        <p:nvSpPr>
          <p:cNvPr id="11" name="مربع نص 10">
            <a:extLst>
              <a:ext uri="{FF2B5EF4-FFF2-40B4-BE49-F238E27FC236}">
                <a16:creationId xmlns:a16="http://schemas.microsoft.com/office/drawing/2014/main" id="{9567DC3F-829D-3B02-4EDD-C8DEDAD44DA7}"/>
              </a:ext>
            </a:extLst>
          </p:cNvPr>
          <p:cNvSpPr txBox="1"/>
          <p:nvPr/>
        </p:nvSpPr>
        <p:spPr>
          <a:xfrm>
            <a:off x="817197" y="227178"/>
            <a:ext cx="10639035" cy="769441"/>
          </a:xfrm>
          <a:prstGeom prst="rect">
            <a:avLst/>
          </a:prstGeom>
          <a:noFill/>
        </p:spPr>
        <p:txBody>
          <a:bodyPr wrap="square" rtlCol="1">
            <a:spAutoFit/>
          </a:bodyPr>
          <a:lstStyle/>
          <a:p>
            <a:pPr algn="ctr"/>
            <a:r>
              <a:rPr lang="ar-SA" sz="4400" b="1" dirty="0">
                <a:solidFill>
                  <a:schemeClr val="bg1"/>
                </a:solidFill>
                <a:latin typeface="JF Flat" panose="02000500000000000000" pitchFamily="2" charset="-78"/>
                <a:cs typeface="JF Flat" panose="02000500000000000000" pitchFamily="2" charset="-78"/>
              </a:rPr>
              <a:t>أهداف الدرس</a:t>
            </a:r>
          </a:p>
        </p:txBody>
      </p:sp>
      <p:pic>
        <p:nvPicPr>
          <p:cNvPr id="12" name="رسم 11" descr="نقطة الهدف مع تعبئة خالصة">
            <a:extLst>
              <a:ext uri="{FF2B5EF4-FFF2-40B4-BE49-F238E27FC236}">
                <a16:creationId xmlns:a16="http://schemas.microsoft.com/office/drawing/2014/main" id="{7B1DA6CA-E4EA-C4EB-D44E-BF4BA21B7DD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135034" y="144163"/>
            <a:ext cx="914400" cy="914400"/>
          </a:xfrm>
          <a:prstGeom prst="rect">
            <a:avLst/>
          </a:prstGeom>
        </p:spPr>
      </p:pic>
      <p:pic>
        <p:nvPicPr>
          <p:cNvPr id="13" name="رسم 12" descr="نقطة الهدف مع تعبئة خالصة">
            <a:extLst>
              <a:ext uri="{FF2B5EF4-FFF2-40B4-BE49-F238E27FC236}">
                <a16:creationId xmlns:a16="http://schemas.microsoft.com/office/drawing/2014/main" id="{312CEC7F-6ECB-C3FD-26E4-475D7F0A7D2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33066" y="149299"/>
            <a:ext cx="914400" cy="914400"/>
          </a:xfrm>
          <a:prstGeom prst="rect">
            <a:avLst/>
          </a:prstGeom>
        </p:spPr>
      </p:pic>
      <p:sp>
        <p:nvSpPr>
          <p:cNvPr id="14" name="عنصر نائب للمحتوى 2">
            <a:extLst>
              <a:ext uri="{FF2B5EF4-FFF2-40B4-BE49-F238E27FC236}">
                <a16:creationId xmlns:a16="http://schemas.microsoft.com/office/drawing/2014/main" id="{58B0CBAC-D66D-64A4-5B3F-CA2B1C8D3133}"/>
              </a:ext>
            </a:extLst>
          </p:cNvPr>
          <p:cNvSpPr txBox="1">
            <a:spLocks/>
          </p:cNvSpPr>
          <p:nvPr/>
        </p:nvSpPr>
        <p:spPr>
          <a:xfrm>
            <a:off x="400046" y="2023055"/>
            <a:ext cx="10515600" cy="481925"/>
          </a:xfrm>
          <a:prstGeom prst="rect">
            <a:avLst/>
          </a:prstGeom>
        </p:spPr>
        <p:txBody>
          <a:bodyPr vert="horz" lIns="91440" tIns="45720" rIns="91440" bIns="45720" rtlCol="1">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ar-SA" dirty="0"/>
              <a:t>معرفة ماهية التنبؤ و التوقع</a:t>
            </a:r>
          </a:p>
        </p:txBody>
      </p:sp>
      <p:pic>
        <p:nvPicPr>
          <p:cNvPr id="15" name="صورة 14" descr="صورة تحتوي على سهم&#10;&#10;تم إنشاء الوصف تلقائياً">
            <a:extLst>
              <a:ext uri="{FF2B5EF4-FFF2-40B4-BE49-F238E27FC236}">
                <a16:creationId xmlns:a16="http://schemas.microsoft.com/office/drawing/2014/main" id="{D06D1B61-82CF-0FE8-A1B9-166AF8ED0829}"/>
              </a:ext>
            </a:extLst>
          </p:cNvPr>
          <p:cNvPicPr>
            <a:picLocks noChangeAspect="1"/>
          </p:cNvPicPr>
          <p:nvPr/>
        </p:nvPicPr>
        <p:blipFill>
          <a:blip r:embed="rId7">
            <a:duotone>
              <a:prstClr val="black"/>
              <a:schemeClr val="accent2">
                <a:tint val="45000"/>
                <a:satMod val="400000"/>
              </a:schemeClr>
            </a:duotone>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tretch>
            <a:fillRect/>
          </a:stretch>
        </p:blipFill>
        <p:spPr>
          <a:xfrm>
            <a:off x="6563870" y="1597187"/>
            <a:ext cx="1402842" cy="1402842"/>
          </a:xfrm>
          <a:prstGeom prst="rect">
            <a:avLst/>
          </a:prstGeom>
        </p:spPr>
      </p:pic>
    </p:spTree>
    <p:custDataLst>
      <p:tags r:id="rId1"/>
    </p:custDataLst>
    <p:extLst>
      <p:ext uri="{BB962C8B-B14F-4D97-AF65-F5344CB8AC3E}">
        <p14:creationId xmlns:p14="http://schemas.microsoft.com/office/powerpoint/2010/main" val="2701905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مستطيل: زوايا مستديرة 32">
            <a:extLst>
              <a:ext uri="{FF2B5EF4-FFF2-40B4-BE49-F238E27FC236}">
                <a16:creationId xmlns:a16="http://schemas.microsoft.com/office/drawing/2014/main" id="{73185B03-26CE-7295-F51E-DE89AA3467DA}"/>
              </a:ext>
            </a:extLst>
          </p:cNvPr>
          <p:cNvSpPr/>
          <p:nvPr/>
        </p:nvSpPr>
        <p:spPr>
          <a:xfrm>
            <a:off x="1" y="3156960"/>
            <a:ext cx="12191999" cy="3735359"/>
          </a:xfrm>
          <a:prstGeom prst="roundRect">
            <a:avLst>
              <a:gd name="adj" fmla="val 0"/>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5" name="مستطيل: زوايا مستديرة 4">
            <a:extLst>
              <a:ext uri="{FF2B5EF4-FFF2-40B4-BE49-F238E27FC236}">
                <a16:creationId xmlns:a16="http://schemas.microsoft.com/office/drawing/2014/main" id="{F6597CB3-1A6B-D117-4A58-FF2647A9515E}"/>
              </a:ext>
            </a:extLst>
          </p:cNvPr>
          <p:cNvSpPr/>
          <p:nvPr/>
        </p:nvSpPr>
        <p:spPr>
          <a:xfrm>
            <a:off x="8657304" y="327343"/>
            <a:ext cx="3168645" cy="716472"/>
          </a:xfrm>
          <a:prstGeom prst="roundRect">
            <a:avLst/>
          </a:prstGeom>
          <a:solidFill>
            <a:srgbClr val="F9A826"/>
          </a:solidFill>
          <a:ln>
            <a:solidFill>
              <a:srgbClr val="F9A826"/>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7" name="مستطيل: زوايا مستديرة 6">
            <a:extLst>
              <a:ext uri="{FF2B5EF4-FFF2-40B4-BE49-F238E27FC236}">
                <a16:creationId xmlns:a16="http://schemas.microsoft.com/office/drawing/2014/main" id="{20BE37D0-A113-A910-2E68-2F1DA0D09E57}"/>
              </a:ext>
            </a:extLst>
          </p:cNvPr>
          <p:cNvSpPr/>
          <p:nvPr/>
        </p:nvSpPr>
        <p:spPr>
          <a:xfrm>
            <a:off x="4648539" y="327343"/>
            <a:ext cx="3168645" cy="716472"/>
          </a:xfrm>
          <a:prstGeom prst="roundRect">
            <a:avLst/>
          </a:prstGeom>
          <a:solidFill>
            <a:srgbClr val="F9A826"/>
          </a:solidFill>
          <a:ln>
            <a:solidFill>
              <a:srgbClr val="F9A826"/>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9" name="مستطيل: زوايا مستديرة 8">
            <a:extLst>
              <a:ext uri="{FF2B5EF4-FFF2-40B4-BE49-F238E27FC236}">
                <a16:creationId xmlns:a16="http://schemas.microsoft.com/office/drawing/2014/main" id="{95D3B3F0-7248-8F08-5DBE-9AF59638888B}"/>
              </a:ext>
            </a:extLst>
          </p:cNvPr>
          <p:cNvSpPr/>
          <p:nvPr/>
        </p:nvSpPr>
        <p:spPr>
          <a:xfrm>
            <a:off x="398455" y="327343"/>
            <a:ext cx="3168645" cy="716472"/>
          </a:xfrm>
          <a:prstGeom prst="roundRect">
            <a:avLst/>
          </a:prstGeom>
          <a:solidFill>
            <a:srgbClr val="F9A826"/>
          </a:solidFill>
          <a:ln>
            <a:solidFill>
              <a:srgbClr val="F9A826"/>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1" name="مستطيل: زوايا مستديرة 10">
            <a:extLst>
              <a:ext uri="{FF2B5EF4-FFF2-40B4-BE49-F238E27FC236}">
                <a16:creationId xmlns:a16="http://schemas.microsoft.com/office/drawing/2014/main" id="{D9FA22D8-473C-FA7A-9EA5-9A6C44112A15}"/>
              </a:ext>
            </a:extLst>
          </p:cNvPr>
          <p:cNvSpPr/>
          <p:nvPr/>
        </p:nvSpPr>
        <p:spPr>
          <a:xfrm>
            <a:off x="11207042" y="383460"/>
            <a:ext cx="548158" cy="57186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3" name="مستطيل: زوايا مستديرة 12">
            <a:extLst>
              <a:ext uri="{FF2B5EF4-FFF2-40B4-BE49-F238E27FC236}">
                <a16:creationId xmlns:a16="http://schemas.microsoft.com/office/drawing/2014/main" id="{12BEB486-831A-2CA8-48B0-7DF008284A8D}"/>
              </a:ext>
            </a:extLst>
          </p:cNvPr>
          <p:cNvSpPr/>
          <p:nvPr/>
        </p:nvSpPr>
        <p:spPr>
          <a:xfrm>
            <a:off x="7189112" y="406373"/>
            <a:ext cx="548158" cy="57186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5" name="مستطيل: زوايا مستديرة 14">
            <a:extLst>
              <a:ext uri="{FF2B5EF4-FFF2-40B4-BE49-F238E27FC236}">
                <a16:creationId xmlns:a16="http://schemas.microsoft.com/office/drawing/2014/main" id="{01C290DD-8A7E-5C0B-C0D9-BB1106854DBC}"/>
              </a:ext>
            </a:extLst>
          </p:cNvPr>
          <p:cNvSpPr/>
          <p:nvPr/>
        </p:nvSpPr>
        <p:spPr>
          <a:xfrm>
            <a:off x="2881089" y="413297"/>
            <a:ext cx="548158" cy="57186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pic>
        <p:nvPicPr>
          <p:cNvPr id="17" name="صورة 16" descr="صورة تحتوي على نص, ساعة حائط, ساعة&#10;&#10;تم إنشاء الوصف تلقائياً">
            <a:extLst>
              <a:ext uri="{FF2B5EF4-FFF2-40B4-BE49-F238E27FC236}">
                <a16:creationId xmlns:a16="http://schemas.microsoft.com/office/drawing/2014/main" id="{244EDB20-E972-7F6E-9244-838A72918872}"/>
              </a:ext>
            </a:extLst>
          </p:cNvPr>
          <p:cNvPicPr>
            <a:picLocks noChangeAspect="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188652" y="400246"/>
            <a:ext cx="512190" cy="629164"/>
          </a:xfrm>
          <a:prstGeom prst="rect">
            <a:avLst/>
          </a:prstGeom>
        </p:spPr>
      </p:pic>
      <p:pic>
        <p:nvPicPr>
          <p:cNvPr id="19" name="صورة 18">
            <a:extLst>
              <a:ext uri="{FF2B5EF4-FFF2-40B4-BE49-F238E27FC236}">
                <a16:creationId xmlns:a16="http://schemas.microsoft.com/office/drawing/2014/main" id="{30A9BF43-88A9-2690-F8B6-486201A4086F}"/>
              </a:ext>
            </a:extLst>
          </p:cNvPr>
          <p:cNvPicPr>
            <a:picLocks noChangeAspect="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1179710" y="300101"/>
            <a:ext cx="622744" cy="722382"/>
          </a:xfrm>
          <a:prstGeom prst="rect">
            <a:avLst/>
          </a:prstGeom>
        </p:spPr>
      </p:pic>
      <p:sp>
        <p:nvSpPr>
          <p:cNvPr id="21" name="عنوان 1">
            <a:extLst>
              <a:ext uri="{FF2B5EF4-FFF2-40B4-BE49-F238E27FC236}">
                <a16:creationId xmlns:a16="http://schemas.microsoft.com/office/drawing/2014/main" id="{8EE95E25-C7B9-FDAC-5C8A-0A51E942704A}"/>
              </a:ext>
            </a:extLst>
          </p:cNvPr>
          <p:cNvSpPr txBox="1">
            <a:spLocks/>
          </p:cNvSpPr>
          <p:nvPr/>
        </p:nvSpPr>
        <p:spPr>
          <a:xfrm>
            <a:off x="8554682" y="25657"/>
            <a:ext cx="2679535" cy="1325563"/>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ar-SA" sz="2400" dirty="0">
                <a:solidFill>
                  <a:schemeClr val="bg1"/>
                </a:solidFill>
              </a:rPr>
              <a:t>استراتيجية قراءة الصور</a:t>
            </a:r>
          </a:p>
        </p:txBody>
      </p:sp>
      <p:sp>
        <p:nvSpPr>
          <p:cNvPr id="23" name="عنوان 1">
            <a:extLst>
              <a:ext uri="{FF2B5EF4-FFF2-40B4-BE49-F238E27FC236}">
                <a16:creationId xmlns:a16="http://schemas.microsoft.com/office/drawing/2014/main" id="{A75BF458-A0E5-C30C-E73D-A52691A0C0E0}"/>
              </a:ext>
            </a:extLst>
          </p:cNvPr>
          <p:cNvSpPr txBox="1">
            <a:spLocks/>
          </p:cNvSpPr>
          <p:nvPr/>
        </p:nvSpPr>
        <p:spPr>
          <a:xfrm>
            <a:off x="4300231" y="40405"/>
            <a:ext cx="2679535" cy="1325563"/>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ar-SA" sz="2400" dirty="0">
                <a:solidFill>
                  <a:schemeClr val="bg1"/>
                </a:solidFill>
              </a:rPr>
              <a:t>دقــــيـــقـــة</a:t>
            </a:r>
          </a:p>
        </p:txBody>
      </p:sp>
      <p:sp>
        <p:nvSpPr>
          <p:cNvPr id="25" name="عنوان 1">
            <a:extLst>
              <a:ext uri="{FF2B5EF4-FFF2-40B4-BE49-F238E27FC236}">
                <a16:creationId xmlns:a16="http://schemas.microsoft.com/office/drawing/2014/main" id="{8E6F2707-B4C5-7214-646A-57861FE421E6}"/>
              </a:ext>
            </a:extLst>
          </p:cNvPr>
          <p:cNvSpPr txBox="1">
            <a:spLocks/>
          </p:cNvSpPr>
          <p:nvPr/>
        </p:nvSpPr>
        <p:spPr>
          <a:xfrm>
            <a:off x="50147" y="57121"/>
            <a:ext cx="2679535" cy="1325563"/>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ar-SA" sz="2400" dirty="0">
                <a:solidFill>
                  <a:schemeClr val="bg1"/>
                </a:solidFill>
              </a:rPr>
              <a:t>جـــمـــاعــــي</a:t>
            </a:r>
          </a:p>
        </p:txBody>
      </p:sp>
      <p:pic>
        <p:nvPicPr>
          <p:cNvPr id="27" name="Picture 4" descr="Team Svg Png Icon Free Download (#288547) - OnlineWebFonts.COM">
            <a:extLst>
              <a:ext uri="{FF2B5EF4-FFF2-40B4-BE49-F238E27FC236}">
                <a16:creationId xmlns:a16="http://schemas.microsoft.com/office/drawing/2014/main" id="{64177F79-0093-2CDC-27EE-C19E4FA14BD0}"/>
              </a:ext>
            </a:extLst>
          </p:cNvPr>
          <p:cNvPicPr>
            <a:picLocks noChangeAspect="1" noChangeArrowheads="1"/>
          </p:cNvPicPr>
          <p:nvPr/>
        </p:nvPicPr>
        <p:blipFill>
          <a:blip r:embed="rId5">
            <a:duotone>
              <a:schemeClr val="accent5">
                <a:shade val="45000"/>
                <a:satMod val="135000"/>
              </a:schemeClr>
              <a:prstClr val="white"/>
            </a:duotone>
            <a:extLst>
              <a:ext uri="{BEBA8EAE-BF5A-486C-A8C5-ECC9F3942E4B}">
                <a14:imgProps xmlns:a14="http://schemas.microsoft.com/office/drawing/2010/main">
                  <a14:imgLayer r:embed="rId6">
                    <a14:imgEffect>
                      <a14:backgroundRemoval t="9976" b="97689" l="9990" r="89602">
                        <a14:foregroundMark x1="49134" y1="70438" x2="49134" y2="70438"/>
                        <a14:foregroundMark x1="66361" y1="56813" x2="37003" y2="81995"/>
                        <a14:foregroundMark x1="37003" y1="81995" x2="62487" y2="63625"/>
                        <a14:foregroundMark x1="62487" y1="63625" x2="24975" y2="86618"/>
                        <a14:foregroundMark x1="24975" y1="86618" x2="64832" y2="79075"/>
                        <a14:foregroundMark x1="64832" y1="79075" x2="54944" y2="39903"/>
                        <a14:foregroundMark x1="54944" y1="39903" x2="31600" y2="86375"/>
                        <a14:foregroundMark x1="31600" y1="86375" x2="31091" y2="94282"/>
                        <a14:foregroundMark x1="38736" y1="89781" x2="71865" y2="81144"/>
                        <a14:foregroundMark x1="71865" y1="81144" x2="54944" y2="81752"/>
                        <a14:foregroundMark x1="54944" y1="81752" x2="69215" y2="94282"/>
                        <a14:foregroundMark x1="57798" y1="93187" x2="77778" y2="94282"/>
                        <a14:foregroundMark x1="46279" y1="93187" x2="50153" y2="97689"/>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2837800" y="375463"/>
            <a:ext cx="682534" cy="571867"/>
          </a:xfrm>
          <a:prstGeom prst="rect">
            <a:avLst/>
          </a:prstGeom>
          <a:noFill/>
        </p:spPr>
      </p:pic>
      <p:grpSp>
        <p:nvGrpSpPr>
          <p:cNvPr id="44" name="مجموعة 43">
            <a:extLst>
              <a:ext uri="{FF2B5EF4-FFF2-40B4-BE49-F238E27FC236}">
                <a16:creationId xmlns:a16="http://schemas.microsoft.com/office/drawing/2014/main" id="{32495BD4-59B0-D7DE-8A99-D6F9EC1CED29}"/>
              </a:ext>
            </a:extLst>
          </p:cNvPr>
          <p:cNvGrpSpPr/>
          <p:nvPr/>
        </p:nvGrpSpPr>
        <p:grpSpPr>
          <a:xfrm>
            <a:off x="7142478" y="3263640"/>
            <a:ext cx="3891389" cy="3533400"/>
            <a:chOff x="7737270" y="3324600"/>
            <a:chExt cx="3296597" cy="2993326"/>
          </a:xfrm>
        </p:grpSpPr>
        <p:sp>
          <p:nvSpPr>
            <p:cNvPr id="35" name="شكل بيضاوي 34">
              <a:extLst>
                <a:ext uri="{FF2B5EF4-FFF2-40B4-BE49-F238E27FC236}">
                  <a16:creationId xmlns:a16="http://schemas.microsoft.com/office/drawing/2014/main" id="{9BE1E597-8E66-B2D4-6944-39854E7288A4}"/>
                </a:ext>
              </a:extLst>
            </p:cNvPr>
            <p:cNvSpPr/>
            <p:nvPr/>
          </p:nvSpPr>
          <p:spPr>
            <a:xfrm>
              <a:off x="7737270" y="3324600"/>
              <a:ext cx="3296597" cy="299332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38" name="Picture 2" descr="كيفية إنشاء مخططات عمودية، ومخططات خطية، ومخططات مساحية في PowerPoint ::  think-cell">
              <a:extLst>
                <a:ext uri="{FF2B5EF4-FFF2-40B4-BE49-F238E27FC236}">
                  <a16:creationId xmlns:a16="http://schemas.microsoft.com/office/drawing/2014/main" id="{92C31E65-0038-8487-1EC2-0AF1D1E001F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76552" y="4013854"/>
              <a:ext cx="2798128" cy="16042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3" name="مجموعة 42">
            <a:extLst>
              <a:ext uri="{FF2B5EF4-FFF2-40B4-BE49-F238E27FC236}">
                <a16:creationId xmlns:a16="http://schemas.microsoft.com/office/drawing/2014/main" id="{F7AC7C6B-336F-E6CB-6E82-ED504B329D67}"/>
              </a:ext>
            </a:extLst>
          </p:cNvPr>
          <p:cNvGrpSpPr/>
          <p:nvPr/>
        </p:nvGrpSpPr>
        <p:grpSpPr>
          <a:xfrm>
            <a:off x="1495696" y="3242188"/>
            <a:ext cx="3891389" cy="3533400"/>
            <a:chOff x="2105728" y="3044068"/>
            <a:chExt cx="3296597" cy="2993326"/>
          </a:xfrm>
        </p:grpSpPr>
        <p:sp>
          <p:nvSpPr>
            <p:cNvPr id="40" name="شكل بيضاوي 39">
              <a:extLst>
                <a:ext uri="{FF2B5EF4-FFF2-40B4-BE49-F238E27FC236}">
                  <a16:creationId xmlns:a16="http://schemas.microsoft.com/office/drawing/2014/main" id="{624ABE01-060D-937E-B464-DA5A59CB1403}"/>
                </a:ext>
              </a:extLst>
            </p:cNvPr>
            <p:cNvSpPr/>
            <p:nvPr/>
          </p:nvSpPr>
          <p:spPr>
            <a:xfrm>
              <a:off x="2105728" y="3044068"/>
              <a:ext cx="3296597" cy="299332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42" name="Picture 2" descr="كيفية إنشاء مخططات عمودية، ومخططات خطية، ومخططات مساحية في PowerPoint ::  think-cell">
              <a:extLst>
                <a:ext uri="{FF2B5EF4-FFF2-40B4-BE49-F238E27FC236}">
                  <a16:creationId xmlns:a16="http://schemas.microsoft.com/office/drawing/2014/main" id="{A4B4F37A-C679-E5C3-38E8-10BB94790B6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83195" y="3780462"/>
              <a:ext cx="2752685" cy="1557350"/>
            </a:xfrm>
            <a:prstGeom prst="rect">
              <a:avLst/>
            </a:prstGeom>
            <a:noFill/>
            <a:extLst>
              <a:ext uri="{909E8E84-426E-40DD-AFC4-6F175D3DCCD1}">
                <a14:hiddenFill xmlns:a14="http://schemas.microsoft.com/office/drawing/2010/main">
                  <a:solidFill>
                    <a:srgbClr val="FFFFFF"/>
                  </a:solidFill>
                </a14:hiddenFill>
              </a:ext>
            </a:extLst>
          </p:spPr>
        </p:pic>
      </p:grpSp>
      <p:sp>
        <p:nvSpPr>
          <p:cNvPr id="45" name="مستطيل 44">
            <a:extLst>
              <a:ext uri="{FF2B5EF4-FFF2-40B4-BE49-F238E27FC236}">
                <a16:creationId xmlns:a16="http://schemas.microsoft.com/office/drawing/2014/main" id="{3B339471-361D-4C6C-8B73-9A627D40C986}"/>
              </a:ext>
            </a:extLst>
          </p:cNvPr>
          <p:cNvSpPr/>
          <p:nvPr/>
        </p:nvSpPr>
        <p:spPr>
          <a:xfrm>
            <a:off x="20739" y="1210117"/>
            <a:ext cx="12145724" cy="1824923"/>
          </a:xfrm>
          <a:prstGeom prst="rect">
            <a:avLst/>
          </a:prstGeom>
        </p:spPr>
        <p:txBody>
          <a:bodyPr wrap="square">
            <a:spAutoFit/>
          </a:bodyPr>
          <a:lstStyle/>
          <a:p>
            <a:pPr algn="ctr" rtl="1">
              <a:lnSpc>
                <a:spcPct val="150000"/>
              </a:lnSpc>
            </a:pPr>
            <a:r>
              <a:rPr lang="ar-SA" sz="4000" dirty="0"/>
              <a:t>من خلال الصور الموجودة أمامك </a:t>
            </a:r>
          </a:p>
          <a:p>
            <a:pPr algn="ctr" rtl="1">
              <a:lnSpc>
                <a:spcPct val="150000"/>
              </a:lnSpc>
            </a:pPr>
            <a:r>
              <a:rPr lang="ar-SA" sz="4000" dirty="0"/>
              <a:t> استنتجي أنواع مخططات التنبؤ؟!</a:t>
            </a:r>
          </a:p>
        </p:txBody>
      </p:sp>
    </p:spTree>
    <p:custDataLst>
      <p:tags r:id="rId1"/>
    </p:custDataLst>
    <p:extLst>
      <p:ext uri="{BB962C8B-B14F-4D97-AF65-F5344CB8AC3E}">
        <p14:creationId xmlns:p14="http://schemas.microsoft.com/office/powerpoint/2010/main" val="3247403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5">
                                            <p:txEl>
                                              <p:pRg st="0" end="0"/>
                                            </p:txEl>
                                          </p:spTgt>
                                        </p:tgtEl>
                                        <p:attrNameLst>
                                          <p:attrName>style.visibility</p:attrName>
                                        </p:attrNameLst>
                                      </p:cBhvr>
                                      <p:to>
                                        <p:strVal val="visible"/>
                                      </p:to>
                                    </p:set>
                                    <p:animEffect transition="in" filter="fade">
                                      <p:cBhvr>
                                        <p:cTn id="7" dur="1000"/>
                                        <p:tgtEl>
                                          <p:spTgt spid="45">
                                            <p:txEl>
                                              <p:pRg st="0" end="0"/>
                                            </p:txEl>
                                          </p:spTgt>
                                        </p:tgtEl>
                                      </p:cBhvr>
                                    </p:animEffect>
                                    <p:anim calcmode="lin" valueType="num">
                                      <p:cBhvr>
                                        <p:cTn id="8" dur="1000" fill="hold"/>
                                        <p:tgtEl>
                                          <p:spTgt spid="4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5">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45">
                                            <p:txEl>
                                              <p:pRg st="1" end="1"/>
                                            </p:txEl>
                                          </p:spTgt>
                                        </p:tgtEl>
                                        <p:attrNameLst>
                                          <p:attrName>style.visibility</p:attrName>
                                        </p:attrNameLst>
                                      </p:cBhvr>
                                      <p:to>
                                        <p:strVal val="visible"/>
                                      </p:to>
                                    </p:set>
                                    <p:animEffect transition="in" filter="fade">
                                      <p:cBhvr>
                                        <p:cTn id="13" dur="1000"/>
                                        <p:tgtEl>
                                          <p:spTgt spid="45">
                                            <p:txEl>
                                              <p:pRg st="1" end="1"/>
                                            </p:txEl>
                                          </p:spTgt>
                                        </p:tgtEl>
                                      </p:cBhvr>
                                    </p:animEffect>
                                    <p:anim calcmode="lin" valueType="num">
                                      <p:cBhvr>
                                        <p:cTn id="14" dur="1000" fill="hold"/>
                                        <p:tgtEl>
                                          <p:spTgt spid="45">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4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ستطيل: زوايا مستديرة 4">
            <a:extLst>
              <a:ext uri="{FF2B5EF4-FFF2-40B4-BE49-F238E27FC236}">
                <a16:creationId xmlns:a16="http://schemas.microsoft.com/office/drawing/2014/main" id="{CB0CDF7D-1340-272A-2B12-E8B96B164BEA}"/>
              </a:ext>
            </a:extLst>
          </p:cNvPr>
          <p:cNvSpPr/>
          <p:nvPr/>
        </p:nvSpPr>
        <p:spPr>
          <a:xfrm>
            <a:off x="1733227" y="522541"/>
            <a:ext cx="8725545" cy="913308"/>
          </a:xfrm>
          <a:prstGeom prst="roundRect">
            <a:avLst/>
          </a:prstGeom>
          <a:solidFill>
            <a:srgbClr val="F9A82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b="1" dirty="0">
                <a:solidFill>
                  <a:schemeClr val="bg1"/>
                </a:solidFill>
              </a:rPr>
              <a:t>أنواع مخططات التنبؤ</a:t>
            </a:r>
          </a:p>
        </p:txBody>
      </p:sp>
      <p:grpSp>
        <p:nvGrpSpPr>
          <p:cNvPr id="2" name="مجموعة 1">
            <a:extLst>
              <a:ext uri="{FF2B5EF4-FFF2-40B4-BE49-F238E27FC236}">
                <a16:creationId xmlns:a16="http://schemas.microsoft.com/office/drawing/2014/main" id="{D3D4F63D-D929-C891-59B9-12C32DD9FC61}"/>
              </a:ext>
            </a:extLst>
          </p:cNvPr>
          <p:cNvGrpSpPr/>
          <p:nvPr/>
        </p:nvGrpSpPr>
        <p:grpSpPr>
          <a:xfrm>
            <a:off x="8602648" y="1516666"/>
            <a:ext cx="2602228" cy="3046880"/>
            <a:chOff x="8318860" y="1623202"/>
            <a:chExt cx="2602228" cy="3046880"/>
          </a:xfrm>
        </p:grpSpPr>
        <p:sp>
          <p:nvSpPr>
            <p:cNvPr id="19" name="مستطيل: زوايا مستديرة 18">
              <a:extLst>
                <a:ext uri="{FF2B5EF4-FFF2-40B4-BE49-F238E27FC236}">
                  <a16:creationId xmlns:a16="http://schemas.microsoft.com/office/drawing/2014/main" id="{06614516-CA7B-F6FC-64BB-1E4B809775A3}"/>
                </a:ext>
              </a:extLst>
            </p:cNvPr>
            <p:cNvSpPr/>
            <p:nvPr/>
          </p:nvSpPr>
          <p:spPr>
            <a:xfrm>
              <a:off x="8318860" y="2070729"/>
              <a:ext cx="2602008" cy="2442268"/>
            </a:xfrm>
            <a:prstGeom prst="roundRect">
              <a:avLst/>
            </a:prstGeom>
            <a:solidFill>
              <a:srgbClr val="225C7A"/>
            </a:solidFill>
            <a:ln>
              <a:solidFill>
                <a:srgbClr val="DCECEA"/>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solidFill>
                  <a:schemeClr val="bg1"/>
                </a:solidFill>
              </a:endParaRPr>
            </a:p>
          </p:txBody>
        </p:sp>
        <p:sp>
          <p:nvSpPr>
            <p:cNvPr id="20" name="عنوان 1">
              <a:extLst>
                <a:ext uri="{FF2B5EF4-FFF2-40B4-BE49-F238E27FC236}">
                  <a16:creationId xmlns:a16="http://schemas.microsoft.com/office/drawing/2014/main" id="{F09DBA6E-EE7E-0B7F-877C-F1A5466ABCBF}"/>
                </a:ext>
              </a:extLst>
            </p:cNvPr>
            <p:cNvSpPr txBox="1">
              <a:spLocks/>
            </p:cNvSpPr>
            <p:nvPr/>
          </p:nvSpPr>
          <p:spPr>
            <a:xfrm>
              <a:off x="8319080" y="1924267"/>
              <a:ext cx="2602008" cy="2745815"/>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ar-SA" sz="3600" dirty="0">
                  <a:solidFill>
                    <a:schemeClr val="bg1"/>
                  </a:solidFill>
                </a:rPr>
                <a:t>المخطط</a:t>
              </a:r>
            </a:p>
            <a:p>
              <a:pPr algn="ctr">
                <a:lnSpc>
                  <a:spcPct val="150000"/>
                </a:lnSpc>
              </a:pPr>
              <a:r>
                <a:rPr lang="ar-SA" sz="3600" dirty="0">
                  <a:solidFill>
                    <a:schemeClr val="bg1"/>
                  </a:solidFill>
                </a:rPr>
                <a:t> الخطي</a:t>
              </a:r>
            </a:p>
          </p:txBody>
        </p:sp>
        <p:sp>
          <p:nvSpPr>
            <p:cNvPr id="21" name="شكل بيضاوي 20">
              <a:extLst>
                <a:ext uri="{FF2B5EF4-FFF2-40B4-BE49-F238E27FC236}">
                  <a16:creationId xmlns:a16="http://schemas.microsoft.com/office/drawing/2014/main" id="{8B11AB64-DEA7-2478-7F2A-7C65F13D388F}"/>
                </a:ext>
              </a:extLst>
            </p:cNvPr>
            <p:cNvSpPr/>
            <p:nvPr/>
          </p:nvSpPr>
          <p:spPr>
            <a:xfrm>
              <a:off x="9147687" y="1623202"/>
              <a:ext cx="928688" cy="928688"/>
            </a:xfrm>
            <a:prstGeom prst="ellipse">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1" anchor="ctr"/>
            <a:lstStyle/>
            <a:p>
              <a:pPr algn="ctr"/>
              <a:r>
                <a:rPr lang="ar-SA" sz="4800" dirty="0">
                  <a:solidFill>
                    <a:srgbClr val="0489B8"/>
                  </a:solidFill>
                </a:rPr>
                <a:t>1</a:t>
              </a:r>
            </a:p>
          </p:txBody>
        </p:sp>
      </p:grpSp>
      <p:grpSp>
        <p:nvGrpSpPr>
          <p:cNvPr id="3" name="مجموعة 2">
            <a:extLst>
              <a:ext uri="{FF2B5EF4-FFF2-40B4-BE49-F238E27FC236}">
                <a16:creationId xmlns:a16="http://schemas.microsoft.com/office/drawing/2014/main" id="{32F5B409-BEEB-26BC-AA2A-281180F843C5}"/>
              </a:ext>
            </a:extLst>
          </p:cNvPr>
          <p:cNvGrpSpPr/>
          <p:nvPr/>
        </p:nvGrpSpPr>
        <p:grpSpPr>
          <a:xfrm>
            <a:off x="957294" y="1509668"/>
            <a:ext cx="2616076" cy="3053878"/>
            <a:chOff x="1256844" y="1616204"/>
            <a:chExt cx="2616076" cy="3053878"/>
          </a:xfrm>
        </p:grpSpPr>
        <p:sp>
          <p:nvSpPr>
            <p:cNvPr id="22" name="مستطيل: زوايا مستديرة 21">
              <a:extLst>
                <a:ext uri="{FF2B5EF4-FFF2-40B4-BE49-F238E27FC236}">
                  <a16:creationId xmlns:a16="http://schemas.microsoft.com/office/drawing/2014/main" id="{4CF6AC96-86CF-3798-198F-D9160201E950}"/>
                </a:ext>
              </a:extLst>
            </p:cNvPr>
            <p:cNvSpPr/>
            <p:nvPr/>
          </p:nvSpPr>
          <p:spPr>
            <a:xfrm>
              <a:off x="1270912" y="2070729"/>
              <a:ext cx="2602008" cy="2442268"/>
            </a:xfrm>
            <a:prstGeom prst="roundRect">
              <a:avLst/>
            </a:prstGeom>
            <a:solidFill>
              <a:srgbClr val="225C7A"/>
            </a:solidFill>
            <a:ln>
              <a:solidFill>
                <a:srgbClr val="DCECEA"/>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solidFill>
                  <a:schemeClr val="tx1"/>
                </a:solidFill>
              </a:endParaRPr>
            </a:p>
          </p:txBody>
        </p:sp>
        <p:sp>
          <p:nvSpPr>
            <p:cNvPr id="23" name="عنوان 1">
              <a:extLst>
                <a:ext uri="{FF2B5EF4-FFF2-40B4-BE49-F238E27FC236}">
                  <a16:creationId xmlns:a16="http://schemas.microsoft.com/office/drawing/2014/main" id="{7FFF269C-CF7D-44D2-F317-F6384A83CFCB}"/>
                </a:ext>
              </a:extLst>
            </p:cNvPr>
            <p:cNvSpPr txBox="1">
              <a:spLocks/>
            </p:cNvSpPr>
            <p:nvPr/>
          </p:nvSpPr>
          <p:spPr>
            <a:xfrm>
              <a:off x="1256844" y="1924267"/>
              <a:ext cx="2602008" cy="2745815"/>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ar-SA" sz="3600" dirty="0">
                  <a:solidFill>
                    <a:schemeClr val="bg1"/>
                  </a:solidFill>
                </a:rPr>
                <a:t>المخطط</a:t>
              </a:r>
            </a:p>
            <a:p>
              <a:pPr algn="ctr">
                <a:lnSpc>
                  <a:spcPct val="150000"/>
                </a:lnSpc>
              </a:pPr>
              <a:r>
                <a:rPr lang="ar-SA" sz="3600" dirty="0">
                  <a:solidFill>
                    <a:schemeClr val="bg1"/>
                  </a:solidFill>
                </a:rPr>
                <a:t>العمودي</a:t>
              </a:r>
            </a:p>
          </p:txBody>
        </p:sp>
        <p:sp>
          <p:nvSpPr>
            <p:cNvPr id="24" name="شكل بيضاوي 23">
              <a:extLst>
                <a:ext uri="{FF2B5EF4-FFF2-40B4-BE49-F238E27FC236}">
                  <a16:creationId xmlns:a16="http://schemas.microsoft.com/office/drawing/2014/main" id="{5E4DC914-715D-4671-FA2E-FE4F3920D2F1}"/>
                </a:ext>
              </a:extLst>
            </p:cNvPr>
            <p:cNvSpPr/>
            <p:nvPr/>
          </p:nvSpPr>
          <p:spPr>
            <a:xfrm>
              <a:off x="2122661" y="1616204"/>
              <a:ext cx="928688" cy="928688"/>
            </a:xfrm>
            <a:prstGeom prst="ellipse">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1" anchor="ctr"/>
            <a:lstStyle/>
            <a:p>
              <a:pPr algn="ctr"/>
              <a:r>
                <a:rPr lang="ar-SA" sz="4800" dirty="0">
                  <a:solidFill>
                    <a:srgbClr val="0489B8"/>
                  </a:solidFill>
                </a:rPr>
                <a:t>2</a:t>
              </a:r>
            </a:p>
          </p:txBody>
        </p:sp>
      </p:grpSp>
      <p:pic>
        <p:nvPicPr>
          <p:cNvPr id="28" name="Picture 6" descr="Advice for New Data Scientists. In this post I outline some advice for… |  by Lindsay M Pettingill | The Airbnb Tech Blog | Medium">
            <a:extLst>
              <a:ext uri="{FF2B5EF4-FFF2-40B4-BE49-F238E27FC236}">
                <a16:creationId xmlns:a16="http://schemas.microsoft.com/office/drawing/2014/main" id="{F0AF46BD-E0E4-00D7-050C-1F51B1D59E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7568" y="2060689"/>
            <a:ext cx="4523043" cy="4782071"/>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مجموعة 38">
            <a:extLst>
              <a:ext uri="{FF2B5EF4-FFF2-40B4-BE49-F238E27FC236}">
                <a16:creationId xmlns:a16="http://schemas.microsoft.com/office/drawing/2014/main" id="{A5C678C9-8304-BEB5-DDCA-6736988EF231}"/>
              </a:ext>
            </a:extLst>
          </p:cNvPr>
          <p:cNvGrpSpPr/>
          <p:nvPr/>
        </p:nvGrpSpPr>
        <p:grpSpPr>
          <a:xfrm>
            <a:off x="8618630" y="4670240"/>
            <a:ext cx="2602008" cy="1696568"/>
            <a:chOff x="8618630" y="4670240"/>
            <a:chExt cx="2602008" cy="1696568"/>
          </a:xfrm>
        </p:grpSpPr>
        <p:sp>
          <p:nvSpPr>
            <p:cNvPr id="32" name="مستطيل: زوايا مستديرة 31">
              <a:extLst>
                <a:ext uri="{FF2B5EF4-FFF2-40B4-BE49-F238E27FC236}">
                  <a16:creationId xmlns:a16="http://schemas.microsoft.com/office/drawing/2014/main" id="{CCEC2157-E805-FB3D-5FB3-8318F76FB8D2}"/>
                </a:ext>
              </a:extLst>
            </p:cNvPr>
            <p:cNvSpPr/>
            <p:nvPr/>
          </p:nvSpPr>
          <p:spPr>
            <a:xfrm>
              <a:off x="8618630" y="4670240"/>
              <a:ext cx="2602008" cy="1696568"/>
            </a:xfrm>
            <a:prstGeom prst="roundRect">
              <a:avLst/>
            </a:prstGeom>
            <a:solidFill>
              <a:schemeClr val="bg1"/>
            </a:solidFill>
            <a:ln w="57150">
              <a:solidFill>
                <a:srgbClr val="225C7A"/>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solidFill>
                  <a:schemeClr val="bg1"/>
                </a:solidFill>
              </a:endParaRPr>
            </a:p>
          </p:txBody>
        </p:sp>
        <p:pic>
          <p:nvPicPr>
            <p:cNvPr id="34" name="Picture 2" descr="الرسم البياني الخطي (العام الدراسي 4, الإحصاء) – Matteboken">
              <a:extLst>
                <a:ext uri="{FF2B5EF4-FFF2-40B4-BE49-F238E27FC236}">
                  <a16:creationId xmlns:a16="http://schemas.microsoft.com/office/drawing/2014/main" id="{60025E9E-29BD-7452-06D9-26883B61ED1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237" t="6125" r="4888" b="7210"/>
            <a:stretch/>
          </p:blipFill>
          <p:spPr bwMode="auto">
            <a:xfrm>
              <a:off x="8823960" y="4781605"/>
              <a:ext cx="2164080" cy="148393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0" name="مجموعة 39">
            <a:extLst>
              <a:ext uri="{FF2B5EF4-FFF2-40B4-BE49-F238E27FC236}">
                <a16:creationId xmlns:a16="http://schemas.microsoft.com/office/drawing/2014/main" id="{68D0F004-8DDA-E9DD-0A3D-BC9FDB6598FC}"/>
              </a:ext>
            </a:extLst>
          </p:cNvPr>
          <p:cNvGrpSpPr/>
          <p:nvPr/>
        </p:nvGrpSpPr>
        <p:grpSpPr>
          <a:xfrm>
            <a:off x="986451" y="4654092"/>
            <a:ext cx="2602008" cy="1696568"/>
            <a:chOff x="986451" y="4654092"/>
            <a:chExt cx="2602008" cy="1696568"/>
          </a:xfrm>
        </p:grpSpPr>
        <p:sp>
          <p:nvSpPr>
            <p:cNvPr id="36" name="مستطيل: زوايا مستديرة 35">
              <a:extLst>
                <a:ext uri="{FF2B5EF4-FFF2-40B4-BE49-F238E27FC236}">
                  <a16:creationId xmlns:a16="http://schemas.microsoft.com/office/drawing/2014/main" id="{2EF7DAEC-AFFB-F5E4-61AA-021CD9140F91}"/>
                </a:ext>
              </a:extLst>
            </p:cNvPr>
            <p:cNvSpPr/>
            <p:nvPr/>
          </p:nvSpPr>
          <p:spPr>
            <a:xfrm>
              <a:off x="986451" y="4654092"/>
              <a:ext cx="2602008" cy="1696568"/>
            </a:xfrm>
            <a:prstGeom prst="roundRect">
              <a:avLst/>
            </a:prstGeom>
            <a:solidFill>
              <a:schemeClr val="bg1"/>
            </a:solidFill>
            <a:ln w="57150">
              <a:solidFill>
                <a:srgbClr val="225C7A"/>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solidFill>
                  <a:schemeClr val="bg1"/>
                </a:solidFill>
              </a:endParaRPr>
            </a:p>
          </p:txBody>
        </p:sp>
        <p:pic>
          <p:nvPicPr>
            <p:cNvPr id="38" name="Picture 4" descr="كيفية إنشاء مخططات عمودية، ومخططات خطية، ومخططات مساحية في PowerPoint ::  think-cell">
              <a:extLst>
                <a:ext uri="{FF2B5EF4-FFF2-40B4-BE49-F238E27FC236}">
                  <a16:creationId xmlns:a16="http://schemas.microsoft.com/office/drawing/2014/main" id="{7D3FAB2B-8C0E-B940-793C-6AC9747809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54050" y="4731397"/>
              <a:ext cx="1866809" cy="1569201"/>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2853386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3" presetClass="entr" presetSubtype="16" fill="hold" nodeType="afterEffect">
                                  <p:stCondLst>
                                    <p:cond delay="0"/>
                                  </p:stCondLst>
                                  <p:childTnLst>
                                    <p:set>
                                      <p:cBhvr>
                                        <p:cTn id="12" dur="1" fill="hold">
                                          <p:stCondLst>
                                            <p:cond delay="0"/>
                                          </p:stCondLst>
                                        </p:cTn>
                                        <p:tgtEl>
                                          <p:spTgt spid="39"/>
                                        </p:tgtEl>
                                        <p:attrNameLst>
                                          <p:attrName>style.visibility</p:attrName>
                                        </p:attrNameLst>
                                      </p:cBhvr>
                                      <p:to>
                                        <p:strVal val="visible"/>
                                      </p:to>
                                    </p:set>
                                    <p:anim calcmode="lin" valueType="num">
                                      <p:cBhvr>
                                        <p:cTn id="13" dur="500" fill="hold"/>
                                        <p:tgtEl>
                                          <p:spTgt spid="39"/>
                                        </p:tgtEl>
                                        <p:attrNameLst>
                                          <p:attrName>ppt_w</p:attrName>
                                        </p:attrNameLst>
                                      </p:cBhvr>
                                      <p:tavLst>
                                        <p:tav tm="0">
                                          <p:val>
                                            <p:fltVal val="0"/>
                                          </p:val>
                                        </p:tav>
                                        <p:tav tm="100000">
                                          <p:val>
                                            <p:strVal val="#ppt_w"/>
                                          </p:val>
                                        </p:tav>
                                      </p:tavLst>
                                    </p:anim>
                                    <p:anim calcmode="lin" valueType="num">
                                      <p:cBhvr>
                                        <p:cTn id="14" dur="500" fill="hold"/>
                                        <p:tgtEl>
                                          <p:spTgt spid="39"/>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par>
                          <p:cTn id="22" fill="hold">
                            <p:stCondLst>
                              <p:cond delay="500"/>
                            </p:stCondLst>
                            <p:childTnLst>
                              <p:par>
                                <p:cTn id="23" presetID="23" presetClass="entr" presetSubtype="16" fill="hold" nodeType="afterEffect">
                                  <p:stCondLst>
                                    <p:cond delay="0"/>
                                  </p:stCondLst>
                                  <p:childTnLst>
                                    <p:set>
                                      <p:cBhvr>
                                        <p:cTn id="24" dur="1" fill="hold">
                                          <p:stCondLst>
                                            <p:cond delay="0"/>
                                          </p:stCondLst>
                                        </p:cTn>
                                        <p:tgtEl>
                                          <p:spTgt spid="40"/>
                                        </p:tgtEl>
                                        <p:attrNameLst>
                                          <p:attrName>style.visibility</p:attrName>
                                        </p:attrNameLst>
                                      </p:cBhvr>
                                      <p:to>
                                        <p:strVal val="visible"/>
                                      </p:to>
                                    </p:set>
                                    <p:anim calcmode="lin" valueType="num">
                                      <p:cBhvr>
                                        <p:cTn id="25" dur="500" fill="hold"/>
                                        <p:tgtEl>
                                          <p:spTgt spid="40"/>
                                        </p:tgtEl>
                                        <p:attrNameLst>
                                          <p:attrName>ppt_w</p:attrName>
                                        </p:attrNameLst>
                                      </p:cBhvr>
                                      <p:tavLst>
                                        <p:tav tm="0">
                                          <p:val>
                                            <p:fltVal val="0"/>
                                          </p:val>
                                        </p:tav>
                                        <p:tav tm="100000">
                                          <p:val>
                                            <p:strVal val="#ppt_w"/>
                                          </p:val>
                                        </p:tav>
                                      </p:tavLst>
                                    </p:anim>
                                    <p:anim calcmode="lin" valueType="num">
                                      <p:cBhvr>
                                        <p:cTn id="26" dur="500" fill="hold"/>
                                        <p:tgtEl>
                                          <p:spTgt spid="4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زوايا مستديرة 3">
            <a:extLst>
              <a:ext uri="{FF2B5EF4-FFF2-40B4-BE49-F238E27FC236}">
                <a16:creationId xmlns:a16="http://schemas.microsoft.com/office/drawing/2014/main" id="{54AC04BD-3F76-639C-BDD0-3987867EB847}"/>
              </a:ext>
            </a:extLst>
          </p:cNvPr>
          <p:cNvSpPr/>
          <p:nvPr/>
        </p:nvSpPr>
        <p:spPr>
          <a:xfrm>
            <a:off x="1733227" y="492561"/>
            <a:ext cx="8725545" cy="913308"/>
          </a:xfrm>
          <a:prstGeom prst="roundRect">
            <a:avLst/>
          </a:prstGeom>
          <a:solidFill>
            <a:srgbClr val="F9A82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b="1" dirty="0">
                <a:solidFill>
                  <a:schemeClr val="bg1"/>
                </a:solidFill>
              </a:rPr>
              <a:t>1- المخطط الخطي</a:t>
            </a:r>
          </a:p>
        </p:txBody>
      </p:sp>
      <p:pic>
        <p:nvPicPr>
          <p:cNvPr id="13314" name="Picture 2" descr="كيفية إنشاء مخططات عمودية، ومخططات خطية، ومخططات مساحية في PowerPoint ::  think-cell">
            <a:extLst>
              <a:ext uri="{FF2B5EF4-FFF2-40B4-BE49-F238E27FC236}">
                <a16:creationId xmlns:a16="http://schemas.microsoft.com/office/drawing/2014/main" id="{1D739460-73DB-14ED-A96F-2801F78BF5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5579" y="3520440"/>
            <a:ext cx="4729960" cy="3302716"/>
          </a:xfrm>
          <a:prstGeom prst="rect">
            <a:avLst/>
          </a:prstGeom>
          <a:noFill/>
          <a:extLst>
            <a:ext uri="{909E8E84-426E-40DD-AFC4-6F175D3DCCD1}">
              <a14:hiddenFill xmlns:a14="http://schemas.microsoft.com/office/drawing/2010/main">
                <a:solidFill>
                  <a:srgbClr val="FFFFFF"/>
                </a:solidFill>
              </a14:hiddenFill>
            </a:ext>
          </a:extLst>
        </p:spPr>
      </p:pic>
      <p:sp>
        <p:nvSpPr>
          <p:cNvPr id="3" name="مستطيل 2">
            <a:extLst>
              <a:ext uri="{FF2B5EF4-FFF2-40B4-BE49-F238E27FC236}">
                <a16:creationId xmlns:a16="http://schemas.microsoft.com/office/drawing/2014/main" id="{7BFBCC40-D4A1-806C-C0FA-44EBF8FAADAB}"/>
              </a:ext>
            </a:extLst>
          </p:cNvPr>
          <p:cNvSpPr/>
          <p:nvPr/>
        </p:nvSpPr>
        <p:spPr>
          <a:xfrm>
            <a:off x="531017" y="1421109"/>
            <a:ext cx="11129963" cy="2935419"/>
          </a:xfrm>
          <a:prstGeom prst="rect">
            <a:avLst/>
          </a:prstGeom>
          <a:noFill/>
        </p:spPr>
        <p:txBody>
          <a:bodyPr wrap="square" lIns="68580" tIns="34290" rIns="68580" bIns="34290">
            <a:spAutoFit/>
          </a:bodyPr>
          <a:lstStyle/>
          <a:p>
            <a:pPr algn="ctr">
              <a:lnSpc>
                <a:spcPct val="150000"/>
              </a:lnSpc>
            </a:pPr>
            <a:r>
              <a:rPr lang="ar-SA" sz="3200" dirty="0">
                <a:latin typeface="Calibri" panose="020F0502020204030204" pitchFamily="34" charset="0"/>
                <a:cs typeface="+mj-cs"/>
              </a:rPr>
              <a:t>يُستخدم بشكل كبير لعرض التغيير بمرور الوقت من خلال </a:t>
            </a:r>
          </a:p>
          <a:p>
            <a:pPr algn="ctr">
              <a:lnSpc>
                <a:spcPct val="150000"/>
              </a:lnSpc>
            </a:pPr>
            <a:r>
              <a:rPr lang="ar-SA" sz="3200" dirty="0">
                <a:latin typeface="Calibri" panose="020F0502020204030204" pitchFamily="34" charset="0"/>
                <a:cs typeface="+mj-cs"/>
              </a:rPr>
              <a:t>سلسلة من نقاط البيانات المتصلة بخط مستقيم</a:t>
            </a:r>
          </a:p>
          <a:p>
            <a:pPr algn="ctr">
              <a:lnSpc>
                <a:spcPct val="150000"/>
              </a:lnSpc>
            </a:pPr>
            <a:r>
              <a:rPr lang="ar-SA" sz="3200" dirty="0">
                <a:latin typeface="Calibri" panose="020F0502020204030204" pitchFamily="34" charset="0"/>
              </a:rPr>
              <a:t>ويساعد في تحديد العلاقة بين مجموعتين من القيم </a:t>
            </a:r>
            <a:r>
              <a:rPr lang="ar-SA" sz="3200" dirty="0">
                <a:solidFill>
                  <a:srgbClr val="F9A826"/>
                </a:solidFill>
                <a:latin typeface="Calibri" panose="020F0502020204030204" pitchFamily="34" charset="0"/>
              </a:rPr>
              <a:t>مثال اعتماد العائد على الوقت</a:t>
            </a:r>
          </a:p>
          <a:p>
            <a:pPr algn="ctr">
              <a:lnSpc>
                <a:spcPct val="150000"/>
              </a:lnSpc>
            </a:pPr>
            <a:endParaRPr lang="ar-SA" sz="3200" dirty="0">
              <a:latin typeface="Calibri" panose="020F0502020204030204" pitchFamily="34" charset="0"/>
              <a:cs typeface="+mj-cs"/>
            </a:endParaRPr>
          </a:p>
        </p:txBody>
      </p:sp>
    </p:spTree>
    <p:custDataLst>
      <p:tags r:id="rId1"/>
    </p:custDataLst>
    <p:extLst>
      <p:ext uri="{BB962C8B-B14F-4D97-AF65-F5344CB8AC3E}">
        <p14:creationId xmlns:p14="http://schemas.microsoft.com/office/powerpoint/2010/main" val="2474558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iterate type="wd">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800"/>
                            </p:stCondLst>
                            <p:childTnLst>
                              <p:par>
                                <p:cTn id="11" presetID="47" presetClass="entr" presetSubtype="0" fill="hold" grpId="0" nodeType="afterEffect">
                                  <p:stCondLst>
                                    <p:cond delay="0"/>
                                  </p:stCondLst>
                                  <p:iterate type="wd">
                                    <p:tmPct val="10000"/>
                                  </p:iterate>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grpId="0" nodeType="clickEffect">
                                  <p:stCondLst>
                                    <p:cond delay="0"/>
                                  </p:stCondLst>
                                  <p:iterate type="wd">
                                    <p:tmPct val="10000"/>
                                  </p:iterate>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1000"/>
                                        <p:tgtEl>
                                          <p:spTgt spid="3">
                                            <p:txEl>
                                              <p:pRg st="2" end="2"/>
                                            </p:txEl>
                                          </p:spTgt>
                                        </p:tgtEl>
                                      </p:cBhvr>
                                    </p:animEffect>
                                    <p:anim calcmode="lin" valueType="num">
                                      <p:cBhvr>
                                        <p:cTn id="21"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زوايا مستديرة 2">
            <a:extLst>
              <a:ext uri="{FF2B5EF4-FFF2-40B4-BE49-F238E27FC236}">
                <a16:creationId xmlns:a16="http://schemas.microsoft.com/office/drawing/2014/main" id="{9697BC00-F2E8-1553-3788-CB31C6969510}"/>
              </a:ext>
            </a:extLst>
          </p:cNvPr>
          <p:cNvSpPr/>
          <p:nvPr/>
        </p:nvSpPr>
        <p:spPr>
          <a:xfrm>
            <a:off x="1" y="3356958"/>
            <a:ext cx="12191999" cy="2365927"/>
          </a:xfrm>
          <a:prstGeom prst="roundRect">
            <a:avLst>
              <a:gd name="adj" fmla="val 0"/>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0" name="مستطيل 9">
            <a:extLst>
              <a:ext uri="{FF2B5EF4-FFF2-40B4-BE49-F238E27FC236}">
                <a16:creationId xmlns:a16="http://schemas.microsoft.com/office/drawing/2014/main" id="{78459798-8A8A-5494-9C4F-2511E76B3EC9}"/>
              </a:ext>
            </a:extLst>
          </p:cNvPr>
          <p:cNvSpPr/>
          <p:nvPr/>
        </p:nvSpPr>
        <p:spPr>
          <a:xfrm>
            <a:off x="20739" y="1499677"/>
            <a:ext cx="12145724" cy="901593"/>
          </a:xfrm>
          <a:prstGeom prst="rect">
            <a:avLst/>
          </a:prstGeom>
        </p:spPr>
        <p:txBody>
          <a:bodyPr wrap="square">
            <a:spAutoFit/>
          </a:bodyPr>
          <a:lstStyle/>
          <a:p>
            <a:pPr algn="ctr" rtl="1">
              <a:lnSpc>
                <a:spcPct val="150000"/>
              </a:lnSpc>
            </a:pPr>
            <a:r>
              <a:rPr lang="ar-SA" sz="4000" dirty="0"/>
              <a:t>من خلال الصور الموجودة أمامك ، استنتجي مميزات المخطط الخطي؟!</a:t>
            </a:r>
          </a:p>
        </p:txBody>
      </p:sp>
      <p:sp>
        <p:nvSpPr>
          <p:cNvPr id="27" name="عنوان 1">
            <a:extLst>
              <a:ext uri="{FF2B5EF4-FFF2-40B4-BE49-F238E27FC236}">
                <a16:creationId xmlns:a16="http://schemas.microsoft.com/office/drawing/2014/main" id="{2B7E55C4-8D6C-D2F2-6665-C89DB995BA6D}"/>
              </a:ext>
            </a:extLst>
          </p:cNvPr>
          <p:cNvSpPr txBox="1">
            <a:spLocks/>
          </p:cNvSpPr>
          <p:nvPr/>
        </p:nvSpPr>
        <p:spPr>
          <a:xfrm>
            <a:off x="8334272" y="43753"/>
            <a:ext cx="2801252" cy="1325563"/>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ar-SA" sz="2000" dirty="0">
                <a:solidFill>
                  <a:schemeClr val="bg1"/>
                </a:solidFill>
              </a:rPr>
              <a:t>استراتيجية قراءة الصور</a:t>
            </a:r>
          </a:p>
        </p:txBody>
      </p:sp>
      <p:sp>
        <p:nvSpPr>
          <p:cNvPr id="28" name="عنوان 1">
            <a:extLst>
              <a:ext uri="{FF2B5EF4-FFF2-40B4-BE49-F238E27FC236}">
                <a16:creationId xmlns:a16="http://schemas.microsoft.com/office/drawing/2014/main" id="{24A9C22D-D7D8-2177-BDC9-B168993AA101}"/>
              </a:ext>
            </a:extLst>
          </p:cNvPr>
          <p:cNvSpPr txBox="1">
            <a:spLocks/>
          </p:cNvSpPr>
          <p:nvPr/>
        </p:nvSpPr>
        <p:spPr>
          <a:xfrm>
            <a:off x="34910" y="14257"/>
            <a:ext cx="2679535" cy="1325563"/>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ar-SA" sz="2000" dirty="0">
                <a:solidFill>
                  <a:schemeClr val="bg1"/>
                </a:solidFill>
              </a:rPr>
              <a:t>جـــــمـــاعي</a:t>
            </a:r>
          </a:p>
        </p:txBody>
      </p:sp>
      <p:sp>
        <p:nvSpPr>
          <p:cNvPr id="29" name="مستطيل: زوايا مستديرة 28">
            <a:extLst>
              <a:ext uri="{FF2B5EF4-FFF2-40B4-BE49-F238E27FC236}">
                <a16:creationId xmlns:a16="http://schemas.microsoft.com/office/drawing/2014/main" id="{70CCECAE-C5EB-D919-E469-B1DE43CFFE88}"/>
              </a:ext>
            </a:extLst>
          </p:cNvPr>
          <p:cNvSpPr/>
          <p:nvPr/>
        </p:nvSpPr>
        <p:spPr>
          <a:xfrm>
            <a:off x="8657304" y="327343"/>
            <a:ext cx="3168645" cy="716472"/>
          </a:xfrm>
          <a:prstGeom prst="roundRect">
            <a:avLst/>
          </a:prstGeom>
          <a:solidFill>
            <a:srgbClr val="F9A826"/>
          </a:solidFill>
          <a:ln>
            <a:solidFill>
              <a:srgbClr val="F9A826"/>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30" name="مستطيل: زوايا مستديرة 29">
            <a:extLst>
              <a:ext uri="{FF2B5EF4-FFF2-40B4-BE49-F238E27FC236}">
                <a16:creationId xmlns:a16="http://schemas.microsoft.com/office/drawing/2014/main" id="{3F03B7B8-6AF1-0254-A015-D76738590814}"/>
              </a:ext>
            </a:extLst>
          </p:cNvPr>
          <p:cNvSpPr/>
          <p:nvPr/>
        </p:nvSpPr>
        <p:spPr>
          <a:xfrm>
            <a:off x="4648539" y="327343"/>
            <a:ext cx="3168645" cy="716472"/>
          </a:xfrm>
          <a:prstGeom prst="roundRect">
            <a:avLst/>
          </a:prstGeom>
          <a:solidFill>
            <a:srgbClr val="F9A826"/>
          </a:solidFill>
          <a:ln>
            <a:solidFill>
              <a:srgbClr val="F9A826"/>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31" name="مستطيل: زوايا مستديرة 30">
            <a:extLst>
              <a:ext uri="{FF2B5EF4-FFF2-40B4-BE49-F238E27FC236}">
                <a16:creationId xmlns:a16="http://schemas.microsoft.com/office/drawing/2014/main" id="{C887D3D3-5377-7A1F-8F81-91F836F11BCF}"/>
              </a:ext>
            </a:extLst>
          </p:cNvPr>
          <p:cNvSpPr/>
          <p:nvPr/>
        </p:nvSpPr>
        <p:spPr>
          <a:xfrm>
            <a:off x="398455" y="327343"/>
            <a:ext cx="3168645" cy="716472"/>
          </a:xfrm>
          <a:prstGeom prst="roundRect">
            <a:avLst/>
          </a:prstGeom>
          <a:solidFill>
            <a:srgbClr val="F9A826"/>
          </a:solidFill>
          <a:ln>
            <a:solidFill>
              <a:srgbClr val="F9A826"/>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32" name="مستطيل: زوايا مستديرة 31">
            <a:extLst>
              <a:ext uri="{FF2B5EF4-FFF2-40B4-BE49-F238E27FC236}">
                <a16:creationId xmlns:a16="http://schemas.microsoft.com/office/drawing/2014/main" id="{28D6BB4F-6305-0A6A-F3B1-ABC39933BFE7}"/>
              </a:ext>
            </a:extLst>
          </p:cNvPr>
          <p:cNvSpPr/>
          <p:nvPr/>
        </p:nvSpPr>
        <p:spPr>
          <a:xfrm>
            <a:off x="11207042" y="383460"/>
            <a:ext cx="548158" cy="57186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33" name="مستطيل: زوايا مستديرة 32">
            <a:extLst>
              <a:ext uri="{FF2B5EF4-FFF2-40B4-BE49-F238E27FC236}">
                <a16:creationId xmlns:a16="http://schemas.microsoft.com/office/drawing/2014/main" id="{B1D2245B-1740-26AC-886C-68C7EDC03FAF}"/>
              </a:ext>
            </a:extLst>
          </p:cNvPr>
          <p:cNvSpPr/>
          <p:nvPr/>
        </p:nvSpPr>
        <p:spPr>
          <a:xfrm>
            <a:off x="7189112" y="406373"/>
            <a:ext cx="548158" cy="57186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34" name="مستطيل: زوايا مستديرة 33">
            <a:extLst>
              <a:ext uri="{FF2B5EF4-FFF2-40B4-BE49-F238E27FC236}">
                <a16:creationId xmlns:a16="http://schemas.microsoft.com/office/drawing/2014/main" id="{DE96EE23-D043-1EFF-5D78-A601B6D2FCF9}"/>
              </a:ext>
            </a:extLst>
          </p:cNvPr>
          <p:cNvSpPr/>
          <p:nvPr/>
        </p:nvSpPr>
        <p:spPr>
          <a:xfrm>
            <a:off x="2881089" y="413297"/>
            <a:ext cx="548158" cy="57186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pic>
        <p:nvPicPr>
          <p:cNvPr id="35" name="صورة 34" descr="صورة تحتوي على نص, ساعة حائط, ساعة&#10;&#10;تم إنشاء الوصف تلقائياً">
            <a:extLst>
              <a:ext uri="{FF2B5EF4-FFF2-40B4-BE49-F238E27FC236}">
                <a16:creationId xmlns:a16="http://schemas.microsoft.com/office/drawing/2014/main" id="{8A1E09E8-2BA8-0A07-A0B8-57790B7B2B09}"/>
              </a:ext>
            </a:extLst>
          </p:cNvPr>
          <p:cNvPicPr>
            <a:picLocks noChangeAspect="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188652" y="400246"/>
            <a:ext cx="512190" cy="629164"/>
          </a:xfrm>
          <a:prstGeom prst="rect">
            <a:avLst/>
          </a:prstGeom>
        </p:spPr>
      </p:pic>
      <p:pic>
        <p:nvPicPr>
          <p:cNvPr id="36" name="صورة 35">
            <a:extLst>
              <a:ext uri="{FF2B5EF4-FFF2-40B4-BE49-F238E27FC236}">
                <a16:creationId xmlns:a16="http://schemas.microsoft.com/office/drawing/2014/main" id="{1FC45109-8883-4146-8F45-7F76944862AE}"/>
              </a:ext>
            </a:extLst>
          </p:cNvPr>
          <p:cNvPicPr>
            <a:picLocks noChangeAspect="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1179710" y="300101"/>
            <a:ext cx="622744" cy="722382"/>
          </a:xfrm>
          <a:prstGeom prst="rect">
            <a:avLst/>
          </a:prstGeom>
        </p:spPr>
      </p:pic>
      <p:sp>
        <p:nvSpPr>
          <p:cNvPr id="37" name="عنوان 1">
            <a:extLst>
              <a:ext uri="{FF2B5EF4-FFF2-40B4-BE49-F238E27FC236}">
                <a16:creationId xmlns:a16="http://schemas.microsoft.com/office/drawing/2014/main" id="{9692369F-44F1-966E-EE1D-D0479520F0BB}"/>
              </a:ext>
            </a:extLst>
          </p:cNvPr>
          <p:cNvSpPr txBox="1">
            <a:spLocks/>
          </p:cNvSpPr>
          <p:nvPr/>
        </p:nvSpPr>
        <p:spPr>
          <a:xfrm>
            <a:off x="8554682" y="25657"/>
            <a:ext cx="2679535" cy="1325563"/>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ar-SA" sz="2400" dirty="0">
                <a:solidFill>
                  <a:schemeClr val="bg1"/>
                </a:solidFill>
              </a:rPr>
              <a:t>استراتيجية قراءة الصور</a:t>
            </a:r>
          </a:p>
        </p:txBody>
      </p:sp>
      <p:sp>
        <p:nvSpPr>
          <p:cNvPr id="38" name="عنوان 1">
            <a:extLst>
              <a:ext uri="{FF2B5EF4-FFF2-40B4-BE49-F238E27FC236}">
                <a16:creationId xmlns:a16="http://schemas.microsoft.com/office/drawing/2014/main" id="{661BA4D0-75C2-8A70-6432-8ADED8D1F612}"/>
              </a:ext>
            </a:extLst>
          </p:cNvPr>
          <p:cNvSpPr txBox="1">
            <a:spLocks/>
          </p:cNvSpPr>
          <p:nvPr/>
        </p:nvSpPr>
        <p:spPr>
          <a:xfrm>
            <a:off x="4300231" y="40405"/>
            <a:ext cx="2679535" cy="1325563"/>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ar-SA" sz="2400" dirty="0">
                <a:solidFill>
                  <a:schemeClr val="bg1"/>
                </a:solidFill>
              </a:rPr>
              <a:t>دقــــيـــقـــة</a:t>
            </a:r>
          </a:p>
        </p:txBody>
      </p:sp>
      <p:sp>
        <p:nvSpPr>
          <p:cNvPr id="39" name="عنوان 1">
            <a:extLst>
              <a:ext uri="{FF2B5EF4-FFF2-40B4-BE49-F238E27FC236}">
                <a16:creationId xmlns:a16="http://schemas.microsoft.com/office/drawing/2014/main" id="{17EF9D56-35B2-7F82-D57E-C84D07F1576A}"/>
              </a:ext>
            </a:extLst>
          </p:cNvPr>
          <p:cNvSpPr txBox="1">
            <a:spLocks/>
          </p:cNvSpPr>
          <p:nvPr/>
        </p:nvSpPr>
        <p:spPr>
          <a:xfrm>
            <a:off x="50147" y="57121"/>
            <a:ext cx="2679535" cy="1325563"/>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ar-SA" sz="2400" dirty="0">
                <a:solidFill>
                  <a:schemeClr val="bg1"/>
                </a:solidFill>
              </a:rPr>
              <a:t>جـــمـــاعــــي</a:t>
            </a:r>
          </a:p>
        </p:txBody>
      </p:sp>
      <p:pic>
        <p:nvPicPr>
          <p:cNvPr id="40" name="Picture 4" descr="Team Svg Png Icon Free Download (#288547) - OnlineWebFonts.COM">
            <a:extLst>
              <a:ext uri="{FF2B5EF4-FFF2-40B4-BE49-F238E27FC236}">
                <a16:creationId xmlns:a16="http://schemas.microsoft.com/office/drawing/2014/main" id="{CD030470-91EE-97AE-8C14-CB0E4DA02FCC}"/>
              </a:ext>
            </a:extLst>
          </p:cNvPr>
          <p:cNvPicPr>
            <a:picLocks noChangeAspect="1" noChangeArrowheads="1"/>
          </p:cNvPicPr>
          <p:nvPr/>
        </p:nvPicPr>
        <p:blipFill>
          <a:blip r:embed="rId5">
            <a:duotone>
              <a:schemeClr val="accent5">
                <a:shade val="45000"/>
                <a:satMod val="135000"/>
              </a:schemeClr>
              <a:prstClr val="white"/>
            </a:duotone>
            <a:extLst>
              <a:ext uri="{BEBA8EAE-BF5A-486C-A8C5-ECC9F3942E4B}">
                <a14:imgProps xmlns:a14="http://schemas.microsoft.com/office/drawing/2010/main">
                  <a14:imgLayer r:embed="rId6">
                    <a14:imgEffect>
                      <a14:backgroundRemoval t="9976" b="97689" l="9990" r="89602">
                        <a14:foregroundMark x1="49134" y1="70438" x2="49134" y2="70438"/>
                        <a14:foregroundMark x1="66361" y1="56813" x2="37003" y2="81995"/>
                        <a14:foregroundMark x1="37003" y1="81995" x2="62487" y2="63625"/>
                        <a14:foregroundMark x1="62487" y1="63625" x2="24975" y2="86618"/>
                        <a14:foregroundMark x1="24975" y1="86618" x2="64832" y2="79075"/>
                        <a14:foregroundMark x1="64832" y1="79075" x2="54944" y2="39903"/>
                        <a14:foregroundMark x1="54944" y1="39903" x2="31600" y2="86375"/>
                        <a14:foregroundMark x1="31600" y1="86375" x2="31091" y2="94282"/>
                        <a14:foregroundMark x1="38736" y1="89781" x2="71865" y2="81144"/>
                        <a14:foregroundMark x1="71865" y1="81144" x2="54944" y2="81752"/>
                        <a14:foregroundMark x1="54944" y1="81752" x2="69215" y2="94282"/>
                        <a14:foregroundMark x1="57798" y1="93187" x2="77778" y2="94282"/>
                        <a14:foregroundMark x1="46279" y1="93187" x2="50153" y2="97689"/>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2837800" y="375463"/>
            <a:ext cx="682534" cy="571867"/>
          </a:xfrm>
          <a:prstGeom prst="rect">
            <a:avLst/>
          </a:prstGeom>
          <a:noFill/>
        </p:spPr>
      </p:pic>
      <p:grpSp>
        <p:nvGrpSpPr>
          <p:cNvPr id="18" name="مجموعة 17">
            <a:extLst>
              <a:ext uri="{FF2B5EF4-FFF2-40B4-BE49-F238E27FC236}">
                <a16:creationId xmlns:a16="http://schemas.microsoft.com/office/drawing/2014/main" id="{5AF9427D-B6B9-C8E3-4F5B-B9F3632F92AF}"/>
              </a:ext>
            </a:extLst>
          </p:cNvPr>
          <p:cNvGrpSpPr/>
          <p:nvPr/>
        </p:nvGrpSpPr>
        <p:grpSpPr>
          <a:xfrm>
            <a:off x="8973375" y="3263855"/>
            <a:ext cx="3514664" cy="2544808"/>
            <a:chOff x="8973375" y="3263855"/>
            <a:chExt cx="3514664" cy="2544808"/>
          </a:xfrm>
        </p:grpSpPr>
        <p:sp>
          <p:nvSpPr>
            <p:cNvPr id="15" name="شكل بيضاوي 14">
              <a:extLst>
                <a:ext uri="{FF2B5EF4-FFF2-40B4-BE49-F238E27FC236}">
                  <a16:creationId xmlns:a16="http://schemas.microsoft.com/office/drawing/2014/main" id="{E14EAA95-6378-367D-3C8D-D5A1F7DF0525}"/>
                </a:ext>
              </a:extLst>
            </p:cNvPr>
            <p:cNvSpPr/>
            <p:nvPr/>
          </p:nvSpPr>
          <p:spPr>
            <a:xfrm>
              <a:off x="9329389" y="3263855"/>
              <a:ext cx="2802637" cy="254480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17" name="صورة 16" descr="صورة تحتوي على نص, ساعة حائط&#10;&#10;تم إنشاء الوصف تلقائياً">
              <a:extLst>
                <a:ext uri="{FF2B5EF4-FFF2-40B4-BE49-F238E27FC236}">
                  <a16:creationId xmlns:a16="http://schemas.microsoft.com/office/drawing/2014/main" id="{4A78D60C-2280-AFC2-9A9F-4BD7EB87DAF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73375" y="3533635"/>
              <a:ext cx="3514664" cy="1956671"/>
            </a:xfrm>
            <a:prstGeom prst="rect">
              <a:avLst/>
            </a:prstGeom>
          </p:spPr>
        </p:pic>
      </p:grpSp>
      <p:grpSp>
        <p:nvGrpSpPr>
          <p:cNvPr id="1027" name="مجموعة 1026">
            <a:extLst>
              <a:ext uri="{FF2B5EF4-FFF2-40B4-BE49-F238E27FC236}">
                <a16:creationId xmlns:a16="http://schemas.microsoft.com/office/drawing/2014/main" id="{3EF3A46A-47F5-E9DA-C3C8-47CA4DDF0346}"/>
              </a:ext>
            </a:extLst>
          </p:cNvPr>
          <p:cNvGrpSpPr/>
          <p:nvPr/>
        </p:nvGrpSpPr>
        <p:grpSpPr>
          <a:xfrm>
            <a:off x="5788445" y="3243828"/>
            <a:ext cx="3706576" cy="2544808"/>
            <a:chOff x="5788445" y="3243828"/>
            <a:chExt cx="3706576" cy="2544808"/>
          </a:xfrm>
        </p:grpSpPr>
        <p:sp>
          <p:nvSpPr>
            <p:cNvPr id="13" name="شكل بيضاوي 12">
              <a:extLst>
                <a:ext uri="{FF2B5EF4-FFF2-40B4-BE49-F238E27FC236}">
                  <a16:creationId xmlns:a16="http://schemas.microsoft.com/office/drawing/2014/main" id="{CDA5C1BC-B41E-620C-924E-4E938B498573}"/>
                </a:ext>
              </a:extLst>
            </p:cNvPr>
            <p:cNvSpPr/>
            <p:nvPr/>
          </p:nvSpPr>
          <p:spPr>
            <a:xfrm>
              <a:off x="6255654" y="3243828"/>
              <a:ext cx="2802637" cy="254480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58" name="Picture 26" descr="الملاحظة في البحث العلمي – موقع زيادة">
              <a:extLst>
                <a:ext uri="{FF2B5EF4-FFF2-40B4-BE49-F238E27FC236}">
                  <a16:creationId xmlns:a16="http://schemas.microsoft.com/office/drawing/2014/main" id="{32A90C14-97A2-A58B-96D2-219BF68F8629}"/>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831" b="91864" l="9945" r="89871">
                          <a14:foregroundMark x1="37385" y1="89492" x2="37385" y2="89492"/>
                          <a14:foregroundMark x1="33333" y1="91864" x2="33333" y2="91864"/>
                          <a14:foregroundMark x1="61326" y1="78305" x2="61326" y2="78305"/>
                        </a14:backgroundRemoval>
                      </a14:imgEffect>
                    </a14:imgLayer>
                  </a14:imgProps>
                </a:ext>
                <a:ext uri="{28A0092B-C50C-407E-A947-70E740481C1C}">
                  <a14:useLocalDpi xmlns:a14="http://schemas.microsoft.com/office/drawing/2010/main" val="0"/>
                </a:ext>
              </a:extLst>
            </a:blip>
            <a:srcRect/>
            <a:stretch>
              <a:fillRect/>
            </a:stretch>
          </p:blipFill>
          <p:spPr bwMode="auto">
            <a:xfrm>
              <a:off x="5788445" y="3417918"/>
              <a:ext cx="3706576" cy="201370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25" name="مجموعة 1024">
            <a:extLst>
              <a:ext uri="{FF2B5EF4-FFF2-40B4-BE49-F238E27FC236}">
                <a16:creationId xmlns:a16="http://schemas.microsoft.com/office/drawing/2014/main" id="{41C8F326-0866-9153-F5E7-CD16FB262F56}"/>
              </a:ext>
            </a:extLst>
          </p:cNvPr>
          <p:cNvGrpSpPr/>
          <p:nvPr/>
        </p:nvGrpSpPr>
        <p:grpSpPr>
          <a:xfrm>
            <a:off x="3098515" y="3259594"/>
            <a:ext cx="2802637" cy="2544808"/>
            <a:chOff x="3098515" y="3259594"/>
            <a:chExt cx="2802637" cy="2544808"/>
          </a:xfrm>
        </p:grpSpPr>
        <p:sp>
          <p:nvSpPr>
            <p:cNvPr id="7" name="شكل بيضاوي 6">
              <a:extLst>
                <a:ext uri="{FF2B5EF4-FFF2-40B4-BE49-F238E27FC236}">
                  <a16:creationId xmlns:a16="http://schemas.microsoft.com/office/drawing/2014/main" id="{990362C0-AA7A-B213-FE91-1831EFFFD777}"/>
                </a:ext>
              </a:extLst>
            </p:cNvPr>
            <p:cNvSpPr/>
            <p:nvPr/>
          </p:nvSpPr>
          <p:spPr>
            <a:xfrm>
              <a:off x="3098515" y="3259594"/>
              <a:ext cx="2802637" cy="254480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60" name="Picture 28" descr="50 Number PNG Images Transparent Background | PNG Play">
              <a:extLst>
                <a:ext uri="{FF2B5EF4-FFF2-40B4-BE49-F238E27FC236}">
                  <a16:creationId xmlns:a16="http://schemas.microsoft.com/office/drawing/2014/main" id="{106CC2FE-9DD1-4DB9-0749-335B49CB139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20334" y="3928646"/>
              <a:ext cx="1985649" cy="122333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24" name="مجموعة 1023">
            <a:extLst>
              <a:ext uri="{FF2B5EF4-FFF2-40B4-BE49-F238E27FC236}">
                <a16:creationId xmlns:a16="http://schemas.microsoft.com/office/drawing/2014/main" id="{33F3E2BF-05BE-2566-8320-B5A17CDE771E}"/>
              </a:ext>
            </a:extLst>
          </p:cNvPr>
          <p:cNvGrpSpPr/>
          <p:nvPr/>
        </p:nvGrpSpPr>
        <p:grpSpPr>
          <a:xfrm>
            <a:off x="24770" y="3239567"/>
            <a:ext cx="2802637" cy="2544808"/>
            <a:chOff x="24770" y="3239567"/>
            <a:chExt cx="2802637" cy="2544808"/>
          </a:xfrm>
        </p:grpSpPr>
        <p:sp>
          <p:nvSpPr>
            <p:cNvPr id="8" name="شكل بيضاوي 7">
              <a:extLst>
                <a:ext uri="{FF2B5EF4-FFF2-40B4-BE49-F238E27FC236}">
                  <a16:creationId xmlns:a16="http://schemas.microsoft.com/office/drawing/2014/main" id="{5327BF76-0EF8-798C-056A-D5557B4F4786}"/>
                </a:ext>
              </a:extLst>
            </p:cNvPr>
            <p:cNvSpPr/>
            <p:nvPr/>
          </p:nvSpPr>
          <p:spPr>
            <a:xfrm>
              <a:off x="24770" y="3239567"/>
              <a:ext cx="2802637" cy="254480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pic>
          <p:nvPicPr>
            <p:cNvPr id="62" name="Picture 4" descr="Luxury Interior Designers in Delhi | Décor Your Home &amp; Offices">
              <a:extLst>
                <a:ext uri="{FF2B5EF4-FFF2-40B4-BE49-F238E27FC236}">
                  <a16:creationId xmlns:a16="http://schemas.microsoft.com/office/drawing/2014/main" id="{32124347-2C15-C1C2-CEB9-1282693B4F5D}"/>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b="31974"/>
            <a:stretch/>
          </p:blipFill>
          <p:spPr bwMode="auto">
            <a:xfrm>
              <a:off x="225426" y="4111403"/>
              <a:ext cx="2328976" cy="1584318"/>
            </a:xfrm>
            <a:prstGeom prst="rect">
              <a:avLst/>
            </a:prstGeom>
            <a:noFill/>
            <a:extLst>
              <a:ext uri="{909E8E84-426E-40DD-AFC4-6F175D3DCCD1}">
                <a14:hiddenFill xmlns:a14="http://schemas.microsoft.com/office/drawing/2010/main">
                  <a:solidFill>
                    <a:srgbClr val="FFFFFF"/>
                  </a:solidFill>
                </a14:hiddenFill>
              </a:ext>
            </a:extLst>
          </p:spPr>
        </p:pic>
        <p:pic>
          <p:nvPicPr>
            <p:cNvPr id="63" name="صورة 62">
              <a:extLst>
                <a:ext uri="{FF2B5EF4-FFF2-40B4-BE49-F238E27FC236}">
                  <a16:creationId xmlns:a16="http://schemas.microsoft.com/office/drawing/2014/main" id="{9457CB7F-2F87-3DA2-2E5E-C45E5163A67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40678" y="3388943"/>
              <a:ext cx="906468" cy="946962"/>
            </a:xfrm>
            <a:prstGeom prst="rect">
              <a:avLst/>
            </a:prstGeom>
          </p:spPr>
        </p:pic>
      </p:grpSp>
    </p:spTree>
    <p:custDataLst>
      <p:tags r:id="rId1"/>
    </p:custDataLst>
    <p:extLst>
      <p:ext uri="{BB962C8B-B14F-4D97-AF65-F5344CB8AC3E}">
        <p14:creationId xmlns:p14="http://schemas.microsoft.com/office/powerpoint/2010/main" val="1443360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3" presetClass="entr" presetSubtype="16"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500" fill="hold"/>
                                        <p:tgtEl>
                                          <p:spTgt spid="18"/>
                                        </p:tgtEl>
                                        <p:attrNameLst>
                                          <p:attrName>ppt_w</p:attrName>
                                        </p:attrNameLst>
                                      </p:cBhvr>
                                      <p:tavLst>
                                        <p:tav tm="0">
                                          <p:val>
                                            <p:fltVal val="0"/>
                                          </p:val>
                                        </p:tav>
                                        <p:tav tm="100000">
                                          <p:val>
                                            <p:strVal val="#ppt_w"/>
                                          </p:val>
                                        </p:tav>
                                      </p:tavLst>
                                    </p:anim>
                                    <p:anim calcmode="lin" valueType="num">
                                      <p:cBhvr>
                                        <p:cTn id="14" dur="500" fill="hold"/>
                                        <p:tgtEl>
                                          <p:spTgt spid="18"/>
                                        </p:tgtEl>
                                        <p:attrNameLst>
                                          <p:attrName>ppt_h</p:attrName>
                                        </p:attrNameLst>
                                      </p:cBhvr>
                                      <p:tavLst>
                                        <p:tav tm="0">
                                          <p:val>
                                            <p:fltVal val="0"/>
                                          </p:val>
                                        </p:tav>
                                        <p:tav tm="100000">
                                          <p:val>
                                            <p:strVal val="#ppt_h"/>
                                          </p:val>
                                        </p:tav>
                                      </p:tavLst>
                                    </p:anim>
                                  </p:childTnLst>
                                </p:cTn>
                              </p:par>
                            </p:childTnLst>
                          </p:cTn>
                        </p:par>
                        <p:par>
                          <p:cTn id="15" fill="hold">
                            <p:stCondLst>
                              <p:cond delay="1500"/>
                            </p:stCondLst>
                            <p:childTnLst>
                              <p:par>
                                <p:cTn id="16" presetID="23" presetClass="entr" presetSubtype="16" fill="hold" nodeType="afterEffect">
                                  <p:stCondLst>
                                    <p:cond delay="0"/>
                                  </p:stCondLst>
                                  <p:childTnLst>
                                    <p:set>
                                      <p:cBhvr>
                                        <p:cTn id="17" dur="1" fill="hold">
                                          <p:stCondLst>
                                            <p:cond delay="0"/>
                                          </p:stCondLst>
                                        </p:cTn>
                                        <p:tgtEl>
                                          <p:spTgt spid="1027"/>
                                        </p:tgtEl>
                                        <p:attrNameLst>
                                          <p:attrName>style.visibility</p:attrName>
                                        </p:attrNameLst>
                                      </p:cBhvr>
                                      <p:to>
                                        <p:strVal val="visible"/>
                                      </p:to>
                                    </p:set>
                                    <p:anim calcmode="lin" valueType="num">
                                      <p:cBhvr>
                                        <p:cTn id="18" dur="500" fill="hold"/>
                                        <p:tgtEl>
                                          <p:spTgt spid="1027"/>
                                        </p:tgtEl>
                                        <p:attrNameLst>
                                          <p:attrName>ppt_w</p:attrName>
                                        </p:attrNameLst>
                                      </p:cBhvr>
                                      <p:tavLst>
                                        <p:tav tm="0">
                                          <p:val>
                                            <p:fltVal val="0"/>
                                          </p:val>
                                        </p:tav>
                                        <p:tav tm="100000">
                                          <p:val>
                                            <p:strVal val="#ppt_w"/>
                                          </p:val>
                                        </p:tav>
                                      </p:tavLst>
                                    </p:anim>
                                    <p:anim calcmode="lin" valueType="num">
                                      <p:cBhvr>
                                        <p:cTn id="19" dur="500" fill="hold"/>
                                        <p:tgtEl>
                                          <p:spTgt spid="1027"/>
                                        </p:tgtEl>
                                        <p:attrNameLst>
                                          <p:attrName>ppt_h</p:attrName>
                                        </p:attrNameLst>
                                      </p:cBhvr>
                                      <p:tavLst>
                                        <p:tav tm="0">
                                          <p:val>
                                            <p:fltVal val="0"/>
                                          </p:val>
                                        </p:tav>
                                        <p:tav tm="100000">
                                          <p:val>
                                            <p:strVal val="#ppt_h"/>
                                          </p:val>
                                        </p:tav>
                                      </p:tavLst>
                                    </p:anim>
                                  </p:childTnLst>
                                </p:cTn>
                              </p:par>
                            </p:childTnLst>
                          </p:cTn>
                        </p:par>
                        <p:par>
                          <p:cTn id="20" fill="hold">
                            <p:stCondLst>
                              <p:cond delay="2000"/>
                            </p:stCondLst>
                            <p:childTnLst>
                              <p:par>
                                <p:cTn id="21" presetID="23" presetClass="entr" presetSubtype="16" fill="hold" nodeType="afterEffect">
                                  <p:stCondLst>
                                    <p:cond delay="0"/>
                                  </p:stCondLst>
                                  <p:childTnLst>
                                    <p:set>
                                      <p:cBhvr>
                                        <p:cTn id="22" dur="1" fill="hold">
                                          <p:stCondLst>
                                            <p:cond delay="0"/>
                                          </p:stCondLst>
                                        </p:cTn>
                                        <p:tgtEl>
                                          <p:spTgt spid="1025"/>
                                        </p:tgtEl>
                                        <p:attrNameLst>
                                          <p:attrName>style.visibility</p:attrName>
                                        </p:attrNameLst>
                                      </p:cBhvr>
                                      <p:to>
                                        <p:strVal val="visible"/>
                                      </p:to>
                                    </p:set>
                                    <p:anim calcmode="lin" valueType="num">
                                      <p:cBhvr>
                                        <p:cTn id="23" dur="500" fill="hold"/>
                                        <p:tgtEl>
                                          <p:spTgt spid="1025"/>
                                        </p:tgtEl>
                                        <p:attrNameLst>
                                          <p:attrName>ppt_w</p:attrName>
                                        </p:attrNameLst>
                                      </p:cBhvr>
                                      <p:tavLst>
                                        <p:tav tm="0">
                                          <p:val>
                                            <p:fltVal val="0"/>
                                          </p:val>
                                        </p:tav>
                                        <p:tav tm="100000">
                                          <p:val>
                                            <p:strVal val="#ppt_w"/>
                                          </p:val>
                                        </p:tav>
                                      </p:tavLst>
                                    </p:anim>
                                    <p:anim calcmode="lin" valueType="num">
                                      <p:cBhvr>
                                        <p:cTn id="24" dur="500" fill="hold"/>
                                        <p:tgtEl>
                                          <p:spTgt spid="1025"/>
                                        </p:tgtEl>
                                        <p:attrNameLst>
                                          <p:attrName>ppt_h</p:attrName>
                                        </p:attrNameLst>
                                      </p:cBhvr>
                                      <p:tavLst>
                                        <p:tav tm="0">
                                          <p:val>
                                            <p:fltVal val="0"/>
                                          </p:val>
                                        </p:tav>
                                        <p:tav tm="100000">
                                          <p:val>
                                            <p:strVal val="#ppt_h"/>
                                          </p:val>
                                        </p:tav>
                                      </p:tavLst>
                                    </p:anim>
                                  </p:childTnLst>
                                </p:cTn>
                              </p:par>
                            </p:childTnLst>
                          </p:cTn>
                        </p:par>
                        <p:par>
                          <p:cTn id="25" fill="hold">
                            <p:stCondLst>
                              <p:cond delay="2500"/>
                            </p:stCondLst>
                            <p:childTnLst>
                              <p:par>
                                <p:cTn id="26" presetID="23" presetClass="entr" presetSubtype="16" fill="hold" nodeType="afterEffect">
                                  <p:stCondLst>
                                    <p:cond delay="0"/>
                                  </p:stCondLst>
                                  <p:childTnLst>
                                    <p:set>
                                      <p:cBhvr>
                                        <p:cTn id="27" dur="1" fill="hold">
                                          <p:stCondLst>
                                            <p:cond delay="0"/>
                                          </p:stCondLst>
                                        </p:cTn>
                                        <p:tgtEl>
                                          <p:spTgt spid="1024"/>
                                        </p:tgtEl>
                                        <p:attrNameLst>
                                          <p:attrName>style.visibility</p:attrName>
                                        </p:attrNameLst>
                                      </p:cBhvr>
                                      <p:to>
                                        <p:strVal val="visible"/>
                                      </p:to>
                                    </p:set>
                                    <p:anim calcmode="lin" valueType="num">
                                      <p:cBhvr>
                                        <p:cTn id="28" dur="500" fill="hold"/>
                                        <p:tgtEl>
                                          <p:spTgt spid="1024"/>
                                        </p:tgtEl>
                                        <p:attrNameLst>
                                          <p:attrName>ppt_w</p:attrName>
                                        </p:attrNameLst>
                                      </p:cBhvr>
                                      <p:tavLst>
                                        <p:tav tm="0">
                                          <p:val>
                                            <p:fltVal val="0"/>
                                          </p:val>
                                        </p:tav>
                                        <p:tav tm="100000">
                                          <p:val>
                                            <p:strVal val="#ppt_w"/>
                                          </p:val>
                                        </p:tav>
                                      </p:tavLst>
                                    </p:anim>
                                    <p:anim calcmode="lin" valueType="num">
                                      <p:cBhvr>
                                        <p:cTn id="29" dur="500" fill="hold"/>
                                        <p:tgtEl>
                                          <p:spTgt spid="102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ستطيل: زوايا مستديرة 4">
            <a:extLst>
              <a:ext uri="{FF2B5EF4-FFF2-40B4-BE49-F238E27FC236}">
                <a16:creationId xmlns:a16="http://schemas.microsoft.com/office/drawing/2014/main" id="{D86CEC5A-50B1-2E39-C1DD-B1EB14862F70}"/>
              </a:ext>
            </a:extLst>
          </p:cNvPr>
          <p:cNvSpPr/>
          <p:nvPr/>
        </p:nvSpPr>
        <p:spPr>
          <a:xfrm>
            <a:off x="1733227" y="492561"/>
            <a:ext cx="8725545" cy="913308"/>
          </a:xfrm>
          <a:prstGeom prst="roundRect">
            <a:avLst/>
          </a:prstGeom>
          <a:solidFill>
            <a:srgbClr val="F9A82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b="1" dirty="0">
                <a:solidFill>
                  <a:schemeClr val="bg1"/>
                </a:solidFill>
              </a:rPr>
              <a:t>مزايا المخطط الخطي</a:t>
            </a:r>
          </a:p>
        </p:txBody>
      </p:sp>
      <p:sp>
        <p:nvSpPr>
          <p:cNvPr id="16" name="مستطيل: زوايا مستديرة 15">
            <a:extLst>
              <a:ext uri="{FF2B5EF4-FFF2-40B4-BE49-F238E27FC236}">
                <a16:creationId xmlns:a16="http://schemas.microsoft.com/office/drawing/2014/main" id="{9D81FFEB-5194-DACE-B476-8F5C7376BE86}"/>
              </a:ext>
            </a:extLst>
          </p:cNvPr>
          <p:cNvSpPr/>
          <p:nvPr/>
        </p:nvSpPr>
        <p:spPr>
          <a:xfrm>
            <a:off x="8460030" y="2072640"/>
            <a:ext cx="2468880" cy="2148840"/>
          </a:xfrm>
          <a:prstGeom prst="roundRect">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2" name="مستطيل: زوايا مستديرة 21">
            <a:extLst>
              <a:ext uri="{FF2B5EF4-FFF2-40B4-BE49-F238E27FC236}">
                <a16:creationId xmlns:a16="http://schemas.microsoft.com/office/drawing/2014/main" id="{6821219B-FDA7-4485-6580-CCB725615351}"/>
              </a:ext>
            </a:extLst>
          </p:cNvPr>
          <p:cNvSpPr/>
          <p:nvPr/>
        </p:nvSpPr>
        <p:spPr>
          <a:xfrm>
            <a:off x="3307068" y="2072640"/>
            <a:ext cx="2468880" cy="2148840"/>
          </a:xfrm>
          <a:prstGeom prst="roundRect">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nvGrpSpPr>
          <p:cNvPr id="2097" name="مجموعة 2096">
            <a:extLst>
              <a:ext uri="{FF2B5EF4-FFF2-40B4-BE49-F238E27FC236}">
                <a16:creationId xmlns:a16="http://schemas.microsoft.com/office/drawing/2014/main" id="{B57A77B1-4CA4-115A-FABD-8A48B98BEA2C}"/>
              </a:ext>
            </a:extLst>
          </p:cNvPr>
          <p:cNvGrpSpPr/>
          <p:nvPr/>
        </p:nvGrpSpPr>
        <p:grpSpPr>
          <a:xfrm>
            <a:off x="-114318" y="3957879"/>
            <a:ext cx="4229118" cy="2745815"/>
            <a:chOff x="-114318" y="3957879"/>
            <a:chExt cx="4229118" cy="2745815"/>
          </a:xfrm>
        </p:grpSpPr>
        <p:grpSp>
          <p:nvGrpSpPr>
            <p:cNvPr id="2096" name="مجموعة 2095">
              <a:extLst>
                <a:ext uri="{FF2B5EF4-FFF2-40B4-BE49-F238E27FC236}">
                  <a16:creationId xmlns:a16="http://schemas.microsoft.com/office/drawing/2014/main" id="{0834208C-CAA5-C0BE-3D04-5600EF982A15}"/>
                </a:ext>
              </a:extLst>
            </p:cNvPr>
            <p:cNvGrpSpPr/>
            <p:nvPr/>
          </p:nvGrpSpPr>
          <p:grpSpPr>
            <a:xfrm>
              <a:off x="120615" y="4296727"/>
              <a:ext cx="3959031" cy="1952430"/>
              <a:chOff x="120615" y="4296727"/>
              <a:chExt cx="3959031" cy="1952430"/>
            </a:xfrm>
          </p:grpSpPr>
          <p:sp>
            <p:nvSpPr>
              <p:cNvPr id="26" name="مستطيل: زوايا مستديرة 25">
                <a:extLst>
                  <a:ext uri="{FF2B5EF4-FFF2-40B4-BE49-F238E27FC236}">
                    <a16:creationId xmlns:a16="http://schemas.microsoft.com/office/drawing/2014/main" id="{2848B117-E0E0-24D9-A6B7-386AE95BAE35}"/>
                  </a:ext>
                </a:extLst>
              </p:cNvPr>
              <p:cNvSpPr/>
              <p:nvPr/>
            </p:nvSpPr>
            <p:spPr>
              <a:xfrm>
                <a:off x="120615" y="4296727"/>
                <a:ext cx="3959031" cy="19524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28" name="مستطيل: زوايا مستديرة 27">
                <a:extLst>
                  <a:ext uri="{FF2B5EF4-FFF2-40B4-BE49-F238E27FC236}">
                    <a16:creationId xmlns:a16="http://schemas.microsoft.com/office/drawing/2014/main" id="{56F63E8A-0F38-A2C5-A54C-9AF56FD61FA5}"/>
                  </a:ext>
                </a:extLst>
              </p:cNvPr>
              <p:cNvSpPr/>
              <p:nvPr/>
            </p:nvSpPr>
            <p:spPr>
              <a:xfrm>
                <a:off x="259068" y="4464367"/>
                <a:ext cx="3627132" cy="1681655"/>
              </a:xfrm>
              <a:prstGeom prst="roundRect">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sp>
          <p:nvSpPr>
            <p:cNvPr id="30" name="عنوان 1">
              <a:extLst>
                <a:ext uri="{FF2B5EF4-FFF2-40B4-BE49-F238E27FC236}">
                  <a16:creationId xmlns:a16="http://schemas.microsoft.com/office/drawing/2014/main" id="{3C4D617B-48D5-98CD-C8D9-B527FC8CA076}"/>
                </a:ext>
              </a:extLst>
            </p:cNvPr>
            <p:cNvSpPr txBox="1">
              <a:spLocks/>
            </p:cNvSpPr>
            <p:nvPr/>
          </p:nvSpPr>
          <p:spPr>
            <a:xfrm>
              <a:off x="-114318" y="3957879"/>
              <a:ext cx="4229118" cy="2745815"/>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ar-SA" sz="3200" dirty="0">
                  <a:solidFill>
                    <a:schemeClr val="bg1"/>
                  </a:solidFill>
                </a:rPr>
                <a:t>يُساعد في عمل </a:t>
              </a:r>
            </a:p>
            <a:p>
              <a:pPr algn="ctr">
                <a:lnSpc>
                  <a:spcPct val="100000"/>
                </a:lnSpc>
              </a:pPr>
              <a:r>
                <a:rPr lang="ar-SA" sz="3200" dirty="0">
                  <a:solidFill>
                    <a:schemeClr val="bg1"/>
                  </a:solidFill>
                </a:rPr>
                <a:t>تنبؤات حول نتائج البيانات </a:t>
              </a:r>
            </a:p>
            <a:p>
              <a:pPr algn="ctr">
                <a:lnSpc>
                  <a:spcPct val="100000"/>
                </a:lnSpc>
              </a:pPr>
              <a:r>
                <a:rPr lang="ar-SA" sz="3200" dirty="0">
                  <a:solidFill>
                    <a:schemeClr val="bg1"/>
                  </a:solidFill>
                </a:rPr>
                <a:t>التي لم تسجل بعد</a:t>
              </a:r>
            </a:p>
          </p:txBody>
        </p:sp>
      </p:grpSp>
      <p:sp>
        <p:nvSpPr>
          <p:cNvPr id="44" name="عنوان 1">
            <a:extLst>
              <a:ext uri="{FF2B5EF4-FFF2-40B4-BE49-F238E27FC236}">
                <a16:creationId xmlns:a16="http://schemas.microsoft.com/office/drawing/2014/main" id="{7A0136FF-221C-1C5F-CB87-41E16E21F5E3}"/>
              </a:ext>
            </a:extLst>
          </p:cNvPr>
          <p:cNvSpPr txBox="1">
            <a:spLocks/>
          </p:cNvSpPr>
          <p:nvPr/>
        </p:nvSpPr>
        <p:spPr>
          <a:xfrm>
            <a:off x="3937002" y="4144812"/>
            <a:ext cx="4229118" cy="2745815"/>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endParaRPr lang="ar-SA" sz="3200" dirty="0">
              <a:solidFill>
                <a:schemeClr val="bg1"/>
              </a:solidFill>
            </a:endParaRPr>
          </a:p>
        </p:txBody>
      </p:sp>
      <p:grpSp>
        <p:nvGrpSpPr>
          <p:cNvPr id="2094" name="مجموعة 2093">
            <a:extLst>
              <a:ext uri="{FF2B5EF4-FFF2-40B4-BE49-F238E27FC236}">
                <a16:creationId xmlns:a16="http://schemas.microsoft.com/office/drawing/2014/main" id="{BFCF9B22-4F27-C2F9-BC9C-3577B35D36DA}"/>
              </a:ext>
            </a:extLst>
          </p:cNvPr>
          <p:cNvGrpSpPr/>
          <p:nvPr/>
        </p:nvGrpSpPr>
        <p:grpSpPr>
          <a:xfrm>
            <a:off x="-160038" y="1423267"/>
            <a:ext cx="4239684" cy="2745815"/>
            <a:chOff x="-160038" y="1423267"/>
            <a:chExt cx="4239684" cy="2745815"/>
          </a:xfrm>
        </p:grpSpPr>
        <p:sp>
          <p:nvSpPr>
            <p:cNvPr id="48" name="مستطيل: زوايا مستديرة 47">
              <a:extLst>
                <a:ext uri="{FF2B5EF4-FFF2-40B4-BE49-F238E27FC236}">
                  <a16:creationId xmlns:a16="http://schemas.microsoft.com/office/drawing/2014/main" id="{D60D767A-528E-AB8B-0C6B-A7CEEF254BCD}"/>
                </a:ext>
              </a:extLst>
            </p:cNvPr>
            <p:cNvSpPr/>
            <p:nvPr/>
          </p:nvSpPr>
          <p:spPr>
            <a:xfrm>
              <a:off x="120615" y="1762115"/>
              <a:ext cx="3959031" cy="19524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50" name="مستطيل: زوايا مستديرة 49">
              <a:extLst>
                <a:ext uri="{FF2B5EF4-FFF2-40B4-BE49-F238E27FC236}">
                  <a16:creationId xmlns:a16="http://schemas.microsoft.com/office/drawing/2014/main" id="{64A73DF8-0260-1E4B-D8B3-CE39B7C7E3C3}"/>
                </a:ext>
              </a:extLst>
            </p:cNvPr>
            <p:cNvSpPr/>
            <p:nvPr/>
          </p:nvSpPr>
          <p:spPr>
            <a:xfrm>
              <a:off x="274308" y="1899275"/>
              <a:ext cx="3627132" cy="1681655"/>
            </a:xfrm>
            <a:prstGeom prst="roundRect">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52" name="عنوان 1">
              <a:extLst>
                <a:ext uri="{FF2B5EF4-FFF2-40B4-BE49-F238E27FC236}">
                  <a16:creationId xmlns:a16="http://schemas.microsoft.com/office/drawing/2014/main" id="{90CFE13A-4A7A-7C48-DBEE-FC995BDBD1A8}"/>
                </a:ext>
              </a:extLst>
            </p:cNvPr>
            <p:cNvSpPr txBox="1">
              <a:spLocks/>
            </p:cNvSpPr>
            <p:nvPr/>
          </p:nvSpPr>
          <p:spPr>
            <a:xfrm>
              <a:off x="-160038" y="1423267"/>
              <a:ext cx="4229118" cy="2745815"/>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ar-SA" sz="3200" dirty="0">
                  <a:solidFill>
                    <a:schemeClr val="bg1"/>
                  </a:solidFill>
                </a:rPr>
                <a:t>يُمكنك من ملاحظة </a:t>
              </a:r>
            </a:p>
            <a:p>
              <a:pPr algn="ctr">
                <a:lnSpc>
                  <a:spcPct val="100000"/>
                </a:lnSpc>
              </a:pPr>
              <a:r>
                <a:rPr lang="ar-SA" sz="3200" dirty="0">
                  <a:solidFill>
                    <a:schemeClr val="bg1"/>
                  </a:solidFill>
                </a:rPr>
                <a:t>التغييرات بسهولة</a:t>
              </a:r>
            </a:p>
          </p:txBody>
        </p:sp>
      </p:grpSp>
      <p:grpSp>
        <p:nvGrpSpPr>
          <p:cNvPr id="2092" name="مجموعة 2091">
            <a:extLst>
              <a:ext uri="{FF2B5EF4-FFF2-40B4-BE49-F238E27FC236}">
                <a16:creationId xmlns:a16="http://schemas.microsoft.com/office/drawing/2014/main" id="{6C753DDB-C08E-3E0C-45A0-5DCB64397D99}"/>
              </a:ext>
            </a:extLst>
          </p:cNvPr>
          <p:cNvGrpSpPr/>
          <p:nvPr/>
        </p:nvGrpSpPr>
        <p:grpSpPr>
          <a:xfrm>
            <a:off x="6534091" y="1409699"/>
            <a:ext cx="4229118" cy="2745815"/>
            <a:chOff x="6534091" y="1409699"/>
            <a:chExt cx="4229118" cy="2745815"/>
          </a:xfrm>
        </p:grpSpPr>
        <p:sp>
          <p:nvSpPr>
            <p:cNvPr id="56" name="مستطيل: زوايا مستديرة 55">
              <a:extLst>
                <a:ext uri="{FF2B5EF4-FFF2-40B4-BE49-F238E27FC236}">
                  <a16:creationId xmlns:a16="http://schemas.microsoft.com/office/drawing/2014/main" id="{233AD41B-F1DB-C036-AD06-BB890CD3E82C}"/>
                </a:ext>
              </a:extLst>
            </p:cNvPr>
            <p:cNvSpPr/>
            <p:nvPr/>
          </p:nvSpPr>
          <p:spPr>
            <a:xfrm>
              <a:off x="6769024" y="1748547"/>
              <a:ext cx="3959031" cy="19524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58" name="مستطيل: زوايا مستديرة 57">
              <a:extLst>
                <a:ext uri="{FF2B5EF4-FFF2-40B4-BE49-F238E27FC236}">
                  <a16:creationId xmlns:a16="http://schemas.microsoft.com/office/drawing/2014/main" id="{67473E44-6D02-E3D5-8A5A-90D7A70C98CD}"/>
                </a:ext>
              </a:extLst>
            </p:cNvPr>
            <p:cNvSpPr/>
            <p:nvPr/>
          </p:nvSpPr>
          <p:spPr>
            <a:xfrm>
              <a:off x="6922717" y="1916187"/>
              <a:ext cx="3627132" cy="1681655"/>
            </a:xfrm>
            <a:prstGeom prst="roundRect">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60" name="عنوان 1">
              <a:extLst>
                <a:ext uri="{FF2B5EF4-FFF2-40B4-BE49-F238E27FC236}">
                  <a16:creationId xmlns:a16="http://schemas.microsoft.com/office/drawing/2014/main" id="{041F8117-05C9-B0E2-46CA-B295B32E27F0}"/>
                </a:ext>
              </a:extLst>
            </p:cNvPr>
            <p:cNvSpPr txBox="1">
              <a:spLocks/>
            </p:cNvSpPr>
            <p:nvPr/>
          </p:nvSpPr>
          <p:spPr>
            <a:xfrm>
              <a:off x="6534091" y="1409699"/>
              <a:ext cx="4229118" cy="2745815"/>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ar-SA" sz="3200" dirty="0">
                  <a:solidFill>
                    <a:schemeClr val="bg1"/>
                  </a:solidFill>
                </a:rPr>
                <a:t>يُمكن تقديم تحليل</a:t>
              </a:r>
            </a:p>
            <a:p>
              <a:pPr algn="ctr">
                <a:lnSpc>
                  <a:spcPct val="100000"/>
                </a:lnSpc>
              </a:pPr>
              <a:r>
                <a:rPr lang="ar-SA" sz="3200" dirty="0">
                  <a:solidFill>
                    <a:schemeClr val="bg1"/>
                  </a:solidFill>
                </a:rPr>
                <a:t> سريع للبيانات</a:t>
              </a:r>
            </a:p>
          </p:txBody>
        </p:sp>
      </p:grpSp>
      <p:pic>
        <p:nvPicPr>
          <p:cNvPr id="62" name="صورة 61" descr="صورة تحتوي على نص, ساعة حائط&#10;&#10;تم إنشاء الوصف تلقائياً">
            <a:extLst>
              <a:ext uri="{FF2B5EF4-FFF2-40B4-BE49-F238E27FC236}">
                <a16:creationId xmlns:a16="http://schemas.microsoft.com/office/drawing/2014/main" id="{B9BB8585-AD5C-C200-BEB3-DF6A7E9261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06161" y="1459084"/>
            <a:ext cx="3815186" cy="2123977"/>
          </a:xfrm>
          <a:prstGeom prst="rect">
            <a:avLst/>
          </a:prstGeom>
        </p:spPr>
      </p:pic>
      <p:grpSp>
        <p:nvGrpSpPr>
          <p:cNvPr id="2095" name="مجموعة 2094">
            <a:extLst>
              <a:ext uri="{FF2B5EF4-FFF2-40B4-BE49-F238E27FC236}">
                <a16:creationId xmlns:a16="http://schemas.microsoft.com/office/drawing/2014/main" id="{14C422BC-543D-4B5E-B250-234BD62914C0}"/>
              </a:ext>
            </a:extLst>
          </p:cNvPr>
          <p:cNvGrpSpPr/>
          <p:nvPr/>
        </p:nvGrpSpPr>
        <p:grpSpPr>
          <a:xfrm>
            <a:off x="6802671" y="4224598"/>
            <a:ext cx="3959031" cy="2148840"/>
            <a:chOff x="6802671" y="4224598"/>
            <a:chExt cx="3959031" cy="2148840"/>
          </a:xfrm>
        </p:grpSpPr>
        <p:sp>
          <p:nvSpPr>
            <p:cNvPr id="40" name="مستطيل: زوايا مستديرة 39">
              <a:extLst>
                <a:ext uri="{FF2B5EF4-FFF2-40B4-BE49-F238E27FC236}">
                  <a16:creationId xmlns:a16="http://schemas.microsoft.com/office/drawing/2014/main" id="{BB0FBA80-796D-3982-9CB8-F2B9F5E4C6C1}"/>
                </a:ext>
              </a:extLst>
            </p:cNvPr>
            <p:cNvSpPr/>
            <p:nvPr/>
          </p:nvSpPr>
          <p:spPr>
            <a:xfrm>
              <a:off x="6802671" y="4270300"/>
              <a:ext cx="3959031" cy="19524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42" name="مستطيل: زوايا مستديرة 41">
              <a:extLst>
                <a:ext uri="{FF2B5EF4-FFF2-40B4-BE49-F238E27FC236}">
                  <a16:creationId xmlns:a16="http://schemas.microsoft.com/office/drawing/2014/main" id="{A6FE1A92-E65E-0755-39A9-740B6F8676B4}"/>
                </a:ext>
              </a:extLst>
            </p:cNvPr>
            <p:cNvSpPr/>
            <p:nvPr/>
          </p:nvSpPr>
          <p:spPr>
            <a:xfrm>
              <a:off x="6956364" y="4468420"/>
              <a:ext cx="3627132" cy="1597100"/>
            </a:xfrm>
            <a:prstGeom prst="roundRect">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064" name="عنوان 1">
              <a:extLst>
                <a:ext uri="{FF2B5EF4-FFF2-40B4-BE49-F238E27FC236}">
                  <a16:creationId xmlns:a16="http://schemas.microsoft.com/office/drawing/2014/main" id="{AF679C49-2B01-B3F9-F2CD-5284A5C72E8A}"/>
                </a:ext>
              </a:extLst>
            </p:cNvPr>
            <p:cNvSpPr txBox="1">
              <a:spLocks/>
            </p:cNvSpPr>
            <p:nvPr/>
          </p:nvSpPr>
          <p:spPr>
            <a:xfrm>
              <a:off x="7008404" y="4224598"/>
              <a:ext cx="3544612" cy="2148840"/>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ar-SA" sz="3200" dirty="0">
                  <a:solidFill>
                    <a:schemeClr val="bg1"/>
                  </a:solidFill>
                </a:rPr>
                <a:t>يُناسب مجموعات البيانات التي يصل عددها 50 قيمة</a:t>
              </a:r>
            </a:p>
          </p:txBody>
        </p:sp>
      </p:grpSp>
      <p:pic>
        <p:nvPicPr>
          <p:cNvPr id="2066" name="Picture 8" descr="Are Augmented Analytics The Solution To The Data Scientist' Gap?">
            <a:extLst>
              <a:ext uri="{FF2B5EF4-FFF2-40B4-BE49-F238E27FC236}">
                <a16:creationId xmlns:a16="http://schemas.microsoft.com/office/drawing/2014/main" id="{5956427F-82C3-8C30-FD7F-1CFB9134D4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11147" y="-1249453"/>
            <a:ext cx="10287000" cy="6429375"/>
          </a:xfrm>
          <a:prstGeom prst="rect">
            <a:avLst/>
          </a:prstGeom>
          <a:noFill/>
          <a:extLst>
            <a:ext uri="{909E8E84-426E-40DD-AFC4-6F175D3DCCD1}">
              <a14:hiddenFill xmlns:a14="http://schemas.microsoft.com/office/drawing/2010/main">
                <a:solidFill>
                  <a:srgbClr val="FFFFFF"/>
                </a:solidFill>
              </a14:hiddenFill>
            </a:ext>
          </a:extLst>
        </p:spPr>
      </p:pic>
      <p:pic>
        <p:nvPicPr>
          <p:cNvPr id="2067" name="Picture 10" descr="What To Expect When You Start A Job As A Junior Data Scientist?">
            <a:extLst>
              <a:ext uri="{FF2B5EF4-FFF2-40B4-BE49-F238E27FC236}">
                <a16:creationId xmlns:a16="http://schemas.microsoft.com/office/drawing/2014/main" id="{294AE885-36D2-B913-DE57-3DD263328F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04060" y="75231"/>
            <a:ext cx="5934075" cy="3857625"/>
          </a:xfrm>
          <a:prstGeom prst="rect">
            <a:avLst/>
          </a:prstGeom>
          <a:noFill/>
          <a:extLst>
            <a:ext uri="{909E8E84-426E-40DD-AFC4-6F175D3DCCD1}">
              <a14:hiddenFill xmlns:a14="http://schemas.microsoft.com/office/drawing/2010/main">
                <a:solidFill>
                  <a:srgbClr val="FFFFFF"/>
                </a:solidFill>
              </a14:hiddenFill>
            </a:ext>
          </a:extLst>
        </p:spPr>
      </p:pic>
      <p:pic>
        <p:nvPicPr>
          <p:cNvPr id="2069" name="Picture 14" descr="359 Data Scientist Illustrations &amp; Clip Art - iStock">
            <a:extLst>
              <a:ext uri="{FF2B5EF4-FFF2-40B4-BE49-F238E27FC236}">
                <a16:creationId xmlns:a16="http://schemas.microsoft.com/office/drawing/2014/main" id="{1294A084-69C1-25F1-4A00-DDB2C6C2637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78831" y="-2338056"/>
            <a:ext cx="5829300" cy="4591050"/>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16" descr="Curated List of 100+ Data Science resources for practitioners | by Random  Nerd | Medium">
            <a:extLst>
              <a:ext uri="{FF2B5EF4-FFF2-40B4-BE49-F238E27FC236}">
                <a16:creationId xmlns:a16="http://schemas.microsoft.com/office/drawing/2014/main" id="{580C10C6-C093-02E3-665A-520B5F88BE1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73879" y="-2009353"/>
            <a:ext cx="8572500" cy="4819650"/>
          </a:xfrm>
          <a:prstGeom prst="rect">
            <a:avLst/>
          </a:prstGeom>
          <a:noFill/>
          <a:extLst>
            <a:ext uri="{909E8E84-426E-40DD-AFC4-6F175D3DCCD1}">
              <a14:hiddenFill xmlns:a14="http://schemas.microsoft.com/office/drawing/2010/main">
                <a:solidFill>
                  <a:srgbClr val="FFFFFF"/>
                </a:solidFill>
              </a14:hiddenFill>
            </a:ext>
          </a:extLst>
        </p:spPr>
      </p:pic>
      <p:pic>
        <p:nvPicPr>
          <p:cNvPr id="2071" name="Picture 18" descr="How To Get Into Data Science in 2022 (Without a Data Science Degree)">
            <a:extLst>
              <a:ext uri="{FF2B5EF4-FFF2-40B4-BE49-F238E27FC236}">
                <a16:creationId xmlns:a16="http://schemas.microsoft.com/office/drawing/2014/main" id="{CAADD4A3-F7D8-C2BB-D57A-F0C6F8D83DC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722356" y="-3353769"/>
            <a:ext cx="10287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0" descr="What Is Augmented Analytics? Examples &amp; Best Practices">
            <a:extLst>
              <a:ext uri="{FF2B5EF4-FFF2-40B4-BE49-F238E27FC236}">
                <a16:creationId xmlns:a16="http://schemas.microsoft.com/office/drawing/2014/main" id="{F87EB7A7-8555-D04A-046D-468CDBD5D3E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57882" y="304395"/>
            <a:ext cx="7620000" cy="4724400"/>
          </a:xfrm>
          <a:prstGeom prst="rect">
            <a:avLst/>
          </a:prstGeom>
          <a:noFill/>
          <a:extLst>
            <a:ext uri="{909E8E84-426E-40DD-AFC4-6F175D3DCCD1}">
              <a14:hiddenFill xmlns:a14="http://schemas.microsoft.com/office/drawing/2010/main">
                <a:solidFill>
                  <a:srgbClr val="FFFFFF"/>
                </a:solidFill>
              </a14:hiddenFill>
            </a:ext>
          </a:extLst>
        </p:spPr>
      </p:pic>
      <p:pic>
        <p:nvPicPr>
          <p:cNvPr id="2076" name="Picture 24" descr="How Data Is Shaping the Future of Construction | Performance Metrics,  Construction Schedule, Business, Technology, Jobsite Technology, Office  Technology, Construction Technology, Mobile Technology, Construction  Software, Software, Construction ...">
            <a:extLst>
              <a:ext uri="{FF2B5EF4-FFF2-40B4-BE49-F238E27FC236}">
                <a16:creationId xmlns:a16="http://schemas.microsoft.com/office/drawing/2014/main" id="{9A4B9A03-A57C-8812-6C63-E046B837115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206059" y="-1381427"/>
            <a:ext cx="9153525" cy="5153025"/>
          </a:xfrm>
          <a:prstGeom prst="rect">
            <a:avLst/>
          </a:prstGeom>
          <a:noFill/>
          <a:extLst>
            <a:ext uri="{909E8E84-426E-40DD-AFC4-6F175D3DCCD1}">
              <a14:hiddenFill xmlns:a14="http://schemas.microsoft.com/office/drawing/2010/main">
                <a:solidFill>
                  <a:srgbClr val="FFFFFF"/>
                </a:solidFill>
              </a14:hiddenFill>
            </a:ext>
          </a:extLst>
        </p:spPr>
      </p:pic>
      <p:pic>
        <p:nvPicPr>
          <p:cNvPr id="2078" name="Picture 22" descr="Data &amp; AI - Sword Group">
            <a:extLst>
              <a:ext uri="{FF2B5EF4-FFF2-40B4-BE49-F238E27FC236}">
                <a16:creationId xmlns:a16="http://schemas.microsoft.com/office/drawing/2014/main" id="{B4AD77F3-7F44-F675-AF9B-D5FD3326024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389704" y="-1555152"/>
            <a:ext cx="997108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80" name="Picture 12" descr="Top Data Science Training in Pune : Courses-Institute Near Me">
            <a:extLst>
              <a:ext uri="{FF2B5EF4-FFF2-40B4-BE49-F238E27FC236}">
                <a16:creationId xmlns:a16="http://schemas.microsoft.com/office/drawing/2014/main" id="{6C6C5AE5-1CC5-169C-8E67-4B551C5E835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133352" y="-338370"/>
            <a:ext cx="8725545" cy="6241952"/>
          </a:xfrm>
          <a:prstGeom prst="rect">
            <a:avLst/>
          </a:prstGeom>
          <a:noFill/>
          <a:extLst>
            <a:ext uri="{909E8E84-426E-40DD-AFC4-6F175D3DCCD1}">
              <a14:hiddenFill xmlns:a14="http://schemas.microsoft.com/office/drawing/2010/main">
                <a:solidFill>
                  <a:srgbClr val="FFFFFF"/>
                </a:solidFill>
              </a14:hiddenFill>
            </a:ext>
          </a:extLst>
        </p:spPr>
      </p:pic>
      <p:pic>
        <p:nvPicPr>
          <p:cNvPr id="2085" name="Picture 26" descr="الملاحظة في البحث العلمي – موقع زيادة">
            <a:extLst>
              <a:ext uri="{FF2B5EF4-FFF2-40B4-BE49-F238E27FC236}">
                <a16:creationId xmlns:a16="http://schemas.microsoft.com/office/drawing/2014/main" id="{057871AD-1719-4F5B-5494-4FE8BBC15768}"/>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31" b="91864" l="9945" r="89871">
                        <a14:foregroundMark x1="37385" y1="89492" x2="37385" y2="89492"/>
                        <a14:foregroundMark x1="33333" y1="91864" x2="33333" y2="91864"/>
                        <a14:foregroundMark x1="61326" y1="78305" x2="61326" y2="78305"/>
                      </a14:backgroundRemoval>
                    </a14:imgEffect>
                  </a14:imgLayer>
                </a14:imgProps>
              </a:ext>
              <a:ext uri="{28A0092B-C50C-407E-A947-70E740481C1C}">
                <a14:useLocalDpi xmlns:a14="http://schemas.microsoft.com/office/drawing/2010/main" val="0"/>
              </a:ext>
            </a:extLst>
          </a:blip>
          <a:srcRect/>
          <a:stretch>
            <a:fillRect/>
          </a:stretch>
        </p:blipFill>
        <p:spPr bwMode="auto">
          <a:xfrm>
            <a:off x="2508088" y="1647226"/>
            <a:ext cx="3345983" cy="1817799"/>
          </a:xfrm>
          <a:prstGeom prst="rect">
            <a:avLst/>
          </a:prstGeom>
          <a:noFill/>
          <a:extLst>
            <a:ext uri="{909E8E84-426E-40DD-AFC4-6F175D3DCCD1}">
              <a14:hiddenFill xmlns:a14="http://schemas.microsoft.com/office/drawing/2010/main">
                <a:solidFill>
                  <a:srgbClr val="FFFFFF"/>
                </a:solidFill>
              </a14:hiddenFill>
            </a:ext>
          </a:extLst>
        </p:spPr>
      </p:pic>
      <p:pic>
        <p:nvPicPr>
          <p:cNvPr id="2086" name="Picture 28" descr="50 Number PNG Images Transparent Background | PNG Play">
            <a:extLst>
              <a:ext uri="{FF2B5EF4-FFF2-40B4-BE49-F238E27FC236}">
                <a16:creationId xmlns:a16="http://schemas.microsoft.com/office/drawing/2014/main" id="{752E9C2D-6B8B-9EE4-9E95-E444DD8B093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21225008">
            <a:off x="10381114" y="4747895"/>
            <a:ext cx="1708478" cy="1052571"/>
          </a:xfrm>
          <a:prstGeom prst="rect">
            <a:avLst/>
          </a:prstGeom>
          <a:noFill/>
          <a:extLst>
            <a:ext uri="{909E8E84-426E-40DD-AFC4-6F175D3DCCD1}">
              <a14:hiddenFill xmlns:a14="http://schemas.microsoft.com/office/drawing/2010/main">
                <a:solidFill>
                  <a:srgbClr val="FFFFFF"/>
                </a:solidFill>
              </a14:hiddenFill>
            </a:ext>
          </a:extLst>
        </p:spPr>
      </p:pic>
      <p:grpSp>
        <p:nvGrpSpPr>
          <p:cNvPr id="2089" name="مجموعة 2088">
            <a:extLst>
              <a:ext uri="{FF2B5EF4-FFF2-40B4-BE49-F238E27FC236}">
                <a16:creationId xmlns:a16="http://schemas.microsoft.com/office/drawing/2014/main" id="{CE1334B9-F713-AFD6-6D96-DAEA0A425B96}"/>
              </a:ext>
            </a:extLst>
          </p:cNvPr>
          <p:cNvGrpSpPr/>
          <p:nvPr/>
        </p:nvGrpSpPr>
        <p:grpSpPr>
          <a:xfrm>
            <a:off x="3475855" y="4160731"/>
            <a:ext cx="1909521" cy="2060538"/>
            <a:chOff x="3475855" y="4160731"/>
            <a:chExt cx="1909521" cy="2060538"/>
          </a:xfrm>
        </p:grpSpPr>
        <p:pic>
          <p:nvPicPr>
            <p:cNvPr id="2084" name="Picture 4" descr="Luxury Interior Designers in Delhi | Décor Your Home &amp; Offices">
              <a:extLst>
                <a:ext uri="{FF2B5EF4-FFF2-40B4-BE49-F238E27FC236}">
                  <a16:creationId xmlns:a16="http://schemas.microsoft.com/office/drawing/2014/main" id="{F851081A-E5BA-51E3-9A07-5AC21D66627A}"/>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b="31974"/>
            <a:stretch/>
          </p:blipFill>
          <p:spPr bwMode="auto">
            <a:xfrm>
              <a:off x="3475855" y="4922291"/>
              <a:ext cx="1909521" cy="1298978"/>
            </a:xfrm>
            <a:prstGeom prst="rect">
              <a:avLst/>
            </a:prstGeom>
            <a:noFill/>
            <a:extLst>
              <a:ext uri="{909E8E84-426E-40DD-AFC4-6F175D3DCCD1}">
                <a14:hiddenFill xmlns:a14="http://schemas.microsoft.com/office/drawing/2010/main">
                  <a:solidFill>
                    <a:srgbClr val="FFFFFF"/>
                  </a:solidFill>
                </a14:hiddenFill>
              </a:ext>
            </a:extLst>
          </p:spPr>
        </p:pic>
        <p:pic>
          <p:nvPicPr>
            <p:cNvPr id="2088" name="صورة 2087">
              <a:extLst>
                <a:ext uri="{FF2B5EF4-FFF2-40B4-BE49-F238E27FC236}">
                  <a16:creationId xmlns:a16="http://schemas.microsoft.com/office/drawing/2014/main" id="{5885AFCA-A1CB-93A1-EE9F-51D94CFA590F}"/>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814102" y="4160731"/>
              <a:ext cx="906468" cy="946962"/>
            </a:xfrm>
            <a:prstGeom prst="rect">
              <a:avLst/>
            </a:prstGeom>
          </p:spPr>
        </p:pic>
      </p:grpSp>
    </p:spTree>
    <p:custDataLst>
      <p:tags r:id="rId1"/>
    </p:custDataLst>
    <p:extLst>
      <p:ext uri="{BB962C8B-B14F-4D97-AF65-F5344CB8AC3E}">
        <p14:creationId xmlns:p14="http://schemas.microsoft.com/office/powerpoint/2010/main" val="3221569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092"/>
                                        </p:tgtEl>
                                        <p:attrNameLst>
                                          <p:attrName>style.visibility</p:attrName>
                                        </p:attrNameLst>
                                      </p:cBhvr>
                                      <p:to>
                                        <p:strVal val="visible"/>
                                      </p:to>
                                    </p:set>
                                    <p:anim calcmode="lin" valueType="num">
                                      <p:cBhvr>
                                        <p:cTn id="7" dur="500" fill="hold"/>
                                        <p:tgtEl>
                                          <p:spTgt spid="2092"/>
                                        </p:tgtEl>
                                        <p:attrNameLst>
                                          <p:attrName>ppt_w</p:attrName>
                                        </p:attrNameLst>
                                      </p:cBhvr>
                                      <p:tavLst>
                                        <p:tav tm="0">
                                          <p:val>
                                            <p:fltVal val="0"/>
                                          </p:val>
                                        </p:tav>
                                        <p:tav tm="100000">
                                          <p:val>
                                            <p:strVal val="#ppt_w"/>
                                          </p:val>
                                        </p:tav>
                                      </p:tavLst>
                                    </p:anim>
                                    <p:anim calcmode="lin" valueType="num">
                                      <p:cBhvr>
                                        <p:cTn id="8" dur="500" fill="hold"/>
                                        <p:tgtEl>
                                          <p:spTgt spid="2092"/>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62"/>
                                        </p:tgtEl>
                                        <p:attrNameLst>
                                          <p:attrName>style.visibility</p:attrName>
                                        </p:attrNameLst>
                                      </p:cBhvr>
                                      <p:to>
                                        <p:strVal val="visible"/>
                                      </p:to>
                                    </p:set>
                                    <p:anim calcmode="lin" valueType="num">
                                      <p:cBhvr>
                                        <p:cTn id="12" dur="500" fill="hold"/>
                                        <p:tgtEl>
                                          <p:spTgt spid="62"/>
                                        </p:tgtEl>
                                        <p:attrNameLst>
                                          <p:attrName>ppt_w</p:attrName>
                                        </p:attrNameLst>
                                      </p:cBhvr>
                                      <p:tavLst>
                                        <p:tav tm="0">
                                          <p:val>
                                            <p:fltVal val="0"/>
                                          </p:val>
                                        </p:tav>
                                        <p:tav tm="100000">
                                          <p:val>
                                            <p:strVal val="#ppt_w"/>
                                          </p:val>
                                        </p:tav>
                                      </p:tavLst>
                                    </p:anim>
                                    <p:anim calcmode="lin" valueType="num">
                                      <p:cBhvr>
                                        <p:cTn id="13" dur="500" fill="hold"/>
                                        <p:tgtEl>
                                          <p:spTgt spid="62"/>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nodeType="clickEffect">
                                  <p:stCondLst>
                                    <p:cond delay="0"/>
                                  </p:stCondLst>
                                  <p:childTnLst>
                                    <p:set>
                                      <p:cBhvr>
                                        <p:cTn id="17" dur="1" fill="hold">
                                          <p:stCondLst>
                                            <p:cond delay="0"/>
                                          </p:stCondLst>
                                        </p:cTn>
                                        <p:tgtEl>
                                          <p:spTgt spid="2094"/>
                                        </p:tgtEl>
                                        <p:attrNameLst>
                                          <p:attrName>style.visibility</p:attrName>
                                        </p:attrNameLst>
                                      </p:cBhvr>
                                      <p:to>
                                        <p:strVal val="visible"/>
                                      </p:to>
                                    </p:set>
                                    <p:anim calcmode="lin" valueType="num">
                                      <p:cBhvr>
                                        <p:cTn id="18" dur="500" fill="hold"/>
                                        <p:tgtEl>
                                          <p:spTgt spid="2094"/>
                                        </p:tgtEl>
                                        <p:attrNameLst>
                                          <p:attrName>ppt_w</p:attrName>
                                        </p:attrNameLst>
                                      </p:cBhvr>
                                      <p:tavLst>
                                        <p:tav tm="0">
                                          <p:val>
                                            <p:fltVal val="0"/>
                                          </p:val>
                                        </p:tav>
                                        <p:tav tm="100000">
                                          <p:val>
                                            <p:strVal val="#ppt_w"/>
                                          </p:val>
                                        </p:tav>
                                      </p:tavLst>
                                    </p:anim>
                                    <p:anim calcmode="lin" valueType="num">
                                      <p:cBhvr>
                                        <p:cTn id="19" dur="500" fill="hold"/>
                                        <p:tgtEl>
                                          <p:spTgt spid="2094"/>
                                        </p:tgtEl>
                                        <p:attrNameLst>
                                          <p:attrName>ppt_h</p:attrName>
                                        </p:attrNameLst>
                                      </p:cBhvr>
                                      <p:tavLst>
                                        <p:tav tm="0">
                                          <p:val>
                                            <p:fltVal val="0"/>
                                          </p:val>
                                        </p:tav>
                                        <p:tav tm="100000">
                                          <p:val>
                                            <p:strVal val="#ppt_h"/>
                                          </p:val>
                                        </p:tav>
                                      </p:tavLst>
                                    </p:anim>
                                  </p:childTnLst>
                                </p:cTn>
                              </p:par>
                            </p:childTnLst>
                          </p:cTn>
                        </p:par>
                        <p:par>
                          <p:cTn id="20" fill="hold">
                            <p:stCondLst>
                              <p:cond delay="500"/>
                            </p:stCondLst>
                            <p:childTnLst>
                              <p:par>
                                <p:cTn id="21" presetID="23" presetClass="entr" presetSubtype="16" fill="hold" nodeType="afterEffect">
                                  <p:stCondLst>
                                    <p:cond delay="0"/>
                                  </p:stCondLst>
                                  <p:childTnLst>
                                    <p:set>
                                      <p:cBhvr>
                                        <p:cTn id="22" dur="1" fill="hold">
                                          <p:stCondLst>
                                            <p:cond delay="0"/>
                                          </p:stCondLst>
                                        </p:cTn>
                                        <p:tgtEl>
                                          <p:spTgt spid="2085"/>
                                        </p:tgtEl>
                                        <p:attrNameLst>
                                          <p:attrName>style.visibility</p:attrName>
                                        </p:attrNameLst>
                                      </p:cBhvr>
                                      <p:to>
                                        <p:strVal val="visible"/>
                                      </p:to>
                                    </p:set>
                                    <p:anim calcmode="lin" valueType="num">
                                      <p:cBhvr>
                                        <p:cTn id="23" dur="500" fill="hold"/>
                                        <p:tgtEl>
                                          <p:spTgt spid="2085"/>
                                        </p:tgtEl>
                                        <p:attrNameLst>
                                          <p:attrName>ppt_w</p:attrName>
                                        </p:attrNameLst>
                                      </p:cBhvr>
                                      <p:tavLst>
                                        <p:tav tm="0">
                                          <p:val>
                                            <p:fltVal val="0"/>
                                          </p:val>
                                        </p:tav>
                                        <p:tav tm="100000">
                                          <p:val>
                                            <p:strVal val="#ppt_w"/>
                                          </p:val>
                                        </p:tav>
                                      </p:tavLst>
                                    </p:anim>
                                    <p:anim calcmode="lin" valueType="num">
                                      <p:cBhvr>
                                        <p:cTn id="24" dur="500" fill="hold"/>
                                        <p:tgtEl>
                                          <p:spTgt spid="2085"/>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nodeType="clickEffect">
                                  <p:stCondLst>
                                    <p:cond delay="0"/>
                                  </p:stCondLst>
                                  <p:childTnLst>
                                    <p:set>
                                      <p:cBhvr>
                                        <p:cTn id="28" dur="1" fill="hold">
                                          <p:stCondLst>
                                            <p:cond delay="0"/>
                                          </p:stCondLst>
                                        </p:cTn>
                                        <p:tgtEl>
                                          <p:spTgt spid="2095"/>
                                        </p:tgtEl>
                                        <p:attrNameLst>
                                          <p:attrName>style.visibility</p:attrName>
                                        </p:attrNameLst>
                                      </p:cBhvr>
                                      <p:to>
                                        <p:strVal val="visible"/>
                                      </p:to>
                                    </p:set>
                                    <p:anim calcmode="lin" valueType="num">
                                      <p:cBhvr>
                                        <p:cTn id="29" dur="500" fill="hold"/>
                                        <p:tgtEl>
                                          <p:spTgt spid="2095"/>
                                        </p:tgtEl>
                                        <p:attrNameLst>
                                          <p:attrName>ppt_w</p:attrName>
                                        </p:attrNameLst>
                                      </p:cBhvr>
                                      <p:tavLst>
                                        <p:tav tm="0">
                                          <p:val>
                                            <p:fltVal val="0"/>
                                          </p:val>
                                        </p:tav>
                                        <p:tav tm="100000">
                                          <p:val>
                                            <p:strVal val="#ppt_w"/>
                                          </p:val>
                                        </p:tav>
                                      </p:tavLst>
                                    </p:anim>
                                    <p:anim calcmode="lin" valueType="num">
                                      <p:cBhvr>
                                        <p:cTn id="30" dur="500" fill="hold"/>
                                        <p:tgtEl>
                                          <p:spTgt spid="2095"/>
                                        </p:tgtEl>
                                        <p:attrNameLst>
                                          <p:attrName>ppt_h</p:attrName>
                                        </p:attrNameLst>
                                      </p:cBhvr>
                                      <p:tavLst>
                                        <p:tav tm="0">
                                          <p:val>
                                            <p:fltVal val="0"/>
                                          </p:val>
                                        </p:tav>
                                        <p:tav tm="100000">
                                          <p:val>
                                            <p:strVal val="#ppt_h"/>
                                          </p:val>
                                        </p:tav>
                                      </p:tavLst>
                                    </p:anim>
                                  </p:childTnLst>
                                </p:cTn>
                              </p:par>
                            </p:childTnLst>
                          </p:cTn>
                        </p:par>
                        <p:par>
                          <p:cTn id="31" fill="hold">
                            <p:stCondLst>
                              <p:cond delay="500"/>
                            </p:stCondLst>
                            <p:childTnLst>
                              <p:par>
                                <p:cTn id="32" presetID="23" presetClass="entr" presetSubtype="16" fill="hold" nodeType="afterEffect">
                                  <p:stCondLst>
                                    <p:cond delay="0"/>
                                  </p:stCondLst>
                                  <p:childTnLst>
                                    <p:set>
                                      <p:cBhvr>
                                        <p:cTn id="33" dur="1" fill="hold">
                                          <p:stCondLst>
                                            <p:cond delay="0"/>
                                          </p:stCondLst>
                                        </p:cTn>
                                        <p:tgtEl>
                                          <p:spTgt spid="2086"/>
                                        </p:tgtEl>
                                        <p:attrNameLst>
                                          <p:attrName>style.visibility</p:attrName>
                                        </p:attrNameLst>
                                      </p:cBhvr>
                                      <p:to>
                                        <p:strVal val="visible"/>
                                      </p:to>
                                    </p:set>
                                    <p:anim calcmode="lin" valueType="num">
                                      <p:cBhvr>
                                        <p:cTn id="34" dur="500" fill="hold"/>
                                        <p:tgtEl>
                                          <p:spTgt spid="2086"/>
                                        </p:tgtEl>
                                        <p:attrNameLst>
                                          <p:attrName>ppt_w</p:attrName>
                                        </p:attrNameLst>
                                      </p:cBhvr>
                                      <p:tavLst>
                                        <p:tav tm="0">
                                          <p:val>
                                            <p:fltVal val="0"/>
                                          </p:val>
                                        </p:tav>
                                        <p:tav tm="100000">
                                          <p:val>
                                            <p:strVal val="#ppt_w"/>
                                          </p:val>
                                        </p:tav>
                                      </p:tavLst>
                                    </p:anim>
                                    <p:anim calcmode="lin" valueType="num">
                                      <p:cBhvr>
                                        <p:cTn id="35" dur="500" fill="hold"/>
                                        <p:tgtEl>
                                          <p:spTgt spid="2086"/>
                                        </p:tgtEl>
                                        <p:attrNameLst>
                                          <p:attrName>ppt_h</p:attrName>
                                        </p:attrNameLst>
                                      </p:cBhvr>
                                      <p:tavLst>
                                        <p:tav tm="0">
                                          <p:val>
                                            <p:fltVal val="0"/>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ID="23" presetClass="entr" presetSubtype="16" fill="hold" nodeType="clickEffect">
                                  <p:stCondLst>
                                    <p:cond delay="0"/>
                                  </p:stCondLst>
                                  <p:childTnLst>
                                    <p:set>
                                      <p:cBhvr>
                                        <p:cTn id="39" dur="1" fill="hold">
                                          <p:stCondLst>
                                            <p:cond delay="0"/>
                                          </p:stCondLst>
                                        </p:cTn>
                                        <p:tgtEl>
                                          <p:spTgt spid="2097"/>
                                        </p:tgtEl>
                                        <p:attrNameLst>
                                          <p:attrName>style.visibility</p:attrName>
                                        </p:attrNameLst>
                                      </p:cBhvr>
                                      <p:to>
                                        <p:strVal val="visible"/>
                                      </p:to>
                                    </p:set>
                                    <p:anim calcmode="lin" valueType="num">
                                      <p:cBhvr>
                                        <p:cTn id="40" dur="500" fill="hold"/>
                                        <p:tgtEl>
                                          <p:spTgt spid="2097"/>
                                        </p:tgtEl>
                                        <p:attrNameLst>
                                          <p:attrName>ppt_w</p:attrName>
                                        </p:attrNameLst>
                                      </p:cBhvr>
                                      <p:tavLst>
                                        <p:tav tm="0">
                                          <p:val>
                                            <p:fltVal val="0"/>
                                          </p:val>
                                        </p:tav>
                                        <p:tav tm="100000">
                                          <p:val>
                                            <p:strVal val="#ppt_w"/>
                                          </p:val>
                                        </p:tav>
                                      </p:tavLst>
                                    </p:anim>
                                    <p:anim calcmode="lin" valueType="num">
                                      <p:cBhvr>
                                        <p:cTn id="41" dur="500" fill="hold"/>
                                        <p:tgtEl>
                                          <p:spTgt spid="2097"/>
                                        </p:tgtEl>
                                        <p:attrNameLst>
                                          <p:attrName>ppt_h</p:attrName>
                                        </p:attrNameLst>
                                      </p:cBhvr>
                                      <p:tavLst>
                                        <p:tav tm="0">
                                          <p:val>
                                            <p:fltVal val="0"/>
                                          </p:val>
                                        </p:tav>
                                        <p:tav tm="100000">
                                          <p:val>
                                            <p:strVal val="#ppt_h"/>
                                          </p:val>
                                        </p:tav>
                                      </p:tavLst>
                                    </p:anim>
                                  </p:childTnLst>
                                </p:cTn>
                              </p:par>
                            </p:childTnLst>
                          </p:cTn>
                        </p:par>
                        <p:par>
                          <p:cTn id="42" fill="hold">
                            <p:stCondLst>
                              <p:cond delay="500"/>
                            </p:stCondLst>
                            <p:childTnLst>
                              <p:par>
                                <p:cTn id="43" presetID="23" presetClass="entr" presetSubtype="16" fill="hold" nodeType="afterEffect">
                                  <p:stCondLst>
                                    <p:cond delay="0"/>
                                  </p:stCondLst>
                                  <p:childTnLst>
                                    <p:set>
                                      <p:cBhvr>
                                        <p:cTn id="44" dur="1" fill="hold">
                                          <p:stCondLst>
                                            <p:cond delay="0"/>
                                          </p:stCondLst>
                                        </p:cTn>
                                        <p:tgtEl>
                                          <p:spTgt spid="2089"/>
                                        </p:tgtEl>
                                        <p:attrNameLst>
                                          <p:attrName>style.visibility</p:attrName>
                                        </p:attrNameLst>
                                      </p:cBhvr>
                                      <p:to>
                                        <p:strVal val="visible"/>
                                      </p:to>
                                    </p:set>
                                    <p:anim calcmode="lin" valueType="num">
                                      <p:cBhvr>
                                        <p:cTn id="45" dur="500" fill="hold"/>
                                        <p:tgtEl>
                                          <p:spTgt spid="2089"/>
                                        </p:tgtEl>
                                        <p:attrNameLst>
                                          <p:attrName>ppt_w</p:attrName>
                                        </p:attrNameLst>
                                      </p:cBhvr>
                                      <p:tavLst>
                                        <p:tav tm="0">
                                          <p:val>
                                            <p:fltVal val="0"/>
                                          </p:val>
                                        </p:tav>
                                        <p:tav tm="100000">
                                          <p:val>
                                            <p:strVal val="#ppt_w"/>
                                          </p:val>
                                        </p:tav>
                                      </p:tavLst>
                                    </p:anim>
                                    <p:anim calcmode="lin" valueType="num">
                                      <p:cBhvr>
                                        <p:cTn id="46" dur="500" fill="hold"/>
                                        <p:tgtEl>
                                          <p:spTgt spid="208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مستطيل: زوايا مستديرة 6">
            <a:extLst>
              <a:ext uri="{FF2B5EF4-FFF2-40B4-BE49-F238E27FC236}">
                <a16:creationId xmlns:a16="http://schemas.microsoft.com/office/drawing/2014/main" id="{36234BD8-5CD6-3AEB-7E89-C37C2C972A7E}"/>
              </a:ext>
            </a:extLst>
          </p:cNvPr>
          <p:cNvSpPr/>
          <p:nvPr/>
        </p:nvSpPr>
        <p:spPr>
          <a:xfrm>
            <a:off x="1733227" y="492561"/>
            <a:ext cx="8725545" cy="913308"/>
          </a:xfrm>
          <a:prstGeom prst="roundRect">
            <a:avLst/>
          </a:prstGeom>
          <a:solidFill>
            <a:srgbClr val="F9A82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b="1" dirty="0">
                <a:solidFill>
                  <a:schemeClr val="bg1"/>
                </a:solidFill>
              </a:rPr>
              <a:t>2- المخطط العمودي</a:t>
            </a:r>
          </a:p>
        </p:txBody>
      </p:sp>
      <p:sp>
        <p:nvSpPr>
          <p:cNvPr id="9" name="مستطيل 8">
            <a:extLst>
              <a:ext uri="{FF2B5EF4-FFF2-40B4-BE49-F238E27FC236}">
                <a16:creationId xmlns:a16="http://schemas.microsoft.com/office/drawing/2014/main" id="{687B5640-5B2D-BBA4-8203-31BA169ADB13}"/>
              </a:ext>
            </a:extLst>
          </p:cNvPr>
          <p:cNvSpPr/>
          <p:nvPr/>
        </p:nvSpPr>
        <p:spPr>
          <a:xfrm>
            <a:off x="-78582" y="1418061"/>
            <a:ext cx="12316302" cy="719428"/>
          </a:xfrm>
          <a:prstGeom prst="rect">
            <a:avLst/>
          </a:prstGeom>
          <a:noFill/>
        </p:spPr>
        <p:txBody>
          <a:bodyPr wrap="square" lIns="68580" tIns="34290" rIns="68580" bIns="34290">
            <a:spAutoFit/>
          </a:bodyPr>
          <a:lstStyle/>
          <a:p>
            <a:pPr algn="ctr">
              <a:lnSpc>
                <a:spcPct val="150000"/>
              </a:lnSpc>
            </a:pPr>
            <a:r>
              <a:rPr lang="ar-SA" sz="3200" dirty="0">
                <a:latin typeface="Calibri" panose="020F0502020204030204" pitchFamily="34" charset="0"/>
                <a:cs typeface="+mj-cs"/>
              </a:rPr>
              <a:t>يُستخدم لعرض البيانات التي تم جمعها من خلال الاستبيانات والمقابلات</a:t>
            </a:r>
          </a:p>
        </p:txBody>
      </p:sp>
      <p:sp>
        <p:nvSpPr>
          <p:cNvPr id="2" name="مستطيل 1">
            <a:extLst>
              <a:ext uri="{FF2B5EF4-FFF2-40B4-BE49-F238E27FC236}">
                <a16:creationId xmlns:a16="http://schemas.microsoft.com/office/drawing/2014/main" id="{A8F5322A-06E7-CCA7-1C4E-7951BCBCB877}"/>
              </a:ext>
            </a:extLst>
          </p:cNvPr>
          <p:cNvSpPr/>
          <p:nvPr/>
        </p:nvSpPr>
        <p:spPr>
          <a:xfrm>
            <a:off x="167641" y="2317321"/>
            <a:ext cx="11859100" cy="1458091"/>
          </a:xfrm>
          <a:prstGeom prst="rect">
            <a:avLst/>
          </a:prstGeom>
          <a:noFill/>
        </p:spPr>
        <p:txBody>
          <a:bodyPr wrap="square" lIns="68580" tIns="34290" rIns="68580" bIns="34290">
            <a:spAutoFit/>
          </a:bodyPr>
          <a:lstStyle/>
          <a:p>
            <a:pPr algn="ctr">
              <a:lnSpc>
                <a:spcPct val="150000"/>
              </a:lnSpc>
            </a:pPr>
            <a:r>
              <a:rPr lang="ar-SA" sz="3200" b="1" dirty="0">
                <a:solidFill>
                  <a:srgbClr val="F9A826"/>
                </a:solidFill>
                <a:latin typeface="Calibri" panose="020F0502020204030204" pitchFamily="34" charset="0"/>
                <a:cs typeface="+mj-cs"/>
              </a:rPr>
              <a:t>مثل</a:t>
            </a:r>
            <a:r>
              <a:rPr lang="ar-SA" sz="3200" dirty="0">
                <a:latin typeface="Calibri" panose="020F0502020204030204" pitchFamily="34" charset="0"/>
                <a:cs typeface="+mj-cs"/>
              </a:rPr>
              <a:t>: الفئات العمرية وعناصر المنتجات المباعة وما إلى ذلك، كما يمكن استخدامه أيضًا للبيانات مثل الدخل الشهري إذا كان عدد القيم في مجموعة البيانات ليس كبيرًا.</a:t>
            </a:r>
          </a:p>
        </p:txBody>
      </p:sp>
      <p:pic>
        <p:nvPicPr>
          <p:cNvPr id="14338" name="Picture 2" descr="كيفية إنشاء مخططات عمودية، ومخططات خطية، ومخططات مساحية في PowerPoint ::  think-cell">
            <a:extLst>
              <a:ext uri="{FF2B5EF4-FFF2-40B4-BE49-F238E27FC236}">
                <a16:creationId xmlns:a16="http://schemas.microsoft.com/office/drawing/2014/main" id="{FEB76006-B120-9CCD-B854-AE9499C614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0580" y="3818953"/>
            <a:ext cx="5290837" cy="299332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611618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iterate type="wd">
                                    <p:tmPct val="10000"/>
                                  </p:iterate>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900"/>
                            </p:stCondLst>
                            <p:childTnLst>
                              <p:par>
                                <p:cTn id="11" presetID="47" presetClass="entr" presetSubtype="0" fill="hold" grpId="0" nodeType="afterEffect">
                                  <p:stCondLst>
                                    <p:cond delay="0"/>
                                  </p:stCondLst>
                                  <p:iterate type="wd">
                                    <p:tmPct val="10000"/>
                                  </p:iterate>
                                  <p:childTnLst>
                                    <p:set>
                                      <p:cBhvr>
                                        <p:cTn id="12" dur="1" fill="hold">
                                          <p:stCondLst>
                                            <p:cond delay="0"/>
                                          </p:stCondLst>
                                        </p:cTn>
                                        <p:tgtEl>
                                          <p:spTgt spid="2">
                                            <p:txEl>
                                              <p:pRg st="0" end="0"/>
                                            </p:txEl>
                                          </p:spTgt>
                                        </p:tgtEl>
                                        <p:attrNameLst>
                                          <p:attrName>style.visibility</p:attrName>
                                        </p:attrNameLst>
                                      </p:cBhvr>
                                      <p:to>
                                        <p:strVal val="visible"/>
                                      </p:to>
                                    </p:set>
                                    <p:animEffect transition="in" filter="fade">
                                      <p:cBhvr>
                                        <p:cTn id="13" dur="1000"/>
                                        <p:tgtEl>
                                          <p:spTgt spid="2">
                                            <p:txEl>
                                              <p:pRg st="0" end="0"/>
                                            </p:txEl>
                                          </p:spTgt>
                                        </p:tgtEl>
                                      </p:cBhvr>
                                    </p:animEffect>
                                    <p:anim calcmode="lin" valueType="num">
                                      <p:cBhvr>
                                        <p:cTn id="14"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P spid="2"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ستطيل: زوايا مستديرة 4">
            <a:extLst>
              <a:ext uri="{FF2B5EF4-FFF2-40B4-BE49-F238E27FC236}">
                <a16:creationId xmlns:a16="http://schemas.microsoft.com/office/drawing/2014/main" id="{90780FAF-71A4-ECB8-7257-E927562DCD5C}"/>
              </a:ext>
            </a:extLst>
          </p:cNvPr>
          <p:cNvSpPr/>
          <p:nvPr/>
        </p:nvSpPr>
        <p:spPr>
          <a:xfrm>
            <a:off x="1733227" y="492561"/>
            <a:ext cx="8725545" cy="913308"/>
          </a:xfrm>
          <a:prstGeom prst="roundRect">
            <a:avLst/>
          </a:prstGeom>
          <a:solidFill>
            <a:srgbClr val="F9A82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b="1" dirty="0">
                <a:solidFill>
                  <a:schemeClr val="bg1"/>
                </a:solidFill>
              </a:rPr>
              <a:t>مزايا المخطط العمودي</a:t>
            </a:r>
          </a:p>
        </p:txBody>
      </p:sp>
      <p:sp>
        <p:nvSpPr>
          <p:cNvPr id="11" name="مستطيل: زوايا مستديرة 10">
            <a:extLst>
              <a:ext uri="{FF2B5EF4-FFF2-40B4-BE49-F238E27FC236}">
                <a16:creationId xmlns:a16="http://schemas.microsoft.com/office/drawing/2014/main" id="{CE80A714-71A7-4235-BE4A-7A86EE0B677C}"/>
              </a:ext>
            </a:extLst>
          </p:cNvPr>
          <p:cNvSpPr/>
          <p:nvPr/>
        </p:nvSpPr>
        <p:spPr>
          <a:xfrm>
            <a:off x="3104827" y="1760777"/>
            <a:ext cx="8096573" cy="631903"/>
          </a:xfrm>
          <a:prstGeom prst="roundRect">
            <a:avLst/>
          </a:prstGeom>
          <a:solidFill>
            <a:srgbClr val="EAED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nSpc>
                <a:spcPct val="150000"/>
              </a:lnSpc>
            </a:pPr>
            <a:r>
              <a:rPr lang="ar-SA" sz="3200" dirty="0">
                <a:solidFill>
                  <a:schemeClr val="tx1"/>
                </a:solidFill>
                <a:latin typeface="Calibri" panose="020F0502020204030204" pitchFamily="34" charset="0"/>
                <a:cs typeface="+mj-cs"/>
              </a:rPr>
              <a:t>تُساعد في توضيح المقارنة بين مجموعات البيانات</a:t>
            </a:r>
          </a:p>
        </p:txBody>
      </p:sp>
      <p:sp>
        <p:nvSpPr>
          <p:cNvPr id="12" name="مستطيل: زوايا مستديرة 11">
            <a:extLst>
              <a:ext uri="{FF2B5EF4-FFF2-40B4-BE49-F238E27FC236}">
                <a16:creationId xmlns:a16="http://schemas.microsoft.com/office/drawing/2014/main" id="{8D7A391B-970E-DD00-AEEC-E6DFBBDEA6A6}"/>
              </a:ext>
            </a:extLst>
          </p:cNvPr>
          <p:cNvSpPr/>
          <p:nvPr/>
        </p:nvSpPr>
        <p:spPr>
          <a:xfrm>
            <a:off x="3104827" y="2919017"/>
            <a:ext cx="8096573" cy="631903"/>
          </a:xfrm>
          <a:prstGeom prst="roundRect">
            <a:avLst/>
          </a:prstGeom>
          <a:solidFill>
            <a:srgbClr val="EAED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nSpc>
                <a:spcPct val="150000"/>
              </a:lnSpc>
            </a:pPr>
            <a:r>
              <a:rPr lang="ar-SA" sz="3200" dirty="0">
                <a:solidFill>
                  <a:schemeClr val="tx1"/>
                </a:solidFill>
                <a:latin typeface="Calibri" panose="020F0502020204030204" pitchFamily="34" charset="0"/>
                <a:cs typeface="+mj-cs"/>
              </a:rPr>
              <a:t>تُلخص كمية كبيرة من البيانات في شكل مرئي يسهل تفسيره</a:t>
            </a:r>
          </a:p>
        </p:txBody>
      </p:sp>
      <p:sp>
        <p:nvSpPr>
          <p:cNvPr id="13" name="مستطيل: زوايا مستديرة 12">
            <a:extLst>
              <a:ext uri="{FF2B5EF4-FFF2-40B4-BE49-F238E27FC236}">
                <a16:creationId xmlns:a16="http://schemas.microsoft.com/office/drawing/2014/main" id="{CEE3B110-0EB8-AD3F-1E8F-AA5578CB70D9}"/>
              </a:ext>
            </a:extLst>
          </p:cNvPr>
          <p:cNvSpPr/>
          <p:nvPr/>
        </p:nvSpPr>
        <p:spPr>
          <a:xfrm>
            <a:off x="3104827" y="4138217"/>
            <a:ext cx="8096573" cy="631903"/>
          </a:xfrm>
          <a:prstGeom prst="roundRect">
            <a:avLst/>
          </a:prstGeom>
          <a:solidFill>
            <a:srgbClr val="EAED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nSpc>
                <a:spcPct val="150000"/>
              </a:lnSpc>
            </a:pPr>
            <a:r>
              <a:rPr lang="ar-SA" sz="3200" dirty="0">
                <a:solidFill>
                  <a:schemeClr val="tx1"/>
                </a:solidFill>
                <a:latin typeface="Calibri" panose="020F0502020204030204" pitchFamily="34" charset="0"/>
                <a:cs typeface="+mj-cs"/>
              </a:rPr>
              <a:t>تجعل الاتجاهات الإحصائية أسهل في الملاحظة</a:t>
            </a:r>
          </a:p>
        </p:txBody>
      </p:sp>
      <p:sp>
        <p:nvSpPr>
          <p:cNvPr id="14" name="مستطيل: زوايا مستديرة 13">
            <a:extLst>
              <a:ext uri="{FF2B5EF4-FFF2-40B4-BE49-F238E27FC236}">
                <a16:creationId xmlns:a16="http://schemas.microsoft.com/office/drawing/2014/main" id="{A5F4E57D-88BE-68FE-0D2C-06579F0DA207}"/>
              </a:ext>
            </a:extLst>
          </p:cNvPr>
          <p:cNvSpPr/>
          <p:nvPr/>
        </p:nvSpPr>
        <p:spPr>
          <a:xfrm>
            <a:off x="3104827" y="5326937"/>
            <a:ext cx="8096573" cy="631903"/>
          </a:xfrm>
          <a:prstGeom prst="roundRect">
            <a:avLst/>
          </a:prstGeom>
          <a:solidFill>
            <a:srgbClr val="EAED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3200" dirty="0">
                <a:solidFill>
                  <a:schemeClr val="tx1"/>
                </a:solidFill>
                <a:latin typeface="Calibri" panose="020F0502020204030204" pitchFamily="34" charset="0"/>
                <a:cs typeface="+mj-cs"/>
              </a:rPr>
              <a:t>عبري عن البيانات باستخدام الرسم البياني</a:t>
            </a:r>
          </a:p>
        </p:txBody>
      </p:sp>
      <p:sp>
        <p:nvSpPr>
          <p:cNvPr id="16" name="مستطيل: زوايا مستديرة 15">
            <a:extLst>
              <a:ext uri="{FF2B5EF4-FFF2-40B4-BE49-F238E27FC236}">
                <a16:creationId xmlns:a16="http://schemas.microsoft.com/office/drawing/2014/main" id="{F6A2A273-F1EF-0273-424E-5DBBAA151640}"/>
              </a:ext>
            </a:extLst>
          </p:cNvPr>
          <p:cNvSpPr/>
          <p:nvPr/>
        </p:nvSpPr>
        <p:spPr>
          <a:xfrm>
            <a:off x="11247120" y="1760777"/>
            <a:ext cx="631903" cy="631903"/>
          </a:xfrm>
          <a:prstGeom prst="roundRect">
            <a:avLst/>
          </a:prstGeom>
          <a:solidFill>
            <a:schemeClr val="accent6">
              <a:lumMod val="20000"/>
              <a:lumOff val="80000"/>
            </a:schemeClr>
          </a:solidFill>
          <a:ln>
            <a:solidFill>
              <a:srgbClr val="EAEDFE"/>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dirty="0">
                <a:solidFill>
                  <a:schemeClr val="tx1"/>
                </a:solidFill>
              </a:rPr>
              <a:t>1</a:t>
            </a:r>
          </a:p>
        </p:txBody>
      </p:sp>
      <p:sp>
        <p:nvSpPr>
          <p:cNvPr id="17" name="مستطيل: زوايا مستديرة 16">
            <a:extLst>
              <a:ext uri="{FF2B5EF4-FFF2-40B4-BE49-F238E27FC236}">
                <a16:creationId xmlns:a16="http://schemas.microsoft.com/office/drawing/2014/main" id="{0C525488-C847-040E-1C97-230ED861C9A9}"/>
              </a:ext>
            </a:extLst>
          </p:cNvPr>
          <p:cNvSpPr/>
          <p:nvPr/>
        </p:nvSpPr>
        <p:spPr>
          <a:xfrm>
            <a:off x="11247119" y="2895600"/>
            <a:ext cx="631903" cy="631903"/>
          </a:xfrm>
          <a:prstGeom prst="roundRect">
            <a:avLst/>
          </a:prstGeom>
          <a:solidFill>
            <a:schemeClr val="accent6">
              <a:lumMod val="20000"/>
              <a:lumOff val="80000"/>
            </a:schemeClr>
          </a:solidFill>
          <a:ln>
            <a:solidFill>
              <a:srgbClr val="EAEDFE"/>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dirty="0">
                <a:solidFill>
                  <a:schemeClr val="tx1"/>
                </a:solidFill>
              </a:rPr>
              <a:t>2</a:t>
            </a:r>
          </a:p>
        </p:txBody>
      </p:sp>
      <p:sp>
        <p:nvSpPr>
          <p:cNvPr id="18" name="مستطيل: زوايا مستديرة 17">
            <a:extLst>
              <a:ext uri="{FF2B5EF4-FFF2-40B4-BE49-F238E27FC236}">
                <a16:creationId xmlns:a16="http://schemas.microsoft.com/office/drawing/2014/main" id="{DD1656A7-4203-862A-048C-A620BC1C3A4F}"/>
              </a:ext>
            </a:extLst>
          </p:cNvPr>
          <p:cNvSpPr/>
          <p:nvPr/>
        </p:nvSpPr>
        <p:spPr>
          <a:xfrm>
            <a:off x="11247119" y="4138217"/>
            <a:ext cx="631903" cy="631903"/>
          </a:xfrm>
          <a:prstGeom prst="roundRect">
            <a:avLst/>
          </a:prstGeom>
          <a:solidFill>
            <a:schemeClr val="accent6">
              <a:lumMod val="20000"/>
              <a:lumOff val="80000"/>
            </a:schemeClr>
          </a:solidFill>
          <a:ln>
            <a:solidFill>
              <a:srgbClr val="EAEDFE"/>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dirty="0">
                <a:solidFill>
                  <a:schemeClr val="tx1"/>
                </a:solidFill>
              </a:rPr>
              <a:t>3</a:t>
            </a:r>
          </a:p>
        </p:txBody>
      </p:sp>
      <p:sp>
        <p:nvSpPr>
          <p:cNvPr id="19" name="مستطيل: زوايا مستديرة 18">
            <a:extLst>
              <a:ext uri="{FF2B5EF4-FFF2-40B4-BE49-F238E27FC236}">
                <a16:creationId xmlns:a16="http://schemas.microsoft.com/office/drawing/2014/main" id="{62ACCCD4-A5FD-292C-A143-0F6EBFF73218}"/>
              </a:ext>
            </a:extLst>
          </p:cNvPr>
          <p:cNvSpPr/>
          <p:nvPr/>
        </p:nvSpPr>
        <p:spPr>
          <a:xfrm>
            <a:off x="11247119" y="5326936"/>
            <a:ext cx="631903" cy="631903"/>
          </a:xfrm>
          <a:prstGeom prst="roundRect">
            <a:avLst/>
          </a:prstGeom>
          <a:solidFill>
            <a:schemeClr val="accent6">
              <a:lumMod val="20000"/>
              <a:lumOff val="80000"/>
            </a:schemeClr>
          </a:solidFill>
          <a:ln>
            <a:solidFill>
              <a:srgbClr val="EAEDFE"/>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dirty="0">
                <a:solidFill>
                  <a:schemeClr val="tx1"/>
                </a:solidFill>
              </a:rPr>
              <a:t>4</a:t>
            </a:r>
          </a:p>
        </p:txBody>
      </p:sp>
      <p:pic>
        <p:nvPicPr>
          <p:cNvPr id="21506" name="Picture 2" descr="كيفية إنشاء مخططات عمودية، ومخططات خطية، ومخططات مساحية في PowerPoint ::  think-cell">
            <a:extLst>
              <a:ext uri="{FF2B5EF4-FFF2-40B4-BE49-F238E27FC236}">
                <a16:creationId xmlns:a16="http://schemas.microsoft.com/office/drawing/2014/main" id="{0825C11B-D748-73B2-CE6E-2C0D3CB9DE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097" y="3554116"/>
            <a:ext cx="3932583" cy="330564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89717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childTnLst>
                                </p:cTn>
                              </p:par>
                            </p:childTnLst>
                          </p:cTn>
                        </p:par>
                        <p:par>
                          <p:cTn id="19" fill="hold">
                            <p:stCondLst>
                              <p:cond delay="1500"/>
                            </p:stCondLst>
                            <p:childTnLst>
                              <p:par>
                                <p:cTn id="20" presetID="23" presetClass="entr" presetSubtype="16"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childTnLst>
                                </p:cTn>
                              </p:par>
                            </p:childTnLst>
                          </p:cTn>
                        </p:par>
                        <p:par>
                          <p:cTn id="24" fill="hold">
                            <p:stCondLst>
                              <p:cond delay="2000"/>
                            </p:stCondLst>
                            <p:childTnLst>
                              <p:par>
                                <p:cTn id="25" presetID="23" presetClass="entr" presetSubtype="16"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childTnLst>
                                </p:cTn>
                              </p:par>
                            </p:childTnLst>
                          </p:cTn>
                        </p:par>
                        <p:par>
                          <p:cTn id="29" fill="hold">
                            <p:stCondLst>
                              <p:cond delay="2500"/>
                            </p:stCondLst>
                            <p:childTnLst>
                              <p:par>
                                <p:cTn id="30" presetID="23" presetClass="entr" presetSubtype="16"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500" fill="hold"/>
                                        <p:tgtEl>
                                          <p:spTgt spid="13"/>
                                        </p:tgtEl>
                                        <p:attrNameLst>
                                          <p:attrName>ppt_w</p:attrName>
                                        </p:attrNameLst>
                                      </p:cBhvr>
                                      <p:tavLst>
                                        <p:tav tm="0">
                                          <p:val>
                                            <p:fltVal val="0"/>
                                          </p:val>
                                        </p:tav>
                                        <p:tav tm="100000">
                                          <p:val>
                                            <p:strVal val="#ppt_w"/>
                                          </p:val>
                                        </p:tav>
                                      </p:tavLst>
                                    </p:anim>
                                    <p:anim calcmode="lin" valueType="num">
                                      <p:cBhvr>
                                        <p:cTn id="33" dur="500" fill="hold"/>
                                        <p:tgtEl>
                                          <p:spTgt spid="13"/>
                                        </p:tgtEl>
                                        <p:attrNameLst>
                                          <p:attrName>ppt_h</p:attrName>
                                        </p:attrNameLst>
                                      </p:cBhvr>
                                      <p:tavLst>
                                        <p:tav tm="0">
                                          <p:val>
                                            <p:fltVal val="0"/>
                                          </p:val>
                                        </p:tav>
                                        <p:tav tm="100000">
                                          <p:val>
                                            <p:strVal val="#ppt_h"/>
                                          </p:val>
                                        </p:tav>
                                      </p:tavLst>
                                    </p:anim>
                                  </p:childTnLst>
                                </p:cTn>
                              </p:par>
                            </p:childTnLst>
                          </p:cTn>
                        </p:par>
                        <p:par>
                          <p:cTn id="34" fill="hold">
                            <p:stCondLst>
                              <p:cond delay="3000"/>
                            </p:stCondLst>
                            <p:childTnLst>
                              <p:par>
                                <p:cTn id="35" presetID="23" presetClass="entr" presetSubtype="16" fill="hold" grpId="0" nodeType="after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p:cTn id="37" dur="500" fill="hold"/>
                                        <p:tgtEl>
                                          <p:spTgt spid="19"/>
                                        </p:tgtEl>
                                        <p:attrNameLst>
                                          <p:attrName>ppt_w</p:attrName>
                                        </p:attrNameLst>
                                      </p:cBhvr>
                                      <p:tavLst>
                                        <p:tav tm="0">
                                          <p:val>
                                            <p:fltVal val="0"/>
                                          </p:val>
                                        </p:tav>
                                        <p:tav tm="100000">
                                          <p:val>
                                            <p:strVal val="#ppt_w"/>
                                          </p:val>
                                        </p:tav>
                                      </p:tavLst>
                                    </p:anim>
                                    <p:anim calcmode="lin" valueType="num">
                                      <p:cBhvr>
                                        <p:cTn id="38" dur="500" fill="hold"/>
                                        <p:tgtEl>
                                          <p:spTgt spid="19"/>
                                        </p:tgtEl>
                                        <p:attrNameLst>
                                          <p:attrName>ppt_h</p:attrName>
                                        </p:attrNameLst>
                                      </p:cBhvr>
                                      <p:tavLst>
                                        <p:tav tm="0">
                                          <p:val>
                                            <p:fltVal val="0"/>
                                          </p:val>
                                        </p:tav>
                                        <p:tav tm="100000">
                                          <p:val>
                                            <p:strVal val="#ppt_h"/>
                                          </p:val>
                                        </p:tav>
                                      </p:tavLst>
                                    </p:anim>
                                  </p:childTnLst>
                                </p:cTn>
                              </p:par>
                            </p:childTnLst>
                          </p:cTn>
                        </p:par>
                        <p:par>
                          <p:cTn id="39" fill="hold">
                            <p:stCondLst>
                              <p:cond delay="3500"/>
                            </p:stCondLst>
                            <p:childTnLst>
                              <p:par>
                                <p:cTn id="40" presetID="23" presetClass="entr" presetSubtype="16" fill="hold" grpId="0" nodeType="after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p:cTn id="42" dur="500" fill="hold"/>
                                        <p:tgtEl>
                                          <p:spTgt spid="14"/>
                                        </p:tgtEl>
                                        <p:attrNameLst>
                                          <p:attrName>ppt_w</p:attrName>
                                        </p:attrNameLst>
                                      </p:cBhvr>
                                      <p:tavLst>
                                        <p:tav tm="0">
                                          <p:val>
                                            <p:fltVal val="0"/>
                                          </p:val>
                                        </p:tav>
                                        <p:tav tm="100000">
                                          <p:val>
                                            <p:strVal val="#ppt_w"/>
                                          </p:val>
                                        </p:tav>
                                      </p:tavLst>
                                    </p:anim>
                                    <p:anim calcmode="lin" valueType="num">
                                      <p:cBhvr>
                                        <p:cTn id="43" dur="50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6" grpId="0" animBg="1"/>
      <p:bldP spid="17" grpId="0" animBg="1"/>
      <p:bldP spid="18" grpId="0" animBg="1"/>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descr="صورة تحتوي على نص, رسوم المتجهات&#10;&#10;تم إنشاء الوصف تلقائياً">
            <a:extLst>
              <a:ext uri="{FF2B5EF4-FFF2-40B4-BE49-F238E27FC236}">
                <a16:creationId xmlns:a16="http://schemas.microsoft.com/office/drawing/2014/main" id="{AC8A8F8C-3F7E-AB6C-9698-F107D07B29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899" y="1715877"/>
            <a:ext cx="5852933" cy="5534096"/>
          </a:xfrm>
          <a:prstGeom prst="rect">
            <a:avLst/>
          </a:prstGeom>
        </p:spPr>
      </p:pic>
      <p:sp>
        <p:nvSpPr>
          <p:cNvPr id="5" name="مستطيل 4">
            <a:extLst>
              <a:ext uri="{FF2B5EF4-FFF2-40B4-BE49-F238E27FC236}">
                <a16:creationId xmlns:a16="http://schemas.microsoft.com/office/drawing/2014/main" id="{F47B91A1-619C-C440-27D3-F722F52CB41B}"/>
              </a:ext>
            </a:extLst>
          </p:cNvPr>
          <p:cNvSpPr/>
          <p:nvPr/>
        </p:nvSpPr>
        <p:spPr>
          <a:xfrm>
            <a:off x="-51620" y="0"/>
            <a:ext cx="12295239" cy="1104911"/>
          </a:xfrm>
          <a:prstGeom prst="rect">
            <a:avLst/>
          </a:prstGeom>
          <a:solidFill>
            <a:srgbClr val="F9A826"/>
          </a:solidFill>
          <a:ln>
            <a:solidFill>
              <a:srgbClr val="F9A82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6" name="شكل بيضاوي 5">
            <a:extLst>
              <a:ext uri="{FF2B5EF4-FFF2-40B4-BE49-F238E27FC236}">
                <a16:creationId xmlns:a16="http://schemas.microsoft.com/office/drawing/2014/main" id="{8B8BD1AD-1A23-1D2E-03BC-2E8A1D265C39}"/>
              </a:ext>
            </a:extLst>
          </p:cNvPr>
          <p:cNvSpPr/>
          <p:nvPr/>
        </p:nvSpPr>
        <p:spPr>
          <a:xfrm>
            <a:off x="306704" y="258054"/>
            <a:ext cx="469732" cy="4697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7" name="شكل بيضاوي 6">
            <a:extLst>
              <a:ext uri="{FF2B5EF4-FFF2-40B4-BE49-F238E27FC236}">
                <a16:creationId xmlns:a16="http://schemas.microsoft.com/office/drawing/2014/main" id="{6D155397-E1B8-F2EE-CD7F-D1C287A76892}"/>
              </a:ext>
            </a:extLst>
          </p:cNvPr>
          <p:cNvSpPr/>
          <p:nvPr/>
        </p:nvSpPr>
        <p:spPr>
          <a:xfrm>
            <a:off x="941579" y="258054"/>
            <a:ext cx="469732" cy="4697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8" name="شكل بيضاوي 7">
            <a:extLst>
              <a:ext uri="{FF2B5EF4-FFF2-40B4-BE49-F238E27FC236}">
                <a16:creationId xmlns:a16="http://schemas.microsoft.com/office/drawing/2014/main" id="{602004CF-7F2F-FB94-CD0B-EC96B12F675C}"/>
              </a:ext>
            </a:extLst>
          </p:cNvPr>
          <p:cNvSpPr/>
          <p:nvPr/>
        </p:nvSpPr>
        <p:spPr>
          <a:xfrm>
            <a:off x="1532129" y="258054"/>
            <a:ext cx="469732" cy="4697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9" name="عنوان 1">
            <a:extLst>
              <a:ext uri="{FF2B5EF4-FFF2-40B4-BE49-F238E27FC236}">
                <a16:creationId xmlns:a16="http://schemas.microsoft.com/office/drawing/2014/main" id="{C4B1B620-003D-D865-FE0B-9ADF879BA658}"/>
              </a:ext>
            </a:extLst>
          </p:cNvPr>
          <p:cNvSpPr txBox="1">
            <a:spLocks/>
          </p:cNvSpPr>
          <p:nvPr/>
        </p:nvSpPr>
        <p:spPr>
          <a:xfrm>
            <a:off x="1223400" y="-87396"/>
            <a:ext cx="10661896" cy="1325563"/>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ar-SA" b="1" dirty="0">
                <a:solidFill>
                  <a:schemeClr val="bg1"/>
                </a:solidFill>
              </a:rPr>
              <a:t>تقويم تكويني</a:t>
            </a:r>
          </a:p>
        </p:txBody>
      </p:sp>
      <p:sp>
        <p:nvSpPr>
          <p:cNvPr id="10" name="عنوان 1">
            <a:extLst>
              <a:ext uri="{FF2B5EF4-FFF2-40B4-BE49-F238E27FC236}">
                <a16:creationId xmlns:a16="http://schemas.microsoft.com/office/drawing/2014/main" id="{9CBBB531-97AA-C17C-CA58-23299371FE48}"/>
              </a:ext>
            </a:extLst>
          </p:cNvPr>
          <p:cNvSpPr txBox="1">
            <a:spLocks/>
          </p:cNvSpPr>
          <p:nvPr/>
        </p:nvSpPr>
        <p:spPr>
          <a:xfrm>
            <a:off x="495625" y="1101862"/>
            <a:ext cx="11449049" cy="2997200"/>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ar-SA" sz="3600" b="1" dirty="0"/>
              <a:t>اختاري الإجابة الصحيحة فيما يلي </a:t>
            </a:r>
          </a:p>
          <a:p>
            <a:pPr>
              <a:lnSpc>
                <a:spcPct val="150000"/>
              </a:lnSpc>
            </a:pPr>
            <a:r>
              <a:rPr lang="ar-SA" sz="3600" dirty="0">
                <a:solidFill>
                  <a:srgbClr val="F9A826"/>
                </a:solidFill>
                <a:latin typeface="Calibri" panose="020F0502020204030204" pitchFamily="34" charset="0"/>
              </a:rPr>
              <a:t>من مزايا المخطط ..... أنه يُساعد في توضيح المقارنة</a:t>
            </a:r>
          </a:p>
          <a:p>
            <a:pPr>
              <a:lnSpc>
                <a:spcPct val="150000"/>
              </a:lnSpc>
            </a:pPr>
            <a:r>
              <a:rPr lang="ar-SA" sz="3600" dirty="0">
                <a:solidFill>
                  <a:srgbClr val="F9A826"/>
                </a:solidFill>
                <a:latin typeface="Calibri" panose="020F0502020204030204" pitchFamily="34" charset="0"/>
              </a:rPr>
              <a:t>بين مجموعات البيانات</a:t>
            </a:r>
          </a:p>
          <a:p>
            <a:pPr>
              <a:lnSpc>
                <a:spcPct val="150000"/>
              </a:lnSpc>
            </a:pPr>
            <a:endParaRPr lang="ar-SA" sz="3600" dirty="0">
              <a:solidFill>
                <a:srgbClr val="F9A826"/>
              </a:solidFill>
              <a:latin typeface="Calibri" panose="020F0502020204030204" pitchFamily="34" charset="0"/>
            </a:endParaRPr>
          </a:p>
        </p:txBody>
      </p:sp>
      <p:grpSp>
        <p:nvGrpSpPr>
          <p:cNvPr id="11" name="مجموعة 10">
            <a:extLst>
              <a:ext uri="{FF2B5EF4-FFF2-40B4-BE49-F238E27FC236}">
                <a16:creationId xmlns:a16="http://schemas.microsoft.com/office/drawing/2014/main" id="{2B2173B6-600F-08A4-12CE-21B5D38BA8F5}"/>
              </a:ext>
            </a:extLst>
          </p:cNvPr>
          <p:cNvGrpSpPr/>
          <p:nvPr/>
        </p:nvGrpSpPr>
        <p:grpSpPr>
          <a:xfrm>
            <a:off x="9485371" y="3459545"/>
            <a:ext cx="2758248" cy="2758248"/>
            <a:chOff x="9485371" y="3429000"/>
            <a:chExt cx="2758248" cy="2758248"/>
          </a:xfrm>
        </p:grpSpPr>
        <p:pic>
          <p:nvPicPr>
            <p:cNvPr id="12" name="صورة 11">
              <a:extLst>
                <a:ext uri="{FF2B5EF4-FFF2-40B4-BE49-F238E27FC236}">
                  <a16:creationId xmlns:a16="http://schemas.microsoft.com/office/drawing/2014/main" id="{457CA210-7302-5FEE-E45F-6CFB92D2EC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85371" y="3429000"/>
              <a:ext cx="2758248" cy="2758248"/>
            </a:xfrm>
            <a:prstGeom prst="rect">
              <a:avLst/>
            </a:prstGeom>
          </p:spPr>
        </p:pic>
        <p:sp>
          <p:nvSpPr>
            <p:cNvPr id="13" name="مستطيل 12">
              <a:extLst>
                <a:ext uri="{FF2B5EF4-FFF2-40B4-BE49-F238E27FC236}">
                  <a16:creationId xmlns:a16="http://schemas.microsoft.com/office/drawing/2014/main" id="{90376E69-7DC2-3DC5-B040-019DC4AA5273}"/>
                </a:ext>
              </a:extLst>
            </p:cNvPr>
            <p:cNvSpPr/>
            <p:nvPr/>
          </p:nvSpPr>
          <p:spPr>
            <a:xfrm>
              <a:off x="9932277" y="3960543"/>
              <a:ext cx="1765738" cy="2018102"/>
            </a:xfrm>
            <a:prstGeom prst="rect">
              <a:avLst/>
            </a:prstGeom>
            <a:solidFill>
              <a:srgbClr val="EDEFF1"/>
            </a:solidFill>
            <a:ln>
              <a:solidFill>
                <a:srgbClr val="EDEFF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grpSp>
        <p:nvGrpSpPr>
          <p:cNvPr id="14" name="مجموعة 13">
            <a:extLst>
              <a:ext uri="{FF2B5EF4-FFF2-40B4-BE49-F238E27FC236}">
                <a16:creationId xmlns:a16="http://schemas.microsoft.com/office/drawing/2014/main" id="{BF2436E5-D745-C7E2-BF4F-E172E3D41044}"/>
              </a:ext>
            </a:extLst>
          </p:cNvPr>
          <p:cNvGrpSpPr/>
          <p:nvPr/>
        </p:nvGrpSpPr>
        <p:grpSpPr>
          <a:xfrm>
            <a:off x="3884205" y="3459545"/>
            <a:ext cx="2758248" cy="2758248"/>
            <a:chOff x="3884205" y="3429000"/>
            <a:chExt cx="2758248" cy="2758248"/>
          </a:xfrm>
        </p:grpSpPr>
        <p:pic>
          <p:nvPicPr>
            <p:cNvPr id="15" name="صورة 14">
              <a:extLst>
                <a:ext uri="{FF2B5EF4-FFF2-40B4-BE49-F238E27FC236}">
                  <a16:creationId xmlns:a16="http://schemas.microsoft.com/office/drawing/2014/main" id="{73E0A380-66C5-5FE7-6918-09DD014930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4205" y="3429000"/>
              <a:ext cx="2758248" cy="2758248"/>
            </a:xfrm>
            <a:prstGeom prst="rect">
              <a:avLst/>
            </a:prstGeom>
          </p:spPr>
        </p:pic>
        <p:sp>
          <p:nvSpPr>
            <p:cNvPr id="16" name="مستطيل 15">
              <a:extLst>
                <a:ext uri="{FF2B5EF4-FFF2-40B4-BE49-F238E27FC236}">
                  <a16:creationId xmlns:a16="http://schemas.microsoft.com/office/drawing/2014/main" id="{30D12226-2478-3934-0680-5DAACE1FB705}"/>
                </a:ext>
              </a:extLst>
            </p:cNvPr>
            <p:cNvSpPr/>
            <p:nvPr/>
          </p:nvSpPr>
          <p:spPr>
            <a:xfrm>
              <a:off x="4348655" y="3960543"/>
              <a:ext cx="1765738" cy="2102090"/>
            </a:xfrm>
            <a:prstGeom prst="rect">
              <a:avLst/>
            </a:prstGeom>
            <a:solidFill>
              <a:srgbClr val="EDEFF1"/>
            </a:solidFill>
            <a:ln>
              <a:solidFill>
                <a:srgbClr val="EDEFF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grpSp>
        <p:nvGrpSpPr>
          <p:cNvPr id="17" name="مجموعة 16">
            <a:extLst>
              <a:ext uri="{FF2B5EF4-FFF2-40B4-BE49-F238E27FC236}">
                <a16:creationId xmlns:a16="http://schemas.microsoft.com/office/drawing/2014/main" id="{AD95DF30-4A8F-7398-75EE-69FD77D2BD94}"/>
              </a:ext>
            </a:extLst>
          </p:cNvPr>
          <p:cNvGrpSpPr/>
          <p:nvPr/>
        </p:nvGrpSpPr>
        <p:grpSpPr>
          <a:xfrm>
            <a:off x="6653822" y="3459545"/>
            <a:ext cx="2758248" cy="2758248"/>
            <a:chOff x="6653822" y="3429000"/>
            <a:chExt cx="2758248" cy="2758248"/>
          </a:xfrm>
        </p:grpSpPr>
        <p:pic>
          <p:nvPicPr>
            <p:cNvPr id="18" name="صورة 17">
              <a:extLst>
                <a:ext uri="{FF2B5EF4-FFF2-40B4-BE49-F238E27FC236}">
                  <a16:creationId xmlns:a16="http://schemas.microsoft.com/office/drawing/2014/main" id="{575E8FD3-94A2-0563-1B7E-759A243D69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3822" y="3429000"/>
              <a:ext cx="2758248" cy="2758248"/>
            </a:xfrm>
            <a:prstGeom prst="rect">
              <a:avLst/>
            </a:prstGeom>
          </p:spPr>
        </p:pic>
        <p:sp>
          <p:nvSpPr>
            <p:cNvPr id="19" name="مستطيل 18">
              <a:extLst>
                <a:ext uri="{FF2B5EF4-FFF2-40B4-BE49-F238E27FC236}">
                  <a16:creationId xmlns:a16="http://schemas.microsoft.com/office/drawing/2014/main" id="{29063B77-EEA7-7282-1A88-E1D8E1A8D502}"/>
                </a:ext>
              </a:extLst>
            </p:cNvPr>
            <p:cNvSpPr/>
            <p:nvPr/>
          </p:nvSpPr>
          <p:spPr>
            <a:xfrm>
              <a:off x="7126212" y="3960543"/>
              <a:ext cx="1765738" cy="2102090"/>
            </a:xfrm>
            <a:prstGeom prst="rect">
              <a:avLst/>
            </a:prstGeom>
            <a:solidFill>
              <a:srgbClr val="EDEFF1"/>
            </a:solidFill>
            <a:ln>
              <a:solidFill>
                <a:srgbClr val="EDEFF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sp>
        <p:nvSpPr>
          <p:cNvPr id="20" name="عنوان 1">
            <a:extLst>
              <a:ext uri="{FF2B5EF4-FFF2-40B4-BE49-F238E27FC236}">
                <a16:creationId xmlns:a16="http://schemas.microsoft.com/office/drawing/2014/main" id="{2D86B09F-A1BE-3952-568E-1302828E0DD5}"/>
              </a:ext>
            </a:extLst>
          </p:cNvPr>
          <p:cNvSpPr txBox="1">
            <a:spLocks/>
          </p:cNvSpPr>
          <p:nvPr/>
        </p:nvSpPr>
        <p:spPr>
          <a:xfrm>
            <a:off x="5373414" y="3413126"/>
            <a:ext cx="5385382" cy="2997200"/>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ar-SA" sz="3200" b="1" dirty="0"/>
              <a:t>المخطط</a:t>
            </a:r>
          </a:p>
          <a:p>
            <a:pPr algn="ctr">
              <a:lnSpc>
                <a:spcPct val="150000"/>
              </a:lnSpc>
            </a:pPr>
            <a:r>
              <a:rPr lang="ar-SA" sz="3200" b="1" dirty="0"/>
              <a:t>الدائري</a:t>
            </a:r>
            <a:endParaRPr lang="ar-SA" sz="3200" dirty="0"/>
          </a:p>
        </p:txBody>
      </p:sp>
      <p:sp>
        <p:nvSpPr>
          <p:cNvPr id="21" name="عنوان 1">
            <a:extLst>
              <a:ext uri="{FF2B5EF4-FFF2-40B4-BE49-F238E27FC236}">
                <a16:creationId xmlns:a16="http://schemas.microsoft.com/office/drawing/2014/main" id="{78376E80-1B66-676A-08BF-9D52041A4AA0}"/>
              </a:ext>
            </a:extLst>
          </p:cNvPr>
          <p:cNvSpPr txBox="1">
            <a:spLocks/>
          </p:cNvSpPr>
          <p:nvPr/>
        </p:nvSpPr>
        <p:spPr>
          <a:xfrm>
            <a:off x="2565802" y="3419891"/>
            <a:ext cx="5385382" cy="2997200"/>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endParaRPr lang="ar-SA" sz="3200" dirty="0"/>
          </a:p>
        </p:txBody>
      </p:sp>
      <p:sp>
        <p:nvSpPr>
          <p:cNvPr id="22" name="عنوان 1">
            <a:extLst>
              <a:ext uri="{FF2B5EF4-FFF2-40B4-BE49-F238E27FC236}">
                <a16:creationId xmlns:a16="http://schemas.microsoft.com/office/drawing/2014/main" id="{66A5A8C9-FC68-EC5F-877C-718E678E879F}"/>
              </a:ext>
            </a:extLst>
          </p:cNvPr>
          <p:cNvSpPr txBox="1">
            <a:spLocks/>
          </p:cNvSpPr>
          <p:nvPr/>
        </p:nvSpPr>
        <p:spPr>
          <a:xfrm>
            <a:off x="8171804" y="3435179"/>
            <a:ext cx="5385382" cy="2997200"/>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ar-SA" sz="3200" b="1" dirty="0"/>
              <a:t>المخطط</a:t>
            </a:r>
          </a:p>
          <a:p>
            <a:pPr algn="ctr">
              <a:lnSpc>
                <a:spcPct val="150000"/>
              </a:lnSpc>
            </a:pPr>
            <a:r>
              <a:rPr lang="ar-SA" sz="3200" b="1" dirty="0"/>
              <a:t>الخطي </a:t>
            </a:r>
            <a:endParaRPr lang="ar-SA" sz="3200" dirty="0"/>
          </a:p>
        </p:txBody>
      </p:sp>
      <p:pic>
        <p:nvPicPr>
          <p:cNvPr id="23" name="صورة 22" descr="صورة تحتوي على سهم&#10;&#10;تم إنشاء الوصف تلقائياً">
            <a:extLst>
              <a:ext uri="{FF2B5EF4-FFF2-40B4-BE49-F238E27FC236}">
                <a16:creationId xmlns:a16="http://schemas.microsoft.com/office/drawing/2014/main" id="{1C25522C-184F-3788-08BA-A925B2E57549}"/>
              </a:ext>
            </a:extLst>
          </p:cNvPr>
          <p:cNvPicPr>
            <a:picLocks noChangeAspect="1"/>
          </p:cNvPicPr>
          <p:nvPr/>
        </p:nvPicPr>
        <p:blipFill>
          <a:blip r:embed="rId5">
            <a:duotone>
              <a:prstClr val="black"/>
              <a:schemeClr val="accent2">
                <a:tint val="45000"/>
                <a:satMod val="400000"/>
              </a:schemeClr>
            </a:duotone>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a:off x="4543875" y="5149093"/>
            <a:ext cx="1402842" cy="1402842"/>
          </a:xfrm>
          <a:prstGeom prst="rect">
            <a:avLst/>
          </a:prstGeom>
        </p:spPr>
      </p:pic>
      <p:sp>
        <p:nvSpPr>
          <p:cNvPr id="24" name="عنوان 1">
            <a:extLst>
              <a:ext uri="{FF2B5EF4-FFF2-40B4-BE49-F238E27FC236}">
                <a16:creationId xmlns:a16="http://schemas.microsoft.com/office/drawing/2014/main" id="{40CA63F7-57EF-2892-F4A1-05E5AB78C461}"/>
              </a:ext>
            </a:extLst>
          </p:cNvPr>
          <p:cNvSpPr txBox="1">
            <a:spLocks/>
          </p:cNvSpPr>
          <p:nvPr/>
        </p:nvSpPr>
        <p:spPr>
          <a:xfrm>
            <a:off x="2561897" y="3407870"/>
            <a:ext cx="5385382" cy="2997200"/>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ar-SA" sz="3200" b="1" dirty="0"/>
              <a:t>المخطط</a:t>
            </a:r>
          </a:p>
          <a:p>
            <a:pPr algn="ctr">
              <a:lnSpc>
                <a:spcPct val="150000"/>
              </a:lnSpc>
            </a:pPr>
            <a:r>
              <a:rPr lang="ar-SA" sz="3200" b="1" dirty="0"/>
              <a:t>العمودي</a:t>
            </a:r>
            <a:endParaRPr lang="ar-SA" sz="3200" dirty="0"/>
          </a:p>
        </p:txBody>
      </p:sp>
    </p:spTree>
    <p:custDataLst>
      <p:tags r:id="rId1"/>
    </p:custDataLst>
    <p:extLst>
      <p:ext uri="{BB962C8B-B14F-4D97-AF65-F5344CB8AC3E}">
        <p14:creationId xmlns:p14="http://schemas.microsoft.com/office/powerpoint/2010/main" val="3207943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7" presetClass="entr" presetSubtype="0" fill="hold" grpId="0" nodeType="after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1000"/>
                                        <p:tgtEl>
                                          <p:spTgt spid="10">
                                            <p:txEl>
                                              <p:pRg st="0" end="0"/>
                                            </p:txEl>
                                          </p:spTgt>
                                        </p:tgtEl>
                                      </p:cBhvr>
                                    </p:animEffect>
                                    <p:anim calcmode="lin" valueType="num">
                                      <p:cBhvr>
                                        <p:cTn id="13"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10">
                                            <p:txEl>
                                              <p:pRg st="1" end="1"/>
                                            </p:txEl>
                                          </p:spTgt>
                                        </p:tgtEl>
                                        <p:attrNameLst>
                                          <p:attrName>style.visibility</p:attrName>
                                        </p:attrNameLst>
                                      </p:cBhvr>
                                      <p:to>
                                        <p:strVal val="visible"/>
                                      </p:to>
                                    </p:set>
                                    <p:animEffect transition="in" filter="fade">
                                      <p:cBhvr>
                                        <p:cTn id="19" dur="1000"/>
                                        <p:tgtEl>
                                          <p:spTgt spid="10">
                                            <p:txEl>
                                              <p:pRg st="1" end="1"/>
                                            </p:txEl>
                                          </p:spTgt>
                                        </p:tgtEl>
                                      </p:cBhvr>
                                    </p:animEffect>
                                    <p:anim calcmode="lin" valueType="num">
                                      <p:cBhvr>
                                        <p:cTn id="20"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10">
                                            <p:txEl>
                                              <p:pRg st="2" end="2"/>
                                            </p:txEl>
                                          </p:spTgt>
                                        </p:tgtEl>
                                        <p:attrNameLst>
                                          <p:attrName>style.visibility</p:attrName>
                                        </p:attrNameLst>
                                      </p:cBhvr>
                                      <p:to>
                                        <p:strVal val="visible"/>
                                      </p:to>
                                    </p:set>
                                    <p:animEffect transition="in" filter="fade">
                                      <p:cBhvr>
                                        <p:cTn id="26" dur="1000"/>
                                        <p:tgtEl>
                                          <p:spTgt spid="10">
                                            <p:txEl>
                                              <p:pRg st="2" end="2"/>
                                            </p:txEl>
                                          </p:spTgt>
                                        </p:tgtEl>
                                      </p:cBhvr>
                                    </p:animEffect>
                                    <p:anim calcmode="lin" valueType="num">
                                      <p:cBhvr>
                                        <p:cTn id="27"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par>
                          <p:cTn id="29" fill="hold">
                            <p:stCondLst>
                              <p:cond delay="1000"/>
                            </p:stCondLst>
                            <p:childTnLst>
                              <p:par>
                                <p:cTn id="30" presetID="22" presetClass="entr" presetSubtype="1" fill="hold"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up)">
                                      <p:cBhvr>
                                        <p:cTn id="32" dur="500"/>
                                        <p:tgtEl>
                                          <p:spTgt spid="11"/>
                                        </p:tgtEl>
                                      </p:cBhvr>
                                    </p:animEffect>
                                  </p:childTnLst>
                                </p:cTn>
                              </p:par>
                            </p:childTnLst>
                          </p:cTn>
                        </p:par>
                        <p:par>
                          <p:cTn id="33" fill="hold">
                            <p:stCondLst>
                              <p:cond delay="1500"/>
                            </p:stCondLst>
                            <p:childTnLst>
                              <p:par>
                                <p:cTn id="34" presetID="22" presetClass="entr" presetSubtype="1" fill="hold" grpId="0" nodeType="after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up)">
                                      <p:cBhvr>
                                        <p:cTn id="36" dur="500"/>
                                        <p:tgtEl>
                                          <p:spTgt spid="22"/>
                                        </p:tgtEl>
                                      </p:cBhvr>
                                    </p:animEffect>
                                  </p:childTnLst>
                                </p:cTn>
                              </p:par>
                            </p:childTnLst>
                          </p:cTn>
                        </p:par>
                        <p:par>
                          <p:cTn id="37" fill="hold">
                            <p:stCondLst>
                              <p:cond delay="2000"/>
                            </p:stCondLst>
                            <p:childTnLst>
                              <p:par>
                                <p:cTn id="38" presetID="22" presetClass="entr" presetSubtype="1" fill="hold" nodeType="after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up)">
                                      <p:cBhvr>
                                        <p:cTn id="40" dur="500"/>
                                        <p:tgtEl>
                                          <p:spTgt spid="17"/>
                                        </p:tgtEl>
                                      </p:cBhvr>
                                    </p:animEffect>
                                  </p:childTnLst>
                                </p:cTn>
                              </p:par>
                            </p:childTnLst>
                          </p:cTn>
                        </p:par>
                        <p:par>
                          <p:cTn id="41" fill="hold">
                            <p:stCondLst>
                              <p:cond delay="2500"/>
                            </p:stCondLst>
                            <p:childTnLst>
                              <p:par>
                                <p:cTn id="42" presetID="22" presetClass="entr" presetSubtype="1" fill="hold" grpId="0" nodeType="after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wipe(up)">
                                      <p:cBhvr>
                                        <p:cTn id="44" dur="500"/>
                                        <p:tgtEl>
                                          <p:spTgt spid="20"/>
                                        </p:tgtEl>
                                      </p:cBhvr>
                                    </p:animEffect>
                                  </p:childTnLst>
                                </p:cTn>
                              </p:par>
                            </p:childTnLst>
                          </p:cTn>
                        </p:par>
                        <p:par>
                          <p:cTn id="45" fill="hold">
                            <p:stCondLst>
                              <p:cond delay="3000"/>
                            </p:stCondLst>
                            <p:childTnLst>
                              <p:par>
                                <p:cTn id="46" presetID="22" presetClass="entr" presetSubtype="1" fill="hold" nodeType="after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up)">
                                      <p:cBhvr>
                                        <p:cTn id="48" dur="500"/>
                                        <p:tgtEl>
                                          <p:spTgt spid="14"/>
                                        </p:tgtEl>
                                      </p:cBhvr>
                                    </p:animEffect>
                                  </p:childTnLst>
                                </p:cTn>
                              </p:par>
                            </p:childTnLst>
                          </p:cTn>
                        </p:par>
                        <p:par>
                          <p:cTn id="49" fill="hold">
                            <p:stCondLst>
                              <p:cond delay="3500"/>
                            </p:stCondLst>
                            <p:childTnLst>
                              <p:par>
                                <p:cTn id="50" presetID="22" presetClass="entr" presetSubtype="1" fill="hold" grpId="0" nodeType="afterEffect" nodePh="1">
                                  <p:stCondLst>
                                    <p:cond delay="0"/>
                                  </p:stCondLst>
                                  <p:endCondLst>
                                    <p:cond evt="begin" delay="0">
                                      <p:tn val="50"/>
                                    </p:cond>
                                  </p:endCondLst>
                                  <p:childTnLst>
                                    <p:set>
                                      <p:cBhvr>
                                        <p:cTn id="51" dur="1" fill="hold">
                                          <p:stCondLst>
                                            <p:cond delay="0"/>
                                          </p:stCondLst>
                                        </p:cTn>
                                        <p:tgtEl>
                                          <p:spTgt spid="21"/>
                                        </p:tgtEl>
                                        <p:attrNameLst>
                                          <p:attrName>style.visibility</p:attrName>
                                        </p:attrNameLst>
                                      </p:cBhvr>
                                      <p:to>
                                        <p:strVal val="visible"/>
                                      </p:to>
                                    </p:set>
                                    <p:animEffect transition="in" filter="wipe(up)">
                                      <p:cBhvr>
                                        <p:cTn id="52" dur="500"/>
                                        <p:tgtEl>
                                          <p:spTgt spid="21"/>
                                        </p:tgtEl>
                                      </p:cBhvr>
                                    </p:animEffect>
                                  </p:childTnLst>
                                </p:cTn>
                              </p:par>
                            </p:childTnLst>
                          </p:cTn>
                        </p:par>
                        <p:par>
                          <p:cTn id="53" fill="hold">
                            <p:stCondLst>
                              <p:cond delay="4000"/>
                            </p:stCondLst>
                            <p:childTnLst>
                              <p:par>
                                <p:cTn id="54" presetID="22" presetClass="entr" presetSubtype="1" fill="hold" grpId="0" nodeType="after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wipe(up)">
                                      <p:cBhvr>
                                        <p:cTn id="56" dur="500"/>
                                        <p:tgtEl>
                                          <p:spTgt spid="24"/>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nodeType="clickEffect">
                                  <p:stCondLst>
                                    <p:cond delay="0"/>
                                  </p:stCondLst>
                                  <p:childTnLst>
                                    <p:set>
                                      <p:cBhvr>
                                        <p:cTn id="60" dur="1" fill="hold">
                                          <p:stCondLst>
                                            <p:cond delay="0"/>
                                          </p:stCondLst>
                                        </p:cTn>
                                        <p:tgtEl>
                                          <p:spTgt spid="23"/>
                                        </p:tgtEl>
                                        <p:attrNameLst>
                                          <p:attrName>style.visibility</p:attrName>
                                        </p:attrNameLst>
                                      </p:cBhvr>
                                      <p:to>
                                        <p:strVal val="visible"/>
                                      </p:to>
                                    </p:set>
                                    <p:anim calcmode="lin" valueType="num">
                                      <p:cBhvr>
                                        <p:cTn id="61" dur="500" fill="hold"/>
                                        <p:tgtEl>
                                          <p:spTgt spid="23"/>
                                        </p:tgtEl>
                                        <p:attrNameLst>
                                          <p:attrName>ppt_w</p:attrName>
                                        </p:attrNameLst>
                                      </p:cBhvr>
                                      <p:tavLst>
                                        <p:tav tm="0">
                                          <p:val>
                                            <p:fltVal val="0"/>
                                          </p:val>
                                        </p:tav>
                                        <p:tav tm="100000">
                                          <p:val>
                                            <p:strVal val="#ppt_w"/>
                                          </p:val>
                                        </p:tav>
                                      </p:tavLst>
                                    </p:anim>
                                    <p:anim calcmode="lin" valueType="num">
                                      <p:cBhvr>
                                        <p:cTn id="62" dur="500" fill="hold"/>
                                        <p:tgtEl>
                                          <p:spTgt spid="23"/>
                                        </p:tgtEl>
                                        <p:attrNameLst>
                                          <p:attrName>ppt_h</p:attrName>
                                        </p:attrNameLst>
                                      </p:cBhvr>
                                      <p:tavLst>
                                        <p:tav tm="0">
                                          <p:val>
                                            <p:fltVal val="0"/>
                                          </p:val>
                                        </p:tav>
                                        <p:tav tm="100000">
                                          <p:val>
                                            <p:strVal val="#ppt_h"/>
                                          </p:val>
                                        </p:tav>
                                      </p:tavLst>
                                    </p:anim>
                                    <p:animEffect transition="in" filter="fade">
                                      <p:cBhvr>
                                        <p:cTn id="6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uiExpand="1" build="p"/>
      <p:bldP spid="20" grpId="0"/>
      <p:bldP spid="21" grpId="0"/>
      <p:bldP spid="22" grpId="0"/>
      <p:bldP spid="2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descr="صورة تحتوي على نص, رسوم المتجهات&#10;&#10;تم إنشاء الوصف تلقائياً">
            <a:extLst>
              <a:ext uri="{FF2B5EF4-FFF2-40B4-BE49-F238E27FC236}">
                <a16:creationId xmlns:a16="http://schemas.microsoft.com/office/drawing/2014/main" id="{F1E468C0-C62B-330C-B124-E3FEE6F647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899" y="1715877"/>
            <a:ext cx="5852933" cy="5534096"/>
          </a:xfrm>
          <a:prstGeom prst="rect">
            <a:avLst/>
          </a:prstGeom>
        </p:spPr>
      </p:pic>
      <p:sp>
        <p:nvSpPr>
          <p:cNvPr id="5" name="مستطيل 4">
            <a:extLst>
              <a:ext uri="{FF2B5EF4-FFF2-40B4-BE49-F238E27FC236}">
                <a16:creationId xmlns:a16="http://schemas.microsoft.com/office/drawing/2014/main" id="{751E7547-0236-55A7-7F08-A07CBDAE552F}"/>
              </a:ext>
            </a:extLst>
          </p:cNvPr>
          <p:cNvSpPr/>
          <p:nvPr/>
        </p:nvSpPr>
        <p:spPr>
          <a:xfrm>
            <a:off x="-51620" y="0"/>
            <a:ext cx="12295239" cy="1104911"/>
          </a:xfrm>
          <a:prstGeom prst="rect">
            <a:avLst/>
          </a:prstGeom>
          <a:solidFill>
            <a:srgbClr val="F9A826"/>
          </a:solidFill>
          <a:ln>
            <a:solidFill>
              <a:srgbClr val="F9A82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6" name="شكل بيضاوي 5">
            <a:extLst>
              <a:ext uri="{FF2B5EF4-FFF2-40B4-BE49-F238E27FC236}">
                <a16:creationId xmlns:a16="http://schemas.microsoft.com/office/drawing/2014/main" id="{AA3FC1B5-A97B-5E4F-A34D-2A3E28F4717D}"/>
              </a:ext>
            </a:extLst>
          </p:cNvPr>
          <p:cNvSpPr/>
          <p:nvPr/>
        </p:nvSpPr>
        <p:spPr>
          <a:xfrm>
            <a:off x="306704" y="258054"/>
            <a:ext cx="469732" cy="4697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7" name="شكل بيضاوي 6">
            <a:extLst>
              <a:ext uri="{FF2B5EF4-FFF2-40B4-BE49-F238E27FC236}">
                <a16:creationId xmlns:a16="http://schemas.microsoft.com/office/drawing/2014/main" id="{D88D7A15-230A-72D1-A91F-8AB7EA5C4733}"/>
              </a:ext>
            </a:extLst>
          </p:cNvPr>
          <p:cNvSpPr/>
          <p:nvPr/>
        </p:nvSpPr>
        <p:spPr>
          <a:xfrm>
            <a:off x="941579" y="258054"/>
            <a:ext cx="469732" cy="4697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8" name="شكل بيضاوي 7">
            <a:extLst>
              <a:ext uri="{FF2B5EF4-FFF2-40B4-BE49-F238E27FC236}">
                <a16:creationId xmlns:a16="http://schemas.microsoft.com/office/drawing/2014/main" id="{DA0D6D9D-0F81-5882-7999-0C1D466B91AB}"/>
              </a:ext>
            </a:extLst>
          </p:cNvPr>
          <p:cNvSpPr/>
          <p:nvPr/>
        </p:nvSpPr>
        <p:spPr>
          <a:xfrm>
            <a:off x="1532129" y="258054"/>
            <a:ext cx="469732" cy="4697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9" name="عنوان 1">
            <a:extLst>
              <a:ext uri="{FF2B5EF4-FFF2-40B4-BE49-F238E27FC236}">
                <a16:creationId xmlns:a16="http://schemas.microsoft.com/office/drawing/2014/main" id="{C26899D3-CDEE-B557-0231-BF7DCBF820F4}"/>
              </a:ext>
            </a:extLst>
          </p:cNvPr>
          <p:cNvSpPr txBox="1">
            <a:spLocks/>
          </p:cNvSpPr>
          <p:nvPr/>
        </p:nvSpPr>
        <p:spPr>
          <a:xfrm>
            <a:off x="1223400" y="-87396"/>
            <a:ext cx="10661896" cy="1325563"/>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ar-SA" b="1" dirty="0">
                <a:solidFill>
                  <a:schemeClr val="bg1"/>
                </a:solidFill>
              </a:rPr>
              <a:t>تقويم تكويني</a:t>
            </a:r>
          </a:p>
        </p:txBody>
      </p:sp>
      <p:sp>
        <p:nvSpPr>
          <p:cNvPr id="10" name="عنوان 1">
            <a:extLst>
              <a:ext uri="{FF2B5EF4-FFF2-40B4-BE49-F238E27FC236}">
                <a16:creationId xmlns:a16="http://schemas.microsoft.com/office/drawing/2014/main" id="{3EED76D9-FC28-AF5E-6EB0-585988CBB6E5}"/>
              </a:ext>
            </a:extLst>
          </p:cNvPr>
          <p:cNvSpPr txBox="1">
            <a:spLocks/>
          </p:cNvSpPr>
          <p:nvPr/>
        </p:nvSpPr>
        <p:spPr>
          <a:xfrm>
            <a:off x="511391" y="691953"/>
            <a:ext cx="11449049" cy="2997200"/>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ar-SA" sz="3600" b="1" dirty="0"/>
              <a:t>اختاري الإجابة الصحيحة فيما يلي </a:t>
            </a:r>
          </a:p>
          <a:p>
            <a:pPr>
              <a:lnSpc>
                <a:spcPct val="150000"/>
              </a:lnSpc>
            </a:pPr>
            <a:r>
              <a:rPr lang="ar-SA" sz="3600" dirty="0">
                <a:solidFill>
                  <a:srgbClr val="F9A826"/>
                </a:solidFill>
                <a:latin typeface="Calibri" panose="020F0502020204030204" pitchFamily="34" charset="0"/>
              </a:rPr>
              <a:t>من مزايا المخطط ..... أنه يقدم تحليل سريع للبيانات</a:t>
            </a:r>
          </a:p>
        </p:txBody>
      </p:sp>
      <p:grpSp>
        <p:nvGrpSpPr>
          <p:cNvPr id="11" name="مجموعة 10">
            <a:extLst>
              <a:ext uri="{FF2B5EF4-FFF2-40B4-BE49-F238E27FC236}">
                <a16:creationId xmlns:a16="http://schemas.microsoft.com/office/drawing/2014/main" id="{D928FC05-45A3-A678-0004-7BF216A7234C}"/>
              </a:ext>
            </a:extLst>
          </p:cNvPr>
          <p:cNvGrpSpPr/>
          <p:nvPr/>
        </p:nvGrpSpPr>
        <p:grpSpPr>
          <a:xfrm>
            <a:off x="9485371" y="3459545"/>
            <a:ext cx="2758248" cy="2758248"/>
            <a:chOff x="9485371" y="3429000"/>
            <a:chExt cx="2758248" cy="2758248"/>
          </a:xfrm>
        </p:grpSpPr>
        <p:pic>
          <p:nvPicPr>
            <p:cNvPr id="12" name="صورة 11">
              <a:extLst>
                <a:ext uri="{FF2B5EF4-FFF2-40B4-BE49-F238E27FC236}">
                  <a16:creationId xmlns:a16="http://schemas.microsoft.com/office/drawing/2014/main" id="{C4C97C0F-4DFB-5F11-6D3A-13A9C4D60F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85371" y="3429000"/>
              <a:ext cx="2758248" cy="2758248"/>
            </a:xfrm>
            <a:prstGeom prst="rect">
              <a:avLst/>
            </a:prstGeom>
          </p:spPr>
        </p:pic>
        <p:sp>
          <p:nvSpPr>
            <p:cNvPr id="13" name="مستطيل 12">
              <a:extLst>
                <a:ext uri="{FF2B5EF4-FFF2-40B4-BE49-F238E27FC236}">
                  <a16:creationId xmlns:a16="http://schemas.microsoft.com/office/drawing/2014/main" id="{6AA82805-898F-6420-8B31-08D2B5979C91}"/>
                </a:ext>
              </a:extLst>
            </p:cNvPr>
            <p:cNvSpPr/>
            <p:nvPr/>
          </p:nvSpPr>
          <p:spPr>
            <a:xfrm>
              <a:off x="9932277" y="3960543"/>
              <a:ext cx="1765738" cy="2018102"/>
            </a:xfrm>
            <a:prstGeom prst="rect">
              <a:avLst/>
            </a:prstGeom>
            <a:solidFill>
              <a:srgbClr val="EDEFF1"/>
            </a:solidFill>
            <a:ln>
              <a:solidFill>
                <a:srgbClr val="EDEFF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grpSp>
        <p:nvGrpSpPr>
          <p:cNvPr id="14" name="مجموعة 13">
            <a:extLst>
              <a:ext uri="{FF2B5EF4-FFF2-40B4-BE49-F238E27FC236}">
                <a16:creationId xmlns:a16="http://schemas.microsoft.com/office/drawing/2014/main" id="{563E9674-0C37-FDD2-B4B4-2067D95628E4}"/>
              </a:ext>
            </a:extLst>
          </p:cNvPr>
          <p:cNvGrpSpPr/>
          <p:nvPr/>
        </p:nvGrpSpPr>
        <p:grpSpPr>
          <a:xfrm>
            <a:off x="3884205" y="3459545"/>
            <a:ext cx="2758248" cy="2758248"/>
            <a:chOff x="3884205" y="3429000"/>
            <a:chExt cx="2758248" cy="2758248"/>
          </a:xfrm>
        </p:grpSpPr>
        <p:pic>
          <p:nvPicPr>
            <p:cNvPr id="15" name="صورة 14">
              <a:extLst>
                <a:ext uri="{FF2B5EF4-FFF2-40B4-BE49-F238E27FC236}">
                  <a16:creationId xmlns:a16="http://schemas.microsoft.com/office/drawing/2014/main" id="{02986E52-FB1B-A798-9961-E8D993F102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4205" y="3429000"/>
              <a:ext cx="2758248" cy="2758248"/>
            </a:xfrm>
            <a:prstGeom prst="rect">
              <a:avLst/>
            </a:prstGeom>
          </p:spPr>
        </p:pic>
        <p:sp>
          <p:nvSpPr>
            <p:cNvPr id="16" name="مستطيل 15">
              <a:extLst>
                <a:ext uri="{FF2B5EF4-FFF2-40B4-BE49-F238E27FC236}">
                  <a16:creationId xmlns:a16="http://schemas.microsoft.com/office/drawing/2014/main" id="{02C220E3-E92A-4EC4-AC56-19726FD109B3}"/>
                </a:ext>
              </a:extLst>
            </p:cNvPr>
            <p:cNvSpPr/>
            <p:nvPr/>
          </p:nvSpPr>
          <p:spPr>
            <a:xfrm>
              <a:off x="4348655" y="3960543"/>
              <a:ext cx="1765738" cy="2102090"/>
            </a:xfrm>
            <a:prstGeom prst="rect">
              <a:avLst/>
            </a:prstGeom>
            <a:solidFill>
              <a:srgbClr val="EDEFF1"/>
            </a:solidFill>
            <a:ln>
              <a:solidFill>
                <a:srgbClr val="EDEFF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grpSp>
        <p:nvGrpSpPr>
          <p:cNvPr id="17" name="مجموعة 16">
            <a:extLst>
              <a:ext uri="{FF2B5EF4-FFF2-40B4-BE49-F238E27FC236}">
                <a16:creationId xmlns:a16="http://schemas.microsoft.com/office/drawing/2014/main" id="{353E68EF-4832-226C-BEAA-0EB31C3E6051}"/>
              </a:ext>
            </a:extLst>
          </p:cNvPr>
          <p:cNvGrpSpPr/>
          <p:nvPr/>
        </p:nvGrpSpPr>
        <p:grpSpPr>
          <a:xfrm>
            <a:off x="6653822" y="3459545"/>
            <a:ext cx="2758248" cy="2758248"/>
            <a:chOff x="6653822" y="3429000"/>
            <a:chExt cx="2758248" cy="2758248"/>
          </a:xfrm>
        </p:grpSpPr>
        <p:pic>
          <p:nvPicPr>
            <p:cNvPr id="18" name="صورة 17">
              <a:extLst>
                <a:ext uri="{FF2B5EF4-FFF2-40B4-BE49-F238E27FC236}">
                  <a16:creationId xmlns:a16="http://schemas.microsoft.com/office/drawing/2014/main" id="{68DF9C92-DC89-0EFC-8B00-EF102B856C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3822" y="3429000"/>
              <a:ext cx="2758248" cy="2758248"/>
            </a:xfrm>
            <a:prstGeom prst="rect">
              <a:avLst/>
            </a:prstGeom>
          </p:spPr>
        </p:pic>
        <p:sp>
          <p:nvSpPr>
            <p:cNvPr id="19" name="مستطيل 18">
              <a:extLst>
                <a:ext uri="{FF2B5EF4-FFF2-40B4-BE49-F238E27FC236}">
                  <a16:creationId xmlns:a16="http://schemas.microsoft.com/office/drawing/2014/main" id="{023C3EF3-3BC9-7775-C5E5-A628C7D3B5A9}"/>
                </a:ext>
              </a:extLst>
            </p:cNvPr>
            <p:cNvSpPr/>
            <p:nvPr/>
          </p:nvSpPr>
          <p:spPr>
            <a:xfrm>
              <a:off x="7126212" y="3960543"/>
              <a:ext cx="1765738" cy="2102090"/>
            </a:xfrm>
            <a:prstGeom prst="rect">
              <a:avLst/>
            </a:prstGeom>
            <a:solidFill>
              <a:srgbClr val="EDEFF1"/>
            </a:solidFill>
            <a:ln>
              <a:solidFill>
                <a:srgbClr val="EDEFF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sp>
        <p:nvSpPr>
          <p:cNvPr id="20" name="عنوان 1">
            <a:extLst>
              <a:ext uri="{FF2B5EF4-FFF2-40B4-BE49-F238E27FC236}">
                <a16:creationId xmlns:a16="http://schemas.microsoft.com/office/drawing/2014/main" id="{389C6238-D1EE-DE01-F051-1F65D00FFBE8}"/>
              </a:ext>
            </a:extLst>
          </p:cNvPr>
          <p:cNvSpPr txBox="1">
            <a:spLocks/>
          </p:cNvSpPr>
          <p:nvPr/>
        </p:nvSpPr>
        <p:spPr>
          <a:xfrm>
            <a:off x="5373414" y="3413126"/>
            <a:ext cx="5385382" cy="2997200"/>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ar-SA" sz="3200" b="1" dirty="0"/>
              <a:t>المخطط</a:t>
            </a:r>
          </a:p>
          <a:p>
            <a:pPr algn="ctr">
              <a:lnSpc>
                <a:spcPct val="150000"/>
              </a:lnSpc>
            </a:pPr>
            <a:r>
              <a:rPr lang="ar-SA" sz="3200" b="1" dirty="0"/>
              <a:t>الدائري</a:t>
            </a:r>
            <a:endParaRPr lang="ar-SA" sz="3200" dirty="0"/>
          </a:p>
        </p:txBody>
      </p:sp>
      <p:sp>
        <p:nvSpPr>
          <p:cNvPr id="21" name="عنوان 1">
            <a:extLst>
              <a:ext uri="{FF2B5EF4-FFF2-40B4-BE49-F238E27FC236}">
                <a16:creationId xmlns:a16="http://schemas.microsoft.com/office/drawing/2014/main" id="{647977D6-6FC4-11EE-5FF8-2F0266EC5BFD}"/>
              </a:ext>
            </a:extLst>
          </p:cNvPr>
          <p:cNvSpPr txBox="1">
            <a:spLocks/>
          </p:cNvSpPr>
          <p:nvPr/>
        </p:nvSpPr>
        <p:spPr>
          <a:xfrm>
            <a:off x="2565802" y="3419891"/>
            <a:ext cx="5385382" cy="2997200"/>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endParaRPr lang="ar-SA" sz="3200" dirty="0"/>
          </a:p>
        </p:txBody>
      </p:sp>
      <p:sp>
        <p:nvSpPr>
          <p:cNvPr id="22" name="عنوان 1">
            <a:extLst>
              <a:ext uri="{FF2B5EF4-FFF2-40B4-BE49-F238E27FC236}">
                <a16:creationId xmlns:a16="http://schemas.microsoft.com/office/drawing/2014/main" id="{29940737-E7B6-5B74-5B3A-253688BB1C2A}"/>
              </a:ext>
            </a:extLst>
          </p:cNvPr>
          <p:cNvSpPr txBox="1">
            <a:spLocks/>
          </p:cNvSpPr>
          <p:nvPr/>
        </p:nvSpPr>
        <p:spPr>
          <a:xfrm>
            <a:off x="8171804" y="3435179"/>
            <a:ext cx="5385382" cy="2997200"/>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ar-SA" sz="3200" b="1" dirty="0"/>
              <a:t>المخطط</a:t>
            </a:r>
          </a:p>
          <a:p>
            <a:pPr algn="ctr">
              <a:lnSpc>
                <a:spcPct val="150000"/>
              </a:lnSpc>
            </a:pPr>
            <a:r>
              <a:rPr lang="ar-SA" sz="3200" b="1" dirty="0"/>
              <a:t>الخطي </a:t>
            </a:r>
            <a:endParaRPr lang="ar-SA" sz="3200" dirty="0"/>
          </a:p>
        </p:txBody>
      </p:sp>
      <p:pic>
        <p:nvPicPr>
          <p:cNvPr id="23" name="صورة 22" descr="صورة تحتوي على سهم&#10;&#10;تم إنشاء الوصف تلقائياً">
            <a:extLst>
              <a:ext uri="{FF2B5EF4-FFF2-40B4-BE49-F238E27FC236}">
                <a16:creationId xmlns:a16="http://schemas.microsoft.com/office/drawing/2014/main" id="{D207A085-2D40-F408-7DD1-9242337BCB01}"/>
              </a:ext>
            </a:extLst>
          </p:cNvPr>
          <p:cNvPicPr>
            <a:picLocks noChangeAspect="1"/>
          </p:cNvPicPr>
          <p:nvPr/>
        </p:nvPicPr>
        <p:blipFill>
          <a:blip r:embed="rId5">
            <a:duotone>
              <a:prstClr val="black"/>
              <a:schemeClr val="accent2">
                <a:tint val="45000"/>
                <a:satMod val="400000"/>
              </a:schemeClr>
            </a:duotone>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a:off x="10266753" y="5149093"/>
            <a:ext cx="1402842" cy="1402842"/>
          </a:xfrm>
          <a:prstGeom prst="rect">
            <a:avLst/>
          </a:prstGeom>
        </p:spPr>
      </p:pic>
      <p:sp>
        <p:nvSpPr>
          <p:cNvPr id="24" name="عنوان 1">
            <a:extLst>
              <a:ext uri="{FF2B5EF4-FFF2-40B4-BE49-F238E27FC236}">
                <a16:creationId xmlns:a16="http://schemas.microsoft.com/office/drawing/2014/main" id="{557BF626-1541-E37B-60FC-D6FEA71E7A14}"/>
              </a:ext>
            </a:extLst>
          </p:cNvPr>
          <p:cNvSpPr txBox="1">
            <a:spLocks/>
          </p:cNvSpPr>
          <p:nvPr/>
        </p:nvSpPr>
        <p:spPr>
          <a:xfrm>
            <a:off x="2561897" y="3407870"/>
            <a:ext cx="5385382" cy="2997200"/>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ar-SA" sz="3200" b="1" dirty="0"/>
              <a:t>المخطط</a:t>
            </a:r>
          </a:p>
          <a:p>
            <a:pPr algn="ctr">
              <a:lnSpc>
                <a:spcPct val="150000"/>
              </a:lnSpc>
            </a:pPr>
            <a:r>
              <a:rPr lang="ar-SA" sz="3200" b="1" dirty="0"/>
              <a:t>العمودي</a:t>
            </a:r>
            <a:endParaRPr lang="ar-SA" sz="3200" dirty="0"/>
          </a:p>
        </p:txBody>
      </p:sp>
    </p:spTree>
    <p:custDataLst>
      <p:tags r:id="rId1"/>
    </p:custDataLst>
    <p:extLst>
      <p:ext uri="{BB962C8B-B14F-4D97-AF65-F5344CB8AC3E}">
        <p14:creationId xmlns:p14="http://schemas.microsoft.com/office/powerpoint/2010/main" val="409555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7" presetClass="entr" presetSubtype="0" fill="hold" grpId="0" nodeType="after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1000"/>
                                        <p:tgtEl>
                                          <p:spTgt spid="10">
                                            <p:txEl>
                                              <p:pRg st="0" end="0"/>
                                            </p:txEl>
                                          </p:spTgt>
                                        </p:tgtEl>
                                      </p:cBhvr>
                                    </p:animEffect>
                                    <p:anim calcmode="lin" valueType="num">
                                      <p:cBhvr>
                                        <p:cTn id="13"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7" presetClass="entr" presetSubtype="0" fill="hold" grpId="0" nodeType="afterEffect">
                                  <p:stCondLst>
                                    <p:cond delay="0"/>
                                  </p:stCondLst>
                                  <p:childTnLst>
                                    <p:set>
                                      <p:cBhvr>
                                        <p:cTn id="17" dur="1" fill="hold">
                                          <p:stCondLst>
                                            <p:cond delay="0"/>
                                          </p:stCondLst>
                                        </p:cTn>
                                        <p:tgtEl>
                                          <p:spTgt spid="10">
                                            <p:txEl>
                                              <p:pRg st="1" end="1"/>
                                            </p:txEl>
                                          </p:spTgt>
                                        </p:tgtEl>
                                        <p:attrNameLst>
                                          <p:attrName>style.visibility</p:attrName>
                                        </p:attrNameLst>
                                      </p:cBhvr>
                                      <p:to>
                                        <p:strVal val="visible"/>
                                      </p:to>
                                    </p:set>
                                    <p:animEffect transition="in" filter="fade">
                                      <p:cBhvr>
                                        <p:cTn id="18" dur="1000"/>
                                        <p:tgtEl>
                                          <p:spTgt spid="10">
                                            <p:txEl>
                                              <p:pRg st="1" end="1"/>
                                            </p:txEl>
                                          </p:spTgt>
                                        </p:tgtEl>
                                      </p:cBhvr>
                                    </p:animEffect>
                                    <p:anim calcmode="lin" valueType="num">
                                      <p:cBhvr>
                                        <p:cTn id="19"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22" presetClass="entr" presetSubtype="1"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up)">
                                      <p:cBhvr>
                                        <p:cTn id="24" dur="500"/>
                                        <p:tgtEl>
                                          <p:spTgt spid="11"/>
                                        </p:tgtEl>
                                      </p:cBhvr>
                                    </p:animEffect>
                                  </p:childTnLst>
                                </p:cTn>
                              </p:par>
                            </p:childTnLst>
                          </p:cTn>
                        </p:par>
                        <p:par>
                          <p:cTn id="25" fill="hold">
                            <p:stCondLst>
                              <p:cond delay="3000"/>
                            </p:stCondLst>
                            <p:childTnLst>
                              <p:par>
                                <p:cTn id="26" presetID="22" presetClass="entr" presetSubtype="1" fill="hold" grpId="0" nodeType="after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up)">
                                      <p:cBhvr>
                                        <p:cTn id="28" dur="500"/>
                                        <p:tgtEl>
                                          <p:spTgt spid="22"/>
                                        </p:tgtEl>
                                      </p:cBhvr>
                                    </p:animEffect>
                                  </p:childTnLst>
                                </p:cTn>
                              </p:par>
                            </p:childTnLst>
                          </p:cTn>
                        </p:par>
                        <p:par>
                          <p:cTn id="29" fill="hold">
                            <p:stCondLst>
                              <p:cond delay="3500"/>
                            </p:stCondLst>
                            <p:childTnLst>
                              <p:par>
                                <p:cTn id="30" presetID="22" presetClass="entr" presetSubtype="1" fill="hold" nodeType="after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up)">
                                      <p:cBhvr>
                                        <p:cTn id="32" dur="500"/>
                                        <p:tgtEl>
                                          <p:spTgt spid="17"/>
                                        </p:tgtEl>
                                      </p:cBhvr>
                                    </p:animEffect>
                                  </p:childTnLst>
                                </p:cTn>
                              </p:par>
                            </p:childTnLst>
                          </p:cTn>
                        </p:par>
                        <p:par>
                          <p:cTn id="33" fill="hold">
                            <p:stCondLst>
                              <p:cond delay="4000"/>
                            </p:stCondLst>
                            <p:childTnLst>
                              <p:par>
                                <p:cTn id="34" presetID="22" presetClass="entr" presetSubtype="1" fill="hold" grpId="0" nodeType="after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up)">
                                      <p:cBhvr>
                                        <p:cTn id="36" dur="500"/>
                                        <p:tgtEl>
                                          <p:spTgt spid="20"/>
                                        </p:tgtEl>
                                      </p:cBhvr>
                                    </p:animEffect>
                                  </p:childTnLst>
                                </p:cTn>
                              </p:par>
                            </p:childTnLst>
                          </p:cTn>
                        </p:par>
                        <p:par>
                          <p:cTn id="37" fill="hold">
                            <p:stCondLst>
                              <p:cond delay="4500"/>
                            </p:stCondLst>
                            <p:childTnLst>
                              <p:par>
                                <p:cTn id="38" presetID="22" presetClass="entr" presetSubtype="1" fill="hold" nodeType="after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up)">
                                      <p:cBhvr>
                                        <p:cTn id="40" dur="500"/>
                                        <p:tgtEl>
                                          <p:spTgt spid="14"/>
                                        </p:tgtEl>
                                      </p:cBhvr>
                                    </p:animEffect>
                                  </p:childTnLst>
                                </p:cTn>
                              </p:par>
                            </p:childTnLst>
                          </p:cTn>
                        </p:par>
                        <p:par>
                          <p:cTn id="41" fill="hold">
                            <p:stCondLst>
                              <p:cond delay="5000"/>
                            </p:stCondLst>
                            <p:childTnLst>
                              <p:par>
                                <p:cTn id="42" presetID="22" presetClass="entr" presetSubtype="1" fill="hold" grpId="0" nodeType="afterEffect" nodePh="1">
                                  <p:stCondLst>
                                    <p:cond delay="0"/>
                                  </p:stCondLst>
                                  <p:endCondLst>
                                    <p:cond evt="begin" delay="0">
                                      <p:tn val="42"/>
                                    </p:cond>
                                  </p:endCondLst>
                                  <p:childTnLst>
                                    <p:set>
                                      <p:cBhvr>
                                        <p:cTn id="43" dur="1" fill="hold">
                                          <p:stCondLst>
                                            <p:cond delay="0"/>
                                          </p:stCondLst>
                                        </p:cTn>
                                        <p:tgtEl>
                                          <p:spTgt spid="21"/>
                                        </p:tgtEl>
                                        <p:attrNameLst>
                                          <p:attrName>style.visibility</p:attrName>
                                        </p:attrNameLst>
                                      </p:cBhvr>
                                      <p:to>
                                        <p:strVal val="visible"/>
                                      </p:to>
                                    </p:set>
                                    <p:animEffect transition="in" filter="wipe(up)">
                                      <p:cBhvr>
                                        <p:cTn id="44" dur="500"/>
                                        <p:tgtEl>
                                          <p:spTgt spid="21"/>
                                        </p:tgtEl>
                                      </p:cBhvr>
                                    </p:animEffect>
                                  </p:childTnLst>
                                </p:cTn>
                              </p:par>
                            </p:childTnLst>
                          </p:cTn>
                        </p:par>
                        <p:par>
                          <p:cTn id="45" fill="hold">
                            <p:stCondLst>
                              <p:cond delay="5500"/>
                            </p:stCondLst>
                            <p:childTnLst>
                              <p:par>
                                <p:cTn id="46" presetID="22" presetClass="entr" presetSubtype="1" fill="hold" grpId="0" nodeType="after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wipe(up)">
                                      <p:cBhvr>
                                        <p:cTn id="48" dur="500"/>
                                        <p:tgtEl>
                                          <p:spTgt spid="24"/>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23"/>
                                        </p:tgtEl>
                                        <p:attrNameLst>
                                          <p:attrName>style.visibility</p:attrName>
                                        </p:attrNameLst>
                                      </p:cBhvr>
                                      <p:to>
                                        <p:strVal val="visible"/>
                                      </p:to>
                                    </p:set>
                                    <p:anim calcmode="lin" valueType="num">
                                      <p:cBhvr>
                                        <p:cTn id="53" dur="500" fill="hold"/>
                                        <p:tgtEl>
                                          <p:spTgt spid="23"/>
                                        </p:tgtEl>
                                        <p:attrNameLst>
                                          <p:attrName>ppt_w</p:attrName>
                                        </p:attrNameLst>
                                      </p:cBhvr>
                                      <p:tavLst>
                                        <p:tav tm="0">
                                          <p:val>
                                            <p:fltVal val="0"/>
                                          </p:val>
                                        </p:tav>
                                        <p:tav tm="100000">
                                          <p:val>
                                            <p:strVal val="#ppt_w"/>
                                          </p:val>
                                        </p:tav>
                                      </p:tavLst>
                                    </p:anim>
                                    <p:anim calcmode="lin" valueType="num">
                                      <p:cBhvr>
                                        <p:cTn id="54" dur="500" fill="hold"/>
                                        <p:tgtEl>
                                          <p:spTgt spid="23"/>
                                        </p:tgtEl>
                                        <p:attrNameLst>
                                          <p:attrName>ppt_h</p:attrName>
                                        </p:attrNameLst>
                                      </p:cBhvr>
                                      <p:tavLst>
                                        <p:tav tm="0">
                                          <p:val>
                                            <p:fltVal val="0"/>
                                          </p:val>
                                        </p:tav>
                                        <p:tav tm="100000">
                                          <p:val>
                                            <p:strVal val="#ppt_h"/>
                                          </p:val>
                                        </p:tav>
                                      </p:tavLst>
                                    </p:anim>
                                    <p:animEffect transition="in" filter="fade">
                                      <p:cBhvr>
                                        <p:cTn id="5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uiExpand="1" build="p"/>
      <p:bldP spid="20" grpId="0"/>
      <p:bldP spid="21" grpId="0"/>
      <p:bldP spid="22" grpId="0"/>
      <p:bldP spid="2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4" descr="الوصف الوظيفي لـ مدير نظم المعلومات - Information System Manager">
            <a:extLst>
              <a:ext uri="{FF2B5EF4-FFF2-40B4-BE49-F238E27FC236}">
                <a16:creationId xmlns:a16="http://schemas.microsoft.com/office/drawing/2014/main" id="{ECBF9FB6-9C7F-129D-01C1-41F736AA463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3699" b="71918" l="8307" r="89617">
                        <a14:foregroundMark x1="76518" y1="55936" x2="76518" y2="55936"/>
                        <a14:foregroundMark x1="76518" y1="55936" x2="78115" y2="43836"/>
                        <a14:foregroundMark x1="78115" y1="43836" x2="73642" y2="34247"/>
                        <a14:foregroundMark x1="73642" y1="34247" x2="27316" y2="31050"/>
                        <a14:foregroundMark x1="27316" y1="31050" x2="21406" y2="40868"/>
                        <a14:foregroundMark x1="21406" y1="40868" x2="19968" y2="52055"/>
                        <a14:foregroundMark x1="19968" y1="52055" x2="16294" y2="61416"/>
                        <a14:foregroundMark x1="16294" y1="61416" x2="25879" y2="65297"/>
                        <a14:foregroundMark x1="25879" y1="65297" x2="78914" y2="61644"/>
                        <a14:foregroundMark x1="78914" y1="61644" x2="76198" y2="55479"/>
                        <a14:foregroundMark x1="76198" y1="55479" x2="76997" y2="55479"/>
                        <a14:foregroundMark x1="86403" y1="61234" x2="83067" y2="53196"/>
                        <a14:foregroundMark x1="88658" y1="66667" x2="86573" y2="61643"/>
                        <a14:foregroundMark x1="83067" y1="53196" x2="85144" y2="42694"/>
                        <a14:foregroundMark x1="85144" y1="42694" x2="80351" y2="30594"/>
                        <a14:foregroundMark x1="80351" y1="30594" x2="74281" y2="28539"/>
                        <a14:foregroundMark x1="74281" y1="28539" x2="57348" y2="32877"/>
                        <a14:foregroundMark x1="57348" y1="32877" x2="19489" y2="25114"/>
                        <a14:foregroundMark x1="19489" y1="25114" x2="14537" y2="50228"/>
                        <a14:foregroundMark x1="14537" y1="50228" x2="15974" y2="72146"/>
                        <a14:foregroundMark x1="11182" y1="62785" x2="14217" y2="70776"/>
                        <a14:foregroundMark x1="14217" y1="70776" x2="28435" y2="72374"/>
                        <a14:foregroundMark x1="28435" y1="72374" x2="56070" y2="69635"/>
                        <a14:foregroundMark x1="56070" y1="69635" x2="90895" y2="71918"/>
                        <a14:foregroundMark x1="90895" y1="71918" x2="84505" y2="66667"/>
                        <a14:foregroundMark x1="84505" y1="66667" x2="8466" y2="63242"/>
                        <a14:foregroundMark x1="8466" y1="63242" x2="12141" y2="63014"/>
                        <a14:foregroundMark x1="13578" y1="35616" x2="13898" y2="26256"/>
                        <a14:foregroundMark x1="13898" y1="26256" x2="21885" y2="23744"/>
                        <a14:foregroundMark x1="21885" y1="23744" x2="25719" y2="16895"/>
                        <a14:foregroundMark x1="25719" y1="16895" x2="30671" y2="23744"/>
                        <a14:foregroundMark x1="30671" y1="23744" x2="32268" y2="29909"/>
                        <a14:foregroundMark x1="32268" y1="29909" x2="34824" y2="32648"/>
                        <a14:foregroundMark x1="34824" y1="32648" x2="32268" y2="23516"/>
                        <a14:foregroundMark x1="32268" y1="23516" x2="28435" y2="17808"/>
                        <a14:foregroundMark x1="28435" y1="17808" x2="22364" y2="15753"/>
                        <a14:foregroundMark x1="22364" y1="15753" x2="20767" y2="22146"/>
                        <a14:foregroundMark x1="20767" y1="22146" x2="22045" y2="26027"/>
                        <a14:foregroundMark x1="83067" y1="27854" x2="80192" y2="20548"/>
                        <a14:foregroundMark x1="80192" y1="20548" x2="78594" y2="20548"/>
                        <a14:foregroundMark x1="88709" y1="44878" x2="89617" y2="35616"/>
                        <a14:foregroundMark x1="89617" y1="35616" x2="90415" y2="42466"/>
                        <a14:foregroundMark x1="90415" y1="42466" x2="90119" y2="45526"/>
                        <a14:foregroundMark x1="89435" y1="45211" x2="89936" y2="31963"/>
                        <a14:foregroundMark x1="89936" y1="31963" x2="85623" y2="24658"/>
                        <a14:foregroundMark x1="85623" y1="24658" x2="77157" y2="22374"/>
                        <a14:foregroundMark x1="77157" y1="22374" x2="67891" y2="23973"/>
                        <a14:foregroundMark x1="67891" y1="23973" x2="62300" y2="27854"/>
                        <a14:foregroundMark x1="62300" y1="27854" x2="51757" y2="25571"/>
                        <a14:foregroundMark x1="51757" y1="25571" x2="45847" y2="20776"/>
                        <a14:foregroundMark x1="45847" y1="20776" x2="28754" y2="15982"/>
                        <a14:foregroundMark x1="28754" y1="15982" x2="23802" y2="16667"/>
                        <a14:foregroundMark x1="23802" y1="16667" x2="32268" y2="15753"/>
                        <a14:foregroundMark x1="32268" y1="15753" x2="72364" y2="22603"/>
                        <a14:foregroundMark x1="72364" y1="22603" x2="79712" y2="21005"/>
                        <a14:foregroundMark x1="13099" y1="35845" x2="12780" y2="27854"/>
                        <a14:foregroundMark x1="12780" y1="27854" x2="16134" y2="22831"/>
                        <a14:foregroundMark x1="16134" y1="22831" x2="27157" y2="14612"/>
                        <a14:foregroundMark x1="27157" y1="14612" x2="28594" y2="16667"/>
                        <a14:foregroundMark x1="28275" y1="16667" x2="23962" y2="13699"/>
                        <a14:foregroundMark x1="23962" y1="13699" x2="22524" y2="15982"/>
                        <a14:foregroundMark x1="11981" y1="38813" x2="11502" y2="28082"/>
                        <a14:foregroundMark x1="11502" y1="28082" x2="15176" y2="22374"/>
                        <a14:foregroundMark x1="15176" y1="22374" x2="17572" y2="22831"/>
                        <a14:backgroundMark x1="89617" y1="58219" x2="89617" y2="58219"/>
                        <a14:backgroundMark x1="88978" y1="60502" x2="88339" y2="51598"/>
                        <a14:backgroundMark x1="88339" y1="51598" x2="91534" y2="45434"/>
                        <a14:backgroundMark x1="91534" y1="45434" x2="92013" y2="42922"/>
                        <a14:backgroundMark x1="90415" y1="45662" x2="88498" y2="53881"/>
                        <a14:backgroundMark x1="88498" y1="53881" x2="89137" y2="61187"/>
                        <a14:backgroundMark x1="89137" y1="61187" x2="90735" y2="44064"/>
                        <a14:backgroundMark x1="90735" y1="44064" x2="91214" y2="43151"/>
                      </a14:backgroundRemoval>
                    </a14:imgEffect>
                  </a14:imgLayer>
                </a14:imgProps>
              </a:ext>
              <a:ext uri="{28A0092B-C50C-407E-A947-70E740481C1C}">
                <a14:useLocalDpi xmlns:a14="http://schemas.microsoft.com/office/drawing/2010/main" val="0"/>
              </a:ext>
            </a:extLst>
          </a:blip>
          <a:srcRect t="14073" b="24253"/>
          <a:stretch/>
        </p:blipFill>
        <p:spPr bwMode="auto">
          <a:xfrm>
            <a:off x="1003566" y="2698952"/>
            <a:ext cx="10184868" cy="439501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4">
            <a:extLst>
              <a:ext uri="{FF2B5EF4-FFF2-40B4-BE49-F238E27FC236}">
                <a16:creationId xmlns:a16="http://schemas.microsoft.com/office/drawing/2014/main" id="{4BBFD2EF-0EF5-6CAA-CC60-E0B27C7BF681}"/>
              </a:ext>
            </a:extLst>
          </p:cNvPr>
          <p:cNvSpPr txBox="1"/>
          <p:nvPr/>
        </p:nvSpPr>
        <p:spPr>
          <a:xfrm>
            <a:off x="2468592" y="762978"/>
            <a:ext cx="7254815" cy="1089529"/>
          </a:xfrm>
          <a:prstGeom prst="rect">
            <a:avLst/>
          </a:prstGeom>
        </p:spPr>
        <p:txBody>
          <a:bodyPr spcFirstLastPara="1" wrap="square" lIns="91425" tIns="91425" rIns="91425" bIns="91425" anchor="ctr" anchorCtr="0">
            <a:noAutofit/>
          </a:bodyPr>
          <a:lstStyle>
            <a:defPPr>
              <a:defRPr lang="en-US"/>
            </a:defPPr>
            <a:lvl1pPr algn="ctr" defTabSz="914423" rtl="1">
              <a:lnSpc>
                <a:spcPct val="90000"/>
              </a:lnSpc>
              <a:spcBef>
                <a:spcPts val="0"/>
              </a:spcBef>
              <a:buNone/>
              <a:defRPr sz="5400">
                <a:effectLst>
                  <a:outerShdw blurRad="38100" dist="38100" dir="2700000" algn="tl">
                    <a:srgbClr val="000000">
                      <a:alpha val="43137"/>
                    </a:srgbClr>
                  </a:outerShdw>
                </a:effectLst>
                <a:latin typeface="Aref Ruqaa"/>
                <a:ea typeface="+mj-ea"/>
                <a:cs typeface="Aref Ruqaa"/>
              </a:defRPr>
            </a:lvl1pPr>
            <a:lvl2pPr rtl="1" fontAlgn="base">
              <a:spcBef>
                <a:spcPct val="0"/>
              </a:spcBef>
              <a:spcAft>
                <a:spcPct val="0"/>
              </a:spcAft>
              <a:defRPr sz="3200">
                <a:solidFill>
                  <a:schemeClr val="bg1"/>
                </a:solidFill>
                <a:latin typeface="Verdana" panose="020B0604030504040204" pitchFamily="34" charset="0"/>
              </a:defRPr>
            </a:lvl2pPr>
            <a:lvl3pPr rtl="1" fontAlgn="base">
              <a:spcBef>
                <a:spcPct val="0"/>
              </a:spcBef>
              <a:spcAft>
                <a:spcPct val="0"/>
              </a:spcAft>
              <a:defRPr sz="3200">
                <a:solidFill>
                  <a:schemeClr val="bg1"/>
                </a:solidFill>
                <a:latin typeface="Verdana" panose="020B0604030504040204" pitchFamily="34" charset="0"/>
              </a:defRPr>
            </a:lvl3pPr>
            <a:lvl4pPr rtl="1" fontAlgn="base">
              <a:spcBef>
                <a:spcPct val="0"/>
              </a:spcBef>
              <a:spcAft>
                <a:spcPct val="0"/>
              </a:spcAft>
              <a:defRPr sz="3200">
                <a:solidFill>
                  <a:schemeClr val="bg1"/>
                </a:solidFill>
                <a:latin typeface="Verdana" panose="020B0604030504040204" pitchFamily="34" charset="0"/>
              </a:defRPr>
            </a:lvl4pPr>
            <a:lvl5pPr rtl="1" fontAlgn="base">
              <a:spcBef>
                <a:spcPct val="0"/>
              </a:spcBef>
              <a:spcAft>
                <a:spcPct val="0"/>
              </a:spcAft>
              <a:defRPr sz="3200">
                <a:solidFill>
                  <a:schemeClr val="bg1"/>
                </a:solidFill>
                <a:latin typeface="Verdana" panose="020B0604030504040204" pitchFamily="34" charset="0"/>
              </a:defRPr>
            </a:lvl5pPr>
            <a:lvl6pPr marL="457200" rtl="1" fontAlgn="base">
              <a:spcBef>
                <a:spcPct val="0"/>
              </a:spcBef>
              <a:spcAft>
                <a:spcPct val="0"/>
              </a:spcAft>
              <a:defRPr sz="3200">
                <a:solidFill>
                  <a:schemeClr val="bg1"/>
                </a:solidFill>
                <a:latin typeface="Verdana" panose="020B0604030504040204" pitchFamily="34" charset="0"/>
              </a:defRPr>
            </a:lvl6pPr>
            <a:lvl7pPr marL="914400" rtl="1" fontAlgn="base">
              <a:spcBef>
                <a:spcPct val="0"/>
              </a:spcBef>
              <a:spcAft>
                <a:spcPct val="0"/>
              </a:spcAft>
              <a:defRPr sz="3200">
                <a:solidFill>
                  <a:schemeClr val="bg1"/>
                </a:solidFill>
                <a:latin typeface="Verdana" panose="020B0604030504040204" pitchFamily="34" charset="0"/>
              </a:defRPr>
            </a:lvl7pPr>
            <a:lvl8pPr marL="1371600" rtl="1" fontAlgn="base">
              <a:spcBef>
                <a:spcPct val="0"/>
              </a:spcBef>
              <a:spcAft>
                <a:spcPct val="0"/>
              </a:spcAft>
              <a:defRPr sz="3200">
                <a:solidFill>
                  <a:schemeClr val="bg1"/>
                </a:solidFill>
                <a:latin typeface="Verdana" panose="020B0604030504040204" pitchFamily="34" charset="0"/>
              </a:defRPr>
            </a:lvl8pPr>
            <a:lvl9pPr marL="1828800" rtl="1" fontAlgn="base">
              <a:spcBef>
                <a:spcPct val="0"/>
              </a:spcBef>
              <a:spcAft>
                <a:spcPct val="0"/>
              </a:spcAft>
              <a:defRPr sz="3200">
                <a:solidFill>
                  <a:schemeClr val="bg1"/>
                </a:solidFill>
                <a:latin typeface="Verdana" panose="020B0604030504040204" pitchFamily="34" charset="0"/>
              </a:defRPr>
            </a:lvl9pPr>
          </a:lstStyle>
          <a:p>
            <a:r>
              <a:rPr lang="ar-SA" sz="4800" dirty="0">
                <a:solidFill>
                  <a:srgbClr val="FFC000"/>
                </a:solidFill>
              </a:rPr>
              <a:t>الوحدة الأولى : علم البيانات</a:t>
            </a:r>
            <a:endParaRPr lang="en-US" sz="4800" dirty="0">
              <a:solidFill>
                <a:srgbClr val="FFC000"/>
              </a:solidFill>
            </a:endParaRPr>
          </a:p>
        </p:txBody>
      </p:sp>
      <p:pic>
        <p:nvPicPr>
          <p:cNvPr id="11" name="صورة 10" descr="صورة تحتوي على نص&#10;&#10;تم إنشاء الوصف تلقائياً">
            <a:extLst>
              <a:ext uri="{FF2B5EF4-FFF2-40B4-BE49-F238E27FC236}">
                <a16:creationId xmlns:a16="http://schemas.microsoft.com/office/drawing/2014/main" id="{F229E0F3-8AF9-31A0-142B-1F568755A760}"/>
              </a:ext>
            </a:extLst>
          </p:cNvPr>
          <p:cNvPicPr>
            <a:picLocks noChangeAspect="1"/>
          </p:cNvPicPr>
          <p:nvPr/>
        </p:nvPicPr>
        <p:blipFill rotWithShape="1">
          <a:blip r:embed="rId5">
            <a:extLst>
              <a:ext uri="{28A0092B-C50C-407E-A947-70E740481C1C}">
                <a14:useLocalDpi xmlns:a14="http://schemas.microsoft.com/office/drawing/2010/main" val="0"/>
              </a:ext>
            </a:extLst>
          </a:blip>
          <a:srcRect l="8975" t="33514" r="5720" b="35802"/>
          <a:stretch/>
        </p:blipFill>
        <p:spPr>
          <a:xfrm>
            <a:off x="10023989" y="0"/>
            <a:ext cx="2168011" cy="1556954"/>
          </a:xfrm>
          <a:prstGeom prst="rect">
            <a:avLst/>
          </a:prstGeom>
        </p:spPr>
      </p:pic>
      <p:pic>
        <p:nvPicPr>
          <p:cNvPr id="13" name="صورة 12" descr="صورة تحتوي على نص&#10;&#10;تم إنشاء الوصف تلقائياً">
            <a:extLst>
              <a:ext uri="{FF2B5EF4-FFF2-40B4-BE49-F238E27FC236}">
                <a16:creationId xmlns:a16="http://schemas.microsoft.com/office/drawing/2014/main" id="{853430F1-631A-03DC-FD2C-390144EB3BF5}"/>
              </a:ext>
            </a:extLst>
          </p:cNvPr>
          <p:cNvPicPr>
            <a:picLocks noChangeAspect="1"/>
          </p:cNvPicPr>
          <p:nvPr/>
        </p:nvPicPr>
        <p:blipFill rotWithShape="1">
          <a:blip r:embed="rId5">
            <a:extLst>
              <a:ext uri="{28A0092B-C50C-407E-A947-70E740481C1C}">
                <a14:useLocalDpi xmlns:a14="http://schemas.microsoft.com/office/drawing/2010/main" val="0"/>
              </a:ext>
            </a:extLst>
          </a:blip>
          <a:srcRect l="8975" t="33514" r="5720" b="35802"/>
          <a:stretch/>
        </p:blipFill>
        <p:spPr>
          <a:xfrm>
            <a:off x="0" y="0"/>
            <a:ext cx="2168011" cy="1556954"/>
          </a:xfrm>
          <a:prstGeom prst="rect">
            <a:avLst/>
          </a:prstGeom>
        </p:spPr>
      </p:pic>
      <p:sp>
        <p:nvSpPr>
          <p:cNvPr id="15" name="TextBox 4">
            <a:extLst>
              <a:ext uri="{FF2B5EF4-FFF2-40B4-BE49-F238E27FC236}">
                <a16:creationId xmlns:a16="http://schemas.microsoft.com/office/drawing/2014/main" id="{45928B7C-56EF-5600-E7E5-B3053E786E80}"/>
              </a:ext>
            </a:extLst>
          </p:cNvPr>
          <p:cNvSpPr txBox="1"/>
          <p:nvPr/>
        </p:nvSpPr>
        <p:spPr>
          <a:xfrm>
            <a:off x="1406069" y="1835923"/>
            <a:ext cx="9379863" cy="1089529"/>
          </a:xfrm>
          <a:prstGeom prst="rect">
            <a:avLst/>
          </a:prstGeom>
        </p:spPr>
        <p:txBody>
          <a:bodyPr spcFirstLastPara="1" wrap="square" lIns="91425" tIns="91425" rIns="91425" bIns="91425" anchor="ctr" anchorCtr="0">
            <a:noAutofit/>
          </a:bodyPr>
          <a:lstStyle>
            <a:defPPr>
              <a:defRPr lang="en-US"/>
            </a:defPPr>
            <a:lvl1pPr algn="ctr" defTabSz="914423" rtl="1">
              <a:lnSpc>
                <a:spcPct val="90000"/>
              </a:lnSpc>
              <a:spcBef>
                <a:spcPts val="0"/>
              </a:spcBef>
              <a:buNone/>
              <a:defRPr sz="5400">
                <a:effectLst>
                  <a:outerShdw blurRad="38100" dist="38100" dir="2700000" algn="tl">
                    <a:srgbClr val="000000">
                      <a:alpha val="43137"/>
                    </a:srgbClr>
                  </a:outerShdw>
                </a:effectLst>
                <a:latin typeface="Aref Ruqaa"/>
                <a:ea typeface="+mj-ea"/>
                <a:cs typeface="Aref Ruqaa"/>
              </a:defRPr>
            </a:lvl1pPr>
            <a:lvl2pPr rtl="1" fontAlgn="base">
              <a:spcBef>
                <a:spcPct val="0"/>
              </a:spcBef>
              <a:spcAft>
                <a:spcPct val="0"/>
              </a:spcAft>
              <a:defRPr sz="3200">
                <a:solidFill>
                  <a:schemeClr val="bg1"/>
                </a:solidFill>
                <a:latin typeface="Verdana" panose="020B0604030504040204" pitchFamily="34" charset="0"/>
              </a:defRPr>
            </a:lvl2pPr>
            <a:lvl3pPr rtl="1" fontAlgn="base">
              <a:spcBef>
                <a:spcPct val="0"/>
              </a:spcBef>
              <a:spcAft>
                <a:spcPct val="0"/>
              </a:spcAft>
              <a:defRPr sz="3200">
                <a:solidFill>
                  <a:schemeClr val="bg1"/>
                </a:solidFill>
                <a:latin typeface="Verdana" panose="020B0604030504040204" pitchFamily="34" charset="0"/>
              </a:defRPr>
            </a:lvl3pPr>
            <a:lvl4pPr rtl="1" fontAlgn="base">
              <a:spcBef>
                <a:spcPct val="0"/>
              </a:spcBef>
              <a:spcAft>
                <a:spcPct val="0"/>
              </a:spcAft>
              <a:defRPr sz="3200">
                <a:solidFill>
                  <a:schemeClr val="bg1"/>
                </a:solidFill>
                <a:latin typeface="Verdana" panose="020B0604030504040204" pitchFamily="34" charset="0"/>
              </a:defRPr>
            </a:lvl4pPr>
            <a:lvl5pPr rtl="1" fontAlgn="base">
              <a:spcBef>
                <a:spcPct val="0"/>
              </a:spcBef>
              <a:spcAft>
                <a:spcPct val="0"/>
              </a:spcAft>
              <a:defRPr sz="3200">
                <a:solidFill>
                  <a:schemeClr val="bg1"/>
                </a:solidFill>
                <a:latin typeface="Verdana" panose="020B0604030504040204" pitchFamily="34" charset="0"/>
              </a:defRPr>
            </a:lvl5pPr>
            <a:lvl6pPr marL="457200" rtl="1" fontAlgn="base">
              <a:spcBef>
                <a:spcPct val="0"/>
              </a:spcBef>
              <a:spcAft>
                <a:spcPct val="0"/>
              </a:spcAft>
              <a:defRPr sz="3200">
                <a:solidFill>
                  <a:schemeClr val="bg1"/>
                </a:solidFill>
                <a:latin typeface="Verdana" panose="020B0604030504040204" pitchFamily="34" charset="0"/>
              </a:defRPr>
            </a:lvl6pPr>
            <a:lvl7pPr marL="914400" rtl="1" fontAlgn="base">
              <a:spcBef>
                <a:spcPct val="0"/>
              </a:spcBef>
              <a:spcAft>
                <a:spcPct val="0"/>
              </a:spcAft>
              <a:defRPr sz="3200">
                <a:solidFill>
                  <a:schemeClr val="bg1"/>
                </a:solidFill>
                <a:latin typeface="Verdana" panose="020B0604030504040204" pitchFamily="34" charset="0"/>
              </a:defRPr>
            </a:lvl7pPr>
            <a:lvl8pPr marL="1371600" rtl="1" fontAlgn="base">
              <a:spcBef>
                <a:spcPct val="0"/>
              </a:spcBef>
              <a:spcAft>
                <a:spcPct val="0"/>
              </a:spcAft>
              <a:defRPr sz="3200">
                <a:solidFill>
                  <a:schemeClr val="bg1"/>
                </a:solidFill>
                <a:latin typeface="Verdana" panose="020B0604030504040204" pitchFamily="34" charset="0"/>
              </a:defRPr>
            </a:lvl8pPr>
            <a:lvl9pPr marL="1828800" rtl="1" fontAlgn="base">
              <a:spcBef>
                <a:spcPct val="0"/>
              </a:spcBef>
              <a:spcAft>
                <a:spcPct val="0"/>
              </a:spcAft>
              <a:defRPr sz="3200">
                <a:solidFill>
                  <a:schemeClr val="bg1"/>
                </a:solidFill>
                <a:latin typeface="Verdana" panose="020B0604030504040204" pitchFamily="34" charset="0"/>
              </a:defRPr>
            </a:lvl9pPr>
          </a:lstStyle>
          <a:p>
            <a:r>
              <a:rPr lang="ar-SA" sz="4800" dirty="0"/>
              <a:t>الدرس الثاني :التنبؤ باستخدام اكسل</a:t>
            </a:r>
            <a:endParaRPr lang="en-US" sz="4800" dirty="0"/>
          </a:p>
        </p:txBody>
      </p:sp>
    </p:spTree>
    <p:custDataLst>
      <p:tags r:id="rId1"/>
    </p:custDataLst>
    <p:extLst>
      <p:ext uri="{BB962C8B-B14F-4D97-AF65-F5344CB8AC3E}">
        <p14:creationId xmlns:p14="http://schemas.microsoft.com/office/powerpoint/2010/main" val="36294131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زوايا مستديرة 3">
            <a:extLst>
              <a:ext uri="{FF2B5EF4-FFF2-40B4-BE49-F238E27FC236}">
                <a16:creationId xmlns:a16="http://schemas.microsoft.com/office/drawing/2014/main" id="{1DBC7DDA-DB25-03BD-29C5-58ECAAEEBB13}"/>
              </a:ext>
            </a:extLst>
          </p:cNvPr>
          <p:cNvSpPr/>
          <p:nvPr/>
        </p:nvSpPr>
        <p:spPr>
          <a:xfrm>
            <a:off x="251441" y="147143"/>
            <a:ext cx="11826260" cy="913308"/>
          </a:xfrm>
          <a:prstGeom prst="roundRect">
            <a:avLst/>
          </a:prstGeom>
          <a:solidFill>
            <a:srgbClr val="F9A82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600"/>
          </a:p>
        </p:txBody>
      </p:sp>
      <p:sp>
        <p:nvSpPr>
          <p:cNvPr id="5" name="عنصر نائب للمحتوى 2">
            <a:extLst>
              <a:ext uri="{FF2B5EF4-FFF2-40B4-BE49-F238E27FC236}">
                <a16:creationId xmlns:a16="http://schemas.microsoft.com/office/drawing/2014/main" id="{AC523A5A-C52F-0FD7-1BFD-A698B777AF70}"/>
              </a:ext>
            </a:extLst>
          </p:cNvPr>
          <p:cNvSpPr txBox="1">
            <a:spLocks/>
          </p:cNvSpPr>
          <p:nvPr/>
        </p:nvSpPr>
        <p:spPr>
          <a:xfrm>
            <a:off x="380996" y="3392247"/>
            <a:ext cx="10515600" cy="481925"/>
          </a:xfrm>
          <a:prstGeom prst="rect">
            <a:avLst/>
          </a:prstGeom>
        </p:spPr>
        <p:txBody>
          <a:bodyPr vert="horz" lIns="91440" tIns="45720" rIns="91440" bIns="45720" rtlCol="1">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ar-SA" dirty="0"/>
              <a:t>معرفة أنواع مخططات التنبؤ و مزاياها</a:t>
            </a:r>
          </a:p>
        </p:txBody>
      </p:sp>
      <p:sp>
        <p:nvSpPr>
          <p:cNvPr id="6" name="عنصر نائب للمحتوى 2">
            <a:extLst>
              <a:ext uri="{FF2B5EF4-FFF2-40B4-BE49-F238E27FC236}">
                <a16:creationId xmlns:a16="http://schemas.microsoft.com/office/drawing/2014/main" id="{C1195791-DE31-45F8-AFDA-1CE651760AF0}"/>
              </a:ext>
            </a:extLst>
          </p:cNvPr>
          <p:cNvSpPr txBox="1">
            <a:spLocks/>
          </p:cNvSpPr>
          <p:nvPr/>
        </p:nvSpPr>
        <p:spPr>
          <a:xfrm>
            <a:off x="400046" y="5164068"/>
            <a:ext cx="10515600" cy="481925"/>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ar-SA" dirty="0"/>
              <a:t>معرفة فاصل الثقة و الانحدار الخطي</a:t>
            </a:r>
          </a:p>
        </p:txBody>
      </p:sp>
      <p:sp>
        <p:nvSpPr>
          <p:cNvPr id="7" name="مخطط انسيابي: معالجة متعاقبة 6">
            <a:extLst>
              <a:ext uri="{FF2B5EF4-FFF2-40B4-BE49-F238E27FC236}">
                <a16:creationId xmlns:a16="http://schemas.microsoft.com/office/drawing/2014/main" id="{0CFBA871-E2F2-495A-5BB3-4B1001B994EC}"/>
              </a:ext>
            </a:extLst>
          </p:cNvPr>
          <p:cNvSpPr/>
          <p:nvPr/>
        </p:nvSpPr>
        <p:spPr>
          <a:xfrm>
            <a:off x="11156187" y="1880015"/>
            <a:ext cx="621468" cy="481925"/>
          </a:xfrm>
          <a:prstGeom prst="flowChartAlternateProcess">
            <a:avLst/>
          </a:prstGeom>
          <a:solidFill>
            <a:srgbClr val="F9A826"/>
          </a:solidFill>
          <a:ln>
            <a:solidFill>
              <a:srgbClr val="F9A826"/>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b="1" dirty="0">
                <a:solidFill>
                  <a:schemeClr val="bg1"/>
                </a:solidFill>
              </a:rPr>
              <a:t>1</a:t>
            </a:r>
          </a:p>
        </p:txBody>
      </p:sp>
      <p:sp>
        <p:nvSpPr>
          <p:cNvPr id="8" name="مخطط انسيابي: معالجة متعاقبة 7">
            <a:extLst>
              <a:ext uri="{FF2B5EF4-FFF2-40B4-BE49-F238E27FC236}">
                <a16:creationId xmlns:a16="http://schemas.microsoft.com/office/drawing/2014/main" id="{55404BBC-EF15-9824-4A31-8402DAB76ADF}"/>
              </a:ext>
            </a:extLst>
          </p:cNvPr>
          <p:cNvSpPr/>
          <p:nvPr/>
        </p:nvSpPr>
        <p:spPr>
          <a:xfrm>
            <a:off x="11156187" y="3504830"/>
            <a:ext cx="621468" cy="481925"/>
          </a:xfrm>
          <a:prstGeom prst="flowChartAlternateProcess">
            <a:avLst/>
          </a:prstGeom>
          <a:solidFill>
            <a:srgbClr val="F9A826"/>
          </a:solidFill>
          <a:ln>
            <a:solidFill>
              <a:srgbClr val="F9A826"/>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b="1" dirty="0">
                <a:solidFill>
                  <a:schemeClr val="bg1"/>
                </a:solidFill>
              </a:rPr>
              <a:t>2</a:t>
            </a:r>
          </a:p>
        </p:txBody>
      </p:sp>
      <p:sp>
        <p:nvSpPr>
          <p:cNvPr id="9" name="مخطط انسيابي: معالجة متعاقبة 8">
            <a:extLst>
              <a:ext uri="{FF2B5EF4-FFF2-40B4-BE49-F238E27FC236}">
                <a16:creationId xmlns:a16="http://schemas.microsoft.com/office/drawing/2014/main" id="{9619D41C-5A27-D1A7-206D-D2A7EA4EDFE2}"/>
              </a:ext>
            </a:extLst>
          </p:cNvPr>
          <p:cNvSpPr/>
          <p:nvPr/>
        </p:nvSpPr>
        <p:spPr>
          <a:xfrm>
            <a:off x="11165712" y="5154564"/>
            <a:ext cx="621468" cy="481925"/>
          </a:xfrm>
          <a:prstGeom prst="flowChartAlternateProcess">
            <a:avLst/>
          </a:prstGeom>
          <a:solidFill>
            <a:srgbClr val="F9A826"/>
          </a:solidFill>
          <a:ln>
            <a:solidFill>
              <a:srgbClr val="F9A826"/>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b="1" dirty="0">
                <a:solidFill>
                  <a:schemeClr val="bg1"/>
                </a:solidFill>
              </a:rPr>
              <a:t>3</a:t>
            </a:r>
          </a:p>
        </p:txBody>
      </p:sp>
      <p:pic>
        <p:nvPicPr>
          <p:cNvPr id="10" name="صورة 9">
            <a:extLst>
              <a:ext uri="{FF2B5EF4-FFF2-40B4-BE49-F238E27FC236}">
                <a16:creationId xmlns:a16="http://schemas.microsoft.com/office/drawing/2014/main" id="{C26F8636-97CF-E32A-D11F-3445AC70DB8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84" b="89976" l="9084" r="89139">
                        <a14:foregroundMark x1="84005" y1="59054" x2="84005" y2="59054"/>
                        <a14:foregroundMark x1="86335" y1="58569" x2="81240" y2="63824"/>
                        <a14:foregroundMark x1="88231" y1="38561" x2="78160" y2="19685"/>
                        <a14:foregroundMark x1="78160" y1="19685" x2="64929" y2="16168"/>
                        <a14:foregroundMark x1="64929" y1="16168" x2="64929" y2="16168"/>
                        <a14:foregroundMark x1="59795" y1="39976" x2="59795" y2="39976"/>
                        <a14:foregroundMark x1="89139" y1="57639" x2="89139" y2="57639"/>
                        <a14:foregroundMark x1="19313" y1="46645" x2="19313" y2="46645"/>
                        <a14:foregroundMark x1="17891" y1="45715" x2="17891" y2="45715"/>
                        <a14:foregroundMark x1="17891" y1="49515" x2="17891" y2="49515"/>
                        <a14:foregroundMark x1="34202" y1="47130" x2="34202" y2="47130"/>
                        <a14:foregroundMark x1="13231" y1="48100" x2="13231" y2="48100"/>
                        <a14:foregroundMark x1="9992" y1="47615" x2="9992" y2="47615"/>
                      </a14:backgroundRemoval>
                    </a14:imgEffect>
                  </a14:imgLayer>
                </a14:imgProps>
              </a:ext>
              <a:ext uri="{28A0092B-C50C-407E-A947-70E740481C1C}">
                <a14:useLocalDpi xmlns:a14="http://schemas.microsoft.com/office/drawing/2010/main" val="0"/>
              </a:ext>
            </a:extLst>
          </a:blip>
          <a:srcRect r="8995"/>
          <a:stretch/>
        </p:blipFill>
        <p:spPr>
          <a:xfrm>
            <a:off x="-513079" y="2154090"/>
            <a:ext cx="4856479" cy="5213797"/>
          </a:xfrm>
          <a:prstGeom prst="rect">
            <a:avLst/>
          </a:prstGeom>
        </p:spPr>
      </p:pic>
      <p:sp>
        <p:nvSpPr>
          <p:cNvPr id="11" name="مربع نص 10">
            <a:extLst>
              <a:ext uri="{FF2B5EF4-FFF2-40B4-BE49-F238E27FC236}">
                <a16:creationId xmlns:a16="http://schemas.microsoft.com/office/drawing/2014/main" id="{241E4759-550F-1BD2-1DAE-F3F438932683}"/>
              </a:ext>
            </a:extLst>
          </p:cNvPr>
          <p:cNvSpPr txBox="1"/>
          <p:nvPr/>
        </p:nvSpPr>
        <p:spPr>
          <a:xfrm>
            <a:off x="817197" y="227178"/>
            <a:ext cx="10639035" cy="769441"/>
          </a:xfrm>
          <a:prstGeom prst="rect">
            <a:avLst/>
          </a:prstGeom>
          <a:noFill/>
        </p:spPr>
        <p:txBody>
          <a:bodyPr wrap="square" rtlCol="1">
            <a:spAutoFit/>
          </a:bodyPr>
          <a:lstStyle/>
          <a:p>
            <a:pPr algn="ctr"/>
            <a:r>
              <a:rPr lang="ar-SA" sz="4400" b="1" dirty="0">
                <a:solidFill>
                  <a:schemeClr val="bg1"/>
                </a:solidFill>
                <a:latin typeface="JF Flat" panose="02000500000000000000" pitchFamily="2" charset="-78"/>
                <a:cs typeface="JF Flat" panose="02000500000000000000" pitchFamily="2" charset="-78"/>
              </a:rPr>
              <a:t>أهداف الدرس</a:t>
            </a:r>
          </a:p>
        </p:txBody>
      </p:sp>
      <p:pic>
        <p:nvPicPr>
          <p:cNvPr id="12" name="رسم 11" descr="نقطة الهدف مع تعبئة خالصة">
            <a:extLst>
              <a:ext uri="{FF2B5EF4-FFF2-40B4-BE49-F238E27FC236}">
                <a16:creationId xmlns:a16="http://schemas.microsoft.com/office/drawing/2014/main" id="{258B10B6-A9BA-82DE-E6C2-66326C77114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135034" y="144163"/>
            <a:ext cx="914400" cy="914400"/>
          </a:xfrm>
          <a:prstGeom prst="rect">
            <a:avLst/>
          </a:prstGeom>
        </p:spPr>
      </p:pic>
      <p:pic>
        <p:nvPicPr>
          <p:cNvPr id="13" name="رسم 12" descr="نقطة الهدف مع تعبئة خالصة">
            <a:extLst>
              <a:ext uri="{FF2B5EF4-FFF2-40B4-BE49-F238E27FC236}">
                <a16:creationId xmlns:a16="http://schemas.microsoft.com/office/drawing/2014/main" id="{FE3970A4-30B4-AE56-BA0F-13686CA45D5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33066" y="149299"/>
            <a:ext cx="914400" cy="914400"/>
          </a:xfrm>
          <a:prstGeom prst="rect">
            <a:avLst/>
          </a:prstGeom>
        </p:spPr>
      </p:pic>
      <p:sp>
        <p:nvSpPr>
          <p:cNvPr id="14" name="عنصر نائب للمحتوى 2">
            <a:extLst>
              <a:ext uri="{FF2B5EF4-FFF2-40B4-BE49-F238E27FC236}">
                <a16:creationId xmlns:a16="http://schemas.microsoft.com/office/drawing/2014/main" id="{95EE0FE4-3918-83AC-CC06-172C1163F0D1}"/>
              </a:ext>
            </a:extLst>
          </p:cNvPr>
          <p:cNvSpPr txBox="1">
            <a:spLocks/>
          </p:cNvSpPr>
          <p:nvPr/>
        </p:nvSpPr>
        <p:spPr>
          <a:xfrm>
            <a:off x="400046" y="2023055"/>
            <a:ext cx="10515600" cy="481925"/>
          </a:xfrm>
          <a:prstGeom prst="rect">
            <a:avLst/>
          </a:prstGeom>
        </p:spPr>
        <p:txBody>
          <a:bodyPr vert="horz" lIns="91440" tIns="45720" rIns="91440" bIns="45720" rtlCol="1">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ar-SA" dirty="0"/>
              <a:t>معرفة ماهية التنبؤ و التوقع</a:t>
            </a:r>
          </a:p>
        </p:txBody>
      </p:sp>
      <p:pic>
        <p:nvPicPr>
          <p:cNvPr id="15" name="صورة 14" descr="صورة تحتوي على سهم&#10;&#10;تم إنشاء الوصف تلقائياً">
            <a:extLst>
              <a:ext uri="{FF2B5EF4-FFF2-40B4-BE49-F238E27FC236}">
                <a16:creationId xmlns:a16="http://schemas.microsoft.com/office/drawing/2014/main" id="{63942D83-3787-29A1-20C8-D1195CF4E4BD}"/>
              </a:ext>
            </a:extLst>
          </p:cNvPr>
          <p:cNvPicPr>
            <a:picLocks noChangeAspect="1"/>
          </p:cNvPicPr>
          <p:nvPr/>
        </p:nvPicPr>
        <p:blipFill>
          <a:blip r:embed="rId7">
            <a:duotone>
              <a:prstClr val="black"/>
              <a:schemeClr val="accent2">
                <a:tint val="45000"/>
                <a:satMod val="400000"/>
              </a:schemeClr>
            </a:duotone>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tretch>
            <a:fillRect/>
          </a:stretch>
        </p:blipFill>
        <p:spPr>
          <a:xfrm>
            <a:off x="6563870" y="1597187"/>
            <a:ext cx="1402842" cy="1402842"/>
          </a:xfrm>
          <a:prstGeom prst="rect">
            <a:avLst/>
          </a:prstGeom>
        </p:spPr>
      </p:pic>
      <p:pic>
        <p:nvPicPr>
          <p:cNvPr id="16" name="صورة 15" descr="صورة تحتوي على سهم&#10;&#10;تم إنشاء الوصف تلقائياً">
            <a:extLst>
              <a:ext uri="{FF2B5EF4-FFF2-40B4-BE49-F238E27FC236}">
                <a16:creationId xmlns:a16="http://schemas.microsoft.com/office/drawing/2014/main" id="{B991F932-0D25-892F-4847-CBB5C8802A19}"/>
              </a:ext>
            </a:extLst>
          </p:cNvPr>
          <p:cNvPicPr>
            <a:picLocks noChangeAspect="1"/>
          </p:cNvPicPr>
          <p:nvPr/>
        </p:nvPicPr>
        <p:blipFill>
          <a:blip r:embed="rId7">
            <a:duotone>
              <a:prstClr val="black"/>
              <a:schemeClr val="accent2">
                <a:tint val="45000"/>
                <a:satMod val="400000"/>
              </a:schemeClr>
            </a:duotone>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tretch>
            <a:fillRect/>
          </a:stretch>
        </p:blipFill>
        <p:spPr>
          <a:xfrm>
            <a:off x="5161028" y="3093455"/>
            <a:ext cx="1402842" cy="1402842"/>
          </a:xfrm>
          <a:prstGeom prst="rect">
            <a:avLst/>
          </a:prstGeom>
        </p:spPr>
      </p:pic>
    </p:spTree>
    <p:custDataLst>
      <p:tags r:id="rId1"/>
    </p:custDataLst>
    <p:extLst>
      <p:ext uri="{BB962C8B-B14F-4D97-AF65-F5344CB8AC3E}">
        <p14:creationId xmlns:p14="http://schemas.microsoft.com/office/powerpoint/2010/main" val="4164895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فقاعة الكلام: مستطيلة مستديرة الزوايا 3">
            <a:extLst>
              <a:ext uri="{FF2B5EF4-FFF2-40B4-BE49-F238E27FC236}">
                <a16:creationId xmlns:a16="http://schemas.microsoft.com/office/drawing/2014/main" id="{51320578-ACD3-00D0-EA54-2FA296E85960}"/>
              </a:ext>
            </a:extLst>
          </p:cNvPr>
          <p:cNvSpPr/>
          <p:nvPr/>
        </p:nvSpPr>
        <p:spPr>
          <a:xfrm>
            <a:off x="389496" y="990600"/>
            <a:ext cx="11287125" cy="2217417"/>
          </a:xfrm>
          <a:prstGeom prst="wedgeRoundRectCallout">
            <a:avLst>
              <a:gd name="adj1" fmla="val -34904"/>
              <a:gd name="adj2" fmla="val 121396"/>
              <a:gd name="adj3" fmla="val 16667"/>
            </a:avLst>
          </a:prstGeom>
          <a:solidFill>
            <a:srgbClr val="F9A826"/>
          </a:solidFill>
          <a:ln>
            <a:solidFill>
              <a:srgbClr val="F9A826"/>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pic>
        <p:nvPicPr>
          <p:cNvPr id="5" name="Picture 2" descr="Frequently Asked Questions About Acr Homes Services - Man With Question  Clipart Png Transparent Png (#1520728) - PinClipart">
            <a:extLst>
              <a:ext uri="{FF2B5EF4-FFF2-40B4-BE49-F238E27FC236}">
                <a16:creationId xmlns:a16="http://schemas.microsoft.com/office/drawing/2014/main" id="{13F92F4A-C450-EAB0-BEC6-19259DBD5DC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979" b="89531" l="5795" r="95000">
                        <a14:foregroundMark x1="90682" y1="25409" x2="90682" y2="25409"/>
                        <a14:foregroundMark x1="91705" y1="24209" x2="91705" y2="24209"/>
                        <a14:foregroundMark x1="95000" y1="21701" x2="95000" y2="21701"/>
                        <a14:foregroundMark x1="81591" y1="29335" x2="81591" y2="29335"/>
                        <a14:foregroundMark x1="78977" y1="34351" x2="78977" y2="34351"/>
                        <a14:foregroundMark x1="77386" y1="35224" x2="77386" y2="35224"/>
                        <a14:foregroundMark x1="81818" y1="29989" x2="81818" y2="29989"/>
                        <a14:foregroundMark x1="81136" y1="29553" x2="82841" y2="27263"/>
                        <a14:foregroundMark x1="72159" y1="19738" x2="72159" y2="19738"/>
                        <a14:foregroundMark x1="59886" y1="43075" x2="59886" y2="43075"/>
                        <a14:foregroundMark x1="53068" y1="15158" x2="53068" y2="15158"/>
                        <a14:foregroundMark x1="51136" y1="26718" x2="51136" y2="26718"/>
                        <a14:foregroundMark x1="33977" y1="10251" x2="33977" y2="10251"/>
                        <a14:foregroundMark x1="30568" y1="35005" x2="30568" y2="35005"/>
                        <a14:foregroundMark x1="30341" y1="35005" x2="32955" y2="38386"/>
                        <a14:foregroundMark x1="29659" y1="7088" x2="29659" y2="7088"/>
                        <a14:foregroundMark x1="29659" y1="7088" x2="32273" y2="8288"/>
                        <a14:foregroundMark x1="49432" y1="8942" x2="49432" y2="8942"/>
                        <a14:foregroundMark x1="52045" y1="8942" x2="55682" y2="11232"/>
                        <a14:foregroundMark x1="64886" y1="15594" x2="72614" y2="18757"/>
                        <a14:foregroundMark x1="72614" y1="18757" x2="73750" y2="19956"/>
                        <a14:foregroundMark x1="75455" y1="22137" x2="70568" y2="27808"/>
                        <a14:foregroundMark x1="70568" y1="27808" x2="63068" y2="32715"/>
                        <a14:foregroundMark x1="89681" y1="17121" x2="93977" y2="20284"/>
                        <a14:foregroundMark x1="88793" y1="16467" x2="89681" y2="17121"/>
                        <a14:foregroundMark x1="85682" y1="14177" x2="88793" y2="16467"/>
                        <a14:foregroundMark x1="93977" y1="20284" x2="94773" y2="22465"/>
                        <a14:foregroundMark x1="21250" y1="48528" x2="19659" y2="46674"/>
                        <a14:foregroundMark x1="16023" y1="42748" x2="15909" y2="33697"/>
                        <a14:foregroundMark x1="7386" y1="33370" x2="5795" y2="33915"/>
                        <a14:backgroundMark x1="89318" y1="17121" x2="89318" y2="17121"/>
                        <a14:backgroundMark x1="89545" y1="16467" x2="89545" y2="16467"/>
                        <a14:backgroundMark x1="11477" y1="34133" x2="11477" y2="34133"/>
                        <a14:backgroundMark x1="12273" y1="33588" x2="12273" y2="3358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07923" y="2757425"/>
            <a:ext cx="4394642" cy="4579077"/>
          </a:xfrm>
          <a:prstGeom prst="rect">
            <a:avLst/>
          </a:prstGeom>
          <a:noFill/>
          <a:extLst>
            <a:ext uri="{909E8E84-426E-40DD-AFC4-6F175D3DCCD1}">
              <a14:hiddenFill xmlns:a14="http://schemas.microsoft.com/office/drawing/2010/main">
                <a:solidFill>
                  <a:srgbClr val="FFFFFF"/>
                </a:solidFill>
              </a14:hiddenFill>
            </a:ext>
          </a:extLst>
        </p:spPr>
      </p:pic>
      <p:sp>
        <p:nvSpPr>
          <p:cNvPr id="6" name="مستطيل 5">
            <a:extLst>
              <a:ext uri="{FF2B5EF4-FFF2-40B4-BE49-F238E27FC236}">
                <a16:creationId xmlns:a16="http://schemas.microsoft.com/office/drawing/2014/main" id="{490F8228-5576-5D4C-C8CD-66FE3EB45AB6}"/>
              </a:ext>
            </a:extLst>
          </p:cNvPr>
          <p:cNvSpPr/>
          <p:nvPr/>
        </p:nvSpPr>
        <p:spPr>
          <a:xfrm>
            <a:off x="633708" y="777876"/>
            <a:ext cx="10894103" cy="3313664"/>
          </a:xfrm>
          <a:prstGeom prst="rect">
            <a:avLst/>
          </a:prstGeom>
        </p:spPr>
        <p:txBody>
          <a:bodyPr wrap="square">
            <a:spAutoFit/>
          </a:bodyPr>
          <a:lstStyle/>
          <a:p>
            <a:pPr algn="ctr" rtl="1">
              <a:lnSpc>
                <a:spcPct val="150000"/>
              </a:lnSpc>
            </a:pPr>
            <a:r>
              <a:rPr lang="ar-SA" sz="3600" b="1" dirty="0">
                <a:solidFill>
                  <a:schemeClr val="bg1"/>
                </a:solidFill>
              </a:rPr>
              <a:t>ما معنى الثقة ؟ !</a:t>
            </a:r>
          </a:p>
          <a:p>
            <a:pPr algn="ctr" rtl="1">
              <a:lnSpc>
                <a:spcPct val="150000"/>
              </a:lnSpc>
            </a:pPr>
            <a:r>
              <a:rPr lang="ar-SA" sz="3600" b="1" dirty="0">
                <a:solidFill>
                  <a:schemeClr val="bg1"/>
                </a:solidFill>
              </a:rPr>
              <a:t>أثق بصديقتي ماذا تعني ؟!</a:t>
            </a:r>
          </a:p>
          <a:p>
            <a:pPr algn="ctr" rtl="1">
              <a:lnSpc>
                <a:spcPct val="150000"/>
              </a:lnSpc>
            </a:pPr>
            <a:r>
              <a:rPr lang="ar-SA" sz="3600" b="1" dirty="0">
                <a:solidFill>
                  <a:schemeClr val="bg1"/>
                </a:solidFill>
              </a:rPr>
              <a:t>واثقة بأني سأنجح بالامتحان ؟!</a:t>
            </a:r>
          </a:p>
          <a:p>
            <a:pPr algn="ctr" rtl="1">
              <a:lnSpc>
                <a:spcPct val="150000"/>
              </a:lnSpc>
            </a:pPr>
            <a:endParaRPr lang="ar-SA" sz="3600" b="1" dirty="0">
              <a:solidFill>
                <a:schemeClr val="bg1"/>
              </a:solidFill>
            </a:endParaRPr>
          </a:p>
        </p:txBody>
      </p:sp>
    </p:spTree>
    <p:custDataLst>
      <p:tags r:id="rId1"/>
    </p:custDataLst>
    <p:extLst>
      <p:ext uri="{BB962C8B-B14F-4D97-AF65-F5344CB8AC3E}">
        <p14:creationId xmlns:p14="http://schemas.microsoft.com/office/powerpoint/2010/main" val="3601545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p:cTn id="13"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15" dur="500"/>
                                        <p:tgtEl>
                                          <p:spTgt spid="6">
                                            <p:txEl>
                                              <p:pRg st="0" end="0"/>
                                            </p:txEl>
                                          </p:spTgt>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 calcmode="lin" valueType="num">
                                      <p:cBhvr>
                                        <p:cTn id="18"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19" dur="500" fill="hold"/>
                                        <p:tgtEl>
                                          <p:spTgt spid="6">
                                            <p:txEl>
                                              <p:pRg st="1" end="1"/>
                                            </p:txEl>
                                          </p:spTgt>
                                        </p:tgtEl>
                                        <p:attrNameLst>
                                          <p:attrName>ppt_h</p:attrName>
                                        </p:attrNameLst>
                                      </p:cBhvr>
                                      <p:tavLst>
                                        <p:tav tm="0">
                                          <p:val>
                                            <p:fltVal val="0"/>
                                          </p:val>
                                        </p:tav>
                                        <p:tav tm="100000">
                                          <p:val>
                                            <p:strVal val="#ppt_h"/>
                                          </p:val>
                                        </p:tav>
                                      </p:tavLst>
                                    </p:anim>
                                    <p:animEffect transition="in" filter="fade">
                                      <p:cBhvr>
                                        <p:cTn id="20" dur="500"/>
                                        <p:tgtEl>
                                          <p:spTgt spid="6">
                                            <p:txEl>
                                              <p:pRg st="1" end="1"/>
                                            </p:txEl>
                                          </p:spTgt>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anim calcmode="lin" valueType="num">
                                      <p:cBhvr>
                                        <p:cTn id="23" dur="500" fill="hold"/>
                                        <p:tgtEl>
                                          <p:spTgt spid="6">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6">
                                            <p:txEl>
                                              <p:pRg st="2" end="2"/>
                                            </p:txEl>
                                          </p:spTgt>
                                        </p:tgtEl>
                                        <p:attrNameLst>
                                          <p:attrName>ppt_h</p:attrName>
                                        </p:attrNameLst>
                                      </p:cBhvr>
                                      <p:tavLst>
                                        <p:tav tm="0">
                                          <p:val>
                                            <p:fltVal val="0"/>
                                          </p:val>
                                        </p:tav>
                                        <p:tav tm="100000">
                                          <p:val>
                                            <p:strVal val="#ppt_h"/>
                                          </p:val>
                                        </p:tav>
                                      </p:tavLst>
                                    </p:anim>
                                    <p:animEffect transition="in" filter="fade">
                                      <p:cBhvr>
                                        <p:cTn id="25"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build="allAtOnce"/>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descr="What are Confidence Intervals? - Simply Psychology">
            <a:extLst>
              <a:ext uri="{FF2B5EF4-FFF2-40B4-BE49-F238E27FC236}">
                <a16:creationId xmlns:a16="http://schemas.microsoft.com/office/drawing/2014/main" id="{14A07917-37A9-F8D5-A4D4-9219D5B428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3125148"/>
            <a:ext cx="5760720" cy="3844328"/>
          </a:xfrm>
          <a:prstGeom prst="rect">
            <a:avLst/>
          </a:prstGeom>
          <a:noFill/>
          <a:extLst>
            <a:ext uri="{909E8E84-426E-40DD-AFC4-6F175D3DCCD1}">
              <a14:hiddenFill xmlns:a14="http://schemas.microsoft.com/office/drawing/2010/main">
                <a:solidFill>
                  <a:srgbClr val="FFFFFF"/>
                </a:solidFill>
              </a14:hiddenFill>
            </a:ext>
          </a:extLst>
        </p:spPr>
      </p:pic>
      <p:sp>
        <p:nvSpPr>
          <p:cNvPr id="5" name="مستطيل: زوايا مستديرة 4">
            <a:extLst>
              <a:ext uri="{FF2B5EF4-FFF2-40B4-BE49-F238E27FC236}">
                <a16:creationId xmlns:a16="http://schemas.microsoft.com/office/drawing/2014/main" id="{C9AAB458-4A78-30EF-5F59-10388BC8ACD7}"/>
              </a:ext>
            </a:extLst>
          </p:cNvPr>
          <p:cNvSpPr/>
          <p:nvPr/>
        </p:nvSpPr>
        <p:spPr>
          <a:xfrm>
            <a:off x="1733227" y="492561"/>
            <a:ext cx="8725545" cy="913308"/>
          </a:xfrm>
          <a:prstGeom prst="roundRect">
            <a:avLst/>
          </a:prstGeom>
          <a:solidFill>
            <a:srgbClr val="F9A82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b="1" dirty="0">
                <a:solidFill>
                  <a:schemeClr val="bg1"/>
                </a:solidFill>
              </a:rPr>
              <a:t>فاصل الثقة</a:t>
            </a:r>
          </a:p>
        </p:txBody>
      </p:sp>
      <p:sp>
        <p:nvSpPr>
          <p:cNvPr id="6" name="مستطيل 5">
            <a:extLst>
              <a:ext uri="{FF2B5EF4-FFF2-40B4-BE49-F238E27FC236}">
                <a16:creationId xmlns:a16="http://schemas.microsoft.com/office/drawing/2014/main" id="{3336B00D-7612-4993-FC53-642405AA2C45}"/>
              </a:ext>
            </a:extLst>
          </p:cNvPr>
          <p:cNvSpPr/>
          <p:nvPr/>
        </p:nvSpPr>
        <p:spPr>
          <a:xfrm>
            <a:off x="134778" y="1494261"/>
            <a:ext cx="11843862" cy="2196755"/>
          </a:xfrm>
          <a:prstGeom prst="rect">
            <a:avLst/>
          </a:prstGeom>
          <a:noFill/>
        </p:spPr>
        <p:txBody>
          <a:bodyPr wrap="square" lIns="68580" tIns="34290" rIns="68580" bIns="34290">
            <a:spAutoFit/>
          </a:bodyPr>
          <a:lstStyle/>
          <a:p>
            <a:pPr>
              <a:lnSpc>
                <a:spcPct val="150000"/>
              </a:lnSpc>
            </a:pPr>
            <a:r>
              <a:rPr lang="ar-SA" sz="3200" dirty="0">
                <a:latin typeface="Calibri" panose="020F0502020204030204" pitchFamily="34" charset="0"/>
                <a:cs typeface="+mj-cs"/>
              </a:rPr>
              <a:t>كل التنبؤات يوجد بها قدر من عدم اليقين فيها، فهي ليست قيمًا "</a:t>
            </a:r>
            <a:r>
              <a:rPr lang="ar-SA" sz="3200" dirty="0">
                <a:solidFill>
                  <a:srgbClr val="F9A826"/>
                </a:solidFill>
                <a:latin typeface="Calibri" panose="020F0502020204030204" pitchFamily="34" charset="0"/>
                <a:cs typeface="+mj-cs"/>
              </a:rPr>
              <a:t>حقيقية</a:t>
            </a:r>
            <a:r>
              <a:rPr lang="ar-SA" sz="3200" dirty="0">
                <a:latin typeface="Calibri" panose="020F0502020204030204" pitchFamily="34" charset="0"/>
                <a:cs typeface="+mj-cs"/>
              </a:rPr>
              <a:t>" تم قياسها أو تم الحصول عليها من البحث، إنها قيم "</a:t>
            </a:r>
            <a:r>
              <a:rPr lang="ar-SA" sz="3200" dirty="0">
                <a:solidFill>
                  <a:srgbClr val="F9A826"/>
                </a:solidFill>
                <a:latin typeface="Calibri" panose="020F0502020204030204" pitchFamily="34" charset="0"/>
                <a:cs typeface="+mj-cs"/>
              </a:rPr>
              <a:t>تقديرية</a:t>
            </a:r>
            <a:r>
              <a:rPr lang="ar-SA" sz="3200" dirty="0">
                <a:latin typeface="Calibri" panose="020F0502020204030204" pitchFamily="34" charset="0"/>
                <a:cs typeface="+mj-cs"/>
              </a:rPr>
              <a:t>"، مما يعني أنها قيم غير موجودة بالفعل.</a:t>
            </a:r>
          </a:p>
          <a:p>
            <a:pPr>
              <a:lnSpc>
                <a:spcPct val="150000"/>
              </a:lnSpc>
            </a:pPr>
            <a:endParaRPr lang="ar-SA" sz="3200" dirty="0">
              <a:latin typeface="Calibri" panose="020F0502020204030204" pitchFamily="34" charset="0"/>
              <a:cs typeface="+mj-cs"/>
            </a:endParaRPr>
          </a:p>
        </p:txBody>
      </p:sp>
      <p:sp>
        <p:nvSpPr>
          <p:cNvPr id="7" name="مستطيل 6">
            <a:extLst>
              <a:ext uri="{FF2B5EF4-FFF2-40B4-BE49-F238E27FC236}">
                <a16:creationId xmlns:a16="http://schemas.microsoft.com/office/drawing/2014/main" id="{A5BE4CAA-4D69-6BDB-2F04-22871FF6872B}"/>
              </a:ext>
            </a:extLst>
          </p:cNvPr>
          <p:cNvSpPr/>
          <p:nvPr/>
        </p:nvSpPr>
        <p:spPr>
          <a:xfrm>
            <a:off x="198120" y="2969605"/>
            <a:ext cx="11843862" cy="3674083"/>
          </a:xfrm>
          <a:prstGeom prst="rect">
            <a:avLst/>
          </a:prstGeom>
          <a:noFill/>
        </p:spPr>
        <p:txBody>
          <a:bodyPr wrap="square" lIns="68580" tIns="34290" rIns="68580" bIns="34290">
            <a:spAutoFit/>
          </a:bodyPr>
          <a:lstStyle/>
          <a:p>
            <a:pPr>
              <a:lnSpc>
                <a:spcPct val="150000"/>
              </a:lnSpc>
            </a:pPr>
            <a:r>
              <a:rPr lang="ar-SA" sz="3200" dirty="0">
                <a:latin typeface="Calibri" panose="020F0502020204030204" pitchFamily="34" charset="0"/>
                <a:cs typeface="+mj-cs"/>
              </a:rPr>
              <a:t>عند توقع قيمة معامل، فهذا يعني أن توقعك قد يكون </a:t>
            </a:r>
            <a:r>
              <a:rPr lang="ar-SA" sz="3200" dirty="0">
                <a:solidFill>
                  <a:srgbClr val="F9A826"/>
                </a:solidFill>
                <a:latin typeface="Calibri" panose="020F0502020204030204" pitchFamily="34" charset="0"/>
                <a:cs typeface="+mj-cs"/>
              </a:rPr>
              <a:t>خطأ في المستقبل</a:t>
            </a:r>
            <a:r>
              <a:rPr lang="ar-SA" sz="3200" dirty="0">
                <a:latin typeface="Calibri" panose="020F0502020204030204" pitchFamily="34" charset="0"/>
                <a:cs typeface="+mj-cs"/>
              </a:rPr>
              <a:t>.</a:t>
            </a:r>
          </a:p>
          <a:p>
            <a:pPr>
              <a:lnSpc>
                <a:spcPct val="150000"/>
              </a:lnSpc>
            </a:pPr>
            <a:r>
              <a:rPr lang="ar-SA" sz="3200" dirty="0">
                <a:latin typeface="Calibri" panose="020F0502020204030204" pitchFamily="34" charset="0"/>
                <a:cs typeface="+mj-cs"/>
              </a:rPr>
              <a:t> يُستخدم فاصل الثقة لتفسير هذا التوقع الخطأ، </a:t>
            </a:r>
          </a:p>
          <a:p>
            <a:pPr>
              <a:lnSpc>
                <a:spcPct val="150000"/>
              </a:lnSpc>
            </a:pPr>
            <a:r>
              <a:rPr lang="ar-SA" sz="3200" dirty="0">
                <a:latin typeface="Calibri" panose="020F0502020204030204" pitchFamily="34" charset="0"/>
                <a:cs typeface="+mj-cs"/>
              </a:rPr>
              <a:t>من خلال </a:t>
            </a:r>
            <a:r>
              <a:rPr lang="ar-SA" sz="3200" dirty="0">
                <a:solidFill>
                  <a:schemeClr val="accent5">
                    <a:lumMod val="75000"/>
                  </a:schemeClr>
                </a:solidFill>
                <a:latin typeface="Calibri" panose="020F0502020204030204" pitchFamily="34" charset="0"/>
                <a:cs typeface="+mj-cs"/>
              </a:rPr>
              <a:t>إعطائك مجموعة من القيم المتوقعة </a:t>
            </a:r>
          </a:p>
          <a:p>
            <a:pPr>
              <a:lnSpc>
                <a:spcPct val="150000"/>
              </a:lnSpc>
            </a:pPr>
            <a:r>
              <a:rPr lang="ar-SA" sz="3200" dirty="0">
                <a:solidFill>
                  <a:schemeClr val="accent5">
                    <a:lumMod val="75000"/>
                  </a:schemeClr>
                </a:solidFill>
                <a:latin typeface="Calibri" panose="020F0502020204030204" pitchFamily="34" charset="0"/>
                <a:cs typeface="+mj-cs"/>
              </a:rPr>
              <a:t>وليست قيمة واحدة .</a:t>
            </a:r>
          </a:p>
          <a:p>
            <a:pPr>
              <a:lnSpc>
                <a:spcPct val="150000"/>
              </a:lnSpc>
            </a:pPr>
            <a:endParaRPr lang="ar-SA" sz="3200" dirty="0">
              <a:latin typeface="Calibri" panose="020F0502020204030204" pitchFamily="34" charset="0"/>
              <a:cs typeface="+mj-cs"/>
            </a:endParaRPr>
          </a:p>
        </p:txBody>
      </p:sp>
    </p:spTree>
    <p:custDataLst>
      <p:tags r:id="rId1"/>
    </p:custDataLst>
    <p:extLst>
      <p:ext uri="{BB962C8B-B14F-4D97-AF65-F5344CB8AC3E}">
        <p14:creationId xmlns:p14="http://schemas.microsoft.com/office/powerpoint/2010/main" val="2055052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iterate type="wd">
                                    <p:tmPct val="10000"/>
                                  </p:iterate>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4700"/>
                            </p:stCondLst>
                            <p:childTnLst>
                              <p:par>
                                <p:cTn id="11" presetID="47" presetClass="entr" presetSubtype="0" fill="hold" grpId="0" nodeType="afterEffect">
                                  <p:stCondLst>
                                    <p:cond delay="0"/>
                                  </p:stCondLst>
                                  <p:iterate type="wd">
                                    <p:tmPct val="10000"/>
                                  </p:iterate>
                                  <p:childTnLst>
                                    <p:set>
                                      <p:cBhvr>
                                        <p:cTn id="12" dur="1" fill="hold">
                                          <p:stCondLst>
                                            <p:cond delay="0"/>
                                          </p:stCondLst>
                                        </p:cTn>
                                        <p:tgtEl>
                                          <p:spTgt spid="7">
                                            <p:txEl>
                                              <p:pRg st="0" end="0"/>
                                            </p:txEl>
                                          </p:spTgt>
                                        </p:tgtEl>
                                        <p:attrNameLst>
                                          <p:attrName>style.visibility</p:attrName>
                                        </p:attrNameLst>
                                      </p:cBhvr>
                                      <p:to>
                                        <p:strVal val="visible"/>
                                      </p:to>
                                    </p:set>
                                    <p:animEffect transition="in" filter="fade">
                                      <p:cBhvr>
                                        <p:cTn id="13" dur="1000"/>
                                        <p:tgtEl>
                                          <p:spTgt spid="7">
                                            <p:txEl>
                                              <p:pRg st="0" end="0"/>
                                            </p:txEl>
                                          </p:spTgt>
                                        </p:tgtEl>
                                      </p:cBhvr>
                                    </p:animEffect>
                                    <p:anim calcmode="lin" valueType="num">
                                      <p:cBhvr>
                                        <p:cTn id="14"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7100"/>
                            </p:stCondLst>
                            <p:childTnLst>
                              <p:par>
                                <p:cTn id="17" presetID="47" presetClass="entr" presetSubtype="0" fill="hold" grpId="0" nodeType="afterEffect">
                                  <p:stCondLst>
                                    <p:cond delay="0"/>
                                  </p:stCondLst>
                                  <p:iterate type="wd">
                                    <p:tmPct val="10000"/>
                                  </p:iterate>
                                  <p:childTnLst>
                                    <p:set>
                                      <p:cBhvr>
                                        <p:cTn id="18" dur="1" fill="hold">
                                          <p:stCondLst>
                                            <p:cond delay="0"/>
                                          </p:stCondLst>
                                        </p:cTn>
                                        <p:tgtEl>
                                          <p:spTgt spid="7">
                                            <p:txEl>
                                              <p:pRg st="1" end="1"/>
                                            </p:txEl>
                                          </p:spTgt>
                                        </p:tgtEl>
                                        <p:attrNameLst>
                                          <p:attrName>style.visibility</p:attrName>
                                        </p:attrNameLst>
                                      </p:cBhvr>
                                      <p:to>
                                        <p:strVal val="visible"/>
                                      </p:to>
                                    </p:set>
                                    <p:animEffect transition="in" filter="fade">
                                      <p:cBhvr>
                                        <p:cTn id="19" dur="1000"/>
                                        <p:tgtEl>
                                          <p:spTgt spid="7">
                                            <p:txEl>
                                              <p:pRg st="1" end="1"/>
                                            </p:txEl>
                                          </p:spTgt>
                                        </p:tgtEl>
                                      </p:cBhvr>
                                    </p:animEffect>
                                    <p:anim calcmode="lin" valueType="num">
                                      <p:cBhvr>
                                        <p:cTn id="20"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par>
                          <p:cTn id="22" fill="hold">
                            <p:stCondLst>
                              <p:cond delay="8900"/>
                            </p:stCondLst>
                            <p:childTnLst>
                              <p:par>
                                <p:cTn id="23" presetID="47" presetClass="entr" presetSubtype="0" fill="hold" grpId="0" nodeType="afterEffect">
                                  <p:stCondLst>
                                    <p:cond delay="0"/>
                                  </p:stCondLst>
                                  <p:iterate type="wd">
                                    <p:tmPct val="10000"/>
                                  </p:iterate>
                                  <p:childTnLst>
                                    <p:set>
                                      <p:cBhvr>
                                        <p:cTn id="24" dur="1" fill="hold">
                                          <p:stCondLst>
                                            <p:cond delay="0"/>
                                          </p:stCondLst>
                                        </p:cTn>
                                        <p:tgtEl>
                                          <p:spTgt spid="7">
                                            <p:txEl>
                                              <p:pRg st="2" end="2"/>
                                            </p:txEl>
                                          </p:spTgt>
                                        </p:tgtEl>
                                        <p:attrNameLst>
                                          <p:attrName>style.visibility</p:attrName>
                                        </p:attrNameLst>
                                      </p:cBhvr>
                                      <p:to>
                                        <p:strVal val="visible"/>
                                      </p:to>
                                    </p:set>
                                    <p:animEffect transition="in" filter="fade">
                                      <p:cBhvr>
                                        <p:cTn id="25" dur="1000"/>
                                        <p:tgtEl>
                                          <p:spTgt spid="7">
                                            <p:txEl>
                                              <p:pRg st="2" end="2"/>
                                            </p:txEl>
                                          </p:spTgt>
                                        </p:tgtEl>
                                      </p:cBhvr>
                                    </p:animEffect>
                                    <p:anim calcmode="lin" valueType="num">
                                      <p:cBhvr>
                                        <p:cTn id="26"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500"/>
                            </p:stCondLst>
                            <p:childTnLst>
                              <p:par>
                                <p:cTn id="29" presetID="47" presetClass="entr" presetSubtype="0" fill="hold" grpId="0" nodeType="afterEffect">
                                  <p:stCondLst>
                                    <p:cond delay="0"/>
                                  </p:stCondLst>
                                  <p:iterate type="wd">
                                    <p:tmPct val="10000"/>
                                  </p:iterate>
                                  <p:childTnLst>
                                    <p:set>
                                      <p:cBhvr>
                                        <p:cTn id="30" dur="1" fill="hold">
                                          <p:stCondLst>
                                            <p:cond delay="0"/>
                                          </p:stCondLst>
                                        </p:cTn>
                                        <p:tgtEl>
                                          <p:spTgt spid="7">
                                            <p:txEl>
                                              <p:pRg st="3" end="3"/>
                                            </p:txEl>
                                          </p:spTgt>
                                        </p:tgtEl>
                                        <p:attrNameLst>
                                          <p:attrName>style.visibility</p:attrName>
                                        </p:attrNameLst>
                                      </p:cBhvr>
                                      <p:to>
                                        <p:strVal val="visible"/>
                                      </p:to>
                                    </p:set>
                                    <p:animEffect transition="in" filter="fade">
                                      <p:cBhvr>
                                        <p:cTn id="31" dur="1000"/>
                                        <p:tgtEl>
                                          <p:spTgt spid="7">
                                            <p:txEl>
                                              <p:pRg st="3" end="3"/>
                                            </p:txEl>
                                          </p:spTgt>
                                        </p:tgtEl>
                                      </p:cBhvr>
                                    </p:animEffect>
                                    <p:anim calcmode="lin" valueType="num">
                                      <p:cBhvr>
                                        <p:cTn id="32"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3"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7"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مستطيل: زوايا مستديرة 13">
            <a:extLst>
              <a:ext uri="{FF2B5EF4-FFF2-40B4-BE49-F238E27FC236}">
                <a16:creationId xmlns:a16="http://schemas.microsoft.com/office/drawing/2014/main" id="{06007F20-B1F3-FF8E-F731-C65A50FAF9FA}"/>
              </a:ext>
            </a:extLst>
          </p:cNvPr>
          <p:cNvSpPr/>
          <p:nvPr/>
        </p:nvSpPr>
        <p:spPr>
          <a:xfrm>
            <a:off x="8808720" y="4567303"/>
            <a:ext cx="3383280" cy="695058"/>
          </a:xfrm>
          <a:prstGeom prst="roundRect">
            <a:avLst>
              <a:gd name="adj" fmla="val 0"/>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4400" b="1" dirty="0">
              <a:solidFill>
                <a:schemeClr val="bg1"/>
              </a:solidFill>
            </a:endParaRPr>
          </a:p>
        </p:txBody>
      </p:sp>
      <p:grpSp>
        <p:nvGrpSpPr>
          <p:cNvPr id="12" name="مجموعة 11">
            <a:extLst>
              <a:ext uri="{FF2B5EF4-FFF2-40B4-BE49-F238E27FC236}">
                <a16:creationId xmlns:a16="http://schemas.microsoft.com/office/drawing/2014/main" id="{690919A2-8CA7-A9D4-25F2-A0B0A8411070}"/>
              </a:ext>
            </a:extLst>
          </p:cNvPr>
          <p:cNvGrpSpPr/>
          <p:nvPr/>
        </p:nvGrpSpPr>
        <p:grpSpPr>
          <a:xfrm>
            <a:off x="123362" y="1341478"/>
            <a:ext cx="7803296" cy="4221825"/>
            <a:chOff x="2856308" y="1314058"/>
            <a:chExt cx="8728286" cy="4408917"/>
          </a:xfrm>
        </p:grpSpPr>
        <p:pic>
          <p:nvPicPr>
            <p:cNvPr id="10" name="صورة 9" descr="صورة تحتوي على منضدة&#10;&#10;تم إنشاء الوصف تلقائياً">
              <a:extLst>
                <a:ext uri="{FF2B5EF4-FFF2-40B4-BE49-F238E27FC236}">
                  <a16:creationId xmlns:a16="http://schemas.microsoft.com/office/drawing/2014/main" id="{927FB616-318D-149D-65EF-F5F84C41FB4F}"/>
                </a:ext>
              </a:extLst>
            </p:cNvPr>
            <p:cNvPicPr>
              <a:picLocks noChangeAspect="1"/>
            </p:cNvPicPr>
            <p:nvPr/>
          </p:nvPicPr>
          <p:blipFill rotWithShape="1">
            <a:blip r:embed="rId3">
              <a:extLst>
                <a:ext uri="{28A0092B-C50C-407E-A947-70E740481C1C}">
                  <a14:useLocalDpi xmlns:a14="http://schemas.microsoft.com/office/drawing/2010/main" val="0"/>
                </a:ext>
              </a:extLst>
            </a:blip>
            <a:srcRect r="23098" b="17284"/>
            <a:stretch/>
          </p:blipFill>
          <p:spPr>
            <a:xfrm>
              <a:off x="2856308" y="1494134"/>
              <a:ext cx="7464766" cy="4228841"/>
            </a:xfrm>
            <a:prstGeom prst="rect">
              <a:avLst/>
            </a:prstGeom>
          </p:spPr>
        </p:pic>
        <p:sp>
          <p:nvSpPr>
            <p:cNvPr id="11" name="مستطيل 10">
              <a:extLst>
                <a:ext uri="{FF2B5EF4-FFF2-40B4-BE49-F238E27FC236}">
                  <a16:creationId xmlns:a16="http://schemas.microsoft.com/office/drawing/2014/main" id="{51C6B951-F7EA-002A-58B7-7DCA52CB8F0A}"/>
                </a:ext>
              </a:extLst>
            </p:cNvPr>
            <p:cNvSpPr/>
            <p:nvPr/>
          </p:nvSpPr>
          <p:spPr>
            <a:xfrm>
              <a:off x="8113012" y="1314058"/>
              <a:ext cx="3471582" cy="38557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grpSp>
      <p:sp>
        <p:nvSpPr>
          <p:cNvPr id="4" name="مستطيل: زوايا مستديرة 3">
            <a:extLst>
              <a:ext uri="{FF2B5EF4-FFF2-40B4-BE49-F238E27FC236}">
                <a16:creationId xmlns:a16="http://schemas.microsoft.com/office/drawing/2014/main" id="{73AFC304-B25D-BA96-F245-070A0C105DE7}"/>
              </a:ext>
            </a:extLst>
          </p:cNvPr>
          <p:cNvSpPr/>
          <p:nvPr/>
        </p:nvSpPr>
        <p:spPr>
          <a:xfrm>
            <a:off x="1733227" y="492561"/>
            <a:ext cx="8725545" cy="913308"/>
          </a:xfrm>
          <a:prstGeom prst="roundRect">
            <a:avLst/>
          </a:prstGeom>
          <a:solidFill>
            <a:srgbClr val="F9A82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b="1" dirty="0">
                <a:solidFill>
                  <a:schemeClr val="bg1"/>
                </a:solidFill>
              </a:rPr>
              <a:t>فاصل الثقة</a:t>
            </a:r>
          </a:p>
        </p:txBody>
      </p:sp>
      <p:sp>
        <p:nvSpPr>
          <p:cNvPr id="5" name="مستطيل 4">
            <a:extLst>
              <a:ext uri="{FF2B5EF4-FFF2-40B4-BE49-F238E27FC236}">
                <a16:creationId xmlns:a16="http://schemas.microsoft.com/office/drawing/2014/main" id="{736F9686-5501-8577-5DD4-CC5A9E83662E}"/>
              </a:ext>
            </a:extLst>
          </p:cNvPr>
          <p:cNvSpPr/>
          <p:nvPr/>
        </p:nvSpPr>
        <p:spPr>
          <a:xfrm>
            <a:off x="72376" y="1641359"/>
            <a:ext cx="11967224" cy="5708166"/>
          </a:xfrm>
          <a:prstGeom prst="rect">
            <a:avLst/>
          </a:prstGeom>
          <a:noFill/>
        </p:spPr>
        <p:txBody>
          <a:bodyPr wrap="square" lIns="68580" tIns="34290" rIns="68580" bIns="34290">
            <a:spAutoFit/>
          </a:bodyPr>
          <a:lstStyle/>
          <a:p>
            <a:pPr>
              <a:lnSpc>
                <a:spcPct val="150000"/>
              </a:lnSpc>
            </a:pPr>
            <a:r>
              <a:rPr lang="ar-SA" sz="3100" dirty="0">
                <a:latin typeface="Calibri" panose="020F0502020204030204" pitchFamily="34" charset="0"/>
                <a:cs typeface="+mj-cs"/>
              </a:rPr>
              <a:t>يُحدد هذا النطاق من خلال </a:t>
            </a:r>
            <a:r>
              <a:rPr lang="ar-SA" sz="3100" dirty="0">
                <a:solidFill>
                  <a:srgbClr val="F9A826"/>
                </a:solidFill>
                <a:latin typeface="Calibri" panose="020F0502020204030204" pitchFamily="34" charset="0"/>
                <a:cs typeface="+mj-cs"/>
              </a:rPr>
              <a:t>انضمام الثقة الأدنى و الأعلى </a:t>
            </a:r>
          </a:p>
          <a:p>
            <a:pPr>
              <a:lnSpc>
                <a:spcPct val="150000"/>
              </a:lnSpc>
            </a:pPr>
            <a:r>
              <a:rPr lang="ar-SA" sz="3100" dirty="0">
                <a:latin typeface="Calibri" panose="020F0502020204030204" pitchFamily="34" charset="0"/>
                <a:cs typeface="+mj-cs"/>
              </a:rPr>
              <a:t>وهذا يعني أنه حتى إذا كان التوقع خطأ فإن القيمة المقدرة</a:t>
            </a:r>
          </a:p>
          <a:p>
            <a:pPr>
              <a:lnSpc>
                <a:spcPct val="150000"/>
              </a:lnSpc>
            </a:pPr>
            <a:r>
              <a:rPr lang="ar-SA" sz="3100" dirty="0">
                <a:latin typeface="Calibri" panose="020F0502020204030204" pitchFamily="34" charset="0"/>
                <a:cs typeface="+mj-cs"/>
              </a:rPr>
              <a:t> التي ستحصل عليها </a:t>
            </a:r>
            <a:r>
              <a:rPr lang="ar-SA" sz="3100" dirty="0">
                <a:solidFill>
                  <a:schemeClr val="accent5">
                    <a:lumMod val="75000"/>
                  </a:schemeClr>
                </a:solidFill>
                <a:latin typeface="Calibri" panose="020F0502020204030204" pitchFamily="34" charset="0"/>
                <a:cs typeface="+mj-cs"/>
              </a:rPr>
              <a:t>لن تكون أقل من قيمة انضمام </a:t>
            </a:r>
          </a:p>
          <a:p>
            <a:pPr>
              <a:lnSpc>
                <a:spcPct val="150000"/>
              </a:lnSpc>
            </a:pPr>
            <a:r>
              <a:rPr lang="ar-SA" sz="3100" dirty="0">
                <a:solidFill>
                  <a:schemeClr val="accent5">
                    <a:lumMod val="75000"/>
                  </a:schemeClr>
                </a:solidFill>
                <a:latin typeface="Calibri" panose="020F0502020204030204" pitchFamily="34" charset="0"/>
                <a:cs typeface="+mj-cs"/>
              </a:rPr>
              <a:t>الثقة الأدنى أو أكبر من قيمة انضمام الثقة الأعلى.</a:t>
            </a:r>
          </a:p>
          <a:p>
            <a:pPr>
              <a:lnSpc>
                <a:spcPct val="150000"/>
              </a:lnSpc>
            </a:pPr>
            <a:r>
              <a:rPr lang="ar-SA" sz="3100" dirty="0">
                <a:solidFill>
                  <a:schemeClr val="bg1"/>
                </a:solidFill>
                <a:latin typeface="Calibri" panose="020F0502020204030204" pitchFamily="34" charset="0"/>
              </a:rPr>
              <a:t>فاصل الثقة في الإحصاء: </a:t>
            </a:r>
            <a:r>
              <a:rPr lang="ar-SA" sz="3100" dirty="0">
                <a:latin typeface="Calibri" panose="020F0502020204030204" pitchFamily="34" charset="0"/>
              </a:rPr>
              <a:t>نطاق من القيم المقدرة لمعامل </a:t>
            </a:r>
          </a:p>
          <a:p>
            <a:pPr>
              <a:lnSpc>
                <a:spcPct val="150000"/>
              </a:lnSpc>
            </a:pPr>
            <a:r>
              <a:rPr lang="ar-SA" sz="3100" dirty="0">
                <a:latin typeface="Calibri" panose="020F0502020204030204" pitchFamily="34" charset="0"/>
              </a:rPr>
              <a:t>غير معروف، ويُحسب على مستوى ثقة محدد يساوي عادة 95 %. يعني مستوى الثقة أن القيمة المقدرة لديها فرصة 95 % للوقوع ضمن نطاق القيم المتوقعة بين انضمام الثقة الأدنى والأعلى.</a:t>
            </a:r>
          </a:p>
          <a:p>
            <a:pPr>
              <a:lnSpc>
                <a:spcPct val="150000"/>
              </a:lnSpc>
            </a:pPr>
            <a:endParaRPr lang="ar-SA" sz="3100" dirty="0">
              <a:solidFill>
                <a:schemeClr val="accent5">
                  <a:lumMod val="75000"/>
                </a:schemeClr>
              </a:solidFill>
              <a:latin typeface="Calibri" panose="020F0502020204030204" pitchFamily="34" charset="0"/>
              <a:cs typeface="+mj-cs"/>
            </a:endParaRPr>
          </a:p>
        </p:txBody>
      </p:sp>
    </p:spTree>
    <p:custDataLst>
      <p:tags r:id="rId1"/>
    </p:custDataLst>
    <p:extLst>
      <p:ext uri="{BB962C8B-B14F-4D97-AF65-F5344CB8AC3E}">
        <p14:creationId xmlns:p14="http://schemas.microsoft.com/office/powerpoint/2010/main" val="789593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iterate type="wd">
                                    <p:tmPct val="10000"/>
                                  </p:iterate>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900"/>
                            </p:stCondLst>
                            <p:childTnLst>
                              <p:par>
                                <p:cTn id="11" presetID="47" presetClass="entr" presetSubtype="0" fill="hold" grpId="0" nodeType="afterEffect">
                                  <p:stCondLst>
                                    <p:cond delay="0"/>
                                  </p:stCondLst>
                                  <p:iterate type="wd">
                                    <p:tmPct val="10000"/>
                                  </p:iterate>
                                  <p:childTnLst>
                                    <p:set>
                                      <p:cBhvr>
                                        <p:cTn id="12" dur="1" fill="hold">
                                          <p:stCondLst>
                                            <p:cond delay="0"/>
                                          </p:stCondLst>
                                        </p:cTn>
                                        <p:tgtEl>
                                          <p:spTgt spid="5">
                                            <p:txEl>
                                              <p:pRg st="1" end="1"/>
                                            </p:txEl>
                                          </p:spTgt>
                                        </p:tgtEl>
                                        <p:attrNameLst>
                                          <p:attrName>style.visibility</p:attrName>
                                        </p:attrNameLst>
                                      </p:cBhvr>
                                      <p:to>
                                        <p:strVal val="visible"/>
                                      </p:to>
                                    </p:set>
                                    <p:animEffect transition="in" filter="fade">
                                      <p:cBhvr>
                                        <p:cTn id="13" dur="1000"/>
                                        <p:tgtEl>
                                          <p:spTgt spid="5">
                                            <p:txEl>
                                              <p:pRg st="1" end="1"/>
                                            </p:txEl>
                                          </p:spTgt>
                                        </p:tgtEl>
                                      </p:cBhvr>
                                    </p:animEffect>
                                    <p:anim calcmode="lin" valueType="num">
                                      <p:cBhvr>
                                        <p:cTn id="14"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3900"/>
                            </p:stCondLst>
                            <p:childTnLst>
                              <p:par>
                                <p:cTn id="17" presetID="47" presetClass="entr" presetSubtype="0" fill="hold" grpId="0" nodeType="afterEffect">
                                  <p:stCondLst>
                                    <p:cond delay="0"/>
                                  </p:stCondLst>
                                  <p:iterate type="wd">
                                    <p:tmPct val="10000"/>
                                  </p:iterate>
                                  <p:childTnLst>
                                    <p:set>
                                      <p:cBhvr>
                                        <p:cTn id="18" dur="1" fill="hold">
                                          <p:stCondLst>
                                            <p:cond delay="0"/>
                                          </p:stCondLst>
                                        </p:cTn>
                                        <p:tgtEl>
                                          <p:spTgt spid="5">
                                            <p:txEl>
                                              <p:pRg st="2" end="2"/>
                                            </p:txEl>
                                          </p:spTgt>
                                        </p:tgtEl>
                                        <p:attrNameLst>
                                          <p:attrName>style.visibility</p:attrName>
                                        </p:attrNameLst>
                                      </p:cBhvr>
                                      <p:to>
                                        <p:strVal val="visible"/>
                                      </p:to>
                                    </p:set>
                                    <p:animEffect transition="in" filter="fade">
                                      <p:cBhvr>
                                        <p:cTn id="19" dur="1000"/>
                                        <p:tgtEl>
                                          <p:spTgt spid="5">
                                            <p:txEl>
                                              <p:pRg st="2" end="2"/>
                                            </p:txEl>
                                          </p:spTgt>
                                        </p:tgtEl>
                                      </p:cBhvr>
                                    </p:animEffect>
                                    <p:anim calcmode="lin" valueType="num">
                                      <p:cBhvr>
                                        <p:cTn id="20"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5800"/>
                            </p:stCondLst>
                            <p:childTnLst>
                              <p:par>
                                <p:cTn id="23" presetID="47" presetClass="entr" presetSubtype="0" fill="hold" grpId="0" nodeType="afterEffect">
                                  <p:stCondLst>
                                    <p:cond delay="0"/>
                                  </p:stCondLst>
                                  <p:iterate type="wd">
                                    <p:tmPct val="10000"/>
                                  </p:iterate>
                                  <p:childTnLst>
                                    <p:set>
                                      <p:cBhvr>
                                        <p:cTn id="24" dur="1" fill="hold">
                                          <p:stCondLst>
                                            <p:cond delay="0"/>
                                          </p:stCondLst>
                                        </p:cTn>
                                        <p:tgtEl>
                                          <p:spTgt spid="5">
                                            <p:txEl>
                                              <p:pRg st="3" end="3"/>
                                            </p:txEl>
                                          </p:spTgt>
                                        </p:tgtEl>
                                        <p:attrNameLst>
                                          <p:attrName>style.visibility</p:attrName>
                                        </p:attrNameLst>
                                      </p:cBhvr>
                                      <p:to>
                                        <p:strVal val="visible"/>
                                      </p:to>
                                    </p:set>
                                    <p:animEffect transition="in" filter="fade">
                                      <p:cBhvr>
                                        <p:cTn id="25" dur="1000"/>
                                        <p:tgtEl>
                                          <p:spTgt spid="5">
                                            <p:txEl>
                                              <p:pRg st="3" end="3"/>
                                            </p:txEl>
                                          </p:spTgt>
                                        </p:tgtEl>
                                      </p:cBhvr>
                                    </p:animEffect>
                                    <p:anim calcmode="lin" valueType="num">
                                      <p:cBhvr>
                                        <p:cTn id="26"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7" presetClass="entr" presetSubtype="0" fill="hold" grpId="0" nodeType="clickEffect">
                                  <p:stCondLst>
                                    <p:cond delay="0"/>
                                  </p:stCondLst>
                                  <p:iterate type="wd">
                                    <p:tmPct val="10000"/>
                                  </p:iterate>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1000"/>
                                        <p:tgtEl>
                                          <p:spTgt spid="5">
                                            <p:txEl>
                                              <p:pRg st="4" end="4"/>
                                            </p:txEl>
                                          </p:spTgt>
                                        </p:tgtEl>
                                      </p:cBhvr>
                                    </p:animEffect>
                                    <p:anim calcmode="lin" valueType="num">
                                      <p:cBhvr>
                                        <p:cTn id="33"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par>
                          <p:cTn id="35" fill="hold">
                            <p:stCondLst>
                              <p:cond delay="1900"/>
                            </p:stCondLst>
                            <p:childTnLst>
                              <p:par>
                                <p:cTn id="36" presetID="47" presetClass="entr" presetSubtype="0" fill="hold" grpId="0" nodeType="afterEffect">
                                  <p:stCondLst>
                                    <p:cond delay="0"/>
                                  </p:stCondLst>
                                  <p:iterate type="wd">
                                    <p:tmPct val="10000"/>
                                  </p:iterate>
                                  <p:childTnLst>
                                    <p:set>
                                      <p:cBhvr>
                                        <p:cTn id="37" dur="1" fill="hold">
                                          <p:stCondLst>
                                            <p:cond delay="0"/>
                                          </p:stCondLst>
                                        </p:cTn>
                                        <p:tgtEl>
                                          <p:spTgt spid="5">
                                            <p:txEl>
                                              <p:pRg st="5" end="5"/>
                                            </p:txEl>
                                          </p:spTgt>
                                        </p:tgtEl>
                                        <p:attrNameLst>
                                          <p:attrName>style.visibility</p:attrName>
                                        </p:attrNameLst>
                                      </p:cBhvr>
                                      <p:to>
                                        <p:strVal val="visible"/>
                                      </p:to>
                                    </p:set>
                                    <p:animEffect transition="in" filter="fade">
                                      <p:cBhvr>
                                        <p:cTn id="38" dur="1000"/>
                                        <p:tgtEl>
                                          <p:spTgt spid="5">
                                            <p:txEl>
                                              <p:pRg st="5" end="5"/>
                                            </p:txEl>
                                          </p:spTgt>
                                        </p:tgtEl>
                                      </p:cBhvr>
                                    </p:animEffect>
                                    <p:anim calcmode="lin" valueType="num">
                                      <p:cBhvr>
                                        <p:cTn id="39"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40"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مستطيل: زوايا مستديرة 7">
            <a:extLst>
              <a:ext uri="{FF2B5EF4-FFF2-40B4-BE49-F238E27FC236}">
                <a16:creationId xmlns:a16="http://schemas.microsoft.com/office/drawing/2014/main" id="{9CAC5D1A-A701-BD14-E187-2A9D1B5DC468}"/>
              </a:ext>
            </a:extLst>
          </p:cNvPr>
          <p:cNvSpPr/>
          <p:nvPr/>
        </p:nvSpPr>
        <p:spPr>
          <a:xfrm>
            <a:off x="4419600" y="3439543"/>
            <a:ext cx="7772400" cy="913308"/>
          </a:xfrm>
          <a:prstGeom prst="roundRect">
            <a:avLst>
              <a:gd name="adj" fmla="val 0"/>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4400" b="1" dirty="0">
              <a:solidFill>
                <a:schemeClr val="bg1"/>
              </a:solidFill>
            </a:endParaRPr>
          </a:p>
        </p:txBody>
      </p:sp>
      <p:sp>
        <p:nvSpPr>
          <p:cNvPr id="4" name="مستطيل: زوايا مستديرة 3">
            <a:extLst>
              <a:ext uri="{FF2B5EF4-FFF2-40B4-BE49-F238E27FC236}">
                <a16:creationId xmlns:a16="http://schemas.microsoft.com/office/drawing/2014/main" id="{C9716742-A498-83C9-044A-3203E4EAC4AC}"/>
              </a:ext>
            </a:extLst>
          </p:cNvPr>
          <p:cNvSpPr/>
          <p:nvPr/>
        </p:nvSpPr>
        <p:spPr>
          <a:xfrm>
            <a:off x="1733227" y="492561"/>
            <a:ext cx="8725545" cy="913308"/>
          </a:xfrm>
          <a:prstGeom prst="roundRect">
            <a:avLst/>
          </a:prstGeom>
          <a:solidFill>
            <a:srgbClr val="F9A82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b="1" dirty="0">
                <a:solidFill>
                  <a:schemeClr val="bg1"/>
                </a:solidFill>
              </a:rPr>
              <a:t>الانحدار الخطي</a:t>
            </a:r>
          </a:p>
        </p:txBody>
      </p:sp>
      <p:sp>
        <p:nvSpPr>
          <p:cNvPr id="5" name="مستطيل 4">
            <a:extLst>
              <a:ext uri="{FF2B5EF4-FFF2-40B4-BE49-F238E27FC236}">
                <a16:creationId xmlns:a16="http://schemas.microsoft.com/office/drawing/2014/main" id="{1EA86FC9-B20D-CBAB-513E-5D0A00C72578}"/>
              </a:ext>
            </a:extLst>
          </p:cNvPr>
          <p:cNvSpPr/>
          <p:nvPr/>
        </p:nvSpPr>
        <p:spPr>
          <a:xfrm>
            <a:off x="-176452" y="1706590"/>
            <a:ext cx="12155092" cy="1436419"/>
          </a:xfrm>
          <a:prstGeom prst="rect">
            <a:avLst/>
          </a:prstGeom>
          <a:noFill/>
        </p:spPr>
        <p:txBody>
          <a:bodyPr wrap="square" lIns="68580" tIns="34290" rIns="68580" bIns="34290">
            <a:spAutoFit/>
          </a:bodyPr>
          <a:lstStyle/>
          <a:p>
            <a:pPr>
              <a:lnSpc>
                <a:spcPct val="150000"/>
              </a:lnSpc>
            </a:pPr>
            <a:r>
              <a:rPr lang="ar-SA" sz="3150" dirty="0">
                <a:latin typeface="Calibri" panose="020F0502020204030204" pitchFamily="34" charset="0"/>
                <a:cs typeface="+mj-cs"/>
              </a:rPr>
              <a:t>النموذج الذي يستخدمه إكسل للتنبؤ بقيم بيانات العائد المستقبلية يعتمد على القيم الموجودة    (بيانات العائد السابقة) وذلك باستخدام </a:t>
            </a:r>
            <a:r>
              <a:rPr lang="ar-SA" sz="3150" dirty="0">
                <a:solidFill>
                  <a:srgbClr val="F9A826"/>
                </a:solidFill>
                <a:latin typeface="Calibri" panose="020F0502020204030204" pitchFamily="34" charset="0"/>
                <a:cs typeface="+mj-cs"/>
              </a:rPr>
              <a:t>الانحدار الخطي</a:t>
            </a:r>
            <a:r>
              <a:rPr lang="ar-SA" sz="3150" dirty="0">
                <a:latin typeface="Calibri" panose="020F0502020204030204" pitchFamily="34" charset="0"/>
                <a:cs typeface="+mj-cs"/>
              </a:rPr>
              <a:t>.                                          </a:t>
            </a:r>
          </a:p>
        </p:txBody>
      </p:sp>
      <p:sp>
        <p:nvSpPr>
          <p:cNvPr id="6" name="مستطيل 5">
            <a:extLst>
              <a:ext uri="{FF2B5EF4-FFF2-40B4-BE49-F238E27FC236}">
                <a16:creationId xmlns:a16="http://schemas.microsoft.com/office/drawing/2014/main" id="{626D0F25-15C3-BBAF-BDA5-BFAEFF809FB7}"/>
              </a:ext>
            </a:extLst>
          </p:cNvPr>
          <p:cNvSpPr/>
          <p:nvPr/>
        </p:nvSpPr>
        <p:spPr>
          <a:xfrm>
            <a:off x="-11108" y="3490016"/>
            <a:ext cx="12155092" cy="709297"/>
          </a:xfrm>
          <a:prstGeom prst="rect">
            <a:avLst/>
          </a:prstGeom>
          <a:noFill/>
        </p:spPr>
        <p:txBody>
          <a:bodyPr wrap="square" lIns="68580" tIns="34290" rIns="68580" bIns="34290">
            <a:spAutoFit/>
          </a:bodyPr>
          <a:lstStyle/>
          <a:p>
            <a:pPr>
              <a:lnSpc>
                <a:spcPct val="150000"/>
              </a:lnSpc>
            </a:pPr>
            <a:r>
              <a:rPr lang="ar-SA" sz="3150" dirty="0">
                <a:solidFill>
                  <a:schemeClr val="bg1"/>
                </a:solidFill>
                <a:latin typeface="Calibri" panose="020F0502020204030204" pitchFamily="34" charset="0"/>
                <a:cs typeface="+mj-cs"/>
              </a:rPr>
              <a:t>عللي الانحدار الخطي هو الأكثر استخدامًا في تحليل التنبؤ؟!</a:t>
            </a:r>
            <a:endParaRPr lang="ar-SA" sz="3150" dirty="0">
              <a:latin typeface="Calibri" panose="020F0502020204030204" pitchFamily="34" charset="0"/>
              <a:cs typeface="+mj-cs"/>
            </a:endParaRPr>
          </a:p>
        </p:txBody>
      </p:sp>
      <p:pic>
        <p:nvPicPr>
          <p:cNvPr id="18438" name="Picture 6" descr="MLR Multiple Linear Regression — GRAVIR">
            <a:extLst>
              <a:ext uri="{FF2B5EF4-FFF2-40B4-BE49-F238E27FC236}">
                <a16:creationId xmlns:a16="http://schemas.microsoft.com/office/drawing/2014/main" id="{7F8663EE-AD1D-345A-0BB0-C53B7346642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333" t="21904" r="21333" b="21904"/>
          <a:stretch/>
        </p:blipFill>
        <p:spPr bwMode="auto">
          <a:xfrm>
            <a:off x="228600" y="2337858"/>
            <a:ext cx="4572000" cy="4481021"/>
          </a:xfrm>
          <a:prstGeom prst="rect">
            <a:avLst/>
          </a:prstGeom>
          <a:noFill/>
          <a:extLst>
            <a:ext uri="{909E8E84-426E-40DD-AFC4-6F175D3DCCD1}">
              <a14:hiddenFill xmlns:a14="http://schemas.microsoft.com/office/drawing/2010/main">
                <a:solidFill>
                  <a:srgbClr val="FFFFFF"/>
                </a:solidFill>
              </a14:hiddenFill>
            </a:ext>
          </a:extLst>
        </p:spPr>
      </p:pic>
      <p:sp>
        <p:nvSpPr>
          <p:cNvPr id="9" name="مستطيل 8">
            <a:extLst>
              <a:ext uri="{FF2B5EF4-FFF2-40B4-BE49-F238E27FC236}">
                <a16:creationId xmlns:a16="http://schemas.microsoft.com/office/drawing/2014/main" id="{7D8954DA-105E-F074-BAF9-95EAEE518B32}"/>
              </a:ext>
            </a:extLst>
          </p:cNvPr>
          <p:cNvSpPr/>
          <p:nvPr/>
        </p:nvSpPr>
        <p:spPr>
          <a:xfrm>
            <a:off x="-247196" y="4539428"/>
            <a:ext cx="12155092" cy="2163541"/>
          </a:xfrm>
          <a:prstGeom prst="rect">
            <a:avLst/>
          </a:prstGeom>
          <a:noFill/>
        </p:spPr>
        <p:txBody>
          <a:bodyPr wrap="square" lIns="68580" tIns="34290" rIns="68580" bIns="34290">
            <a:spAutoFit/>
          </a:bodyPr>
          <a:lstStyle/>
          <a:p>
            <a:pPr>
              <a:lnSpc>
                <a:spcPct val="150000"/>
              </a:lnSpc>
            </a:pPr>
            <a:r>
              <a:rPr lang="ar-SA" sz="3150" dirty="0">
                <a:solidFill>
                  <a:schemeClr val="accent5">
                    <a:lumMod val="75000"/>
                  </a:schemeClr>
                </a:solidFill>
                <a:latin typeface="Calibri" panose="020F0502020204030204" pitchFamily="34" charset="0"/>
                <a:cs typeface="+mj-cs"/>
              </a:rPr>
              <a:t>لأنه يسمح بتلخيص ودراسة العلاقات بين متغيرين نوعيين</a:t>
            </a:r>
            <a:r>
              <a:rPr lang="en-US" sz="3150" dirty="0">
                <a:solidFill>
                  <a:schemeClr val="accent5">
                    <a:lumMod val="75000"/>
                  </a:schemeClr>
                </a:solidFill>
                <a:latin typeface="Calibri" panose="020F0502020204030204" pitchFamily="34" charset="0"/>
                <a:cs typeface="+mj-cs"/>
              </a:rPr>
              <a:t> </a:t>
            </a:r>
          </a:p>
          <a:p>
            <a:pPr>
              <a:lnSpc>
                <a:spcPct val="150000"/>
              </a:lnSpc>
            </a:pPr>
            <a:r>
              <a:rPr lang="ar-SA" sz="3150" dirty="0">
                <a:solidFill>
                  <a:schemeClr val="accent5">
                    <a:lumMod val="75000"/>
                  </a:schemeClr>
                </a:solidFill>
                <a:latin typeface="Calibri" panose="020F0502020204030204" pitchFamily="34" charset="0"/>
                <a:cs typeface="+mj-cs"/>
              </a:rPr>
              <a:t>أو كميين</a:t>
            </a:r>
            <a:r>
              <a:rPr lang="ar-SA" sz="3150" dirty="0">
                <a:latin typeface="Calibri" panose="020F0502020204030204" pitchFamily="34" charset="0"/>
                <a:cs typeface="+mj-cs"/>
              </a:rPr>
              <a:t>، المتغيرين في المثال هما الأشهر وبيانات المبيعات.</a:t>
            </a:r>
          </a:p>
          <a:p>
            <a:pPr>
              <a:lnSpc>
                <a:spcPct val="150000"/>
              </a:lnSpc>
            </a:pPr>
            <a:endParaRPr lang="ar-SA" sz="3150" dirty="0">
              <a:latin typeface="Calibri" panose="020F0502020204030204" pitchFamily="34" charset="0"/>
              <a:cs typeface="+mj-cs"/>
            </a:endParaRPr>
          </a:p>
        </p:txBody>
      </p:sp>
    </p:spTree>
    <p:custDataLst>
      <p:tags r:id="rId1"/>
    </p:custDataLst>
    <p:extLst>
      <p:ext uri="{BB962C8B-B14F-4D97-AF65-F5344CB8AC3E}">
        <p14:creationId xmlns:p14="http://schemas.microsoft.com/office/powerpoint/2010/main" val="185554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iterate type="wd">
                                    <p:tmPct val="10000"/>
                                  </p:iterate>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iterate type="wd">
                                    <p:tmPct val="10000"/>
                                  </p:iterate>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1000"/>
                                        <p:tgtEl>
                                          <p:spTgt spid="6">
                                            <p:txEl>
                                              <p:pRg st="0" end="0"/>
                                            </p:txEl>
                                          </p:spTgt>
                                        </p:tgtEl>
                                      </p:cBhvr>
                                    </p:animEffect>
                                    <p:anim calcmode="lin" valueType="num">
                                      <p:cBhvr>
                                        <p:cTn id="15"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iterate type="wd">
                                    <p:tmPct val="10000"/>
                                  </p:iterate>
                                  <p:childTnLst>
                                    <p:set>
                                      <p:cBhvr>
                                        <p:cTn id="20" dur="1" fill="hold">
                                          <p:stCondLst>
                                            <p:cond delay="0"/>
                                          </p:stCondLst>
                                        </p:cTn>
                                        <p:tgtEl>
                                          <p:spTgt spid="9">
                                            <p:txEl>
                                              <p:pRg st="0" end="0"/>
                                            </p:txEl>
                                          </p:spTgt>
                                        </p:tgtEl>
                                        <p:attrNameLst>
                                          <p:attrName>style.visibility</p:attrName>
                                        </p:attrNameLst>
                                      </p:cBhvr>
                                      <p:to>
                                        <p:strVal val="visible"/>
                                      </p:to>
                                    </p:set>
                                    <p:animEffect transition="in" filter="fade">
                                      <p:cBhvr>
                                        <p:cTn id="21" dur="1000"/>
                                        <p:tgtEl>
                                          <p:spTgt spid="9">
                                            <p:txEl>
                                              <p:pRg st="0" end="0"/>
                                            </p:txEl>
                                          </p:spTgt>
                                        </p:tgtEl>
                                      </p:cBhvr>
                                    </p:animEffect>
                                    <p:anim calcmode="lin" valueType="num">
                                      <p:cBhvr>
                                        <p:cTn id="22"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24" fill="hold">
                            <p:stCondLst>
                              <p:cond delay="1700"/>
                            </p:stCondLst>
                            <p:childTnLst>
                              <p:par>
                                <p:cTn id="25" presetID="47" presetClass="entr" presetSubtype="0" fill="hold" grpId="0" nodeType="afterEffect">
                                  <p:stCondLst>
                                    <p:cond delay="0"/>
                                  </p:stCondLst>
                                  <p:iterate type="wd">
                                    <p:tmPct val="10000"/>
                                  </p:iterate>
                                  <p:childTnLst>
                                    <p:set>
                                      <p:cBhvr>
                                        <p:cTn id="26" dur="1" fill="hold">
                                          <p:stCondLst>
                                            <p:cond delay="0"/>
                                          </p:stCondLst>
                                        </p:cTn>
                                        <p:tgtEl>
                                          <p:spTgt spid="9">
                                            <p:txEl>
                                              <p:pRg st="1" end="1"/>
                                            </p:txEl>
                                          </p:spTgt>
                                        </p:tgtEl>
                                        <p:attrNameLst>
                                          <p:attrName>style.visibility</p:attrName>
                                        </p:attrNameLst>
                                      </p:cBhvr>
                                      <p:to>
                                        <p:strVal val="visible"/>
                                      </p:to>
                                    </p:set>
                                    <p:animEffect transition="in" filter="fade">
                                      <p:cBhvr>
                                        <p:cTn id="27" dur="1000"/>
                                        <p:tgtEl>
                                          <p:spTgt spid="9">
                                            <p:txEl>
                                              <p:pRg st="1" end="1"/>
                                            </p:txEl>
                                          </p:spTgt>
                                        </p:tgtEl>
                                      </p:cBhvr>
                                    </p:animEffect>
                                    <p:anim calcmode="lin" valueType="num">
                                      <p:cBhvr>
                                        <p:cTn id="28"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29"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6" grpId="0" uiExpand="1" build="p"/>
      <p:bldP spid="9"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مستطيل: زوايا مستديرة 6">
            <a:extLst>
              <a:ext uri="{FF2B5EF4-FFF2-40B4-BE49-F238E27FC236}">
                <a16:creationId xmlns:a16="http://schemas.microsoft.com/office/drawing/2014/main" id="{0CF87181-DA4F-F839-3406-871E9894793F}"/>
              </a:ext>
            </a:extLst>
          </p:cNvPr>
          <p:cNvSpPr/>
          <p:nvPr/>
        </p:nvSpPr>
        <p:spPr>
          <a:xfrm>
            <a:off x="4404360" y="3729103"/>
            <a:ext cx="7802879" cy="1427632"/>
          </a:xfrm>
          <a:prstGeom prst="roundRect">
            <a:avLst>
              <a:gd name="adj" fmla="val 0"/>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4400" b="1" dirty="0">
              <a:solidFill>
                <a:schemeClr val="bg1"/>
              </a:solidFill>
            </a:endParaRPr>
          </a:p>
        </p:txBody>
      </p:sp>
      <p:sp>
        <p:nvSpPr>
          <p:cNvPr id="4" name="مستطيل: زوايا مستديرة 3">
            <a:extLst>
              <a:ext uri="{FF2B5EF4-FFF2-40B4-BE49-F238E27FC236}">
                <a16:creationId xmlns:a16="http://schemas.microsoft.com/office/drawing/2014/main" id="{E1EC1B2A-6F5A-811A-A704-90AED6258D67}"/>
              </a:ext>
            </a:extLst>
          </p:cNvPr>
          <p:cNvSpPr/>
          <p:nvPr/>
        </p:nvSpPr>
        <p:spPr>
          <a:xfrm>
            <a:off x="1733227" y="492561"/>
            <a:ext cx="8725545" cy="913308"/>
          </a:xfrm>
          <a:prstGeom prst="roundRect">
            <a:avLst/>
          </a:prstGeom>
          <a:solidFill>
            <a:srgbClr val="F9A82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b="1" dirty="0">
                <a:solidFill>
                  <a:schemeClr val="bg1"/>
                </a:solidFill>
              </a:rPr>
              <a:t>الانحدار الخطي</a:t>
            </a:r>
          </a:p>
        </p:txBody>
      </p:sp>
      <p:sp>
        <p:nvSpPr>
          <p:cNvPr id="5" name="مستطيل 4">
            <a:extLst>
              <a:ext uri="{FF2B5EF4-FFF2-40B4-BE49-F238E27FC236}">
                <a16:creationId xmlns:a16="http://schemas.microsoft.com/office/drawing/2014/main" id="{AA0D9995-F856-5724-C045-332C3535E5AA}"/>
              </a:ext>
            </a:extLst>
          </p:cNvPr>
          <p:cNvSpPr/>
          <p:nvPr/>
        </p:nvSpPr>
        <p:spPr>
          <a:xfrm>
            <a:off x="-60960" y="1538950"/>
            <a:ext cx="12024360" cy="5072030"/>
          </a:xfrm>
          <a:prstGeom prst="rect">
            <a:avLst/>
          </a:prstGeom>
          <a:noFill/>
        </p:spPr>
        <p:txBody>
          <a:bodyPr wrap="square" lIns="68580" tIns="34290" rIns="68580" bIns="34290">
            <a:spAutoFit/>
          </a:bodyPr>
          <a:lstStyle/>
          <a:p>
            <a:pPr>
              <a:lnSpc>
                <a:spcPct val="150000"/>
              </a:lnSpc>
            </a:pPr>
            <a:r>
              <a:rPr lang="ar-SA" sz="3150" dirty="0">
                <a:latin typeface="Calibri" panose="020F0502020204030204" pitchFamily="34" charset="0"/>
                <a:cs typeface="+mj-cs"/>
              </a:rPr>
              <a:t>على الرغم من أن الانحدار الخطي هو الطريقة الأكثر استخدامًا إلا أنه يفتقر إلى العامل النوعي </a:t>
            </a:r>
            <a:r>
              <a:rPr lang="ar-SA" sz="3150" dirty="0">
                <a:solidFill>
                  <a:srgbClr val="F9A826"/>
                </a:solidFill>
                <a:latin typeface="Calibri" panose="020F0502020204030204" pitchFamily="34" charset="0"/>
                <a:cs typeface="+mj-cs"/>
              </a:rPr>
              <a:t>مثال</a:t>
            </a:r>
            <a:r>
              <a:rPr lang="ar-SA" sz="3150" dirty="0">
                <a:latin typeface="Calibri" panose="020F0502020204030204" pitchFamily="34" charset="0"/>
                <a:cs typeface="+mj-cs"/>
              </a:rPr>
              <a:t> :يمكن أن تكون بعض العوامل النوعية هي رأي المستهلكين وأحكامهم وعاداتهم الشرائية التي تؤثر عند الشراء.</a:t>
            </a:r>
          </a:p>
          <a:p>
            <a:pPr>
              <a:lnSpc>
                <a:spcPct val="150000"/>
              </a:lnSpc>
            </a:pPr>
            <a:r>
              <a:rPr lang="ar-SA" sz="3150" dirty="0">
                <a:solidFill>
                  <a:schemeClr val="bg1"/>
                </a:solidFill>
                <a:latin typeface="Calibri" panose="020F0502020204030204" pitchFamily="34" charset="0"/>
              </a:rPr>
              <a:t>عللي في الانحدار الخطي معظم التوقعات بعيدة بشكل</a:t>
            </a:r>
          </a:p>
          <a:p>
            <a:pPr>
              <a:lnSpc>
                <a:spcPct val="150000"/>
              </a:lnSpc>
            </a:pPr>
            <a:r>
              <a:rPr lang="ar-SA" sz="3150" dirty="0">
                <a:solidFill>
                  <a:schemeClr val="bg1"/>
                </a:solidFill>
                <a:latin typeface="Calibri" panose="020F0502020204030204" pitchFamily="34" charset="0"/>
              </a:rPr>
              <a:t> </a:t>
            </a:r>
            <a:r>
              <a:rPr lang="ar-SA" sz="3150" dirty="0" err="1">
                <a:solidFill>
                  <a:schemeClr val="bg1"/>
                </a:solidFill>
                <a:latin typeface="Calibri" panose="020F0502020204030204" pitchFamily="34" charset="0"/>
              </a:rPr>
              <a:t>كبيرعن</a:t>
            </a:r>
            <a:r>
              <a:rPr lang="ar-SA" sz="3150" dirty="0">
                <a:solidFill>
                  <a:schemeClr val="bg1"/>
                </a:solidFill>
                <a:latin typeface="Calibri" panose="020F0502020204030204" pitchFamily="34" charset="0"/>
              </a:rPr>
              <a:t> الواقع الحقيقي؟!</a:t>
            </a:r>
            <a:endParaRPr lang="ar-SA" sz="3150" dirty="0">
              <a:solidFill>
                <a:schemeClr val="bg1"/>
              </a:solidFill>
              <a:latin typeface="Calibri" panose="020F0502020204030204" pitchFamily="34" charset="0"/>
              <a:cs typeface="+mj-cs"/>
            </a:endParaRPr>
          </a:p>
          <a:p>
            <a:pPr>
              <a:lnSpc>
                <a:spcPct val="150000"/>
              </a:lnSpc>
            </a:pPr>
            <a:r>
              <a:rPr lang="ar-SA" sz="3150" dirty="0">
                <a:latin typeface="Calibri" panose="020F0502020204030204" pitchFamily="34" charset="0"/>
                <a:cs typeface="+mj-cs"/>
              </a:rPr>
              <a:t>بسبب نقص العوامل النوعية وهي حقيقة يمكن أن تؤثر </a:t>
            </a:r>
          </a:p>
          <a:p>
            <a:pPr>
              <a:lnSpc>
                <a:spcPct val="150000"/>
              </a:lnSpc>
            </a:pPr>
            <a:r>
              <a:rPr lang="ar-SA" sz="3150" dirty="0">
                <a:latin typeface="Calibri" panose="020F0502020204030204" pitchFamily="34" charset="0"/>
                <a:cs typeface="+mj-cs"/>
              </a:rPr>
              <a:t>بشكل سلبي على توقعات المبيعات.</a:t>
            </a:r>
          </a:p>
        </p:txBody>
      </p:sp>
      <p:pic>
        <p:nvPicPr>
          <p:cNvPr id="20482" name="Picture 2" descr="Linear Regression">
            <a:extLst>
              <a:ext uri="{FF2B5EF4-FFF2-40B4-BE49-F238E27FC236}">
                <a16:creationId xmlns:a16="http://schemas.microsoft.com/office/drawing/2014/main" id="{2D3A9DA9-01D7-C795-09DF-B080F6AF8D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 y="2932405"/>
            <a:ext cx="3931919" cy="389511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620616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iterate type="wd">
                                    <p:tmPct val="10000"/>
                                  </p:iterate>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iterate type="wd">
                                    <p:tmPct val="10000"/>
                                  </p:iterate>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par>
                          <p:cTn id="17" fill="hold">
                            <p:stCondLst>
                              <p:cond delay="1700"/>
                            </p:stCondLst>
                            <p:childTnLst>
                              <p:par>
                                <p:cTn id="18" presetID="47" presetClass="entr" presetSubtype="0" fill="hold" grpId="0" nodeType="afterEffect">
                                  <p:stCondLst>
                                    <p:cond delay="0"/>
                                  </p:stCondLst>
                                  <p:iterate type="wd">
                                    <p:tmPct val="10000"/>
                                  </p:iterate>
                                  <p:childTnLst>
                                    <p:set>
                                      <p:cBhvr>
                                        <p:cTn id="19" dur="1" fill="hold">
                                          <p:stCondLst>
                                            <p:cond delay="0"/>
                                          </p:stCondLst>
                                        </p:cTn>
                                        <p:tgtEl>
                                          <p:spTgt spid="5">
                                            <p:txEl>
                                              <p:pRg st="2" end="2"/>
                                            </p:txEl>
                                          </p:spTgt>
                                        </p:tgtEl>
                                        <p:attrNameLst>
                                          <p:attrName>style.visibility</p:attrName>
                                        </p:attrNameLst>
                                      </p:cBhvr>
                                      <p:to>
                                        <p:strVal val="visible"/>
                                      </p:to>
                                    </p:set>
                                    <p:animEffect transition="in" filter="fade">
                                      <p:cBhvr>
                                        <p:cTn id="20" dur="1000"/>
                                        <p:tgtEl>
                                          <p:spTgt spid="5">
                                            <p:txEl>
                                              <p:pRg st="2" end="2"/>
                                            </p:txEl>
                                          </p:spTgt>
                                        </p:tgtEl>
                                      </p:cBhvr>
                                    </p:animEffect>
                                    <p:anim calcmode="lin" valueType="num">
                                      <p:cBhvr>
                                        <p:cTn id="21"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grpId="0" nodeType="clickEffect">
                                  <p:stCondLst>
                                    <p:cond delay="0"/>
                                  </p:stCondLst>
                                  <p:iterate type="wd">
                                    <p:tmPct val="10000"/>
                                  </p:iterate>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1000"/>
                                        <p:tgtEl>
                                          <p:spTgt spid="5">
                                            <p:txEl>
                                              <p:pRg st="3" end="3"/>
                                            </p:txEl>
                                          </p:spTgt>
                                        </p:tgtEl>
                                      </p:cBhvr>
                                    </p:animEffect>
                                    <p:anim calcmode="lin" valueType="num">
                                      <p:cBhvr>
                                        <p:cTn id="28"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par>
                          <p:cTn id="30" fill="hold">
                            <p:stCondLst>
                              <p:cond delay="1800"/>
                            </p:stCondLst>
                            <p:childTnLst>
                              <p:par>
                                <p:cTn id="31" presetID="47" presetClass="entr" presetSubtype="0" fill="hold" grpId="0" nodeType="afterEffect">
                                  <p:stCondLst>
                                    <p:cond delay="0"/>
                                  </p:stCondLst>
                                  <p:iterate type="wd">
                                    <p:tmPct val="10000"/>
                                  </p:iterate>
                                  <p:childTnLst>
                                    <p:set>
                                      <p:cBhvr>
                                        <p:cTn id="32" dur="1" fill="hold">
                                          <p:stCondLst>
                                            <p:cond delay="0"/>
                                          </p:stCondLst>
                                        </p:cTn>
                                        <p:tgtEl>
                                          <p:spTgt spid="5">
                                            <p:txEl>
                                              <p:pRg st="4" end="4"/>
                                            </p:txEl>
                                          </p:spTgt>
                                        </p:tgtEl>
                                        <p:attrNameLst>
                                          <p:attrName>style.visibility</p:attrName>
                                        </p:attrNameLst>
                                      </p:cBhvr>
                                      <p:to>
                                        <p:strVal val="visible"/>
                                      </p:to>
                                    </p:set>
                                    <p:animEffect transition="in" filter="fade">
                                      <p:cBhvr>
                                        <p:cTn id="33" dur="1000"/>
                                        <p:tgtEl>
                                          <p:spTgt spid="5">
                                            <p:txEl>
                                              <p:pRg st="4" end="4"/>
                                            </p:txEl>
                                          </p:spTgt>
                                        </p:tgtEl>
                                      </p:cBhvr>
                                    </p:animEffect>
                                    <p:anim calcmode="lin" valueType="num">
                                      <p:cBhvr>
                                        <p:cTn id="34"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descr="صورة تحتوي على نص, رسوم المتجهات&#10;&#10;تم إنشاء الوصف تلقائياً">
            <a:extLst>
              <a:ext uri="{FF2B5EF4-FFF2-40B4-BE49-F238E27FC236}">
                <a16:creationId xmlns:a16="http://schemas.microsoft.com/office/drawing/2014/main" id="{A58E1F79-2C02-FFF9-24D4-22B1AFE1D2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1447" y="1715877"/>
            <a:ext cx="5852933" cy="5534096"/>
          </a:xfrm>
          <a:prstGeom prst="rect">
            <a:avLst/>
          </a:prstGeom>
        </p:spPr>
      </p:pic>
      <p:sp>
        <p:nvSpPr>
          <p:cNvPr id="5" name="مستطيل 4">
            <a:extLst>
              <a:ext uri="{FF2B5EF4-FFF2-40B4-BE49-F238E27FC236}">
                <a16:creationId xmlns:a16="http://schemas.microsoft.com/office/drawing/2014/main" id="{2A102318-02CA-3C6E-C2BA-948ED13154A8}"/>
              </a:ext>
            </a:extLst>
          </p:cNvPr>
          <p:cNvSpPr/>
          <p:nvPr/>
        </p:nvSpPr>
        <p:spPr>
          <a:xfrm>
            <a:off x="-51620" y="0"/>
            <a:ext cx="12295239" cy="1104911"/>
          </a:xfrm>
          <a:prstGeom prst="rect">
            <a:avLst/>
          </a:prstGeom>
          <a:solidFill>
            <a:srgbClr val="F9A826"/>
          </a:solidFill>
          <a:ln>
            <a:solidFill>
              <a:srgbClr val="F9A82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6" name="شكل بيضاوي 5">
            <a:extLst>
              <a:ext uri="{FF2B5EF4-FFF2-40B4-BE49-F238E27FC236}">
                <a16:creationId xmlns:a16="http://schemas.microsoft.com/office/drawing/2014/main" id="{7C526C28-6C5F-DAA6-A405-AFA51BC43D2A}"/>
              </a:ext>
            </a:extLst>
          </p:cNvPr>
          <p:cNvSpPr/>
          <p:nvPr/>
        </p:nvSpPr>
        <p:spPr>
          <a:xfrm>
            <a:off x="306704" y="258054"/>
            <a:ext cx="469732" cy="4697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7" name="شكل بيضاوي 6">
            <a:extLst>
              <a:ext uri="{FF2B5EF4-FFF2-40B4-BE49-F238E27FC236}">
                <a16:creationId xmlns:a16="http://schemas.microsoft.com/office/drawing/2014/main" id="{136D52D0-271F-22D2-4B30-5170D98A31EB}"/>
              </a:ext>
            </a:extLst>
          </p:cNvPr>
          <p:cNvSpPr/>
          <p:nvPr/>
        </p:nvSpPr>
        <p:spPr>
          <a:xfrm>
            <a:off x="941579" y="258054"/>
            <a:ext cx="469732" cy="4697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8" name="شكل بيضاوي 7">
            <a:extLst>
              <a:ext uri="{FF2B5EF4-FFF2-40B4-BE49-F238E27FC236}">
                <a16:creationId xmlns:a16="http://schemas.microsoft.com/office/drawing/2014/main" id="{ADFB3D88-31D6-A160-7FFF-593698E56E77}"/>
              </a:ext>
            </a:extLst>
          </p:cNvPr>
          <p:cNvSpPr/>
          <p:nvPr/>
        </p:nvSpPr>
        <p:spPr>
          <a:xfrm>
            <a:off x="1532129" y="258054"/>
            <a:ext cx="469732" cy="4697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9" name="عنوان 1">
            <a:extLst>
              <a:ext uri="{FF2B5EF4-FFF2-40B4-BE49-F238E27FC236}">
                <a16:creationId xmlns:a16="http://schemas.microsoft.com/office/drawing/2014/main" id="{4BFCE8C3-DC70-B9FE-C734-E6A85E14AA7F}"/>
              </a:ext>
            </a:extLst>
          </p:cNvPr>
          <p:cNvSpPr txBox="1">
            <a:spLocks/>
          </p:cNvSpPr>
          <p:nvPr/>
        </p:nvSpPr>
        <p:spPr>
          <a:xfrm>
            <a:off x="1223400" y="-87396"/>
            <a:ext cx="10661896" cy="1325563"/>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ar-SA" b="1" dirty="0">
                <a:solidFill>
                  <a:schemeClr val="bg1"/>
                </a:solidFill>
              </a:rPr>
              <a:t>تقويم ختامي</a:t>
            </a:r>
          </a:p>
        </p:txBody>
      </p:sp>
      <p:sp>
        <p:nvSpPr>
          <p:cNvPr id="10" name="عنوان 1">
            <a:extLst>
              <a:ext uri="{FF2B5EF4-FFF2-40B4-BE49-F238E27FC236}">
                <a16:creationId xmlns:a16="http://schemas.microsoft.com/office/drawing/2014/main" id="{1D510369-9396-6601-EAE1-82793DAAE4DA}"/>
              </a:ext>
            </a:extLst>
          </p:cNvPr>
          <p:cNvSpPr txBox="1">
            <a:spLocks/>
          </p:cNvSpPr>
          <p:nvPr/>
        </p:nvSpPr>
        <p:spPr>
          <a:xfrm>
            <a:off x="2183566" y="1804270"/>
            <a:ext cx="11449049" cy="2997200"/>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ar-SA" sz="3600" b="1" dirty="0">
                <a:solidFill>
                  <a:srgbClr val="F9A826"/>
                </a:solidFill>
                <a:latin typeface="Calibri" panose="020F0502020204030204" pitchFamily="34" charset="0"/>
              </a:rPr>
              <a:t>عللي الانحدار الخطي هو الأكثر استخدامًا</a:t>
            </a:r>
          </a:p>
          <a:p>
            <a:pPr algn="ctr">
              <a:lnSpc>
                <a:spcPct val="150000"/>
              </a:lnSpc>
            </a:pPr>
            <a:r>
              <a:rPr lang="ar-SA" sz="3600" b="1" dirty="0">
                <a:solidFill>
                  <a:srgbClr val="F9A826"/>
                </a:solidFill>
                <a:latin typeface="Calibri" panose="020F0502020204030204" pitchFamily="34" charset="0"/>
              </a:rPr>
              <a:t>في تحليل التنبؤ؟!</a:t>
            </a:r>
          </a:p>
        </p:txBody>
      </p:sp>
      <p:sp>
        <p:nvSpPr>
          <p:cNvPr id="25" name="مربع نص 24">
            <a:extLst>
              <a:ext uri="{FF2B5EF4-FFF2-40B4-BE49-F238E27FC236}">
                <a16:creationId xmlns:a16="http://schemas.microsoft.com/office/drawing/2014/main" id="{C19E2BC4-E1DF-D531-F1A7-AC1066E0910F}"/>
              </a:ext>
            </a:extLst>
          </p:cNvPr>
          <p:cNvSpPr txBox="1"/>
          <p:nvPr/>
        </p:nvSpPr>
        <p:spPr>
          <a:xfrm>
            <a:off x="4057363" y="4183377"/>
            <a:ext cx="7701454" cy="1480662"/>
          </a:xfrm>
          <a:prstGeom prst="rect">
            <a:avLst/>
          </a:prstGeom>
          <a:noFill/>
        </p:spPr>
        <p:txBody>
          <a:bodyPr wrap="square">
            <a:spAutoFit/>
          </a:bodyPr>
          <a:lstStyle/>
          <a:p>
            <a:pPr algn="ctr">
              <a:lnSpc>
                <a:spcPct val="150000"/>
              </a:lnSpc>
            </a:pPr>
            <a:r>
              <a:rPr lang="ar-SA" sz="3200" dirty="0">
                <a:solidFill>
                  <a:schemeClr val="accent5">
                    <a:lumMod val="75000"/>
                  </a:schemeClr>
                </a:solidFill>
                <a:latin typeface="Calibri" panose="020F0502020204030204" pitchFamily="34" charset="0"/>
                <a:cs typeface="+mj-cs"/>
              </a:rPr>
              <a:t>لأنه يسمح بتلخيص ودراسة العلاقات بين متغيرين نوعيين</a:t>
            </a:r>
          </a:p>
          <a:p>
            <a:pPr algn="ctr">
              <a:lnSpc>
                <a:spcPct val="150000"/>
              </a:lnSpc>
            </a:pPr>
            <a:r>
              <a:rPr lang="en-US" sz="3200" dirty="0">
                <a:solidFill>
                  <a:schemeClr val="accent5">
                    <a:lumMod val="75000"/>
                  </a:schemeClr>
                </a:solidFill>
                <a:latin typeface="Calibri" panose="020F0502020204030204" pitchFamily="34" charset="0"/>
                <a:cs typeface="+mj-cs"/>
              </a:rPr>
              <a:t> </a:t>
            </a:r>
            <a:r>
              <a:rPr lang="ar-SA" sz="3200" dirty="0">
                <a:solidFill>
                  <a:schemeClr val="accent5">
                    <a:lumMod val="75000"/>
                  </a:schemeClr>
                </a:solidFill>
                <a:latin typeface="Calibri" panose="020F0502020204030204" pitchFamily="34" charset="0"/>
                <a:cs typeface="+mj-cs"/>
              </a:rPr>
              <a:t>أو كميين</a:t>
            </a:r>
            <a:endParaRPr lang="ar-SA" sz="3200" dirty="0"/>
          </a:p>
        </p:txBody>
      </p:sp>
    </p:spTree>
    <p:custDataLst>
      <p:tags r:id="rId1"/>
    </p:custDataLst>
    <p:extLst>
      <p:ext uri="{BB962C8B-B14F-4D97-AF65-F5344CB8AC3E}">
        <p14:creationId xmlns:p14="http://schemas.microsoft.com/office/powerpoint/2010/main" val="4126874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7" presetClass="entr" presetSubtype="0" fill="hold" grpId="0" nodeType="after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1000"/>
                                        <p:tgtEl>
                                          <p:spTgt spid="10">
                                            <p:txEl>
                                              <p:pRg st="0" end="0"/>
                                            </p:txEl>
                                          </p:spTgt>
                                        </p:tgtEl>
                                      </p:cBhvr>
                                    </p:animEffect>
                                    <p:anim calcmode="lin" valueType="num">
                                      <p:cBhvr>
                                        <p:cTn id="13"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7" presetClass="entr" presetSubtype="0" fill="hold" grpId="0" nodeType="afterEffect">
                                  <p:stCondLst>
                                    <p:cond delay="0"/>
                                  </p:stCondLst>
                                  <p:childTnLst>
                                    <p:set>
                                      <p:cBhvr>
                                        <p:cTn id="17" dur="1" fill="hold">
                                          <p:stCondLst>
                                            <p:cond delay="0"/>
                                          </p:stCondLst>
                                        </p:cTn>
                                        <p:tgtEl>
                                          <p:spTgt spid="10">
                                            <p:txEl>
                                              <p:pRg st="1" end="1"/>
                                            </p:txEl>
                                          </p:spTgt>
                                        </p:tgtEl>
                                        <p:attrNameLst>
                                          <p:attrName>style.visibility</p:attrName>
                                        </p:attrNameLst>
                                      </p:cBhvr>
                                      <p:to>
                                        <p:strVal val="visible"/>
                                      </p:to>
                                    </p:set>
                                    <p:animEffect transition="in" filter="fade">
                                      <p:cBhvr>
                                        <p:cTn id="18" dur="1000"/>
                                        <p:tgtEl>
                                          <p:spTgt spid="10">
                                            <p:txEl>
                                              <p:pRg st="1" end="1"/>
                                            </p:txEl>
                                          </p:spTgt>
                                        </p:tgtEl>
                                      </p:cBhvr>
                                    </p:animEffect>
                                    <p:anim calcmode="lin" valueType="num">
                                      <p:cBhvr>
                                        <p:cTn id="19"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grpId="0" nodeType="clickEffect">
                                  <p:stCondLst>
                                    <p:cond delay="0"/>
                                  </p:stCondLst>
                                  <p:childTnLst>
                                    <p:set>
                                      <p:cBhvr>
                                        <p:cTn id="24" dur="1" fill="hold">
                                          <p:stCondLst>
                                            <p:cond delay="0"/>
                                          </p:stCondLst>
                                        </p:cTn>
                                        <p:tgtEl>
                                          <p:spTgt spid="25">
                                            <p:txEl>
                                              <p:pRg st="0" end="0"/>
                                            </p:txEl>
                                          </p:spTgt>
                                        </p:tgtEl>
                                        <p:attrNameLst>
                                          <p:attrName>style.visibility</p:attrName>
                                        </p:attrNameLst>
                                      </p:cBhvr>
                                      <p:to>
                                        <p:strVal val="visible"/>
                                      </p:to>
                                    </p:set>
                                    <p:animEffect transition="in" filter="fade">
                                      <p:cBhvr>
                                        <p:cTn id="25" dur="1000"/>
                                        <p:tgtEl>
                                          <p:spTgt spid="25">
                                            <p:txEl>
                                              <p:pRg st="0" end="0"/>
                                            </p:txEl>
                                          </p:spTgt>
                                        </p:tgtEl>
                                      </p:cBhvr>
                                    </p:animEffect>
                                    <p:anim calcmode="lin" valueType="num">
                                      <p:cBhvr>
                                        <p:cTn id="26" dur="10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25">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7" presetClass="entr" presetSubtype="0" fill="hold" grpId="0" nodeType="afterEffect">
                                  <p:stCondLst>
                                    <p:cond delay="0"/>
                                  </p:stCondLst>
                                  <p:childTnLst>
                                    <p:set>
                                      <p:cBhvr>
                                        <p:cTn id="30" dur="1" fill="hold">
                                          <p:stCondLst>
                                            <p:cond delay="0"/>
                                          </p:stCondLst>
                                        </p:cTn>
                                        <p:tgtEl>
                                          <p:spTgt spid="25">
                                            <p:txEl>
                                              <p:pRg st="1" end="1"/>
                                            </p:txEl>
                                          </p:spTgt>
                                        </p:tgtEl>
                                        <p:attrNameLst>
                                          <p:attrName>style.visibility</p:attrName>
                                        </p:attrNameLst>
                                      </p:cBhvr>
                                      <p:to>
                                        <p:strVal val="visible"/>
                                      </p:to>
                                    </p:set>
                                    <p:animEffect transition="in" filter="fade">
                                      <p:cBhvr>
                                        <p:cTn id="31" dur="1000"/>
                                        <p:tgtEl>
                                          <p:spTgt spid="25">
                                            <p:txEl>
                                              <p:pRg st="1" end="1"/>
                                            </p:txEl>
                                          </p:spTgt>
                                        </p:tgtEl>
                                      </p:cBhvr>
                                    </p:animEffect>
                                    <p:anim calcmode="lin" valueType="num">
                                      <p:cBhvr>
                                        <p:cTn id="32" dur="1000" fill="hold"/>
                                        <p:tgtEl>
                                          <p:spTgt spid="25">
                                            <p:txEl>
                                              <p:pRg st="1" end="1"/>
                                            </p:txEl>
                                          </p:spTgt>
                                        </p:tgtEl>
                                        <p:attrNameLst>
                                          <p:attrName>ppt_x</p:attrName>
                                        </p:attrNameLst>
                                      </p:cBhvr>
                                      <p:tavLst>
                                        <p:tav tm="0">
                                          <p:val>
                                            <p:strVal val="#ppt_x"/>
                                          </p:val>
                                        </p:tav>
                                        <p:tav tm="100000">
                                          <p:val>
                                            <p:strVal val="#ppt_x"/>
                                          </p:val>
                                        </p:tav>
                                      </p:tavLst>
                                    </p:anim>
                                    <p:anim calcmode="lin" valueType="num">
                                      <p:cBhvr>
                                        <p:cTn id="33" dur="1000" fill="hold"/>
                                        <p:tgtEl>
                                          <p:spTgt spid="2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build="p"/>
      <p:bldP spid="25"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descr="صورة تحتوي على نص, رسوم المتجهات&#10;&#10;تم إنشاء الوصف تلقائياً">
            <a:extLst>
              <a:ext uri="{FF2B5EF4-FFF2-40B4-BE49-F238E27FC236}">
                <a16:creationId xmlns:a16="http://schemas.microsoft.com/office/drawing/2014/main" id="{D0143154-5714-086B-4FE7-40DDFF71C7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1447" y="1715877"/>
            <a:ext cx="5852933" cy="5534096"/>
          </a:xfrm>
          <a:prstGeom prst="rect">
            <a:avLst/>
          </a:prstGeom>
        </p:spPr>
      </p:pic>
      <p:sp>
        <p:nvSpPr>
          <p:cNvPr id="5" name="مستطيل 4">
            <a:extLst>
              <a:ext uri="{FF2B5EF4-FFF2-40B4-BE49-F238E27FC236}">
                <a16:creationId xmlns:a16="http://schemas.microsoft.com/office/drawing/2014/main" id="{4543A0C7-66CD-D9BF-6220-AA3631F86736}"/>
              </a:ext>
            </a:extLst>
          </p:cNvPr>
          <p:cNvSpPr/>
          <p:nvPr/>
        </p:nvSpPr>
        <p:spPr>
          <a:xfrm>
            <a:off x="-51620" y="0"/>
            <a:ext cx="12295239" cy="1104911"/>
          </a:xfrm>
          <a:prstGeom prst="rect">
            <a:avLst/>
          </a:prstGeom>
          <a:solidFill>
            <a:srgbClr val="F9A826"/>
          </a:solidFill>
          <a:ln>
            <a:solidFill>
              <a:srgbClr val="F9A82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6" name="شكل بيضاوي 5">
            <a:extLst>
              <a:ext uri="{FF2B5EF4-FFF2-40B4-BE49-F238E27FC236}">
                <a16:creationId xmlns:a16="http://schemas.microsoft.com/office/drawing/2014/main" id="{F8990DB6-A124-0CD9-9FF1-4FD4B409C68A}"/>
              </a:ext>
            </a:extLst>
          </p:cNvPr>
          <p:cNvSpPr/>
          <p:nvPr/>
        </p:nvSpPr>
        <p:spPr>
          <a:xfrm>
            <a:off x="306704" y="258054"/>
            <a:ext cx="469732" cy="4697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7" name="شكل بيضاوي 6">
            <a:extLst>
              <a:ext uri="{FF2B5EF4-FFF2-40B4-BE49-F238E27FC236}">
                <a16:creationId xmlns:a16="http://schemas.microsoft.com/office/drawing/2014/main" id="{F56E7DC1-DE93-6901-AB5C-AD13C354046D}"/>
              </a:ext>
            </a:extLst>
          </p:cNvPr>
          <p:cNvSpPr/>
          <p:nvPr/>
        </p:nvSpPr>
        <p:spPr>
          <a:xfrm>
            <a:off x="941579" y="258054"/>
            <a:ext cx="469732" cy="4697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8" name="شكل بيضاوي 7">
            <a:extLst>
              <a:ext uri="{FF2B5EF4-FFF2-40B4-BE49-F238E27FC236}">
                <a16:creationId xmlns:a16="http://schemas.microsoft.com/office/drawing/2014/main" id="{B9D4AC53-E18B-C0CB-ED3B-6AAB053AD59E}"/>
              </a:ext>
            </a:extLst>
          </p:cNvPr>
          <p:cNvSpPr/>
          <p:nvPr/>
        </p:nvSpPr>
        <p:spPr>
          <a:xfrm>
            <a:off x="1532129" y="258054"/>
            <a:ext cx="469732" cy="4697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9" name="عنوان 1">
            <a:extLst>
              <a:ext uri="{FF2B5EF4-FFF2-40B4-BE49-F238E27FC236}">
                <a16:creationId xmlns:a16="http://schemas.microsoft.com/office/drawing/2014/main" id="{94D7A6E3-CB23-D2BD-1BFC-76BAB18AC28E}"/>
              </a:ext>
            </a:extLst>
          </p:cNvPr>
          <p:cNvSpPr txBox="1">
            <a:spLocks/>
          </p:cNvSpPr>
          <p:nvPr/>
        </p:nvSpPr>
        <p:spPr>
          <a:xfrm>
            <a:off x="1223400" y="-87396"/>
            <a:ext cx="10661896" cy="1325563"/>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ar-SA" b="1" dirty="0">
                <a:solidFill>
                  <a:schemeClr val="bg1"/>
                </a:solidFill>
              </a:rPr>
              <a:t>تقويم ختامي</a:t>
            </a:r>
          </a:p>
        </p:txBody>
      </p:sp>
      <p:sp>
        <p:nvSpPr>
          <p:cNvPr id="10" name="عنوان 1">
            <a:extLst>
              <a:ext uri="{FF2B5EF4-FFF2-40B4-BE49-F238E27FC236}">
                <a16:creationId xmlns:a16="http://schemas.microsoft.com/office/drawing/2014/main" id="{598AC129-FF1E-36E9-3ADC-97FB6B84CF5A}"/>
              </a:ext>
            </a:extLst>
          </p:cNvPr>
          <p:cNvSpPr txBox="1">
            <a:spLocks/>
          </p:cNvSpPr>
          <p:nvPr/>
        </p:nvSpPr>
        <p:spPr>
          <a:xfrm>
            <a:off x="511391" y="691953"/>
            <a:ext cx="11449049" cy="2997200"/>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ar-SA" sz="3600" b="1" dirty="0"/>
              <a:t>اختاري الإجابة الصحيحة فيما يلي </a:t>
            </a:r>
          </a:p>
          <a:p>
            <a:pPr>
              <a:lnSpc>
                <a:spcPct val="150000"/>
              </a:lnSpc>
            </a:pPr>
            <a:r>
              <a:rPr lang="ar-SA" sz="3600" dirty="0">
                <a:solidFill>
                  <a:srgbClr val="F9A826"/>
                </a:solidFill>
                <a:latin typeface="Calibri" panose="020F0502020204030204" pitchFamily="34" charset="0"/>
              </a:rPr>
              <a:t>نطاق من القيم المقدرة لمعامل غير معروف هو ....</a:t>
            </a:r>
            <a:endParaRPr lang="ar-SA" sz="3600" b="1" dirty="0">
              <a:solidFill>
                <a:srgbClr val="F9A826"/>
              </a:solidFill>
            </a:endParaRPr>
          </a:p>
        </p:txBody>
      </p:sp>
      <p:grpSp>
        <p:nvGrpSpPr>
          <p:cNvPr id="11" name="مجموعة 10">
            <a:extLst>
              <a:ext uri="{FF2B5EF4-FFF2-40B4-BE49-F238E27FC236}">
                <a16:creationId xmlns:a16="http://schemas.microsoft.com/office/drawing/2014/main" id="{44898B9B-7158-6627-AB5A-5F145847D8CE}"/>
              </a:ext>
            </a:extLst>
          </p:cNvPr>
          <p:cNvGrpSpPr/>
          <p:nvPr/>
        </p:nvGrpSpPr>
        <p:grpSpPr>
          <a:xfrm>
            <a:off x="9485371" y="3459545"/>
            <a:ext cx="2758248" cy="2758248"/>
            <a:chOff x="9485371" y="3429000"/>
            <a:chExt cx="2758248" cy="2758248"/>
          </a:xfrm>
        </p:grpSpPr>
        <p:pic>
          <p:nvPicPr>
            <p:cNvPr id="12" name="صورة 11">
              <a:extLst>
                <a:ext uri="{FF2B5EF4-FFF2-40B4-BE49-F238E27FC236}">
                  <a16:creationId xmlns:a16="http://schemas.microsoft.com/office/drawing/2014/main" id="{9C87AE6A-92FB-EE6D-1CD2-5B56C1CEF5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85371" y="3429000"/>
              <a:ext cx="2758248" cy="2758248"/>
            </a:xfrm>
            <a:prstGeom prst="rect">
              <a:avLst/>
            </a:prstGeom>
          </p:spPr>
        </p:pic>
        <p:sp>
          <p:nvSpPr>
            <p:cNvPr id="13" name="مستطيل 12">
              <a:extLst>
                <a:ext uri="{FF2B5EF4-FFF2-40B4-BE49-F238E27FC236}">
                  <a16:creationId xmlns:a16="http://schemas.microsoft.com/office/drawing/2014/main" id="{B9B502D4-5B50-B511-A717-CE404BDF96AB}"/>
                </a:ext>
              </a:extLst>
            </p:cNvPr>
            <p:cNvSpPr/>
            <p:nvPr/>
          </p:nvSpPr>
          <p:spPr>
            <a:xfrm>
              <a:off x="9932277" y="3960543"/>
              <a:ext cx="1765738" cy="2018102"/>
            </a:xfrm>
            <a:prstGeom prst="rect">
              <a:avLst/>
            </a:prstGeom>
            <a:solidFill>
              <a:srgbClr val="EDEFF1"/>
            </a:solidFill>
            <a:ln>
              <a:solidFill>
                <a:srgbClr val="EDEFF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grpSp>
        <p:nvGrpSpPr>
          <p:cNvPr id="14" name="مجموعة 13">
            <a:extLst>
              <a:ext uri="{FF2B5EF4-FFF2-40B4-BE49-F238E27FC236}">
                <a16:creationId xmlns:a16="http://schemas.microsoft.com/office/drawing/2014/main" id="{DF1DF9A4-D893-ACAF-7532-83154386ECEB}"/>
              </a:ext>
            </a:extLst>
          </p:cNvPr>
          <p:cNvGrpSpPr/>
          <p:nvPr/>
        </p:nvGrpSpPr>
        <p:grpSpPr>
          <a:xfrm>
            <a:off x="3884205" y="3459545"/>
            <a:ext cx="2758248" cy="2758248"/>
            <a:chOff x="3884205" y="3429000"/>
            <a:chExt cx="2758248" cy="2758248"/>
          </a:xfrm>
        </p:grpSpPr>
        <p:pic>
          <p:nvPicPr>
            <p:cNvPr id="15" name="صورة 14">
              <a:extLst>
                <a:ext uri="{FF2B5EF4-FFF2-40B4-BE49-F238E27FC236}">
                  <a16:creationId xmlns:a16="http://schemas.microsoft.com/office/drawing/2014/main" id="{5960E3D8-887D-7970-FB99-8B27638D59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4205" y="3429000"/>
              <a:ext cx="2758248" cy="2758248"/>
            </a:xfrm>
            <a:prstGeom prst="rect">
              <a:avLst/>
            </a:prstGeom>
          </p:spPr>
        </p:pic>
        <p:sp>
          <p:nvSpPr>
            <p:cNvPr id="16" name="مستطيل 15">
              <a:extLst>
                <a:ext uri="{FF2B5EF4-FFF2-40B4-BE49-F238E27FC236}">
                  <a16:creationId xmlns:a16="http://schemas.microsoft.com/office/drawing/2014/main" id="{8F0E1AE9-F3BE-EF34-D127-7C7F66495376}"/>
                </a:ext>
              </a:extLst>
            </p:cNvPr>
            <p:cNvSpPr/>
            <p:nvPr/>
          </p:nvSpPr>
          <p:spPr>
            <a:xfrm>
              <a:off x="4348655" y="3960543"/>
              <a:ext cx="1765738" cy="2102090"/>
            </a:xfrm>
            <a:prstGeom prst="rect">
              <a:avLst/>
            </a:prstGeom>
            <a:solidFill>
              <a:srgbClr val="EDEFF1"/>
            </a:solidFill>
            <a:ln>
              <a:solidFill>
                <a:srgbClr val="EDEFF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grpSp>
        <p:nvGrpSpPr>
          <p:cNvPr id="17" name="مجموعة 16">
            <a:extLst>
              <a:ext uri="{FF2B5EF4-FFF2-40B4-BE49-F238E27FC236}">
                <a16:creationId xmlns:a16="http://schemas.microsoft.com/office/drawing/2014/main" id="{C259DA3C-F06C-8853-F192-4CE4BEEE8C67}"/>
              </a:ext>
            </a:extLst>
          </p:cNvPr>
          <p:cNvGrpSpPr/>
          <p:nvPr/>
        </p:nvGrpSpPr>
        <p:grpSpPr>
          <a:xfrm>
            <a:off x="6653822" y="3459545"/>
            <a:ext cx="2758248" cy="2758248"/>
            <a:chOff x="6653822" y="3429000"/>
            <a:chExt cx="2758248" cy="2758248"/>
          </a:xfrm>
        </p:grpSpPr>
        <p:pic>
          <p:nvPicPr>
            <p:cNvPr id="18" name="صورة 17">
              <a:extLst>
                <a:ext uri="{FF2B5EF4-FFF2-40B4-BE49-F238E27FC236}">
                  <a16:creationId xmlns:a16="http://schemas.microsoft.com/office/drawing/2014/main" id="{21FFC5AC-2A3E-F97E-567B-5BFE7D2D6A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3822" y="3429000"/>
              <a:ext cx="2758248" cy="2758248"/>
            </a:xfrm>
            <a:prstGeom prst="rect">
              <a:avLst/>
            </a:prstGeom>
          </p:spPr>
        </p:pic>
        <p:sp>
          <p:nvSpPr>
            <p:cNvPr id="19" name="مستطيل 18">
              <a:extLst>
                <a:ext uri="{FF2B5EF4-FFF2-40B4-BE49-F238E27FC236}">
                  <a16:creationId xmlns:a16="http://schemas.microsoft.com/office/drawing/2014/main" id="{E8E68AF3-754F-96E3-52AF-09AA9ACEE868}"/>
                </a:ext>
              </a:extLst>
            </p:cNvPr>
            <p:cNvSpPr/>
            <p:nvPr/>
          </p:nvSpPr>
          <p:spPr>
            <a:xfrm>
              <a:off x="7126212" y="3960543"/>
              <a:ext cx="1765738" cy="2102090"/>
            </a:xfrm>
            <a:prstGeom prst="rect">
              <a:avLst/>
            </a:prstGeom>
            <a:solidFill>
              <a:srgbClr val="EDEFF1"/>
            </a:solidFill>
            <a:ln>
              <a:solidFill>
                <a:srgbClr val="EDEFF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sp>
        <p:nvSpPr>
          <p:cNvPr id="20" name="عنوان 1">
            <a:extLst>
              <a:ext uri="{FF2B5EF4-FFF2-40B4-BE49-F238E27FC236}">
                <a16:creationId xmlns:a16="http://schemas.microsoft.com/office/drawing/2014/main" id="{D57D1858-FF67-9972-98FA-2F07E6830CEA}"/>
              </a:ext>
            </a:extLst>
          </p:cNvPr>
          <p:cNvSpPr txBox="1">
            <a:spLocks/>
          </p:cNvSpPr>
          <p:nvPr/>
        </p:nvSpPr>
        <p:spPr>
          <a:xfrm>
            <a:off x="5373414" y="3413126"/>
            <a:ext cx="5385382" cy="2997200"/>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ar-SA" sz="3200" b="1" dirty="0"/>
              <a:t>المخطط</a:t>
            </a:r>
          </a:p>
          <a:p>
            <a:pPr algn="ctr">
              <a:lnSpc>
                <a:spcPct val="150000"/>
              </a:lnSpc>
            </a:pPr>
            <a:r>
              <a:rPr lang="ar-SA" sz="3200" b="1" dirty="0"/>
              <a:t>الخطي</a:t>
            </a:r>
            <a:endParaRPr lang="ar-SA" sz="3200" dirty="0"/>
          </a:p>
        </p:txBody>
      </p:sp>
      <p:sp>
        <p:nvSpPr>
          <p:cNvPr id="21" name="عنوان 1">
            <a:extLst>
              <a:ext uri="{FF2B5EF4-FFF2-40B4-BE49-F238E27FC236}">
                <a16:creationId xmlns:a16="http://schemas.microsoft.com/office/drawing/2014/main" id="{1ADB3E9E-B82E-AD90-1846-66560DDA1DD5}"/>
              </a:ext>
            </a:extLst>
          </p:cNvPr>
          <p:cNvSpPr txBox="1">
            <a:spLocks/>
          </p:cNvSpPr>
          <p:nvPr/>
        </p:nvSpPr>
        <p:spPr>
          <a:xfrm>
            <a:off x="2565802" y="3419891"/>
            <a:ext cx="5385382" cy="2997200"/>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ar-SA" sz="3200" b="1" dirty="0"/>
              <a:t>فـاصـل</a:t>
            </a:r>
          </a:p>
          <a:p>
            <a:pPr algn="ctr">
              <a:lnSpc>
                <a:spcPct val="150000"/>
              </a:lnSpc>
            </a:pPr>
            <a:r>
              <a:rPr lang="ar-SA" sz="3200" b="1" dirty="0"/>
              <a:t> الثـــقــة</a:t>
            </a:r>
            <a:endParaRPr lang="ar-SA" sz="3200" dirty="0"/>
          </a:p>
        </p:txBody>
      </p:sp>
      <p:sp>
        <p:nvSpPr>
          <p:cNvPr id="22" name="عنوان 1">
            <a:extLst>
              <a:ext uri="{FF2B5EF4-FFF2-40B4-BE49-F238E27FC236}">
                <a16:creationId xmlns:a16="http://schemas.microsoft.com/office/drawing/2014/main" id="{051D178E-89D0-00C2-7300-029AFBEFA44D}"/>
              </a:ext>
            </a:extLst>
          </p:cNvPr>
          <p:cNvSpPr txBox="1">
            <a:spLocks/>
          </p:cNvSpPr>
          <p:nvPr/>
        </p:nvSpPr>
        <p:spPr>
          <a:xfrm>
            <a:off x="8171804" y="3435179"/>
            <a:ext cx="5385382" cy="2997200"/>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ar-SA" sz="3200" b="1" dirty="0"/>
              <a:t>المخطط </a:t>
            </a:r>
          </a:p>
          <a:p>
            <a:pPr algn="ctr">
              <a:lnSpc>
                <a:spcPct val="150000"/>
              </a:lnSpc>
            </a:pPr>
            <a:r>
              <a:rPr lang="ar-SA" sz="3200" b="1" dirty="0"/>
              <a:t>العمودي</a:t>
            </a:r>
            <a:endParaRPr lang="ar-SA" sz="3200" dirty="0"/>
          </a:p>
        </p:txBody>
      </p:sp>
      <p:pic>
        <p:nvPicPr>
          <p:cNvPr id="23" name="صورة 22" descr="صورة تحتوي على سهم&#10;&#10;تم إنشاء الوصف تلقائياً">
            <a:extLst>
              <a:ext uri="{FF2B5EF4-FFF2-40B4-BE49-F238E27FC236}">
                <a16:creationId xmlns:a16="http://schemas.microsoft.com/office/drawing/2014/main" id="{FD4A7153-B19C-EB8A-68CC-AE7CE2F86FF0}"/>
              </a:ext>
            </a:extLst>
          </p:cNvPr>
          <p:cNvPicPr>
            <a:picLocks noChangeAspect="1"/>
          </p:cNvPicPr>
          <p:nvPr/>
        </p:nvPicPr>
        <p:blipFill>
          <a:blip r:embed="rId5">
            <a:duotone>
              <a:prstClr val="black"/>
              <a:srgbClr val="FEC3C5">
                <a:tint val="45000"/>
                <a:satMod val="400000"/>
              </a:srgbClr>
            </a:duotone>
            <a:extLst>
              <a:ext uri="{28A0092B-C50C-407E-A947-70E740481C1C}">
                <a14:useLocalDpi xmlns:a14="http://schemas.microsoft.com/office/drawing/2010/main" val="0"/>
              </a:ext>
            </a:extLst>
          </a:blip>
          <a:stretch>
            <a:fillRect/>
          </a:stretch>
        </p:blipFill>
        <p:spPr>
          <a:xfrm>
            <a:off x="4283085" y="5077684"/>
            <a:ext cx="2102091" cy="2102091"/>
          </a:xfrm>
          <a:prstGeom prst="rect">
            <a:avLst/>
          </a:prstGeom>
        </p:spPr>
      </p:pic>
    </p:spTree>
    <p:custDataLst>
      <p:tags r:id="rId1"/>
    </p:custDataLst>
    <p:extLst>
      <p:ext uri="{BB962C8B-B14F-4D97-AF65-F5344CB8AC3E}">
        <p14:creationId xmlns:p14="http://schemas.microsoft.com/office/powerpoint/2010/main" val="3134582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7" presetClass="entr" presetSubtype="0" fill="hold" grpId="0" nodeType="after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1000"/>
                                        <p:tgtEl>
                                          <p:spTgt spid="10">
                                            <p:txEl>
                                              <p:pRg st="0" end="0"/>
                                            </p:txEl>
                                          </p:spTgt>
                                        </p:tgtEl>
                                      </p:cBhvr>
                                    </p:animEffect>
                                    <p:anim calcmode="lin" valueType="num">
                                      <p:cBhvr>
                                        <p:cTn id="13"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7" presetClass="entr" presetSubtype="0" fill="hold" grpId="0" nodeType="afterEffect">
                                  <p:stCondLst>
                                    <p:cond delay="0"/>
                                  </p:stCondLst>
                                  <p:childTnLst>
                                    <p:set>
                                      <p:cBhvr>
                                        <p:cTn id="17" dur="1" fill="hold">
                                          <p:stCondLst>
                                            <p:cond delay="0"/>
                                          </p:stCondLst>
                                        </p:cTn>
                                        <p:tgtEl>
                                          <p:spTgt spid="10">
                                            <p:txEl>
                                              <p:pRg st="1" end="1"/>
                                            </p:txEl>
                                          </p:spTgt>
                                        </p:tgtEl>
                                        <p:attrNameLst>
                                          <p:attrName>style.visibility</p:attrName>
                                        </p:attrNameLst>
                                      </p:cBhvr>
                                      <p:to>
                                        <p:strVal val="visible"/>
                                      </p:to>
                                    </p:set>
                                    <p:animEffect transition="in" filter="fade">
                                      <p:cBhvr>
                                        <p:cTn id="18" dur="1000"/>
                                        <p:tgtEl>
                                          <p:spTgt spid="10">
                                            <p:txEl>
                                              <p:pRg st="1" end="1"/>
                                            </p:txEl>
                                          </p:spTgt>
                                        </p:tgtEl>
                                      </p:cBhvr>
                                    </p:animEffect>
                                    <p:anim calcmode="lin" valueType="num">
                                      <p:cBhvr>
                                        <p:cTn id="19"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22" presetClass="entr" presetSubtype="1"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up)">
                                      <p:cBhvr>
                                        <p:cTn id="24" dur="500"/>
                                        <p:tgtEl>
                                          <p:spTgt spid="11"/>
                                        </p:tgtEl>
                                      </p:cBhvr>
                                    </p:animEffect>
                                  </p:childTnLst>
                                </p:cTn>
                              </p:par>
                            </p:childTnLst>
                          </p:cTn>
                        </p:par>
                        <p:par>
                          <p:cTn id="25" fill="hold">
                            <p:stCondLst>
                              <p:cond delay="3000"/>
                            </p:stCondLst>
                            <p:childTnLst>
                              <p:par>
                                <p:cTn id="26" presetID="22" presetClass="entr" presetSubtype="1" fill="hold" grpId="0" nodeType="after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up)">
                                      <p:cBhvr>
                                        <p:cTn id="28" dur="500"/>
                                        <p:tgtEl>
                                          <p:spTgt spid="22"/>
                                        </p:tgtEl>
                                      </p:cBhvr>
                                    </p:animEffect>
                                  </p:childTnLst>
                                </p:cTn>
                              </p:par>
                            </p:childTnLst>
                          </p:cTn>
                        </p:par>
                        <p:par>
                          <p:cTn id="29" fill="hold">
                            <p:stCondLst>
                              <p:cond delay="3500"/>
                            </p:stCondLst>
                            <p:childTnLst>
                              <p:par>
                                <p:cTn id="30" presetID="22" presetClass="entr" presetSubtype="1" fill="hold" nodeType="after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up)">
                                      <p:cBhvr>
                                        <p:cTn id="32" dur="500"/>
                                        <p:tgtEl>
                                          <p:spTgt spid="17"/>
                                        </p:tgtEl>
                                      </p:cBhvr>
                                    </p:animEffect>
                                  </p:childTnLst>
                                </p:cTn>
                              </p:par>
                            </p:childTnLst>
                          </p:cTn>
                        </p:par>
                        <p:par>
                          <p:cTn id="33" fill="hold">
                            <p:stCondLst>
                              <p:cond delay="4000"/>
                            </p:stCondLst>
                            <p:childTnLst>
                              <p:par>
                                <p:cTn id="34" presetID="22" presetClass="entr" presetSubtype="1" fill="hold" grpId="0" nodeType="after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up)">
                                      <p:cBhvr>
                                        <p:cTn id="36" dur="500"/>
                                        <p:tgtEl>
                                          <p:spTgt spid="20"/>
                                        </p:tgtEl>
                                      </p:cBhvr>
                                    </p:animEffect>
                                  </p:childTnLst>
                                </p:cTn>
                              </p:par>
                            </p:childTnLst>
                          </p:cTn>
                        </p:par>
                        <p:par>
                          <p:cTn id="37" fill="hold">
                            <p:stCondLst>
                              <p:cond delay="4500"/>
                            </p:stCondLst>
                            <p:childTnLst>
                              <p:par>
                                <p:cTn id="38" presetID="22" presetClass="entr" presetSubtype="1" fill="hold" nodeType="after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up)">
                                      <p:cBhvr>
                                        <p:cTn id="40" dur="500"/>
                                        <p:tgtEl>
                                          <p:spTgt spid="14"/>
                                        </p:tgtEl>
                                      </p:cBhvr>
                                    </p:animEffect>
                                  </p:childTnLst>
                                </p:cTn>
                              </p:par>
                            </p:childTnLst>
                          </p:cTn>
                        </p:par>
                        <p:par>
                          <p:cTn id="41" fill="hold">
                            <p:stCondLst>
                              <p:cond delay="5000"/>
                            </p:stCondLst>
                            <p:childTnLst>
                              <p:par>
                                <p:cTn id="42" presetID="22" presetClass="entr" presetSubtype="1" fill="hold" grpId="0" nodeType="after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wipe(up)">
                                      <p:cBhvr>
                                        <p:cTn id="44" dur="500"/>
                                        <p:tgtEl>
                                          <p:spTgt spid="21"/>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childTnLst>
                          </p:cTn>
                        </p:par>
                        <p:par>
                          <p:cTn id="49" fill="hold">
                            <p:stCondLst>
                              <p:cond delay="0"/>
                            </p:stCondLst>
                            <p:childTnLst>
                              <p:par>
                                <p:cTn id="50" presetID="26" presetClass="emph" presetSubtype="0" fill="hold" nodeType="afterEffect">
                                  <p:stCondLst>
                                    <p:cond delay="0"/>
                                  </p:stCondLst>
                                  <p:childTnLst>
                                    <p:animEffect transition="out" filter="fade">
                                      <p:cBhvr>
                                        <p:cTn id="51" dur="500" tmFilter="0, 0; .2, .5; .8, .5; 1, 0"/>
                                        <p:tgtEl>
                                          <p:spTgt spid="23"/>
                                        </p:tgtEl>
                                      </p:cBhvr>
                                    </p:animEffect>
                                    <p:animScale>
                                      <p:cBhvr>
                                        <p:cTn id="52" dur="250" autoRev="1" fill="hold"/>
                                        <p:tgtEl>
                                          <p:spTgt spid="2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build="p"/>
      <p:bldP spid="20" grpId="0"/>
      <p:bldP spid="21" grpId="0"/>
      <p:bldP spid="2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descr="صورة تحتوي على نص, رسوم المتجهات&#10;&#10;تم إنشاء الوصف تلقائياً">
            <a:extLst>
              <a:ext uri="{FF2B5EF4-FFF2-40B4-BE49-F238E27FC236}">
                <a16:creationId xmlns:a16="http://schemas.microsoft.com/office/drawing/2014/main" id="{AD0E1F21-ADF4-1657-E1BC-FC780A3188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1447" y="1715877"/>
            <a:ext cx="5852933" cy="5534096"/>
          </a:xfrm>
          <a:prstGeom prst="rect">
            <a:avLst/>
          </a:prstGeom>
        </p:spPr>
      </p:pic>
      <p:sp>
        <p:nvSpPr>
          <p:cNvPr id="5" name="مستطيل 4">
            <a:extLst>
              <a:ext uri="{FF2B5EF4-FFF2-40B4-BE49-F238E27FC236}">
                <a16:creationId xmlns:a16="http://schemas.microsoft.com/office/drawing/2014/main" id="{0272C07C-158A-5689-7A32-3E8A37DE8DA7}"/>
              </a:ext>
            </a:extLst>
          </p:cNvPr>
          <p:cNvSpPr/>
          <p:nvPr/>
        </p:nvSpPr>
        <p:spPr>
          <a:xfrm>
            <a:off x="-51620" y="0"/>
            <a:ext cx="12295239" cy="1104911"/>
          </a:xfrm>
          <a:prstGeom prst="rect">
            <a:avLst/>
          </a:prstGeom>
          <a:solidFill>
            <a:srgbClr val="F9A826"/>
          </a:solidFill>
          <a:ln>
            <a:solidFill>
              <a:srgbClr val="F9A82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6" name="شكل بيضاوي 5">
            <a:extLst>
              <a:ext uri="{FF2B5EF4-FFF2-40B4-BE49-F238E27FC236}">
                <a16:creationId xmlns:a16="http://schemas.microsoft.com/office/drawing/2014/main" id="{3608CF13-DDE6-03D2-AF18-8A5D3C9D3CC1}"/>
              </a:ext>
            </a:extLst>
          </p:cNvPr>
          <p:cNvSpPr/>
          <p:nvPr/>
        </p:nvSpPr>
        <p:spPr>
          <a:xfrm>
            <a:off x="306704" y="258054"/>
            <a:ext cx="469732" cy="4697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7" name="شكل بيضاوي 6">
            <a:extLst>
              <a:ext uri="{FF2B5EF4-FFF2-40B4-BE49-F238E27FC236}">
                <a16:creationId xmlns:a16="http://schemas.microsoft.com/office/drawing/2014/main" id="{BE00285A-06A2-A8CE-9478-C57E04F54610}"/>
              </a:ext>
            </a:extLst>
          </p:cNvPr>
          <p:cNvSpPr/>
          <p:nvPr/>
        </p:nvSpPr>
        <p:spPr>
          <a:xfrm>
            <a:off x="941579" y="258054"/>
            <a:ext cx="469732" cy="4697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8" name="شكل بيضاوي 7">
            <a:extLst>
              <a:ext uri="{FF2B5EF4-FFF2-40B4-BE49-F238E27FC236}">
                <a16:creationId xmlns:a16="http://schemas.microsoft.com/office/drawing/2014/main" id="{CFC1B1E4-5C32-3D6A-3408-D900EFBE28E9}"/>
              </a:ext>
            </a:extLst>
          </p:cNvPr>
          <p:cNvSpPr/>
          <p:nvPr/>
        </p:nvSpPr>
        <p:spPr>
          <a:xfrm>
            <a:off x="1532129" y="258054"/>
            <a:ext cx="469732" cy="4697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9" name="عنوان 1">
            <a:extLst>
              <a:ext uri="{FF2B5EF4-FFF2-40B4-BE49-F238E27FC236}">
                <a16:creationId xmlns:a16="http://schemas.microsoft.com/office/drawing/2014/main" id="{1BFB42E3-AE25-B57F-BC88-9E1D722A7284}"/>
              </a:ext>
            </a:extLst>
          </p:cNvPr>
          <p:cNvSpPr txBox="1">
            <a:spLocks/>
          </p:cNvSpPr>
          <p:nvPr/>
        </p:nvSpPr>
        <p:spPr>
          <a:xfrm>
            <a:off x="1223400" y="-87396"/>
            <a:ext cx="10661896" cy="1325563"/>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ar-SA" b="1" dirty="0">
                <a:solidFill>
                  <a:schemeClr val="bg1"/>
                </a:solidFill>
              </a:rPr>
              <a:t>تقويم ختامي</a:t>
            </a:r>
          </a:p>
        </p:txBody>
      </p:sp>
      <p:sp>
        <p:nvSpPr>
          <p:cNvPr id="10" name="عنوان 1">
            <a:extLst>
              <a:ext uri="{FF2B5EF4-FFF2-40B4-BE49-F238E27FC236}">
                <a16:creationId xmlns:a16="http://schemas.microsoft.com/office/drawing/2014/main" id="{E291015B-5C00-F689-C6B0-DD6343CCBF22}"/>
              </a:ext>
            </a:extLst>
          </p:cNvPr>
          <p:cNvSpPr txBox="1">
            <a:spLocks/>
          </p:cNvSpPr>
          <p:nvPr/>
        </p:nvSpPr>
        <p:spPr>
          <a:xfrm>
            <a:off x="527157" y="802315"/>
            <a:ext cx="11449049" cy="2997200"/>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ar-SA" sz="3600" b="1" dirty="0"/>
              <a:t>اختاري الإجابة الصحيحة فيما يلي </a:t>
            </a:r>
          </a:p>
          <a:p>
            <a:pPr>
              <a:lnSpc>
                <a:spcPct val="150000"/>
              </a:lnSpc>
            </a:pPr>
            <a:r>
              <a:rPr lang="ar-SA" sz="3600" dirty="0">
                <a:solidFill>
                  <a:srgbClr val="F9A826"/>
                </a:solidFill>
                <a:latin typeface="Calibri" panose="020F0502020204030204" pitchFamily="34" charset="0"/>
              </a:rPr>
              <a:t>يُستخدم لعرض البيانات التي تم جمعها من خلال </a:t>
            </a:r>
          </a:p>
          <a:p>
            <a:pPr>
              <a:lnSpc>
                <a:spcPct val="150000"/>
              </a:lnSpc>
            </a:pPr>
            <a:r>
              <a:rPr lang="ar-SA" sz="3600" dirty="0">
                <a:solidFill>
                  <a:srgbClr val="F9A826"/>
                </a:solidFill>
                <a:latin typeface="Calibri" panose="020F0502020204030204" pitchFamily="34" charset="0"/>
              </a:rPr>
              <a:t>الاستبيانات والمقابلات هو ......</a:t>
            </a:r>
          </a:p>
        </p:txBody>
      </p:sp>
      <p:grpSp>
        <p:nvGrpSpPr>
          <p:cNvPr id="11" name="مجموعة 10">
            <a:extLst>
              <a:ext uri="{FF2B5EF4-FFF2-40B4-BE49-F238E27FC236}">
                <a16:creationId xmlns:a16="http://schemas.microsoft.com/office/drawing/2014/main" id="{FB254AA6-79AC-D8E4-A970-2103021DF745}"/>
              </a:ext>
            </a:extLst>
          </p:cNvPr>
          <p:cNvGrpSpPr/>
          <p:nvPr/>
        </p:nvGrpSpPr>
        <p:grpSpPr>
          <a:xfrm>
            <a:off x="9485371" y="3459545"/>
            <a:ext cx="2758248" cy="2758248"/>
            <a:chOff x="9485371" y="3429000"/>
            <a:chExt cx="2758248" cy="2758248"/>
          </a:xfrm>
        </p:grpSpPr>
        <p:pic>
          <p:nvPicPr>
            <p:cNvPr id="12" name="صورة 11">
              <a:extLst>
                <a:ext uri="{FF2B5EF4-FFF2-40B4-BE49-F238E27FC236}">
                  <a16:creationId xmlns:a16="http://schemas.microsoft.com/office/drawing/2014/main" id="{0B298B52-260F-88F0-B43C-ACAEAE459B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85371" y="3429000"/>
              <a:ext cx="2758248" cy="2758248"/>
            </a:xfrm>
            <a:prstGeom prst="rect">
              <a:avLst/>
            </a:prstGeom>
          </p:spPr>
        </p:pic>
        <p:sp>
          <p:nvSpPr>
            <p:cNvPr id="13" name="مستطيل 12">
              <a:extLst>
                <a:ext uri="{FF2B5EF4-FFF2-40B4-BE49-F238E27FC236}">
                  <a16:creationId xmlns:a16="http://schemas.microsoft.com/office/drawing/2014/main" id="{ADCDD050-AA32-2D34-345C-FD7A7B449CBE}"/>
                </a:ext>
              </a:extLst>
            </p:cNvPr>
            <p:cNvSpPr/>
            <p:nvPr/>
          </p:nvSpPr>
          <p:spPr>
            <a:xfrm>
              <a:off x="9932277" y="3960543"/>
              <a:ext cx="1765738" cy="2018102"/>
            </a:xfrm>
            <a:prstGeom prst="rect">
              <a:avLst/>
            </a:prstGeom>
            <a:solidFill>
              <a:srgbClr val="EDEFF1"/>
            </a:solidFill>
            <a:ln>
              <a:solidFill>
                <a:srgbClr val="EDEFF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grpSp>
        <p:nvGrpSpPr>
          <p:cNvPr id="14" name="مجموعة 13">
            <a:extLst>
              <a:ext uri="{FF2B5EF4-FFF2-40B4-BE49-F238E27FC236}">
                <a16:creationId xmlns:a16="http://schemas.microsoft.com/office/drawing/2014/main" id="{CD66D937-60EF-67C3-17EA-0CFF157A7EA6}"/>
              </a:ext>
            </a:extLst>
          </p:cNvPr>
          <p:cNvGrpSpPr/>
          <p:nvPr/>
        </p:nvGrpSpPr>
        <p:grpSpPr>
          <a:xfrm>
            <a:off x="3884205" y="3459545"/>
            <a:ext cx="2758248" cy="2758248"/>
            <a:chOff x="3884205" y="3429000"/>
            <a:chExt cx="2758248" cy="2758248"/>
          </a:xfrm>
        </p:grpSpPr>
        <p:pic>
          <p:nvPicPr>
            <p:cNvPr id="15" name="صورة 14">
              <a:extLst>
                <a:ext uri="{FF2B5EF4-FFF2-40B4-BE49-F238E27FC236}">
                  <a16:creationId xmlns:a16="http://schemas.microsoft.com/office/drawing/2014/main" id="{D90E88F9-B7BA-5FF7-D0CE-AD74824072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4205" y="3429000"/>
              <a:ext cx="2758248" cy="2758248"/>
            </a:xfrm>
            <a:prstGeom prst="rect">
              <a:avLst/>
            </a:prstGeom>
          </p:spPr>
        </p:pic>
        <p:sp>
          <p:nvSpPr>
            <p:cNvPr id="16" name="مستطيل 15">
              <a:extLst>
                <a:ext uri="{FF2B5EF4-FFF2-40B4-BE49-F238E27FC236}">
                  <a16:creationId xmlns:a16="http://schemas.microsoft.com/office/drawing/2014/main" id="{2A4A3ABB-4C60-D71C-4CB5-E0F27959788B}"/>
                </a:ext>
              </a:extLst>
            </p:cNvPr>
            <p:cNvSpPr/>
            <p:nvPr/>
          </p:nvSpPr>
          <p:spPr>
            <a:xfrm>
              <a:off x="4348655" y="3960543"/>
              <a:ext cx="1765738" cy="2102090"/>
            </a:xfrm>
            <a:prstGeom prst="rect">
              <a:avLst/>
            </a:prstGeom>
            <a:solidFill>
              <a:srgbClr val="EDEFF1"/>
            </a:solidFill>
            <a:ln>
              <a:solidFill>
                <a:srgbClr val="EDEFF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grpSp>
        <p:nvGrpSpPr>
          <p:cNvPr id="17" name="مجموعة 16">
            <a:extLst>
              <a:ext uri="{FF2B5EF4-FFF2-40B4-BE49-F238E27FC236}">
                <a16:creationId xmlns:a16="http://schemas.microsoft.com/office/drawing/2014/main" id="{E26FD4F1-562E-8051-2D4F-4F8A98BB7906}"/>
              </a:ext>
            </a:extLst>
          </p:cNvPr>
          <p:cNvGrpSpPr/>
          <p:nvPr/>
        </p:nvGrpSpPr>
        <p:grpSpPr>
          <a:xfrm>
            <a:off x="6653822" y="3459545"/>
            <a:ext cx="2758248" cy="2758248"/>
            <a:chOff x="6653822" y="3429000"/>
            <a:chExt cx="2758248" cy="2758248"/>
          </a:xfrm>
        </p:grpSpPr>
        <p:pic>
          <p:nvPicPr>
            <p:cNvPr id="18" name="صورة 17">
              <a:extLst>
                <a:ext uri="{FF2B5EF4-FFF2-40B4-BE49-F238E27FC236}">
                  <a16:creationId xmlns:a16="http://schemas.microsoft.com/office/drawing/2014/main" id="{32533529-CDC5-B8F8-74DF-54552F5FA4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3822" y="3429000"/>
              <a:ext cx="2758248" cy="2758248"/>
            </a:xfrm>
            <a:prstGeom prst="rect">
              <a:avLst/>
            </a:prstGeom>
          </p:spPr>
        </p:pic>
        <p:sp>
          <p:nvSpPr>
            <p:cNvPr id="19" name="مستطيل 18">
              <a:extLst>
                <a:ext uri="{FF2B5EF4-FFF2-40B4-BE49-F238E27FC236}">
                  <a16:creationId xmlns:a16="http://schemas.microsoft.com/office/drawing/2014/main" id="{5C9647FA-08F1-BEAD-6B40-8311B07531EE}"/>
                </a:ext>
              </a:extLst>
            </p:cNvPr>
            <p:cNvSpPr/>
            <p:nvPr/>
          </p:nvSpPr>
          <p:spPr>
            <a:xfrm>
              <a:off x="7126212" y="3960543"/>
              <a:ext cx="1765738" cy="2102090"/>
            </a:xfrm>
            <a:prstGeom prst="rect">
              <a:avLst/>
            </a:prstGeom>
            <a:solidFill>
              <a:srgbClr val="EDEFF1"/>
            </a:solidFill>
            <a:ln>
              <a:solidFill>
                <a:srgbClr val="EDEFF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sp>
        <p:nvSpPr>
          <p:cNvPr id="20" name="عنوان 1">
            <a:extLst>
              <a:ext uri="{FF2B5EF4-FFF2-40B4-BE49-F238E27FC236}">
                <a16:creationId xmlns:a16="http://schemas.microsoft.com/office/drawing/2014/main" id="{9A348B30-9F56-A0AE-5E20-B345D2F32A9E}"/>
              </a:ext>
            </a:extLst>
          </p:cNvPr>
          <p:cNvSpPr txBox="1">
            <a:spLocks/>
          </p:cNvSpPr>
          <p:nvPr/>
        </p:nvSpPr>
        <p:spPr>
          <a:xfrm>
            <a:off x="5373414" y="3413126"/>
            <a:ext cx="5385382" cy="2997200"/>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ar-SA" sz="3200" b="1" dirty="0"/>
              <a:t>المخطط</a:t>
            </a:r>
          </a:p>
          <a:p>
            <a:pPr algn="ctr">
              <a:lnSpc>
                <a:spcPct val="150000"/>
              </a:lnSpc>
            </a:pPr>
            <a:r>
              <a:rPr lang="ar-SA" sz="3200" b="1" dirty="0"/>
              <a:t>العمودي</a:t>
            </a:r>
            <a:endParaRPr lang="ar-SA" sz="3200" dirty="0"/>
          </a:p>
        </p:txBody>
      </p:sp>
      <p:sp>
        <p:nvSpPr>
          <p:cNvPr id="21" name="عنوان 1">
            <a:extLst>
              <a:ext uri="{FF2B5EF4-FFF2-40B4-BE49-F238E27FC236}">
                <a16:creationId xmlns:a16="http://schemas.microsoft.com/office/drawing/2014/main" id="{7CC47335-9A9A-41F7-454B-4FC606CB15EA}"/>
              </a:ext>
            </a:extLst>
          </p:cNvPr>
          <p:cNvSpPr txBox="1">
            <a:spLocks/>
          </p:cNvSpPr>
          <p:nvPr/>
        </p:nvSpPr>
        <p:spPr>
          <a:xfrm>
            <a:off x="2565802" y="3419891"/>
            <a:ext cx="5385382" cy="2997200"/>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ar-SA" sz="3200" b="1" dirty="0"/>
              <a:t>فاصل</a:t>
            </a:r>
          </a:p>
          <a:p>
            <a:pPr algn="ctr">
              <a:lnSpc>
                <a:spcPct val="150000"/>
              </a:lnSpc>
            </a:pPr>
            <a:r>
              <a:rPr lang="ar-SA" sz="3200" b="1" dirty="0"/>
              <a:t>الـثـقـة</a:t>
            </a:r>
            <a:endParaRPr lang="ar-SA" sz="3200" dirty="0"/>
          </a:p>
        </p:txBody>
      </p:sp>
      <p:sp>
        <p:nvSpPr>
          <p:cNvPr id="22" name="عنوان 1">
            <a:extLst>
              <a:ext uri="{FF2B5EF4-FFF2-40B4-BE49-F238E27FC236}">
                <a16:creationId xmlns:a16="http://schemas.microsoft.com/office/drawing/2014/main" id="{B8CFDB8F-7ACB-DF1E-1497-5E0D57445518}"/>
              </a:ext>
            </a:extLst>
          </p:cNvPr>
          <p:cNvSpPr txBox="1">
            <a:spLocks/>
          </p:cNvSpPr>
          <p:nvPr/>
        </p:nvSpPr>
        <p:spPr>
          <a:xfrm>
            <a:off x="8171804" y="3435179"/>
            <a:ext cx="5385382" cy="2997200"/>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ar-SA" sz="3200" b="1" dirty="0"/>
              <a:t>المخطط</a:t>
            </a:r>
          </a:p>
          <a:p>
            <a:pPr algn="ctr">
              <a:lnSpc>
                <a:spcPct val="150000"/>
              </a:lnSpc>
            </a:pPr>
            <a:r>
              <a:rPr lang="ar-SA" sz="3200" b="1" dirty="0"/>
              <a:t>الخطي </a:t>
            </a:r>
            <a:endParaRPr lang="ar-SA" sz="3200" dirty="0"/>
          </a:p>
        </p:txBody>
      </p:sp>
      <p:pic>
        <p:nvPicPr>
          <p:cNvPr id="23" name="صورة 22" descr="صورة تحتوي على سهم&#10;&#10;تم إنشاء الوصف تلقائياً">
            <a:extLst>
              <a:ext uri="{FF2B5EF4-FFF2-40B4-BE49-F238E27FC236}">
                <a16:creationId xmlns:a16="http://schemas.microsoft.com/office/drawing/2014/main" id="{9BD6075F-5A6A-4113-10D9-9E82E4CDDD22}"/>
              </a:ext>
            </a:extLst>
          </p:cNvPr>
          <p:cNvPicPr>
            <a:picLocks noChangeAspect="1"/>
          </p:cNvPicPr>
          <p:nvPr/>
        </p:nvPicPr>
        <p:blipFill>
          <a:blip r:embed="rId5">
            <a:duotone>
              <a:prstClr val="black"/>
              <a:srgbClr val="FEC3C5">
                <a:tint val="45000"/>
                <a:satMod val="400000"/>
              </a:srgbClr>
            </a:duotone>
            <a:extLst>
              <a:ext uri="{28A0092B-C50C-407E-A947-70E740481C1C}">
                <a14:useLocalDpi xmlns:a14="http://schemas.microsoft.com/office/drawing/2010/main" val="0"/>
              </a:ext>
            </a:extLst>
          </a:blip>
          <a:stretch>
            <a:fillRect/>
          </a:stretch>
        </p:blipFill>
        <p:spPr>
          <a:xfrm>
            <a:off x="7057826" y="5077684"/>
            <a:ext cx="2102091" cy="2102091"/>
          </a:xfrm>
          <a:prstGeom prst="rect">
            <a:avLst/>
          </a:prstGeom>
        </p:spPr>
      </p:pic>
    </p:spTree>
    <p:custDataLst>
      <p:tags r:id="rId1"/>
    </p:custDataLst>
    <p:extLst>
      <p:ext uri="{BB962C8B-B14F-4D97-AF65-F5344CB8AC3E}">
        <p14:creationId xmlns:p14="http://schemas.microsoft.com/office/powerpoint/2010/main" val="1720684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7" presetClass="entr" presetSubtype="0" fill="hold" grpId="0" nodeType="after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1000"/>
                                        <p:tgtEl>
                                          <p:spTgt spid="10">
                                            <p:txEl>
                                              <p:pRg st="0" end="0"/>
                                            </p:txEl>
                                          </p:spTgt>
                                        </p:tgtEl>
                                      </p:cBhvr>
                                    </p:animEffect>
                                    <p:anim calcmode="lin" valueType="num">
                                      <p:cBhvr>
                                        <p:cTn id="13"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7" presetClass="entr" presetSubtype="0" fill="hold" grpId="0" nodeType="afterEffect">
                                  <p:stCondLst>
                                    <p:cond delay="0"/>
                                  </p:stCondLst>
                                  <p:childTnLst>
                                    <p:set>
                                      <p:cBhvr>
                                        <p:cTn id="17" dur="1" fill="hold">
                                          <p:stCondLst>
                                            <p:cond delay="0"/>
                                          </p:stCondLst>
                                        </p:cTn>
                                        <p:tgtEl>
                                          <p:spTgt spid="10">
                                            <p:txEl>
                                              <p:pRg st="1" end="1"/>
                                            </p:txEl>
                                          </p:spTgt>
                                        </p:tgtEl>
                                        <p:attrNameLst>
                                          <p:attrName>style.visibility</p:attrName>
                                        </p:attrNameLst>
                                      </p:cBhvr>
                                      <p:to>
                                        <p:strVal val="visible"/>
                                      </p:to>
                                    </p:set>
                                    <p:animEffect transition="in" filter="fade">
                                      <p:cBhvr>
                                        <p:cTn id="18" dur="1000"/>
                                        <p:tgtEl>
                                          <p:spTgt spid="10">
                                            <p:txEl>
                                              <p:pRg st="1" end="1"/>
                                            </p:txEl>
                                          </p:spTgt>
                                        </p:tgtEl>
                                      </p:cBhvr>
                                    </p:animEffect>
                                    <p:anim calcmode="lin" valueType="num">
                                      <p:cBhvr>
                                        <p:cTn id="19"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47" presetClass="entr" presetSubtype="0" fill="hold" grpId="0" nodeType="afterEffect">
                                  <p:stCondLst>
                                    <p:cond delay="0"/>
                                  </p:stCondLst>
                                  <p:childTnLst>
                                    <p:set>
                                      <p:cBhvr>
                                        <p:cTn id="23" dur="1" fill="hold">
                                          <p:stCondLst>
                                            <p:cond delay="0"/>
                                          </p:stCondLst>
                                        </p:cTn>
                                        <p:tgtEl>
                                          <p:spTgt spid="10">
                                            <p:txEl>
                                              <p:pRg st="2" end="2"/>
                                            </p:txEl>
                                          </p:spTgt>
                                        </p:tgtEl>
                                        <p:attrNameLst>
                                          <p:attrName>style.visibility</p:attrName>
                                        </p:attrNameLst>
                                      </p:cBhvr>
                                      <p:to>
                                        <p:strVal val="visible"/>
                                      </p:to>
                                    </p:set>
                                    <p:animEffect transition="in" filter="fade">
                                      <p:cBhvr>
                                        <p:cTn id="24" dur="1000"/>
                                        <p:tgtEl>
                                          <p:spTgt spid="10">
                                            <p:txEl>
                                              <p:pRg st="2" end="2"/>
                                            </p:txEl>
                                          </p:spTgt>
                                        </p:tgtEl>
                                      </p:cBhvr>
                                    </p:animEffect>
                                    <p:anim calcmode="lin" valueType="num">
                                      <p:cBhvr>
                                        <p:cTn id="25"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par>
                          <p:cTn id="27" fill="hold">
                            <p:stCondLst>
                              <p:cond delay="3500"/>
                            </p:stCondLst>
                            <p:childTnLst>
                              <p:par>
                                <p:cTn id="28" presetID="22" presetClass="entr" presetSubtype="1"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up)">
                                      <p:cBhvr>
                                        <p:cTn id="30" dur="500"/>
                                        <p:tgtEl>
                                          <p:spTgt spid="11"/>
                                        </p:tgtEl>
                                      </p:cBhvr>
                                    </p:animEffect>
                                  </p:childTnLst>
                                </p:cTn>
                              </p:par>
                            </p:childTnLst>
                          </p:cTn>
                        </p:par>
                        <p:par>
                          <p:cTn id="31" fill="hold">
                            <p:stCondLst>
                              <p:cond delay="4000"/>
                            </p:stCondLst>
                            <p:childTnLst>
                              <p:par>
                                <p:cTn id="32" presetID="22" presetClass="entr" presetSubtype="1" fill="hold" grpId="0" nodeType="after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up)">
                                      <p:cBhvr>
                                        <p:cTn id="34" dur="500"/>
                                        <p:tgtEl>
                                          <p:spTgt spid="22"/>
                                        </p:tgtEl>
                                      </p:cBhvr>
                                    </p:animEffect>
                                  </p:childTnLst>
                                </p:cTn>
                              </p:par>
                            </p:childTnLst>
                          </p:cTn>
                        </p:par>
                        <p:par>
                          <p:cTn id="35" fill="hold">
                            <p:stCondLst>
                              <p:cond delay="4500"/>
                            </p:stCondLst>
                            <p:childTnLst>
                              <p:par>
                                <p:cTn id="36" presetID="22" presetClass="entr" presetSubtype="1" fill="hold" nodeType="after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up)">
                                      <p:cBhvr>
                                        <p:cTn id="38" dur="500"/>
                                        <p:tgtEl>
                                          <p:spTgt spid="17"/>
                                        </p:tgtEl>
                                      </p:cBhvr>
                                    </p:animEffect>
                                  </p:childTnLst>
                                </p:cTn>
                              </p:par>
                            </p:childTnLst>
                          </p:cTn>
                        </p:par>
                        <p:par>
                          <p:cTn id="39" fill="hold">
                            <p:stCondLst>
                              <p:cond delay="5000"/>
                            </p:stCondLst>
                            <p:childTnLst>
                              <p:par>
                                <p:cTn id="40" presetID="22" presetClass="entr" presetSubtype="1" fill="hold" grpId="0" nodeType="after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up)">
                                      <p:cBhvr>
                                        <p:cTn id="42" dur="500"/>
                                        <p:tgtEl>
                                          <p:spTgt spid="20"/>
                                        </p:tgtEl>
                                      </p:cBhvr>
                                    </p:animEffect>
                                  </p:childTnLst>
                                </p:cTn>
                              </p:par>
                            </p:childTnLst>
                          </p:cTn>
                        </p:par>
                        <p:par>
                          <p:cTn id="43" fill="hold">
                            <p:stCondLst>
                              <p:cond delay="5500"/>
                            </p:stCondLst>
                            <p:childTnLst>
                              <p:par>
                                <p:cTn id="44" presetID="22" presetClass="entr" presetSubtype="1" fill="hold" nodeType="after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wipe(up)">
                                      <p:cBhvr>
                                        <p:cTn id="46" dur="500"/>
                                        <p:tgtEl>
                                          <p:spTgt spid="14"/>
                                        </p:tgtEl>
                                      </p:cBhvr>
                                    </p:animEffect>
                                  </p:childTnLst>
                                </p:cTn>
                              </p:par>
                            </p:childTnLst>
                          </p:cTn>
                        </p:par>
                        <p:par>
                          <p:cTn id="47" fill="hold">
                            <p:stCondLst>
                              <p:cond delay="6000"/>
                            </p:stCondLst>
                            <p:childTnLst>
                              <p:par>
                                <p:cTn id="48" presetID="22" presetClass="entr" presetSubtype="1" fill="hold" grpId="0" nodeType="after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wipe(up)">
                                      <p:cBhvr>
                                        <p:cTn id="50" dur="500"/>
                                        <p:tgtEl>
                                          <p:spTgt spid="21"/>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childTnLst>
                          </p:cTn>
                        </p:par>
                        <p:par>
                          <p:cTn id="55" fill="hold">
                            <p:stCondLst>
                              <p:cond delay="0"/>
                            </p:stCondLst>
                            <p:childTnLst>
                              <p:par>
                                <p:cTn id="56" presetID="26" presetClass="emph" presetSubtype="0" fill="hold" nodeType="afterEffect">
                                  <p:stCondLst>
                                    <p:cond delay="0"/>
                                  </p:stCondLst>
                                  <p:childTnLst>
                                    <p:animEffect transition="out" filter="fade">
                                      <p:cBhvr>
                                        <p:cTn id="57" dur="500" tmFilter="0, 0; .2, .5; .8, .5; 1, 0"/>
                                        <p:tgtEl>
                                          <p:spTgt spid="23"/>
                                        </p:tgtEl>
                                      </p:cBhvr>
                                    </p:animEffect>
                                    <p:animScale>
                                      <p:cBhvr>
                                        <p:cTn id="58" dur="250" autoRev="1" fill="hold"/>
                                        <p:tgtEl>
                                          <p:spTgt spid="2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build="p"/>
      <p:bldP spid="20" grpId="0"/>
      <p:bldP spid="21" grpId="0"/>
      <p:bldP spid="2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زوايا مستديرة 3">
            <a:extLst>
              <a:ext uri="{FF2B5EF4-FFF2-40B4-BE49-F238E27FC236}">
                <a16:creationId xmlns:a16="http://schemas.microsoft.com/office/drawing/2014/main" id="{439DAFB6-AFBB-1783-6A12-DCB6C060BA37}"/>
              </a:ext>
            </a:extLst>
          </p:cNvPr>
          <p:cNvSpPr/>
          <p:nvPr/>
        </p:nvSpPr>
        <p:spPr>
          <a:xfrm>
            <a:off x="251441" y="147143"/>
            <a:ext cx="11826260" cy="913308"/>
          </a:xfrm>
          <a:prstGeom prst="roundRect">
            <a:avLst/>
          </a:prstGeom>
          <a:solidFill>
            <a:srgbClr val="F9A82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600"/>
          </a:p>
        </p:txBody>
      </p:sp>
      <p:sp>
        <p:nvSpPr>
          <p:cNvPr id="5" name="عنصر نائب للمحتوى 2">
            <a:extLst>
              <a:ext uri="{FF2B5EF4-FFF2-40B4-BE49-F238E27FC236}">
                <a16:creationId xmlns:a16="http://schemas.microsoft.com/office/drawing/2014/main" id="{C5E5AE90-12EB-CC85-B42D-A7C8DFB268FC}"/>
              </a:ext>
            </a:extLst>
          </p:cNvPr>
          <p:cNvSpPr txBox="1">
            <a:spLocks/>
          </p:cNvSpPr>
          <p:nvPr/>
        </p:nvSpPr>
        <p:spPr>
          <a:xfrm>
            <a:off x="380996" y="3392247"/>
            <a:ext cx="10515600" cy="481925"/>
          </a:xfrm>
          <a:prstGeom prst="rect">
            <a:avLst/>
          </a:prstGeom>
        </p:spPr>
        <p:txBody>
          <a:bodyPr vert="horz" lIns="91440" tIns="45720" rIns="91440" bIns="45720" rtlCol="1">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ar-SA" dirty="0"/>
              <a:t>معرفة أنواع مخططات التنبؤ و مزاياها</a:t>
            </a:r>
          </a:p>
        </p:txBody>
      </p:sp>
      <p:sp>
        <p:nvSpPr>
          <p:cNvPr id="6" name="عنصر نائب للمحتوى 2">
            <a:extLst>
              <a:ext uri="{FF2B5EF4-FFF2-40B4-BE49-F238E27FC236}">
                <a16:creationId xmlns:a16="http://schemas.microsoft.com/office/drawing/2014/main" id="{40CD9EE6-4837-CAA7-0185-38E205EE21B7}"/>
              </a:ext>
            </a:extLst>
          </p:cNvPr>
          <p:cNvSpPr txBox="1">
            <a:spLocks/>
          </p:cNvSpPr>
          <p:nvPr/>
        </p:nvSpPr>
        <p:spPr>
          <a:xfrm>
            <a:off x="400046" y="5164068"/>
            <a:ext cx="10515600" cy="481925"/>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ar-SA" dirty="0"/>
              <a:t>معرفة فاصل الثقة و الانحدار الخطي</a:t>
            </a:r>
          </a:p>
        </p:txBody>
      </p:sp>
      <p:sp>
        <p:nvSpPr>
          <p:cNvPr id="7" name="مخطط انسيابي: معالجة متعاقبة 6">
            <a:extLst>
              <a:ext uri="{FF2B5EF4-FFF2-40B4-BE49-F238E27FC236}">
                <a16:creationId xmlns:a16="http://schemas.microsoft.com/office/drawing/2014/main" id="{A9F1E64B-6578-273F-83BD-FDAD527C4C73}"/>
              </a:ext>
            </a:extLst>
          </p:cNvPr>
          <p:cNvSpPr/>
          <p:nvPr/>
        </p:nvSpPr>
        <p:spPr>
          <a:xfrm>
            <a:off x="11156187" y="1880015"/>
            <a:ext cx="621468" cy="481925"/>
          </a:xfrm>
          <a:prstGeom prst="flowChartAlternateProcess">
            <a:avLst/>
          </a:prstGeom>
          <a:solidFill>
            <a:srgbClr val="F9A826"/>
          </a:solidFill>
          <a:ln>
            <a:solidFill>
              <a:srgbClr val="F9A826"/>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b="1" dirty="0">
                <a:solidFill>
                  <a:schemeClr val="bg1"/>
                </a:solidFill>
              </a:rPr>
              <a:t>1</a:t>
            </a:r>
          </a:p>
        </p:txBody>
      </p:sp>
      <p:sp>
        <p:nvSpPr>
          <p:cNvPr id="8" name="مخطط انسيابي: معالجة متعاقبة 7">
            <a:extLst>
              <a:ext uri="{FF2B5EF4-FFF2-40B4-BE49-F238E27FC236}">
                <a16:creationId xmlns:a16="http://schemas.microsoft.com/office/drawing/2014/main" id="{2A4B8D42-6387-1C4C-918D-0CEC98A3D6FD}"/>
              </a:ext>
            </a:extLst>
          </p:cNvPr>
          <p:cNvSpPr/>
          <p:nvPr/>
        </p:nvSpPr>
        <p:spPr>
          <a:xfrm>
            <a:off x="11156187" y="3504830"/>
            <a:ext cx="621468" cy="481925"/>
          </a:xfrm>
          <a:prstGeom prst="flowChartAlternateProcess">
            <a:avLst/>
          </a:prstGeom>
          <a:solidFill>
            <a:srgbClr val="F9A826"/>
          </a:solidFill>
          <a:ln>
            <a:solidFill>
              <a:srgbClr val="F9A826"/>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b="1" dirty="0">
                <a:solidFill>
                  <a:schemeClr val="bg1"/>
                </a:solidFill>
              </a:rPr>
              <a:t>2</a:t>
            </a:r>
          </a:p>
        </p:txBody>
      </p:sp>
      <p:sp>
        <p:nvSpPr>
          <p:cNvPr id="9" name="مخطط انسيابي: معالجة متعاقبة 8">
            <a:extLst>
              <a:ext uri="{FF2B5EF4-FFF2-40B4-BE49-F238E27FC236}">
                <a16:creationId xmlns:a16="http://schemas.microsoft.com/office/drawing/2014/main" id="{5C0998F5-27EB-0BD9-ABCB-1EDAA23D41B8}"/>
              </a:ext>
            </a:extLst>
          </p:cNvPr>
          <p:cNvSpPr/>
          <p:nvPr/>
        </p:nvSpPr>
        <p:spPr>
          <a:xfrm>
            <a:off x="11165712" y="5154564"/>
            <a:ext cx="621468" cy="481925"/>
          </a:xfrm>
          <a:prstGeom prst="flowChartAlternateProcess">
            <a:avLst/>
          </a:prstGeom>
          <a:solidFill>
            <a:srgbClr val="F9A826"/>
          </a:solidFill>
          <a:ln>
            <a:solidFill>
              <a:srgbClr val="F9A826"/>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b="1" dirty="0">
                <a:solidFill>
                  <a:schemeClr val="bg1"/>
                </a:solidFill>
              </a:rPr>
              <a:t>3</a:t>
            </a:r>
          </a:p>
        </p:txBody>
      </p:sp>
      <p:pic>
        <p:nvPicPr>
          <p:cNvPr id="10" name="صورة 9">
            <a:extLst>
              <a:ext uri="{FF2B5EF4-FFF2-40B4-BE49-F238E27FC236}">
                <a16:creationId xmlns:a16="http://schemas.microsoft.com/office/drawing/2014/main" id="{083BFE8D-A961-B1E3-B241-3A2DE568BAE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84" b="89976" l="9084" r="89139">
                        <a14:foregroundMark x1="84005" y1="59054" x2="84005" y2="59054"/>
                        <a14:foregroundMark x1="86335" y1="58569" x2="81240" y2="63824"/>
                        <a14:foregroundMark x1="88231" y1="38561" x2="78160" y2="19685"/>
                        <a14:foregroundMark x1="78160" y1="19685" x2="64929" y2="16168"/>
                        <a14:foregroundMark x1="64929" y1="16168" x2="64929" y2="16168"/>
                        <a14:foregroundMark x1="59795" y1="39976" x2="59795" y2="39976"/>
                        <a14:foregroundMark x1="89139" y1="57639" x2="89139" y2="57639"/>
                        <a14:foregroundMark x1="19313" y1="46645" x2="19313" y2="46645"/>
                        <a14:foregroundMark x1="17891" y1="45715" x2="17891" y2="45715"/>
                        <a14:foregroundMark x1="17891" y1="49515" x2="17891" y2="49515"/>
                        <a14:foregroundMark x1="34202" y1="47130" x2="34202" y2="47130"/>
                        <a14:foregroundMark x1="13231" y1="48100" x2="13231" y2="48100"/>
                        <a14:foregroundMark x1="9992" y1="47615" x2="9992" y2="47615"/>
                      </a14:backgroundRemoval>
                    </a14:imgEffect>
                  </a14:imgLayer>
                </a14:imgProps>
              </a:ext>
              <a:ext uri="{28A0092B-C50C-407E-A947-70E740481C1C}">
                <a14:useLocalDpi xmlns:a14="http://schemas.microsoft.com/office/drawing/2010/main" val="0"/>
              </a:ext>
            </a:extLst>
          </a:blip>
          <a:srcRect r="8995"/>
          <a:stretch/>
        </p:blipFill>
        <p:spPr>
          <a:xfrm>
            <a:off x="-513079" y="2154090"/>
            <a:ext cx="4856479" cy="5213797"/>
          </a:xfrm>
          <a:prstGeom prst="rect">
            <a:avLst/>
          </a:prstGeom>
        </p:spPr>
      </p:pic>
      <p:sp>
        <p:nvSpPr>
          <p:cNvPr id="11" name="مربع نص 10">
            <a:extLst>
              <a:ext uri="{FF2B5EF4-FFF2-40B4-BE49-F238E27FC236}">
                <a16:creationId xmlns:a16="http://schemas.microsoft.com/office/drawing/2014/main" id="{3F62C6DD-1399-EAD1-F384-4B6A7793C799}"/>
              </a:ext>
            </a:extLst>
          </p:cNvPr>
          <p:cNvSpPr txBox="1"/>
          <p:nvPr/>
        </p:nvSpPr>
        <p:spPr>
          <a:xfrm>
            <a:off x="817197" y="227178"/>
            <a:ext cx="10639035" cy="769441"/>
          </a:xfrm>
          <a:prstGeom prst="rect">
            <a:avLst/>
          </a:prstGeom>
          <a:noFill/>
        </p:spPr>
        <p:txBody>
          <a:bodyPr wrap="square" rtlCol="1">
            <a:spAutoFit/>
          </a:bodyPr>
          <a:lstStyle/>
          <a:p>
            <a:pPr algn="ctr"/>
            <a:r>
              <a:rPr lang="ar-SA" sz="4400" b="1" dirty="0">
                <a:solidFill>
                  <a:schemeClr val="bg1"/>
                </a:solidFill>
                <a:latin typeface="JF Flat" panose="02000500000000000000" pitchFamily="2" charset="-78"/>
                <a:cs typeface="JF Flat" panose="02000500000000000000" pitchFamily="2" charset="-78"/>
              </a:rPr>
              <a:t>أهداف الدرس</a:t>
            </a:r>
          </a:p>
        </p:txBody>
      </p:sp>
      <p:pic>
        <p:nvPicPr>
          <p:cNvPr id="12" name="رسم 11" descr="نقطة الهدف مع تعبئة خالصة">
            <a:extLst>
              <a:ext uri="{FF2B5EF4-FFF2-40B4-BE49-F238E27FC236}">
                <a16:creationId xmlns:a16="http://schemas.microsoft.com/office/drawing/2014/main" id="{5580A205-A565-DFA3-BD88-B3518667B97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135034" y="144163"/>
            <a:ext cx="914400" cy="914400"/>
          </a:xfrm>
          <a:prstGeom prst="rect">
            <a:avLst/>
          </a:prstGeom>
        </p:spPr>
      </p:pic>
      <p:pic>
        <p:nvPicPr>
          <p:cNvPr id="13" name="رسم 12" descr="نقطة الهدف مع تعبئة خالصة">
            <a:extLst>
              <a:ext uri="{FF2B5EF4-FFF2-40B4-BE49-F238E27FC236}">
                <a16:creationId xmlns:a16="http://schemas.microsoft.com/office/drawing/2014/main" id="{AD170786-C064-25B7-0EA8-7F37839E381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33066" y="149299"/>
            <a:ext cx="914400" cy="914400"/>
          </a:xfrm>
          <a:prstGeom prst="rect">
            <a:avLst/>
          </a:prstGeom>
        </p:spPr>
      </p:pic>
      <p:sp>
        <p:nvSpPr>
          <p:cNvPr id="14" name="عنصر نائب للمحتوى 2">
            <a:extLst>
              <a:ext uri="{FF2B5EF4-FFF2-40B4-BE49-F238E27FC236}">
                <a16:creationId xmlns:a16="http://schemas.microsoft.com/office/drawing/2014/main" id="{9A463E3C-1800-2EB7-1BE5-1A9B52197647}"/>
              </a:ext>
            </a:extLst>
          </p:cNvPr>
          <p:cNvSpPr txBox="1">
            <a:spLocks/>
          </p:cNvSpPr>
          <p:nvPr/>
        </p:nvSpPr>
        <p:spPr>
          <a:xfrm>
            <a:off x="400046" y="2023055"/>
            <a:ext cx="10515600" cy="481925"/>
          </a:xfrm>
          <a:prstGeom prst="rect">
            <a:avLst/>
          </a:prstGeom>
        </p:spPr>
        <p:txBody>
          <a:bodyPr vert="horz" lIns="91440" tIns="45720" rIns="91440" bIns="45720" rtlCol="1">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ar-SA" dirty="0"/>
              <a:t>معرفة ماهية التنبؤ و التوقع</a:t>
            </a:r>
          </a:p>
        </p:txBody>
      </p:sp>
      <p:pic>
        <p:nvPicPr>
          <p:cNvPr id="15" name="صورة 14" descr="صورة تحتوي على سهم&#10;&#10;تم إنشاء الوصف تلقائياً">
            <a:extLst>
              <a:ext uri="{FF2B5EF4-FFF2-40B4-BE49-F238E27FC236}">
                <a16:creationId xmlns:a16="http://schemas.microsoft.com/office/drawing/2014/main" id="{DE747A14-7E3B-8C35-8E4B-72B5A0886848}"/>
              </a:ext>
            </a:extLst>
          </p:cNvPr>
          <p:cNvPicPr>
            <a:picLocks noChangeAspect="1"/>
          </p:cNvPicPr>
          <p:nvPr/>
        </p:nvPicPr>
        <p:blipFill>
          <a:blip r:embed="rId7">
            <a:duotone>
              <a:prstClr val="black"/>
              <a:schemeClr val="accent2">
                <a:tint val="45000"/>
                <a:satMod val="400000"/>
              </a:schemeClr>
            </a:duotone>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tretch>
            <a:fillRect/>
          </a:stretch>
        </p:blipFill>
        <p:spPr>
          <a:xfrm>
            <a:off x="6563870" y="1597187"/>
            <a:ext cx="1402842" cy="1402842"/>
          </a:xfrm>
          <a:prstGeom prst="rect">
            <a:avLst/>
          </a:prstGeom>
        </p:spPr>
      </p:pic>
      <p:pic>
        <p:nvPicPr>
          <p:cNvPr id="16" name="صورة 15" descr="صورة تحتوي على سهم&#10;&#10;تم إنشاء الوصف تلقائياً">
            <a:extLst>
              <a:ext uri="{FF2B5EF4-FFF2-40B4-BE49-F238E27FC236}">
                <a16:creationId xmlns:a16="http://schemas.microsoft.com/office/drawing/2014/main" id="{D804644E-1189-5993-EEBA-FD80DF95703F}"/>
              </a:ext>
            </a:extLst>
          </p:cNvPr>
          <p:cNvPicPr>
            <a:picLocks noChangeAspect="1"/>
          </p:cNvPicPr>
          <p:nvPr/>
        </p:nvPicPr>
        <p:blipFill>
          <a:blip r:embed="rId7">
            <a:duotone>
              <a:prstClr val="black"/>
              <a:schemeClr val="accent2">
                <a:tint val="45000"/>
                <a:satMod val="400000"/>
              </a:schemeClr>
            </a:duotone>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tretch>
            <a:fillRect/>
          </a:stretch>
        </p:blipFill>
        <p:spPr>
          <a:xfrm>
            <a:off x="5161028" y="3093455"/>
            <a:ext cx="1402842" cy="1402842"/>
          </a:xfrm>
          <a:prstGeom prst="rect">
            <a:avLst/>
          </a:prstGeom>
        </p:spPr>
      </p:pic>
      <p:pic>
        <p:nvPicPr>
          <p:cNvPr id="17" name="صورة 16" descr="صورة تحتوي على سهم&#10;&#10;تم إنشاء الوصف تلقائياً">
            <a:extLst>
              <a:ext uri="{FF2B5EF4-FFF2-40B4-BE49-F238E27FC236}">
                <a16:creationId xmlns:a16="http://schemas.microsoft.com/office/drawing/2014/main" id="{3E1FDA35-5BBE-4FBA-4F1C-2EC13B5A505F}"/>
              </a:ext>
            </a:extLst>
          </p:cNvPr>
          <p:cNvPicPr>
            <a:picLocks noChangeAspect="1"/>
          </p:cNvPicPr>
          <p:nvPr/>
        </p:nvPicPr>
        <p:blipFill>
          <a:blip r:embed="rId7">
            <a:duotone>
              <a:prstClr val="black"/>
              <a:schemeClr val="accent2">
                <a:tint val="45000"/>
                <a:satMod val="400000"/>
              </a:schemeClr>
            </a:duotone>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tretch>
            <a:fillRect/>
          </a:stretch>
        </p:blipFill>
        <p:spPr>
          <a:xfrm>
            <a:off x="5663948" y="4663175"/>
            <a:ext cx="1402842" cy="1402842"/>
          </a:xfrm>
          <a:prstGeom prst="rect">
            <a:avLst/>
          </a:prstGeom>
        </p:spPr>
      </p:pic>
    </p:spTree>
    <p:custDataLst>
      <p:tags r:id="rId1"/>
    </p:custDataLst>
    <p:extLst>
      <p:ext uri="{BB962C8B-B14F-4D97-AF65-F5344CB8AC3E}">
        <p14:creationId xmlns:p14="http://schemas.microsoft.com/office/powerpoint/2010/main" val="1190803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مستطيل: زوايا مستديرة 17">
            <a:extLst>
              <a:ext uri="{FF2B5EF4-FFF2-40B4-BE49-F238E27FC236}">
                <a16:creationId xmlns:a16="http://schemas.microsoft.com/office/drawing/2014/main" id="{AD91D592-DFB7-04BD-C617-BFA8656F1672}"/>
              </a:ext>
            </a:extLst>
          </p:cNvPr>
          <p:cNvSpPr/>
          <p:nvPr/>
        </p:nvSpPr>
        <p:spPr>
          <a:xfrm>
            <a:off x="1786980" y="275588"/>
            <a:ext cx="8725545" cy="913308"/>
          </a:xfrm>
          <a:prstGeom prst="roundRect">
            <a:avLst/>
          </a:prstGeom>
          <a:solidFill>
            <a:srgbClr val="F9A82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600"/>
          </a:p>
        </p:txBody>
      </p:sp>
      <p:sp>
        <p:nvSpPr>
          <p:cNvPr id="8" name="عنصر نائب للمحتوى 2">
            <a:extLst>
              <a:ext uri="{FF2B5EF4-FFF2-40B4-BE49-F238E27FC236}">
                <a16:creationId xmlns:a16="http://schemas.microsoft.com/office/drawing/2014/main" id="{753652FE-26E9-46CC-BA82-9EDED367D47E}"/>
              </a:ext>
            </a:extLst>
          </p:cNvPr>
          <p:cNvSpPr>
            <a:spLocks noGrp="1"/>
          </p:cNvSpPr>
          <p:nvPr>
            <p:ph idx="1"/>
          </p:nvPr>
        </p:nvSpPr>
        <p:spPr>
          <a:xfrm>
            <a:off x="857787" y="1198101"/>
            <a:ext cx="10515600" cy="4351338"/>
          </a:xfrm>
        </p:spPr>
        <p:txBody>
          <a:bodyPr>
            <a:normAutofit/>
          </a:bodyPr>
          <a:lstStyle/>
          <a:p>
            <a:pPr marL="0" indent="0" algn="ctr">
              <a:lnSpc>
                <a:spcPct val="150000"/>
              </a:lnSpc>
              <a:buNone/>
            </a:pPr>
            <a:r>
              <a:rPr lang="ar-SA" sz="3600" dirty="0"/>
              <a:t>أن يتعرف الطلبة على تحليل البيانات و التنبؤ عبر برنامج إكسل</a:t>
            </a:r>
          </a:p>
          <a:p>
            <a:pPr marL="0" indent="0" algn="ctr">
              <a:lnSpc>
                <a:spcPct val="150000"/>
              </a:lnSpc>
              <a:buNone/>
            </a:pPr>
            <a:r>
              <a:rPr lang="ar-SA" sz="3600" dirty="0"/>
              <a:t>وأنواع مخططات التنبؤ و مزاياها</a:t>
            </a:r>
          </a:p>
          <a:p>
            <a:pPr algn="ctr">
              <a:lnSpc>
                <a:spcPct val="150000"/>
              </a:lnSpc>
            </a:pPr>
            <a:endParaRPr lang="ar-SA" sz="3600" dirty="0"/>
          </a:p>
          <a:p>
            <a:pPr marL="0" indent="0">
              <a:lnSpc>
                <a:spcPct val="150000"/>
              </a:lnSpc>
              <a:buNone/>
            </a:pPr>
            <a:r>
              <a:rPr lang="ar-SA" sz="3600" dirty="0"/>
              <a:t>.</a:t>
            </a:r>
          </a:p>
        </p:txBody>
      </p:sp>
      <p:sp>
        <p:nvSpPr>
          <p:cNvPr id="13" name="مربع نص 12">
            <a:extLst>
              <a:ext uri="{FF2B5EF4-FFF2-40B4-BE49-F238E27FC236}">
                <a16:creationId xmlns:a16="http://schemas.microsoft.com/office/drawing/2014/main" id="{57D525FC-2172-6898-BFC7-67CE20F0384B}"/>
              </a:ext>
            </a:extLst>
          </p:cNvPr>
          <p:cNvSpPr txBox="1"/>
          <p:nvPr/>
        </p:nvSpPr>
        <p:spPr>
          <a:xfrm>
            <a:off x="2190788" y="307497"/>
            <a:ext cx="7849598" cy="966991"/>
          </a:xfrm>
          <a:prstGeom prst="rect">
            <a:avLst/>
          </a:prstGeom>
          <a:noFill/>
        </p:spPr>
        <p:txBody>
          <a:bodyPr wrap="square" rtlCol="1">
            <a:spAutoFit/>
          </a:bodyPr>
          <a:lstStyle/>
          <a:p>
            <a:pPr algn="ctr"/>
            <a:r>
              <a:rPr lang="ar-SA" sz="4400" b="1" dirty="0">
                <a:solidFill>
                  <a:schemeClr val="bg1"/>
                </a:solidFill>
                <a:latin typeface="JF Flat" panose="02000500000000000000" pitchFamily="2" charset="-78"/>
                <a:cs typeface="JF Flat" panose="02000500000000000000" pitchFamily="2" charset="-78"/>
              </a:rPr>
              <a:t>الهدف العام لهذا الدرس</a:t>
            </a:r>
          </a:p>
        </p:txBody>
      </p:sp>
      <p:pic>
        <p:nvPicPr>
          <p:cNvPr id="14" name="صورة 13" descr="صورة تحتوي على نص, رسوم المتجهات, علامة&#10;&#10;تم إنشاء الوصف تلقائياً">
            <a:extLst>
              <a:ext uri="{FF2B5EF4-FFF2-40B4-BE49-F238E27FC236}">
                <a16:creationId xmlns:a16="http://schemas.microsoft.com/office/drawing/2014/main" id="{5904AEA8-0FF0-F70C-2A6A-C7561F4669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6365" y="2816545"/>
            <a:ext cx="7064102" cy="4132446"/>
          </a:xfrm>
          <a:prstGeom prst="rect">
            <a:avLst/>
          </a:prstGeom>
        </p:spPr>
      </p:pic>
      <p:pic>
        <p:nvPicPr>
          <p:cNvPr id="15" name="رسم 14" descr="نقطة الهدف مع تعبئة خالصة">
            <a:extLst>
              <a:ext uri="{FF2B5EF4-FFF2-40B4-BE49-F238E27FC236}">
                <a16:creationId xmlns:a16="http://schemas.microsoft.com/office/drawing/2014/main" id="{A6FFC140-5268-AC06-37B7-70DE90F3037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579075" y="287355"/>
            <a:ext cx="914400" cy="914400"/>
          </a:xfrm>
          <a:prstGeom prst="rect">
            <a:avLst/>
          </a:prstGeom>
        </p:spPr>
      </p:pic>
      <p:pic>
        <p:nvPicPr>
          <p:cNvPr id="16" name="رسم 15" descr="نقطة الهدف مع تعبئة خالصة">
            <a:extLst>
              <a:ext uri="{FF2B5EF4-FFF2-40B4-BE49-F238E27FC236}">
                <a16:creationId xmlns:a16="http://schemas.microsoft.com/office/drawing/2014/main" id="{E8DED2B1-3183-8971-A13D-39FD8646DBD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64845" y="279543"/>
            <a:ext cx="914400" cy="914400"/>
          </a:xfrm>
          <a:prstGeom prst="rect">
            <a:avLst/>
          </a:prstGeom>
        </p:spPr>
      </p:pic>
    </p:spTree>
    <p:custDataLst>
      <p:tags r:id="rId1"/>
    </p:custDataLst>
    <p:extLst>
      <p:ext uri="{BB962C8B-B14F-4D97-AF65-F5344CB8AC3E}">
        <p14:creationId xmlns:p14="http://schemas.microsoft.com/office/powerpoint/2010/main" val="94698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p:cTn id="11"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13" dur="500"/>
                                        <p:tgtEl>
                                          <p:spTgt spid="8">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8">
                                            <p:txEl>
                                              <p:pRg st="1" end="1"/>
                                            </p:txEl>
                                          </p:spTgt>
                                        </p:tgtEl>
                                        <p:attrNameLst>
                                          <p:attrName>style.visibility</p:attrName>
                                        </p:attrNameLst>
                                      </p:cBhvr>
                                      <p:to>
                                        <p:strVal val="visible"/>
                                      </p:to>
                                    </p:set>
                                    <p:anim calcmode="lin" valueType="num">
                                      <p:cBhvr>
                                        <p:cTn id="18" dur="500" fill="hold"/>
                                        <p:tgtEl>
                                          <p:spTgt spid="8">
                                            <p:txEl>
                                              <p:pRg st="1" end="1"/>
                                            </p:txEl>
                                          </p:spTgt>
                                        </p:tgtEl>
                                        <p:attrNameLst>
                                          <p:attrName>ppt_w</p:attrName>
                                        </p:attrNameLst>
                                      </p:cBhvr>
                                      <p:tavLst>
                                        <p:tav tm="0">
                                          <p:val>
                                            <p:fltVal val="0"/>
                                          </p:val>
                                        </p:tav>
                                        <p:tav tm="100000">
                                          <p:val>
                                            <p:strVal val="#ppt_w"/>
                                          </p:val>
                                        </p:tav>
                                      </p:tavLst>
                                    </p:anim>
                                    <p:anim calcmode="lin" valueType="num">
                                      <p:cBhvr>
                                        <p:cTn id="19" dur="500" fill="hold"/>
                                        <p:tgtEl>
                                          <p:spTgt spid="8">
                                            <p:txEl>
                                              <p:pRg st="1" end="1"/>
                                            </p:txEl>
                                          </p:spTgt>
                                        </p:tgtEl>
                                        <p:attrNameLst>
                                          <p:attrName>ppt_h</p:attrName>
                                        </p:attrNameLst>
                                      </p:cBhvr>
                                      <p:tavLst>
                                        <p:tav tm="0">
                                          <p:val>
                                            <p:fltVal val="0"/>
                                          </p:val>
                                        </p:tav>
                                        <p:tav tm="100000">
                                          <p:val>
                                            <p:strVal val="#ppt_h"/>
                                          </p:val>
                                        </p:tav>
                                      </p:tavLst>
                                    </p:anim>
                                    <p:animEffect transition="in" filter="fade">
                                      <p:cBhvr>
                                        <p:cTn id="20" dur="500"/>
                                        <p:tgtEl>
                                          <p:spTgt spid="8">
                                            <p:txEl>
                                              <p:pRg st="1" end="1"/>
                                            </p:txEl>
                                          </p:spTgt>
                                        </p:tgtEl>
                                      </p:cBhvr>
                                    </p:animEffect>
                                  </p:childTnLst>
                                </p:cTn>
                              </p:par>
                            </p:childTnLst>
                          </p:cTn>
                        </p:par>
                        <p:par>
                          <p:cTn id="21" fill="hold">
                            <p:stCondLst>
                              <p:cond delay="500"/>
                            </p:stCondLst>
                            <p:childTnLst>
                              <p:par>
                                <p:cTn id="22" presetID="53" presetClass="entr" presetSubtype="16" fill="hold" grpId="0" nodeType="afterEffect">
                                  <p:stCondLst>
                                    <p:cond delay="0"/>
                                  </p:stCondLst>
                                  <p:childTnLst>
                                    <p:set>
                                      <p:cBhvr>
                                        <p:cTn id="23" dur="1" fill="hold">
                                          <p:stCondLst>
                                            <p:cond delay="0"/>
                                          </p:stCondLst>
                                        </p:cTn>
                                        <p:tgtEl>
                                          <p:spTgt spid="8">
                                            <p:txEl>
                                              <p:pRg st="3" end="3"/>
                                            </p:txEl>
                                          </p:spTgt>
                                        </p:tgtEl>
                                        <p:attrNameLst>
                                          <p:attrName>style.visibility</p:attrName>
                                        </p:attrNameLst>
                                      </p:cBhvr>
                                      <p:to>
                                        <p:strVal val="visible"/>
                                      </p:to>
                                    </p:set>
                                    <p:anim calcmode="lin" valueType="num">
                                      <p:cBhvr>
                                        <p:cTn id="24" dur="500" fill="hold"/>
                                        <p:tgtEl>
                                          <p:spTgt spid="8">
                                            <p:txEl>
                                              <p:pRg st="3" end="3"/>
                                            </p:txEl>
                                          </p:spTgt>
                                        </p:tgtEl>
                                        <p:attrNameLst>
                                          <p:attrName>ppt_w</p:attrName>
                                        </p:attrNameLst>
                                      </p:cBhvr>
                                      <p:tavLst>
                                        <p:tav tm="0">
                                          <p:val>
                                            <p:fltVal val="0"/>
                                          </p:val>
                                        </p:tav>
                                        <p:tav tm="100000">
                                          <p:val>
                                            <p:strVal val="#ppt_w"/>
                                          </p:val>
                                        </p:tav>
                                      </p:tavLst>
                                    </p:anim>
                                    <p:anim calcmode="lin" valueType="num">
                                      <p:cBhvr>
                                        <p:cTn id="25" dur="500" fill="hold"/>
                                        <p:tgtEl>
                                          <p:spTgt spid="8">
                                            <p:txEl>
                                              <p:pRg st="3" end="3"/>
                                            </p:txEl>
                                          </p:spTgt>
                                        </p:tgtEl>
                                        <p:attrNameLst>
                                          <p:attrName>ppt_h</p:attrName>
                                        </p:attrNameLst>
                                      </p:cBhvr>
                                      <p:tavLst>
                                        <p:tav tm="0">
                                          <p:val>
                                            <p:fltVal val="0"/>
                                          </p:val>
                                        </p:tav>
                                        <p:tav tm="100000">
                                          <p:val>
                                            <p:strVal val="#ppt_h"/>
                                          </p:val>
                                        </p:tav>
                                      </p:tavLst>
                                    </p:anim>
                                    <p:animEffect transition="in" filter="fade">
                                      <p:cBhvr>
                                        <p:cTn id="26"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زوايا مستديرة 3">
            <a:extLst>
              <a:ext uri="{FF2B5EF4-FFF2-40B4-BE49-F238E27FC236}">
                <a16:creationId xmlns:a16="http://schemas.microsoft.com/office/drawing/2014/main" id="{BA2A40A4-AFA0-C4AE-2874-8ACB968ADF11}"/>
              </a:ext>
            </a:extLst>
          </p:cNvPr>
          <p:cNvSpPr/>
          <p:nvPr/>
        </p:nvSpPr>
        <p:spPr>
          <a:xfrm>
            <a:off x="1733227" y="492561"/>
            <a:ext cx="8725545" cy="913308"/>
          </a:xfrm>
          <a:prstGeom prst="roundRect">
            <a:avLst/>
          </a:prstGeom>
          <a:solidFill>
            <a:srgbClr val="F9A82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b="1" dirty="0">
                <a:solidFill>
                  <a:schemeClr val="bg1"/>
                </a:solidFill>
              </a:rPr>
              <a:t>تطبيق الجزء العملي في الدرس</a:t>
            </a:r>
          </a:p>
        </p:txBody>
      </p:sp>
      <p:pic>
        <p:nvPicPr>
          <p:cNvPr id="5" name="Picture 2" descr="Man Computer Images | Free Vectors, Stock Photos &amp; PSD">
            <a:extLst>
              <a:ext uri="{FF2B5EF4-FFF2-40B4-BE49-F238E27FC236}">
                <a16:creationId xmlns:a16="http://schemas.microsoft.com/office/drawing/2014/main" id="{1E8A8344-917B-03CB-77F9-B3E090BFA37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77" b="89947" l="10000" r="93100">
                        <a14:foregroundMark x1="58600" y1="21080" x2="58600" y2="21080"/>
                        <a14:foregroundMark x1="93100" y1="72018" x2="93100" y2="72018"/>
                        <a14:foregroundMark x1="89700" y1="66017" x2="89700" y2="66017"/>
                      </a14:backgroundRemoval>
                    </a14:imgEffect>
                  </a14:imgLayer>
                </a14:imgProps>
              </a:ext>
              <a:ext uri="{28A0092B-C50C-407E-A947-70E740481C1C}">
                <a14:useLocalDpi xmlns:a14="http://schemas.microsoft.com/office/drawing/2010/main" val="0"/>
              </a:ext>
            </a:extLst>
          </a:blip>
          <a:srcRect/>
          <a:stretch>
            <a:fillRect/>
          </a:stretch>
        </p:blipFill>
        <p:spPr bwMode="auto">
          <a:xfrm>
            <a:off x="2207846" y="1675395"/>
            <a:ext cx="7776307" cy="518260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77900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4" descr="الوصف الوظيفي لـ مدير نظم المعلومات - Information System Manager">
            <a:extLst>
              <a:ext uri="{FF2B5EF4-FFF2-40B4-BE49-F238E27FC236}">
                <a16:creationId xmlns:a16="http://schemas.microsoft.com/office/drawing/2014/main" id="{206E54D3-056E-F89B-D407-E571E246FD73}"/>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3699" b="71918" l="8307" r="89617">
                        <a14:foregroundMark x1="76518" y1="55936" x2="76518" y2="55936"/>
                        <a14:foregroundMark x1="76518" y1="55936" x2="78115" y2="43836"/>
                        <a14:foregroundMark x1="78115" y1="43836" x2="73642" y2="34247"/>
                        <a14:foregroundMark x1="73642" y1="34247" x2="27316" y2="31050"/>
                        <a14:foregroundMark x1="27316" y1="31050" x2="21406" y2="40868"/>
                        <a14:foregroundMark x1="21406" y1="40868" x2="19968" y2="52055"/>
                        <a14:foregroundMark x1="19968" y1="52055" x2="16294" y2="61416"/>
                        <a14:foregroundMark x1="16294" y1="61416" x2="25879" y2="65297"/>
                        <a14:foregroundMark x1="25879" y1="65297" x2="78914" y2="61644"/>
                        <a14:foregroundMark x1="78914" y1="61644" x2="76198" y2="55479"/>
                        <a14:foregroundMark x1="76198" y1="55479" x2="76997" y2="55479"/>
                        <a14:foregroundMark x1="86403" y1="61234" x2="83067" y2="53196"/>
                        <a14:foregroundMark x1="88658" y1="66667" x2="86573" y2="61643"/>
                        <a14:foregroundMark x1="83067" y1="53196" x2="85144" y2="42694"/>
                        <a14:foregroundMark x1="85144" y1="42694" x2="80351" y2="30594"/>
                        <a14:foregroundMark x1="80351" y1="30594" x2="74281" y2="28539"/>
                        <a14:foregroundMark x1="74281" y1="28539" x2="57348" y2="32877"/>
                        <a14:foregroundMark x1="57348" y1="32877" x2="19489" y2="25114"/>
                        <a14:foregroundMark x1="19489" y1="25114" x2="14537" y2="50228"/>
                        <a14:foregroundMark x1="14537" y1="50228" x2="15974" y2="72146"/>
                        <a14:foregroundMark x1="11182" y1="62785" x2="14217" y2="70776"/>
                        <a14:foregroundMark x1="14217" y1="70776" x2="28435" y2="72374"/>
                        <a14:foregroundMark x1="28435" y1="72374" x2="56070" y2="69635"/>
                        <a14:foregroundMark x1="56070" y1="69635" x2="90895" y2="71918"/>
                        <a14:foregroundMark x1="90895" y1="71918" x2="84505" y2="66667"/>
                        <a14:foregroundMark x1="84505" y1="66667" x2="8466" y2="63242"/>
                        <a14:foregroundMark x1="8466" y1="63242" x2="12141" y2="63014"/>
                        <a14:foregroundMark x1="13578" y1="35616" x2="13898" y2="26256"/>
                        <a14:foregroundMark x1="13898" y1="26256" x2="21885" y2="23744"/>
                        <a14:foregroundMark x1="21885" y1="23744" x2="25719" y2="16895"/>
                        <a14:foregroundMark x1="25719" y1="16895" x2="30671" y2="23744"/>
                        <a14:foregroundMark x1="30671" y1="23744" x2="32268" y2="29909"/>
                        <a14:foregroundMark x1="32268" y1="29909" x2="34824" y2="32648"/>
                        <a14:foregroundMark x1="34824" y1="32648" x2="32268" y2="23516"/>
                        <a14:foregroundMark x1="32268" y1="23516" x2="28435" y2="17808"/>
                        <a14:foregroundMark x1="28435" y1="17808" x2="22364" y2="15753"/>
                        <a14:foregroundMark x1="22364" y1="15753" x2="20767" y2="22146"/>
                        <a14:foregroundMark x1="20767" y1="22146" x2="22045" y2="26027"/>
                        <a14:foregroundMark x1="83067" y1="27854" x2="80192" y2="20548"/>
                        <a14:foregroundMark x1="80192" y1="20548" x2="78594" y2="20548"/>
                        <a14:foregroundMark x1="88709" y1="44878" x2="89617" y2="35616"/>
                        <a14:foregroundMark x1="89617" y1="35616" x2="90415" y2="42466"/>
                        <a14:foregroundMark x1="90415" y1="42466" x2="90119" y2="45526"/>
                        <a14:foregroundMark x1="89435" y1="45211" x2="89936" y2="31963"/>
                        <a14:foregroundMark x1="89936" y1="31963" x2="85623" y2="24658"/>
                        <a14:foregroundMark x1="85623" y1="24658" x2="77157" y2="22374"/>
                        <a14:foregroundMark x1="77157" y1="22374" x2="67891" y2="23973"/>
                        <a14:foregroundMark x1="67891" y1="23973" x2="62300" y2="27854"/>
                        <a14:foregroundMark x1="62300" y1="27854" x2="51757" y2="25571"/>
                        <a14:foregroundMark x1="51757" y1="25571" x2="45847" y2="20776"/>
                        <a14:foregroundMark x1="45847" y1="20776" x2="28754" y2="15982"/>
                        <a14:foregroundMark x1="28754" y1="15982" x2="23802" y2="16667"/>
                        <a14:foregroundMark x1="23802" y1="16667" x2="32268" y2="15753"/>
                        <a14:foregroundMark x1="32268" y1="15753" x2="72364" y2="22603"/>
                        <a14:foregroundMark x1="72364" y1="22603" x2="79712" y2="21005"/>
                        <a14:foregroundMark x1="13099" y1="35845" x2="12780" y2="27854"/>
                        <a14:foregroundMark x1="12780" y1="27854" x2="16134" y2="22831"/>
                        <a14:foregroundMark x1="16134" y1="22831" x2="27157" y2="14612"/>
                        <a14:foregroundMark x1="27157" y1="14612" x2="28594" y2="16667"/>
                        <a14:foregroundMark x1="28275" y1="16667" x2="23962" y2="13699"/>
                        <a14:foregroundMark x1="23962" y1="13699" x2="22524" y2="15982"/>
                        <a14:foregroundMark x1="11981" y1="38813" x2="11502" y2="28082"/>
                        <a14:foregroundMark x1="11502" y1="28082" x2="15176" y2="22374"/>
                        <a14:foregroundMark x1="15176" y1="22374" x2="17572" y2="22831"/>
                        <a14:backgroundMark x1="89617" y1="58219" x2="89617" y2="58219"/>
                        <a14:backgroundMark x1="88978" y1="60502" x2="88339" y2="51598"/>
                        <a14:backgroundMark x1="88339" y1="51598" x2="91534" y2="45434"/>
                        <a14:backgroundMark x1="91534" y1="45434" x2="92013" y2="42922"/>
                        <a14:backgroundMark x1="90415" y1="45662" x2="88498" y2="53881"/>
                        <a14:backgroundMark x1="88498" y1="53881" x2="89137" y2="61187"/>
                        <a14:backgroundMark x1="89137" y1="61187" x2="90735" y2="44064"/>
                        <a14:backgroundMark x1="90735" y1="44064" x2="91214" y2="43151"/>
                      </a14:backgroundRemoval>
                    </a14:imgEffect>
                  </a14:imgLayer>
                </a14:imgProps>
              </a:ext>
              <a:ext uri="{28A0092B-C50C-407E-A947-70E740481C1C}">
                <a14:useLocalDpi xmlns:a14="http://schemas.microsoft.com/office/drawing/2010/main" val="0"/>
              </a:ext>
            </a:extLst>
          </a:blip>
          <a:srcRect t="14073" b="24253"/>
          <a:stretch/>
        </p:blipFill>
        <p:spPr bwMode="auto">
          <a:xfrm>
            <a:off x="1003566" y="2698952"/>
            <a:ext cx="10184868" cy="439501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4">
            <a:extLst>
              <a:ext uri="{FF2B5EF4-FFF2-40B4-BE49-F238E27FC236}">
                <a16:creationId xmlns:a16="http://schemas.microsoft.com/office/drawing/2014/main" id="{AA70F8D3-78E1-8B8E-9438-63288E90C539}"/>
              </a:ext>
            </a:extLst>
          </p:cNvPr>
          <p:cNvSpPr txBox="1"/>
          <p:nvPr/>
        </p:nvSpPr>
        <p:spPr>
          <a:xfrm>
            <a:off x="3511341" y="771672"/>
            <a:ext cx="5169318" cy="1089529"/>
          </a:xfrm>
          <a:prstGeom prst="rect">
            <a:avLst/>
          </a:prstGeom>
        </p:spPr>
        <p:txBody>
          <a:bodyPr spcFirstLastPara="1" wrap="square" lIns="91425" tIns="91425" rIns="91425" bIns="91425" anchor="ctr" anchorCtr="0">
            <a:noAutofit/>
          </a:bodyPr>
          <a:lstStyle>
            <a:defPPr>
              <a:defRPr lang="en-US"/>
            </a:defPPr>
            <a:lvl1pPr algn="ctr" defTabSz="914423" rtl="1">
              <a:lnSpc>
                <a:spcPct val="90000"/>
              </a:lnSpc>
              <a:spcBef>
                <a:spcPts val="0"/>
              </a:spcBef>
              <a:buNone/>
              <a:defRPr sz="5400">
                <a:effectLst>
                  <a:outerShdw blurRad="38100" dist="38100" dir="2700000" algn="tl">
                    <a:srgbClr val="000000">
                      <a:alpha val="43137"/>
                    </a:srgbClr>
                  </a:outerShdw>
                </a:effectLst>
                <a:latin typeface="Aref Ruqaa"/>
                <a:ea typeface="+mj-ea"/>
                <a:cs typeface="Aref Ruqaa"/>
              </a:defRPr>
            </a:lvl1pPr>
            <a:lvl2pPr rtl="1" fontAlgn="base">
              <a:spcBef>
                <a:spcPct val="0"/>
              </a:spcBef>
              <a:spcAft>
                <a:spcPct val="0"/>
              </a:spcAft>
              <a:defRPr sz="3200">
                <a:solidFill>
                  <a:schemeClr val="bg1"/>
                </a:solidFill>
                <a:latin typeface="Verdana" panose="020B0604030504040204" pitchFamily="34" charset="0"/>
              </a:defRPr>
            </a:lvl2pPr>
            <a:lvl3pPr rtl="1" fontAlgn="base">
              <a:spcBef>
                <a:spcPct val="0"/>
              </a:spcBef>
              <a:spcAft>
                <a:spcPct val="0"/>
              </a:spcAft>
              <a:defRPr sz="3200">
                <a:solidFill>
                  <a:schemeClr val="bg1"/>
                </a:solidFill>
                <a:latin typeface="Verdana" panose="020B0604030504040204" pitchFamily="34" charset="0"/>
              </a:defRPr>
            </a:lvl3pPr>
            <a:lvl4pPr rtl="1" fontAlgn="base">
              <a:spcBef>
                <a:spcPct val="0"/>
              </a:spcBef>
              <a:spcAft>
                <a:spcPct val="0"/>
              </a:spcAft>
              <a:defRPr sz="3200">
                <a:solidFill>
                  <a:schemeClr val="bg1"/>
                </a:solidFill>
                <a:latin typeface="Verdana" panose="020B0604030504040204" pitchFamily="34" charset="0"/>
              </a:defRPr>
            </a:lvl4pPr>
            <a:lvl5pPr rtl="1" fontAlgn="base">
              <a:spcBef>
                <a:spcPct val="0"/>
              </a:spcBef>
              <a:spcAft>
                <a:spcPct val="0"/>
              </a:spcAft>
              <a:defRPr sz="3200">
                <a:solidFill>
                  <a:schemeClr val="bg1"/>
                </a:solidFill>
                <a:latin typeface="Verdana" panose="020B0604030504040204" pitchFamily="34" charset="0"/>
              </a:defRPr>
            </a:lvl5pPr>
            <a:lvl6pPr marL="457200" rtl="1" fontAlgn="base">
              <a:spcBef>
                <a:spcPct val="0"/>
              </a:spcBef>
              <a:spcAft>
                <a:spcPct val="0"/>
              </a:spcAft>
              <a:defRPr sz="3200">
                <a:solidFill>
                  <a:schemeClr val="bg1"/>
                </a:solidFill>
                <a:latin typeface="Verdana" panose="020B0604030504040204" pitchFamily="34" charset="0"/>
              </a:defRPr>
            </a:lvl6pPr>
            <a:lvl7pPr marL="914400" rtl="1" fontAlgn="base">
              <a:spcBef>
                <a:spcPct val="0"/>
              </a:spcBef>
              <a:spcAft>
                <a:spcPct val="0"/>
              </a:spcAft>
              <a:defRPr sz="3200">
                <a:solidFill>
                  <a:schemeClr val="bg1"/>
                </a:solidFill>
                <a:latin typeface="Verdana" panose="020B0604030504040204" pitchFamily="34" charset="0"/>
              </a:defRPr>
            </a:lvl7pPr>
            <a:lvl8pPr marL="1371600" rtl="1" fontAlgn="base">
              <a:spcBef>
                <a:spcPct val="0"/>
              </a:spcBef>
              <a:spcAft>
                <a:spcPct val="0"/>
              </a:spcAft>
              <a:defRPr sz="3200">
                <a:solidFill>
                  <a:schemeClr val="bg1"/>
                </a:solidFill>
                <a:latin typeface="Verdana" panose="020B0604030504040204" pitchFamily="34" charset="0"/>
              </a:defRPr>
            </a:lvl8pPr>
            <a:lvl9pPr marL="1828800" rtl="1" fontAlgn="base">
              <a:spcBef>
                <a:spcPct val="0"/>
              </a:spcBef>
              <a:spcAft>
                <a:spcPct val="0"/>
              </a:spcAft>
              <a:defRPr sz="3200">
                <a:solidFill>
                  <a:schemeClr val="bg1"/>
                </a:solidFill>
                <a:latin typeface="Verdana" panose="020B0604030504040204" pitchFamily="34" charset="0"/>
              </a:defRPr>
            </a:lvl9pPr>
          </a:lstStyle>
          <a:p>
            <a:r>
              <a:rPr lang="ar-SA" sz="9600" dirty="0"/>
              <a:t>تقنية رقمية 2-1</a:t>
            </a:r>
            <a:endParaRPr lang="en-US" sz="9600" dirty="0"/>
          </a:p>
        </p:txBody>
      </p:sp>
      <p:sp>
        <p:nvSpPr>
          <p:cNvPr id="9" name="Rectangle 2">
            <a:extLst>
              <a:ext uri="{FF2B5EF4-FFF2-40B4-BE49-F238E27FC236}">
                <a16:creationId xmlns:a16="http://schemas.microsoft.com/office/drawing/2014/main" id="{1EDBA0E8-1B4D-ABB0-CC2B-655843575ABA}"/>
              </a:ext>
            </a:extLst>
          </p:cNvPr>
          <p:cNvSpPr txBox="1">
            <a:spLocks noChangeArrowheads="1"/>
          </p:cNvSpPr>
          <p:nvPr/>
        </p:nvSpPr>
        <p:spPr bwMode="gray">
          <a:xfrm>
            <a:off x="3869077" y="2367222"/>
            <a:ext cx="4453846" cy="561856"/>
          </a:xfrm>
          <a:prstGeom prst="rect">
            <a:avLst/>
          </a:prstGeom>
        </p:spPr>
        <p:txBody>
          <a:bodyPr spcFirstLastPara="1" wrap="square" lIns="91425" tIns="91425" rIns="91425" bIns="91425" anchor="ctr" anchorCtr="0">
            <a:noAutofit/>
          </a:bodyPr>
          <a:lstStyle>
            <a:defPPr>
              <a:defRPr lang="en-US"/>
            </a:defPPr>
            <a:lvl1pPr algn="ctr" defTabSz="914423" rtl="1">
              <a:lnSpc>
                <a:spcPct val="90000"/>
              </a:lnSpc>
              <a:spcBef>
                <a:spcPts val="0"/>
              </a:spcBef>
              <a:buNone/>
              <a:defRPr sz="7200">
                <a:solidFill>
                  <a:schemeClr val="bg1"/>
                </a:solidFill>
                <a:effectLst>
                  <a:outerShdw blurRad="38100" dist="38100" dir="2700000" algn="tl">
                    <a:srgbClr val="000000">
                      <a:alpha val="43137"/>
                    </a:srgbClr>
                  </a:outerShdw>
                </a:effectLst>
                <a:latin typeface="Aref Ruqaa" panose="02000503000000000000" pitchFamily="2" charset="-78"/>
                <a:ea typeface="+mj-ea"/>
                <a:cs typeface="Aref Ruqaa" panose="02000503000000000000" pitchFamily="2" charset="-78"/>
              </a:defRPr>
            </a:lvl1pPr>
            <a:lvl2pPr rtl="1" fontAlgn="base">
              <a:spcBef>
                <a:spcPct val="0"/>
              </a:spcBef>
              <a:spcAft>
                <a:spcPct val="0"/>
              </a:spcAft>
              <a:defRPr sz="3200">
                <a:solidFill>
                  <a:schemeClr val="bg1"/>
                </a:solidFill>
                <a:latin typeface="Verdana" panose="020B0604030504040204" pitchFamily="34" charset="0"/>
              </a:defRPr>
            </a:lvl2pPr>
            <a:lvl3pPr rtl="1" fontAlgn="base">
              <a:spcBef>
                <a:spcPct val="0"/>
              </a:spcBef>
              <a:spcAft>
                <a:spcPct val="0"/>
              </a:spcAft>
              <a:defRPr sz="3200">
                <a:solidFill>
                  <a:schemeClr val="bg1"/>
                </a:solidFill>
                <a:latin typeface="Verdana" panose="020B0604030504040204" pitchFamily="34" charset="0"/>
              </a:defRPr>
            </a:lvl3pPr>
            <a:lvl4pPr rtl="1" fontAlgn="base">
              <a:spcBef>
                <a:spcPct val="0"/>
              </a:spcBef>
              <a:spcAft>
                <a:spcPct val="0"/>
              </a:spcAft>
              <a:defRPr sz="3200">
                <a:solidFill>
                  <a:schemeClr val="bg1"/>
                </a:solidFill>
                <a:latin typeface="Verdana" panose="020B0604030504040204" pitchFamily="34" charset="0"/>
              </a:defRPr>
            </a:lvl4pPr>
            <a:lvl5pPr rtl="1" fontAlgn="base">
              <a:spcBef>
                <a:spcPct val="0"/>
              </a:spcBef>
              <a:spcAft>
                <a:spcPct val="0"/>
              </a:spcAft>
              <a:defRPr sz="3200">
                <a:solidFill>
                  <a:schemeClr val="bg1"/>
                </a:solidFill>
                <a:latin typeface="Verdana" panose="020B0604030504040204" pitchFamily="34" charset="0"/>
              </a:defRPr>
            </a:lvl5pPr>
            <a:lvl6pPr marL="457200" rtl="1" fontAlgn="base">
              <a:spcBef>
                <a:spcPct val="0"/>
              </a:spcBef>
              <a:spcAft>
                <a:spcPct val="0"/>
              </a:spcAft>
              <a:defRPr sz="3200">
                <a:solidFill>
                  <a:schemeClr val="bg1"/>
                </a:solidFill>
                <a:latin typeface="Verdana" panose="020B0604030504040204" pitchFamily="34" charset="0"/>
              </a:defRPr>
            </a:lvl6pPr>
            <a:lvl7pPr marL="914400" rtl="1" fontAlgn="base">
              <a:spcBef>
                <a:spcPct val="0"/>
              </a:spcBef>
              <a:spcAft>
                <a:spcPct val="0"/>
              </a:spcAft>
              <a:defRPr sz="3200">
                <a:solidFill>
                  <a:schemeClr val="bg1"/>
                </a:solidFill>
                <a:latin typeface="Verdana" panose="020B0604030504040204" pitchFamily="34" charset="0"/>
              </a:defRPr>
            </a:lvl7pPr>
            <a:lvl8pPr marL="1371600" rtl="1" fontAlgn="base">
              <a:spcBef>
                <a:spcPct val="0"/>
              </a:spcBef>
              <a:spcAft>
                <a:spcPct val="0"/>
              </a:spcAft>
              <a:defRPr sz="3200">
                <a:solidFill>
                  <a:schemeClr val="bg1"/>
                </a:solidFill>
                <a:latin typeface="Verdana" panose="020B0604030504040204" pitchFamily="34" charset="0"/>
              </a:defRPr>
            </a:lvl8pPr>
            <a:lvl9pPr marL="1828800" rtl="1" fontAlgn="base">
              <a:spcBef>
                <a:spcPct val="0"/>
              </a:spcBef>
              <a:spcAft>
                <a:spcPct val="0"/>
              </a:spcAft>
              <a:defRPr sz="3200">
                <a:solidFill>
                  <a:schemeClr val="bg1"/>
                </a:solidFill>
                <a:latin typeface="Verdana" panose="020B0604030504040204" pitchFamily="34" charset="0"/>
              </a:defRPr>
            </a:lvl9pPr>
          </a:lstStyle>
          <a:p>
            <a:r>
              <a:rPr lang="ar-SA" altLang="ar-SA" sz="4400" dirty="0">
                <a:solidFill>
                  <a:srgbClr val="FFC000"/>
                </a:solidFill>
                <a:latin typeface="Aref Ruqaa"/>
                <a:cs typeface="+mn-cs"/>
              </a:rPr>
              <a:t>أ. اريج العنزي</a:t>
            </a:r>
            <a:endParaRPr lang="en-US" altLang="ar-SA" sz="4400" dirty="0">
              <a:solidFill>
                <a:srgbClr val="FFC000"/>
              </a:solidFill>
              <a:latin typeface="Aref Ruqaa"/>
              <a:cs typeface="+mn-cs"/>
            </a:endParaRPr>
          </a:p>
        </p:txBody>
      </p:sp>
      <p:pic>
        <p:nvPicPr>
          <p:cNvPr id="11" name="صورة 10" descr="صورة تحتوي على نص&#10;&#10;تم إنشاء الوصف تلقائياً">
            <a:extLst>
              <a:ext uri="{FF2B5EF4-FFF2-40B4-BE49-F238E27FC236}">
                <a16:creationId xmlns:a16="http://schemas.microsoft.com/office/drawing/2014/main" id="{1D4291C5-B7C1-95F3-F53D-9D268D7DA0A5}"/>
              </a:ext>
            </a:extLst>
          </p:cNvPr>
          <p:cNvPicPr>
            <a:picLocks noChangeAspect="1"/>
          </p:cNvPicPr>
          <p:nvPr/>
        </p:nvPicPr>
        <p:blipFill rotWithShape="1">
          <a:blip r:embed="rId5">
            <a:extLst>
              <a:ext uri="{28A0092B-C50C-407E-A947-70E740481C1C}">
                <a14:useLocalDpi xmlns:a14="http://schemas.microsoft.com/office/drawing/2010/main" val="0"/>
              </a:ext>
            </a:extLst>
          </a:blip>
          <a:srcRect l="8975" t="33514" r="5720" b="35802"/>
          <a:stretch/>
        </p:blipFill>
        <p:spPr>
          <a:xfrm>
            <a:off x="10023989" y="0"/>
            <a:ext cx="2168011" cy="1556954"/>
          </a:xfrm>
          <a:prstGeom prst="rect">
            <a:avLst/>
          </a:prstGeom>
        </p:spPr>
      </p:pic>
      <p:pic>
        <p:nvPicPr>
          <p:cNvPr id="13" name="صورة 12" descr="صورة تحتوي على نص&#10;&#10;تم إنشاء الوصف تلقائياً">
            <a:extLst>
              <a:ext uri="{FF2B5EF4-FFF2-40B4-BE49-F238E27FC236}">
                <a16:creationId xmlns:a16="http://schemas.microsoft.com/office/drawing/2014/main" id="{31AACA38-E9C7-45F2-A848-BDD291A5A66A}"/>
              </a:ext>
            </a:extLst>
          </p:cNvPr>
          <p:cNvPicPr>
            <a:picLocks noChangeAspect="1"/>
          </p:cNvPicPr>
          <p:nvPr/>
        </p:nvPicPr>
        <p:blipFill rotWithShape="1">
          <a:blip r:embed="rId5">
            <a:extLst>
              <a:ext uri="{28A0092B-C50C-407E-A947-70E740481C1C}">
                <a14:useLocalDpi xmlns:a14="http://schemas.microsoft.com/office/drawing/2010/main" val="0"/>
              </a:ext>
            </a:extLst>
          </a:blip>
          <a:srcRect l="8975" t="33514" r="5720" b="35802"/>
          <a:stretch/>
        </p:blipFill>
        <p:spPr>
          <a:xfrm>
            <a:off x="0" y="0"/>
            <a:ext cx="2168011" cy="1556954"/>
          </a:xfrm>
          <a:prstGeom prst="rect">
            <a:avLst/>
          </a:prstGeom>
        </p:spPr>
      </p:pic>
    </p:spTree>
    <p:custDataLst>
      <p:tags r:id="rId1"/>
    </p:custDataLst>
    <p:extLst>
      <p:ext uri="{BB962C8B-B14F-4D97-AF65-F5344CB8AC3E}">
        <p14:creationId xmlns:p14="http://schemas.microsoft.com/office/powerpoint/2010/main" val="24682304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4" descr="الوصف الوظيفي لـ مدير نظم المعلومات - Information System Manager">
            <a:extLst>
              <a:ext uri="{FF2B5EF4-FFF2-40B4-BE49-F238E27FC236}">
                <a16:creationId xmlns:a16="http://schemas.microsoft.com/office/drawing/2014/main" id="{ECBF9FB6-9C7F-129D-01C1-41F736AA463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3699" b="71918" l="8307" r="89617">
                        <a14:foregroundMark x1="76518" y1="55936" x2="76518" y2="55936"/>
                        <a14:foregroundMark x1="76518" y1="55936" x2="78115" y2="43836"/>
                        <a14:foregroundMark x1="78115" y1="43836" x2="73642" y2="34247"/>
                        <a14:foregroundMark x1="73642" y1="34247" x2="27316" y2="31050"/>
                        <a14:foregroundMark x1="27316" y1="31050" x2="21406" y2="40868"/>
                        <a14:foregroundMark x1="21406" y1="40868" x2="19968" y2="52055"/>
                        <a14:foregroundMark x1="19968" y1="52055" x2="16294" y2="61416"/>
                        <a14:foregroundMark x1="16294" y1="61416" x2="25879" y2="65297"/>
                        <a14:foregroundMark x1="25879" y1="65297" x2="78914" y2="61644"/>
                        <a14:foregroundMark x1="78914" y1="61644" x2="76198" y2="55479"/>
                        <a14:foregroundMark x1="76198" y1="55479" x2="76997" y2="55479"/>
                        <a14:foregroundMark x1="86403" y1="61234" x2="83067" y2="53196"/>
                        <a14:foregroundMark x1="88658" y1="66667" x2="86573" y2="61643"/>
                        <a14:foregroundMark x1="83067" y1="53196" x2="85144" y2="42694"/>
                        <a14:foregroundMark x1="85144" y1="42694" x2="80351" y2="30594"/>
                        <a14:foregroundMark x1="80351" y1="30594" x2="74281" y2="28539"/>
                        <a14:foregroundMark x1="74281" y1="28539" x2="57348" y2="32877"/>
                        <a14:foregroundMark x1="57348" y1="32877" x2="19489" y2="25114"/>
                        <a14:foregroundMark x1="19489" y1="25114" x2="14537" y2="50228"/>
                        <a14:foregroundMark x1="14537" y1="50228" x2="15974" y2="72146"/>
                        <a14:foregroundMark x1="11182" y1="62785" x2="14217" y2="70776"/>
                        <a14:foregroundMark x1="14217" y1="70776" x2="28435" y2="72374"/>
                        <a14:foregroundMark x1="28435" y1="72374" x2="56070" y2="69635"/>
                        <a14:foregroundMark x1="56070" y1="69635" x2="90895" y2="71918"/>
                        <a14:foregroundMark x1="90895" y1="71918" x2="84505" y2="66667"/>
                        <a14:foregroundMark x1="84505" y1="66667" x2="8466" y2="63242"/>
                        <a14:foregroundMark x1="8466" y1="63242" x2="12141" y2="63014"/>
                        <a14:foregroundMark x1="13578" y1="35616" x2="13898" y2="26256"/>
                        <a14:foregroundMark x1="13898" y1="26256" x2="21885" y2="23744"/>
                        <a14:foregroundMark x1="21885" y1="23744" x2="25719" y2="16895"/>
                        <a14:foregroundMark x1="25719" y1="16895" x2="30671" y2="23744"/>
                        <a14:foregroundMark x1="30671" y1="23744" x2="32268" y2="29909"/>
                        <a14:foregroundMark x1="32268" y1="29909" x2="34824" y2="32648"/>
                        <a14:foregroundMark x1="34824" y1="32648" x2="32268" y2="23516"/>
                        <a14:foregroundMark x1="32268" y1="23516" x2="28435" y2="17808"/>
                        <a14:foregroundMark x1="28435" y1="17808" x2="22364" y2="15753"/>
                        <a14:foregroundMark x1="22364" y1="15753" x2="20767" y2="22146"/>
                        <a14:foregroundMark x1="20767" y1="22146" x2="22045" y2="26027"/>
                        <a14:foregroundMark x1="83067" y1="27854" x2="80192" y2="20548"/>
                        <a14:foregroundMark x1="80192" y1="20548" x2="78594" y2="20548"/>
                        <a14:foregroundMark x1="88709" y1="44878" x2="89617" y2="35616"/>
                        <a14:foregroundMark x1="89617" y1="35616" x2="90415" y2="42466"/>
                        <a14:foregroundMark x1="90415" y1="42466" x2="90119" y2="45526"/>
                        <a14:foregroundMark x1="89435" y1="45211" x2="89936" y2="31963"/>
                        <a14:foregroundMark x1="89936" y1="31963" x2="85623" y2="24658"/>
                        <a14:foregroundMark x1="85623" y1="24658" x2="77157" y2="22374"/>
                        <a14:foregroundMark x1="77157" y1="22374" x2="67891" y2="23973"/>
                        <a14:foregroundMark x1="67891" y1="23973" x2="62300" y2="27854"/>
                        <a14:foregroundMark x1="62300" y1="27854" x2="51757" y2="25571"/>
                        <a14:foregroundMark x1="51757" y1="25571" x2="45847" y2="20776"/>
                        <a14:foregroundMark x1="45847" y1="20776" x2="28754" y2="15982"/>
                        <a14:foregroundMark x1="28754" y1="15982" x2="23802" y2="16667"/>
                        <a14:foregroundMark x1="23802" y1="16667" x2="32268" y2="15753"/>
                        <a14:foregroundMark x1="32268" y1="15753" x2="72364" y2="22603"/>
                        <a14:foregroundMark x1="72364" y1="22603" x2="79712" y2="21005"/>
                        <a14:foregroundMark x1="13099" y1="35845" x2="12780" y2="27854"/>
                        <a14:foregroundMark x1="12780" y1="27854" x2="16134" y2="22831"/>
                        <a14:foregroundMark x1="16134" y1="22831" x2="27157" y2="14612"/>
                        <a14:foregroundMark x1="27157" y1="14612" x2="28594" y2="16667"/>
                        <a14:foregroundMark x1="28275" y1="16667" x2="23962" y2="13699"/>
                        <a14:foregroundMark x1="23962" y1="13699" x2="22524" y2="15982"/>
                        <a14:foregroundMark x1="11981" y1="38813" x2="11502" y2="28082"/>
                        <a14:foregroundMark x1="11502" y1="28082" x2="15176" y2="22374"/>
                        <a14:foregroundMark x1="15176" y1="22374" x2="17572" y2="22831"/>
                        <a14:backgroundMark x1="89617" y1="58219" x2="89617" y2="58219"/>
                        <a14:backgroundMark x1="88978" y1="60502" x2="88339" y2="51598"/>
                        <a14:backgroundMark x1="88339" y1="51598" x2="91534" y2="45434"/>
                        <a14:backgroundMark x1="91534" y1="45434" x2="92013" y2="42922"/>
                        <a14:backgroundMark x1="90415" y1="45662" x2="88498" y2="53881"/>
                        <a14:backgroundMark x1="88498" y1="53881" x2="89137" y2="61187"/>
                        <a14:backgroundMark x1="89137" y1="61187" x2="90735" y2="44064"/>
                        <a14:backgroundMark x1="90735" y1="44064" x2="91214" y2="43151"/>
                      </a14:backgroundRemoval>
                    </a14:imgEffect>
                  </a14:imgLayer>
                </a14:imgProps>
              </a:ext>
              <a:ext uri="{28A0092B-C50C-407E-A947-70E740481C1C}">
                <a14:useLocalDpi xmlns:a14="http://schemas.microsoft.com/office/drawing/2010/main" val="0"/>
              </a:ext>
            </a:extLst>
          </a:blip>
          <a:srcRect t="14073" b="24253"/>
          <a:stretch/>
        </p:blipFill>
        <p:spPr bwMode="auto">
          <a:xfrm>
            <a:off x="1003566" y="2698952"/>
            <a:ext cx="10184868" cy="439501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4">
            <a:extLst>
              <a:ext uri="{FF2B5EF4-FFF2-40B4-BE49-F238E27FC236}">
                <a16:creationId xmlns:a16="http://schemas.microsoft.com/office/drawing/2014/main" id="{4BBFD2EF-0EF5-6CAA-CC60-E0B27C7BF681}"/>
              </a:ext>
            </a:extLst>
          </p:cNvPr>
          <p:cNvSpPr txBox="1"/>
          <p:nvPr/>
        </p:nvSpPr>
        <p:spPr>
          <a:xfrm>
            <a:off x="2468592" y="762978"/>
            <a:ext cx="7254815" cy="1089529"/>
          </a:xfrm>
          <a:prstGeom prst="rect">
            <a:avLst/>
          </a:prstGeom>
        </p:spPr>
        <p:txBody>
          <a:bodyPr spcFirstLastPara="1" wrap="square" lIns="91425" tIns="91425" rIns="91425" bIns="91425" anchor="ctr" anchorCtr="0">
            <a:noAutofit/>
          </a:bodyPr>
          <a:lstStyle>
            <a:defPPr>
              <a:defRPr lang="en-US"/>
            </a:defPPr>
            <a:lvl1pPr algn="ctr" defTabSz="914423" rtl="1">
              <a:lnSpc>
                <a:spcPct val="90000"/>
              </a:lnSpc>
              <a:spcBef>
                <a:spcPts val="0"/>
              </a:spcBef>
              <a:buNone/>
              <a:defRPr sz="5400">
                <a:effectLst>
                  <a:outerShdw blurRad="38100" dist="38100" dir="2700000" algn="tl">
                    <a:srgbClr val="000000">
                      <a:alpha val="43137"/>
                    </a:srgbClr>
                  </a:outerShdw>
                </a:effectLst>
                <a:latin typeface="Aref Ruqaa"/>
                <a:ea typeface="+mj-ea"/>
                <a:cs typeface="Aref Ruqaa"/>
              </a:defRPr>
            </a:lvl1pPr>
            <a:lvl2pPr rtl="1" fontAlgn="base">
              <a:spcBef>
                <a:spcPct val="0"/>
              </a:spcBef>
              <a:spcAft>
                <a:spcPct val="0"/>
              </a:spcAft>
              <a:defRPr sz="3200">
                <a:solidFill>
                  <a:schemeClr val="bg1"/>
                </a:solidFill>
                <a:latin typeface="Verdana" panose="020B0604030504040204" pitchFamily="34" charset="0"/>
              </a:defRPr>
            </a:lvl2pPr>
            <a:lvl3pPr rtl="1" fontAlgn="base">
              <a:spcBef>
                <a:spcPct val="0"/>
              </a:spcBef>
              <a:spcAft>
                <a:spcPct val="0"/>
              </a:spcAft>
              <a:defRPr sz="3200">
                <a:solidFill>
                  <a:schemeClr val="bg1"/>
                </a:solidFill>
                <a:latin typeface="Verdana" panose="020B0604030504040204" pitchFamily="34" charset="0"/>
              </a:defRPr>
            </a:lvl3pPr>
            <a:lvl4pPr rtl="1" fontAlgn="base">
              <a:spcBef>
                <a:spcPct val="0"/>
              </a:spcBef>
              <a:spcAft>
                <a:spcPct val="0"/>
              </a:spcAft>
              <a:defRPr sz="3200">
                <a:solidFill>
                  <a:schemeClr val="bg1"/>
                </a:solidFill>
                <a:latin typeface="Verdana" panose="020B0604030504040204" pitchFamily="34" charset="0"/>
              </a:defRPr>
            </a:lvl4pPr>
            <a:lvl5pPr rtl="1" fontAlgn="base">
              <a:spcBef>
                <a:spcPct val="0"/>
              </a:spcBef>
              <a:spcAft>
                <a:spcPct val="0"/>
              </a:spcAft>
              <a:defRPr sz="3200">
                <a:solidFill>
                  <a:schemeClr val="bg1"/>
                </a:solidFill>
                <a:latin typeface="Verdana" panose="020B0604030504040204" pitchFamily="34" charset="0"/>
              </a:defRPr>
            </a:lvl5pPr>
            <a:lvl6pPr marL="457200" rtl="1" fontAlgn="base">
              <a:spcBef>
                <a:spcPct val="0"/>
              </a:spcBef>
              <a:spcAft>
                <a:spcPct val="0"/>
              </a:spcAft>
              <a:defRPr sz="3200">
                <a:solidFill>
                  <a:schemeClr val="bg1"/>
                </a:solidFill>
                <a:latin typeface="Verdana" panose="020B0604030504040204" pitchFamily="34" charset="0"/>
              </a:defRPr>
            </a:lvl6pPr>
            <a:lvl7pPr marL="914400" rtl="1" fontAlgn="base">
              <a:spcBef>
                <a:spcPct val="0"/>
              </a:spcBef>
              <a:spcAft>
                <a:spcPct val="0"/>
              </a:spcAft>
              <a:defRPr sz="3200">
                <a:solidFill>
                  <a:schemeClr val="bg1"/>
                </a:solidFill>
                <a:latin typeface="Verdana" panose="020B0604030504040204" pitchFamily="34" charset="0"/>
              </a:defRPr>
            </a:lvl7pPr>
            <a:lvl8pPr marL="1371600" rtl="1" fontAlgn="base">
              <a:spcBef>
                <a:spcPct val="0"/>
              </a:spcBef>
              <a:spcAft>
                <a:spcPct val="0"/>
              </a:spcAft>
              <a:defRPr sz="3200">
                <a:solidFill>
                  <a:schemeClr val="bg1"/>
                </a:solidFill>
                <a:latin typeface="Verdana" panose="020B0604030504040204" pitchFamily="34" charset="0"/>
              </a:defRPr>
            </a:lvl8pPr>
            <a:lvl9pPr marL="1828800" rtl="1" fontAlgn="base">
              <a:spcBef>
                <a:spcPct val="0"/>
              </a:spcBef>
              <a:spcAft>
                <a:spcPct val="0"/>
              </a:spcAft>
              <a:defRPr sz="3200">
                <a:solidFill>
                  <a:schemeClr val="bg1"/>
                </a:solidFill>
                <a:latin typeface="Verdana" panose="020B0604030504040204" pitchFamily="34" charset="0"/>
              </a:defRPr>
            </a:lvl9pPr>
          </a:lstStyle>
          <a:p>
            <a:r>
              <a:rPr lang="ar-SA" sz="4800" dirty="0">
                <a:solidFill>
                  <a:srgbClr val="FFC000"/>
                </a:solidFill>
              </a:rPr>
              <a:t>الوحدة الأولى : علم البيانات</a:t>
            </a:r>
            <a:endParaRPr lang="en-US" sz="4800" dirty="0">
              <a:solidFill>
                <a:srgbClr val="FFC000"/>
              </a:solidFill>
            </a:endParaRPr>
          </a:p>
        </p:txBody>
      </p:sp>
      <p:pic>
        <p:nvPicPr>
          <p:cNvPr id="11" name="صورة 10" descr="صورة تحتوي على نص&#10;&#10;تم إنشاء الوصف تلقائياً">
            <a:extLst>
              <a:ext uri="{FF2B5EF4-FFF2-40B4-BE49-F238E27FC236}">
                <a16:creationId xmlns:a16="http://schemas.microsoft.com/office/drawing/2014/main" id="{F229E0F3-8AF9-31A0-142B-1F568755A760}"/>
              </a:ext>
            </a:extLst>
          </p:cNvPr>
          <p:cNvPicPr>
            <a:picLocks noChangeAspect="1"/>
          </p:cNvPicPr>
          <p:nvPr/>
        </p:nvPicPr>
        <p:blipFill rotWithShape="1">
          <a:blip r:embed="rId5">
            <a:extLst>
              <a:ext uri="{28A0092B-C50C-407E-A947-70E740481C1C}">
                <a14:useLocalDpi xmlns:a14="http://schemas.microsoft.com/office/drawing/2010/main" val="0"/>
              </a:ext>
            </a:extLst>
          </a:blip>
          <a:srcRect l="8975" t="33514" r="5720" b="35802"/>
          <a:stretch/>
        </p:blipFill>
        <p:spPr>
          <a:xfrm>
            <a:off x="10023989" y="0"/>
            <a:ext cx="2168011" cy="1556954"/>
          </a:xfrm>
          <a:prstGeom prst="rect">
            <a:avLst/>
          </a:prstGeom>
        </p:spPr>
      </p:pic>
      <p:pic>
        <p:nvPicPr>
          <p:cNvPr id="13" name="صورة 12" descr="صورة تحتوي على نص&#10;&#10;تم إنشاء الوصف تلقائياً">
            <a:extLst>
              <a:ext uri="{FF2B5EF4-FFF2-40B4-BE49-F238E27FC236}">
                <a16:creationId xmlns:a16="http://schemas.microsoft.com/office/drawing/2014/main" id="{853430F1-631A-03DC-FD2C-390144EB3BF5}"/>
              </a:ext>
            </a:extLst>
          </p:cNvPr>
          <p:cNvPicPr>
            <a:picLocks noChangeAspect="1"/>
          </p:cNvPicPr>
          <p:nvPr/>
        </p:nvPicPr>
        <p:blipFill rotWithShape="1">
          <a:blip r:embed="rId5">
            <a:extLst>
              <a:ext uri="{28A0092B-C50C-407E-A947-70E740481C1C}">
                <a14:useLocalDpi xmlns:a14="http://schemas.microsoft.com/office/drawing/2010/main" val="0"/>
              </a:ext>
            </a:extLst>
          </a:blip>
          <a:srcRect l="8975" t="33514" r="5720" b="35802"/>
          <a:stretch/>
        </p:blipFill>
        <p:spPr>
          <a:xfrm>
            <a:off x="0" y="0"/>
            <a:ext cx="2168011" cy="1556954"/>
          </a:xfrm>
          <a:prstGeom prst="rect">
            <a:avLst/>
          </a:prstGeom>
        </p:spPr>
      </p:pic>
      <p:sp>
        <p:nvSpPr>
          <p:cNvPr id="15" name="TextBox 4">
            <a:extLst>
              <a:ext uri="{FF2B5EF4-FFF2-40B4-BE49-F238E27FC236}">
                <a16:creationId xmlns:a16="http://schemas.microsoft.com/office/drawing/2014/main" id="{45928B7C-56EF-5600-E7E5-B3053E786E80}"/>
              </a:ext>
            </a:extLst>
          </p:cNvPr>
          <p:cNvSpPr txBox="1"/>
          <p:nvPr/>
        </p:nvSpPr>
        <p:spPr>
          <a:xfrm>
            <a:off x="1406069" y="1835923"/>
            <a:ext cx="9379863" cy="1089529"/>
          </a:xfrm>
          <a:prstGeom prst="rect">
            <a:avLst/>
          </a:prstGeom>
        </p:spPr>
        <p:txBody>
          <a:bodyPr spcFirstLastPara="1" wrap="square" lIns="91425" tIns="91425" rIns="91425" bIns="91425" anchor="ctr" anchorCtr="0">
            <a:noAutofit/>
          </a:bodyPr>
          <a:lstStyle>
            <a:defPPr>
              <a:defRPr lang="en-US"/>
            </a:defPPr>
            <a:lvl1pPr algn="ctr" defTabSz="914423" rtl="1">
              <a:lnSpc>
                <a:spcPct val="90000"/>
              </a:lnSpc>
              <a:spcBef>
                <a:spcPts val="0"/>
              </a:spcBef>
              <a:buNone/>
              <a:defRPr sz="5400">
                <a:effectLst>
                  <a:outerShdw blurRad="38100" dist="38100" dir="2700000" algn="tl">
                    <a:srgbClr val="000000">
                      <a:alpha val="43137"/>
                    </a:srgbClr>
                  </a:outerShdw>
                </a:effectLst>
                <a:latin typeface="Aref Ruqaa"/>
                <a:ea typeface="+mj-ea"/>
                <a:cs typeface="Aref Ruqaa"/>
              </a:defRPr>
            </a:lvl1pPr>
            <a:lvl2pPr rtl="1" fontAlgn="base">
              <a:spcBef>
                <a:spcPct val="0"/>
              </a:spcBef>
              <a:spcAft>
                <a:spcPct val="0"/>
              </a:spcAft>
              <a:defRPr sz="3200">
                <a:solidFill>
                  <a:schemeClr val="bg1"/>
                </a:solidFill>
                <a:latin typeface="Verdana" panose="020B0604030504040204" pitchFamily="34" charset="0"/>
              </a:defRPr>
            </a:lvl2pPr>
            <a:lvl3pPr rtl="1" fontAlgn="base">
              <a:spcBef>
                <a:spcPct val="0"/>
              </a:spcBef>
              <a:spcAft>
                <a:spcPct val="0"/>
              </a:spcAft>
              <a:defRPr sz="3200">
                <a:solidFill>
                  <a:schemeClr val="bg1"/>
                </a:solidFill>
                <a:latin typeface="Verdana" panose="020B0604030504040204" pitchFamily="34" charset="0"/>
              </a:defRPr>
            </a:lvl3pPr>
            <a:lvl4pPr rtl="1" fontAlgn="base">
              <a:spcBef>
                <a:spcPct val="0"/>
              </a:spcBef>
              <a:spcAft>
                <a:spcPct val="0"/>
              </a:spcAft>
              <a:defRPr sz="3200">
                <a:solidFill>
                  <a:schemeClr val="bg1"/>
                </a:solidFill>
                <a:latin typeface="Verdana" panose="020B0604030504040204" pitchFamily="34" charset="0"/>
              </a:defRPr>
            </a:lvl4pPr>
            <a:lvl5pPr rtl="1" fontAlgn="base">
              <a:spcBef>
                <a:spcPct val="0"/>
              </a:spcBef>
              <a:spcAft>
                <a:spcPct val="0"/>
              </a:spcAft>
              <a:defRPr sz="3200">
                <a:solidFill>
                  <a:schemeClr val="bg1"/>
                </a:solidFill>
                <a:latin typeface="Verdana" panose="020B0604030504040204" pitchFamily="34" charset="0"/>
              </a:defRPr>
            </a:lvl5pPr>
            <a:lvl6pPr marL="457200" rtl="1" fontAlgn="base">
              <a:spcBef>
                <a:spcPct val="0"/>
              </a:spcBef>
              <a:spcAft>
                <a:spcPct val="0"/>
              </a:spcAft>
              <a:defRPr sz="3200">
                <a:solidFill>
                  <a:schemeClr val="bg1"/>
                </a:solidFill>
                <a:latin typeface="Verdana" panose="020B0604030504040204" pitchFamily="34" charset="0"/>
              </a:defRPr>
            </a:lvl6pPr>
            <a:lvl7pPr marL="914400" rtl="1" fontAlgn="base">
              <a:spcBef>
                <a:spcPct val="0"/>
              </a:spcBef>
              <a:spcAft>
                <a:spcPct val="0"/>
              </a:spcAft>
              <a:defRPr sz="3200">
                <a:solidFill>
                  <a:schemeClr val="bg1"/>
                </a:solidFill>
                <a:latin typeface="Verdana" panose="020B0604030504040204" pitchFamily="34" charset="0"/>
              </a:defRPr>
            </a:lvl7pPr>
            <a:lvl8pPr marL="1371600" rtl="1" fontAlgn="base">
              <a:spcBef>
                <a:spcPct val="0"/>
              </a:spcBef>
              <a:spcAft>
                <a:spcPct val="0"/>
              </a:spcAft>
              <a:defRPr sz="3200">
                <a:solidFill>
                  <a:schemeClr val="bg1"/>
                </a:solidFill>
                <a:latin typeface="Verdana" panose="020B0604030504040204" pitchFamily="34" charset="0"/>
              </a:defRPr>
            </a:lvl8pPr>
            <a:lvl9pPr marL="1828800" rtl="1" fontAlgn="base">
              <a:spcBef>
                <a:spcPct val="0"/>
              </a:spcBef>
              <a:spcAft>
                <a:spcPct val="0"/>
              </a:spcAft>
              <a:defRPr sz="3200">
                <a:solidFill>
                  <a:schemeClr val="bg1"/>
                </a:solidFill>
                <a:latin typeface="Verdana" panose="020B0604030504040204" pitchFamily="34" charset="0"/>
              </a:defRPr>
            </a:lvl9pPr>
          </a:lstStyle>
          <a:p>
            <a:r>
              <a:rPr lang="ar-SA" sz="4800" dirty="0"/>
              <a:t>الدرس الثاني :التنبؤ باستخدام اكسل الجزء2</a:t>
            </a:r>
            <a:endParaRPr lang="en-US" sz="4800" dirty="0"/>
          </a:p>
        </p:txBody>
      </p:sp>
    </p:spTree>
    <p:custDataLst>
      <p:tags r:id="rId1"/>
    </p:custDataLst>
    <p:extLst>
      <p:ext uri="{BB962C8B-B14F-4D97-AF65-F5344CB8AC3E}">
        <p14:creationId xmlns:p14="http://schemas.microsoft.com/office/powerpoint/2010/main" val="8610466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صورة 9" descr="صورة تحتوي على نص, رسوم المتجهات&#10;&#10;تم إنشاء الوصف تلقائياً">
            <a:extLst>
              <a:ext uri="{FF2B5EF4-FFF2-40B4-BE49-F238E27FC236}">
                <a16:creationId xmlns:a16="http://schemas.microsoft.com/office/drawing/2014/main" id="{DBB28A70-8477-CE8D-2C61-5D347737D9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899" y="1715877"/>
            <a:ext cx="5852933" cy="5534096"/>
          </a:xfrm>
          <a:prstGeom prst="rect">
            <a:avLst/>
          </a:prstGeom>
        </p:spPr>
      </p:pic>
      <p:sp>
        <p:nvSpPr>
          <p:cNvPr id="4" name="مستطيل 3">
            <a:extLst>
              <a:ext uri="{FF2B5EF4-FFF2-40B4-BE49-F238E27FC236}">
                <a16:creationId xmlns:a16="http://schemas.microsoft.com/office/drawing/2014/main" id="{CD5E52C1-3F01-4CA2-AB0A-A0BEB895209E}"/>
              </a:ext>
            </a:extLst>
          </p:cNvPr>
          <p:cNvSpPr/>
          <p:nvPr/>
        </p:nvSpPr>
        <p:spPr>
          <a:xfrm>
            <a:off x="-51620" y="0"/>
            <a:ext cx="12295239" cy="1104911"/>
          </a:xfrm>
          <a:prstGeom prst="rect">
            <a:avLst/>
          </a:prstGeom>
          <a:solidFill>
            <a:srgbClr val="F9A826"/>
          </a:solidFill>
          <a:ln>
            <a:solidFill>
              <a:srgbClr val="F9A82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5" name="شكل بيضاوي 4">
            <a:extLst>
              <a:ext uri="{FF2B5EF4-FFF2-40B4-BE49-F238E27FC236}">
                <a16:creationId xmlns:a16="http://schemas.microsoft.com/office/drawing/2014/main" id="{95616190-C5D7-4B90-8D76-FD797FB491B5}"/>
              </a:ext>
            </a:extLst>
          </p:cNvPr>
          <p:cNvSpPr/>
          <p:nvPr/>
        </p:nvSpPr>
        <p:spPr>
          <a:xfrm>
            <a:off x="306704" y="258054"/>
            <a:ext cx="469732" cy="4697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6" name="شكل بيضاوي 5">
            <a:extLst>
              <a:ext uri="{FF2B5EF4-FFF2-40B4-BE49-F238E27FC236}">
                <a16:creationId xmlns:a16="http://schemas.microsoft.com/office/drawing/2014/main" id="{3394F10D-DE95-4AD3-B9F6-84BE3EC44528}"/>
              </a:ext>
            </a:extLst>
          </p:cNvPr>
          <p:cNvSpPr/>
          <p:nvPr/>
        </p:nvSpPr>
        <p:spPr>
          <a:xfrm>
            <a:off x="941579" y="258054"/>
            <a:ext cx="469732" cy="4697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7" name="شكل بيضاوي 6">
            <a:extLst>
              <a:ext uri="{FF2B5EF4-FFF2-40B4-BE49-F238E27FC236}">
                <a16:creationId xmlns:a16="http://schemas.microsoft.com/office/drawing/2014/main" id="{25C2723C-C3ED-4237-8F11-A429372A3E15}"/>
              </a:ext>
            </a:extLst>
          </p:cNvPr>
          <p:cNvSpPr/>
          <p:nvPr/>
        </p:nvSpPr>
        <p:spPr>
          <a:xfrm>
            <a:off x="1532129" y="258054"/>
            <a:ext cx="469732" cy="4697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8" name="عنوان 1">
            <a:extLst>
              <a:ext uri="{FF2B5EF4-FFF2-40B4-BE49-F238E27FC236}">
                <a16:creationId xmlns:a16="http://schemas.microsoft.com/office/drawing/2014/main" id="{D6800F67-C88C-457F-A626-9C77EF997B68}"/>
              </a:ext>
            </a:extLst>
          </p:cNvPr>
          <p:cNvSpPr txBox="1">
            <a:spLocks/>
          </p:cNvSpPr>
          <p:nvPr/>
        </p:nvSpPr>
        <p:spPr>
          <a:xfrm>
            <a:off x="1223400" y="-87396"/>
            <a:ext cx="10661896" cy="1325563"/>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ar-SA" b="1" dirty="0">
                <a:solidFill>
                  <a:schemeClr val="bg1"/>
                </a:solidFill>
              </a:rPr>
              <a:t>مراجعة الدرس السابق</a:t>
            </a:r>
          </a:p>
        </p:txBody>
      </p:sp>
      <p:sp>
        <p:nvSpPr>
          <p:cNvPr id="2" name="عنوان 1">
            <a:extLst>
              <a:ext uri="{FF2B5EF4-FFF2-40B4-BE49-F238E27FC236}">
                <a16:creationId xmlns:a16="http://schemas.microsoft.com/office/drawing/2014/main" id="{33434FEF-3974-1E60-8EAF-C8F1D1126AD6}"/>
              </a:ext>
            </a:extLst>
          </p:cNvPr>
          <p:cNvSpPr txBox="1">
            <a:spLocks/>
          </p:cNvSpPr>
          <p:nvPr/>
        </p:nvSpPr>
        <p:spPr>
          <a:xfrm>
            <a:off x="511391" y="691953"/>
            <a:ext cx="11449049" cy="2997200"/>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ar-SA" sz="3600" b="1" dirty="0"/>
              <a:t>اختاري الإجابة الصحيحة فيما يلي </a:t>
            </a:r>
          </a:p>
          <a:p>
            <a:pPr>
              <a:lnSpc>
                <a:spcPct val="150000"/>
              </a:lnSpc>
            </a:pPr>
            <a:r>
              <a:rPr lang="ar-SA" sz="3600" dirty="0">
                <a:solidFill>
                  <a:srgbClr val="F9A826"/>
                </a:solidFill>
                <a:latin typeface="Calibri" panose="020F0502020204030204" pitchFamily="34" charset="0"/>
              </a:rPr>
              <a:t>بناء التوقعات المستقبلية بناءً على البيانات السابقة هو....</a:t>
            </a:r>
          </a:p>
        </p:txBody>
      </p:sp>
      <p:grpSp>
        <p:nvGrpSpPr>
          <p:cNvPr id="3" name="مجموعة 2">
            <a:extLst>
              <a:ext uri="{FF2B5EF4-FFF2-40B4-BE49-F238E27FC236}">
                <a16:creationId xmlns:a16="http://schemas.microsoft.com/office/drawing/2014/main" id="{C12336C9-371B-D9EF-D910-BF2E9CE58C28}"/>
              </a:ext>
            </a:extLst>
          </p:cNvPr>
          <p:cNvGrpSpPr/>
          <p:nvPr/>
        </p:nvGrpSpPr>
        <p:grpSpPr>
          <a:xfrm>
            <a:off x="9485371" y="3459545"/>
            <a:ext cx="2758248" cy="2758248"/>
            <a:chOff x="9485371" y="3429000"/>
            <a:chExt cx="2758248" cy="2758248"/>
          </a:xfrm>
        </p:grpSpPr>
        <p:pic>
          <p:nvPicPr>
            <p:cNvPr id="9" name="صورة 8">
              <a:extLst>
                <a:ext uri="{FF2B5EF4-FFF2-40B4-BE49-F238E27FC236}">
                  <a16:creationId xmlns:a16="http://schemas.microsoft.com/office/drawing/2014/main" id="{DFEC7034-0F3D-566C-F303-17EBB39F8D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85371" y="3429000"/>
              <a:ext cx="2758248" cy="2758248"/>
            </a:xfrm>
            <a:prstGeom prst="rect">
              <a:avLst/>
            </a:prstGeom>
          </p:spPr>
        </p:pic>
        <p:sp>
          <p:nvSpPr>
            <p:cNvPr id="11" name="مستطيل 10">
              <a:extLst>
                <a:ext uri="{FF2B5EF4-FFF2-40B4-BE49-F238E27FC236}">
                  <a16:creationId xmlns:a16="http://schemas.microsoft.com/office/drawing/2014/main" id="{BF181337-0680-ECD1-37E8-5C463C95D17B}"/>
                </a:ext>
              </a:extLst>
            </p:cNvPr>
            <p:cNvSpPr/>
            <p:nvPr/>
          </p:nvSpPr>
          <p:spPr>
            <a:xfrm>
              <a:off x="9932277" y="3960543"/>
              <a:ext cx="1765738" cy="2018102"/>
            </a:xfrm>
            <a:prstGeom prst="rect">
              <a:avLst/>
            </a:prstGeom>
            <a:solidFill>
              <a:srgbClr val="EDEFF1"/>
            </a:solidFill>
            <a:ln>
              <a:solidFill>
                <a:srgbClr val="EDEFF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grpSp>
        <p:nvGrpSpPr>
          <p:cNvPr id="12" name="مجموعة 11">
            <a:extLst>
              <a:ext uri="{FF2B5EF4-FFF2-40B4-BE49-F238E27FC236}">
                <a16:creationId xmlns:a16="http://schemas.microsoft.com/office/drawing/2014/main" id="{216DF4AD-0307-D0B0-1ACA-E7FA61ADD1EC}"/>
              </a:ext>
            </a:extLst>
          </p:cNvPr>
          <p:cNvGrpSpPr/>
          <p:nvPr/>
        </p:nvGrpSpPr>
        <p:grpSpPr>
          <a:xfrm>
            <a:off x="3884205" y="3459545"/>
            <a:ext cx="2758248" cy="2758248"/>
            <a:chOff x="3884205" y="3429000"/>
            <a:chExt cx="2758248" cy="2758248"/>
          </a:xfrm>
        </p:grpSpPr>
        <p:pic>
          <p:nvPicPr>
            <p:cNvPr id="13" name="صورة 12">
              <a:extLst>
                <a:ext uri="{FF2B5EF4-FFF2-40B4-BE49-F238E27FC236}">
                  <a16:creationId xmlns:a16="http://schemas.microsoft.com/office/drawing/2014/main" id="{0BFC962F-BABD-8C1B-0371-61E8A54C59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4205" y="3429000"/>
              <a:ext cx="2758248" cy="2758248"/>
            </a:xfrm>
            <a:prstGeom prst="rect">
              <a:avLst/>
            </a:prstGeom>
          </p:spPr>
        </p:pic>
        <p:sp>
          <p:nvSpPr>
            <p:cNvPr id="15" name="مستطيل 14">
              <a:extLst>
                <a:ext uri="{FF2B5EF4-FFF2-40B4-BE49-F238E27FC236}">
                  <a16:creationId xmlns:a16="http://schemas.microsoft.com/office/drawing/2014/main" id="{B1455363-F9C7-7B2E-6509-8E80154FB37E}"/>
                </a:ext>
              </a:extLst>
            </p:cNvPr>
            <p:cNvSpPr/>
            <p:nvPr/>
          </p:nvSpPr>
          <p:spPr>
            <a:xfrm>
              <a:off x="4348655" y="3960543"/>
              <a:ext cx="1765738" cy="2102090"/>
            </a:xfrm>
            <a:prstGeom prst="rect">
              <a:avLst/>
            </a:prstGeom>
            <a:solidFill>
              <a:srgbClr val="EDEFF1"/>
            </a:solidFill>
            <a:ln>
              <a:solidFill>
                <a:srgbClr val="EDEFF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grpSp>
        <p:nvGrpSpPr>
          <p:cNvPr id="16" name="مجموعة 15">
            <a:extLst>
              <a:ext uri="{FF2B5EF4-FFF2-40B4-BE49-F238E27FC236}">
                <a16:creationId xmlns:a16="http://schemas.microsoft.com/office/drawing/2014/main" id="{FEBAB47F-BF48-3992-97A1-51353E75500E}"/>
              </a:ext>
            </a:extLst>
          </p:cNvPr>
          <p:cNvGrpSpPr/>
          <p:nvPr/>
        </p:nvGrpSpPr>
        <p:grpSpPr>
          <a:xfrm>
            <a:off x="6653822" y="3459545"/>
            <a:ext cx="2758248" cy="2758248"/>
            <a:chOff x="6653822" y="3429000"/>
            <a:chExt cx="2758248" cy="2758248"/>
          </a:xfrm>
        </p:grpSpPr>
        <p:pic>
          <p:nvPicPr>
            <p:cNvPr id="17" name="صورة 16">
              <a:extLst>
                <a:ext uri="{FF2B5EF4-FFF2-40B4-BE49-F238E27FC236}">
                  <a16:creationId xmlns:a16="http://schemas.microsoft.com/office/drawing/2014/main" id="{C1F0B01D-4D1F-B586-C78E-8DAD5E52CD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3822" y="3429000"/>
              <a:ext cx="2758248" cy="2758248"/>
            </a:xfrm>
            <a:prstGeom prst="rect">
              <a:avLst/>
            </a:prstGeom>
          </p:spPr>
        </p:pic>
        <p:sp>
          <p:nvSpPr>
            <p:cNvPr id="18" name="مستطيل 17">
              <a:extLst>
                <a:ext uri="{FF2B5EF4-FFF2-40B4-BE49-F238E27FC236}">
                  <a16:creationId xmlns:a16="http://schemas.microsoft.com/office/drawing/2014/main" id="{B768CB28-EAD2-1F04-CBA0-B657E80D3D4A}"/>
                </a:ext>
              </a:extLst>
            </p:cNvPr>
            <p:cNvSpPr/>
            <p:nvPr/>
          </p:nvSpPr>
          <p:spPr>
            <a:xfrm>
              <a:off x="7126212" y="3960543"/>
              <a:ext cx="1765738" cy="2102090"/>
            </a:xfrm>
            <a:prstGeom prst="rect">
              <a:avLst/>
            </a:prstGeom>
            <a:solidFill>
              <a:srgbClr val="EDEFF1"/>
            </a:solidFill>
            <a:ln>
              <a:solidFill>
                <a:srgbClr val="EDEFF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sp>
        <p:nvSpPr>
          <p:cNvPr id="19" name="عنوان 1">
            <a:extLst>
              <a:ext uri="{FF2B5EF4-FFF2-40B4-BE49-F238E27FC236}">
                <a16:creationId xmlns:a16="http://schemas.microsoft.com/office/drawing/2014/main" id="{1D6B7FDA-3A44-1607-5D06-0B4A78AF9174}"/>
              </a:ext>
            </a:extLst>
          </p:cNvPr>
          <p:cNvSpPr txBox="1">
            <a:spLocks/>
          </p:cNvSpPr>
          <p:nvPr/>
        </p:nvSpPr>
        <p:spPr>
          <a:xfrm>
            <a:off x="5373414" y="3413126"/>
            <a:ext cx="5385382" cy="2997200"/>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ar-SA" sz="3200" b="1" dirty="0"/>
              <a:t>التنبؤ</a:t>
            </a:r>
            <a:endParaRPr lang="ar-SA" sz="3200" dirty="0"/>
          </a:p>
        </p:txBody>
      </p:sp>
      <p:sp>
        <p:nvSpPr>
          <p:cNvPr id="20" name="عنوان 1">
            <a:extLst>
              <a:ext uri="{FF2B5EF4-FFF2-40B4-BE49-F238E27FC236}">
                <a16:creationId xmlns:a16="http://schemas.microsoft.com/office/drawing/2014/main" id="{37BE80BE-DCB1-BAEC-2FD4-1341CBE3AE04}"/>
              </a:ext>
            </a:extLst>
          </p:cNvPr>
          <p:cNvSpPr txBox="1">
            <a:spLocks/>
          </p:cNvSpPr>
          <p:nvPr/>
        </p:nvSpPr>
        <p:spPr>
          <a:xfrm>
            <a:off x="2565802" y="3419891"/>
            <a:ext cx="5385382" cy="2997200"/>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ar-SA" sz="3200" b="1" dirty="0"/>
              <a:t>التخيل</a:t>
            </a:r>
            <a:endParaRPr lang="ar-SA" sz="3200" dirty="0"/>
          </a:p>
        </p:txBody>
      </p:sp>
      <p:sp>
        <p:nvSpPr>
          <p:cNvPr id="21" name="عنوان 1">
            <a:extLst>
              <a:ext uri="{FF2B5EF4-FFF2-40B4-BE49-F238E27FC236}">
                <a16:creationId xmlns:a16="http://schemas.microsoft.com/office/drawing/2014/main" id="{03896BFF-4B02-5A8F-55E7-F17A9C0A5E7E}"/>
              </a:ext>
            </a:extLst>
          </p:cNvPr>
          <p:cNvSpPr txBox="1">
            <a:spLocks/>
          </p:cNvSpPr>
          <p:nvPr/>
        </p:nvSpPr>
        <p:spPr>
          <a:xfrm>
            <a:off x="8171804" y="3435179"/>
            <a:ext cx="5385382" cy="2997200"/>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ar-SA" sz="3200" b="1" dirty="0"/>
              <a:t>التوقع </a:t>
            </a:r>
            <a:endParaRPr lang="ar-SA" sz="3200" dirty="0"/>
          </a:p>
        </p:txBody>
      </p:sp>
      <p:pic>
        <p:nvPicPr>
          <p:cNvPr id="22" name="صورة 21" descr="صورة تحتوي على سهم&#10;&#10;تم إنشاء الوصف تلقائياً">
            <a:extLst>
              <a:ext uri="{FF2B5EF4-FFF2-40B4-BE49-F238E27FC236}">
                <a16:creationId xmlns:a16="http://schemas.microsoft.com/office/drawing/2014/main" id="{EA026766-1C6F-97F2-06D5-F6D588B96D28}"/>
              </a:ext>
            </a:extLst>
          </p:cNvPr>
          <p:cNvPicPr>
            <a:picLocks noChangeAspect="1"/>
          </p:cNvPicPr>
          <p:nvPr/>
        </p:nvPicPr>
        <p:blipFill>
          <a:blip r:embed="rId5">
            <a:duotone>
              <a:prstClr val="black"/>
              <a:schemeClr val="accent2">
                <a:tint val="45000"/>
                <a:satMod val="400000"/>
              </a:schemeClr>
            </a:duotone>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a:off x="7478270" y="5069191"/>
            <a:ext cx="1402842" cy="1402842"/>
          </a:xfrm>
          <a:prstGeom prst="rect">
            <a:avLst/>
          </a:prstGeom>
        </p:spPr>
      </p:pic>
    </p:spTree>
    <p:custDataLst>
      <p:tags r:id="rId1"/>
    </p:custDataLst>
    <p:extLst>
      <p:ext uri="{BB962C8B-B14F-4D97-AF65-F5344CB8AC3E}">
        <p14:creationId xmlns:p14="http://schemas.microsoft.com/office/powerpoint/2010/main" val="3969620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7" presetClass="entr" presetSubtype="0" fill="hold" grpId="0" nodeType="after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1000"/>
                                        <p:tgtEl>
                                          <p:spTgt spid="2">
                                            <p:txEl>
                                              <p:pRg st="0" end="0"/>
                                            </p:txEl>
                                          </p:spTgt>
                                        </p:tgtEl>
                                      </p:cBhvr>
                                    </p:animEffect>
                                    <p:anim calcmode="lin" valueType="num">
                                      <p:cBhvr>
                                        <p:cTn id="13"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7" presetClass="entr" presetSubtype="0" fill="hold" grpId="0" nodeType="after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fade">
                                      <p:cBhvr>
                                        <p:cTn id="18" dur="1000"/>
                                        <p:tgtEl>
                                          <p:spTgt spid="2">
                                            <p:txEl>
                                              <p:pRg st="1" end="1"/>
                                            </p:txEl>
                                          </p:spTgt>
                                        </p:tgtEl>
                                      </p:cBhvr>
                                    </p:animEffect>
                                    <p:anim calcmode="lin" valueType="num">
                                      <p:cBhvr>
                                        <p:cTn id="19"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22" presetClass="entr" presetSubtype="1"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up)">
                                      <p:cBhvr>
                                        <p:cTn id="24" dur="500"/>
                                        <p:tgtEl>
                                          <p:spTgt spid="3"/>
                                        </p:tgtEl>
                                      </p:cBhvr>
                                    </p:animEffect>
                                  </p:childTnLst>
                                </p:cTn>
                              </p:par>
                            </p:childTnLst>
                          </p:cTn>
                        </p:par>
                        <p:par>
                          <p:cTn id="25" fill="hold">
                            <p:stCondLst>
                              <p:cond delay="3000"/>
                            </p:stCondLst>
                            <p:childTnLst>
                              <p:par>
                                <p:cTn id="26" presetID="22" presetClass="entr" presetSubtype="1" fill="hold" grpId="0"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up)">
                                      <p:cBhvr>
                                        <p:cTn id="28" dur="500"/>
                                        <p:tgtEl>
                                          <p:spTgt spid="21"/>
                                        </p:tgtEl>
                                      </p:cBhvr>
                                    </p:animEffect>
                                  </p:childTnLst>
                                </p:cTn>
                              </p:par>
                            </p:childTnLst>
                          </p:cTn>
                        </p:par>
                        <p:par>
                          <p:cTn id="29" fill="hold">
                            <p:stCondLst>
                              <p:cond delay="3500"/>
                            </p:stCondLst>
                            <p:childTnLst>
                              <p:par>
                                <p:cTn id="30" presetID="22" presetClass="entr" presetSubtype="1" fill="hold" nodeType="after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up)">
                                      <p:cBhvr>
                                        <p:cTn id="32" dur="500"/>
                                        <p:tgtEl>
                                          <p:spTgt spid="16"/>
                                        </p:tgtEl>
                                      </p:cBhvr>
                                    </p:animEffect>
                                  </p:childTnLst>
                                </p:cTn>
                              </p:par>
                            </p:childTnLst>
                          </p:cTn>
                        </p:par>
                        <p:par>
                          <p:cTn id="33" fill="hold">
                            <p:stCondLst>
                              <p:cond delay="4000"/>
                            </p:stCondLst>
                            <p:childTnLst>
                              <p:par>
                                <p:cTn id="34" presetID="22" presetClass="entr" presetSubtype="1" fill="hold" grpId="0"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up)">
                                      <p:cBhvr>
                                        <p:cTn id="36" dur="500"/>
                                        <p:tgtEl>
                                          <p:spTgt spid="19"/>
                                        </p:tgtEl>
                                      </p:cBhvr>
                                    </p:animEffect>
                                  </p:childTnLst>
                                </p:cTn>
                              </p:par>
                            </p:childTnLst>
                          </p:cTn>
                        </p:par>
                        <p:par>
                          <p:cTn id="37" fill="hold">
                            <p:stCondLst>
                              <p:cond delay="4500"/>
                            </p:stCondLst>
                            <p:childTnLst>
                              <p:par>
                                <p:cTn id="38" presetID="22" presetClass="entr" presetSubtype="1" fill="hold" nodeType="after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ipe(up)">
                                      <p:cBhvr>
                                        <p:cTn id="40" dur="500"/>
                                        <p:tgtEl>
                                          <p:spTgt spid="12"/>
                                        </p:tgtEl>
                                      </p:cBhvr>
                                    </p:animEffect>
                                  </p:childTnLst>
                                </p:cTn>
                              </p:par>
                            </p:childTnLst>
                          </p:cTn>
                        </p:par>
                        <p:par>
                          <p:cTn id="41" fill="hold">
                            <p:stCondLst>
                              <p:cond delay="5000"/>
                            </p:stCondLst>
                            <p:childTnLst>
                              <p:par>
                                <p:cTn id="42" presetID="22" presetClass="entr" presetSubtype="1" fill="hold" grpId="0" nodeType="after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wipe(up)">
                                      <p:cBhvr>
                                        <p:cTn id="44" dur="5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p:cTn id="49" dur="500" fill="hold"/>
                                        <p:tgtEl>
                                          <p:spTgt spid="22"/>
                                        </p:tgtEl>
                                        <p:attrNameLst>
                                          <p:attrName>ppt_w</p:attrName>
                                        </p:attrNameLst>
                                      </p:cBhvr>
                                      <p:tavLst>
                                        <p:tav tm="0">
                                          <p:val>
                                            <p:fltVal val="0"/>
                                          </p:val>
                                        </p:tav>
                                        <p:tav tm="100000">
                                          <p:val>
                                            <p:strVal val="#ppt_w"/>
                                          </p:val>
                                        </p:tav>
                                      </p:tavLst>
                                    </p:anim>
                                    <p:anim calcmode="lin" valueType="num">
                                      <p:cBhvr>
                                        <p:cTn id="50" dur="500" fill="hold"/>
                                        <p:tgtEl>
                                          <p:spTgt spid="22"/>
                                        </p:tgtEl>
                                        <p:attrNameLst>
                                          <p:attrName>ppt_h</p:attrName>
                                        </p:attrNameLst>
                                      </p:cBhvr>
                                      <p:tavLst>
                                        <p:tav tm="0">
                                          <p:val>
                                            <p:fltVal val="0"/>
                                          </p:val>
                                        </p:tav>
                                        <p:tav tm="100000">
                                          <p:val>
                                            <p:strVal val="#ppt_h"/>
                                          </p:val>
                                        </p:tav>
                                      </p:tavLst>
                                    </p:anim>
                                    <p:animEffect transition="in" filter="fade">
                                      <p:cBhvr>
                                        <p:cTn id="5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uiExpand="1" build="p"/>
      <p:bldP spid="19" grpId="0"/>
      <p:bldP spid="20" grpId="0"/>
      <p:bldP spid="2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descr="صورة تحتوي على نص, رسوم المتجهات&#10;&#10;تم إنشاء الوصف تلقائياً">
            <a:extLst>
              <a:ext uri="{FF2B5EF4-FFF2-40B4-BE49-F238E27FC236}">
                <a16:creationId xmlns:a16="http://schemas.microsoft.com/office/drawing/2014/main" id="{F1E468C0-C62B-330C-B124-E3FEE6F647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899" y="1715877"/>
            <a:ext cx="5852933" cy="5534096"/>
          </a:xfrm>
          <a:prstGeom prst="rect">
            <a:avLst/>
          </a:prstGeom>
        </p:spPr>
      </p:pic>
      <p:sp>
        <p:nvSpPr>
          <p:cNvPr id="5" name="مستطيل 4">
            <a:extLst>
              <a:ext uri="{FF2B5EF4-FFF2-40B4-BE49-F238E27FC236}">
                <a16:creationId xmlns:a16="http://schemas.microsoft.com/office/drawing/2014/main" id="{751E7547-0236-55A7-7F08-A07CBDAE552F}"/>
              </a:ext>
            </a:extLst>
          </p:cNvPr>
          <p:cNvSpPr/>
          <p:nvPr/>
        </p:nvSpPr>
        <p:spPr>
          <a:xfrm>
            <a:off x="-51620" y="0"/>
            <a:ext cx="12295239" cy="1104911"/>
          </a:xfrm>
          <a:prstGeom prst="rect">
            <a:avLst/>
          </a:prstGeom>
          <a:solidFill>
            <a:srgbClr val="F9A826"/>
          </a:solidFill>
          <a:ln>
            <a:solidFill>
              <a:srgbClr val="F9A82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6" name="شكل بيضاوي 5">
            <a:extLst>
              <a:ext uri="{FF2B5EF4-FFF2-40B4-BE49-F238E27FC236}">
                <a16:creationId xmlns:a16="http://schemas.microsoft.com/office/drawing/2014/main" id="{AA3FC1B5-A97B-5E4F-A34D-2A3E28F4717D}"/>
              </a:ext>
            </a:extLst>
          </p:cNvPr>
          <p:cNvSpPr/>
          <p:nvPr/>
        </p:nvSpPr>
        <p:spPr>
          <a:xfrm>
            <a:off x="306704" y="258054"/>
            <a:ext cx="469732" cy="4697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7" name="شكل بيضاوي 6">
            <a:extLst>
              <a:ext uri="{FF2B5EF4-FFF2-40B4-BE49-F238E27FC236}">
                <a16:creationId xmlns:a16="http://schemas.microsoft.com/office/drawing/2014/main" id="{D88D7A15-230A-72D1-A91F-8AB7EA5C4733}"/>
              </a:ext>
            </a:extLst>
          </p:cNvPr>
          <p:cNvSpPr/>
          <p:nvPr/>
        </p:nvSpPr>
        <p:spPr>
          <a:xfrm>
            <a:off x="941579" y="258054"/>
            <a:ext cx="469732" cy="4697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8" name="شكل بيضاوي 7">
            <a:extLst>
              <a:ext uri="{FF2B5EF4-FFF2-40B4-BE49-F238E27FC236}">
                <a16:creationId xmlns:a16="http://schemas.microsoft.com/office/drawing/2014/main" id="{DA0D6D9D-0F81-5882-7999-0C1D466B91AB}"/>
              </a:ext>
            </a:extLst>
          </p:cNvPr>
          <p:cNvSpPr/>
          <p:nvPr/>
        </p:nvSpPr>
        <p:spPr>
          <a:xfrm>
            <a:off x="1532129" y="258054"/>
            <a:ext cx="469732" cy="4697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9" name="عنوان 1">
            <a:extLst>
              <a:ext uri="{FF2B5EF4-FFF2-40B4-BE49-F238E27FC236}">
                <a16:creationId xmlns:a16="http://schemas.microsoft.com/office/drawing/2014/main" id="{C26899D3-CDEE-B557-0231-BF7DCBF820F4}"/>
              </a:ext>
            </a:extLst>
          </p:cNvPr>
          <p:cNvSpPr txBox="1">
            <a:spLocks/>
          </p:cNvSpPr>
          <p:nvPr/>
        </p:nvSpPr>
        <p:spPr>
          <a:xfrm>
            <a:off x="1223400" y="-87396"/>
            <a:ext cx="10661896" cy="1325563"/>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ar-SA" b="1" dirty="0">
                <a:solidFill>
                  <a:schemeClr val="bg1"/>
                </a:solidFill>
              </a:rPr>
              <a:t>مراجعة الدرس السابق</a:t>
            </a:r>
          </a:p>
        </p:txBody>
      </p:sp>
      <p:sp>
        <p:nvSpPr>
          <p:cNvPr id="10" name="عنوان 1">
            <a:extLst>
              <a:ext uri="{FF2B5EF4-FFF2-40B4-BE49-F238E27FC236}">
                <a16:creationId xmlns:a16="http://schemas.microsoft.com/office/drawing/2014/main" id="{3EED76D9-FC28-AF5E-6EB0-585988CBB6E5}"/>
              </a:ext>
            </a:extLst>
          </p:cNvPr>
          <p:cNvSpPr txBox="1">
            <a:spLocks/>
          </p:cNvSpPr>
          <p:nvPr/>
        </p:nvSpPr>
        <p:spPr>
          <a:xfrm>
            <a:off x="511391" y="691953"/>
            <a:ext cx="11449049" cy="2997200"/>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ar-SA" sz="3600" b="1" dirty="0"/>
              <a:t>اختاري الإجابة الصحيحة فيما يلي </a:t>
            </a:r>
          </a:p>
          <a:p>
            <a:pPr>
              <a:lnSpc>
                <a:spcPct val="150000"/>
              </a:lnSpc>
            </a:pPr>
            <a:r>
              <a:rPr lang="ar-SA" sz="3600" dirty="0">
                <a:solidFill>
                  <a:srgbClr val="F9A826"/>
                </a:solidFill>
                <a:latin typeface="Calibri" panose="020F0502020204030204" pitchFamily="34" charset="0"/>
              </a:rPr>
              <a:t>من مزايا المخطط ..... أنه يقدم تحليل سريع للبيانات</a:t>
            </a:r>
          </a:p>
        </p:txBody>
      </p:sp>
      <p:grpSp>
        <p:nvGrpSpPr>
          <p:cNvPr id="11" name="مجموعة 10">
            <a:extLst>
              <a:ext uri="{FF2B5EF4-FFF2-40B4-BE49-F238E27FC236}">
                <a16:creationId xmlns:a16="http://schemas.microsoft.com/office/drawing/2014/main" id="{D928FC05-45A3-A678-0004-7BF216A7234C}"/>
              </a:ext>
            </a:extLst>
          </p:cNvPr>
          <p:cNvGrpSpPr/>
          <p:nvPr/>
        </p:nvGrpSpPr>
        <p:grpSpPr>
          <a:xfrm>
            <a:off x="9485371" y="3459545"/>
            <a:ext cx="2758248" cy="2758248"/>
            <a:chOff x="9485371" y="3429000"/>
            <a:chExt cx="2758248" cy="2758248"/>
          </a:xfrm>
        </p:grpSpPr>
        <p:pic>
          <p:nvPicPr>
            <p:cNvPr id="12" name="صورة 11">
              <a:extLst>
                <a:ext uri="{FF2B5EF4-FFF2-40B4-BE49-F238E27FC236}">
                  <a16:creationId xmlns:a16="http://schemas.microsoft.com/office/drawing/2014/main" id="{C4C97C0F-4DFB-5F11-6D3A-13A9C4D60F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85371" y="3429000"/>
              <a:ext cx="2758248" cy="2758248"/>
            </a:xfrm>
            <a:prstGeom prst="rect">
              <a:avLst/>
            </a:prstGeom>
          </p:spPr>
        </p:pic>
        <p:sp>
          <p:nvSpPr>
            <p:cNvPr id="13" name="مستطيل 12">
              <a:extLst>
                <a:ext uri="{FF2B5EF4-FFF2-40B4-BE49-F238E27FC236}">
                  <a16:creationId xmlns:a16="http://schemas.microsoft.com/office/drawing/2014/main" id="{6AA82805-898F-6420-8B31-08D2B5979C91}"/>
                </a:ext>
              </a:extLst>
            </p:cNvPr>
            <p:cNvSpPr/>
            <p:nvPr/>
          </p:nvSpPr>
          <p:spPr>
            <a:xfrm>
              <a:off x="9932277" y="3960543"/>
              <a:ext cx="1765738" cy="2018102"/>
            </a:xfrm>
            <a:prstGeom prst="rect">
              <a:avLst/>
            </a:prstGeom>
            <a:solidFill>
              <a:srgbClr val="EDEFF1"/>
            </a:solidFill>
            <a:ln>
              <a:solidFill>
                <a:srgbClr val="EDEFF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grpSp>
        <p:nvGrpSpPr>
          <p:cNvPr id="14" name="مجموعة 13">
            <a:extLst>
              <a:ext uri="{FF2B5EF4-FFF2-40B4-BE49-F238E27FC236}">
                <a16:creationId xmlns:a16="http://schemas.microsoft.com/office/drawing/2014/main" id="{563E9674-0C37-FDD2-B4B4-2067D95628E4}"/>
              </a:ext>
            </a:extLst>
          </p:cNvPr>
          <p:cNvGrpSpPr/>
          <p:nvPr/>
        </p:nvGrpSpPr>
        <p:grpSpPr>
          <a:xfrm>
            <a:off x="3884205" y="3459545"/>
            <a:ext cx="2758248" cy="2758248"/>
            <a:chOff x="3884205" y="3429000"/>
            <a:chExt cx="2758248" cy="2758248"/>
          </a:xfrm>
        </p:grpSpPr>
        <p:pic>
          <p:nvPicPr>
            <p:cNvPr id="15" name="صورة 14">
              <a:extLst>
                <a:ext uri="{FF2B5EF4-FFF2-40B4-BE49-F238E27FC236}">
                  <a16:creationId xmlns:a16="http://schemas.microsoft.com/office/drawing/2014/main" id="{02986E52-FB1B-A798-9961-E8D993F102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4205" y="3429000"/>
              <a:ext cx="2758248" cy="2758248"/>
            </a:xfrm>
            <a:prstGeom prst="rect">
              <a:avLst/>
            </a:prstGeom>
          </p:spPr>
        </p:pic>
        <p:sp>
          <p:nvSpPr>
            <p:cNvPr id="16" name="مستطيل 15">
              <a:extLst>
                <a:ext uri="{FF2B5EF4-FFF2-40B4-BE49-F238E27FC236}">
                  <a16:creationId xmlns:a16="http://schemas.microsoft.com/office/drawing/2014/main" id="{02C220E3-E92A-4EC4-AC56-19726FD109B3}"/>
                </a:ext>
              </a:extLst>
            </p:cNvPr>
            <p:cNvSpPr/>
            <p:nvPr/>
          </p:nvSpPr>
          <p:spPr>
            <a:xfrm>
              <a:off x="4348655" y="3960543"/>
              <a:ext cx="1765738" cy="2102090"/>
            </a:xfrm>
            <a:prstGeom prst="rect">
              <a:avLst/>
            </a:prstGeom>
            <a:solidFill>
              <a:srgbClr val="EDEFF1"/>
            </a:solidFill>
            <a:ln>
              <a:solidFill>
                <a:srgbClr val="EDEFF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grpSp>
        <p:nvGrpSpPr>
          <p:cNvPr id="17" name="مجموعة 16">
            <a:extLst>
              <a:ext uri="{FF2B5EF4-FFF2-40B4-BE49-F238E27FC236}">
                <a16:creationId xmlns:a16="http://schemas.microsoft.com/office/drawing/2014/main" id="{353E68EF-4832-226C-BEAA-0EB31C3E6051}"/>
              </a:ext>
            </a:extLst>
          </p:cNvPr>
          <p:cNvGrpSpPr/>
          <p:nvPr/>
        </p:nvGrpSpPr>
        <p:grpSpPr>
          <a:xfrm>
            <a:off x="6653822" y="3459545"/>
            <a:ext cx="2758248" cy="2758248"/>
            <a:chOff x="6653822" y="3429000"/>
            <a:chExt cx="2758248" cy="2758248"/>
          </a:xfrm>
        </p:grpSpPr>
        <p:pic>
          <p:nvPicPr>
            <p:cNvPr id="18" name="صورة 17">
              <a:extLst>
                <a:ext uri="{FF2B5EF4-FFF2-40B4-BE49-F238E27FC236}">
                  <a16:creationId xmlns:a16="http://schemas.microsoft.com/office/drawing/2014/main" id="{68DF9C92-DC89-0EFC-8B00-EF102B856C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3822" y="3429000"/>
              <a:ext cx="2758248" cy="2758248"/>
            </a:xfrm>
            <a:prstGeom prst="rect">
              <a:avLst/>
            </a:prstGeom>
          </p:spPr>
        </p:pic>
        <p:sp>
          <p:nvSpPr>
            <p:cNvPr id="19" name="مستطيل 18">
              <a:extLst>
                <a:ext uri="{FF2B5EF4-FFF2-40B4-BE49-F238E27FC236}">
                  <a16:creationId xmlns:a16="http://schemas.microsoft.com/office/drawing/2014/main" id="{023C3EF3-3BC9-7775-C5E5-A628C7D3B5A9}"/>
                </a:ext>
              </a:extLst>
            </p:cNvPr>
            <p:cNvSpPr/>
            <p:nvPr/>
          </p:nvSpPr>
          <p:spPr>
            <a:xfrm>
              <a:off x="7126212" y="3960543"/>
              <a:ext cx="1765738" cy="2102090"/>
            </a:xfrm>
            <a:prstGeom prst="rect">
              <a:avLst/>
            </a:prstGeom>
            <a:solidFill>
              <a:srgbClr val="EDEFF1"/>
            </a:solidFill>
            <a:ln>
              <a:solidFill>
                <a:srgbClr val="EDEFF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sp>
        <p:nvSpPr>
          <p:cNvPr id="20" name="عنوان 1">
            <a:extLst>
              <a:ext uri="{FF2B5EF4-FFF2-40B4-BE49-F238E27FC236}">
                <a16:creationId xmlns:a16="http://schemas.microsoft.com/office/drawing/2014/main" id="{389C6238-D1EE-DE01-F051-1F65D00FFBE8}"/>
              </a:ext>
            </a:extLst>
          </p:cNvPr>
          <p:cNvSpPr txBox="1">
            <a:spLocks/>
          </p:cNvSpPr>
          <p:nvPr/>
        </p:nvSpPr>
        <p:spPr>
          <a:xfrm>
            <a:off x="5373414" y="3413126"/>
            <a:ext cx="5385382" cy="2997200"/>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ar-SA" sz="3200" b="1" dirty="0"/>
              <a:t>المخطط</a:t>
            </a:r>
          </a:p>
          <a:p>
            <a:pPr algn="ctr">
              <a:lnSpc>
                <a:spcPct val="150000"/>
              </a:lnSpc>
            </a:pPr>
            <a:r>
              <a:rPr lang="ar-SA" sz="3200" b="1" dirty="0"/>
              <a:t>الدائري</a:t>
            </a:r>
            <a:endParaRPr lang="ar-SA" sz="3200" dirty="0"/>
          </a:p>
        </p:txBody>
      </p:sp>
      <p:sp>
        <p:nvSpPr>
          <p:cNvPr id="21" name="عنوان 1">
            <a:extLst>
              <a:ext uri="{FF2B5EF4-FFF2-40B4-BE49-F238E27FC236}">
                <a16:creationId xmlns:a16="http://schemas.microsoft.com/office/drawing/2014/main" id="{647977D6-6FC4-11EE-5FF8-2F0266EC5BFD}"/>
              </a:ext>
            </a:extLst>
          </p:cNvPr>
          <p:cNvSpPr txBox="1">
            <a:spLocks/>
          </p:cNvSpPr>
          <p:nvPr/>
        </p:nvSpPr>
        <p:spPr>
          <a:xfrm>
            <a:off x="2565802" y="3419891"/>
            <a:ext cx="5385382" cy="2997200"/>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endParaRPr lang="ar-SA" sz="3200" dirty="0"/>
          </a:p>
        </p:txBody>
      </p:sp>
      <p:sp>
        <p:nvSpPr>
          <p:cNvPr id="22" name="عنوان 1">
            <a:extLst>
              <a:ext uri="{FF2B5EF4-FFF2-40B4-BE49-F238E27FC236}">
                <a16:creationId xmlns:a16="http://schemas.microsoft.com/office/drawing/2014/main" id="{29940737-E7B6-5B74-5B3A-253688BB1C2A}"/>
              </a:ext>
            </a:extLst>
          </p:cNvPr>
          <p:cNvSpPr txBox="1">
            <a:spLocks/>
          </p:cNvSpPr>
          <p:nvPr/>
        </p:nvSpPr>
        <p:spPr>
          <a:xfrm>
            <a:off x="8171804" y="3435179"/>
            <a:ext cx="5385382" cy="2997200"/>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ar-SA" sz="3200" b="1" dirty="0"/>
              <a:t>المخطط</a:t>
            </a:r>
          </a:p>
          <a:p>
            <a:pPr algn="ctr">
              <a:lnSpc>
                <a:spcPct val="150000"/>
              </a:lnSpc>
            </a:pPr>
            <a:r>
              <a:rPr lang="ar-SA" sz="3200" b="1" dirty="0"/>
              <a:t>الخطي </a:t>
            </a:r>
            <a:endParaRPr lang="ar-SA" sz="3200" dirty="0"/>
          </a:p>
        </p:txBody>
      </p:sp>
      <p:pic>
        <p:nvPicPr>
          <p:cNvPr id="23" name="صورة 22" descr="صورة تحتوي على سهم&#10;&#10;تم إنشاء الوصف تلقائياً">
            <a:extLst>
              <a:ext uri="{FF2B5EF4-FFF2-40B4-BE49-F238E27FC236}">
                <a16:creationId xmlns:a16="http://schemas.microsoft.com/office/drawing/2014/main" id="{D207A085-2D40-F408-7DD1-9242337BCB01}"/>
              </a:ext>
            </a:extLst>
          </p:cNvPr>
          <p:cNvPicPr>
            <a:picLocks noChangeAspect="1"/>
          </p:cNvPicPr>
          <p:nvPr/>
        </p:nvPicPr>
        <p:blipFill>
          <a:blip r:embed="rId5">
            <a:duotone>
              <a:prstClr val="black"/>
              <a:schemeClr val="accent2">
                <a:tint val="45000"/>
                <a:satMod val="400000"/>
              </a:schemeClr>
            </a:duotone>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a:off x="10266753" y="5149093"/>
            <a:ext cx="1402842" cy="1402842"/>
          </a:xfrm>
          <a:prstGeom prst="rect">
            <a:avLst/>
          </a:prstGeom>
        </p:spPr>
      </p:pic>
      <p:sp>
        <p:nvSpPr>
          <p:cNvPr id="24" name="عنوان 1">
            <a:extLst>
              <a:ext uri="{FF2B5EF4-FFF2-40B4-BE49-F238E27FC236}">
                <a16:creationId xmlns:a16="http://schemas.microsoft.com/office/drawing/2014/main" id="{557BF626-1541-E37B-60FC-D6FEA71E7A14}"/>
              </a:ext>
            </a:extLst>
          </p:cNvPr>
          <p:cNvSpPr txBox="1">
            <a:spLocks/>
          </p:cNvSpPr>
          <p:nvPr/>
        </p:nvSpPr>
        <p:spPr>
          <a:xfrm>
            <a:off x="2561897" y="3407870"/>
            <a:ext cx="5385382" cy="2997200"/>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ar-SA" sz="3200" b="1" dirty="0"/>
              <a:t>المخطط</a:t>
            </a:r>
          </a:p>
          <a:p>
            <a:pPr algn="ctr">
              <a:lnSpc>
                <a:spcPct val="150000"/>
              </a:lnSpc>
            </a:pPr>
            <a:r>
              <a:rPr lang="ar-SA" sz="3200" b="1" dirty="0"/>
              <a:t>العمودي</a:t>
            </a:r>
            <a:endParaRPr lang="ar-SA" sz="3200" dirty="0"/>
          </a:p>
        </p:txBody>
      </p:sp>
    </p:spTree>
    <p:custDataLst>
      <p:tags r:id="rId1"/>
    </p:custDataLst>
    <p:extLst>
      <p:ext uri="{BB962C8B-B14F-4D97-AF65-F5344CB8AC3E}">
        <p14:creationId xmlns:p14="http://schemas.microsoft.com/office/powerpoint/2010/main" val="3312067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7" presetClass="entr" presetSubtype="0" fill="hold" grpId="0" nodeType="after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1000"/>
                                        <p:tgtEl>
                                          <p:spTgt spid="10">
                                            <p:txEl>
                                              <p:pRg st="0" end="0"/>
                                            </p:txEl>
                                          </p:spTgt>
                                        </p:tgtEl>
                                      </p:cBhvr>
                                    </p:animEffect>
                                    <p:anim calcmode="lin" valueType="num">
                                      <p:cBhvr>
                                        <p:cTn id="13"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7" presetClass="entr" presetSubtype="0" fill="hold" grpId="0" nodeType="afterEffect">
                                  <p:stCondLst>
                                    <p:cond delay="0"/>
                                  </p:stCondLst>
                                  <p:childTnLst>
                                    <p:set>
                                      <p:cBhvr>
                                        <p:cTn id="17" dur="1" fill="hold">
                                          <p:stCondLst>
                                            <p:cond delay="0"/>
                                          </p:stCondLst>
                                        </p:cTn>
                                        <p:tgtEl>
                                          <p:spTgt spid="10">
                                            <p:txEl>
                                              <p:pRg st="1" end="1"/>
                                            </p:txEl>
                                          </p:spTgt>
                                        </p:tgtEl>
                                        <p:attrNameLst>
                                          <p:attrName>style.visibility</p:attrName>
                                        </p:attrNameLst>
                                      </p:cBhvr>
                                      <p:to>
                                        <p:strVal val="visible"/>
                                      </p:to>
                                    </p:set>
                                    <p:animEffect transition="in" filter="fade">
                                      <p:cBhvr>
                                        <p:cTn id="18" dur="1000"/>
                                        <p:tgtEl>
                                          <p:spTgt spid="10">
                                            <p:txEl>
                                              <p:pRg st="1" end="1"/>
                                            </p:txEl>
                                          </p:spTgt>
                                        </p:tgtEl>
                                      </p:cBhvr>
                                    </p:animEffect>
                                    <p:anim calcmode="lin" valueType="num">
                                      <p:cBhvr>
                                        <p:cTn id="19"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22" presetClass="entr" presetSubtype="1"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up)">
                                      <p:cBhvr>
                                        <p:cTn id="24" dur="500"/>
                                        <p:tgtEl>
                                          <p:spTgt spid="11"/>
                                        </p:tgtEl>
                                      </p:cBhvr>
                                    </p:animEffect>
                                  </p:childTnLst>
                                </p:cTn>
                              </p:par>
                            </p:childTnLst>
                          </p:cTn>
                        </p:par>
                        <p:par>
                          <p:cTn id="25" fill="hold">
                            <p:stCondLst>
                              <p:cond delay="3000"/>
                            </p:stCondLst>
                            <p:childTnLst>
                              <p:par>
                                <p:cTn id="26" presetID="22" presetClass="entr" presetSubtype="1" fill="hold" grpId="0" nodeType="after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up)">
                                      <p:cBhvr>
                                        <p:cTn id="28" dur="500"/>
                                        <p:tgtEl>
                                          <p:spTgt spid="22"/>
                                        </p:tgtEl>
                                      </p:cBhvr>
                                    </p:animEffect>
                                  </p:childTnLst>
                                </p:cTn>
                              </p:par>
                            </p:childTnLst>
                          </p:cTn>
                        </p:par>
                        <p:par>
                          <p:cTn id="29" fill="hold">
                            <p:stCondLst>
                              <p:cond delay="3500"/>
                            </p:stCondLst>
                            <p:childTnLst>
                              <p:par>
                                <p:cTn id="30" presetID="22" presetClass="entr" presetSubtype="1" fill="hold" nodeType="after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up)">
                                      <p:cBhvr>
                                        <p:cTn id="32" dur="500"/>
                                        <p:tgtEl>
                                          <p:spTgt spid="17"/>
                                        </p:tgtEl>
                                      </p:cBhvr>
                                    </p:animEffect>
                                  </p:childTnLst>
                                </p:cTn>
                              </p:par>
                            </p:childTnLst>
                          </p:cTn>
                        </p:par>
                        <p:par>
                          <p:cTn id="33" fill="hold">
                            <p:stCondLst>
                              <p:cond delay="4000"/>
                            </p:stCondLst>
                            <p:childTnLst>
                              <p:par>
                                <p:cTn id="34" presetID="22" presetClass="entr" presetSubtype="1" fill="hold" grpId="0" nodeType="after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up)">
                                      <p:cBhvr>
                                        <p:cTn id="36" dur="500"/>
                                        <p:tgtEl>
                                          <p:spTgt spid="20"/>
                                        </p:tgtEl>
                                      </p:cBhvr>
                                    </p:animEffect>
                                  </p:childTnLst>
                                </p:cTn>
                              </p:par>
                            </p:childTnLst>
                          </p:cTn>
                        </p:par>
                        <p:par>
                          <p:cTn id="37" fill="hold">
                            <p:stCondLst>
                              <p:cond delay="4500"/>
                            </p:stCondLst>
                            <p:childTnLst>
                              <p:par>
                                <p:cTn id="38" presetID="22" presetClass="entr" presetSubtype="1" fill="hold" nodeType="after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up)">
                                      <p:cBhvr>
                                        <p:cTn id="40" dur="500"/>
                                        <p:tgtEl>
                                          <p:spTgt spid="14"/>
                                        </p:tgtEl>
                                      </p:cBhvr>
                                    </p:animEffect>
                                  </p:childTnLst>
                                </p:cTn>
                              </p:par>
                            </p:childTnLst>
                          </p:cTn>
                        </p:par>
                        <p:par>
                          <p:cTn id="41" fill="hold">
                            <p:stCondLst>
                              <p:cond delay="5000"/>
                            </p:stCondLst>
                            <p:childTnLst>
                              <p:par>
                                <p:cTn id="42" presetID="22" presetClass="entr" presetSubtype="1" fill="hold" grpId="0" nodeType="afterEffect" nodePh="1">
                                  <p:stCondLst>
                                    <p:cond delay="0"/>
                                  </p:stCondLst>
                                  <p:endCondLst>
                                    <p:cond evt="begin" delay="0">
                                      <p:tn val="42"/>
                                    </p:cond>
                                  </p:endCondLst>
                                  <p:childTnLst>
                                    <p:set>
                                      <p:cBhvr>
                                        <p:cTn id="43" dur="1" fill="hold">
                                          <p:stCondLst>
                                            <p:cond delay="0"/>
                                          </p:stCondLst>
                                        </p:cTn>
                                        <p:tgtEl>
                                          <p:spTgt spid="21"/>
                                        </p:tgtEl>
                                        <p:attrNameLst>
                                          <p:attrName>style.visibility</p:attrName>
                                        </p:attrNameLst>
                                      </p:cBhvr>
                                      <p:to>
                                        <p:strVal val="visible"/>
                                      </p:to>
                                    </p:set>
                                    <p:animEffect transition="in" filter="wipe(up)">
                                      <p:cBhvr>
                                        <p:cTn id="44" dur="500"/>
                                        <p:tgtEl>
                                          <p:spTgt spid="21"/>
                                        </p:tgtEl>
                                      </p:cBhvr>
                                    </p:animEffect>
                                  </p:childTnLst>
                                </p:cTn>
                              </p:par>
                            </p:childTnLst>
                          </p:cTn>
                        </p:par>
                        <p:par>
                          <p:cTn id="45" fill="hold">
                            <p:stCondLst>
                              <p:cond delay="5500"/>
                            </p:stCondLst>
                            <p:childTnLst>
                              <p:par>
                                <p:cTn id="46" presetID="22" presetClass="entr" presetSubtype="1" fill="hold" grpId="0" nodeType="after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wipe(up)">
                                      <p:cBhvr>
                                        <p:cTn id="48" dur="500"/>
                                        <p:tgtEl>
                                          <p:spTgt spid="24"/>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23"/>
                                        </p:tgtEl>
                                        <p:attrNameLst>
                                          <p:attrName>style.visibility</p:attrName>
                                        </p:attrNameLst>
                                      </p:cBhvr>
                                      <p:to>
                                        <p:strVal val="visible"/>
                                      </p:to>
                                    </p:set>
                                    <p:anim calcmode="lin" valueType="num">
                                      <p:cBhvr>
                                        <p:cTn id="53" dur="500" fill="hold"/>
                                        <p:tgtEl>
                                          <p:spTgt spid="23"/>
                                        </p:tgtEl>
                                        <p:attrNameLst>
                                          <p:attrName>ppt_w</p:attrName>
                                        </p:attrNameLst>
                                      </p:cBhvr>
                                      <p:tavLst>
                                        <p:tav tm="0">
                                          <p:val>
                                            <p:fltVal val="0"/>
                                          </p:val>
                                        </p:tav>
                                        <p:tav tm="100000">
                                          <p:val>
                                            <p:strVal val="#ppt_w"/>
                                          </p:val>
                                        </p:tav>
                                      </p:tavLst>
                                    </p:anim>
                                    <p:anim calcmode="lin" valueType="num">
                                      <p:cBhvr>
                                        <p:cTn id="54" dur="500" fill="hold"/>
                                        <p:tgtEl>
                                          <p:spTgt spid="23"/>
                                        </p:tgtEl>
                                        <p:attrNameLst>
                                          <p:attrName>ppt_h</p:attrName>
                                        </p:attrNameLst>
                                      </p:cBhvr>
                                      <p:tavLst>
                                        <p:tav tm="0">
                                          <p:val>
                                            <p:fltVal val="0"/>
                                          </p:val>
                                        </p:tav>
                                        <p:tav tm="100000">
                                          <p:val>
                                            <p:strVal val="#ppt_h"/>
                                          </p:val>
                                        </p:tav>
                                      </p:tavLst>
                                    </p:anim>
                                    <p:animEffect transition="in" filter="fade">
                                      <p:cBhvr>
                                        <p:cTn id="5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uiExpand="1" build="p"/>
      <p:bldP spid="20" grpId="0"/>
      <p:bldP spid="21" grpId="0"/>
      <p:bldP spid="22" grpId="0"/>
      <p:bldP spid="2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descr="صورة تحتوي على نص, رسوم المتجهات&#10;&#10;تم إنشاء الوصف تلقائياً">
            <a:extLst>
              <a:ext uri="{FF2B5EF4-FFF2-40B4-BE49-F238E27FC236}">
                <a16:creationId xmlns:a16="http://schemas.microsoft.com/office/drawing/2014/main" id="{D0143154-5714-086B-4FE7-40DDFF71C7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1447" y="1715877"/>
            <a:ext cx="5852933" cy="5534096"/>
          </a:xfrm>
          <a:prstGeom prst="rect">
            <a:avLst/>
          </a:prstGeom>
        </p:spPr>
      </p:pic>
      <p:sp>
        <p:nvSpPr>
          <p:cNvPr id="5" name="مستطيل 4">
            <a:extLst>
              <a:ext uri="{FF2B5EF4-FFF2-40B4-BE49-F238E27FC236}">
                <a16:creationId xmlns:a16="http://schemas.microsoft.com/office/drawing/2014/main" id="{4543A0C7-66CD-D9BF-6220-AA3631F86736}"/>
              </a:ext>
            </a:extLst>
          </p:cNvPr>
          <p:cNvSpPr/>
          <p:nvPr/>
        </p:nvSpPr>
        <p:spPr>
          <a:xfrm>
            <a:off x="-51620" y="0"/>
            <a:ext cx="12295239" cy="1104911"/>
          </a:xfrm>
          <a:prstGeom prst="rect">
            <a:avLst/>
          </a:prstGeom>
          <a:solidFill>
            <a:srgbClr val="F9A826"/>
          </a:solidFill>
          <a:ln>
            <a:solidFill>
              <a:srgbClr val="F9A82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6" name="شكل بيضاوي 5">
            <a:extLst>
              <a:ext uri="{FF2B5EF4-FFF2-40B4-BE49-F238E27FC236}">
                <a16:creationId xmlns:a16="http://schemas.microsoft.com/office/drawing/2014/main" id="{F8990DB6-A124-0CD9-9FF1-4FD4B409C68A}"/>
              </a:ext>
            </a:extLst>
          </p:cNvPr>
          <p:cNvSpPr/>
          <p:nvPr/>
        </p:nvSpPr>
        <p:spPr>
          <a:xfrm>
            <a:off x="306704" y="258054"/>
            <a:ext cx="469732" cy="4697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7" name="شكل بيضاوي 6">
            <a:extLst>
              <a:ext uri="{FF2B5EF4-FFF2-40B4-BE49-F238E27FC236}">
                <a16:creationId xmlns:a16="http://schemas.microsoft.com/office/drawing/2014/main" id="{F56E7DC1-DE93-6901-AB5C-AD13C354046D}"/>
              </a:ext>
            </a:extLst>
          </p:cNvPr>
          <p:cNvSpPr/>
          <p:nvPr/>
        </p:nvSpPr>
        <p:spPr>
          <a:xfrm>
            <a:off x="941579" y="258054"/>
            <a:ext cx="469732" cy="4697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8" name="شكل بيضاوي 7">
            <a:extLst>
              <a:ext uri="{FF2B5EF4-FFF2-40B4-BE49-F238E27FC236}">
                <a16:creationId xmlns:a16="http://schemas.microsoft.com/office/drawing/2014/main" id="{B9D4AC53-E18B-C0CB-ED3B-6AAB053AD59E}"/>
              </a:ext>
            </a:extLst>
          </p:cNvPr>
          <p:cNvSpPr/>
          <p:nvPr/>
        </p:nvSpPr>
        <p:spPr>
          <a:xfrm>
            <a:off x="1532129" y="258054"/>
            <a:ext cx="469732" cy="4697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9" name="عنوان 1">
            <a:extLst>
              <a:ext uri="{FF2B5EF4-FFF2-40B4-BE49-F238E27FC236}">
                <a16:creationId xmlns:a16="http://schemas.microsoft.com/office/drawing/2014/main" id="{94D7A6E3-CB23-D2BD-1BFC-76BAB18AC28E}"/>
              </a:ext>
            </a:extLst>
          </p:cNvPr>
          <p:cNvSpPr txBox="1">
            <a:spLocks/>
          </p:cNvSpPr>
          <p:nvPr/>
        </p:nvSpPr>
        <p:spPr>
          <a:xfrm>
            <a:off x="1223400" y="-87396"/>
            <a:ext cx="10661896" cy="1325563"/>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ar-SA" b="1" dirty="0">
                <a:solidFill>
                  <a:schemeClr val="bg1"/>
                </a:solidFill>
              </a:rPr>
              <a:t>مراجعة الدرس السابق</a:t>
            </a:r>
          </a:p>
        </p:txBody>
      </p:sp>
      <p:sp>
        <p:nvSpPr>
          <p:cNvPr id="10" name="عنوان 1">
            <a:extLst>
              <a:ext uri="{FF2B5EF4-FFF2-40B4-BE49-F238E27FC236}">
                <a16:creationId xmlns:a16="http://schemas.microsoft.com/office/drawing/2014/main" id="{598AC129-FF1E-36E9-3ADC-97FB6B84CF5A}"/>
              </a:ext>
            </a:extLst>
          </p:cNvPr>
          <p:cNvSpPr txBox="1">
            <a:spLocks/>
          </p:cNvSpPr>
          <p:nvPr/>
        </p:nvSpPr>
        <p:spPr>
          <a:xfrm>
            <a:off x="511391" y="691953"/>
            <a:ext cx="11449049" cy="2997200"/>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ar-SA" sz="3600" b="1" dirty="0"/>
              <a:t>اختاري الإجابة الصحيحة فيما يلي </a:t>
            </a:r>
          </a:p>
          <a:p>
            <a:pPr>
              <a:lnSpc>
                <a:spcPct val="150000"/>
              </a:lnSpc>
            </a:pPr>
            <a:r>
              <a:rPr lang="ar-SA" sz="3600" dirty="0">
                <a:solidFill>
                  <a:srgbClr val="F9A826"/>
                </a:solidFill>
                <a:latin typeface="Calibri" panose="020F0502020204030204" pitchFamily="34" charset="0"/>
              </a:rPr>
              <a:t>نطاق من القيم المقدرة لمعامل غير معروف هو ....</a:t>
            </a:r>
            <a:endParaRPr lang="ar-SA" sz="3600" b="1" dirty="0">
              <a:solidFill>
                <a:srgbClr val="F9A826"/>
              </a:solidFill>
            </a:endParaRPr>
          </a:p>
        </p:txBody>
      </p:sp>
      <p:grpSp>
        <p:nvGrpSpPr>
          <p:cNvPr id="11" name="مجموعة 10">
            <a:extLst>
              <a:ext uri="{FF2B5EF4-FFF2-40B4-BE49-F238E27FC236}">
                <a16:creationId xmlns:a16="http://schemas.microsoft.com/office/drawing/2014/main" id="{44898B9B-7158-6627-AB5A-5F145847D8CE}"/>
              </a:ext>
            </a:extLst>
          </p:cNvPr>
          <p:cNvGrpSpPr/>
          <p:nvPr/>
        </p:nvGrpSpPr>
        <p:grpSpPr>
          <a:xfrm>
            <a:off x="9485371" y="3459545"/>
            <a:ext cx="2758248" cy="2758248"/>
            <a:chOff x="9485371" y="3429000"/>
            <a:chExt cx="2758248" cy="2758248"/>
          </a:xfrm>
        </p:grpSpPr>
        <p:pic>
          <p:nvPicPr>
            <p:cNvPr id="12" name="صورة 11">
              <a:extLst>
                <a:ext uri="{FF2B5EF4-FFF2-40B4-BE49-F238E27FC236}">
                  <a16:creationId xmlns:a16="http://schemas.microsoft.com/office/drawing/2014/main" id="{9C87AE6A-92FB-EE6D-1CD2-5B56C1CEF5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85371" y="3429000"/>
              <a:ext cx="2758248" cy="2758248"/>
            </a:xfrm>
            <a:prstGeom prst="rect">
              <a:avLst/>
            </a:prstGeom>
          </p:spPr>
        </p:pic>
        <p:sp>
          <p:nvSpPr>
            <p:cNvPr id="13" name="مستطيل 12">
              <a:extLst>
                <a:ext uri="{FF2B5EF4-FFF2-40B4-BE49-F238E27FC236}">
                  <a16:creationId xmlns:a16="http://schemas.microsoft.com/office/drawing/2014/main" id="{B9B502D4-5B50-B511-A717-CE404BDF96AB}"/>
                </a:ext>
              </a:extLst>
            </p:cNvPr>
            <p:cNvSpPr/>
            <p:nvPr/>
          </p:nvSpPr>
          <p:spPr>
            <a:xfrm>
              <a:off x="9932277" y="3960543"/>
              <a:ext cx="1765738" cy="2018102"/>
            </a:xfrm>
            <a:prstGeom prst="rect">
              <a:avLst/>
            </a:prstGeom>
            <a:solidFill>
              <a:srgbClr val="EDEFF1"/>
            </a:solidFill>
            <a:ln>
              <a:solidFill>
                <a:srgbClr val="EDEFF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grpSp>
        <p:nvGrpSpPr>
          <p:cNvPr id="14" name="مجموعة 13">
            <a:extLst>
              <a:ext uri="{FF2B5EF4-FFF2-40B4-BE49-F238E27FC236}">
                <a16:creationId xmlns:a16="http://schemas.microsoft.com/office/drawing/2014/main" id="{DF1DF9A4-D893-ACAF-7532-83154386ECEB}"/>
              </a:ext>
            </a:extLst>
          </p:cNvPr>
          <p:cNvGrpSpPr/>
          <p:nvPr/>
        </p:nvGrpSpPr>
        <p:grpSpPr>
          <a:xfrm>
            <a:off x="3884205" y="3459545"/>
            <a:ext cx="2758248" cy="2758248"/>
            <a:chOff x="3884205" y="3429000"/>
            <a:chExt cx="2758248" cy="2758248"/>
          </a:xfrm>
        </p:grpSpPr>
        <p:pic>
          <p:nvPicPr>
            <p:cNvPr id="15" name="صورة 14">
              <a:extLst>
                <a:ext uri="{FF2B5EF4-FFF2-40B4-BE49-F238E27FC236}">
                  <a16:creationId xmlns:a16="http://schemas.microsoft.com/office/drawing/2014/main" id="{5960E3D8-887D-7970-FB99-8B27638D59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4205" y="3429000"/>
              <a:ext cx="2758248" cy="2758248"/>
            </a:xfrm>
            <a:prstGeom prst="rect">
              <a:avLst/>
            </a:prstGeom>
          </p:spPr>
        </p:pic>
        <p:sp>
          <p:nvSpPr>
            <p:cNvPr id="16" name="مستطيل 15">
              <a:extLst>
                <a:ext uri="{FF2B5EF4-FFF2-40B4-BE49-F238E27FC236}">
                  <a16:creationId xmlns:a16="http://schemas.microsoft.com/office/drawing/2014/main" id="{8F0E1AE9-F3BE-EF34-D127-7C7F66495376}"/>
                </a:ext>
              </a:extLst>
            </p:cNvPr>
            <p:cNvSpPr/>
            <p:nvPr/>
          </p:nvSpPr>
          <p:spPr>
            <a:xfrm>
              <a:off x="4348655" y="3960543"/>
              <a:ext cx="1765738" cy="2102090"/>
            </a:xfrm>
            <a:prstGeom prst="rect">
              <a:avLst/>
            </a:prstGeom>
            <a:solidFill>
              <a:srgbClr val="EDEFF1"/>
            </a:solidFill>
            <a:ln>
              <a:solidFill>
                <a:srgbClr val="EDEFF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grpSp>
        <p:nvGrpSpPr>
          <p:cNvPr id="17" name="مجموعة 16">
            <a:extLst>
              <a:ext uri="{FF2B5EF4-FFF2-40B4-BE49-F238E27FC236}">
                <a16:creationId xmlns:a16="http://schemas.microsoft.com/office/drawing/2014/main" id="{C259DA3C-F06C-8853-F192-4CE4BEEE8C67}"/>
              </a:ext>
            </a:extLst>
          </p:cNvPr>
          <p:cNvGrpSpPr/>
          <p:nvPr/>
        </p:nvGrpSpPr>
        <p:grpSpPr>
          <a:xfrm>
            <a:off x="6653822" y="3459545"/>
            <a:ext cx="2758248" cy="2758248"/>
            <a:chOff x="6653822" y="3429000"/>
            <a:chExt cx="2758248" cy="2758248"/>
          </a:xfrm>
        </p:grpSpPr>
        <p:pic>
          <p:nvPicPr>
            <p:cNvPr id="18" name="صورة 17">
              <a:extLst>
                <a:ext uri="{FF2B5EF4-FFF2-40B4-BE49-F238E27FC236}">
                  <a16:creationId xmlns:a16="http://schemas.microsoft.com/office/drawing/2014/main" id="{21FFC5AC-2A3E-F97E-567B-5BFE7D2D6A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3822" y="3429000"/>
              <a:ext cx="2758248" cy="2758248"/>
            </a:xfrm>
            <a:prstGeom prst="rect">
              <a:avLst/>
            </a:prstGeom>
          </p:spPr>
        </p:pic>
        <p:sp>
          <p:nvSpPr>
            <p:cNvPr id="19" name="مستطيل 18">
              <a:extLst>
                <a:ext uri="{FF2B5EF4-FFF2-40B4-BE49-F238E27FC236}">
                  <a16:creationId xmlns:a16="http://schemas.microsoft.com/office/drawing/2014/main" id="{E8E68AF3-754F-96E3-52AF-09AA9ACEE868}"/>
                </a:ext>
              </a:extLst>
            </p:cNvPr>
            <p:cNvSpPr/>
            <p:nvPr/>
          </p:nvSpPr>
          <p:spPr>
            <a:xfrm>
              <a:off x="7126212" y="3960543"/>
              <a:ext cx="1765738" cy="2102090"/>
            </a:xfrm>
            <a:prstGeom prst="rect">
              <a:avLst/>
            </a:prstGeom>
            <a:solidFill>
              <a:srgbClr val="EDEFF1"/>
            </a:solidFill>
            <a:ln>
              <a:solidFill>
                <a:srgbClr val="EDEFF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sp>
        <p:nvSpPr>
          <p:cNvPr id="20" name="عنوان 1">
            <a:extLst>
              <a:ext uri="{FF2B5EF4-FFF2-40B4-BE49-F238E27FC236}">
                <a16:creationId xmlns:a16="http://schemas.microsoft.com/office/drawing/2014/main" id="{D57D1858-FF67-9972-98FA-2F07E6830CEA}"/>
              </a:ext>
            </a:extLst>
          </p:cNvPr>
          <p:cNvSpPr txBox="1">
            <a:spLocks/>
          </p:cNvSpPr>
          <p:nvPr/>
        </p:nvSpPr>
        <p:spPr>
          <a:xfrm>
            <a:off x="5373414" y="3413126"/>
            <a:ext cx="5385382" cy="2997200"/>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ar-SA" sz="3200" b="1" dirty="0"/>
              <a:t>المخطط</a:t>
            </a:r>
          </a:p>
          <a:p>
            <a:pPr algn="ctr">
              <a:lnSpc>
                <a:spcPct val="150000"/>
              </a:lnSpc>
            </a:pPr>
            <a:r>
              <a:rPr lang="ar-SA" sz="3200" b="1" dirty="0"/>
              <a:t>الخطي</a:t>
            </a:r>
            <a:endParaRPr lang="ar-SA" sz="3200" dirty="0"/>
          </a:p>
        </p:txBody>
      </p:sp>
      <p:sp>
        <p:nvSpPr>
          <p:cNvPr id="21" name="عنوان 1">
            <a:extLst>
              <a:ext uri="{FF2B5EF4-FFF2-40B4-BE49-F238E27FC236}">
                <a16:creationId xmlns:a16="http://schemas.microsoft.com/office/drawing/2014/main" id="{1ADB3E9E-B82E-AD90-1846-66560DDA1DD5}"/>
              </a:ext>
            </a:extLst>
          </p:cNvPr>
          <p:cNvSpPr txBox="1">
            <a:spLocks/>
          </p:cNvSpPr>
          <p:nvPr/>
        </p:nvSpPr>
        <p:spPr>
          <a:xfrm>
            <a:off x="2565802" y="3419891"/>
            <a:ext cx="5385382" cy="2997200"/>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ar-SA" sz="3200" b="1" dirty="0"/>
              <a:t>فـاصـل</a:t>
            </a:r>
          </a:p>
          <a:p>
            <a:pPr algn="ctr">
              <a:lnSpc>
                <a:spcPct val="150000"/>
              </a:lnSpc>
            </a:pPr>
            <a:r>
              <a:rPr lang="ar-SA" sz="3200" b="1" dirty="0"/>
              <a:t> الثـــقــة</a:t>
            </a:r>
            <a:endParaRPr lang="ar-SA" sz="3200" dirty="0"/>
          </a:p>
        </p:txBody>
      </p:sp>
      <p:sp>
        <p:nvSpPr>
          <p:cNvPr id="22" name="عنوان 1">
            <a:extLst>
              <a:ext uri="{FF2B5EF4-FFF2-40B4-BE49-F238E27FC236}">
                <a16:creationId xmlns:a16="http://schemas.microsoft.com/office/drawing/2014/main" id="{051D178E-89D0-00C2-7300-029AFBEFA44D}"/>
              </a:ext>
            </a:extLst>
          </p:cNvPr>
          <p:cNvSpPr txBox="1">
            <a:spLocks/>
          </p:cNvSpPr>
          <p:nvPr/>
        </p:nvSpPr>
        <p:spPr>
          <a:xfrm>
            <a:off x="8171804" y="3435179"/>
            <a:ext cx="5385382" cy="2997200"/>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ar-SA" sz="3200" b="1" dirty="0"/>
              <a:t>المخطط </a:t>
            </a:r>
          </a:p>
          <a:p>
            <a:pPr algn="ctr">
              <a:lnSpc>
                <a:spcPct val="150000"/>
              </a:lnSpc>
            </a:pPr>
            <a:r>
              <a:rPr lang="ar-SA" sz="3200" b="1" dirty="0"/>
              <a:t>العمودي</a:t>
            </a:r>
            <a:endParaRPr lang="ar-SA" sz="3200" dirty="0"/>
          </a:p>
        </p:txBody>
      </p:sp>
      <p:pic>
        <p:nvPicPr>
          <p:cNvPr id="23" name="صورة 22" descr="صورة تحتوي على سهم&#10;&#10;تم إنشاء الوصف تلقائياً">
            <a:extLst>
              <a:ext uri="{FF2B5EF4-FFF2-40B4-BE49-F238E27FC236}">
                <a16:creationId xmlns:a16="http://schemas.microsoft.com/office/drawing/2014/main" id="{FD4A7153-B19C-EB8A-68CC-AE7CE2F86FF0}"/>
              </a:ext>
            </a:extLst>
          </p:cNvPr>
          <p:cNvPicPr>
            <a:picLocks noChangeAspect="1"/>
          </p:cNvPicPr>
          <p:nvPr/>
        </p:nvPicPr>
        <p:blipFill>
          <a:blip r:embed="rId5">
            <a:duotone>
              <a:prstClr val="black"/>
              <a:srgbClr val="FEC3C5">
                <a:tint val="45000"/>
                <a:satMod val="400000"/>
              </a:srgbClr>
            </a:duotone>
            <a:extLst>
              <a:ext uri="{28A0092B-C50C-407E-A947-70E740481C1C}">
                <a14:useLocalDpi xmlns:a14="http://schemas.microsoft.com/office/drawing/2010/main" val="0"/>
              </a:ext>
            </a:extLst>
          </a:blip>
          <a:stretch>
            <a:fillRect/>
          </a:stretch>
        </p:blipFill>
        <p:spPr>
          <a:xfrm>
            <a:off x="4283085" y="5077684"/>
            <a:ext cx="2102091" cy="2102091"/>
          </a:xfrm>
          <a:prstGeom prst="rect">
            <a:avLst/>
          </a:prstGeom>
        </p:spPr>
      </p:pic>
    </p:spTree>
    <p:custDataLst>
      <p:tags r:id="rId1"/>
    </p:custDataLst>
    <p:extLst>
      <p:ext uri="{BB962C8B-B14F-4D97-AF65-F5344CB8AC3E}">
        <p14:creationId xmlns:p14="http://schemas.microsoft.com/office/powerpoint/2010/main" val="3708935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7" presetClass="entr" presetSubtype="0" fill="hold" grpId="0" nodeType="after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1000"/>
                                        <p:tgtEl>
                                          <p:spTgt spid="10">
                                            <p:txEl>
                                              <p:pRg st="0" end="0"/>
                                            </p:txEl>
                                          </p:spTgt>
                                        </p:tgtEl>
                                      </p:cBhvr>
                                    </p:animEffect>
                                    <p:anim calcmode="lin" valueType="num">
                                      <p:cBhvr>
                                        <p:cTn id="13"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7" presetClass="entr" presetSubtype="0" fill="hold" grpId="0" nodeType="afterEffect">
                                  <p:stCondLst>
                                    <p:cond delay="0"/>
                                  </p:stCondLst>
                                  <p:childTnLst>
                                    <p:set>
                                      <p:cBhvr>
                                        <p:cTn id="17" dur="1" fill="hold">
                                          <p:stCondLst>
                                            <p:cond delay="0"/>
                                          </p:stCondLst>
                                        </p:cTn>
                                        <p:tgtEl>
                                          <p:spTgt spid="10">
                                            <p:txEl>
                                              <p:pRg st="1" end="1"/>
                                            </p:txEl>
                                          </p:spTgt>
                                        </p:tgtEl>
                                        <p:attrNameLst>
                                          <p:attrName>style.visibility</p:attrName>
                                        </p:attrNameLst>
                                      </p:cBhvr>
                                      <p:to>
                                        <p:strVal val="visible"/>
                                      </p:to>
                                    </p:set>
                                    <p:animEffect transition="in" filter="fade">
                                      <p:cBhvr>
                                        <p:cTn id="18" dur="1000"/>
                                        <p:tgtEl>
                                          <p:spTgt spid="10">
                                            <p:txEl>
                                              <p:pRg st="1" end="1"/>
                                            </p:txEl>
                                          </p:spTgt>
                                        </p:tgtEl>
                                      </p:cBhvr>
                                    </p:animEffect>
                                    <p:anim calcmode="lin" valueType="num">
                                      <p:cBhvr>
                                        <p:cTn id="19"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22" presetClass="entr" presetSubtype="1"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up)">
                                      <p:cBhvr>
                                        <p:cTn id="24" dur="500"/>
                                        <p:tgtEl>
                                          <p:spTgt spid="11"/>
                                        </p:tgtEl>
                                      </p:cBhvr>
                                    </p:animEffect>
                                  </p:childTnLst>
                                </p:cTn>
                              </p:par>
                            </p:childTnLst>
                          </p:cTn>
                        </p:par>
                        <p:par>
                          <p:cTn id="25" fill="hold">
                            <p:stCondLst>
                              <p:cond delay="3000"/>
                            </p:stCondLst>
                            <p:childTnLst>
                              <p:par>
                                <p:cTn id="26" presetID="22" presetClass="entr" presetSubtype="1" fill="hold" grpId="0" nodeType="after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up)">
                                      <p:cBhvr>
                                        <p:cTn id="28" dur="500"/>
                                        <p:tgtEl>
                                          <p:spTgt spid="22"/>
                                        </p:tgtEl>
                                      </p:cBhvr>
                                    </p:animEffect>
                                  </p:childTnLst>
                                </p:cTn>
                              </p:par>
                            </p:childTnLst>
                          </p:cTn>
                        </p:par>
                        <p:par>
                          <p:cTn id="29" fill="hold">
                            <p:stCondLst>
                              <p:cond delay="3500"/>
                            </p:stCondLst>
                            <p:childTnLst>
                              <p:par>
                                <p:cTn id="30" presetID="22" presetClass="entr" presetSubtype="1" fill="hold" nodeType="after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up)">
                                      <p:cBhvr>
                                        <p:cTn id="32" dur="500"/>
                                        <p:tgtEl>
                                          <p:spTgt spid="17"/>
                                        </p:tgtEl>
                                      </p:cBhvr>
                                    </p:animEffect>
                                  </p:childTnLst>
                                </p:cTn>
                              </p:par>
                            </p:childTnLst>
                          </p:cTn>
                        </p:par>
                        <p:par>
                          <p:cTn id="33" fill="hold">
                            <p:stCondLst>
                              <p:cond delay="4000"/>
                            </p:stCondLst>
                            <p:childTnLst>
                              <p:par>
                                <p:cTn id="34" presetID="22" presetClass="entr" presetSubtype="1" fill="hold" grpId="0" nodeType="after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up)">
                                      <p:cBhvr>
                                        <p:cTn id="36" dur="500"/>
                                        <p:tgtEl>
                                          <p:spTgt spid="20"/>
                                        </p:tgtEl>
                                      </p:cBhvr>
                                    </p:animEffect>
                                  </p:childTnLst>
                                </p:cTn>
                              </p:par>
                            </p:childTnLst>
                          </p:cTn>
                        </p:par>
                        <p:par>
                          <p:cTn id="37" fill="hold">
                            <p:stCondLst>
                              <p:cond delay="4500"/>
                            </p:stCondLst>
                            <p:childTnLst>
                              <p:par>
                                <p:cTn id="38" presetID="22" presetClass="entr" presetSubtype="1" fill="hold" nodeType="after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up)">
                                      <p:cBhvr>
                                        <p:cTn id="40" dur="500"/>
                                        <p:tgtEl>
                                          <p:spTgt spid="14"/>
                                        </p:tgtEl>
                                      </p:cBhvr>
                                    </p:animEffect>
                                  </p:childTnLst>
                                </p:cTn>
                              </p:par>
                            </p:childTnLst>
                          </p:cTn>
                        </p:par>
                        <p:par>
                          <p:cTn id="41" fill="hold">
                            <p:stCondLst>
                              <p:cond delay="5000"/>
                            </p:stCondLst>
                            <p:childTnLst>
                              <p:par>
                                <p:cTn id="42" presetID="22" presetClass="entr" presetSubtype="1" fill="hold" grpId="0" nodeType="after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wipe(up)">
                                      <p:cBhvr>
                                        <p:cTn id="44" dur="500"/>
                                        <p:tgtEl>
                                          <p:spTgt spid="21"/>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childTnLst>
                          </p:cTn>
                        </p:par>
                        <p:par>
                          <p:cTn id="49" fill="hold">
                            <p:stCondLst>
                              <p:cond delay="0"/>
                            </p:stCondLst>
                            <p:childTnLst>
                              <p:par>
                                <p:cTn id="50" presetID="26" presetClass="emph" presetSubtype="0" fill="hold" nodeType="afterEffect">
                                  <p:stCondLst>
                                    <p:cond delay="0"/>
                                  </p:stCondLst>
                                  <p:childTnLst>
                                    <p:animEffect transition="out" filter="fade">
                                      <p:cBhvr>
                                        <p:cTn id="51" dur="500" tmFilter="0, 0; .2, .5; .8, .5; 1, 0"/>
                                        <p:tgtEl>
                                          <p:spTgt spid="23"/>
                                        </p:tgtEl>
                                      </p:cBhvr>
                                    </p:animEffect>
                                    <p:animScale>
                                      <p:cBhvr>
                                        <p:cTn id="52" dur="250" autoRev="1" fill="hold"/>
                                        <p:tgtEl>
                                          <p:spTgt spid="2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build="p"/>
      <p:bldP spid="20" grpId="0"/>
      <p:bldP spid="21" grpId="0"/>
      <p:bldP spid="2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زوايا مستديرة 3">
            <a:extLst>
              <a:ext uri="{FF2B5EF4-FFF2-40B4-BE49-F238E27FC236}">
                <a16:creationId xmlns:a16="http://schemas.microsoft.com/office/drawing/2014/main" id="{0A50045B-532D-E399-1247-9347AB2EC8BA}"/>
              </a:ext>
            </a:extLst>
          </p:cNvPr>
          <p:cNvSpPr/>
          <p:nvPr/>
        </p:nvSpPr>
        <p:spPr>
          <a:xfrm>
            <a:off x="1786980" y="275588"/>
            <a:ext cx="8725545" cy="913308"/>
          </a:xfrm>
          <a:prstGeom prst="roundRect">
            <a:avLst/>
          </a:prstGeom>
          <a:solidFill>
            <a:srgbClr val="F9A82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600"/>
          </a:p>
        </p:txBody>
      </p:sp>
      <p:sp>
        <p:nvSpPr>
          <p:cNvPr id="5" name="عنصر نائب للمحتوى 2">
            <a:extLst>
              <a:ext uri="{FF2B5EF4-FFF2-40B4-BE49-F238E27FC236}">
                <a16:creationId xmlns:a16="http://schemas.microsoft.com/office/drawing/2014/main" id="{75F9492A-2162-4EE7-704B-455FCABAE241}"/>
              </a:ext>
            </a:extLst>
          </p:cNvPr>
          <p:cNvSpPr>
            <a:spLocks noGrp="1"/>
          </p:cNvSpPr>
          <p:nvPr>
            <p:ph idx="1"/>
          </p:nvPr>
        </p:nvSpPr>
        <p:spPr>
          <a:xfrm>
            <a:off x="857787" y="1198101"/>
            <a:ext cx="10515600" cy="4351338"/>
          </a:xfrm>
        </p:spPr>
        <p:txBody>
          <a:bodyPr>
            <a:normAutofit/>
          </a:bodyPr>
          <a:lstStyle/>
          <a:p>
            <a:pPr marL="0" indent="0" algn="ctr">
              <a:lnSpc>
                <a:spcPct val="150000"/>
              </a:lnSpc>
              <a:buNone/>
            </a:pPr>
            <a:r>
              <a:rPr lang="ar-SA" sz="3600" dirty="0"/>
              <a:t>أن يتعرف الطلبة على تشفير البيانات و أنواعه</a:t>
            </a:r>
          </a:p>
          <a:p>
            <a:pPr marL="0" indent="0" algn="ctr">
              <a:lnSpc>
                <a:spcPct val="150000"/>
              </a:lnSpc>
              <a:buNone/>
            </a:pPr>
            <a:r>
              <a:rPr lang="ar-SA" sz="3600" dirty="0"/>
              <a:t>وكيفية التشفير في برنامج إكسل</a:t>
            </a:r>
          </a:p>
          <a:p>
            <a:pPr algn="ctr">
              <a:lnSpc>
                <a:spcPct val="150000"/>
              </a:lnSpc>
            </a:pPr>
            <a:endParaRPr lang="ar-SA" sz="3600" dirty="0"/>
          </a:p>
          <a:p>
            <a:pPr marL="0" indent="0">
              <a:lnSpc>
                <a:spcPct val="150000"/>
              </a:lnSpc>
              <a:buNone/>
            </a:pPr>
            <a:r>
              <a:rPr lang="ar-SA" sz="3600" dirty="0"/>
              <a:t>.</a:t>
            </a:r>
          </a:p>
        </p:txBody>
      </p:sp>
      <p:sp>
        <p:nvSpPr>
          <p:cNvPr id="6" name="مربع نص 5">
            <a:extLst>
              <a:ext uri="{FF2B5EF4-FFF2-40B4-BE49-F238E27FC236}">
                <a16:creationId xmlns:a16="http://schemas.microsoft.com/office/drawing/2014/main" id="{EEAC2073-748D-FA7E-5EC5-93BB1AED7299}"/>
              </a:ext>
            </a:extLst>
          </p:cNvPr>
          <p:cNvSpPr txBox="1"/>
          <p:nvPr/>
        </p:nvSpPr>
        <p:spPr>
          <a:xfrm>
            <a:off x="2190788" y="307497"/>
            <a:ext cx="7849598" cy="966991"/>
          </a:xfrm>
          <a:prstGeom prst="rect">
            <a:avLst/>
          </a:prstGeom>
          <a:noFill/>
        </p:spPr>
        <p:txBody>
          <a:bodyPr wrap="square" rtlCol="1">
            <a:spAutoFit/>
          </a:bodyPr>
          <a:lstStyle/>
          <a:p>
            <a:pPr algn="ctr"/>
            <a:r>
              <a:rPr lang="ar-SA" sz="4400" b="1" dirty="0">
                <a:solidFill>
                  <a:schemeClr val="bg1"/>
                </a:solidFill>
                <a:latin typeface="JF Flat" panose="02000500000000000000" pitchFamily="2" charset="-78"/>
                <a:cs typeface="JF Flat" panose="02000500000000000000" pitchFamily="2" charset="-78"/>
              </a:rPr>
              <a:t>الهدف العام لهذا الدرس</a:t>
            </a:r>
          </a:p>
        </p:txBody>
      </p:sp>
      <p:pic>
        <p:nvPicPr>
          <p:cNvPr id="7" name="صورة 6" descr="صورة تحتوي على نص, رسوم المتجهات, علامة&#10;&#10;تم إنشاء الوصف تلقائياً">
            <a:extLst>
              <a:ext uri="{FF2B5EF4-FFF2-40B4-BE49-F238E27FC236}">
                <a16:creationId xmlns:a16="http://schemas.microsoft.com/office/drawing/2014/main" id="{8E970203-B321-5552-6262-BA1BAF905D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6365" y="2816545"/>
            <a:ext cx="7064102" cy="4132446"/>
          </a:xfrm>
          <a:prstGeom prst="rect">
            <a:avLst/>
          </a:prstGeom>
        </p:spPr>
      </p:pic>
      <p:pic>
        <p:nvPicPr>
          <p:cNvPr id="8" name="رسم 7" descr="نقطة الهدف مع تعبئة خالصة">
            <a:extLst>
              <a:ext uri="{FF2B5EF4-FFF2-40B4-BE49-F238E27FC236}">
                <a16:creationId xmlns:a16="http://schemas.microsoft.com/office/drawing/2014/main" id="{4CEFED7C-B200-1817-A11C-6DD2C2147F4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579075" y="287355"/>
            <a:ext cx="914400" cy="914400"/>
          </a:xfrm>
          <a:prstGeom prst="rect">
            <a:avLst/>
          </a:prstGeom>
        </p:spPr>
      </p:pic>
      <p:pic>
        <p:nvPicPr>
          <p:cNvPr id="9" name="رسم 8" descr="نقطة الهدف مع تعبئة خالصة">
            <a:extLst>
              <a:ext uri="{FF2B5EF4-FFF2-40B4-BE49-F238E27FC236}">
                <a16:creationId xmlns:a16="http://schemas.microsoft.com/office/drawing/2014/main" id="{7CD012AC-CE64-2434-7FE9-AD3EA2EC081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64845" y="279543"/>
            <a:ext cx="914400" cy="914400"/>
          </a:xfrm>
          <a:prstGeom prst="rect">
            <a:avLst/>
          </a:prstGeom>
        </p:spPr>
      </p:pic>
    </p:spTree>
    <p:custDataLst>
      <p:tags r:id="rId1"/>
    </p:custDataLst>
    <p:extLst>
      <p:ext uri="{BB962C8B-B14F-4D97-AF65-F5344CB8AC3E}">
        <p14:creationId xmlns:p14="http://schemas.microsoft.com/office/powerpoint/2010/main" val="3116185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p:cTn id="11"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3" dur="500"/>
                                        <p:tgtEl>
                                          <p:spTgt spid="5">
                                            <p:txEl>
                                              <p:pRg st="0" end="0"/>
                                            </p:txEl>
                                          </p:spTgt>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 calcmode="lin" valueType="num">
                                      <p:cBhvr>
                                        <p:cTn id="17"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9" dur="500"/>
                                        <p:tgtEl>
                                          <p:spTgt spid="5">
                                            <p:txEl>
                                              <p:pRg st="1" end="1"/>
                                            </p:txEl>
                                          </p:spTgt>
                                        </p:tgtEl>
                                      </p:cBhvr>
                                    </p:animEffect>
                                  </p:childTnLst>
                                </p:cTn>
                              </p:par>
                            </p:childTnLst>
                          </p:cTn>
                        </p:par>
                        <p:par>
                          <p:cTn id="20" fill="hold">
                            <p:stCondLst>
                              <p:cond delay="1500"/>
                            </p:stCondLst>
                            <p:childTnLst>
                              <p:par>
                                <p:cTn id="21" presetID="53" presetClass="entr" presetSubtype="16" fill="hold" grpId="0" nodeType="after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anim calcmode="lin" valueType="num">
                                      <p:cBhvr>
                                        <p:cTn id="23"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24" dur="5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25"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زوايا مستديرة 3">
            <a:extLst>
              <a:ext uri="{FF2B5EF4-FFF2-40B4-BE49-F238E27FC236}">
                <a16:creationId xmlns:a16="http://schemas.microsoft.com/office/drawing/2014/main" id="{3BAD21B8-FF2A-A9CF-25F3-D650A491DE27}"/>
              </a:ext>
            </a:extLst>
          </p:cNvPr>
          <p:cNvSpPr/>
          <p:nvPr/>
        </p:nvSpPr>
        <p:spPr>
          <a:xfrm>
            <a:off x="251441" y="147143"/>
            <a:ext cx="11826260" cy="913308"/>
          </a:xfrm>
          <a:prstGeom prst="roundRect">
            <a:avLst/>
          </a:prstGeom>
          <a:solidFill>
            <a:srgbClr val="F9A82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600"/>
          </a:p>
        </p:txBody>
      </p:sp>
      <p:sp>
        <p:nvSpPr>
          <p:cNvPr id="8" name="عنصر نائب للمحتوى 2">
            <a:extLst>
              <a:ext uri="{FF2B5EF4-FFF2-40B4-BE49-F238E27FC236}">
                <a16:creationId xmlns:a16="http://schemas.microsoft.com/office/drawing/2014/main" id="{87FAB5D3-F1C8-7846-E653-D4FF73136448}"/>
              </a:ext>
            </a:extLst>
          </p:cNvPr>
          <p:cNvSpPr txBox="1">
            <a:spLocks/>
          </p:cNvSpPr>
          <p:nvPr/>
        </p:nvSpPr>
        <p:spPr>
          <a:xfrm>
            <a:off x="358394" y="5615796"/>
            <a:ext cx="10515600" cy="481925"/>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ar-SA" dirty="0"/>
          </a:p>
        </p:txBody>
      </p:sp>
      <p:pic>
        <p:nvPicPr>
          <p:cNvPr id="13" name="صورة 12">
            <a:extLst>
              <a:ext uri="{FF2B5EF4-FFF2-40B4-BE49-F238E27FC236}">
                <a16:creationId xmlns:a16="http://schemas.microsoft.com/office/drawing/2014/main" id="{A70EC498-9B1B-6C91-79BA-65E08EAD748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84" b="89976" l="9084" r="89139">
                        <a14:foregroundMark x1="84005" y1="59054" x2="84005" y2="59054"/>
                        <a14:foregroundMark x1="86335" y1="58569" x2="81240" y2="63824"/>
                        <a14:foregroundMark x1="88231" y1="38561" x2="78160" y2="19685"/>
                        <a14:foregroundMark x1="78160" y1="19685" x2="64929" y2="16168"/>
                        <a14:foregroundMark x1="64929" y1="16168" x2="64929" y2="16168"/>
                        <a14:foregroundMark x1="59795" y1="39976" x2="59795" y2="39976"/>
                        <a14:foregroundMark x1="89139" y1="57639" x2="89139" y2="57639"/>
                        <a14:foregroundMark x1="19313" y1="46645" x2="19313" y2="46645"/>
                        <a14:foregroundMark x1="17891" y1="45715" x2="17891" y2="45715"/>
                        <a14:foregroundMark x1="17891" y1="49515" x2="17891" y2="49515"/>
                        <a14:foregroundMark x1="34202" y1="47130" x2="34202" y2="47130"/>
                        <a14:foregroundMark x1="13231" y1="48100" x2="13231" y2="48100"/>
                        <a14:foregroundMark x1="9992" y1="47615" x2="9992" y2="47615"/>
                      </a14:backgroundRemoval>
                    </a14:imgEffect>
                  </a14:imgLayer>
                </a14:imgProps>
              </a:ext>
              <a:ext uri="{28A0092B-C50C-407E-A947-70E740481C1C}">
                <a14:useLocalDpi xmlns:a14="http://schemas.microsoft.com/office/drawing/2010/main" val="0"/>
              </a:ext>
            </a:extLst>
          </a:blip>
          <a:srcRect r="8995"/>
          <a:stretch/>
        </p:blipFill>
        <p:spPr>
          <a:xfrm>
            <a:off x="-513079" y="2154090"/>
            <a:ext cx="4856479" cy="5213797"/>
          </a:xfrm>
          <a:prstGeom prst="rect">
            <a:avLst/>
          </a:prstGeom>
        </p:spPr>
      </p:pic>
      <p:sp>
        <p:nvSpPr>
          <p:cNvPr id="14" name="مربع نص 13">
            <a:extLst>
              <a:ext uri="{FF2B5EF4-FFF2-40B4-BE49-F238E27FC236}">
                <a16:creationId xmlns:a16="http://schemas.microsoft.com/office/drawing/2014/main" id="{B9EA1423-D28D-0FDF-13D0-E6EAC795C417}"/>
              </a:ext>
            </a:extLst>
          </p:cNvPr>
          <p:cNvSpPr txBox="1"/>
          <p:nvPr/>
        </p:nvSpPr>
        <p:spPr>
          <a:xfrm>
            <a:off x="817197" y="227178"/>
            <a:ext cx="10639035" cy="769441"/>
          </a:xfrm>
          <a:prstGeom prst="rect">
            <a:avLst/>
          </a:prstGeom>
          <a:noFill/>
        </p:spPr>
        <p:txBody>
          <a:bodyPr wrap="square" rtlCol="1">
            <a:spAutoFit/>
          </a:bodyPr>
          <a:lstStyle/>
          <a:p>
            <a:pPr algn="ctr"/>
            <a:r>
              <a:rPr lang="ar-SA" sz="4400" b="1" dirty="0">
                <a:solidFill>
                  <a:schemeClr val="bg1"/>
                </a:solidFill>
                <a:latin typeface="JF Flat" panose="02000500000000000000" pitchFamily="2" charset="-78"/>
                <a:cs typeface="JF Flat" panose="02000500000000000000" pitchFamily="2" charset="-78"/>
              </a:rPr>
              <a:t>أهداف الدرس</a:t>
            </a:r>
          </a:p>
        </p:txBody>
      </p:sp>
      <p:pic>
        <p:nvPicPr>
          <p:cNvPr id="15" name="رسم 14" descr="نقطة الهدف مع تعبئة خالصة">
            <a:extLst>
              <a:ext uri="{FF2B5EF4-FFF2-40B4-BE49-F238E27FC236}">
                <a16:creationId xmlns:a16="http://schemas.microsoft.com/office/drawing/2014/main" id="{48FBF4BE-0A49-BED7-54ED-F418592AE51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135034" y="144163"/>
            <a:ext cx="914400" cy="914400"/>
          </a:xfrm>
          <a:prstGeom prst="rect">
            <a:avLst/>
          </a:prstGeom>
        </p:spPr>
      </p:pic>
      <p:pic>
        <p:nvPicPr>
          <p:cNvPr id="16" name="رسم 15" descr="نقطة الهدف مع تعبئة خالصة">
            <a:extLst>
              <a:ext uri="{FF2B5EF4-FFF2-40B4-BE49-F238E27FC236}">
                <a16:creationId xmlns:a16="http://schemas.microsoft.com/office/drawing/2014/main" id="{B26ECB4F-B058-1543-42CA-0DBAA7FC657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33066" y="149299"/>
            <a:ext cx="914400" cy="914400"/>
          </a:xfrm>
          <a:prstGeom prst="rect">
            <a:avLst/>
          </a:prstGeom>
        </p:spPr>
      </p:pic>
      <p:sp>
        <p:nvSpPr>
          <p:cNvPr id="20" name="عنصر نائب للمحتوى 2">
            <a:extLst>
              <a:ext uri="{FF2B5EF4-FFF2-40B4-BE49-F238E27FC236}">
                <a16:creationId xmlns:a16="http://schemas.microsoft.com/office/drawing/2014/main" id="{FE929182-08F2-8940-3E93-101196D17D9E}"/>
              </a:ext>
            </a:extLst>
          </p:cNvPr>
          <p:cNvSpPr txBox="1">
            <a:spLocks/>
          </p:cNvSpPr>
          <p:nvPr/>
        </p:nvSpPr>
        <p:spPr>
          <a:xfrm>
            <a:off x="178152" y="3090085"/>
            <a:ext cx="10515600" cy="481925"/>
          </a:xfrm>
          <a:prstGeom prst="rect">
            <a:avLst/>
          </a:prstGeom>
        </p:spPr>
        <p:txBody>
          <a:bodyPr vert="horz" lIns="91440" tIns="45720" rIns="91440" bIns="45720" rtlCol="1">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ar-SA" dirty="0"/>
              <a:t>معرفة أنواع التشفير</a:t>
            </a:r>
          </a:p>
        </p:txBody>
      </p:sp>
      <p:sp>
        <p:nvSpPr>
          <p:cNvPr id="21" name="عنصر نائب للمحتوى 2">
            <a:extLst>
              <a:ext uri="{FF2B5EF4-FFF2-40B4-BE49-F238E27FC236}">
                <a16:creationId xmlns:a16="http://schemas.microsoft.com/office/drawing/2014/main" id="{30BBC4D7-1BA9-BA66-DE38-2C31F7296A13}"/>
              </a:ext>
            </a:extLst>
          </p:cNvPr>
          <p:cNvSpPr txBox="1">
            <a:spLocks/>
          </p:cNvSpPr>
          <p:nvPr/>
        </p:nvSpPr>
        <p:spPr>
          <a:xfrm>
            <a:off x="197202" y="4546593"/>
            <a:ext cx="10515600" cy="481925"/>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ar-SA" dirty="0"/>
              <a:t>معرفة تشفير البريد الالكتروني و تشفير القرص الصلب</a:t>
            </a:r>
          </a:p>
        </p:txBody>
      </p:sp>
      <p:sp>
        <p:nvSpPr>
          <p:cNvPr id="22" name="مخطط انسيابي: معالجة متعاقبة 21">
            <a:extLst>
              <a:ext uri="{FF2B5EF4-FFF2-40B4-BE49-F238E27FC236}">
                <a16:creationId xmlns:a16="http://schemas.microsoft.com/office/drawing/2014/main" id="{A8AADE06-93D2-6804-F896-3BC0AD3ED22C}"/>
              </a:ext>
            </a:extLst>
          </p:cNvPr>
          <p:cNvSpPr/>
          <p:nvPr/>
        </p:nvSpPr>
        <p:spPr>
          <a:xfrm>
            <a:off x="10953343" y="1751278"/>
            <a:ext cx="621468" cy="481925"/>
          </a:xfrm>
          <a:prstGeom prst="flowChartAlternateProcess">
            <a:avLst/>
          </a:prstGeom>
          <a:solidFill>
            <a:srgbClr val="F9A826"/>
          </a:solidFill>
          <a:ln>
            <a:solidFill>
              <a:srgbClr val="F9A826"/>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b="1" dirty="0">
                <a:solidFill>
                  <a:schemeClr val="bg1"/>
                </a:solidFill>
              </a:rPr>
              <a:t>1</a:t>
            </a:r>
          </a:p>
        </p:txBody>
      </p:sp>
      <p:sp>
        <p:nvSpPr>
          <p:cNvPr id="23" name="مخطط انسيابي: معالجة متعاقبة 22">
            <a:extLst>
              <a:ext uri="{FF2B5EF4-FFF2-40B4-BE49-F238E27FC236}">
                <a16:creationId xmlns:a16="http://schemas.microsoft.com/office/drawing/2014/main" id="{5BC6FE0A-E8F9-E224-E596-C6BE6DB158C8}"/>
              </a:ext>
            </a:extLst>
          </p:cNvPr>
          <p:cNvSpPr/>
          <p:nvPr/>
        </p:nvSpPr>
        <p:spPr>
          <a:xfrm>
            <a:off x="10953343" y="3202668"/>
            <a:ext cx="621468" cy="481925"/>
          </a:xfrm>
          <a:prstGeom prst="flowChartAlternateProcess">
            <a:avLst/>
          </a:prstGeom>
          <a:solidFill>
            <a:srgbClr val="F9A826"/>
          </a:solidFill>
          <a:ln>
            <a:solidFill>
              <a:srgbClr val="F9A826"/>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b="1" dirty="0">
                <a:solidFill>
                  <a:schemeClr val="bg1"/>
                </a:solidFill>
              </a:rPr>
              <a:t>2</a:t>
            </a:r>
          </a:p>
        </p:txBody>
      </p:sp>
      <p:sp>
        <p:nvSpPr>
          <p:cNvPr id="24" name="مخطط انسيابي: معالجة متعاقبة 23">
            <a:extLst>
              <a:ext uri="{FF2B5EF4-FFF2-40B4-BE49-F238E27FC236}">
                <a16:creationId xmlns:a16="http://schemas.microsoft.com/office/drawing/2014/main" id="{623E45AF-68B5-FF26-B8A5-9E3CDFBE1C51}"/>
              </a:ext>
            </a:extLst>
          </p:cNvPr>
          <p:cNvSpPr/>
          <p:nvPr/>
        </p:nvSpPr>
        <p:spPr>
          <a:xfrm>
            <a:off x="10962868" y="4537089"/>
            <a:ext cx="621468" cy="481925"/>
          </a:xfrm>
          <a:prstGeom prst="flowChartAlternateProcess">
            <a:avLst/>
          </a:prstGeom>
          <a:solidFill>
            <a:srgbClr val="F9A826"/>
          </a:solidFill>
          <a:ln>
            <a:solidFill>
              <a:srgbClr val="F9A826"/>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b="1" dirty="0">
                <a:solidFill>
                  <a:schemeClr val="bg1"/>
                </a:solidFill>
              </a:rPr>
              <a:t>3</a:t>
            </a:r>
          </a:p>
        </p:txBody>
      </p:sp>
      <p:sp>
        <p:nvSpPr>
          <p:cNvPr id="29" name="عنصر نائب للمحتوى 2">
            <a:extLst>
              <a:ext uri="{FF2B5EF4-FFF2-40B4-BE49-F238E27FC236}">
                <a16:creationId xmlns:a16="http://schemas.microsoft.com/office/drawing/2014/main" id="{C3BEB870-1E0B-457E-A338-FE96F5315922}"/>
              </a:ext>
            </a:extLst>
          </p:cNvPr>
          <p:cNvSpPr txBox="1">
            <a:spLocks/>
          </p:cNvSpPr>
          <p:nvPr/>
        </p:nvSpPr>
        <p:spPr>
          <a:xfrm>
            <a:off x="197202" y="1894318"/>
            <a:ext cx="10515600" cy="481925"/>
          </a:xfrm>
          <a:prstGeom prst="rect">
            <a:avLst/>
          </a:prstGeom>
        </p:spPr>
        <p:txBody>
          <a:bodyPr vert="horz" lIns="91440" tIns="45720" rIns="91440" bIns="45720" rtlCol="1">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ar-SA" dirty="0"/>
              <a:t>معرفة مفهوم التشفير</a:t>
            </a:r>
          </a:p>
        </p:txBody>
      </p:sp>
      <p:sp>
        <p:nvSpPr>
          <p:cNvPr id="30" name="عنصر نائب للمحتوى 2">
            <a:extLst>
              <a:ext uri="{FF2B5EF4-FFF2-40B4-BE49-F238E27FC236}">
                <a16:creationId xmlns:a16="http://schemas.microsoft.com/office/drawing/2014/main" id="{68F02584-A7E3-E008-6CB5-B33DB90DB6C8}"/>
              </a:ext>
            </a:extLst>
          </p:cNvPr>
          <p:cNvSpPr txBox="1">
            <a:spLocks/>
          </p:cNvSpPr>
          <p:nvPr/>
        </p:nvSpPr>
        <p:spPr>
          <a:xfrm>
            <a:off x="222705" y="5719347"/>
            <a:ext cx="10515600" cy="481925"/>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ar-SA" dirty="0"/>
              <a:t>تشفير البيانات في إكسل</a:t>
            </a:r>
          </a:p>
        </p:txBody>
      </p:sp>
      <p:sp>
        <p:nvSpPr>
          <p:cNvPr id="31" name="مخطط انسيابي: معالجة متعاقبة 30">
            <a:extLst>
              <a:ext uri="{FF2B5EF4-FFF2-40B4-BE49-F238E27FC236}">
                <a16:creationId xmlns:a16="http://schemas.microsoft.com/office/drawing/2014/main" id="{EB64EE70-EA0E-11AE-F8D8-EC523AFADD9C}"/>
              </a:ext>
            </a:extLst>
          </p:cNvPr>
          <p:cNvSpPr/>
          <p:nvPr/>
        </p:nvSpPr>
        <p:spPr>
          <a:xfrm>
            <a:off x="10988371" y="5709843"/>
            <a:ext cx="621468" cy="481925"/>
          </a:xfrm>
          <a:prstGeom prst="flowChartAlternateProcess">
            <a:avLst/>
          </a:prstGeom>
          <a:solidFill>
            <a:srgbClr val="F9A826"/>
          </a:solidFill>
          <a:ln>
            <a:solidFill>
              <a:srgbClr val="F9A826"/>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b="1" dirty="0">
                <a:solidFill>
                  <a:schemeClr val="bg1"/>
                </a:solidFill>
              </a:rPr>
              <a:t>4</a:t>
            </a:r>
          </a:p>
        </p:txBody>
      </p:sp>
    </p:spTree>
    <p:custDataLst>
      <p:tags r:id="rId1"/>
    </p:custDataLst>
    <p:extLst>
      <p:ext uri="{BB962C8B-B14F-4D97-AF65-F5344CB8AC3E}">
        <p14:creationId xmlns:p14="http://schemas.microsoft.com/office/powerpoint/2010/main" val="3371041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p:cTn id="13" dur="500" fill="hold"/>
                                        <p:tgtEl>
                                          <p:spTgt spid="29"/>
                                        </p:tgtEl>
                                        <p:attrNameLst>
                                          <p:attrName>ppt_w</p:attrName>
                                        </p:attrNameLst>
                                      </p:cBhvr>
                                      <p:tavLst>
                                        <p:tav tm="0">
                                          <p:val>
                                            <p:fltVal val="0"/>
                                          </p:val>
                                        </p:tav>
                                        <p:tav tm="100000">
                                          <p:val>
                                            <p:strVal val="#ppt_w"/>
                                          </p:val>
                                        </p:tav>
                                      </p:tavLst>
                                    </p:anim>
                                    <p:anim calcmode="lin" valueType="num">
                                      <p:cBhvr>
                                        <p:cTn id="14" dur="500" fill="hold"/>
                                        <p:tgtEl>
                                          <p:spTgt spid="29"/>
                                        </p:tgtEl>
                                        <p:attrNameLst>
                                          <p:attrName>ppt_h</p:attrName>
                                        </p:attrNameLst>
                                      </p:cBhvr>
                                      <p:tavLst>
                                        <p:tav tm="0">
                                          <p:val>
                                            <p:fltVal val="0"/>
                                          </p:val>
                                        </p:tav>
                                        <p:tav tm="100000">
                                          <p:val>
                                            <p:strVal val="#ppt_h"/>
                                          </p:val>
                                        </p:tav>
                                      </p:tavLst>
                                    </p:anim>
                                    <p:animEffect transition="in" filter="fade">
                                      <p:cBhvr>
                                        <p:cTn id="15" dur="500"/>
                                        <p:tgtEl>
                                          <p:spTgt spid="29"/>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p:cTn id="19" dur="500" fill="hold"/>
                                        <p:tgtEl>
                                          <p:spTgt spid="23"/>
                                        </p:tgtEl>
                                        <p:attrNameLst>
                                          <p:attrName>ppt_w</p:attrName>
                                        </p:attrNameLst>
                                      </p:cBhvr>
                                      <p:tavLst>
                                        <p:tav tm="0">
                                          <p:val>
                                            <p:fltVal val="0"/>
                                          </p:val>
                                        </p:tav>
                                        <p:tav tm="100000">
                                          <p:val>
                                            <p:strVal val="#ppt_w"/>
                                          </p:val>
                                        </p:tav>
                                      </p:tavLst>
                                    </p:anim>
                                    <p:anim calcmode="lin" valueType="num">
                                      <p:cBhvr>
                                        <p:cTn id="20" dur="500" fill="hold"/>
                                        <p:tgtEl>
                                          <p:spTgt spid="23"/>
                                        </p:tgtEl>
                                        <p:attrNameLst>
                                          <p:attrName>ppt_h</p:attrName>
                                        </p:attrNameLst>
                                      </p:cBhvr>
                                      <p:tavLst>
                                        <p:tav tm="0">
                                          <p:val>
                                            <p:fltVal val="0"/>
                                          </p:val>
                                        </p:tav>
                                        <p:tav tm="100000">
                                          <p:val>
                                            <p:strVal val="#ppt_h"/>
                                          </p:val>
                                        </p:tav>
                                      </p:tavLst>
                                    </p:anim>
                                    <p:animEffect transition="in" filter="fade">
                                      <p:cBhvr>
                                        <p:cTn id="21" dur="500"/>
                                        <p:tgtEl>
                                          <p:spTgt spid="23"/>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p:cTn id="25" dur="500" fill="hold"/>
                                        <p:tgtEl>
                                          <p:spTgt spid="20"/>
                                        </p:tgtEl>
                                        <p:attrNameLst>
                                          <p:attrName>ppt_w</p:attrName>
                                        </p:attrNameLst>
                                      </p:cBhvr>
                                      <p:tavLst>
                                        <p:tav tm="0">
                                          <p:val>
                                            <p:fltVal val="0"/>
                                          </p:val>
                                        </p:tav>
                                        <p:tav tm="100000">
                                          <p:val>
                                            <p:strVal val="#ppt_w"/>
                                          </p:val>
                                        </p:tav>
                                      </p:tavLst>
                                    </p:anim>
                                    <p:anim calcmode="lin" valueType="num">
                                      <p:cBhvr>
                                        <p:cTn id="26" dur="500" fill="hold"/>
                                        <p:tgtEl>
                                          <p:spTgt spid="20"/>
                                        </p:tgtEl>
                                        <p:attrNameLst>
                                          <p:attrName>ppt_h</p:attrName>
                                        </p:attrNameLst>
                                      </p:cBhvr>
                                      <p:tavLst>
                                        <p:tav tm="0">
                                          <p:val>
                                            <p:fltVal val="0"/>
                                          </p:val>
                                        </p:tav>
                                        <p:tav tm="100000">
                                          <p:val>
                                            <p:strVal val="#ppt_h"/>
                                          </p:val>
                                        </p:tav>
                                      </p:tavLst>
                                    </p:anim>
                                    <p:animEffect transition="in" filter="fade">
                                      <p:cBhvr>
                                        <p:cTn id="27" dur="500"/>
                                        <p:tgtEl>
                                          <p:spTgt spid="20"/>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500" fill="hold"/>
                                        <p:tgtEl>
                                          <p:spTgt spid="24"/>
                                        </p:tgtEl>
                                        <p:attrNameLst>
                                          <p:attrName>ppt_w</p:attrName>
                                        </p:attrNameLst>
                                      </p:cBhvr>
                                      <p:tavLst>
                                        <p:tav tm="0">
                                          <p:val>
                                            <p:fltVal val="0"/>
                                          </p:val>
                                        </p:tav>
                                        <p:tav tm="100000">
                                          <p:val>
                                            <p:strVal val="#ppt_w"/>
                                          </p:val>
                                        </p:tav>
                                      </p:tavLst>
                                    </p:anim>
                                    <p:anim calcmode="lin" valueType="num">
                                      <p:cBhvr>
                                        <p:cTn id="32" dur="500" fill="hold"/>
                                        <p:tgtEl>
                                          <p:spTgt spid="24"/>
                                        </p:tgtEl>
                                        <p:attrNameLst>
                                          <p:attrName>ppt_h</p:attrName>
                                        </p:attrNameLst>
                                      </p:cBhvr>
                                      <p:tavLst>
                                        <p:tav tm="0">
                                          <p:val>
                                            <p:fltVal val="0"/>
                                          </p:val>
                                        </p:tav>
                                        <p:tav tm="100000">
                                          <p:val>
                                            <p:strVal val="#ppt_h"/>
                                          </p:val>
                                        </p:tav>
                                      </p:tavLst>
                                    </p:anim>
                                    <p:animEffect transition="in" filter="fade">
                                      <p:cBhvr>
                                        <p:cTn id="33" dur="500"/>
                                        <p:tgtEl>
                                          <p:spTgt spid="24"/>
                                        </p:tgtEl>
                                      </p:cBhvr>
                                    </p:animEffect>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p:cTn id="37" dur="500" fill="hold"/>
                                        <p:tgtEl>
                                          <p:spTgt spid="21"/>
                                        </p:tgtEl>
                                        <p:attrNameLst>
                                          <p:attrName>ppt_w</p:attrName>
                                        </p:attrNameLst>
                                      </p:cBhvr>
                                      <p:tavLst>
                                        <p:tav tm="0">
                                          <p:val>
                                            <p:fltVal val="0"/>
                                          </p:val>
                                        </p:tav>
                                        <p:tav tm="100000">
                                          <p:val>
                                            <p:strVal val="#ppt_w"/>
                                          </p:val>
                                        </p:tav>
                                      </p:tavLst>
                                    </p:anim>
                                    <p:anim calcmode="lin" valueType="num">
                                      <p:cBhvr>
                                        <p:cTn id="38" dur="500" fill="hold"/>
                                        <p:tgtEl>
                                          <p:spTgt spid="21"/>
                                        </p:tgtEl>
                                        <p:attrNameLst>
                                          <p:attrName>ppt_h</p:attrName>
                                        </p:attrNameLst>
                                      </p:cBhvr>
                                      <p:tavLst>
                                        <p:tav tm="0">
                                          <p:val>
                                            <p:fltVal val="0"/>
                                          </p:val>
                                        </p:tav>
                                        <p:tav tm="100000">
                                          <p:val>
                                            <p:strVal val="#ppt_h"/>
                                          </p:val>
                                        </p:tav>
                                      </p:tavLst>
                                    </p:anim>
                                    <p:animEffect transition="in" filter="fade">
                                      <p:cBhvr>
                                        <p:cTn id="39" dur="500"/>
                                        <p:tgtEl>
                                          <p:spTgt spid="21"/>
                                        </p:tgtEl>
                                      </p:cBhvr>
                                    </p:animEffect>
                                  </p:childTnLst>
                                </p:cTn>
                              </p:par>
                            </p:childTnLst>
                          </p:cTn>
                        </p:par>
                        <p:par>
                          <p:cTn id="40" fill="hold">
                            <p:stCondLst>
                              <p:cond delay="3000"/>
                            </p:stCondLst>
                            <p:childTnLst>
                              <p:par>
                                <p:cTn id="41" presetID="53" presetClass="entr" presetSubtype="16" fill="hold" grpId="0" nodeType="afterEffect">
                                  <p:stCondLst>
                                    <p:cond delay="0"/>
                                  </p:stCondLst>
                                  <p:childTnLst>
                                    <p:set>
                                      <p:cBhvr>
                                        <p:cTn id="42" dur="1" fill="hold">
                                          <p:stCondLst>
                                            <p:cond delay="0"/>
                                          </p:stCondLst>
                                        </p:cTn>
                                        <p:tgtEl>
                                          <p:spTgt spid="31"/>
                                        </p:tgtEl>
                                        <p:attrNameLst>
                                          <p:attrName>style.visibility</p:attrName>
                                        </p:attrNameLst>
                                      </p:cBhvr>
                                      <p:to>
                                        <p:strVal val="visible"/>
                                      </p:to>
                                    </p:set>
                                    <p:anim calcmode="lin" valueType="num">
                                      <p:cBhvr>
                                        <p:cTn id="43" dur="500" fill="hold"/>
                                        <p:tgtEl>
                                          <p:spTgt spid="31"/>
                                        </p:tgtEl>
                                        <p:attrNameLst>
                                          <p:attrName>ppt_w</p:attrName>
                                        </p:attrNameLst>
                                      </p:cBhvr>
                                      <p:tavLst>
                                        <p:tav tm="0">
                                          <p:val>
                                            <p:fltVal val="0"/>
                                          </p:val>
                                        </p:tav>
                                        <p:tav tm="100000">
                                          <p:val>
                                            <p:strVal val="#ppt_w"/>
                                          </p:val>
                                        </p:tav>
                                      </p:tavLst>
                                    </p:anim>
                                    <p:anim calcmode="lin" valueType="num">
                                      <p:cBhvr>
                                        <p:cTn id="44" dur="500" fill="hold"/>
                                        <p:tgtEl>
                                          <p:spTgt spid="31"/>
                                        </p:tgtEl>
                                        <p:attrNameLst>
                                          <p:attrName>ppt_h</p:attrName>
                                        </p:attrNameLst>
                                      </p:cBhvr>
                                      <p:tavLst>
                                        <p:tav tm="0">
                                          <p:val>
                                            <p:fltVal val="0"/>
                                          </p:val>
                                        </p:tav>
                                        <p:tav tm="100000">
                                          <p:val>
                                            <p:strVal val="#ppt_h"/>
                                          </p:val>
                                        </p:tav>
                                      </p:tavLst>
                                    </p:anim>
                                    <p:animEffect transition="in" filter="fade">
                                      <p:cBhvr>
                                        <p:cTn id="45" dur="500"/>
                                        <p:tgtEl>
                                          <p:spTgt spid="31"/>
                                        </p:tgtEl>
                                      </p:cBhvr>
                                    </p:animEffect>
                                  </p:childTnLst>
                                </p:cTn>
                              </p:par>
                            </p:childTnLst>
                          </p:cTn>
                        </p:par>
                        <p:par>
                          <p:cTn id="46" fill="hold">
                            <p:stCondLst>
                              <p:cond delay="3500"/>
                            </p:stCondLst>
                            <p:childTnLst>
                              <p:par>
                                <p:cTn id="47" presetID="53" presetClass="entr" presetSubtype="16" fill="hold" grpId="0" nodeType="afterEffect">
                                  <p:stCondLst>
                                    <p:cond delay="0"/>
                                  </p:stCondLst>
                                  <p:childTnLst>
                                    <p:set>
                                      <p:cBhvr>
                                        <p:cTn id="48" dur="1" fill="hold">
                                          <p:stCondLst>
                                            <p:cond delay="0"/>
                                          </p:stCondLst>
                                        </p:cTn>
                                        <p:tgtEl>
                                          <p:spTgt spid="30"/>
                                        </p:tgtEl>
                                        <p:attrNameLst>
                                          <p:attrName>style.visibility</p:attrName>
                                        </p:attrNameLst>
                                      </p:cBhvr>
                                      <p:to>
                                        <p:strVal val="visible"/>
                                      </p:to>
                                    </p:set>
                                    <p:anim calcmode="lin" valueType="num">
                                      <p:cBhvr>
                                        <p:cTn id="49" dur="500" fill="hold"/>
                                        <p:tgtEl>
                                          <p:spTgt spid="30"/>
                                        </p:tgtEl>
                                        <p:attrNameLst>
                                          <p:attrName>ppt_w</p:attrName>
                                        </p:attrNameLst>
                                      </p:cBhvr>
                                      <p:tavLst>
                                        <p:tav tm="0">
                                          <p:val>
                                            <p:fltVal val="0"/>
                                          </p:val>
                                        </p:tav>
                                        <p:tav tm="100000">
                                          <p:val>
                                            <p:strVal val="#ppt_w"/>
                                          </p:val>
                                        </p:tav>
                                      </p:tavLst>
                                    </p:anim>
                                    <p:anim calcmode="lin" valueType="num">
                                      <p:cBhvr>
                                        <p:cTn id="50" dur="500" fill="hold"/>
                                        <p:tgtEl>
                                          <p:spTgt spid="30"/>
                                        </p:tgtEl>
                                        <p:attrNameLst>
                                          <p:attrName>ppt_h</p:attrName>
                                        </p:attrNameLst>
                                      </p:cBhvr>
                                      <p:tavLst>
                                        <p:tav tm="0">
                                          <p:val>
                                            <p:fltVal val="0"/>
                                          </p:val>
                                        </p:tav>
                                        <p:tav tm="100000">
                                          <p:val>
                                            <p:strVal val="#ppt_h"/>
                                          </p:val>
                                        </p:tav>
                                      </p:tavLst>
                                    </p:anim>
                                    <p:animEffect transition="in" filter="fade">
                                      <p:cBhvr>
                                        <p:cTn id="5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animBg="1"/>
      <p:bldP spid="23" grpId="0" animBg="1"/>
      <p:bldP spid="24" grpId="0" animBg="1"/>
      <p:bldP spid="29" grpId="0"/>
      <p:bldP spid="30" grpId="0"/>
      <p:bldP spid="3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فقاعة الكلام: مستطيلة مستديرة الزوايا 3">
            <a:extLst>
              <a:ext uri="{FF2B5EF4-FFF2-40B4-BE49-F238E27FC236}">
                <a16:creationId xmlns:a16="http://schemas.microsoft.com/office/drawing/2014/main" id="{41B18A31-4E4E-1C67-AD9E-E53DD92F265B}"/>
              </a:ext>
            </a:extLst>
          </p:cNvPr>
          <p:cNvSpPr/>
          <p:nvPr/>
        </p:nvSpPr>
        <p:spPr>
          <a:xfrm>
            <a:off x="389496" y="990600"/>
            <a:ext cx="11287125" cy="2217417"/>
          </a:xfrm>
          <a:prstGeom prst="wedgeRoundRectCallout">
            <a:avLst>
              <a:gd name="adj1" fmla="val -34904"/>
              <a:gd name="adj2" fmla="val 121396"/>
              <a:gd name="adj3" fmla="val 16667"/>
            </a:avLst>
          </a:prstGeom>
          <a:solidFill>
            <a:srgbClr val="F9A826"/>
          </a:solidFill>
          <a:ln>
            <a:solidFill>
              <a:srgbClr val="F9A826"/>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5" name="مستطيل 4">
            <a:extLst>
              <a:ext uri="{FF2B5EF4-FFF2-40B4-BE49-F238E27FC236}">
                <a16:creationId xmlns:a16="http://schemas.microsoft.com/office/drawing/2014/main" id="{C82F6D8E-BBD7-537F-1E3E-69C226CAC0CE}"/>
              </a:ext>
            </a:extLst>
          </p:cNvPr>
          <p:cNvSpPr/>
          <p:nvPr/>
        </p:nvSpPr>
        <p:spPr>
          <a:xfrm>
            <a:off x="648947" y="1648095"/>
            <a:ext cx="10894103" cy="820674"/>
          </a:xfrm>
          <a:prstGeom prst="rect">
            <a:avLst/>
          </a:prstGeom>
        </p:spPr>
        <p:txBody>
          <a:bodyPr wrap="square">
            <a:spAutoFit/>
          </a:bodyPr>
          <a:lstStyle/>
          <a:p>
            <a:pPr algn="ctr" rtl="1">
              <a:lnSpc>
                <a:spcPct val="150000"/>
              </a:lnSpc>
            </a:pPr>
            <a:r>
              <a:rPr lang="ar-SA" sz="3600" b="1" dirty="0">
                <a:solidFill>
                  <a:schemeClr val="bg1"/>
                </a:solidFill>
              </a:rPr>
              <a:t>بعد مشاهدتك لمقطع الفيديو </a:t>
            </a:r>
            <a:r>
              <a:rPr lang="ar-SA" sz="3600" b="1" dirty="0" err="1">
                <a:solidFill>
                  <a:schemeClr val="bg1"/>
                </a:solidFill>
              </a:rPr>
              <a:t>أجيبي</a:t>
            </a:r>
            <a:r>
              <a:rPr lang="ar-SA" sz="3600" b="1" dirty="0">
                <a:solidFill>
                  <a:schemeClr val="bg1"/>
                </a:solidFill>
              </a:rPr>
              <a:t> عن الأسئلة التالية :</a:t>
            </a:r>
          </a:p>
        </p:txBody>
      </p:sp>
      <p:pic>
        <p:nvPicPr>
          <p:cNvPr id="6" name="Picture 2" descr="Frequently Asked Questions About Acr Homes Services - Man With Question  Clipart Png Transparent Png (#1520728) - PinClipart">
            <a:extLst>
              <a:ext uri="{FF2B5EF4-FFF2-40B4-BE49-F238E27FC236}">
                <a16:creationId xmlns:a16="http://schemas.microsoft.com/office/drawing/2014/main" id="{EE052F3D-575D-5F99-22C9-568B4FB2ECF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979" b="89531" l="5795" r="95000">
                        <a14:foregroundMark x1="90682" y1="25409" x2="90682" y2="25409"/>
                        <a14:foregroundMark x1="91705" y1="24209" x2="91705" y2="24209"/>
                        <a14:foregroundMark x1="95000" y1="21701" x2="95000" y2="21701"/>
                        <a14:foregroundMark x1="81591" y1="29335" x2="81591" y2="29335"/>
                        <a14:foregroundMark x1="78977" y1="34351" x2="78977" y2="34351"/>
                        <a14:foregroundMark x1="77386" y1="35224" x2="77386" y2="35224"/>
                        <a14:foregroundMark x1="81818" y1="29989" x2="81818" y2="29989"/>
                        <a14:foregroundMark x1="81136" y1="29553" x2="82841" y2="27263"/>
                        <a14:foregroundMark x1="72159" y1="19738" x2="72159" y2="19738"/>
                        <a14:foregroundMark x1="59886" y1="43075" x2="59886" y2="43075"/>
                        <a14:foregroundMark x1="53068" y1="15158" x2="53068" y2="15158"/>
                        <a14:foregroundMark x1="51136" y1="26718" x2="51136" y2="26718"/>
                        <a14:foregroundMark x1="33977" y1="10251" x2="33977" y2="10251"/>
                        <a14:foregroundMark x1="30568" y1="35005" x2="30568" y2="35005"/>
                        <a14:foregroundMark x1="30341" y1="35005" x2="32955" y2="38386"/>
                        <a14:foregroundMark x1="29659" y1="7088" x2="29659" y2="7088"/>
                        <a14:foregroundMark x1="29659" y1="7088" x2="32273" y2="8288"/>
                        <a14:foregroundMark x1="49432" y1="8942" x2="49432" y2="8942"/>
                        <a14:foregroundMark x1="52045" y1="8942" x2="55682" y2="11232"/>
                        <a14:foregroundMark x1="64886" y1="15594" x2="72614" y2="18757"/>
                        <a14:foregroundMark x1="72614" y1="18757" x2="73750" y2="19956"/>
                        <a14:foregroundMark x1="75455" y1="22137" x2="70568" y2="27808"/>
                        <a14:foregroundMark x1="70568" y1="27808" x2="63068" y2="32715"/>
                        <a14:foregroundMark x1="89681" y1="17121" x2="93977" y2="20284"/>
                        <a14:foregroundMark x1="88793" y1="16467" x2="89681" y2="17121"/>
                        <a14:foregroundMark x1="85682" y1="14177" x2="88793" y2="16467"/>
                        <a14:foregroundMark x1="93977" y1="20284" x2="94773" y2="22465"/>
                        <a14:foregroundMark x1="21250" y1="48528" x2="19659" y2="46674"/>
                        <a14:foregroundMark x1="16023" y1="42748" x2="15909" y2="33697"/>
                        <a14:foregroundMark x1="7386" y1="33370" x2="5795" y2="33915"/>
                        <a14:backgroundMark x1="89318" y1="17121" x2="89318" y2="17121"/>
                        <a14:backgroundMark x1="89545" y1="16467" x2="89545" y2="16467"/>
                        <a14:backgroundMark x1="11477" y1="34133" x2="11477" y2="34133"/>
                        <a14:backgroundMark x1="12273" y1="33588" x2="12273" y2="3358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07923" y="2757425"/>
            <a:ext cx="4394642" cy="4579077"/>
          </a:xfrm>
          <a:prstGeom prst="rect">
            <a:avLst/>
          </a:prstGeom>
          <a:noFill/>
          <a:extLst>
            <a:ext uri="{909E8E84-426E-40DD-AFC4-6F175D3DCCD1}">
              <a14:hiddenFill xmlns:a14="http://schemas.microsoft.com/office/drawing/2010/main">
                <a:solidFill>
                  <a:srgbClr val="FFFFFF"/>
                </a:solidFill>
              </a14:hiddenFill>
            </a:ext>
          </a:extLst>
        </p:spPr>
      </p:pic>
      <p:sp>
        <p:nvSpPr>
          <p:cNvPr id="7" name="مستطيل 6">
            <a:extLst>
              <a:ext uri="{FF2B5EF4-FFF2-40B4-BE49-F238E27FC236}">
                <a16:creationId xmlns:a16="http://schemas.microsoft.com/office/drawing/2014/main" id="{125A36BE-2363-BDF6-23F6-F97F7D33B2E1}"/>
              </a:ext>
            </a:extLst>
          </p:cNvPr>
          <p:cNvSpPr/>
          <p:nvPr/>
        </p:nvSpPr>
        <p:spPr>
          <a:xfrm>
            <a:off x="606043" y="1628550"/>
            <a:ext cx="10894103" cy="820674"/>
          </a:xfrm>
          <a:prstGeom prst="rect">
            <a:avLst/>
          </a:prstGeom>
        </p:spPr>
        <p:txBody>
          <a:bodyPr wrap="square">
            <a:spAutoFit/>
          </a:bodyPr>
          <a:lstStyle/>
          <a:p>
            <a:pPr algn="ctr" rtl="1">
              <a:lnSpc>
                <a:spcPct val="150000"/>
              </a:lnSpc>
            </a:pPr>
            <a:r>
              <a:rPr lang="ar-SA" sz="3600" b="1" dirty="0"/>
              <a:t>ماذا يسمى ما فعله في عالم التقنية و التكنلوجيا ؟!</a:t>
            </a:r>
          </a:p>
        </p:txBody>
      </p:sp>
      <p:sp>
        <p:nvSpPr>
          <p:cNvPr id="8" name="مستطيل 7">
            <a:extLst>
              <a:ext uri="{FF2B5EF4-FFF2-40B4-BE49-F238E27FC236}">
                <a16:creationId xmlns:a16="http://schemas.microsoft.com/office/drawing/2014/main" id="{7BBA767E-94A0-D706-C373-7F457AB55CB7}"/>
              </a:ext>
            </a:extLst>
          </p:cNvPr>
          <p:cNvSpPr/>
          <p:nvPr/>
        </p:nvSpPr>
        <p:spPr>
          <a:xfrm>
            <a:off x="648947" y="1168076"/>
            <a:ext cx="10894103" cy="1754326"/>
          </a:xfrm>
          <a:prstGeom prst="rect">
            <a:avLst/>
          </a:prstGeom>
        </p:spPr>
        <p:txBody>
          <a:bodyPr wrap="square">
            <a:spAutoFit/>
          </a:bodyPr>
          <a:lstStyle/>
          <a:p>
            <a:pPr algn="ctr" rtl="1"/>
            <a:r>
              <a:rPr lang="ar-SA" sz="3600" b="1" dirty="0">
                <a:solidFill>
                  <a:schemeClr val="bg1"/>
                </a:solidFill>
              </a:rPr>
              <a:t>ماهي رسالة إبراهيم </a:t>
            </a:r>
            <a:r>
              <a:rPr lang="ar-SA" sz="3600" b="1" dirty="0" err="1">
                <a:solidFill>
                  <a:schemeClr val="bg1"/>
                </a:solidFill>
              </a:rPr>
              <a:t>لإبنه</a:t>
            </a:r>
            <a:r>
              <a:rPr lang="ar-SA" sz="3600" b="1" dirty="0">
                <a:solidFill>
                  <a:schemeClr val="bg1"/>
                </a:solidFill>
              </a:rPr>
              <a:t> إسماعيل عليه السلام عن زوجته الأولى ؟!</a:t>
            </a:r>
          </a:p>
          <a:p>
            <a:pPr algn="ctr" rtl="1"/>
            <a:r>
              <a:rPr lang="ar-SA" sz="3600" b="1" dirty="0">
                <a:solidFill>
                  <a:schemeClr val="bg1"/>
                </a:solidFill>
              </a:rPr>
              <a:t>ماذا حدث بعد إيصال الرسالة ؟!</a:t>
            </a:r>
          </a:p>
          <a:p>
            <a:pPr algn="ctr" rtl="1"/>
            <a:r>
              <a:rPr lang="ar-SA" sz="3600" b="1" dirty="0">
                <a:solidFill>
                  <a:schemeClr val="bg1"/>
                </a:solidFill>
              </a:rPr>
              <a:t>لماذا لم يذكر إبراهيم عليه السلام الطلاق بشكل مباشر في الرسال؟!</a:t>
            </a:r>
          </a:p>
        </p:txBody>
      </p:sp>
    </p:spTree>
    <p:custDataLst>
      <p:tags r:id="rId1"/>
    </p:custDataLst>
    <p:extLst>
      <p:ext uri="{BB962C8B-B14F-4D97-AF65-F5344CB8AC3E}">
        <p14:creationId xmlns:p14="http://schemas.microsoft.com/office/powerpoint/2010/main" val="3448558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3" presetClass="entr" presetSubtype="16" fill="hold" grpId="1" nodeType="after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p:cTn id="13"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5" dur="500"/>
                                        <p:tgtEl>
                                          <p:spTgt spid="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0"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hidden"/>
                                      </p:to>
                                    </p:set>
                                  </p:childTnLst>
                                </p:cTn>
                              </p:par>
                            </p:childTnLst>
                          </p:cTn>
                        </p:par>
                        <p:par>
                          <p:cTn id="20" fill="hold">
                            <p:stCondLst>
                              <p:cond delay="0"/>
                            </p:stCondLst>
                            <p:childTnLst>
                              <p:par>
                                <p:cTn id="21" presetID="53" presetClass="entr" presetSubtype="16" fill="hold" grpId="0" nodeType="after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 calcmode="lin" valueType="num">
                                      <p:cBhvr>
                                        <p:cTn id="23"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24"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25" dur="500"/>
                                        <p:tgtEl>
                                          <p:spTgt spid="8">
                                            <p:txEl>
                                              <p:pRg st="0" end="0"/>
                                            </p:txEl>
                                          </p:spTgt>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8">
                                            <p:txEl>
                                              <p:pRg st="1" end="1"/>
                                            </p:txEl>
                                          </p:spTgt>
                                        </p:tgtEl>
                                        <p:attrNameLst>
                                          <p:attrName>style.visibility</p:attrName>
                                        </p:attrNameLst>
                                      </p:cBhvr>
                                      <p:to>
                                        <p:strVal val="visible"/>
                                      </p:to>
                                    </p:set>
                                    <p:anim calcmode="lin" valueType="num">
                                      <p:cBhvr>
                                        <p:cTn id="28" dur="500" fill="hold"/>
                                        <p:tgtEl>
                                          <p:spTgt spid="8">
                                            <p:txEl>
                                              <p:pRg st="1" end="1"/>
                                            </p:txEl>
                                          </p:spTgt>
                                        </p:tgtEl>
                                        <p:attrNameLst>
                                          <p:attrName>ppt_w</p:attrName>
                                        </p:attrNameLst>
                                      </p:cBhvr>
                                      <p:tavLst>
                                        <p:tav tm="0">
                                          <p:val>
                                            <p:fltVal val="0"/>
                                          </p:val>
                                        </p:tav>
                                        <p:tav tm="100000">
                                          <p:val>
                                            <p:strVal val="#ppt_w"/>
                                          </p:val>
                                        </p:tav>
                                      </p:tavLst>
                                    </p:anim>
                                    <p:anim calcmode="lin" valueType="num">
                                      <p:cBhvr>
                                        <p:cTn id="29" dur="500" fill="hold"/>
                                        <p:tgtEl>
                                          <p:spTgt spid="8">
                                            <p:txEl>
                                              <p:pRg st="1" end="1"/>
                                            </p:txEl>
                                          </p:spTgt>
                                        </p:tgtEl>
                                        <p:attrNameLst>
                                          <p:attrName>ppt_h</p:attrName>
                                        </p:attrNameLst>
                                      </p:cBhvr>
                                      <p:tavLst>
                                        <p:tav tm="0">
                                          <p:val>
                                            <p:fltVal val="0"/>
                                          </p:val>
                                        </p:tav>
                                        <p:tav tm="100000">
                                          <p:val>
                                            <p:strVal val="#ppt_h"/>
                                          </p:val>
                                        </p:tav>
                                      </p:tavLst>
                                    </p:anim>
                                    <p:animEffect transition="in" filter="fade">
                                      <p:cBhvr>
                                        <p:cTn id="30" dur="500"/>
                                        <p:tgtEl>
                                          <p:spTgt spid="8">
                                            <p:txEl>
                                              <p:pRg st="1" end="1"/>
                                            </p:txEl>
                                          </p:spTgt>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8">
                                            <p:txEl>
                                              <p:pRg st="2" end="2"/>
                                            </p:txEl>
                                          </p:spTgt>
                                        </p:tgtEl>
                                        <p:attrNameLst>
                                          <p:attrName>style.visibility</p:attrName>
                                        </p:attrNameLst>
                                      </p:cBhvr>
                                      <p:to>
                                        <p:strVal val="visible"/>
                                      </p:to>
                                    </p:set>
                                    <p:anim calcmode="lin" valueType="num">
                                      <p:cBhvr>
                                        <p:cTn id="33" dur="500" fill="hold"/>
                                        <p:tgtEl>
                                          <p:spTgt spid="8">
                                            <p:txEl>
                                              <p:pRg st="2" end="2"/>
                                            </p:txEl>
                                          </p:spTgt>
                                        </p:tgtEl>
                                        <p:attrNameLst>
                                          <p:attrName>ppt_w</p:attrName>
                                        </p:attrNameLst>
                                      </p:cBhvr>
                                      <p:tavLst>
                                        <p:tav tm="0">
                                          <p:val>
                                            <p:fltVal val="0"/>
                                          </p:val>
                                        </p:tav>
                                        <p:tav tm="100000">
                                          <p:val>
                                            <p:strVal val="#ppt_w"/>
                                          </p:val>
                                        </p:tav>
                                      </p:tavLst>
                                    </p:anim>
                                    <p:anim calcmode="lin" valueType="num">
                                      <p:cBhvr>
                                        <p:cTn id="34" dur="500" fill="hold"/>
                                        <p:tgtEl>
                                          <p:spTgt spid="8">
                                            <p:txEl>
                                              <p:pRg st="2" end="2"/>
                                            </p:txEl>
                                          </p:spTgt>
                                        </p:tgtEl>
                                        <p:attrNameLst>
                                          <p:attrName>ppt_h</p:attrName>
                                        </p:attrNameLst>
                                      </p:cBhvr>
                                      <p:tavLst>
                                        <p:tav tm="0">
                                          <p:val>
                                            <p:fltVal val="0"/>
                                          </p:val>
                                        </p:tav>
                                        <p:tav tm="100000">
                                          <p:val>
                                            <p:strVal val="#ppt_h"/>
                                          </p:val>
                                        </p:tav>
                                      </p:tavLst>
                                    </p:anim>
                                    <p:animEffect transition="in" filter="fade">
                                      <p:cBhvr>
                                        <p:cTn id="35" dur="500"/>
                                        <p:tgtEl>
                                          <p:spTgt spid="8">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grpId="1" nodeType="clickEffect">
                                  <p:stCondLst>
                                    <p:cond delay="0"/>
                                  </p:stCondLst>
                                  <p:childTnLst>
                                    <p:set>
                                      <p:cBhvr>
                                        <p:cTn id="39" dur="1" fill="hold">
                                          <p:stCondLst>
                                            <p:cond delay="0"/>
                                          </p:stCondLst>
                                        </p:cTn>
                                        <p:tgtEl>
                                          <p:spTgt spid="8">
                                            <p:txEl>
                                              <p:pRg st="0" end="0"/>
                                            </p:txEl>
                                          </p:spTgt>
                                        </p:tgtEl>
                                        <p:attrNameLst>
                                          <p:attrName>style.visibility</p:attrName>
                                        </p:attrNameLst>
                                      </p:cBhvr>
                                      <p:to>
                                        <p:strVal val="hidden"/>
                                      </p:to>
                                    </p:set>
                                  </p:childTnLst>
                                </p:cTn>
                              </p:par>
                              <p:par>
                                <p:cTn id="40" presetID="1" presetClass="exit" presetSubtype="0" fill="hold" grpId="1" nodeType="withEffect">
                                  <p:stCondLst>
                                    <p:cond delay="0"/>
                                  </p:stCondLst>
                                  <p:childTnLst>
                                    <p:set>
                                      <p:cBhvr>
                                        <p:cTn id="41" dur="1" fill="hold">
                                          <p:stCondLst>
                                            <p:cond delay="0"/>
                                          </p:stCondLst>
                                        </p:cTn>
                                        <p:tgtEl>
                                          <p:spTgt spid="8">
                                            <p:txEl>
                                              <p:pRg st="1" end="1"/>
                                            </p:txEl>
                                          </p:spTgt>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8">
                                            <p:txEl>
                                              <p:pRg st="2" end="2"/>
                                            </p:txEl>
                                          </p:spTgt>
                                        </p:tgtEl>
                                        <p:attrNameLst>
                                          <p:attrName>style.visibility</p:attrName>
                                        </p:attrNameLst>
                                      </p:cBhvr>
                                      <p:to>
                                        <p:strVal val="hidden"/>
                                      </p:to>
                                    </p:set>
                                  </p:childTnLst>
                                </p:cTn>
                              </p:par>
                            </p:childTnLst>
                          </p:cTn>
                        </p:par>
                        <p:par>
                          <p:cTn id="44" fill="hold">
                            <p:stCondLst>
                              <p:cond delay="0"/>
                            </p:stCondLst>
                            <p:childTnLst>
                              <p:par>
                                <p:cTn id="45" presetID="53" presetClass="entr" presetSubtype="16" fill="hold" grpId="0" nodeType="afterEffect">
                                  <p:stCondLst>
                                    <p:cond delay="0"/>
                                  </p:stCondLst>
                                  <p:childTnLst>
                                    <p:set>
                                      <p:cBhvr>
                                        <p:cTn id="46" dur="1" fill="hold">
                                          <p:stCondLst>
                                            <p:cond delay="0"/>
                                          </p:stCondLst>
                                        </p:cTn>
                                        <p:tgtEl>
                                          <p:spTgt spid="7">
                                            <p:txEl>
                                              <p:pRg st="0" end="0"/>
                                            </p:txEl>
                                          </p:spTgt>
                                        </p:tgtEl>
                                        <p:attrNameLst>
                                          <p:attrName>style.visibility</p:attrName>
                                        </p:attrNameLst>
                                      </p:cBhvr>
                                      <p:to>
                                        <p:strVal val="visible"/>
                                      </p:to>
                                    </p:set>
                                    <p:anim calcmode="lin" valueType="num">
                                      <p:cBhvr>
                                        <p:cTn id="4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48"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49"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build="allAtOnce"/>
      <p:bldP spid="5" grpId="1" build="allAtOnce"/>
      <p:bldP spid="7" grpId="0" build="allAtOnce"/>
      <p:bldP spid="8" grpId="0" build="allAtOnce"/>
      <p:bldP spid="8" grpId="1" build="allAtOnce"/>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yVideo-Voice2v-com">
            <a:hlinkClick r:id="" action="ppaction://media"/>
            <a:extLst>
              <a:ext uri="{FF2B5EF4-FFF2-40B4-BE49-F238E27FC236}">
                <a16:creationId xmlns:a16="http://schemas.microsoft.com/office/drawing/2014/main" id="{3563E139-6482-19C6-9729-8A13E730A988}"/>
              </a:ext>
            </a:extLst>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0" y="0"/>
            <a:ext cx="12192000" cy="6857999"/>
          </a:xfrm>
          <a:prstGeom prst="rect">
            <a:avLst/>
          </a:prstGeom>
        </p:spPr>
      </p:pic>
    </p:spTree>
    <p:custDataLst>
      <p:tags r:id="rId1"/>
    </p:custDataLst>
    <p:extLst>
      <p:ext uri="{BB962C8B-B14F-4D97-AF65-F5344CB8AC3E}">
        <p14:creationId xmlns:p14="http://schemas.microsoft.com/office/powerpoint/2010/main" val="4248246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0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مستطيل: زوايا مستديرة 6">
            <a:extLst>
              <a:ext uri="{FF2B5EF4-FFF2-40B4-BE49-F238E27FC236}">
                <a16:creationId xmlns:a16="http://schemas.microsoft.com/office/drawing/2014/main" id="{091FC69B-D122-9FA8-DB48-38320EA08C42}"/>
              </a:ext>
            </a:extLst>
          </p:cNvPr>
          <p:cNvSpPr/>
          <p:nvPr/>
        </p:nvSpPr>
        <p:spPr>
          <a:xfrm>
            <a:off x="251441" y="147143"/>
            <a:ext cx="11826260" cy="913308"/>
          </a:xfrm>
          <a:prstGeom prst="roundRect">
            <a:avLst/>
          </a:prstGeom>
          <a:solidFill>
            <a:srgbClr val="F9A82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600"/>
          </a:p>
        </p:txBody>
      </p:sp>
      <p:sp>
        <p:nvSpPr>
          <p:cNvPr id="31" name="عنصر نائب للمحتوى 2">
            <a:extLst>
              <a:ext uri="{FF2B5EF4-FFF2-40B4-BE49-F238E27FC236}">
                <a16:creationId xmlns:a16="http://schemas.microsoft.com/office/drawing/2014/main" id="{CD571828-8155-46DE-AE79-FA22BCDA4996}"/>
              </a:ext>
            </a:extLst>
          </p:cNvPr>
          <p:cNvSpPr txBox="1">
            <a:spLocks/>
          </p:cNvSpPr>
          <p:nvPr/>
        </p:nvSpPr>
        <p:spPr>
          <a:xfrm>
            <a:off x="380996" y="3392247"/>
            <a:ext cx="10515600" cy="481925"/>
          </a:xfrm>
          <a:prstGeom prst="rect">
            <a:avLst/>
          </a:prstGeom>
        </p:spPr>
        <p:txBody>
          <a:bodyPr vert="horz" lIns="91440" tIns="45720" rIns="91440" bIns="45720" rtlCol="1">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ar-SA" dirty="0"/>
              <a:t>معرفة أنواع مخططات التنبؤ و مزاياها</a:t>
            </a:r>
          </a:p>
        </p:txBody>
      </p:sp>
      <p:sp>
        <p:nvSpPr>
          <p:cNvPr id="32" name="عنصر نائب للمحتوى 2">
            <a:extLst>
              <a:ext uri="{FF2B5EF4-FFF2-40B4-BE49-F238E27FC236}">
                <a16:creationId xmlns:a16="http://schemas.microsoft.com/office/drawing/2014/main" id="{7E3BF1D9-C0EB-4324-93BC-8DAC3AD5733C}"/>
              </a:ext>
            </a:extLst>
          </p:cNvPr>
          <p:cNvSpPr txBox="1">
            <a:spLocks/>
          </p:cNvSpPr>
          <p:nvPr/>
        </p:nvSpPr>
        <p:spPr>
          <a:xfrm>
            <a:off x="400046" y="5164068"/>
            <a:ext cx="10515600" cy="481925"/>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ar-SA" dirty="0"/>
              <a:t>معرفة فاصل الثقة و الانحدار الخطي</a:t>
            </a:r>
          </a:p>
        </p:txBody>
      </p:sp>
      <p:sp>
        <p:nvSpPr>
          <p:cNvPr id="34" name="مخطط انسيابي: معالجة متعاقبة 33">
            <a:extLst>
              <a:ext uri="{FF2B5EF4-FFF2-40B4-BE49-F238E27FC236}">
                <a16:creationId xmlns:a16="http://schemas.microsoft.com/office/drawing/2014/main" id="{3FCD84FA-AFAD-4B64-A9B7-8CAE71BCE65D}"/>
              </a:ext>
            </a:extLst>
          </p:cNvPr>
          <p:cNvSpPr/>
          <p:nvPr/>
        </p:nvSpPr>
        <p:spPr>
          <a:xfrm>
            <a:off x="11156187" y="1880015"/>
            <a:ext cx="621468" cy="481925"/>
          </a:xfrm>
          <a:prstGeom prst="flowChartAlternateProcess">
            <a:avLst/>
          </a:prstGeom>
          <a:solidFill>
            <a:srgbClr val="F9A826"/>
          </a:solidFill>
          <a:ln>
            <a:solidFill>
              <a:srgbClr val="F9A826"/>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b="1" dirty="0">
                <a:solidFill>
                  <a:schemeClr val="bg1"/>
                </a:solidFill>
              </a:rPr>
              <a:t>1</a:t>
            </a:r>
          </a:p>
        </p:txBody>
      </p:sp>
      <p:sp>
        <p:nvSpPr>
          <p:cNvPr id="35" name="مخطط انسيابي: معالجة متعاقبة 34">
            <a:extLst>
              <a:ext uri="{FF2B5EF4-FFF2-40B4-BE49-F238E27FC236}">
                <a16:creationId xmlns:a16="http://schemas.microsoft.com/office/drawing/2014/main" id="{6732D274-0070-48AB-A06D-67F55F1876A3}"/>
              </a:ext>
            </a:extLst>
          </p:cNvPr>
          <p:cNvSpPr/>
          <p:nvPr/>
        </p:nvSpPr>
        <p:spPr>
          <a:xfrm>
            <a:off x="11156187" y="3504830"/>
            <a:ext cx="621468" cy="481925"/>
          </a:xfrm>
          <a:prstGeom prst="flowChartAlternateProcess">
            <a:avLst/>
          </a:prstGeom>
          <a:solidFill>
            <a:srgbClr val="F9A826"/>
          </a:solidFill>
          <a:ln>
            <a:solidFill>
              <a:srgbClr val="F9A826"/>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b="1" dirty="0">
                <a:solidFill>
                  <a:schemeClr val="bg1"/>
                </a:solidFill>
              </a:rPr>
              <a:t>2</a:t>
            </a:r>
          </a:p>
        </p:txBody>
      </p:sp>
      <p:sp>
        <p:nvSpPr>
          <p:cNvPr id="36" name="مخطط انسيابي: معالجة متعاقبة 35">
            <a:extLst>
              <a:ext uri="{FF2B5EF4-FFF2-40B4-BE49-F238E27FC236}">
                <a16:creationId xmlns:a16="http://schemas.microsoft.com/office/drawing/2014/main" id="{82260469-29FC-40BE-B5BC-0CE3D97426D1}"/>
              </a:ext>
            </a:extLst>
          </p:cNvPr>
          <p:cNvSpPr/>
          <p:nvPr/>
        </p:nvSpPr>
        <p:spPr>
          <a:xfrm>
            <a:off x="11165712" y="5154564"/>
            <a:ext cx="621468" cy="481925"/>
          </a:xfrm>
          <a:prstGeom prst="flowChartAlternateProcess">
            <a:avLst/>
          </a:prstGeom>
          <a:solidFill>
            <a:srgbClr val="F9A826"/>
          </a:solidFill>
          <a:ln>
            <a:solidFill>
              <a:srgbClr val="F9A826"/>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b="1" dirty="0">
                <a:solidFill>
                  <a:schemeClr val="bg1"/>
                </a:solidFill>
              </a:rPr>
              <a:t>3</a:t>
            </a:r>
          </a:p>
        </p:txBody>
      </p:sp>
      <p:pic>
        <p:nvPicPr>
          <p:cNvPr id="2" name="صورة 1">
            <a:extLst>
              <a:ext uri="{FF2B5EF4-FFF2-40B4-BE49-F238E27FC236}">
                <a16:creationId xmlns:a16="http://schemas.microsoft.com/office/drawing/2014/main" id="{085DE728-5864-9F3C-9A2D-3142497D70E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84" b="89976" l="9084" r="89139">
                        <a14:foregroundMark x1="84005" y1="59054" x2="84005" y2="59054"/>
                        <a14:foregroundMark x1="86335" y1="58569" x2="81240" y2="63824"/>
                        <a14:foregroundMark x1="88231" y1="38561" x2="78160" y2="19685"/>
                        <a14:foregroundMark x1="78160" y1="19685" x2="64929" y2="16168"/>
                        <a14:foregroundMark x1="64929" y1="16168" x2="64929" y2="16168"/>
                        <a14:foregroundMark x1="59795" y1="39976" x2="59795" y2="39976"/>
                        <a14:foregroundMark x1="89139" y1="57639" x2="89139" y2="57639"/>
                        <a14:foregroundMark x1="19313" y1="46645" x2="19313" y2="46645"/>
                        <a14:foregroundMark x1="17891" y1="45715" x2="17891" y2="45715"/>
                        <a14:foregroundMark x1="17891" y1="49515" x2="17891" y2="49515"/>
                        <a14:foregroundMark x1="34202" y1="47130" x2="34202" y2="47130"/>
                        <a14:foregroundMark x1="13231" y1="48100" x2="13231" y2="48100"/>
                        <a14:foregroundMark x1="9992" y1="47615" x2="9992" y2="47615"/>
                      </a14:backgroundRemoval>
                    </a14:imgEffect>
                  </a14:imgLayer>
                </a14:imgProps>
              </a:ext>
              <a:ext uri="{28A0092B-C50C-407E-A947-70E740481C1C}">
                <a14:useLocalDpi xmlns:a14="http://schemas.microsoft.com/office/drawing/2010/main" val="0"/>
              </a:ext>
            </a:extLst>
          </a:blip>
          <a:srcRect r="8995"/>
          <a:stretch/>
        </p:blipFill>
        <p:spPr>
          <a:xfrm>
            <a:off x="-513079" y="2154090"/>
            <a:ext cx="4856479" cy="5213797"/>
          </a:xfrm>
          <a:prstGeom prst="rect">
            <a:avLst/>
          </a:prstGeom>
        </p:spPr>
      </p:pic>
      <p:sp>
        <p:nvSpPr>
          <p:cNvPr id="3" name="مربع نص 2">
            <a:extLst>
              <a:ext uri="{FF2B5EF4-FFF2-40B4-BE49-F238E27FC236}">
                <a16:creationId xmlns:a16="http://schemas.microsoft.com/office/drawing/2014/main" id="{712AC181-37DC-EAB4-9B38-C00F6DC4F83B}"/>
              </a:ext>
            </a:extLst>
          </p:cNvPr>
          <p:cNvSpPr txBox="1"/>
          <p:nvPr/>
        </p:nvSpPr>
        <p:spPr>
          <a:xfrm>
            <a:off x="817197" y="227178"/>
            <a:ext cx="10639035" cy="769441"/>
          </a:xfrm>
          <a:prstGeom prst="rect">
            <a:avLst/>
          </a:prstGeom>
          <a:noFill/>
        </p:spPr>
        <p:txBody>
          <a:bodyPr wrap="square" rtlCol="1">
            <a:spAutoFit/>
          </a:bodyPr>
          <a:lstStyle/>
          <a:p>
            <a:pPr algn="ctr"/>
            <a:r>
              <a:rPr lang="ar-SA" sz="4400" b="1" dirty="0">
                <a:solidFill>
                  <a:schemeClr val="bg1"/>
                </a:solidFill>
                <a:latin typeface="JF Flat" panose="02000500000000000000" pitchFamily="2" charset="-78"/>
                <a:cs typeface="JF Flat" panose="02000500000000000000" pitchFamily="2" charset="-78"/>
              </a:rPr>
              <a:t>أهداف الدرس</a:t>
            </a:r>
          </a:p>
        </p:txBody>
      </p:sp>
      <p:pic>
        <p:nvPicPr>
          <p:cNvPr id="4" name="رسم 3" descr="نقطة الهدف مع تعبئة خالصة">
            <a:extLst>
              <a:ext uri="{FF2B5EF4-FFF2-40B4-BE49-F238E27FC236}">
                <a16:creationId xmlns:a16="http://schemas.microsoft.com/office/drawing/2014/main" id="{80D34D5B-9273-4CF0-1292-68551E0C8DE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135034" y="144163"/>
            <a:ext cx="914400" cy="914400"/>
          </a:xfrm>
          <a:prstGeom prst="rect">
            <a:avLst/>
          </a:prstGeom>
        </p:spPr>
      </p:pic>
      <p:pic>
        <p:nvPicPr>
          <p:cNvPr id="5" name="رسم 4" descr="نقطة الهدف مع تعبئة خالصة">
            <a:extLst>
              <a:ext uri="{FF2B5EF4-FFF2-40B4-BE49-F238E27FC236}">
                <a16:creationId xmlns:a16="http://schemas.microsoft.com/office/drawing/2014/main" id="{9317F263-FBE3-07AE-F986-592772AA649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33066" y="149299"/>
            <a:ext cx="914400" cy="914400"/>
          </a:xfrm>
          <a:prstGeom prst="rect">
            <a:avLst/>
          </a:prstGeom>
        </p:spPr>
      </p:pic>
      <p:sp>
        <p:nvSpPr>
          <p:cNvPr id="6" name="عنصر نائب للمحتوى 2">
            <a:extLst>
              <a:ext uri="{FF2B5EF4-FFF2-40B4-BE49-F238E27FC236}">
                <a16:creationId xmlns:a16="http://schemas.microsoft.com/office/drawing/2014/main" id="{DE32197E-9E07-FA73-8BC9-9128B5421F07}"/>
              </a:ext>
            </a:extLst>
          </p:cNvPr>
          <p:cNvSpPr txBox="1">
            <a:spLocks/>
          </p:cNvSpPr>
          <p:nvPr/>
        </p:nvSpPr>
        <p:spPr>
          <a:xfrm>
            <a:off x="400046" y="2023055"/>
            <a:ext cx="10515600" cy="481925"/>
          </a:xfrm>
          <a:prstGeom prst="rect">
            <a:avLst/>
          </a:prstGeom>
        </p:spPr>
        <p:txBody>
          <a:bodyPr vert="horz" lIns="91440" tIns="45720" rIns="91440" bIns="45720" rtlCol="1">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ar-SA" dirty="0"/>
              <a:t>معرفة ماهية التنبؤ و التوقع</a:t>
            </a:r>
          </a:p>
        </p:txBody>
      </p:sp>
    </p:spTree>
    <p:custDataLst>
      <p:tags r:id="rId1"/>
    </p:custDataLst>
    <p:extLst>
      <p:ext uri="{BB962C8B-B14F-4D97-AF65-F5344CB8AC3E}">
        <p14:creationId xmlns:p14="http://schemas.microsoft.com/office/powerpoint/2010/main" val="906219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 calcmode="lin" valueType="num">
                                      <p:cBhvr>
                                        <p:cTn id="11" dur="500" fill="hold"/>
                                        <p:tgtEl>
                                          <p:spTgt spid="34"/>
                                        </p:tgtEl>
                                        <p:attrNameLst>
                                          <p:attrName>ppt_w</p:attrName>
                                        </p:attrNameLst>
                                      </p:cBhvr>
                                      <p:tavLst>
                                        <p:tav tm="0">
                                          <p:val>
                                            <p:fltVal val="0"/>
                                          </p:val>
                                        </p:tav>
                                        <p:tav tm="100000">
                                          <p:val>
                                            <p:strVal val="#ppt_w"/>
                                          </p:val>
                                        </p:tav>
                                      </p:tavLst>
                                    </p:anim>
                                    <p:anim calcmode="lin" valueType="num">
                                      <p:cBhvr>
                                        <p:cTn id="12" dur="500" fill="hold"/>
                                        <p:tgtEl>
                                          <p:spTgt spid="34"/>
                                        </p:tgtEl>
                                        <p:attrNameLst>
                                          <p:attrName>ppt_h</p:attrName>
                                        </p:attrNameLst>
                                      </p:cBhvr>
                                      <p:tavLst>
                                        <p:tav tm="0">
                                          <p:val>
                                            <p:fltVal val="0"/>
                                          </p:val>
                                        </p:tav>
                                        <p:tav tm="100000">
                                          <p:val>
                                            <p:strVal val="#ppt_h"/>
                                          </p:val>
                                        </p:tav>
                                      </p:tavLst>
                                    </p:anim>
                                    <p:animEffect transition="in" filter="fade">
                                      <p:cBhvr>
                                        <p:cTn id="13" dur="500"/>
                                        <p:tgtEl>
                                          <p:spTgt spid="34"/>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par>
                          <p:cTn id="20" fill="hold">
                            <p:stCondLst>
                              <p:cond delay="1500"/>
                            </p:stCondLst>
                            <p:childTnLst>
                              <p:par>
                                <p:cTn id="21" presetID="53" presetClass="entr" presetSubtype="16" fill="hold" grpId="0" nodeType="after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p:cTn id="23" dur="500" fill="hold"/>
                                        <p:tgtEl>
                                          <p:spTgt spid="35"/>
                                        </p:tgtEl>
                                        <p:attrNameLst>
                                          <p:attrName>ppt_w</p:attrName>
                                        </p:attrNameLst>
                                      </p:cBhvr>
                                      <p:tavLst>
                                        <p:tav tm="0">
                                          <p:val>
                                            <p:fltVal val="0"/>
                                          </p:val>
                                        </p:tav>
                                        <p:tav tm="100000">
                                          <p:val>
                                            <p:strVal val="#ppt_w"/>
                                          </p:val>
                                        </p:tav>
                                      </p:tavLst>
                                    </p:anim>
                                    <p:anim calcmode="lin" valueType="num">
                                      <p:cBhvr>
                                        <p:cTn id="24" dur="500" fill="hold"/>
                                        <p:tgtEl>
                                          <p:spTgt spid="35"/>
                                        </p:tgtEl>
                                        <p:attrNameLst>
                                          <p:attrName>ppt_h</p:attrName>
                                        </p:attrNameLst>
                                      </p:cBhvr>
                                      <p:tavLst>
                                        <p:tav tm="0">
                                          <p:val>
                                            <p:fltVal val="0"/>
                                          </p:val>
                                        </p:tav>
                                        <p:tav tm="100000">
                                          <p:val>
                                            <p:strVal val="#ppt_h"/>
                                          </p:val>
                                        </p:tav>
                                      </p:tavLst>
                                    </p:anim>
                                    <p:animEffect transition="in" filter="fade">
                                      <p:cBhvr>
                                        <p:cTn id="25" dur="500"/>
                                        <p:tgtEl>
                                          <p:spTgt spid="35"/>
                                        </p:tgtEl>
                                      </p:cBhvr>
                                    </p:animEffect>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p:cTn id="29" dur="500" fill="hold"/>
                                        <p:tgtEl>
                                          <p:spTgt spid="31"/>
                                        </p:tgtEl>
                                        <p:attrNameLst>
                                          <p:attrName>ppt_w</p:attrName>
                                        </p:attrNameLst>
                                      </p:cBhvr>
                                      <p:tavLst>
                                        <p:tav tm="0">
                                          <p:val>
                                            <p:fltVal val="0"/>
                                          </p:val>
                                        </p:tav>
                                        <p:tav tm="100000">
                                          <p:val>
                                            <p:strVal val="#ppt_w"/>
                                          </p:val>
                                        </p:tav>
                                      </p:tavLst>
                                    </p:anim>
                                    <p:anim calcmode="lin" valueType="num">
                                      <p:cBhvr>
                                        <p:cTn id="30" dur="500" fill="hold"/>
                                        <p:tgtEl>
                                          <p:spTgt spid="31"/>
                                        </p:tgtEl>
                                        <p:attrNameLst>
                                          <p:attrName>ppt_h</p:attrName>
                                        </p:attrNameLst>
                                      </p:cBhvr>
                                      <p:tavLst>
                                        <p:tav tm="0">
                                          <p:val>
                                            <p:fltVal val="0"/>
                                          </p:val>
                                        </p:tav>
                                        <p:tav tm="100000">
                                          <p:val>
                                            <p:strVal val="#ppt_h"/>
                                          </p:val>
                                        </p:tav>
                                      </p:tavLst>
                                    </p:anim>
                                    <p:animEffect transition="in" filter="fade">
                                      <p:cBhvr>
                                        <p:cTn id="31" dur="500"/>
                                        <p:tgtEl>
                                          <p:spTgt spid="31"/>
                                        </p:tgtEl>
                                      </p:cBhvr>
                                    </p:animEffect>
                                  </p:childTnLst>
                                </p:cTn>
                              </p:par>
                            </p:childTnLst>
                          </p:cTn>
                        </p:par>
                        <p:par>
                          <p:cTn id="32" fill="hold">
                            <p:stCondLst>
                              <p:cond delay="2500"/>
                            </p:stCondLst>
                            <p:childTnLst>
                              <p:par>
                                <p:cTn id="33" presetID="53" presetClass="entr" presetSubtype="16" fill="hold" grpId="0" nodeType="afterEffect">
                                  <p:stCondLst>
                                    <p:cond delay="0"/>
                                  </p:stCondLst>
                                  <p:childTnLst>
                                    <p:set>
                                      <p:cBhvr>
                                        <p:cTn id="34" dur="1" fill="hold">
                                          <p:stCondLst>
                                            <p:cond delay="0"/>
                                          </p:stCondLst>
                                        </p:cTn>
                                        <p:tgtEl>
                                          <p:spTgt spid="36"/>
                                        </p:tgtEl>
                                        <p:attrNameLst>
                                          <p:attrName>style.visibility</p:attrName>
                                        </p:attrNameLst>
                                      </p:cBhvr>
                                      <p:to>
                                        <p:strVal val="visible"/>
                                      </p:to>
                                    </p:set>
                                    <p:anim calcmode="lin" valueType="num">
                                      <p:cBhvr>
                                        <p:cTn id="35" dur="500" fill="hold"/>
                                        <p:tgtEl>
                                          <p:spTgt spid="36"/>
                                        </p:tgtEl>
                                        <p:attrNameLst>
                                          <p:attrName>ppt_w</p:attrName>
                                        </p:attrNameLst>
                                      </p:cBhvr>
                                      <p:tavLst>
                                        <p:tav tm="0">
                                          <p:val>
                                            <p:fltVal val="0"/>
                                          </p:val>
                                        </p:tav>
                                        <p:tav tm="100000">
                                          <p:val>
                                            <p:strVal val="#ppt_w"/>
                                          </p:val>
                                        </p:tav>
                                      </p:tavLst>
                                    </p:anim>
                                    <p:anim calcmode="lin" valueType="num">
                                      <p:cBhvr>
                                        <p:cTn id="36" dur="500" fill="hold"/>
                                        <p:tgtEl>
                                          <p:spTgt spid="36"/>
                                        </p:tgtEl>
                                        <p:attrNameLst>
                                          <p:attrName>ppt_h</p:attrName>
                                        </p:attrNameLst>
                                      </p:cBhvr>
                                      <p:tavLst>
                                        <p:tav tm="0">
                                          <p:val>
                                            <p:fltVal val="0"/>
                                          </p:val>
                                        </p:tav>
                                        <p:tav tm="100000">
                                          <p:val>
                                            <p:strVal val="#ppt_h"/>
                                          </p:val>
                                        </p:tav>
                                      </p:tavLst>
                                    </p:anim>
                                    <p:animEffect transition="in" filter="fade">
                                      <p:cBhvr>
                                        <p:cTn id="37" dur="500"/>
                                        <p:tgtEl>
                                          <p:spTgt spid="36"/>
                                        </p:tgtEl>
                                      </p:cBhvr>
                                    </p:animEffect>
                                  </p:childTnLst>
                                </p:cTn>
                              </p:par>
                            </p:childTnLst>
                          </p:cTn>
                        </p:par>
                        <p:par>
                          <p:cTn id="38" fill="hold">
                            <p:stCondLst>
                              <p:cond delay="3000"/>
                            </p:stCondLst>
                            <p:childTnLst>
                              <p:par>
                                <p:cTn id="39" presetID="53" presetClass="entr" presetSubtype="16" fill="hold" grpId="0" nodeType="afterEffect">
                                  <p:stCondLst>
                                    <p:cond delay="0"/>
                                  </p:stCondLst>
                                  <p:childTnLst>
                                    <p:set>
                                      <p:cBhvr>
                                        <p:cTn id="40" dur="1" fill="hold">
                                          <p:stCondLst>
                                            <p:cond delay="0"/>
                                          </p:stCondLst>
                                        </p:cTn>
                                        <p:tgtEl>
                                          <p:spTgt spid="32"/>
                                        </p:tgtEl>
                                        <p:attrNameLst>
                                          <p:attrName>style.visibility</p:attrName>
                                        </p:attrNameLst>
                                      </p:cBhvr>
                                      <p:to>
                                        <p:strVal val="visible"/>
                                      </p:to>
                                    </p:set>
                                    <p:anim calcmode="lin" valueType="num">
                                      <p:cBhvr>
                                        <p:cTn id="41" dur="500" fill="hold"/>
                                        <p:tgtEl>
                                          <p:spTgt spid="32"/>
                                        </p:tgtEl>
                                        <p:attrNameLst>
                                          <p:attrName>ppt_w</p:attrName>
                                        </p:attrNameLst>
                                      </p:cBhvr>
                                      <p:tavLst>
                                        <p:tav tm="0">
                                          <p:val>
                                            <p:fltVal val="0"/>
                                          </p:val>
                                        </p:tav>
                                        <p:tav tm="100000">
                                          <p:val>
                                            <p:strVal val="#ppt_w"/>
                                          </p:val>
                                        </p:tav>
                                      </p:tavLst>
                                    </p:anim>
                                    <p:anim calcmode="lin" valueType="num">
                                      <p:cBhvr>
                                        <p:cTn id="42" dur="500" fill="hold"/>
                                        <p:tgtEl>
                                          <p:spTgt spid="32"/>
                                        </p:tgtEl>
                                        <p:attrNameLst>
                                          <p:attrName>ppt_h</p:attrName>
                                        </p:attrNameLst>
                                      </p:cBhvr>
                                      <p:tavLst>
                                        <p:tav tm="0">
                                          <p:val>
                                            <p:fltVal val="0"/>
                                          </p:val>
                                        </p:tav>
                                        <p:tav tm="100000">
                                          <p:val>
                                            <p:strVal val="#ppt_h"/>
                                          </p:val>
                                        </p:tav>
                                      </p:tavLst>
                                    </p:anim>
                                    <p:animEffect transition="in" filter="fade">
                                      <p:cBhvr>
                                        <p:cTn id="4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4" grpId="0" animBg="1"/>
      <p:bldP spid="35" grpId="0" animBg="1"/>
      <p:bldP spid="36" grpId="0" animBg="1"/>
      <p:bldP spid="3" grpId="0"/>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صورة 8">
            <a:extLst>
              <a:ext uri="{FF2B5EF4-FFF2-40B4-BE49-F238E27FC236}">
                <a16:creationId xmlns:a16="http://schemas.microsoft.com/office/drawing/2014/main" id="{38226EF7-F649-F687-F8A0-FC81227459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2020" y="1455420"/>
            <a:ext cx="3429000" cy="3429000"/>
          </a:xfrm>
          <a:prstGeom prst="rect">
            <a:avLst/>
          </a:prstGeom>
        </p:spPr>
      </p:pic>
      <p:grpSp>
        <p:nvGrpSpPr>
          <p:cNvPr id="11" name="مجموعة 10">
            <a:extLst>
              <a:ext uri="{FF2B5EF4-FFF2-40B4-BE49-F238E27FC236}">
                <a16:creationId xmlns:a16="http://schemas.microsoft.com/office/drawing/2014/main" id="{F7A65DA7-4D5E-D88F-D397-EC7DFABCC96A}"/>
              </a:ext>
            </a:extLst>
          </p:cNvPr>
          <p:cNvGrpSpPr/>
          <p:nvPr/>
        </p:nvGrpSpPr>
        <p:grpSpPr>
          <a:xfrm>
            <a:off x="7415082" y="4209395"/>
            <a:ext cx="1902374" cy="1639610"/>
            <a:chOff x="6462092" y="3452652"/>
            <a:chExt cx="2266751" cy="1860332"/>
          </a:xfrm>
        </p:grpSpPr>
        <p:pic>
          <p:nvPicPr>
            <p:cNvPr id="7" name="صورة 6">
              <a:extLst>
                <a:ext uri="{FF2B5EF4-FFF2-40B4-BE49-F238E27FC236}">
                  <a16:creationId xmlns:a16="http://schemas.microsoft.com/office/drawing/2014/main" id="{CE4D2CA5-BE9D-1772-F72E-A19C4129547D}"/>
                </a:ext>
              </a:extLst>
            </p:cNvPr>
            <p:cNvPicPr>
              <a:picLocks noChangeAspect="1"/>
            </p:cNvPicPr>
            <p:nvPr/>
          </p:nvPicPr>
          <p:blipFill rotWithShape="1">
            <a:blip r:embed="rId3">
              <a:extLst>
                <a:ext uri="{28A0092B-C50C-407E-A947-70E740481C1C}">
                  <a14:useLocalDpi xmlns:a14="http://schemas.microsoft.com/office/drawing/2010/main" val="0"/>
                </a:ext>
              </a:extLst>
            </a:blip>
            <a:srcRect l="42797" t="50000"/>
            <a:stretch/>
          </p:blipFill>
          <p:spPr>
            <a:xfrm flipH="1">
              <a:off x="6462092" y="3469469"/>
              <a:ext cx="2109094" cy="1843515"/>
            </a:xfrm>
            <a:prstGeom prst="rect">
              <a:avLst/>
            </a:prstGeom>
          </p:spPr>
        </p:pic>
        <p:sp>
          <p:nvSpPr>
            <p:cNvPr id="10" name="مستطيل 9">
              <a:extLst>
                <a:ext uri="{FF2B5EF4-FFF2-40B4-BE49-F238E27FC236}">
                  <a16:creationId xmlns:a16="http://schemas.microsoft.com/office/drawing/2014/main" id="{A4180005-77EE-4C7B-368C-BD142D3DFC88}"/>
                </a:ext>
              </a:extLst>
            </p:cNvPr>
            <p:cNvSpPr/>
            <p:nvPr/>
          </p:nvSpPr>
          <p:spPr>
            <a:xfrm>
              <a:off x="8161322" y="3452652"/>
              <a:ext cx="567521" cy="4729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grpSp>
        <p:nvGrpSpPr>
          <p:cNvPr id="16" name="مجموعة 15">
            <a:extLst>
              <a:ext uri="{FF2B5EF4-FFF2-40B4-BE49-F238E27FC236}">
                <a16:creationId xmlns:a16="http://schemas.microsoft.com/office/drawing/2014/main" id="{D0454793-3FAC-53FB-0B3E-7B8231F8C8B3}"/>
              </a:ext>
            </a:extLst>
          </p:cNvPr>
          <p:cNvGrpSpPr/>
          <p:nvPr/>
        </p:nvGrpSpPr>
        <p:grpSpPr>
          <a:xfrm>
            <a:off x="2984963" y="4208451"/>
            <a:ext cx="1902374" cy="1639610"/>
            <a:chOff x="6462092" y="3452652"/>
            <a:chExt cx="2266751" cy="1860332"/>
          </a:xfrm>
        </p:grpSpPr>
        <p:pic>
          <p:nvPicPr>
            <p:cNvPr id="17" name="صورة 16">
              <a:extLst>
                <a:ext uri="{FF2B5EF4-FFF2-40B4-BE49-F238E27FC236}">
                  <a16:creationId xmlns:a16="http://schemas.microsoft.com/office/drawing/2014/main" id="{79D5DB2B-B745-0D4C-C55B-C512CA3831FA}"/>
                </a:ext>
              </a:extLst>
            </p:cNvPr>
            <p:cNvPicPr>
              <a:picLocks noChangeAspect="1"/>
            </p:cNvPicPr>
            <p:nvPr/>
          </p:nvPicPr>
          <p:blipFill rotWithShape="1">
            <a:blip r:embed="rId3">
              <a:extLst>
                <a:ext uri="{28A0092B-C50C-407E-A947-70E740481C1C}">
                  <a14:useLocalDpi xmlns:a14="http://schemas.microsoft.com/office/drawing/2010/main" val="0"/>
                </a:ext>
              </a:extLst>
            </a:blip>
            <a:srcRect l="42797" t="50000"/>
            <a:stretch/>
          </p:blipFill>
          <p:spPr>
            <a:xfrm flipH="1">
              <a:off x="6462092" y="3469469"/>
              <a:ext cx="2109094" cy="1843515"/>
            </a:xfrm>
            <a:prstGeom prst="rect">
              <a:avLst/>
            </a:prstGeom>
          </p:spPr>
        </p:pic>
        <p:sp>
          <p:nvSpPr>
            <p:cNvPr id="18" name="مستطيل 17">
              <a:extLst>
                <a:ext uri="{FF2B5EF4-FFF2-40B4-BE49-F238E27FC236}">
                  <a16:creationId xmlns:a16="http://schemas.microsoft.com/office/drawing/2014/main" id="{07CFC621-3F4E-06A4-1086-46A2B9AE112D}"/>
                </a:ext>
              </a:extLst>
            </p:cNvPr>
            <p:cNvSpPr/>
            <p:nvPr/>
          </p:nvSpPr>
          <p:spPr>
            <a:xfrm>
              <a:off x="8161322" y="3452652"/>
              <a:ext cx="567521" cy="4729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pic>
        <p:nvPicPr>
          <p:cNvPr id="4106" name="Picture 10" descr="قفل خلفية PNG صورة">
            <a:extLst>
              <a:ext uri="{FF2B5EF4-FFF2-40B4-BE49-F238E27FC236}">
                <a16:creationId xmlns:a16="http://schemas.microsoft.com/office/drawing/2014/main" id="{EEE6C2CC-5E93-D669-1E2A-AB79CA0C4E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1315" y="1455420"/>
            <a:ext cx="1624788" cy="1624788"/>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مجموعة 21">
            <a:extLst>
              <a:ext uri="{FF2B5EF4-FFF2-40B4-BE49-F238E27FC236}">
                <a16:creationId xmlns:a16="http://schemas.microsoft.com/office/drawing/2014/main" id="{41B44B6F-7090-75D4-FC16-96B02F3A950E}"/>
              </a:ext>
            </a:extLst>
          </p:cNvPr>
          <p:cNvGrpSpPr/>
          <p:nvPr/>
        </p:nvGrpSpPr>
        <p:grpSpPr>
          <a:xfrm>
            <a:off x="-6067911" y="1447070"/>
            <a:ext cx="1624788" cy="1624788"/>
            <a:chOff x="2893758" y="1772216"/>
            <a:chExt cx="1624788" cy="1624788"/>
          </a:xfrm>
        </p:grpSpPr>
        <p:pic>
          <p:nvPicPr>
            <p:cNvPr id="20" name="Picture 10" descr="قفل خلفية PNG صورة">
              <a:extLst>
                <a:ext uri="{FF2B5EF4-FFF2-40B4-BE49-F238E27FC236}">
                  <a16:creationId xmlns:a16="http://schemas.microsoft.com/office/drawing/2014/main" id="{4C201FC3-507E-C2B6-FC34-222292D8C8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3758" y="1772216"/>
              <a:ext cx="1624788" cy="1624788"/>
            </a:xfrm>
            <a:prstGeom prst="rect">
              <a:avLst/>
            </a:prstGeom>
            <a:noFill/>
            <a:extLst>
              <a:ext uri="{909E8E84-426E-40DD-AFC4-6F175D3DCCD1}">
                <a14:hiddenFill xmlns:a14="http://schemas.microsoft.com/office/drawing/2010/main">
                  <a:solidFill>
                    <a:srgbClr val="FFFFFF"/>
                  </a:solidFill>
                </a14:hiddenFill>
              </a:ext>
            </a:extLst>
          </p:spPr>
        </p:pic>
        <p:sp>
          <p:nvSpPr>
            <p:cNvPr id="21" name="مستطيل 20">
              <a:extLst>
                <a:ext uri="{FF2B5EF4-FFF2-40B4-BE49-F238E27FC236}">
                  <a16:creationId xmlns:a16="http://schemas.microsoft.com/office/drawing/2014/main" id="{A92ECD4A-F033-F9BB-9691-114352219DC6}"/>
                </a:ext>
              </a:extLst>
            </p:cNvPr>
            <p:cNvSpPr/>
            <p:nvPr/>
          </p:nvSpPr>
          <p:spPr>
            <a:xfrm>
              <a:off x="2893758" y="2273854"/>
              <a:ext cx="779608" cy="2013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grpSp>
        <p:nvGrpSpPr>
          <p:cNvPr id="4101" name="مجموعة 4100">
            <a:extLst>
              <a:ext uri="{FF2B5EF4-FFF2-40B4-BE49-F238E27FC236}">
                <a16:creationId xmlns:a16="http://schemas.microsoft.com/office/drawing/2014/main" id="{D34BFB78-E636-2F94-A9A7-B44D14A769DD}"/>
              </a:ext>
            </a:extLst>
          </p:cNvPr>
          <p:cNvGrpSpPr/>
          <p:nvPr/>
        </p:nvGrpSpPr>
        <p:grpSpPr>
          <a:xfrm>
            <a:off x="8617040" y="2904473"/>
            <a:ext cx="4288616" cy="3117955"/>
            <a:chOff x="8617040" y="2904473"/>
            <a:chExt cx="4288616" cy="3117955"/>
          </a:xfrm>
        </p:grpSpPr>
        <p:pic>
          <p:nvPicPr>
            <p:cNvPr id="4102" name="Picture 6" descr="لديك رسالة - صفحة">
              <a:extLst>
                <a:ext uri="{FF2B5EF4-FFF2-40B4-BE49-F238E27FC236}">
                  <a16:creationId xmlns:a16="http://schemas.microsoft.com/office/drawing/2014/main" id="{2E005E1B-DF73-AB7D-2566-1170DDD924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17040" y="2904473"/>
              <a:ext cx="4288616" cy="3117955"/>
            </a:xfrm>
            <a:prstGeom prst="rect">
              <a:avLst/>
            </a:prstGeom>
            <a:noFill/>
            <a:extLst>
              <a:ext uri="{909E8E84-426E-40DD-AFC4-6F175D3DCCD1}">
                <a14:hiddenFill xmlns:a14="http://schemas.microsoft.com/office/drawing/2010/main">
                  <a:solidFill>
                    <a:srgbClr val="FFFFFF"/>
                  </a:solidFill>
                </a14:hiddenFill>
              </a:ext>
            </a:extLst>
          </p:spPr>
        </p:pic>
        <p:sp>
          <p:nvSpPr>
            <p:cNvPr id="23" name="مربع نص 22">
              <a:extLst>
                <a:ext uri="{FF2B5EF4-FFF2-40B4-BE49-F238E27FC236}">
                  <a16:creationId xmlns:a16="http://schemas.microsoft.com/office/drawing/2014/main" id="{7CC65BE8-0439-A55B-E14F-F7A77E8910E5}"/>
                </a:ext>
              </a:extLst>
            </p:cNvPr>
            <p:cNvSpPr txBox="1"/>
            <p:nvPr/>
          </p:nvSpPr>
          <p:spPr>
            <a:xfrm rot="918291">
              <a:off x="9786382" y="4124536"/>
              <a:ext cx="1565766" cy="646331"/>
            </a:xfrm>
            <a:prstGeom prst="rect">
              <a:avLst/>
            </a:prstGeom>
            <a:noFill/>
          </p:spPr>
          <p:txBody>
            <a:bodyPr wrap="square" rtlCol="1">
              <a:spAutoFit/>
            </a:bodyPr>
            <a:lstStyle/>
            <a:p>
              <a:pPr algn="ctr"/>
              <a:r>
                <a:rPr lang="ar-SA" dirty="0"/>
                <a:t>السلام عليكم ورحة الله وبركاته</a:t>
              </a:r>
            </a:p>
          </p:txBody>
        </p:sp>
      </p:grpSp>
      <p:grpSp>
        <p:nvGrpSpPr>
          <p:cNvPr id="4103" name="مجموعة 4102">
            <a:extLst>
              <a:ext uri="{FF2B5EF4-FFF2-40B4-BE49-F238E27FC236}">
                <a16:creationId xmlns:a16="http://schemas.microsoft.com/office/drawing/2014/main" id="{0F1C43BB-5603-ADD8-5207-CB2369F029C8}"/>
              </a:ext>
            </a:extLst>
          </p:cNvPr>
          <p:cNvGrpSpPr/>
          <p:nvPr/>
        </p:nvGrpSpPr>
        <p:grpSpPr>
          <a:xfrm>
            <a:off x="4191471" y="2904472"/>
            <a:ext cx="4288616" cy="3117955"/>
            <a:chOff x="4191471" y="2904472"/>
            <a:chExt cx="4288616" cy="3117955"/>
          </a:xfrm>
        </p:grpSpPr>
        <p:pic>
          <p:nvPicPr>
            <p:cNvPr id="13" name="Picture 6" descr="لديك رسالة - صفحة">
              <a:extLst>
                <a:ext uri="{FF2B5EF4-FFF2-40B4-BE49-F238E27FC236}">
                  <a16:creationId xmlns:a16="http://schemas.microsoft.com/office/drawing/2014/main" id="{36B71411-311E-ED4E-42F3-8602E50B99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471" y="2904472"/>
              <a:ext cx="4288616" cy="3117955"/>
            </a:xfrm>
            <a:prstGeom prst="rect">
              <a:avLst/>
            </a:prstGeom>
            <a:noFill/>
            <a:extLst>
              <a:ext uri="{909E8E84-426E-40DD-AFC4-6F175D3DCCD1}">
                <a14:hiddenFill xmlns:a14="http://schemas.microsoft.com/office/drawing/2010/main">
                  <a:solidFill>
                    <a:srgbClr val="FFFFFF"/>
                  </a:solidFill>
                </a14:hiddenFill>
              </a:ext>
            </a:extLst>
          </p:spPr>
        </p:pic>
        <p:sp>
          <p:nvSpPr>
            <p:cNvPr id="25" name="مربع نص 24">
              <a:extLst>
                <a:ext uri="{FF2B5EF4-FFF2-40B4-BE49-F238E27FC236}">
                  <a16:creationId xmlns:a16="http://schemas.microsoft.com/office/drawing/2014/main" id="{400C345D-D580-DFF0-40F8-B9E251204749}"/>
                </a:ext>
              </a:extLst>
            </p:cNvPr>
            <p:cNvSpPr txBox="1"/>
            <p:nvPr/>
          </p:nvSpPr>
          <p:spPr>
            <a:xfrm rot="709827">
              <a:off x="5419831" y="4119739"/>
              <a:ext cx="1535301" cy="646331"/>
            </a:xfrm>
            <a:prstGeom prst="rect">
              <a:avLst/>
            </a:prstGeom>
            <a:noFill/>
          </p:spPr>
          <p:txBody>
            <a:bodyPr wrap="square" rtlCol="1">
              <a:spAutoFit/>
            </a:bodyPr>
            <a:lstStyle/>
            <a:p>
              <a:pPr algn="ctr"/>
              <a:r>
                <a:rPr lang="ar-SA" dirty="0" err="1"/>
                <a:t>سبغث</a:t>
              </a:r>
              <a:r>
                <a:rPr lang="ar-SA" dirty="0"/>
                <a:t>#*لاهثميثههتبتب %&amp;)</a:t>
              </a:r>
            </a:p>
          </p:txBody>
        </p:sp>
      </p:grpSp>
      <p:grpSp>
        <p:nvGrpSpPr>
          <p:cNvPr id="4105" name="مجموعة 4104">
            <a:extLst>
              <a:ext uri="{FF2B5EF4-FFF2-40B4-BE49-F238E27FC236}">
                <a16:creationId xmlns:a16="http://schemas.microsoft.com/office/drawing/2014/main" id="{B0C96FBF-206E-6AB8-192F-CF923E0CC2B0}"/>
              </a:ext>
            </a:extLst>
          </p:cNvPr>
          <p:cNvGrpSpPr/>
          <p:nvPr/>
        </p:nvGrpSpPr>
        <p:grpSpPr>
          <a:xfrm>
            <a:off x="-343033" y="2904472"/>
            <a:ext cx="4288616" cy="3117955"/>
            <a:chOff x="-343033" y="2904472"/>
            <a:chExt cx="4288616" cy="3117955"/>
          </a:xfrm>
        </p:grpSpPr>
        <p:pic>
          <p:nvPicPr>
            <p:cNvPr id="15" name="Picture 6" descr="لديك رسالة - صفحة">
              <a:extLst>
                <a:ext uri="{FF2B5EF4-FFF2-40B4-BE49-F238E27FC236}">
                  <a16:creationId xmlns:a16="http://schemas.microsoft.com/office/drawing/2014/main" id="{BF3AA513-3F18-DAB8-564E-5FF57E89B7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3033" y="2904472"/>
              <a:ext cx="4288616" cy="3117955"/>
            </a:xfrm>
            <a:prstGeom prst="rect">
              <a:avLst/>
            </a:prstGeom>
            <a:noFill/>
            <a:extLst>
              <a:ext uri="{909E8E84-426E-40DD-AFC4-6F175D3DCCD1}">
                <a14:hiddenFill xmlns:a14="http://schemas.microsoft.com/office/drawing/2010/main">
                  <a:solidFill>
                    <a:srgbClr val="FFFFFF"/>
                  </a:solidFill>
                </a14:hiddenFill>
              </a:ext>
            </a:extLst>
          </p:spPr>
        </p:pic>
        <p:sp>
          <p:nvSpPr>
            <p:cNvPr id="27" name="مربع نص 26">
              <a:extLst>
                <a:ext uri="{FF2B5EF4-FFF2-40B4-BE49-F238E27FC236}">
                  <a16:creationId xmlns:a16="http://schemas.microsoft.com/office/drawing/2014/main" id="{BC40965D-E650-236C-F6E9-C2A7513125F9}"/>
                </a:ext>
              </a:extLst>
            </p:cNvPr>
            <p:cNvSpPr txBox="1"/>
            <p:nvPr/>
          </p:nvSpPr>
          <p:spPr>
            <a:xfrm rot="918291">
              <a:off x="888808" y="4093711"/>
              <a:ext cx="1565766" cy="646331"/>
            </a:xfrm>
            <a:prstGeom prst="rect">
              <a:avLst/>
            </a:prstGeom>
            <a:noFill/>
          </p:spPr>
          <p:txBody>
            <a:bodyPr wrap="square" rtlCol="1">
              <a:spAutoFit/>
            </a:bodyPr>
            <a:lstStyle/>
            <a:p>
              <a:pPr algn="ctr"/>
              <a:r>
                <a:rPr lang="ar-SA" dirty="0"/>
                <a:t>السلام عليكم ورحة الله وبركاته</a:t>
              </a:r>
            </a:p>
          </p:txBody>
        </p:sp>
      </p:grpSp>
      <p:sp>
        <p:nvSpPr>
          <p:cNvPr id="29" name="مستطيل 28">
            <a:extLst>
              <a:ext uri="{FF2B5EF4-FFF2-40B4-BE49-F238E27FC236}">
                <a16:creationId xmlns:a16="http://schemas.microsoft.com/office/drawing/2014/main" id="{0AE02154-EDD0-6170-1775-FBE05A452A82}"/>
              </a:ext>
            </a:extLst>
          </p:cNvPr>
          <p:cNvSpPr/>
          <p:nvPr/>
        </p:nvSpPr>
        <p:spPr>
          <a:xfrm>
            <a:off x="20739" y="1814992"/>
            <a:ext cx="12145724" cy="901593"/>
          </a:xfrm>
          <a:prstGeom prst="rect">
            <a:avLst/>
          </a:prstGeom>
        </p:spPr>
        <p:txBody>
          <a:bodyPr wrap="square">
            <a:spAutoFit/>
          </a:bodyPr>
          <a:lstStyle/>
          <a:p>
            <a:pPr algn="ctr" rtl="1">
              <a:lnSpc>
                <a:spcPct val="150000"/>
              </a:lnSpc>
            </a:pPr>
            <a:r>
              <a:rPr lang="ar-SA" sz="4000" dirty="0"/>
              <a:t>من خلال الصور الموجودة أمامك ، استنتجي معنى التشفير؟!</a:t>
            </a:r>
          </a:p>
        </p:txBody>
      </p:sp>
      <p:sp>
        <p:nvSpPr>
          <p:cNvPr id="30" name="عنوان 1">
            <a:extLst>
              <a:ext uri="{FF2B5EF4-FFF2-40B4-BE49-F238E27FC236}">
                <a16:creationId xmlns:a16="http://schemas.microsoft.com/office/drawing/2014/main" id="{59966C9F-6C43-2380-B9F0-361C5E233DB9}"/>
              </a:ext>
            </a:extLst>
          </p:cNvPr>
          <p:cNvSpPr txBox="1">
            <a:spLocks/>
          </p:cNvSpPr>
          <p:nvPr/>
        </p:nvSpPr>
        <p:spPr>
          <a:xfrm>
            <a:off x="8334272" y="43753"/>
            <a:ext cx="2801252" cy="1325563"/>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ar-SA" sz="2000" dirty="0">
                <a:solidFill>
                  <a:schemeClr val="bg1"/>
                </a:solidFill>
              </a:rPr>
              <a:t>استراتيجية قراءة الصور</a:t>
            </a:r>
          </a:p>
        </p:txBody>
      </p:sp>
      <p:sp>
        <p:nvSpPr>
          <p:cNvPr id="31" name="عنوان 1">
            <a:extLst>
              <a:ext uri="{FF2B5EF4-FFF2-40B4-BE49-F238E27FC236}">
                <a16:creationId xmlns:a16="http://schemas.microsoft.com/office/drawing/2014/main" id="{61222101-DF9D-4A1E-E4A7-A7FBB76E1CD7}"/>
              </a:ext>
            </a:extLst>
          </p:cNvPr>
          <p:cNvSpPr txBox="1">
            <a:spLocks/>
          </p:cNvSpPr>
          <p:nvPr/>
        </p:nvSpPr>
        <p:spPr>
          <a:xfrm>
            <a:off x="34910" y="14257"/>
            <a:ext cx="2679535" cy="1325563"/>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ar-SA" sz="2000" dirty="0">
                <a:solidFill>
                  <a:schemeClr val="bg1"/>
                </a:solidFill>
              </a:rPr>
              <a:t>جـــــمـــاعي</a:t>
            </a:r>
          </a:p>
        </p:txBody>
      </p:sp>
      <p:sp>
        <p:nvSpPr>
          <p:cNvPr id="32" name="مستطيل: زوايا مستديرة 31">
            <a:extLst>
              <a:ext uri="{FF2B5EF4-FFF2-40B4-BE49-F238E27FC236}">
                <a16:creationId xmlns:a16="http://schemas.microsoft.com/office/drawing/2014/main" id="{A3E017EF-4532-A986-4DA4-37D508D96E8E}"/>
              </a:ext>
            </a:extLst>
          </p:cNvPr>
          <p:cNvSpPr/>
          <p:nvPr/>
        </p:nvSpPr>
        <p:spPr>
          <a:xfrm>
            <a:off x="8657304" y="327343"/>
            <a:ext cx="3168645" cy="716472"/>
          </a:xfrm>
          <a:prstGeom prst="roundRect">
            <a:avLst/>
          </a:prstGeom>
          <a:solidFill>
            <a:srgbClr val="F9A826"/>
          </a:solidFill>
          <a:ln>
            <a:solidFill>
              <a:srgbClr val="F9A826"/>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33" name="مستطيل: زوايا مستديرة 32">
            <a:extLst>
              <a:ext uri="{FF2B5EF4-FFF2-40B4-BE49-F238E27FC236}">
                <a16:creationId xmlns:a16="http://schemas.microsoft.com/office/drawing/2014/main" id="{0943E352-C92C-C016-0D42-17FD525742F1}"/>
              </a:ext>
            </a:extLst>
          </p:cNvPr>
          <p:cNvSpPr/>
          <p:nvPr/>
        </p:nvSpPr>
        <p:spPr>
          <a:xfrm>
            <a:off x="4648539" y="327343"/>
            <a:ext cx="3168645" cy="716472"/>
          </a:xfrm>
          <a:prstGeom prst="roundRect">
            <a:avLst/>
          </a:prstGeom>
          <a:solidFill>
            <a:srgbClr val="F9A826"/>
          </a:solidFill>
          <a:ln>
            <a:solidFill>
              <a:srgbClr val="F9A826"/>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34" name="مستطيل: زوايا مستديرة 33">
            <a:extLst>
              <a:ext uri="{FF2B5EF4-FFF2-40B4-BE49-F238E27FC236}">
                <a16:creationId xmlns:a16="http://schemas.microsoft.com/office/drawing/2014/main" id="{A1FBE987-868F-5FBB-E52A-D46A5AE9EFBF}"/>
              </a:ext>
            </a:extLst>
          </p:cNvPr>
          <p:cNvSpPr/>
          <p:nvPr/>
        </p:nvSpPr>
        <p:spPr>
          <a:xfrm>
            <a:off x="398455" y="327343"/>
            <a:ext cx="3168645" cy="716472"/>
          </a:xfrm>
          <a:prstGeom prst="roundRect">
            <a:avLst/>
          </a:prstGeom>
          <a:solidFill>
            <a:srgbClr val="F9A826"/>
          </a:solidFill>
          <a:ln>
            <a:solidFill>
              <a:srgbClr val="F9A826"/>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35" name="مستطيل: زوايا مستديرة 34">
            <a:extLst>
              <a:ext uri="{FF2B5EF4-FFF2-40B4-BE49-F238E27FC236}">
                <a16:creationId xmlns:a16="http://schemas.microsoft.com/office/drawing/2014/main" id="{92E49D2F-6784-C2C0-BDF8-406AE8A612F7}"/>
              </a:ext>
            </a:extLst>
          </p:cNvPr>
          <p:cNvSpPr/>
          <p:nvPr/>
        </p:nvSpPr>
        <p:spPr>
          <a:xfrm>
            <a:off x="11207042" y="383460"/>
            <a:ext cx="548158" cy="57186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36" name="مستطيل: زوايا مستديرة 35">
            <a:extLst>
              <a:ext uri="{FF2B5EF4-FFF2-40B4-BE49-F238E27FC236}">
                <a16:creationId xmlns:a16="http://schemas.microsoft.com/office/drawing/2014/main" id="{C4E4E219-4AD5-AB6F-6ADC-5B9932A70A74}"/>
              </a:ext>
            </a:extLst>
          </p:cNvPr>
          <p:cNvSpPr/>
          <p:nvPr/>
        </p:nvSpPr>
        <p:spPr>
          <a:xfrm>
            <a:off x="7189112" y="406373"/>
            <a:ext cx="548158" cy="57186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37" name="مستطيل: زوايا مستديرة 36">
            <a:extLst>
              <a:ext uri="{FF2B5EF4-FFF2-40B4-BE49-F238E27FC236}">
                <a16:creationId xmlns:a16="http://schemas.microsoft.com/office/drawing/2014/main" id="{6F44BF2F-55EA-6B90-87EC-8FACE6E4958F}"/>
              </a:ext>
            </a:extLst>
          </p:cNvPr>
          <p:cNvSpPr/>
          <p:nvPr/>
        </p:nvSpPr>
        <p:spPr>
          <a:xfrm>
            <a:off x="2881089" y="413297"/>
            <a:ext cx="548158" cy="57186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pic>
        <p:nvPicPr>
          <p:cNvPr id="38" name="صورة 37" descr="صورة تحتوي على نص, ساعة حائط, ساعة&#10;&#10;تم إنشاء الوصف تلقائياً">
            <a:extLst>
              <a:ext uri="{FF2B5EF4-FFF2-40B4-BE49-F238E27FC236}">
                <a16:creationId xmlns:a16="http://schemas.microsoft.com/office/drawing/2014/main" id="{5E1D2D47-04B7-60DC-1623-72D4D15727EC}"/>
              </a:ext>
            </a:extLst>
          </p:cNvPr>
          <p:cNvPicPr>
            <a:picLocks noChangeAspect="1"/>
          </p:cNvPicPr>
          <p:nvPr/>
        </p:nvPicPr>
        <p:blipFill>
          <a:blip r:embed="rId6">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188652" y="400246"/>
            <a:ext cx="512190" cy="629164"/>
          </a:xfrm>
          <a:prstGeom prst="rect">
            <a:avLst/>
          </a:prstGeom>
        </p:spPr>
      </p:pic>
      <p:pic>
        <p:nvPicPr>
          <p:cNvPr id="39" name="صورة 38">
            <a:extLst>
              <a:ext uri="{FF2B5EF4-FFF2-40B4-BE49-F238E27FC236}">
                <a16:creationId xmlns:a16="http://schemas.microsoft.com/office/drawing/2014/main" id="{8753152A-8980-92A4-6766-1BC5E67A02D2}"/>
              </a:ext>
            </a:extLst>
          </p:cNvPr>
          <p:cNvPicPr>
            <a:picLocks noChangeAspect="1"/>
          </p:cNvPicPr>
          <p:nvPr/>
        </p:nvPicPr>
        <p:blipFill>
          <a:blip r:embed="rId7">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1179710" y="300101"/>
            <a:ext cx="622744" cy="722382"/>
          </a:xfrm>
          <a:prstGeom prst="rect">
            <a:avLst/>
          </a:prstGeom>
        </p:spPr>
      </p:pic>
      <p:sp>
        <p:nvSpPr>
          <p:cNvPr id="40" name="عنوان 1">
            <a:extLst>
              <a:ext uri="{FF2B5EF4-FFF2-40B4-BE49-F238E27FC236}">
                <a16:creationId xmlns:a16="http://schemas.microsoft.com/office/drawing/2014/main" id="{9AC09061-03D1-18C4-AFF8-A0136AF9A865}"/>
              </a:ext>
            </a:extLst>
          </p:cNvPr>
          <p:cNvSpPr txBox="1">
            <a:spLocks/>
          </p:cNvSpPr>
          <p:nvPr/>
        </p:nvSpPr>
        <p:spPr>
          <a:xfrm>
            <a:off x="8554682" y="25657"/>
            <a:ext cx="2679535" cy="1325563"/>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ar-SA" sz="2400" dirty="0">
                <a:solidFill>
                  <a:schemeClr val="bg1"/>
                </a:solidFill>
              </a:rPr>
              <a:t>استراتيجية قراءة الصور</a:t>
            </a:r>
          </a:p>
        </p:txBody>
      </p:sp>
      <p:sp>
        <p:nvSpPr>
          <p:cNvPr id="41" name="عنوان 1">
            <a:extLst>
              <a:ext uri="{FF2B5EF4-FFF2-40B4-BE49-F238E27FC236}">
                <a16:creationId xmlns:a16="http://schemas.microsoft.com/office/drawing/2014/main" id="{89EC89FE-358E-9280-C9C5-F5C9A0B0D4B4}"/>
              </a:ext>
            </a:extLst>
          </p:cNvPr>
          <p:cNvSpPr txBox="1">
            <a:spLocks/>
          </p:cNvSpPr>
          <p:nvPr/>
        </p:nvSpPr>
        <p:spPr>
          <a:xfrm>
            <a:off x="4300231" y="40405"/>
            <a:ext cx="2679535" cy="1325563"/>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ar-SA" sz="2400" dirty="0">
                <a:solidFill>
                  <a:schemeClr val="bg1"/>
                </a:solidFill>
              </a:rPr>
              <a:t>دقــــيـــقـــة</a:t>
            </a:r>
          </a:p>
        </p:txBody>
      </p:sp>
      <p:sp>
        <p:nvSpPr>
          <p:cNvPr id="42" name="عنوان 1">
            <a:extLst>
              <a:ext uri="{FF2B5EF4-FFF2-40B4-BE49-F238E27FC236}">
                <a16:creationId xmlns:a16="http://schemas.microsoft.com/office/drawing/2014/main" id="{308B92AA-790A-4A12-07C0-3EF401F6A878}"/>
              </a:ext>
            </a:extLst>
          </p:cNvPr>
          <p:cNvSpPr txBox="1">
            <a:spLocks/>
          </p:cNvSpPr>
          <p:nvPr/>
        </p:nvSpPr>
        <p:spPr>
          <a:xfrm>
            <a:off x="50147" y="57121"/>
            <a:ext cx="2679535" cy="1325563"/>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ar-SA" sz="2400" dirty="0">
                <a:solidFill>
                  <a:schemeClr val="bg1"/>
                </a:solidFill>
              </a:rPr>
              <a:t>جـــمـــاعــــي</a:t>
            </a:r>
          </a:p>
        </p:txBody>
      </p:sp>
      <p:pic>
        <p:nvPicPr>
          <p:cNvPr id="43" name="Picture 4" descr="Team Svg Png Icon Free Download (#288547) - OnlineWebFonts.COM">
            <a:extLst>
              <a:ext uri="{FF2B5EF4-FFF2-40B4-BE49-F238E27FC236}">
                <a16:creationId xmlns:a16="http://schemas.microsoft.com/office/drawing/2014/main" id="{0EFDB9A6-6B8D-1656-8573-12CADF965557}"/>
              </a:ext>
            </a:extLst>
          </p:cNvPr>
          <p:cNvPicPr>
            <a:picLocks noChangeAspect="1" noChangeArrowheads="1"/>
          </p:cNvPicPr>
          <p:nvPr/>
        </p:nvPicPr>
        <p:blipFill>
          <a:blip r:embed="rId8">
            <a:duotone>
              <a:schemeClr val="accent5">
                <a:shade val="45000"/>
                <a:satMod val="135000"/>
              </a:schemeClr>
              <a:prstClr val="white"/>
            </a:duotone>
            <a:extLst>
              <a:ext uri="{BEBA8EAE-BF5A-486C-A8C5-ECC9F3942E4B}">
                <a14:imgProps xmlns:a14="http://schemas.microsoft.com/office/drawing/2010/main">
                  <a14:imgLayer r:embed="rId9">
                    <a14:imgEffect>
                      <a14:backgroundRemoval t="9976" b="97689" l="9990" r="89602">
                        <a14:foregroundMark x1="49134" y1="70438" x2="49134" y2="70438"/>
                        <a14:foregroundMark x1="66361" y1="56813" x2="37003" y2="81995"/>
                        <a14:foregroundMark x1="37003" y1="81995" x2="62487" y2="63625"/>
                        <a14:foregroundMark x1="62487" y1="63625" x2="24975" y2="86618"/>
                        <a14:foregroundMark x1="24975" y1="86618" x2="64832" y2="79075"/>
                        <a14:foregroundMark x1="64832" y1="79075" x2="54944" y2="39903"/>
                        <a14:foregroundMark x1="54944" y1="39903" x2="31600" y2="86375"/>
                        <a14:foregroundMark x1="31600" y1="86375" x2="31091" y2="94282"/>
                        <a14:foregroundMark x1="38736" y1="89781" x2="71865" y2="81144"/>
                        <a14:foregroundMark x1="71865" y1="81144" x2="54944" y2="81752"/>
                        <a14:foregroundMark x1="54944" y1="81752" x2="69215" y2="94282"/>
                        <a14:foregroundMark x1="57798" y1="93187" x2="77778" y2="94282"/>
                        <a14:foregroundMark x1="46279" y1="93187" x2="50153" y2="97689"/>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2837800" y="375463"/>
            <a:ext cx="682534" cy="571867"/>
          </a:xfrm>
          <a:prstGeom prst="rect">
            <a:avLst/>
          </a:prstGeom>
          <a:noFill/>
        </p:spPr>
      </p:pic>
    </p:spTree>
    <p:custDataLst>
      <p:tags r:id="rId1"/>
    </p:custDataLst>
    <p:extLst>
      <p:ext uri="{BB962C8B-B14F-4D97-AF65-F5344CB8AC3E}">
        <p14:creationId xmlns:p14="http://schemas.microsoft.com/office/powerpoint/2010/main" val="2084920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Effect transition="in" filter="fade">
                                      <p:cBhvr>
                                        <p:cTn id="7" dur="1000"/>
                                        <p:tgtEl>
                                          <p:spTgt spid="29">
                                            <p:txEl>
                                              <p:pRg st="0" end="0"/>
                                            </p:txEl>
                                          </p:spTgt>
                                        </p:tgtEl>
                                      </p:cBhvr>
                                    </p:animEffect>
                                    <p:anim calcmode="lin" valueType="num">
                                      <p:cBhvr>
                                        <p:cTn id="8" dur="1000" fill="hold"/>
                                        <p:tgtEl>
                                          <p:spTgt spid="2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Encryption Vector Art &amp; Graphics | freevector.com">
            <a:extLst>
              <a:ext uri="{FF2B5EF4-FFF2-40B4-BE49-F238E27FC236}">
                <a16:creationId xmlns:a16="http://schemas.microsoft.com/office/drawing/2014/main" id="{49014F72-D012-DA14-DC20-E5157E9BDA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8045" y="3764581"/>
            <a:ext cx="3935910" cy="3093419"/>
          </a:xfrm>
          <a:prstGeom prst="rect">
            <a:avLst/>
          </a:prstGeom>
          <a:noFill/>
          <a:extLst>
            <a:ext uri="{909E8E84-426E-40DD-AFC4-6F175D3DCCD1}">
              <a14:hiddenFill xmlns:a14="http://schemas.microsoft.com/office/drawing/2010/main">
                <a:solidFill>
                  <a:srgbClr val="FFFFFF"/>
                </a:solidFill>
              </a14:hiddenFill>
            </a:ext>
          </a:extLst>
        </p:spPr>
      </p:pic>
      <p:sp>
        <p:nvSpPr>
          <p:cNvPr id="4" name="مستطيل: زوايا مستديرة 3">
            <a:extLst>
              <a:ext uri="{FF2B5EF4-FFF2-40B4-BE49-F238E27FC236}">
                <a16:creationId xmlns:a16="http://schemas.microsoft.com/office/drawing/2014/main" id="{755F919C-3AD0-C869-6C1A-EFEEC5F64456}"/>
              </a:ext>
            </a:extLst>
          </p:cNvPr>
          <p:cNvSpPr/>
          <p:nvPr/>
        </p:nvSpPr>
        <p:spPr>
          <a:xfrm>
            <a:off x="1733227" y="492561"/>
            <a:ext cx="8725545" cy="913308"/>
          </a:xfrm>
          <a:prstGeom prst="roundRect">
            <a:avLst/>
          </a:prstGeom>
          <a:solidFill>
            <a:srgbClr val="F9A82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b="1" dirty="0">
                <a:solidFill>
                  <a:schemeClr val="bg1"/>
                </a:solidFill>
              </a:rPr>
              <a:t>التشفير</a:t>
            </a:r>
          </a:p>
        </p:txBody>
      </p:sp>
      <p:sp>
        <p:nvSpPr>
          <p:cNvPr id="5" name="مستطيل 4">
            <a:extLst>
              <a:ext uri="{FF2B5EF4-FFF2-40B4-BE49-F238E27FC236}">
                <a16:creationId xmlns:a16="http://schemas.microsoft.com/office/drawing/2014/main" id="{34E7E30A-6D4A-ECD4-7094-C4A95A111E23}"/>
              </a:ext>
            </a:extLst>
          </p:cNvPr>
          <p:cNvSpPr/>
          <p:nvPr/>
        </p:nvSpPr>
        <p:spPr>
          <a:xfrm>
            <a:off x="204548" y="1615150"/>
            <a:ext cx="11758852" cy="2890663"/>
          </a:xfrm>
          <a:prstGeom prst="rect">
            <a:avLst/>
          </a:prstGeom>
          <a:noFill/>
        </p:spPr>
        <p:txBody>
          <a:bodyPr wrap="square" lIns="68580" tIns="34290" rIns="68580" bIns="34290">
            <a:spAutoFit/>
          </a:bodyPr>
          <a:lstStyle/>
          <a:p>
            <a:pPr algn="ctr">
              <a:lnSpc>
                <a:spcPct val="150000"/>
              </a:lnSpc>
            </a:pPr>
            <a:r>
              <a:rPr lang="ar-SA" sz="3150" dirty="0">
                <a:latin typeface="Calibri" panose="020F0502020204030204" pitchFamily="34" charset="0"/>
                <a:cs typeface="+mj-cs"/>
              </a:rPr>
              <a:t>هو وسيلة لحماية البيانات عن طريق إخفائها عن الأشخاص غير المرغوب بهم. </a:t>
            </a:r>
          </a:p>
          <a:p>
            <a:pPr algn="ctr">
              <a:lnSpc>
                <a:spcPct val="150000"/>
              </a:lnSpc>
            </a:pPr>
            <a:r>
              <a:rPr lang="ar-SA" sz="3150" dirty="0">
                <a:latin typeface="Calibri" panose="020F0502020204030204" pitchFamily="34" charset="0"/>
                <a:cs typeface="+mj-cs"/>
              </a:rPr>
              <a:t>ولتحقيق ذلك يجب أن يتم تشفير البيانات بطريقة لا يمكن فكها إلا من قِبل الشخص الذي يملك مفتاحًا خاصًا بفك التشفير لتلك البيانات ويعتبر مفتاح التشفير عنصرا أساسيًّا في فك التشفير.</a:t>
            </a:r>
          </a:p>
          <a:p>
            <a:pPr algn="ctr">
              <a:lnSpc>
                <a:spcPct val="150000"/>
              </a:lnSpc>
            </a:pPr>
            <a:endParaRPr lang="ar-SA" sz="3150" dirty="0">
              <a:latin typeface="Calibri" panose="020F0502020204030204" pitchFamily="34" charset="0"/>
              <a:cs typeface="+mj-cs"/>
            </a:endParaRPr>
          </a:p>
        </p:txBody>
      </p:sp>
    </p:spTree>
    <p:custDataLst>
      <p:tags r:id="rId1"/>
    </p:custDataLst>
    <p:extLst>
      <p:ext uri="{BB962C8B-B14F-4D97-AF65-F5344CB8AC3E}">
        <p14:creationId xmlns:p14="http://schemas.microsoft.com/office/powerpoint/2010/main" val="2030050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iterate type="wd">
                                    <p:tmPct val="10000"/>
                                  </p:iterate>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iterate type="wd">
                                    <p:tmPct val="10000"/>
                                  </p:iterate>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descr="صورة تحتوي على نص, رسوم المتجهات&#10;&#10;تم إنشاء الوصف تلقائياً">
            <a:extLst>
              <a:ext uri="{FF2B5EF4-FFF2-40B4-BE49-F238E27FC236}">
                <a16:creationId xmlns:a16="http://schemas.microsoft.com/office/drawing/2014/main" id="{CEA3BA81-C1C4-57AB-7894-E14EBF6C79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899" y="1715877"/>
            <a:ext cx="5852933" cy="5534096"/>
          </a:xfrm>
          <a:prstGeom prst="rect">
            <a:avLst/>
          </a:prstGeom>
        </p:spPr>
      </p:pic>
      <p:sp>
        <p:nvSpPr>
          <p:cNvPr id="5" name="مستطيل 4">
            <a:extLst>
              <a:ext uri="{FF2B5EF4-FFF2-40B4-BE49-F238E27FC236}">
                <a16:creationId xmlns:a16="http://schemas.microsoft.com/office/drawing/2014/main" id="{36B72A06-4617-7819-6AA2-6A5737A5751C}"/>
              </a:ext>
            </a:extLst>
          </p:cNvPr>
          <p:cNvSpPr/>
          <p:nvPr/>
        </p:nvSpPr>
        <p:spPr>
          <a:xfrm>
            <a:off x="-51620" y="0"/>
            <a:ext cx="12295239" cy="1104911"/>
          </a:xfrm>
          <a:prstGeom prst="rect">
            <a:avLst/>
          </a:prstGeom>
          <a:solidFill>
            <a:srgbClr val="F9A826"/>
          </a:solidFill>
          <a:ln>
            <a:solidFill>
              <a:srgbClr val="F9A82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6" name="شكل بيضاوي 5">
            <a:extLst>
              <a:ext uri="{FF2B5EF4-FFF2-40B4-BE49-F238E27FC236}">
                <a16:creationId xmlns:a16="http://schemas.microsoft.com/office/drawing/2014/main" id="{E582F1F1-4A86-F01B-BA57-402ADA024DE9}"/>
              </a:ext>
            </a:extLst>
          </p:cNvPr>
          <p:cNvSpPr/>
          <p:nvPr/>
        </p:nvSpPr>
        <p:spPr>
          <a:xfrm>
            <a:off x="306704" y="258054"/>
            <a:ext cx="469732" cy="4697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7" name="شكل بيضاوي 6">
            <a:extLst>
              <a:ext uri="{FF2B5EF4-FFF2-40B4-BE49-F238E27FC236}">
                <a16:creationId xmlns:a16="http://schemas.microsoft.com/office/drawing/2014/main" id="{EB13851F-B3D0-47D1-21CA-556D85FE0F3B}"/>
              </a:ext>
            </a:extLst>
          </p:cNvPr>
          <p:cNvSpPr/>
          <p:nvPr/>
        </p:nvSpPr>
        <p:spPr>
          <a:xfrm>
            <a:off x="941579" y="258054"/>
            <a:ext cx="469732" cy="4697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8" name="شكل بيضاوي 7">
            <a:extLst>
              <a:ext uri="{FF2B5EF4-FFF2-40B4-BE49-F238E27FC236}">
                <a16:creationId xmlns:a16="http://schemas.microsoft.com/office/drawing/2014/main" id="{B13686CF-42C2-5E5A-2D3D-44951330E495}"/>
              </a:ext>
            </a:extLst>
          </p:cNvPr>
          <p:cNvSpPr/>
          <p:nvPr/>
        </p:nvSpPr>
        <p:spPr>
          <a:xfrm>
            <a:off x="1532129" y="258054"/>
            <a:ext cx="469732" cy="4697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9" name="عنوان 1">
            <a:extLst>
              <a:ext uri="{FF2B5EF4-FFF2-40B4-BE49-F238E27FC236}">
                <a16:creationId xmlns:a16="http://schemas.microsoft.com/office/drawing/2014/main" id="{0536FA28-125B-493D-2489-404E55785749}"/>
              </a:ext>
            </a:extLst>
          </p:cNvPr>
          <p:cNvSpPr txBox="1">
            <a:spLocks/>
          </p:cNvSpPr>
          <p:nvPr/>
        </p:nvSpPr>
        <p:spPr>
          <a:xfrm>
            <a:off x="1223400" y="-87396"/>
            <a:ext cx="10661896" cy="1325563"/>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ar-SA" b="1" dirty="0">
                <a:solidFill>
                  <a:schemeClr val="bg1"/>
                </a:solidFill>
              </a:rPr>
              <a:t>تقويم مرحلي</a:t>
            </a:r>
          </a:p>
        </p:txBody>
      </p:sp>
      <p:sp>
        <p:nvSpPr>
          <p:cNvPr id="10" name="عنوان 1">
            <a:extLst>
              <a:ext uri="{FF2B5EF4-FFF2-40B4-BE49-F238E27FC236}">
                <a16:creationId xmlns:a16="http://schemas.microsoft.com/office/drawing/2014/main" id="{007701F9-C125-7C7F-903F-075275FC82F6}"/>
              </a:ext>
            </a:extLst>
          </p:cNvPr>
          <p:cNvSpPr txBox="1">
            <a:spLocks/>
          </p:cNvSpPr>
          <p:nvPr/>
        </p:nvSpPr>
        <p:spPr>
          <a:xfrm>
            <a:off x="0" y="1325563"/>
            <a:ext cx="11449049" cy="2997200"/>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ar-SA" sz="3600" b="1" dirty="0">
                <a:solidFill>
                  <a:srgbClr val="F9A826"/>
                </a:solidFill>
                <a:latin typeface="Calibri" panose="020F0502020204030204" pitchFamily="34" charset="0"/>
              </a:rPr>
              <a:t>عرفي التشفير ؟؟</a:t>
            </a:r>
            <a:endParaRPr lang="ar-SA" sz="3600" b="1" dirty="0">
              <a:solidFill>
                <a:srgbClr val="F9A826"/>
              </a:solidFill>
            </a:endParaRPr>
          </a:p>
        </p:txBody>
      </p:sp>
      <p:sp>
        <p:nvSpPr>
          <p:cNvPr id="2" name="عنوان 1">
            <a:extLst>
              <a:ext uri="{FF2B5EF4-FFF2-40B4-BE49-F238E27FC236}">
                <a16:creationId xmlns:a16="http://schemas.microsoft.com/office/drawing/2014/main" id="{0ACD24A6-C587-4B85-3227-3FE1F0B709DD}"/>
              </a:ext>
            </a:extLst>
          </p:cNvPr>
          <p:cNvSpPr txBox="1">
            <a:spLocks/>
          </p:cNvSpPr>
          <p:nvPr/>
        </p:nvSpPr>
        <p:spPr>
          <a:xfrm>
            <a:off x="15240" y="2580323"/>
            <a:ext cx="11449049" cy="2997200"/>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ar-SA" sz="3600" dirty="0">
                <a:latin typeface="Calibri" panose="020F0502020204030204" pitchFamily="34" charset="0"/>
              </a:rPr>
              <a:t>وسيلة لحماية البيانات عن طريق إخفائها </a:t>
            </a:r>
          </a:p>
          <a:p>
            <a:pPr>
              <a:lnSpc>
                <a:spcPct val="150000"/>
              </a:lnSpc>
            </a:pPr>
            <a:r>
              <a:rPr lang="ar-SA" sz="3600" dirty="0">
                <a:latin typeface="Calibri" panose="020F0502020204030204" pitchFamily="34" charset="0"/>
              </a:rPr>
              <a:t>عن الأشخاص غير المرغوب بهم</a:t>
            </a:r>
            <a:endParaRPr lang="ar-SA" sz="3600" dirty="0">
              <a:solidFill>
                <a:srgbClr val="F9A826"/>
              </a:solidFill>
            </a:endParaRPr>
          </a:p>
        </p:txBody>
      </p:sp>
    </p:spTree>
    <p:custDataLst>
      <p:tags r:id="rId1"/>
    </p:custDataLst>
    <p:extLst>
      <p:ext uri="{BB962C8B-B14F-4D97-AF65-F5344CB8AC3E}">
        <p14:creationId xmlns:p14="http://schemas.microsoft.com/office/powerpoint/2010/main" val="1785543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7" presetClass="entr" presetSubtype="0" fill="hold" grpId="0" nodeType="after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1000"/>
                                        <p:tgtEl>
                                          <p:spTgt spid="10">
                                            <p:txEl>
                                              <p:pRg st="0" end="0"/>
                                            </p:txEl>
                                          </p:spTgt>
                                        </p:tgtEl>
                                      </p:cBhvr>
                                    </p:animEffect>
                                    <p:anim calcmode="lin" valueType="num">
                                      <p:cBhvr>
                                        <p:cTn id="13"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fade">
                                      <p:cBhvr>
                                        <p:cTn id="19" dur="1000"/>
                                        <p:tgtEl>
                                          <p:spTgt spid="2">
                                            <p:txEl>
                                              <p:pRg st="0" end="0"/>
                                            </p:txEl>
                                          </p:spTgt>
                                        </p:tgtEl>
                                      </p:cBhvr>
                                    </p:animEffect>
                                    <p:anim calcmode="lin" valueType="num">
                                      <p:cBhvr>
                                        <p:cTn id="20"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47" presetClass="entr" presetSubtype="0" fill="hold" grpId="0" nodeType="afterEffect">
                                  <p:stCondLst>
                                    <p:cond delay="0"/>
                                  </p:stCondLst>
                                  <p:childTnLst>
                                    <p:set>
                                      <p:cBhvr>
                                        <p:cTn id="24" dur="1" fill="hold">
                                          <p:stCondLst>
                                            <p:cond delay="0"/>
                                          </p:stCondLst>
                                        </p:cTn>
                                        <p:tgtEl>
                                          <p:spTgt spid="2">
                                            <p:txEl>
                                              <p:pRg st="1" end="1"/>
                                            </p:txEl>
                                          </p:spTgt>
                                        </p:tgtEl>
                                        <p:attrNameLst>
                                          <p:attrName>style.visibility</p:attrName>
                                        </p:attrNameLst>
                                      </p:cBhvr>
                                      <p:to>
                                        <p:strVal val="visible"/>
                                      </p:to>
                                    </p:set>
                                    <p:animEffect transition="in" filter="fade">
                                      <p:cBhvr>
                                        <p:cTn id="25" dur="1000"/>
                                        <p:tgtEl>
                                          <p:spTgt spid="2">
                                            <p:txEl>
                                              <p:pRg st="1" end="1"/>
                                            </p:txEl>
                                          </p:spTgt>
                                        </p:tgtEl>
                                      </p:cBhvr>
                                    </p:animEffect>
                                    <p:anim calcmode="lin" valueType="num">
                                      <p:cBhvr>
                                        <p:cTn id="26"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7"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build="p"/>
      <p:bldP spid="2" grpId="0" uiExpand="1"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ستطيل: زوايا مستديرة 4">
            <a:extLst>
              <a:ext uri="{FF2B5EF4-FFF2-40B4-BE49-F238E27FC236}">
                <a16:creationId xmlns:a16="http://schemas.microsoft.com/office/drawing/2014/main" id="{83D8E561-35C2-8836-A1AA-55B7C77CBE03}"/>
              </a:ext>
            </a:extLst>
          </p:cNvPr>
          <p:cNvSpPr/>
          <p:nvPr/>
        </p:nvSpPr>
        <p:spPr>
          <a:xfrm>
            <a:off x="251441" y="147143"/>
            <a:ext cx="11826260" cy="913308"/>
          </a:xfrm>
          <a:prstGeom prst="roundRect">
            <a:avLst/>
          </a:prstGeom>
          <a:solidFill>
            <a:srgbClr val="F9A82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600"/>
          </a:p>
        </p:txBody>
      </p:sp>
      <p:sp>
        <p:nvSpPr>
          <p:cNvPr id="7" name="عنصر نائب للمحتوى 2">
            <a:extLst>
              <a:ext uri="{FF2B5EF4-FFF2-40B4-BE49-F238E27FC236}">
                <a16:creationId xmlns:a16="http://schemas.microsoft.com/office/drawing/2014/main" id="{6E5A6437-DF0A-08AE-DDFA-8E9661489A84}"/>
              </a:ext>
            </a:extLst>
          </p:cNvPr>
          <p:cNvSpPr txBox="1">
            <a:spLocks/>
          </p:cNvSpPr>
          <p:nvPr/>
        </p:nvSpPr>
        <p:spPr>
          <a:xfrm>
            <a:off x="438146" y="1992601"/>
            <a:ext cx="10515600" cy="481925"/>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ar-SA" dirty="0"/>
              <a:t>معرفة مفهوم التشفير</a:t>
            </a:r>
          </a:p>
        </p:txBody>
      </p:sp>
      <p:sp>
        <p:nvSpPr>
          <p:cNvPr id="9" name="عنصر نائب للمحتوى 2">
            <a:extLst>
              <a:ext uri="{FF2B5EF4-FFF2-40B4-BE49-F238E27FC236}">
                <a16:creationId xmlns:a16="http://schemas.microsoft.com/office/drawing/2014/main" id="{00AAEEC1-26F2-1138-42D0-2207B6F813E8}"/>
              </a:ext>
            </a:extLst>
          </p:cNvPr>
          <p:cNvSpPr txBox="1">
            <a:spLocks/>
          </p:cNvSpPr>
          <p:nvPr/>
        </p:nvSpPr>
        <p:spPr>
          <a:xfrm>
            <a:off x="380996" y="3102687"/>
            <a:ext cx="10515600" cy="481925"/>
          </a:xfrm>
          <a:prstGeom prst="rect">
            <a:avLst/>
          </a:prstGeom>
        </p:spPr>
        <p:txBody>
          <a:bodyPr vert="horz" lIns="91440" tIns="45720" rIns="91440" bIns="45720" rtlCol="1">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ar-SA" dirty="0"/>
              <a:t>معرفة أنواع التشفير</a:t>
            </a:r>
          </a:p>
        </p:txBody>
      </p:sp>
      <p:sp>
        <p:nvSpPr>
          <p:cNvPr id="11" name="عنصر نائب للمحتوى 2">
            <a:extLst>
              <a:ext uri="{FF2B5EF4-FFF2-40B4-BE49-F238E27FC236}">
                <a16:creationId xmlns:a16="http://schemas.microsoft.com/office/drawing/2014/main" id="{F3A8023F-1E77-B4AE-70BD-1CFBF510DC42}"/>
              </a:ext>
            </a:extLst>
          </p:cNvPr>
          <p:cNvSpPr txBox="1">
            <a:spLocks/>
          </p:cNvSpPr>
          <p:nvPr/>
        </p:nvSpPr>
        <p:spPr>
          <a:xfrm>
            <a:off x="400046" y="4417308"/>
            <a:ext cx="10515600" cy="481925"/>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ar-SA" dirty="0"/>
              <a:t>معرفة تشفير البريد الالكتروني و تشفير القرص الصلب</a:t>
            </a:r>
          </a:p>
        </p:txBody>
      </p:sp>
      <p:sp>
        <p:nvSpPr>
          <p:cNvPr id="13" name="عنصر نائب للمحتوى 2">
            <a:extLst>
              <a:ext uri="{FF2B5EF4-FFF2-40B4-BE49-F238E27FC236}">
                <a16:creationId xmlns:a16="http://schemas.microsoft.com/office/drawing/2014/main" id="{03AFD0EB-3893-AA67-E2B1-B1653C289E14}"/>
              </a:ext>
            </a:extLst>
          </p:cNvPr>
          <p:cNvSpPr txBox="1">
            <a:spLocks/>
          </p:cNvSpPr>
          <p:nvPr/>
        </p:nvSpPr>
        <p:spPr>
          <a:xfrm>
            <a:off x="358394" y="5615796"/>
            <a:ext cx="10515600" cy="481925"/>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ar-SA" dirty="0"/>
              <a:t>تشفير البيانات في إكسل</a:t>
            </a:r>
          </a:p>
        </p:txBody>
      </p:sp>
      <p:sp>
        <p:nvSpPr>
          <p:cNvPr id="15" name="مخطط انسيابي: معالجة متعاقبة 14">
            <a:extLst>
              <a:ext uri="{FF2B5EF4-FFF2-40B4-BE49-F238E27FC236}">
                <a16:creationId xmlns:a16="http://schemas.microsoft.com/office/drawing/2014/main" id="{5F64C088-670F-F747-F97E-513F2F6D3A60}"/>
              </a:ext>
            </a:extLst>
          </p:cNvPr>
          <p:cNvSpPr/>
          <p:nvPr/>
        </p:nvSpPr>
        <p:spPr>
          <a:xfrm>
            <a:off x="11156187" y="1880015"/>
            <a:ext cx="621468" cy="481925"/>
          </a:xfrm>
          <a:prstGeom prst="flowChartAlternateProcess">
            <a:avLst/>
          </a:prstGeom>
          <a:solidFill>
            <a:srgbClr val="F9A826"/>
          </a:solidFill>
          <a:ln>
            <a:solidFill>
              <a:srgbClr val="F9A826"/>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b="1" dirty="0">
                <a:solidFill>
                  <a:schemeClr val="bg1"/>
                </a:solidFill>
              </a:rPr>
              <a:t>1</a:t>
            </a:r>
          </a:p>
        </p:txBody>
      </p:sp>
      <p:sp>
        <p:nvSpPr>
          <p:cNvPr id="17" name="مخطط انسيابي: معالجة متعاقبة 16">
            <a:extLst>
              <a:ext uri="{FF2B5EF4-FFF2-40B4-BE49-F238E27FC236}">
                <a16:creationId xmlns:a16="http://schemas.microsoft.com/office/drawing/2014/main" id="{3773E022-E15D-B8D3-1EAB-78AAFA7357FC}"/>
              </a:ext>
            </a:extLst>
          </p:cNvPr>
          <p:cNvSpPr/>
          <p:nvPr/>
        </p:nvSpPr>
        <p:spPr>
          <a:xfrm>
            <a:off x="11156187" y="3215270"/>
            <a:ext cx="621468" cy="481925"/>
          </a:xfrm>
          <a:prstGeom prst="flowChartAlternateProcess">
            <a:avLst/>
          </a:prstGeom>
          <a:solidFill>
            <a:srgbClr val="F9A826"/>
          </a:solidFill>
          <a:ln>
            <a:solidFill>
              <a:srgbClr val="F9A826"/>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b="1" dirty="0">
                <a:solidFill>
                  <a:schemeClr val="bg1"/>
                </a:solidFill>
              </a:rPr>
              <a:t>2</a:t>
            </a:r>
          </a:p>
        </p:txBody>
      </p:sp>
      <p:sp>
        <p:nvSpPr>
          <p:cNvPr id="19" name="مخطط انسيابي: معالجة متعاقبة 18">
            <a:extLst>
              <a:ext uri="{FF2B5EF4-FFF2-40B4-BE49-F238E27FC236}">
                <a16:creationId xmlns:a16="http://schemas.microsoft.com/office/drawing/2014/main" id="{63050A4D-FC3C-E8AC-F38D-C97EB5A747CA}"/>
              </a:ext>
            </a:extLst>
          </p:cNvPr>
          <p:cNvSpPr/>
          <p:nvPr/>
        </p:nvSpPr>
        <p:spPr>
          <a:xfrm>
            <a:off x="11165712" y="4407804"/>
            <a:ext cx="621468" cy="481925"/>
          </a:xfrm>
          <a:prstGeom prst="flowChartAlternateProcess">
            <a:avLst/>
          </a:prstGeom>
          <a:solidFill>
            <a:srgbClr val="F9A826"/>
          </a:solidFill>
          <a:ln>
            <a:solidFill>
              <a:srgbClr val="F9A826"/>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b="1" dirty="0">
                <a:solidFill>
                  <a:schemeClr val="bg1"/>
                </a:solidFill>
              </a:rPr>
              <a:t>3</a:t>
            </a:r>
          </a:p>
        </p:txBody>
      </p:sp>
      <p:sp>
        <p:nvSpPr>
          <p:cNvPr id="21" name="مخطط انسيابي: معالجة متعاقبة 20">
            <a:extLst>
              <a:ext uri="{FF2B5EF4-FFF2-40B4-BE49-F238E27FC236}">
                <a16:creationId xmlns:a16="http://schemas.microsoft.com/office/drawing/2014/main" id="{6194AFFA-10D5-C4C8-594E-8F183178B5C5}"/>
              </a:ext>
            </a:extLst>
          </p:cNvPr>
          <p:cNvSpPr/>
          <p:nvPr/>
        </p:nvSpPr>
        <p:spPr>
          <a:xfrm>
            <a:off x="11165712" y="5634855"/>
            <a:ext cx="621468" cy="481925"/>
          </a:xfrm>
          <a:prstGeom prst="flowChartAlternateProcess">
            <a:avLst/>
          </a:prstGeom>
          <a:solidFill>
            <a:srgbClr val="F9A826"/>
          </a:solidFill>
          <a:ln>
            <a:solidFill>
              <a:srgbClr val="F9A826"/>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b="1" dirty="0">
                <a:solidFill>
                  <a:schemeClr val="bg1"/>
                </a:solidFill>
              </a:rPr>
              <a:t>4</a:t>
            </a:r>
          </a:p>
        </p:txBody>
      </p:sp>
      <p:pic>
        <p:nvPicPr>
          <p:cNvPr id="23" name="صورة 22">
            <a:extLst>
              <a:ext uri="{FF2B5EF4-FFF2-40B4-BE49-F238E27FC236}">
                <a16:creationId xmlns:a16="http://schemas.microsoft.com/office/drawing/2014/main" id="{3C92DE23-5D2F-869D-93FF-651CD83AF58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84" b="89976" l="9084" r="89139">
                        <a14:foregroundMark x1="84005" y1="59054" x2="84005" y2="59054"/>
                        <a14:foregroundMark x1="86335" y1="58569" x2="81240" y2="63824"/>
                        <a14:foregroundMark x1="88231" y1="38561" x2="78160" y2="19685"/>
                        <a14:foregroundMark x1="78160" y1="19685" x2="64929" y2="16168"/>
                        <a14:foregroundMark x1="64929" y1="16168" x2="64929" y2="16168"/>
                        <a14:foregroundMark x1="59795" y1="39976" x2="59795" y2="39976"/>
                        <a14:foregroundMark x1="89139" y1="57639" x2="89139" y2="57639"/>
                        <a14:foregroundMark x1="19313" y1="46645" x2="19313" y2="46645"/>
                        <a14:foregroundMark x1="17891" y1="45715" x2="17891" y2="45715"/>
                        <a14:foregroundMark x1="17891" y1="49515" x2="17891" y2="49515"/>
                        <a14:foregroundMark x1="34202" y1="47130" x2="34202" y2="47130"/>
                        <a14:foregroundMark x1="13231" y1="48100" x2="13231" y2="48100"/>
                        <a14:foregroundMark x1="9992" y1="47615" x2="9992" y2="47615"/>
                      </a14:backgroundRemoval>
                    </a14:imgEffect>
                  </a14:imgLayer>
                </a14:imgProps>
              </a:ext>
              <a:ext uri="{28A0092B-C50C-407E-A947-70E740481C1C}">
                <a14:useLocalDpi xmlns:a14="http://schemas.microsoft.com/office/drawing/2010/main" val="0"/>
              </a:ext>
            </a:extLst>
          </a:blip>
          <a:srcRect r="8995"/>
          <a:stretch/>
        </p:blipFill>
        <p:spPr>
          <a:xfrm>
            <a:off x="-513079" y="2154090"/>
            <a:ext cx="4856479" cy="5213797"/>
          </a:xfrm>
          <a:prstGeom prst="rect">
            <a:avLst/>
          </a:prstGeom>
        </p:spPr>
      </p:pic>
      <p:sp>
        <p:nvSpPr>
          <p:cNvPr id="25" name="مربع نص 24">
            <a:extLst>
              <a:ext uri="{FF2B5EF4-FFF2-40B4-BE49-F238E27FC236}">
                <a16:creationId xmlns:a16="http://schemas.microsoft.com/office/drawing/2014/main" id="{A9F4A899-76EC-DB4A-F491-DC366D3B3260}"/>
              </a:ext>
            </a:extLst>
          </p:cNvPr>
          <p:cNvSpPr txBox="1"/>
          <p:nvPr/>
        </p:nvSpPr>
        <p:spPr>
          <a:xfrm>
            <a:off x="817197" y="227178"/>
            <a:ext cx="10639035" cy="769441"/>
          </a:xfrm>
          <a:prstGeom prst="rect">
            <a:avLst/>
          </a:prstGeom>
          <a:noFill/>
        </p:spPr>
        <p:txBody>
          <a:bodyPr wrap="square" rtlCol="1">
            <a:spAutoFit/>
          </a:bodyPr>
          <a:lstStyle/>
          <a:p>
            <a:pPr algn="ctr"/>
            <a:r>
              <a:rPr lang="ar-SA" sz="4400" b="1" dirty="0">
                <a:solidFill>
                  <a:schemeClr val="bg1"/>
                </a:solidFill>
                <a:latin typeface="JF Flat" panose="02000500000000000000" pitchFamily="2" charset="-78"/>
                <a:cs typeface="JF Flat" panose="02000500000000000000" pitchFamily="2" charset="-78"/>
              </a:rPr>
              <a:t>أهداف الدرس</a:t>
            </a:r>
          </a:p>
        </p:txBody>
      </p:sp>
      <p:pic>
        <p:nvPicPr>
          <p:cNvPr id="27" name="رسم 26" descr="نقطة الهدف مع تعبئة خالصة">
            <a:extLst>
              <a:ext uri="{FF2B5EF4-FFF2-40B4-BE49-F238E27FC236}">
                <a16:creationId xmlns:a16="http://schemas.microsoft.com/office/drawing/2014/main" id="{AC317152-0A83-2646-7DEB-BBD209C96BF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135034" y="144163"/>
            <a:ext cx="914400" cy="914400"/>
          </a:xfrm>
          <a:prstGeom prst="rect">
            <a:avLst/>
          </a:prstGeom>
        </p:spPr>
      </p:pic>
      <p:pic>
        <p:nvPicPr>
          <p:cNvPr id="29" name="رسم 28" descr="نقطة الهدف مع تعبئة خالصة">
            <a:extLst>
              <a:ext uri="{FF2B5EF4-FFF2-40B4-BE49-F238E27FC236}">
                <a16:creationId xmlns:a16="http://schemas.microsoft.com/office/drawing/2014/main" id="{EC9C314E-3CD9-C221-AA4D-3470E5C770E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33066" y="149299"/>
            <a:ext cx="914400" cy="914400"/>
          </a:xfrm>
          <a:prstGeom prst="rect">
            <a:avLst/>
          </a:prstGeom>
        </p:spPr>
      </p:pic>
      <p:pic>
        <p:nvPicPr>
          <p:cNvPr id="32" name="صورة 31" descr="صورة تحتوي على سهم&#10;&#10;تم إنشاء الوصف تلقائياً">
            <a:extLst>
              <a:ext uri="{FF2B5EF4-FFF2-40B4-BE49-F238E27FC236}">
                <a16:creationId xmlns:a16="http://schemas.microsoft.com/office/drawing/2014/main" id="{E710F246-A6BC-0F0D-89BE-1975E4593734}"/>
              </a:ext>
            </a:extLst>
          </p:cNvPr>
          <p:cNvPicPr>
            <a:picLocks noChangeAspect="1"/>
          </p:cNvPicPr>
          <p:nvPr/>
        </p:nvPicPr>
        <p:blipFill>
          <a:blip r:embed="rId7">
            <a:duotone>
              <a:prstClr val="black"/>
              <a:schemeClr val="accent2">
                <a:tint val="45000"/>
                <a:satMod val="400000"/>
              </a:schemeClr>
            </a:duotone>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tretch>
            <a:fillRect/>
          </a:stretch>
        </p:blipFill>
        <p:spPr>
          <a:xfrm>
            <a:off x="7379716" y="1624961"/>
            <a:ext cx="1402842" cy="1402842"/>
          </a:xfrm>
          <a:prstGeom prst="rect">
            <a:avLst/>
          </a:prstGeom>
        </p:spPr>
      </p:pic>
    </p:spTree>
    <p:custDataLst>
      <p:tags r:id="rId1"/>
    </p:custDataLst>
    <p:extLst>
      <p:ext uri="{BB962C8B-B14F-4D97-AF65-F5344CB8AC3E}">
        <p14:creationId xmlns:p14="http://schemas.microsoft.com/office/powerpoint/2010/main" val="2108097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فقاعة الكلام: مستطيلة مستديرة الزوايا 3">
            <a:extLst>
              <a:ext uri="{FF2B5EF4-FFF2-40B4-BE49-F238E27FC236}">
                <a16:creationId xmlns:a16="http://schemas.microsoft.com/office/drawing/2014/main" id="{784B6058-4553-4DCB-B694-5D79ED07A1B9}"/>
              </a:ext>
            </a:extLst>
          </p:cNvPr>
          <p:cNvSpPr/>
          <p:nvPr/>
        </p:nvSpPr>
        <p:spPr>
          <a:xfrm>
            <a:off x="389496" y="990600"/>
            <a:ext cx="11287125" cy="2217417"/>
          </a:xfrm>
          <a:prstGeom prst="wedgeRoundRectCallout">
            <a:avLst>
              <a:gd name="adj1" fmla="val -34904"/>
              <a:gd name="adj2" fmla="val 121396"/>
              <a:gd name="adj3" fmla="val 16667"/>
            </a:avLst>
          </a:prstGeom>
          <a:solidFill>
            <a:srgbClr val="F9A826"/>
          </a:solidFill>
          <a:ln>
            <a:solidFill>
              <a:srgbClr val="F9A826"/>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5" name="مستطيل 4">
            <a:extLst>
              <a:ext uri="{FF2B5EF4-FFF2-40B4-BE49-F238E27FC236}">
                <a16:creationId xmlns:a16="http://schemas.microsoft.com/office/drawing/2014/main" id="{6297A9ED-9B0D-0FD8-33D4-2C2F9560560A}"/>
              </a:ext>
            </a:extLst>
          </p:cNvPr>
          <p:cNvSpPr/>
          <p:nvPr/>
        </p:nvSpPr>
        <p:spPr>
          <a:xfrm>
            <a:off x="606043" y="1181954"/>
            <a:ext cx="10894103" cy="1651671"/>
          </a:xfrm>
          <a:prstGeom prst="rect">
            <a:avLst/>
          </a:prstGeom>
        </p:spPr>
        <p:txBody>
          <a:bodyPr wrap="square">
            <a:spAutoFit/>
          </a:bodyPr>
          <a:lstStyle/>
          <a:p>
            <a:pPr algn="ctr" rtl="1">
              <a:lnSpc>
                <a:spcPct val="150000"/>
              </a:lnSpc>
            </a:pPr>
            <a:r>
              <a:rPr lang="ar-SA" sz="3600" b="1" dirty="0">
                <a:solidFill>
                  <a:schemeClr val="bg1"/>
                </a:solidFill>
              </a:rPr>
              <a:t>بعد مشاهدتك لمقطع الفيديو </a:t>
            </a:r>
          </a:p>
          <a:p>
            <a:pPr algn="ctr" rtl="1">
              <a:lnSpc>
                <a:spcPct val="150000"/>
              </a:lnSpc>
            </a:pPr>
            <a:r>
              <a:rPr lang="ar-SA" sz="3600" b="1" dirty="0">
                <a:solidFill>
                  <a:schemeClr val="bg1"/>
                </a:solidFill>
              </a:rPr>
              <a:t>قارني بين التشفير المتماثل والغير المتماثل باستخدام مخطط فن</a:t>
            </a:r>
          </a:p>
        </p:txBody>
      </p:sp>
      <p:pic>
        <p:nvPicPr>
          <p:cNvPr id="6" name="Picture 2" descr="Frequently Asked Questions About Acr Homes Services - Man With Question  Clipart Png Transparent Png (#1520728) - PinClipart">
            <a:extLst>
              <a:ext uri="{FF2B5EF4-FFF2-40B4-BE49-F238E27FC236}">
                <a16:creationId xmlns:a16="http://schemas.microsoft.com/office/drawing/2014/main" id="{31C25A88-D3B1-65E6-2EDC-1C04E99F91A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979" b="89531" l="5795" r="95000">
                        <a14:foregroundMark x1="90682" y1="25409" x2="90682" y2="25409"/>
                        <a14:foregroundMark x1="91705" y1="24209" x2="91705" y2="24209"/>
                        <a14:foregroundMark x1="95000" y1="21701" x2="95000" y2="21701"/>
                        <a14:foregroundMark x1="81591" y1="29335" x2="81591" y2="29335"/>
                        <a14:foregroundMark x1="78977" y1="34351" x2="78977" y2="34351"/>
                        <a14:foregroundMark x1="77386" y1="35224" x2="77386" y2="35224"/>
                        <a14:foregroundMark x1="81818" y1="29989" x2="81818" y2="29989"/>
                        <a14:foregroundMark x1="81136" y1="29553" x2="82841" y2="27263"/>
                        <a14:foregroundMark x1="72159" y1="19738" x2="72159" y2="19738"/>
                        <a14:foregroundMark x1="59886" y1="43075" x2="59886" y2="43075"/>
                        <a14:foregroundMark x1="53068" y1="15158" x2="53068" y2="15158"/>
                        <a14:foregroundMark x1="51136" y1="26718" x2="51136" y2="26718"/>
                        <a14:foregroundMark x1="33977" y1="10251" x2="33977" y2="10251"/>
                        <a14:foregroundMark x1="30568" y1="35005" x2="30568" y2="35005"/>
                        <a14:foregroundMark x1="30341" y1="35005" x2="32955" y2="38386"/>
                        <a14:foregroundMark x1="29659" y1="7088" x2="29659" y2="7088"/>
                        <a14:foregroundMark x1="29659" y1="7088" x2="32273" y2="8288"/>
                        <a14:foregroundMark x1="49432" y1="8942" x2="49432" y2="8942"/>
                        <a14:foregroundMark x1="52045" y1="8942" x2="55682" y2="11232"/>
                        <a14:foregroundMark x1="64886" y1="15594" x2="72614" y2="18757"/>
                        <a14:foregroundMark x1="72614" y1="18757" x2="73750" y2="19956"/>
                        <a14:foregroundMark x1="75455" y1="22137" x2="70568" y2="27808"/>
                        <a14:foregroundMark x1="70568" y1="27808" x2="63068" y2="32715"/>
                        <a14:foregroundMark x1="89681" y1="17121" x2="93977" y2="20284"/>
                        <a14:foregroundMark x1="88793" y1="16467" x2="89681" y2="17121"/>
                        <a14:foregroundMark x1="85682" y1="14177" x2="88793" y2="16467"/>
                        <a14:foregroundMark x1="93977" y1="20284" x2="94773" y2="22465"/>
                        <a14:foregroundMark x1="21250" y1="48528" x2="19659" y2="46674"/>
                        <a14:foregroundMark x1="16023" y1="42748" x2="15909" y2="33697"/>
                        <a14:foregroundMark x1="7386" y1="33370" x2="5795" y2="33915"/>
                        <a14:backgroundMark x1="89318" y1="17121" x2="89318" y2="17121"/>
                        <a14:backgroundMark x1="89545" y1="16467" x2="89545" y2="16467"/>
                        <a14:backgroundMark x1="11477" y1="34133" x2="11477" y2="34133"/>
                        <a14:backgroundMark x1="12273" y1="33588" x2="12273" y2="3358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07923" y="2757425"/>
            <a:ext cx="4394642" cy="4579077"/>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مجموعة 17">
            <a:extLst>
              <a:ext uri="{FF2B5EF4-FFF2-40B4-BE49-F238E27FC236}">
                <a16:creationId xmlns:a16="http://schemas.microsoft.com/office/drawing/2014/main" id="{04D1DBA6-F4DF-1D25-AEC5-ACB888FFA328}"/>
              </a:ext>
            </a:extLst>
          </p:cNvPr>
          <p:cNvGrpSpPr/>
          <p:nvPr/>
        </p:nvGrpSpPr>
        <p:grpSpPr>
          <a:xfrm>
            <a:off x="4399027" y="3749040"/>
            <a:ext cx="7571486" cy="2270760"/>
            <a:chOff x="4399027" y="3749040"/>
            <a:chExt cx="7571486" cy="2270760"/>
          </a:xfrm>
        </p:grpSpPr>
        <p:sp>
          <p:nvSpPr>
            <p:cNvPr id="9" name="شكل بيضاوي 8">
              <a:extLst>
                <a:ext uri="{FF2B5EF4-FFF2-40B4-BE49-F238E27FC236}">
                  <a16:creationId xmlns:a16="http://schemas.microsoft.com/office/drawing/2014/main" id="{5C8C0CB7-BC4D-5191-41F3-71ECC4CCF3F1}"/>
                </a:ext>
              </a:extLst>
            </p:cNvPr>
            <p:cNvSpPr/>
            <p:nvPr/>
          </p:nvSpPr>
          <p:spPr>
            <a:xfrm>
              <a:off x="5836920" y="3749040"/>
              <a:ext cx="2868677" cy="2270760"/>
            </a:xfrm>
            <a:prstGeom prst="ellipse">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nvGrpSpPr>
            <p:cNvPr id="17" name="مجموعة 16">
              <a:extLst>
                <a:ext uri="{FF2B5EF4-FFF2-40B4-BE49-F238E27FC236}">
                  <a16:creationId xmlns:a16="http://schemas.microsoft.com/office/drawing/2014/main" id="{9B57A330-C8AB-D78E-E6BE-03F115F40405}"/>
                </a:ext>
              </a:extLst>
            </p:cNvPr>
            <p:cNvGrpSpPr/>
            <p:nvPr/>
          </p:nvGrpSpPr>
          <p:grpSpPr>
            <a:xfrm>
              <a:off x="4399027" y="3749040"/>
              <a:ext cx="7571486" cy="2270760"/>
              <a:chOff x="4399027" y="3749040"/>
              <a:chExt cx="7571486" cy="2270760"/>
            </a:xfrm>
          </p:grpSpPr>
          <p:sp>
            <p:nvSpPr>
              <p:cNvPr id="11" name="شكل بيضاوي 10">
                <a:extLst>
                  <a:ext uri="{FF2B5EF4-FFF2-40B4-BE49-F238E27FC236}">
                    <a16:creationId xmlns:a16="http://schemas.microsoft.com/office/drawing/2014/main" id="{1E7A2307-89F9-3FC2-0CFF-159527C025EA}"/>
                  </a:ext>
                </a:extLst>
              </p:cNvPr>
              <p:cNvSpPr/>
              <p:nvPr/>
            </p:nvSpPr>
            <p:spPr>
              <a:xfrm>
                <a:off x="7894320" y="3749040"/>
                <a:ext cx="2868677" cy="227076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2" name="مربع نص 11">
                <a:extLst>
                  <a:ext uri="{FF2B5EF4-FFF2-40B4-BE49-F238E27FC236}">
                    <a16:creationId xmlns:a16="http://schemas.microsoft.com/office/drawing/2014/main" id="{A32A04ED-E0FB-4149-6F5F-C948B8D79A2C}"/>
                  </a:ext>
                </a:extLst>
              </p:cNvPr>
              <p:cNvSpPr txBox="1"/>
              <p:nvPr/>
            </p:nvSpPr>
            <p:spPr>
              <a:xfrm>
                <a:off x="7665720" y="4572000"/>
                <a:ext cx="948437" cy="369332"/>
              </a:xfrm>
              <a:prstGeom prst="rect">
                <a:avLst/>
              </a:prstGeom>
              <a:noFill/>
            </p:spPr>
            <p:txBody>
              <a:bodyPr wrap="square" rtlCol="1">
                <a:spAutoFit/>
              </a:bodyPr>
              <a:lstStyle/>
              <a:p>
                <a:r>
                  <a:rPr lang="ar-SA" dirty="0"/>
                  <a:t>التشابه</a:t>
                </a:r>
              </a:p>
            </p:txBody>
          </p:sp>
          <p:sp>
            <p:nvSpPr>
              <p:cNvPr id="14" name="مربع نص 13">
                <a:extLst>
                  <a:ext uri="{FF2B5EF4-FFF2-40B4-BE49-F238E27FC236}">
                    <a16:creationId xmlns:a16="http://schemas.microsoft.com/office/drawing/2014/main" id="{740945F2-0345-E638-72A0-836A98BF133D}"/>
                  </a:ext>
                </a:extLst>
              </p:cNvPr>
              <p:cNvSpPr txBox="1"/>
              <p:nvPr/>
            </p:nvSpPr>
            <p:spPr>
              <a:xfrm>
                <a:off x="10290556" y="3917154"/>
                <a:ext cx="1679957" cy="369332"/>
              </a:xfrm>
              <a:prstGeom prst="rect">
                <a:avLst/>
              </a:prstGeom>
              <a:noFill/>
            </p:spPr>
            <p:txBody>
              <a:bodyPr wrap="square" rtlCol="1">
                <a:spAutoFit/>
              </a:bodyPr>
              <a:lstStyle/>
              <a:p>
                <a:pPr algn="ctr"/>
                <a:r>
                  <a:rPr lang="ar-SA" b="1" dirty="0"/>
                  <a:t>التشفير المتماثل</a:t>
                </a:r>
              </a:p>
            </p:txBody>
          </p:sp>
          <p:sp>
            <p:nvSpPr>
              <p:cNvPr id="16" name="مربع نص 15">
                <a:extLst>
                  <a:ext uri="{FF2B5EF4-FFF2-40B4-BE49-F238E27FC236}">
                    <a16:creationId xmlns:a16="http://schemas.microsoft.com/office/drawing/2014/main" id="{0F19C0E0-D5C7-02C0-BEFC-BB40D5952298}"/>
                  </a:ext>
                </a:extLst>
              </p:cNvPr>
              <p:cNvSpPr txBox="1"/>
              <p:nvPr/>
            </p:nvSpPr>
            <p:spPr>
              <a:xfrm>
                <a:off x="4399027" y="3917154"/>
                <a:ext cx="1801876" cy="369332"/>
              </a:xfrm>
              <a:prstGeom prst="rect">
                <a:avLst/>
              </a:prstGeom>
              <a:noFill/>
            </p:spPr>
            <p:txBody>
              <a:bodyPr wrap="square" rtlCol="1">
                <a:spAutoFit/>
              </a:bodyPr>
              <a:lstStyle/>
              <a:p>
                <a:pPr algn="ctr"/>
                <a:r>
                  <a:rPr lang="ar-SA" b="1" dirty="0"/>
                  <a:t>التشفير الغير متماثل</a:t>
                </a:r>
              </a:p>
            </p:txBody>
          </p:sp>
        </p:grpSp>
      </p:grpSp>
    </p:spTree>
    <p:custDataLst>
      <p:tags r:id="rId1"/>
    </p:custDataLst>
    <p:extLst>
      <p:ext uri="{BB962C8B-B14F-4D97-AF65-F5344CB8AC3E}">
        <p14:creationId xmlns:p14="http://schemas.microsoft.com/office/powerpoint/2010/main" val="922928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3" presetClass="entr" presetSubtype="16" fill="hold" grpId="1" nodeType="after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p:cTn id="13"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5" dur="500"/>
                                        <p:tgtEl>
                                          <p:spTgt spid="5">
                                            <p:txEl>
                                              <p:pRg st="0" end="0"/>
                                            </p:txEl>
                                          </p:spTgt>
                                        </p:tgtEl>
                                      </p:cBhvr>
                                    </p:animEffect>
                                  </p:childTnLst>
                                </p:cTn>
                              </p:par>
                              <p:par>
                                <p:cTn id="16" presetID="53" presetClass="entr" presetSubtype="16" fill="hold" grpId="1" nodeType="with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 calcmode="lin" valueType="num">
                                      <p:cBhvr>
                                        <p:cTn id="18"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9"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20" dur="500"/>
                                        <p:tgtEl>
                                          <p:spTgt spid="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p:cTn id="25" dur="500" fill="hold"/>
                                        <p:tgtEl>
                                          <p:spTgt spid="18"/>
                                        </p:tgtEl>
                                        <p:attrNameLst>
                                          <p:attrName>ppt_w</p:attrName>
                                        </p:attrNameLst>
                                      </p:cBhvr>
                                      <p:tavLst>
                                        <p:tav tm="0">
                                          <p:val>
                                            <p:fltVal val="0"/>
                                          </p:val>
                                        </p:tav>
                                        <p:tav tm="100000">
                                          <p:val>
                                            <p:strVal val="#ppt_w"/>
                                          </p:val>
                                        </p:tav>
                                      </p:tavLst>
                                    </p:anim>
                                    <p:anim calcmode="lin" valueType="num">
                                      <p:cBhvr>
                                        <p:cTn id="26" dur="500" fill="hold"/>
                                        <p:tgtEl>
                                          <p:spTgt spid="1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1" build="allAtOnce"/>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playback (3)">
            <a:hlinkClick r:id="" action="ppaction://media"/>
            <a:extLst>
              <a:ext uri="{FF2B5EF4-FFF2-40B4-BE49-F238E27FC236}">
                <a16:creationId xmlns:a16="http://schemas.microsoft.com/office/drawing/2014/main" id="{5B9DAFCB-98EF-D1DE-EBB3-0C734AAA1E4C}"/>
              </a:ext>
            </a:extLst>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53339" y="0"/>
            <a:ext cx="12115802" cy="6858000"/>
          </a:xfrm>
          <a:prstGeom prst="rect">
            <a:avLst/>
          </a:prstGeom>
        </p:spPr>
      </p:pic>
    </p:spTree>
    <p:custDataLst>
      <p:tags r:id="rId1"/>
    </p:custDataLst>
    <p:extLst>
      <p:ext uri="{BB962C8B-B14F-4D97-AF65-F5344CB8AC3E}">
        <p14:creationId xmlns:p14="http://schemas.microsoft.com/office/powerpoint/2010/main" val="4090874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0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8" name="Picture 6" descr="32,492 Fraud Stock Vector Illustration and Royalty Free Fraud Clipart">
            <a:extLst>
              <a:ext uri="{FF2B5EF4-FFF2-40B4-BE49-F238E27FC236}">
                <a16:creationId xmlns:a16="http://schemas.microsoft.com/office/drawing/2014/main" id="{5AC47D20-D7BB-F2FA-11FE-8E7FF2D4BD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0669" y="2834640"/>
            <a:ext cx="5747612" cy="4163826"/>
          </a:xfrm>
          <a:prstGeom prst="rect">
            <a:avLst/>
          </a:prstGeom>
          <a:noFill/>
          <a:extLst>
            <a:ext uri="{909E8E84-426E-40DD-AFC4-6F175D3DCCD1}">
              <a14:hiddenFill xmlns:a14="http://schemas.microsoft.com/office/drawing/2010/main">
                <a:solidFill>
                  <a:srgbClr val="FFFFFF"/>
                </a:solidFill>
              </a14:hiddenFill>
            </a:ext>
          </a:extLst>
        </p:spPr>
      </p:pic>
      <p:sp>
        <p:nvSpPr>
          <p:cNvPr id="4" name="مستطيل: زوايا مستديرة 3">
            <a:extLst>
              <a:ext uri="{FF2B5EF4-FFF2-40B4-BE49-F238E27FC236}">
                <a16:creationId xmlns:a16="http://schemas.microsoft.com/office/drawing/2014/main" id="{9BB98E8F-4168-7825-F923-4FC45E6843E9}"/>
              </a:ext>
            </a:extLst>
          </p:cNvPr>
          <p:cNvSpPr/>
          <p:nvPr/>
        </p:nvSpPr>
        <p:spPr>
          <a:xfrm>
            <a:off x="1733227" y="522541"/>
            <a:ext cx="8725545" cy="913308"/>
          </a:xfrm>
          <a:prstGeom prst="roundRect">
            <a:avLst/>
          </a:prstGeom>
          <a:solidFill>
            <a:srgbClr val="F9A82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b="1" dirty="0">
                <a:solidFill>
                  <a:schemeClr val="bg1"/>
                </a:solidFill>
              </a:rPr>
              <a:t>أنواع التشفير</a:t>
            </a:r>
          </a:p>
        </p:txBody>
      </p:sp>
      <p:grpSp>
        <p:nvGrpSpPr>
          <p:cNvPr id="5" name="مجموعة 4">
            <a:extLst>
              <a:ext uri="{FF2B5EF4-FFF2-40B4-BE49-F238E27FC236}">
                <a16:creationId xmlns:a16="http://schemas.microsoft.com/office/drawing/2014/main" id="{4BD13D39-2DCA-5DA6-C193-E70C3C6B7D18}"/>
              </a:ext>
            </a:extLst>
          </p:cNvPr>
          <p:cNvGrpSpPr/>
          <p:nvPr/>
        </p:nvGrpSpPr>
        <p:grpSpPr>
          <a:xfrm>
            <a:off x="8602648" y="1928146"/>
            <a:ext cx="2602228" cy="3046880"/>
            <a:chOff x="8318860" y="1623202"/>
            <a:chExt cx="2602228" cy="3046880"/>
          </a:xfrm>
        </p:grpSpPr>
        <p:sp>
          <p:nvSpPr>
            <p:cNvPr id="6" name="مستطيل: زوايا مستديرة 5">
              <a:extLst>
                <a:ext uri="{FF2B5EF4-FFF2-40B4-BE49-F238E27FC236}">
                  <a16:creationId xmlns:a16="http://schemas.microsoft.com/office/drawing/2014/main" id="{388B9CC6-7281-6FE1-A6CB-D0BDD650579C}"/>
                </a:ext>
              </a:extLst>
            </p:cNvPr>
            <p:cNvSpPr/>
            <p:nvPr/>
          </p:nvSpPr>
          <p:spPr>
            <a:xfrm>
              <a:off x="8318860" y="2070729"/>
              <a:ext cx="2602008" cy="2442268"/>
            </a:xfrm>
            <a:prstGeom prst="roundRect">
              <a:avLst/>
            </a:prstGeom>
            <a:solidFill>
              <a:srgbClr val="225C7A"/>
            </a:solidFill>
            <a:ln>
              <a:solidFill>
                <a:srgbClr val="DCECEA"/>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solidFill>
                  <a:schemeClr val="bg1"/>
                </a:solidFill>
              </a:endParaRPr>
            </a:p>
          </p:txBody>
        </p:sp>
        <p:sp>
          <p:nvSpPr>
            <p:cNvPr id="7" name="عنوان 1">
              <a:extLst>
                <a:ext uri="{FF2B5EF4-FFF2-40B4-BE49-F238E27FC236}">
                  <a16:creationId xmlns:a16="http://schemas.microsoft.com/office/drawing/2014/main" id="{A6139444-04F9-5125-9A1B-5524F1D9737D}"/>
                </a:ext>
              </a:extLst>
            </p:cNvPr>
            <p:cNvSpPr txBox="1">
              <a:spLocks/>
            </p:cNvSpPr>
            <p:nvPr/>
          </p:nvSpPr>
          <p:spPr>
            <a:xfrm>
              <a:off x="8319080" y="1924267"/>
              <a:ext cx="2602008" cy="2745815"/>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ar-SA" sz="3600" dirty="0">
                  <a:solidFill>
                    <a:schemeClr val="bg1"/>
                  </a:solidFill>
                </a:rPr>
                <a:t>التشفير</a:t>
              </a:r>
            </a:p>
            <a:p>
              <a:pPr algn="ctr">
                <a:lnSpc>
                  <a:spcPct val="150000"/>
                </a:lnSpc>
              </a:pPr>
              <a:r>
                <a:rPr lang="ar-SA" sz="3600" dirty="0">
                  <a:solidFill>
                    <a:schemeClr val="bg1"/>
                  </a:solidFill>
                </a:rPr>
                <a:t>المتماثل</a:t>
              </a:r>
            </a:p>
          </p:txBody>
        </p:sp>
        <p:sp>
          <p:nvSpPr>
            <p:cNvPr id="8" name="شكل بيضاوي 7">
              <a:extLst>
                <a:ext uri="{FF2B5EF4-FFF2-40B4-BE49-F238E27FC236}">
                  <a16:creationId xmlns:a16="http://schemas.microsoft.com/office/drawing/2014/main" id="{90B365FD-CEA2-664C-5F23-1F068A48F10B}"/>
                </a:ext>
              </a:extLst>
            </p:cNvPr>
            <p:cNvSpPr/>
            <p:nvPr/>
          </p:nvSpPr>
          <p:spPr>
            <a:xfrm>
              <a:off x="9147687" y="1623202"/>
              <a:ext cx="928688" cy="928688"/>
            </a:xfrm>
            <a:prstGeom prst="ellipse">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1" anchor="ctr"/>
            <a:lstStyle/>
            <a:p>
              <a:pPr algn="ctr"/>
              <a:r>
                <a:rPr lang="ar-SA" sz="4800" dirty="0">
                  <a:solidFill>
                    <a:srgbClr val="0489B8"/>
                  </a:solidFill>
                </a:rPr>
                <a:t>1</a:t>
              </a:r>
            </a:p>
          </p:txBody>
        </p:sp>
      </p:grpSp>
      <p:grpSp>
        <p:nvGrpSpPr>
          <p:cNvPr id="9" name="مجموعة 8">
            <a:extLst>
              <a:ext uri="{FF2B5EF4-FFF2-40B4-BE49-F238E27FC236}">
                <a16:creationId xmlns:a16="http://schemas.microsoft.com/office/drawing/2014/main" id="{D379D970-94E9-027F-7551-A154584051A5}"/>
              </a:ext>
            </a:extLst>
          </p:cNvPr>
          <p:cNvGrpSpPr/>
          <p:nvPr/>
        </p:nvGrpSpPr>
        <p:grpSpPr>
          <a:xfrm>
            <a:off x="957294" y="1921148"/>
            <a:ext cx="2616076" cy="3053878"/>
            <a:chOff x="1256844" y="1616204"/>
            <a:chExt cx="2616076" cy="3053878"/>
          </a:xfrm>
        </p:grpSpPr>
        <p:sp>
          <p:nvSpPr>
            <p:cNvPr id="10" name="مستطيل: زوايا مستديرة 9">
              <a:extLst>
                <a:ext uri="{FF2B5EF4-FFF2-40B4-BE49-F238E27FC236}">
                  <a16:creationId xmlns:a16="http://schemas.microsoft.com/office/drawing/2014/main" id="{E6D5769E-7C35-38D2-9E1F-1417361C1AFF}"/>
                </a:ext>
              </a:extLst>
            </p:cNvPr>
            <p:cNvSpPr/>
            <p:nvPr/>
          </p:nvSpPr>
          <p:spPr>
            <a:xfrm>
              <a:off x="1270912" y="2070729"/>
              <a:ext cx="2602008" cy="2442268"/>
            </a:xfrm>
            <a:prstGeom prst="roundRect">
              <a:avLst/>
            </a:prstGeom>
            <a:solidFill>
              <a:srgbClr val="225C7A"/>
            </a:solidFill>
            <a:ln>
              <a:solidFill>
                <a:srgbClr val="DCECEA"/>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solidFill>
                  <a:schemeClr val="tx1"/>
                </a:solidFill>
              </a:endParaRPr>
            </a:p>
          </p:txBody>
        </p:sp>
        <p:sp>
          <p:nvSpPr>
            <p:cNvPr id="11" name="عنوان 1">
              <a:extLst>
                <a:ext uri="{FF2B5EF4-FFF2-40B4-BE49-F238E27FC236}">
                  <a16:creationId xmlns:a16="http://schemas.microsoft.com/office/drawing/2014/main" id="{351B871A-FC99-4CB6-86EC-C80F303BB25D}"/>
                </a:ext>
              </a:extLst>
            </p:cNvPr>
            <p:cNvSpPr txBox="1">
              <a:spLocks/>
            </p:cNvSpPr>
            <p:nvPr/>
          </p:nvSpPr>
          <p:spPr>
            <a:xfrm>
              <a:off x="1256844" y="1924267"/>
              <a:ext cx="2602008" cy="2745815"/>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ar-SA" sz="3600" dirty="0">
                  <a:solidFill>
                    <a:schemeClr val="bg1"/>
                  </a:solidFill>
                </a:rPr>
                <a:t>التشفير</a:t>
              </a:r>
            </a:p>
            <a:p>
              <a:pPr algn="ctr">
                <a:lnSpc>
                  <a:spcPct val="150000"/>
                </a:lnSpc>
              </a:pPr>
              <a:r>
                <a:rPr lang="ar-SA" sz="3600" dirty="0">
                  <a:solidFill>
                    <a:schemeClr val="bg1"/>
                  </a:solidFill>
                </a:rPr>
                <a:t>غير المتماثل</a:t>
              </a:r>
            </a:p>
          </p:txBody>
        </p:sp>
        <p:sp>
          <p:nvSpPr>
            <p:cNvPr id="12" name="شكل بيضاوي 11">
              <a:extLst>
                <a:ext uri="{FF2B5EF4-FFF2-40B4-BE49-F238E27FC236}">
                  <a16:creationId xmlns:a16="http://schemas.microsoft.com/office/drawing/2014/main" id="{C7531C1E-6B95-6CC8-887A-0EF79BBA89C6}"/>
                </a:ext>
              </a:extLst>
            </p:cNvPr>
            <p:cNvSpPr/>
            <p:nvPr/>
          </p:nvSpPr>
          <p:spPr>
            <a:xfrm>
              <a:off x="2122661" y="1616204"/>
              <a:ext cx="928688" cy="928688"/>
            </a:xfrm>
            <a:prstGeom prst="ellipse">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1" anchor="ctr"/>
            <a:lstStyle/>
            <a:p>
              <a:pPr algn="ctr"/>
              <a:r>
                <a:rPr lang="ar-SA" sz="4800" dirty="0">
                  <a:solidFill>
                    <a:srgbClr val="0489B8"/>
                  </a:solidFill>
                </a:rPr>
                <a:t>2</a:t>
              </a:r>
            </a:p>
          </p:txBody>
        </p:sp>
      </p:grpSp>
    </p:spTree>
    <p:custDataLst>
      <p:tags r:id="rId1"/>
    </p:custDataLst>
    <p:extLst>
      <p:ext uri="{BB962C8B-B14F-4D97-AF65-F5344CB8AC3E}">
        <p14:creationId xmlns:p14="http://schemas.microsoft.com/office/powerpoint/2010/main" val="4206033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ستطيل: زوايا مستديرة 4">
            <a:extLst>
              <a:ext uri="{FF2B5EF4-FFF2-40B4-BE49-F238E27FC236}">
                <a16:creationId xmlns:a16="http://schemas.microsoft.com/office/drawing/2014/main" id="{C3D92933-E685-00A2-4D38-438537754128}"/>
              </a:ext>
            </a:extLst>
          </p:cNvPr>
          <p:cNvSpPr/>
          <p:nvPr/>
        </p:nvSpPr>
        <p:spPr>
          <a:xfrm>
            <a:off x="1733227" y="492561"/>
            <a:ext cx="8725545" cy="913308"/>
          </a:xfrm>
          <a:prstGeom prst="roundRect">
            <a:avLst/>
          </a:prstGeom>
          <a:solidFill>
            <a:srgbClr val="F9A82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b="1" dirty="0">
                <a:solidFill>
                  <a:schemeClr val="bg1"/>
                </a:solidFill>
              </a:rPr>
              <a:t>1- التشفير المتماثل</a:t>
            </a:r>
          </a:p>
        </p:txBody>
      </p:sp>
      <p:sp>
        <p:nvSpPr>
          <p:cNvPr id="9" name="مربع نص 8">
            <a:extLst>
              <a:ext uri="{FF2B5EF4-FFF2-40B4-BE49-F238E27FC236}">
                <a16:creationId xmlns:a16="http://schemas.microsoft.com/office/drawing/2014/main" id="{D5275872-C94C-0F53-F64A-D9D09E39A600}"/>
              </a:ext>
            </a:extLst>
          </p:cNvPr>
          <p:cNvSpPr txBox="1"/>
          <p:nvPr/>
        </p:nvSpPr>
        <p:spPr>
          <a:xfrm>
            <a:off x="15240" y="1541223"/>
            <a:ext cx="12192000" cy="3412729"/>
          </a:xfrm>
          <a:prstGeom prst="rect">
            <a:avLst/>
          </a:prstGeom>
          <a:noFill/>
        </p:spPr>
        <p:txBody>
          <a:bodyPr wrap="square">
            <a:spAutoFit/>
          </a:bodyPr>
          <a:lstStyle/>
          <a:p>
            <a:pPr algn="ctr">
              <a:lnSpc>
                <a:spcPct val="150000"/>
              </a:lnSpc>
            </a:pPr>
            <a:r>
              <a:rPr lang="ar-SA" sz="3200" dirty="0">
                <a:latin typeface="Calibri" panose="020F0502020204030204" pitchFamily="34" charset="0"/>
                <a:cs typeface="+mj-cs"/>
              </a:rPr>
              <a:t>يُستخدم فيه نفس المفتاح للتشفير وفك تشفير الملف أو الرسالة. </a:t>
            </a:r>
          </a:p>
          <a:p>
            <a:pPr algn="ctr">
              <a:lnSpc>
                <a:spcPct val="150000"/>
              </a:lnSpc>
            </a:pPr>
            <a:r>
              <a:rPr lang="ar-SA" sz="3200" dirty="0">
                <a:latin typeface="Calibri" panose="020F0502020204030204" pitchFamily="34" charset="0"/>
                <a:cs typeface="+mj-cs"/>
              </a:rPr>
              <a:t>يتم تطبيق مفتاح سري </a:t>
            </a:r>
            <a:r>
              <a:rPr lang="ar-SA" sz="3200" dirty="0">
                <a:solidFill>
                  <a:srgbClr val="F9A826"/>
                </a:solidFill>
                <a:latin typeface="Calibri" panose="020F0502020204030204" pitchFamily="34" charset="0"/>
                <a:cs typeface="+mj-cs"/>
              </a:rPr>
              <a:t>عبارة عن رقم أو كلمة أو سلسلة من الأحرف العشوائية </a:t>
            </a:r>
            <a:r>
              <a:rPr lang="ar-SA" sz="3200" dirty="0">
                <a:latin typeface="Calibri" panose="020F0502020204030204" pitchFamily="34" charset="0"/>
                <a:cs typeface="+mj-cs"/>
              </a:rPr>
              <a:t>على نص</a:t>
            </a:r>
          </a:p>
          <a:p>
            <a:pPr algn="ctr">
              <a:lnSpc>
                <a:spcPct val="150000"/>
              </a:lnSpc>
            </a:pPr>
            <a:r>
              <a:rPr lang="ar-SA" sz="3200" dirty="0">
                <a:latin typeface="Calibri" panose="020F0502020204030204" pitchFamily="34" charset="0"/>
                <a:cs typeface="+mj-cs"/>
              </a:rPr>
              <a:t> الرسالة، ولابد أن يعرف </a:t>
            </a:r>
            <a:r>
              <a:rPr lang="ar-SA" sz="3200" dirty="0">
                <a:solidFill>
                  <a:schemeClr val="accent5">
                    <a:lumMod val="75000"/>
                  </a:schemeClr>
                </a:solidFill>
                <a:latin typeface="Calibri" panose="020F0502020204030204" pitchFamily="34" charset="0"/>
                <a:cs typeface="+mj-cs"/>
              </a:rPr>
              <a:t>المرسل والمستلم المفتاح السري </a:t>
            </a:r>
            <a:r>
              <a:rPr lang="ar-SA" sz="3200" dirty="0">
                <a:latin typeface="Calibri" panose="020F0502020204030204" pitchFamily="34" charset="0"/>
                <a:cs typeface="+mj-cs"/>
              </a:rPr>
              <a:t>ليتم تشفير وفك تشفير الملفات</a:t>
            </a:r>
            <a:br>
              <a:rPr lang="ar-SA" sz="3200" dirty="0">
                <a:latin typeface="Calibri" panose="020F0502020204030204" pitchFamily="34" charset="0"/>
                <a:cs typeface="+mj-cs"/>
              </a:rPr>
            </a:br>
            <a:endParaRPr lang="ar-SA" sz="3200" dirty="0">
              <a:latin typeface="Calibri" panose="020F0502020204030204" pitchFamily="34" charset="0"/>
              <a:cs typeface="+mj-cs"/>
            </a:endParaRPr>
          </a:p>
          <a:p>
            <a:pPr algn="ctr">
              <a:lnSpc>
                <a:spcPct val="150000"/>
              </a:lnSpc>
            </a:pPr>
            <a:endParaRPr lang="ar-SA" sz="1800" dirty="0">
              <a:latin typeface="Calibri" panose="020F0502020204030204" pitchFamily="34" charset="0"/>
              <a:cs typeface="+mj-cs"/>
            </a:endParaRPr>
          </a:p>
        </p:txBody>
      </p:sp>
      <p:grpSp>
        <p:nvGrpSpPr>
          <p:cNvPr id="2" name="مجموعة 1">
            <a:extLst>
              <a:ext uri="{FF2B5EF4-FFF2-40B4-BE49-F238E27FC236}">
                <a16:creationId xmlns:a16="http://schemas.microsoft.com/office/drawing/2014/main" id="{30085273-2F94-B856-AA13-99C8519CDEB8}"/>
              </a:ext>
            </a:extLst>
          </p:cNvPr>
          <p:cNvGrpSpPr/>
          <p:nvPr/>
        </p:nvGrpSpPr>
        <p:grpSpPr>
          <a:xfrm>
            <a:off x="7440347" y="5229705"/>
            <a:ext cx="2063253" cy="2009295"/>
            <a:chOff x="6462092" y="3452652"/>
            <a:chExt cx="2266751" cy="1860332"/>
          </a:xfrm>
        </p:grpSpPr>
        <p:pic>
          <p:nvPicPr>
            <p:cNvPr id="3" name="صورة 2">
              <a:extLst>
                <a:ext uri="{FF2B5EF4-FFF2-40B4-BE49-F238E27FC236}">
                  <a16:creationId xmlns:a16="http://schemas.microsoft.com/office/drawing/2014/main" id="{35BA18D0-B49F-C7AA-7E96-76A1637FF12E}"/>
                </a:ext>
              </a:extLst>
            </p:cNvPr>
            <p:cNvPicPr>
              <a:picLocks noChangeAspect="1"/>
            </p:cNvPicPr>
            <p:nvPr/>
          </p:nvPicPr>
          <p:blipFill rotWithShape="1">
            <a:blip r:embed="rId3">
              <a:extLst>
                <a:ext uri="{28A0092B-C50C-407E-A947-70E740481C1C}">
                  <a14:useLocalDpi xmlns:a14="http://schemas.microsoft.com/office/drawing/2010/main" val="0"/>
                </a:ext>
              </a:extLst>
            </a:blip>
            <a:srcRect l="42797" t="50000"/>
            <a:stretch/>
          </p:blipFill>
          <p:spPr>
            <a:xfrm flipH="1">
              <a:off x="6462092" y="3469469"/>
              <a:ext cx="2109094" cy="1843515"/>
            </a:xfrm>
            <a:prstGeom prst="rect">
              <a:avLst/>
            </a:prstGeom>
          </p:spPr>
        </p:pic>
        <p:sp>
          <p:nvSpPr>
            <p:cNvPr id="4" name="مستطيل 3">
              <a:extLst>
                <a:ext uri="{FF2B5EF4-FFF2-40B4-BE49-F238E27FC236}">
                  <a16:creationId xmlns:a16="http://schemas.microsoft.com/office/drawing/2014/main" id="{A2A5482B-749B-B9EF-1AB9-D20EBAFB4647}"/>
                </a:ext>
              </a:extLst>
            </p:cNvPr>
            <p:cNvSpPr/>
            <p:nvPr/>
          </p:nvSpPr>
          <p:spPr>
            <a:xfrm>
              <a:off x="8161322" y="3452652"/>
              <a:ext cx="567521" cy="4729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400"/>
            </a:p>
          </p:txBody>
        </p:sp>
      </p:grpSp>
      <p:grpSp>
        <p:nvGrpSpPr>
          <p:cNvPr id="7" name="مجموعة 6">
            <a:extLst>
              <a:ext uri="{FF2B5EF4-FFF2-40B4-BE49-F238E27FC236}">
                <a16:creationId xmlns:a16="http://schemas.microsoft.com/office/drawing/2014/main" id="{433DEA6B-F578-789A-0EF9-AEDC684891D4}"/>
              </a:ext>
            </a:extLst>
          </p:cNvPr>
          <p:cNvGrpSpPr/>
          <p:nvPr/>
        </p:nvGrpSpPr>
        <p:grpSpPr>
          <a:xfrm>
            <a:off x="2994988" y="5228761"/>
            <a:ext cx="2063253" cy="2009295"/>
            <a:chOff x="6462092" y="3452652"/>
            <a:chExt cx="2266751" cy="1860332"/>
          </a:xfrm>
        </p:grpSpPr>
        <p:pic>
          <p:nvPicPr>
            <p:cNvPr id="8" name="صورة 7">
              <a:extLst>
                <a:ext uri="{FF2B5EF4-FFF2-40B4-BE49-F238E27FC236}">
                  <a16:creationId xmlns:a16="http://schemas.microsoft.com/office/drawing/2014/main" id="{3CB180CB-C538-75BE-2E81-A86B06C76D2B}"/>
                </a:ext>
              </a:extLst>
            </p:cNvPr>
            <p:cNvPicPr>
              <a:picLocks noChangeAspect="1"/>
            </p:cNvPicPr>
            <p:nvPr/>
          </p:nvPicPr>
          <p:blipFill rotWithShape="1">
            <a:blip r:embed="rId3">
              <a:extLst>
                <a:ext uri="{28A0092B-C50C-407E-A947-70E740481C1C}">
                  <a14:useLocalDpi xmlns:a14="http://schemas.microsoft.com/office/drawing/2010/main" val="0"/>
                </a:ext>
              </a:extLst>
            </a:blip>
            <a:srcRect l="42797" t="50000"/>
            <a:stretch/>
          </p:blipFill>
          <p:spPr>
            <a:xfrm flipH="1">
              <a:off x="6462092" y="3469469"/>
              <a:ext cx="2109094" cy="1843515"/>
            </a:xfrm>
            <a:prstGeom prst="rect">
              <a:avLst/>
            </a:prstGeom>
          </p:spPr>
        </p:pic>
        <p:sp>
          <p:nvSpPr>
            <p:cNvPr id="10" name="مستطيل 9">
              <a:extLst>
                <a:ext uri="{FF2B5EF4-FFF2-40B4-BE49-F238E27FC236}">
                  <a16:creationId xmlns:a16="http://schemas.microsoft.com/office/drawing/2014/main" id="{8D381C73-91B1-90E6-7A0D-FC9FA524DF8F}"/>
                </a:ext>
              </a:extLst>
            </p:cNvPr>
            <p:cNvSpPr/>
            <p:nvPr/>
          </p:nvSpPr>
          <p:spPr>
            <a:xfrm>
              <a:off x="8161322" y="3452652"/>
              <a:ext cx="567521" cy="4729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400"/>
            </a:p>
          </p:txBody>
        </p:sp>
      </p:grpSp>
      <p:pic>
        <p:nvPicPr>
          <p:cNvPr id="11" name="Picture 10" descr="قفل خلفية PNG صورة">
            <a:extLst>
              <a:ext uri="{FF2B5EF4-FFF2-40B4-BE49-F238E27FC236}">
                <a16:creationId xmlns:a16="http://schemas.microsoft.com/office/drawing/2014/main" id="{62AA129D-227C-D205-B3B4-6A9AF94041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3953" y="4515075"/>
            <a:ext cx="888322" cy="888322"/>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مجموعة 11">
            <a:extLst>
              <a:ext uri="{FF2B5EF4-FFF2-40B4-BE49-F238E27FC236}">
                <a16:creationId xmlns:a16="http://schemas.microsoft.com/office/drawing/2014/main" id="{CE7612CA-6234-5865-38AF-8CD49F3B34BE}"/>
              </a:ext>
            </a:extLst>
          </p:cNvPr>
          <p:cNvGrpSpPr/>
          <p:nvPr/>
        </p:nvGrpSpPr>
        <p:grpSpPr>
          <a:xfrm>
            <a:off x="3607672" y="4494021"/>
            <a:ext cx="786183" cy="888322"/>
            <a:chOff x="2893758" y="1772216"/>
            <a:chExt cx="1624788" cy="1624788"/>
          </a:xfrm>
        </p:grpSpPr>
        <p:pic>
          <p:nvPicPr>
            <p:cNvPr id="13" name="Picture 10" descr="قفل خلفية PNG صورة">
              <a:extLst>
                <a:ext uri="{FF2B5EF4-FFF2-40B4-BE49-F238E27FC236}">
                  <a16:creationId xmlns:a16="http://schemas.microsoft.com/office/drawing/2014/main" id="{05C1B054-699C-82AB-CFAE-D9BCF622CE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3758" y="1772216"/>
              <a:ext cx="1624788" cy="1624788"/>
            </a:xfrm>
            <a:prstGeom prst="rect">
              <a:avLst/>
            </a:prstGeom>
            <a:noFill/>
            <a:extLst>
              <a:ext uri="{909E8E84-426E-40DD-AFC4-6F175D3DCCD1}">
                <a14:hiddenFill xmlns:a14="http://schemas.microsoft.com/office/drawing/2010/main">
                  <a:solidFill>
                    <a:srgbClr val="FFFFFF"/>
                  </a:solidFill>
                </a14:hiddenFill>
              </a:ext>
            </a:extLst>
          </p:spPr>
        </p:pic>
        <p:sp>
          <p:nvSpPr>
            <p:cNvPr id="14" name="مستطيل 13">
              <a:extLst>
                <a:ext uri="{FF2B5EF4-FFF2-40B4-BE49-F238E27FC236}">
                  <a16:creationId xmlns:a16="http://schemas.microsoft.com/office/drawing/2014/main" id="{298D7D96-CB07-C449-1A4C-A6FCBB26B6DF}"/>
                </a:ext>
              </a:extLst>
            </p:cNvPr>
            <p:cNvSpPr/>
            <p:nvPr/>
          </p:nvSpPr>
          <p:spPr>
            <a:xfrm>
              <a:off x="2893758" y="2273854"/>
              <a:ext cx="779608" cy="2013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200"/>
            </a:p>
          </p:txBody>
        </p:sp>
      </p:grpSp>
      <p:grpSp>
        <p:nvGrpSpPr>
          <p:cNvPr id="15" name="مجموعة 14">
            <a:extLst>
              <a:ext uri="{FF2B5EF4-FFF2-40B4-BE49-F238E27FC236}">
                <a16:creationId xmlns:a16="http://schemas.microsoft.com/office/drawing/2014/main" id="{80050322-4716-86A7-248F-2C3B1B197161}"/>
              </a:ext>
            </a:extLst>
          </p:cNvPr>
          <p:cNvGrpSpPr/>
          <p:nvPr/>
        </p:nvGrpSpPr>
        <p:grpSpPr>
          <a:xfrm>
            <a:off x="9160460" y="4221481"/>
            <a:ext cx="3051508" cy="2506766"/>
            <a:chOff x="8617040" y="2904473"/>
            <a:chExt cx="4288616" cy="3117955"/>
          </a:xfrm>
        </p:grpSpPr>
        <p:pic>
          <p:nvPicPr>
            <p:cNvPr id="16" name="Picture 6" descr="لديك رسالة - صفحة">
              <a:extLst>
                <a:ext uri="{FF2B5EF4-FFF2-40B4-BE49-F238E27FC236}">
                  <a16:creationId xmlns:a16="http://schemas.microsoft.com/office/drawing/2014/main" id="{6023DB68-5278-D1F2-986A-036324157D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17040" y="2904473"/>
              <a:ext cx="4288616" cy="3117955"/>
            </a:xfrm>
            <a:prstGeom prst="rect">
              <a:avLst/>
            </a:prstGeom>
            <a:noFill/>
            <a:extLst>
              <a:ext uri="{909E8E84-426E-40DD-AFC4-6F175D3DCCD1}">
                <a14:hiddenFill xmlns:a14="http://schemas.microsoft.com/office/drawing/2010/main">
                  <a:solidFill>
                    <a:srgbClr val="FFFFFF"/>
                  </a:solidFill>
                </a14:hiddenFill>
              </a:ext>
            </a:extLst>
          </p:spPr>
        </p:pic>
        <p:sp>
          <p:nvSpPr>
            <p:cNvPr id="17" name="مربع نص 16">
              <a:extLst>
                <a:ext uri="{FF2B5EF4-FFF2-40B4-BE49-F238E27FC236}">
                  <a16:creationId xmlns:a16="http://schemas.microsoft.com/office/drawing/2014/main" id="{A037673D-D0A3-3212-10F3-9482E500F833}"/>
                </a:ext>
              </a:extLst>
            </p:cNvPr>
            <p:cNvSpPr txBox="1"/>
            <p:nvPr/>
          </p:nvSpPr>
          <p:spPr>
            <a:xfrm rot="918291">
              <a:off x="9786382" y="4160589"/>
              <a:ext cx="1565766" cy="574226"/>
            </a:xfrm>
            <a:prstGeom prst="rect">
              <a:avLst/>
            </a:prstGeom>
            <a:noFill/>
          </p:spPr>
          <p:txBody>
            <a:bodyPr wrap="square" rtlCol="1">
              <a:spAutoFit/>
            </a:bodyPr>
            <a:lstStyle/>
            <a:p>
              <a:pPr algn="ctr"/>
              <a:r>
                <a:rPr lang="ar-SA" sz="1200" dirty="0"/>
                <a:t>السلام عليكم ورحة الله وبركاته</a:t>
              </a:r>
            </a:p>
          </p:txBody>
        </p:sp>
      </p:grpSp>
      <p:grpSp>
        <p:nvGrpSpPr>
          <p:cNvPr id="18" name="مجموعة 17">
            <a:extLst>
              <a:ext uri="{FF2B5EF4-FFF2-40B4-BE49-F238E27FC236}">
                <a16:creationId xmlns:a16="http://schemas.microsoft.com/office/drawing/2014/main" id="{426DE8CE-F504-8961-8ACE-51EE9CBB6E4B}"/>
              </a:ext>
            </a:extLst>
          </p:cNvPr>
          <p:cNvGrpSpPr/>
          <p:nvPr/>
        </p:nvGrpSpPr>
        <p:grpSpPr>
          <a:xfrm>
            <a:off x="4734891" y="4221480"/>
            <a:ext cx="3051508" cy="2506766"/>
            <a:chOff x="4191471" y="2904472"/>
            <a:chExt cx="4288616" cy="3117955"/>
          </a:xfrm>
        </p:grpSpPr>
        <p:pic>
          <p:nvPicPr>
            <p:cNvPr id="19" name="Picture 6" descr="لديك رسالة - صفحة">
              <a:extLst>
                <a:ext uri="{FF2B5EF4-FFF2-40B4-BE49-F238E27FC236}">
                  <a16:creationId xmlns:a16="http://schemas.microsoft.com/office/drawing/2014/main" id="{7693A844-2B6F-BE02-4D77-1D31447FB8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471" y="2904472"/>
              <a:ext cx="4288616" cy="3117955"/>
            </a:xfrm>
            <a:prstGeom prst="rect">
              <a:avLst/>
            </a:prstGeom>
            <a:noFill/>
            <a:extLst>
              <a:ext uri="{909E8E84-426E-40DD-AFC4-6F175D3DCCD1}">
                <a14:hiddenFill xmlns:a14="http://schemas.microsoft.com/office/drawing/2010/main">
                  <a:solidFill>
                    <a:srgbClr val="FFFFFF"/>
                  </a:solidFill>
                </a14:hiddenFill>
              </a:ext>
            </a:extLst>
          </p:spPr>
        </p:pic>
        <p:sp>
          <p:nvSpPr>
            <p:cNvPr id="20" name="مربع نص 19">
              <a:extLst>
                <a:ext uri="{FF2B5EF4-FFF2-40B4-BE49-F238E27FC236}">
                  <a16:creationId xmlns:a16="http://schemas.microsoft.com/office/drawing/2014/main" id="{712774B1-2752-47D2-7205-0FFDEBAB3558}"/>
                </a:ext>
              </a:extLst>
            </p:cNvPr>
            <p:cNvSpPr txBox="1"/>
            <p:nvPr/>
          </p:nvSpPr>
          <p:spPr>
            <a:xfrm rot="709827">
              <a:off x="5419831" y="4155792"/>
              <a:ext cx="1535301" cy="574226"/>
            </a:xfrm>
            <a:prstGeom prst="rect">
              <a:avLst/>
            </a:prstGeom>
            <a:noFill/>
          </p:spPr>
          <p:txBody>
            <a:bodyPr wrap="square" rtlCol="1">
              <a:spAutoFit/>
            </a:bodyPr>
            <a:lstStyle/>
            <a:p>
              <a:pPr algn="ctr"/>
              <a:r>
                <a:rPr lang="ar-SA" sz="1200" dirty="0" err="1"/>
                <a:t>سبغث</a:t>
              </a:r>
              <a:r>
                <a:rPr lang="ar-SA" sz="1200" dirty="0"/>
                <a:t>#*لاهثميثههتبتب %&amp;)</a:t>
              </a:r>
            </a:p>
          </p:txBody>
        </p:sp>
      </p:grpSp>
      <p:grpSp>
        <p:nvGrpSpPr>
          <p:cNvPr id="21" name="مجموعة 20">
            <a:extLst>
              <a:ext uri="{FF2B5EF4-FFF2-40B4-BE49-F238E27FC236}">
                <a16:creationId xmlns:a16="http://schemas.microsoft.com/office/drawing/2014/main" id="{F4CBE916-BD2C-62EC-A203-B3CE37A02682}"/>
              </a:ext>
            </a:extLst>
          </p:cNvPr>
          <p:cNvGrpSpPr/>
          <p:nvPr/>
        </p:nvGrpSpPr>
        <p:grpSpPr>
          <a:xfrm>
            <a:off x="200387" y="4221480"/>
            <a:ext cx="3051508" cy="2506766"/>
            <a:chOff x="-343033" y="2904472"/>
            <a:chExt cx="4288616" cy="3117955"/>
          </a:xfrm>
        </p:grpSpPr>
        <p:pic>
          <p:nvPicPr>
            <p:cNvPr id="22" name="Picture 6" descr="لديك رسالة - صفحة">
              <a:extLst>
                <a:ext uri="{FF2B5EF4-FFF2-40B4-BE49-F238E27FC236}">
                  <a16:creationId xmlns:a16="http://schemas.microsoft.com/office/drawing/2014/main" id="{C78B89D7-C75C-37F9-3928-6684714651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3033" y="2904472"/>
              <a:ext cx="4288616" cy="3117955"/>
            </a:xfrm>
            <a:prstGeom prst="rect">
              <a:avLst/>
            </a:prstGeom>
            <a:noFill/>
            <a:extLst>
              <a:ext uri="{909E8E84-426E-40DD-AFC4-6F175D3DCCD1}">
                <a14:hiddenFill xmlns:a14="http://schemas.microsoft.com/office/drawing/2010/main">
                  <a:solidFill>
                    <a:srgbClr val="FFFFFF"/>
                  </a:solidFill>
                </a14:hiddenFill>
              </a:ext>
            </a:extLst>
          </p:spPr>
        </p:pic>
        <p:sp>
          <p:nvSpPr>
            <p:cNvPr id="23" name="مربع نص 22">
              <a:extLst>
                <a:ext uri="{FF2B5EF4-FFF2-40B4-BE49-F238E27FC236}">
                  <a16:creationId xmlns:a16="http://schemas.microsoft.com/office/drawing/2014/main" id="{075DF27B-81E3-C23C-BD79-74A6F14FB538}"/>
                </a:ext>
              </a:extLst>
            </p:cNvPr>
            <p:cNvSpPr txBox="1"/>
            <p:nvPr/>
          </p:nvSpPr>
          <p:spPr>
            <a:xfrm rot="918291">
              <a:off x="888808" y="4129764"/>
              <a:ext cx="1565766" cy="574226"/>
            </a:xfrm>
            <a:prstGeom prst="rect">
              <a:avLst/>
            </a:prstGeom>
            <a:noFill/>
          </p:spPr>
          <p:txBody>
            <a:bodyPr wrap="square" rtlCol="1">
              <a:spAutoFit/>
            </a:bodyPr>
            <a:lstStyle/>
            <a:p>
              <a:pPr algn="ctr"/>
              <a:r>
                <a:rPr lang="ar-SA" sz="1200" dirty="0"/>
                <a:t>السلام عليكم ورحة الله وبركاته</a:t>
              </a:r>
            </a:p>
          </p:txBody>
        </p:sp>
      </p:grpSp>
      <p:pic>
        <p:nvPicPr>
          <p:cNvPr id="5122" name="Picture 2" descr="مفتاح PNG صورة - PNG All">
            <a:extLst>
              <a:ext uri="{FF2B5EF4-FFF2-40B4-BE49-F238E27FC236}">
                <a16:creationId xmlns:a16="http://schemas.microsoft.com/office/drawing/2014/main" id="{5E23AD3D-FB83-4B4A-0778-8EFA439C10F9}"/>
              </a:ext>
            </a:extLst>
          </p:cNvPr>
          <p:cNvPicPr>
            <a:picLocks noChangeAspect="1" noChangeArrowheads="1"/>
          </p:cNvPicPr>
          <p:nvPr/>
        </p:nvPicPr>
        <p:blipFill>
          <a:blip r:embed="rId6">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rot="1043957">
            <a:off x="5480539" y="3729849"/>
            <a:ext cx="1165558" cy="1165558"/>
          </a:xfrm>
          <a:prstGeom prst="rect">
            <a:avLst/>
          </a:prstGeom>
          <a:noFill/>
          <a:extLst>
            <a:ext uri="{909E8E84-426E-40DD-AFC4-6F175D3DCCD1}">
              <a14:hiddenFill xmlns:a14="http://schemas.microsoft.com/office/drawing/2010/main">
                <a:solidFill>
                  <a:srgbClr val="FFFFFF"/>
                </a:solidFill>
              </a14:hiddenFill>
            </a:ext>
          </a:extLst>
        </p:spPr>
      </p:pic>
      <p:cxnSp>
        <p:nvCxnSpPr>
          <p:cNvPr id="27" name="رابط مستقيم 26">
            <a:extLst>
              <a:ext uri="{FF2B5EF4-FFF2-40B4-BE49-F238E27FC236}">
                <a16:creationId xmlns:a16="http://schemas.microsoft.com/office/drawing/2014/main" id="{3BA07324-DDAE-767E-A620-028D3DD82C82}"/>
              </a:ext>
            </a:extLst>
          </p:cNvPr>
          <p:cNvCxnSpPr>
            <a:cxnSpLocks/>
          </p:cNvCxnSpPr>
          <p:nvPr/>
        </p:nvCxnSpPr>
        <p:spPr>
          <a:xfrm>
            <a:off x="6737060" y="4191058"/>
            <a:ext cx="1473792"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رابط مستقيم 27">
            <a:extLst>
              <a:ext uri="{FF2B5EF4-FFF2-40B4-BE49-F238E27FC236}">
                <a16:creationId xmlns:a16="http://schemas.microsoft.com/office/drawing/2014/main" id="{F7A67FBC-0BB2-E110-3598-88D285A9DD01}"/>
              </a:ext>
            </a:extLst>
          </p:cNvPr>
          <p:cNvCxnSpPr>
            <a:cxnSpLocks/>
          </p:cNvCxnSpPr>
          <p:nvPr/>
        </p:nvCxnSpPr>
        <p:spPr>
          <a:xfrm>
            <a:off x="4145280" y="4191058"/>
            <a:ext cx="1615440"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رابط كسهم مستقيم 30">
            <a:extLst>
              <a:ext uri="{FF2B5EF4-FFF2-40B4-BE49-F238E27FC236}">
                <a16:creationId xmlns:a16="http://schemas.microsoft.com/office/drawing/2014/main" id="{C43C9063-7EAC-4FC0-C625-0CD94EE3A651}"/>
              </a:ext>
            </a:extLst>
          </p:cNvPr>
          <p:cNvCxnSpPr>
            <a:cxnSpLocks/>
          </p:cNvCxnSpPr>
          <p:nvPr/>
        </p:nvCxnSpPr>
        <p:spPr>
          <a:xfrm>
            <a:off x="4141772" y="4206298"/>
            <a:ext cx="3508" cy="333443"/>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7" name="رابط كسهم مستقيم 36">
            <a:extLst>
              <a:ext uri="{FF2B5EF4-FFF2-40B4-BE49-F238E27FC236}">
                <a16:creationId xmlns:a16="http://schemas.microsoft.com/office/drawing/2014/main" id="{10FF7113-E349-4A9A-719C-1FC84AF631CD}"/>
              </a:ext>
            </a:extLst>
          </p:cNvPr>
          <p:cNvCxnSpPr>
            <a:cxnSpLocks/>
          </p:cNvCxnSpPr>
          <p:nvPr/>
        </p:nvCxnSpPr>
        <p:spPr>
          <a:xfrm>
            <a:off x="8209625" y="4195093"/>
            <a:ext cx="3508" cy="333443"/>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260347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Effect transition="in" filter="fade">
                                      <p:cBhvr>
                                        <p:cTn id="13" dur="1000"/>
                                        <p:tgtEl>
                                          <p:spTgt spid="9">
                                            <p:txEl>
                                              <p:pRg st="1" end="1"/>
                                            </p:txEl>
                                          </p:spTgt>
                                        </p:tgtEl>
                                      </p:cBhvr>
                                    </p:animEffect>
                                    <p:anim calcmode="lin" valueType="num">
                                      <p:cBhvr>
                                        <p:cTn id="14"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grpId="0" nodeType="after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Effect transition="in" filter="fade">
                                      <p:cBhvr>
                                        <p:cTn id="19" dur="1000"/>
                                        <p:tgtEl>
                                          <p:spTgt spid="9">
                                            <p:txEl>
                                              <p:pRg st="2" end="2"/>
                                            </p:txEl>
                                          </p:spTgt>
                                        </p:tgtEl>
                                      </p:cBhvr>
                                    </p:animEffect>
                                    <p:anim calcmode="lin" valueType="num">
                                      <p:cBhvr>
                                        <p:cTn id="20"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زوايا مستديرة 3">
            <a:extLst>
              <a:ext uri="{FF2B5EF4-FFF2-40B4-BE49-F238E27FC236}">
                <a16:creationId xmlns:a16="http://schemas.microsoft.com/office/drawing/2014/main" id="{051A9606-5D40-1397-A9F1-1433A35773C7}"/>
              </a:ext>
            </a:extLst>
          </p:cNvPr>
          <p:cNvSpPr/>
          <p:nvPr/>
        </p:nvSpPr>
        <p:spPr>
          <a:xfrm>
            <a:off x="1733227" y="492561"/>
            <a:ext cx="8725545" cy="913308"/>
          </a:xfrm>
          <a:prstGeom prst="roundRect">
            <a:avLst/>
          </a:prstGeom>
          <a:solidFill>
            <a:srgbClr val="F9A82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b="1" dirty="0">
                <a:solidFill>
                  <a:schemeClr val="bg1"/>
                </a:solidFill>
              </a:rPr>
              <a:t>2- التشفير الغير متماثل</a:t>
            </a:r>
          </a:p>
        </p:txBody>
      </p:sp>
      <p:sp>
        <p:nvSpPr>
          <p:cNvPr id="5" name="مربع نص 4">
            <a:extLst>
              <a:ext uri="{FF2B5EF4-FFF2-40B4-BE49-F238E27FC236}">
                <a16:creationId xmlns:a16="http://schemas.microsoft.com/office/drawing/2014/main" id="{9B2B824F-79A0-93F2-FE0B-687B353E9191}"/>
              </a:ext>
            </a:extLst>
          </p:cNvPr>
          <p:cNvSpPr txBox="1"/>
          <p:nvPr/>
        </p:nvSpPr>
        <p:spPr>
          <a:xfrm>
            <a:off x="274320" y="1388823"/>
            <a:ext cx="11841480" cy="4151393"/>
          </a:xfrm>
          <a:prstGeom prst="rect">
            <a:avLst/>
          </a:prstGeom>
          <a:noFill/>
        </p:spPr>
        <p:txBody>
          <a:bodyPr wrap="square">
            <a:spAutoFit/>
          </a:bodyPr>
          <a:lstStyle/>
          <a:p>
            <a:pPr algn="ctr">
              <a:lnSpc>
                <a:spcPct val="150000"/>
              </a:lnSpc>
            </a:pPr>
            <a:r>
              <a:rPr lang="ar-SA" sz="3200" dirty="0">
                <a:latin typeface="Calibri" panose="020F0502020204030204" pitchFamily="34" charset="0"/>
                <a:cs typeface="+mj-cs"/>
              </a:rPr>
              <a:t>يتم فيه تشفير البيانات أولاً ثم فك تشفيرها باستخدام </a:t>
            </a:r>
            <a:r>
              <a:rPr lang="ar-SA" sz="3200" dirty="0">
                <a:solidFill>
                  <a:srgbClr val="F9A826"/>
                </a:solidFill>
                <a:latin typeface="Calibri" panose="020F0502020204030204" pitchFamily="34" charset="0"/>
                <a:cs typeface="+mj-cs"/>
              </a:rPr>
              <a:t>مفتاحين</a:t>
            </a:r>
            <a:r>
              <a:rPr lang="ar-SA" sz="3200" dirty="0">
                <a:latin typeface="Calibri" panose="020F0502020204030204" pitchFamily="34" charset="0"/>
                <a:cs typeface="+mj-cs"/>
              </a:rPr>
              <a:t> منفصلين للتشفير متصلين</a:t>
            </a:r>
          </a:p>
          <a:p>
            <a:pPr algn="ctr">
              <a:lnSpc>
                <a:spcPct val="150000"/>
              </a:lnSpc>
            </a:pPr>
            <a:r>
              <a:rPr lang="ar-SA" sz="3200" dirty="0">
                <a:latin typeface="Calibri" panose="020F0502020204030204" pitchFamily="34" charset="0"/>
                <a:cs typeface="+mj-cs"/>
              </a:rPr>
              <a:t> رياضيًّا وليس مفتاحًا واحدًا.</a:t>
            </a:r>
          </a:p>
          <a:p>
            <a:pPr algn="ctr">
              <a:lnSpc>
                <a:spcPct val="150000"/>
              </a:lnSpc>
            </a:pPr>
            <a:r>
              <a:rPr lang="ar-SA" sz="3200" dirty="0">
                <a:latin typeface="Calibri" panose="020F0502020204030204" pitchFamily="34" charset="0"/>
                <a:cs typeface="+mj-cs"/>
              </a:rPr>
              <a:t> تُعرف هذه المفاتيح باسم </a:t>
            </a:r>
            <a:r>
              <a:rPr lang="ar-SA" sz="3200" dirty="0">
                <a:solidFill>
                  <a:schemeClr val="accent5">
                    <a:lumMod val="75000"/>
                  </a:schemeClr>
                </a:solidFill>
                <a:latin typeface="Calibri" panose="020F0502020204030204" pitchFamily="34" charset="0"/>
                <a:cs typeface="+mj-cs"/>
              </a:rPr>
              <a:t>المفتاح العام والمفتاح الخاص</a:t>
            </a:r>
            <a:r>
              <a:rPr lang="ar-SA" sz="3200" dirty="0">
                <a:latin typeface="Calibri" panose="020F0502020204030204" pitchFamily="34" charset="0"/>
                <a:cs typeface="+mj-cs"/>
              </a:rPr>
              <a:t>.</a:t>
            </a:r>
          </a:p>
          <a:p>
            <a:pPr algn="ctr">
              <a:lnSpc>
                <a:spcPct val="150000"/>
              </a:lnSpc>
            </a:pPr>
            <a:r>
              <a:rPr lang="ar-SA" sz="3200" dirty="0">
                <a:solidFill>
                  <a:srgbClr val="000000"/>
                </a:solidFill>
                <a:latin typeface="Calibri" panose="020F0502020204030204" pitchFamily="34" charset="0"/>
                <a:cs typeface="Calibri" panose="020F0502020204030204" pitchFamily="34" charset="0"/>
              </a:rPr>
              <a:t> </a:t>
            </a:r>
            <a:br>
              <a:rPr lang="ar-SA" sz="3200" dirty="0">
                <a:solidFill>
                  <a:srgbClr val="000000"/>
                </a:solidFill>
                <a:latin typeface="Calibri" panose="020F0502020204030204" pitchFamily="34" charset="0"/>
                <a:cs typeface="Calibri" panose="020F0502020204030204" pitchFamily="34" charset="0"/>
              </a:rPr>
            </a:br>
            <a:endParaRPr lang="ar-SA" sz="3200" dirty="0">
              <a:solidFill>
                <a:srgbClr val="000000"/>
              </a:solidFill>
              <a:latin typeface="Calibri" panose="020F0502020204030204" pitchFamily="34" charset="0"/>
              <a:cs typeface="Calibri" panose="020F0502020204030204" pitchFamily="34" charset="0"/>
            </a:endParaRPr>
          </a:p>
          <a:p>
            <a:pPr algn="ctr">
              <a:lnSpc>
                <a:spcPct val="150000"/>
              </a:lnSpc>
            </a:pPr>
            <a:endParaRPr lang="ar-SA" sz="1800" dirty="0">
              <a:latin typeface="Calibri" panose="020F0502020204030204" pitchFamily="34" charset="0"/>
              <a:cs typeface="+mj-cs"/>
            </a:endParaRPr>
          </a:p>
        </p:txBody>
      </p:sp>
      <p:grpSp>
        <p:nvGrpSpPr>
          <p:cNvPr id="6" name="مجموعة 5">
            <a:extLst>
              <a:ext uri="{FF2B5EF4-FFF2-40B4-BE49-F238E27FC236}">
                <a16:creationId xmlns:a16="http://schemas.microsoft.com/office/drawing/2014/main" id="{76BEE599-9C1F-D7DA-DD9A-0862D07A7E51}"/>
              </a:ext>
            </a:extLst>
          </p:cNvPr>
          <p:cNvGrpSpPr/>
          <p:nvPr/>
        </p:nvGrpSpPr>
        <p:grpSpPr>
          <a:xfrm>
            <a:off x="7440347" y="5229705"/>
            <a:ext cx="2063253" cy="2009295"/>
            <a:chOff x="6462092" y="3452652"/>
            <a:chExt cx="2266751" cy="1860332"/>
          </a:xfrm>
        </p:grpSpPr>
        <p:pic>
          <p:nvPicPr>
            <p:cNvPr id="7" name="صورة 6">
              <a:extLst>
                <a:ext uri="{FF2B5EF4-FFF2-40B4-BE49-F238E27FC236}">
                  <a16:creationId xmlns:a16="http://schemas.microsoft.com/office/drawing/2014/main" id="{7D27187D-DF3F-69DC-D1A0-F3EF4AF3DCA3}"/>
                </a:ext>
              </a:extLst>
            </p:cNvPr>
            <p:cNvPicPr>
              <a:picLocks noChangeAspect="1"/>
            </p:cNvPicPr>
            <p:nvPr/>
          </p:nvPicPr>
          <p:blipFill rotWithShape="1">
            <a:blip r:embed="rId3">
              <a:extLst>
                <a:ext uri="{28A0092B-C50C-407E-A947-70E740481C1C}">
                  <a14:useLocalDpi xmlns:a14="http://schemas.microsoft.com/office/drawing/2010/main" val="0"/>
                </a:ext>
              </a:extLst>
            </a:blip>
            <a:srcRect l="42797" t="50000"/>
            <a:stretch/>
          </p:blipFill>
          <p:spPr>
            <a:xfrm flipH="1">
              <a:off x="6462092" y="3469469"/>
              <a:ext cx="2109094" cy="1843515"/>
            </a:xfrm>
            <a:prstGeom prst="rect">
              <a:avLst/>
            </a:prstGeom>
          </p:spPr>
        </p:pic>
        <p:sp>
          <p:nvSpPr>
            <p:cNvPr id="8" name="مستطيل 7">
              <a:extLst>
                <a:ext uri="{FF2B5EF4-FFF2-40B4-BE49-F238E27FC236}">
                  <a16:creationId xmlns:a16="http://schemas.microsoft.com/office/drawing/2014/main" id="{0F802C53-B643-D306-E1AD-32D0AAEB4E3D}"/>
                </a:ext>
              </a:extLst>
            </p:cNvPr>
            <p:cNvSpPr/>
            <p:nvPr/>
          </p:nvSpPr>
          <p:spPr>
            <a:xfrm>
              <a:off x="8161322" y="3452652"/>
              <a:ext cx="567521" cy="4729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400"/>
            </a:p>
          </p:txBody>
        </p:sp>
      </p:grpSp>
      <p:grpSp>
        <p:nvGrpSpPr>
          <p:cNvPr id="9" name="مجموعة 8">
            <a:extLst>
              <a:ext uri="{FF2B5EF4-FFF2-40B4-BE49-F238E27FC236}">
                <a16:creationId xmlns:a16="http://schemas.microsoft.com/office/drawing/2014/main" id="{B1EA0D7F-0B97-822B-5542-AD5FFDFC0B86}"/>
              </a:ext>
            </a:extLst>
          </p:cNvPr>
          <p:cNvGrpSpPr/>
          <p:nvPr/>
        </p:nvGrpSpPr>
        <p:grpSpPr>
          <a:xfrm>
            <a:off x="2994988" y="5228761"/>
            <a:ext cx="2063253" cy="2009295"/>
            <a:chOff x="6462092" y="3452652"/>
            <a:chExt cx="2266751" cy="1860332"/>
          </a:xfrm>
        </p:grpSpPr>
        <p:pic>
          <p:nvPicPr>
            <p:cNvPr id="10" name="صورة 9">
              <a:extLst>
                <a:ext uri="{FF2B5EF4-FFF2-40B4-BE49-F238E27FC236}">
                  <a16:creationId xmlns:a16="http://schemas.microsoft.com/office/drawing/2014/main" id="{337AB13F-E43F-5166-F0D2-CCDE1B7864FA}"/>
                </a:ext>
              </a:extLst>
            </p:cNvPr>
            <p:cNvPicPr>
              <a:picLocks noChangeAspect="1"/>
            </p:cNvPicPr>
            <p:nvPr/>
          </p:nvPicPr>
          <p:blipFill rotWithShape="1">
            <a:blip r:embed="rId3">
              <a:extLst>
                <a:ext uri="{28A0092B-C50C-407E-A947-70E740481C1C}">
                  <a14:useLocalDpi xmlns:a14="http://schemas.microsoft.com/office/drawing/2010/main" val="0"/>
                </a:ext>
              </a:extLst>
            </a:blip>
            <a:srcRect l="42797" t="50000"/>
            <a:stretch/>
          </p:blipFill>
          <p:spPr>
            <a:xfrm flipH="1">
              <a:off x="6462092" y="3469469"/>
              <a:ext cx="2109094" cy="1843515"/>
            </a:xfrm>
            <a:prstGeom prst="rect">
              <a:avLst/>
            </a:prstGeom>
          </p:spPr>
        </p:pic>
        <p:sp>
          <p:nvSpPr>
            <p:cNvPr id="11" name="مستطيل 10">
              <a:extLst>
                <a:ext uri="{FF2B5EF4-FFF2-40B4-BE49-F238E27FC236}">
                  <a16:creationId xmlns:a16="http://schemas.microsoft.com/office/drawing/2014/main" id="{C0501324-B2E6-A1BC-DD1D-DC2C72A23989}"/>
                </a:ext>
              </a:extLst>
            </p:cNvPr>
            <p:cNvSpPr/>
            <p:nvPr/>
          </p:nvSpPr>
          <p:spPr>
            <a:xfrm>
              <a:off x="8161322" y="3452652"/>
              <a:ext cx="567521" cy="4729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400"/>
            </a:p>
          </p:txBody>
        </p:sp>
      </p:grpSp>
      <p:pic>
        <p:nvPicPr>
          <p:cNvPr id="12" name="Picture 10" descr="قفل خلفية PNG صورة">
            <a:extLst>
              <a:ext uri="{FF2B5EF4-FFF2-40B4-BE49-F238E27FC236}">
                <a16:creationId xmlns:a16="http://schemas.microsoft.com/office/drawing/2014/main" id="{FBD78CE7-7F15-6ECD-F54D-1B558B75BB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3953" y="4515075"/>
            <a:ext cx="888322" cy="888322"/>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مجموعة 12">
            <a:extLst>
              <a:ext uri="{FF2B5EF4-FFF2-40B4-BE49-F238E27FC236}">
                <a16:creationId xmlns:a16="http://schemas.microsoft.com/office/drawing/2014/main" id="{4E323E08-D967-98A7-ECAF-629B58602A01}"/>
              </a:ext>
            </a:extLst>
          </p:cNvPr>
          <p:cNvGrpSpPr/>
          <p:nvPr/>
        </p:nvGrpSpPr>
        <p:grpSpPr>
          <a:xfrm>
            <a:off x="3607672" y="4494021"/>
            <a:ext cx="786183" cy="888322"/>
            <a:chOff x="2893758" y="1772216"/>
            <a:chExt cx="1624788" cy="1624788"/>
          </a:xfrm>
        </p:grpSpPr>
        <p:pic>
          <p:nvPicPr>
            <p:cNvPr id="14" name="Picture 10" descr="قفل خلفية PNG صورة">
              <a:extLst>
                <a:ext uri="{FF2B5EF4-FFF2-40B4-BE49-F238E27FC236}">
                  <a16:creationId xmlns:a16="http://schemas.microsoft.com/office/drawing/2014/main" id="{A1A7A963-03BE-9F8B-7162-022FE48B6D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3758" y="1772216"/>
              <a:ext cx="1624788" cy="1624788"/>
            </a:xfrm>
            <a:prstGeom prst="rect">
              <a:avLst/>
            </a:prstGeom>
            <a:noFill/>
            <a:extLst>
              <a:ext uri="{909E8E84-426E-40DD-AFC4-6F175D3DCCD1}">
                <a14:hiddenFill xmlns:a14="http://schemas.microsoft.com/office/drawing/2010/main">
                  <a:solidFill>
                    <a:srgbClr val="FFFFFF"/>
                  </a:solidFill>
                </a14:hiddenFill>
              </a:ext>
            </a:extLst>
          </p:spPr>
        </p:pic>
        <p:sp>
          <p:nvSpPr>
            <p:cNvPr id="15" name="مستطيل 14">
              <a:extLst>
                <a:ext uri="{FF2B5EF4-FFF2-40B4-BE49-F238E27FC236}">
                  <a16:creationId xmlns:a16="http://schemas.microsoft.com/office/drawing/2014/main" id="{9BC38E37-784A-FA5C-E2CC-D2C45B28A22D}"/>
                </a:ext>
              </a:extLst>
            </p:cNvPr>
            <p:cNvSpPr/>
            <p:nvPr/>
          </p:nvSpPr>
          <p:spPr>
            <a:xfrm>
              <a:off x="2893758" y="2273854"/>
              <a:ext cx="779608" cy="2013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200"/>
            </a:p>
          </p:txBody>
        </p:sp>
      </p:grpSp>
      <p:grpSp>
        <p:nvGrpSpPr>
          <p:cNvPr id="16" name="مجموعة 15">
            <a:extLst>
              <a:ext uri="{FF2B5EF4-FFF2-40B4-BE49-F238E27FC236}">
                <a16:creationId xmlns:a16="http://schemas.microsoft.com/office/drawing/2014/main" id="{ABCFD0BD-DE46-37D7-DA52-FFC02F84B745}"/>
              </a:ext>
            </a:extLst>
          </p:cNvPr>
          <p:cNvGrpSpPr/>
          <p:nvPr/>
        </p:nvGrpSpPr>
        <p:grpSpPr>
          <a:xfrm>
            <a:off x="9160460" y="4221481"/>
            <a:ext cx="3051508" cy="2506766"/>
            <a:chOff x="8617040" y="2904473"/>
            <a:chExt cx="4288616" cy="3117955"/>
          </a:xfrm>
        </p:grpSpPr>
        <p:pic>
          <p:nvPicPr>
            <p:cNvPr id="17" name="Picture 6" descr="لديك رسالة - صفحة">
              <a:extLst>
                <a:ext uri="{FF2B5EF4-FFF2-40B4-BE49-F238E27FC236}">
                  <a16:creationId xmlns:a16="http://schemas.microsoft.com/office/drawing/2014/main" id="{36EE7D9B-BEE2-7E77-0C4C-8C39165BD2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17040" y="2904473"/>
              <a:ext cx="4288616" cy="3117955"/>
            </a:xfrm>
            <a:prstGeom prst="rect">
              <a:avLst/>
            </a:prstGeom>
            <a:noFill/>
            <a:extLst>
              <a:ext uri="{909E8E84-426E-40DD-AFC4-6F175D3DCCD1}">
                <a14:hiddenFill xmlns:a14="http://schemas.microsoft.com/office/drawing/2010/main">
                  <a:solidFill>
                    <a:srgbClr val="FFFFFF"/>
                  </a:solidFill>
                </a14:hiddenFill>
              </a:ext>
            </a:extLst>
          </p:spPr>
        </p:pic>
        <p:sp>
          <p:nvSpPr>
            <p:cNvPr id="18" name="مربع نص 17">
              <a:extLst>
                <a:ext uri="{FF2B5EF4-FFF2-40B4-BE49-F238E27FC236}">
                  <a16:creationId xmlns:a16="http://schemas.microsoft.com/office/drawing/2014/main" id="{E086116A-D233-0DC4-7FC9-0F180351B664}"/>
                </a:ext>
              </a:extLst>
            </p:cNvPr>
            <p:cNvSpPr txBox="1"/>
            <p:nvPr/>
          </p:nvSpPr>
          <p:spPr>
            <a:xfrm rot="918291">
              <a:off x="9786382" y="4160589"/>
              <a:ext cx="1565766" cy="574226"/>
            </a:xfrm>
            <a:prstGeom prst="rect">
              <a:avLst/>
            </a:prstGeom>
            <a:noFill/>
          </p:spPr>
          <p:txBody>
            <a:bodyPr wrap="square" rtlCol="1">
              <a:spAutoFit/>
            </a:bodyPr>
            <a:lstStyle/>
            <a:p>
              <a:pPr algn="ctr"/>
              <a:r>
                <a:rPr lang="ar-SA" sz="1200" dirty="0"/>
                <a:t>السلام عليكم ورحة الله وبركاته</a:t>
              </a:r>
            </a:p>
          </p:txBody>
        </p:sp>
      </p:grpSp>
      <p:grpSp>
        <p:nvGrpSpPr>
          <p:cNvPr id="19" name="مجموعة 18">
            <a:extLst>
              <a:ext uri="{FF2B5EF4-FFF2-40B4-BE49-F238E27FC236}">
                <a16:creationId xmlns:a16="http://schemas.microsoft.com/office/drawing/2014/main" id="{E396A069-B252-4DEA-CE3B-93D15E7CFD86}"/>
              </a:ext>
            </a:extLst>
          </p:cNvPr>
          <p:cNvGrpSpPr/>
          <p:nvPr/>
        </p:nvGrpSpPr>
        <p:grpSpPr>
          <a:xfrm>
            <a:off x="4734891" y="4221480"/>
            <a:ext cx="3051508" cy="2506766"/>
            <a:chOff x="4191471" y="2904472"/>
            <a:chExt cx="4288616" cy="3117955"/>
          </a:xfrm>
        </p:grpSpPr>
        <p:pic>
          <p:nvPicPr>
            <p:cNvPr id="20" name="Picture 6" descr="لديك رسالة - صفحة">
              <a:extLst>
                <a:ext uri="{FF2B5EF4-FFF2-40B4-BE49-F238E27FC236}">
                  <a16:creationId xmlns:a16="http://schemas.microsoft.com/office/drawing/2014/main" id="{74E4E818-F2ED-C5B3-067E-BBDB485241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471" y="2904472"/>
              <a:ext cx="4288616" cy="3117955"/>
            </a:xfrm>
            <a:prstGeom prst="rect">
              <a:avLst/>
            </a:prstGeom>
            <a:noFill/>
            <a:extLst>
              <a:ext uri="{909E8E84-426E-40DD-AFC4-6F175D3DCCD1}">
                <a14:hiddenFill xmlns:a14="http://schemas.microsoft.com/office/drawing/2010/main">
                  <a:solidFill>
                    <a:srgbClr val="FFFFFF"/>
                  </a:solidFill>
                </a14:hiddenFill>
              </a:ext>
            </a:extLst>
          </p:spPr>
        </p:pic>
        <p:sp>
          <p:nvSpPr>
            <p:cNvPr id="21" name="مربع نص 20">
              <a:extLst>
                <a:ext uri="{FF2B5EF4-FFF2-40B4-BE49-F238E27FC236}">
                  <a16:creationId xmlns:a16="http://schemas.microsoft.com/office/drawing/2014/main" id="{773B9822-097A-524F-C219-BB9749C931A7}"/>
                </a:ext>
              </a:extLst>
            </p:cNvPr>
            <p:cNvSpPr txBox="1"/>
            <p:nvPr/>
          </p:nvSpPr>
          <p:spPr>
            <a:xfrm rot="709827">
              <a:off x="5419831" y="4155792"/>
              <a:ext cx="1535301" cy="574226"/>
            </a:xfrm>
            <a:prstGeom prst="rect">
              <a:avLst/>
            </a:prstGeom>
            <a:noFill/>
          </p:spPr>
          <p:txBody>
            <a:bodyPr wrap="square" rtlCol="1">
              <a:spAutoFit/>
            </a:bodyPr>
            <a:lstStyle/>
            <a:p>
              <a:pPr algn="ctr"/>
              <a:r>
                <a:rPr lang="ar-SA" sz="1200" dirty="0" err="1"/>
                <a:t>سبغث</a:t>
              </a:r>
              <a:r>
                <a:rPr lang="ar-SA" sz="1200" dirty="0"/>
                <a:t>#*لاهثميثههتبتب %&amp;)</a:t>
              </a:r>
            </a:p>
          </p:txBody>
        </p:sp>
      </p:grpSp>
      <p:grpSp>
        <p:nvGrpSpPr>
          <p:cNvPr id="22" name="مجموعة 21">
            <a:extLst>
              <a:ext uri="{FF2B5EF4-FFF2-40B4-BE49-F238E27FC236}">
                <a16:creationId xmlns:a16="http://schemas.microsoft.com/office/drawing/2014/main" id="{8D250358-2D1B-B06F-5186-A1A317AEBDD7}"/>
              </a:ext>
            </a:extLst>
          </p:cNvPr>
          <p:cNvGrpSpPr/>
          <p:nvPr/>
        </p:nvGrpSpPr>
        <p:grpSpPr>
          <a:xfrm>
            <a:off x="200387" y="4221480"/>
            <a:ext cx="3051508" cy="2506766"/>
            <a:chOff x="-343033" y="2904472"/>
            <a:chExt cx="4288616" cy="3117955"/>
          </a:xfrm>
        </p:grpSpPr>
        <p:pic>
          <p:nvPicPr>
            <p:cNvPr id="23" name="Picture 6" descr="لديك رسالة - صفحة">
              <a:extLst>
                <a:ext uri="{FF2B5EF4-FFF2-40B4-BE49-F238E27FC236}">
                  <a16:creationId xmlns:a16="http://schemas.microsoft.com/office/drawing/2014/main" id="{FA60FB26-B357-7ECA-3B0E-EB86E50F87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3033" y="2904472"/>
              <a:ext cx="4288616" cy="3117955"/>
            </a:xfrm>
            <a:prstGeom prst="rect">
              <a:avLst/>
            </a:prstGeom>
            <a:noFill/>
            <a:extLst>
              <a:ext uri="{909E8E84-426E-40DD-AFC4-6F175D3DCCD1}">
                <a14:hiddenFill xmlns:a14="http://schemas.microsoft.com/office/drawing/2010/main">
                  <a:solidFill>
                    <a:srgbClr val="FFFFFF"/>
                  </a:solidFill>
                </a14:hiddenFill>
              </a:ext>
            </a:extLst>
          </p:spPr>
        </p:pic>
        <p:sp>
          <p:nvSpPr>
            <p:cNvPr id="24" name="مربع نص 23">
              <a:extLst>
                <a:ext uri="{FF2B5EF4-FFF2-40B4-BE49-F238E27FC236}">
                  <a16:creationId xmlns:a16="http://schemas.microsoft.com/office/drawing/2014/main" id="{054C2039-39FD-844F-E608-E13A56EEEABF}"/>
                </a:ext>
              </a:extLst>
            </p:cNvPr>
            <p:cNvSpPr txBox="1"/>
            <p:nvPr/>
          </p:nvSpPr>
          <p:spPr>
            <a:xfrm rot="918291">
              <a:off x="888808" y="4129764"/>
              <a:ext cx="1565766" cy="574226"/>
            </a:xfrm>
            <a:prstGeom prst="rect">
              <a:avLst/>
            </a:prstGeom>
            <a:noFill/>
          </p:spPr>
          <p:txBody>
            <a:bodyPr wrap="square" rtlCol="1">
              <a:spAutoFit/>
            </a:bodyPr>
            <a:lstStyle/>
            <a:p>
              <a:pPr algn="ctr"/>
              <a:r>
                <a:rPr lang="ar-SA" sz="1200" dirty="0"/>
                <a:t>السلام عليكم ورحة الله وبركاته</a:t>
              </a:r>
            </a:p>
          </p:txBody>
        </p:sp>
      </p:grpSp>
      <p:pic>
        <p:nvPicPr>
          <p:cNvPr id="25" name="Picture 2" descr="مفتاح PNG صورة - PNG All">
            <a:extLst>
              <a:ext uri="{FF2B5EF4-FFF2-40B4-BE49-F238E27FC236}">
                <a16:creationId xmlns:a16="http://schemas.microsoft.com/office/drawing/2014/main" id="{8A595D90-FFE6-427B-D4DE-F2DCB1E7AAAC}"/>
              </a:ext>
            </a:extLst>
          </p:cNvPr>
          <p:cNvPicPr>
            <a:picLocks noChangeAspect="1" noChangeArrowheads="1"/>
          </p:cNvPicPr>
          <p:nvPr/>
        </p:nvPicPr>
        <p:blipFill>
          <a:blip r:embed="rId6">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rot="1043957">
            <a:off x="8777318" y="3565080"/>
            <a:ext cx="1165558" cy="116555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مفتاح PNG صورة - PNG All">
            <a:extLst>
              <a:ext uri="{FF2B5EF4-FFF2-40B4-BE49-F238E27FC236}">
                <a16:creationId xmlns:a16="http://schemas.microsoft.com/office/drawing/2014/main" id="{95D290D6-892D-5D2B-2A38-EF399D8E0B1F}"/>
              </a:ext>
            </a:extLst>
          </p:cNvPr>
          <p:cNvPicPr>
            <a:picLocks noChangeAspect="1" noChangeArrowheads="1"/>
          </p:cNvPicPr>
          <p:nvPr/>
        </p:nvPicPr>
        <p:blipFill>
          <a:blip r:embed="rId6">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rot="1043957">
            <a:off x="4273068" y="3565080"/>
            <a:ext cx="1165558" cy="1165558"/>
          </a:xfrm>
          <a:prstGeom prst="rect">
            <a:avLst/>
          </a:prstGeom>
          <a:noFill/>
          <a:extLst>
            <a:ext uri="{909E8E84-426E-40DD-AFC4-6F175D3DCCD1}">
              <a14:hiddenFill xmlns:a14="http://schemas.microsoft.com/office/drawing/2010/main">
                <a:solidFill>
                  <a:srgbClr val="FFFFFF"/>
                </a:solidFill>
              </a14:hiddenFill>
            </a:ext>
          </a:extLst>
        </p:spPr>
      </p:pic>
      <p:sp>
        <p:nvSpPr>
          <p:cNvPr id="32" name="مربع نص 31">
            <a:extLst>
              <a:ext uri="{FF2B5EF4-FFF2-40B4-BE49-F238E27FC236}">
                <a16:creationId xmlns:a16="http://schemas.microsoft.com/office/drawing/2014/main" id="{D460E27B-C631-3C0D-3B69-6AB54D44B1D7}"/>
              </a:ext>
            </a:extLst>
          </p:cNvPr>
          <p:cNvSpPr txBox="1"/>
          <p:nvPr/>
        </p:nvSpPr>
        <p:spPr>
          <a:xfrm>
            <a:off x="9387900" y="3748744"/>
            <a:ext cx="1374061" cy="369332"/>
          </a:xfrm>
          <a:prstGeom prst="rect">
            <a:avLst/>
          </a:prstGeom>
          <a:noFill/>
        </p:spPr>
        <p:txBody>
          <a:bodyPr wrap="square" rtlCol="1">
            <a:spAutoFit/>
          </a:bodyPr>
          <a:lstStyle/>
          <a:p>
            <a:r>
              <a:rPr lang="ar-SA" dirty="0"/>
              <a:t>مفتاح عام</a:t>
            </a:r>
          </a:p>
        </p:txBody>
      </p:sp>
      <p:sp>
        <p:nvSpPr>
          <p:cNvPr id="34" name="مربع نص 33">
            <a:extLst>
              <a:ext uri="{FF2B5EF4-FFF2-40B4-BE49-F238E27FC236}">
                <a16:creationId xmlns:a16="http://schemas.microsoft.com/office/drawing/2014/main" id="{F7985110-B009-E76F-D5D8-4E1A27D8DAB8}"/>
              </a:ext>
            </a:extLst>
          </p:cNvPr>
          <p:cNvSpPr txBox="1"/>
          <p:nvPr/>
        </p:nvSpPr>
        <p:spPr>
          <a:xfrm>
            <a:off x="5044500" y="3718264"/>
            <a:ext cx="1374061" cy="369332"/>
          </a:xfrm>
          <a:prstGeom prst="rect">
            <a:avLst/>
          </a:prstGeom>
          <a:noFill/>
        </p:spPr>
        <p:txBody>
          <a:bodyPr wrap="square" rtlCol="1">
            <a:spAutoFit/>
          </a:bodyPr>
          <a:lstStyle/>
          <a:p>
            <a:r>
              <a:rPr lang="ar-SA" dirty="0"/>
              <a:t>مفتاح خاص</a:t>
            </a:r>
          </a:p>
        </p:txBody>
      </p:sp>
    </p:spTree>
    <p:custDataLst>
      <p:tags r:id="rId1"/>
    </p:custDataLst>
    <p:extLst>
      <p:ext uri="{BB962C8B-B14F-4D97-AF65-F5344CB8AC3E}">
        <p14:creationId xmlns:p14="http://schemas.microsoft.com/office/powerpoint/2010/main" val="1425803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fade">
                                      <p:cBhvr>
                                        <p:cTn id="13" dur="1000"/>
                                        <p:tgtEl>
                                          <p:spTgt spid="5">
                                            <p:txEl>
                                              <p:pRg st="1" end="1"/>
                                            </p:txEl>
                                          </p:spTgt>
                                        </p:tgtEl>
                                      </p:cBhvr>
                                    </p:animEffect>
                                    <p:anim calcmode="lin" valueType="num">
                                      <p:cBhvr>
                                        <p:cTn id="14"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grpId="0" nodeType="after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fade">
                                      <p:cBhvr>
                                        <p:cTn id="19" dur="1000"/>
                                        <p:tgtEl>
                                          <p:spTgt spid="5">
                                            <p:txEl>
                                              <p:pRg st="2" end="2"/>
                                            </p:txEl>
                                          </p:spTgt>
                                        </p:tgtEl>
                                      </p:cBhvr>
                                    </p:animEffect>
                                    <p:anim calcmode="lin" valueType="num">
                                      <p:cBhvr>
                                        <p:cTn id="20"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7" presetClass="entr" presetSubtype="0" fill="hold" grpId="0" nodeType="after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Effect transition="in" filter="fade">
                                      <p:cBhvr>
                                        <p:cTn id="25" dur="1000"/>
                                        <p:tgtEl>
                                          <p:spTgt spid="5">
                                            <p:txEl>
                                              <p:pRg st="3" end="3"/>
                                            </p:txEl>
                                          </p:spTgt>
                                        </p:tgtEl>
                                      </p:cBhvr>
                                    </p:animEffect>
                                    <p:anim calcmode="lin" valueType="num">
                                      <p:cBhvr>
                                        <p:cTn id="26"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فقاعة الكلام: بيضاوية 17">
            <a:extLst>
              <a:ext uri="{FF2B5EF4-FFF2-40B4-BE49-F238E27FC236}">
                <a16:creationId xmlns:a16="http://schemas.microsoft.com/office/drawing/2014/main" id="{7C5AFF30-0833-CD76-1BC8-25C233010543}"/>
              </a:ext>
            </a:extLst>
          </p:cNvPr>
          <p:cNvSpPr/>
          <p:nvPr/>
        </p:nvSpPr>
        <p:spPr>
          <a:xfrm>
            <a:off x="243840" y="213360"/>
            <a:ext cx="11811000" cy="5120640"/>
          </a:xfrm>
          <a:prstGeom prst="wedgeEllipseCallout">
            <a:avLst>
              <a:gd name="adj1" fmla="val -16188"/>
              <a:gd name="adj2" fmla="val 53274"/>
            </a:avLst>
          </a:prstGeom>
          <a:solidFill>
            <a:srgbClr val="225C7A"/>
          </a:solidFill>
          <a:ln>
            <a:solidFill>
              <a:srgbClr val="225C7A"/>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5" name="مستطيل 4">
            <a:extLst>
              <a:ext uri="{FF2B5EF4-FFF2-40B4-BE49-F238E27FC236}">
                <a16:creationId xmlns:a16="http://schemas.microsoft.com/office/drawing/2014/main" id="{D87CA8B7-BF95-4F3C-3E21-987643113145}"/>
              </a:ext>
            </a:extLst>
          </p:cNvPr>
          <p:cNvSpPr/>
          <p:nvPr/>
        </p:nvSpPr>
        <p:spPr>
          <a:xfrm>
            <a:off x="560323" y="1060034"/>
            <a:ext cx="10894103" cy="3313664"/>
          </a:xfrm>
          <a:prstGeom prst="rect">
            <a:avLst/>
          </a:prstGeom>
        </p:spPr>
        <p:txBody>
          <a:bodyPr wrap="square">
            <a:spAutoFit/>
          </a:bodyPr>
          <a:lstStyle/>
          <a:p>
            <a:pPr algn="ctr">
              <a:lnSpc>
                <a:spcPct val="150000"/>
              </a:lnSpc>
            </a:pPr>
            <a:r>
              <a:rPr lang="ar-SA" sz="3600" dirty="0">
                <a:solidFill>
                  <a:schemeClr val="bg1"/>
                </a:solidFill>
              </a:rPr>
              <a:t>تكمن مشكلة التشفير المتماثل في حال </a:t>
            </a:r>
            <a:r>
              <a:rPr lang="ar-SA" sz="3600" dirty="0">
                <a:solidFill>
                  <a:srgbClr val="F9A826"/>
                </a:solidFill>
              </a:rPr>
              <a:t>اكتشاف شخص ما للمفتاح السري</a:t>
            </a:r>
          </a:p>
          <a:p>
            <a:pPr algn="ctr">
              <a:lnSpc>
                <a:spcPct val="150000"/>
              </a:lnSpc>
            </a:pPr>
            <a:r>
              <a:rPr lang="ar-SA" sz="3600" dirty="0">
                <a:solidFill>
                  <a:srgbClr val="F9A826"/>
                </a:solidFill>
              </a:rPr>
              <a:t>الخاص</a:t>
            </a:r>
            <a:r>
              <a:rPr lang="ar-SA" sz="3600" dirty="0">
                <a:solidFill>
                  <a:schemeClr val="bg1"/>
                </a:solidFill>
              </a:rPr>
              <a:t>، فحينها يُمكنه فك تشفير الرسالة بسهولة</a:t>
            </a:r>
          </a:p>
          <a:p>
            <a:pPr algn="ctr">
              <a:lnSpc>
                <a:spcPct val="150000"/>
              </a:lnSpc>
            </a:pPr>
            <a:r>
              <a:rPr lang="ar-SA" sz="3600" dirty="0">
                <a:solidFill>
                  <a:schemeClr val="bg1"/>
                </a:solidFill>
              </a:rPr>
              <a:t> وللتغلب على ذلك فإنه يُلجأ إلى استخدام </a:t>
            </a:r>
            <a:r>
              <a:rPr lang="ar-SA" sz="3600" dirty="0">
                <a:solidFill>
                  <a:srgbClr val="F9A826"/>
                </a:solidFill>
              </a:rPr>
              <a:t>التشفير غير المتماثل</a:t>
            </a:r>
            <a:r>
              <a:rPr lang="ar-SA" sz="3600" dirty="0">
                <a:solidFill>
                  <a:schemeClr val="bg1"/>
                </a:solidFill>
              </a:rPr>
              <a:t> </a:t>
            </a:r>
          </a:p>
          <a:p>
            <a:pPr algn="ctr">
              <a:lnSpc>
                <a:spcPct val="150000"/>
              </a:lnSpc>
            </a:pPr>
            <a:r>
              <a:rPr lang="ar-SA" sz="3600" dirty="0">
                <a:solidFill>
                  <a:schemeClr val="bg1"/>
                </a:solidFill>
              </a:rPr>
              <a:t>والذي يُعرف أيضًا باسم </a:t>
            </a:r>
            <a:r>
              <a:rPr lang="ar-SA" sz="3600" dirty="0">
                <a:solidFill>
                  <a:srgbClr val="F9A826"/>
                </a:solidFill>
              </a:rPr>
              <a:t>تشفير</a:t>
            </a:r>
            <a:r>
              <a:rPr lang="ar-SA" sz="3600" dirty="0">
                <a:solidFill>
                  <a:schemeClr val="bg1"/>
                </a:solidFill>
              </a:rPr>
              <a:t> </a:t>
            </a:r>
            <a:r>
              <a:rPr lang="ar-SA" sz="3600" dirty="0">
                <a:solidFill>
                  <a:srgbClr val="F9A826"/>
                </a:solidFill>
              </a:rPr>
              <a:t>المفتاح العام</a:t>
            </a:r>
            <a:endParaRPr lang="ar-SA" sz="3600" dirty="0">
              <a:solidFill>
                <a:schemeClr val="bg1"/>
              </a:solidFill>
            </a:endParaRPr>
          </a:p>
        </p:txBody>
      </p:sp>
      <p:pic>
        <p:nvPicPr>
          <p:cNvPr id="16" name="صورة 15">
            <a:extLst>
              <a:ext uri="{FF2B5EF4-FFF2-40B4-BE49-F238E27FC236}">
                <a16:creationId xmlns:a16="http://schemas.microsoft.com/office/drawing/2014/main" id="{037EE06F-3338-E83E-2EA5-8D5BBEDB84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1172" y="4312921"/>
            <a:ext cx="2399988" cy="2507202"/>
          </a:xfrm>
          <a:prstGeom prst="rect">
            <a:avLst/>
          </a:prstGeom>
        </p:spPr>
      </p:pic>
    </p:spTree>
    <p:custDataLst>
      <p:tags r:id="rId1"/>
    </p:custDataLst>
    <p:extLst>
      <p:ext uri="{BB962C8B-B14F-4D97-AF65-F5344CB8AC3E}">
        <p14:creationId xmlns:p14="http://schemas.microsoft.com/office/powerpoint/2010/main" val="4188651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53" presetClass="entr" presetSubtype="16" fill="hold" grpId="1" nodeType="after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 calcmode="lin" valueType="num">
                                      <p:cBhvr>
                                        <p:cTn id="18"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5">
                                            <p:txEl>
                                              <p:pRg st="0" end="0"/>
                                            </p:txEl>
                                          </p:spTgt>
                                        </p:tgtEl>
                                      </p:cBhvr>
                                    </p:animEffect>
                                  </p:childTnLst>
                                </p:cTn>
                              </p:par>
                            </p:childTnLst>
                          </p:cTn>
                        </p:par>
                        <p:par>
                          <p:cTn id="21" fill="hold">
                            <p:stCondLst>
                              <p:cond delay="2000"/>
                            </p:stCondLst>
                            <p:childTnLst>
                              <p:par>
                                <p:cTn id="22" presetID="53" presetClass="entr" presetSubtype="16" fill="hold" grpId="1" nodeType="after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 calcmode="lin" valueType="num">
                                      <p:cBhvr>
                                        <p:cTn id="24"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25"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26" dur="500"/>
                                        <p:tgtEl>
                                          <p:spTgt spid="5">
                                            <p:txEl>
                                              <p:pRg st="1" end="1"/>
                                            </p:txEl>
                                          </p:spTgt>
                                        </p:tgtEl>
                                      </p:cBhvr>
                                    </p:animEffect>
                                  </p:childTnLst>
                                </p:cTn>
                              </p:par>
                            </p:childTnLst>
                          </p:cTn>
                        </p:par>
                        <p:par>
                          <p:cTn id="27" fill="hold">
                            <p:stCondLst>
                              <p:cond delay="2500"/>
                            </p:stCondLst>
                            <p:childTnLst>
                              <p:par>
                                <p:cTn id="28" presetID="53" presetClass="entr" presetSubtype="16" fill="hold" grpId="1" nodeType="afterEffect">
                                  <p:stCondLst>
                                    <p:cond delay="0"/>
                                  </p:stCondLst>
                                  <p:childTnLst>
                                    <p:set>
                                      <p:cBhvr>
                                        <p:cTn id="29" dur="1" fill="hold">
                                          <p:stCondLst>
                                            <p:cond delay="0"/>
                                          </p:stCondLst>
                                        </p:cTn>
                                        <p:tgtEl>
                                          <p:spTgt spid="5">
                                            <p:txEl>
                                              <p:pRg st="2" end="2"/>
                                            </p:txEl>
                                          </p:spTgt>
                                        </p:tgtEl>
                                        <p:attrNameLst>
                                          <p:attrName>style.visibility</p:attrName>
                                        </p:attrNameLst>
                                      </p:cBhvr>
                                      <p:to>
                                        <p:strVal val="visible"/>
                                      </p:to>
                                    </p:set>
                                    <p:anim calcmode="lin" valueType="num">
                                      <p:cBhvr>
                                        <p:cTn id="30"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31"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32" dur="500"/>
                                        <p:tgtEl>
                                          <p:spTgt spid="5">
                                            <p:txEl>
                                              <p:pRg st="2" end="2"/>
                                            </p:txEl>
                                          </p:spTgt>
                                        </p:tgtEl>
                                      </p:cBhvr>
                                    </p:animEffect>
                                  </p:childTnLst>
                                </p:cTn>
                              </p:par>
                            </p:childTnLst>
                          </p:cTn>
                        </p:par>
                        <p:par>
                          <p:cTn id="33" fill="hold">
                            <p:stCondLst>
                              <p:cond delay="3000"/>
                            </p:stCondLst>
                            <p:childTnLst>
                              <p:par>
                                <p:cTn id="34" presetID="53" presetClass="entr" presetSubtype="16" fill="hold" grpId="1" nodeType="afterEffect">
                                  <p:stCondLst>
                                    <p:cond delay="0"/>
                                  </p:stCondLst>
                                  <p:childTnLst>
                                    <p:set>
                                      <p:cBhvr>
                                        <p:cTn id="35" dur="1" fill="hold">
                                          <p:stCondLst>
                                            <p:cond delay="0"/>
                                          </p:stCondLst>
                                        </p:cTn>
                                        <p:tgtEl>
                                          <p:spTgt spid="5">
                                            <p:txEl>
                                              <p:pRg st="3" end="3"/>
                                            </p:txEl>
                                          </p:spTgt>
                                        </p:tgtEl>
                                        <p:attrNameLst>
                                          <p:attrName>style.visibility</p:attrName>
                                        </p:attrNameLst>
                                      </p:cBhvr>
                                      <p:to>
                                        <p:strVal val="visible"/>
                                      </p:to>
                                    </p:set>
                                    <p:anim calcmode="lin" valueType="num">
                                      <p:cBhvr>
                                        <p:cTn id="36"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37" dur="5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38"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5" grpId="1" uiExpand="1" build="allAtOnce"/>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مجموعة 16">
            <a:extLst>
              <a:ext uri="{FF2B5EF4-FFF2-40B4-BE49-F238E27FC236}">
                <a16:creationId xmlns:a16="http://schemas.microsoft.com/office/drawing/2014/main" id="{6A8EF68B-4F1F-94FF-CE4E-4A13355F5C32}"/>
              </a:ext>
            </a:extLst>
          </p:cNvPr>
          <p:cNvGrpSpPr/>
          <p:nvPr/>
        </p:nvGrpSpPr>
        <p:grpSpPr>
          <a:xfrm>
            <a:off x="2614294" y="3600450"/>
            <a:ext cx="6953250" cy="3257550"/>
            <a:chOff x="2588894" y="3600450"/>
            <a:chExt cx="6953250" cy="3257550"/>
          </a:xfrm>
        </p:grpSpPr>
        <p:sp>
          <p:nvSpPr>
            <p:cNvPr id="16" name="مستطيل 15">
              <a:extLst>
                <a:ext uri="{FF2B5EF4-FFF2-40B4-BE49-F238E27FC236}">
                  <a16:creationId xmlns:a16="http://schemas.microsoft.com/office/drawing/2014/main" id="{9A51D54F-570B-5A86-E571-72E56ACCA380}"/>
                </a:ext>
              </a:extLst>
            </p:cNvPr>
            <p:cNvSpPr/>
            <p:nvPr/>
          </p:nvSpPr>
          <p:spPr>
            <a:xfrm>
              <a:off x="3307080" y="3920139"/>
              <a:ext cx="4876800" cy="1977741"/>
            </a:xfrm>
            <a:prstGeom prst="rect">
              <a:avLst/>
            </a:prstGeom>
            <a:solidFill>
              <a:srgbClr val="ECF7FB"/>
            </a:solidFill>
            <a:ln>
              <a:solidFill>
                <a:srgbClr val="ECF7FB"/>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13" name="صورة 12" descr="صورة تحتوي على نص&#10;&#10;تم إنشاء الوصف تلقائياً">
              <a:extLst>
                <a:ext uri="{FF2B5EF4-FFF2-40B4-BE49-F238E27FC236}">
                  <a16:creationId xmlns:a16="http://schemas.microsoft.com/office/drawing/2014/main" id="{344BC4EE-12A8-A13E-92EA-5E59C7C2EAD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433" b="96784" l="2466" r="93288">
                          <a14:foregroundMark x1="88356" y1="89766" x2="58779" y2="16821"/>
                          <a14:foregroundMark x1="53045" y1="20799" x2="55753" y2="88012"/>
                          <a14:foregroundMark x1="55753" y1="88012" x2="61507" y2="53216"/>
                          <a14:foregroundMark x1="61507" y1="53216" x2="67534" y2="87719"/>
                          <a14:foregroundMark x1="67534" y1="87719" x2="78767" y2="31287"/>
                          <a14:foregroundMark x1="78767" y1="31287" x2="85616" y2="30117"/>
                          <a14:foregroundMark x1="85616" y1="30117" x2="87397" y2="70468"/>
                          <a14:foregroundMark x1="87397" y1="70468" x2="93425" y2="14327"/>
                          <a14:foregroundMark x1="93425" y1="14327" x2="93288" y2="96784"/>
                          <a14:foregroundMark x1="93288" y1="96784" x2="93014" y2="95906"/>
                          <a14:foregroundMark x1="8589" y1="66877" x2="8630" y2="69298"/>
                          <a14:foregroundMark x1="7945" y1="29240" x2="8588" y2="66840"/>
                          <a14:foregroundMark x1="8630" y1="66874" x2="8630" y2="20760"/>
                          <a14:foregroundMark x1="8630" y1="69298" x2="8630" y2="66978"/>
                          <a14:foregroundMark x1="11831" y1="75195" x2="13014" y2="95322"/>
                          <a14:foregroundMark x1="8630" y1="20760" x2="11333" y2="66740"/>
                          <a14:foregroundMark x1="13014" y1="95322" x2="12466" y2="92982"/>
                          <a14:foregroundMark x1="2466" y1="93567" x2="12740" y2="91813"/>
                          <a14:foregroundMark x1="12740" y1="91813" x2="13014" y2="90058"/>
                          <a14:backgroundMark x1="10137" y1="12573" x2="19726" y2="12865"/>
                          <a14:backgroundMark x1="19726" y1="12865" x2="45616" y2="5556"/>
                          <a14:backgroundMark x1="45616" y1="5556" x2="53973" y2="11988"/>
                          <a14:backgroundMark x1="53973" y1="11988" x2="72329" y2="14035"/>
                          <a14:backgroundMark x1="50822" y1="14327" x2="50822" y2="14327"/>
                          <a14:backgroundMark x1="56849" y1="16374" x2="9041" y2="18713"/>
                          <a14:backgroundMark x1="51096" y1="69006" x2="9863" y2="71053"/>
                          <a14:backgroundMark x1="14110" y1="68129" x2="40959" y2="60526"/>
                          <a14:backgroundMark x1="40959" y1="60526" x2="43014" y2="70468"/>
                          <a14:backgroundMark x1="13151" y1="69591" x2="13151" y2="69591"/>
                        </a14:backgroundRemoval>
                      </a14:imgEffect>
                    </a14:imgLayer>
                  </a14:imgProps>
                </a:ext>
                <a:ext uri="{28A0092B-C50C-407E-A947-70E740481C1C}">
                  <a14:useLocalDpi xmlns:a14="http://schemas.microsoft.com/office/drawing/2010/main" val="0"/>
                </a:ext>
              </a:extLst>
            </a:blip>
            <a:stretch>
              <a:fillRect/>
            </a:stretch>
          </p:blipFill>
          <p:spPr>
            <a:xfrm>
              <a:off x="2588894" y="3600450"/>
              <a:ext cx="6953250" cy="3257550"/>
            </a:xfrm>
            <a:prstGeom prst="rect">
              <a:avLst/>
            </a:prstGeom>
          </p:spPr>
        </p:pic>
      </p:grpSp>
      <p:sp>
        <p:nvSpPr>
          <p:cNvPr id="14" name="مستطيل: زوايا مستديرة 13">
            <a:extLst>
              <a:ext uri="{FF2B5EF4-FFF2-40B4-BE49-F238E27FC236}">
                <a16:creationId xmlns:a16="http://schemas.microsoft.com/office/drawing/2014/main" id="{47784F1F-2E39-4E3B-280C-884FA62299E4}"/>
              </a:ext>
            </a:extLst>
          </p:cNvPr>
          <p:cNvSpPr/>
          <p:nvPr/>
        </p:nvSpPr>
        <p:spPr>
          <a:xfrm>
            <a:off x="1733227" y="465377"/>
            <a:ext cx="8725545" cy="913308"/>
          </a:xfrm>
          <a:prstGeom prst="roundRect">
            <a:avLst/>
          </a:prstGeom>
          <a:solidFill>
            <a:srgbClr val="F9A82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b="1" dirty="0">
                <a:ln w="0"/>
                <a:solidFill>
                  <a:schemeClr val="bg1"/>
                </a:solidFill>
                <a:effectLst>
                  <a:outerShdw blurRad="38100" dist="25400" dir="5400000" algn="ctr" rotWithShape="0">
                    <a:srgbClr val="6E747A">
                      <a:alpha val="43000"/>
                    </a:srgbClr>
                  </a:outerShdw>
                </a:effectLst>
                <a:latin typeface="Sakkal Majalla" panose="02000000000000000000" pitchFamily="2" charset="-78"/>
                <a:cs typeface="Sakkal Majalla" panose="02000000000000000000" pitchFamily="2" charset="-78"/>
              </a:rPr>
              <a:t>التنبؤ</a:t>
            </a:r>
            <a:endParaRPr lang="ar-SA" sz="4400" b="1" dirty="0">
              <a:solidFill>
                <a:schemeClr val="bg1"/>
              </a:solidFill>
            </a:endParaRPr>
          </a:p>
        </p:txBody>
      </p:sp>
      <p:sp>
        <p:nvSpPr>
          <p:cNvPr id="6" name="مستطيل 5">
            <a:extLst>
              <a:ext uri="{FF2B5EF4-FFF2-40B4-BE49-F238E27FC236}">
                <a16:creationId xmlns:a16="http://schemas.microsoft.com/office/drawing/2014/main" id="{774D3B2E-432C-9924-A0D9-FA2DA104E873}"/>
              </a:ext>
            </a:extLst>
          </p:cNvPr>
          <p:cNvSpPr/>
          <p:nvPr/>
        </p:nvSpPr>
        <p:spPr>
          <a:xfrm>
            <a:off x="500538" y="1628921"/>
            <a:ext cx="11129963" cy="561692"/>
          </a:xfrm>
          <a:prstGeom prst="rect">
            <a:avLst/>
          </a:prstGeom>
          <a:noFill/>
        </p:spPr>
        <p:txBody>
          <a:bodyPr wrap="square" lIns="68580" tIns="34290" rIns="68580" bIns="34290">
            <a:spAutoFit/>
          </a:bodyPr>
          <a:lstStyle/>
          <a:p>
            <a:pPr algn="ctr"/>
            <a:r>
              <a:rPr lang="ar-SA" sz="3200" dirty="0">
                <a:latin typeface="Calibri" panose="020F0502020204030204" pitchFamily="34" charset="0"/>
                <a:cs typeface="+mj-cs"/>
              </a:rPr>
              <a:t>هو عملية بناء التوقعات المستقبلية بناءً على البيانات السابقة</a:t>
            </a:r>
          </a:p>
        </p:txBody>
      </p:sp>
      <p:sp>
        <p:nvSpPr>
          <p:cNvPr id="8" name="مستطيل 7">
            <a:extLst>
              <a:ext uri="{FF2B5EF4-FFF2-40B4-BE49-F238E27FC236}">
                <a16:creationId xmlns:a16="http://schemas.microsoft.com/office/drawing/2014/main" id="{ADB6D62F-069E-CD95-A71C-F1D40D33B7EC}"/>
              </a:ext>
            </a:extLst>
          </p:cNvPr>
          <p:cNvSpPr/>
          <p:nvPr/>
        </p:nvSpPr>
        <p:spPr>
          <a:xfrm>
            <a:off x="531017" y="2364649"/>
            <a:ext cx="11129963" cy="561692"/>
          </a:xfrm>
          <a:prstGeom prst="rect">
            <a:avLst/>
          </a:prstGeom>
          <a:noFill/>
        </p:spPr>
        <p:txBody>
          <a:bodyPr wrap="square" lIns="68580" tIns="34290" rIns="68580" bIns="34290">
            <a:spAutoFit/>
          </a:bodyPr>
          <a:lstStyle/>
          <a:p>
            <a:pPr algn="ctr"/>
            <a:r>
              <a:rPr lang="ar-SA" sz="3200" dirty="0">
                <a:latin typeface="Calibri" panose="020F0502020204030204" pitchFamily="34" charset="0"/>
                <a:cs typeface="+mj-cs"/>
              </a:rPr>
              <a:t>مثال : التنبؤ بالمبيعات أو الربح في المستقبل </a:t>
            </a:r>
          </a:p>
        </p:txBody>
      </p:sp>
      <p:sp>
        <p:nvSpPr>
          <p:cNvPr id="9" name="مستطيل 8">
            <a:extLst>
              <a:ext uri="{FF2B5EF4-FFF2-40B4-BE49-F238E27FC236}">
                <a16:creationId xmlns:a16="http://schemas.microsoft.com/office/drawing/2014/main" id="{25CBA57C-81C9-BC7D-188A-7C80F3087DAA}"/>
              </a:ext>
            </a:extLst>
          </p:cNvPr>
          <p:cNvSpPr/>
          <p:nvPr/>
        </p:nvSpPr>
        <p:spPr>
          <a:xfrm>
            <a:off x="525938" y="3172369"/>
            <a:ext cx="11129963" cy="1054135"/>
          </a:xfrm>
          <a:prstGeom prst="rect">
            <a:avLst/>
          </a:prstGeom>
          <a:noFill/>
        </p:spPr>
        <p:txBody>
          <a:bodyPr wrap="square" lIns="68580" tIns="34290" rIns="68580" bIns="34290">
            <a:spAutoFit/>
          </a:bodyPr>
          <a:lstStyle/>
          <a:p>
            <a:pPr algn="ctr"/>
            <a:r>
              <a:rPr lang="ar-SA" sz="3200" b="1" dirty="0">
                <a:solidFill>
                  <a:srgbClr val="F9A826"/>
                </a:solidFill>
                <a:latin typeface="Calibri" panose="020F0502020204030204" pitchFamily="34" charset="0"/>
                <a:cs typeface="+mj-cs"/>
              </a:rPr>
              <a:t>مصطلحي التنبؤ و التوقع </a:t>
            </a:r>
            <a:r>
              <a:rPr lang="ar-SA" sz="3200" dirty="0">
                <a:latin typeface="Calibri" panose="020F0502020204030204" pitchFamily="34" charset="0"/>
                <a:cs typeface="+mj-cs"/>
              </a:rPr>
              <a:t>متشبهان ولكنها غير متطابقان</a:t>
            </a:r>
          </a:p>
          <a:p>
            <a:pPr algn="ctr"/>
            <a:endParaRPr lang="ar-SA" sz="3200" dirty="0">
              <a:latin typeface="Calibri" panose="020F0502020204030204" pitchFamily="34" charset="0"/>
              <a:cs typeface="+mj-cs"/>
            </a:endParaRPr>
          </a:p>
        </p:txBody>
      </p:sp>
    </p:spTree>
    <p:custDataLst>
      <p:tags r:id="rId1"/>
    </p:custDataLst>
    <p:extLst>
      <p:ext uri="{BB962C8B-B14F-4D97-AF65-F5344CB8AC3E}">
        <p14:creationId xmlns:p14="http://schemas.microsoft.com/office/powerpoint/2010/main" val="4169999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iterate type="wd">
                                    <p:tmPct val="10000"/>
                                  </p:iterate>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800"/>
                            </p:stCondLst>
                            <p:childTnLst>
                              <p:par>
                                <p:cTn id="11" presetID="47" presetClass="entr" presetSubtype="0" fill="hold" grpId="0" nodeType="afterEffect">
                                  <p:stCondLst>
                                    <p:cond delay="0"/>
                                  </p:stCondLst>
                                  <p:iterate type="wd">
                                    <p:tmPct val="10000"/>
                                  </p:iterate>
                                  <p:childTnLst>
                                    <p:set>
                                      <p:cBhvr>
                                        <p:cTn id="12" dur="1" fill="hold">
                                          <p:stCondLst>
                                            <p:cond delay="0"/>
                                          </p:stCondLst>
                                        </p:cTn>
                                        <p:tgtEl>
                                          <p:spTgt spid="8">
                                            <p:txEl>
                                              <p:pRg st="0" end="0"/>
                                            </p:txEl>
                                          </p:spTgt>
                                        </p:tgtEl>
                                        <p:attrNameLst>
                                          <p:attrName>style.visibility</p:attrName>
                                        </p:attrNameLst>
                                      </p:cBhvr>
                                      <p:to>
                                        <p:strVal val="visible"/>
                                      </p:to>
                                    </p:set>
                                    <p:animEffect transition="in" filter="fade">
                                      <p:cBhvr>
                                        <p:cTn id="13" dur="1000"/>
                                        <p:tgtEl>
                                          <p:spTgt spid="8">
                                            <p:txEl>
                                              <p:pRg st="0" end="0"/>
                                            </p:txEl>
                                          </p:spTgt>
                                        </p:tgtEl>
                                      </p:cBhvr>
                                    </p:animEffect>
                                    <p:anim calcmode="lin" valueType="num">
                                      <p:cBhvr>
                                        <p:cTn id="14"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3500"/>
                            </p:stCondLst>
                            <p:childTnLst>
                              <p:par>
                                <p:cTn id="17" presetID="47" presetClass="entr" presetSubtype="0" fill="hold" grpId="0" nodeType="afterEffect">
                                  <p:stCondLst>
                                    <p:cond delay="0"/>
                                  </p:stCondLst>
                                  <p:iterate type="wd">
                                    <p:tmPct val="10000"/>
                                  </p:iterate>
                                  <p:childTnLst>
                                    <p:set>
                                      <p:cBhvr>
                                        <p:cTn id="18" dur="1" fill="hold">
                                          <p:stCondLst>
                                            <p:cond delay="0"/>
                                          </p:stCondLst>
                                        </p:cTn>
                                        <p:tgtEl>
                                          <p:spTgt spid="9">
                                            <p:txEl>
                                              <p:pRg st="0" end="0"/>
                                            </p:txEl>
                                          </p:spTgt>
                                        </p:tgtEl>
                                        <p:attrNameLst>
                                          <p:attrName>style.visibility</p:attrName>
                                        </p:attrNameLst>
                                      </p:cBhvr>
                                      <p:to>
                                        <p:strVal val="visible"/>
                                      </p:to>
                                    </p:set>
                                    <p:animEffect transition="in" filter="fade">
                                      <p:cBhvr>
                                        <p:cTn id="19" dur="1000"/>
                                        <p:tgtEl>
                                          <p:spTgt spid="9">
                                            <p:txEl>
                                              <p:pRg st="0" end="0"/>
                                            </p:txEl>
                                          </p:spTgt>
                                        </p:tgtEl>
                                      </p:cBhvr>
                                    </p:animEffect>
                                    <p:anim calcmode="lin" valueType="num">
                                      <p:cBhvr>
                                        <p:cTn id="20"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8" grpId="0" uiExpand="1" build="p"/>
      <p:bldP spid="9"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descr="صورة تحتوي على نص, رسوم المتجهات&#10;&#10;تم إنشاء الوصف تلقائياً">
            <a:extLst>
              <a:ext uri="{FF2B5EF4-FFF2-40B4-BE49-F238E27FC236}">
                <a16:creationId xmlns:a16="http://schemas.microsoft.com/office/drawing/2014/main" id="{AB0C6195-5376-5088-5316-CA18BCDBE2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470" y="3201921"/>
            <a:ext cx="4672834" cy="4418283"/>
          </a:xfrm>
          <a:prstGeom prst="rect">
            <a:avLst/>
          </a:prstGeom>
        </p:spPr>
      </p:pic>
      <p:sp>
        <p:nvSpPr>
          <p:cNvPr id="5" name="مستطيل 4">
            <a:extLst>
              <a:ext uri="{FF2B5EF4-FFF2-40B4-BE49-F238E27FC236}">
                <a16:creationId xmlns:a16="http://schemas.microsoft.com/office/drawing/2014/main" id="{3DFEB5F5-DABC-203B-DBAA-2FBC78240A34}"/>
              </a:ext>
            </a:extLst>
          </p:cNvPr>
          <p:cNvSpPr/>
          <p:nvPr/>
        </p:nvSpPr>
        <p:spPr>
          <a:xfrm>
            <a:off x="-51620" y="0"/>
            <a:ext cx="12295239" cy="1104911"/>
          </a:xfrm>
          <a:prstGeom prst="rect">
            <a:avLst/>
          </a:prstGeom>
          <a:solidFill>
            <a:srgbClr val="F9A826"/>
          </a:solidFill>
          <a:ln>
            <a:solidFill>
              <a:srgbClr val="F9A82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6" name="شكل بيضاوي 5">
            <a:extLst>
              <a:ext uri="{FF2B5EF4-FFF2-40B4-BE49-F238E27FC236}">
                <a16:creationId xmlns:a16="http://schemas.microsoft.com/office/drawing/2014/main" id="{12A73962-FE4C-2E09-576D-3FDAE41D4A01}"/>
              </a:ext>
            </a:extLst>
          </p:cNvPr>
          <p:cNvSpPr/>
          <p:nvPr/>
        </p:nvSpPr>
        <p:spPr>
          <a:xfrm>
            <a:off x="306704" y="258054"/>
            <a:ext cx="469732" cy="4697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7" name="شكل بيضاوي 6">
            <a:extLst>
              <a:ext uri="{FF2B5EF4-FFF2-40B4-BE49-F238E27FC236}">
                <a16:creationId xmlns:a16="http://schemas.microsoft.com/office/drawing/2014/main" id="{2D3BE4FF-61EB-F244-7352-197A785B0030}"/>
              </a:ext>
            </a:extLst>
          </p:cNvPr>
          <p:cNvSpPr/>
          <p:nvPr/>
        </p:nvSpPr>
        <p:spPr>
          <a:xfrm>
            <a:off x="941579" y="258054"/>
            <a:ext cx="469732" cy="4697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8" name="شكل بيضاوي 7">
            <a:extLst>
              <a:ext uri="{FF2B5EF4-FFF2-40B4-BE49-F238E27FC236}">
                <a16:creationId xmlns:a16="http://schemas.microsoft.com/office/drawing/2014/main" id="{A18FF781-EB83-28C6-3B8D-090749DDA523}"/>
              </a:ext>
            </a:extLst>
          </p:cNvPr>
          <p:cNvSpPr/>
          <p:nvPr/>
        </p:nvSpPr>
        <p:spPr>
          <a:xfrm>
            <a:off x="1532129" y="258054"/>
            <a:ext cx="469732" cy="4697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9" name="عنوان 1">
            <a:extLst>
              <a:ext uri="{FF2B5EF4-FFF2-40B4-BE49-F238E27FC236}">
                <a16:creationId xmlns:a16="http://schemas.microsoft.com/office/drawing/2014/main" id="{307E9BAB-C4CC-E54D-8470-9FD553B0D926}"/>
              </a:ext>
            </a:extLst>
          </p:cNvPr>
          <p:cNvSpPr txBox="1">
            <a:spLocks/>
          </p:cNvSpPr>
          <p:nvPr/>
        </p:nvSpPr>
        <p:spPr>
          <a:xfrm>
            <a:off x="1223400" y="-87396"/>
            <a:ext cx="10661896" cy="1325563"/>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ar-SA" b="1" dirty="0">
                <a:solidFill>
                  <a:schemeClr val="bg1"/>
                </a:solidFill>
              </a:rPr>
              <a:t>تقويم مرحلي</a:t>
            </a:r>
          </a:p>
        </p:txBody>
      </p:sp>
      <p:sp>
        <p:nvSpPr>
          <p:cNvPr id="10" name="عنوان 1">
            <a:extLst>
              <a:ext uri="{FF2B5EF4-FFF2-40B4-BE49-F238E27FC236}">
                <a16:creationId xmlns:a16="http://schemas.microsoft.com/office/drawing/2014/main" id="{D31298E3-02AA-E688-518D-806D3D2068DD}"/>
              </a:ext>
            </a:extLst>
          </p:cNvPr>
          <p:cNvSpPr txBox="1">
            <a:spLocks/>
          </p:cNvSpPr>
          <p:nvPr/>
        </p:nvSpPr>
        <p:spPr>
          <a:xfrm>
            <a:off x="511391" y="2014490"/>
            <a:ext cx="11449049" cy="4719986"/>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nSpc>
                <a:spcPct val="200000"/>
              </a:lnSpc>
            </a:pPr>
            <a:r>
              <a:rPr lang="ar-SA" sz="3200" b="1" dirty="0"/>
              <a:t>هل العبارة صحيحة أم خاطئة: </a:t>
            </a:r>
          </a:p>
          <a:p>
            <a:pPr algn="just">
              <a:lnSpc>
                <a:spcPct val="200000"/>
              </a:lnSpc>
            </a:pPr>
            <a:r>
              <a:rPr lang="ar-SA" sz="3200" dirty="0">
                <a:solidFill>
                  <a:srgbClr val="F9A826"/>
                </a:solidFill>
                <a:latin typeface="Calibri" panose="020F0502020204030204" pitchFamily="34" charset="0"/>
              </a:rPr>
              <a:t>1- التشفير الغير متماثل يستخدم مفتاح واحد للتشفير وفك التشفير </a:t>
            </a:r>
            <a:r>
              <a:rPr lang="ar-SA" sz="3200" dirty="0">
                <a:solidFill>
                  <a:srgbClr val="FFD042"/>
                </a:solidFill>
                <a:latin typeface="Calibri" panose="020F0502020204030204" pitchFamily="34" charset="0"/>
              </a:rPr>
              <a:t>(       )</a:t>
            </a:r>
          </a:p>
          <a:p>
            <a:pPr algn="just">
              <a:lnSpc>
                <a:spcPct val="200000"/>
              </a:lnSpc>
            </a:pPr>
            <a:r>
              <a:rPr lang="ar-SA" sz="3200" dirty="0">
                <a:solidFill>
                  <a:srgbClr val="F9A826"/>
                </a:solidFill>
                <a:latin typeface="Calibri" panose="020F0502020204030204" pitchFamily="34" charset="0"/>
              </a:rPr>
              <a:t>3- المفتاح العام يستخدم للتشفير (       ) </a:t>
            </a:r>
          </a:p>
          <a:p>
            <a:pPr algn="just">
              <a:lnSpc>
                <a:spcPct val="200000"/>
              </a:lnSpc>
            </a:pPr>
            <a:endParaRPr lang="ar-SA" sz="3200" dirty="0">
              <a:solidFill>
                <a:srgbClr val="F9A826"/>
              </a:solidFill>
              <a:latin typeface="Calibri" panose="020F0502020204030204" pitchFamily="34" charset="0"/>
            </a:endParaRPr>
          </a:p>
          <a:p>
            <a:pPr algn="just">
              <a:lnSpc>
                <a:spcPct val="200000"/>
              </a:lnSpc>
            </a:pPr>
            <a:endParaRPr lang="ar-SA" sz="3200" b="1" dirty="0">
              <a:solidFill>
                <a:srgbClr val="F9A826"/>
              </a:solidFill>
            </a:endParaRPr>
          </a:p>
        </p:txBody>
      </p:sp>
      <p:pic>
        <p:nvPicPr>
          <p:cNvPr id="11" name="صورة 10" descr="صورة تحتوي على سهم&#10;&#10;تم إنشاء الوصف تلقائياً">
            <a:extLst>
              <a:ext uri="{FF2B5EF4-FFF2-40B4-BE49-F238E27FC236}">
                <a16:creationId xmlns:a16="http://schemas.microsoft.com/office/drawing/2014/main" id="{33B794C5-9E37-7473-E7C4-76D8EF33BD4B}"/>
              </a:ext>
            </a:extLst>
          </p:cNvPr>
          <p:cNvPicPr>
            <a:picLocks noChangeAspect="1"/>
          </p:cNvPicPr>
          <p:nvPr/>
        </p:nvPicPr>
        <p:blipFill>
          <a:blip r:embed="rId4">
            <a:duotone>
              <a:prstClr val="black"/>
              <a:srgbClr val="FEC3C5">
                <a:tint val="45000"/>
                <a:satMod val="400000"/>
              </a:srgbClr>
            </a:duotone>
            <a:extLst>
              <a:ext uri="{28A0092B-C50C-407E-A947-70E740481C1C}">
                <a14:useLocalDpi xmlns:a14="http://schemas.microsoft.com/office/drawing/2010/main" val="0"/>
              </a:ext>
            </a:extLst>
          </a:blip>
          <a:stretch>
            <a:fillRect/>
          </a:stretch>
        </p:blipFill>
        <p:spPr>
          <a:xfrm>
            <a:off x="6786106" y="4027236"/>
            <a:ext cx="1116340" cy="1116340"/>
          </a:xfrm>
          <a:prstGeom prst="rect">
            <a:avLst/>
          </a:prstGeom>
        </p:spPr>
      </p:pic>
      <p:pic>
        <p:nvPicPr>
          <p:cNvPr id="12" name="رسم 11" descr="إغلاق مع تعبئة خالصة">
            <a:extLst>
              <a:ext uri="{FF2B5EF4-FFF2-40B4-BE49-F238E27FC236}">
                <a16:creationId xmlns:a16="http://schemas.microsoft.com/office/drawing/2014/main" id="{F383DC42-801D-701C-4ED6-02C76153382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64194" y="3120502"/>
            <a:ext cx="873998" cy="873998"/>
          </a:xfrm>
          <a:prstGeom prst="rect">
            <a:avLst/>
          </a:prstGeom>
        </p:spPr>
      </p:pic>
    </p:spTree>
    <p:custDataLst>
      <p:tags r:id="rId1"/>
    </p:custDataLst>
    <p:extLst>
      <p:ext uri="{BB962C8B-B14F-4D97-AF65-F5344CB8AC3E}">
        <p14:creationId xmlns:p14="http://schemas.microsoft.com/office/powerpoint/2010/main" val="652505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1000"/>
                                        <p:tgtEl>
                                          <p:spTgt spid="10">
                                            <p:txEl>
                                              <p:pRg st="0" end="0"/>
                                            </p:txEl>
                                          </p:spTgt>
                                        </p:tgtEl>
                                      </p:cBhvr>
                                    </p:animEffect>
                                    <p:anim calcmode="lin" valueType="num">
                                      <p:cBhvr>
                                        <p:cTn id="13"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grpId="0" nodeType="afterEffect">
                                  <p:stCondLst>
                                    <p:cond delay="0"/>
                                  </p:stCondLst>
                                  <p:childTnLst>
                                    <p:set>
                                      <p:cBhvr>
                                        <p:cTn id="17" dur="1" fill="hold">
                                          <p:stCondLst>
                                            <p:cond delay="0"/>
                                          </p:stCondLst>
                                        </p:cTn>
                                        <p:tgtEl>
                                          <p:spTgt spid="10">
                                            <p:txEl>
                                              <p:pRg st="1" end="1"/>
                                            </p:txEl>
                                          </p:spTgt>
                                        </p:tgtEl>
                                        <p:attrNameLst>
                                          <p:attrName>style.visibility</p:attrName>
                                        </p:attrNameLst>
                                      </p:cBhvr>
                                      <p:to>
                                        <p:strVal val="visible"/>
                                      </p:to>
                                    </p:set>
                                    <p:animEffect transition="in" filter="fade">
                                      <p:cBhvr>
                                        <p:cTn id="18" dur="1000"/>
                                        <p:tgtEl>
                                          <p:spTgt spid="10">
                                            <p:txEl>
                                              <p:pRg st="1" end="1"/>
                                            </p:txEl>
                                          </p:spTgt>
                                        </p:tgtEl>
                                      </p:cBhvr>
                                    </p:animEffect>
                                    <p:anim calcmode="lin" valueType="num">
                                      <p:cBhvr>
                                        <p:cTn id="19"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par>
                          <p:cTn id="25" fill="hold">
                            <p:stCondLst>
                              <p:cond delay="0"/>
                            </p:stCondLst>
                            <p:childTnLst>
                              <p:par>
                                <p:cTn id="26" presetID="35" presetClass="emph" presetSubtype="0" fill="hold" nodeType="afterEffect">
                                  <p:stCondLst>
                                    <p:cond delay="0"/>
                                  </p:stCondLst>
                                  <p:childTnLst>
                                    <p:anim calcmode="discrete" valueType="str">
                                      <p:cBhvr>
                                        <p:cTn id="27" dur="1000" fill="hold"/>
                                        <p:tgtEl>
                                          <p:spTgt spid="12"/>
                                        </p:tgtEl>
                                        <p:attrNameLst>
                                          <p:attrName>style.visibility</p:attrName>
                                        </p:attrNameLst>
                                      </p:cBhvr>
                                      <p:tavLst>
                                        <p:tav tm="0">
                                          <p:val>
                                            <p:strVal val="hidden"/>
                                          </p:val>
                                        </p:tav>
                                        <p:tav tm="50000">
                                          <p:val>
                                            <p:strVal val="visible"/>
                                          </p:val>
                                        </p:tav>
                                      </p:tavLst>
                                    </p:anim>
                                  </p:childTnLst>
                                </p:cTn>
                              </p:par>
                            </p:childTnLst>
                          </p:cTn>
                        </p:par>
                        <p:par>
                          <p:cTn id="28" fill="hold">
                            <p:stCondLst>
                              <p:cond delay="1000"/>
                            </p:stCondLst>
                            <p:childTnLst>
                              <p:par>
                                <p:cTn id="29" presetID="42" presetClass="entr" presetSubtype="0" fill="hold" grpId="0" nodeType="afterEffect">
                                  <p:stCondLst>
                                    <p:cond delay="0"/>
                                  </p:stCondLst>
                                  <p:childTnLst>
                                    <p:set>
                                      <p:cBhvr>
                                        <p:cTn id="30" dur="1" fill="hold">
                                          <p:stCondLst>
                                            <p:cond delay="0"/>
                                          </p:stCondLst>
                                        </p:cTn>
                                        <p:tgtEl>
                                          <p:spTgt spid="10">
                                            <p:txEl>
                                              <p:pRg st="2" end="2"/>
                                            </p:txEl>
                                          </p:spTgt>
                                        </p:tgtEl>
                                        <p:attrNameLst>
                                          <p:attrName>style.visibility</p:attrName>
                                        </p:attrNameLst>
                                      </p:cBhvr>
                                      <p:to>
                                        <p:strVal val="visible"/>
                                      </p:to>
                                    </p:set>
                                    <p:animEffect transition="in" filter="fade">
                                      <p:cBhvr>
                                        <p:cTn id="31" dur="1000"/>
                                        <p:tgtEl>
                                          <p:spTgt spid="10">
                                            <p:txEl>
                                              <p:pRg st="2" end="2"/>
                                            </p:txEl>
                                          </p:spTgt>
                                        </p:tgtEl>
                                      </p:cBhvr>
                                    </p:animEffect>
                                    <p:anim calcmode="lin" valueType="num">
                                      <p:cBhvr>
                                        <p:cTn id="32"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childTnLst>
                                </p:cTn>
                              </p:par>
                            </p:childTnLst>
                          </p:cTn>
                        </p:par>
                        <p:par>
                          <p:cTn id="38" fill="hold">
                            <p:stCondLst>
                              <p:cond delay="0"/>
                            </p:stCondLst>
                            <p:childTnLst>
                              <p:par>
                                <p:cTn id="39" presetID="35" presetClass="emph" presetSubtype="0" fill="hold" nodeType="afterEffect">
                                  <p:stCondLst>
                                    <p:cond delay="0"/>
                                  </p:stCondLst>
                                  <p:childTnLst>
                                    <p:anim calcmode="discrete" valueType="str">
                                      <p:cBhvr>
                                        <p:cTn id="40" dur="1000" fill="hold"/>
                                        <p:tgtEl>
                                          <p:spTgt spid="11"/>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uiExpand="1"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مستطيل: زوايا مستديرة 17">
            <a:extLst>
              <a:ext uri="{FF2B5EF4-FFF2-40B4-BE49-F238E27FC236}">
                <a16:creationId xmlns:a16="http://schemas.microsoft.com/office/drawing/2014/main" id="{FF0E6461-21F2-7888-4043-2B3DCADDA465}"/>
              </a:ext>
            </a:extLst>
          </p:cNvPr>
          <p:cNvSpPr/>
          <p:nvPr/>
        </p:nvSpPr>
        <p:spPr>
          <a:xfrm>
            <a:off x="251441" y="147143"/>
            <a:ext cx="11826260" cy="913308"/>
          </a:xfrm>
          <a:prstGeom prst="roundRect">
            <a:avLst/>
          </a:prstGeom>
          <a:solidFill>
            <a:srgbClr val="F9A82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600"/>
          </a:p>
        </p:txBody>
      </p:sp>
      <p:sp>
        <p:nvSpPr>
          <p:cNvPr id="19" name="عنصر نائب للمحتوى 2">
            <a:extLst>
              <a:ext uri="{FF2B5EF4-FFF2-40B4-BE49-F238E27FC236}">
                <a16:creationId xmlns:a16="http://schemas.microsoft.com/office/drawing/2014/main" id="{7527126C-3D73-B833-3F42-F92A661E7418}"/>
              </a:ext>
            </a:extLst>
          </p:cNvPr>
          <p:cNvSpPr txBox="1">
            <a:spLocks/>
          </p:cNvSpPr>
          <p:nvPr/>
        </p:nvSpPr>
        <p:spPr>
          <a:xfrm>
            <a:off x="438146" y="1992601"/>
            <a:ext cx="10515600" cy="481925"/>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ar-SA" dirty="0"/>
              <a:t>معرفة مفهوم التشفير</a:t>
            </a:r>
          </a:p>
        </p:txBody>
      </p:sp>
      <p:sp>
        <p:nvSpPr>
          <p:cNvPr id="20" name="عنصر نائب للمحتوى 2">
            <a:extLst>
              <a:ext uri="{FF2B5EF4-FFF2-40B4-BE49-F238E27FC236}">
                <a16:creationId xmlns:a16="http://schemas.microsoft.com/office/drawing/2014/main" id="{FF6EE2B3-540E-6BCF-79FB-6688139DEE7F}"/>
              </a:ext>
            </a:extLst>
          </p:cNvPr>
          <p:cNvSpPr txBox="1">
            <a:spLocks/>
          </p:cNvSpPr>
          <p:nvPr/>
        </p:nvSpPr>
        <p:spPr>
          <a:xfrm>
            <a:off x="380996" y="3102687"/>
            <a:ext cx="10515600" cy="481925"/>
          </a:xfrm>
          <a:prstGeom prst="rect">
            <a:avLst/>
          </a:prstGeom>
        </p:spPr>
        <p:txBody>
          <a:bodyPr vert="horz" lIns="91440" tIns="45720" rIns="91440" bIns="45720" rtlCol="1">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ar-SA" dirty="0"/>
              <a:t>معرفة أنواع التشفير</a:t>
            </a:r>
          </a:p>
        </p:txBody>
      </p:sp>
      <p:sp>
        <p:nvSpPr>
          <p:cNvPr id="21" name="عنصر نائب للمحتوى 2">
            <a:extLst>
              <a:ext uri="{FF2B5EF4-FFF2-40B4-BE49-F238E27FC236}">
                <a16:creationId xmlns:a16="http://schemas.microsoft.com/office/drawing/2014/main" id="{804DD548-8E5B-1345-4B40-F93BE0D1456D}"/>
              </a:ext>
            </a:extLst>
          </p:cNvPr>
          <p:cNvSpPr txBox="1">
            <a:spLocks/>
          </p:cNvSpPr>
          <p:nvPr/>
        </p:nvSpPr>
        <p:spPr>
          <a:xfrm>
            <a:off x="400046" y="4417308"/>
            <a:ext cx="10515600" cy="481925"/>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ar-SA" dirty="0"/>
              <a:t>معرفة تشفير البريد الالكتروني و تشفير القرص الصلب</a:t>
            </a:r>
          </a:p>
        </p:txBody>
      </p:sp>
      <p:sp>
        <p:nvSpPr>
          <p:cNvPr id="22" name="عنصر نائب للمحتوى 2">
            <a:extLst>
              <a:ext uri="{FF2B5EF4-FFF2-40B4-BE49-F238E27FC236}">
                <a16:creationId xmlns:a16="http://schemas.microsoft.com/office/drawing/2014/main" id="{994D2EB7-732F-969B-B654-761FAE63CC62}"/>
              </a:ext>
            </a:extLst>
          </p:cNvPr>
          <p:cNvSpPr txBox="1">
            <a:spLocks/>
          </p:cNvSpPr>
          <p:nvPr/>
        </p:nvSpPr>
        <p:spPr>
          <a:xfrm>
            <a:off x="358394" y="5615796"/>
            <a:ext cx="10515600" cy="481925"/>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ar-SA" dirty="0"/>
              <a:t>تشفير البيانات في إكسل</a:t>
            </a:r>
          </a:p>
        </p:txBody>
      </p:sp>
      <p:sp>
        <p:nvSpPr>
          <p:cNvPr id="23" name="مخطط انسيابي: معالجة متعاقبة 22">
            <a:extLst>
              <a:ext uri="{FF2B5EF4-FFF2-40B4-BE49-F238E27FC236}">
                <a16:creationId xmlns:a16="http://schemas.microsoft.com/office/drawing/2014/main" id="{850AA0ED-B711-BE40-5A04-6589C0F1B2D2}"/>
              </a:ext>
            </a:extLst>
          </p:cNvPr>
          <p:cNvSpPr/>
          <p:nvPr/>
        </p:nvSpPr>
        <p:spPr>
          <a:xfrm>
            <a:off x="11156187" y="1880015"/>
            <a:ext cx="621468" cy="481925"/>
          </a:xfrm>
          <a:prstGeom prst="flowChartAlternateProcess">
            <a:avLst/>
          </a:prstGeom>
          <a:solidFill>
            <a:srgbClr val="F9A826"/>
          </a:solidFill>
          <a:ln>
            <a:solidFill>
              <a:srgbClr val="F9A826"/>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b="1" dirty="0">
                <a:solidFill>
                  <a:schemeClr val="bg1"/>
                </a:solidFill>
              </a:rPr>
              <a:t>1</a:t>
            </a:r>
          </a:p>
        </p:txBody>
      </p:sp>
      <p:sp>
        <p:nvSpPr>
          <p:cNvPr id="24" name="مخطط انسيابي: معالجة متعاقبة 23">
            <a:extLst>
              <a:ext uri="{FF2B5EF4-FFF2-40B4-BE49-F238E27FC236}">
                <a16:creationId xmlns:a16="http://schemas.microsoft.com/office/drawing/2014/main" id="{DA616C3F-7C4A-5770-24EA-180D3A1D5538}"/>
              </a:ext>
            </a:extLst>
          </p:cNvPr>
          <p:cNvSpPr/>
          <p:nvPr/>
        </p:nvSpPr>
        <p:spPr>
          <a:xfrm>
            <a:off x="11156187" y="3215270"/>
            <a:ext cx="621468" cy="481925"/>
          </a:xfrm>
          <a:prstGeom prst="flowChartAlternateProcess">
            <a:avLst/>
          </a:prstGeom>
          <a:solidFill>
            <a:srgbClr val="F9A826"/>
          </a:solidFill>
          <a:ln>
            <a:solidFill>
              <a:srgbClr val="F9A826"/>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b="1" dirty="0">
                <a:solidFill>
                  <a:schemeClr val="bg1"/>
                </a:solidFill>
              </a:rPr>
              <a:t>2</a:t>
            </a:r>
          </a:p>
        </p:txBody>
      </p:sp>
      <p:sp>
        <p:nvSpPr>
          <p:cNvPr id="25" name="مخطط انسيابي: معالجة متعاقبة 24">
            <a:extLst>
              <a:ext uri="{FF2B5EF4-FFF2-40B4-BE49-F238E27FC236}">
                <a16:creationId xmlns:a16="http://schemas.microsoft.com/office/drawing/2014/main" id="{84C1D522-5D69-5DC1-4D02-E396B67297F8}"/>
              </a:ext>
            </a:extLst>
          </p:cNvPr>
          <p:cNvSpPr/>
          <p:nvPr/>
        </p:nvSpPr>
        <p:spPr>
          <a:xfrm>
            <a:off x="11165712" y="4407804"/>
            <a:ext cx="621468" cy="481925"/>
          </a:xfrm>
          <a:prstGeom prst="flowChartAlternateProcess">
            <a:avLst/>
          </a:prstGeom>
          <a:solidFill>
            <a:srgbClr val="F9A826"/>
          </a:solidFill>
          <a:ln>
            <a:solidFill>
              <a:srgbClr val="F9A826"/>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b="1" dirty="0">
                <a:solidFill>
                  <a:schemeClr val="bg1"/>
                </a:solidFill>
              </a:rPr>
              <a:t>3</a:t>
            </a:r>
          </a:p>
        </p:txBody>
      </p:sp>
      <p:sp>
        <p:nvSpPr>
          <p:cNvPr id="26" name="مخطط انسيابي: معالجة متعاقبة 25">
            <a:extLst>
              <a:ext uri="{FF2B5EF4-FFF2-40B4-BE49-F238E27FC236}">
                <a16:creationId xmlns:a16="http://schemas.microsoft.com/office/drawing/2014/main" id="{3D4F4DFD-92FD-E409-43AC-5D8FBCAC6A53}"/>
              </a:ext>
            </a:extLst>
          </p:cNvPr>
          <p:cNvSpPr/>
          <p:nvPr/>
        </p:nvSpPr>
        <p:spPr>
          <a:xfrm>
            <a:off x="11165712" y="5634855"/>
            <a:ext cx="621468" cy="481925"/>
          </a:xfrm>
          <a:prstGeom prst="flowChartAlternateProcess">
            <a:avLst/>
          </a:prstGeom>
          <a:solidFill>
            <a:srgbClr val="F9A826"/>
          </a:solidFill>
          <a:ln>
            <a:solidFill>
              <a:srgbClr val="F9A826"/>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b="1" dirty="0">
                <a:solidFill>
                  <a:schemeClr val="bg1"/>
                </a:solidFill>
              </a:rPr>
              <a:t>4</a:t>
            </a:r>
          </a:p>
        </p:txBody>
      </p:sp>
      <p:pic>
        <p:nvPicPr>
          <p:cNvPr id="27" name="صورة 26">
            <a:extLst>
              <a:ext uri="{FF2B5EF4-FFF2-40B4-BE49-F238E27FC236}">
                <a16:creationId xmlns:a16="http://schemas.microsoft.com/office/drawing/2014/main" id="{7DE52225-26DA-69FD-2D33-13A6D1924B0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84" b="89976" l="9084" r="89139">
                        <a14:foregroundMark x1="84005" y1="59054" x2="84005" y2="59054"/>
                        <a14:foregroundMark x1="86335" y1="58569" x2="81240" y2="63824"/>
                        <a14:foregroundMark x1="88231" y1="38561" x2="78160" y2="19685"/>
                        <a14:foregroundMark x1="78160" y1="19685" x2="64929" y2="16168"/>
                        <a14:foregroundMark x1="64929" y1="16168" x2="64929" y2="16168"/>
                        <a14:foregroundMark x1="59795" y1="39976" x2="59795" y2="39976"/>
                        <a14:foregroundMark x1="89139" y1="57639" x2="89139" y2="57639"/>
                        <a14:foregroundMark x1="19313" y1="46645" x2="19313" y2="46645"/>
                        <a14:foregroundMark x1="17891" y1="45715" x2="17891" y2="45715"/>
                        <a14:foregroundMark x1="17891" y1="49515" x2="17891" y2="49515"/>
                        <a14:foregroundMark x1="34202" y1="47130" x2="34202" y2="47130"/>
                        <a14:foregroundMark x1="13231" y1="48100" x2="13231" y2="48100"/>
                        <a14:foregroundMark x1="9992" y1="47615" x2="9992" y2="47615"/>
                      </a14:backgroundRemoval>
                    </a14:imgEffect>
                  </a14:imgLayer>
                </a14:imgProps>
              </a:ext>
              <a:ext uri="{28A0092B-C50C-407E-A947-70E740481C1C}">
                <a14:useLocalDpi xmlns:a14="http://schemas.microsoft.com/office/drawing/2010/main" val="0"/>
              </a:ext>
            </a:extLst>
          </a:blip>
          <a:srcRect r="8995"/>
          <a:stretch/>
        </p:blipFill>
        <p:spPr>
          <a:xfrm>
            <a:off x="-513079" y="2154090"/>
            <a:ext cx="4856479" cy="5213797"/>
          </a:xfrm>
          <a:prstGeom prst="rect">
            <a:avLst/>
          </a:prstGeom>
        </p:spPr>
      </p:pic>
      <p:sp>
        <p:nvSpPr>
          <p:cNvPr id="28" name="مربع نص 27">
            <a:extLst>
              <a:ext uri="{FF2B5EF4-FFF2-40B4-BE49-F238E27FC236}">
                <a16:creationId xmlns:a16="http://schemas.microsoft.com/office/drawing/2014/main" id="{5A32776A-A24E-7045-EDD2-F369AB539AA4}"/>
              </a:ext>
            </a:extLst>
          </p:cNvPr>
          <p:cNvSpPr txBox="1"/>
          <p:nvPr/>
        </p:nvSpPr>
        <p:spPr>
          <a:xfrm>
            <a:off x="817197" y="227178"/>
            <a:ext cx="10639035" cy="769441"/>
          </a:xfrm>
          <a:prstGeom prst="rect">
            <a:avLst/>
          </a:prstGeom>
          <a:noFill/>
        </p:spPr>
        <p:txBody>
          <a:bodyPr wrap="square" rtlCol="1">
            <a:spAutoFit/>
          </a:bodyPr>
          <a:lstStyle/>
          <a:p>
            <a:pPr algn="ctr"/>
            <a:r>
              <a:rPr lang="ar-SA" sz="4400" b="1" dirty="0">
                <a:solidFill>
                  <a:schemeClr val="bg1"/>
                </a:solidFill>
                <a:latin typeface="JF Flat" panose="02000500000000000000" pitchFamily="2" charset="-78"/>
                <a:cs typeface="JF Flat" panose="02000500000000000000" pitchFamily="2" charset="-78"/>
              </a:rPr>
              <a:t>أهداف الدرس</a:t>
            </a:r>
          </a:p>
        </p:txBody>
      </p:sp>
      <p:pic>
        <p:nvPicPr>
          <p:cNvPr id="29" name="رسم 28" descr="نقطة الهدف مع تعبئة خالصة">
            <a:extLst>
              <a:ext uri="{FF2B5EF4-FFF2-40B4-BE49-F238E27FC236}">
                <a16:creationId xmlns:a16="http://schemas.microsoft.com/office/drawing/2014/main" id="{64169905-078D-BAE0-0BA6-A3F5B37D9FE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135034" y="144163"/>
            <a:ext cx="914400" cy="914400"/>
          </a:xfrm>
          <a:prstGeom prst="rect">
            <a:avLst/>
          </a:prstGeom>
        </p:spPr>
      </p:pic>
      <p:pic>
        <p:nvPicPr>
          <p:cNvPr id="30" name="رسم 29" descr="نقطة الهدف مع تعبئة خالصة">
            <a:extLst>
              <a:ext uri="{FF2B5EF4-FFF2-40B4-BE49-F238E27FC236}">
                <a16:creationId xmlns:a16="http://schemas.microsoft.com/office/drawing/2014/main" id="{0B2EE0E9-F702-1AAE-A7B2-CB62AC45A91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33066" y="149299"/>
            <a:ext cx="914400" cy="914400"/>
          </a:xfrm>
          <a:prstGeom prst="rect">
            <a:avLst/>
          </a:prstGeom>
        </p:spPr>
      </p:pic>
      <p:pic>
        <p:nvPicPr>
          <p:cNvPr id="31" name="صورة 30" descr="صورة تحتوي على سهم&#10;&#10;تم إنشاء الوصف تلقائياً">
            <a:extLst>
              <a:ext uri="{FF2B5EF4-FFF2-40B4-BE49-F238E27FC236}">
                <a16:creationId xmlns:a16="http://schemas.microsoft.com/office/drawing/2014/main" id="{241BFE77-196B-BBA0-4B31-2BB385FA8762}"/>
              </a:ext>
            </a:extLst>
          </p:cNvPr>
          <p:cNvPicPr>
            <a:picLocks noChangeAspect="1"/>
          </p:cNvPicPr>
          <p:nvPr/>
        </p:nvPicPr>
        <p:blipFill>
          <a:blip r:embed="rId7">
            <a:duotone>
              <a:prstClr val="black"/>
              <a:schemeClr val="accent2">
                <a:tint val="45000"/>
                <a:satMod val="400000"/>
              </a:schemeClr>
            </a:duotone>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tretch>
            <a:fillRect/>
          </a:stretch>
        </p:blipFill>
        <p:spPr>
          <a:xfrm>
            <a:off x="7379716" y="1624961"/>
            <a:ext cx="1402842" cy="1402842"/>
          </a:xfrm>
          <a:prstGeom prst="rect">
            <a:avLst/>
          </a:prstGeom>
        </p:spPr>
      </p:pic>
      <p:pic>
        <p:nvPicPr>
          <p:cNvPr id="32" name="صورة 31" descr="صورة تحتوي على سهم&#10;&#10;تم إنشاء الوصف تلقائياً">
            <a:extLst>
              <a:ext uri="{FF2B5EF4-FFF2-40B4-BE49-F238E27FC236}">
                <a16:creationId xmlns:a16="http://schemas.microsoft.com/office/drawing/2014/main" id="{BD4EB55F-0581-2306-67A0-CAFCEA8EB96A}"/>
              </a:ext>
            </a:extLst>
          </p:cNvPr>
          <p:cNvPicPr>
            <a:picLocks noChangeAspect="1"/>
          </p:cNvPicPr>
          <p:nvPr/>
        </p:nvPicPr>
        <p:blipFill>
          <a:blip r:embed="rId7">
            <a:duotone>
              <a:prstClr val="black"/>
              <a:schemeClr val="accent2">
                <a:tint val="45000"/>
                <a:satMod val="400000"/>
              </a:schemeClr>
            </a:duotone>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tretch>
            <a:fillRect/>
          </a:stretch>
        </p:blipFill>
        <p:spPr>
          <a:xfrm>
            <a:off x="7394956" y="2676521"/>
            <a:ext cx="1402842" cy="1402842"/>
          </a:xfrm>
          <a:prstGeom prst="rect">
            <a:avLst/>
          </a:prstGeom>
        </p:spPr>
      </p:pic>
    </p:spTree>
    <p:custDataLst>
      <p:tags r:id="rId1"/>
    </p:custDataLst>
    <p:extLst>
      <p:ext uri="{BB962C8B-B14F-4D97-AF65-F5344CB8AC3E}">
        <p14:creationId xmlns:p14="http://schemas.microsoft.com/office/powerpoint/2010/main" val="1175061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أشهر مواقع البريد الإلكتروني في العالم.. خدمات متطورة | مجلة رواد الأعمال">
            <a:extLst>
              <a:ext uri="{FF2B5EF4-FFF2-40B4-BE49-F238E27FC236}">
                <a16:creationId xmlns:a16="http://schemas.microsoft.com/office/drawing/2014/main" id="{32FE122B-B37C-4E2E-C888-588A9C5156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1923" y="4862863"/>
            <a:ext cx="3986274" cy="1995137"/>
          </a:xfrm>
          <a:prstGeom prst="rect">
            <a:avLst/>
          </a:prstGeom>
          <a:noFill/>
          <a:extLst>
            <a:ext uri="{909E8E84-426E-40DD-AFC4-6F175D3DCCD1}">
              <a14:hiddenFill xmlns:a14="http://schemas.microsoft.com/office/drawing/2010/main">
                <a:solidFill>
                  <a:srgbClr val="FFFFFF"/>
                </a:solidFill>
              </a14:hiddenFill>
            </a:ext>
          </a:extLst>
        </p:spPr>
      </p:pic>
      <p:sp>
        <p:nvSpPr>
          <p:cNvPr id="12" name="مستطيل 11">
            <a:extLst>
              <a:ext uri="{FF2B5EF4-FFF2-40B4-BE49-F238E27FC236}">
                <a16:creationId xmlns:a16="http://schemas.microsoft.com/office/drawing/2014/main" id="{FBDDB7C6-F096-85E4-41E3-9C6A7B4722B5}"/>
              </a:ext>
            </a:extLst>
          </p:cNvPr>
          <p:cNvSpPr/>
          <p:nvPr/>
        </p:nvSpPr>
        <p:spPr>
          <a:xfrm>
            <a:off x="4114800" y="4743736"/>
            <a:ext cx="1033682" cy="2826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 name="مستطيل: زوايا مستديرة 3">
            <a:extLst>
              <a:ext uri="{FF2B5EF4-FFF2-40B4-BE49-F238E27FC236}">
                <a16:creationId xmlns:a16="http://schemas.microsoft.com/office/drawing/2014/main" id="{A1B08F42-AFA1-26F9-905A-D5E8763F00E4}"/>
              </a:ext>
            </a:extLst>
          </p:cNvPr>
          <p:cNvSpPr/>
          <p:nvPr/>
        </p:nvSpPr>
        <p:spPr>
          <a:xfrm>
            <a:off x="1733227" y="492561"/>
            <a:ext cx="8725545" cy="913308"/>
          </a:xfrm>
          <a:prstGeom prst="roundRect">
            <a:avLst/>
          </a:prstGeom>
          <a:solidFill>
            <a:srgbClr val="F9A82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b="1" dirty="0">
                <a:solidFill>
                  <a:schemeClr val="bg1"/>
                </a:solidFill>
              </a:rPr>
              <a:t>تشفير البريد الالكتروني</a:t>
            </a:r>
          </a:p>
        </p:txBody>
      </p:sp>
      <p:sp>
        <p:nvSpPr>
          <p:cNvPr id="5" name="مربع نص 4">
            <a:extLst>
              <a:ext uri="{FF2B5EF4-FFF2-40B4-BE49-F238E27FC236}">
                <a16:creationId xmlns:a16="http://schemas.microsoft.com/office/drawing/2014/main" id="{ED17F3B9-4A84-035E-86B6-8D50B7D25904}"/>
              </a:ext>
            </a:extLst>
          </p:cNvPr>
          <p:cNvSpPr txBox="1"/>
          <p:nvPr/>
        </p:nvSpPr>
        <p:spPr>
          <a:xfrm>
            <a:off x="137160" y="1386189"/>
            <a:ext cx="11841480" cy="3697166"/>
          </a:xfrm>
          <a:prstGeom prst="rect">
            <a:avLst/>
          </a:prstGeom>
          <a:noFill/>
        </p:spPr>
        <p:txBody>
          <a:bodyPr wrap="square">
            <a:spAutoFit/>
          </a:bodyPr>
          <a:lstStyle/>
          <a:p>
            <a:pPr algn="just">
              <a:lnSpc>
                <a:spcPct val="150000"/>
              </a:lnSpc>
            </a:pPr>
            <a:r>
              <a:rPr lang="ar-SA" sz="3200" dirty="0">
                <a:latin typeface="Calibri" panose="020F0502020204030204" pitchFamily="34" charset="0"/>
                <a:cs typeface="+mj-cs"/>
              </a:rPr>
              <a:t>من المهم تشفير رسائل البريد الإلكتروني قبل إرسالها للتأكد من أنه إذا اعترض أحد</a:t>
            </a:r>
          </a:p>
          <a:p>
            <a:pPr algn="just">
              <a:lnSpc>
                <a:spcPct val="150000"/>
              </a:lnSpc>
            </a:pPr>
            <a:r>
              <a:rPr lang="ar-SA" sz="3200" dirty="0">
                <a:latin typeface="Calibri" panose="020F0502020204030204" pitchFamily="34" charset="0"/>
                <a:cs typeface="+mj-cs"/>
              </a:rPr>
              <a:t>المتطفلين أو أي شخص آخر غير المستلم المقصود بالرسالة، فستكون غير قابلة للقراءة</a:t>
            </a:r>
          </a:p>
          <a:p>
            <a:pPr algn="just">
              <a:lnSpc>
                <a:spcPct val="150000"/>
              </a:lnSpc>
            </a:pPr>
            <a:r>
              <a:rPr lang="ar-SA" sz="3200" dirty="0">
                <a:latin typeface="Calibri" panose="020F0502020204030204" pitchFamily="34" charset="0"/>
                <a:cs typeface="+mj-cs"/>
              </a:rPr>
              <a:t>وعديمة الفائدة بشكل أساسي</a:t>
            </a:r>
          </a:p>
          <a:p>
            <a:pPr algn="just">
              <a:lnSpc>
                <a:spcPct val="150000"/>
              </a:lnSpc>
            </a:pPr>
            <a:r>
              <a:rPr lang="ar-SA" sz="3200" dirty="0">
                <a:latin typeface="Calibri" panose="020F0502020204030204" pitchFamily="34" charset="0"/>
                <a:cs typeface="+mj-cs"/>
              </a:rPr>
              <a:t>يجب أيضًا تشفير قنوات الاتصال من قِبل مزود البريد الإلكتروني الخاص بك، وكذلك تشفير </a:t>
            </a:r>
          </a:p>
          <a:p>
            <a:pPr algn="just">
              <a:lnSpc>
                <a:spcPct val="150000"/>
              </a:lnSpc>
            </a:pPr>
            <a:r>
              <a:rPr lang="ar-SA" sz="3200" dirty="0">
                <a:latin typeface="Calibri" panose="020F0502020204030204" pitchFamily="34" charset="0"/>
                <a:cs typeface="+mj-cs"/>
              </a:rPr>
              <a:t>رسائل البريد الإلكتروني المحفوظة أو المحفوظة مؤقتًا أو </a:t>
            </a:r>
            <a:r>
              <a:rPr lang="ar-SA" sz="3200" dirty="0" err="1">
                <a:latin typeface="Calibri" panose="020F0502020204030204" pitchFamily="34" charset="0"/>
                <a:cs typeface="+mj-cs"/>
              </a:rPr>
              <a:t>المؤرشفة</a:t>
            </a:r>
            <a:r>
              <a:rPr lang="ar-SA" sz="3200" dirty="0">
                <a:latin typeface="Calibri" panose="020F0502020204030204" pitchFamily="34" charset="0"/>
                <a:cs typeface="+mj-cs"/>
              </a:rPr>
              <a:t>.</a:t>
            </a:r>
          </a:p>
        </p:txBody>
      </p:sp>
      <p:sp>
        <p:nvSpPr>
          <p:cNvPr id="8" name="فقاعة الكلام: مستطيلة مستديرة الزوايا 7">
            <a:extLst>
              <a:ext uri="{FF2B5EF4-FFF2-40B4-BE49-F238E27FC236}">
                <a16:creationId xmlns:a16="http://schemas.microsoft.com/office/drawing/2014/main" id="{F0D99ED1-83F6-59C0-A9D3-624D9AB43147}"/>
              </a:ext>
            </a:extLst>
          </p:cNvPr>
          <p:cNvSpPr/>
          <p:nvPr/>
        </p:nvSpPr>
        <p:spPr>
          <a:xfrm>
            <a:off x="452436" y="1929175"/>
            <a:ext cx="11287125" cy="2217417"/>
          </a:xfrm>
          <a:prstGeom prst="wedgeRoundRectCallout">
            <a:avLst>
              <a:gd name="adj1" fmla="val -34904"/>
              <a:gd name="adj2" fmla="val 121396"/>
              <a:gd name="adj3" fmla="val 16667"/>
            </a:avLst>
          </a:prstGeom>
          <a:solidFill>
            <a:srgbClr val="F9A826"/>
          </a:solidFill>
          <a:ln>
            <a:solidFill>
              <a:srgbClr val="F9A826"/>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9" name="مستطيل 8">
            <a:extLst>
              <a:ext uri="{FF2B5EF4-FFF2-40B4-BE49-F238E27FC236}">
                <a16:creationId xmlns:a16="http://schemas.microsoft.com/office/drawing/2014/main" id="{F0BC9F06-6080-67DB-81AE-EB66783F0770}"/>
              </a:ext>
            </a:extLst>
          </p:cNvPr>
          <p:cNvSpPr/>
          <p:nvPr/>
        </p:nvSpPr>
        <p:spPr>
          <a:xfrm>
            <a:off x="650558" y="2476176"/>
            <a:ext cx="10894103" cy="820674"/>
          </a:xfrm>
          <a:prstGeom prst="rect">
            <a:avLst/>
          </a:prstGeom>
        </p:spPr>
        <p:txBody>
          <a:bodyPr wrap="square">
            <a:spAutoFit/>
          </a:bodyPr>
          <a:lstStyle/>
          <a:p>
            <a:pPr algn="ctr" rtl="1">
              <a:lnSpc>
                <a:spcPct val="150000"/>
              </a:lnSpc>
            </a:pPr>
            <a:r>
              <a:rPr lang="ar-SA" sz="3600" b="1" dirty="0">
                <a:solidFill>
                  <a:schemeClr val="bg1"/>
                </a:solidFill>
              </a:rPr>
              <a:t>عللي من المهم تشفير رسائل البريد الإلكتروني ؟؟!</a:t>
            </a:r>
          </a:p>
        </p:txBody>
      </p:sp>
      <p:pic>
        <p:nvPicPr>
          <p:cNvPr id="10" name="Picture 2" descr="Frequently Asked Questions About Acr Homes Services - Man With Question  Clipart Png Transparent Png (#1520728) - PinClipart">
            <a:extLst>
              <a:ext uri="{FF2B5EF4-FFF2-40B4-BE49-F238E27FC236}">
                <a16:creationId xmlns:a16="http://schemas.microsoft.com/office/drawing/2014/main" id="{F7420072-0341-31B9-B0E7-2E4B571BBEE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979" b="89531" l="5795" r="95000">
                        <a14:foregroundMark x1="90682" y1="25409" x2="90682" y2="25409"/>
                        <a14:foregroundMark x1="91705" y1="24209" x2="91705" y2="24209"/>
                        <a14:foregroundMark x1="95000" y1="21701" x2="95000" y2="21701"/>
                        <a14:foregroundMark x1="81591" y1="29335" x2="81591" y2="29335"/>
                        <a14:foregroundMark x1="78977" y1="34351" x2="78977" y2="34351"/>
                        <a14:foregroundMark x1="77386" y1="35224" x2="77386" y2="35224"/>
                        <a14:foregroundMark x1="81818" y1="29989" x2="81818" y2="29989"/>
                        <a14:foregroundMark x1="81136" y1="29553" x2="82841" y2="27263"/>
                        <a14:foregroundMark x1="72159" y1="19738" x2="72159" y2="19738"/>
                        <a14:foregroundMark x1="59886" y1="43075" x2="59886" y2="43075"/>
                        <a14:foregroundMark x1="53068" y1="15158" x2="53068" y2="15158"/>
                        <a14:foregroundMark x1="51136" y1="26718" x2="51136" y2="26718"/>
                        <a14:foregroundMark x1="33977" y1="10251" x2="33977" y2="10251"/>
                        <a14:foregroundMark x1="30568" y1="35005" x2="30568" y2="35005"/>
                        <a14:foregroundMark x1="30341" y1="35005" x2="32955" y2="38386"/>
                        <a14:foregroundMark x1="29659" y1="7088" x2="29659" y2="7088"/>
                        <a14:foregroundMark x1="29659" y1="7088" x2="32273" y2="8288"/>
                        <a14:foregroundMark x1="49432" y1="8942" x2="49432" y2="8942"/>
                        <a14:foregroundMark x1="52045" y1="8942" x2="55682" y2="11232"/>
                        <a14:foregroundMark x1="64886" y1="15594" x2="72614" y2="18757"/>
                        <a14:foregroundMark x1="72614" y1="18757" x2="73750" y2="19956"/>
                        <a14:foregroundMark x1="75455" y1="22137" x2="70568" y2="27808"/>
                        <a14:foregroundMark x1="70568" y1="27808" x2="63068" y2="32715"/>
                        <a14:foregroundMark x1="89681" y1="17121" x2="93977" y2="20284"/>
                        <a14:foregroundMark x1="88793" y1="16467" x2="89681" y2="17121"/>
                        <a14:foregroundMark x1="85682" y1="14177" x2="88793" y2="16467"/>
                        <a14:foregroundMark x1="93977" y1="20284" x2="94773" y2="22465"/>
                        <a14:foregroundMark x1="21250" y1="48528" x2="19659" y2="46674"/>
                        <a14:foregroundMark x1="16023" y1="42748" x2="15909" y2="33697"/>
                        <a14:foregroundMark x1="7386" y1="33370" x2="5795" y2="33915"/>
                        <a14:backgroundMark x1="89318" y1="17121" x2="89318" y2="17121"/>
                        <a14:backgroundMark x1="89545" y1="16467" x2="89545" y2="16467"/>
                        <a14:backgroundMark x1="11477" y1="34133" x2="11477" y2="34133"/>
                        <a14:backgroundMark x1="12273" y1="33588" x2="12273" y2="3358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79120" y="2956560"/>
            <a:ext cx="4213001" cy="4389813"/>
          </a:xfrm>
          <a:prstGeom prst="rect">
            <a:avLst/>
          </a:prstGeom>
          <a:noFill/>
          <a:extLst>
            <a:ext uri="{909E8E84-426E-40DD-AFC4-6F175D3DCCD1}">
              <a14:hiddenFill xmlns:a14="http://schemas.microsoft.com/office/drawing/2010/main">
                <a:solidFill>
                  <a:srgbClr val="FFFFFF"/>
                </a:solidFill>
              </a14:hiddenFill>
            </a:ext>
          </a:extLst>
        </p:spPr>
      </p:pic>
      <p:sp>
        <p:nvSpPr>
          <p:cNvPr id="11" name="مستطيل 10">
            <a:extLst>
              <a:ext uri="{FF2B5EF4-FFF2-40B4-BE49-F238E27FC236}">
                <a16:creationId xmlns:a16="http://schemas.microsoft.com/office/drawing/2014/main" id="{612C9609-1C44-E9C2-2C34-98D499A2E708}"/>
              </a:ext>
            </a:extLst>
          </p:cNvPr>
          <p:cNvSpPr/>
          <p:nvPr/>
        </p:nvSpPr>
        <p:spPr>
          <a:xfrm>
            <a:off x="748008" y="2161143"/>
            <a:ext cx="10894103" cy="1651671"/>
          </a:xfrm>
          <a:prstGeom prst="rect">
            <a:avLst/>
          </a:prstGeom>
        </p:spPr>
        <p:txBody>
          <a:bodyPr wrap="square">
            <a:spAutoFit/>
          </a:bodyPr>
          <a:lstStyle/>
          <a:p>
            <a:pPr algn="ctr" rtl="1">
              <a:lnSpc>
                <a:spcPct val="150000"/>
              </a:lnSpc>
            </a:pPr>
            <a:r>
              <a:rPr lang="ar-SA" sz="3600" b="1" dirty="0"/>
              <a:t>لحماية المعلومات الحساسة المحتمل قراءتها من قبل أي شخص آخر غير المستلمين المعنيين</a:t>
            </a:r>
          </a:p>
        </p:txBody>
      </p:sp>
      <p:sp>
        <p:nvSpPr>
          <p:cNvPr id="13" name="مستطيل 12">
            <a:extLst>
              <a:ext uri="{FF2B5EF4-FFF2-40B4-BE49-F238E27FC236}">
                <a16:creationId xmlns:a16="http://schemas.microsoft.com/office/drawing/2014/main" id="{B07B8399-F09A-D13A-5D68-54D294C5D39E}"/>
              </a:ext>
            </a:extLst>
          </p:cNvPr>
          <p:cNvSpPr/>
          <p:nvPr/>
        </p:nvSpPr>
        <p:spPr>
          <a:xfrm>
            <a:off x="3957145" y="5005614"/>
            <a:ext cx="1387365" cy="2826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custDataLst>
      <p:tags r:id="rId1"/>
    </p:custDataLst>
    <p:extLst>
      <p:ext uri="{BB962C8B-B14F-4D97-AF65-F5344CB8AC3E}">
        <p14:creationId xmlns:p14="http://schemas.microsoft.com/office/powerpoint/2010/main" val="1083119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3" presetClass="entr" presetSubtype="16"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childTnLst>
                                </p:cTn>
                              </p:par>
                            </p:childTnLst>
                          </p:cTn>
                        </p:par>
                        <p:par>
                          <p:cTn id="15" fill="hold">
                            <p:stCondLst>
                              <p:cond delay="1000"/>
                            </p:stCondLst>
                            <p:childTnLst>
                              <p:par>
                                <p:cTn id="16" presetID="53" presetClass="entr" presetSubtype="16" fill="hold" grpId="1" nodeType="after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 calcmode="lin" valueType="num">
                                      <p:cBhvr>
                                        <p:cTn id="18"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9">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2" nodeType="clickEffect">
                                  <p:stCondLst>
                                    <p:cond delay="0"/>
                                  </p:stCondLst>
                                  <p:childTnLst>
                                    <p:set>
                                      <p:cBhvr>
                                        <p:cTn id="24" dur="1" fill="hold">
                                          <p:stCondLst>
                                            <p:cond delay="0"/>
                                          </p:stCondLst>
                                        </p:cTn>
                                        <p:tgtEl>
                                          <p:spTgt spid="9">
                                            <p:txEl>
                                              <p:pRg st="0" end="0"/>
                                            </p:txEl>
                                          </p:spTgt>
                                        </p:tgtEl>
                                        <p:attrNameLst>
                                          <p:attrName>style.visibility</p:attrName>
                                        </p:attrNameLst>
                                      </p:cBhvr>
                                      <p:to>
                                        <p:strVal val="hidden"/>
                                      </p:to>
                                    </p:set>
                                  </p:childTnLst>
                                </p:cTn>
                              </p:par>
                            </p:childTnLst>
                          </p:cTn>
                        </p:par>
                        <p:par>
                          <p:cTn id="25" fill="hold">
                            <p:stCondLst>
                              <p:cond delay="0"/>
                            </p:stCondLst>
                            <p:childTnLst>
                              <p:par>
                                <p:cTn id="26" presetID="53" presetClass="entr" presetSubtype="16" fill="hold" grpId="1" nodeType="afterEffect">
                                  <p:stCondLst>
                                    <p:cond delay="0"/>
                                  </p:stCondLst>
                                  <p:childTnLst>
                                    <p:set>
                                      <p:cBhvr>
                                        <p:cTn id="27" dur="1" fill="hold">
                                          <p:stCondLst>
                                            <p:cond delay="0"/>
                                          </p:stCondLst>
                                        </p:cTn>
                                        <p:tgtEl>
                                          <p:spTgt spid="11">
                                            <p:txEl>
                                              <p:pRg st="0" end="0"/>
                                            </p:txEl>
                                          </p:spTgt>
                                        </p:tgtEl>
                                        <p:attrNameLst>
                                          <p:attrName>style.visibility</p:attrName>
                                        </p:attrNameLst>
                                      </p:cBhvr>
                                      <p:to>
                                        <p:strVal val="visible"/>
                                      </p:to>
                                    </p:set>
                                    <p:anim calcmode="lin" valueType="num">
                                      <p:cBhvr>
                                        <p:cTn id="28" dur="5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29" dur="500" fill="hold"/>
                                        <p:tgtEl>
                                          <p:spTgt spid="11">
                                            <p:txEl>
                                              <p:pRg st="0" end="0"/>
                                            </p:txEl>
                                          </p:spTgt>
                                        </p:tgtEl>
                                        <p:attrNameLst>
                                          <p:attrName>ppt_h</p:attrName>
                                        </p:attrNameLst>
                                      </p:cBhvr>
                                      <p:tavLst>
                                        <p:tav tm="0">
                                          <p:val>
                                            <p:fltVal val="0"/>
                                          </p:val>
                                        </p:tav>
                                        <p:tav tm="100000">
                                          <p:val>
                                            <p:strVal val="#ppt_h"/>
                                          </p:val>
                                        </p:tav>
                                      </p:tavLst>
                                    </p:anim>
                                    <p:animEffect transition="in" filter="fade">
                                      <p:cBhvr>
                                        <p:cTn id="30" dur="500"/>
                                        <p:tgtEl>
                                          <p:spTgt spid="11">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8"/>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10"/>
                                        </p:tgtEl>
                                        <p:attrNameLst>
                                          <p:attrName>style.visibility</p:attrName>
                                        </p:attrNameLst>
                                      </p:cBhvr>
                                      <p:to>
                                        <p:strVal val="hidden"/>
                                      </p:to>
                                    </p:set>
                                  </p:childTnLst>
                                </p:cTn>
                              </p:par>
                              <p:par>
                                <p:cTn id="37" presetID="1" presetClass="exit" presetSubtype="0" fill="hold" grpId="2" nodeType="withEffect">
                                  <p:stCondLst>
                                    <p:cond delay="0"/>
                                  </p:stCondLst>
                                  <p:childTnLst>
                                    <p:set>
                                      <p:cBhvr>
                                        <p:cTn id="38" dur="1" fill="hold">
                                          <p:stCondLst>
                                            <p:cond delay="0"/>
                                          </p:stCondLst>
                                        </p:cTn>
                                        <p:tgtEl>
                                          <p:spTgt spid="11">
                                            <p:txEl>
                                              <p:pRg st="0" end="0"/>
                                            </p:txEl>
                                          </p:spTgt>
                                        </p:tgtEl>
                                        <p:attrNameLst>
                                          <p:attrName>style.visibility</p:attrName>
                                        </p:attrNameLst>
                                      </p:cBhvr>
                                      <p:to>
                                        <p:strVal val="hidden"/>
                                      </p:to>
                                    </p:set>
                                  </p:childTnLst>
                                </p:cTn>
                              </p:par>
                            </p:childTnLst>
                          </p:cTn>
                        </p:par>
                        <p:par>
                          <p:cTn id="39" fill="hold">
                            <p:stCondLst>
                              <p:cond delay="0"/>
                            </p:stCondLst>
                            <p:childTnLst>
                              <p:par>
                                <p:cTn id="40" presetID="47" presetClass="entr" presetSubtype="0" fill="hold" grpId="0" nodeType="afterEffect">
                                  <p:stCondLst>
                                    <p:cond delay="0"/>
                                  </p:stCondLst>
                                  <p:childTnLst>
                                    <p:set>
                                      <p:cBhvr>
                                        <p:cTn id="41" dur="1" fill="hold">
                                          <p:stCondLst>
                                            <p:cond delay="0"/>
                                          </p:stCondLst>
                                        </p:cTn>
                                        <p:tgtEl>
                                          <p:spTgt spid="5">
                                            <p:txEl>
                                              <p:pRg st="0" end="0"/>
                                            </p:txEl>
                                          </p:spTgt>
                                        </p:tgtEl>
                                        <p:attrNameLst>
                                          <p:attrName>style.visibility</p:attrName>
                                        </p:attrNameLst>
                                      </p:cBhvr>
                                      <p:to>
                                        <p:strVal val="visible"/>
                                      </p:to>
                                    </p:set>
                                    <p:animEffect transition="in" filter="fade">
                                      <p:cBhvr>
                                        <p:cTn id="42" dur="1000"/>
                                        <p:tgtEl>
                                          <p:spTgt spid="5">
                                            <p:txEl>
                                              <p:pRg st="0" end="0"/>
                                            </p:txEl>
                                          </p:spTgt>
                                        </p:tgtEl>
                                      </p:cBhvr>
                                    </p:animEffect>
                                    <p:anim calcmode="lin" valueType="num">
                                      <p:cBhvr>
                                        <p:cTn id="4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45" fill="hold">
                            <p:stCondLst>
                              <p:cond delay="1000"/>
                            </p:stCondLst>
                            <p:childTnLst>
                              <p:par>
                                <p:cTn id="46" presetID="47" presetClass="entr" presetSubtype="0" fill="hold" grpId="0" nodeType="afterEffect">
                                  <p:stCondLst>
                                    <p:cond delay="0"/>
                                  </p:stCondLst>
                                  <p:childTnLst>
                                    <p:set>
                                      <p:cBhvr>
                                        <p:cTn id="47" dur="1" fill="hold">
                                          <p:stCondLst>
                                            <p:cond delay="0"/>
                                          </p:stCondLst>
                                        </p:cTn>
                                        <p:tgtEl>
                                          <p:spTgt spid="5">
                                            <p:txEl>
                                              <p:pRg st="1" end="1"/>
                                            </p:txEl>
                                          </p:spTgt>
                                        </p:tgtEl>
                                        <p:attrNameLst>
                                          <p:attrName>style.visibility</p:attrName>
                                        </p:attrNameLst>
                                      </p:cBhvr>
                                      <p:to>
                                        <p:strVal val="visible"/>
                                      </p:to>
                                    </p:set>
                                    <p:animEffect transition="in" filter="fade">
                                      <p:cBhvr>
                                        <p:cTn id="48" dur="1000"/>
                                        <p:tgtEl>
                                          <p:spTgt spid="5">
                                            <p:txEl>
                                              <p:pRg st="1" end="1"/>
                                            </p:txEl>
                                          </p:spTgt>
                                        </p:tgtEl>
                                      </p:cBhvr>
                                    </p:animEffect>
                                    <p:anim calcmode="lin" valueType="num">
                                      <p:cBhvr>
                                        <p:cTn id="49"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50"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par>
                          <p:cTn id="51" fill="hold">
                            <p:stCondLst>
                              <p:cond delay="2000"/>
                            </p:stCondLst>
                            <p:childTnLst>
                              <p:par>
                                <p:cTn id="52" presetID="47" presetClass="entr" presetSubtype="0" fill="hold" grpId="0" nodeType="afterEffect">
                                  <p:stCondLst>
                                    <p:cond delay="0"/>
                                  </p:stCondLst>
                                  <p:childTnLst>
                                    <p:set>
                                      <p:cBhvr>
                                        <p:cTn id="53" dur="1" fill="hold">
                                          <p:stCondLst>
                                            <p:cond delay="0"/>
                                          </p:stCondLst>
                                        </p:cTn>
                                        <p:tgtEl>
                                          <p:spTgt spid="5">
                                            <p:txEl>
                                              <p:pRg st="2" end="2"/>
                                            </p:txEl>
                                          </p:spTgt>
                                        </p:tgtEl>
                                        <p:attrNameLst>
                                          <p:attrName>style.visibility</p:attrName>
                                        </p:attrNameLst>
                                      </p:cBhvr>
                                      <p:to>
                                        <p:strVal val="visible"/>
                                      </p:to>
                                    </p:set>
                                    <p:animEffect transition="in" filter="fade">
                                      <p:cBhvr>
                                        <p:cTn id="54" dur="1000"/>
                                        <p:tgtEl>
                                          <p:spTgt spid="5">
                                            <p:txEl>
                                              <p:pRg st="2" end="2"/>
                                            </p:txEl>
                                          </p:spTgt>
                                        </p:tgtEl>
                                      </p:cBhvr>
                                    </p:animEffect>
                                    <p:anim calcmode="lin" valueType="num">
                                      <p:cBhvr>
                                        <p:cTn id="55"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56"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par>
                          <p:cTn id="57" fill="hold">
                            <p:stCondLst>
                              <p:cond delay="3000"/>
                            </p:stCondLst>
                            <p:childTnLst>
                              <p:par>
                                <p:cTn id="58" presetID="47" presetClass="entr" presetSubtype="0" fill="hold" grpId="0" nodeType="afterEffect">
                                  <p:stCondLst>
                                    <p:cond delay="0"/>
                                  </p:stCondLst>
                                  <p:childTnLst>
                                    <p:set>
                                      <p:cBhvr>
                                        <p:cTn id="59" dur="1" fill="hold">
                                          <p:stCondLst>
                                            <p:cond delay="0"/>
                                          </p:stCondLst>
                                        </p:cTn>
                                        <p:tgtEl>
                                          <p:spTgt spid="5">
                                            <p:txEl>
                                              <p:pRg st="3" end="3"/>
                                            </p:txEl>
                                          </p:spTgt>
                                        </p:tgtEl>
                                        <p:attrNameLst>
                                          <p:attrName>style.visibility</p:attrName>
                                        </p:attrNameLst>
                                      </p:cBhvr>
                                      <p:to>
                                        <p:strVal val="visible"/>
                                      </p:to>
                                    </p:set>
                                    <p:animEffect transition="in" filter="fade">
                                      <p:cBhvr>
                                        <p:cTn id="60" dur="1000"/>
                                        <p:tgtEl>
                                          <p:spTgt spid="5">
                                            <p:txEl>
                                              <p:pRg st="3" end="3"/>
                                            </p:txEl>
                                          </p:spTgt>
                                        </p:tgtEl>
                                      </p:cBhvr>
                                    </p:animEffect>
                                    <p:anim calcmode="lin" valueType="num">
                                      <p:cBhvr>
                                        <p:cTn id="61"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62"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par>
                          <p:cTn id="63" fill="hold">
                            <p:stCondLst>
                              <p:cond delay="4000"/>
                            </p:stCondLst>
                            <p:childTnLst>
                              <p:par>
                                <p:cTn id="64" presetID="47" presetClass="entr" presetSubtype="0" fill="hold" grpId="0" nodeType="afterEffect">
                                  <p:stCondLst>
                                    <p:cond delay="0"/>
                                  </p:stCondLst>
                                  <p:childTnLst>
                                    <p:set>
                                      <p:cBhvr>
                                        <p:cTn id="65" dur="1" fill="hold">
                                          <p:stCondLst>
                                            <p:cond delay="0"/>
                                          </p:stCondLst>
                                        </p:cTn>
                                        <p:tgtEl>
                                          <p:spTgt spid="5">
                                            <p:txEl>
                                              <p:pRg st="4" end="4"/>
                                            </p:txEl>
                                          </p:spTgt>
                                        </p:tgtEl>
                                        <p:attrNameLst>
                                          <p:attrName>style.visibility</p:attrName>
                                        </p:attrNameLst>
                                      </p:cBhvr>
                                      <p:to>
                                        <p:strVal val="visible"/>
                                      </p:to>
                                    </p:set>
                                    <p:animEffect transition="in" filter="fade">
                                      <p:cBhvr>
                                        <p:cTn id="66" dur="1000"/>
                                        <p:tgtEl>
                                          <p:spTgt spid="5">
                                            <p:txEl>
                                              <p:pRg st="4" end="4"/>
                                            </p:txEl>
                                          </p:spTgt>
                                        </p:tgtEl>
                                      </p:cBhvr>
                                    </p:animEffect>
                                    <p:anim calcmode="lin" valueType="num">
                                      <p:cBhvr>
                                        <p:cTn id="67"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68"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8" grpId="0" animBg="1"/>
      <p:bldP spid="8" grpId="1" animBg="1"/>
      <p:bldP spid="9" grpId="1" build="allAtOnce"/>
      <p:bldP spid="9" grpId="2" build="allAtOnce"/>
      <p:bldP spid="11" grpId="1" build="allAtOnce"/>
      <p:bldP spid="11" grpId="2" build="allAtOnce"/>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5 Reasons to Require Full Disk Encryption - JumpCloud">
            <a:extLst>
              <a:ext uri="{FF2B5EF4-FFF2-40B4-BE49-F238E27FC236}">
                <a16:creationId xmlns:a16="http://schemas.microsoft.com/office/drawing/2014/main" id="{F2DCF6AE-E624-CCB9-1C4F-D5680C40B8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5363" y="1817119"/>
            <a:ext cx="5197631" cy="5197631"/>
          </a:xfrm>
          <a:prstGeom prst="rect">
            <a:avLst/>
          </a:prstGeom>
          <a:noFill/>
          <a:extLst>
            <a:ext uri="{909E8E84-426E-40DD-AFC4-6F175D3DCCD1}">
              <a14:hiddenFill xmlns:a14="http://schemas.microsoft.com/office/drawing/2010/main">
                <a:solidFill>
                  <a:srgbClr val="FFFFFF"/>
                </a:solidFill>
              </a14:hiddenFill>
            </a:ext>
          </a:extLst>
        </p:spPr>
      </p:pic>
      <p:sp>
        <p:nvSpPr>
          <p:cNvPr id="4" name="مستطيل: زوايا مستديرة 3">
            <a:extLst>
              <a:ext uri="{FF2B5EF4-FFF2-40B4-BE49-F238E27FC236}">
                <a16:creationId xmlns:a16="http://schemas.microsoft.com/office/drawing/2014/main" id="{43ED7745-6EDB-F628-232C-A5B826239DF6}"/>
              </a:ext>
            </a:extLst>
          </p:cNvPr>
          <p:cNvSpPr/>
          <p:nvPr/>
        </p:nvSpPr>
        <p:spPr>
          <a:xfrm>
            <a:off x="1733227" y="492561"/>
            <a:ext cx="8725545" cy="913308"/>
          </a:xfrm>
          <a:prstGeom prst="roundRect">
            <a:avLst/>
          </a:prstGeom>
          <a:solidFill>
            <a:srgbClr val="F9A82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b="1" dirty="0">
                <a:solidFill>
                  <a:schemeClr val="bg1"/>
                </a:solidFill>
              </a:rPr>
              <a:t>تشفير القرص الصلب</a:t>
            </a:r>
          </a:p>
        </p:txBody>
      </p:sp>
      <p:sp>
        <p:nvSpPr>
          <p:cNvPr id="5" name="مربع نص 4">
            <a:extLst>
              <a:ext uri="{FF2B5EF4-FFF2-40B4-BE49-F238E27FC236}">
                <a16:creationId xmlns:a16="http://schemas.microsoft.com/office/drawing/2014/main" id="{D4A12373-8A81-343A-7CEF-35D2367A41C5}"/>
              </a:ext>
            </a:extLst>
          </p:cNvPr>
          <p:cNvSpPr txBox="1"/>
          <p:nvPr/>
        </p:nvSpPr>
        <p:spPr>
          <a:xfrm>
            <a:off x="-433990" y="1435764"/>
            <a:ext cx="11841480" cy="2958502"/>
          </a:xfrm>
          <a:prstGeom prst="rect">
            <a:avLst/>
          </a:prstGeom>
          <a:noFill/>
        </p:spPr>
        <p:txBody>
          <a:bodyPr wrap="square">
            <a:spAutoFit/>
          </a:bodyPr>
          <a:lstStyle/>
          <a:p>
            <a:pPr algn="ctr">
              <a:lnSpc>
                <a:spcPct val="150000"/>
              </a:lnSpc>
            </a:pPr>
            <a:r>
              <a:rPr lang="ar-SA" sz="3200" dirty="0">
                <a:latin typeface="Calibri" panose="020F0502020204030204" pitchFamily="34" charset="0"/>
                <a:cs typeface="+mj-cs"/>
              </a:rPr>
              <a:t>هذا النوع من التشفير لا يُستخدم للأقراص فحسب، </a:t>
            </a:r>
          </a:p>
          <a:p>
            <a:pPr>
              <a:lnSpc>
                <a:spcPct val="150000"/>
              </a:lnSpc>
            </a:pPr>
            <a:r>
              <a:rPr lang="ar-SA" sz="3200" dirty="0">
                <a:latin typeface="Calibri" panose="020F0502020204030204" pitchFamily="34" charset="0"/>
                <a:cs typeface="+mj-cs"/>
              </a:rPr>
              <a:t>                                               بل يمكن استخدامه على وحدات التخزين</a:t>
            </a:r>
          </a:p>
          <a:p>
            <a:pPr>
              <a:lnSpc>
                <a:spcPct val="150000"/>
              </a:lnSpc>
            </a:pPr>
            <a:r>
              <a:rPr lang="ar-SA" sz="3200" dirty="0">
                <a:latin typeface="Calibri" panose="020F0502020204030204" pitchFamily="34" charset="0"/>
                <a:cs typeface="+mj-cs"/>
              </a:rPr>
              <a:t>                                            الأخرى مثل وحدة الذاكرة </a:t>
            </a:r>
            <a:r>
              <a:rPr lang="ar-SA" sz="3200" dirty="0" err="1">
                <a:latin typeface="Calibri" panose="020F0502020204030204" pitchFamily="34" charset="0"/>
                <a:cs typeface="+mj-cs"/>
              </a:rPr>
              <a:t>الفلاشية</a:t>
            </a:r>
            <a:r>
              <a:rPr lang="ar-SA" sz="3200" dirty="0">
                <a:latin typeface="Calibri" panose="020F0502020204030204" pitchFamily="34" charset="0"/>
                <a:cs typeface="+mj-cs"/>
              </a:rPr>
              <a:t> أو أشرطة </a:t>
            </a:r>
          </a:p>
          <a:p>
            <a:pPr>
              <a:lnSpc>
                <a:spcPct val="150000"/>
              </a:lnSpc>
            </a:pPr>
            <a:r>
              <a:rPr lang="ar-SA" sz="3200" dirty="0">
                <a:latin typeface="Calibri" panose="020F0502020204030204" pitchFamily="34" charset="0"/>
                <a:cs typeface="+mj-cs"/>
              </a:rPr>
              <a:t>                                           النسخ الاحتياطي.</a:t>
            </a:r>
          </a:p>
        </p:txBody>
      </p:sp>
      <p:sp>
        <p:nvSpPr>
          <p:cNvPr id="6" name="فقاعة الكلام: مستطيلة مستديرة الزوايا 5">
            <a:extLst>
              <a:ext uri="{FF2B5EF4-FFF2-40B4-BE49-F238E27FC236}">
                <a16:creationId xmlns:a16="http://schemas.microsoft.com/office/drawing/2014/main" id="{F7DAFC8E-501A-B4CA-AC80-21034BBC9FCF}"/>
              </a:ext>
            </a:extLst>
          </p:cNvPr>
          <p:cNvSpPr/>
          <p:nvPr/>
        </p:nvSpPr>
        <p:spPr>
          <a:xfrm>
            <a:off x="282816" y="1581682"/>
            <a:ext cx="11726304" cy="2217417"/>
          </a:xfrm>
          <a:prstGeom prst="wedgeRoundRectCallout">
            <a:avLst>
              <a:gd name="adj1" fmla="val -34904"/>
              <a:gd name="adj2" fmla="val 121396"/>
              <a:gd name="adj3" fmla="val 16667"/>
            </a:avLst>
          </a:prstGeom>
          <a:solidFill>
            <a:srgbClr val="F9A826"/>
          </a:solidFill>
          <a:ln>
            <a:solidFill>
              <a:srgbClr val="F9A826"/>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pic>
        <p:nvPicPr>
          <p:cNvPr id="7" name="Picture 2" descr="Frequently Asked Questions About Acr Homes Services - Man With Question  Clipart Png Transparent Png (#1520728) - PinClipart">
            <a:extLst>
              <a:ext uri="{FF2B5EF4-FFF2-40B4-BE49-F238E27FC236}">
                <a16:creationId xmlns:a16="http://schemas.microsoft.com/office/drawing/2014/main" id="{3778C300-4A87-FCD0-CEBB-EAE4DD7E346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979" b="89531" l="5795" r="95000">
                        <a14:foregroundMark x1="90682" y1="25409" x2="90682" y2="25409"/>
                        <a14:foregroundMark x1="91705" y1="24209" x2="91705" y2="24209"/>
                        <a14:foregroundMark x1="95000" y1="21701" x2="95000" y2="21701"/>
                        <a14:foregroundMark x1="81591" y1="29335" x2="81591" y2="29335"/>
                        <a14:foregroundMark x1="78977" y1="34351" x2="78977" y2="34351"/>
                        <a14:foregroundMark x1="77386" y1="35224" x2="77386" y2="35224"/>
                        <a14:foregroundMark x1="81818" y1="29989" x2="81818" y2="29989"/>
                        <a14:foregroundMark x1="81136" y1="29553" x2="82841" y2="27263"/>
                        <a14:foregroundMark x1="72159" y1="19738" x2="72159" y2="19738"/>
                        <a14:foregroundMark x1="59886" y1="43075" x2="59886" y2="43075"/>
                        <a14:foregroundMark x1="53068" y1="15158" x2="53068" y2="15158"/>
                        <a14:foregroundMark x1="51136" y1="26718" x2="51136" y2="26718"/>
                        <a14:foregroundMark x1="33977" y1="10251" x2="33977" y2="10251"/>
                        <a14:foregroundMark x1="30568" y1="35005" x2="30568" y2="35005"/>
                        <a14:foregroundMark x1="30341" y1="35005" x2="32955" y2="38386"/>
                        <a14:foregroundMark x1="29659" y1="7088" x2="29659" y2="7088"/>
                        <a14:foregroundMark x1="29659" y1="7088" x2="32273" y2="8288"/>
                        <a14:foregroundMark x1="49432" y1="8942" x2="49432" y2="8942"/>
                        <a14:foregroundMark x1="52045" y1="8942" x2="55682" y2="11232"/>
                        <a14:foregroundMark x1="64886" y1="15594" x2="72614" y2="18757"/>
                        <a14:foregroundMark x1="72614" y1="18757" x2="73750" y2="19956"/>
                        <a14:foregroundMark x1="75455" y1="22137" x2="70568" y2="27808"/>
                        <a14:foregroundMark x1="70568" y1="27808" x2="63068" y2="32715"/>
                        <a14:foregroundMark x1="89681" y1="17121" x2="93977" y2="20284"/>
                        <a14:foregroundMark x1="88793" y1="16467" x2="89681" y2="17121"/>
                        <a14:foregroundMark x1="85682" y1="14177" x2="88793" y2="16467"/>
                        <a14:foregroundMark x1="93977" y1="20284" x2="94773" y2="22465"/>
                        <a14:foregroundMark x1="21250" y1="48528" x2="19659" y2="46674"/>
                        <a14:foregroundMark x1="16023" y1="42748" x2="15909" y2="33697"/>
                        <a14:foregroundMark x1="7386" y1="33370" x2="5795" y2="33915"/>
                        <a14:backgroundMark x1="89318" y1="17121" x2="89318" y2="17121"/>
                        <a14:backgroundMark x1="89545" y1="16467" x2="89545" y2="16467"/>
                        <a14:backgroundMark x1="11477" y1="34133" x2="11477" y2="34133"/>
                        <a14:backgroundMark x1="12273" y1="33588" x2="12273" y2="3358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07923" y="2706330"/>
            <a:ext cx="4394642" cy="4579077"/>
          </a:xfrm>
          <a:prstGeom prst="rect">
            <a:avLst/>
          </a:prstGeom>
          <a:noFill/>
          <a:extLst>
            <a:ext uri="{909E8E84-426E-40DD-AFC4-6F175D3DCCD1}">
              <a14:hiddenFill xmlns:a14="http://schemas.microsoft.com/office/drawing/2010/main">
                <a:solidFill>
                  <a:srgbClr val="FFFFFF"/>
                </a:solidFill>
              </a14:hiddenFill>
            </a:ext>
          </a:extLst>
        </p:spPr>
      </p:pic>
      <p:sp>
        <p:nvSpPr>
          <p:cNvPr id="8" name="مستطيل 7">
            <a:extLst>
              <a:ext uri="{FF2B5EF4-FFF2-40B4-BE49-F238E27FC236}">
                <a16:creationId xmlns:a16="http://schemas.microsoft.com/office/drawing/2014/main" id="{EF6F6D86-4684-028A-7DFE-65FEEF750A25}"/>
              </a:ext>
            </a:extLst>
          </p:cNvPr>
          <p:cNvSpPr/>
          <p:nvPr/>
        </p:nvSpPr>
        <p:spPr>
          <a:xfrm>
            <a:off x="698916" y="2139455"/>
            <a:ext cx="10894103" cy="820674"/>
          </a:xfrm>
          <a:prstGeom prst="rect">
            <a:avLst/>
          </a:prstGeom>
        </p:spPr>
        <p:txBody>
          <a:bodyPr wrap="square">
            <a:spAutoFit/>
          </a:bodyPr>
          <a:lstStyle/>
          <a:p>
            <a:pPr algn="ctr" rtl="1">
              <a:lnSpc>
                <a:spcPct val="150000"/>
              </a:lnSpc>
            </a:pPr>
            <a:r>
              <a:rPr lang="ar-SA" sz="3600" b="1" dirty="0">
                <a:solidFill>
                  <a:schemeClr val="bg1"/>
                </a:solidFill>
              </a:rPr>
              <a:t>عللي تم تصميم تشفير القرص الصلب ؟؟</a:t>
            </a:r>
          </a:p>
        </p:txBody>
      </p:sp>
      <p:sp>
        <p:nvSpPr>
          <p:cNvPr id="9" name="مستطيل 8">
            <a:extLst>
              <a:ext uri="{FF2B5EF4-FFF2-40B4-BE49-F238E27FC236}">
                <a16:creationId xmlns:a16="http://schemas.microsoft.com/office/drawing/2014/main" id="{00AEDC0C-F127-303C-E33D-D5CAE714B212}"/>
              </a:ext>
            </a:extLst>
          </p:cNvPr>
          <p:cNvSpPr/>
          <p:nvPr/>
        </p:nvSpPr>
        <p:spPr>
          <a:xfrm>
            <a:off x="45720" y="1664997"/>
            <a:ext cx="12146279" cy="1651671"/>
          </a:xfrm>
          <a:prstGeom prst="rect">
            <a:avLst/>
          </a:prstGeom>
        </p:spPr>
        <p:txBody>
          <a:bodyPr wrap="square">
            <a:spAutoFit/>
          </a:bodyPr>
          <a:lstStyle/>
          <a:p>
            <a:pPr algn="ctr" rtl="1">
              <a:lnSpc>
                <a:spcPct val="150000"/>
              </a:lnSpc>
            </a:pPr>
            <a:r>
              <a:rPr lang="ar-SA" sz="3600" dirty="0"/>
              <a:t>لحماية وحدة التخزين الداخلية الموجودة في الحاسب </a:t>
            </a:r>
            <a:r>
              <a:rPr lang="ar-SA" sz="3600" dirty="0" err="1"/>
              <a:t>بأكملة</a:t>
            </a:r>
            <a:r>
              <a:rPr lang="ar-SA" sz="3600" dirty="0"/>
              <a:t> </a:t>
            </a:r>
          </a:p>
          <a:p>
            <a:pPr algn="ctr" rtl="1">
              <a:lnSpc>
                <a:spcPct val="150000"/>
              </a:lnSpc>
            </a:pPr>
            <a:r>
              <a:rPr lang="ar-SA" sz="3600" dirty="0"/>
              <a:t>اختصار للوقت فبدلا من تشفير كل ملف بمفردة فإنه يشفر كل البيانات الموجودة</a:t>
            </a:r>
          </a:p>
        </p:txBody>
      </p:sp>
      <p:pic>
        <p:nvPicPr>
          <p:cNvPr id="11270" name="Picture 6" descr="Harddisk Clipart | i2Clipart - Royalty Free Public Domain Clipart">
            <a:extLst>
              <a:ext uri="{FF2B5EF4-FFF2-40B4-BE49-F238E27FC236}">
                <a16:creationId xmlns:a16="http://schemas.microsoft.com/office/drawing/2014/main" id="{3E5BF015-3709-DF10-1BF6-79DDEA55A8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6605" y="3680334"/>
            <a:ext cx="2855499" cy="306743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127970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00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1500"/>
                            </p:stCondLst>
                            <p:childTnLst>
                              <p:par>
                                <p:cTn id="11" presetID="53" presetClass="entr" presetSubtype="16" fill="hold" grpId="1" nodeType="after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 calcmode="lin" valueType="num">
                                      <p:cBhvr>
                                        <p:cTn id="13"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15" dur="500"/>
                                        <p:tgtEl>
                                          <p:spTgt spid="8">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0"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hidden"/>
                                      </p:to>
                                    </p:set>
                                  </p:childTnLst>
                                </p:cTn>
                              </p:par>
                            </p:childTnLst>
                          </p:cTn>
                        </p:par>
                        <p:par>
                          <p:cTn id="20" fill="hold">
                            <p:stCondLst>
                              <p:cond delay="0"/>
                            </p:stCondLst>
                            <p:childTnLst>
                              <p:par>
                                <p:cTn id="21" presetID="53" presetClass="entr" presetSubtype="16" fill="hold" grpId="1" nodeType="after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anim calcmode="lin" valueType="num">
                                      <p:cBhvr>
                                        <p:cTn id="23"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24"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25" dur="500"/>
                                        <p:tgtEl>
                                          <p:spTgt spid="9">
                                            <p:txEl>
                                              <p:pRg st="0" end="0"/>
                                            </p:txEl>
                                          </p:spTgt>
                                        </p:tgtEl>
                                      </p:cBhvr>
                                    </p:animEffect>
                                  </p:childTnLst>
                                </p:cTn>
                              </p:par>
                              <p:par>
                                <p:cTn id="26" presetID="53" presetClass="entr" presetSubtype="16" fill="hold" grpId="1" nodeType="withEffect">
                                  <p:stCondLst>
                                    <p:cond delay="0"/>
                                  </p:stCondLst>
                                  <p:childTnLst>
                                    <p:set>
                                      <p:cBhvr>
                                        <p:cTn id="27" dur="1" fill="hold">
                                          <p:stCondLst>
                                            <p:cond delay="0"/>
                                          </p:stCondLst>
                                        </p:cTn>
                                        <p:tgtEl>
                                          <p:spTgt spid="9">
                                            <p:txEl>
                                              <p:pRg st="1" end="1"/>
                                            </p:txEl>
                                          </p:spTgt>
                                        </p:tgtEl>
                                        <p:attrNameLst>
                                          <p:attrName>style.visibility</p:attrName>
                                        </p:attrNameLst>
                                      </p:cBhvr>
                                      <p:to>
                                        <p:strVal val="visible"/>
                                      </p:to>
                                    </p:set>
                                    <p:anim calcmode="lin" valueType="num">
                                      <p:cBhvr>
                                        <p:cTn id="28" dur="500" fill="hold"/>
                                        <p:tgtEl>
                                          <p:spTgt spid="9">
                                            <p:txEl>
                                              <p:pRg st="1" end="1"/>
                                            </p:txEl>
                                          </p:spTgt>
                                        </p:tgtEl>
                                        <p:attrNameLst>
                                          <p:attrName>ppt_w</p:attrName>
                                        </p:attrNameLst>
                                      </p:cBhvr>
                                      <p:tavLst>
                                        <p:tav tm="0">
                                          <p:val>
                                            <p:fltVal val="0"/>
                                          </p:val>
                                        </p:tav>
                                        <p:tav tm="100000">
                                          <p:val>
                                            <p:strVal val="#ppt_w"/>
                                          </p:val>
                                        </p:tav>
                                      </p:tavLst>
                                    </p:anim>
                                    <p:anim calcmode="lin" valueType="num">
                                      <p:cBhvr>
                                        <p:cTn id="29" dur="500" fill="hold"/>
                                        <p:tgtEl>
                                          <p:spTgt spid="9">
                                            <p:txEl>
                                              <p:pRg st="1" end="1"/>
                                            </p:txEl>
                                          </p:spTgt>
                                        </p:tgtEl>
                                        <p:attrNameLst>
                                          <p:attrName>ppt_h</p:attrName>
                                        </p:attrNameLst>
                                      </p:cBhvr>
                                      <p:tavLst>
                                        <p:tav tm="0">
                                          <p:val>
                                            <p:fltVal val="0"/>
                                          </p:val>
                                        </p:tav>
                                        <p:tav tm="100000">
                                          <p:val>
                                            <p:strVal val="#ppt_h"/>
                                          </p:val>
                                        </p:tav>
                                      </p:tavLst>
                                    </p:anim>
                                    <p:animEffect transition="in" filter="fade">
                                      <p:cBhvr>
                                        <p:cTn id="30" dur="500"/>
                                        <p:tgtEl>
                                          <p:spTgt spid="9">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9">
                                            <p:txEl>
                                              <p:pRg st="0" end="0"/>
                                            </p:txEl>
                                          </p:spTgt>
                                        </p:tgtEl>
                                        <p:attrNameLst>
                                          <p:attrName>style.visibility</p:attrName>
                                        </p:attrNameLst>
                                      </p:cBhvr>
                                      <p:to>
                                        <p:strVal val="hidden"/>
                                      </p:to>
                                    </p:set>
                                  </p:childTnLst>
                                </p:cTn>
                              </p:par>
                              <p:par>
                                <p:cTn id="35" presetID="1" presetClass="exit" presetSubtype="0" fill="hold" grpId="0" nodeType="withEffect">
                                  <p:stCondLst>
                                    <p:cond delay="0"/>
                                  </p:stCondLst>
                                  <p:childTnLst>
                                    <p:set>
                                      <p:cBhvr>
                                        <p:cTn id="36" dur="1" fill="hold">
                                          <p:stCondLst>
                                            <p:cond delay="0"/>
                                          </p:stCondLst>
                                        </p:cTn>
                                        <p:tgtEl>
                                          <p:spTgt spid="9">
                                            <p:txEl>
                                              <p:pRg st="1" end="1"/>
                                            </p:txEl>
                                          </p:spTgt>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6"/>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7"/>
                                        </p:tgtEl>
                                        <p:attrNameLst>
                                          <p:attrName>style.visibility</p:attrName>
                                        </p:attrNameLst>
                                      </p:cBhvr>
                                      <p:to>
                                        <p:strVal val="hidden"/>
                                      </p:to>
                                    </p:set>
                                  </p:childTnLst>
                                </p:cTn>
                              </p:par>
                            </p:childTnLst>
                          </p:cTn>
                        </p:par>
                        <p:par>
                          <p:cTn id="41" fill="hold">
                            <p:stCondLst>
                              <p:cond delay="0"/>
                            </p:stCondLst>
                            <p:childTnLst>
                              <p:par>
                                <p:cTn id="42" presetID="47" presetClass="entr" presetSubtype="0" fill="hold" grpId="0" nodeType="afterEffect">
                                  <p:stCondLst>
                                    <p:cond delay="0"/>
                                  </p:stCondLst>
                                  <p:childTnLst>
                                    <p:set>
                                      <p:cBhvr>
                                        <p:cTn id="43" dur="1" fill="hold">
                                          <p:stCondLst>
                                            <p:cond delay="0"/>
                                          </p:stCondLst>
                                        </p:cTn>
                                        <p:tgtEl>
                                          <p:spTgt spid="5">
                                            <p:txEl>
                                              <p:pRg st="0" end="0"/>
                                            </p:txEl>
                                          </p:spTgt>
                                        </p:tgtEl>
                                        <p:attrNameLst>
                                          <p:attrName>style.visibility</p:attrName>
                                        </p:attrNameLst>
                                      </p:cBhvr>
                                      <p:to>
                                        <p:strVal val="visible"/>
                                      </p:to>
                                    </p:set>
                                    <p:animEffect transition="in" filter="fade">
                                      <p:cBhvr>
                                        <p:cTn id="44" dur="1000"/>
                                        <p:tgtEl>
                                          <p:spTgt spid="5">
                                            <p:txEl>
                                              <p:pRg st="0" end="0"/>
                                            </p:txEl>
                                          </p:spTgt>
                                        </p:tgtEl>
                                      </p:cBhvr>
                                    </p:animEffect>
                                    <p:anim calcmode="lin" valueType="num">
                                      <p:cBhvr>
                                        <p:cTn id="4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46"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47" fill="hold">
                            <p:stCondLst>
                              <p:cond delay="1000"/>
                            </p:stCondLst>
                            <p:childTnLst>
                              <p:par>
                                <p:cTn id="48" presetID="47" presetClass="entr" presetSubtype="0" fill="hold" grpId="0" nodeType="afterEffect">
                                  <p:stCondLst>
                                    <p:cond delay="0"/>
                                  </p:stCondLst>
                                  <p:childTnLst>
                                    <p:set>
                                      <p:cBhvr>
                                        <p:cTn id="49" dur="1" fill="hold">
                                          <p:stCondLst>
                                            <p:cond delay="0"/>
                                          </p:stCondLst>
                                        </p:cTn>
                                        <p:tgtEl>
                                          <p:spTgt spid="5">
                                            <p:txEl>
                                              <p:pRg st="1" end="1"/>
                                            </p:txEl>
                                          </p:spTgt>
                                        </p:tgtEl>
                                        <p:attrNameLst>
                                          <p:attrName>style.visibility</p:attrName>
                                        </p:attrNameLst>
                                      </p:cBhvr>
                                      <p:to>
                                        <p:strVal val="visible"/>
                                      </p:to>
                                    </p:set>
                                    <p:animEffect transition="in" filter="fade">
                                      <p:cBhvr>
                                        <p:cTn id="50" dur="1000"/>
                                        <p:tgtEl>
                                          <p:spTgt spid="5">
                                            <p:txEl>
                                              <p:pRg st="1" end="1"/>
                                            </p:txEl>
                                          </p:spTgt>
                                        </p:tgtEl>
                                      </p:cBhvr>
                                    </p:animEffect>
                                    <p:anim calcmode="lin" valueType="num">
                                      <p:cBhvr>
                                        <p:cTn id="51"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52"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par>
                          <p:cTn id="53" fill="hold">
                            <p:stCondLst>
                              <p:cond delay="2000"/>
                            </p:stCondLst>
                            <p:childTnLst>
                              <p:par>
                                <p:cTn id="54" presetID="47" presetClass="entr" presetSubtype="0" fill="hold" grpId="0" nodeType="afterEffect">
                                  <p:stCondLst>
                                    <p:cond delay="0"/>
                                  </p:stCondLst>
                                  <p:childTnLst>
                                    <p:set>
                                      <p:cBhvr>
                                        <p:cTn id="55" dur="1" fill="hold">
                                          <p:stCondLst>
                                            <p:cond delay="0"/>
                                          </p:stCondLst>
                                        </p:cTn>
                                        <p:tgtEl>
                                          <p:spTgt spid="5">
                                            <p:txEl>
                                              <p:pRg st="2" end="2"/>
                                            </p:txEl>
                                          </p:spTgt>
                                        </p:tgtEl>
                                        <p:attrNameLst>
                                          <p:attrName>style.visibility</p:attrName>
                                        </p:attrNameLst>
                                      </p:cBhvr>
                                      <p:to>
                                        <p:strVal val="visible"/>
                                      </p:to>
                                    </p:set>
                                    <p:animEffect transition="in" filter="fade">
                                      <p:cBhvr>
                                        <p:cTn id="56" dur="1000"/>
                                        <p:tgtEl>
                                          <p:spTgt spid="5">
                                            <p:txEl>
                                              <p:pRg st="2" end="2"/>
                                            </p:txEl>
                                          </p:spTgt>
                                        </p:tgtEl>
                                      </p:cBhvr>
                                    </p:animEffect>
                                    <p:anim calcmode="lin" valueType="num">
                                      <p:cBhvr>
                                        <p:cTn id="57"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58"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par>
                          <p:cTn id="59" fill="hold">
                            <p:stCondLst>
                              <p:cond delay="3000"/>
                            </p:stCondLst>
                            <p:childTnLst>
                              <p:par>
                                <p:cTn id="60" presetID="47" presetClass="entr" presetSubtype="0" fill="hold" grpId="0" nodeType="afterEffect">
                                  <p:stCondLst>
                                    <p:cond delay="0"/>
                                  </p:stCondLst>
                                  <p:childTnLst>
                                    <p:set>
                                      <p:cBhvr>
                                        <p:cTn id="61" dur="1" fill="hold">
                                          <p:stCondLst>
                                            <p:cond delay="0"/>
                                          </p:stCondLst>
                                        </p:cTn>
                                        <p:tgtEl>
                                          <p:spTgt spid="5">
                                            <p:txEl>
                                              <p:pRg st="3" end="3"/>
                                            </p:txEl>
                                          </p:spTgt>
                                        </p:tgtEl>
                                        <p:attrNameLst>
                                          <p:attrName>style.visibility</p:attrName>
                                        </p:attrNameLst>
                                      </p:cBhvr>
                                      <p:to>
                                        <p:strVal val="visible"/>
                                      </p:to>
                                    </p:set>
                                    <p:animEffect transition="in" filter="fade">
                                      <p:cBhvr>
                                        <p:cTn id="62" dur="1000"/>
                                        <p:tgtEl>
                                          <p:spTgt spid="5">
                                            <p:txEl>
                                              <p:pRg st="3" end="3"/>
                                            </p:txEl>
                                          </p:spTgt>
                                        </p:tgtEl>
                                      </p:cBhvr>
                                    </p:animEffect>
                                    <p:anim calcmode="lin" valueType="num">
                                      <p:cBhvr>
                                        <p:cTn id="63"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64"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par>
                          <p:cTn id="65" fill="hold">
                            <p:stCondLst>
                              <p:cond delay="4000"/>
                            </p:stCondLst>
                            <p:childTnLst>
                              <p:par>
                                <p:cTn id="66" presetID="1" presetClass="entr" presetSubtype="0" fill="hold" nodeType="afterEffect">
                                  <p:stCondLst>
                                    <p:cond delay="0"/>
                                  </p:stCondLst>
                                  <p:childTnLst>
                                    <p:set>
                                      <p:cBhvr>
                                        <p:cTn id="67" dur="1" fill="hold">
                                          <p:stCondLst>
                                            <p:cond delay="0"/>
                                          </p:stCondLst>
                                        </p:cTn>
                                        <p:tgtEl>
                                          <p:spTgt spid="112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6" grpId="0" animBg="1"/>
      <p:bldP spid="6" grpId="1" animBg="1"/>
      <p:bldP spid="8" grpId="0" build="allAtOnce"/>
      <p:bldP spid="8" grpId="1" build="allAtOnce"/>
      <p:bldP spid="9" grpId="0" build="allAtOnce"/>
      <p:bldP spid="9" grpId="1" build="allAtOnce"/>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زوايا مستديرة 3">
            <a:extLst>
              <a:ext uri="{FF2B5EF4-FFF2-40B4-BE49-F238E27FC236}">
                <a16:creationId xmlns:a16="http://schemas.microsoft.com/office/drawing/2014/main" id="{D27FE37D-7229-A3CB-92C8-155B2012D4B1}"/>
              </a:ext>
            </a:extLst>
          </p:cNvPr>
          <p:cNvSpPr/>
          <p:nvPr/>
        </p:nvSpPr>
        <p:spPr>
          <a:xfrm>
            <a:off x="1733227" y="492561"/>
            <a:ext cx="8725545" cy="913308"/>
          </a:xfrm>
          <a:prstGeom prst="roundRect">
            <a:avLst/>
          </a:prstGeom>
          <a:solidFill>
            <a:srgbClr val="F9A82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b="1" dirty="0">
                <a:solidFill>
                  <a:schemeClr val="bg1"/>
                </a:solidFill>
              </a:rPr>
              <a:t>التشفير في اكسل</a:t>
            </a:r>
          </a:p>
        </p:txBody>
      </p:sp>
      <p:sp>
        <p:nvSpPr>
          <p:cNvPr id="5" name="مربع نص 4">
            <a:extLst>
              <a:ext uri="{FF2B5EF4-FFF2-40B4-BE49-F238E27FC236}">
                <a16:creationId xmlns:a16="http://schemas.microsoft.com/office/drawing/2014/main" id="{9D4E8053-8A27-F746-EFFB-D4FD3BAA7FDF}"/>
              </a:ext>
            </a:extLst>
          </p:cNvPr>
          <p:cNvSpPr txBox="1"/>
          <p:nvPr/>
        </p:nvSpPr>
        <p:spPr>
          <a:xfrm>
            <a:off x="320040" y="1478795"/>
            <a:ext cx="11841480" cy="2674065"/>
          </a:xfrm>
          <a:prstGeom prst="rect">
            <a:avLst/>
          </a:prstGeom>
          <a:noFill/>
        </p:spPr>
        <p:txBody>
          <a:bodyPr wrap="square">
            <a:spAutoFit/>
          </a:bodyPr>
          <a:lstStyle/>
          <a:p>
            <a:pPr algn="ctr">
              <a:lnSpc>
                <a:spcPct val="150000"/>
              </a:lnSpc>
            </a:pPr>
            <a:r>
              <a:rPr lang="ar-SA" sz="3200" dirty="0">
                <a:latin typeface="Calibri" panose="020F0502020204030204" pitchFamily="34" charset="0"/>
                <a:cs typeface="+mj-cs"/>
              </a:rPr>
              <a:t>هذا النوع يمكن استخدام </a:t>
            </a:r>
            <a:r>
              <a:rPr lang="ar-SA" sz="3200" dirty="0">
                <a:solidFill>
                  <a:srgbClr val="F9A826"/>
                </a:solidFill>
                <a:latin typeface="Calibri" panose="020F0502020204030204" pitchFamily="34" charset="0"/>
                <a:cs typeface="+mj-cs"/>
              </a:rPr>
              <a:t>التشفير المتماثل </a:t>
            </a:r>
            <a:r>
              <a:rPr lang="ar-SA" sz="3200" dirty="0">
                <a:latin typeface="Calibri" panose="020F0502020204030204" pitchFamily="34" charset="0"/>
                <a:cs typeface="+mj-cs"/>
              </a:rPr>
              <a:t>في برنامج إكسل لتأمين أي ملف.</a:t>
            </a:r>
          </a:p>
          <a:p>
            <a:pPr algn="ctr">
              <a:lnSpc>
                <a:spcPct val="150000"/>
              </a:lnSpc>
            </a:pPr>
            <a:r>
              <a:rPr lang="ar-SA" sz="3200" dirty="0">
                <a:latin typeface="Calibri" panose="020F0502020204030204" pitchFamily="34" charset="0"/>
                <a:cs typeface="+mj-cs"/>
              </a:rPr>
              <a:t>و لهذا الغرض، سنُنشئ </a:t>
            </a:r>
            <a:r>
              <a:rPr lang="ar-SA" sz="3200" dirty="0">
                <a:solidFill>
                  <a:srgbClr val="F9A826"/>
                </a:solidFill>
                <a:latin typeface="Calibri" panose="020F0502020204030204" pitchFamily="34" charset="0"/>
                <a:cs typeface="+mj-cs"/>
              </a:rPr>
              <a:t>مفتاحًا سرًيا لقفل الملف</a:t>
            </a:r>
            <a:r>
              <a:rPr lang="ar-SA" sz="3200" dirty="0">
                <a:latin typeface="Calibri" panose="020F0502020204030204" pitchFamily="34" charset="0"/>
                <a:cs typeface="+mj-cs"/>
              </a:rPr>
              <a:t>. مما يعني أنه إذا حاول شخص ما فتح هذا</a:t>
            </a:r>
          </a:p>
          <a:p>
            <a:pPr algn="ctr">
              <a:lnSpc>
                <a:spcPct val="150000"/>
              </a:lnSpc>
            </a:pPr>
            <a:r>
              <a:rPr lang="ar-SA" sz="3200" dirty="0">
                <a:latin typeface="Calibri" panose="020F0502020204030204" pitchFamily="34" charset="0"/>
                <a:cs typeface="+mj-cs"/>
              </a:rPr>
              <a:t>الملف، فسيطلب منه البرنامج المفتاح السري أو كلمة المرور لفك تشفيره وفتحه.</a:t>
            </a:r>
          </a:p>
          <a:p>
            <a:pPr algn="ctr">
              <a:lnSpc>
                <a:spcPct val="150000"/>
              </a:lnSpc>
            </a:pPr>
            <a:endParaRPr lang="ar-SA" sz="1800" dirty="0">
              <a:latin typeface="Calibri" panose="020F0502020204030204" pitchFamily="34" charset="0"/>
              <a:cs typeface="+mj-cs"/>
            </a:endParaRPr>
          </a:p>
        </p:txBody>
      </p:sp>
      <p:pic>
        <p:nvPicPr>
          <p:cNvPr id="10242" name="Picture 2" descr="Excel Logo clipart - Communication, Rectangle, transparent clip art">
            <a:extLst>
              <a:ext uri="{FF2B5EF4-FFF2-40B4-BE49-F238E27FC236}">
                <a16:creationId xmlns:a16="http://schemas.microsoft.com/office/drawing/2014/main" id="{12F144CA-30CC-95D3-F4D4-F35C749C9F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4616" y="4003706"/>
            <a:ext cx="6902768" cy="276417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28088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fade">
                                      <p:cBhvr>
                                        <p:cTn id="13" dur="1000"/>
                                        <p:tgtEl>
                                          <p:spTgt spid="5">
                                            <p:txEl>
                                              <p:pRg st="1" end="1"/>
                                            </p:txEl>
                                          </p:spTgt>
                                        </p:tgtEl>
                                      </p:cBhvr>
                                    </p:animEffect>
                                    <p:anim calcmode="lin" valueType="num">
                                      <p:cBhvr>
                                        <p:cTn id="14"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grpId="0" nodeType="after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fade">
                                      <p:cBhvr>
                                        <p:cTn id="19" dur="1000"/>
                                        <p:tgtEl>
                                          <p:spTgt spid="5">
                                            <p:txEl>
                                              <p:pRg st="2" end="2"/>
                                            </p:txEl>
                                          </p:spTgt>
                                        </p:tgtEl>
                                      </p:cBhvr>
                                    </p:animEffect>
                                    <p:anim calcmode="lin" valueType="num">
                                      <p:cBhvr>
                                        <p:cTn id="20"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descr="صورة تحتوي على نص, رسوم المتجهات&#10;&#10;تم إنشاء الوصف تلقائياً">
            <a:extLst>
              <a:ext uri="{FF2B5EF4-FFF2-40B4-BE49-F238E27FC236}">
                <a16:creationId xmlns:a16="http://schemas.microsoft.com/office/drawing/2014/main" id="{C0F64FED-8008-158D-29E2-F270C649B1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470" y="3201921"/>
            <a:ext cx="4672834" cy="4418283"/>
          </a:xfrm>
          <a:prstGeom prst="rect">
            <a:avLst/>
          </a:prstGeom>
        </p:spPr>
      </p:pic>
      <p:sp>
        <p:nvSpPr>
          <p:cNvPr id="5" name="مستطيل 4">
            <a:extLst>
              <a:ext uri="{FF2B5EF4-FFF2-40B4-BE49-F238E27FC236}">
                <a16:creationId xmlns:a16="http://schemas.microsoft.com/office/drawing/2014/main" id="{1A912E1B-F3C1-4FEB-E144-747665A5C8E3}"/>
              </a:ext>
            </a:extLst>
          </p:cNvPr>
          <p:cNvSpPr/>
          <p:nvPr/>
        </p:nvSpPr>
        <p:spPr>
          <a:xfrm>
            <a:off x="-51620" y="0"/>
            <a:ext cx="12295239" cy="1104911"/>
          </a:xfrm>
          <a:prstGeom prst="rect">
            <a:avLst/>
          </a:prstGeom>
          <a:solidFill>
            <a:srgbClr val="F9A826"/>
          </a:solidFill>
          <a:ln>
            <a:solidFill>
              <a:srgbClr val="F9A82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6" name="شكل بيضاوي 5">
            <a:extLst>
              <a:ext uri="{FF2B5EF4-FFF2-40B4-BE49-F238E27FC236}">
                <a16:creationId xmlns:a16="http://schemas.microsoft.com/office/drawing/2014/main" id="{E59AE6BB-F567-F10E-1143-EA01DF285F6D}"/>
              </a:ext>
            </a:extLst>
          </p:cNvPr>
          <p:cNvSpPr/>
          <p:nvPr/>
        </p:nvSpPr>
        <p:spPr>
          <a:xfrm>
            <a:off x="306704" y="258054"/>
            <a:ext cx="469732" cy="4697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7" name="شكل بيضاوي 6">
            <a:extLst>
              <a:ext uri="{FF2B5EF4-FFF2-40B4-BE49-F238E27FC236}">
                <a16:creationId xmlns:a16="http://schemas.microsoft.com/office/drawing/2014/main" id="{3D128D5E-6D48-B6BC-A25A-7D6E898628F0}"/>
              </a:ext>
            </a:extLst>
          </p:cNvPr>
          <p:cNvSpPr/>
          <p:nvPr/>
        </p:nvSpPr>
        <p:spPr>
          <a:xfrm>
            <a:off x="941579" y="258054"/>
            <a:ext cx="469732" cy="4697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8" name="شكل بيضاوي 7">
            <a:extLst>
              <a:ext uri="{FF2B5EF4-FFF2-40B4-BE49-F238E27FC236}">
                <a16:creationId xmlns:a16="http://schemas.microsoft.com/office/drawing/2014/main" id="{97B12AE1-D784-0EDD-5F69-C5E3EA7FD2EC}"/>
              </a:ext>
            </a:extLst>
          </p:cNvPr>
          <p:cNvSpPr/>
          <p:nvPr/>
        </p:nvSpPr>
        <p:spPr>
          <a:xfrm>
            <a:off x="1532129" y="258054"/>
            <a:ext cx="469732" cy="4697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9" name="عنوان 1">
            <a:extLst>
              <a:ext uri="{FF2B5EF4-FFF2-40B4-BE49-F238E27FC236}">
                <a16:creationId xmlns:a16="http://schemas.microsoft.com/office/drawing/2014/main" id="{47854784-ED91-8620-E55B-173D1E830E3B}"/>
              </a:ext>
            </a:extLst>
          </p:cNvPr>
          <p:cNvSpPr txBox="1">
            <a:spLocks/>
          </p:cNvSpPr>
          <p:nvPr/>
        </p:nvSpPr>
        <p:spPr>
          <a:xfrm>
            <a:off x="1223400" y="-87396"/>
            <a:ext cx="10661896" cy="1325563"/>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ar-SA" b="1" dirty="0">
                <a:solidFill>
                  <a:schemeClr val="bg1"/>
                </a:solidFill>
              </a:rPr>
              <a:t>تقويم ختامي</a:t>
            </a:r>
          </a:p>
        </p:txBody>
      </p:sp>
      <p:sp>
        <p:nvSpPr>
          <p:cNvPr id="24" name="عنوان 1">
            <a:extLst>
              <a:ext uri="{FF2B5EF4-FFF2-40B4-BE49-F238E27FC236}">
                <a16:creationId xmlns:a16="http://schemas.microsoft.com/office/drawing/2014/main" id="{6B262E9E-84A5-FDA5-5EEC-A8E42A74A474}"/>
              </a:ext>
            </a:extLst>
          </p:cNvPr>
          <p:cNvSpPr txBox="1">
            <a:spLocks/>
          </p:cNvSpPr>
          <p:nvPr/>
        </p:nvSpPr>
        <p:spPr>
          <a:xfrm>
            <a:off x="511391" y="2014490"/>
            <a:ext cx="11449049" cy="4719986"/>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nSpc>
                <a:spcPct val="200000"/>
              </a:lnSpc>
            </a:pPr>
            <a:r>
              <a:rPr lang="ar-SA" sz="3200" b="1" dirty="0"/>
              <a:t>هل العبارة صحيحة أم خاطئة: </a:t>
            </a:r>
          </a:p>
          <a:p>
            <a:pPr algn="just">
              <a:lnSpc>
                <a:spcPct val="200000"/>
              </a:lnSpc>
            </a:pPr>
            <a:r>
              <a:rPr lang="ar-SA" sz="3200" dirty="0">
                <a:solidFill>
                  <a:srgbClr val="F9A826"/>
                </a:solidFill>
                <a:latin typeface="Calibri" panose="020F0502020204030204" pitchFamily="34" charset="0"/>
              </a:rPr>
              <a:t>1- التشفير في اكسل يستخدم التشفير الغير متماثل </a:t>
            </a:r>
            <a:r>
              <a:rPr lang="ar-SA" sz="3200" dirty="0">
                <a:solidFill>
                  <a:srgbClr val="FFD042"/>
                </a:solidFill>
                <a:latin typeface="Calibri" panose="020F0502020204030204" pitchFamily="34" charset="0"/>
              </a:rPr>
              <a:t>(          )</a:t>
            </a:r>
          </a:p>
          <a:p>
            <a:pPr algn="just">
              <a:lnSpc>
                <a:spcPct val="200000"/>
              </a:lnSpc>
            </a:pPr>
            <a:r>
              <a:rPr lang="ar-SA" sz="3200" dirty="0">
                <a:solidFill>
                  <a:srgbClr val="F9A826"/>
                </a:solidFill>
                <a:latin typeface="Calibri" panose="020F0502020204030204" pitchFamily="34" charset="0"/>
              </a:rPr>
              <a:t>2- التشفير الغير متماثل يستخدم مفتاح واحد للتشفير وفك التشفير (       ) </a:t>
            </a:r>
          </a:p>
          <a:p>
            <a:pPr algn="just">
              <a:lnSpc>
                <a:spcPct val="200000"/>
              </a:lnSpc>
            </a:pPr>
            <a:r>
              <a:rPr lang="ar-SA" sz="3200" dirty="0">
                <a:solidFill>
                  <a:srgbClr val="F9A826"/>
                </a:solidFill>
                <a:latin typeface="Calibri" panose="020F0502020204030204" pitchFamily="34" charset="0"/>
              </a:rPr>
              <a:t>3- من المهم تشفير الرسائل في البريد الالكتروني (          ) </a:t>
            </a:r>
          </a:p>
          <a:p>
            <a:pPr algn="just">
              <a:lnSpc>
                <a:spcPct val="200000"/>
              </a:lnSpc>
            </a:pPr>
            <a:endParaRPr lang="ar-SA" sz="3200" dirty="0">
              <a:solidFill>
                <a:srgbClr val="F9A826"/>
              </a:solidFill>
              <a:latin typeface="Calibri" panose="020F0502020204030204" pitchFamily="34" charset="0"/>
            </a:endParaRPr>
          </a:p>
          <a:p>
            <a:pPr algn="just">
              <a:lnSpc>
                <a:spcPct val="200000"/>
              </a:lnSpc>
            </a:pPr>
            <a:endParaRPr lang="ar-SA" sz="3200" b="1" dirty="0">
              <a:solidFill>
                <a:srgbClr val="F9A826"/>
              </a:solidFill>
            </a:endParaRPr>
          </a:p>
        </p:txBody>
      </p:sp>
      <p:pic>
        <p:nvPicPr>
          <p:cNvPr id="25" name="صورة 24" descr="صورة تحتوي على سهم&#10;&#10;تم إنشاء الوصف تلقائياً">
            <a:extLst>
              <a:ext uri="{FF2B5EF4-FFF2-40B4-BE49-F238E27FC236}">
                <a16:creationId xmlns:a16="http://schemas.microsoft.com/office/drawing/2014/main" id="{0276EBE8-BC09-DA2A-258A-D03941458A87}"/>
              </a:ext>
            </a:extLst>
          </p:cNvPr>
          <p:cNvPicPr>
            <a:picLocks noChangeAspect="1"/>
          </p:cNvPicPr>
          <p:nvPr/>
        </p:nvPicPr>
        <p:blipFill>
          <a:blip r:embed="rId4">
            <a:duotone>
              <a:prstClr val="black"/>
              <a:srgbClr val="FEC3C5">
                <a:tint val="45000"/>
                <a:satMod val="400000"/>
              </a:srgbClr>
            </a:duotone>
            <a:extLst>
              <a:ext uri="{28A0092B-C50C-407E-A947-70E740481C1C}">
                <a14:useLocalDpi xmlns:a14="http://schemas.microsoft.com/office/drawing/2010/main" val="0"/>
              </a:ext>
            </a:extLst>
          </a:blip>
          <a:stretch>
            <a:fillRect/>
          </a:stretch>
        </p:blipFill>
        <p:spPr>
          <a:xfrm>
            <a:off x="4393426" y="4575876"/>
            <a:ext cx="1116340" cy="1116340"/>
          </a:xfrm>
          <a:prstGeom prst="rect">
            <a:avLst/>
          </a:prstGeom>
        </p:spPr>
      </p:pic>
      <p:pic>
        <p:nvPicPr>
          <p:cNvPr id="26" name="رسم 25" descr="إغلاق مع تعبئة خالصة">
            <a:extLst>
              <a:ext uri="{FF2B5EF4-FFF2-40B4-BE49-F238E27FC236}">
                <a16:creationId xmlns:a16="http://schemas.microsoft.com/office/drawing/2014/main" id="{A069EFA3-70D2-5E0A-A06A-7B050BD5AD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440594" y="2663302"/>
            <a:ext cx="873998" cy="873998"/>
          </a:xfrm>
          <a:prstGeom prst="rect">
            <a:avLst/>
          </a:prstGeom>
        </p:spPr>
      </p:pic>
      <p:pic>
        <p:nvPicPr>
          <p:cNvPr id="27" name="رسم 26" descr="إغلاق مع تعبئة خالصة">
            <a:extLst>
              <a:ext uri="{FF2B5EF4-FFF2-40B4-BE49-F238E27FC236}">
                <a16:creationId xmlns:a16="http://schemas.microsoft.com/office/drawing/2014/main" id="{828AF86B-F301-9CA6-66B9-56E3FAE65D2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36478" y="3692330"/>
            <a:ext cx="873998" cy="873998"/>
          </a:xfrm>
          <a:prstGeom prst="rect">
            <a:avLst/>
          </a:prstGeom>
        </p:spPr>
      </p:pic>
    </p:spTree>
    <p:custDataLst>
      <p:tags r:id="rId1"/>
    </p:custDataLst>
    <p:extLst>
      <p:ext uri="{BB962C8B-B14F-4D97-AF65-F5344CB8AC3E}">
        <p14:creationId xmlns:p14="http://schemas.microsoft.com/office/powerpoint/2010/main" val="4269274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24">
                                            <p:txEl>
                                              <p:pRg st="0" end="0"/>
                                            </p:txEl>
                                          </p:spTgt>
                                        </p:tgtEl>
                                        <p:attrNameLst>
                                          <p:attrName>style.visibility</p:attrName>
                                        </p:attrNameLst>
                                      </p:cBhvr>
                                      <p:to>
                                        <p:strVal val="visible"/>
                                      </p:to>
                                    </p:set>
                                    <p:animEffect transition="in" filter="fade">
                                      <p:cBhvr>
                                        <p:cTn id="12" dur="1000"/>
                                        <p:tgtEl>
                                          <p:spTgt spid="24">
                                            <p:txEl>
                                              <p:pRg st="0" end="0"/>
                                            </p:txEl>
                                          </p:spTgt>
                                        </p:tgtEl>
                                      </p:cBhvr>
                                    </p:animEffect>
                                    <p:anim calcmode="lin" valueType="num">
                                      <p:cBhvr>
                                        <p:cTn id="13" dur="1000" fill="hold"/>
                                        <p:tgtEl>
                                          <p:spTgt spid="24">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4">
                                            <p:txEl>
                                              <p:pRg st="1" end="1"/>
                                            </p:txEl>
                                          </p:spTgt>
                                        </p:tgtEl>
                                        <p:attrNameLst>
                                          <p:attrName>style.visibility</p:attrName>
                                        </p:attrNameLst>
                                      </p:cBhvr>
                                      <p:to>
                                        <p:strVal val="visible"/>
                                      </p:to>
                                    </p:set>
                                    <p:animEffect transition="in" filter="fade">
                                      <p:cBhvr>
                                        <p:cTn id="19" dur="1000"/>
                                        <p:tgtEl>
                                          <p:spTgt spid="24">
                                            <p:txEl>
                                              <p:pRg st="1" end="1"/>
                                            </p:txEl>
                                          </p:spTgt>
                                        </p:tgtEl>
                                      </p:cBhvr>
                                    </p:animEffect>
                                    <p:anim calcmode="lin" valueType="num">
                                      <p:cBhvr>
                                        <p:cTn id="20" dur="1000" fill="hold"/>
                                        <p:tgtEl>
                                          <p:spTgt spid="24">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2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6"/>
                                        </p:tgtEl>
                                        <p:attrNameLst>
                                          <p:attrName>style.visibility</p:attrName>
                                        </p:attrNameLst>
                                      </p:cBhvr>
                                      <p:to>
                                        <p:strVal val="visible"/>
                                      </p:to>
                                    </p:set>
                                  </p:childTnLst>
                                </p:cTn>
                              </p:par>
                            </p:childTnLst>
                          </p:cTn>
                        </p:par>
                        <p:par>
                          <p:cTn id="26" fill="hold">
                            <p:stCondLst>
                              <p:cond delay="0"/>
                            </p:stCondLst>
                            <p:childTnLst>
                              <p:par>
                                <p:cTn id="27" presetID="35" presetClass="emph" presetSubtype="0" fill="hold" nodeType="afterEffect">
                                  <p:stCondLst>
                                    <p:cond delay="0"/>
                                  </p:stCondLst>
                                  <p:childTnLst>
                                    <p:anim calcmode="discrete" valueType="str">
                                      <p:cBhvr>
                                        <p:cTn id="28" dur="1000" fill="hold"/>
                                        <p:tgtEl>
                                          <p:spTgt spid="26"/>
                                        </p:tgtEl>
                                        <p:attrNameLst>
                                          <p:attrName>style.visibility</p:attrName>
                                        </p:attrNameLst>
                                      </p:cBhvr>
                                      <p:tavLst>
                                        <p:tav tm="0">
                                          <p:val>
                                            <p:strVal val="hidden"/>
                                          </p:val>
                                        </p:tav>
                                        <p:tav tm="50000">
                                          <p:val>
                                            <p:strVal val="visible"/>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4">
                                            <p:txEl>
                                              <p:pRg st="2" end="2"/>
                                            </p:txEl>
                                          </p:spTgt>
                                        </p:tgtEl>
                                        <p:attrNameLst>
                                          <p:attrName>style.visibility</p:attrName>
                                        </p:attrNameLst>
                                      </p:cBhvr>
                                      <p:to>
                                        <p:strVal val="visible"/>
                                      </p:to>
                                    </p:set>
                                    <p:animEffect transition="in" filter="fade">
                                      <p:cBhvr>
                                        <p:cTn id="33" dur="1000"/>
                                        <p:tgtEl>
                                          <p:spTgt spid="24">
                                            <p:txEl>
                                              <p:pRg st="2" end="2"/>
                                            </p:txEl>
                                          </p:spTgt>
                                        </p:tgtEl>
                                      </p:cBhvr>
                                    </p:animEffect>
                                    <p:anim calcmode="lin" valueType="num">
                                      <p:cBhvr>
                                        <p:cTn id="34" dur="1000" fill="hold"/>
                                        <p:tgtEl>
                                          <p:spTgt spid="24">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2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27"/>
                                        </p:tgtEl>
                                        <p:attrNameLst>
                                          <p:attrName>style.visibility</p:attrName>
                                        </p:attrNameLst>
                                      </p:cBhvr>
                                      <p:to>
                                        <p:strVal val="visible"/>
                                      </p:to>
                                    </p:set>
                                  </p:childTnLst>
                                </p:cTn>
                              </p:par>
                            </p:childTnLst>
                          </p:cTn>
                        </p:par>
                        <p:par>
                          <p:cTn id="40" fill="hold">
                            <p:stCondLst>
                              <p:cond delay="0"/>
                            </p:stCondLst>
                            <p:childTnLst>
                              <p:par>
                                <p:cTn id="41" presetID="35" presetClass="emph" presetSubtype="0" fill="hold" nodeType="afterEffect">
                                  <p:stCondLst>
                                    <p:cond delay="0"/>
                                  </p:stCondLst>
                                  <p:childTnLst>
                                    <p:anim calcmode="discrete" valueType="str">
                                      <p:cBhvr>
                                        <p:cTn id="42" dur="1000" fill="hold"/>
                                        <p:tgtEl>
                                          <p:spTgt spid="27"/>
                                        </p:tgtEl>
                                        <p:attrNameLst>
                                          <p:attrName>style.visibility</p:attrName>
                                        </p:attrNameLst>
                                      </p:cBhvr>
                                      <p:tavLst>
                                        <p:tav tm="0">
                                          <p:val>
                                            <p:strVal val="hidden"/>
                                          </p:val>
                                        </p:tav>
                                        <p:tav tm="50000">
                                          <p:val>
                                            <p:strVal val="visible"/>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24">
                                            <p:txEl>
                                              <p:pRg st="3" end="3"/>
                                            </p:txEl>
                                          </p:spTgt>
                                        </p:tgtEl>
                                        <p:attrNameLst>
                                          <p:attrName>style.visibility</p:attrName>
                                        </p:attrNameLst>
                                      </p:cBhvr>
                                      <p:to>
                                        <p:strVal val="visible"/>
                                      </p:to>
                                    </p:set>
                                    <p:animEffect transition="in" filter="fade">
                                      <p:cBhvr>
                                        <p:cTn id="47" dur="1000"/>
                                        <p:tgtEl>
                                          <p:spTgt spid="24">
                                            <p:txEl>
                                              <p:pRg st="3" end="3"/>
                                            </p:txEl>
                                          </p:spTgt>
                                        </p:tgtEl>
                                      </p:cBhvr>
                                    </p:animEffect>
                                    <p:anim calcmode="lin" valueType="num">
                                      <p:cBhvr>
                                        <p:cTn id="48" dur="1000" fill="hold"/>
                                        <p:tgtEl>
                                          <p:spTgt spid="24">
                                            <p:txEl>
                                              <p:pRg st="3" end="3"/>
                                            </p:txEl>
                                          </p:spTgt>
                                        </p:tgtEl>
                                        <p:attrNameLst>
                                          <p:attrName>ppt_x</p:attrName>
                                        </p:attrNameLst>
                                      </p:cBhvr>
                                      <p:tavLst>
                                        <p:tav tm="0">
                                          <p:val>
                                            <p:strVal val="#ppt_x"/>
                                          </p:val>
                                        </p:tav>
                                        <p:tav tm="100000">
                                          <p:val>
                                            <p:strVal val="#ppt_x"/>
                                          </p:val>
                                        </p:tav>
                                      </p:tavLst>
                                    </p:anim>
                                    <p:anim calcmode="lin" valueType="num">
                                      <p:cBhvr>
                                        <p:cTn id="49" dur="1000" fill="hold"/>
                                        <p:tgtEl>
                                          <p:spTgt spid="2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25"/>
                                        </p:tgtEl>
                                        <p:attrNameLst>
                                          <p:attrName>style.visibility</p:attrName>
                                        </p:attrNameLst>
                                      </p:cBhvr>
                                      <p:to>
                                        <p:strVal val="visible"/>
                                      </p:to>
                                    </p:set>
                                  </p:childTnLst>
                                </p:cTn>
                              </p:par>
                            </p:childTnLst>
                          </p:cTn>
                        </p:par>
                        <p:par>
                          <p:cTn id="54" fill="hold">
                            <p:stCondLst>
                              <p:cond delay="0"/>
                            </p:stCondLst>
                            <p:childTnLst>
                              <p:par>
                                <p:cTn id="55" presetID="35" presetClass="emph" presetSubtype="0" fill="hold" nodeType="afterEffect">
                                  <p:stCondLst>
                                    <p:cond delay="0"/>
                                  </p:stCondLst>
                                  <p:childTnLst>
                                    <p:anim calcmode="discrete" valueType="str">
                                      <p:cBhvr>
                                        <p:cTn id="56" dur="1000" fill="hold"/>
                                        <p:tgtEl>
                                          <p:spTgt spid="25"/>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4" grpId="0" uiExpand="1"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زوايا مستديرة 3">
            <a:extLst>
              <a:ext uri="{FF2B5EF4-FFF2-40B4-BE49-F238E27FC236}">
                <a16:creationId xmlns:a16="http://schemas.microsoft.com/office/drawing/2014/main" id="{EF45B6C6-88CB-170B-BCD6-265D73197E24}"/>
              </a:ext>
            </a:extLst>
          </p:cNvPr>
          <p:cNvSpPr/>
          <p:nvPr/>
        </p:nvSpPr>
        <p:spPr>
          <a:xfrm>
            <a:off x="251441" y="147143"/>
            <a:ext cx="11826260" cy="913308"/>
          </a:xfrm>
          <a:prstGeom prst="roundRect">
            <a:avLst/>
          </a:prstGeom>
          <a:solidFill>
            <a:srgbClr val="F9A82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600"/>
          </a:p>
        </p:txBody>
      </p:sp>
      <p:sp>
        <p:nvSpPr>
          <p:cNvPr id="5" name="عنصر نائب للمحتوى 2">
            <a:extLst>
              <a:ext uri="{FF2B5EF4-FFF2-40B4-BE49-F238E27FC236}">
                <a16:creationId xmlns:a16="http://schemas.microsoft.com/office/drawing/2014/main" id="{5F4AAC37-B8DE-1789-5CB2-C84CA9A5C681}"/>
              </a:ext>
            </a:extLst>
          </p:cNvPr>
          <p:cNvSpPr txBox="1">
            <a:spLocks/>
          </p:cNvSpPr>
          <p:nvPr/>
        </p:nvSpPr>
        <p:spPr>
          <a:xfrm>
            <a:off x="438146" y="1992601"/>
            <a:ext cx="10515600" cy="481925"/>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ar-SA" dirty="0"/>
              <a:t>معرفة مفهوم التشفير</a:t>
            </a:r>
          </a:p>
        </p:txBody>
      </p:sp>
      <p:sp>
        <p:nvSpPr>
          <p:cNvPr id="6" name="عنصر نائب للمحتوى 2">
            <a:extLst>
              <a:ext uri="{FF2B5EF4-FFF2-40B4-BE49-F238E27FC236}">
                <a16:creationId xmlns:a16="http://schemas.microsoft.com/office/drawing/2014/main" id="{315231F3-2C66-F161-5CB8-EB7E343A1B30}"/>
              </a:ext>
            </a:extLst>
          </p:cNvPr>
          <p:cNvSpPr txBox="1">
            <a:spLocks/>
          </p:cNvSpPr>
          <p:nvPr/>
        </p:nvSpPr>
        <p:spPr>
          <a:xfrm>
            <a:off x="380996" y="3102687"/>
            <a:ext cx="10515600" cy="481925"/>
          </a:xfrm>
          <a:prstGeom prst="rect">
            <a:avLst/>
          </a:prstGeom>
        </p:spPr>
        <p:txBody>
          <a:bodyPr vert="horz" lIns="91440" tIns="45720" rIns="91440" bIns="45720" rtlCol="1">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ar-SA" dirty="0"/>
              <a:t>معرفة أنواع التشفير</a:t>
            </a:r>
          </a:p>
        </p:txBody>
      </p:sp>
      <p:sp>
        <p:nvSpPr>
          <p:cNvPr id="7" name="عنصر نائب للمحتوى 2">
            <a:extLst>
              <a:ext uri="{FF2B5EF4-FFF2-40B4-BE49-F238E27FC236}">
                <a16:creationId xmlns:a16="http://schemas.microsoft.com/office/drawing/2014/main" id="{4A056E3E-003D-052B-DB7D-24FDEB1A7530}"/>
              </a:ext>
            </a:extLst>
          </p:cNvPr>
          <p:cNvSpPr txBox="1">
            <a:spLocks/>
          </p:cNvSpPr>
          <p:nvPr/>
        </p:nvSpPr>
        <p:spPr>
          <a:xfrm>
            <a:off x="400046" y="4417308"/>
            <a:ext cx="10515600" cy="481925"/>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ar-SA" dirty="0"/>
              <a:t>معرفة تشفير البريد الالكتروني و تشفير القرص الصلب</a:t>
            </a:r>
          </a:p>
        </p:txBody>
      </p:sp>
      <p:sp>
        <p:nvSpPr>
          <p:cNvPr id="8" name="عنصر نائب للمحتوى 2">
            <a:extLst>
              <a:ext uri="{FF2B5EF4-FFF2-40B4-BE49-F238E27FC236}">
                <a16:creationId xmlns:a16="http://schemas.microsoft.com/office/drawing/2014/main" id="{BB014F1D-FC94-12E2-99A0-817C4E5C4D81}"/>
              </a:ext>
            </a:extLst>
          </p:cNvPr>
          <p:cNvSpPr txBox="1">
            <a:spLocks/>
          </p:cNvSpPr>
          <p:nvPr/>
        </p:nvSpPr>
        <p:spPr>
          <a:xfrm>
            <a:off x="358394" y="5615796"/>
            <a:ext cx="10515600" cy="481925"/>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ar-SA" dirty="0"/>
              <a:t>تشفير البيانات في إكسل</a:t>
            </a:r>
          </a:p>
        </p:txBody>
      </p:sp>
      <p:sp>
        <p:nvSpPr>
          <p:cNvPr id="9" name="مخطط انسيابي: معالجة متعاقبة 8">
            <a:extLst>
              <a:ext uri="{FF2B5EF4-FFF2-40B4-BE49-F238E27FC236}">
                <a16:creationId xmlns:a16="http://schemas.microsoft.com/office/drawing/2014/main" id="{1EC55A11-A216-B30E-BCC4-945CFABD403F}"/>
              </a:ext>
            </a:extLst>
          </p:cNvPr>
          <p:cNvSpPr/>
          <p:nvPr/>
        </p:nvSpPr>
        <p:spPr>
          <a:xfrm>
            <a:off x="11156187" y="1880015"/>
            <a:ext cx="621468" cy="481925"/>
          </a:xfrm>
          <a:prstGeom prst="flowChartAlternateProcess">
            <a:avLst/>
          </a:prstGeom>
          <a:solidFill>
            <a:srgbClr val="F9A826"/>
          </a:solidFill>
          <a:ln>
            <a:solidFill>
              <a:srgbClr val="F9A826"/>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b="1" dirty="0">
                <a:solidFill>
                  <a:schemeClr val="bg1"/>
                </a:solidFill>
              </a:rPr>
              <a:t>1</a:t>
            </a:r>
          </a:p>
        </p:txBody>
      </p:sp>
      <p:sp>
        <p:nvSpPr>
          <p:cNvPr id="10" name="مخطط انسيابي: معالجة متعاقبة 9">
            <a:extLst>
              <a:ext uri="{FF2B5EF4-FFF2-40B4-BE49-F238E27FC236}">
                <a16:creationId xmlns:a16="http://schemas.microsoft.com/office/drawing/2014/main" id="{A7AD05EE-48AC-3937-7232-CBF5621882F1}"/>
              </a:ext>
            </a:extLst>
          </p:cNvPr>
          <p:cNvSpPr/>
          <p:nvPr/>
        </p:nvSpPr>
        <p:spPr>
          <a:xfrm>
            <a:off x="11156187" y="3215270"/>
            <a:ext cx="621468" cy="481925"/>
          </a:xfrm>
          <a:prstGeom prst="flowChartAlternateProcess">
            <a:avLst/>
          </a:prstGeom>
          <a:solidFill>
            <a:srgbClr val="F9A826"/>
          </a:solidFill>
          <a:ln>
            <a:solidFill>
              <a:srgbClr val="F9A826"/>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b="1" dirty="0">
                <a:solidFill>
                  <a:schemeClr val="bg1"/>
                </a:solidFill>
              </a:rPr>
              <a:t>2</a:t>
            </a:r>
          </a:p>
        </p:txBody>
      </p:sp>
      <p:sp>
        <p:nvSpPr>
          <p:cNvPr id="11" name="مخطط انسيابي: معالجة متعاقبة 10">
            <a:extLst>
              <a:ext uri="{FF2B5EF4-FFF2-40B4-BE49-F238E27FC236}">
                <a16:creationId xmlns:a16="http://schemas.microsoft.com/office/drawing/2014/main" id="{5338F941-40E2-88BC-2C81-F62614B8EBBE}"/>
              </a:ext>
            </a:extLst>
          </p:cNvPr>
          <p:cNvSpPr/>
          <p:nvPr/>
        </p:nvSpPr>
        <p:spPr>
          <a:xfrm>
            <a:off x="11165712" y="4407804"/>
            <a:ext cx="621468" cy="481925"/>
          </a:xfrm>
          <a:prstGeom prst="flowChartAlternateProcess">
            <a:avLst/>
          </a:prstGeom>
          <a:solidFill>
            <a:srgbClr val="F9A826"/>
          </a:solidFill>
          <a:ln>
            <a:solidFill>
              <a:srgbClr val="F9A826"/>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b="1" dirty="0">
                <a:solidFill>
                  <a:schemeClr val="bg1"/>
                </a:solidFill>
              </a:rPr>
              <a:t>3</a:t>
            </a:r>
          </a:p>
        </p:txBody>
      </p:sp>
      <p:sp>
        <p:nvSpPr>
          <p:cNvPr id="12" name="مخطط انسيابي: معالجة متعاقبة 11">
            <a:extLst>
              <a:ext uri="{FF2B5EF4-FFF2-40B4-BE49-F238E27FC236}">
                <a16:creationId xmlns:a16="http://schemas.microsoft.com/office/drawing/2014/main" id="{3A014007-265A-1E21-6573-2B8E85C45860}"/>
              </a:ext>
            </a:extLst>
          </p:cNvPr>
          <p:cNvSpPr/>
          <p:nvPr/>
        </p:nvSpPr>
        <p:spPr>
          <a:xfrm>
            <a:off x="11165712" y="5634855"/>
            <a:ext cx="621468" cy="481925"/>
          </a:xfrm>
          <a:prstGeom prst="flowChartAlternateProcess">
            <a:avLst/>
          </a:prstGeom>
          <a:solidFill>
            <a:srgbClr val="F9A826"/>
          </a:solidFill>
          <a:ln>
            <a:solidFill>
              <a:srgbClr val="F9A826"/>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b="1" dirty="0">
                <a:solidFill>
                  <a:schemeClr val="bg1"/>
                </a:solidFill>
              </a:rPr>
              <a:t>4</a:t>
            </a:r>
          </a:p>
        </p:txBody>
      </p:sp>
      <p:pic>
        <p:nvPicPr>
          <p:cNvPr id="13" name="صورة 12">
            <a:extLst>
              <a:ext uri="{FF2B5EF4-FFF2-40B4-BE49-F238E27FC236}">
                <a16:creationId xmlns:a16="http://schemas.microsoft.com/office/drawing/2014/main" id="{97B1E495-5D41-BF77-76B2-587E7764051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84" b="89976" l="9084" r="89139">
                        <a14:foregroundMark x1="84005" y1="59054" x2="84005" y2="59054"/>
                        <a14:foregroundMark x1="86335" y1="58569" x2="81240" y2="63824"/>
                        <a14:foregroundMark x1="88231" y1="38561" x2="78160" y2="19685"/>
                        <a14:foregroundMark x1="78160" y1="19685" x2="64929" y2="16168"/>
                        <a14:foregroundMark x1="64929" y1="16168" x2="64929" y2="16168"/>
                        <a14:foregroundMark x1="59795" y1="39976" x2="59795" y2="39976"/>
                        <a14:foregroundMark x1="89139" y1="57639" x2="89139" y2="57639"/>
                        <a14:foregroundMark x1="19313" y1="46645" x2="19313" y2="46645"/>
                        <a14:foregroundMark x1="17891" y1="45715" x2="17891" y2="45715"/>
                        <a14:foregroundMark x1="17891" y1="49515" x2="17891" y2="49515"/>
                        <a14:foregroundMark x1="34202" y1="47130" x2="34202" y2="47130"/>
                        <a14:foregroundMark x1="13231" y1="48100" x2="13231" y2="48100"/>
                        <a14:foregroundMark x1="9992" y1="47615" x2="9992" y2="47615"/>
                      </a14:backgroundRemoval>
                    </a14:imgEffect>
                  </a14:imgLayer>
                </a14:imgProps>
              </a:ext>
              <a:ext uri="{28A0092B-C50C-407E-A947-70E740481C1C}">
                <a14:useLocalDpi xmlns:a14="http://schemas.microsoft.com/office/drawing/2010/main" val="0"/>
              </a:ext>
            </a:extLst>
          </a:blip>
          <a:srcRect r="8995"/>
          <a:stretch/>
        </p:blipFill>
        <p:spPr>
          <a:xfrm>
            <a:off x="-513079" y="2154090"/>
            <a:ext cx="4856479" cy="5213797"/>
          </a:xfrm>
          <a:prstGeom prst="rect">
            <a:avLst/>
          </a:prstGeom>
        </p:spPr>
      </p:pic>
      <p:sp>
        <p:nvSpPr>
          <p:cNvPr id="14" name="مربع نص 13">
            <a:extLst>
              <a:ext uri="{FF2B5EF4-FFF2-40B4-BE49-F238E27FC236}">
                <a16:creationId xmlns:a16="http://schemas.microsoft.com/office/drawing/2014/main" id="{0F985BA1-37B8-0E2A-75BF-C51161CF2919}"/>
              </a:ext>
            </a:extLst>
          </p:cNvPr>
          <p:cNvSpPr txBox="1"/>
          <p:nvPr/>
        </p:nvSpPr>
        <p:spPr>
          <a:xfrm>
            <a:off x="817197" y="227178"/>
            <a:ext cx="10639035" cy="769441"/>
          </a:xfrm>
          <a:prstGeom prst="rect">
            <a:avLst/>
          </a:prstGeom>
          <a:noFill/>
        </p:spPr>
        <p:txBody>
          <a:bodyPr wrap="square" rtlCol="1">
            <a:spAutoFit/>
          </a:bodyPr>
          <a:lstStyle/>
          <a:p>
            <a:pPr algn="ctr"/>
            <a:r>
              <a:rPr lang="ar-SA" sz="4400" b="1" dirty="0">
                <a:solidFill>
                  <a:schemeClr val="bg1"/>
                </a:solidFill>
                <a:latin typeface="JF Flat" panose="02000500000000000000" pitchFamily="2" charset="-78"/>
                <a:cs typeface="JF Flat" panose="02000500000000000000" pitchFamily="2" charset="-78"/>
              </a:rPr>
              <a:t>أهداف الدرس</a:t>
            </a:r>
          </a:p>
        </p:txBody>
      </p:sp>
      <p:pic>
        <p:nvPicPr>
          <p:cNvPr id="15" name="رسم 14" descr="نقطة الهدف مع تعبئة خالصة">
            <a:extLst>
              <a:ext uri="{FF2B5EF4-FFF2-40B4-BE49-F238E27FC236}">
                <a16:creationId xmlns:a16="http://schemas.microsoft.com/office/drawing/2014/main" id="{F41D9A1D-DC36-22DE-1A64-BE71C43AC2F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135034" y="144163"/>
            <a:ext cx="914400" cy="914400"/>
          </a:xfrm>
          <a:prstGeom prst="rect">
            <a:avLst/>
          </a:prstGeom>
        </p:spPr>
      </p:pic>
      <p:pic>
        <p:nvPicPr>
          <p:cNvPr id="16" name="رسم 15" descr="نقطة الهدف مع تعبئة خالصة">
            <a:extLst>
              <a:ext uri="{FF2B5EF4-FFF2-40B4-BE49-F238E27FC236}">
                <a16:creationId xmlns:a16="http://schemas.microsoft.com/office/drawing/2014/main" id="{5763FBA7-8515-A7B3-B9E5-4B1B3956586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33066" y="149299"/>
            <a:ext cx="914400" cy="914400"/>
          </a:xfrm>
          <a:prstGeom prst="rect">
            <a:avLst/>
          </a:prstGeom>
        </p:spPr>
      </p:pic>
      <p:pic>
        <p:nvPicPr>
          <p:cNvPr id="17" name="صورة 16" descr="صورة تحتوي على سهم&#10;&#10;تم إنشاء الوصف تلقائياً">
            <a:extLst>
              <a:ext uri="{FF2B5EF4-FFF2-40B4-BE49-F238E27FC236}">
                <a16:creationId xmlns:a16="http://schemas.microsoft.com/office/drawing/2014/main" id="{902ECB0A-1B04-FCA7-5F85-36C116BB9469}"/>
              </a:ext>
            </a:extLst>
          </p:cNvPr>
          <p:cNvPicPr>
            <a:picLocks noChangeAspect="1"/>
          </p:cNvPicPr>
          <p:nvPr/>
        </p:nvPicPr>
        <p:blipFill>
          <a:blip r:embed="rId7">
            <a:duotone>
              <a:prstClr val="black"/>
              <a:schemeClr val="accent2">
                <a:tint val="45000"/>
                <a:satMod val="400000"/>
              </a:schemeClr>
            </a:duotone>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tretch>
            <a:fillRect/>
          </a:stretch>
        </p:blipFill>
        <p:spPr>
          <a:xfrm>
            <a:off x="7379716" y="1624961"/>
            <a:ext cx="1402842" cy="1402842"/>
          </a:xfrm>
          <a:prstGeom prst="rect">
            <a:avLst/>
          </a:prstGeom>
        </p:spPr>
      </p:pic>
      <p:pic>
        <p:nvPicPr>
          <p:cNvPr id="18" name="صورة 17" descr="صورة تحتوي على سهم&#10;&#10;تم إنشاء الوصف تلقائياً">
            <a:extLst>
              <a:ext uri="{FF2B5EF4-FFF2-40B4-BE49-F238E27FC236}">
                <a16:creationId xmlns:a16="http://schemas.microsoft.com/office/drawing/2014/main" id="{CB703D08-C2B5-FAE2-CF53-73D042C8B31D}"/>
              </a:ext>
            </a:extLst>
          </p:cNvPr>
          <p:cNvPicPr>
            <a:picLocks noChangeAspect="1"/>
          </p:cNvPicPr>
          <p:nvPr/>
        </p:nvPicPr>
        <p:blipFill>
          <a:blip r:embed="rId7">
            <a:duotone>
              <a:prstClr val="black"/>
              <a:schemeClr val="accent2">
                <a:tint val="45000"/>
                <a:satMod val="400000"/>
              </a:schemeClr>
            </a:duotone>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tretch>
            <a:fillRect/>
          </a:stretch>
        </p:blipFill>
        <p:spPr>
          <a:xfrm>
            <a:off x="7394956" y="2676521"/>
            <a:ext cx="1402842" cy="1402842"/>
          </a:xfrm>
          <a:prstGeom prst="rect">
            <a:avLst/>
          </a:prstGeom>
        </p:spPr>
      </p:pic>
      <p:pic>
        <p:nvPicPr>
          <p:cNvPr id="19" name="صورة 18" descr="صورة تحتوي على سهم&#10;&#10;تم إنشاء الوصف تلقائياً">
            <a:extLst>
              <a:ext uri="{FF2B5EF4-FFF2-40B4-BE49-F238E27FC236}">
                <a16:creationId xmlns:a16="http://schemas.microsoft.com/office/drawing/2014/main" id="{1AD6EB84-FA5F-739E-D589-593F6B8AE9E4}"/>
              </a:ext>
            </a:extLst>
          </p:cNvPr>
          <p:cNvPicPr>
            <a:picLocks noChangeAspect="1"/>
          </p:cNvPicPr>
          <p:nvPr/>
        </p:nvPicPr>
        <p:blipFill>
          <a:blip r:embed="rId7">
            <a:duotone>
              <a:prstClr val="black"/>
              <a:schemeClr val="accent2">
                <a:tint val="45000"/>
                <a:satMod val="400000"/>
              </a:schemeClr>
            </a:duotone>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tretch>
            <a:fillRect/>
          </a:stretch>
        </p:blipFill>
        <p:spPr>
          <a:xfrm>
            <a:off x="3782254" y="3820736"/>
            <a:ext cx="1402842" cy="1402842"/>
          </a:xfrm>
          <a:prstGeom prst="rect">
            <a:avLst/>
          </a:prstGeom>
        </p:spPr>
      </p:pic>
      <p:pic>
        <p:nvPicPr>
          <p:cNvPr id="20" name="صورة 19" descr="صورة تحتوي على سهم&#10;&#10;تم إنشاء الوصف تلقائياً">
            <a:extLst>
              <a:ext uri="{FF2B5EF4-FFF2-40B4-BE49-F238E27FC236}">
                <a16:creationId xmlns:a16="http://schemas.microsoft.com/office/drawing/2014/main" id="{9DF36D03-FFB8-AE54-E6C8-7FEBA8518129}"/>
              </a:ext>
            </a:extLst>
          </p:cNvPr>
          <p:cNvPicPr>
            <a:picLocks noChangeAspect="1"/>
          </p:cNvPicPr>
          <p:nvPr/>
        </p:nvPicPr>
        <p:blipFill>
          <a:blip r:embed="rId7">
            <a:duotone>
              <a:prstClr val="black"/>
              <a:schemeClr val="accent2">
                <a:tint val="45000"/>
                <a:satMod val="400000"/>
              </a:schemeClr>
            </a:duotone>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tretch>
            <a:fillRect/>
          </a:stretch>
        </p:blipFill>
        <p:spPr>
          <a:xfrm>
            <a:off x="7232208" y="4970585"/>
            <a:ext cx="1402842" cy="1402842"/>
          </a:xfrm>
          <a:prstGeom prst="rect">
            <a:avLst/>
          </a:prstGeom>
        </p:spPr>
      </p:pic>
    </p:spTree>
    <p:custDataLst>
      <p:tags r:id="rId1"/>
    </p:custDataLst>
    <p:extLst>
      <p:ext uri="{BB962C8B-B14F-4D97-AF65-F5344CB8AC3E}">
        <p14:creationId xmlns:p14="http://schemas.microsoft.com/office/powerpoint/2010/main" val="1620447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500" fill="hold"/>
                                        <p:tgtEl>
                                          <p:spTgt spid="20"/>
                                        </p:tgtEl>
                                        <p:attrNameLst>
                                          <p:attrName>ppt_w</p:attrName>
                                        </p:attrNameLst>
                                      </p:cBhvr>
                                      <p:tavLst>
                                        <p:tav tm="0">
                                          <p:val>
                                            <p:fltVal val="0"/>
                                          </p:val>
                                        </p:tav>
                                        <p:tav tm="100000">
                                          <p:val>
                                            <p:strVal val="#ppt_w"/>
                                          </p:val>
                                        </p:tav>
                                      </p:tavLst>
                                    </p:anim>
                                    <p:anim calcmode="lin" valueType="num">
                                      <p:cBhvr>
                                        <p:cTn id="14" dur="500" fill="hold"/>
                                        <p:tgtEl>
                                          <p:spTgt spid="20"/>
                                        </p:tgtEl>
                                        <p:attrNameLst>
                                          <p:attrName>ppt_h</p:attrName>
                                        </p:attrNameLst>
                                      </p:cBhvr>
                                      <p:tavLst>
                                        <p:tav tm="0">
                                          <p:val>
                                            <p:fltVal val="0"/>
                                          </p:val>
                                        </p:tav>
                                        <p:tav tm="100000">
                                          <p:val>
                                            <p:strVal val="#ppt_h"/>
                                          </p:val>
                                        </p:tav>
                                      </p:tavLst>
                                    </p:anim>
                                    <p:animEffect transition="in" filter="fade">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زوايا مستديرة 3">
            <a:extLst>
              <a:ext uri="{FF2B5EF4-FFF2-40B4-BE49-F238E27FC236}">
                <a16:creationId xmlns:a16="http://schemas.microsoft.com/office/drawing/2014/main" id="{895F9386-6A1A-F92E-64FE-73059306CE4B}"/>
              </a:ext>
            </a:extLst>
          </p:cNvPr>
          <p:cNvSpPr/>
          <p:nvPr/>
        </p:nvSpPr>
        <p:spPr>
          <a:xfrm>
            <a:off x="1733227" y="492561"/>
            <a:ext cx="8725545" cy="913308"/>
          </a:xfrm>
          <a:prstGeom prst="roundRect">
            <a:avLst/>
          </a:prstGeom>
          <a:solidFill>
            <a:srgbClr val="F9A82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b="1" dirty="0">
                <a:solidFill>
                  <a:schemeClr val="bg1"/>
                </a:solidFill>
              </a:rPr>
              <a:t>تطبيق الجزء العملي في الدرس</a:t>
            </a:r>
          </a:p>
        </p:txBody>
      </p:sp>
      <p:pic>
        <p:nvPicPr>
          <p:cNvPr id="5" name="Picture 2" descr="Man Computer Images | Free Vectors, Stock Photos &amp; PSD">
            <a:extLst>
              <a:ext uri="{FF2B5EF4-FFF2-40B4-BE49-F238E27FC236}">
                <a16:creationId xmlns:a16="http://schemas.microsoft.com/office/drawing/2014/main" id="{46A7579C-646F-8538-3623-50AB0B7BCB6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77" b="89947" l="10000" r="93100">
                        <a14:foregroundMark x1="58600" y1="21080" x2="58600" y2="21080"/>
                        <a14:foregroundMark x1="93100" y1="72018" x2="93100" y2="72018"/>
                        <a14:foregroundMark x1="89700" y1="66017" x2="89700" y2="66017"/>
                      </a14:backgroundRemoval>
                    </a14:imgEffect>
                  </a14:imgLayer>
                </a14:imgProps>
              </a:ext>
              <a:ext uri="{28A0092B-C50C-407E-A947-70E740481C1C}">
                <a14:useLocalDpi xmlns:a14="http://schemas.microsoft.com/office/drawing/2010/main" val="0"/>
              </a:ext>
            </a:extLst>
          </a:blip>
          <a:srcRect/>
          <a:stretch>
            <a:fillRect/>
          </a:stretch>
        </p:blipFill>
        <p:spPr bwMode="auto">
          <a:xfrm>
            <a:off x="2207846" y="1675395"/>
            <a:ext cx="7776307" cy="518260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349497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Thank You clipart 8 - Clipart World">
            <a:extLst>
              <a:ext uri="{FF2B5EF4-FFF2-40B4-BE49-F238E27FC236}">
                <a16:creationId xmlns:a16="http://schemas.microsoft.com/office/drawing/2014/main" id="{91FDD34F-F4D1-4DDC-8C8A-A07DF6A7939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038406" y="3842990"/>
            <a:ext cx="4115188" cy="3242906"/>
          </a:xfrm>
          <a:prstGeom prst="rect">
            <a:avLst/>
          </a:prstGeom>
          <a:noFill/>
          <a:extLst>
            <a:ext uri="{909E8E84-426E-40DD-AFC4-6F175D3DCCD1}">
              <a14:hiddenFill xmlns:a14="http://schemas.microsoft.com/office/drawing/2010/main">
                <a:solidFill>
                  <a:srgbClr val="FFFFFF"/>
                </a:solidFill>
              </a14:hiddenFill>
            </a:ext>
          </a:extLst>
        </p:spPr>
      </p:pic>
      <p:sp>
        <p:nvSpPr>
          <p:cNvPr id="4" name="عنوان 1">
            <a:extLst>
              <a:ext uri="{FF2B5EF4-FFF2-40B4-BE49-F238E27FC236}">
                <a16:creationId xmlns:a16="http://schemas.microsoft.com/office/drawing/2014/main" id="{E042F9C8-B0DC-4D96-B15B-8610AAD173B0}"/>
              </a:ext>
            </a:extLst>
          </p:cNvPr>
          <p:cNvSpPr txBox="1">
            <a:spLocks/>
          </p:cNvSpPr>
          <p:nvPr/>
        </p:nvSpPr>
        <p:spPr>
          <a:xfrm>
            <a:off x="0" y="1279254"/>
            <a:ext cx="12192000" cy="2659762"/>
          </a:xfrm>
          <a:custGeom>
            <a:avLst/>
            <a:gdLst>
              <a:gd name="connsiteX0" fmla="*/ 0 w 12192000"/>
              <a:gd name="connsiteY0" fmla="*/ 0 h 2659762"/>
              <a:gd name="connsiteX1" fmla="*/ 12192000 w 12192000"/>
              <a:gd name="connsiteY1" fmla="*/ 0 h 2659762"/>
              <a:gd name="connsiteX2" fmla="*/ 12192000 w 12192000"/>
              <a:gd name="connsiteY2" fmla="*/ 2659762 h 2659762"/>
              <a:gd name="connsiteX3" fmla="*/ 0 w 12192000"/>
              <a:gd name="connsiteY3" fmla="*/ 2659762 h 2659762"/>
              <a:gd name="connsiteX4" fmla="*/ 0 w 12192000"/>
              <a:gd name="connsiteY4" fmla="*/ 0 h 2659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2659762" fill="none" extrusionOk="0">
                <a:moveTo>
                  <a:pt x="0" y="0"/>
                </a:moveTo>
                <a:cubicBezTo>
                  <a:pt x="1423799" y="58209"/>
                  <a:pt x="10019944" y="-141175"/>
                  <a:pt x="12192000" y="0"/>
                </a:cubicBezTo>
                <a:cubicBezTo>
                  <a:pt x="12145607" y="479063"/>
                  <a:pt x="12246913" y="2190912"/>
                  <a:pt x="12192000" y="2659762"/>
                </a:cubicBezTo>
                <a:cubicBezTo>
                  <a:pt x="10385387" y="2614214"/>
                  <a:pt x="4287481" y="2747128"/>
                  <a:pt x="0" y="2659762"/>
                </a:cubicBezTo>
                <a:cubicBezTo>
                  <a:pt x="-1101" y="1400767"/>
                  <a:pt x="-111605" y="345422"/>
                  <a:pt x="0" y="0"/>
                </a:cubicBezTo>
                <a:close/>
              </a:path>
              <a:path w="12192000" h="2659762" stroke="0" extrusionOk="0">
                <a:moveTo>
                  <a:pt x="0" y="0"/>
                </a:moveTo>
                <a:cubicBezTo>
                  <a:pt x="3590537" y="-32335"/>
                  <a:pt x="8877582" y="146684"/>
                  <a:pt x="12192000" y="0"/>
                </a:cubicBezTo>
                <a:cubicBezTo>
                  <a:pt x="12193877" y="537892"/>
                  <a:pt x="12251193" y="2280154"/>
                  <a:pt x="12192000" y="2659762"/>
                </a:cubicBezTo>
                <a:cubicBezTo>
                  <a:pt x="10880248" y="2641887"/>
                  <a:pt x="2714061" y="2509633"/>
                  <a:pt x="0" y="2659762"/>
                </a:cubicBezTo>
                <a:cubicBezTo>
                  <a:pt x="-122541" y="1546056"/>
                  <a:pt x="37353" y="1317133"/>
                  <a:pt x="0" y="0"/>
                </a:cubicBezTo>
                <a:close/>
              </a:path>
            </a:pathLst>
          </a:custGeom>
          <a:solidFill>
            <a:srgbClr val="F9A826"/>
          </a:solidFill>
          <a:ln w="38100">
            <a:solidFill>
              <a:srgbClr val="FFD042"/>
            </a:solidFill>
            <a:extLst>
              <a:ext uri="{C807C97D-BFC1-408E-A445-0C87EB9F89A2}">
                <ask:lineSketchStyleProps xmlns:ask="http://schemas.microsoft.com/office/drawing/2018/sketchyshapes" sd="2376246657">
                  <a:prstGeom prst="rect">
                    <a:avLst/>
                  </a:prstGeom>
                  <ask:type>
                    <ask:lineSketchCurved/>
                  </ask:type>
                </ask:lineSketchStyleProps>
              </a:ext>
            </a:extLst>
          </a:ln>
        </p:spPr>
        <p:txBody>
          <a:bodyPr vert="horz" lIns="91440" tIns="45720" rIns="91440" bIns="45720" rtlCol="1" anchor="ctr">
            <a:no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60000"/>
              </a:lnSpc>
            </a:pPr>
            <a:r>
              <a:rPr lang="ar-SA" sz="5400" b="1" dirty="0">
                <a:solidFill>
                  <a:schemeClr val="bg1"/>
                </a:solidFill>
              </a:rPr>
              <a:t>انتــهى الدرس ،،</a:t>
            </a:r>
          </a:p>
          <a:p>
            <a:pPr algn="ctr">
              <a:lnSpc>
                <a:spcPct val="160000"/>
              </a:lnSpc>
            </a:pPr>
            <a:r>
              <a:rPr lang="ar-SA" sz="5400" b="1" dirty="0">
                <a:solidFill>
                  <a:schemeClr val="bg1"/>
                </a:solidFill>
              </a:rPr>
              <a:t>شــاكرة لكن حسن تفاعلكن</a:t>
            </a:r>
          </a:p>
        </p:txBody>
      </p:sp>
    </p:spTree>
    <p:custDataLst>
      <p:tags r:id="rId1"/>
    </p:custDataLst>
    <p:extLst>
      <p:ext uri="{BB962C8B-B14F-4D97-AF65-F5344CB8AC3E}">
        <p14:creationId xmlns:p14="http://schemas.microsoft.com/office/powerpoint/2010/main" val="938493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170"/>
                                        </p:tgtEl>
                                        <p:attrNameLst>
                                          <p:attrName>style.visibility</p:attrName>
                                        </p:attrNameLst>
                                      </p:cBhvr>
                                      <p:to>
                                        <p:strVal val="visible"/>
                                      </p:to>
                                    </p:set>
                                    <p:anim calcmode="lin" valueType="num">
                                      <p:cBhvr>
                                        <p:cTn id="7" dur="500" fill="hold"/>
                                        <p:tgtEl>
                                          <p:spTgt spid="7170"/>
                                        </p:tgtEl>
                                        <p:attrNameLst>
                                          <p:attrName>ppt_w</p:attrName>
                                        </p:attrNameLst>
                                      </p:cBhvr>
                                      <p:tavLst>
                                        <p:tav tm="0">
                                          <p:val>
                                            <p:fltVal val="0"/>
                                          </p:val>
                                        </p:tav>
                                        <p:tav tm="100000">
                                          <p:val>
                                            <p:strVal val="#ppt_w"/>
                                          </p:val>
                                        </p:tav>
                                      </p:tavLst>
                                    </p:anim>
                                    <p:anim calcmode="lin" valueType="num">
                                      <p:cBhvr>
                                        <p:cTn id="8" dur="500" fill="hold"/>
                                        <p:tgtEl>
                                          <p:spTgt spid="7170"/>
                                        </p:tgtEl>
                                        <p:attrNameLst>
                                          <p:attrName>ppt_h</p:attrName>
                                        </p:attrNameLst>
                                      </p:cBhvr>
                                      <p:tavLst>
                                        <p:tav tm="0">
                                          <p:val>
                                            <p:fltVal val="0"/>
                                          </p:val>
                                        </p:tav>
                                        <p:tav tm="100000">
                                          <p:val>
                                            <p:strVal val="#ppt_h"/>
                                          </p:val>
                                        </p:tav>
                                      </p:tavLst>
                                    </p:anim>
                                    <p:animEffect transition="in" filter="fade">
                                      <p:cBhvr>
                                        <p:cTn id="9" dur="500"/>
                                        <p:tgtEl>
                                          <p:spTgt spid="7170"/>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فقاعة الكلام: مستطيلة مستديرة الزوايا 3">
            <a:extLst>
              <a:ext uri="{FF2B5EF4-FFF2-40B4-BE49-F238E27FC236}">
                <a16:creationId xmlns:a16="http://schemas.microsoft.com/office/drawing/2014/main" id="{BDCED10F-50BF-9437-1F0F-BA4048F0B832}"/>
              </a:ext>
            </a:extLst>
          </p:cNvPr>
          <p:cNvSpPr/>
          <p:nvPr/>
        </p:nvSpPr>
        <p:spPr>
          <a:xfrm>
            <a:off x="389496" y="990600"/>
            <a:ext cx="11287125" cy="2217417"/>
          </a:xfrm>
          <a:prstGeom prst="wedgeRoundRectCallout">
            <a:avLst>
              <a:gd name="adj1" fmla="val -34904"/>
              <a:gd name="adj2" fmla="val 121396"/>
              <a:gd name="adj3" fmla="val 16667"/>
            </a:avLst>
          </a:prstGeom>
          <a:solidFill>
            <a:srgbClr val="F9A826"/>
          </a:solidFill>
          <a:ln>
            <a:solidFill>
              <a:srgbClr val="F9A826"/>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pic>
        <p:nvPicPr>
          <p:cNvPr id="5" name="Picture 2" descr="Frequently Asked Questions About Acr Homes Services - Man With Question  Clipart Png Transparent Png (#1520728) - PinClipart">
            <a:extLst>
              <a:ext uri="{FF2B5EF4-FFF2-40B4-BE49-F238E27FC236}">
                <a16:creationId xmlns:a16="http://schemas.microsoft.com/office/drawing/2014/main" id="{0379EC91-C1E9-8356-E38C-D98EFE2D86A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979" b="89531" l="5795" r="95000">
                        <a14:foregroundMark x1="90682" y1="25409" x2="90682" y2="25409"/>
                        <a14:foregroundMark x1="91705" y1="24209" x2="91705" y2="24209"/>
                        <a14:foregroundMark x1="95000" y1="21701" x2="95000" y2="21701"/>
                        <a14:foregroundMark x1="81591" y1="29335" x2="81591" y2="29335"/>
                        <a14:foregroundMark x1="78977" y1="34351" x2="78977" y2="34351"/>
                        <a14:foregroundMark x1="77386" y1="35224" x2="77386" y2="35224"/>
                        <a14:foregroundMark x1="81818" y1="29989" x2="81818" y2="29989"/>
                        <a14:foregroundMark x1="81136" y1="29553" x2="82841" y2="27263"/>
                        <a14:foregroundMark x1="72159" y1="19738" x2="72159" y2="19738"/>
                        <a14:foregroundMark x1="59886" y1="43075" x2="59886" y2="43075"/>
                        <a14:foregroundMark x1="53068" y1="15158" x2="53068" y2="15158"/>
                        <a14:foregroundMark x1="51136" y1="26718" x2="51136" y2="26718"/>
                        <a14:foregroundMark x1="33977" y1="10251" x2="33977" y2="10251"/>
                        <a14:foregroundMark x1="30568" y1="35005" x2="30568" y2="35005"/>
                        <a14:foregroundMark x1="30341" y1="35005" x2="32955" y2="38386"/>
                        <a14:foregroundMark x1="29659" y1="7088" x2="29659" y2="7088"/>
                        <a14:foregroundMark x1="29659" y1="7088" x2="32273" y2="8288"/>
                        <a14:foregroundMark x1="49432" y1="8942" x2="49432" y2="8942"/>
                        <a14:foregroundMark x1="52045" y1="8942" x2="55682" y2="11232"/>
                        <a14:foregroundMark x1="64886" y1="15594" x2="72614" y2="18757"/>
                        <a14:foregroundMark x1="72614" y1="18757" x2="73750" y2="19956"/>
                        <a14:foregroundMark x1="75455" y1="22137" x2="70568" y2="27808"/>
                        <a14:foregroundMark x1="70568" y1="27808" x2="63068" y2="32715"/>
                        <a14:foregroundMark x1="89681" y1="17121" x2="93977" y2="20284"/>
                        <a14:foregroundMark x1="88793" y1="16467" x2="89681" y2="17121"/>
                        <a14:foregroundMark x1="85682" y1="14177" x2="88793" y2="16467"/>
                        <a14:foregroundMark x1="93977" y1="20284" x2="94773" y2="22465"/>
                        <a14:foregroundMark x1="21250" y1="48528" x2="19659" y2="46674"/>
                        <a14:foregroundMark x1="16023" y1="42748" x2="15909" y2="33697"/>
                        <a14:foregroundMark x1="7386" y1="33370" x2="5795" y2="33915"/>
                        <a14:backgroundMark x1="89318" y1="17121" x2="89318" y2="17121"/>
                        <a14:backgroundMark x1="89545" y1="16467" x2="89545" y2="16467"/>
                        <a14:backgroundMark x1="11477" y1="34133" x2="11477" y2="34133"/>
                        <a14:backgroundMark x1="12273" y1="33588" x2="12273" y2="3358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07923" y="2757425"/>
            <a:ext cx="4394642" cy="4579077"/>
          </a:xfrm>
          <a:prstGeom prst="rect">
            <a:avLst/>
          </a:prstGeom>
          <a:noFill/>
          <a:extLst>
            <a:ext uri="{909E8E84-426E-40DD-AFC4-6F175D3DCCD1}">
              <a14:hiddenFill xmlns:a14="http://schemas.microsoft.com/office/drawing/2010/main">
                <a:solidFill>
                  <a:srgbClr val="FFFFFF"/>
                </a:solidFill>
              </a14:hiddenFill>
            </a:ext>
          </a:extLst>
        </p:spPr>
      </p:pic>
      <p:sp>
        <p:nvSpPr>
          <p:cNvPr id="6" name="مستطيل 5">
            <a:extLst>
              <a:ext uri="{FF2B5EF4-FFF2-40B4-BE49-F238E27FC236}">
                <a16:creationId xmlns:a16="http://schemas.microsoft.com/office/drawing/2014/main" id="{3B2E611B-9F92-A427-744B-3D4BB1A3F8C2}"/>
              </a:ext>
            </a:extLst>
          </p:cNvPr>
          <p:cNvSpPr/>
          <p:nvPr/>
        </p:nvSpPr>
        <p:spPr>
          <a:xfrm>
            <a:off x="620972" y="1635150"/>
            <a:ext cx="10894103" cy="820674"/>
          </a:xfrm>
          <a:prstGeom prst="rect">
            <a:avLst/>
          </a:prstGeom>
        </p:spPr>
        <p:txBody>
          <a:bodyPr wrap="square">
            <a:spAutoFit/>
          </a:bodyPr>
          <a:lstStyle/>
          <a:p>
            <a:pPr algn="ctr" rtl="1">
              <a:lnSpc>
                <a:spcPct val="150000"/>
              </a:lnSpc>
            </a:pPr>
            <a:r>
              <a:rPr lang="ar-SA" sz="3600" b="1" dirty="0">
                <a:solidFill>
                  <a:schemeClr val="bg1"/>
                </a:solidFill>
              </a:rPr>
              <a:t>ما الفرق بين التنبؤ و التوقع ؟!</a:t>
            </a:r>
          </a:p>
        </p:txBody>
      </p:sp>
      <p:sp>
        <p:nvSpPr>
          <p:cNvPr id="7" name="مستطيل 6">
            <a:extLst>
              <a:ext uri="{FF2B5EF4-FFF2-40B4-BE49-F238E27FC236}">
                <a16:creationId xmlns:a16="http://schemas.microsoft.com/office/drawing/2014/main" id="{2B4CF63C-CB4A-E976-A9B1-A1335D04365E}"/>
              </a:ext>
            </a:extLst>
          </p:cNvPr>
          <p:cNvSpPr/>
          <p:nvPr/>
        </p:nvSpPr>
        <p:spPr>
          <a:xfrm>
            <a:off x="605732" y="1263328"/>
            <a:ext cx="10894103" cy="1651671"/>
          </a:xfrm>
          <a:prstGeom prst="rect">
            <a:avLst/>
          </a:prstGeom>
        </p:spPr>
        <p:txBody>
          <a:bodyPr wrap="square">
            <a:spAutoFit/>
          </a:bodyPr>
          <a:lstStyle/>
          <a:p>
            <a:pPr algn="ctr">
              <a:lnSpc>
                <a:spcPct val="150000"/>
              </a:lnSpc>
            </a:pPr>
            <a:r>
              <a:rPr lang="ar-SA" sz="3600" dirty="0">
                <a:latin typeface="Calibri" panose="020F0502020204030204" pitchFamily="34" charset="0"/>
              </a:rPr>
              <a:t>التنبؤ: أكثر عمومية و بناء التوقعات المستقبلية اعتماداً على البيانات السابقة</a:t>
            </a:r>
          </a:p>
          <a:p>
            <a:pPr algn="ctr">
              <a:lnSpc>
                <a:spcPct val="150000"/>
              </a:lnSpc>
            </a:pPr>
            <a:r>
              <a:rPr lang="ar-SA" sz="3600" dirty="0">
                <a:latin typeface="Calibri" panose="020F0502020204030204" pitchFamily="34" charset="0"/>
              </a:rPr>
              <a:t>التوقع :أحداث يُتوقع حدوثها</a:t>
            </a:r>
          </a:p>
        </p:txBody>
      </p:sp>
    </p:spTree>
    <p:custDataLst>
      <p:tags r:id="rId1"/>
    </p:custDataLst>
    <p:extLst>
      <p:ext uri="{BB962C8B-B14F-4D97-AF65-F5344CB8AC3E}">
        <p14:creationId xmlns:p14="http://schemas.microsoft.com/office/powerpoint/2010/main" val="2322275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3" presetClass="entr" presetSubtype="16" fill="hold" grpId="1" nodeType="after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p:cTn id="13"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15" dur="500"/>
                                        <p:tgtEl>
                                          <p:spTgt spid="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0"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hidden"/>
                                      </p:to>
                                    </p:set>
                                  </p:childTnLst>
                                </p:cTn>
                              </p:par>
                            </p:childTnLst>
                          </p:cTn>
                        </p:par>
                        <p:par>
                          <p:cTn id="20" fill="hold">
                            <p:stCondLst>
                              <p:cond delay="0"/>
                            </p:stCondLst>
                            <p:childTnLst>
                              <p:par>
                                <p:cTn id="21" presetID="53" presetClass="entr" presetSubtype="16" fill="hold" grpId="1" nodeType="after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 calcmode="lin" valueType="num">
                                      <p:cBhvr>
                                        <p:cTn id="23"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24"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25" dur="500"/>
                                        <p:tgtEl>
                                          <p:spTgt spid="7">
                                            <p:txEl>
                                              <p:pRg st="0" end="0"/>
                                            </p:txEl>
                                          </p:spTgt>
                                        </p:tgtEl>
                                      </p:cBhvr>
                                    </p:animEffect>
                                  </p:childTnLst>
                                </p:cTn>
                              </p:par>
                            </p:childTnLst>
                          </p:cTn>
                        </p:par>
                        <p:par>
                          <p:cTn id="26" fill="hold">
                            <p:stCondLst>
                              <p:cond delay="500"/>
                            </p:stCondLst>
                            <p:childTnLst>
                              <p:par>
                                <p:cTn id="27" presetID="53" presetClass="entr" presetSubtype="16" fill="hold" grpId="1" nodeType="afterEffect">
                                  <p:stCondLst>
                                    <p:cond delay="0"/>
                                  </p:stCondLst>
                                  <p:childTnLst>
                                    <p:set>
                                      <p:cBhvr>
                                        <p:cTn id="28" dur="1" fill="hold">
                                          <p:stCondLst>
                                            <p:cond delay="0"/>
                                          </p:stCondLst>
                                        </p:cTn>
                                        <p:tgtEl>
                                          <p:spTgt spid="7">
                                            <p:txEl>
                                              <p:pRg st="1" end="1"/>
                                            </p:txEl>
                                          </p:spTgt>
                                        </p:tgtEl>
                                        <p:attrNameLst>
                                          <p:attrName>style.visibility</p:attrName>
                                        </p:attrNameLst>
                                      </p:cBhvr>
                                      <p:to>
                                        <p:strVal val="visible"/>
                                      </p:to>
                                    </p:set>
                                    <p:anim calcmode="lin" valueType="num">
                                      <p:cBhvr>
                                        <p:cTn id="29" dur="500" fill="hold"/>
                                        <p:tgtEl>
                                          <p:spTgt spid="7">
                                            <p:txEl>
                                              <p:pRg st="1" end="1"/>
                                            </p:txEl>
                                          </p:spTgt>
                                        </p:tgtEl>
                                        <p:attrNameLst>
                                          <p:attrName>ppt_w</p:attrName>
                                        </p:attrNameLst>
                                      </p:cBhvr>
                                      <p:tavLst>
                                        <p:tav tm="0">
                                          <p:val>
                                            <p:fltVal val="0"/>
                                          </p:val>
                                        </p:tav>
                                        <p:tav tm="100000">
                                          <p:val>
                                            <p:strVal val="#ppt_w"/>
                                          </p:val>
                                        </p:tav>
                                      </p:tavLst>
                                    </p:anim>
                                    <p:anim calcmode="lin" valueType="num">
                                      <p:cBhvr>
                                        <p:cTn id="30" dur="500" fill="hold"/>
                                        <p:tgtEl>
                                          <p:spTgt spid="7">
                                            <p:txEl>
                                              <p:pRg st="1" end="1"/>
                                            </p:txEl>
                                          </p:spTgt>
                                        </p:tgtEl>
                                        <p:attrNameLst>
                                          <p:attrName>ppt_h</p:attrName>
                                        </p:attrNameLst>
                                      </p:cBhvr>
                                      <p:tavLst>
                                        <p:tav tm="0">
                                          <p:val>
                                            <p:fltVal val="0"/>
                                          </p:val>
                                        </p:tav>
                                        <p:tav tm="100000">
                                          <p:val>
                                            <p:strVal val="#ppt_h"/>
                                          </p:val>
                                        </p:tav>
                                      </p:tavLst>
                                    </p:anim>
                                    <p:animEffect transition="in" filter="fade">
                                      <p:cBhvr>
                                        <p:cTn id="31"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build="allAtOnce"/>
      <p:bldP spid="6" grpId="1" build="allAtOnce"/>
      <p:bldP spid="7" grpId="1" build="allAtOnce"/>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ستطيل: زوايا مستديرة 4">
            <a:extLst>
              <a:ext uri="{FF2B5EF4-FFF2-40B4-BE49-F238E27FC236}">
                <a16:creationId xmlns:a16="http://schemas.microsoft.com/office/drawing/2014/main" id="{8624CC06-56AE-1C15-AF1D-D0117D915B12}"/>
              </a:ext>
            </a:extLst>
          </p:cNvPr>
          <p:cNvSpPr/>
          <p:nvPr/>
        </p:nvSpPr>
        <p:spPr>
          <a:xfrm>
            <a:off x="1733227" y="465377"/>
            <a:ext cx="8725545" cy="913308"/>
          </a:xfrm>
          <a:prstGeom prst="roundRect">
            <a:avLst/>
          </a:prstGeom>
          <a:solidFill>
            <a:srgbClr val="F9A82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b="1" dirty="0">
                <a:ln w="0"/>
                <a:solidFill>
                  <a:schemeClr val="bg1"/>
                </a:solidFill>
                <a:effectLst>
                  <a:outerShdw blurRad="38100" dist="25400" dir="5400000" algn="ctr" rotWithShape="0">
                    <a:srgbClr val="6E747A">
                      <a:alpha val="43000"/>
                    </a:srgbClr>
                  </a:outerShdw>
                </a:effectLst>
                <a:latin typeface="Sakkal Majalla" panose="02000000000000000000" pitchFamily="2" charset="-78"/>
                <a:cs typeface="Sakkal Majalla" panose="02000000000000000000" pitchFamily="2" charset="-78"/>
              </a:rPr>
              <a:t>كيف يمكن تحليل بيانات المبيعات</a:t>
            </a:r>
            <a:endParaRPr lang="ar-SA" sz="4400" b="1" dirty="0">
              <a:solidFill>
                <a:schemeClr val="bg1"/>
              </a:solidFill>
            </a:endParaRPr>
          </a:p>
        </p:txBody>
      </p:sp>
      <p:sp>
        <p:nvSpPr>
          <p:cNvPr id="7" name="مستطيل: زوايا مستديرة 6">
            <a:extLst>
              <a:ext uri="{FF2B5EF4-FFF2-40B4-BE49-F238E27FC236}">
                <a16:creationId xmlns:a16="http://schemas.microsoft.com/office/drawing/2014/main" id="{E614A917-2A4E-FE82-1828-5E620A8BE920}"/>
              </a:ext>
            </a:extLst>
          </p:cNvPr>
          <p:cNvSpPr/>
          <p:nvPr/>
        </p:nvSpPr>
        <p:spPr>
          <a:xfrm>
            <a:off x="3104827" y="1760777"/>
            <a:ext cx="8096573" cy="631903"/>
          </a:xfrm>
          <a:prstGeom prst="roundRect">
            <a:avLst/>
          </a:prstGeom>
          <a:solidFill>
            <a:srgbClr val="EAED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3200" dirty="0">
                <a:solidFill>
                  <a:schemeClr val="tx1"/>
                </a:solidFill>
                <a:latin typeface="Calibri" panose="020F0502020204030204" pitchFamily="34" charset="0"/>
                <a:cs typeface="+mj-cs"/>
              </a:rPr>
              <a:t>حددي البيانات التي نريد تحليلها</a:t>
            </a:r>
          </a:p>
        </p:txBody>
      </p:sp>
      <p:sp>
        <p:nvSpPr>
          <p:cNvPr id="11" name="مستطيل: زوايا مستديرة 10">
            <a:extLst>
              <a:ext uri="{FF2B5EF4-FFF2-40B4-BE49-F238E27FC236}">
                <a16:creationId xmlns:a16="http://schemas.microsoft.com/office/drawing/2014/main" id="{C0FD3248-9113-F51E-62FA-188310BC3C3D}"/>
              </a:ext>
            </a:extLst>
          </p:cNvPr>
          <p:cNvSpPr/>
          <p:nvPr/>
        </p:nvSpPr>
        <p:spPr>
          <a:xfrm>
            <a:off x="3104827" y="2751377"/>
            <a:ext cx="8096573" cy="631903"/>
          </a:xfrm>
          <a:prstGeom prst="roundRect">
            <a:avLst/>
          </a:prstGeom>
          <a:solidFill>
            <a:srgbClr val="EAED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3200" dirty="0">
                <a:solidFill>
                  <a:schemeClr val="tx1"/>
                </a:solidFill>
                <a:latin typeface="Calibri" panose="020F0502020204030204" pitchFamily="34" charset="0"/>
                <a:cs typeface="+mj-cs"/>
              </a:rPr>
              <a:t>استخدمي أدوات تقنية المعلومات و الاتصالات لإنشاء التنبؤات</a:t>
            </a:r>
          </a:p>
        </p:txBody>
      </p:sp>
      <p:sp>
        <p:nvSpPr>
          <p:cNvPr id="13" name="مستطيل: زوايا مستديرة 12">
            <a:extLst>
              <a:ext uri="{FF2B5EF4-FFF2-40B4-BE49-F238E27FC236}">
                <a16:creationId xmlns:a16="http://schemas.microsoft.com/office/drawing/2014/main" id="{34C16B8B-B7DC-C8EC-0B11-051AD784AAD3}"/>
              </a:ext>
            </a:extLst>
          </p:cNvPr>
          <p:cNvSpPr/>
          <p:nvPr/>
        </p:nvSpPr>
        <p:spPr>
          <a:xfrm>
            <a:off x="3104827" y="3726737"/>
            <a:ext cx="8096573" cy="631903"/>
          </a:xfrm>
          <a:prstGeom prst="roundRect">
            <a:avLst/>
          </a:prstGeom>
          <a:solidFill>
            <a:srgbClr val="EAED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3200" dirty="0">
                <a:solidFill>
                  <a:schemeClr val="tx1"/>
                </a:solidFill>
                <a:latin typeface="Calibri" panose="020F0502020204030204" pitchFamily="34" charset="0"/>
                <a:cs typeface="+mj-cs"/>
              </a:rPr>
              <a:t>حددي السلاسل الزمنية التي تريدين التنبؤ فيها</a:t>
            </a:r>
          </a:p>
        </p:txBody>
      </p:sp>
      <p:sp>
        <p:nvSpPr>
          <p:cNvPr id="15" name="مستطيل: زوايا مستديرة 14">
            <a:extLst>
              <a:ext uri="{FF2B5EF4-FFF2-40B4-BE49-F238E27FC236}">
                <a16:creationId xmlns:a16="http://schemas.microsoft.com/office/drawing/2014/main" id="{978A93AD-B296-F1B5-A340-4DDB7EEDBF3A}"/>
              </a:ext>
            </a:extLst>
          </p:cNvPr>
          <p:cNvSpPr/>
          <p:nvPr/>
        </p:nvSpPr>
        <p:spPr>
          <a:xfrm>
            <a:off x="3104827" y="4763057"/>
            <a:ext cx="8096573" cy="631903"/>
          </a:xfrm>
          <a:prstGeom prst="roundRect">
            <a:avLst/>
          </a:prstGeom>
          <a:solidFill>
            <a:srgbClr val="EAED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3200" dirty="0">
                <a:solidFill>
                  <a:schemeClr val="tx1"/>
                </a:solidFill>
                <a:latin typeface="Calibri" panose="020F0502020204030204" pitchFamily="34" charset="0"/>
                <a:cs typeface="+mj-cs"/>
              </a:rPr>
              <a:t>عبري عن البيانات باستخدام الرسم البياني</a:t>
            </a:r>
          </a:p>
        </p:txBody>
      </p:sp>
      <p:sp>
        <p:nvSpPr>
          <p:cNvPr id="17" name="مستطيل: زوايا مستديرة 16">
            <a:extLst>
              <a:ext uri="{FF2B5EF4-FFF2-40B4-BE49-F238E27FC236}">
                <a16:creationId xmlns:a16="http://schemas.microsoft.com/office/drawing/2014/main" id="{4DC61D7F-56C7-839B-CB3B-C3E46A932B7F}"/>
              </a:ext>
            </a:extLst>
          </p:cNvPr>
          <p:cNvSpPr/>
          <p:nvPr/>
        </p:nvSpPr>
        <p:spPr>
          <a:xfrm>
            <a:off x="3120067" y="5753657"/>
            <a:ext cx="8096573" cy="631903"/>
          </a:xfrm>
          <a:prstGeom prst="roundRect">
            <a:avLst/>
          </a:prstGeom>
          <a:solidFill>
            <a:srgbClr val="EAEDF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3200" dirty="0">
                <a:solidFill>
                  <a:schemeClr val="tx1"/>
                </a:solidFill>
                <a:latin typeface="Calibri" panose="020F0502020204030204" pitchFamily="34" charset="0"/>
                <a:cs typeface="+mj-cs"/>
              </a:rPr>
              <a:t>حللي النتائج</a:t>
            </a:r>
          </a:p>
        </p:txBody>
      </p:sp>
      <p:sp>
        <p:nvSpPr>
          <p:cNvPr id="18" name="مستطيل: زوايا مستديرة 17">
            <a:extLst>
              <a:ext uri="{FF2B5EF4-FFF2-40B4-BE49-F238E27FC236}">
                <a16:creationId xmlns:a16="http://schemas.microsoft.com/office/drawing/2014/main" id="{F6F57954-2B2B-F0F6-0CF5-1A13ABAF6722}"/>
              </a:ext>
            </a:extLst>
          </p:cNvPr>
          <p:cNvSpPr/>
          <p:nvPr/>
        </p:nvSpPr>
        <p:spPr>
          <a:xfrm>
            <a:off x="11247120" y="1760777"/>
            <a:ext cx="631903" cy="631903"/>
          </a:xfrm>
          <a:prstGeom prst="roundRect">
            <a:avLst/>
          </a:prstGeom>
          <a:solidFill>
            <a:schemeClr val="accent6">
              <a:lumMod val="20000"/>
              <a:lumOff val="80000"/>
            </a:schemeClr>
          </a:solidFill>
          <a:ln>
            <a:solidFill>
              <a:srgbClr val="EAEDFE"/>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dirty="0">
                <a:solidFill>
                  <a:schemeClr val="tx1"/>
                </a:solidFill>
              </a:rPr>
              <a:t>1</a:t>
            </a:r>
          </a:p>
        </p:txBody>
      </p:sp>
      <p:sp>
        <p:nvSpPr>
          <p:cNvPr id="20" name="مستطيل: زوايا مستديرة 19">
            <a:extLst>
              <a:ext uri="{FF2B5EF4-FFF2-40B4-BE49-F238E27FC236}">
                <a16:creationId xmlns:a16="http://schemas.microsoft.com/office/drawing/2014/main" id="{B0A63125-76C9-009A-52AB-FCA5B504A3EC}"/>
              </a:ext>
            </a:extLst>
          </p:cNvPr>
          <p:cNvSpPr/>
          <p:nvPr/>
        </p:nvSpPr>
        <p:spPr>
          <a:xfrm>
            <a:off x="11247119" y="2727960"/>
            <a:ext cx="631903" cy="631903"/>
          </a:xfrm>
          <a:prstGeom prst="roundRect">
            <a:avLst/>
          </a:prstGeom>
          <a:solidFill>
            <a:schemeClr val="accent6">
              <a:lumMod val="20000"/>
              <a:lumOff val="80000"/>
            </a:schemeClr>
          </a:solidFill>
          <a:ln>
            <a:solidFill>
              <a:srgbClr val="EAEDFE"/>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dirty="0">
                <a:solidFill>
                  <a:schemeClr val="tx1"/>
                </a:solidFill>
              </a:rPr>
              <a:t>2</a:t>
            </a:r>
          </a:p>
        </p:txBody>
      </p:sp>
      <p:sp>
        <p:nvSpPr>
          <p:cNvPr id="22" name="مستطيل: زوايا مستديرة 21">
            <a:extLst>
              <a:ext uri="{FF2B5EF4-FFF2-40B4-BE49-F238E27FC236}">
                <a16:creationId xmlns:a16="http://schemas.microsoft.com/office/drawing/2014/main" id="{1775DF41-9022-7E79-DE8A-7C5A42DA2EDB}"/>
              </a:ext>
            </a:extLst>
          </p:cNvPr>
          <p:cNvSpPr/>
          <p:nvPr/>
        </p:nvSpPr>
        <p:spPr>
          <a:xfrm>
            <a:off x="11247119" y="3726737"/>
            <a:ext cx="631903" cy="631903"/>
          </a:xfrm>
          <a:prstGeom prst="roundRect">
            <a:avLst/>
          </a:prstGeom>
          <a:solidFill>
            <a:schemeClr val="accent6">
              <a:lumMod val="20000"/>
              <a:lumOff val="80000"/>
            </a:schemeClr>
          </a:solidFill>
          <a:ln>
            <a:solidFill>
              <a:srgbClr val="EAEDFE"/>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dirty="0">
                <a:solidFill>
                  <a:schemeClr val="tx1"/>
                </a:solidFill>
              </a:rPr>
              <a:t>3</a:t>
            </a:r>
          </a:p>
        </p:txBody>
      </p:sp>
      <p:sp>
        <p:nvSpPr>
          <p:cNvPr id="24" name="مستطيل: زوايا مستديرة 23">
            <a:extLst>
              <a:ext uri="{FF2B5EF4-FFF2-40B4-BE49-F238E27FC236}">
                <a16:creationId xmlns:a16="http://schemas.microsoft.com/office/drawing/2014/main" id="{03364912-B580-0D12-6AA8-23D1AF87A887}"/>
              </a:ext>
            </a:extLst>
          </p:cNvPr>
          <p:cNvSpPr/>
          <p:nvPr/>
        </p:nvSpPr>
        <p:spPr>
          <a:xfrm>
            <a:off x="11247119" y="4763056"/>
            <a:ext cx="631903" cy="631903"/>
          </a:xfrm>
          <a:prstGeom prst="roundRect">
            <a:avLst/>
          </a:prstGeom>
          <a:solidFill>
            <a:schemeClr val="accent6">
              <a:lumMod val="20000"/>
              <a:lumOff val="80000"/>
            </a:schemeClr>
          </a:solidFill>
          <a:ln>
            <a:solidFill>
              <a:srgbClr val="EAEDFE"/>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dirty="0">
                <a:solidFill>
                  <a:schemeClr val="tx1"/>
                </a:solidFill>
              </a:rPr>
              <a:t>4</a:t>
            </a:r>
          </a:p>
        </p:txBody>
      </p:sp>
      <p:sp>
        <p:nvSpPr>
          <p:cNvPr id="26" name="مستطيل: زوايا مستديرة 25">
            <a:extLst>
              <a:ext uri="{FF2B5EF4-FFF2-40B4-BE49-F238E27FC236}">
                <a16:creationId xmlns:a16="http://schemas.microsoft.com/office/drawing/2014/main" id="{5CA1361A-E75B-DAC9-542C-2BDDDBAE3949}"/>
              </a:ext>
            </a:extLst>
          </p:cNvPr>
          <p:cNvSpPr/>
          <p:nvPr/>
        </p:nvSpPr>
        <p:spPr>
          <a:xfrm>
            <a:off x="11247119" y="5730240"/>
            <a:ext cx="631903" cy="631903"/>
          </a:xfrm>
          <a:prstGeom prst="roundRect">
            <a:avLst/>
          </a:prstGeom>
          <a:solidFill>
            <a:schemeClr val="accent6">
              <a:lumMod val="20000"/>
              <a:lumOff val="80000"/>
            </a:schemeClr>
          </a:solidFill>
          <a:ln>
            <a:solidFill>
              <a:srgbClr val="EAEDFE"/>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dirty="0">
                <a:solidFill>
                  <a:schemeClr val="tx1"/>
                </a:solidFill>
              </a:rPr>
              <a:t>5</a:t>
            </a:r>
          </a:p>
        </p:txBody>
      </p:sp>
      <p:pic>
        <p:nvPicPr>
          <p:cNvPr id="33" name="Picture 8" descr="تعرف على أبرز الفوائد لعلم تحليل البيانات للأنشطة التجارية">
            <a:extLst>
              <a:ext uri="{FF2B5EF4-FFF2-40B4-BE49-F238E27FC236}">
                <a16:creationId xmlns:a16="http://schemas.microsoft.com/office/drawing/2014/main" id="{93FC6010-2B82-B0A4-C097-E4352EC6E6A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67" b="89978" l="3398" r="98633">
                        <a14:foregroundMark x1="80391" y1="53452" x2="80391" y2="53452"/>
                        <a14:foregroundMark x1="79609" y1="43653" x2="89531" y2="80568"/>
                        <a14:foregroundMark x1="89531" y1="80568" x2="89922" y2="81013"/>
                        <a14:foregroundMark x1="89922" y1="81013" x2="94570" y2="84298"/>
                        <a14:foregroundMark x1="98633" y1="86303" x2="98633" y2="86303"/>
                        <a14:foregroundMark x1="98633" y1="86748" x2="14141" y2="80791"/>
                        <a14:foregroundMark x1="2461" y1="84744" x2="7148" y2="82238"/>
                        <a14:foregroundMark x1="7148" y1="82238" x2="9609" y2="78118"/>
                        <a14:foregroundMark x1="3555" y1="83853" x2="3555" y2="85189"/>
                        <a14:foregroundMark x1="3555" y1="85189" x2="3398" y2="83686"/>
                        <a14:foregroundMark x1="48008" y1="20045" x2="48008" y2="20045"/>
                        <a14:foregroundMark x1="48008" y1="20045" x2="17813" y2="20434"/>
                        <a14:foregroundMark x1="17813" y1="20434" x2="16992" y2="56682"/>
                        <a14:foregroundMark x1="16992" y1="56682" x2="34922" y2="63753"/>
                        <a14:foregroundMark x1="34922" y1="63753" x2="42656" y2="62305"/>
                        <a14:foregroundMark x1="16719" y1="57071" x2="26914" y2="66370"/>
                        <a14:foregroundMark x1="26914" y1="66370" x2="20938" y2="63474"/>
                        <a14:foregroundMark x1="43242" y1="65089" x2="70820" y2="61470"/>
                        <a14:foregroundMark x1="70820" y1="61470" x2="76016" y2="30568"/>
                        <a14:foregroundMark x1="76016" y1="30568" x2="76797" y2="54232"/>
                        <a14:foregroundMark x1="76797" y1="28118" x2="67422" y2="20156"/>
                        <a14:foregroundMark x1="67422" y1="20156" x2="56719" y2="22717"/>
                        <a14:foregroundMark x1="56719" y1="22717" x2="65703" y2="18708"/>
                        <a14:foregroundMark x1="65703" y1="18708" x2="70586" y2="18430"/>
                        <a14:foregroundMark x1="74844" y1="63085" x2="75977" y2="53007"/>
                      </a14:backgroundRemoval>
                    </a14:imgEffect>
                  </a14:imgLayer>
                </a14:imgProps>
              </a:ext>
              <a:ext uri="{28A0092B-C50C-407E-A947-70E740481C1C}">
                <a14:useLocalDpi xmlns:a14="http://schemas.microsoft.com/office/drawing/2010/main" val="0"/>
              </a:ext>
            </a:extLst>
          </a:blip>
          <a:srcRect/>
          <a:stretch>
            <a:fillRect/>
          </a:stretch>
        </p:blipFill>
        <p:spPr bwMode="auto">
          <a:xfrm>
            <a:off x="0" y="3100783"/>
            <a:ext cx="5867400" cy="411613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894974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grpId="0" nodeType="after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500" fill="hold"/>
                                        <p:tgtEl>
                                          <p:spTgt spid="20"/>
                                        </p:tgtEl>
                                        <p:attrNameLst>
                                          <p:attrName>ppt_w</p:attrName>
                                        </p:attrNameLst>
                                      </p:cBhvr>
                                      <p:tavLst>
                                        <p:tav tm="0">
                                          <p:val>
                                            <p:fltVal val="0"/>
                                          </p:val>
                                        </p:tav>
                                        <p:tav tm="100000">
                                          <p:val>
                                            <p:strVal val="#ppt_w"/>
                                          </p:val>
                                        </p:tav>
                                      </p:tavLst>
                                    </p:anim>
                                    <p:anim calcmode="lin" valueType="num">
                                      <p:cBhvr>
                                        <p:cTn id="18" dur="500" fill="hold"/>
                                        <p:tgtEl>
                                          <p:spTgt spid="20"/>
                                        </p:tgtEl>
                                        <p:attrNameLst>
                                          <p:attrName>ppt_h</p:attrName>
                                        </p:attrNameLst>
                                      </p:cBhvr>
                                      <p:tavLst>
                                        <p:tav tm="0">
                                          <p:val>
                                            <p:fltVal val="0"/>
                                          </p:val>
                                        </p:tav>
                                        <p:tav tm="100000">
                                          <p:val>
                                            <p:strVal val="#ppt_h"/>
                                          </p:val>
                                        </p:tav>
                                      </p:tavLst>
                                    </p:anim>
                                  </p:childTnLst>
                                </p:cTn>
                              </p:par>
                            </p:childTnLst>
                          </p:cTn>
                        </p:par>
                        <p:par>
                          <p:cTn id="19" fill="hold">
                            <p:stCondLst>
                              <p:cond delay="1500"/>
                            </p:stCondLst>
                            <p:childTnLst>
                              <p:par>
                                <p:cTn id="20" presetID="23" presetClass="entr" presetSubtype="16"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childTnLst>
                                </p:cTn>
                              </p:par>
                            </p:childTnLst>
                          </p:cTn>
                        </p:par>
                        <p:par>
                          <p:cTn id="24" fill="hold">
                            <p:stCondLst>
                              <p:cond delay="2000"/>
                            </p:stCondLst>
                            <p:childTnLst>
                              <p:par>
                                <p:cTn id="25" presetID="23" presetClass="entr" presetSubtype="16"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p:cTn id="27" dur="500" fill="hold"/>
                                        <p:tgtEl>
                                          <p:spTgt spid="22"/>
                                        </p:tgtEl>
                                        <p:attrNameLst>
                                          <p:attrName>ppt_w</p:attrName>
                                        </p:attrNameLst>
                                      </p:cBhvr>
                                      <p:tavLst>
                                        <p:tav tm="0">
                                          <p:val>
                                            <p:fltVal val="0"/>
                                          </p:val>
                                        </p:tav>
                                        <p:tav tm="100000">
                                          <p:val>
                                            <p:strVal val="#ppt_w"/>
                                          </p:val>
                                        </p:tav>
                                      </p:tavLst>
                                    </p:anim>
                                    <p:anim calcmode="lin" valueType="num">
                                      <p:cBhvr>
                                        <p:cTn id="28" dur="500" fill="hold"/>
                                        <p:tgtEl>
                                          <p:spTgt spid="22"/>
                                        </p:tgtEl>
                                        <p:attrNameLst>
                                          <p:attrName>ppt_h</p:attrName>
                                        </p:attrNameLst>
                                      </p:cBhvr>
                                      <p:tavLst>
                                        <p:tav tm="0">
                                          <p:val>
                                            <p:fltVal val="0"/>
                                          </p:val>
                                        </p:tav>
                                        <p:tav tm="100000">
                                          <p:val>
                                            <p:strVal val="#ppt_h"/>
                                          </p:val>
                                        </p:tav>
                                      </p:tavLst>
                                    </p:anim>
                                  </p:childTnLst>
                                </p:cTn>
                              </p:par>
                            </p:childTnLst>
                          </p:cTn>
                        </p:par>
                        <p:par>
                          <p:cTn id="29" fill="hold">
                            <p:stCondLst>
                              <p:cond delay="2500"/>
                            </p:stCondLst>
                            <p:childTnLst>
                              <p:par>
                                <p:cTn id="30" presetID="23" presetClass="entr" presetSubtype="16"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500" fill="hold"/>
                                        <p:tgtEl>
                                          <p:spTgt spid="13"/>
                                        </p:tgtEl>
                                        <p:attrNameLst>
                                          <p:attrName>ppt_w</p:attrName>
                                        </p:attrNameLst>
                                      </p:cBhvr>
                                      <p:tavLst>
                                        <p:tav tm="0">
                                          <p:val>
                                            <p:fltVal val="0"/>
                                          </p:val>
                                        </p:tav>
                                        <p:tav tm="100000">
                                          <p:val>
                                            <p:strVal val="#ppt_w"/>
                                          </p:val>
                                        </p:tav>
                                      </p:tavLst>
                                    </p:anim>
                                    <p:anim calcmode="lin" valueType="num">
                                      <p:cBhvr>
                                        <p:cTn id="33" dur="500" fill="hold"/>
                                        <p:tgtEl>
                                          <p:spTgt spid="13"/>
                                        </p:tgtEl>
                                        <p:attrNameLst>
                                          <p:attrName>ppt_h</p:attrName>
                                        </p:attrNameLst>
                                      </p:cBhvr>
                                      <p:tavLst>
                                        <p:tav tm="0">
                                          <p:val>
                                            <p:fltVal val="0"/>
                                          </p:val>
                                        </p:tav>
                                        <p:tav tm="100000">
                                          <p:val>
                                            <p:strVal val="#ppt_h"/>
                                          </p:val>
                                        </p:tav>
                                      </p:tavLst>
                                    </p:anim>
                                  </p:childTnLst>
                                </p:cTn>
                              </p:par>
                            </p:childTnLst>
                          </p:cTn>
                        </p:par>
                        <p:par>
                          <p:cTn id="34" fill="hold">
                            <p:stCondLst>
                              <p:cond delay="3000"/>
                            </p:stCondLst>
                            <p:childTnLst>
                              <p:par>
                                <p:cTn id="35" presetID="23" presetClass="entr" presetSubtype="16" fill="hold" grpId="0" nodeType="after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p:cTn id="37" dur="500" fill="hold"/>
                                        <p:tgtEl>
                                          <p:spTgt spid="24"/>
                                        </p:tgtEl>
                                        <p:attrNameLst>
                                          <p:attrName>ppt_w</p:attrName>
                                        </p:attrNameLst>
                                      </p:cBhvr>
                                      <p:tavLst>
                                        <p:tav tm="0">
                                          <p:val>
                                            <p:fltVal val="0"/>
                                          </p:val>
                                        </p:tav>
                                        <p:tav tm="100000">
                                          <p:val>
                                            <p:strVal val="#ppt_w"/>
                                          </p:val>
                                        </p:tav>
                                      </p:tavLst>
                                    </p:anim>
                                    <p:anim calcmode="lin" valueType="num">
                                      <p:cBhvr>
                                        <p:cTn id="38" dur="500" fill="hold"/>
                                        <p:tgtEl>
                                          <p:spTgt spid="24"/>
                                        </p:tgtEl>
                                        <p:attrNameLst>
                                          <p:attrName>ppt_h</p:attrName>
                                        </p:attrNameLst>
                                      </p:cBhvr>
                                      <p:tavLst>
                                        <p:tav tm="0">
                                          <p:val>
                                            <p:fltVal val="0"/>
                                          </p:val>
                                        </p:tav>
                                        <p:tav tm="100000">
                                          <p:val>
                                            <p:strVal val="#ppt_h"/>
                                          </p:val>
                                        </p:tav>
                                      </p:tavLst>
                                    </p:anim>
                                  </p:childTnLst>
                                </p:cTn>
                              </p:par>
                            </p:childTnLst>
                          </p:cTn>
                        </p:par>
                        <p:par>
                          <p:cTn id="39" fill="hold">
                            <p:stCondLst>
                              <p:cond delay="3500"/>
                            </p:stCondLst>
                            <p:childTnLst>
                              <p:par>
                                <p:cTn id="40" presetID="23" presetClass="entr" presetSubtype="16" fill="hold" grpId="0" nodeType="after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500" fill="hold"/>
                                        <p:tgtEl>
                                          <p:spTgt spid="15"/>
                                        </p:tgtEl>
                                        <p:attrNameLst>
                                          <p:attrName>ppt_w</p:attrName>
                                        </p:attrNameLst>
                                      </p:cBhvr>
                                      <p:tavLst>
                                        <p:tav tm="0">
                                          <p:val>
                                            <p:fltVal val="0"/>
                                          </p:val>
                                        </p:tav>
                                        <p:tav tm="100000">
                                          <p:val>
                                            <p:strVal val="#ppt_w"/>
                                          </p:val>
                                        </p:tav>
                                      </p:tavLst>
                                    </p:anim>
                                    <p:anim calcmode="lin" valueType="num">
                                      <p:cBhvr>
                                        <p:cTn id="43" dur="500" fill="hold"/>
                                        <p:tgtEl>
                                          <p:spTgt spid="15"/>
                                        </p:tgtEl>
                                        <p:attrNameLst>
                                          <p:attrName>ppt_h</p:attrName>
                                        </p:attrNameLst>
                                      </p:cBhvr>
                                      <p:tavLst>
                                        <p:tav tm="0">
                                          <p:val>
                                            <p:fltVal val="0"/>
                                          </p:val>
                                        </p:tav>
                                        <p:tav tm="100000">
                                          <p:val>
                                            <p:strVal val="#ppt_h"/>
                                          </p:val>
                                        </p:tav>
                                      </p:tavLst>
                                    </p:anim>
                                  </p:childTnLst>
                                </p:cTn>
                              </p:par>
                            </p:childTnLst>
                          </p:cTn>
                        </p:par>
                        <p:par>
                          <p:cTn id="44" fill="hold">
                            <p:stCondLst>
                              <p:cond delay="4000"/>
                            </p:stCondLst>
                            <p:childTnLst>
                              <p:par>
                                <p:cTn id="45" presetID="23" presetClass="entr" presetSubtype="16" fill="hold" grpId="0" nodeType="afterEffect">
                                  <p:stCondLst>
                                    <p:cond delay="0"/>
                                  </p:stCondLst>
                                  <p:childTnLst>
                                    <p:set>
                                      <p:cBhvr>
                                        <p:cTn id="46" dur="1" fill="hold">
                                          <p:stCondLst>
                                            <p:cond delay="0"/>
                                          </p:stCondLst>
                                        </p:cTn>
                                        <p:tgtEl>
                                          <p:spTgt spid="26"/>
                                        </p:tgtEl>
                                        <p:attrNameLst>
                                          <p:attrName>style.visibility</p:attrName>
                                        </p:attrNameLst>
                                      </p:cBhvr>
                                      <p:to>
                                        <p:strVal val="visible"/>
                                      </p:to>
                                    </p:set>
                                    <p:anim calcmode="lin" valueType="num">
                                      <p:cBhvr>
                                        <p:cTn id="47" dur="500" fill="hold"/>
                                        <p:tgtEl>
                                          <p:spTgt spid="26"/>
                                        </p:tgtEl>
                                        <p:attrNameLst>
                                          <p:attrName>ppt_w</p:attrName>
                                        </p:attrNameLst>
                                      </p:cBhvr>
                                      <p:tavLst>
                                        <p:tav tm="0">
                                          <p:val>
                                            <p:fltVal val="0"/>
                                          </p:val>
                                        </p:tav>
                                        <p:tav tm="100000">
                                          <p:val>
                                            <p:strVal val="#ppt_w"/>
                                          </p:val>
                                        </p:tav>
                                      </p:tavLst>
                                    </p:anim>
                                    <p:anim calcmode="lin" valueType="num">
                                      <p:cBhvr>
                                        <p:cTn id="48" dur="500" fill="hold"/>
                                        <p:tgtEl>
                                          <p:spTgt spid="26"/>
                                        </p:tgtEl>
                                        <p:attrNameLst>
                                          <p:attrName>ppt_h</p:attrName>
                                        </p:attrNameLst>
                                      </p:cBhvr>
                                      <p:tavLst>
                                        <p:tav tm="0">
                                          <p:val>
                                            <p:fltVal val="0"/>
                                          </p:val>
                                        </p:tav>
                                        <p:tav tm="100000">
                                          <p:val>
                                            <p:strVal val="#ppt_h"/>
                                          </p:val>
                                        </p:tav>
                                      </p:tavLst>
                                    </p:anim>
                                  </p:childTnLst>
                                </p:cTn>
                              </p:par>
                            </p:childTnLst>
                          </p:cTn>
                        </p:par>
                        <p:par>
                          <p:cTn id="49" fill="hold">
                            <p:stCondLst>
                              <p:cond delay="4500"/>
                            </p:stCondLst>
                            <p:childTnLst>
                              <p:par>
                                <p:cTn id="50" presetID="23" presetClass="entr" presetSubtype="16" fill="hold" grpId="0" nodeType="afterEffect">
                                  <p:stCondLst>
                                    <p:cond delay="0"/>
                                  </p:stCondLst>
                                  <p:childTnLst>
                                    <p:set>
                                      <p:cBhvr>
                                        <p:cTn id="51" dur="1" fill="hold">
                                          <p:stCondLst>
                                            <p:cond delay="0"/>
                                          </p:stCondLst>
                                        </p:cTn>
                                        <p:tgtEl>
                                          <p:spTgt spid="17"/>
                                        </p:tgtEl>
                                        <p:attrNameLst>
                                          <p:attrName>style.visibility</p:attrName>
                                        </p:attrNameLst>
                                      </p:cBhvr>
                                      <p:to>
                                        <p:strVal val="visible"/>
                                      </p:to>
                                    </p:set>
                                    <p:anim calcmode="lin" valueType="num">
                                      <p:cBhvr>
                                        <p:cTn id="52" dur="500" fill="hold"/>
                                        <p:tgtEl>
                                          <p:spTgt spid="17"/>
                                        </p:tgtEl>
                                        <p:attrNameLst>
                                          <p:attrName>ppt_w</p:attrName>
                                        </p:attrNameLst>
                                      </p:cBhvr>
                                      <p:tavLst>
                                        <p:tav tm="0">
                                          <p:val>
                                            <p:fltVal val="0"/>
                                          </p:val>
                                        </p:tav>
                                        <p:tav tm="100000">
                                          <p:val>
                                            <p:strVal val="#ppt_w"/>
                                          </p:val>
                                        </p:tav>
                                      </p:tavLst>
                                    </p:anim>
                                    <p:anim calcmode="lin" valueType="num">
                                      <p:cBhvr>
                                        <p:cTn id="53" dur="500" fill="hold"/>
                                        <p:tgtEl>
                                          <p:spTgt spid="1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3" grpId="0" animBg="1"/>
      <p:bldP spid="15" grpId="0" animBg="1"/>
      <p:bldP spid="17" grpId="0" animBg="1"/>
      <p:bldP spid="18" grpId="0" animBg="1"/>
      <p:bldP spid="20" grpId="0" animBg="1"/>
      <p:bldP spid="22" grpId="0" animBg="1"/>
      <p:bldP spid="24" grpId="0" animBg="1"/>
      <p:bldP spid="2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descr="صورة تحتوي على نص, رسوم المتجهات&#10;&#10;تم إنشاء الوصف تلقائياً">
            <a:extLst>
              <a:ext uri="{FF2B5EF4-FFF2-40B4-BE49-F238E27FC236}">
                <a16:creationId xmlns:a16="http://schemas.microsoft.com/office/drawing/2014/main" id="{20C7AF1D-1351-F43B-61CC-53D7431B8C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899" y="1715877"/>
            <a:ext cx="5852933" cy="5534096"/>
          </a:xfrm>
          <a:prstGeom prst="rect">
            <a:avLst/>
          </a:prstGeom>
        </p:spPr>
      </p:pic>
      <p:sp>
        <p:nvSpPr>
          <p:cNvPr id="5" name="مستطيل 4">
            <a:extLst>
              <a:ext uri="{FF2B5EF4-FFF2-40B4-BE49-F238E27FC236}">
                <a16:creationId xmlns:a16="http://schemas.microsoft.com/office/drawing/2014/main" id="{3C0A37FC-82DE-91AB-59C2-483111A77CCF}"/>
              </a:ext>
            </a:extLst>
          </p:cNvPr>
          <p:cNvSpPr/>
          <p:nvPr/>
        </p:nvSpPr>
        <p:spPr>
          <a:xfrm>
            <a:off x="-51620" y="0"/>
            <a:ext cx="12295239" cy="1104911"/>
          </a:xfrm>
          <a:prstGeom prst="rect">
            <a:avLst/>
          </a:prstGeom>
          <a:solidFill>
            <a:srgbClr val="F9A826"/>
          </a:solidFill>
          <a:ln>
            <a:solidFill>
              <a:srgbClr val="F9A82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6" name="شكل بيضاوي 5">
            <a:extLst>
              <a:ext uri="{FF2B5EF4-FFF2-40B4-BE49-F238E27FC236}">
                <a16:creationId xmlns:a16="http://schemas.microsoft.com/office/drawing/2014/main" id="{25D564DA-2903-3E29-31E2-C54A279989B0}"/>
              </a:ext>
            </a:extLst>
          </p:cNvPr>
          <p:cNvSpPr/>
          <p:nvPr/>
        </p:nvSpPr>
        <p:spPr>
          <a:xfrm>
            <a:off x="306704" y="258054"/>
            <a:ext cx="469732" cy="4697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7" name="شكل بيضاوي 6">
            <a:extLst>
              <a:ext uri="{FF2B5EF4-FFF2-40B4-BE49-F238E27FC236}">
                <a16:creationId xmlns:a16="http://schemas.microsoft.com/office/drawing/2014/main" id="{B63AAF3C-155C-181A-4388-9008B6434996}"/>
              </a:ext>
            </a:extLst>
          </p:cNvPr>
          <p:cNvSpPr/>
          <p:nvPr/>
        </p:nvSpPr>
        <p:spPr>
          <a:xfrm>
            <a:off x="941579" y="258054"/>
            <a:ext cx="469732" cy="4697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8" name="شكل بيضاوي 7">
            <a:extLst>
              <a:ext uri="{FF2B5EF4-FFF2-40B4-BE49-F238E27FC236}">
                <a16:creationId xmlns:a16="http://schemas.microsoft.com/office/drawing/2014/main" id="{B6A2C9AA-1E57-65EB-009F-4DA9320F76CA}"/>
              </a:ext>
            </a:extLst>
          </p:cNvPr>
          <p:cNvSpPr/>
          <p:nvPr/>
        </p:nvSpPr>
        <p:spPr>
          <a:xfrm>
            <a:off x="1532129" y="258054"/>
            <a:ext cx="469732" cy="4697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9" name="عنوان 1">
            <a:extLst>
              <a:ext uri="{FF2B5EF4-FFF2-40B4-BE49-F238E27FC236}">
                <a16:creationId xmlns:a16="http://schemas.microsoft.com/office/drawing/2014/main" id="{16A2004C-4A08-4D39-88F4-51C989C28A9C}"/>
              </a:ext>
            </a:extLst>
          </p:cNvPr>
          <p:cNvSpPr txBox="1">
            <a:spLocks/>
          </p:cNvSpPr>
          <p:nvPr/>
        </p:nvSpPr>
        <p:spPr>
          <a:xfrm>
            <a:off x="1223400" y="-87396"/>
            <a:ext cx="10661896" cy="1325563"/>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ar-SA" b="1" dirty="0">
                <a:solidFill>
                  <a:schemeClr val="bg1"/>
                </a:solidFill>
              </a:rPr>
              <a:t>تقويم تكويني</a:t>
            </a:r>
          </a:p>
        </p:txBody>
      </p:sp>
      <p:sp>
        <p:nvSpPr>
          <p:cNvPr id="10" name="عنوان 1">
            <a:extLst>
              <a:ext uri="{FF2B5EF4-FFF2-40B4-BE49-F238E27FC236}">
                <a16:creationId xmlns:a16="http://schemas.microsoft.com/office/drawing/2014/main" id="{8938A8E0-F458-557E-A86B-A36CC5E86553}"/>
              </a:ext>
            </a:extLst>
          </p:cNvPr>
          <p:cNvSpPr txBox="1">
            <a:spLocks/>
          </p:cNvSpPr>
          <p:nvPr/>
        </p:nvSpPr>
        <p:spPr>
          <a:xfrm>
            <a:off x="511391" y="691953"/>
            <a:ext cx="11449049" cy="2997200"/>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ar-SA" sz="3600" b="1" dirty="0"/>
              <a:t>اختاري الإجابة الصحيحة فيما يلي </a:t>
            </a:r>
          </a:p>
          <a:p>
            <a:pPr>
              <a:lnSpc>
                <a:spcPct val="150000"/>
              </a:lnSpc>
            </a:pPr>
            <a:r>
              <a:rPr lang="ar-SA" sz="3600" dirty="0">
                <a:solidFill>
                  <a:srgbClr val="F9A826"/>
                </a:solidFill>
                <a:latin typeface="Calibri" panose="020F0502020204030204" pitchFamily="34" charset="0"/>
              </a:rPr>
              <a:t>أحداث يُتوقع حدوثها هي .....</a:t>
            </a:r>
          </a:p>
        </p:txBody>
      </p:sp>
      <p:grpSp>
        <p:nvGrpSpPr>
          <p:cNvPr id="11" name="مجموعة 10">
            <a:extLst>
              <a:ext uri="{FF2B5EF4-FFF2-40B4-BE49-F238E27FC236}">
                <a16:creationId xmlns:a16="http://schemas.microsoft.com/office/drawing/2014/main" id="{105CF2D0-8F45-E132-CB9D-FEE07B325AC5}"/>
              </a:ext>
            </a:extLst>
          </p:cNvPr>
          <p:cNvGrpSpPr/>
          <p:nvPr/>
        </p:nvGrpSpPr>
        <p:grpSpPr>
          <a:xfrm>
            <a:off x="9485371" y="3459545"/>
            <a:ext cx="2758248" cy="2758248"/>
            <a:chOff x="9485371" y="3429000"/>
            <a:chExt cx="2758248" cy="2758248"/>
          </a:xfrm>
        </p:grpSpPr>
        <p:pic>
          <p:nvPicPr>
            <p:cNvPr id="12" name="صورة 11">
              <a:extLst>
                <a:ext uri="{FF2B5EF4-FFF2-40B4-BE49-F238E27FC236}">
                  <a16:creationId xmlns:a16="http://schemas.microsoft.com/office/drawing/2014/main" id="{28E1D933-6BF2-D55B-3CD0-F0CD8C8E32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85371" y="3429000"/>
              <a:ext cx="2758248" cy="2758248"/>
            </a:xfrm>
            <a:prstGeom prst="rect">
              <a:avLst/>
            </a:prstGeom>
          </p:spPr>
        </p:pic>
        <p:sp>
          <p:nvSpPr>
            <p:cNvPr id="13" name="مستطيل 12">
              <a:extLst>
                <a:ext uri="{FF2B5EF4-FFF2-40B4-BE49-F238E27FC236}">
                  <a16:creationId xmlns:a16="http://schemas.microsoft.com/office/drawing/2014/main" id="{3E4EA64F-7DBA-407F-05D9-72CE65E45814}"/>
                </a:ext>
              </a:extLst>
            </p:cNvPr>
            <p:cNvSpPr/>
            <p:nvPr/>
          </p:nvSpPr>
          <p:spPr>
            <a:xfrm>
              <a:off x="9932277" y="3960543"/>
              <a:ext cx="1765738" cy="2018102"/>
            </a:xfrm>
            <a:prstGeom prst="rect">
              <a:avLst/>
            </a:prstGeom>
            <a:solidFill>
              <a:srgbClr val="EDEFF1"/>
            </a:solidFill>
            <a:ln>
              <a:solidFill>
                <a:srgbClr val="EDEFF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grpSp>
        <p:nvGrpSpPr>
          <p:cNvPr id="14" name="مجموعة 13">
            <a:extLst>
              <a:ext uri="{FF2B5EF4-FFF2-40B4-BE49-F238E27FC236}">
                <a16:creationId xmlns:a16="http://schemas.microsoft.com/office/drawing/2014/main" id="{CC129F70-52B1-369F-DD9E-DC38B936FCE2}"/>
              </a:ext>
            </a:extLst>
          </p:cNvPr>
          <p:cNvGrpSpPr/>
          <p:nvPr/>
        </p:nvGrpSpPr>
        <p:grpSpPr>
          <a:xfrm>
            <a:off x="3884205" y="3459545"/>
            <a:ext cx="2758248" cy="2758248"/>
            <a:chOff x="3884205" y="3429000"/>
            <a:chExt cx="2758248" cy="2758248"/>
          </a:xfrm>
        </p:grpSpPr>
        <p:pic>
          <p:nvPicPr>
            <p:cNvPr id="15" name="صورة 14">
              <a:extLst>
                <a:ext uri="{FF2B5EF4-FFF2-40B4-BE49-F238E27FC236}">
                  <a16:creationId xmlns:a16="http://schemas.microsoft.com/office/drawing/2014/main" id="{2E92CC5E-8D0E-FFDF-8044-D7CA5A7CE9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4205" y="3429000"/>
              <a:ext cx="2758248" cy="2758248"/>
            </a:xfrm>
            <a:prstGeom prst="rect">
              <a:avLst/>
            </a:prstGeom>
          </p:spPr>
        </p:pic>
        <p:sp>
          <p:nvSpPr>
            <p:cNvPr id="16" name="مستطيل 15">
              <a:extLst>
                <a:ext uri="{FF2B5EF4-FFF2-40B4-BE49-F238E27FC236}">
                  <a16:creationId xmlns:a16="http://schemas.microsoft.com/office/drawing/2014/main" id="{9E867BB0-F809-1BCA-A78A-8F1E51D66B40}"/>
                </a:ext>
              </a:extLst>
            </p:cNvPr>
            <p:cNvSpPr/>
            <p:nvPr/>
          </p:nvSpPr>
          <p:spPr>
            <a:xfrm>
              <a:off x="4348655" y="3960543"/>
              <a:ext cx="1765738" cy="2102090"/>
            </a:xfrm>
            <a:prstGeom prst="rect">
              <a:avLst/>
            </a:prstGeom>
            <a:solidFill>
              <a:srgbClr val="EDEFF1"/>
            </a:solidFill>
            <a:ln>
              <a:solidFill>
                <a:srgbClr val="EDEFF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grpSp>
        <p:nvGrpSpPr>
          <p:cNvPr id="17" name="مجموعة 16">
            <a:extLst>
              <a:ext uri="{FF2B5EF4-FFF2-40B4-BE49-F238E27FC236}">
                <a16:creationId xmlns:a16="http://schemas.microsoft.com/office/drawing/2014/main" id="{3A6D234F-03AD-8F71-950E-E1D6E0EF873E}"/>
              </a:ext>
            </a:extLst>
          </p:cNvPr>
          <p:cNvGrpSpPr/>
          <p:nvPr/>
        </p:nvGrpSpPr>
        <p:grpSpPr>
          <a:xfrm>
            <a:off x="6653822" y="3459545"/>
            <a:ext cx="2758248" cy="2758248"/>
            <a:chOff x="6653822" y="3429000"/>
            <a:chExt cx="2758248" cy="2758248"/>
          </a:xfrm>
        </p:grpSpPr>
        <p:pic>
          <p:nvPicPr>
            <p:cNvPr id="18" name="صورة 17">
              <a:extLst>
                <a:ext uri="{FF2B5EF4-FFF2-40B4-BE49-F238E27FC236}">
                  <a16:creationId xmlns:a16="http://schemas.microsoft.com/office/drawing/2014/main" id="{4580DB15-4E18-5A12-E43E-1EF9E86146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3822" y="3429000"/>
              <a:ext cx="2758248" cy="2758248"/>
            </a:xfrm>
            <a:prstGeom prst="rect">
              <a:avLst/>
            </a:prstGeom>
          </p:spPr>
        </p:pic>
        <p:sp>
          <p:nvSpPr>
            <p:cNvPr id="19" name="مستطيل 18">
              <a:extLst>
                <a:ext uri="{FF2B5EF4-FFF2-40B4-BE49-F238E27FC236}">
                  <a16:creationId xmlns:a16="http://schemas.microsoft.com/office/drawing/2014/main" id="{31B87878-09A1-F68E-94FA-2676B4D8EE33}"/>
                </a:ext>
              </a:extLst>
            </p:cNvPr>
            <p:cNvSpPr/>
            <p:nvPr/>
          </p:nvSpPr>
          <p:spPr>
            <a:xfrm>
              <a:off x="7126212" y="3960543"/>
              <a:ext cx="1765738" cy="2102090"/>
            </a:xfrm>
            <a:prstGeom prst="rect">
              <a:avLst/>
            </a:prstGeom>
            <a:solidFill>
              <a:srgbClr val="EDEFF1"/>
            </a:solidFill>
            <a:ln>
              <a:solidFill>
                <a:srgbClr val="EDEFF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sp>
        <p:nvSpPr>
          <p:cNvPr id="20" name="عنوان 1">
            <a:extLst>
              <a:ext uri="{FF2B5EF4-FFF2-40B4-BE49-F238E27FC236}">
                <a16:creationId xmlns:a16="http://schemas.microsoft.com/office/drawing/2014/main" id="{4FEDA59C-E127-99DE-4A10-4E4C43054E88}"/>
              </a:ext>
            </a:extLst>
          </p:cNvPr>
          <p:cNvSpPr txBox="1">
            <a:spLocks/>
          </p:cNvSpPr>
          <p:nvPr/>
        </p:nvSpPr>
        <p:spPr>
          <a:xfrm>
            <a:off x="5373414" y="3413126"/>
            <a:ext cx="5385382" cy="2997200"/>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ar-SA" sz="3200" b="1" dirty="0"/>
              <a:t>التنبؤ</a:t>
            </a:r>
            <a:endParaRPr lang="ar-SA" sz="3200" dirty="0"/>
          </a:p>
        </p:txBody>
      </p:sp>
      <p:sp>
        <p:nvSpPr>
          <p:cNvPr id="21" name="عنوان 1">
            <a:extLst>
              <a:ext uri="{FF2B5EF4-FFF2-40B4-BE49-F238E27FC236}">
                <a16:creationId xmlns:a16="http://schemas.microsoft.com/office/drawing/2014/main" id="{7F44D961-829A-9DEA-82C3-9EF208A1143D}"/>
              </a:ext>
            </a:extLst>
          </p:cNvPr>
          <p:cNvSpPr txBox="1">
            <a:spLocks/>
          </p:cNvSpPr>
          <p:nvPr/>
        </p:nvSpPr>
        <p:spPr>
          <a:xfrm>
            <a:off x="2565802" y="3419891"/>
            <a:ext cx="5385382" cy="2997200"/>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ar-SA" sz="3200" b="1" dirty="0"/>
              <a:t>التخيل</a:t>
            </a:r>
            <a:endParaRPr lang="ar-SA" sz="3200" dirty="0"/>
          </a:p>
        </p:txBody>
      </p:sp>
      <p:sp>
        <p:nvSpPr>
          <p:cNvPr id="22" name="عنوان 1">
            <a:extLst>
              <a:ext uri="{FF2B5EF4-FFF2-40B4-BE49-F238E27FC236}">
                <a16:creationId xmlns:a16="http://schemas.microsoft.com/office/drawing/2014/main" id="{0993260F-B7DC-4025-D1FB-CF6DC6F780E1}"/>
              </a:ext>
            </a:extLst>
          </p:cNvPr>
          <p:cNvSpPr txBox="1">
            <a:spLocks/>
          </p:cNvSpPr>
          <p:nvPr/>
        </p:nvSpPr>
        <p:spPr>
          <a:xfrm>
            <a:off x="8171804" y="3435179"/>
            <a:ext cx="5385382" cy="2997200"/>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ar-SA" sz="3200" b="1" dirty="0"/>
              <a:t>التوقع </a:t>
            </a:r>
            <a:endParaRPr lang="ar-SA" sz="3200" dirty="0"/>
          </a:p>
        </p:txBody>
      </p:sp>
      <p:pic>
        <p:nvPicPr>
          <p:cNvPr id="23" name="صورة 22" descr="صورة تحتوي على سهم&#10;&#10;تم إنشاء الوصف تلقائياً">
            <a:extLst>
              <a:ext uri="{FF2B5EF4-FFF2-40B4-BE49-F238E27FC236}">
                <a16:creationId xmlns:a16="http://schemas.microsoft.com/office/drawing/2014/main" id="{58A8C0A9-8874-8D07-1B43-5014B46EA3E9}"/>
              </a:ext>
            </a:extLst>
          </p:cNvPr>
          <p:cNvPicPr>
            <a:picLocks noChangeAspect="1"/>
          </p:cNvPicPr>
          <p:nvPr/>
        </p:nvPicPr>
        <p:blipFill>
          <a:blip r:embed="rId5">
            <a:duotone>
              <a:prstClr val="black"/>
              <a:schemeClr val="accent2">
                <a:tint val="45000"/>
                <a:satMod val="400000"/>
              </a:schemeClr>
            </a:duotone>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a:off x="10267190" y="5069191"/>
            <a:ext cx="1402842" cy="1402842"/>
          </a:xfrm>
          <a:prstGeom prst="rect">
            <a:avLst/>
          </a:prstGeom>
        </p:spPr>
      </p:pic>
    </p:spTree>
    <p:custDataLst>
      <p:tags r:id="rId1"/>
    </p:custDataLst>
    <p:extLst>
      <p:ext uri="{BB962C8B-B14F-4D97-AF65-F5344CB8AC3E}">
        <p14:creationId xmlns:p14="http://schemas.microsoft.com/office/powerpoint/2010/main" val="1369902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7" presetClass="entr" presetSubtype="0" fill="hold" grpId="0" nodeType="after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1000"/>
                                        <p:tgtEl>
                                          <p:spTgt spid="10">
                                            <p:txEl>
                                              <p:pRg st="0" end="0"/>
                                            </p:txEl>
                                          </p:spTgt>
                                        </p:tgtEl>
                                      </p:cBhvr>
                                    </p:animEffect>
                                    <p:anim calcmode="lin" valueType="num">
                                      <p:cBhvr>
                                        <p:cTn id="13"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7" presetClass="entr" presetSubtype="0" fill="hold" grpId="0" nodeType="afterEffect">
                                  <p:stCondLst>
                                    <p:cond delay="0"/>
                                  </p:stCondLst>
                                  <p:childTnLst>
                                    <p:set>
                                      <p:cBhvr>
                                        <p:cTn id="17" dur="1" fill="hold">
                                          <p:stCondLst>
                                            <p:cond delay="0"/>
                                          </p:stCondLst>
                                        </p:cTn>
                                        <p:tgtEl>
                                          <p:spTgt spid="10">
                                            <p:txEl>
                                              <p:pRg st="1" end="1"/>
                                            </p:txEl>
                                          </p:spTgt>
                                        </p:tgtEl>
                                        <p:attrNameLst>
                                          <p:attrName>style.visibility</p:attrName>
                                        </p:attrNameLst>
                                      </p:cBhvr>
                                      <p:to>
                                        <p:strVal val="visible"/>
                                      </p:to>
                                    </p:set>
                                    <p:animEffect transition="in" filter="fade">
                                      <p:cBhvr>
                                        <p:cTn id="18" dur="1000"/>
                                        <p:tgtEl>
                                          <p:spTgt spid="10">
                                            <p:txEl>
                                              <p:pRg st="1" end="1"/>
                                            </p:txEl>
                                          </p:spTgt>
                                        </p:tgtEl>
                                      </p:cBhvr>
                                    </p:animEffect>
                                    <p:anim calcmode="lin" valueType="num">
                                      <p:cBhvr>
                                        <p:cTn id="19"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22" presetClass="entr" presetSubtype="1"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up)">
                                      <p:cBhvr>
                                        <p:cTn id="24" dur="500"/>
                                        <p:tgtEl>
                                          <p:spTgt spid="11"/>
                                        </p:tgtEl>
                                      </p:cBhvr>
                                    </p:animEffect>
                                  </p:childTnLst>
                                </p:cTn>
                              </p:par>
                            </p:childTnLst>
                          </p:cTn>
                        </p:par>
                        <p:par>
                          <p:cTn id="25" fill="hold">
                            <p:stCondLst>
                              <p:cond delay="3000"/>
                            </p:stCondLst>
                            <p:childTnLst>
                              <p:par>
                                <p:cTn id="26" presetID="22" presetClass="entr" presetSubtype="1" fill="hold" grpId="0" nodeType="after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up)">
                                      <p:cBhvr>
                                        <p:cTn id="28" dur="500"/>
                                        <p:tgtEl>
                                          <p:spTgt spid="22"/>
                                        </p:tgtEl>
                                      </p:cBhvr>
                                    </p:animEffect>
                                  </p:childTnLst>
                                </p:cTn>
                              </p:par>
                            </p:childTnLst>
                          </p:cTn>
                        </p:par>
                        <p:par>
                          <p:cTn id="29" fill="hold">
                            <p:stCondLst>
                              <p:cond delay="3500"/>
                            </p:stCondLst>
                            <p:childTnLst>
                              <p:par>
                                <p:cTn id="30" presetID="22" presetClass="entr" presetSubtype="1" fill="hold" nodeType="after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up)">
                                      <p:cBhvr>
                                        <p:cTn id="32" dur="500"/>
                                        <p:tgtEl>
                                          <p:spTgt spid="17"/>
                                        </p:tgtEl>
                                      </p:cBhvr>
                                    </p:animEffect>
                                  </p:childTnLst>
                                </p:cTn>
                              </p:par>
                            </p:childTnLst>
                          </p:cTn>
                        </p:par>
                        <p:par>
                          <p:cTn id="33" fill="hold">
                            <p:stCondLst>
                              <p:cond delay="4000"/>
                            </p:stCondLst>
                            <p:childTnLst>
                              <p:par>
                                <p:cTn id="34" presetID="22" presetClass="entr" presetSubtype="1" fill="hold" grpId="0" nodeType="after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up)">
                                      <p:cBhvr>
                                        <p:cTn id="36" dur="500"/>
                                        <p:tgtEl>
                                          <p:spTgt spid="20"/>
                                        </p:tgtEl>
                                      </p:cBhvr>
                                    </p:animEffect>
                                  </p:childTnLst>
                                </p:cTn>
                              </p:par>
                            </p:childTnLst>
                          </p:cTn>
                        </p:par>
                        <p:par>
                          <p:cTn id="37" fill="hold">
                            <p:stCondLst>
                              <p:cond delay="4500"/>
                            </p:stCondLst>
                            <p:childTnLst>
                              <p:par>
                                <p:cTn id="38" presetID="22" presetClass="entr" presetSubtype="1" fill="hold" nodeType="after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up)">
                                      <p:cBhvr>
                                        <p:cTn id="40" dur="500"/>
                                        <p:tgtEl>
                                          <p:spTgt spid="14"/>
                                        </p:tgtEl>
                                      </p:cBhvr>
                                    </p:animEffect>
                                  </p:childTnLst>
                                </p:cTn>
                              </p:par>
                            </p:childTnLst>
                          </p:cTn>
                        </p:par>
                        <p:par>
                          <p:cTn id="41" fill="hold">
                            <p:stCondLst>
                              <p:cond delay="5000"/>
                            </p:stCondLst>
                            <p:childTnLst>
                              <p:par>
                                <p:cTn id="42" presetID="22" presetClass="entr" presetSubtype="1" fill="hold" grpId="0" nodeType="after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wipe(up)">
                                      <p:cBhvr>
                                        <p:cTn id="44" dur="500"/>
                                        <p:tgtEl>
                                          <p:spTgt spid="21"/>
                                        </p:tgtEl>
                                      </p:cBhvr>
                                    </p:animEffect>
                                  </p:childTnLst>
                                </p:cTn>
                              </p:par>
                            </p:childTnLst>
                          </p:cTn>
                        </p:par>
                        <p:par>
                          <p:cTn id="45" fill="hold">
                            <p:stCondLst>
                              <p:cond delay="5500"/>
                            </p:stCondLst>
                            <p:childTnLst>
                              <p:par>
                                <p:cTn id="46" presetID="53" presetClass="entr" presetSubtype="16" fill="hold" nodeType="afterEffect">
                                  <p:stCondLst>
                                    <p:cond delay="0"/>
                                  </p:stCondLst>
                                  <p:childTnLst>
                                    <p:set>
                                      <p:cBhvr>
                                        <p:cTn id="47" dur="1" fill="hold">
                                          <p:stCondLst>
                                            <p:cond delay="0"/>
                                          </p:stCondLst>
                                        </p:cTn>
                                        <p:tgtEl>
                                          <p:spTgt spid="23"/>
                                        </p:tgtEl>
                                        <p:attrNameLst>
                                          <p:attrName>style.visibility</p:attrName>
                                        </p:attrNameLst>
                                      </p:cBhvr>
                                      <p:to>
                                        <p:strVal val="visible"/>
                                      </p:to>
                                    </p:set>
                                    <p:anim calcmode="lin" valueType="num">
                                      <p:cBhvr>
                                        <p:cTn id="48" dur="500" fill="hold"/>
                                        <p:tgtEl>
                                          <p:spTgt spid="23"/>
                                        </p:tgtEl>
                                        <p:attrNameLst>
                                          <p:attrName>ppt_w</p:attrName>
                                        </p:attrNameLst>
                                      </p:cBhvr>
                                      <p:tavLst>
                                        <p:tav tm="0">
                                          <p:val>
                                            <p:fltVal val="0"/>
                                          </p:val>
                                        </p:tav>
                                        <p:tav tm="100000">
                                          <p:val>
                                            <p:strVal val="#ppt_w"/>
                                          </p:val>
                                        </p:tav>
                                      </p:tavLst>
                                    </p:anim>
                                    <p:anim calcmode="lin" valueType="num">
                                      <p:cBhvr>
                                        <p:cTn id="49" dur="500" fill="hold"/>
                                        <p:tgtEl>
                                          <p:spTgt spid="23"/>
                                        </p:tgtEl>
                                        <p:attrNameLst>
                                          <p:attrName>ppt_h</p:attrName>
                                        </p:attrNameLst>
                                      </p:cBhvr>
                                      <p:tavLst>
                                        <p:tav tm="0">
                                          <p:val>
                                            <p:fltVal val="0"/>
                                          </p:val>
                                        </p:tav>
                                        <p:tav tm="100000">
                                          <p:val>
                                            <p:strVal val="#ppt_h"/>
                                          </p:val>
                                        </p:tav>
                                      </p:tavLst>
                                    </p:anim>
                                    <p:animEffect transition="in" filter="fade">
                                      <p:cBhvr>
                                        <p:cTn id="5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build="p"/>
      <p:bldP spid="20" grpId="0"/>
      <p:bldP spid="21" grpId="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صورة 9" descr="صورة تحتوي على نص, رسوم المتجهات&#10;&#10;تم إنشاء الوصف تلقائياً">
            <a:extLst>
              <a:ext uri="{FF2B5EF4-FFF2-40B4-BE49-F238E27FC236}">
                <a16:creationId xmlns:a16="http://schemas.microsoft.com/office/drawing/2014/main" id="{DBB28A70-8477-CE8D-2C61-5D347737D9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899" y="1715877"/>
            <a:ext cx="5852933" cy="5534096"/>
          </a:xfrm>
          <a:prstGeom prst="rect">
            <a:avLst/>
          </a:prstGeom>
        </p:spPr>
      </p:pic>
      <p:sp>
        <p:nvSpPr>
          <p:cNvPr id="4" name="مستطيل 3">
            <a:extLst>
              <a:ext uri="{FF2B5EF4-FFF2-40B4-BE49-F238E27FC236}">
                <a16:creationId xmlns:a16="http://schemas.microsoft.com/office/drawing/2014/main" id="{CD5E52C1-3F01-4CA2-AB0A-A0BEB895209E}"/>
              </a:ext>
            </a:extLst>
          </p:cNvPr>
          <p:cNvSpPr/>
          <p:nvPr/>
        </p:nvSpPr>
        <p:spPr>
          <a:xfrm>
            <a:off x="-51620" y="0"/>
            <a:ext cx="12295239" cy="1104911"/>
          </a:xfrm>
          <a:prstGeom prst="rect">
            <a:avLst/>
          </a:prstGeom>
          <a:solidFill>
            <a:srgbClr val="F9A826"/>
          </a:solidFill>
          <a:ln>
            <a:solidFill>
              <a:srgbClr val="F9A82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5" name="شكل بيضاوي 4">
            <a:extLst>
              <a:ext uri="{FF2B5EF4-FFF2-40B4-BE49-F238E27FC236}">
                <a16:creationId xmlns:a16="http://schemas.microsoft.com/office/drawing/2014/main" id="{95616190-C5D7-4B90-8D76-FD797FB491B5}"/>
              </a:ext>
            </a:extLst>
          </p:cNvPr>
          <p:cNvSpPr/>
          <p:nvPr/>
        </p:nvSpPr>
        <p:spPr>
          <a:xfrm>
            <a:off x="306704" y="258054"/>
            <a:ext cx="469732" cy="4697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6" name="شكل بيضاوي 5">
            <a:extLst>
              <a:ext uri="{FF2B5EF4-FFF2-40B4-BE49-F238E27FC236}">
                <a16:creationId xmlns:a16="http://schemas.microsoft.com/office/drawing/2014/main" id="{3394F10D-DE95-4AD3-B9F6-84BE3EC44528}"/>
              </a:ext>
            </a:extLst>
          </p:cNvPr>
          <p:cNvSpPr/>
          <p:nvPr/>
        </p:nvSpPr>
        <p:spPr>
          <a:xfrm>
            <a:off x="941579" y="258054"/>
            <a:ext cx="469732" cy="4697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7" name="شكل بيضاوي 6">
            <a:extLst>
              <a:ext uri="{FF2B5EF4-FFF2-40B4-BE49-F238E27FC236}">
                <a16:creationId xmlns:a16="http://schemas.microsoft.com/office/drawing/2014/main" id="{25C2723C-C3ED-4237-8F11-A429372A3E15}"/>
              </a:ext>
            </a:extLst>
          </p:cNvPr>
          <p:cNvSpPr/>
          <p:nvPr/>
        </p:nvSpPr>
        <p:spPr>
          <a:xfrm>
            <a:off x="1532129" y="258054"/>
            <a:ext cx="469732" cy="4697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8" name="عنوان 1">
            <a:extLst>
              <a:ext uri="{FF2B5EF4-FFF2-40B4-BE49-F238E27FC236}">
                <a16:creationId xmlns:a16="http://schemas.microsoft.com/office/drawing/2014/main" id="{D6800F67-C88C-457F-A626-9C77EF997B68}"/>
              </a:ext>
            </a:extLst>
          </p:cNvPr>
          <p:cNvSpPr txBox="1">
            <a:spLocks/>
          </p:cNvSpPr>
          <p:nvPr/>
        </p:nvSpPr>
        <p:spPr>
          <a:xfrm>
            <a:off x="1223400" y="-87396"/>
            <a:ext cx="10661896" cy="1325563"/>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ar-SA" b="1" dirty="0">
                <a:solidFill>
                  <a:schemeClr val="bg1"/>
                </a:solidFill>
              </a:rPr>
              <a:t>تقويم تكويني</a:t>
            </a:r>
          </a:p>
        </p:txBody>
      </p:sp>
      <p:sp>
        <p:nvSpPr>
          <p:cNvPr id="2" name="عنوان 1">
            <a:extLst>
              <a:ext uri="{FF2B5EF4-FFF2-40B4-BE49-F238E27FC236}">
                <a16:creationId xmlns:a16="http://schemas.microsoft.com/office/drawing/2014/main" id="{33434FEF-3974-1E60-8EAF-C8F1D1126AD6}"/>
              </a:ext>
            </a:extLst>
          </p:cNvPr>
          <p:cNvSpPr txBox="1">
            <a:spLocks/>
          </p:cNvSpPr>
          <p:nvPr/>
        </p:nvSpPr>
        <p:spPr>
          <a:xfrm>
            <a:off x="511391" y="691953"/>
            <a:ext cx="11449049" cy="2997200"/>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ar-SA" sz="3600" b="1" dirty="0"/>
              <a:t>اختاري الإجابة الصحيحة فيما يلي </a:t>
            </a:r>
          </a:p>
          <a:p>
            <a:pPr>
              <a:lnSpc>
                <a:spcPct val="150000"/>
              </a:lnSpc>
            </a:pPr>
            <a:r>
              <a:rPr lang="ar-SA" sz="3600" dirty="0">
                <a:solidFill>
                  <a:srgbClr val="F9A826"/>
                </a:solidFill>
                <a:latin typeface="Calibri" panose="020F0502020204030204" pitchFamily="34" charset="0"/>
              </a:rPr>
              <a:t>بناء التوقعات المستقبلية بناءً على البيانات السابقة هو....</a:t>
            </a:r>
          </a:p>
        </p:txBody>
      </p:sp>
      <p:grpSp>
        <p:nvGrpSpPr>
          <p:cNvPr id="3" name="مجموعة 2">
            <a:extLst>
              <a:ext uri="{FF2B5EF4-FFF2-40B4-BE49-F238E27FC236}">
                <a16:creationId xmlns:a16="http://schemas.microsoft.com/office/drawing/2014/main" id="{C12336C9-371B-D9EF-D910-BF2E9CE58C28}"/>
              </a:ext>
            </a:extLst>
          </p:cNvPr>
          <p:cNvGrpSpPr/>
          <p:nvPr/>
        </p:nvGrpSpPr>
        <p:grpSpPr>
          <a:xfrm>
            <a:off x="9485371" y="3459545"/>
            <a:ext cx="2758248" cy="2758248"/>
            <a:chOff x="9485371" y="3429000"/>
            <a:chExt cx="2758248" cy="2758248"/>
          </a:xfrm>
        </p:grpSpPr>
        <p:pic>
          <p:nvPicPr>
            <p:cNvPr id="9" name="صورة 8">
              <a:extLst>
                <a:ext uri="{FF2B5EF4-FFF2-40B4-BE49-F238E27FC236}">
                  <a16:creationId xmlns:a16="http://schemas.microsoft.com/office/drawing/2014/main" id="{DFEC7034-0F3D-566C-F303-17EBB39F8D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85371" y="3429000"/>
              <a:ext cx="2758248" cy="2758248"/>
            </a:xfrm>
            <a:prstGeom prst="rect">
              <a:avLst/>
            </a:prstGeom>
          </p:spPr>
        </p:pic>
        <p:sp>
          <p:nvSpPr>
            <p:cNvPr id="11" name="مستطيل 10">
              <a:extLst>
                <a:ext uri="{FF2B5EF4-FFF2-40B4-BE49-F238E27FC236}">
                  <a16:creationId xmlns:a16="http://schemas.microsoft.com/office/drawing/2014/main" id="{BF181337-0680-ECD1-37E8-5C463C95D17B}"/>
                </a:ext>
              </a:extLst>
            </p:cNvPr>
            <p:cNvSpPr/>
            <p:nvPr/>
          </p:nvSpPr>
          <p:spPr>
            <a:xfrm>
              <a:off x="9932277" y="3960543"/>
              <a:ext cx="1765738" cy="2018102"/>
            </a:xfrm>
            <a:prstGeom prst="rect">
              <a:avLst/>
            </a:prstGeom>
            <a:solidFill>
              <a:srgbClr val="EDEFF1"/>
            </a:solidFill>
            <a:ln>
              <a:solidFill>
                <a:srgbClr val="EDEFF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grpSp>
        <p:nvGrpSpPr>
          <p:cNvPr id="12" name="مجموعة 11">
            <a:extLst>
              <a:ext uri="{FF2B5EF4-FFF2-40B4-BE49-F238E27FC236}">
                <a16:creationId xmlns:a16="http://schemas.microsoft.com/office/drawing/2014/main" id="{216DF4AD-0307-D0B0-1ACA-E7FA61ADD1EC}"/>
              </a:ext>
            </a:extLst>
          </p:cNvPr>
          <p:cNvGrpSpPr/>
          <p:nvPr/>
        </p:nvGrpSpPr>
        <p:grpSpPr>
          <a:xfrm>
            <a:off x="3884205" y="3459545"/>
            <a:ext cx="2758248" cy="2758248"/>
            <a:chOff x="3884205" y="3429000"/>
            <a:chExt cx="2758248" cy="2758248"/>
          </a:xfrm>
        </p:grpSpPr>
        <p:pic>
          <p:nvPicPr>
            <p:cNvPr id="13" name="صورة 12">
              <a:extLst>
                <a:ext uri="{FF2B5EF4-FFF2-40B4-BE49-F238E27FC236}">
                  <a16:creationId xmlns:a16="http://schemas.microsoft.com/office/drawing/2014/main" id="{0BFC962F-BABD-8C1B-0371-61E8A54C59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4205" y="3429000"/>
              <a:ext cx="2758248" cy="2758248"/>
            </a:xfrm>
            <a:prstGeom prst="rect">
              <a:avLst/>
            </a:prstGeom>
          </p:spPr>
        </p:pic>
        <p:sp>
          <p:nvSpPr>
            <p:cNvPr id="15" name="مستطيل 14">
              <a:extLst>
                <a:ext uri="{FF2B5EF4-FFF2-40B4-BE49-F238E27FC236}">
                  <a16:creationId xmlns:a16="http://schemas.microsoft.com/office/drawing/2014/main" id="{B1455363-F9C7-7B2E-6509-8E80154FB37E}"/>
                </a:ext>
              </a:extLst>
            </p:cNvPr>
            <p:cNvSpPr/>
            <p:nvPr/>
          </p:nvSpPr>
          <p:spPr>
            <a:xfrm>
              <a:off x="4348655" y="3960543"/>
              <a:ext cx="1765738" cy="2102090"/>
            </a:xfrm>
            <a:prstGeom prst="rect">
              <a:avLst/>
            </a:prstGeom>
            <a:solidFill>
              <a:srgbClr val="EDEFF1"/>
            </a:solidFill>
            <a:ln>
              <a:solidFill>
                <a:srgbClr val="EDEFF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grpSp>
        <p:nvGrpSpPr>
          <p:cNvPr id="16" name="مجموعة 15">
            <a:extLst>
              <a:ext uri="{FF2B5EF4-FFF2-40B4-BE49-F238E27FC236}">
                <a16:creationId xmlns:a16="http://schemas.microsoft.com/office/drawing/2014/main" id="{FEBAB47F-BF48-3992-97A1-51353E75500E}"/>
              </a:ext>
            </a:extLst>
          </p:cNvPr>
          <p:cNvGrpSpPr/>
          <p:nvPr/>
        </p:nvGrpSpPr>
        <p:grpSpPr>
          <a:xfrm>
            <a:off x="6653822" y="3459545"/>
            <a:ext cx="2758248" cy="2758248"/>
            <a:chOff x="6653822" y="3429000"/>
            <a:chExt cx="2758248" cy="2758248"/>
          </a:xfrm>
        </p:grpSpPr>
        <p:pic>
          <p:nvPicPr>
            <p:cNvPr id="17" name="صورة 16">
              <a:extLst>
                <a:ext uri="{FF2B5EF4-FFF2-40B4-BE49-F238E27FC236}">
                  <a16:creationId xmlns:a16="http://schemas.microsoft.com/office/drawing/2014/main" id="{C1F0B01D-4D1F-B586-C78E-8DAD5E52CD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3822" y="3429000"/>
              <a:ext cx="2758248" cy="2758248"/>
            </a:xfrm>
            <a:prstGeom prst="rect">
              <a:avLst/>
            </a:prstGeom>
          </p:spPr>
        </p:pic>
        <p:sp>
          <p:nvSpPr>
            <p:cNvPr id="18" name="مستطيل 17">
              <a:extLst>
                <a:ext uri="{FF2B5EF4-FFF2-40B4-BE49-F238E27FC236}">
                  <a16:creationId xmlns:a16="http://schemas.microsoft.com/office/drawing/2014/main" id="{B768CB28-EAD2-1F04-CBA0-B657E80D3D4A}"/>
                </a:ext>
              </a:extLst>
            </p:cNvPr>
            <p:cNvSpPr/>
            <p:nvPr/>
          </p:nvSpPr>
          <p:spPr>
            <a:xfrm>
              <a:off x="7126212" y="3960543"/>
              <a:ext cx="1765738" cy="2102090"/>
            </a:xfrm>
            <a:prstGeom prst="rect">
              <a:avLst/>
            </a:prstGeom>
            <a:solidFill>
              <a:srgbClr val="EDEFF1"/>
            </a:solidFill>
            <a:ln>
              <a:solidFill>
                <a:srgbClr val="EDEFF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sp>
        <p:nvSpPr>
          <p:cNvPr id="19" name="عنوان 1">
            <a:extLst>
              <a:ext uri="{FF2B5EF4-FFF2-40B4-BE49-F238E27FC236}">
                <a16:creationId xmlns:a16="http://schemas.microsoft.com/office/drawing/2014/main" id="{1D6B7FDA-3A44-1607-5D06-0B4A78AF9174}"/>
              </a:ext>
            </a:extLst>
          </p:cNvPr>
          <p:cNvSpPr txBox="1">
            <a:spLocks/>
          </p:cNvSpPr>
          <p:nvPr/>
        </p:nvSpPr>
        <p:spPr>
          <a:xfrm>
            <a:off x="5373414" y="3413126"/>
            <a:ext cx="5385382" cy="2997200"/>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ar-SA" sz="3200" b="1" dirty="0"/>
              <a:t>التنبؤ</a:t>
            </a:r>
            <a:endParaRPr lang="ar-SA" sz="3200" dirty="0"/>
          </a:p>
        </p:txBody>
      </p:sp>
      <p:sp>
        <p:nvSpPr>
          <p:cNvPr id="20" name="عنوان 1">
            <a:extLst>
              <a:ext uri="{FF2B5EF4-FFF2-40B4-BE49-F238E27FC236}">
                <a16:creationId xmlns:a16="http://schemas.microsoft.com/office/drawing/2014/main" id="{37BE80BE-DCB1-BAEC-2FD4-1341CBE3AE04}"/>
              </a:ext>
            </a:extLst>
          </p:cNvPr>
          <p:cNvSpPr txBox="1">
            <a:spLocks/>
          </p:cNvSpPr>
          <p:nvPr/>
        </p:nvSpPr>
        <p:spPr>
          <a:xfrm>
            <a:off x="2565802" y="3419891"/>
            <a:ext cx="5385382" cy="2997200"/>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ar-SA" sz="3200" b="1" dirty="0"/>
              <a:t>التخيل</a:t>
            </a:r>
            <a:endParaRPr lang="ar-SA" sz="3200" dirty="0"/>
          </a:p>
        </p:txBody>
      </p:sp>
      <p:sp>
        <p:nvSpPr>
          <p:cNvPr id="21" name="عنوان 1">
            <a:extLst>
              <a:ext uri="{FF2B5EF4-FFF2-40B4-BE49-F238E27FC236}">
                <a16:creationId xmlns:a16="http://schemas.microsoft.com/office/drawing/2014/main" id="{03896BFF-4B02-5A8F-55E7-F17A9C0A5E7E}"/>
              </a:ext>
            </a:extLst>
          </p:cNvPr>
          <p:cNvSpPr txBox="1">
            <a:spLocks/>
          </p:cNvSpPr>
          <p:nvPr/>
        </p:nvSpPr>
        <p:spPr>
          <a:xfrm>
            <a:off x="8171804" y="3435179"/>
            <a:ext cx="5385382" cy="2997200"/>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ar-SA" sz="3200" b="1" dirty="0"/>
              <a:t>التوقع </a:t>
            </a:r>
            <a:endParaRPr lang="ar-SA" sz="3200" dirty="0"/>
          </a:p>
        </p:txBody>
      </p:sp>
      <p:pic>
        <p:nvPicPr>
          <p:cNvPr id="22" name="صورة 21" descr="صورة تحتوي على سهم&#10;&#10;تم إنشاء الوصف تلقائياً">
            <a:extLst>
              <a:ext uri="{FF2B5EF4-FFF2-40B4-BE49-F238E27FC236}">
                <a16:creationId xmlns:a16="http://schemas.microsoft.com/office/drawing/2014/main" id="{EA026766-1C6F-97F2-06D5-F6D588B96D28}"/>
              </a:ext>
            </a:extLst>
          </p:cNvPr>
          <p:cNvPicPr>
            <a:picLocks noChangeAspect="1"/>
          </p:cNvPicPr>
          <p:nvPr/>
        </p:nvPicPr>
        <p:blipFill>
          <a:blip r:embed="rId5">
            <a:duotone>
              <a:prstClr val="black"/>
              <a:schemeClr val="accent2">
                <a:tint val="45000"/>
                <a:satMod val="400000"/>
              </a:schemeClr>
            </a:duotone>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a:off x="7478270" y="5069191"/>
            <a:ext cx="1402842" cy="1402842"/>
          </a:xfrm>
          <a:prstGeom prst="rect">
            <a:avLst/>
          </a:prstGeom>
        </p:spPr>
      </p:pic>
    </p:spTree>
    <p:custDataLst>
      <p:tags r:id="rId1"/>
    </p:custDataLst>
    <p:extLst>
      <p:ext uri="{BB962C8B-B14F-4D97-AF65-F5344CB8AC3E}">
        <p14:creationId xmlns:p14="http://schemas.microsoft.com/office/powerpoint/2010/main" val="3299085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7" presetClass="entr" presetSubtype="0" fill="hold" grpId="0" nodeType="after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1000"/>
                                        <p:tgtEl>
                                          <p:spTgt spid="2">
                                            <p:txEl>
                                              <p:pRg st="0" end="0"/>
                                            </p:txEl>
                                          </p:spTgt>
                                        </p:tgtEl>
                                      </p:cBhvr>
                                    </p:animEffect>
                                    <p:anim calcmode="lin" valueType="num">
                                      <p:cBhvr>
                                        <p:cTn id="13"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7" presetClass="entr" presetSubtype="0" fill="hold" grpId="0" nodeType="after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fade">
                                      <p:cBhvr>
                                        <p:cTn id="18" dur="1000"/>
                                        <p:tgtEl>
                                          <p:spTgt spid="2">
                                            <p:txEl>
                                              <p:pRg st="1" end="1"/>
                                            </p:txEl>
                                          </p:spTgt>
                                        </p:tgtEl>
                                      </p:cBhvr>
                                    </p:animEffect>
                                    <p:anim calcmode="lin" valueType="num">
                                      <p:cBhvr>
                                        <p:cTn id="19"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22" presetClass="entr" presetSubtype="1"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up)">
                                      <p:cBhvr>
                                        <p:cTn id="24" dur="500"/>
                                        <p:tgtEl>
                                          <p:spTgt spid="3"/>
                                        </p:tgtEl>
                                      </p:cBhvr>
                                    </p:animEffect>
                                  </p:childTnLst>
                                </p:cTn>
                              </p:par>
                            </p:childTnLst>
                          </p:cTn>
                        </p:par>
                        <p:par>
                          <p:cTn id="25" fill="hold">
                            <p:stCondLst>
                              <p:cond delay="3000"/>
                            </p:stCondLst>
                            <p:childTnLst>
                              <p:par>
                                <p:cTn id="26" presetID="22" presetClass="entr" presetSubtype="1" fill="hold" grpId="0"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up)">
                                      <p:cBhvr>
                                        <p:cTn id="28" dur="500"/>
                                        <p:tgtEl>
                                          <p:spTgt spid="21"/>
                                        </p:tgtEl>
                                      </p:cBhvr>
                                    </p:animEffect>
                                  </p:childTnLst>
                                </p:cTn>
                              </p:par>
                            </p:childTnLst>
                          </p:cTn>
                        </p:par>
                        <p:par>
                          <p:cTn id="29" fill="hold">
                            <p:stCondLst>
                              <p:cond delay="3500"/>
                            </p:stCondLst>
                            <p:childTnLst>
                              <p:par>
                                <p:cTn id="30" presetID="22" presetClass="entr" presetSubtype="1" fill="hold" nodeType="after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up)">
                                      <p:cBhvr>
                                        <p:cTn id="32" dur="500"/>
                                        <p:tgtEl>
                                          <p:spTgt spid="16"/>
                                        </p:tgtEl>
                                      </p:cBhvr>
                                    </p:animEffect>
                                  </p:childTnLst>
                                </p:cTn>
                              </p:par>
                            </p:childTnLst>
                          </p:cTn>
                        </p:par>
                        <p:par>
                          <p:cTn id="33" fill="hold">
                            <p:stCondLst>
                              <p:cond delay="4000"/>
                            </p:stCondLst>
                            <p:childTnLst>
                              <p:par>
                                <p:cTn id="34" presetID="22" presetClass="entr" presetSubtype="1" fill="hold" grpId="0"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up)">
                                      <p:cBhvr>
                                        <p:cTn id="36" dur="500"/>
                                        <p:tgtEl>
                                          <p:spTgt spid="19"/>
                                        </p:tgtEl>
                                      </p:cBhvr>
                                    </p:animEffect>
                                  </p:childTnLst>
                                </p:cTn>
                              </p:par>
                            </p:childTnLst>
                          </p:cTn>
                        </p:par>
                        <p:par>
                          <p:cTn id="37" fill="hold">
                            <p:stCondLst>
                              <p:cond delay="4500"/>
                            </p:stCondLst>
                            <p:childTnLst>
                              <p:par>
                                <p:cTn id="38" presetID="22" presetClass="entr" presetSubtype="1" fill="hold" nodeType="after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ipe(up)">
                                      <p:cBhvr>
                                        <p:cTn id="40" dur="500"/>
                                        <p:tgtEl>
                                          <p:spTgt spid="12"/>
                                        </p:tgtEl>
                                      </p:cBhvr>
                                    </p:animEffect>
                                  </p:childTnLst>
                                </p:cTn>
                              </p:par>
                            </p:childTnLst>
                          </p:cTn>
                        </p:par>
                        <p:par>
                          <p:cTn id="41" fill="hold">
                            <p:stCondLst>
                              <p:cond delay="5000"/>
                            </p:stCondLst>
                            <p:childTnLst>
                              <p:par>
                                <p:cTn id="42" presetID="22" presetClass="entr" presetSubtype="1" fill="hold" grpId="0" nodeType="after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wipe(up)">
                                      <p:cBhvr>
                                        <p:cTn id="44" dur="500"/>
                                        <p:tgtEl>
                                          <p:spTgt spid="20"/>
                                        </p:tgtEl>
                                      </p:cBhvr>
                                    </p:animEffect>
                                  </p:childTnLst>
                                </p:cTn>
                              </p:par>
                            </p:childTnLst>
                          </p:cTn>
                        </p:par>
                        <p:par>
                          <p:cTn id="45" fill="hold">
                            <p:stCondLst>
                              <p:cond delay="5500"/>
                            </p:stCondLst>
                            <p:childTnLst>
                              <p:par>
                                <p:cTn id="46" presetID="53" presetClass="entr" presetSubtype="16" fill="hold" nodeType="afterEffect">
                                  <p:stCondLst>
                                    <p:cond delay="0"/>
                                  </p:stCondLst>
                                  <p:childTnLst>
                                    <p:set>
                                      <p:cBhvr>
                                        <p:cTn id="47" dur="1" fill="hold">
                                          <p:stCondLst>
                                            <p:cond delay="0"/>
                                          </p:stCondLst>
                                        </p:cTn>
                                        <p:tgtEl>
                                          <p:spTgt spid="22"/>
                                        </p:tgtEl>
                                        <p:attrNameLst>
                                          <p:attrName>style.visibility</p:attrName>
                                        </p:attrNameLst>
                                      </p:cBhvr>
                                      <p:to>
                                        <p:strVal val="visible"/>
                                      </p:to>
                                    </p:set>
                                    <p:anim calcmode="lin" valueType="num">
                                      <p:cBhvr>
                                        <p:cTn id="48" dur="500" fill="hold"/>
                                        <p:tgtEl>
                                          <p:spTgt spid="22"/>
                                        </p:tgtEl>
                                        <p:attrNameLst>
                                          <p:attrName>ppt_w</p:attrName>
                                        </p:attrNameLst>
                                      </p:cBhvr>
                                      <p:tavLst>
                                        <p:tav tm="0">
                                          <p:val>
                                            <p:fltVal val="0"/>
                                          </p:val>
                                        </p:tav>
                                        <p:tav tm="100000">
                                          <p:val>
                                            <p:strVal val="#ppt_w"/>
                                          </p:val>
                                        </p:tav>
                                      </p:tavLst>
                                    </p:anim>
                                    <p:anim calcmode="lin" valueType="num">
                                      <p:cBhvr>
                                        <p:cTn id="49" dur="500" fill="hold"/>
                                        <p:tgtEl>
                                          <p:spTgt spid="22"/>
                                        </p:tgtEl>
                                        <p:attrNameLst>
                                          <p:attrName>ppt_h</p:attrName>
                                        </p:attrNameLst>
                                      </p:cBhvr>
                                      <p:tavLst>
                                        <p:tav tm="0">
                                          <p:val>
                                            <p:fltVal val="0"/>
                                          </p:val>
                                        </p:tav>
                                        <p:tav tm="100000">
                                          <p:val>
                                            <p:strVal val="#ppt_h"/>
                                          </p:val>
                                        </p:tav>
                                      </p:tavLst>
                                    </p:anim>
                                    <p:animEffect transition="in" filter="fade">
                                      <p:cBhvr>
                                        <p:cTn id="5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uiExpand="1" build="p"/>
      <p:bldP spid="19" grpId="0"/>
      <p:bldP spid="20" grpId="0"/>
      <p:bldP spid="21"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PROJECT_OPEN" val="0"/>
  <p:tag name="ARTICULATE_SLIDE_COUNT" val="58"/>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3268</TotalTime>
  <Words>1645</Words>
  <Application>Microsoft Office PowerPoint</Application>
  <PresentationFormat>شاشة عريضة</PresentationFormat>
  <Paragraphs>336</Paragraphs>
  <Slides>58</Slides>
  <Notes>0</Notes>
  <HiddenSlides>0</HiddenSlides>
  <MMClips>2</MMClips>
  <ScaleCrop>false</ScaleCrop>
  <HeadingPairs>
    <vt:vector size="6" baseType="variant">
      <vt:variant>
        <vt:lpstr>الخطوط المستخدمة</vt:lpstr>
      </vt:variant>
      <vt:variant>
        <vt:i4>6</vt:i4>
      </vt:variant>
      <vt:variant>
        <vt:lpstr>نسق</vt:lpstr>
      </vt:variant>
      <vt:variant>
        <vt:i4>1</vt:i4>
      </vt:variant>
      <vt:variant>
        <vt:lpstr>عناوين الشرائح</vt:lpstr>
      </vt:variant>
      <vt:variant>
        <vt:i4>58</vt:i4>
      </vt:variant>
    </vt:vector>
  </HeadingPairs>
  <TitlesOfParts>
    <vt:vector size="65" baseType="lpstr">
      <vt:lpstr>Aref Ruqaa</vt:lpstr>
      <vt:lpstr>Arial</vt:lpstr>
      <vt:lpstr>Calibri</vt:lpstr>
      <vt:lpstr>Calibri Light</vt:lpstr>
      <vt:lpstr>JF Flat</vt:lpstr>
      <vt:lpstr>Sakkal Majalla</vt:lpstr>
      <vt:lpstr>نسق Office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فيصل العنزي</dc:creator>
  <cp:lastModifiedBy>فيصل العنزي</cp:lastModifiedBy>
  <cp:revision>420</cp:revision>
  <dcterms:created xsi:type="dcterms:W3CDTF">2022-03-24T22:26:05Z</dcterms:created>
  <dcterms:modified xsi:type="dcterms:W3CDTF">2022-09-15T18:36:38Z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B7FB12C7-7038-4F03-9FEA-662C2CC69DDF</vt:lpwstr>
  </property>
  <property fmtid="{D5CDD505-2E9C-101B-9397-08002B2CF9AE}" pid="3" name="ArticulatePath">
    <vt:lpwstr>عرض تقديمي1</vt:lpwstr>
  </property>
</Properties>
</file>