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7"/>
  </p:notesMasterIdLst>
  <p:sldIdLst>
    <p:sldId id="259" r:id="rId2"/>
    <p:sldId id="312" r:id="rId3"/>
    <p:sldId id="313" r:id="rId4"/>
    <p:sldId id="315" r:id="rId5"/>
    <p:sldId id="314" r:id="rId6"/>
    <p:sldId id="272" r:id="rId7"/>
    <p:sldId id="264" r:id="rId8"/>
    <p:sldId id="260" r:id="rId9"/>
    <p:sldId id="11088802" r:id="rId10"/>
    <p:sldId id="11088804" r:id="rId11"/>
    <p:sldId id="11088805" r:id="rId12"/>
    <p:sldId id="11088793" r:id="rId13"/>
    <p:sldId id="11088800" r:id="rId14"/>
    <p:sldId id="258" r:id="rId15"/>
    <p:sldId id="11088799" r:id="rId16"/>
    <p:sldId id="267" r:id="rId17"/>
    <p:sldId id="11088807" r:id="rId18"/>
    <p:sldId id="11088811" r:id="rId19"/>
    <p:sldId id="11088814" r:id="rId20"/>
    <p:sldId id="11088810" r:id="rId21"/>
    <p:sldId id="11088809" r:id="rId22"/>
    <p:sldId id="11088813" r:id="rId23"/>
    <p:sldId id="354" r:id="rId24"/>
    <p:sldId id="261" r:id="rId25"/>
    <p:sldId id="290" r:id="rId26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8"/>
    </p:embeddedFont>
    <p:embeddedFont>
      <p:font typeface="Bebas Neue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</p:embeddedFont>
    <p:embeddedFont>
      <p:font typeface="Calibri Light" panose="020F0302020204030204" pitchFamily="34" charset="0"/>
      <p:regular r:id="rId32"/>
    </p:embeddedFont>
    <p:embeddedFont>
      <p:font typeface="Catamaran" panose="020B0604020202020204" charset="0"/>
      <p:regular r:id="rId33"/>
      <p:bold r:id="rId34"/>
    </p:embeddedFont>
    <p:embeddedFont>
      <p:font typeface="Nunito Light" pitchFamily="2" charset="0"/>
      <p:regular r:id="rId35"/>
      <p:italic r:id="rId36"/>
    </p:embeddedFont>
    <p:embeddedFont>
      <p:font typeface="Orbitron" panose="020B0604020202020204" charset="0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B0F9A9-540C-409B-A69C-D72C65D1F7B8}">
  <a:tblStyle styleId="{B7B0F9A9-540C-409B-A69C-D72C65D1F7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2" autoAdjust="0"/>
  </p:normalViewPr>
  <p:slideViewPr>
    <p:cSldViewPr snapToGrid="0">
      <p:cViewPr varScale="1">
        <p:scale>
          <a:sx n="78" d="100"/>
          <a:sy n="78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28c1208e2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28c1208e2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b09410e8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b09410e8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a7be6e9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a7be6e9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a7be6e973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10a7be6e973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0a7be6e973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0a7be6e973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1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a7be6e97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0a7be6e973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5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aseline="0" dirty="0"/>
              <a:t>تختار الطالبة رقم من الأرقام الموجودة أمامها إذا كانت الإجابة صحيحة تزال البطاقة بمجرد تعرف الطالبات على الصورة وهي ( المخطط العام لعلم البيانات ) تتوقف المعلمة عن طرح الأسئلة </a:t>
            </a:r>
            <a:endParaRPr lang="en-US" baseline="0" dirty="0"/>
          </a:p>
          <a:p>
            <a:r>
              <a:rPr lang="en-US" baseline="0" dirty="0"/>
              <a:t>https://tekhnologic.wordpress.com/2016/12/27/10-powerpoint-games/</a:t>
            </a:r>
            <a:r>
              <a:rPr lang="ar-SA" baseline="0" dirty="0"/>
              <a:t> </a:t>
            </a:r>
          </a:p>
          <a:p>
            <a:endParaRPr lang="ar-SA" dirty="0"/>
          </a:p>
          <a:p>
            <a:endParaRPr lang="ar-SA" dirty="0"/>
          </a:p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  <a:r>
              <a:rPr lang="ar-SA" baseline="0" dirty="0"/>
              <a:t>  (((())))))</a:t>
            </a:r>
            <a:endParaRPr lang="en-GB" baseline="0" dirty="0"/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0a7be6e973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0a7be6e973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3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19d5b91869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19d5b91869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a7be6e97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0a7be6e973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a7be6e9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0a7be6e9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a7be6e97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0a7be6e973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2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867250" y="3967995"/>
            <a:ext cx="48576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7750" y="539500"/>
            <a:ext cx="6073500" cy="31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716400" y="1407450"/>
            <a:ext cx="3657000" cy="14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716400" y="2717102"/>
            <a:ext cx="3657000" cy="107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577950" y="2190758"/>
            <a:ext cx="3030300" cy="1607700"/>
          </a:xfrm>
          <a:prstGeom prst="bevel">
            <a:avLst>
              <a:gd name="adj" fmla="val 9041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577950" y="1353608"/>
            <a:ext cx="38622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717750" y="1466858"/>
            <a:ext cx="35433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1"/>
          </p:nvPr>
        </p:nvSpPr>
        <p:spPr>
          <a:xfrm>
            <a:off x="776875" y="2332083"/>
            <a:ext cx="2552100" cy="12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22"/>
          <p:cNvGrpSpPr/>
          <p:nvPr/>
        </p:nvGrpSpPr>
        <p:grpSpPr>
          <a:xfrm>
            <a:off x="3680177" y="2190753"/>
            <a:ext cx="768611" cy="1607850"/>
            <a:chOff x="3680177" y="2287045"/>
            <a:chExt cx="768611" cy="1607850"/>
          </a:xfrm>
        </p:grpSpPr>
        <p:sp>
          <p:nvSpPr>
            <p:cNvPr id="162" name="Google Shape;162;p22"/>
            <p:cNvSpPr/>
            <p:nvPr/>
          </p:nvSpPr>
          <p:spPr>
            <a:xfrm>
              <a:off x="3680188" y="22870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3680177" y="312419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 flipH="1">
              <a:off x="3924976" y="2515810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 rot="10800000" flipH="1">
              <a:off x="3924931" y="3352992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/>
          <p:nvPr/>
        </p:nvSpPr>
        <p:spPr>
          <a:xfrm>
            <a:off x="574877" y="390825"/>
            <a:ext cx="79881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716075" y="197544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"/>
          </p:nvPr>
        </p:nvSpPr>
        <p:spPr>
          <a:xfrm>
            <a:off x="715775" y="2421643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title" idx="2"/>
          </p:nvPr>
        </p:nvSpPr>
        <p:spPr>
          <a:xfrm>
            <a:off x="3497550" y="197544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3"/>
          </p:nvPr>
        </p:nvSpPr>
        <p:spPr>
          <a:xfrm>
            <a:off x="3497250" y="2421643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 idx="4"/>
          </p:nvPr>
        </p:nvSpPr>
        <p:spPr>
          <a:xfrm>
            <a:off x="716075" y="3662356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5"/>
          </p:nvPr>
        </p:nvSpPr>
        <p:spPr>
          <a:xfrm>
            <a:off x="715775" y="4111270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title" idx="6"/>
          </p:nvPr>
        </p:nvSpPr>
        <p:spPr>
          <a:xfrm>
            <a:off x="3497550" y="3662356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7"/>
          </p:nvPr>
        </p:nvSpPr>
        <p:spPr>
          <a:xfrm>
            <a:off x="3497250" y="4111270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title" idx="8"/>
          </p:nvPr>
        </p:nvSpPr>
        <p:spPr>
          <a:xfrm>
            <a:off x="6280438" y="1975448"/>
            <a:ext cx="2146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ubTitle" idx="9"/>
          </p:nvPr>
        </p:nvSpPr>
        <p:spPr>
          <a:xfrm>
            <a:off x="6279088" y="2421643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title" idx="13"/>
          </p:nvPr>
        </p:nvSpPr>
        <p:spPr>
          <a:xfrm>
            <a:off x="6279388" y="3662356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ubTitle" idx="14"/>
          </p:nvPr>
        </p:nvSpPr>
        <p:spPr>
          <a:xfrm>
            <a:off x="6279088" y="4111270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975100" y="539500"/>
            <a:ext cx="6438900" cy="10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1"/>
          </p:nvPr>
        </p:nvSpPr>
        <p:spPr>
          <a:xfrm>
            <a:off x="975100" y="1614025"/>
            <a:ext cx="4928700" cy="13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4"/>
          <p:cNvSpPr txBox="1"/>
          <p:nvPr/>
        </p:nvSpPr>
        <p:spPr>
          <a:xfrm>
            <a:off x="717750" y="4277725"/>
            <a:ext cx="7708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/>
          <p:nvPr/>
        </p:nvSpPr>
        <p:spPr>
          <a:xfrm>
            <a:off x="574877" y="390825"/>
            <a:ext cx="79881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35"/>
          <p:cNvGrpSpPr/>
          <p:nvPr/>
        </p:nvGrpSpPr>
        <p:grpSpPr>
          <a:xfrm>
            <a:off x="567601" y="1358668"/>
            <a:ext cx="2445529" cy="3240702"/>
            <a:chOff x="567601" y="1358668"/>
            <a:chExt cx="2445529" cy="3240702"/>
          </a:xfrm>
        </p:grpSpPr>
        <p:sp>
          <p:nvSpPr>
            <p:cNvPr id="290" name="Google Shape;290;p35"/>
            <p:cNvSpPr/>
            <p:nvPr/>
          </p:nvSpPr>
          <p:spPr>
            <a:xfrm>
              <a:off x="567601" y="3005349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567601" y="2182008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" name="Google Shape;292;p35"/>
            <p:cNvGrpSpPr/>
            <p:nvPr/>
          </p:nvGrpSpPr>
          <p:grpSpPr>
            <a:xfrm rot="10800000">
              <a:off x="764835" y="2380313"/>
              <a:ext cx="374100" cy="374100"/>
              <a:chOff x="7854948" y="3207801"/>
              <a:chExt cx="374100" cy="374100"/>
            </a:xfrm>
          </p:grpSpPr>
          <p:sp>
            <p:nvSpPr>
              <p:cNvPr id="293" name="Google Shape;293;p35"/>
              <p:cNvSpPr/>
              <p:nvPr/>
            </p:nvSpPr>
            <p:spPr>
              <a:xfrm>
                <a:off x="7854948" y="3207801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45700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  <p:grpSp>
            <p:nvGrpSpPr>
              <p:cNvPr id="294" name="Google Shape;294;p35"/>
              <p:cNvGrpSpPr/>
              <p:nvPr/>
            </p:nvGrpSpPr>
            <p:grpSpPr>
              <a:xfrm rot="5400000">
                <a:off x="7915838" y="3307288"/>
                <a:ext cx="252325" cy="175125"/>
                <a:chOff x="4159475" y="2501150"/>
                <a:chExt cx="252325" cy="175125"/>
              </a:xfrm>
            </p:grpSpPr>
            <p:sp>
              <p:nvSpPr>
                <p:cNvPr id="295" name="Google Shape;295;p35"/>
                <p:cNvSpPr/>
                <p:nvPr/>
              </p:nvSpPr>
              <p:spPr>
                <a:xfrm>
                  <a:off x="4267550" y="2501150"/>
                  <a:ext cx="1442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7005" extrusionOk="0">
                      <a:moveTo>
                        <a:pt x="1" y="1551"/>
                      </a:moveTo>
                      <a:lnTo>
                        <a:pt x="1" y="1"/>
                      </a:lnTo>
                      <a:lnTo>
                        <a:pt x="5770" y="3508"/>
                      </a:lnTo>
                      <a:lnTo>
                        <a:pt x="1" y="7005"/>
                      </a:lnTo>
                      <a:lnTo>
                        <a:pt x="1" y="5560"/>
                      </a:lnTo>
                      <a:lnTo>
                        <a:pt x="3194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35"/>
                <p:cNvSpPr/>
                <p:nvPr/>
              </p:nvSpPr>
              <p:spPr>
                <a:xfrm>
                  <a:off x="4159475" y="2501150"/>
                  <a:ext cx="1439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8" h="7005" extrusionOk="0">
                      <a:moveTo>
                        <a:pt x="0" y="1551"/>
                      </a:moveTo>
                      <a:lnTo>
                        <a:pt x="0" y="1"/>
                      </a:lnTo>
                      <a:lnTo>
                        <a:pt x="5757" y="3508"/>
                      </a:lnTo>
                      <a:lnTo>
                        <a:pt x="0" y="7005"/>
                      </a:lnTo>
                      <a:lnTo>
                        <a:pt x="0" y="5560"/>
                      </a:lnTo>
                      <a:lnTo>
                        <a:pt x="3170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7" name="Google Shape;297;p35"/>
            <p:cNvGrpSpPr/>
            <p:nvPr/>
          </p:nvGrpSpPr>
          <p:grpSpPr>
            <a:xfrm>
              <a:off x="764860" y="3203626"/>
              <a:ext cx="374100" cy="374100"/>
              <a:chOff x="7854948" y="3207801"/>
              <a:chExt cx="374100" cy="374100"/>
            </a:xfrm>
          </p:grpSpPr>
          <p:sp>
            <p:nvSpPr>
              <p:cNvPr id="298" name="Google Shape;298;p35"/>
              <p:cNvSpPr/>
              <p:nvPr/>
            </p:nvSpPr>
            <p:spPr>
              <a:xfrm>
                <a:off x="7854948" y="3207801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45700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  <p:grpSp>
            <p:nvGrpSpPr>
              <p:cNvPr id="299" name="Google Shape;299;p35"/>
              <p:cNvGrpSpPr/>
              <p:nvPr/>
            </p:nvGrpSpPr>
            <p:grpSpPr>
              <a:xfrm rot="5400000">
                <a:off x="7915838" y="3307288"/>
                <a:ext cx="252325" cy="175125"/>
                <a:chOff x="4159475" y="2501150"/>
                <a:chExt cx="252325" cy="175125"/>
              </a:xfrm>
            </p:grpSpPr>
            <p:sp>
              <p:nvSpPr>
                <p:cNvPr id="300" name="Google Shape;300;p35"/>
                <p:cNvSpPr/>
                <p:nvPr/>
              </p:nvSpPr>
              <p:spPr>
                <a:xfrm>
                  <a:off x="4267550" y="2501150"/>
                  <a:ext cx="1442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7005" extrusionOk="0">
                      <a:moveTo>
                        <a:pt x="1" y="1551"/>
                      </a:moveTo>
                      <a:lnTo>
                        <a:pt x="1" y="1"/>
                      </a:lnTo>
                      <a:lnTo>
                        <a:pt x="5770" y="3508"/>
                      </a:lnTo>
                      <a:lnTo>
                        <a:pt x="1" y="7005"/>
                      </a:lnTo>
                      <a:lnTo>
                        <a:pt x="1" y="5560"/>
                      </a:lnTo>
                      <a:lnTo>
                        <a:pt x="3194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35"/>
                <p:cNvSpPr/>
                <p:nvPr/>
              </p:nvSpPr>
              <p:spPr>
                <a:xfrm>
                  <a:off x="4159475" y="2501150"/>
                  <a:ext cx="1439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8" h="7005" extrusionOk="0">
                      <a:moveTo>
                        <a:pt x="0" y="1551"/>
                      </a:moveTo>
                      <a:lnTo>
                        <a:pt x="0" y="1"/>
                      </a:lnTo>
                      <a:lnTo>
                        <a:pt x="5757" y="3508"/>
                      </a:lnTo>
                      <a:lnTo>
                        <a:pt x="0" y="7005"/>
                      </a:lnTo>
                      <a:lnTo>
                        <a:pt x="0" y="5560"/>
                      </a:lnTo>
                      <a:lnTo>
                        <a:pt x="3170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2" name="Google Shape;302;p35"/>
            <p:cNvSpPr/>
            <p:nvPr/>
          </p:nvSpPr>
          <p:spPr>
            <a:xfrm>
              <a:off x="567601" y="3828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1406065" y="3828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2244529" y="3828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1406065" y="3002922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567601" y="1358668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812389" y="4057435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rot="-5400000" flipH="1">
              <a:off x="1650819" y="4057467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03407" y="3201138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rot="5400000" flipH="1">
              <a:off x="1684242" y="3269177"/>
              <a:ext cx="212318" cy="238200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rot="10800000" flipH="1">
              <a:off x="2489344" y="4057467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764882" y="1556951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35"/>
            <p:cNvGrpSpPr/>
            <p:nvPr/>
          </p:nvGrpSpPr>
          <p:grpSpPr>
            <a:xfrm>
              <a:off x="832799" y="1624668"/>
              <a:ext cx="238218" cy="238688"/>
              <a:chOff x="3977494" y="2173070"/>
              <a:chExt cx="379449" cy="380258"/>
            </a:xfrm>
          </p:grpSpPr>
          <p:sp>
            <p:nvSpPr>
              <p:cNvPr id="314" name="Google Shape;314;p35"/>
              <p:cNvSpPr/>
              <p:nvPr/>
            </p:nvSpPr>
            <p:spPr>
              <a:xfrm>
                <a:off x="3977494" y="2173070"/>
                <a:ext cx="379449" cy="380258"/>
              </a:xfrm>
              <a:custGeom>
                <a:avLst/>
                <a:gdLst/>
                <a:ahLst/>
                <a:cxnLst/>
                <a:rect l="l" t="t" r="r" b="b"/>
                <a:pathLst>
                  <a:path w="10789" h="10812" extrusionOk="0">
                    <a:moveTo>
                      <a:pt x="10169" y="643"/>
                    </a:moveTo>
                    <a:lnTo>
                      <a:pt x="10169" y="10169"/>
                    </a:lnTo>
                    <a:lnTo>
                      <a:pt x="644" y="10169"/>
                    </a:lnTo>
                    <a:lnTo>
                      <a:pt x="644" y="643"/>
                    </a:lnTo>
                    <a:close/>
                    <a:moveTo>
                      <a:pt x="1" y="0"/>
                    </a:moveTo>
                    <a:lnTo>
                      <a:pt x="1" y="10812"/>
                    </a:lnTo>
                    <a:lnTo>
                      <a:pt x="10789" y="10812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4031093" y="2227478"/>
                <a:ext cx="271407" cy="271407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17" extrusionOk="0">
                    <a:moveTo>
                      <a:pt x="3909" y="2644"/>
                    </a:moveTo>
                    <a:cubicBezTo>
                      <a:pt x="3924" y="2644"/>
                      <a:pt x="3939" y="2644"/>
                      <a:pt x="3954" y="2644"/>
                    </a:cubicBezTo>
                    <a:cubicBezTo>
                      <a:pt x="4573" y="2668"/>
                      <a:pt x="5073" y="3168"/>
                      <a:pt x="5097" y="3811"/>
                    </a:cubicBezTo>
                    <a:cubicBezTo>
                      <a:pt x="5145" y="4478"/>
                      <a:pt x="4573" y="5073"/>
                      <a:pt x="3883" y="5073"/>
                    </a:cubicBezTo>
                    <a:cubicBezTo>
                      <a:pt x="3192" y="5050"/>
                      <a:pt x="2668" y="4526"/>
                      <a:pt x="2668" y="3859"/>
                    </a:cubicBezTo>
                    <a:cubicBezTo>
                      <a:pt x="2668" y="3183"/>
                      <a:pt x="3216" y="2644"/>
                      <a:pt x="3909" y="2644"/>
                    </a:cubicBezTo>
                    <a:close/>
                    <a:moveTo>
                      <a:pt x="2311" y="1"/>
                    </a:moveTo>
                    <a:lnTo>
                      <a:pt x="1287" y="1001"/>
                    </a:lnTo>
                    <a:lnTo>
                      <a:pt x="1739" y="1454"/>
                    </a:lnTo>
                    <a:lnTo>
                      <a:pt x="2001" y="1215"/>
                    </a:lnTo>
                    <a:lnTo>
                      <a:pt x="2001" y="3835"/>
                    </a:lnTo>
                    <a:cubicBezTo>
                      <a:pt x="2001" y="4311"/>
                      <a:pt x="2192" y="4716"/>
                      <a:pt x="2454" y="5050"/>
                    </a:cubicBezTo>
                    <a:lnTo>
                      <a:pt x="1239" y="5050"/>
                    </a:lnTo>
                    <a:lnTo>
                      <a:pt x="1477" y="4788"/>
                    </a:lnTo>
                    <a:lnTo>
                      <a:pt x="1025" y="4335"/>
                    </a:lnTo>
                    <a:lnTo>
                      <a:pt x="1" y="5359"/>
                    </a:lnTo>
                    <a:lnTo>
                      <a:pt x="1072" y="6431"/>
                    </a:lnTo>
                    <a:lnTo>
                      <a:pt x="1573" y="6002"/>
                    </a:lnTo>
                    <a:lnTo>
                      <a:pt x="1263" y="5716"/>
                    </a:lnTo>
                    <a:lnTo>
                      <a:pt x="3906" y="5716"/>
                    </a:lnTo>
                    <a:cubicBezTo>
                      <a:pt x="4359" y="5716"/>
                      <a:pt x="4811" y="5526"/>
                      <a:pt x="5097" y="5264"/>
                    </a:cubicBezTo>
                    <a:lnTo>
                      <a:pt x="5097" y="6478"/>
                    </a:lnTo>
                    <a:lnTo>
                      <a:pt x="4859" y="6240"/>
                    </a:lnTo>
                    <a:lnTo>
                      <a:pt x="4406" y="6693"/>
                    </a:lnTo>
                    <a:lnTo>
                      <a:pt x="5430" y="7717"/>
                    </a:lnTo>
                    <a:lnTo>
                      <a:pt x="6478" y="6645"/>
                    </a:lnTo>
                    <a:lnTo>
                      <a:pt x="6026" y="6193"/>
                    </a:lnTo>
                    <a:lnTo>
                      <a:pt x="5716" y="6478"/>
                    </a:lnTo>
                    <a:lnTo>
                      <a:pt x="5716" y="3835"/>
                    </a:lnTo>
                    <a:cubicBezTo>
                      <a:pt x="5716" y="3383"/>
                      <a:pt x="5550" y="2954"/>
                      <a:pt x="5288" y="2644"/>
                    </a:cubicBezTo>
                    <a:lnTo>
                      <a:pt x="6502" y="2644"/>
                    </a:lnTo>
                    <a:lnTo>
                      <a:pt x="6193" y="2954"/>
                    </a:lnTo>
                    <a:lnTo>
                      <a:pt x="6645" y="3383"/>
                    </a:lnTo>
                    <a:lnTo>
                      <a:pt x="7717" y="2359"/>
                    </a:lnTo>
                    <a:lnTo>
                      <a:pt x="6693" y="1335"/>
                    </a:lnTo>
                    <a:lnTo>
                      <a:pt x="6240" y="1787"/>
                    </a:lnTo>
                    <a:lnTo>
                      <a:pt x="6478" y="2025"/>
                    </a:lnTo>
                    <a:lnTo>
                      <a:pt x="3859" y="2025"/>
                    </a:lnTo>
                    <a:cubicBezTo>
                      <a:pt x="3382" y="2025"/>
                      <a:pt x="2954" y="2192"/>
                      <a:pt x="2620" y="2478"/>
                    </a:cubicBezTo>
                    <a:lnTo>
                      <a:pt x="2620" y="1215"/>
                    </a:lnTo>
                    <a:lnTo>
                      <a:pt x="2930" y="1525"/>
                    </a:lnTo>
                    <a:lnTo>
                      <a:pt x="3382" y="1073"/>
                    </a:lnTo>
                    <a:lnTo>
                      <a:pt x="23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300" lvl="6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200" lvl="7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6100" lvl="8" indent="-257175" algn="r" rtl="1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355625" y="2594282"/>
            <a:ext cx="4435500" cy="11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355622" y="3990563"/>
            <a:ext cx="44355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782272" y="876407"/>
            <a:ext cx="1582200" cy="13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74877" y="390825"/>
            <a:ext cx="79881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082975" y="1358675"/>
            <a:ext cx="5480100" cy="3240600"/>
          </a:xfrm>
          <a:prstGeom prst="bevel">
            <a:avLst>
              <a:gd name="adj" fmla="val 4694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574877" y="390825"/>
            <a:ext cx="79881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341925" y="1624675"/>
            <a:ext cx="4976100" cy="27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7"/>
          <p:cNvGrpSpPr/>
          <p:nvPr/>
        </p:nvGrpSpPr>
        <p:grpSpPr>
          <a:xfrm>
            <a:off x="567601" y="1358668"/>
            <a:ext cx="2445529" cy="3240702"/>
            <a:chOff x="567601" y="1358668"/>
            <a:chExt cx="2445529" cy="3240702"/>
          </a:xfrm>
        </p:grpSpPr>
        <p:sp>
          <p:nvSpPr>
            <p:cNvPr id="35" name="Google Shape;35;p7"/>
            <p:cNvSpPr/>
            <p:nvPr/>
          </p:nvSpPr>
          <p:spPr>
            <a:xfrm>
              <a:off x="567601" y="3005349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567601" y="2182008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7"/>
            <p:cNvGrpSpPr/>
            <p:nvPr/>
          </p:nvGrpSpPr>
          <p:grpSpPr>
            <a:xfrm rot="10800000">
              <a:off x="764835" y="2380313"/>
              <a:ext cx="374100" cy="374100"/>
              <a:chOff x="7854948" y="3207801"/>
              <a:chExt cx="374100" cy="374100"/>
            </a:xfrm>
          </p:grpSpPr>
          <p:sp>
            <p:nvSpPr>
              <p:cNvPr id="38" name="Google Shape;38;p7"/>
              <p:cNvSpPr/>
              <p:nvPr/>
            </p:nvSpPr>
            <p:spPr>
              <a:xfrm>
                <a:off x="7854948" y="3207801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45700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  <p:grpSp>
            <p:nvGrpSpPr>
              <p:cNvPr id="39" name="Google Shape;39;p7"/>
              <p:cNvGrpSpPr/>
              <p:nvPr/>
            </p:nvGrpSpPr>
            <p:grpSpPr>
              <a:xfrm rot="5400000">
                <a:off x="7915838" y="3307288"/>
                <a:ext cx="252325" cy="175125"/>
                <a:chOff x="4159475" y="2501150"/>
                <a:chExt cx="252325" cy="175125"/>
              </a:xfrm>
            </p:grpSpPr>
            <p:sp>
              <p:nvSpPr>
                <p:cNvPr id="40" name="Google Shape;40;p7"/>
                <p:cNvSpPr/>
                <p:nvPr/>
              </p:nvSpPr>
              <p:spPr>
                <a:xfrm>
                  <a:off x="4267550" y="2501150"/>
                  <a:ext cx="1442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7005" extrusionOk="0">
                      <a:moveTo>
                        <a:pt x="1" y="1551"/>
                      </a:moveTo>
                      <a:lnTo>
                        <a:pt x="1" y="1"/>
                      </a:lnTo>
                      <a:lnTo>
                        <a:pt x="5770" y="3508"/>
                      </a:lnTo>
                      <a:lnTo>
                        <a:pt x="1" y="7005"/>
                      </a:lnTo>
                      <a:lnTo>
                        <a:pt x="1" y="5560"/>
                      </a:lnTo>
                      <a:lnTo>
                        <a:pt x="3194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7"/>
                <p:cNvSpPr/>
                <p:nvPr/>
              </p:nvSpPr>
              <p:spPr>
                <a:xfrm>
                  <a:off x="4159475" y="2501150"/>
                  <a:ext cx="1439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8" h="7005" extrusionOk="0">
                      <a:moveTo>
                        <a:pt x="0" y="1551"/>
                      </a:moveTo>
                      <a:lnTo>
                        <a:pt x="0" y="1"/>
                      </a:lnTo>
                      <a:lnTo>
                        <a:pt x="5757" y="3508"/>
                      </a:lnTo>
                      <a:lnTo>
                        <a:pt x="0" y="7005"/>
                      </a:lnTo>
                      <a:lnTo>
                        <a:pt x="0" y="5560"/>
                      </a:lnTo>
                      <a:lnTo>
                        <a:pt x="3170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" name="Google Shape;42;p7"/>
            <p:cNvGrpSpPr/>
            <p:nvPr/>
          </p:nvGrpSpPr>
          <p:grpSpPr>
            <a:xfrm>
              <a:off x="764860" y="3203626"/>
              <a:ext cx="374100" cy="374100"/>
              <a:chOff x="7854948" y="3207801"/>
              <a:chExt cx="374100" cy="374100"/>
            </a:xfrm>
          </p:grpSpPr>
          <p:sp>
            <p:nvSpPr>
              <p:cNvPr id="43" name="Google Shape;43;p7"/>
              <p:cNvSpPr/>
              <p:nvPr/>
            </p:nvSpPr>
            <p:spPr>
              <a:xfrm>
                <a:off x="7854948" y="3207801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45700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  <p:grpSp>
            <p:nvGrpSpPr>
              <p:cNvPr id="44" name="Google Shape;44;p7"/>
              <p:cNvGrpSpPr/>
              <p:nvPr/>
            </p:nvGrpSpPr>
            <p:grpSpPr>
              <a:xfrm rot="5400000">
                <a:off x="7915838" y="3307288"/>
                <a:ext cx="252325" cy="175125"/>
                <a:chOff x="4159475" y="2501150"/>
                <a:chExt cx="252325" cy="175125"/>
              </a:xfrm>
            </p:grpSpPr>
            <p:sp>
              <p:nvSpPr>
                <p:cNvPr id="45" name="Google Shape;45;p7"/>
                <p:cNvSpPr/>
                <p:nvPr/>
              </p:nvSpPr>
              <p:spPr>
                <a:xfrm>
                  <a:off x="4267550" y="2501150"/>
                  <a:ext cx="1442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7005" extrusionOk="0">
                      <a:moveTo>
                        <a:pt x="1" y="1551"/>
                      </a:moveTo>
                      <a:lnTo>
                        <a:pt x="1" y="1"/>
                      </a:lnTo>
                      <a:lnTo>
                        <a:pt x="5770" y="3508"/>
                      </a:lnTo>
                      <a:lnTo>
                        <a:pt x="1" y="7005"/>
                      </a:lnTo>
                      <a:lnTo>
                        <a:pt x="1" y="5560"/>
                      </a:lnTo>
                      <a:lnTo>
                        <a:pt x="3194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7"/>
                <p:cNvSpPr/>
                <p:nvPr/>
              </p:nvSpPr>
              <p:spPr>
                <a:xfrm>
                  <a:off x="4159475" y="2501150"/>
                  <a:ext cx="1439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8" h="7005" extrusionOk="0">
                      <a:moveTo>
                        <a:pt x="0" y="1551"/>
                      </a:moveTo>
                      <a:lnTo>
                        <a:pt x="0" y="1"/>
                      </a:lnTo>
                      <a:lnTo>
                        <a:pt x="5757" y="3508"/>
                      </a:lnTo>
                      <a:lnTo>
                        <a:pt x="0" y="7005"/>
                      </a:lnTo>
                      <a:lnTo>
                        <a:pt x="0" y="5560"/>
                      </a:lnTo>
                      <a:lnTo>
                        <a:pt x="3170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7"/>
            <p:cNvSpPr/>
            <p:nvPr/>
          </p:nvSpPr>
          <p:spPr>
            <a:xfrm>
              <a:off x="567601" y="3828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1406065" y="3828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2244529" y="3828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1406065" y="3002922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67601" y="1358668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flipH="1">
              <a:off x="812389" y="4057435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 rot="-5400000" flipH="1">
              <a:off x="1650819" y="4057467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 flipH="1">
              <a:off x="1603407" y="3201138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5400000" flipH="1">
              <a:off x="1684242" y="3269177"/>
              <a:ext cx="212318" cy="238200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10800000" flipH="1">
              <a:off x="2489344" y="4057467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flipH="1">
              <a:off x="764882" y="1556951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7"/>
            <p:cNvGrpSpPr/>
            <p:nvPr/>
          </p:nvGrpSpPr>
          <p:grpSpPr>
            <a:xfrm>
              <a:off x="832799" y="1624668"/>
              <a:ext cx="238218" cy="238688"/>
              <a:chOff x="3977494" y="2173070"/>
              <a:chExt cx="379449" cy="380258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3977494" y="2173070"/>
                <a:ext cx="379449" cy="380258"/>
              </a:xfrm>
              <a:custGeom>
                <a:avLst/>
                <a:gdLst/>
                <a:ahLst/>
                <a:cxnLst/>
                <a:rect l="l" t="t" r="r" b="b"/>
                <a:pathLst>
                  <a:path w="10789" h="10812" extrusionOk="0">
                    <a:moveTo>
                      <a:pt x="10169" y="643"/>
                    </a:moveTo>
                    <a:lnTo>
                      <a:pt x="10169" y="10169"/>
                    </a:lnTo>
                    <a:lnTo>
                      <a:pt x="644" y="10169"/>
                    </a:lnTo>
                    <a:lnTo>
                      <a:pt x="644" y="643"/>
                    </a:lnTo>
                    <a:close/>
                    <a:moveTo>
                      <a:pt x="1" y="0"/>
                    </a:moveTo>
                    <a:lnTo>
                      <a:pt x="1" y="10812"/>
                    </a:lnTo>
                    <a:lnTo>
                      <a:pt x="10789" y="10812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4031093" y="2227478"/>
                <a:ext cx="271407" cy="271407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17" extrusionOk="0">
                    <a:moveTo>
                      <a:pt x="3909" y="2644"/>
                    </a:moveTo>
                    <a:cubicBezTo>
                      <a:pt x="3924" y="2644"/>
                      <a:pt x="3939" y="2644"/>
                      <a:pt x="3954" y="2644"/>
                    </a:cubicBezTo>
                    <a:cubicBezTo>
                      <a:pt x="4573" y="2668"/>
                      <a:pt x="5073" y="3168"/>
                      <a:pt x="5097" y="3811"/>
                    </a:cubicBezTo>
                    <a:cubicBezTo>
                      <a:pt x="5145" y="4478"/>
                      <a:pt x="4573" y="5073"/>
                      <a:pt x="3883" y="5073"/>
                    </a:cubicBezTo>
                    <a:cubicBezTo>
                      <a:pt x="3192" y="5050"/>
                      <a:pt x="2668" y="4526"/>
                      <a:pt x="2668" y="3859"/>
                    </a:cubicBezTo>
                    <a:cubicBezTo>
                      <a:pt x="2668" y="3183"/>
                      <a:pt x="3216" y="2644"/>
                      <a:pt x="3909" y="2644"/>
                    </a:cubicBezTo>
                    <a:close/>
                    <a:moveTo>
                      <a:pt x="2311" y="1"/>
                    </a:moveTo>
                    <a:lnTo>
                      <a:pt x="1287" y="1001"/>
                    </a:lnTo>
                    <a:lnTo>
                      <a:pt x="1739" y="1454"/>
                    </a:lnTo>
                    <a:lnTo>
                      <a:pt x="2001" y="1215"/>
                    </a:lnTo>
                    <a:lnTo>
                      <a:pt x="2001" y="3835"/>
                    </a:lnTo>
                    <a:cubicBezTo>
                      <a:pt x="2001" y="4311"/>
                      <a:pt x="2192" y="4716"/>
                      <a:pt x="2454" y="5050"/>
                    </a:cubicBezTo>
                    <a:lnTo>
                      <a:pt x="1239" y="5050"/>
                    </a:lnTo>
                    <a:lnTo>
                      <a:pt x="1477" y="4788"/>
                    </a:lnTo>
                    <a:lnTo>
                      <a:pt x="1025" y="4335"/>
                    </a:lnTo>
                    <a:lnTo>
                      <a:pt x="1" y="5359"/>
                    </a:lnTo>
                    <a:lnTo>
                      <a:pt x="1072" y="6431"/>
                    </a:lnTo>
                    <a:lnTo>
                      <a:pt x="1573" y="6002"/>
                    </a:lnTo>
                    <a:lnTo>
                      <a:pt x="1263" y="5716"/>
                    </a:lnTo>
                    <a:lnTo>
                      <a:pt x="3906" y="5716"/>
                    </a:lnTo>
                    <a:cubicBezTo>
                      <a:pt x="4359" y="5716"/>
                      <a:pt x="4811" y="5526"/>
                      <a:pt x="5097" y="5264"/>
                    </a:cubicBezTo>
                    <a:lnTo>
                      <a:pt x="5097" y="6478"/>
                    </a:lnTo>
                    <a:lnTo>
                      <a:pt x="4859" y="6240"/>
                    </a:lnTo>
                    <a:lnTo>
                      <a:pt x="4406" y="6693"/>
                    </a:lnTo>
                    <a:lnTo>
                      <a:pt x="5430" y="7717"/>
                    </a:lnTo>
                    <a:lnTo>
                      <a:pt x="6478" y="6645"/>
                    </a:lnTo>
                    <a:lnTo>
                      <a:pt x="6026" y="6193"/>
                    </a:lnTo>
                    <a:lnTo>
                      <a:pt x="5716" y="6478"/>
                    </a:lnTo>
                    <a:lnTo>
                      <a:pt x="5716" y="3835"/>
                    </a:lnTo>
                    <a:cubicBezTo>
                      <a:pt x="5716" y="3383"/>
                      <a:pt x="5550" y="2954"/>
                      <a:pt x="5288" y="2644"/>
                    </a:cubicBezTo>
                    <a:lnTo>
                      <a:pt x="6502" y="2644"/>
                    </a:lnTo>
                    <a:lnTo>
                      <a:pt x="6193" y="2954"/>
                    </a:lnTo>
                    <a:lnTo>
                      <a:pt x="6645" y="3383"/>
                    </a:lnTo>
                    <a:lnTo>
                      <a:pt x="7717" y="2359"/>
                    </a:lnTo>
                    <a:lnTo>
                      <a:pt x="6693" y="1335"/>
                    </a:lnTo>
                    <a:lnTo>
                      <a:pt x="6240" y="1787"/>
                    </a:lnTo>
                    <a:lnTo>
                      <a:pt x="6478" y="2025"/>
                    </a:lnTo>
                    <a:lnTo>
                      <a:pt x="3859" y="2025"/>
                    </a:lnTo>
                    <a:cubicBezTo>
                      <a:pt x="3382" y="2025"/>
                      <a:pt x="2954" y="2192"/>
                      <a:pt x="2620" y="2478"/>
                    </a:cubicBezTo>
                    <a:lnTo>
                      <a:pt x="2620" y="1215"/>
                    </a:lnTo>
                    <a:lnTo>
                      <a:pt x="2930" y="1525"/>
                    </a:lnTo>
                    <a:lnTo>
                      <a:pt x="3382" y="1073"/>
                    </a:lnTo>
                    <a:lnTo>
                      <a:pt x="23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098150" y="937481"/>
            <a:ext cx="6967800" cy="24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3060103" y="1842500"/>
            <a:ext cx="4701600" cy="2376000"/>
          </a:xfrm>
          <a:prstGeom prst="bevel">
            <a:avLst>
              <a:gd name="adj" fmla="val 6537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3060107" y="964450"/>
            <a:ext cx="47016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211811" y="1045000"/>
            <a:ext cx="44241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3590111" y="1983125"/>
            <a:ext cx="3667500" cy="20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1383179" y="977668"/>
            <a:ext cx="1607064" cy="3240702"/>
            <a:chOff x="1383179" y="977668"/>
            <a:chExt cx="1607064" cy="3240702"/>
          </a:xfrm>
        </p:grpSpPr>
        <p:sp>
          <p:nvSpPr>
            <p:cNvPr id="69" name="Google Shape;69;p9"/>
            <p:cNvSpPr/>
            <p:nvPr/>
          </p:nvSpPr>
          <p:spPr>
            <a:xfrm>
              <a:off x="1383179" y="2624349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383179" y="1801008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9"/>
            <p:cNvGrpSpPr/>
            <p:nvPr/>
          </p:nvGrpSpPr>
          <p:grpSpPr>
            <a:xfrm rot="10800000">
              <a:off x="1580413" y="1999313"/>
              <a:ext cx="374100" cy="374100"/>
              <a:chOff x="7854948" y="3207801"/>
              <a:chExt cx="374100" cy="374100"/>
            </a:xfrm>
          </p:grpSpPr>
          <p:sp>
            <p:nvSpPr>
              <p:cNvPr id="72" name="Google Shape;72;p9"/>
              <p:cNvSpPr/>
              <p:nvPr/>
            </p:nvSpPr>
            <p:spPr>
              <a:xfrm>
                <a:off x="7854948" y="3207801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45700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  <p:grpSp>
            <p:nvGrpSpPr>
              <p:cNvPr id="73" name="Google Shape;73;p9"/>
              <p:cNvGrpSpPr/>
              <p:nvPr/>
            </p:nvGrpSpPr>
            <p:grpSpPr>
              <a:xfrm rot="5400000">
                <a:off x="7915838" y="3307288"/>
                <a:ext cx="252325" cy="175125"/>
                <a:chOff x="4159475" y="2501150"/>
                <a:chExt cx="252325" cy="175125"/>
              </a:xfrm>
            </p:grpSpPr>
            <p:sp>
              <p:nvSpPr>
                <p:cNvPr id="74" name="Google Shape;74;p9"/>
                <p:cNvSpPr/>
                <p:nvPr/>
              </p:nvSpPr>
              <p:spPr>
                <a:xfrm>
                  <a:off x="4267550" y="2501150"/>
                  <a:ext cx="1442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7005" extrusionOk="0">
                      <a:moveTo>
                        <a:pt x="1" y="1551"/>
                      </a:moveTo>
                      <a:lnTo>
                        <a:pt x="1" y="1"/>
                      </a:lnTo>
                      <a:lnTo>
                        <a:pt x="5770" y="3508"/>
                      </a:lnTo>
                      <a:lnTo>
                        <a:pt x="1" y="7005"/>
                      </a:lnTo>
                      <a:lnTo>
                        <a:pt x="1" y="5560"/>
                      </a:lnTo>
                      <a:lnTo>
                        <a:pt x="3194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9"/>
                <p:cNvSpPr/>
                <p:nvPr/>
              </p:nvSpPr>
              <p:spPr>
                <a:xfrm>
                  <a:off x="4159475" y="2501150"/>
                  <a:ext cx="1439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8" h="7005" extrusionOk="0">
                      <a:moveTo>
                        <a:pt x="0" y="1551"/>
                      </a:moveTo>
                      <a:lnTo>
                        <a:pt x="0" y="1"/>
                      </a:lnTo>
                      <a:lnTo>
                        <a:pt x="5757" y="3508"/>
                      </a:lnTo>
                      <a:lnTo>
                        <a:pt x="0" y="7005"/>
                      </a:lnTo>
                      <a:lnTo>
                        <a:pt x="0" y="5560"/>
                      </a:lnTo>
                      <a:lnTo>
                        <a:pt x="3170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" name="Google Shape;76;p9"/>
            <p:cNvGrpSpPr/>
            <p:nvPr/>
          </p:nvGrpSpPr>
          <p:grpSpPr>
            <a:xfrm>
              <a:off x="1580438" y="2822626"/>
              <a:ext cx="374100" cy="374100"/>
              <a:chOff x="7854948" y="3207801"/>
              <a:chExt cx="374100" cy="374100"/>
            </a:xfrm>
          </p:grpSpPr>
          <p:sp>
            <p:nvSpPr>
              <p:cNvPr id="77" name="Google Shape;77;p9"/>
              <p:cNvSpPr/>
              <p:nvPr/>
            </p:nvSpPr>
            <p:spPr>
              <a:xfrm>
                <a:off x="7854948" y="3207801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45700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  <p:grpSp>
            <p:nvGrpSpPr>
              <p:cNvPr id="78" name="Google Shape;78;p9"/>
              <p:cNvGrpSpPr/>
              <p:nvPr/>
            </p:nvGrpSpPr>
            <p:grpSpPr>
              <a:xfrm rot="5400000">
                <a:off x="7915838" y="3307288"/>
                <a:ext cx="252325" cy="175125"/>
                <a:chOff x="4159475" y="2501150"/>
                <a:chExt cx="252325" cy="175125"/>
              </a:xfrm>
            </p:grpSpPr>
            <p:sp>
              <p:nvSpPr>
                <p:cNvPr id="79" name="Google Shape;79;p9"/>
                <p:cNvSpPr/>
                <p:nvPr/>
              </p:nvSpPr>
              <p:spPr>
                <a:xfrm>
                  <a:off x="4267550" y="2501150"/>
                  <a:ext cx="1442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7005" extrusionOk="0">
                      <a:moveTo>
                        <a:pt x="1" y="1551"/>
                      </a:moveTo>
                      <a:lnTo>
                        <a:pt x="1" y="1"/>
                      </a:lnTo>
                      <a:lnTo>
                        <a:pt x="5770" y="3508"/>
                      </a:lnTo>
                      <a:lnTo>
                        <a:pt x="1" y="7005"/>
                      </a:lnTo>
                      <a:lnTo>
                        <a:pt x="1" y="5560"/>
                      </a:lnTo>
                      <a:lnTo>
                        <a:pt x="3194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9"/>
                <p:cNvSpPr/>
                <p:nvPr/>
              </p:nvSpPr>
              <p:spPr>
                <a:xfrm>
                  <a:off x="4159475" y="2501150"/>
                  <a:ext cx="143950" cy="1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8" h="7005" extrusionOk="0">
                      <a:moveTo>
                        <a:pt x="0" y="1551"/>
                      </a:moveTo>
                      <a:lnTo>
                        <a:pt x="0" y="1"/>
                      </a:lnTo>
                      <a:lnTo>
                        <a:pt x="5757" y="3508"/>
                      </a:lnTo>
                      <a:lnTo>
                        <a:pt x="0" y="7005"/>
                      </a:lnTo>
                      <a:lnTo>
                        <a:pt x="0" y="5560"/>
                      </a:lnTo>
                      <a:lnTo>
                        <a:pt x="3170" y="3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" name="Google Shape;81;p9"/>
            <p:cNvSpPr/>
            <p:nvPr/>
          </p:nvSpPr>
          <p:spPr>
            <a:xfrm>
              <a:off x="1383179" y="3447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2221643" y="3447670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2221643" y="2621922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 flipH="1">
              <a:off x="1627967" y="3676435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 rot="-5400000" flipH="1">
              <a:off x="2466397" y="3676467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 flipH="1">
              <a:off x="2418985" y="2820138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 rot="5400000" flipH="1">
              <a:off x="2499820" y="2888177"/>
              <a:ext cx="212318" cy="238200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9"/>
            <p:cNvGrpSpPr/>
            <p:nvPr/>
          </p:nvGrpSpPr>
          <p:grpSpPr>
            <a:xfrm>
              <a:off x="1383179" y="977668"/>
              <a:ext cx="768600" cy="770700"/>
              <a:chOff x="1383179" y="977668"/>
              <a:chExt cx="768600" cy="770700"/>
            </a:xfrm>
          </p:grpSpPr>
          <p:grpSp>
            <p:nvGrpSpPr>
              <p:cNvPr id="89" name="Google Shape;89;p9"/>
              <p:cNvGrpSpPr/>
              <p:nvPr/>
            </p:nvGrpSpPr>
            <p:grpSpPr>
              <a:xfrm>
                <a:off x="1383179" y="977668"/>
                <a:ext cx="768600" cy="770700"/>
                <a:chOff x="1383179" y="977668"/>
                <a:chExt cx="768600" cy="770700"/>
              </a:xfrm>
            </p:grpSpPr>
            <p:sp>
              <p:nvSpPr>
                <p:cNvPr id="90" name="Google Shape;90;p9"/>
                <p:cNvSpPr/>
                <p:nvPr/>
              </p:nvSpPr>
              <p:spPr>
                <a:xfrm>
                  <a:off x="1383179" y="977668"/>
                  <a:ext cx="768600" cy="770700"/>
                </a:xfrm>
                <a:prstGeom prst="bevel">
                  <a:avLst>
                    <a:gd name="adj" fmla="val 17936"/>
                  </a:avLst>
                </a:pr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9"/>
                <p:cNvSpPr/>
                <p:nvPr/>
              </p:nvSpPr>
              <p:spPr>
                <a:xfrm flipH="1">
                  <a:off x="1580460" y="1175951"/>
                  <a:ext cx="374100" cy="374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" name="Google Shape;92;p9"/>
              <p:cNvGrpSpPr/>
              <p:nvPr/>
            </p:nvGrpSpPr>
            <p:grpSpPr>
              <a:xfrm>
                <a:off x="1648377" y="1243668"/>
                <a:ext cx="238218" cy="238688"/>
                <a:chOff x="3977494" y="2173070"/>
                <a:chExt cx="379449" cy="380258"/>
              </a:xfrm>
            </p:grpSpPr>
            <p:sp>
              <p:nvSpPr>
                <p:cNvPr id="93" name="Google Shape;93;p9"/>
                <p:cNvSpPr/>
                <p:nvPr/>
              </p:nvSpPr>
              <p:spPr>
                <a:xfrm>
                  <a:off x="3977494" y="2173070"/>
                  <a:ext cx="379449" cy="380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9" h="10812" extrusionOk="0">
                      <a:moveTo>
                        <a:pt x="10169" y="643"/>
                      </a:moveTo>
                      <a:lnTo>
                        <a:pt x="10169" y="10169"/>
                      </a:lnTo>
                      <a:lnTo>
                        <a:pt x="644" y="10169"/>
                      </a:lnTo>
                      <a:lnTo>
                        <a:pt x="644" y="643"/>
                      </a:lnTo>
                      <a:close/>
                      <a:moveTo>
                        <a:pt x="1" y="0"/>
                      </a:moveTo>
                      <a:lnTo>
                        <a:pt x="1" y="10812"/>
                      </a:lnTo>
                      <a:lnTo>
                        <a:pt x="10789" y="10812"/>
                      </a:lnTo>
                      <a:lnTo>
                        <a:pt x="10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9"/>
                <p:cNvSpPr/>
                <p:nvPr/>
              </p:nvSpPr>
              <p:spPr>
                <a:xfrm>
                  <a:off x="4031093" y="2227478"/>
                  <a:ext cx="271407" cy="27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17" extrusionOk="0">
                      <a:moveTo>
                        <a:pt x="3909" y="2644"/>
                      </a:moveTo>
                      <a:cubicBezTo>
                        <a:pt x="3924" y="2644"/>
                        <a:pt x="3939" y="2644"/>
                        <a:pt x="3954" y="2644"/>
                      </a:cubicBezTo>
                      <a:cubicBezTo>
                        <a:pt x="4573" y="2668"/>
                        <a:pt x="5073" y="3168"/>
                        <a:pt x="5097" y="3811"/>
                      </a:cubicBezTo>
                      <a:cubicBezTo>
                        <a:pt x="5145" y="4478"/>
                        <a:pt x="4573" y="5073"/>
                        <a:pt x="3883" y="5073"/>
                      </a:cubicBezTo>
                      <a:cubicBezTo>
                        <a:pt x="3192" y="5050"/>
                        <a:pt x="2668" y="4526"/>
                        <a:pt x="2668" y="3859"/>
                      </a:cubicBezTo>
                      <a:cubicBezTo>
                        <a:pt x="2668" y="3183"/>
                        <a:pt x="3216" y="2644"/>
                        <a:pt x="3909" y="2644"/>
                      </a:cubicBezTo>
                      <a:close/>
                      <a:moveTo>
                        <a:pt x="2311" y="1"/>
                      </a:moveTo>
                      <a:lnTo>
                        <a:pt x="1287" y="1001"/>
                      </a:lnTo>
                      <a:lnTo>
                        <a:pt x="1739" y="1454"/>
                      </a:lnTo>
                      <a:lnTo>
                        <a:pt x="2001" y="1215"/>
                      </a:lnTo>
                      <a:lnTo>
                        <a:pt x="2001" y="3835"/>
                      </a:lnTo>
                      <a:cubicBezTo>
                        <a:pt x="2001" y="4311"/>
                        <a:pt x="2192" y="4716"/>
                        <a:pt x="2454" y="5050"/>
                      </a:cubicBezTo>
                      <a:lnTo>
                        <a:pt x="1239" y="5050"/>
                      </a:lnTo>
                      <a:lnTo>
                        <a:pt x="1477" y="4788"/>
                      </a:lnTo>
                      <a:lnTo>
                        <a:pt x="1025" y="4335"/>
                      </a:lnTo>
                      <a:lnTo>
                        <a:pt x="1" y="5359"/>
                      </a:lnTo>
                      <a:lnTo>
                        <a:pt x="1072" y="6431"/>
                      </a:lnTo>
                      <a:lnTo>
                        <a:pt x="1573" y="6002"/>
                      </a:lnTo>
                      <a:lnTo>
                        <a:pt x="1263" y="5716"/>
                      </a:lnTo>
                      <a:lnTo>
                        <a:pt x="3906" y="5716"/>
                      </a:lnTo>
                      <a:cubicBezTo>
                        <a:pt x="4359" y="5716"/>
                        <a:pt x="4811" y="5526"/>
                        <a:pt x="5097" y="5264"/>
                      </a:cubicBezTo>
                      <a:lnTo>
                        <a:pt x="5097" y="6478"/>
                      </a:lnTo>
                      <a:lnTo>
                        <a:pt x="4859" y="6240"/>
                      </a:lnTo>
                      <a:lnTo>
                        <a:pt x="4406" y="6693"/>
                      </a:lnTo>
                      <a:lnTo>
                        <a:pt x="5430" y="7717"/>
                      </a:lnTo>
                      <a:lnTo>
                        <a:pt x="6478" y="6645"/>
                      </a:lnTo>
                      <a:lnTo>
                        <a:pt x="6026" y="6193"/>
                      </a:lnTo>
                      <a:lnTo>
                        <a:pt x="5716" y="6478"/>
                      </a:lnTo>
                      <a:lnTo>
                        <a:pt x="5716" y="3835"/>
                      </a:lnTo>
                      <a:cubicBezTo>
                        <a:pt x="5716" y="3383"/>
                        <a:pt x="5550" y="2954"/>
                        <a:pt x="5288" y="2644"/>
                      </a:cubicBezTo>
                      <a:lnTo>
                        <a:pt x="6502" y="2644"/>
                      </a:lnTo>
                      <a:lnTo>
                        <a:pt x="6193" y="2954"/>
                      </a:lnTo>
                      <a:lnTo>
                        <a:pt x="6645" y="3383"/>
                      </a:lnTo>
                      <a:lnTo>
                        <a:pt x="7717" y="2359"/>
                      </a:lnTo>
                      <a:lnTo>
                        <a:pt x="6693" y="1335"/>
                      </a:lnTo>
                      <a:lnTo>
                        <a:pt x="6240" y="1787"/>
                      </a:lnTo>
                      <a:lnTo>
                        <a:pt x="6478" y="2025"/>
                      </a:lnTo>
                      <a:lnTo>
                        <a:pt x="3859" y="2025"/>
                      </a:lnTo>
                      <a:cubicBezTo>
                        <a:pt x="3382" y="2025"/>
                        <a:pt x="2954" y="2192"/>
                        <a:pt x="2620" y="2478"/>
                      </a:cubicBezTo>
                      <a:lnTo>
                        <a:pt x="2620" y="1215"/>
                      </a:lnTo>
                      <a:lnTo>
                        <a:pt x="2930" y="1525"/>
                      </a:lnTo>
                      <a:lnTo>
                        <a:pt x="3382" y="1073"/>
                      </a:lnTo>
                      <a:lnTo>
                        <a:pt x="231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716450" y="4112125"/>
            <a:ext cx="7713300" cy="4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3561000" y="1567150"/>
            <a:ext cx="21825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 hasCustomPrompt="1"/>
          </p:nvPr>
        </p:nvSpPr>
        <p:spPr>
          <a:xfrm>
            <a:off x="4014600" y="73367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3561000" y="202122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3"/>
          </p:nvPr>
        </p:nvSpPr>
        <p:spPr>
          <a:xfrm>
            <a:off x="6108900" y="1567150"/>
            <a:ext cx="21825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 hasCustomPrompt="1"/>
          </p:nvPr>
        </p:nvSpPr>
        <p:spPr>
          <a:xfrm>
            <a:off x="6562500" y="73367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6108900" y="202122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6"/>
          </p:nvPr>
        </p:nvSpPr>
        <p:spPr>
          <a:xfrm>
            <a:off x="3561000" y="3655079"/>
            <a:ext cx="21825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7" hasCustomPrompt="1"/>
          </p:nvPr>
        </p:nvSpPr>
        <p:spPr>
          <a:xfrm>
            <a:off x="4014600" y="284698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3561000" y="4109004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9"/>
          </p:nvPr>
        </p:nvSpPr>
        <p:spPr>
          <a:xfrm>
            <a:off x="6108900" y="3655079"/>
            <a:ext cx="21825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3" hasCustomPrompt="1"/>
          </p:nvPr>
        </p:nvSpPr>
        <p:spPr>
          <a:xfrm>
            <a:off x="6562500" y="284698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4"/>
          </p:nvPr>
        </p:nvSpPr>
        <p:spPr>
          <a:xfrm>
            <a:off x="6108900" y="4109004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5"/>
          </p:nvPr>
        </p:nvSpPr>
        <p:spPr>
          <a:xfrm>
            <a:off x="892575" y="1833900"/>
            <a:ext cx="2182500" cy="14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1439914" y="1612427"/>
            <a:ext cx="6255300" cy="1936500"/>
          </a:xfrm>
          <a:prstGeom prst="bevel">
            <a:avLst>
              <a:gd name="adj" fmla="val 7954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439925" y="3620152"/>
            <a:ext cx="62553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2917175" y="3743024"/>
            <a:ext cx="32967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706925" y="1750425"/>
            <a:ext cx="5725500" cy="16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5030317" y="761397"/>
            <a:ext cx="768600" cy="770700"/>
            <a:chOff x="7657704" y="3832845"/>
            <a:chExt cx="768600" cy="770700"/>
          </a:xfrm>
        </p:grpSpPr>
        <p:sp>
          <p:nvSpPr>
            <p:cNvPr id="122" name="Google Shape;122;p14"/>
            <p:cNvSpPr/>
            <p:nvPr/>
          </p:nvSpPr>
          <p:spPr>
            <a:xfrm>
              <a:off x="7657704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7902433" y="4061610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4"/>
          <p:cNvSpPr/>
          <p:nvPr/>
        </p:nvSpPr>
        <p:spPr>
          <a:xfrm>
            <a:off x="4191852" y="761397"/>
            <a:ext cx="768600" cy="770700"/>
          </a:xfrm>
          <a:prstGeom prst="bevel">
            <a:avLst>
              <a:gd name="adj" fmla="val 17936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14"/>
          <p:cNvGrpSpPr/>
          <p:nvPr/>
        </p:nvGrpSpPr>
        <p:grpSpPr>
          <a:xfrm>
            <a:off x="3353388" y="761397"/>
            <a:ext cx="768600" cy="770700"/>
            <a:chOff x="5980776" y="3832845"/>
            <a:chExt cx="768600" cy="770700"/>
          </a:xfrm>
        </p:grpSpPr>
        <p:sp>
          <p:nvSpPr>
            <p:cNvPr id="126" name="Google Shape;126;p14"/>
            <p:cNvSpPr/>
            <p:nvPr/>
          </p:nvSpPr>
          <p:spPr>
            <a:xfrm>
              <a:off x="5980776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 rot="10800000">
              <a:off x="6225421" y="4061642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/>
          <p:nvPr/>
        </p:nvSpPr>
        <p:spPr>
          <a:xfrm>
            <a:off x="4408950" y="1031972"/>
            <a:ext cx="334425" cy="229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Arial"/>
              </a:rPr>
              <a:t>"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rgbClr val="D6D6D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7" r:id="rId10"/>
    <p:sldLayoutId id="2147483668" r:id="rId11"/>
    <p:sldLayoutId id="2147483677" r:id="rId12"/>
    <p:sldLayoutId id="2147483680" r:id="rId13"/>
    <p:sldLayoutId id="2147483681" r:id="rId14"/>
    <p:sldLayoutId id="214748368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saudicensus.s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238108@mkhg.moe.gov.s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3"/>
          <p:cNvSpPr/>
          <p:nvPr/>
        </p:nvSpPr>
        <p:spPr>
          <a:xfrm>
            <a:off x="3579150" y="565186"/>
            <a:ext cx="1985700" cy="1990800"/>
          </a:xfrm>
          <a:prstGeom prst="bevel">
            <a:avLst>
              <a:gd name="adj" fmla="val 9055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3"/>
          <p:cNvSpPr/>
          <p:nvPr/>
        </p:nvSpPr>
        <p:spPr>
          <a:xfrm>
            <a:off x="1981040" y="3832845"/>
            <a:ext cx="51930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Google Shape;411;p43"/>
          <p:cNvSpPr txBox="1">
            <a:spLocks noGrp="1"/>
          </p:cNvSpPr>
          <p:nvPr>
            <p:ph type="title"/>
          </p:nvPr>
        </p:nvSpPr>
        <p:spPr>
          <a:xfrm>
            <a:off x="2355624" y="2594282"/>
            <a:ext cx="4818415" cy="11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بسم الله الرحمن الرحيم 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Google Shape;412;p43"/>
          <p:cNvSpPr txBox="1">
            <a:spLocks noGrp="1"/>
          </p:cNvSpPr>
          <p:nvPr>
            <p:ph type="subTitle" idx="1"/>
          </p:nvPr>
        </p:nvSpPr>
        <p:spPr>
          <a:xfrm>
            <a:off x="2355622" y="3990563"/>
            <a:ext cx="44355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الوحدة الأولى : علم البيانات 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3" name="Google Shape;413;p43"/>
          <p:cNvSpPr txBox="1">
            <a:spLocks noGrp="1"/>
          </p:cNvSpPr>
          <p:nvPr>
            <p:ph type="title" idx="2"/>
          </p:nvPr>
        </p:nvSpPr>
        <p:spPr>
          <a:xfrm>
            <a:off x="3782272" y="876407"/>
            <a:ext cx="1582200" cy="1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  <p:grpSp>
        <p:nvGrpSpPr>
          <p:cNvPr id="414" name="Google Shape;414;p43"/>
          <p:cNvGrpSpPr/>
          <p:nvPr/>
        </p:nvGrpSpPr>
        <p:grpSpPr>
          <a:xfrm>
            <a:off x="7288342" y="3830770"/>
            <a:ext cx="768600" cy="770700"/>
            <a:chOff x="7657704" y="3832845"/>
            <a:chExt cx="768600" cy="770700"/>
          </a:xfrm>
        </p:grpSpPr>
        <p:sp>
          <p:nvSpPr>
            <p:cNvPr id="415" name="Google Shape;415;p43"/>
            <p:cNvSpPr/>
            <p:nvPr/>
          </p:nvSpPr>
          <p:spPr>
            <a:xfrm>
              <a:off x="7657704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3"/>
            <p:cNvSpPr/>
            <p:nvPr/>
          </p:nvSpPr>
          <p:spPr>
            <a:xfrm>
              <a:off x="7902433" y="4061610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43"/>
          <p:cNvGrpSpPr/>
          <p:nvPr/>
        </p:nvGrpSpPr>
        <p:grpSpPr>
          <a:xfrm>
            <a:off x="1098151" y="3830770"/>
            <a:ext cx="768600" cy="770700"/>
            <a:chOff x="5980776" y="3832845"/>
            <a:chExt cx="768600" cy="770700"/>
          </a:xfrm>
        </p:grpSpPr>
        <p:sp>
          <p:nvSpPr>
            <p:cNvPr id="418" name="Google Shape;418;p43"/>
            <p:cNvSpPr/>
            <p:nvPr/>
          </p:nvSpPr>
          <p:spPr>
            <a:xfrm>
              <a:off x="5980776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3"/>
            <p:cNvSpPr/>
            <p:nvPr/>
          </p:nvSpPr>
          <p:spPr>
            <a:xfrm rot="10800000">
              <a:off x="6225421" y="4061642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1D48E77-8345-4880-8B1A-A40EAFE31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EFF9CBE3-9FAF-4C18-89B0-4ABEBC27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21" y="476059"/>
            <a:ext cx="7704000" cy="457200"/>
          </a:xfrm>
        </p:spPr>
        <p:txBody>
          <a:bodyPr/>
          <a:lstStyle/>
          <a:p>
            <a:pPr rtl="1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 أي ظاهرة تخضع للملاحظة و البحث و تسجيل البيانات   </a:t>
            </a:r>
          </a:p>
        </p:txBody>
      </p:sp>
      <p:pic>
        <p:nvPicPr>
          <p:cNvPr id="2050" name="Picture 2" descr="مقبض المكبر البحث العلمي الملاحظة المرآة, مقبض المكبر, البحث العلمي,  الملاحظة PNG وملف PSD للتحميل مجانا">
            <a:extLst>
              <a:ext uri="{FF2B5EF4-FFF2-40B4-BE49-F238E27FC236}">
                <a16:creationId xmlns:a16="http://schemas.microsoft.com/office/drawing/2014/main" id="{83488CF5-DC13-4C60-8200-AB8F70473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75" y="1743394"/>
            <a:ext cx="4534929" cy="24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9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1D48E77-8345-4880-8B1A-A40EAFE31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id="{050E0DDA-3158-4335-9965-E510AF57CE79}"/>
              </a:ext>
            </a:extLst>
          </p:cNvPr>
          <p:cNvSpPr txBox="1">
            <a:spLocks/>
          </p:cNvSpPr>
          <p:nvPr/>
        </p:nvSpPr>
        <p:spPr>
          <a:xfrm>
            <a:off x="720000" y="5257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rtl="1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 تسجل البيانات والأرقام عن طريق أجهزة خاصة . ماذا تسمى ؟</a:t>
            </a:r>
          </a:p>
        </p:txBody>
      </p:sp>
      <p:pic>
        <p:nvPicPr>
          <p:cNvPr id="8" name="Picture 2" descr="بروتومكس-محطة الطقس اللاسلكية Pt20a,مستشعر درجة الحرارة والرطوبة ، حد  أقصى/دقيقة ، محطة الطقس الذكية ، توقعات Ce - Buy الطقس محطة,محطة الطقس  اللاسلكية,الذكية محطة الطقس Product on Alibaba.com">
            <a:extLst>
              <a:ext uri="{FF2B5EF4-FFF2-40B4-BE49-F238E27FC236}">
                <a16:creationId xmlns:a16="http://schemas.microsoft.com/office/drawing/2014/main" id="{AB80D091-F925-4EF8-9B53-C9F83F491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28249" r="8192" b="24068"/>
          <a:stretch/>
        </p:blipFill>
        <p:spPr bwMode="auto">
          <a:xfrm>
            <a:off x="5768049" y="3178030"/>
            <a:ext cx="2199502" cy="12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وزير الري: استخدام أحدث تكنولوجيا الإتصالات في قياس منسوب المياه عن بعد |  بوابة أخبار اليوم الإلكترونية">
            <a:extLst>
              <a:ext uri="{FF2B5EF4-FFF2-40B4-BE49-F238E27FC236}">
                <a16:creationId xmlns:a16="http://schemas.microsoft.com/office/drawing/2014/main" id="{427E56E0-B4B4-4642-8A6D-218C6FC12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67" y="1557321"/>
            <a:ext cx="2236684" cy="16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جهاز قياس سرعة الرياح - موضوع">
            <a:extLst>
              <a:ext uri="{FF2B5EF4-FFF2-40B4-BE49-F238E27FC236}">
                <a16:creationId xmlns:a16="http://schemas.microsoft.com/office/drawing/2014/main" id="{F28B14F3-C34A-46CA-AEDA-776060B6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25" y="1624370"/>
            <a:ext cx="2080763" cy="26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8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5"/>
          <p:cNvSpPr txBox="1">
            <a:spLocks noGrp="1"/>
          </p:cNvSpPr>
          <p:nvPr>
            <p:ph type="title"/>
          </p:nvPr>
        </p:nvSpPr>
        <p:spPr>
          <a:xfrm>
            <a:off x="2650718" y="3681241"/>
            <a:ext cx="3829614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يقصد بجمع البيانات ؟ </a:t>
            </a:r>
            <a:endParaRPr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4F8B5-177F-407D-9F59-A6AACD2A77CA}"/>
              </a:ext>
            </a:extLst>
          </p:cNvPr>
          <p:cNvSpPr/>
          <p:nvPr/>
        </p:nvSpPr>
        <p:spPr>
          <a:xfrm>
            <a:off x="1552588" y="1969142"/>
            <a:ext cx="6025874" cy="120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62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هي عملية جمع </a:t>
            </a:r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rbitron"/>
                <a:cs typeface="Calibri" panose="020F0502020204030204" pitchFamily="34" charset="0"/>
                <a:sym typeface="Orbitron"/>
              </a:rPr>
              <a:t>الحقائق</a:t>
            </a:r>
            <a:r>
              <a:rPr lang="ar-SA" sz="2625" b="1" dirty="0">
                <a:solidFill>
                  <a:srgbClr val="0000FF"/>
                </a:solidFill>
                <a:latin typeface="Roboto" panose="02000000000000000000" pitchFamily="2" charset="0"/>
              </a:rPr>
              <a:t> </a:t>
            </a:r>
            <a:r>
              <a:rPr lang="ar-SA" sz="262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و</a:t>
            </a:r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rbitron"/>
                <a:cs typeface="Calibri" panose="020F0502020204030204" pitchFamily="34" charset="0"/>
              </a:rPr>
              <a:t>الأرقام</a:t>
            </a:r>
            <a:r>
              <a:rPr lang="ar-SA" sz="262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و</a:t>
            </a:r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rbitron"/>
                <a:cs typeface="Calibri" panose="020F0502020204030204" pitchFamily="34" charset="0"/>
              </a:rPr>
              <a:t> الكلمات </a:t>
            </a:r>
            <a:r>
              <a:rPr lang="ar-SA" sz="262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للمتغيرات المستهدفة وتحسينها، ويمكن جمع البيانات باستخدام أجهزة مختلفة مثل </a:t>
            </a:r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rbitron"/>
                <a:cs typeface="Calibri" panose="020F0502020204030204" pitchFamily="34" charset="0"/>
              </a:rPr>
              <a:t>المستشعرات</a:t>
            </a:r>
            <a:r>
              <a:rPr lang="ar-SA" sz="262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و</a:t>
            </a:r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rbitron"/>
                <a:cs typeface="Calibri" panose="020F0502020204030204" pitchFamily="34" charset="0"/>
              </a:rPr>
              <a:t>مسجلات البيانات</a:t>
            </a:r>
            <a:r>
              <a:rPr lang="ar-SA" sz="262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4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817E2BF4-3B68-48DA-AF3B-1C995B62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1432134-29D1-49FD-9988-DB29C6EE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0CAEFCA-03A9-4F6C-9F65-2831E66CB53A}"/>
              </a:ext>
            </a:extLst>
          </p:cNvPr>
          <p:cNvSpPr/>
          <p:nvPr/>
        </p:nvSpPr>
        <p:spPr>
          <a:xfrm>
            <a:off x="123567" y="885489"/>
            <a:ext cx="6907427" cy="1116305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200" dirty="0"/>
              <a:t>عزيزتي ... </a:t>
            </a:r>
          </a:p>
          <a:p>
            <a:pPr algn="r" rtl="1"/>
            <a:r>
              <a:rPr lang="ar-SA" sz="2200" dirty="0"/>
              <a:t>أمامك بيانات تم جمعها باستخدام أجهزة المستشعرات .</a:t>
            </a:r>
          </a:p>
          <a:p>
            <a:pPr algn="r" rtl="1"/>
            <a:r>
              <a:rPr lang="ar-SA" sz="2200" dirty="0"/>
              <a:t>-حددي البيانات التي تم جمعها واسم جهاز جمع البيانات </a:t>
            </a: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58463BFD-6899-4E03-BCF7-EC3BCCB9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86342"/>
              </p:ext>
            </p:extLst>
          </p:nvPr>
        </p:nvGraphicFramePr>
        <p:xfrm>
          <a:off x="1652261" y="3046085"/>
          <a:ext cx="6048706" cy="19202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844762">
                  <a:extLst>
                    <a:ext uri="{9D8B030D-6E8A-4147-A177-3AD203B41FA5}">
                      <a16:colId xmlns:a16="http://schemas.microsoft.com/office/drawing/2014/main" val="2788362042"/>
                    </a:ext>
                  </a:extLst>
                </a:gridCol>
                <a:gridCol w="3203944">
                  <a:extLst>
                    <a:ext uri="{9D8B030D-6E8A-4147-A177-3AD203B41FA5}">
                      <a16:colId xmlns:a16="http://schemas.microsoft.com/office/drawing/2014/main" val="51587248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نتيجة جمع البيانات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جهاز جمع البيانات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5024357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99637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657528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56010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45C0A5-F374-4E4E-8B25-7A005D8333E5}"/>
              </a:ext>
            </a:extLst>
          </p:cNvPr>
          <p:cNvSpPr txBox="1"/>
          <p:nvPr/>
        </p:nvSpPr>
        <p:spPr>
          <a:xfrm>
            <a:off x="1594386" y="3573141"/>
            <a:ext cx="3452247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</a:rPr>
              <a:t>مستشعرات درجة حرارة الجو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D93B8BF-3049-4275-9022-F5148A83C100}"/>
              </a:ext>
            </a:extLst>
          </p:cNvPr>
          <p:cNvSpPr txBox="1"/>
          <p:nvPr/>
        </p:nvSpPr>
        <p:spPr>
          <a:xfrm>
            <a:off x="4933112" y="3585209"/>
            <a:ext cx="2419919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</a:rPr>
              <a:t>قيم درجة الحرارة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FBE79EC-F873-40F6-B2C5-B1FF084B6E4A}"/>
              </a:ext>
            </a:extLst>
          </p:cNvPr>
          <p:cNvSpPr txBox="1"/>
          <p:nvPr/>
        </p:nvSpPr>
        <p:spPr>
          <a:xfrm>
            <a:off x="1566563" y="4053675"/>
            <a:ext cx="3452247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</a:rPr>
              <a:t>مستشعرات الرياح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3FB70F3-400C-4FE8-B6EE-A3A4597CEE4E}"/>
              </a:ext>
            </a:extLst>
          </p:cNvPr>
          <p:cNvSpPr txBox="1"/>
          <p:nvPr/>
        </p:nvSpPr>
        <p:spPr>
          <a:xfrm>
            <a:off x="1348742" y="4492398"/>
            <a:ext cx="3649851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</a:rPr>
              <a:t>مقاييس المطر والرطوبة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27D020-5386-4A6B-A484-E2B743E0955A}"/>
              </a:ext>
            </a:extLst>
          </p:cNvPr>
          <p:cNvSpPr txBox="1"/>
          <p:nvPr/>
        </p:nvSpPr>
        <p:spPr>
          <a:xfrm>
            <a:off x="5050440" y="4045198"/>
            <a:ext cx="2185261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</a:rPr>
              <a:t>قيم سرعة الرياح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73B4C27-9019-494B-BC67-432751CB579F}"/>
              </a:ext>
            </a:extLst>
          </p:cNvPr>
          <p:cNvSpPr txBox="1"/>
          <p:nvPr/>
        </p:nvSpPr>
        <p:spPr>
          <a:xfrm>
            <a:off x="4998593" y="4528612"/>
            <a:ext cx="235443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</a:rPr>
              <a:t>معدل هطول الأمطار</a:t>
            </a:r>
          </a:p>
        </p:txBody>
      </p:sp>
    </p:spTree>
    <p:extLst>
      <p:ext uri="{BB962C8B-B14F-4D97-AF65-F5344CB8AC3E}">
        <p14:creationId xmlns:p14="http://schemas.microsoft.com/office/powerpoint/2010/main" val="16587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/>
          <p:nvPr/>
        </p:nvSpPr>
        <p:spPr>
          <a:xfrm>
            <a:off x="720003" y="1898893"/>
            <a:ext cx="2542200" cy="1348200"/>
          </a:xfrm>
          <a:prstGeom prst="bevel">
            <a:avLst>
              <a:gd name="adj" fmla="val 128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title" idx="2"/>
          </p:nvPr>
        </p:nvSpPr>
        <p:spPr>
          <a:xfrm>
            <a:off x="4014600" y="73367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title" idx="4"/>
          </p:nvPr>
        </p:nvSpPr>
        <p:spPr>
          <a:xfrm>
            <a:off x="6562500" y="73367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4" name="Google Shape;404;p42"/>
          <p:cNvSpPr txBox="1">
            <a:spLocks noGrp="1"/>
          </p:cNvSpPr>
          <p:nvPr>
            <p:ph type="title" idx="15"/>
          </p:nvPr>
        </p:nvSpPr>
        <p:spPr>
          <a:xfrm>
            <a:off x="892575" y="1833900"/>
            <a:ext cx="2182500" cy="14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من واقع الحياة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5D8105CD-1273-4305-AD6E-3E713EE2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600" y="580970"/>
            <a:ext cx="4079076" cy="3951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بعد تعرفك لمفهوم جمع البيانات </a:t>
            </a:r>
            <a:b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أعطي أمثلة عليها من واقع الحياة </a:t>
            </a:r>
          </a:p>
        </p:txBody>
      </p:sp>
      <p:pic>
        <p:nvPicPr>
          <p:cNvPr id="40" name="Picture 2" descr="مشاهدة صورة المصدر">
            <a:extLst>
              <a:ext uri="{FF2B5EF4-FFF2-40B4-BE49-F238E27FC236}">
                <a16:creationId xmlns:a16="http://schemas.microsoft.com/office/drawing/2014/main" id="{D075DC86-990C-4F33-8744-63ACFF713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33390" r="21356" b="7221"/>
          <a:stretch/>
        </p:blipFill>
        <p:spPr bwMode="auto">
          <a:xfrm>
            <a:off x="3490610" y="1556720"/>
            <a:ext cx="5306845" cy="30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585D3AF8-1FF0-470C-8B01-80EDBB967135}"/>
              </a:ext>
            </a:extLst>
          </p:cNvPr>
          <p:cNvSpPr/>
          <p:nvPr/>
        </p:nvSpPr>
        <p:spPr>
          <a:xfrm>
            <a:off x="232341" y="3611824"/>
            <a:ext cx="3144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من الأرقام المستهدفة لمعرفة نتيجة الطالبة بالفصل الدراسي الأول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06ED17A-8D63-85B8-0FFF-991ACAC8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2" r="20000" b="7149"/>
          <a:stretch/>
        </p:blipFill>
        <p:spPr>
          <a:xfrm>
            <a:off x="1945038" y="681211"/>
            <a:ext cx="6055963" cy="446228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E0A97D2-E113-DE88-1891-AEFAE1E9E340}"/>
              </a:ext>
            </a:extLst>
          </p:cNvPr>
          <p:cNvSpPr txBox="1"/>
          <p:nvPr/>
        </p:nvSpPr>
        <p:spPr>
          <a:xfrm>
            <a:off x="3043480" y="32529"/>
            <a:ext cx="3429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050" dirty="0">
                <a:hlinkClick r:id="rId3"/>
              </a:rPr>
              <a:t>https://survey.saudicensus.sa/</a:t>
            </a:r>
            <a:endParaRPr lang="ar-SA" sz="1050" dirty="0"/>
          </a:p>
          <a:p>
            <a:pPr algn="ctr"/>
            <a:endParaRPr lang="ar-SA" sz="105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455694-1949-5162-DD96-DE436998BB01}"/>
              </a:ext>
            </a:extLst>
          </p:cNvPr>
          <p:cNvSpPr/>
          <p:nvPr/>
        </p:nvSpPr>
        <p:spPr>
          <a:xfrm>
            <a:off x="1544019" y="257590"/>
            <a:ext cx="604870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منصة العد الذاتي ركيزة أساسية لرؤية المملكة 2023</a:t>
            </a:r>
          </a:p>
        </p:txBody>
      </p:sp>
      <p:pic>
        <p:nvPicPr>
          <p:cNvPr id="1026" name="Picture 2" descr="مشروعك | أكبر علم متحرك فى نيوم">
            <a:extLst>
              <a:ext uri="{FF2B5EF4-FFF2-40B4-BE49-F238E27FC236}">
                <a16:creationId xmlns:a16="http://schemas.microsoft.com/office/drawing/2014/main" id="{222E40CB-8033-0ADF-3A5B-524ACB76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48" y="1061239"/>
            <a:ext cx="4870342" cy="40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8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1"/>
          <p:cNvSpPr txBox="1">
            <a:spLocks noGrp="1"/>
          </p:cNvSpPr>
          <p:nvPr>
            <p:ph type="title"/>
          </p:nvPr>
        </p:nvSpPr>
        <p:spPr>
          <a:xfrm>
            <a:off x="3211811" y="1045000"/>
            <a:ext cx="44241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مستويات تفكير عليا – التقويم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728436C-1CC1-4B81-ABDE-832E45E8BEC6}"/>
              </a:ext>
            </a:extLst>
          </p:cNvPr>
          <p:cNvSpPr txBox="1"/>
          <p:nvPr/>
        </p:nvSpPr>
        <p:spPr>
          <a:xfrm>
            <a:off x="3311611" y="1926854"/>
            <a:ext cx="43243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إن جمع البيانات يعد إحدى ركائز عملية التخطيط واتخاذ القرارات السليمة </a:t>
            </a:r>
          </a:p>
          <a:p>
            <a:pPr algn="ct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لأي مشروع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- برهني صحة هذا القول من </a:t>
            </a:r>
          </a:p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واقع الحياة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732582B-84E1-406D-8C83-CB242B56BFDD}"/>
              </a:ext>
            </a:extLst>
          </p:cNvPr>
          <p:cNvSpPr/>
          <p:nvPr/>
        </p:nvSpPr>
        <p:spPr>
          <a:xfrm>
            <a:off x="1547647" y="485129"/>
            <a:ext cx="604870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قارني بين مصادر البيانات في الصورتين ؟</a:t>
            </a:r>
          </a:p>
        </p:txBody>
      </p:sp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770E00F0-0850-4ECE-BC52-CFB285156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33390" r="21356" b="7221"/>
          <a:stretch/>
        </p:blipFill>
        <p:spPr bwMode="auto">
          <a:xfrm>
            <a:off x="4856205" y="2571749"/>
            <a:ext cx="3969189" cy="17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F54A3E0-F49E-4364-8C95-4C34CA265AAB}"/>
              </a:ext>
            </a:extLst>
          </p:cNvPr>
          <p:cNvSpPr/>
          <p:nvPr/>
        </p:nvSpPr>
        <p:spPr>
          <a:xfrm>
            <a:off x="5072448" y="1953041"/>
            <a:ext cx="380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درجات الطالبات في تقنية رقمية1-1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882BC0-E8F5-484F-92F5-B6BABF8D0B16}"/>
              </a:ext>
            </a:extLst>
          </p:cNvPr>
          <p:cNvSpPr/>
          <p:nvPr/>
        </p:nvSpPr>
        <p:spPr>
          <a:xfrm>
            <a:off x="318606" y="1990785"/>
            <a:ext cx="332931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مستوى أداء الطالبات ممتاز</a:t>
            </a:r>
          </a:p>
        </p:txBody>
      </p:sp>
      <p:pic>
        <p:nvPicPr>
          <p:cNvPr id="14" name="Picture 2" descr="مشاهدة صورة المصدر">
            <a:extLst>
              <a:ext uri="{FF2B5EF4-FFF2-40B4-BE49-F238E27FC236}">
                <a16:creationId xmlns:a16="http://schemas.microsoft.com/office/drawing/2014/main" id="{E667C400-28B1-4949-BB83-AEA2D599B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1178" r="5900" b="10780"/>
          <a:stretch/>
        </p:blipFill>
        <p:spPr bwMode="auto">
          <a:xfrm>
            <a:off x="318606" y="2571749"/>
            <a:ext cx="3586129" cy="19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732582B-84E1-406D-8C83-CB242B56BFDD}"/>
              </a:ext>
            </a:extLst>
          </p:cNvPr>
          <p:cNvSpPr/>
          <p:nvPr/>
        </p:nvSpPr>
        <p:spPr>
          <a:xfrm>
            <a:off x="1242003" y="548605"/>
            <a:ext cx="665999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قارني بين أنواع مصادر البيانات من حيث التعريف والأمثلة </a:t>
            </a:r>
          </a:p>
        </p:txBody>
      </p:sp>
      <p:graphicFrame>
        <p:nvGraphicFramePr>
          <p:cNvPr id="4" name="جدول 10">
            <a:extLst>
              <a:ext uri="{FF2B5EF4-FFF2-40B4-BE49-F238E27FC236}">
                <a16:creationId xmlns:a16="http://schemas.microsoft.com/office/drawing/2014/main" id="{B6123993-4B61-4A6E-A6B8-B726E55C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8466"/>
              </p:ext>
            </p:extLst>
          </p:nvPr>
        </p:nvGraphicFramePr>
        <p:xfrm>
          <a:off x="150567" y="2163101"/>
          <a:ext cx="8057074" cy="2862592"/>
        </p:xfrm>
        <a:graphic>
          <a:graphicData uri="http://schemas.openxmlformats.org/drawingml/2006/table">
            <a:tbl>
              <a:tblPr rtl="1" firstRow="1" bandRow="1"/>
              <a:tblGrid>
                <a:gridCol w="1035911">
                  <a:extLst>
                    <a:ext uri="{9D8B030D-6E8A-4147-A177-3AD203B41FA5}">
                      <a16:colId xmlns:a16="http://schemas.microsoft.com/office/drawing/2014/main" val="287583841"/>
                    </a:ext>
                  </a:extLst>
                </a:gridCol>
                <a:gridCol w="3828201">
                  <a:extLst>
                    <a:ext uri="{9D8B030D-6E8A-4147-A177-3AD203B41FA5}">
                      <a16:colId xmlns:a16="http://schemas.microsoft.com/office/drawing/2014/main" val="2788362042"/>
                    </a:ext>
                  </a:extLst>
                </a:gridCol>
                <a:gridCol w="3192962">
                  <a:extLst>
                    <a:ext uri="{9D8B030D-6E8A-4147-A177-3AD203B41FA5}">
                      <a16:colId xmlns:a16="http://schemas.microsoft.com/office/drawing/2014/main" val="515872481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algn="ctr" rtl="1"/>
                      <a:r>
                        <a:rPr lang="ar-SA" sz="1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المقارنة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مصادر البيانات الرئيسة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مصادر البيانات الثانوية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24357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التعريف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996373"/>
                  </a:ext>
                </a:extLst>
              </a:tr>
              <a:tr h="638816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الأمثلة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8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6575282"/>
                  </a:ext>
                </a:extLst>
              </a:tr>
              <a:tr h="638816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500" b="1" dirty="0">
                        <a:solidFill>
                          <a:srgbClr val="0000FF"/>
                        </a:solidFill>
                        <a:latin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8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19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56010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D876A8C5-B9EB-445A-B9F7-B49B4BAB6AC1}"/>
              </a:ext>
            </a:extLst>
          </p:cNvPr>
          <p:cNvSpPr txBox="1"/>
          <p:nvPr/>
        </p:nvSpPr>
        <p:spPr>
          <a:xfrm>
            <a:off x="3272988" y="2689845"/>
            <a:ext cx="3893931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187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يحتوي مصدر البيانات الرئيسة على بيانات لم تجمع من قبل ويمكن جمعها من المستشعرات ومسجلات البيانات وحتى من الاستبانات.</a:t>
            </a:r>
            <a:endParaRPr lang="ar-SA" sz="1875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AF163-B74F-4C37-9F61-C371C4DDEF96}"/>
              </a:ext>
            </a:extLst>
          </p:cNvPr>
          <p:cNvSpPr txBox="1"/>
          <p:nvPr/>
        </p:nvSpPr>
        <p:spPr>
          <a:xfrm>
            <a:off x="327103" y="2636442"/>
            <a:ext cx="2725765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187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يأتي هذا النوع من البيانات عندما تستخدم مصدر البيانات الرئيسي لإنتاج بيانات أخرى. </a:t>
            </a:r>
            <a:endParaRPr lang="ar-SA" sz="1875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E89749-25FF-46C6-980A-1F33DA8FCCE6}"/>
              </a:ext>
            </a:extLst>
          </p:cNvPr>
          <p:cNvSpPr txBox="1"/>
          <p:nvPr/>
        </p:nvSpPr>
        <p:spPr>
          <a:xfrm>
            <a:off x="3249829" y="3719935"/>
            <a:ext cx="357783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1875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مستشعر درجة الحرارة</a:t>
            </a:r>
          </a:p>
          <a:p>
            <a:pPr algn="ctr" defTabSz="685800" rtl="1">
              <a:defRPr/>
            </a:pPr>
            <a:r>
              <a:rPr lang="ar-SA" sz="1875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مستشعر سرعة الرياح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F92D3A1-DA8D-4639-A15D-4E5EE18FBDCC}"/>
              </a:ext>
            </a:extLst>
          </p:cNvPr>
          <p:cNvSpPr txBox="1"/>
          <p:nvPr/>
        </p:nvSpPr>
        <p:spPr>
          <a:xfrm>
            <a:off x="150566" y="3864205"/>
            <a:ext cx="3122422" cy="380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1875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معامل درجة حرارة الرياح الباردة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9816F5F-2A64-4499-829F-BD73D7E016C9}"/>
              </a:ext>
            </a:extLst>
          </p:cNvPr>
          <p:cNvSpPr txBox="1"/>
          <p:nvPr/>
        </p:nvSpPr>
        <p:spPr>
          <a:xfrm>
            <a:off x="3401726" y="4469182"/>
            <a:ext cx="3577839" cy="380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1875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درجات الطالبات في آخر الفصل الدراسي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21168B9-4B66-47DA-B4A5-61FFCA12628A}"/>
              </a:ext>
            </a:extLst>
          </p:cNvPr>
          <p:cNvSpPr txBox="1"/>
          <p:nvPr/>
        </p:nvSpPr>
        <p:spPr>
          <a:xfrm>
            <a:off x="101549" y="4504889"/>
            <a:ext cx="3300177" cy="380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1875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مستوى أداء الطالبات بناء على درجاتهم</a:t>
            </a:r>
          </a:p>
        </p:txBody>
      </p:sp>
    </p:spTree>
    <p:extLst>
      <p:ext uri="{BB962C8B-B14F-4D97-AF65-F5344CB8AC3E}">
        <p14:creationId xmlns:p14="http://schemas.microsoft.com/office/powerpoint/2010/main" val="35641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1E9DE6-91B0-40CB-8AE4-B73B15F0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مفاتيح الأسئلة العكسية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CD57AD-EFFC-4FF9-AE62-AED60ACD0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كوني سؤالين تكون إجابتهما ( مصادر البيانات )</a:t>
            </a:r>
          </a:p>
        </p:txBody>
      </p:sp>
    </p:spTree>
    <p:extLst>
      <p:ext uri="{BB962C8B-B14F-4D97-AF65-F5344CB8AC3E}">
        <p14:creationId xmlns:p14="http://schemas.microsoft.com/office/powerpoint/2010/main" val="7301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58"/>
          <p:cNvGrpSpPr/>
          <p:nvPr/>
        </p:nvGrpSpPr>
        <p:grpSpPr>
          <a:xfrm>
            <a:off x="717748" y="547962"/>
            <a:ext cx="3524473" cy="770700"/>
            <a:chOff x="717748" y="547962"/>
            <a:chExt cx="3524473" cy="770700"/>
          </a:xfrm>
        </p:grpSpPr>
        <p:grpSp>
          <p:nvGrpSpPr>
            <p:cNvPr id="828" name="Google Shape;828;p58"/>
            <p:cNvGrpSpPr/>
            <p:nvPr/>
          </p:nvGrpSpPr>
          <p:grpSpPr>
            <a:xfrm>
              <a:off x="2635120" y="547962"/>
              <a:ext cx="1607100" cy="770700"/>
              <a:chOff x="6439045" y="973325"/>
              <a:chExt cx="1607100" cy="770700"/>
            </a:xfrm>
          </p:grpSpPr>
          <p:sp>
            <p:nvSpPr>
              <p:cNvPr id="829" name="Google Shape;829;p58"/>
              <p:cNvSpPr/>
              <p:nvPr/>
            </p:nvSpPr>
            <p:spPr>
              <a:xfrm>
                <a:off x="6439045" y="973325"/>
                <a:ext cx="1607100" cy="770700"/>
              </a:xfrm>
              <a:prstGeom prst="bevel">
                <a:avLst>
                  <a:gd name="adj" fmla="val 17936"/>
                </a:avLst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8"/>
              <p:cNvSpPr txBox="1"/>
              <p:nvPr/>
            </p:nvSpPr>
            <p:spPr>
              <a:xfrm>
                <a:off x="6644250" y="1185275"/>
                <a:ext cx="1202400" cy="3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Orbitron"/>
                    <a:ea typeface="Orbitron"/>
                    <a:cs typeface="Orbitron"/>
                    <a:sym typeface="Orbitron"/>
                  </a:rPr>
                  <a:t>“CTRL”</a:t>
                </a:r>
                <a:endParaRPr sz="1800" b="1">
                  <a:solidFill>
                    <a:schemeClr val="dk1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</p:grpSp>
        <p:grpSp>
          <p:nvGrpSpPr>
            <p:cNvPr id="831" name="Google Shape;831;p58"/>
            <p:cNvGrpSpPr/>
            <p:nvPr/>
          </p:nvGrpSpPr>
          <p:grpSpPr>
            <a:xfrm>
              <a:off x="717748" y="547962"/>
              <a:ext cx="1824300" cy="770700"/>
              <a:chOff x="4530590" y="973325"/>
              <a:chExt cx="1824300" cy="770700"/>
            </a:xfrm>
          </p:grpSpPr>
          <p:sp>
            <p:nvSpPr>
              <p:cNvPr id="832" name="Google Shape;832;p58"/>
              <p:cNvSpPr/>
              <p:nvPr/>
            </p:nvSpPr>
            <p:spPr>
              <a:xfrm>
                <a:off x="4530590" y="973325"/>
                <a:ext cx="1824300" cy="770700"/>
              </a:xfrm>
              <a:prstGeom prst="bevel">
                <a:avLst>
                  <a:gd name="adj" fmla="val 17936"/>
                </a:avLst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3" name="Google Shape;833;p58"/>
              <p:cNvGrpSpPr/>
              <p:nvPr/>
            </p:nvGrpSpPr>
            <p:grpSpPr>
              <a:xfrm>
                <a:off x="4866951" y="1190700"/>
                <a:ext cx="1151579" cy="335950"/>
                <a:chOff x="4944375" y="1202084"/>
                <a:chExt cx="1151579" cy="335950"/>
              </a:xfrm>
            </p:grpSpPr>
            <p:sp>
              <p:nvSpPr>
                <p:cNvPr id="834" name="Google Shape;834;p58"/>
                <p:cNvSpPr/>
                <p:nvPr/>
              </p:nvSpPr>
              <p:spPr>
                <a:xfrm>
                  <a:off x="5816870" y="1202084"/>
                  <a:ext cx="279083" cy="313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5" h="25327" extrusionOk="0">
                      <a:moveTo>
                        <a:pt x="10186" y="0"/>
                      </a:moveTo>
                      <a:lnTo>
                        <a:pt x="8259" y="1927"/>
                      </a:lnTo>
                      <a:lnTo>
                        <a:pt x="17344" y="11012"/>
                      </a:lnTo>
                      <a:lnTo>
                        <a:pt x="0" y="11012"/>
                      </a:lnTo>
                      <a:lnTo>
                        <a:pt x="0" y="13764"/>
                      </a:lnTo>
                      <a:lnTo>
                        <a:pt x="17344" y="13764"/>
                      </a:lnTo>
                      <a:lnTo>
                        <a:pt x="8259" y="23124"/>
                      </a:lnTo>
                      <a:lnTo>
                        <a:pt x="10186" y="25327"/>
                      </a:lnTo>
                      <a:lnTo>
                        <a:pt x="22574" y="12388"/>
                      </a:lnTo>
                      <a:lnTo>
                        <a:pt x="101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35" name="Google Shape;835;p58"/>
                <p:cNvCxnSpPr/>
                <p:nvPr/>
              </p:nvCxnSpPr>
              <p:spPr>
                <a:xfrm rot="10800000">
                  <a:off x="4944375" y="1353298"/>
                  <a:ext cx="10917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6" name="Google Shape;836;p58"/>
                <p:cNvCxnSpPr/>
                <p:nvPr/>
              </p:nvCxnSpPr>
              <p:spPr>
                <a:xfrm>
                  <a:off x="4949250" y="1334034"/>
                  <a:ext cx="0" cy="204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838" name="Google Shape;838;p58"/>
          <p:cNvGrpSpPr/>
          <p:nvPr/>
        </p:nvGrpSpPr>
        <p:grpSpPr>
          <a:xfrm>
            <a:off x="717754" y="3795228"/>
            <a:ext cx="3330446" cy="770700"/>
            <a:chOff x="717754" y="2755112"/>
            <a:chExt cx="3330446" cy="770700"/>
          </a:xfrm>
        </p:grpSpPr>
        <p:grpSp>
          <p:nvGrpSpPr>
            <p:cNvPr id="839" name="Google Shape;839;p58"/>
            <p:cNvGrpSpPr/>
            <p:nvPr/>
          </p:nvGrpSpPr>
          <p:grpSpPr>
            <a:xfrm>
              <a:off x="3279600" y="2755112"/>
              <a:ext cx="768600" cy="770700"/>
              <a:chOff x="6819240" y="3007097"/>
              <a:chExt cx="768600" cy="770700"/>
            </a:xfrm>
          </p:grpSpPr>
          <p:sp>
            <p:nvSpPr>
              <p:cNvPr id="840" name="Google Shape;840;p58"/>
              <p:cNvSpPr/>
              <p:nvPr/>
            </p:nvSpPr>
            <p:spPr>
              <a:xfrm>
                <a:off x="6819240" y="3007097"/>
                <a:ext cx="768600" cy="770700"/>
              </a:xfrm>
              <a:prstGeom prst="bevel">
                <a:avLst>
                  <a:gd name="adj" fmla="val 17936"/>
                </a:avLst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8"/>
              <p:cNvSpPr/>
              <p:nvPr/>
            </p:nvSpPr>
            <p:spPr>
              <a:xfrm>
                <a:off x="7016398" y="3205313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8"/>
              <p:cNvSpPr/>
              <p:nvPr/>
            </p:nvSpPr>
            <p:spPr>
              <a:xfrm rot="-5400000">
                <a:off x="7097345" y="3273352"/>
                <a:ext cx="212318" cy="238200"/>
              </a:xfrm>
              <a:custGeom>
                <a:avLst/>
                <a:gdLst/>
                <a:ahLst/>
                <a:cxnLst/>
                <a:rect l="l" t="t" r="r" b="b"/>
                <a:pathLst>
                  <a:path w="22575" h="25327" extrusionOk="0">
                    <a:moveTo>
                      <a:pt x="10186" y="0"/>
                    </a:moveTo>
                    <a:lnTo>
                      <a:pt x="8259" y="1927"/>
                    </a:lnTo>
                    <a:lnTo>
                      <a:pt x="17344" y="11012"/>
                    </a:lnTo>
                    <a:lnTo>
                      <a:pt x="0" y="11012"/>
                    </a:lnTo>
                    <a:lnTo>
                      <a:pt x="0" y="13764"/>
                    </a:lnTo>
                    <a:lnTo>
                      <a:pt x="17344" y="13764"/>
                    </a:lnTo>
                    <a:lnTo>
                      <a:pt x="8259" y="23124"/>
                    </a:lnTo>
                    <a:lnTo>
                      <a:pt x="10186" y="25327"/>
                    </a:lnTo>
                    <a:lnTo>
                      <a:pt x="22574" y="12388"/>
                    </a:lnTo>
                    <a:lnTo>
                      <a:pt x="101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58"/>
            <p:cNvGrpSpPr/>
            <p:nvPr/>
          </p:nvGrpSpPr>
          <p:grpSpPr>
            <a:xfrm>
              <a:off x="717754" y="2755112"/>
              <a:ext cx="768600" cy="770700"/>
              <a:chOff x="1098154" y="973324"/>
              <a:chExt cx="768600" cy="770700"/>
            </a:xfrm>
          </p:grpSpPr>
          <p:sp>
            <p:nvSpPr>
              <p:cNvPr id="844" name="Google Shape;844;p58"/>
              <p:cNvSpPr/>
              <p:nvPr/>
            </p:nvSpPr>
            <p:spPr>
              <a:xfrm>
                <a:off x="1098154" y="973324"/>
                <a:ext cx="768600" cy="770700"/>
              </a:xfrm>
              <a:prstGeom prst="bevel">
                <a:avLst>
                  <a:gd name="adj" fmla="val 17936"/>
                </a:avLst>
              </a:prstGeom>
              <a:solidFill>
                <a:srgbClr val="FF7307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58"/>
              <p:cNvSpPr/>
              <p:nvPr/>
            </p:nvSpPr>
            <p:spPr>
              <a:xfrm>
                <a:off x="1295373" y="1171624"/>
                <a:ext cx="374100" cy="374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6" name="Google Shape;846;p58"/>
              <p:cNvGrpSpPr/>
              <p:nvPr/>
            </p:nvGrpSpPr>
            <p:grpSpPr>
              <a:xfrm>
                <a:off x="1363338" y="1239330"/>
                <a:ext cx="238218" cy="238688"/>
                <a:chOff x="3977494" y="2173070"/>
                <a:chExt cx="379449" cy="380258"/>
              </a:xfrm>
            </p:grpSpPr>
            <p:sp>
              <p:nvSpPr>
                <p:cNvPr id="847" name="Google Shape;847;p58"/>
                <p:cNvSpPr/>
                <p:nvPr/>
              </p:nvSpPr>
              <p:spPr>
                <a:xfrm>
                  <a:off x="3977494" y="2173070"/>
                  <a:ext cx="379449" cy="380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9" h="10812" extrusionOk="0">
                      <a:moveTo>
                        <a:pt x="10169" y="643"/>
                      </a:moveTo>
                      <a:lnTo>
                        <a:pt x="10169" y="10169"/>
                      </a:lnTo>
                      <a:lnTo>
                        <a:pt x="644" y="10169"/>
                      </a:lnTo>
                      <a:lnTo>
                        <a:pt x="644" y="643"/>
                      </a:lnTo>
                      <a:close/>
                      <a:moveTo>
                        <a:pt x="1" y="0"/>
                      </a:moveTo>
                      <a:lnTo>
                        <a:pt x="1" y="10812"/>
                      </a:lnTo>
                      <a:lnTo>
                        <a:pt x="10789" y="10812"/>
                      </a:lnTo>
                      <a:lnTo>
                        <a:pt x="10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58"/>
                <p:cNvSpPr/>
                <p:nvPr/>
              </p:nvSpPr>
              <p:spPr>
                <a:xfrm>
                  <a:off x="4031093" y="2227478"/>
                  <a:ext cx="271407" cy="27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17" extrusionOk="0">
                      <a:moveTo>
                        <a:pt x="3909" y="2644"/>
                      </a:moveTo>
                      <a:cubicBezTo>
                        <a:pt x="3924" y="2644"/>
                        <a:pt x="3939" y="2644"/>
                        <a:pt x="3954" y="2644"/>
                      </a:cubicBezTo>
                      <a:cubicBezTo>
                        <a:pt x="4573" y="2668"/>
                        <a:pt x="5073" y="3168"/>
                        <a:pt x="5097" y="3811"/>
                      </a:cubicBezTo>
                      <a:cubicBezTo>
                        <a:pt x="5145" y="4478"/>
                        <a:pt x="4573" y="5073"/>
                        <a:pt x="3883" y="5073"/>
                      </a:cubicBezTo>
                      <a:cubicBezTo>
                        <a:pt x="3192" y="5050"/>
                        <a:pt x="2668" y="4526"/>
                        <a:pt x="2668" y="3859"/>
                      </a:cubicBezTo>
                      <a:cubicBezTo>
                        <a:pt x="2668" y="3183"/>
                        <a:pt x="3216" y="2644"/>
                        <a:pt x="3909" y="2644"/>
                      </a:cubicBezTo>
                      <a:close/>
                      <a:moveTo>
                        <a:pt x="2311" y="1"/>
                      </a:moveTo>
                      <a:lnTo>
                        <a:pt x="1287" y="1001"/>
                      </a:lnTo>
                      <a:lnTo>
                        <a:pt x="1739" y="1454"/>
                      </a:lnTo>
                      <a:lnTo>
                        <a:pt x="2001" y="1215"/>
                      </a:lnTo>
                      <a:lnTo>
                        <a:pt x="2001" y="3835"/>
                      </a:lnTo>
                      <a:cubicBezTo>
                        <a:pt x="2001" y="4311"/>
                        <a:pt x="2192" y="4716"/>
                        <a:pt x="2454" y="5050"/>
                      </a:cubicBezTo>
                      <a:lnTo>
                        <a:pt x="1239" y="5050"/>
                      </a:lnTo>
                      <a:lnTo>
                        <a:pt x="1477" y="4788"/>
                      </a:lnTo>
                      <a:lnTo>
                        <a:pt x="1025" y="4335"/>
                      </a:lnTo>
                      <a:lnTo>
                        <a:pt x="1" y="5359"/>
                      </a:lnTo>
                      <a:lnTo>
                        <a:pt x="1072" y="6431"/>
                      </a:lnTo>
                      <a:lnTo>
                        <a:pt x="1573" y="6002"/>
                      </a:lnTo>
                      <a:lnTo>
                        <a:pt x="1263" y="5716"/>
                      </a:lnTo>
                      <a:lnTo>
                        <a:pt x="3906" y="5716"/>
                      </a:lnTo>
                      <a:cubicBezTo>
                        <a:pt x="4359" y="5716"/>
                        <a:pt x="4811" y="5526"/>
                        <a:pt x="5097" y="5264"/>
                      </a:cubicBezTo>
                      <a:lnTo>
                        <a:pt x="5097" y="6478"/>
                      </a:lnTo>
                      <a:lnTo>
                        <a:pt x="4859" y="6240"/>
                      </a:lnTo>
                      <a:lnTo>
                        <a:pt x="4406" y="6693"/>
                      </a:lnTo>
                      <a:lnTo>
                        <a:pt x="5430" y="7717"/>
                      </a:lnTo>
                      <a:lnTo>
                        <a:pt x="6478" y="6645"/>
                      </a:lnTo>
                      <a:lnTo>
                        <a:pt x="6026" y="6193"/>
                      </a:lnTo>
                      <a:lnTo>
                        <a:pt x="5716" y="6478"/>
                      </a:lnTo>
                      <a:lnTo>
                        <a:pt x="5716" y="3835"/>
                      </a:lnTo>
                      <a:cubicBezTo>
                        <a:pt x="5716" y="3383"/>
                        <a:pt x="5550" y="2954"/>
                        <a:pt x="5288" y="2644"/>
                      </a:cubicBezTo>
                      <a:lnTo>
                        <a:pt x="6502" y="2644"/>
                      </a:lnTo>
                      <a:lnTo>
                        <a:pt x="6193" y="2954"/>
                      </a:lnTo>
                      <a:lnTo>
                        <a:pt x="6645" y="3383"/>
                      </a:lnTo>
                      <a:lnTo>
                        <a:pt x="7717" y="2359"/>
                      </a:lnTo>
                      <a:lnTo>
                        <a:pt x="6693" y="1335"/>
                      </a:lnTo>
                      <a:lnTo>
                        <a:pt x="6240" y="1787"/>
                      </a:lnTo>
                      <a:lnTo>
                        <a:pt x="6478" y="2025"/>
                      </a:lnTo>
                      <a:lnTo>
                        <a:pt x="3859" y="2025"/>
                      </a:lnTo>
                      <a:cubicBezTo>
                        <a:pt x="3382" y="2025"/>
                        <a:pt x="2954" y="2192"/>
                        <a:pt x="2620" y="2478"/>
                      </a:cubicBezTo>
                      <a:lnTo>
                        <a:pt x="2620" y="1215"/>
                      </a:lnTo>
                      <a:lnTo>
                        <a:pt x="2930" y="1525"/>
                      </a:lnTo>
                      <a:lnTo>
                        <a:pt x="3382" y="1073"/>
                      </a:lnTo>
                      <a:lnTo>
                        <a:pt x="231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9" name="Google Shape;849;p58"/>
            <p:cNvGrpSpPr/>
            <p:nvPr/>
          </p:nvGrpSpPr>
          <p:grpSpPr>
            <a:xfrm>
              <a:off x="1579427" y="2755112"/>
              <a:ext cx="1607100" cy="770700"/>
              <a:chOff x="1947827" y="973324"/>
              <a:chExt cx="1607100" cy="770700"/>
            </a:xfrm>
          </p:grpSpPr>
          <p:sp>
            <p:nvSpPr>
              <p:cNvPr id="850" name="Google Shape;850;p58"/>
              <p:cNvSpPr/>
              <p:nvPr/>
            </p:nvSpPr>
            <p:spPr>
              <a:xfrm>
                <a:off x="1947827" y="973324"/>
                <a:ext cx="1607100" cy="770700"/>
              </a:xfrm>
              <a:prstGeom prst="bevel">
                <a:avLst>
                  <a:gd name="adj" fmla="val 17936"/>
                </a:avLst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58"/>
              <p:cNvSpPr/>
              <p:nvPr/>
            </p:nvSpPr>
            <p:spPr>
              <a:xfrm>
                <a:off x="2195395" y="1202074"/>
                <a:ext cx="1134600" cy="3132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dk2"/>
                    </a:solidFill>
                    <a:latin typeface="Orbitron"/>
                    <a:ea typeface="Orbitron"/>
                    <a:cs typeface="Orbitron"/>
                    <a:sym typeface="Orbitron"/>
                  </a:rPr>
                  <a:t>Data</a:t>
                </a:r>
                <a:endParaRPr sz="1000" dirty="0">
                  <a:solidFill>
                    <a:schemeClr val="dk2"/>
                  </a:solidFill>
                  <a:latin typeface="Orbitron"/>
                  <a:ea typeface="Orbitron"/>
                  <a:cs typeface="Orbitron"/>
                  <a:sym typeface="Orbitron"/>
                </a:endParaRPr>
              </a:p>
            </p:txBody>
          </p:sp>
        </p:grpSp>
      </p:grpSp>
      <p:sp>
        <p:nvSpPr>
          <p:cNvPr id="29" name="عنوان 1">
            <a:extLst>
              <a:ext uri="{FF2B5EF4-FFF2-40B4-BE49-F238E27FC236}">
                <a16:creationId xmlns:a16="http://schemas.microsoft.com/office/drawing/2014/main" id="{5FE5760F-7DF3-436B-97A2-B0384336B742}"/>
              </a:ext>
            </a:extLst>
          </p:cNvPr>
          <p:cNvSpPr txBox="1">
            <a:spLocks/>
          </p:cNvSpPr>
          <p:nvPr/>
        </p:nvSpPr>
        <p:spPr>
          <a:xfrm>
            <a:off x="214021" y="1890725"/>
            <a:ext cx="43379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 نشعر بالفخر والاعتزاز </a:t>
            </a:r>
            <a:b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</a:br>
            <a: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بما وصلنا إليه في التقدم </a:t>
            </a:r>
            <a:b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</a:br>
            <a: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الإلكتروني الذي وجد من أجل </a:t>
            </a:r>
            <a:b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</a:br>
            <a:r>
              <a:rPr lang="ar-SA" dirty="0">
                <a:solidFill>
                  <a:schemeClr val="bg2">
                    <a:lumMod val="2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راحة ورفاهية المواطنين . </a:t>
            </a:r>
          </a:p>
        </p:txBody>
      </p:sp>
      <p:pic>
        <p:nvPicPr>
          <p:cNvPr id="1028" name="Picture 4" descr="التكنولوجيا الحديثة ودورها في تقدم السعودية وأبرز تكنولوجيا 2022 | مدونة  بيوت السعودية">
            <a:extLst>
              <a:ext uri="{FF2B5EF4-FFF2-40B4-BE49-F238E27FC236}">
                <a16:creationId xmlns:a16="http://schemas.microsoft.com/office/drawing/2014/main" id="{FAEC1EB5-99BC-4170-9F8D-BC84D677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26" y="74428"/>
            <a:ext cx="4833774" cy="4954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06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7D23858-FF73-4A17-97D0-DC102088F6EA}"/>
              </a:ext>
            </a:extLst>
          </p:cNvPr>
          <p:cNvSpPr txBox="1"/>
          <p:nvPr/>
        </p:nvSpPr>
        <p:spPr>
          <a:xfrm>
            <a:off x="-941000" y="801465"/>
            <a:ext cx="6602281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32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إدخال درجات الطالبات</a:t>
            </a:r>
          </a:p>
          <a:p>
            <a:pPr algn="ctr" defTabSz="685800" rtl="1">
              <a:defRPr/>
            </a:pPr>
            <a:r>
              <a:rPr lang="ar-SA" sz="232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لمادة التقنية الرقمية 2-1 في نظام نور</a:t>
            </a:r>
          </a:p>
          <a:p>
            <a:pPr algn="ctr" defTabSz="685800" rtl="1">
              <a:defRPr/>
            </a:pPr>
            <a:r>
              <a:rPr lang="ar-SA" sz="232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325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النظري 25 درجات والعملي 15 درجات</a:t>
            </a:r>
            <a:r>
              <a:rPr lang="ar-SA" sz="232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defTabSz="685800" rtl="1">
              <a:defRPr/>
            </a:pPr>
            <a:r>
              <a:rPr lang="ar-SA" sz="232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فإذا تم رصد درجات أعلى من ذلك</a:t>
            </a:r>
          </a:p>
          <a:p>
            <a:pPr algn="ctr" defTabSz="685800" rtl="1">
              <a:defRPr/>
            </a:pPr>
            <a:r>
              <a:rPr lang="ar-SA" sz="2325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يقبل إدخالها ويعرض أن الإدخال خاطئ</a:t>
            </a:r>
          </a:p>
        </p:txBody>
      </p:sp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47240E7-3D9F-44F8-B43A-8426E30C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1492"/>
            <a:ext cx="4377740" cy="43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8115BD9-2BF6-4D4A-BB4B-42083108CE5A}"/>
              </a:ext>
            </a:extLst>
          </p:cNvPr>
          <p:cNvSpPr txBox="1"/>
          <p:nvPr/>
        </p:nvSpPr>
        <p:spPr>
          <a:xfrm>
            <a:off x="194260" y="2911958"/>
            <a:ext cx="38711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برنامج نور قدم لنا إجراء تصحيحي أثناء إدخال البيانات هذا الإجراء يسمى :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2DEAB7B-7232-44E8-A1F3-B26B0E67B184}"/>
              </a:ext>
            </a:extLst>
          </p:cNvPr>
          <p:cNvSpPr txBox="1"/>
          <p:nvPr/>
        </p:nvSpPr>
        <p:spPr>
          <a:xfrm>
            <a:off x="194260" y="3954162"/>
            <a:ext cx="40653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التحقق من صحة إدخال البيانات </a:t>
            </a:r>
          </a:p>
        </p:txBody>
      </p:sp>
      <p:sp>
        <p:nvSpPr>
          <p:cNvPr id="7" name="شريط جانبي 6">
            <a:extLst>
              <a:ext uri="{FF2B5EF4-FFF2-40B4-BE49-F238E27FC236}">
                <a16:creationId xmlns:a16="http://schemas.microsoft.com/office/drawing/2014/main" id="{70493242-4AA2-4E56-B729-F35BD9295C6F}"/>
              </a:ext>
            </a:extLst>
          </p:cNvPr>
          <p:cNvSpPr/>
          <p:nvPr/>
        </p:nvSpPr>
        <p:spPr>
          <a:xfrm>
            <a:off x="0" y="0"/>
            <a:ext cx="1519881" cy="1606378"/>
          </a:xfrm>
          <a:prstGeom prst="diagStrip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BA44C7-AE06-4714-B5DE-65298D64AEEA}"/>
              </a:ext>
            </a:extLst>
          </p:cNvPr>
          <p:cNvSpPr txBox="1"/>
          <p:nvPr/>
        </p:nvSpPr>
        <p:spPr>
          <a:xfrm rot="18872657">
            <a:off x="-500550" y="467271"/>
            <a:ext cx="2233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السبب والنتيجة </a:t>
            </a:r>
          </a:p>
        </p:txBody>
      </p:sp>
    </p:spTree>
    <p:extLst>
      <p:ext uri="{BB962C8B-B14F-4D97-AF65-F5344CB8AC3E}">
        <p14:creationId xmlns:p14="http://schemas.microsoft.com/office/powerpoint/2010/main" val="33778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29CBE0-4E06-493C-89C0-6A85484C9CFB}"/>
              </a:ext>
            </a:extLst>
          </p:cNvPr>
          <p:cNvSpPr/>
          <p:nvPr/>
        </p:nvSpPr>
        <p:spPr>
          <a:xfrm>
            <a:off x="0" y="2547052"/>
            <a:ext cx="7264692" cy="171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" rtl="1"/>
            <a:r>
              <a:rPr lang="ar-SA" sz="2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يشير هذا المفهوم إلى أي نشاط يتحقق من أن البيانات المدخلة تأتي من مجموعة من القيم المعتمدة، وتتوافق مع القواعد المقبولة للبيانات . </a:t>
            </a:r>
          </a:p>
          <a:p>
            <a:pPr lvl="0" algn="just" rtl="1"/>
            <a:endParaRPr lang="ar-SA" sz="2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1"/>
            <a:r>
              <a:rPr lang="ar-SA" sz="21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وتهدف عملية التحقق من صحة البيانات إلى ضمان الدقة والجودة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6014AB8-BE6B-46DC-99EC-72EEAC2BB08C}"/>
              </a:ext>
            </a:extLst>
          </p:cNvPr>
          <p:cNvSpPr txBox="1"/>
          <p:nvPr/>
        </p:nvSpPr>
        <p:spPr>
          <a:xfrm>
            <a:off x="3041089" y="4124119"/>
            <a:ext cx="436581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62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فإذا كانت البيانات متوافقة مع القواعد </a:t>
            </a:r>
            <a:r>
              <a:rPr lang="ar-SA" sz="2625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ستقبل</a:t>
            </a:r>
            <a:r>
              <a:rPr lang="ar-SA" sz="262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وإلا </a:t>
            </a:r>
            <a:r>
              <a:rPr lang="ar-SA" sz="2625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فسترفض</a:t>
            </a:r>
          </a:p>
        </p:txBody>
      </p:sp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F61BC79E-485F-46B6-A248-B887995B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5" y="57875"/>
            <a:ext cx="3824205" cy="23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إدخال بيانات Data Entry | مستقل">
            <a:extLst>
              <a:ext uri="{FF2B5EF4-FFF2-40B4-BE49-F238E27FC236}">
                <a16:creationId xmlns:a16="http://schemas.microsoft.com/office/drawing/2014/main" id="{8BB8CFDD-CB6E-4AFB-B3FD-7BB74173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36" y="1"/>
            <a:ext cx="3014965" cy="18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881B7EF-4242-4149-ACA3-1D72529161AB}"/>
              </a:ext>
            </a:extLst>
          </p:cNvPr>
          <p:cNvSpPr/>
          <p:nvPr/>
        </p:nvSpPr>
        <p:spPr>
          <a:xfrm>
            <a:off x="3880023" y="1926598"/>
            <a:ext cx="542461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SA" sz="247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المقصود بالتحقق من صحة إدخال البيانات؟ </a:t>
            </a:r>
            <a:r>
              <a:rPr lang="ar-SA" sz="2475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وإلى ماذا تهدف ؟</a:t>
            </a:r>
            <a:endParaRPr lang="ar-SA" sz="2475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0" descr="True/False Question | H5P">
            <a:extLst>
              <a:ext uri="{FF2B5EF4-FFF2-40B4-BE49-F238E27FC236}">
                <a16:creationId xmlns:a16="http://schemas.microsoft.com/office/drawing/2014/main" id="{A0B499FA-651B-494B-86D4-988E82D0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8" y="3984066"/>
            <a:ext cx="1387065" cy="10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>
            <a:extLst>
              <a:ext uri="{FF2B5EF4-FFF2-40B4-BE49-F238E27FC236}">
                <a16:creationId xmlns:a16="http://schemas.microsoft.com/office/drawing/2014/main" id="{16C49141-2BE6-4E84-94FC-DAEB5121E9A5}"/>
              </a:ext>
            </a:extLst>
          </p:cNvPr>
          <p:cNvSpPr/>
          <p:nvPr/>
        </p:nvSpPr>
        <p:spPr>
          <a:xfrm>
            <a:off x="4683211" y="4695432"/>
            <a:ext cx="4337222" cy="338554"/>
          </a:xfrm>
          <a:prstGeom prst="plaqu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1600" b="1" dirty="0">
                <a:solidFill>
                  <a:srgbClr val="CC3300"/>
                </a:solidFill>
                <a:effectLst/>
                <a:latin typeface="Arabic Typesetting" panose="03020402040406030203" pitchFamily="66" charset="-78"/>
              </a:rPr>
              <a:t>كورت توسعه مجال الادراك (مهارات اتخاذ القرارات 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913F9B4-9FB6-4488-BDEA-B417D6C8599A}"/>
              </a:ext>
            </a:extLst>
          </p:cNvPr>
          <p:cNvSpPr txBox="1"/>
          <p:nvPr/>
        </p:nvSpPr>
        <p:spPr>
          <a:xfrm>
            <a:off x="1668163" y="1542476"/>
            <a:ext cx="6783859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طالبتي الذكية ماذا تتوقعين حدوثه بعد ضرورة التحقق من صحة البيانات في جميع الإجراءات الإلكترونية  </a:t>
            </a:r>
          </a:p>
        </p:txBody>
      </p:sp>
    </p:spTree>
    <p:extLst>
      <p:ext uri="{BB962C8B-B14F-4D97-AF65-F5344CB8AC3E}">
        <p14:creationId xmlns:p14="http://schemas.microsoft.com/office/powerpoint/2010/main" val="409701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rol de calidad - Iconos gratis de seo y web">
            <a:extLst>
              <a:ext uri="{FF2B5EF4-FFF2-40B4-BE49-F238E27FC236}">
                <a16:creationId xmlns:a16="http://schemas.microsoft.com/office/drawing/2014/main" id="{C4100F68-6003-D367-BFF4-6F5E662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07" y="225472"/>
            <a:ext cx="2709113" cy="27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66E96A2-9B61-FCE7-E156-F604DA46EE4C}"/>
              </a:ext>
            </a:extLst>
          </p:cNvPr>
          <p:cNvSpPr/>
          <p:nvPr/>
        </p:nvSpPr>
        <p:spPr>
          <a:xfrm>
            <a:off x="3756454" y="83425"/>
            <a:ext cx="5304586" cy="684981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      أنواع التحقق من صحة إدخال البيانات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151B4F9-D9CC-2D8D-0754-E26BF3CD6D1C}"/>
              </a:ext>
            </a:extLst>
          </p:cNvPr>
          <p:cNvSpPr/>
          <p:nvPr/>
        </p:nvSpPr>
        <p:spPr>
          <a:xfrm>
            <a:off x="2267397" y="848224"/>
            <a:ext cx="5662932" cy="604714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صلي بين نمط التحقق والوصف المناسب له :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84B2703-B572-21BD-734C-8CEA972FC533}"/>
              </a:ext>
            </a:extLst>
          </p:cNvPr>
          <p:cNvSpPr/>
          <p:nvPr/>
        </p:nvSpPr>
        <p:spPr>
          <a:xfrm>
            <a:off x="7604797" y="4481805"/>
            <a:ext cx="1435101" cy="457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500" b="1" dirty="0">
              <a:solidFill>
                <a:srgbClr val="ED7D31"/>
              </a:solidFill>
            </a:endParaRPr>
          </a:p>
          <a:p>
            <a:pPr algn="ctr"/>
            <a:r>
              <a:rPr lang="ar-SA" sz="1500" b="1" dirty="0">
                <a:solidFill>
                  <a:srgbClr val="ED7D31"/>
                </a:solidFill>
              </a:rPr>
              <a:t>التحقق من البحث  </a:t>
            </a:r>
          </a:p>
          <a:p>
            <a:pPr algn="ctr"/>
            <a:endParaRPr lang="ar-SA" sz="1500" b="1" dirty="0">
              <a:solidFill>
                <a:srgbClr val="ED7D3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0D59E4B-C5A1-A14C-D7A0-C1B0E27E93B9}"/>
              </a:ext>
            </a:extLst>
          </p:cNvPr>
          <p:cNvSpPr/>
          <p:nvPr/>
        </p:nvSpPr>
        <p:spPr>
          <a:xfrm>
            <a:off x="82960" y="1505002"/>
            <a:ext cx="4987650" cy="457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يساعد على تقليل الأخطاء باستخدام قائمة محدودة من قيم مدخلة مسبقا.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118C41F-6AC5-4446-57B3-F7153D0CAA17}"/>
              </a:ext>
            </a:extLst>
          </p:cNvPr>
          <p:cNvSpPr/>
          <p:nvPr/>
        </p:nvSpPr>
        <p:spPr>
          <a:xfrm>
            <a:off x="7604798" y="3862255"/>
            <a:ext cx="1435101" cy="457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التحقق من التواجد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11335D3-30B1-E84F-F892-F548A2B0CBC4}"/>
              </a:ext>
            </a:extLst>
          </p:cNvPr>
          <p:cNvSpPr/>
          <p:nvPr/>
        </p:nvSpPr>
        <p:spPr>
          <a:xfrm>
            <a:off x="82960" y="2086521"/>
            <a:ext cx="4987650" cy="457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500" b="1" dirty="0">
                <a:solidFill>
                  <a:srgbClr val="0070C0"/>
                </a:solidFill>
                <a:latin typeface="Arial" panose="020B0604020202020204" pitchFamily="34" charset="0"/>
              </a:rPr>
              <a:t>يجعل عملية الإدخال إلزامية في الخلية مما يضمن عدم تركها فارغة.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55CF797-F529-DF46-A53F-826BFB9D2974}"/>
              </a:ext>
            </a:extLst>
          </p:cNvPr>
          <p:cNvSpPr/>
          <p:nvPr/>
        </p:nvSpPr>
        <p:spPr>
          <a:xfrm>
            <a:off x="7625939" y="1557021"/>
            <a:ext cx="1438790" cy="457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التحقق من الطول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E732057-E996-60E3-6A84-99367414DABF}"/>
              </a:ext>
            </a:extLst>
          </p:cNvPr>
          <p:cNvSpPr/>
          <p:nvPr/>
        </p:nvSpPr>
        <p:spPr>
          <a:xfrm>
            <a:off x="82960" y="2644695"/>
            <a:ext cx="4987650" cy="457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500" b="1" dirty="0">
                <a:solidFill>
                  <a:schemeClr val="accent1"/>
                </a:solidFill>
                <a:latin typeface="Arial" panose="020B0604020202020204" pitchFamily="34" charset="0"/>
              </a:rPr>
              <a:t>يهدف إلى التأكد من أن الرموز والحروف تدخل بنطاق طول محدد.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381EAB-E216-078C-6310-2427CA1FE08D}"/>
              </a:ext>
            </a:extLst>
          </p:cNvPr>
          <p:cNvSpPr/>
          <p:nvPr/>
        </p:nvSpPr>
        <p:spPr>
          <a:xfrm>
            <a:off x="7604798" y="3312237"/>
            <a:ext cx="1438790" cy="457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التحقق من الصيغة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C426B17-A119-E28D-6A37-5568A54A6BDC}"/>
              </a:ext>
            </a:extLst>
          </p:cNvPr>
          <p:cNvSpPr/>
          <p:nvPr/>
        </p:nvSpPr>
        <p:spPr>
          <a:xfrm>
            <a:off x="82960" y="3870973"/>
            <a:ext cx="4987650" cy="457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500" b="1" dirty="0">
                <a:solidFill>
                  <a:srgbClr val="00B0F0"/>
                </a:solidFill>
                <a:latin typeface="Arial" panose="020B0604020202020204" pitchFamily="34" charset="0"/>
              </a:rPr>
              <a:t>يستخدم للتأكد من أن البيانات تأتي بصيغة محددة مسبقا ولن يسمح بأي صيغة أخرى يتم إدخالها في الخلية</a:t>
            </a:r>
            <a:r>
              <a:rPr lang="en-US" sz="1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15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A378B63-EA29-1F26-2A12-3C517599AE25}"/>
              </a:ext>
            </a:extLst>
          </p:cNvPr>
          <p:cNvSpPr/>
          <p:nvPr/>
        </p:nvSpPr>
        <p:spPr>
          <a:xfrm>
            <a:off x="7622250" y="2142093"/>
            <a:ext cx="1438790" cy="457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التحقق من النطاق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4468A4-6484-77C5-0E49-56C8AAF7FFE3}"/>
              </a:ext>
            </a:extLst>
          </p:cNvPr>
          <p:cNvSpPr/>
          <p:nvPr/>
        </p:nvSpPr>
        <p:spPr>
          <a:xfrm>
            <a:off x="88298" y="3249038"/>
            <a:ext cx="4987650" cy="457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يستخدم للتأكد من أن الأرقام المدخلة تقع ضمن نطاق معين ويشمل حدين هما: الحد الأقصى 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limit</a:t>
            </a:r>
            <a:r>
              <a:rPr lang="ar-SA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والحد الأدنى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limit </a:t>
            </a:r>
            <a:endParaRPr lang="ar-SA" sz="1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1700D5D-93B4-8478-2D5A-043DB2C19C71}"/>
              </a:ext>
            </a:extLst>
          </p:cNvPr>
          <p:cNvSpPr/>
          <p:nvPr/>
        </p:nvSpPr>
        <p:spPr>
          <a:xfrm>
            <a:off x="7622250" y="2730931"/>
            <a:ext cx="1438790" cy="457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التحقق من النوع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D1D63CB-A101-3961-45B2-93EC201343DD}"/>
              </a:ext>
            </a:extLst>
          </p:cNvPr>
          <p:cNvSpPr/>
          <p:nvPr/>
        </p:nvSpPr>
        <p:spPr>
          <a:xfrm>
            <a:off x="100412" y="4475316"/>
            <a:ext cx="4987650" cy="457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500" b="1" dirty="0">
                <a:solidFill>
                  <a:srgbClr val="113F4E"/>
                </a:solidFill>
                <a:latin typeface="Arial" panose="020B0604020202020204" pitchFamily="34" charset="0"/>
              </a:rPr>
              <a:t>يضمن إدخال المستخدمين لنوع القيمة الصحيح - حقل محدد. </a:t>
            </a:r>
          </a:p>
        </p:txBody>
      </p:sp>
      <p:pic>
        <p:nvPicPr>
          <p:cNvPr id="36" name="Picture 8" descr="Control de calidad - Iconos gratis de ui">
            <a:extLst>
              <a:ext uri="{FF2B5EF4-FFF2-40B4-BE49-F238E27FC236}">
                <a16:creationId xmlns:a16="http://schemas.microsoft.com/office/drawing/2014/main" id="{D5DD1204-5E8E-65CA-6818-5BE23098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59" y="533248"/>
            <a:ext cx="1669729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2495499-3633-4D51-A255-AEE355FDDD54}"/>
              </a:ext>
            </a:extLst>
          </p:cNvPr>
          <p:cNvSpPr txBox="1"/>
          <p:nvPr/>
        </p:nvSpPr>
        <p:spPr>
          <a:xfrm>
            <a:off x="273713" y="211179"/>
            <a:ext cx="15427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البحث عن قرين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0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26545 -0.579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25868 -0.34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25868 0.223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1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914E-6 L -0.26354 0.219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0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25625 0.1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5802E-6 L -0.25677 0.330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14882" y="91440"/>
            <a:ext cx="2125703" cy="155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عددي أنواع مصادر البيانات 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377758" y="91440"/>
            <a:ext cx="2125703" cy="155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يستخدم فحص النطاق للتأكد من أن الأرقام تدخل بنطاق محدد (صح أم خطا 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640635" y="91440"/>
            <a:ext cx="2125703" cy="155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000" b="1" dirty="0" err="1">
                <a:solidFill>
                  <a:schemeClr val="tx1"/>
                </a:solidFill>
              </a:rPr>
              <a:t>ماهو</a:t>
            </a:r>
            <a:r>
              <a:rPr lang="ar-SA" sz="3000" b="1" dirty="0">
                <a:solidFill>
                  <a:schemeClr val="tx1"/>
                </a:solidFill>
              </a:rPr>
              <a:t> الجهاز الذي يسجل درجة الرياح ؟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5982" y="1856204"/>
            <a:ext cx="2125703" cy="155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000" b="1" dirty="0">
                <a:solidFill>
                  <a:schemeClr val="tx1"/>
                </a:solidFill>
              </a:rPr>
              <a:t>ما المقصود بالتحقق من النوع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364802" y="1856204"/>
            <a:ext cx="2125703" cy="155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000" b="1" dirty="0">
                <a:solidFill>
                  <a:schemeClr val="tx1"/>
                </a:solidFill>
              </a:rPr>
              <a:t>اطرحي سؤال لزميلاتك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640635" y="1793367"/>
            <a:ext cx="2125703" cy="155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حصلت على درجة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51815" y="1856204"/>
            <a:ext cx="2125703" cy="1556766"/>
          </a:xfrm>
          <a:prstGeom prst="roundRect">
            <a:avLst/>
          </a:prstGeom>
          <a:solidFill>
            <a:schemeClr val="accent4">
              <a:lumMod val="6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chemeClr val="bg1"/>
                </a:solidFill>
              </a:rPr>
              <a:t>5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27648" y="1856204"/>
            <a:ext cx="2125703" cy="1556766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chemeClr val="bg1"/>
                </a:solidFill>
              </a:rPr>
              <a:t>6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366" y="100639"/>
            <a:ext cx="2125703" cy="15567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chemeClr val="bg1"/>
                </a:solidFill>
              </a:rPr>
              <a:t>1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51814" y="128003"/>
            <a:ext cx="2125703" cy="1556766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schemeClr val="bg1"/>
                </a:solidFill>
              </a:rPr>
              <a:t>2</a:t>
            </a:r>
            <a:endParaRPr lang="en-US" sz="495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6485" y="128003"/>
            <a:ext cx="2125703" cy="15567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schemeClr val="bg1"/>
                </a:solidFill>
              </a:rPr>
              <a:t>3</a:t>
            </a:r>
            <a:endParaRPr lang="en-US" sz="495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995" y="1856204"/>
            <a:ext cx="2125703" cy="1556766"/>
          </a:xfrm>
          <a:prstGeom prst="roundRect">
            <a:avLst/>
          </a:prstGeom>
          <a:solidFill>
            <a:srgbClr val="CC33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950" b="1" dirty="0">
                <a:solidFill>
                  <a:schemeClr val="bg1"/>
                </a:solidFill>
              </a:rPr>
              <a:t>4</a:t>
            </a:r>
            <a:endParaRPr lang="en-US" sz="4950" b="1" dirty="0">
              <a:solidFill>
                <a:schemeClr val="bg1"/>
              </a:solidFill>
            </a:endParaRPr>
          </a:p>
        </p:txBody>
      </p:sp>
      <p:sp>
        <p:nvSpPr>
          <p:cNvPr id="26" name="دبوس زينة 25"/>
          <p:cNvSpPr/>
          <p:nvPr/>
        </p:nvSpPr>
        <p:spPr>
          <a:xfrm>
            <a:off x="-261028" y="3486095"/>
            <a:ext cx="3832130" cy="828444"/>
          </a:xfrm>
          <a:prstGeom prst="plaqu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2">
                    <a:lumMod val="75000"/>
                  </a:schemeClr>
                </a:solidFill>
              </a:rPr>
              <a:t>تقويم نهائي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24537DE-730A-4442-818B-F0AF674E90B0}"/>
              </a:ext>
            </a:extLst>
          </p:cNvPr>
          <p:cNvSpPr txBox="1"/>
          <p:nvPr/>
        </p:nvSpPr>
        <p:spPr>
          <a:xfrm>
            <a:off x="296561" y="4460789"/>
            <a:ext cx="32745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البطاقات التفاعلية</a:t>
            </a:r>
          </a:p>
        </p:txBody>
      </p:sp>
    </p:spTree>
    <p:extLst>
      <p:ext uri="{BB962C8B-B14F-4D97-AF65-F5344CB8AC3E}">
        <p14:creationId xmlns:p14="http://schemas.microsoft.com/office/powerpoint/2010/main" val="9633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" grpId="0" animBg="1"/>
      <p:bldP spid="5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74"/>
          <p:cNvGrpSpPr/>
          <p:nvPr/>
        </p:nvGrpSpPr>
        <p:grpSpPr>
          <a:xfrm>
            <a:off x="7657704" y="2972023"/>
            <a:ext cx="768600" cy="770700"/>
            <a:chOff x="7657704" y="3832845"/>
            <a:chExt cx="768600" cy="770700"/>
          </a:xfrm>
        </p:grpSpPr>
        <p:sp>
          <p:nvSpPr>
            <p:cNvPr id="1221" name="Google Shape;1221;p74"/>
            <p:cNvSpPr/>
            <p:nvPr/>
          </p:nvSpPr>
          <p:spPr>
            <a:xfrm>
              <a:off x="7657704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4"/>
            <p:cNvSpPr/>
            <p:nvPr/>
          </p:nvSpPr>
          <p:spPr>
            <a:xfrm>
              <a:off x="7902433" y="4061610"/>
              <a:ext cx="279083" cy="313168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74"/>
          <p:cNvGrpSpPr/>
          <p:nvPr/>
        </p:nvGrpSpPr>
        <p:grpSpPr>
          <a:xfrm>
            <a:off x="6819240" y="2972023"/>
            <a:ext cx="768600" cy="770700"/>
            <a:chOff x="6819240" y="3832845"/>
            <a:chExt cx="768600" cy="770700"/>
          </a:xfrm>
        </p:grpSpPr>
        <p:sp>
          <p:nvSpPr>
            <p:cNvPr id="1224" name="Google Shape;1224;p74"/>
            <p:cNvSpPr/>
            <p:nvPr/>
          </p:nvSpPr>
          <p:spPr>
            <a:xfrm>
              <a:off x="6819240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4"/>
            <p:cNvSpPr/>
            <p:nvPr/>
          </p:nvSpPr>
          <p:spPr>
            <a:xfrm rot="5400000">
              <a:off x="7063946" y="4061642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74"/>
          <p:cNvGrpSpPr/>
          <p:nvPr/>
        </p:nvGrpSpPr>
        <p:grpSpPr>
          <a:xfrm>
            <a:off x="5980801" y="2972023"/>
            <a:ext cx="768600" cy="770700"/>
            <a:chOff x="5980776" y="3832845"/>
            <a:chExt cx="768600" cy="770700"/>
          </a:xfrm>
        </p:grpSpPr>
        <p:sp>
          <p:nvSpPr>
            <p:cNvPr id="1227" name="Google Shape;1227;p74"/>
            <p:cNvSpPr/>
            <p:nvPr/>
          </p:nvSpPr>
          <p:spPr>
            <a:xfrm>
              <a:off x="5980776" y="3832845"/>
              <a:ext cx="768600" cy="770700"/>
            </a:xfrm>
            <a:prstGeom prst="bevel">
              <a:avLst>
                <a:gd name="adj" fmla="val 17936"/>
              </a:avLst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4"/>
            <p:cNvSpPr/>
            <p:nvPr/>
          </p:nvSpPr>
          <p:spPr>
            <a:xfrm rot="10800000">
              <a:off x="6225421" y="4061642"/>
              <a:ext cx="279140" cy="313105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74"/>
          <p:cNvSpPr txBox="1">
            <a:spLocks noGrp="1"/>
          </p:cNvSpPr>
          <p:nvPr>
            <p:ph type="title"/>
          </p:nvPr>
        </p:nvSpPr>
        <p:spPr>
          <a:xfrm>
            <a:off x="975100" y="539500"/>
            <a:ext cx="6438900" cy="10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>
                <a:solidFill>
                  <a:schemeClr val="accent1"/>
                </a:solidFill>
              </a:rPr>
              <a:t>you!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238" name="Google Shape;1238;p74"/>
          <p:cNvGrpSpPr/>
          <p:nvPr/>
        </p:nvGrpSpPr>
        <p:grpSpPr>
          <a:xfrm>
            <a:off x="688895" y="2710834"/>
            <a:ext cx="400059" cy="347529"/>
            <a:chOff x="5012603" y="2571753"/>
            <a:chExt cx="417024" cy="417024"/>
          </a:xfrm>
        </p:grpSpPr>
        <p:sp>
          <p:nvSpPr>
            <p:cNvPr id="1239" name="Google Shape;1239;p74"/>
            <p:cNvSpPr/>
            <p:nvPr/>
          </p:nvSpPr>
          <p:spPr>
            <a:xfrm>
              <a:off x="5133124" y="2631210"/>
              <a:ext cx="180818" cy="300048"/>
            </a:xfrm>
            <a:custGeom>
              <a:avLst/>
              <a:gdLst/>
              <a:ahLst/>
              <a:cxnLst/>
              <a:rect l="l" t="t" r="r" b="b"/>
              <a:pathLst>
                <a:path w="8664" h="14377" extrusionOk="0">
                  <a:moveTo>
                    <a:pt x="4683" y="1171"/>
                  </a:moveTo>
                  <a:lnTo>
                    <a:pt x="4683" y="3395"/>
                  </a:lnTo>
                  <a:cubicBezTo>
                    <a:pt x="4683" y="3719"/>
                    <a:pt x="4945" y="3980"/>
                    <a:pt x="5269" y="3980"/>
                  </a:cubicBezTo>
                  <a:lnTo>
                    <a:pt x="7493" y="3980"/>
                  </a:lnTo>
                  <a:lnTo>
                    <a:pt x="7493" y="5620"/>
                  </a:lnTo>
                  <a:lnTo>
                    <a:pt x="5269" y="5620"/>
                  </a:lnTo>
                  <a:cubicBezTo>
                    <a:pt x="4945" y="5620"/>
                    <a:pt x="4683" y="5882"/>
                    <a:pt x="4683" y="6206"/>
                  </a:cubicBezTo>
                  <a:lnTo>
                    <a:pt x="4683" y="9859"/>
                  </a:lnTo>
                  <a:cubicBezTo>
                    <a:pt x="4683" y="10227"/>
                    <a:pt x="4706" y="10648"/>
                    <a:pt x="4975" y="10986"/>
                  </a:cubicBezTo>
                  <a:cubicBezTo>
                    <a:pt x="5327" y="11423"/>
                    <a:pt x="5899" y="11474"/>
                    <a:pt x="6299" y="11474"/>
                  </a:cubicBezTo>
                  <a:lnTo>
                    <a:pt x="7494" y="11474"/>
                  </a:lnTo>
                  <a:lnTo>
                    <a:pt x="7494" y="13158"/>
                  </a:lnTo>
                  <a:cubicBezTo>
                    <a:pt x="7137" y="13183"/>
                    <a:pt x="6635" y="13207"/>
                    <a:pt x="6113" y="13207"/>
                  </a:cubicBezTo>
                  <a:cubicBezTo>
                    <a:pt x="3848" y="13207"/>
                    <a:pt x="3044" y="11806"/>
                    <a:pt x="3044" y="10607"/>
                  </a:cubicBezTo>
                  <a:lnTo>
                    <a:pt x="3044" y="6206"/>
                  </a:lnTo>
                  <a:cubicBezTo>
                    <a:pt x="3044" y="5882"/>
                    <a:pt x="2782" y="5620"/>
                    <a:pt x="2460" y="5620"/>
                  </a:cubicBezTo>
                  <a:lnTo>
                    <a:pt x="1172" y="5620"/>
                  </a:lnTo>
                  <a:lnTo>
                    <a:pt x="1172" y="4090"/>
                  </a:lnTo>
                  <a:cubicBezTo>
                    <a:pt x="2035" y="3913"/>
                    <a:pt x="2690" y="3487"/>
                    <a:pt x="3120" y="2820"/>
                  </a:cubicBezTo>
                  <a:cubicBezTo>
                    <a:pt x="3463" y="2289"/>
                    <a:pt x="3608" y="1697"/>
                    <a:pt x="3703" y="1171"/>
                  </a:cubicBezTo>
                  <a:close/>
                  <a:moveTo>
                    <a:pt x="3208" y="0"/>
                  </a:moveTo>
                  <a:cubicBezTo>
                    <a:pt x="2922" y="0"/>
                    <a:pt x="2677" y="207"/>
                    <a:pt x="2631" y="490"/>
                  </a:cubicBezTo>
                  <a:cubicBezTo>
                    <a:pt x="2409" y="1822"/>
                    <a:pt x="2209" y="2861"/>
                    <a:pt x="537" y="3000"/>
                  </a:cubicBezTo>
                  <a:cubicBezTo>
                    <a:pt x="234" y="3025"/>
                    <a:pt x="1" y="3278"/>
                    <a:pt x="1" y="3582"/>
                  </a:cubicBezTo>
                  <a:lnTo>
                    <a:pt x="1" y="6206"/>
                  </a:lnTo>
                  <a:cubicBezTo>
                    <a:pt x="1" y="6529"/>
                    <a:pt x="263" y="6791"/>
                    <a:pt x="586" y="6791"/>
                  </a:cubicBezTo>
                  <a:lnTo>
                    <a:pt x="1874" y="6791"/>
                  </a:lnTo>
                  <a:lnTo>
                    <a:pt x="1874" y="10607"/>
                  </a:lnTo>
                  <a:cubicBezTo>
                    <a:pt x="1874" y="12618"/>
                    <a:pt x="3355" y="14377"/>
                    <a:pt x="6111" y="14377"/>
                  </a:cubicBezTo>
                  <a:cubicBezTo>
                    <a:pt x="7158" y="14377"/>
                    <a:pt x="8098" y="14285"/>
                    <a:pt x="8137" y="14281"/>
                  </a:cubicBezTo>
                  <a:cubicBezTo>
                    <a:pt x="8436" y="14251"/>
                    <a:pt x="8664" y="14000"/>
                    <a:pt x="8664" y="13699"/>
                  </a:cubicBezTo>
                  <a:lnTo>
                    <a:pt x="8664" y="10888"/>
                  </a:lnTo>
                  <a:cubicBezTo>
                    <a:pt x="8664" y="10565"/>
                    <a:pt x="8402" y="10303"/>
                    <a:pt x="8078" y="10303"/>
                  </a:cubicBezTo>
                  <a:lnTo>
                    <a:pt x="6299" y="10303"/>
                  </a:lnTo>
                  <a:cubicBezTo>
                    <a:pt x="5828" y="10303"/>
                    <a:pt x="5855" y="10292"/>
                    <a:pt x="5855" y="9859"/>
                  </a:cubicBezTo>
                  <a:lnTo>
                    <a:pt x="5855" y="6791"/>
                  </a:lnTo>
                  <a:lnTo>
                    <a:pt x="8078" y="6791"/>
                  </a:lnTo>
                  <a:cubicBezTo>
                    <a:pt x="8402" y="6791"/>
                    <a:pt x="8664" y="6529"/>
                    <a:pt x="8664" y="6206"/>
                  </a:cubicBezTo>
                  <a:lnTo>
                    <a:pt x="8664" y="3397"/>
                  </a:lnTo>
                  <a:cubicBezTo>
                    <a:pt x="8664" y="3073"/>
                    <a:pt x="8402" y="2811"/>
                    <a:pt x="8078" y="2811"/>
                  </a:cubicBezTo>
                  <a:lnTo>
                    <a:pt x="5855" y="2811"/>
                  </a:lnTo>
                  <a:lnTo>
                    <a:pt x="5855" y="586"/>
                  </a:lnTo>
                  <a:cubicBezTo>
                    <a:pt x="5855" y="262"/>
                    <a:pt x="5593" y="0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4"/>
            <p:cNvSpPr/>
            <p:nvPr/>
          </p:nvSpPr>
          <p:spPr>
            <a:xfrm>
              <a:off x="501260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53" y="1172"/>
                  </a:moveTo>
                  <a:cubicBezTo>
                    <a:pt x="18007" y="1172"/>
                    <a:pt x="18810" y="1993"/>
                    <a:pt x="18810" y="2966"/>
                  </a:cubicBezTo>
                  <a:lnTo>
                    <a:pt x="18810" y="17017"/>
                  </a:lnTo>
                  <a:cubicBezTo>
                    <a:pt x="18810" y="17990"/>
                    <a:pt x="18007" y="18811"/>
                    <a:pt x="17053" y="18811"/>
                  </a:cubicBezTo>
                  <a:lnTo>
                    <a:pt x="2965" y="18811"/>
                  </a:lnTo>
                  <a:cubicBezTo>
                    <a:pt x="1992" y="18811"/>
                    <a:pt x="1169" y="17990"/>
                    <a:pt x="1169" y="17017"/>
                  </a:cubicBezTo>
                  <a:lnTo>
                    <a:pt x="1169" y="2966"/>
                  </a:lnTo>
                  <a:cubicBezTo>
                    <a:pt x="1169" y="1993"/>
                    <a:pt x="1992" y="1172"/>
                    <a:pt x="2965" y="1172"/>
                  </a:cubicBezTo>
                  <a:close/>
                  <a:moveTo>
                    <a:pt x="2965" y="1"/>
                  </a:moveTo>
                  <a:cubicBezTo>
                    <a:pt x="1346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6"/>
                    <a:pt x="1348" y="19982"/>
                    <a:pt x="2965" y="19982"/>
                  </a:cubicBezTo>
                  <a:lnTo>
                    <a:pt x="17053" y="19982"/>
                  </a:lnTo>
                  <a:cubicBezTo>
                    <a:pt x="18672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9"/>
                    <a:pt x="18672" y="1"/>
                    <a:pt x="17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74"/>
          <p:cNvSpPr/>
          <p:nvPr/>
        </p:nvSpPr>
        <p:spPr>
          <a:xfrm>
            <a:off x="4315345" y="2972025"/>
            <a:ext cx="16071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74"/>
          <p:cNvSpPr/>
          <p:nvPr/>
        </p:nvSpPr>
        <p:spPr>
          <a:xfrm>
            <a:off x="4551595" y="3200775"/>
            <a:ext cx="1134600" cy="313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“By Slidesgo”</a:t>
            </a:r>
            <a:endParaRPr sz="1000">
              <a:solidFill>
                <a:schemeClr val="dk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251" name="Google Shape;1251;p74"/>
          <p:cNvSpPr/>
          <p:nvPr/>
        </p:nvSpPr>
        <p:spPr>
          <a:xfrm>
            <a:off x="5980811" y="2148075"/>
            <a:ext cx="1607100" cy="770700"/>
          </a:xfrm>
          <a:prstGeom prst="bevel">
            <a:avLst>
              <a:gd name="adj" fmla="val 17936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74"/>
          <p:cNvSpPr/>
          <p:nvPr/>
        </p:nvSpPr>
        <p:spPr>
          <a:xfrm>
            <a:off x="7665036" y="1324743"/>
            <a:ext cx="768600" cy="770700"/>
          </a:xfrm>
          <a:prstGeom prst="bevel">
            <a:avLst>
              <a:gd name="adj" fmla="val 17936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74"/>
          <p:cNvSpPr/>
          <p:nvPr/>
        </p:nvSpPr>
        <p:spPr>
          <a:xfrm>
            <a:off x="7665036" y="2148099"/>
            <a:ext cx="768600" cy="770700"/>
          </a:xfrm>
          <a:prstGeom prst="bevel">
            <a:avLst>
              <a:gd name="adj" fmla="val 17936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4" name="Google Shape;1254;p74"/>
          <p:cNvGrpSpPr/>
          <p:nvPr/>
        </p:nvGrpSpPr>
        <p:grpSpPr>
          <a:xfrm rot="5400000">
            <a:off x="7001538" y="2350388"/>
            <a:ext cx="389475" cy="366125"/>
            <a:chOff x="5787625" y="1025350"/>
            <a:chExt cx="389475" cy="366125"/>
          </a:xfrm>
        </p:grpSpPr>
        <p:sp>
          <p:nvSpPr>
            <p:cNvPr id="1255" name="Google Shape;1255;p74"/>
            <p:cNvSpPr/>
            <p:nvPr/>
          </p:nvSpPr>
          <p:spPr>
            <a:xfrm>
              <a:off x="5787625" y="1025350"/>
              <a:ext cx="389475" cy="243525"/>
            </a:xfrm>
            <a:custGeom>
              <a:avLst/>
              <a:gdLst/>
              <a:ahLst/>
              <a:cxnLst/>
              <a:rect l="l" t="t" r="r" b="b"/>
              <a:pathLst>
                <a:path w="15579" h="9741" extrusionOk="0">
                  <a:moveTo>
                    <a:pt x="7773" y="0"/>
                  </a:moveTo>
                  <a:lnTo>
                    <a:pt x="1" y="7806"/>
                  </a:lnTo>
                  <a:lnTo>
                    <a:pt x="2002" y="9741"/>
                  </a:lnTo>
                  <a:lnTo>
                    <a:pt x="7773" y="3970"/>
                  </a:lnTo>
                  <a:lnTo>
                    <a:pt x="13577" y="9741"/>
                  </a:lnTo>
                  <a:lnTo>
                    <a:pt x="15579" y="7806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4"/>
            <p:cNvSpPr/>
            <p:nvPr/>
          </p:nvSpPr>
          <p:spPr>
            <a:xfrm>
              <a:off x="5856025" y="1216325"/>
              <a:ext cx="251025" cy="175150"/>
            </a:xfrm>
            <a:custGeom>
              <a:avLst/>
              <a:gdLst/>
              <a:ahLst/>
              <a:cxnLst/>
              <a:rect l="l" t="t" r="r" b="b"/>
              <a:pathLst>
                <a:path w="10041" h="7006" extrusionOk="0">
                  <a:moveTo>
                    <a:pt x="5037" y="0"/>
                  </a:moveTo>
                  <a:lnTo>
                    <a:pt x="0" y="5004"/>
                  </a:lnTo>
                  <a:lnTo>
                    <a:pt x="2002" y="7005"/>
                  </a:lnTo>
                  <a:lnTo>
                    <a:pt x="5037" y="3903"/>
                  </a:lnTo>
                  <a:lnTo>
                    <a:pt x="8106" y="7005"/>
                  </a:lnTo>
                  <a:lnTo>
                    <a:pt x="10041" y="5004"/>
                  </a:lnTo>
                  <a:lnTo>
                    <a:pt x="5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74"/>
          <p:cNvGrpSpPr/>
          <p:nvPr/>
        </p:nvGrpSpPr>
        <p:grpSpPr>
          <a:xfrm>
            <a:off x="7862286" y="1523038"/>
            <a:ext cx="374100" cy="374100"/>
            <a:chOff x="89807" y="1807888"/>
            <a:chExt cx="374100" cy="374100"/>
          </a:xfrm>
        </p:grpSpPr>
        <p:sp>
          <p:nvSpPr>
            <p:cNvPr id="1258" name="Google Shape;1258;p74"/>
            <p:cNvSpPr/>
            <p:nvPr/>
          </p:nvSpPr>
          <p:spPr>
            <a:xfrm flipH="1">
              <a:off x="89807" y="1807888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4"/>
            <p:cNvSpPr/>
            <p:nvPr/>
          </p:nvSpPr>
          <p:spPr>
            <a:xfrm rot="5400000" flipH="1">
              <a:off x="170642" y="1875927"/>
              <a:ext cx="212318" cy="238200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74"/>
          <p:cNvGrpSpPr/>
          <p:nvPr/>
        </p:nvGrpSpPr>
        <p:grpSpPr>
          <a:xfrm rot="10800000" flipH="1">
            <a:off x="7862286" y="2346376"/>
            <a:ext cx="374100" cy="374100"/>
            <a:chOff x="89807" y="1807888"/>
            <a:chExt cx="374100" cy="374100"/>
          </a:xfrm>
        </p:grpSpPr>
        <p:sp>
          <p:nvSpPr>
            <p:cNvPr id="1261" name="Google Shape;1261;p74"/>
            <p:cNvSpPr/>
            <p:nvPr/>
          </p:nvSpPr>
          <p:spPr>
            <a:xfrm flipH="1">
              <a:off x="89807" y="1807888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4"/>
            <p:cNvSpPr/>
            <p:nvPr/>
          </p:nvSpPr>
          <p:spPr>
            <a:xfrm rot="5400000" flipH="1">
              <a:off x="170642" y="1875927"/>
              <a:ext cx="212318" cy="238200"/>
            </a:xfrm>
            <a:custGeom>
              <a:avLst/>
              <a:gdLst/>
              <a:ahLst/>
              <a:cxnLst/>
              <a:rect l="l" t="t" r="r" b="b"/>
              <a:pathLst>
                <a:path w="22575" h="25327" extrusionOk="0">
                  <a:moveTo>
                    <a:pt x="10186" y="0"/>
                  </a:moveTo>
                  <a:lnTo>
                    <a:pt x="8259" y="1927"/>
                  </a:lnTo>
                  <a:lnTo>
                    <a:pt x="17344" y="11012"/>
                  </a:lnTo>
                  <a:lnTo>
                    <a:pt x="0" y="11012"/>
                  </a:lnTo>
                  <a:lnTo>
                    <a:pt x="0" y="13764"/>
                  </a:lnTo>
                  <a:lnTo>
                    <a:pt x="17344" y="13764"/>
                  </a:lnTo>
                  <a:lnTo>
                    <a:pt x="8259" y="23124"/>
                  </a:lnTo>
                  <a:lnTo>
                    <a:pt x="10186" y="25327"/>
                  </a:lnTo>
                  <a:lnTo>
                    <a:pt x="22574" y="12388"/>
                  </a:lnTo>
                  <a:lnTo>
                    <a:pt x="10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28;p37">
            <a:extLst>
              <a:ext uri="{FF2B5EF4-FFF2-40B4-BE49-F238E27FC236}">
                <a16:creationId xmlns:a16="http://schemas.microsoft.com/office/drawing/2014/main" id="{0C4666C8-6EDD-4191-8B7C-65701BFE40CA}"/>
              </a:ext>
            </a:extLst>
          </p:cNvPr>
          <p:cNvSpPr txBox="1">
            <a:spLocks/>
          </p:cNvSpPr>
          <p:nvPr/>
        </p:nvSpPr>
        <p:spPr>
          <a:xfrm>
            <a:off x="1118132" y="1663099"/>
            <a:ext cx="3768869" cy="139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buFont typeface="Catamaran"/>
              <a:buNone/>
            </a:pPr>
            <a:r>
              <a:rPr lang="en-US" b="1" dirty="0" err="1">
                <a:highlight>
                  <a:schemeClr val="accent1"/>
                </a:highlight>
              </a:rPr>
              <a:t>Nabiha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r>
              <a:rPr lang="en-US" b="1" dirty="0" err="1">
                <a:highlight>
                  <a:schemeClr val="accent1"/>
                </a:highlight>
              </a:rPr>
              <a:t>alrogi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endParaRPr lang="en-US" dirty="0"/>
          </a:p>
          <a:p>
            <a:pPr marL="0" indent="0">
              <a:spcBef>
                <a:spcPts val="1000"/>
              </a:spcBef>
              <a:buFont typeface="Catamaran"/>
              <a:buNone/>
            </a:pPr>
            <a:r>
              <a:rPr lang="en-US" dirty="0"/>
              <a:t>You can find me at:</a:t>
            </a:r>
            <a:endParaRPr lang="en-US" sz="1400" dirty="0"/>
          </a:p>
          <a:p>
            <a:pPr marL="0" indent="0">
              <a:spcBef>
                <a:spcPts val="1000"/>
              </a:spcBef>
              <a:buFont typeface="Catamaran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t238108@mkhg.moe.gov.sa</a:t>
            </a:r>
            <a:endParaRPr lang="en-US" sz="1050" dirty="0"/>
          </a:p>
          <a:p>
            <a:pPr marL="88900" indent="0">
              <a:spcBef>
                <a:spcPts val="1000"/>
              </a:spcBef>
              <a:buSzPts val="2200"/>
              <a:buFont typeface="Catamaran"/>
              <a:buNone/>
            </a:pPr>
            <a:r>
              <a:rPr lang="en-US" sz="1800" b="1" dirty="0"/>
              <a:t>@nalrogi1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5"/>
          <p:cNvSpPr txBox="1">
            <a:spLocks noGrp="1"/>
          </p:cNvSpPr>
          <p:nvPr>
            <p:ph type="subTitle" idx="1"/>
          </p:nvPr>
        </p:nvSpPr>
        <p:spPr>
          <a:xfrm>
            <a:off x="1706925" y="1750425"/>
            <a:ext cx="5725500" cy="16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2500" dirty="0"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5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"التكنولوجيا الجديدة ليست خيراً أو شراً بحد ذاتها، </a:t>
            </a:r>
            <a:br>
              <a:rPr lang="ar-SA" sz="25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</a:br>
            <a:r>
              <a:rPr lang="ar-SA" sz="25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إنما كيفية استخدام الناس لها. "</a:t>
            </a:r>
            <a:br>
              <a:rPr lang="ar-SA" sz="25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</a:br>
            <a:r>
              <a:rPr lang="ar-SA" sz="25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			              </a:t>
            </a:r>
            <a:r>
              <a:rPr lang="ar-SA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(ديفيد </a:t>
            </a:r>
            <a:r>
              <a:rPr lang="ar-SA" sz="2000" dirty="0" err="1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وونغ</a:t>
            </a:r>
            <a:r>
              <a:rPr lang="ar-SA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) </a:t>
            </a:r>
            <a:endParaRPr sz="2000" dirty="0"/>
          </a:p>
        </p:txBody>
      </p:sp>
      <p:sp>
        <p:nvSpPr>
          <p:cNvPr id="781" name="Google Shape;781;p55"/>
          <p:cNvSpPr txBox="1">
            <a:spLocks noGrp="1"/>
          </p:cNvSpPr>
          <p:nvPr>
            <p:ph type="title"/>
          </p:nvPr>
        </p:nvSpPr>
        <p:spPr>
          <a:xfrm>
            <a:off x="2917175" y="3743024"/>
            <a:ext cx="32967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لافتات </a:t>
            </a:r>
            <a:r>
              <a:rPr lang="ar-SA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الحقائق</a:t>
            </a:r>
            <a:endParaRPr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7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F52ADA-87AA-428B-A96A-C7F17A8E2A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32961" r="1807" b="10585"/>
          <a:stretch/>
        </p:blipFill>
        <p:spPr>
          <a:xfrm>
            <a:off x="-75018" y="2763"/>
            <a:ext cx="9294035" cy="52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42DD546A-01A1-4D07-BBDA-FC098A5FC727}"/>
              </a:ext>
            </a:extLst>
          </p:cNvPr>
          <p:cNvSpPr/>
          <p:nvPr/>
        </p:nvSpPr>
        <p:spPr>
          <a:xfrm>
            <a:off x="1318437" y="903767"/>
            <a:ext cx="6166884" cy="3147238"/>
          </a:xfrm>
          <a:prstGeom prst="cloudCallout">
            <a:avLst>
              <a:gd name="adj1" fmla="val -47500"/>
              <a:gd name="adj2" fmla="val 816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تغذية راجعة </a:t>
            </a:r>
          </a:p>
          <a:p>
            <a:pPr algn="ctr"/>
            <a:endParaRPr lang="ar-SA" sz="2000" dirty="0"/>
          </a:p>
          <a:p>
            <a:pPr algn="ctr"/>
            <a:r>
              <a:rPr lang="ar-SA" sz="2000" dirty="0"/>
              <a:t>سنتوقف عن طرح الأسئلة إذا تعرفتي على الصور ة خلف بطاقات الأرقام  </a:t>
            </a:r>
          </a:p>
        </p:txBody>
      </p:sp>
    </p:spTree>
    <p:extLst>
      <p:ext uri="{BB962C8B-B14F-4D97-AF65-F5344CB8AC3E}">
        <p14:creationId xmlns:p14="http://schemas.microsoft.com/office/powerpoint/2010/main" val="17223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67"/>
          <p:cNvGrpSpPr/>
          <p:nvPr/>
        </p:nvGrpSpPr>
        <p:grpSpPr>
          <a:xfrm>
            <a:off x="3357336" y="87324"/>
            <a:ext cx="5690257" cy="4819135"/>
            <a:chOff x="4133019" y="1358634"/>
            <a:chExt cx="3753109" cy="2853816"/>
          </a:xfrm>
        </p:grpSpPr>
        <p:grpSp>
          <p:nvGrpSpPr>
            <p:cNvPr id="1083" name="Google Shape;1083;p67"/>
            <p:cNvGrpSpPr/>
            <p:nvPr/>
          </p:nvGrpSpPr>
          <p:grpSpPr>
            <a:xfrm>
              <a:off x="4133019" y="1358634"/>
              <a:ext cx="3753109" cy="2853816"/>
              <a:chOff x="3426482" y="735539"/>
              <a:chExt cx="4831500" cy="3673811"/>
            </a:xfrm>
          </p:grpSpPr>
          <p:sp>
            <p:nvSpPr>
              <p:cNvPr id="1084" name="Google Shape;1084;p67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5" name="Google Shape;1085;p67"/>
              <p:cNvSpPr/>
              <p:nvPr/>
            </p:nvSpPr>
            <p:spPr>
              <a:xfrm>
                <a:off x="3426482" y="735539"/>
                <a:ext cx="4831500" cy="3056700"/>
              </a:xfrm>
              <a:prstGeom prst="roundRect">
                <a:avLst>
                  <a:gd name="adj" fmla="val 3857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86" name="Google Shape;1086;p67"/>
            <p:cNvCxnSpPr/>
            <p:nvPr/>
          </p:nvCxnSpPr>
          <p:spPr>
            <a:xfrm>
              <a:off x="5376376" y="4166768"/>
              <a:ext cx="1263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7" name="Google Shape;1087;p67"/>
          <p:cNvSpPr txBox="1">
            <a:spLocks noGrp="1"/>
          </p:cNvSpPr>
          <p:nvPr>
            <p:ph type="title"/>
          </p:nvPr>
        </p:nvSpPr>
        <p:spPr>
          <a:xfrm>
            <a:off x="914400" y="1450992"/>
            <a:ext cx="2314901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استراتيجية قراءة الصور </a:t>
            </a:r>
            <a:endParaRPr sz="2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 descr="شاهد| كيف واجهت جدة كوارث السيول علي مدار السنوات الماضية؟ | الرجل">
            <a:extLst>
              <a:ext uri="{FF2B5EF4-FFF2-40B4-BE49-F238E27FC236}">
                <a16:creationId xmlns:a16="http://schemas.microsoft.com/office/drawing/2014/main" id="{3AFBE8B5-D0E5-4496-8FA1-235F318B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23" y="237041"/>
            <a:ext cx="5402590" cy="37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410C97-ED43-4228-AE41-244F8539E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55"/>
          <a:stretch/>
        </p:blipFill>
        <p:spPr>
          <a:xfrm>
            <a:off x="148280" y="2201293"/>
            <a:ext cx="3204363" cy="1887747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C44A64E-EB51-453F-A643-75FDEE2DF3D1}"/>
              </a:ext>
            </a:extLst>
          </p:cNvPr>
          <p:cNvSpPr/>
          <p:nvPr/>
        </p:nvSpPr>
        <p:spPr>
          <a:xfrm>
            <a:off x="148280" y="4158358"/>
            <a:ext cx="3509319" cy="923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تسمى العملية التي قامت بها الأرصاد لدراسة هذه الظاهرة  ؟ </a:t>
            </a:r>
          </a:p>
        </p:txBody>
      </p:sp>
    </p:spTree>
    <p:extLst>
      <p:ext uri="{BB962C8B-B14F-4D97-AF65-F5344CB8AC3E}">
        <p14:creationId xmlns:p14="http://schemas.microsoft.com/office/powerpoint/2010/main" val="387002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6"/>
          <p:cNvSpPr/>
          <p:nvPr/>
        </p:nvSpPr>
        <p:spPr>
          <a:xfrm>
            <a:off x="579058" y="3967680"/>
            <a:ext cx="7988100" cy="770700"/>
          </a:xfrm>
          <a:prstGeom prst="bevel">
            <a:avLst>
              <a:gd name="adj" fmla="val 17936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6"/>
          <p:cNvSpPr txBox="1">
            <a:spLocks noGrp="1"/>
          </p:cNvSpPr>
          <p:nvPr>
            <p:ph type="title"/>
          </p:nvPr>
        </p:nvSpPr>
        <p:spPr>
          <a:xfrm>
            <a:off x="716450" y="4112125"/>
            <a:ext cx="77133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الدرس الثاني  </a:t>
            </a: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جمع البيانات والتحقق من صحتها </a:t>
            </a:r>
            <a:endParaRPr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التعلم النشط    </a:t>
            </a:r>
            <a:r>
              <a:rPr lang="ar-SA" sz="3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مرشد التوقعات 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558" name="Google Shape;558;p48"/>
          <p:cNvSpPr txBox="1">
            <a:spLocks noGrp="1"/>
          </p:cNvSpPr>
          <p:nvPr>
            <p:ph type="title" idx="8"/>
          </p:nvPr>
        </p:nvSpPr>
        <p:spPr>
          <a:xfrm>
            <a:off x="6902034" y="1367643"/>
            <a:ext cx="2146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قبل الدرس 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19CB417-7729-4387-A2EC-594A9C30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3" y="1359766"/>
            <a:ext cx="2148900" cy="365700"/>
          </a:xfrm>
        </p:spPr>
        <p:txBody>
          <a:bodyPr/>
          <a:lstStyle/>
          <a:p>
            <a:r>
              <a:rPr lang="ar-S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بعد الدرس</a:t>
            </a:r>
          </a:p>
        </p:txBody>
      </p:sp>
      <p:graphicFrame>
        <p:nvGraphicFramePr>
          <p:cNvPr id="24" name="جدول 24">
            <a:extLst>
              <a:ext uri="{FF2B5EF4-FFF2-40B4-BE49-F238E27FC236}">
                <a16:creationId xmlns:a16="http://schemas.microsoft.com/office/drawing/2014/main" id="{C5C68FED-4E7B-42E4-8B31-0AEBFB5C6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99045"/>
              </p:ext>
            </p:extLst>
          </p:nvPr>
        </p:nvGraphicFramePr>
        <p:xfrm>
          <a:off x="523073" y="1948430"/>
          <a:ext cx="8097854" cy="2649220"/>
        </p:xfrm>
        <a:graphic>
          <a:graphicData uri="http://schemas.openxmlformats.org/drawingml/2006/table">
            <a:tbl>
              <a:tblPr rtl="1" firstRow="1" bandRow="1">
                <a:tableStyleId>{B7B0F9A9-540C-409B-A69C-D72C65D1F7B8}</a:tableStyleId>
              </a:tblPr>
              <a:tblGrid>
                <a:gridCol w="576678">
                  <a:extLst>
                    <a:ext uri="{9D8B030D-6E8A-4147-A177-3AD203B41FA5}">
                      <a16:colId xmlns:a16="http://schemas.microsoft.com/office/drawing/2014/main" val="238943929"/>
                    </a:ext>
                  </a:extLst>
                </a:gridCol>
                <a:gridCol w="775889">
                  <a:extLst>
                    <a:ext uri="{9D8B030D-6E8A-4147-A177-3AD203B41FA5}">
                      <a16:colId xmlns:a16="http://schemas.microsoft.com/office/drawing/2014/main" val="2144740978"/>
                    </a:ext>
                  </a:extLst>
                </a:gridCol>
                <a:gridCol w="5249681">
                  <a:extLst>
                    <a:ext uri="{9D8B030D-6E8A-4147-A177-3AD203B41FA5}">
                      <a16:colId xmlns:a16="http://schemas.microsoft.com/office/drawing/2014/main" val="2868158288"/>
                    </a:ext>
                  </a:extLst>
                </a:gridCol>
                <a:gridCol w="671793">
                  <a:extLst>
                    <a:ext uri="{9D8B030D-6E8A-4147-A177-3AD203B41FA5}">
                      <a16:colId xmlns:a16="http://schemas.microsoft.com/office/drawing/2014/main" val="1392740942"/>
                    </a:ext>
                  </a:extLst>
                </a:gridCol>
                <a:gridCol w="823813">
                  <a:extLst>
                    <a:ext uri="{9D8B030D-6E8A-4147-A177-3AD203B41FA5}">
                      <a16:colId xmlns:a16="http://schemas.microsoft.com/office/drawing/2014/main" val="134707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i="0" u="none" strike="noStrike" cap="none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Orbitron"/>
                        </a:rPr>
                        <a:t>أوافق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i="0" u="none" strike="noStrike" cap="none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Orbitron"/>
                        </a:rPr>
                        <a:t>لا أوافق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Orbitron"/>
                        </a:rPr>
                        <a:t>العبـــــــــــارة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i="0" u="none" strike="noStrike" cap="none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Orbitron"/>
                        </a:rPr>
                        <a:t>أوافق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i="0" u="none" strike="noStrike" cap="none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Orbitron"/>
                        </a:rPr>
                        <a:t>لا أوافق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5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جمع البيانات من أهم مراحل الدراسة لظاهرة معينة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62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0" i="0" u="none" strike="noStrike" cap="non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نحتاج لأجهزة لجمع البيانات مثل المستشعرات ومسجلات البيانات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4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>
                          <a:srgbClr val="C00000"/>
                        </a:buClr>
                        <a:buSzPct val="150000"/>
                      </a:pPr>
                      <a:r>
                        <a:rPr lang="ar-SA" sz="1800" b="0" i="0" u="none" strike="noStrike" cap="non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يمكن تقسيم مصادر البيانات إلى رئيسية وثانوية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3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0" i="0" u="none" strike="noStrike" cap="non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لابد أن تكون البيانات المدخلة تأتي من مجموعة من القيم المعتمدة ويطلق عليها التحقق من صحة إدخال البيانات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037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>
            <a:spLocks noGrp="1"/>
          </p:cNvSpPr>
          <p:nvPr>
            <p:ph type="body" idx="1"/>
          </p:nvPr>
        </p:nvSpPr>
        <p:spPr>
          <a:xfrm>
            <a:off x="3341925" y="1624675"/>
            <a:ext cx="4976100" cy="27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50000"/>
              <a:buNone/>
            </a:pPr>
            <a:endParaRPr lang="ar-SA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ar-SA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معرفة مفهوم جمع البيانات.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ar-SA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تمييز مصادر البيانات الرئيسية والثانوية.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ar-SA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معرفة أنواع التحقق من صحة البيانات.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ar-SA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تطبيق التحقق من صحة البيانات في إكسل.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ar-SA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5" name="Google Shape;425;p4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أهداف الدرس </a:t>
            </a:r>
            <a:endParaRPr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1D48E77-8345-4880-8B1A-A40EAFE31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بحث حول الكوارث الطبيعية">
            <a:extLst>
              <a:ext uri="{FF2B5EF4-FFF2-40B4-BE49-F238E27FC236}">
                <a16:creationId xmlns:a16="http://schemas.microsoft.com/office/drawing/2014/main" id="{314D9D74-7436-4AA0-B021-918499BEE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72" y="1322172"/>
            <a:ext cx="5962650" cy="36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E74342A1-E3CE-4AC4-A86E-9CD15BA404C9}"/>
              </a:ext>
            </a:extLst>
          </p:cNvPr>
          <p:cNvSpPr txBox="1">
            <a:spLocks/>
          </p:cNvSpPr>
          <p:nvPr/>
        </p:nvSpPr>
        <p:spPr>
          <a:xfrm>
            <a:off x="720000" y="5257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rtl="1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 ماهي الخطوة الأولى لدراسة أي ظاهرة معينة أو بحث علمي ؟ </a:t>
            </a:r>
          </a:p>
        </p:txBody>
      </p:sp>
    </p:spTree>
    <p:extLst>
      <p:ext uri="{BB962C8B-B14F-4D97-AF65-F5344CB8AC3E}">
        <p14:creationId xmlns:p14="http://schemas.microsoft.com/office/powerpoint/2010/main" val="1998968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ata-driven Programming Class for University for College: Data Management Technology by Slidesgo">
  <a:themeElements>
    <a:clrScheme name="Simple Light">
      <a:dk1>
        <a:srgbClr val="42413F"/>
      </a:dk1>
      <a:lt1>
        <a:srgbClr val="FFFFFF"/>
      </a:lt1>
      <a:dk2>
        <a:srgbClr val="F3F3F3"/>
      </a:dk2>
      <a:lt2>
        <a:srgbClr val="CCCCCC"/>
      </a:lt2>
      <a:accent1>
        <a:srgbClr val="FF7307"/>
      </a:accent1>
      <a:accent2>
        <a:srgbClr val="E4650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73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865</Words>
  <Application>Microsoft Office PowerPoint</Application>
  <PresentationFormat>عرض على الشاشة (16:9)</PresentationFormat>
  <Paragraphs>148</Paragraphs>
  <Slides>25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8" baseType="lpstr">
      <vt:lpstr>Roboto</vt:lpstr>
      <vt:lpstr>Tahoma</vt:lpstr>
      <vt:lpstr>Nunito Light</vt:lpstr>
      <vt:lpstr>Orbitron</vt:lpstr>
      <vt:lpstr>Catamaran</vt:lpstr>
      <vt:lpstr>Arabic Typesetting</vt:lpstr>
      <vt:lpstr>Bebas Neue</vt:lpstr>
      <vt:lpstr>Calibri</vt:lpstr>
      <vt:lpstr>Calibri Light</vt:lpstr>
      <vt:lpstr>Arial</vt:lpstr>
      <vt:lpstr>GE SS Two Medium</vt:lpstr>
      <vt:lpstr>Times New Roman</vt:lpstr>
      <vt:lpstr>Data-driven Programming Class for University for College: Data Management Technology by Slidesgo</vt:lpstr>
      <vt:lpstr>بسم الله الرحمن الرحيم </vt:lpstr>
      <vt:lpstr>عرض تقديمي في PowerPoint</vt:lpstr>
      <vt:lpstr>لافتات الحقائق</vt:lpstr>
      <vt:lpstr>عرض تقديمي في PowerPoint</vt:lpstr>
      <vt:lpstr>استراتيجية قراءة الصور </vt:lpstr>
      <vt:lpstr> الدرس الثاني  جمع البيانات والتحقق من صحتها </vt:lpstr>
      <vt:lpstr>التعلم النشط    مرشد التوقعات </vt:lpstr>
      <vt:lpstr>أهداف الدرس </vt:lpstr>
      <vt:lpstr>عرض تقديمي في PowerPoint</vt:lpstr>
      <vt:lpstr> أي ظاهرة تخضع للملاحظة و البحث و تسجيل البيانات   </vt:lpstr>
      <vt:lpstr>عرض تقديمي في PowerPoint</vt:lpstr>
      <vt:lpstr>ماذا يقصد بجمع البيانات ؟ </vt:lpstr>
      <vt:lpstr>عرض تقديمي في PowerPoint</vt:lpstr>
      <vt:lpstr>01</vt:lpstr>
      <vt:lpstr>عرض تقديمي في PowerPoint</vt:lpstr>
      <vt:lpstr>مستويات تفكير عليا – التقويم </vt:lpstr>
      <vt:lpstr>عرض تقديمي في PowerPoint</vt:lpstr>
      <vt:lpstr>عرض تقديمي في PowerPoint</vt:lpstr>
      <vt:lpstr>مفاتيح الأسئلة العكسية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LENOVO</dc:creator>
  <cp:lastModifiedBy>LENOVO</cp:lastModifiedBy>
  <cp:revision>34</cp:revision>
  <dcterms:modified xsi:type="dcterms:W3CDTF">2022-12-13T22:31:35Z</dcterms:modified>
</cp:coreProperties>
</file>