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0" r:id="rId2"/>
    <p:sldId id="321" r:id="rId3"/>
    <p:sldId id="258" r:id="rId4"/>
    <p:sldId id="259" r:id="rId5"/>
    <p:sldId id="260" r:id="rId6"/>
    <p:sldId id="348" r:id="rId7"/>
    <p:sldId id="349" r:id="rId8"/>
    <p:sldId id="293" r:id="rId9"/>
    <p:sldId id="276" r:id="rId10"/>
    <p:sldId id="355" r:id="rId11"/>
    <p:sldId id="282" r:id="rId12"/>
    <p:sldId id="350" r:id="rId13"/>
    <p:sldId id="351" r:id="rId14"/>
    <p:sldId id="284" r:id="rId15"/>
    <p:sldId id="352" r:id="rId16"/>
    <p:sldId id="343" r:id="rId17"/>
    <p:sldId id="356" r:id="rId18"/>
    <p:sldId id="285" r:id="rId19"/>
    <p:sldId id="353" r:id="rId20"/>
    <p:sldId id="354" r:id="rId21"/>
    <p:sldId id="359" r:id="rId22"/>
    <p:sldId id="357" r:id="rId23"/>
    <p:sldId id="347" r:id="rId24"/>
    <p:sldId id="358" r:id="rId25"/>
    <p:sldId id="341" r:id="rId26"/>
  </p:sldIdLst>
  <p:sldSz cx="12192000" cy="6858000"/>
  <p:notesSz cx="6858000" cy="9144000"/>
  <p:custDataLst>
    <p:tags r:id="rId2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826"/>
    <a:srgbClr val="225C7A"/>
    <a:srgbClr val="0489B8"/>
    <a:srgbClr val="DCECEA"/>
    <a:srgbClr val="04718E"/>
    <a:srgbClr val="FFD042"/>
    <a:srgbClr val="8F6D6E"/>
    <a:srgbClr val="FEFEFE"/>
    <a:srgbClr val="EAEDFE"/>
    <a:srgbClr val="F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65" autoAdjust="0"/>
    <p:restoredTop sz="93849" autoAdjust="0"/>
  </p:normalViewPr>
  <p:slideViewPr>
    <p:cSldViewPr snapToGrid="0">
      <p:cViewPr varScale="1">
        <p:scale>
          <a:sx n="63" d="100"/>
          <a:sy n="63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14AF3-A6F9-4F79-8ED3-88913AFF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786DC3-D07E-4F87-A065-3FB5DD26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310560-CB10-47AB-87DA-27CF5A29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64355A-D965-437E-95A5-0D6493F3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2B97E0-024B-44C9-86F0-6CA38D16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71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2B6C23-07EB-46DE-9ECF-BD61E98C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51F2852-4D0E-499C-9018-50899C0DD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593302-8425-4BB9-9D56-A8567FC3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2E693F-832C-4502-B0F6-1989AF4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B48B2-1505-4C96-A1A7-6084CDAF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290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7C3B20-64E8-4341-BEC1-1026E5648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B1A01E-3B40-4EBD-AA14-F5F8E69A2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CD9F15-DCAD-4DE8-913D-B3E2349B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408EA-F486-4B59-B8E8-CCB7F5CF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498DDB-17FE-4FEE-AFC7-B69B5D7A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21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A2277-7A2D-4218-B882-01D0AD92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476A0-2E37-4F85-9382-24FDB483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653025-9C7D-467B-B17A-2F0A6B5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F5BB13-B861-4823-8972-BEEB335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8FF09-FD47-4CAC-A846-B1F70ED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27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146769-61F4-45D4-87A9-4A92FA9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36435A-0275-4C09-A774-B23D28F74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BF5E4F-7E29-47CC-8C0F-E31173B5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A78EF4-0FE9-4FBF-83C3-022284A1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2B7A85-CF13-4812-9F95-4C462AD9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5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605EAA-9D23-4C94-A6B9-5716043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25652D-2BCD-4408-B8C2-CCD5D6CD3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20ADBA-3E09-40F7-A453-1F4ABAB5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D15A1E-29AE-4416-9397-767AEA72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D3E249-CEE3-42AE-86D1-5F540CFF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69C2BE-9F01-4DB7-B92F-D94C4313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3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F42817-2835-4E9B-802E-92D84EA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2DDBFB-CF53-4D3D-A543-387ACA760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F4FC0D-5945-4389-871D-9CB49794C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013375-6AEC-4A63-90F8-1026557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5DF7C4-763E-4513-829D-B33658C7B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4678468-5A70-4036-A7A1-20507035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C9399A-9BC8-412B-9D1E-7C15AC7E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C4CE75-FC8F-43D8-A421-E1CAA02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CDF6B-6F2F-4AFA-A40E-E9118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CA16F2-0643-4AE5-B9EB-1F0C116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1890C72-2B2C-4A1F-AF71-E57ADB0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81B225-D74A-44C7-B376-988B1AE1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8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B07EC8E-D712-450C-9729-1DE3EE74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D17F24-5260-4DF2-B69A-1F96DA4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3BC16-E89A-4A33-B718-F899993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8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779512-D5B5-411E-A2C1-125C924D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1E3C23-7FB4-406C-8BF1-548E1CC0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DDB0B5-A248-4CC6-95B2-9DCE3494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140CF9-584F-476A-83BB-52A52D2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94225F-CD0F-4B17-873C-F4F7EA31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C49B2C-E31F-49B9-9AB1-164AB145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7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BFA3D-09CD-4EF8-9999-3D09ADCB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959C4E-06E1-46C1-AE1F-0C9D039F2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56F27F-6AED-4635-AB8D-904989F7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C80337-4042-4335-A7A8-05E7CFE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F68E6C-E3C4-4641-A017-C75F3A04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459A24-E4F1-4A03-B5BC-124509C6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C40690-BBE8-4E5E-B038-DC800DC3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983950-27CF-4A0B-8329-4360C592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53348-FB9D-4FD7-AC26-BE95B3180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DC1-6C90-4B1A-89D4-1263FF4863E7}" type="datetimeFigureOut">
              <a:rPr lang="ar-SA" smtClean="0"/>
              <a:t>13/02/44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71DBC5-F551-435A-96C2-36B022C6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9EA29A-C0A0-4375-83F0-2044AF354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A941-AB1E-4368-AAD1-D914DAFF4D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6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الوصف الوظيفي لـ مدير نظم المعلومات - Information System Manager">
            <a:extLst>
              <a:ext uri="{FF2B5EF4-FFF2-40B4-BE49-F238E27FC236}">
                <a16:creationId xmlns:a16="http://schemas.microsoft.com/office/drawing/2014/main" id="{206E54D3-056E-F89B-D407-E571E246F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9" b="71918" l="8307" r="89617">
                        <a14:foregroundMark x1="76518" y1="55936" x2="76518" y2="55936"/>
                        <a14:foregroundMark x1="76518" y1="55936" x2="78115" y2="43836"/>
                        <a14:foregroundMark x1="78115" y1="43836" x2="73642" y2="34247"/>
                        <a14:foregroundMark x1="73642" y1="34247" x2="27316" y2="31050"/>
                        <a14:foregroundMark x1="27316" y1="31050" x2="21406" y2="40868"/>
                        <a14:foregroundMark x1="21406" y1="40868" x2="19968" y2="52055"/>
                        <a14:foregroundMark x1="19968" y1="52055" x2="16294" y2="61416"/>
                        <a14:foregroundMark x1="16294" y1="61416" x2="25879" y2="65297"/>
                        <a14:foregroundMark x1="25879" y1="65297" x2="78914" y2="61644"/>
                        <a14:foregroundMark x1="78914" y1="61644" x2="76198" y2="55479"/>
                        <a14:foregroundMark x1="76198" y1="55479" x2="76997" y2="55479"/>
                        <a14:foregroundMark x1="86403" y1="61234" x2="83067" y2="53196"/>
                        <a14:foregroundMark x1="88658" y1="66667" x2="86573" y2="61643"/>
                        <a14:foregroundMark x1="83067" y1="53196" x2="85144" y2="42694"/>
                        <a14:foregroundMark x1="85144" y1="42694" x2="80351" y2="30594"/>
                        <a14:foregroundMark x1="80351" y1="30594" x2="74281" y2="28539"/>
                        <a14:foregroundMark x1="74281" y1="28539" x2="57348" y2="32877"/>
                        <a14:foregroundMark x1="57348" y1="32877" x2="19489" y2="25114"/>
                        <a14:foregroundMark x1="19489" y1="25114" x2="14537" y2="50228"/>
                        <a14:foregroundMark x1="14537" y1="50228" x2="15974" y2="72146"/>
                        <a14:foregroundMark x1="11182" y1="62785" x2="14217" y2="70776"/>
                        <a14:foregroundMark x1="14217" y1="70776" x2="28435" y2="72374"/>
                        <a14:foregroundMark x1="28435" y1="72374" x2="56070" y2="69635"/>
                        <a14:foregroundMark x1="56070" y1="69635" x2="90895" y2="71918"/>
                        <a14:foregroundMark x1="90895" y1="71918" x2="84505" y2="66667"/>
                        <a14:foregroundMark x1="84505" y1="66667" x2="8466" y2="63242"/>
                        <a14:foregroundMark x1="8466" y1="63242" x2="12141" y2="63014"/>
                        <a14:foregroundMark x1="13578" y1="35616" x2="13898" y2="26256"/>
                        <a14:foregroundMark x1="13898" y1="26256" x2="21885" y2="23744"/>
                        <a14:foregroundMark x1="21885" y1="23744" x2="25719" y2="16895"/>
                        <a14:foregroundMark x1="25719" y1="16895" x2="30671" y2="23744"/>
                        <a14:foregroundMark x1="30671" y1="23744" x2="32268" y2="29909"/>
                        <a14:foregroundMark x1="32268" y1="29909" x2="34824" y2="32648"/>
                        <a14:foregroundMark x1="34824" y1="32648" x2="32268" y2="23516"/>
                        <a14:foregroundMark x1="32268" y1="23516" x2="28435" y2="17808"/>
                        <a14:foregroundMark x1="28435" y1="17808" x2="22364" y2="15753"/>
                        <a14:foregroundMark x1="22364" y1="15753" x2="20767" y2="22146"/>
                        <a14:foregroundMark x1="20767" y1="22146" x2="22045" y2="26027"/>
                        <a14:foregroundMark x1="83067" y1="27854" x2="80192" y2="20548"/>
                        <a14:foregroundMark x1="80192" y1="20548" x2="78594" y2="20548"/>
                        <a14:foregroundMark x1="88709" y1="44878" x2="89617" y2="35616"/>
                        <a14:foregroundMark x1="89617" y1="35616" x2="90415" y2="42466"/>
                        <a14:foregroundMark x1="90415" y1="42466" x2="90119" y2="45526"/>
                        <a14:foregroundMark x1="89435" y1="45211" x2="89936" y2="31963"/>
                        <a14:foregroundMark x1="89936" y1="31963" x2="85623" y2="24658"/>
                        <a14:foregroundMark x1="85623" y1="24658" x2="77157" y2="22374"/>
                        <a14:foregroundMark x1="77157" y1="22374" x2="67891" y2="23973"/>
                        <a14:foregroundMark x1="67891" y1="23973" x2="62300" y2="27854"/>
                        <a14:foregroundMark x1="62300" y1="27854" x2="51757" y2="25571"/>
                        <a14:foregroundMark x1="51757" y1="25571" x2="45847" y2="20776"/>
                        <a14:foregroundMark x1="45847" y1="20776" x2="28754" y2="15982"/>
                        <a14:foregroundMark x1="28754" y1="15982" x2="23802" y2="16667"/>
                        <a14:foregroundMark x1="23802" y1="16667" x2="32268" y2="15753"/>
                        <a14:foregroundMark x1="32268" y1="15753" x2="72364" y2="22603"/>
                        <a14:foregroundMark x1="72364" y1="22603" x2="79712" y2="21005"/>
                        <a14:foregroundMark x1="13099" y1="35845" x2="12780" y2="27854"/>
                        <a14:foregroundMark x1="12780" y1="27854" x2="16134" y2="22831"/>
                        <a14:foregroundMark x1="16134" y1="22831" x2="27157" y2="14612"/>
                        <a14:foregroundMark x1="27157" y1="14612" x2="28594" y2="16667"/>
                        <a14:foregroundMark x1="28275" y1="16667" x2="23962" y2="13699"/>
                        <a14:foregroundMark x1="23962" y1="13699" x2="22524" y2="15982"/>
                        <a14:foregroundMark x1="11981" y1="38813" x2="11502" y2="28082"/>
                        <a14:foregroundMark x1="11502" y1="28082" x2="15176" y2="22374"/>
                        <a14:foregroundMark x1="15176" y1="22374" x2="17572" y2="22831"/>
                        <a14:backgroundMark x1="89617" y1="58219" x2="89617" y2="58219"/>
                        <a14:backgroundMark x1="88978" y1="60502" x2="88339" y2="51598"/>
                        <a14:backgroundMark x1="88339" y1="51598" x2="91534" y2="45434"/>
                        <a14:backgroundMark x1="91534" y1="45434" x2="92013" y2="42922"/>
                        <a14:backgroundMark x1="90415" y1="45662" x2="88498" y2="53881"/>
                        <a14:backgroundMark x1="88498" y1="53881" x2="89137" y2="61187"/>
                        <a14:backgroundMark x1="89137" y1="61187" x2="90735" y2="44064"/>
                        <a14:backgroundMark x1="90735" y1="44064" x2="91214" y2="4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24253"/>
          <a:stretch/>
        </p:blipFill>
        <p:spPr bwMode="auto">
          <a:xfrm>
            <a:off x="1003566" y="2698952"/>
            <a:ext cx="10184868" cy="43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A70F8D3-78E1-8B8E-9438-63288E90C539}"/>
              </a:ext>
            </a:extLst>
          </p:cNvPr>
          <p:cNvSpPr txBox="1"/>
          <p:nvPr/>
        </p:nvSpPr>
        <p:spPr>
          <a:xfrm>
            <a:off x="3511341" y="771672"/>
            <a:ext cx="5169318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9600" dirty="0"/>
              <a:t>تقنية رقمية 2-1</a:t>
            </a:r>
            <a:endParaRPr lang="en-US" sz="96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EDBA0E8-1B4D-ABB0-CC2B-655843575A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69077" y="2367222"/>
            <a:ext cx="4453846" cy="561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 panose="02000503000000000000" pitchFamily="2" charset="-78"/>
                <a:ea typeface="+mj-ea"/>
                <a:cs typeface="Aref Ruqaa" panose="02000503000000000000" pitchFamily="2" charset="-78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ar-SA" sz="4400" dirty="0">
                <a:solidFill>
                  <a:srgbClr val="FFC000"/>
                </a:solidFill>
                <a:latin typeface="Aref Ruqaa"/>
                <a:cs typeface="+mn-cs"/>
              </a:rPr>
              <a:t>أ. اريج العنزي</a:t>
            </a:r>
            <a:endParaRPr lang="en-US" altLang="ar-SA" sz="4400" dirty="0">
              <a:solidFill>
                <a:srgbClr val="FFC000"/>
              </a:solidFill>
              <a:latin typeface="Aref Ruqaa"/>
              <a:cs typeface="+mn-cs"/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D4291C5-B7C1-95F3-F53D-9D268D7DA0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10023989" y="0"/>
            <a:ext cx="2168011" cy="1556954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AACA38-E9C7-45F2-A848-BDD291A5A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0" y="0"/>
            <a:ext cx="2168011" cy="1556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6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0CAC9DC-9F35-2C5B-674B-1A2E9F7CE44E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2CE6CF10-0213-DC6D-EAEC-695DA54F054E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تعريف مصطلح جمع البيانات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E20C9AF8-4406-3677-3BBF-302011C4F991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تصنيف مصادر البيانات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8ABB4758-24BD-7893-D974-6CFFBEFA7D63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جمع البيانات و أنواع التحقق من صحة البيانات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F01E8A46-718F-5EC5-205E-99C589EEEEB8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إجراء التحقق من صحة البيانات في اكسل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1A498DCA-34DC-D68C-8449-51857CB02D7A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77D3BEC4-7CFB-F623-2D3E-E352C4B7456C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B8507A0C-AFA7-1485-B0A6-1E67F4BF2DA9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60F292B4-1CAB-1A36-2959-7D855E2E22AF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9DA223D-F9EC-B7EA-50C8-A73BCDE2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15409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F41F516-117F-35B9-E9BC-C9BACA3ED7C1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6446D9D6-7092-BC57-F8B0-484F4B603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2D9B8005-9D99-B732-BFED-638D86881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59D0C89-0EEA-FF6A-70D3-5E188C7E1A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51" y="1532142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6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27EA70F1-AC71-F2FC-806C-420F63EC55D8}"/>
              </a:ext>
            </a:extLst>
          </p:cNvPr>
          <p:cNvSpPr/>
          <p:nvPr/>
        </p:nvSpPr>
        <p:spPr>
          <a:xfrm>
            <a:off x="389496" y="990600"/>
            <a:ext cx="11287125" cy="2217417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6A7B4FA-AF3E-4788-9F17-58512E6F7E0C}"/>
              </a:ext>
            </a:extLst>
          </p:cNvPr>
          <p:cNvSpPr/>
          <p:nvPr/>
        </p:nvSpPr>
        <p:spPr>
          <a:xfrm>
            <a:off x="591579" y="1223941"/>
            <a:ext cx="10894103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قبل السفر في الإجازة الصيفية ماهي الأمور التي تضعينها في عين الاعتبار قبل اختيار الدولة التي ترغبين السفر اليها ؟!</a:t>
            </a:r>
          </a:p>
        </p:txBody>
      </p:sp>
      <p:pic>
        <p:nvPicPr>
          <p:cNvPr id="22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2227E3A8-1B6F-95CF-ECCE-1CE26337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923" y="2757425"/>
            <a:ext cx="4394642" cy="4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4E25152-E458-1BE2-4314-87A0AE3B38EF}"/>
              </a:ext>
            </a:extLst>
          </p:cNvPr>
          <p:cNvSpPr/>
          <p:nvPr/>
        </p:nvSpPr>
        <p:spPr>
          <a:xfrm>
            <a:off x="633630" y="1617760"/>
            <a:ext cx="10894103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/>
              <a:t>معرفة حالة الطقس قبل السفر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EAF01EC-BF62-9DFB-3A18-2366D588900B}"/>
              </a:ext>
            </a:extLst>
          </p:cNvPr>
          <p:cNvSpPr/>
          <p:nvPr/>
        </p:nvSpPr>
        <p:spPr>
          <a:xfrm>
            <a:off x="389496" y="1639439"/>
            <a:ext cx="10894103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chemeClr val="bg1"/>
                </a:solidFill>
              </a:rPr>
              <a:t>كيف يمكنني معرفة حالة الطقس للدولة ؟؟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build="allAtOnce"/>
      <p:bldP spid="5" grpId="2" build="allAtOnce"/>
      <p:bldP spid="3" grpId="2" build="allAtOnce"/>
      <p:bldP spid="3" grpId="3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B0CDF7D-1340-272A-2B12-E8B96B164BEA}"/>
              </a:ext>
            </a:extLst>
          </p:cNvPr>
          <p:cNvSpPr/>
          <p:nvPr/>
        </p:nvSpPr>
        <p:spPr>
          <a:xfrm>
            <a:off x="1733227" y="52254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مصادر البيانات 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3D4F63D-D929-C891-59B9-12C32DD9FC61}"/>
              </a:ext>
            </a:extLst>
          </p:cNvPr>
          <p:cNvGrpSpPr/>
          <p:nvPr/>
        </p:nvGrpSpPr>
        <p:grpSpPr>
          <a:xfrm>
            <a:off x="8602648" y="2156746"/>
            <a:ext cx="2602228" cy="3046880"/>
            <a:chOff x="8318860" y="1623202"/>
            <a:chExt cx="2602228" cy="3046880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06614516-CA7B-F6FC-64BB-1E4B809775A3}"/>
                </a:ext>
              </a:extLst>
            </p:cNvPr>
            <p:cNvSpPr/>
            <p:nvPr/>
          </p:nvSpPr>
          <p:spPr>
            <a:xfrm>
              <a:off x="8318860" y="2070729"/>
              <a:ext cx="2602008" cy="2442268"/>
            </a:xfrm>
            <a:prstGeom prst="roundRect">
              <a:avLst/>
            </a:prstGeom>
            <a:solidFill>
              <a:srgbClr val="225C7A"/>
            </a:solidFill>
            <a:ln>
              <a:solidFill>
                <a:srgbClr val="DCE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1"/>
                </a:solidFill>
              </a:endParaRPr>
            </a:p>
          </p:txBody>
        </p:sp>
        <p:sp>
          <p:nvSpPr>
            <p:cNvPr id="20" name="عنوان 1">
              <a:extLst>
                <a:ext uri="{FF2B5EF4-FFF2-40B4-BE49-F238E27FC236}">
                  <a16:creationId xmlns:a16="http://schemas.microsoft.com/office/drawing/2014/main" id="{F09DBA6E-EE7E-0B7F-877C-F1A5466ABCBF}"/>
                </a:ext>
              </a:extLst>
            </p:cNvPr>
            <p:cNvSpPr txBox="1">
              <a:spLocks/>
            </p:cNvSpPr>
            <p:nvPr/>
          </p:nvSpPr>
          <p:spPr>
            <a:xfrm>
              <a:off x="8319080" y="1924267"/>
              <a:ext cx="2602008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ar-SA" sz="3600" dirty="0">
                  <a:solidFill>
                    <a:schemeClr val="bg1"/>
                  </a:solidFill>
                </a:rPr>
                <a:t>مصادر البيانات الرئيسية</a:t>
              </a:r>
            </a:p>
          </p:txBody>
        </p:sp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8B11AB64-DEA7-2478-7F2A-7C65F13D388F}"/>
                </a:ext>
              </a:extLst>
            </p:cNvPr>
            <p:cNvSpPr/>
            <p:nvPr/>
          </p:nvSpPr>
          <p:spPr>
            <a:xfrm>
              <a:off x="9147687" y="1623202"/>
              <a:ext cx="928688" cy="92868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0489B8"/>
                  </a:solidFill>
                </a:rPr>
                <a:t>1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2F5B409-BEEB-26BC-AA2A-281180F843C5}"/>
              </a:ext>
            </a:extLst>
          </p:cNvPr>
          <p:cNvGrpSpPr/>
          <p:nvPr/>
        </p:nvGrpSpPr>
        <p:grpSpPr>
          <a:xfrm>
            <a:off x="957294" y="2149748"/>
            <a:ext cx="2616076" cy="3053878"/>
            <a:chOff x="1256844" y="1616204"/>
            <a:chExt cx="2616076" cy="3053878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4CF6AC96-86CF-3798-198F-D9160201E950}"/>
                </a:ext>
              </a:extLst>
            </p:cNvPr>
            <p:cNvSpPr/>
            <p:nvPr/>
          </p:nvSpPr>
          <p:spPr>
            <a:xfrm>
              <a:off x="1270912" y="2070729"/>
              <a:ext cx="2602008" cy="2442268"/>
            </a:xfrm>
            <a:prstGeom prst="roundRect">
              <a:avLst/>
            </a:prstGeom>
            <a:solidFill>
              <a:srgbClr val="225C7A"/>
            </a:solidFill>
            <a:ln>
              <a:solidFill>
                <a:srgbClr val="DCE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3" name="عنوان 1">
              <a:extLst>
                <a:ext uri="{FF2B5EF4-FFF2-40B4-BE49-F238E27FC236}">
                  <a16:creationId xmlns:a16="http://schemas.microsoft.com/office/drawing/2014/main" id="{7FFF269C-CF7D-44D2-F317-F6384A83CFCB}"/>
                </a:ext>
              </a:extLst>
            </p:cNvPr>
            <p:cNvSpPr txBox="1">
              <a:spLocks/>
            </p:cNvSpPr>
            <p:nvPr/>
          </p:nvSpPr>
          <p:spPr>
            <a:xfrm>
              <a:off x="1256844" y="1924267"/>
              <a:ext cx="2602008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ar-SA" sz="3600" dirty="0">
                  <a:solidFill>
                    <a:schemeClr val="bg1"/>
                  </a:solidFill>
                </a:rPr>
                <a:t>مصادر البيانات الثانوية</a:t>
              </a:r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5E4DC914-715D-4671-FA2E-FE4F3920D2F1}"/>
                </a:ext>
              </a:extLst>
            </p:cNvPr>
            <p:cNvSpPr/>
            <p:nvPr/>
          </p:nvSpPr>
          <p:spPr>
            <a:xfrm>
              <a:off x="2122661" y="1616204"/>
              <a:ext cx="928688" cy="92868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0489B8"/>
                  </a:solidFill>
                </a:rPr>
                <a:t>2</a:t>
              </a:r>
            </a:p>
          </p:txBody>
        </p:sp>
      </p:grpSp>
      <p:pic>
        <p:nvPicPr>
          <p:cNvPr id="7" name="Picture 4" descr="199,861 Data Collection Stock Vector Illustration and Royalty Free Data  Collection Clipart">
            <a:extLst>
              <a:ext uri="{FF2B5EF4-FFF2-40B4-BE49-F238E27FC236}">
                <a16:creationId xmlns:a16="http://schemas.microsoft.com/office/drawing/2014/main" id="{D494BB8A-197A-0CD6-2D65-EF3A3C0D8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92889" l="10000" r="90000">
                        <a14:foregroundMark x1="44667" y1="93111" x2="44667" y2="93111"/>
                        <a14:foregroundMark x1="48222" y1="43111" x2="48222" y2="43111"/>
                        <a14:foregroundMark x1="54889" y1="36889" x2="54889" y2="36889"/>
                        <a14:foregroundMark x1="54889" y1="33556" x2="54889" y2="33556"/>
                        <a14:foregroundMark x1="69333" y1="18889" x2="69333" y2="18889"/>
                        <a14:foregroundMark x1="26222" y1="11556" x2="26222" y2="11556"/>
                        <a14:foregroundMark x1="14000" y1="5778" x2="14000" y2="5778"/>
                        <a14:foregroundMark x1="76667" y1="6000" x2="25111" y2="5778"/>
                        <a14:foregroundMark x1="25111" y1="5778" x2="36222" y2="11778"/>
                        <a14:foregroundMark x1="36222" y1="11778" x2="44000" y2="20889"/>
                        <a14:foregroundMark x1="44000" y1="20889" x2="62667" y2="16222"/>
                        <a14:foregroundMark x1="62667" y1="16222" x2="70889" y2="7111"/>
                        <a14:foregroundMark x1="70889" y1="7111" x2="72222" y2="6889"/>
                        <a14:foregroundMark x1="72222" y1="6889" x2="66889" y2="18222"/>
                        <a14:foregroundMark x1="66889" y1="18222" x2="56222" y2="25556"/>
                        <a14:foregroundMark x1="56222" y1="25556" x2="41333" y2="24222"/>
                        <a14:foregroundMark x1="41333" y1="24222" x2="26222" y2="4444"/>
                        <a14:foregroundMark x1="26222" y1="4444" x2="73556" y2="222"/>
                        <a14:foregroundMark x1="73556" y1="222" x2="74000" y2="7111"/>
                        <a14:foregroundMark x1="74000" y1="7111" x2="82444" y2="889"/>
                        <a14:foregroundMark x1="56000" y1="28444" x2="61556" y2="20000"/>
                        <a14:foregroundMark x1="57111" y1="27778" x2="58889" y2="21111"/>
                        <a14:foregroundMark x1="58889" y1="21111" x2="59778" y2="29556"/>
                        <a14:foregroundMark x1="54444" y1="29111" x2="33778" y2="16667"/>
                        <a14:foregroundMark x1="33778" y1="16667" x2="23778" y2="2667"/>
                        <a14:foregroundMark x1="23778" y1="2667" x2="48000" y2="9778"/>
                        <a14:foregroundMark x1="48000" y1="9778" x2="37556" y2="12222"/>
                        <a14:foregroundMark x1="22444" y1="6000" x2="30000" y2="444"/>
                        <a14:foregroundMark x1="25111" y1="3111" x2="11778" y2="1333"/>
                        <a14:foregroundMark x1="37333" y1="23333" x2="48000" y2="30889"/>
                        <a14:foregroundMark x1="48000" y1="30889" x2="61111" y2="30222"/>
                        <a14:foregroundMark x1="61111" y1="30222" x2="62000" y2="22222"/>
                        <a14:foregroundMark x1="62000" y1="22222" x2="70222" y2="11778"/>
                        <a14:foregroundMark x1="70222" y1="11778" x2="86889" y2="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9"/>
          <a:stretch/>
        </p:blipFill>
        <p:spPr bwMode="auto">
          <a:xfrm>
            <a:off x="3405352" y="1435850"/>
            <a:ext cx="5525760" cy="57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3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4AC04BD-3F76-639C-BDD0-3987867EB847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1- مصادر البيانات الرئيسية</a:t>
            </a:r>
          </a:p>
        </p:txBody>
      </p:sp>
      <p:pic>
        <p:nvPicPr>
          <p:cNvPr id="6" name="Picture 10" descr="Data Collection: An Intricate Process ~ Technical Writing">
            <a:extLst>
              <a:ext uri="{FF2B5EF4-FFF2-40B4-BE49-F238E27FC236}">
                <a16:creationId xmlns:a16="http://schemas.microsoft.com/office/drawing/2014/main" id="{F2F9FEE0-23AC-0B64-A5B7-19177B45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5" y="4066531"/>
            <a:ext cx="6331870" cy="27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41F1F0-C44C-C095-F17E-1D6F14FE9AE4}"/>
              </a:ext>
            </a:extLst>
          </p:cNvPr>
          <p:cNvSpPr/>
          <p:nvPr/>
        </p:nvSpPr>
        <p:spPr>
          <a:xfrm>
            <a:off x="500538" y="1827041"/>
            <a:ext cx="11129963" cy="18889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يحتوي مصدر البيانات الرئيسية على بيانات لم تجمع من قبل</a:t>
            </a:r>
          </a:p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 وهي بيانات أساسية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5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697BC00-F2E8-1553-3788-CB31C6969510}"/>
              </a:ext>
            </a:extLst>
          </p:cNvPr>
          <p:cNvSpPr/>
          <p:nvPr/>
        </p:nvSpPr>
        <p:spPr>
          <a:xfrm>
            <a:off x="1" y="3286139"/>
            <a:ext cx="12191999" cy="249171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8459798-8A8A-5494-9C4F-2511E76B3EC9}"/>
              </a:ext>
            </a:extLst>
          </p:cNvPr>
          <p:cNvSpPr/>
          <p:nvPr/>
        </p:nvSpPr>
        <p:spPr>
          <a:xfrm>
            <a:off x="20739" y="1499677"/>
            <a:ext cx="1214572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dirty="0"/>
              <a:t>من خلال الصور الموجودة أمامك ، استنتجي مصادر البيانات الرئيسية ؟!</a:t>
            </a:r>
          </a:p>
        </p:txBody>
      </p:sp>
      <p:sp>
        <p:nvSpPr>
          <p:cNvPr id="27" name="عنوان 1">
            <a:extLst>
              <a:ext uri="{FF2B5EF4-FFF2-40B4-BE49-F238E27FC236}">
                <a16:creationId xmlns:a16="http://schemas.microsoft.com/office/drawing/2014/main" id="{2B7E55C4-8D6C-D2F2-6665-C89DB995BA6D}"/>
              </a:ext>
            </a:extLst>
          </p:cNvPr>
          <p:cNvSpPr txBox="1">
            <a:spLocks/>
          </p:cNvSpPr>
          <p:nvPr/>
        </p:nvSpPr>
        <p:spPr>
          <a:xfrm>
            <a:off x="8334272" y="43753"/>
            <a:ext cx="280125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id="{24A9C22D-D7D8-2177-BDC9-B168993AA101}"/>
              </a:ext>
            </a:extLst>
          </p:cNvPr>
          <p:cNvSpPr txBox="1">
            <a:spLocks/>
          </p:cNvSpPr>
          <p:nvPr/>
        </p:nvSpPr>
        <p:spPr>
          <a:xfrm>
            <a:off x="34910" y="142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جـــــمـــاعي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CCECAE-C5EB-D919-E469-B1DE43CFFE88}"/>
              </a:ext>
            </a:extLst>
          </p:cNvPr>
          <p:cNvSpPr/>
          <p:nvPr/>
        </p:nvSpPr>
        <p:spPr>
          <a:xfrm>
            <a:off x="8657304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F03B7B8-6AF1-0254-A015-D76738590814}"/>
              </a:ext>
            </a:extLst>
          </p:cNvPr>
          <p:cNvSpPr/>
          <p:nvPr/>
        </p:nvSpPr>
        <p:spPr>
          <a:xfrm>
            <a:off x="4648539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C887D3D3-5377-7A1F-8F81-91F836F11BCF}"/>
              </a:ext>
            </a:extLst>
          </p:cNvPr>
          <p:cNvSpPr/>
          <p:nvPr/>
        </p:nvSpPr>
        <p:spPr>
          <a:xfrm>
            <a:off x="398455" y="327343"/>
            <a:ext cx="3168645" cy="716472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8D6BB4F-6305-0A6A-F3B1-ABC39933BFE7}"/>
              </a:ext>
            </a:extLst>
          </p:cNvPr>
          <p:cNvSpPr/>
          <p:nvPr/>
        </p:nvSpPr>
        <p:spPr>
          <a:xfrm>
            <a:off x="11207042" y="383460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B1D2245B-1740-26AC-886C-68C7EDC03FAF}"/>
              </a:ext>
            </a:extLst>
          </p:cNvPr>
          <p:cNvSpPr/>
          <p:nvPr/>
        </p:nvSpPr>
        <p:spPr>
          <a:xfrm>
            <a:off x="7189112" y="406373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DE96EE23-D043-1EFF-5D78-A601B6D2FCF9}"/>
              </a:ext>
            </a:extLst>
          </p:cNvPr>
          <p:cNvSpPr/>
          <p:nvPr/>
        </p:nvSpPr>
        <p:spPr>
          <a:xfrm>
            <a:off x="2881089" y="413297"/>
            <a:ext cx="548158" cy="57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5" name="صورة 34" descr="صورة تحتوي على نص, ساعة حائط, ساعة&#10;&#10;تم إنشاء الوصف تلقائياً">
            <a:extLst>
              <a:ext uri="{FF2B5EF4-FFF2-40B4-BE49-F238E27FC236}">
                <a16:creationId xmlns:a16="http://schemas.microsoft.com/office/drawing/2014/main" id="{8A1E09E8-2BA8-0A07-A0B8-57790B7B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2" y="400246"/>
            <a:ext cx="512190" cy="62916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FC45109-8883-4146-8F45-7F769448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10" y="300101"/>
            <a:ext cx="622744" cy="722382"/>
          </a:xfrm>
          <a:prstGeom prst="rect">
            <a:avLst/>
          </a:prstGeom>
        </p:spPr>
      </p:pic>
      <p:sp>
        <p:nvSpPr>
          <p:cNvPr id="37" name="عنوان 1">
            <a:extLst>
              <a:ext uri="{FF2B5EF4-FFF2-40B4-BE49-F238E27FC236}">
                <a16:creationId xmlns:a16="http://schemas.microsoft.com/office/drawing/2014/main" id="{9692369F-44F1-966E-EE1D-D0479520F0BB}"/>
              </a:ext>
            </a:extLst>
          </p:cNvPr>
          <p:cNvSpPr txBox="1">
            <a:spLocks/>
          </p:cNvSpPr>
          <p:nvPr/>
        </p:nvSpPr>
        <p:spPr>
          <a:xfrm>
            <a:off x="8554682" y="256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38" name="عنوان 1">
            <a:extLst>
              <a:ext uri="{FF2B5EF4-FFF2-40B4-BE49-F238E27FC236}">
                <a16:creationId xmlns:a16="http://schemas.microsoft.com/office/drawing/2014/main" id="{661BA4D0-75C2-8A70-6432-8ADED8D1F612}"/>
              </a:ext>
            </a:extLst>
          </p:cNvPr>
          <p:cNvSpPr txBox="1">
            <a:spLocks/>
          </p:cNvSpPr>
          <p:nvPr/>
        </p:nvSpPr>
        <p:spPr>
          <a:xfrm>
            <a:off x="4300231" y="40405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دقــــيـــقـــة</a:t>
            </a:r>
          </a:p>
        </p:txBody>
      </p:sp>
      <p:sp>
        <p:nvSpPr>
          <p:cNvPr id="39" name="عنوان 1">
            <a:extLst>
              <a:ext uri="{FF2B5EF4-FFF2-40B4-BE49-F238E27FC236}">
                <a16:creationId xmlns:a16="http://schemas.microsoft.com/office/drawing/2014/main" id="{17EF9D56-35B2-7F82-D57E-C84D07F1576A}"/>
              </a:ext>
            </a:extLst>
          </p:cNvPr>
          <p:cNvSpPr txBox="1">
            <a:spLocks/>
          </p:cNvSpPr>
          <p:nvPr/>
        </p:nvSpPr>
        <p:spPr>
          <a:xfrm>
            <a:off x="50147" y="5712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فــــــــــردي</a:t>
            </a:r>
          </a:p>
        </p:txBody>
      </p:sp>
      <p:pic>
        <p:nvPicPr>
          <p:cNvPr id="40" name="Picture 4" descr="Team Svg Png Icon Free Download (#288547) - OnlineWebFonts.COM">
            <a:extLst>
              <a:ext uri="{FF2B5EF4-FFF2-40B4-BE49-F238E27FC236}">
                <a16:creationId xmlns:a16="http://schemas.microsoft.com/office/drawing/2014/main" id="{CD030470-91EE-97AE-8C14-CB0E4DA0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6" b="97689" l="9990" r="89602">
                        <a14:foregroundMark x1="49134" y1="70438" x2="49134" y2="70438"/>
                        <a14:foregroundMark x1="66361" y1="56813" x2="37003" y2="81995"/>
                        <a14:foregroundMark x1="37003" y1="81995" x2="62487" y2="63625"/>
                        <a14:foregroundMark x1="62487" y1="63625" x2="24975" y2="86618"/>
                        <a14:foregroundMark x1="24975" y1="86618" x2="64832" y2="79075"/>
                        <a14:foregroundMark x1="64832" y1="79075" x2="54944" y2="39903"/>
                        <a14:foregroundMark x1="54944" y1="39903" x2="31600" y2="86375"/>
                        <a14:foregroundMark x1="31600" y1="86375" x2="31091" y2="94282"/>
                        <a14:foregroundMark x1="38736" y1="89781" x2="71865" y2="81144"/>
                        <a14:foregroundMark x1="71865" y1="81144" x2="54944" y2="81752"/>
                        <a14:foregroundMark x1="54944" y1="81752" x2="69215" y2="94282"/>
                        <a14:foregroundMark x1="57798" y1="93187" x2="77778" y2="94282"/>
                        <a14:foregroundMark x1="46279" y1="93187" x2="50153" y2="976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0" y="375463"/>
            <a:ext cx="682534" cy="571867"/>
          </a:xfrm>
          <a:prstGeom prst="rect">
            <a:avLst/>
          </a:prstGeom>
          <a:noFill/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79D255-61C4-2063-2A42-9A13415EDCC7}"/>
              </a:ext>
            </a:extLst>
          </p:cNvPr>
          <p:cNvGrpSpPr/>
          <p:nvPr/>
        </p:nvGrpSpPr>
        <p:grpSpPr>
          <a:xfrm>
            <a:off x="8416744" y="3083853"/>
            <a:ext cx="3071382" cy="2788830"/>
            <a:chOff x="8416744" y="3083853"/>
            <a:chExt cx="3071382" cy="2788830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5327BF76-0EF8-798C-056A-D5557B4F4786}"/>
                </a:ext>
              </a:extLst>
            </p:cNvPr>
            <p:cNvSpPr/>
            <p:nvPr/>
          </p:nvSpPr>
          <p:spPr>
            <a:xfrm>
              <a:off x="8416744" y="3083853"/>
              <a:ext cx="3071382" cy="27888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 descr="11,205 Temperature Sensor Stock Photos and Images - 123RF">
              <a:extLst>
                <a:ext uri="{FF2B5EF4-FFF2-40B4-BE49-F238E27FC236}">
                  <a16:creationId xmlns:a16="http://schemas.microsoft.com/office/drawing/2014/main" id="{3C950655-79F7-9DF8-FD8E-EDF1F910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910" y="3234902"/>
              <a:ext cx="2570736" cy="2570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30B8B07-EA16-3E0E-5D57-8E060DD9985A}"/>
              </a:ext>
            </a:extLst>
          </p:cNvPr>
          <p:cNvGrpSpPr/>
          <p:nvPr/>
        </p:nvGrpSpPr>
        <p:grpSpPr>
          <a:xfrm>
            <a:off x="882447" y="3151939"/>
            <a:ext cx="3071382" cy="2815992"/>
            <a:chOff x="882447" y="3151939"/>
            <a:chExt cx="3071382" cy="2815992"/>
          </a:xfrm>
        </p:grpSpPr>
        <p:sp>
          <p:nvSpPr>
            <p:cNvPr id="42" name="شكل بيضاوي 41">
              <a:extLst>
                <a:ext uri="{FF2B5EF4-FFF2-40B4-BE49-F238E27FC236}">
                  <a16:creationId xmlns:a16="http://schemas.microsoft.com/office/drawing/2014/main" id="{28BC86B1-56A5-E18E-21CD-A07830EF6FAE}"/>
                </a:ext>
              </a:extLst>
            </p:cNvPr>
            <p:cNvSpPr/>
            <p:nvPr/>
          </p:nvSpPr>
          <p:spPr>
            <a:xfrm>
              <a:off x="882447" y="3179101"/>
              <a:ext cx="3071382" cy="27888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30" name="Picture 6" descr="Free Questionnaire Cliparts, Download Free Questionnaire Cliparts png  images, Free ClipArts on Clipart Library">
              <a:extLst>
                <a:ext uri="{FF2B5EF4-FFF2-40B4-BE49-F238E27FC236}">
                  <a16:creationId xmlns:a16="http://schemas.microsoft.com/office/drawing/2014/main" id="{F9EC308A-3F02-21E1-98FF-D01E831C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99111" l="9778" r="91556">
                          <a14:foregroundMark x1="78667" y1="91556" x2="78667" y2="91556"/>
                          <a14:foregroundMark x1="75111" y1="86222" x2="87111" y2="96889"/>
                          <a14:foregroundMark x1="87111" y1="96889" x2="87111" y2="96889"/>
                          <a14:foregroundMark x1="71111" y1="98222" x2="74667" y2="93333"/>
                          <a14:foregroundMark x1="90222" y1="75556" x2="91556" y2="67556"/>
                          <a14:foregroundMark x1="58222" y1="68444" x2="58667" y2="31556"/>
                          <a14:foregroundMark x1="86222" y1="98667" x2="81333" y2="75111"/>
                          <a14:foregroundMark x1="87111" y1="89333" x2="85778" y2="62222"/>
                          <a14:foregroundMark x1="11556" y1="99111" x2="21333" y2="64444"/>
                          <a14:foregroundMark x1="20444" y1="94222" x2="22667" y2="72000"/>
                          <a14:foregroundMark x1="26222" y1="81333" x2="21778" y2="96000"/>
                          <a14:foregroundMark x1="21778" y1="96000" x2="21778" y2="96000"/>
                          <a14:foregroundMark x1="11556" y1="89333" x2="11556" y2="89333"/>
                          <a14:foregroundMark x1="11556" y1="88444" x2="11556" y2="88444"/>
                          <a14:foregroundMark x1="11556" y1="88444" x2="17333" y2="7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79" y="3151939"/>
              <a:ext cx="2293019" cy="2293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C9C5861-B8A8-16FC-218F-3FC768A0FCC4}"/>
              </a:ext>
            </a:extLst>
          </p:cNvPr>
          <p:cNvGrpSpPr/>
          <p:nvPr/>
        </p:nvGrpSpPr>
        <p:grpSpPr>
          <a:xfrm>
            <a:off x="4740077" y="3164813"/>
            <a:ext cx="3071382" cy="2788830"/>
            <a:chOff x="4740077" y="3164813"/>
            <a:chExt cx="3071382" cy="2788830"/>
          </a:xfrm>
        </p:grpSpPr>
        <p:sp>
          <p:nvSpPr>
            <p:cNvPr id="44" name="شكل بيضاوي 43">
              <a:extLst>
                <a:ext uri="{FF2B5EF4-FFF2-40B4-BE49-F238E27FC236}">
                  <a16:creationId xmlns:a16="http://schemas.microsoft.com/office/drawing/2014/main" id="{4420D11E-C974-BF37-118E-19105C720E13}"/>
                </a:ext>
              </a:extLst>
            </p:cNvPr>
            <p:cNvSpPr/>
            <p:nvPr/>
          </p:nvSpPr>
          <p:spPr>
            <a:xfrm>
              <a:off x="4740077" y="3164813"/>
              <a:ext cx="3071382" cy="27888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صورة 45" descr="صورة تحتوي على داكن&#10;&#10;تم إنشاء الوصف تلقائياً">
              <a:extLst>
                <a:ext uri="{FF2B5EF4-FFF2-40B4-BE49-F238E27FC236}">
                  <a16:creationId xmlns:a16="http://schemas.microsoft.com/office/drawing/2014/main" id="{25A5B5A0-9296-CCE8-4CC5-4DB6DF93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132" y="3706170"/>
              <a:ext cx="2331198" cy="2071687"/>
            </a:xfrm>
            <a:prstGeom prst="rect">
              <a:avLst/>
            </a:prstGeom>
          </p:spPr>
        </p:pic>
        <p:pic>
          <p:nvPicPr>
            <p:cNvPr id="1038" name="Picture 14" descr="الرياح والرياح, سحابة, شخصية خيالية png">
              <a:extLst>
                <a:ext uri="{FF2B5EF4-FFF2-40B4-BE49-F238E27FC236}">
                  <a16:creationId xmlns:a16="http://schemas.microsoft.com/office/drawing/2014/main" id="{EE2459C3-58B4-BC6B-054B-F5683DC1A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324" b="90000" l="10000" r="90000">
                          <a14:foregroundMark x1="76556" y1="69730" x2="76556" y2="69730"/>
                          <a14:foregroundMark x1="79556" y1="66622" x2="54667" y2="67027"/>
                          <a14:foregroundMark x1="54667" y1="67027" x2="51111" y2="68514"/>
                          <a14:foregroundMark x1="40111" y1="24189" x2="58333" y2="28243"/>
                          <a14:foregroundMark x1="58333" y1="28243" x2="59667" y2="29189"/>
                          <a14:foregroundMark x1="60333" y1="8919" x2="41889" y2="7297"/>
                          <a14:foregroundMark x1="41889" y1="7297" x2="38111" y2="43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186" y="3945281"/>
              <a:ext cx="1718547" cy="141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عنوان 1">
            <a:extLst>
              <a:ext uri="{FF2B5EF4-FFF2-40B4-BE49-F238E27FC236}">
                <a16:creationId xmlns:a16="http://schemas.microsoft.com/office/drawing/2014/main" id="{E5FB3DE0-E328-22BC-84B4-72436C5B68D5}"/>
              </a:ext>
            </a:extLst>
          </p:cNvPr>
          <p:cNvSpPr txBox="1">
            <a:spLocks/>
          </p:cNvSpPr>
          <p:nvPr/>
        </p:nvSpPr>
        <p:spPr>
          <a:xfrm>
            <a:off x="8650754" y="4933992"/>
            <a:ext cx="2602008" cy="274581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2400" b="1" dirty="0"/>
              <a:t>مستشعر درجة الحرارة</a:t>
            </a:r>
          </a:p>
        </p:txBody>
      </p:sp>
      <p:sp>
        <p:nvSpPr>
          <p:cNvPr id="48" name="عنوان 1">
            <a:extLst>
              <a:ext uri="{FF2B5EF4-FFF2-40B4-BE49-F238E27FC236}">
                <a16:creationId xmlns:a16="http://schemas.microsoft.com/office/drawing/2014/main" id="{11F685D3-4830-527D-EF61-EEF17033497B}"/>
              </a:ext>
            </a:extLst>
          </p:cNvPr>
          <p:cNvSpPr txBox="1">
            <a:spLocks/>
          </p:cNvSpPr>
          <p:nvPr/>
        </p:nvSpPr>
        <p:spPr>
          <a:xfrm>
            <a:off x="4947434" y="4933992"/>
            <a:ext cx="2602008" cy="274581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2400" b="1" dirty="0"/>
              <a:t>مستشعر سرعة الرياح</a:t>
            </a:r>
          </a:p>
        </p:txBody>
      </p:sp>
      <p:sp>
        <p:nvSpPr>
          <p:cNvPr id="49" name="عنوان 1">
            <a:extLst>
              <a:ext uri="{FF2B5EF4-FFF2-40B4-BE49-F238E27FC236}">
                <a16:creationId xmlns:a16="http://schemas.microsoft.com/office/drawing/2014/main" id="{A029E777-CDF4-62D9-D37E-75125E13B0F9}"/>
              </a:ext>
            </a:extLst>
          </p:cNvPr>
          <p:cNvSpPr txBox="1">
            <a:spLocks/>
          </p:cNvSpPr>
          <p:nvPr/>
        </p:nvSpPr>
        <p:spPr>
          <a:xfrm>
            <a:off x="1137434" y="4903512"/>
            <a:ext cx="2602008" cy="274581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2400" b="1" dirty="0"/>
              <a:t>الاستبيانات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3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6234BD8-5CD6-3AEB-7E89-C37C2C972A7E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>
                <a:solidFill>
                  <a:schemeClr val="bg1"/>
                </a:solidFill>
              </a:rPr>
              <a:t>2- </a:t>
            </a:r>
            <a:r>
              <a:rPr lang="ar-SA" sz="4400" b="1" dirty="0">
                <a:solidFill>
                  <a:schemeClr val="bg1"/>
                </a:solidFill>
              </a:rPr>
              <a:t>مصادر البيانات الثانوية</a:t>
            </a:r>
          </a:p>
        </p:txBody>
      </p:sp>
      <p:pic>
        <p:nvPicPr>
          <p:cNvPr id="8" name="Picture 10" descr="Data Collection: An Intricate Process ~ Technical Writing">
            <a:extLst>
              <a:ext uri="{FF2B5EF4-FFF2-40B4-BE49-F238E27FC236}">
                <a16:creationId xmlns:a16="http://schemas.microsoft.com/office/drawing/2014/main" id="{6D6A730A-6729-577C-3140-4FFD9CCA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65" y="4066531"/>
            <a:ext cx="6331870" cy="27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87B5640-5B2D-BBA4-8203-31BA169ADB13}"/>
              </a:ext>
            </a:extLst>
          </p:cNvPr>
          <p:cNvSpPr/>
          <p:nvPr/>
        </p:nvSpPr>
        <p:spPr>
          <a:xfrm>
            <a:off x="500538" y="1616181"/>
            <a:ext cx="11129963" cy="21967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تأتي هذه البيانات عندما نستخدم مصدر البيانات الرئيسي لإنتاج بيانات أخرى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مثال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 : استخدام بيانات درجة الحرارة و سرعة الرياح من مستشعرين مختلفين </a:t>
            </a:r>
          </a:p>
          <a:p>
            <a:pPr algn="ctr">
              <a:lnSpc>
                <a:spcPct val="15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للحصول على </a:t>
            </a: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درجة حرارة الرياح الباردة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EA3BA81-C1C4-57AB-7894-E14EBF6C7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6B72A06-4617-7819-6AA2-6A5737A5751C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82F1F1-4A86-F01B-BA57-402ADA024DE9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B13851F-B3D0-47D1-21CA-556D85FE0F3B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13686CF-42C2-5E5A-2D3D-44951330E49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0536FA28-125B-493D-2489-404E55785749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007701F9-C125-7C7F-903F-075275FC82F6}"/>
              </a:ext>
            </a:extLst>
          </p:cNvPr>
          <p:cNvSpPr txBox="1">
            <a:spLocks/>
          </p:cNvSpPr>
          <p:nvPr/>
        </p:nvSpPr>
        <p:spPr>
          <a:xfrm>
            <a:off x="511391" y="818081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درجة الحرارة و سرعة الرياح مثال للبيانات......</a:t>
            </a:r>
            <a:endParaRPr lang="ar-SA" sz="3600" b="1" dirty="0">
              <a:solidFill>
                <a:srgbClr val="F9A826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7E5E186-537C-54AB-1688-4B7FA80E6588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B57A2C4-295E-7849-C485-1DDCDCD34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C662F842-8679-3D33-0A86-E35A9DF87DB5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3980A1CA-0666-7AD9-2236-D14BEBAB8C6D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603A037-DF09-52CF-C3FB-2A2808FB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F2DA3F6D-9650-55E9-884A-3ED3F5261CE9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7A0A9D-4064-843C-23C3-FCBB7425CC03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EFA347C-EAAA-81F2-BD2A-4B3A37948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CB17CDA3-794C-B6C3-5F5D-51A971219870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عنوان 1">
            <a:extLst>
              <a:ext uri="{FF2B5EF4-FFF2-40B4-BE49-F238E27FC236}">
                <a16:creationId xmlns:a16="http://schemas.microsoft.com/office/drawing/2014/main" id="{1184FCC6-74AC-EFE6-9432-75A50A4555DB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الرئيسية</a:t>
            </a:r>
            <a:endParaRPr lang="ar-SA" sz="3200" dirty="0"/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91552DFF-1A0F-8604-90BA-B17FB8345826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الأولية</a:t>
            </a:r>
            <a:endParaRPr lang="ar-SA" sz="3200" dirty="0"/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531C10FA-1C09-3D40-8467-CE826F8D5433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الثانوية </a:t>
            </a:r>
            <a:endParaRPr lang="ar-SA" sz="3200" dirty="0"/>
          </a:p>
        </p:txBody>
      </p:sp>
      <p:pic>
        <p:nvPicPr>
          <p:cNvPr id="23" name="صورة 2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D0E3EF4-DB58-DA68-F1E5-F211F857A2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59" y="4888493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5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94E07C4-3A88-F1E6-84EA-F0AED4FD9C63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93050F89-312E-6076-A330-CCA75C62A9EC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تعريف مصطلح جمع البيانات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7DF839B5-3E69-BB4E-B684-AD1696DBE6F2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تصنيف مصادر البيانات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3022E322-A5F7-44EE-B449-39328AC45F11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جمع البيانات و أنواع التحقق من صحة البيانات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A89E178E-C502-C99C-F457-616D51DDD280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إجراء التحقق من صحة البيانات في اكسل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683DF2E4-C2A3-4E4D-CF99-7D2CA0737F12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106B9EB7-DF5C-BC18-0929-D3F5C6104D21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A4FFBDD1-46A9-60B0-EC05-97361322E50B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6FDF4F6A-67D7-E961-0364-00140C9462AF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5CBBD40-FC36-1AA5-7387-BECCD3C90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15409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01374E-F04D-E773-37BA-155D105AC68C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C54A2B88-C39E-ABD3-D710-EB07DA6C3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CC341366-E104-361A-4F17-CE0C2C388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3DF5B97-BCD0-1A1F-A95B-1209CDF2659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51" y="1589687"/>
            <a:ext cx="1402842" cy="1402842"/>
          </a:xfrm>
          <a:prstGeom prst="rect">
            <a:avLst/>
          </a:prstGeom>
        </p:spPr>
      </p:pic>
      <p:pic>
        <p:nvPicPr>
          <p:cNvPr id="32" name="صورة 3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C9E8954-0D68-3EE8-B7A1-4B38E6ADA89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6" y="2754811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3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Audit Icon - Audit Clipart Fond Transparent | Transparent ... |  Clip art, Digital, Icon">
            <a:extLst>
              <a:ext uri="{FF2B5EF4-FFF2-40B4-BE49-F238E27FC236}">
                <a16:creationId xmlns:a16="http://schemas.microsoft.com/office/drawing/2014/main" id="{0D993800-B781-343B-D620-4FC9507E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569" y="-406427"/>
            <a:ext cx="5216576" cy="53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406C632-EB33-4539-854D-DB6149C8BFDC}"/>
              </a:ext>
            </a:extLst>
          </p:cNvPr>
          <p:cNvSpPr/>
          <p:nvPr/>
        </p:nvSpPr>
        <p:spPr>
          <a:xfrm>
            <a:off x="134898" y="1578705"/>
            <a:ext cx="8095644" cy="582851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أي نشاط يتحقق من أن البيانات المدخلة تأتي من مجموعة من        </a:t>
            </a:r>
          </a:p>
          <a:p>
            <a:pPr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      القيم المعتمدة، وتتوافق مع القواعد المقبولة للبيانات</a:t>
            </a:r>
          </a:p>
          <a:p>
            <a:pPr>
              <a:lnSpc>
                <a:spcPct val="200000"/>
              </a:lnSpc>
            </a:pP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      والهدف من عملية التحقق من صحة البيانات   </a:t>
            </a:r>
          </a:p>
          <a:p>
            <a:pPr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      ضمان الدقة والجودة</a:t>
            </a:r>
          </a:p>
          <a:p>
            <a:pPr>
              <a:lnSpc>
                <a:spcPct val="200000"/>
              </a:lnSpc>
            </a:pP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 فإذا كانت البيانات متوافقة مع القواعد ستقبل، وإلا فسترفض.</a:t>
            </a:r>
          </a:p>
          <a:p>
            <a:pPr>
              <a:lnSpc>
                <a:spcPct val="200000"/>
              </a:lnSpc>
            </a:pPr>
            <a:endParaRPr lang="ar-SA" sz="3200" dirty="0"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7543240-A685-B64C-C536-5068D1D28D37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التحقق من صحة إدخال البيانات</a:t>
            </a:r>
          </a:p>
        </p:txBody>
      </p:sp>
      <p:pic>
        <p:nvPicPr>
          <p:cNvPr id="1030" name="Picture 6" descr="Seo Audit - Seo Icon - Free Transparent PNG Clipart Images Download">
            <a:extLst>
              <a:ext uri="{FF2B5EF4-FFF2-40B4-BE49-F238E27FC236}">
                <a16:creationId xmlns:a16="http://schemas.microsoft.com/office/drawing/2014/main" id="{8014350C-B929-2D2D-B438-9ADA63D2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90944" l="10000" r="90000">
                        <a14:foregroundMark x1="53214" y1="8863" x2="53214" y2="8863"/>
                        <a14:foregroundMark x1="53810" y1="12139" x2="53810" y2="12139"/>
                        <a14:foregroundMark x1="57024" y1="13680" x2="59643" y2="23121"/>
                        <a14:foregroundMark x1="59643" y1="23121" x2="54524" y2="47013"/>
                        <a14:foregroundMark x1="54524" y1="47013" x2="36667" y2="62042"/>
                        <a14:foregroundMark x1="36667" y1="62042" x2="30714" y2="63776"/>
                        <a14:foregroundMark x1="30714" y1="63776" x2="30714" y2="64355"/>
                        <a14:foregroundMark x1="43929" y1="44894" x2="48095" y2="37958"/>
                        <a14:foregroundMark x1="48095" y1="37958" x2="49286" y2="25434"/>
                        <a14:foregroundMark x1="49286" y1="25434" x2="48929" y2="23699"/>
                        <a14:foregroundMark x1="72738" y1="90944" x2="72738" y2="90944"/>
                        <a14:foregroundMark x1="29048" y1="18304" x2="40119" y2="42197"/>
                        <a14:foregroundMark x1="41310" y1="30058" x2="53571" y2="28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70" y="1744796"/>
            <a:ext cx="7504016" cy="46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8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الكريسماس درجة الحرارة الحرة ، تحميل مجاني قصاصة فنية ، قصاصة فنية مجانية -  آخر">
            <a:extLst>
              <a:ext uri="{FF2B5EF4-FFF2-40B4-BE49-F238E27FC236}">
                <a16:creationId xmlns:a16="http://schemas.microsoft.com/office/drawing/2014/main" id="{26E854A1-D4AB-6AFC-E6A2-711C6B9F0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r="-1923"/>
          <a:stretch/>
        </p:blipFill>
        <p:spPr bwMode="auto">
          <a:xfrm>
            <a:off x="9991234" y="1588749"/>
            <a:ext cx="2189290" cy="47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3D92933-E685-00A2-4D38-438537754128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التحقق من صحة إدخال البيانات</a:t>
            </a:r>
          </a:p>
        </p:txBody>
      </p:sp>
      <p:pic>
        <p:nvPicPr>
          <p:cNvPr id="2056" name="Picture 8" descr="الكريسماس درجة الحرارة الحرة ، تحميل مجاني قصاصة فنية ، قصاصة فنية مجانية -  آخر">
            <a:extLst>
              <a:ext uri="{FF2B5EF4-FFF2-40B4-BE49-F238E27FC236}">
                <a16:creationId xmlns:a16="http://schemas.microsoft.com/office/drawing/2014/main" id="{DA18346D-D6C6-1AAA-04C9-69C9E282F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68"/>
          <a:stretch/>
        </p:blipFill>
        <p:spPr bwMode="auto">
          <a:xfrm flipH="1">
            <a:off x="69243" y="1588749"/>
            <a:ext cx="1819151" cy="47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5275872-C94C-0F53-F64A-D9D09E39A600}"/>
              </a:ext>
            </a:extLst>
          </p:cNvPr>
          <p:cNvSpPr txBox="1"/>
          <p:nvPr/>
        </p:nvSpPr>
        <p:spPr>
          <a:xfrm>
            <a:off x="1863796" y="1830783"/>
            <a:ext cx="8464406" cy="548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مثال يمكن أن يتراوح النطاق المقبول لقيم درجة حرارة الهواء</a:t>
            </a:r>
          </a:p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 المسجلة من المستشعر ( -88 إلى 58) درجة مئوية. </a:t>
            </a:r>
          </a:p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وفي حال تسجيل المستشعر </a:t>
            </a: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قيمة مثل مليون </a:t>
            </a:r>
            <a:r>
              <a:rPr lang="ar-SA" sz="3200" dirty="0">
                <a:latin typeface="Calibri" panose="020F0502020204030204" pitchFamily="34" charset="0"/>
                <a:cs typeface="+mj-cs"/>
              </a:rPr>
              <a:t>درجة مئوية، </a:t>
            </a:r>
          </a:p>
          <a:p>
            <a:pPr algn="ctr">
              <a:lnSpc>
                <a:spcPct val="200000"/>
              </a:lnSpc>
            </a:pPr>
            <a:r>
              <a:rPr lang="ar-SA" sz="3200" dirty="0">
                <a:latin typeface="Calibri" panose="020F0502020204030204" pitchFamily="34" charset="0"/>
                <a:cs typeface="+mj-cs"/>
              </a:rPr>
              <a:t>يشير إلى </a:t>
            </a:r>
            <a:r>
              <a:rPr lang="ar-SA" sz="3200" b="1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حدوث خلل في المستشعر ويجب رفض القيمة</a:t>
            </a:r>
            <a:r>
              <a:rPr lang="ar-SA" sz="3200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  <a:t>.</a:t>
            </a:r>
            <a:br>
              <a:rPr lang="ar-SA" sz="3200" dirty="0">
                <a:solidFill>
                  <a:srgbClr val="F9A826"/>
                </a:solidFill>
                <a:latin typeface="Calibri" panose="020F0502020204030204" pitchFamily="34" charset="0"/>
                <a:cs typeface="+mj-cs"/>
              </a:rPr>
            </a:br>
            <a:endParaRPr lang="ar-SA" sz="3200" dirty="0">
              <a:solidFill>
                <a:srgbClr val="F9A826"/>
              </a:solidFill>
              <a:latin typeface="Calibri" panose="020F0502020204030204" pitchFamily="34" charset="0"/>
              <a:cs typeface="+mj-cs"/>
            </a:endParaRPr>
          </a:p>
          <a:p>
            <a:pPr algn="ctr">
              <a:lnSpc>
                <a:spcPct val="200000"/>
              </a:lnSpc>
            </a:pPr>
            <a:endParaRPr lang="ar-SA" sz="1800" dirty="0">
              <a:latin typeface="Calibri" panose="020F050202020403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الوصف الوظيفي لـ مدير نظم المعلومات - Information System Manager">
            <a:extLst>
              <a:ext uri="{FF2B5EF4-FFF2-40B4-BE49-F238E27FC236}">
                <a16:creationId xmlns:a16="http://schemas.microsoft.com/office/drawing/2014/main" id="{ECBF9FB6-9C7F-129D-01C1-41F736AA4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99" b="71918" l="8307" r="89617">
                        <a14:foregroundMark x1="76518" y1="55936" x2="76518" y2="55936"/>
                        <a14:foregroundMark x1="76518" y1="55936" x2="78115" y2="43836"/>
                        <a14:foregroundMark x1="78115" y1="43836" x2="73642" y2="34247"/>
                        <a14:foregroundMark x1="73642" y1="34247" x2="27316" y2="31050"/>
                        <a14:foregroundMark x1="27316" y1="31050" x2="21406" y2="40868"/>
                        <a14:foregroundMark x1="21406" y1="40868" x2="19968" y2="52055"/>
                        <a14:foregroundMark x1="19968" y1="52055" x2="16294" y2="61416"/>
                        <a14:foregroundMark x1="16294" y1="61416" x2="25879" y2="65297"/>
                        <a14:foregroundMark x1="25879" y1="65297" x2="78914" y2="61644"/>
                        <a14:foregroundMark x1="78914" y1="61644" x2="76198" y2="55479"/>
                        <a14:foregroundMark x1="76198" y1="55479" x2="76997" y2="55479"/>
                        <a14:foregroundMark x1="86403" y1="61234" x2="83067" y2="53196"/>
                        <a14:foregroundMark x1="88658" y1="66667" x2="86573" y2="61643"/>
                        <a14:foregroundMark x1="83067" y1="53196" x2="85144" y2="42694"/>
                        <a14:foregroundMark x1="85144" y1="42694" x2="80351" y2="30594"/>
                        <a14:foregroundMark x1="80351" y1="30594" x2="74281" y2="28539"/>
                        <a14:foregroundMark x1="74281" y1="28539" x2="57348" y2="32877"/>
                        <a14:foregroundMark x1="57348" y1="32877" x2="19489" y2="25114"/>
                        <a14:foregroundMark x1="19489" y1="25114" x2="14537" y2="50228"/>
                        <a14:foregroundMark x1="14537" y1="50228" x2="15974" y2="72146"/>
                        <a14:foregroundMark x1="11182" y1="62785" x2="14217" y2="70776"/>
                        <a14:foregroundMark x1="14217" y1="70776" x2="28435" y2="72374"/>
                        <a14:foregroundMark x1="28435" y1="72374" x2="56070" y2="69635"/>
                        <a14:foregroundMark x1="56070" y1="69635" x2="90895" y2="71918"/>
                        <a14:foregroundMark x1="90895" y1="71918" x2="84505" y2="66667"/>
                        <a14:foregroundMark x1="84505" y1="66667" x2="8466" y2="63242"/>
                        <a14:foregroundMark x1="8466" y1="63242" x2="12141" y2="63014"/>
                        <a14:foregroundMark x1="13578" y1="35616" x2="13898" y2="26256"/>
                        <a14:foregroundMark x1="13898" y1="26256" x2="21885" y2="23744"/>
                        <a14:foregroundMark x1="21885" y1="23744" x2="25719" y2="16895"/>
                        <a14:foregroundMark x1="25719" y1="16895" x2="30671" y2="23744"/>
                        <a14:foregroundMark x1="30671" y1="23744" x2="32268" y2="29909"/>
                        <a14:foregroundMark x1="32268" y1="29909" x2="34824" y2="32648"/>
                        <a14:foregroundMark x1="34824" y1="32648" x2="32268" y2="23516"/>
                        <a14:foregroundMark x1="32268" y1="23516" x2="28435" y2="17808"/>
                        <a14:foregroundMark x1="28435" y1="17808" x2="22364" y2="15753"/>
                        <a14:foregroundMark x1="22364" y1="15753" x2="20767" y2="22146"/>
                        <a14:foregroundMark x1="20767" y1="22146" x2="22045" y2="26027"/>
                        <a14:foregroundMark x1="83067" y1="27854" x2="80192" y2="20548"/>
                        <a14:foregroundMark x1="80192" y1="20548" x2="78594" y2="20548"/>
                        <a14:foregroundMark x1="88709" y1="44878" x2="89617" y2="35616"/>
                        <a14:foregroundMark x1="89617" y1="35616" x2="90415" y2="42466"/>
                        <a14:foregroundMark x1="90415" y1="42466" x2="90119" y2="45526"/>
                        <a14:foregroundMark x1="89435" y1="45211" x2="89936" y2="31963"/>
                        <a14:foregroundMark x1="89936" y1="31963" x2="85623" y2="24658"/>
                        <a14:foregroundMark x1="85623" y1="24658" x2="77157" y2="22374"/>
                        <a14:foregroundMark x1="77157" y1="22374" x2="67891" y2="23973"/>
                        <a14:foregroundMark x1="67891" y1="23973" x2="62300" y2="27854"/>
                        <a14:foregroundMark x1="62300" y1="27854" x2="51757" y2="25571"/>
                        <a14:foregroundMark x1="51757" y1="25571" x2="45847" y2="20776"/>
                        <a14:foregroundMark x1="45847" y1="20776" x2="28754" y2="15982"/>
                        <a14:foregroundMark x1="28754" y1="15982" x2="23802" y2="16667"/>
                        <a14:foregroundMark x1="23802" y1="16667" x2="32268" y2="15753"/>
                        <a14:foregroundMark x1="32268" y1="15753" x2="72364" y2="22603"/>
                        <a14:foregroundMark x1="72364" y1="22603" x2="79712" y2="21005"/>
                        <a14:foregroundMark x1="13099" y1="35845" x2="12780" y2="27854"/>
                        <a14:foregroundMark x1="12780" y1="27854" x2="16134" y2="22831"/>
                        <a14:foregroundMark x1="16134" y1="22831" x2="27157" y2="14612"/>
                        <a14:foregroundMark x1="27157" y1="14612" x2="28594" y2="16667"/>
                        <a14:foregroundMark x1="28275" y1="16667" x2="23962" y2="13699"/>
                        <a14:foregroundMark x1="23962" y1="13699" x2="22524" y2="15982"/>
                        <a14:foregroundMark x1="11981" y1="38813" x2="11502" y2="28082"/>
                        <a14:foregroundMark x1="11502" y1="28082" x2="15176" y2="22374"/>
                        <a14:foregroundMark x1="15176" y1="22374" x2="17572" y2="22831"/>
                        <a14:backgroundMark x1="89617" y1="58219" x2="89617" y2="58219"/>
                        <a14:backgroundMark x1="88978" y1="60502" x2="88339" y2="51598"/>
                        <a14:backgroundMark x1="88339" y1="51598" x2="91534" y2="45434"/>
                        <a14:backgroundMark x1="91534" y1="45434" x2="92013" y2="42922"/>
                        <a14:backgroundMark x1="90415" y1="45662" x2="88498" y2="53881"/>
                        <a14:backgroundMark x1="88498" y1="53881" x2="89137" y2="61187"/>
                        <a14:backgroundMark x1="89137" y1="61187" x2="90735" y2="44064"/>
                        <a14:backgroundMark x1="90735" y1="44064" x2="91214" y2="4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24253"/>
          <a:stretch/>
        </p:blipFill>
        <p:spPr bwMode="auto">
          <a:xfrm>
            <a:off x="1003566" y="2698952"/>
            <a:ext cx="10184868" cy="43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BBFD2EF-0EF5-6CAA-CC60-E0B27C7BF681}"/>
              </a:ext>
            </a:extLst>
          </p:cNvPr>
          <p:cNvSpPr txBox="1"/>
          <p:nvPr/>
        </p:nvSpPr>
        <p:spPr>
          <a:xfrm>
            <a:off x="2468592" y="762978"/>
            <a:ext cx="7254815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4800" dirty="0">
                <a:solidFill>
                  <a:srgbClr val="FFC000"/>
                </a:solidFill>
              </a:rPr>
              <a:t>الوحدة الأولى : علم البيانات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229E0F3-8AF9-31A0-142B-1F568755A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10023989" y="0"/>
            <a:ext cx="2168011" cy="1556954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3430F1-631A-03DC-FD2C-390144EB3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3514" r="5720" b="35802"/>
          <a:stretch/>
        </p:blipFill>
        <p:spPr>
          <a:xfrm>
            <a:off x="0" y="0"/>
            <a:ext cx="2168011" cy="1556954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45928B7C-56EF-5600-E7E5-B3053E786E80}"/>
              </a:ext>
            </a:extLst>
          </p:cNvPr>
          <p:cNvSpPr txBox="1"/>
          <p:nvPr/>
        </p:nvSpPr>
        <p:spPr>
          <a:xfrm>
            <a:off x="1406069" y="1835923"/>
            <a:ext cx="9379863" cy="1089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algn="ctr" defTabSz="914423" rtl="1">
              <a:lnSpc>
                <a:spcPct val="90000"/>
              </a:lnSpc>
              <a:spcBef>
                <a:spcPts val="0"/>
              </a:spcBef>
              <a:buNone/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/>
                <a:ea typeface="+mj-ea"/>
                <a:cs typeface="Aref Ruqaa"/>
              </a:defRPr>
            </a:lvl1pPr>
            <a:lvl2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rtl="1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sz="4800" dirty="0"/>
              <a:t>الدرس </a:t>
            </a:r>
            <a:r>
              <a:rPr lang="ar-SA" sz="4800"/>
              <a:t>الثاني جمع البيانات و التحقق من صحتها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4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trol de calidad - Iconos gratis de seo y web">
            <a:extLst>
              <a:ext uri="{FF2B5EF4-FFF2-40B4-BE49-F238E27FC236}">
                <a16:creationId xmlns:a16="http://schemas.microsoft.com/office/drawing/2014/main" id="{C4100F68-6003-D367-BFF4-6F5E662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209" y="300628"/>
            <a:ext cx="3612151" cy="36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trol de calidad - Iconos gratis de ui">
            <a:extLst>
              <a:ext uri="{FF2B5EF4-FFF2-40B4-BE49-F238E27FC236}">
                <a16:creationId xmlns:a16="http://schemas.microsoft.com/office/drawing/2014/main" id="{03DFDFE2-8749-F6E6-20A9-89DE6684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10" y="115350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66E96A2-9B61-FCE7-E156-F604DA46EE4C}"/>
              </a:ext>
            </a:extLst>
          </p:cNvPr>
          <p:cNvSpPr/>
          <p:nvPr/>
        </p:nvSpPr>
        <p:spPr>
          <a:xfrm>
            <a:off x="1733227" y="29444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      أنواع التحقق من صحة البيانات المدخلة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5E6B0A9-43DB-2ABB-1724-A223BBF57C06}"/>
              </a:ext>
            </a:extLst>
          </p:cNvPr>
          <p:cNvSpPr/>
          <p:nvPr/>
        </p:nvSpPr>
        <p:spPr>
          <a:xfrm>
            <a:off x="8481768" y="1485063"/>
            <a:ext cx="1918387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النمط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151B4F9-D9CC-2D8D-0754-E26BF3CD6D1C}"/>
              </a:ext>
            </a:extLst>
          </p:cNvPr>
          <p:cNvSpPr/>
          <p:nvPr/>
        </p:nvSpPr>
        <p:spPr>
          <a:xfrm>
            <a:off x="1709270" y="1493346"/>
            <a:ext cx="6650200" cy="806285"/>
          </a:xfrm>
          <a:prstGeom prst="roundRect">
            <a:avLst/>
          </a:prstGeom>
          <a:solidFill>
            <a:srgbClr val="5CB8CD"/>
          </a:solidFill>
          <a:ln>
            <a:solidFill>
              <a:srgbClr val="5C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الوصف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84B2703-B572-21BD-734C-8CEA972FC533}"/>
              </a:ext>
            </a:extLst>
          </p:cNvPr>
          <p:cNvSpPr/>
          <p:nvPr/>
        </p:nvSpPr>
        <p:spPr>
          <a:xfrm>
            <a:off x="8478460" y="2369911"/>
            <a:ext cx="1913468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rgbClr val="ED7D31"/>
              </a:solidFill>
            </a:endParaRPr>
          </a:p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البحث  </a:t>
            </a:r>
          </a:p>
          <a:p>
            <a:pPr algn="ctr"/>
            <a:endParaRPr lang="ar-SA" sz="2000" b="1" dirty="0">
              <a:solidFill>
                <a:srgbClr val="ED7D3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0D59E4B-C5A1-A14C-D7A0-C1B0E27E93B9}"/>
              </a:ext>
            </a:extLst>
          </p:cNvPr>
          <p:cNvSpPr/>
          <p:nvPr/>
        </p:nvSpPr>
        <p:spPr>
          <a:xfrm>
            <a:off x="1642586" y="2365146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يساعد على تقليل الأخطاء باستخدام قائمة محدودة من قيم مدخلة مسبقا.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118C41F-6AC5-4446-57B3-F7153D0CAA17}"/>
              </a:ext>
            </a:extLst>
          </p:cNvPr>
          <p:cNvSpPr/>
          <p:nvPr/>
        </p:nvSpPr>
        <p:spPr>
          <a:xfrm>
            <a:off x="8478460" y="3071519"/>
            <a:ext cx="1913468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التواجد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11335D3-30B1-E84F-F892-F548A2B0CBC4}"/>
              </a:ext>
            </a:extLst>
          </p:cNvPr>
          <p:cNvSpPr/>
          <p:nvPr/>
        </p:nvSpPr>
        <p:spPr>
          <a:xfrm>
            <a:off x="1642586" y="3066754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202124"/>
                </a:solidFill>
                <a:latin typeface="Arial" panose="020B0604020202020204" pitchFamily="34" charset="0"/>
              </a:rPr>
              <a:t>يجعل عملية الإدخال إلزامية في الخلية مما يضمن عدم تركها فارغة.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55CF797-F529-DF46-A53F-826BFB9D2974}"/>
              </a:ext>
            </a:extLst>
          </p:cNvPr>
          <p:cNvSpPr/>
          <p:nvPr/>
        </p:nvSpPr>
        <p:spPr>
          <a:xfrm>
            <a:off x="8478460" y="3830381"/>
            <a:ext cx="1918387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الطول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E732057-E996-60E3-6A84-99367414DABF}"/>
              </a:ext>
            </a:extLst>
          </p:cNvPr>
          <p:cNvSpPr/>
          <p:nvPr/>
        </p:nvSpPr>
        <p:spPr>
          <a:xfrm>
            <a:off x="1642586" y="3825616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202124"/>
                </a:solidFill>
                <a:latin typeface="Arial" panose="020B0604020202020204" pitchFamily="34" charset="0"/>
              </a:rPr>
              <a:t>يهدف إلى التأكد من أن الرموز والحروف تدخل بنطاق طول محدد.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381EAB-E216-078C-6310-2427CA1FE08D}"/>
              </a:ext>
            </a:extLst>
          </p:cNvPr>
          <p:cNvSpPr/>
          <p:nvPr/>
        </p:nvSpPr>
        <p:spPr>
          <a:xfrm>
            <a:off x="8478460" y="5460376"/>
            <a:ext cx="1918387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الصيغة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C426B17-A119-E28D-6A37-5568A54A6BDC}"/>
              </a:ext>
            </a:extLst>
          </p:cNvPr>
          <p:cNvSpPr/>
          <p:nvPr/>
        </p:nvSpPr>
        <p:spPr>
          <a:xfrm>
            <a:off x="1647505" y="5453525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113F4E"/>
                </a:solidFill>
                <a:latin typeface="Arial" panose="020B0604020202020204" pitchFamily="34" charset="0"/>
              </a:rPr>
              <a:t>يستخدم للتأكد من أن البيانات تأتي بصيغة محددة مسبقا ولن يسمح بأي صيغة أخرى يتم إدخالها في الخلية</a:t>
            </a:r>
            <a:r>
              <a:rPr lang="en-US" sz="2000" b="1" dirty="0">
                <a:solidFill>
                  <a:srgbClr val="113F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000" b="1" dirty="0">
              <a:solidFill>
                <a:srgbClr val="113F4E"/>
              </a:solidFill>
              <a:latin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A378B63-EA29-1F26-2A12-3C517599AE25}"/>
              </a:ext>
            </a:extLst>
          </p:cNvPr>
          <p:cNvSpPr/>
          <p:nvPr/>
        </p:nvSpPr>
        <p:spPr>
          <a:xfrm>
            <a:off x="8473541" y="4656649"/>
            <a:ext cx="1918387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النطاق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4468A4-6484-77C5-0E49-56C8AAF7FFE3}"/>
              </a:ext>
            </a:extLst>
          </p:cNvPr>
          <p:cNvSpPr/>
          <p:nvPr/>
        </p:nvSpPr>
        <p:spPr>
          <a:xfrm>
            <a:off x="1642586" y="4649798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202124"/>
                </a:solidFill>
                <a:latin typeface="Arial" panose="020B0604020202020204" pitchFamily="34" charset="0"/>
              </a:rPr>
              <a:t>يستخدم للتأكد من أن الأرقام المدخلة تقع ضمن نطاق معين ويشمل حدين هما: الحد الأقصى </a:t>
            </a:r>
            <a:r>
              <a:rPr lang="en-US" sz="2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limit</a:t>
            </a:r>
            <a:r>
              <a:rPr lang="ar-SA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والحد الأدنى</a:t>
            </a:r>
            <a:r>
              <a:rPr lang="en-US" sz="2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limit </a:t>
            </a:r>
            <a:endParaRPr lang="ar-SA" sz="20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1700D5D-93B4-8478-2D5A-043DB2C19C71}"/>
              </a:ext>
            </a:extLst>
          </p:cNvPr>
          <p:cNvSpPr/>
          <p:nvPr/>
        </p:nvSpPr>
        <p:spPr>
          <a:xfrm>
            <a:off x="8458486" y="6180338"/>
            <a:ext cx="1918387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ED7D31"/>
                </a:solidFill>
              </a:rPr>
              <a:t>التحقق من التنوع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D1D63CB-A101-3961-45B2-93EC201343DD}"/>
              </a:ext>
            </a:extLst>
          </p:cNvPr>
          <p:cNvSpPr/>
          <p:nvPr/>
        </p:nvSpPr>
        <p:spPr>
          <a:xfrm>
            <a:off x="1658011" y="6173487"/>
            <a:ext cx="6650200" cy="6093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rgbClr val="113F4E"/>
                </a:solidFill>
                <a:latin typeface="Arial" panose="020B0604020202020204" pitchFamily="34" charset="0"/>
              </a:rPr>
              <a:t>يضمن إدخال المستخدمين لنوع القيمة الصحيح - حقل محدد. </a:t>
            </a:r>
          </a:p>
        </p:txBody>
      </p:sp>
      <p:pic>
        <p:nvPicPr>
          <p:cNvPr id="30" name="Picture 8" descr="Control de calidad - Iconos gratis de ui">
            <a:extLst>
              <a:ext uri="{FF2B5EF4-FFF2-40B4-BE49-F238E27FC236}">
                <a16:creationId xmlns:a16="http://schemas.microsoft.com/office/drawing/2014/main" id="{F34F1FA1-B514-3840-0145-4AA5606A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54" y="2709322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ontrol de calidad - Iconos gratis de ui">
            <a:extLst>
              <a:ext uri="{FF2B5EF4-FFF2-40B4-BE49-F238E27FC236}">
                <a16:creationId xmlns:a16="http://schemas.microsoft.com/office/drawing/2014/main" id="{A9B35138-FBE3-7541-C1F7-6A88E6C5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353" y="5084106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ontrol de calidad - Iconos gratis de ui">
            <a:extLst>
              <a:ext uri="{FF2B5EF4-FFF2-40B4-BE49-F238E27FC236}">
                <a16:creationId xmlns:a16="http://schemas.microsoft.com/office/drawing/2014/main" id="{D5DD1204-5E8E-65CA-6818-5BE23098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613" y="115350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ontrol de calidad - Iconos gratis de ui">
            <a:extLst>
              <a:ext uri="{FF2B5EF4-FFF2-40B4-BE49-F238E27FC236}">
                <a16:creationId xmlns:a16="http://schemas.microsoft.com/office/drawing/2014/main" id="{283733F4-46D2-8178-227A-0A6D3A31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57" y="2709322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ontrol de calidad - Iconos gratis de ui">
            <a:extLst>
              <a:ext uri="{FF2B5EF4-FFF2-40B4-BE49-F238E27FC236}">
                <a16:creationId xmlns:a16="http://schemas.microsoft.com/office/drawing/2014/main" id="{31653DB5-0980-44DB-A3BC-D0576EDE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56" y="5084106"/>
            <a:ext cx="1408877" cy="14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0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1CA90F9-F7B4-8172-9C2A-3E3916EB4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447" y="1715877"/>
            <a:ext cx="5852933" cy="553409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1886A97-7CB8-6CBD-0121-C2915CC7DA12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8DF891C-8EC7-9678-8352-496B8B45C2E0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3EF26FA-4A36-29E6-26AF-2C2203C53F90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1430E21-9264-4CA7-F736-D5FA82620D26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7531AEED-DA5A-4D8A-248E-0156C716160F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F959FCB1-D17F-55B9-EFF7-5CDB47AED6A3}"/>
              </a:ext>
            </a:extLst>
          </p:cNvPr>
          <p:cNvSpPr txBox="1">
            <a:spLocks/>
          </p:cNvSpPr>
          <p:nvPr/>
        </p:nvSpPr>
        <p:spPr>
          <a:xfrm>
            <a:off x="511391" y="691953"/>
            <a:ext cx="11449049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600" b="1" dirty="0"/>
              <a:t>اختاري الإجابة الصحيحة فيما يلي 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التحقق من .......  يستخدم للتأكد من أن الأرقام التي تدخل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9A826"/>
                </a:solidFill>
                <a:latin typeface="Calibri" panose="020F0502020204030204" pitchFamily="34" charset="0"/>
              </a:rPr>
              <a:t>تقع ضمن نطاق معين</a:t>
            </a:r>
            <a:endParaRPr lang="ar-SA" sz="3600" b="1" dirty="0">
              <a:solidFill>
                <a:srgbClr val="F9A826"/>
              </a:solidFill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84F0A1B-7B22-5CDF-C856-FD8EDC964C47}"/>
              </a:ext>
            </a:extLst>
          </p:cNvPr>
          <p:cNvGrpSpPr/>
          <p:nvPr/>
        </p:nvGrpSpPr>
        <p:grpSpPr>
          <a:xfrm>
            <a:off x="9485371" y="3459545"/>
            <a:ext cx="2758248" cy="2758248"/>
            <a:chOff x="9485371" y="3429000"/>
            <a:chExt cx="2758248" cy="2758248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0EF4421-2E7F-0731-BB8E-21D2626F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5371" y="3429000"/>
              <a:ext cx="2758248" cy="2758248"/>
            </a:xfrm>
            <a:prstGeom prst="rect">
              <a:avLst/>
            </a:prstGeom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43F4B91A-5E4B-8E9E-5750-D011D759DCC9}"/>
                </a:ext>
              </a:extLst>
            </p:cNvPr>
            <p:cNvSpPr/>
            <p:nvPr/>
          </p:nvSpPr>
          <p:spPr>
            <a:xfrm>
              <a:off x="9932277" y="3960543"/>
              <a:ext cx="1765738" cy="2018102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7E3EE16-B94C-0736-70F4-B5452A475BD7}"/>
              </a:ext>
            </a:extLst>
          </p:cNvPr>
          <p:cNvGrpSpPr/>
          <p:nvPr/>
        </p:nvGrpSpPr>
        <p:grpSpPr>
          <a:xfrm>
            <a:off x="3884205" y="3459545"/>
            <a:ext cx="2758248" cy="2758248"/>
            <a:chOff x="3884205" y="3429000"/>
            <a:chExt cx="2758248" cy="2758248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B02A62A-B4E4-B543-7932-649D4D277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05" y="3429000"/>
              <a:ext cx="2758248" cy="2758248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DA1B3DD7-D728-6D3B-57AD-9989FC8B8B31}"/>
                </a:ext>
              </a:extLst>
            </p:cNvPr>
            <p:cNvSpPr/>
            <p:nvPr/>
          </p:nvSpPr>
          <p:spPr>
            <a:xfrm>
              <a:off x="4348655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D365326-9F58-3F91-37E0-083420F9F1F8}"/>
              </a:ext>
            </a:extLst>
          </p:cNvPr>
          <p:cNvGrpSpPr/>
          <p:nvPr/>
        </p:nvGrpSpPr>
        <p:grpSpPr>
          <a:xfrm>
            <a:off x="6653822" y="3459545"/>
            <a:ext cx="2758248" cy="2758248"/>
            <a:chOff x="6653822" y="3429000"/>
            <a:chExt cx="2758248" cy="2758248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F80A382-FD78-D164-2C4A-7F3BF2B3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22" y="3429000"/>
              <a:ext cx="2758248" cy="2758248"/>
            </a:xfrm>
            <a:prstGeom prst="rect">
              <a:avLst/>
            </a:prstGeom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B501D870-5BF7-2A1C-4BE1-7B498D47E3D3}"/>
                </a:ext>
              </a:extLst>
            </p:cNvPr>
            <p:cNvSpPr/>
            <p:nvPr/>
          </p:nvSpPr>
          <p:spPr>
            <a:xfrm>
              <a:off x="7126212" y="3960543"/>
              <a:ext cx="1765738" cy="2102090"/>
            </a:xfrm>
            <a:prstGeom prst="rect">
              <a:avLst/>
            </a:prstGeom>
            <a:solidFill>
              <a:srgbClr val="EDEFF1"/>
            </a:solidFill>
            <a:ln>
              <a:solidFill>
                <a:srgbClr val="EDEF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" name="عنوان 1">
            <a:extLst>
              <a:ext uri="{FF2B5EF4-FFF2-40B4-BE49-F238E27FC236}">
                <a16:creationId xmlns:a16="http://schemas.microsoft.com/office/drawing/2014/main" id="{71BE53E1-D786-D56F-F5DD-690B0B509C20}"/>
              </a:ext>
            </a:extLst>
          </p:cNvPr>
          <p:cNvSpPr txBox="1">
            <a:spLocks/>
          </p:cNvSpPr>
          <p:nvPr/>
        </p:nvSpPr>
        <p:spPr>
          <a:xfrm>
            <a:off x="5373414" y="3413126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الصيغة</a:t>
            </a:r>
            <a:endParaRPr lang="ar-SA" sz="3200" dirty="0"/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id="{47EEA0FE-9EDB-DC3A-E864-52A184585CA8}"/>
              </a:ext>
            </a:extLst>
          </p:cNvPr>
          <p:cNvSpPr txBox="1">
            <a:spLocks/>
          </p:cNvSpPr>
          <p:nvPr/>
        </p:nvSpPr>
        <p:spPr>
          <a:xfrm>
            <a:off x="2565802" y="3419891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النطاق</a:t>
            </a:r>
            <a:endParaRPr lang="ar-SA" sz="3200" dirty="0"/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8672685F-C77D-668F-FE7B-26445B999F62}"/>
              </a:ext>
            </a:extLst>
          </p:cNvPr>
          <p:cNvSpPr txBox="1">
            <a:spLocks/>
          </p:cNvSpPr>
          <p:nvPr/>
        </p:nvSpPr>
        <p:spPr>
          <a:xfrm>
            <a:off x="8171804" y="3435179"/>
            <a:ext cx="5385382" cy="2997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/>
              <a:t>الطول </a:t>
            </a:r>
            <a:endParaRPr lang="ar-SA" sz="3200" dirty="0"/>
          </a:p>
        </p:txBody>
      </p:sp>
      <p:pic>
        <p:nvPicPr>
          <p:cNvPr id="25" name="صورة 24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CE5E2865-16FC-2EA4-9833-FD7A3E47DF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85" y="5077684"/>
            <a:ext cx="2102091" cy="2102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7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C550792-87FE-4F5F-6013-0D1BF2C61E21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582E2895-00F4-0A98-7455-7C7C878983FF}"/>
              </a:ext>
            </a:extLst>
          </p:cNvPr>
          <p:cNvSpPr txBox="1">
            <a:spLocks/>
          </p:cNvSpPr>
          <p:nvPr/>
        </p:nvSpPr>
        <p:spPr>
          <a:xfrm>
            <a:off x="438146" y="1992601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dirty="0"/>
              <a:t>تعريف مصطلح جمع البيانات</a:t>
            </a:r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A46DA4A9-6453-6CF6-EE3E-E52B73604D0E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تصنيف مصادر البيانات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706B6CF2-F952-F012-AFC5-D3C62A019AD4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جمع البيانات و أنواع التحقق من صحة البيانات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3B77352E-097F-32E5-A150-13B172B4F120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إجراء التحقق من صحة البيانات في اكسل</a:t>
            </a: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E4A0CD89-DDBF-44A1-1575-1C08473B43DE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24B570AE-C0C5-7E82-F161-82E9A69F9434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47204F1C-D332-F1D5-F2ED-D3B162522354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CC0537E6-7773-12CC-2A1A-6189B696BD02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BB56BC-563C-E586-E5DF-25E2B653C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154090"/>
            <a:ext cx="4856479" cy="521379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7E31359-5E2B-9E1F-5B28-4627637F7624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E7082D1C-9161-E761-CB2D-54E45245A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58D0B635-9BEF-D5C2-D412-F33CE7763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pic>
        <p:nvPicPr>
          <p:cNvPr id="17" name="صورة 16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144F20C4-C29C-7890-96C1-D0A454778B1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51" y="1589687"/>
            <a:ext cx="1402842" cy="1402842"/>
          </a:xfrm>
          <a:prstGeom prst="rect">
            <a:avLst/>
          </a:prstGeom>
        </p:spPr>
      </p:pic>
      <p:pic>
        <p:nvPicPr>
          <p:cNvPr id="18" name="صورة 1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115B93BA-4404-BA40-6159-9D208756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6" y="2754811"/>
            <a:ext cx="1402842" cy="1402842"/>
          </a:xfrm>
          <a:prstGeom prst="rect">
            <a:avLst/>
          </a:prstGeom>
        </p:spPr>
      </p:pic>
      <p:pic>
        <p:nvPicPr>
          <p:cNvPr id="19" name="صورة 18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46781A03-D437-452A-3D75-9BB98F31477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33" y="3898783"/>
            <a:ext cx="1402842" cy="1402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3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C0F64FED-8008-158D-29E2-F270C649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470" y="3201921"/>
            <a:ext cx="4672834" cy="441828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A912E1B-F3C1-4FEB-E144-747665A5C8E3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9AE6BB-F567-F10E-1143-EA01DF285F6D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D128D5E-6D48-B6BC-A25A-7D6E898628F0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7B12AE1-D784-0EDD-5F69-C5E3EA7FD2EC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47854784-ED91-8620-E55B-173D1E830E3B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ختامي</a:t>
            </a: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6B262E9E-84A5-FDA5-5EEC-A8E42A74A474}"/>
              </a:ext>
            </a:extLst>
          </p:cNvPr>
          <p:cNvSpPr txBox="1">
            <a:spLocks/>
          </p:cNvSpPr>
          <p:nvPr/>
        </p:nvSpPr>
        <p:spPr>
          <a:xfrm>
            <a:off x="511391" y="2014490"/>
            <a:ext cx="11449049" cy="471998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sz="3200" b="1" dirty="0"/>
              <a:t>هل العبارة صحيحة أم خاطئة: </a:t>
            </a:r>
          </a:p>
          <a:p>
            <a:pPr algn="just">
              <a:lnSpc>
                <a:spcPct val="200000"/>
              </a:lnSpc>
            </a:pPr>
            <a:r>
              <a:rPr lang="ar-SA" sz="3200" dirty="0">
                <a:solidFill>
                  <a:srgbClr val="F9A826"/>
                </a:solidFill>
                <a:latin typeface="Calibri" panose="020F0502020204030204" pitchFamily="34" charset="0"/>
              </a:rPr>
              <a:t>1- نحصل على البيانات الرئيسية  عندما نستخدم مصدر البيانات الثانوي</a:t>
            </a:r>
            <a:r>
              <a:rPr lang="ar-SA" sz="3200" dirty="0">
                <a:solidFill>
                  <a:srgbClr val="FFD042"/>
                </a:solidFill>
                <a:latin typeface="Calibri" panose="020F0502020204030204" pitchFamily="34" charset="0"/>
              </a:rPr>
              <a:t> (          )</a:t>
            </a:r>
          </a:p>
          <a:p>
            <a:pPr algn="just">
              <a:lnSpc>
                <a:spcPct val="200000"/>
              </a:lnSpc>
            </a:pPr>
            <a:r>
              <a:rPr lang="ar-SA" sz="3200" dirty="0">
                <a:solidFill>
                  <a:srgbClr val="F9A826"/>
                </a:solidFill>
                <a:latin typeface="Calibri" panose="020F0502020204030204" pitchFamily="34" charset="0"/>
              </a:rPr>
              <a:t>2- من مصادر البيانات الثانوية مستشعرات الحرارة (          ) </a:t>
            </a:r>
          </a:p>
          <a:p>
            <a:pPr algn="just">
              <a:lnSpc>
                <a:spcPct val="200000"/>
              </a:lnSpc>
            </a:pPr>
            <a:r>
              <a:rPr lang="ar-SA" sz="3200" dirty="0">
                <a:solidFill>
                  <a:srgbClr val="F9A826"/>
                </a:solidFill>
                <a:latin typeface="Calibri" panose="020F0502020204030204" pitchFamily="34" charset="0"/>
              </a:rPr>
              <a:t>3- التحقق من التواجد يجعل عملية الإدخال إلزامية في الخلية (          ) </a:t>
            </a:r>
          </a:p>
          <a:p>
            <a:pPr algn="just">
              <a:lnSpc>
                <a:spcPct val="200000"/>
              </a:lnSpc>
            </a:pPr>
            <a:endParaRPr lang="ar-SA" sz="3200" dirty="0">
              <a:solidFill>
                <a:srgbClr val="F9A826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endParaRPr lang="ar-SA" sz="3200" b="1" dirty="0">
              <a:solidFill>
                <a:srgbClr val="F9A826"/>
              </a:solidFill>
            </a:endParaRPr>
          </a:p>
        </p:txBody>
      </p:sp>
      <p:pic>
        <p:nvPicPr>
          <p:cNvPr id="25" name="صورة 24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276EBE8-BC09-DA2A-258A-D03941458A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EC3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46" y="4575876"/>
            <a:ext cx="1116340" cy="1116340"/>
          </a:xfrm>
          <a:prstGeom prst="rect">
            <a:avLst/>
          </a:prstGeom>
        </p:spPr>
      </p:pic>
      <p:pic>
        <p:nvPicPr>
          <p:cNvPr id="26" name="رسم 25" descr="إغلاق مع تعبئة خالصة">
            <a:extLst>
              <a:ext uri="{FF2B5EF4-FFF2-40B4-BE49-F238E27FC236}">
                <a16:creationId xmlns:a16="http://schemas.microsoft.com/office/drawing/2014/main" id="{A069EFA3-70D2-5E0A-A06A-7B050BD5A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2154" y="2663302"/>
            <a:ext cx="873998" cy="873998"/>
          </a:xfrm>
          <a:prstGeom prst="rect">
            <a:avLst/>
          </a:prstGeom>
        </p:spPr>
      </p:pic>
      <p:pic>
        <p:nvPicPr>
          <p:cNvPr id="27" name="رسم 26" descr="إغلاق مع تعبئة خالصة">
            <a:extLst>
              <a:ext uri="{FF2B5EF4-FFF2-40B4-BE49-F238E27FC236}">
                <a16:creationId xmlns:a16="http://schemas.microsoft.com/office/drawing/2014/main" id="{828AF86B-F301-9CA6-66B9-56E3FAE65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758" y="3692330"/>
            <a:ext cx="873998" cy="87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B6F0D1B-9FA1-9260-C663-1D8372222C50}"/>
              </a:ext>
            </a:extLst>
          </p:cNvPr>
          <p:cNvSpPr/>
          <p:nvPr/>
        </p:nvSpPr>
        <p:spPr>
          <a:xfrm>
            <a:off x="1733227" y="492561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تطبيق الجزء العملي في الدرس</a:t>
            </a:r>
          </a:p>
        </p:txBody>
      </p:sp>
      <p:pic>
        <p:nvPicPr>
          <p:cNvPr id="8" name="Picture 2" descr="Man Computer Images | Free Vectors, Stock Photos &amp; PSD">
            <a:extLst>
              <a:ext uri="{FF2B5EF4-FFF2-40B4-BE49-F238E27FC236}">
                <a16:creationId xmlns:a16="http://schemas.microsoft.com/office/drawing/2014/main" id="{C61F48C3-9E82-5AF4-5C5D-CC28CF4B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89947" l="10000" r="93100">
                        <a14:foregroundMark x1="58600" y1="21080" x2="58600" y2="21080"/>
                        <a14:foregroundMark x1="93100" y1="72018" x2="93100" y2="72018"/>
                        <a14:foregroundMark x1="89700" y1="66017" x2="89700" y2="6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46" y="1675395"/>
            <a:ext cx="7776307" cy="51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3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ank You clipart 8 - Clipart World">
            <a:extLst>
              <a:ext uri="{FF2B5EF4-FFF2-40B4-BE49-F238E27FC236}">
                <a16:creationId xmlns:a16="http://schemas.microsoft.com/office/drawing/2014/main" id="{91FDD34F-F4D1-4DDC-8C8A-A07DF6A7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06" y="3842990"/>
            <a:ext cx="4115188" cy="32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E042F9C8-B0DC-4D96-B15B-8610AAD173B0}"/>
              </a:ext>
            </a:extLst>
          </p:cNvPr>
          <p:cNvSpPr txBox="1">
            <a:spLocks/>
          </p:cNvSpPr>
          <p:nvPr/>
        </p:nvSpPr>
        <p:spPr>
          <a:xfrm>
            <a:off x="0" y="1279254"/>
            <a:ext cx="12192000" cy="2659762"/>
          </a:xfrm>
          <a:custGeom>
            <a:avLst/>
            <a:gdLst>
              <a:gd name="connsiteX0" fmla="*/ 0 w 12192000"/>
              <a:gd name="connsiteY0" fmla="*/ 0 h 2659762"/>
              <a:gd name="connsiteX1" fmla="*/ 12192000 w 12192000"/>
              <a:gd name="connsiteY1" fmla="*/ 0 h 2659762"/>
              <a:gd name="connsiteX2" fmla="*/ 12192000 w 12192000"/>
              <a:gd name="connsiteY2" fmla="*/ 2659762 h 2659762"/>
              <a:gd name="connsiteX3" fmla="*/ 0 w 12192000"/>
              <a:gd name="connsiteY3" fmla="*/ 2659762 h 2659762"/>
              <a:gd name="connsiteX4" fmla="*/ 0 w 12192000"/>
              <a:gd name="connsiteY4" fmla="*/ 0 h 26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659762" fill="none" extrusionOk="0">
                <a:moveTo>
                  <a:pt x="0" y="0"/>
                </a:moveTo>
                <a:cubicBezTo>
                  <a:pt x="1423799" y="58209"/>
                  <a:pt x="10019944" y="-141175"/>
                  <a:pt x="12192000" y="0"/>
                </a:cubicBezTo>
                <a:cubicBezTo>
                  <a:pt x="12145607" y="479063"/>
                  <a:pt x="12246913" y="2190912"/>
                  <a:pt x="12192000" y="2659762"/>
                </a:cubicBezTo>
                <a:cubicBezTo>
                  <a:pt x="10385387" y="2614214"/>
                  <a:pt x="4287481" y="2747128"/>
                  <a:pt x="0" y="2659762"/>
                </a:cubicBezTo>
                <a:cubicBezTo>
                  <a:pt x="-1101" y="1400767"/>
                  <a:pt x="-111605" y="345422"/>
                  <a:pt x="0" y="0"/>
                </a:cubicBezTo>
                <a:close/>
              </a:path>
              <a:path w="12192000" h="2659762" stroke="0" extrusionOk="0">
                <a:moveTo>
                  <a:pt x="0" y="0"/>
                </a:moveTo>
                <a:cubicBezTo>
                  <a:pt x="3590537" y="-32335"/>
                  <a:pt x="8877582" y="146684"/>
                  <a:pt x="12192000" y="0"/>
                </a:cubicBezTo>
                <a:cubicBezTo>
                  <a:pt x="12193877" y="537892"/>
                  <a:pt x="12251193" y="2280154"/>
                  <a:pt x="12192000" y="2659762"/>
                </a:cubicBezTo>
                <a:cubicBezTo>
                  <a:pt x="10880248" y="2641887"/>
                  <a:pt x="2714061" y="2509633"/>
                  <a:pt x="0" y="2659762"/>
                </a:cubicBezTo>
                <a:cubicBezTo>
                  <a:pt x="-122541" y="1546056"/>
                  <a:pt x="37353" y="1317133"/>
                  <a:pt x="0" y="0"/>
                </a:cubicBezTo>
                <a:close/>
              </a:path>
            </a:pathLst>
          </a:custGeom>
          <a:solidFill>
            <a:srgbClr val="F9A826"/>
          </a:solidFill>
          <a:ln w="38100">
            <a:solidFill>
              <a:srgbClr val="FFD042"/>
            </a:solidFill>
            <a:extLst>
              <a:ext uri="{C807C97D-BFC1-408E-A445-0C87EB9F89A2}">
                <ask:lineSketchStyleProps xmlns:ask="http://schemas.microsoft.com/office/drawing/2018/sketchyshapes" sd="237624665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انتــهى الدرس ،،</a:t>
            </a:r>
          </a:p>
          <a:p>
            <a:pPr algn="ctr">
              <a:lnSpc>
                <a:spcPct val="160000"/>
              </a:lnSpc>
            </a:pPr>
            <a:r>
              <a:rPr lang="ar-SA" sz="5400" b="1" dirty="0">
                <a:solidFill>
                  <a:schemeClr val="bg1"/>
                </a:solidFill>
              </a:rPr>
              <a:t>شــاكرة لكن حسن تفاعلكن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4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D91D592-DFB7-04BD-C617-BFA8656F1672}"/>
              </a:ext>
            </a:extLst>
          </p:cNvPr>
          <p:cNvSpPr/>
          <p:nvPr/>
        </p:nvSpPr>
        <p:spPr>
          <a:xfrm>
            <a:off x="1786980" y="275588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753652FE-26E9-46CC-BA82-9EDED367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87" y="119810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أن تتعرف الطالبات على كيفية جمع البيانات و مصادرها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3600" dirty="0"/>
              <a:t>وكيفية إجراء التحقق من صحة البيانات فب اكسل</a:t>
            </a:r>
          </a:p>
          <a:p>
            <a:pPr algn="ctr">
              <a:lnSpc>
                <a:spcPct val="150000"/>
              </a:lnSpc>
            </a:pPr>
            <a:endParaRPr lang="ar-SA" sz="36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3600" dirty="0"/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7D525FC-2172-6898-BFC7-67CE20F0384B}"/>
              </a:ext>
            </a:extLst>
          </p:cNvPr>
          <p:cNvSpPr txBox="1"/>
          <p:nvPr/>
        </p:nvSpPr>
        <p:spPr>
          <a:xfrm>
            <a:off x="2190788" y="307497"/>
            <a:ext cx="7849598" cy="966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الهدف العام لهذا الدرس</a:t>
            </a:r>
          </a:p>
        </p:txBody>
      </p:sp>
      <p:pic>
        <p:nvPicPr>
          <p:cNvPr id="14" name="صورة 13" descr="صورة تحتوي على نص, رسوم المتجهات, علامة&#10;&#10;تم إنشاء الوصف تلقائياً">
            <a:extLst>
              <a:ext uri="{FF2B5EF4-FFF2-40B4-BE49-F238E27FC236}">
                <a16:creationId xmlns:a16="http://schemas.microsoft.com/office/drawing/2014/main" id="{5904AEA8-0FF0-F70C-2A6A-C7561F466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5" y="2816545"/>
            <a:ext cx="7064102" cy="4132446"/>
          </a:xfrm>
          <a:prstGeom prst="rect">
            <a:avLst/>
          </a:prstGeom>
        </p:spPr>
      </p:pic>
      <p:pic>
        <p:nvPicPr>
          <p:cNvPr id="15" name="رسم 14" descr="نقطة الهدف مع تعبئة خالصة">
            <a:extLst>
              <a:ext uri="{FF2B5EF4-FFF2-40B4-BE49-F238E27FC236}">
                <a16:creationId xmlns:a16="http://schemas.microsoft.com/office/drawing/2014/main" id="{A6FFC140-5268-AC06-37B7-70DE90F30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9075" y="287355"/>
            <a:ext cx="914400" cy="914400"/>
          </a:xfrm>
          <a:prstGeom prst="rect">
            <a:avLst/>
          </a:prstGeom>
        </p:spPr>
      </p:pic>
      <p:pic>
        <p:nvPicPr>
          <p:cNvPr id="16" name="رسم 15" descr="نقطة الهدف مع تعبئة خالصة">
            <a:extLst>
              <a:ext uri="{FF2B5EF4-FFF2-40B4-BE49-F238E27FC236}">
                <a16:creationId xmlns:a16="http://schemas.microsoft.com/office/drawing/2014/main" id="{E8DED2B1-3183-8971-A13D-39FD8646D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4845" y="27954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91FC69B-D122-9FA8-DB48-38320EA08C42}"/>
              </a:ext>
            </a:extLst>
          </p:cNvPr>
          <p:cNvSpPr/>
          <p:nvPr/>
        </p:nvSpPr>
        <p:spPr>
          <a:xfrm>
            <a:off x="251441" y="147143"/>
            <a:ext cx="11826260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31" name="عنصر نائب للمحتوى 2">
            <a:extLst>
              <a:ext uri="{FF2B5EF4-FFF2-40B4-BE49-F238E27FC236}">
                <a16:creationId xmlns:a16="http://schemas.microsoft.com/office/drawing/2014/main" id="{CD571828-8155-46DE-AE79-FA22BCDA4996}"/>
              </a:ext>
            </a:extLst>
          </p:cNvPr>
          <p:cNvSpPr txBox="1">
            <a:spLocks/>
          </p:cNvSpPr>
          <p:nvPr/>
        </p:nvSpPr>
        <p:spPr>
          <a:xfrm>
            <a:off x="380996" y="3102687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dirty="0"/>
              <a:t>تصنيف مصادر البيانات</a:t>
            </a:r>
          </a:p>
        </p:txBody>
      </p:sp>
      <p:sp>
        <p:nvSpPr>
          <p:cNvPr id="32" name="عنصر نائب للمحتوى 2">
            <a:extLst>
              <a:ext uri="{FF2B5EF4-FFF2-40B4-BE49-F238E27FC236}">
                <a16:creationId xmlns:a16="http://schemas.microsoft.com/office/drawing/2014/main" id="{7E3BF1D9-C0EB-4324-93BC-8DAC3AD5733C}"/>
              </a:ext>
            </a:extLst>
          </p:cNvPr>
          <p:cNvSpPr txBox="1">
            <a:spLocks/>
          </p:cNvSpPr>
          <p:nvPr/>
        </p:nvSpPr>
        <p:spPr>
          <a:xfrm>
            <a:off x="400046" y="4417308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جمع البيانات و أنواع التحقق من صحة البيانات</a:t>
            </a:r>
          </a:p>
        </p:txBody>
      </p:sp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A5A47A8B-65A7-4E20-8927-EB6BF9B3CA37}"/>
              </a:ext>
            </a:extLst>
          </p:cNvPr>
          <p:cNvSpPr txBox="1">
            <a:spLocks/>
          </p:cNvSpPr>
          <p:nvPr/>
        </p:nvSpPr>
        <p:spPr>
          <a:xfrm>
            <a:off x="358394" y="5615796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كيفية إجراء التحقق من صحة البيانات في اكسل</a:t>
            </a:r>
          </a:p>
        </p:txBody>
      </p:sp>
      <p:sp>
        <p:nvSpPr>
          <p:cNvPr id="34" name="مخطط انسيابي: معالجة متعاقبة 33">
            <a:extLst>
              <a:ext uri="{FF2B5EF4-FFF2-40B4-BE49-F238E27FC236}">
                <a16:creationId xmlns:a16="http://schemas.microsoft.com/office/drawing/2014/main" id="{3FCD84FA-AFAD-4B64-A9B7-8CAE71BCE65D}"/>
              </a:ext>
            </a:extLst>
          </p:cNvPr>
          <p:cNvSpPr/>
          <p:nvPr/>
        </p:nvSpPr>
        <p:spPr>
          <a:xfrm>
            <a:off x="11156187" y="188001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مخطط انسيابي: معالجة متعاقبة 34">
            <a:extLst>
              <a:ext uri="{FF2B5EF4-FFF2-40B4-BE49-F238E27FC236}">
                <a16:creationId xmlns:a16="http://schemas.microsoft.com/office/drawing/2014/main" id="{6732D274-0070-48AB-A06D-67F55F1876A3}"/>
              </a:ext>
            </a:extLst>
          </p:cNvPr>
          <p:cNvSpPr/>
          <p:nvPr/>
        </p:nvSpPr>
        <p:spPr>
          <a:xfrm>
            <a:off x="11156187" y="3215270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مخطط انسيابي: معالجة متعاقبة 35">
            <a:extLst>
              <a:ext uri="{FF2B5EF4-FFF2-40B4-BE49-F238E27FC236}">
                <a16:creationId xmlns:a16="http://schemas.microsoft.com/office/drawing/2014/main" id="{82260469-29FC-40BE-B5BC-0CE3D97426D1}"/>
              </a:ext>
            </a:extLst>
          </p:cNvPr>
          <p:cNvSpPr/>
          <p:nvPr/>
        </p:nvSpPr>
        <p:spPr>
          <a:xfrm>
            <a:off x="11165712" y="4407804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مخطط انسيابي: معالجة متعاقبة 36">
            <a:extLst>
              <a:ext uri="{FF2B5EF4-FFF2-40B4-BE49-F238E27FC236}">
                <a16:creationId xmlns:a16="http://schemas.microsoft.com/office/drawing/2014/main" id="{D972A63F-9936-4511-8008-0DACE6F22FB8}"/>
              </a:ext>
            </a:extLst>
          </p:cNvPr>
          <p:cNvSpPr/>
          <p:nvPr/>
        </p:nvSpPr>
        <p:spPr>
          <a:xfrm>
            <a:off x="11165712" y="5634855"/>
            <a:ext cx="621468" cy="481925"/>
          </a:xfrm>
          <a:prstGeom prst="flowChartAlternateProcess">
            <a:avLst/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5DE728-5864-9F3C-9A2D-3142497D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084" r="89139">
                        <a14:foregroundMark x1="84005" y1="59054" x2="84005" y2="59054"/>
                        <a14:foregroundMark x1="86335" y1="58569" x2="81240" y2="63824"/>
                        <a14:foregroundMark x1="88231" y1="38561" x2="78160" y2="19685"/>
                        <a14:foregroundMark x1="78160" y1="19685" x2="64929" y2="16168"/>
                        <a14:foregroundMark x1="64929" y1="16168" x2="64929" y2="16168"/>
                        <a14:foregroundMark x1="59795" y1="39976" x2="59795" y2="39976"/>
                        <a14:foregroundMark x1="89139" y1="57639" x2="89139" y2="57639"/>
                        <a14:foregroundMark x1="19313" y1="46645" x2="19313" y2="46645"/>
                        <a14:foregroundMark x1="17891" y1="45715" x2="17891" y2="45715"/>
                        <a14:foregroundMark x1="17891" y1="49515" x2="17891" y2="49515"/>
                        <a14:foregroundMark x1="34202" y1="47130" x2="34202" y2="47130"/>
                        <a14:foregroundMark x1="13231" y1="48100" x2="13231" y2="48100"/>
                        <a14:foregroundMark x1="9992" y1="47615" x2="9992" y2="47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95"/>
          <a:stretch/>
        </p:blipFill>
        <p:spPr>
          <a:xfrm>
            <a:off x="-513079" y="2154090"/>
            <a:ext cx="4856479" cy="521379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12AC181-37DC-EAB4-9B38-C00F6DC4F83B}"/>
              </a:ext>
            </a:extLst>
          </p:cNvPr>
          <p:cNvSpPr txBox="1"/>
          <p:nvPr/>
        </p:nvSpPr>
        <p:spPr>
          <a:xfrm>
            <a:off x="817197" y="227178"/>
            <a:ext cx="106390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</a:t>
            </a:r>
          </a:p>
        </p:txBody>
      </p:sp>
      <p:pic>
        <p:nvPicPr>
          <p:cNvPr id="4" name="رسم 3" descr="نقطة الهدف مع تعبئة خالصة">
            <a:extLst>
              <a:ext uri="{FF2B5EF4-FFF2-40B4-BE49-F238E27FC236}">
                <a16:creationId xmlns:a16="http://schemas.microsoft.com/office/drawing/2014/main" id="{80D34D5B-9273-4CF0-1292-68551E0C8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5034" y="144163"/>
            <a:ext cx="914400" cy="9144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9317F263-FBE3-07AE-F986-592772AA6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066" y="149299"/>
            <a:ext cx="914400" cy="914400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DE32197E-9E07-FA73-8BC9-9128B5421F07}"/>
              </a:ext>
            </a:extLst>
          </p:cNvPr>
          <p:cNvSpPr txBox="1">
            <a:spLocks/>
          </p:cNvSpPr>
          <p:nvPr/>
        </p:nvSpPr>
        <p:spPr>
          <a:xfrm>
            <a:off x="400046" y="2023055"/>
            <a:ext cx="10515600" cy="48192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/>
              <a:t>تعريف مصطلح جمع البيانات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2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A37851E2-64F8-41A5-AEC4-6A3729E4DA18}"/>
              </a:ext>
            </a:extLst>
          </p:cNvPr>
          <p:cNvSpPr txBox="1">
            <a:spLocks/>
          </p:cNvSpPr>
          <p:nvPr/>
        </p:nvSpPr>
        <p:spPr>
          <a:xfrm>
            <a:off x="1541942" y="-477136"/>
            <a:ext cx="10515600" cy="194011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نشاط ،،</a:t>
            </a:r>
          </a:p>
        </p:txBody>
      </p:sp>
      <p:sp>
        <p:nvSpPr>
          <p:cNvPr id="32" name="عنوان 1">
            <a:extLst>
              <a:ext uri="{FF2B5EF4-FFF2-40B4-BE49-F238E27FC236}">
                <a16:creationId xmlns:a16="http://schemas.microsoft.com/office/drawing/2014/main" id="{B9A7DCFE-C26A-4A95-BDD3-DE36CC45C4B3}"/>
              </a:ext>
            </a:extLst>
          </p:cNvPr>
          <p:cNvSpPr txBox="1">
            <a:spLocks/>
          </p:cNvSpPr>
          <p:nvPr/>
        </p:nvSpPr>
        <p:spPr>
          <a:xfrm>
            <a:off x="8334272" y="43753"/>
            <a:ext cx="280125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36" name="عنوان 1">
            <a:extLst>
              <a:ext uri="{FF2B5EF4-FFF2-40B4-BE49-F238E27FC236}">
                <a16:creationId xmlns:a16="http://schemas.microsoft.com/office/drawing/2014/main" id="{44537A05-FE05-E29A-17B5-6C67AEB78627}"/>
              </a:ext>
            </a:extLst>
          </p:cNvPr>
          <p:cNvSpPr txBox="1">
            <a:spLocks/>
          </p:cNvSpPr>
          <p:nvPr/>
        </p:nvSpPr>
        <p:spPr>
          <a:xfrm>
            <a:off x="8554682" y="256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استراتيجية شاهد و دون</a:t>
            </a:r>
          </a:p>
        </p:txBody>
      </p:sp>
      <p:sp>
        <p:nvSpPr>
          <p:cNvPr id="38" name="عنوان 1">
            <a:extLst>
              <a:ext uri="{FF2B5EF4-FFF2-40B4-BE49-F238E27FC236}">
                <a16:creationId xmlns:a16="http://schemas.microsoft.com/office/drawing/2014/main" id="{63FE2B1B-E6FA-B0D6-FD96-68D9F6F4ACE3}"/>
              </a:ext>
            </a:extLst>
          </p:cNvPr>
          <p:cNvSpPr txBox="1">
            <a:spLocks/>
          </p:cNvSpPr>
          <p:nvPr/>
        </p:nvSpPr>
        <p:spPr>
          <a:xfrm>
            <a:off x="4300231" y="40405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دقيــقــتـان </a:t>
            </a:r>
          </a:p>
        </p:txBody>
      </p:sp>
      <p:sp>
        <p:nvSpPr>
          <p:cNvPr id="40" name="عنوان 1">
            <a:extLst>
              <a:ext uri="{FF2B5EF4-FFF2-40B4-BE49-F238E27FC236}">
                <a16:creationId xmlns:a16="http://schemas.microsoft.com/office/drawing/2014/main" id="{83935B81-D682-871B-CAD3-5608DD66CD45}"/>
              </a:ext>
            </a:extLst>
          </p:cNvPr>
          <p:cNvSpPr txBox="1">
            <a:spLocks/>
          </p:cNvSpPr>
          <p:nvPr/>
        </p:nvSpPr>
        <p:spPr>
          <a:xfrm>
            <a:off x="50147" y="5712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جمـــاعــــي</a:t>
            </a:r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C2C5067F-CC57-FDBE-F506-F811145EE0A3}"/>
              </a:ext>
            </a:extLst>
          </p:cNvPr>
          <p:cNvSpPr/>
          <p:nvPr/>
        </p:nvSpPr>
        <p:spPr>
          <a:xfrm>
            <a:off x="389496" y="1051561"/>
            <a:ext cx="11287125" cy="2128834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7E9882EF-2430-4965-A176-A1C025CA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6" y="-670634"/>
            <a:ext cx="11923084" cy="42138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br>
              <a:rPr lang="ar-SA" b="1" dirty="0">
                <a:solidFill>
                  <a:schemeClr val="bg1"/>
                </a:solidFill>
              </a:rPr>
            </a:br>
            <a:r>
              <a:rPr lang="ar-SA" b="1" dirty="0">
                <a:solidFill>
                  <a:schemeClr val="bg1"/>
                </a:solidFill>
              </a:rPr>
              <a:t>شاهدي مقطع الفيديو القادم جيداً </a:t>
            </a:r>
            <a:r>
              <a:rPr lang="ar-SA" b="1" dirty="0" err="1">
                <a:solidFill>
                  <a:schemeClr val="bg1"/>
                </a:solidFill>
              </a:rPr>
              <a:t>وأجيبي</a:t>
            </a:r>
            <a:r>
              <a:rPr lang="ar-SA" b="1" dirty="0">
                <a:solidFill>
                  <a:schemeClr val="bg1"/>
                </a:solidFill>
              </a:rPr>
              <a:t> عن الأسئلة التالية :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88D55F1-8074-4A55-C85E-629E554E1343}"/>
              </a:ext>
            </a:extLst>
          </p:cNvPr>
          <p:cNvSpPr/>
          <p:nvPr/>
        </p:nvSpPr>
        <p:spPr>
          <a:xfrm>
            <a:off x="519058" y="1094921"/>
            <a:ext cx="11129963" cy="299460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  <a:latin typeface="Calibri" panose="020F0502020204030204" pitchFamily="34" charset="0"/>
                <a:cs typeface="+mj-cs"/>
              </a:rPr>
              <a:t>كيف استطاع المصمم اخراج هذا المحتوى؟!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chemeClr val="bg1"/>
                </a:solidFill>
                <a:latin typeface="Calibri" panose="020F0502020204030204" pitchFamily="34" charset="0"/>
                <a:cs typeface="+mj-cs"/>
              </a:rPr>
              <a:t>ماهي أول خطوة قبل البدء بالتصميم؟!</a:t>
            </a:r>
          </a:p>
          <a:p>
            <a:pPr algn="ctr" rtl="1">
              <a:lnSpc>
                <a:spcPct val="150000"/>
              </a:lnSpc>
            </a:pPr>
            <a:endParaRPr lang="ar-SA" sz="4400" b="1" dirty="0">
              <a:solidFill>
                <a:schemeClr val="bg1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088EF9-5EE6-256D-A565-E53D4BEF4A11}"/>
              </a:ext>
            </a:extLst>
          </p:cNvPr>
          <p:cNvSpPr/>
          <p:nvPr/>
        </p:nvSpPr>
        <p:spPr>
          <a:xfrm>
            <a:off x="465016" y="1181021"/>
            <a:ext cx="11129963" cy="25714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400" b="1" dirty="0" err="1">
                <a:solidFill>
                  <a:schemeClr val="bg1"/>
                </a:solidFill>
                <a:latin typeface="Calibri" panose="020F0502020204030204" pitchFamily="34" charset="0"/>
                <a:cs typeface="+mj-cs"/>
              </a:rPr>
              <a:t>ماهو</a:t>
            </a:r>
            <a:r>
              <a:rPr lang="ar-SA" sz="4400" b="1" dirty="0">
                <a:solidFill>
                  <a:schemeClr val="bg1"/>
                </a:solidFill>
                <a:latin typeface="Calibri" panose="020F0502020204030204" pitchFamily="34" charset="0"/>
                <a:cs typeface="+mj-cs"/>
              </a:rPr>
              <a:t> موضوع المقطع ؟!</a:t>
            </a:r>
          </a:p>
          <a:p>
            <a:pPr algn="ctr" rtl="1">
              <a:lnSpc>
                <a:spcPct val="200000"/>
              </a:lnSpc>
            </a:pPr>
            <a:endParaRPr lang="ar-SA" sz="4400" b="1" dirty="0">
              <a:solidFill>
                <a:schemeClr val="bg1"/>
              </a:solidFill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4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90818720-D552-5B85-ABDA-1D6CE778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923" y="2757425"/>
            <a:ext cx="4394642" cy="4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/>
      <p:bldP spid="8" grpId="2"/>
      <p:bldP spid="13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وشن جرافيك محو الأمية">
            <a:hlinkClick r:id="" action="ppaction://media"/>
            <a:extLst>
              <a:ext uri="{FF2B5EF4-FFF2-40B4-BE49-F238E27FC236}">
                <a16:creationId xmlns:a16="http://schemas.microsoft.com/office/drawing/2014/main" id="{DF5FA832-4E10-D226-6245-9CDCB9F8764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2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31863C67-BFF5-E8C5-D3D9-1C33B4C557E3}"/>
              </a:ext>
            </a:extLst>
          </p:cNvPr>
          <p:cNvSpPr txBox="1">
            <a:spLocks/>
          </p:cNvSpPr>
          <p:nvPr/>
        </p:nvSpPr>
        <p:spPr>
          <a:xfrm>
            <a:off x="1541942" y="-477136"/>
            <a:ext cx="10515600" cy="194011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نشاط ،،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A8748BE0-0B84-7F5B-1E95-DB12BC0652DF}"/>
              </a:ext>
            </a:extLst>
          </p:cNvPr>
          <p:cNvSpPr txBox="1">
            <a:spLocks/>
          </p:cNvSpPr>
          <p:nvPr/>
        </p:nvSpPr>
        <p:spPr>
          <a:xfrm>
            <a:off x="8334272" y="43753"/>
            <a:ext cx="280125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000" dirty="0">
                <a:solidFill>
                  <a:schemeClr val="bg1"/>
                </a:solidFill>
              </a:rPr>
              <a:t>استراتيجية قراءة الصور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B9B50CF-9C56-692D-1DC8-9D701BEB3847}"/>
              </a:ext>
            </a:extLst>
          </p:cNvPr>
          <p:cNvSpPr txBox="1">
            <a:spLocks/>
          </p:cNvSpPr>
          <p:nvPr/>
        </p:nvSpPr>
        <p:spPr>
          <a:xfrm>
            <a:off x="8554682" y="25657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استراتيجية شاهد و دون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1B5641A-442E-F9C4-97D0-56CFB5B95E2D}"/>
              </a:ext>
            </a:extLst>
          </p:cNvPr>
          <p:cNvSpPr txBox="1">
            <a:spLocks/>
          </p:cNvSpPr>
          <p:nvPr/>
        </p:nvSpPr>
        <p:spPr>
          <a:xfrm>
            <a:off x="7609496" y="2124278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دقيــقــتـان 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8CB9E249-E9C4-E650-F6EB-94E76B3051C8}"/>
              </a:ext>
            </a:extLst>
          </p:cNvPr>
          <p:cNvSpPr txBox="1">
            <a:spLocks/>
          </p:cNvSpPr>
          <p:nvPr/>
        </p:nvSpPr>
        <p:spPr>
          <a:xfrm>
            <a:off x="50147" y="57121"/>
            <a:ext cx="267953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dirty="0">
                <a:solidFill>
                  <a:schemeClr val="bg1"/>
                </a:solidFill>
              </a:rPr>
              <a:t>جمـــاعــــي</a:t>
            </a:r>
          </a:p>
        </p:txBody>
      </p:sp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78235C05-0026-AF33-972B-7CC428BDFE5F}"/>
              </a:ext>
            </a:extLst>
          </p:cNvPr>
          <p:cNvSpPr/>
          <p:nvPr/>
        </p:nvSpPr>
        <p:spPr>
          <a:xfrm>
            <a:off x="389496" y="1115553"/>
            <a:ext cx="11287125" cy="2216291"/>
          </a:xfrm>
          <a:prstGeom prst="wedgeRoundRectCallout">
            <a:avLst>
              <a:gd name="adj1" fmla="val -34904"/>
              <a:gd name="adj2" fmla="val 121396"/>
              <a:gd name="adj3" fmla="val 16667"/>
            </a:avLst>
          </a:prstGeom>
          <a:solidFill>
            <a:srgbClr val="F9A826"/>
          </a:solidFill>
          <a:ln>
            <a:solidFill>
              <a:srgbClr val="F9A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A86ED663-C21E-789B-885F-B51C7E39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9" y="178177"/>
            <a:ext cx="11923084" cy="42138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ما المقصود بجمع البيانات ؟!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CE6FAAB9-2A70-8538-5C7A-73FFBE202602}"/>
              </a:ext>
            </a:extLst>
          </p:cNvPr>
          <p:cNvSpPr txBox="1">
            <a:spLocks/>
          </p:cNvSpPr>
          <p:nvPr/>
        </p:nvSpPr>
        <p:spPr>
          <a:xfrm>
            <a:off x="167768" y="77932"/>
            <a:ext cx="11923084" cy="42138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ماهي أهم مرحلة من مراحل البحث العلمي 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</a:rPr>
              <a:t>أو دراسة ظاهرة معينة؟؟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17D2F6B4-6FEC-7428-EE8A-8441E4C488B0}"/>
              </a:ext>
            </a:extLst>
          </p:cNvPr>
          <p:cNvSpPr txBox="1">
            <a:spLocks/>
          </p:cNvSpPr>
          <p:nvPr/>
        </p:nvSpPr>
        <p:spPr>
          <a:xfrm>
            <a:off x="186670" y="11242"/>
            <a:ext cx="11923084" cy="42138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b="1" dirty="0"/>
              <a:t>مرحلة جمع البيانات </a:t>
            </a:r>
          </a:p>
        </p:txBody>
      </p:sp>
      <p:pic>
        <p:nvPicPr>
          <p:cNvPr id="3" name="Picture 2" descr="Frequently Asked Questions About Acr Homes Services - Man With Question  Clipart Png Transparent Png (#1520728) - PinClipart">
            <a:extLst>
              <a:ext uri="{FF2B5EF4-FFF2-40B4-BE49-F238E27FC236}">
                <a16:creationId xmlns:a16="http://schemas.microsoft.com/office/drawing/2014/main" id="{822FB38B-4717-68B8-3D41-6E99020C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9" b="89531" l="5795" r="95000">
                        <a14:foregroundMark x1="90682" y1="25409" x2="90682" y2="25409"/>
                        <a14:foregroundMark x1="91705" y1="24209" x2="91705" y2="24209"/>
                        <a14:foregroundMark x1="95000" y1="21701" x2="95000" y2="21701"/>
                        <a14:foregroundMark x1="81591" y1="29335" x2="81591" y2="29335"/>
                        <a14:foregroundMark x1="78977" y1="34351" x2="78977" y2="34351"/>
                        <a14:foregroundMark x1="77386" y1="35224" x2="77386" y2="35224"/>
                        <a14:foregroundMark x1="81818" y1="29989" x2="81818" y2="29989"/>
                        <a14:foregroundMark x1="81136" y1="29553" x2="82841" y2="27263"/>
                        <a14:foregroundMark x1="72159" y1="19738" x2="72159" y2="19738"/>
                        <a14:foregroundMark x1="59886" y1="43075" x2="59886" y2="43075"/>
                        <a14:foregroundMark x1="53068" y1="15158" x2="53068" y2="15158"/>
                        <a14:foregroundMark x1="51136" y1="26718" x2="51136" y2="26718"/>
                        <a14:foregroundMark x1="33977" y1="10251" x2="33977" y2="10251"/>
                        <a14:foregroundMark x1="30568" y1="35005" x2="30568" y2="35005"/>
                        <a14:foregroundMark x1="30341" y1="35005" x2="32955" y2="38386"/>
                        <a14:foregroundMark x1="29659" y1="7088" x2="29659" y2="7088"/>
                        <a14:foregroundMark x1="29659" y1="7088" x2="32273" y2="8288"/>
                        <a14:foregroundMark x1="49432" y1="8942" x2="49432" y2="8942"/>
                        <a14:foregroundMark x1="52045" y1="8942" x2="55682" y2="11232"/>
                        <a14:foregroundMark x1="64886" y1="15594" x2="72614" y2="18757"/>
                        <a14:foregroundMark x1="72614" y1="18757" x2="73750" y2="19956"/>
                        <a14:foregroundMark x1="75455" y1="22137" x2="70568" y2="27808"/>
                        <a14:foregroundMark x1="70568" y1="27808" x2="63068" y2="32715"/>
                        <a14:foregroundMark x1="89681" y1="17121" x2="93977" y2="20284"/>
                        <a14:foregroundMark x1="88793" y1="16467" x2="89681" y2="17121"/>
                        <a14:foregroundMark x1="85682" y1="14177" x2="88793" y2="16467"/>
                        <a14:foregroundMark x1="93977" y1="20284" x2="94773" y2="22465"/>
                        <a14:foregroundMark x1="21250" y1="48528" x2="19659" y2="46674"/>
                        <a14:foregroundMark x1="16023" y1="42748" x2="15909" y2="33697"/>
                        <a14:foregroundMark x1="7386" y1="33370" x2="5795" y2="33915"/>
                        <a14:backgroundMark x1="89318" y1="17121" x2="89318" y2="17121"/>
                        <a14:backgroundMark x1="89545" y1="16467" x2="89545" y2="16467"/>
                        <a14:backgroundMark x1="11477" y1="34133" x2="11477" y2="34133"/>
                        <a14:backgroundMark x1="12273" y1="33588" x2="12273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923" y="2757425"/>
            <a:ext cx="4394642" cy="4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0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7784F1F-2E39-4E3B-280C-884FA62299E4}"/>
              </a:ext>
            </a:extLst>
          </p:cNvPr>
          <p:cNvSpPr/>
          <p:nvPr/>
        </p:nvSpPr>
        <p:spPr>
          <a:xfrm>
            <a:off x="1733227" y="465377"/>
            <a:ext cx="8725545" cy="913308"/>
          </a:xfrm>
          <a:prstGeom prst="roundRect">
            <a:avLst/>
          </a:prstGeom>
          <a:solidFill>
            <a:srgbClr val="F9A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جمع البيانات</a:t>
            </a:r>
          </a:p>
        </p:txBody>
      </p:sp>
      <p:pic>
        <p:nvPicPr>
          <p:cNvPr id="7" name="Picture 2" descr="347 Data Scientist Illustrations &amp; Clip Art - iStock">
            <a:extLst>
              <a:ext uri="{FF2B5EF4-FFF2-40B4-BE49-F238E27FC236}">
                <a16:creationId xmlns:a16="http://schemas.microsoft.com/office/drawing/2014/main" id="{E51C4BFF-907E-A96C-70BC-368A3CE52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878827" y="3953274"/>
            <a:ext cx="4546107" cy="29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B0FD3C4-3C0D-B3FC-B8C4-6382F7E22516}"/>
              </a:ext>
            </a:extLst>
          </p:cNvPr>
          <p:cNvGrpSpPr/>
          <p:nvPr/>
        </p:nvGrpSpPr>
        <p:grpSpPr>
          <a:xfrm>
            <a:off x="145734" y="1475940"/>
            <a:ext cx="2638852" cy="2745815"/>
            <a:chOff x="145734" y="1475940"/>
            <a:chExt cx="2638852" cy="2745815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D5E28C48-3661-C386-9460-F40BCB761EEA}"/>
                </a:ext>
              </a:extLst>
            </p:cNvPr>
            <p:cNvSpPr/>
            <p:nvPr/>
          </p:nvSpPr>
          <p:spPr>
            <a:xfrm>
              <a:off x="145734" y="1676247"/>
              <a:ext cx="2602008" cy="24422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نوان 1">
              <a:extLst>
                <a:ext uri="{FF2B5EF4-FFF2-40B4-BE49-F238E27FC236}">
                  <a16:creationId xmlns:a16="http://schemas.microsoft.com/office/drawing/2014/main" id="{8CF65887-518D-2D64-E346-120704D3A6A3}"/>
                </a:ext>
              </a:extLst>
            </p:cNvPr>
            <p:cNvSpPr txBox="1">
              <a:spLocks/>
            </p:cNvSpPr>
            <p:nvPr/>
          </p:nvSpPr>
          <p:spPr>
            <a:xfrm>
              <a:off x="175595" y="1475940"/>
              <a:ext cx="2608991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6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تحتاج إلى فهم عميق للمعاملات بالإضافة إلى التخطيط للوصول إلى بيانات عالية الجودة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94B881D-DA4B-C79D-3FDF-2860DC8DDC19}"/>
              </a:ext>
            </a:extLst>
          </p:cNvPr>
          <p:cNvGrpSpPr/>
          <p:nvPr/>
        </p:nvGrpSpPr>
        <p:grpSpPr>
          <a:xfrm>
            <a:off x="6247519" y="1676247"/>
            <a:ext cx="3005095" cy="2855118"/>
            <a:chOff x="6247519" y="1676247"/>
            <a:chExt cx="3005095" cy="2855118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B3F72299-9E89-ED3B-2F35-502FDE5E6A76}"/>
                </a:ext>
              </a:extLst>
            </p:cNvPr>
            <p:cNvSpPr/>
            <p:nvPr/>
          </p:nvSpPr>
          <p:spPr>
            <a:xfrm>
              <a:off x="6456138" y="1676247"/>
              <a:ext cx="2602008" cy="24422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عنوان 1">
              <a:extLst>
                <a:ext uri="{FF2B5EF4-FFF2-40B4-BE49-F238E27FC236}">
                  <a16:creationId xmlns:a16="http://schemas.microsoft.com/office/drawing/2014/main" id="{59198E0C-341E-F8E4-A7F2-A8048ADD03AE}"/>
                </a:ext>
              </a:extLst>
            </p:cNvPr>
            <p:cNvSpPr txBox="1">
              <a:spLocks/>
            </p:cNvSpPr>
            <p:nvPr/>
          </p:nvSpPr>
          <p:spPr>
            <a:xfrm>
              <a:off x="6247519" y="1785550"/>
              <a:ext cx="3005095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6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عملية جمع الحقائق</a:t>
              </a:r>
            </a:p>
            <a:p>
              <a:pPr algn="ctr">
                <a:lnSpc>
                  <a:spcPct val="16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 و الأرقام و الكلمات </a:t>
              </a:r>
            </a:p>
            <a:p>
              <a:pPr algn="ctr">
                <a:lnSpc>
                  <a:spcPct val="16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للمتغيرات المستهدفة </a:t>
              </a:r>
            </a:p>
            <a:p>
              <a:pPr algn="ctr">
                <a:lnSpc>
                  <a:spcPct val="16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و تحسينها</a:t>
              </a:r>
              <a:br>
                <a:rPr lang="ar-SA" sz="2400" dirty="0">
                  <a:solidFill>
                    <a:schemeClr val="bg1"/>
                  </a:solidFill>
                </a:rPr>
              </a:b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A45BA2F-7A56-C184-1C31-C8129F919C68}"/>
              </a:ext>
            </a:extLst>
          </p:cNvPr>
          <p:cNvGrpSpPr/>
          <p:nvPr/>
        </p:nvGrpSpPr>
        <p:grpSpPr>
          <a:xfrm>
            <a:off x="9429593" y="1529785"/>
            <a:ext cx="2602008" cy="2745815"/>
            <a:chOff x="9429593" y="1529785"/>
            <a:chExt cx="2602008" cy="2745815"/>
          </a:xfrm>
        </p:grpSpPr>
        <p:sp>
          <p:nvSpPr>
            <p:cNvPr id="30" name="مستطيل: زوايا مستديرة 29">
              <a:extLst>
                <a:ext uri="{FF2B5EF4-FFF2-40B4-BE49-F238E27FC236}">
                  <a16:creationId xmlns:a16="http://schemas.microsoft.com/office/drawing/2014/main" id="{9BC98C21-1783-5A47-BB1F-A27147963BFB}"/>
                </a:ext>
              </a:extLst>
            </p:cNvPr>
            <p:cNvSpPr/>
            <p:nvPr/>
          </p:nvSpPr>
          <p:spPr>
            <a:xfrm>
              <a:off x="9429593" y="1676247"/>
              <a:ext cx="2602008" cy="24422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عنوان 1">
              <a:extLst>
                <a:ext uri="{FF2B5EF4-FFF2-40B4-BE49-F238E27FC236}">
                  <a16:creationId xmlns:a16="http://schemas.microsoft.com/office/drawing/2014/main" id="{8AF43AD1-E887-8092-0D53-6D8167219215}"/>
                </a:ext>
              </a:extLst>
            </p:cNvPr>
            <p:cNvSpPr txBox="1">
              <a:spLocks/>
            </p:cNvSpPr>
            <p:nvPr/>
          </p:nvSpPr>
          <p:spPr>
            <a:xfrm>
              <a:off x="9557156" y="1529785"/>
              <a:ext cx="2374651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أهم مراحل البحث العلمي أو دراسة ظاهرة معينة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4BD3EE-8996-A0CC-A43A-1884F0036559}"/>
              </a:ext>
            </a:extLst>
          </p:cNvPr>
          <p:cNvGrpSpPr/>
          <p:nvPr/>
        </p:nvGrpSpPr>
        <p:grpSpPr>
          <a:xfrm>
            <a:off x="3312011" y="1457802"/>
            <a:ext cx="2609355" cy="2745815"/>
            <a:chOff x="3312011" y="1457802"/>
            <a:chExt cx="2609355" cy="2745815"/>
          </a:xfrm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4A9DE401-975F-2743-B0C5-1FA3CAC30272}"/>
                </a:ext>
              </a:extLst>
            </p:cNvPr>
            <p:cNvSpPr/>
            <p:nvPr/>
          </p:nvSpPr>
          <p:spPr>
            <a:xfrm>
              <a:off x="3319358" y="1677487"/>
              <a:ext cx="2602008" cy="24422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عنوان 1">
              <a:extLst>
                <a:ext uri="{FF2B5EF4-FFF2-40B4-BE49-F238E27FC236}">
                  <a16:creationId xmlns:a16="http://schemas.microsoft.com/office/drawing/2014/main" id="{F41C821E-8B21-0643-6406-43FF1B10886D}"/>
                </a:ext>
              </a:extLst>
            </p:cNvPr>
            <p:cNvSpPr txBox="1">
              <a:spLocks/>
            </p:cNvSpPr>
            <p:nvPr/>
          </p:nvSpPr>
          <p:spPr>
            <a:xfrm>
              <a:off x="3312011" y="1457802"/>
              <a:ext cx="2593558" cy="2745815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chemeClr val="bg1"/>
                  </a:solidFill>
                </a:rPr>
                <a:t>يمكن جمع البيانات باستخدام أجهزة مختلفة مثل المستشعرات و مسجلات البيانات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99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DBB28A70-8477-CE8D-2C61-5D347737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99" y="1715877"/>
            <a:ext cx="5852933" cy="553409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CD5E52C1-3F01-4CA2-AB0A-A0BEB895209E}"/>
              </a:ext>
            </a:extLst>
          </p:cNvPr>
          <p:cNvSpPr/>
          <p:nvPr/>
        </p:nvSpPr>
        <p:spPr>
          <a:xfrm>
            <a:off x="-51620" y="0"/>
            <a:ext cx="12295239" cy="1104911"/>
          </a:xfrm>
          <a:prstGeom prst="rect">
            <a:avLst/>
          </a:prstGeom>
          <a:solidFill>
            <a:srgbClr val="F9A826"/>
          </a:solidFill>
          <a:ln>
            <a:solidFill>
              <a:srgbClr val="F9A8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5616190-C5D7-4B90-8D76-FD797FB491B5}"/>
              </a:ext>
            </a:extLst>
          </p:cNvPr>
          <p:cNvSpPr/>
          <p:nvPr/>
        </p:nvSpPr>
        <p:spPr>
          <a:xfrm>
            <a:off x="306704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394F10D-DE95-4AD3-B9F6-84BE3EC44528}"/>
              </a:ext>
            </a:extLst>
          </p:cNvPr>
          <p:cNvSpPr/>
          <p:nvPr/>
        </p:nvSpPr>
        <p:spPr>
          <a:xfrm>
            <a:off x="94157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25C2723C-C3ED-4237-8F11-A429372A3E15}"/>
              </a:ext>
            </a:extLst>
          </p:cNvPr>
          <p:cNvSpPr/>
          <p:nvPr/>
        </p:nvSpPr>
        <p:spPr>
          <a:xfrm>
            <a:off x="1532129" y="258054"/>
            <a:ext cx="469732" cy="469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6800F67-C88C-457F-A626-9C77EF997B68}"/>
              </a:ext>
            </a:extLst>
          </p:cNvPr>
          <p:cNvSpPr txBox="1">
            <a:spLocks/>
          </p:cNvSpPr>
          <p:nvPr/>
        </p:nvSpPr>
        <p:spPr>
          <a:xfrm>
            <a:off x="1223400" y="-87396"/>
            <a:ext cx="1066189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D510059A-6AC2-4B53-8C96-6585946B8F80}"/>
              </a:ext>
            </a:extLst>
          </p:cNvPr>
          <p:cNvSpPr txBox="1">
            <a:spLocks/>
          </p:cNvSpPr>
          <p:nvPr/>
        </p:nvSpPr>
        <p:spPr>
          <a:xfrm>
            <a:off x="-1851657" y="2635573"/>
            <a:ext cx="13736953" cy="422242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rgbClr val="ED7D31"/>
                </a:solidFill>
              </a:rPr>
              <a:t>عرفي جمع البيانات ؟!</a:t>
            </a:r>
            <a:endParaRPr lang="ar-SA" sz="2000" b="1" dirty="0">
              <a:solidFill>
                <a:srgbClr val="ED7D31"/>
              </a:solidFill>
            </a:endParaRPr>
          </a:p>
          <a:p>
            <a:pPr>
              <a:lnSpc>
                <a:spcPct val="150000"/>
              </a:lnSpc>
            </a:pPr>
            <a:endParaRPr lang="ar-SA" sz="4800" b="1" dirty="0">
              <a:solidFill>
                <a:srgbClr val="ED7D3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rgbClr val="ED7D31"/>
                </a:solidFill>
              </a:rPr>
              <a:t>ماهي أهم مرحلة من مراحل البحث العلمي </a:t>
            </a:r>
          </a:p>
          <a:p>
            <a:pPr>
              <a:lnSpc>
                <a:spcPct val="150000"/>
              </a:lnSpc>
            </a:pPr>
            <a:r>
              <a:rPr lang="ar-SA" sz="4800" b="1" dirty="0">
                <a:solidFill>
                  <a:srgbClr val="ED7D31"/>
                </a:solidFill>
              </a:rPr>
              <a:t>أو دراسة ظاهرة معينة؟؟</a:t>
            </a:r>
          </a:p>
          <a:p>
            <a:pPr>
              <a:lnSpc>
                <a:spcPct val="150000"/>
              </a:lnSpc>
            </a:pPr>
            <a:endParaRPr lang="ar-SA" sz="4800" b="1" dirty="0">
              <a:solidFill>
                <a:srgbClr val="ED7D31"/>
              </a:solidFill>
            </a:endParaRPr>
          </a:p>
          <a:p>
            <a:pPr>
              <a:lnSpc>
                <a:spcPct val="150000"/>
              </a:lnSpc>
            </a:pPr>
            <a:endParaRPr lang="ar-SA" sz="4800" b="1" dirty="0">
              <a:solidFill>
                <a:srgbClr val="5CC3C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0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725</Words>
  <Application>Microsoft Office PowerPoint</Application>
  <PresentationFormat>شاشة عريضة</PresentationFormat>
  <Paragraphs>148</Paragraphs>
  <Slides>25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Aref Ruqaa</vt:lpstr>
      <vt:lpstr>Arial</vt:lpstr>
      <vt:lpstr>Calibri</vt:lpstr>
      <vt:lpstr>Calibri Light</vt:lpstr>
      <vt:lpstr>JF Flat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شاهدي مقطع الفيديو القادم جيداً وأجيبي عن الأسئلة التالية : </vt:lpstr>
      <vt:lpstr>عرض تقديمي في PowerPoint</vt:lpstr>
      <vt:lpstr>ما المقصود بجمع البيانات ؟!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فيصل العنزي</dc:creator>
  <cp:lastModifiedBy>فيصل العنزي</cp:lastModifiedBy>
  <cp:revision>339</cp:revision>
  <dcterms:created xsi:type="dcterms:W3CDTF">2022-03-24T22:26:05Z</dcterms:created>
  <dcterms:modified xsi:type="dcterms:W3CDTF">2022-09-09T14:37:31Z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B7FB12C7-7038-4F03-9FEA-662C2CC69DDF</vt:lpwstr>
  </property>
  <property fmtid="{D5CDD505-2E9C-101B-9397-08002B2CF9AE}" pid="3" name="ArticulatePath">
    <vt:lpwstr>عرض تقديمي1</vt:lpwstr>
  </property>
</Properties>
</file>