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1" r:id="rId3"/>
    <p:sldId id="257" r:id="rId4"/>
    <p:sldId id="260" r:id="rId5"/>
    <p:sldId id="269" r:id="rId6"/>
    <p:sldId id="258" r:id="rId7"/>
    <p:sldId id="259" r:id="rId8"/>
    <p:sldId id="262" r:id="rId9"/>
    <p:sldId id="263" r:id="rId10"/>
    <p:sldId id="264" r:id="rId11"/>
    <p:sldId id="265" r:id="rId12"/>
    <p:sldId id="270" r:id="rId13"/>
    <p:sldId id="267" r:id="rId14"/>
    <p:sldId id="271" r:id="rId15"/>
    <p:sldId id="274" r:id="rId16"/>
    <p:sldId id="275" r:id="rId17"/>
    <p:sldId id="272" r:id="rId18"/>
    <p:sldId id="276" r:id="rId19"/>
    <p:sldId id="277" r:id="rId20"/>
    <p:sldId id="279" r:id="rId21"/>
    <p:sldId id="280" r:id="rId22"/>
    <p:sldId id="281" r:id="rId23"/>
    <p:sldId id="283" r:id="rId24"/>
    <p:sldId id="284" r:id="rId25"/>
    <p:sldId id="285" r:id="rId26"/>
    <p:sldId id="282" r:id="rId27"/>
    <p:sldId id="289" r:id="rId28"/>
    <p:sldId id="287" r:id="rId29"/>
    <p:sldId id="288" r:id="rId30"/>
    <p:sldId id="286" r:id="rId31"/>
    <p:sldId id="268" r:id="rId32"/>
    <p:sldId id="273" r:id="rId33"/>
    <p:sldId id="290" r:id="rId34"/>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1D36"/>
    <a:srgbClr val="40B7B2"/>
    <a:srgbClr val="7B7879"/>
    <a:srgbClr val="D36400"/>
    <a:srgbClr val="72E000"/>
    <a:srgbClr val="231F20"/>
    <a:srgbClr val="122546"/>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p:scale>
          <a:sx n="69" d="100"/>
          <a:sy n="69" d="100"/>
        </p:scale>
        <p:origin x="6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1BC05A-1C17-297E-7A9C-C48AD02A39EF}"/>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E659BD27-5EF2-AC57-976E-605393BCD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0B8D8D1C-67AC-C07A-C4EB-A9219CEAB957}"/>
              </a:ext>
            </a:extLst>
          </p:cNvPr>
          <p:cNvSpPr>
            <a:spLocks noGrp="1"/>
          </p:cNvSpPr>
          <p:nvPr>
            <p:ph type="dt" sz="half" idx="10"/>
          </p:nvPr>
        </p:nvSpPr>
        <p:spPr/>
        <p:txBody>
          <a:bodyPr/>
          <a:lstStyle/>
          <a:p>
            <a:fld id="{95C22F44-330A-425C-8E79-AF08605C03D9}" type="datetimeFigureOut">
              <a:rPr lang="ar-SA" smtClean="0"/>
              <a:t>25/05/44</a:t>
            </a:fld>
            <a:endParaRPr lang="ar-SA"/>
          </a:p>
        </p:txBody>
      </p:sp>
      <p:sp>
        <p:nvSpPr>
          <p:cNvPr id="5" name="عنصر نائب للتذييل 4">
            <a:extLst>
              <a:ext uri="{FF2B5EF4-FFF2-40B4-BE49-F238E27FC236}">
                <a16:creationId xmlns:a16="http://schemas.microsoft.com/office/drawing/2014/main" id="{07AB334C-9AE8-5D02-9BEE-19BFF43297D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2C50820-C385-FEAB-29CB-2EF70E6C94D8}"/>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808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15FC1A-B44E-63FC-42D8-AE557901F51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715CF501-4EB0-8342-C367-090FD89F33D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0875119-FB05-AF2E-3C08-20E0EB0A5A06}"/>
              </a:ext>
            </a:extLst>
          </p:cNvPr>
          <p:cNvSpPr>
            <a:spLocks noGrp="1"/>
          </p:cNvSpPr>
          <p:nvPr>
            <p:ph type="dt" sz="half" idx="10"/>
          </p:nvPr>
        </p:nvSpPr>
        <p:spPr/>
        <p:txBody>
          <a:bodyPr/>
          <a:lstStyle/>
          <a:p>
            <a:fld id="{95C22F44-330A-425C-8E79-AF08605C03D9}" type="datetimeFigureOut">
              <a:rPr lang="ar-SA" smtClean="0"/>
              <a:t>25/05/44</a:t>
            </a:fld>
            <a:endParaRPr lang="ar-SA"/>
          </a:p>
        </p:txBody>
      </p:sp>
      <p:sp>
        <p:nvSpPr>
          <p:cNvPr id="5" name="عنصر نائب للتذييل 4">
            <a:extLst>
              <a:ext uri="{FF2B5EF4-FFF2-40B4-BE49-F238E27FC236}">
                <a16:creationId xmlns:a16="http://schemas.microsoft.com/office/drawing/2014/main" id="{504BB7C2-B9D4-9C97-BFCE-25152FF80DD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373D5D3-37CB-8E80-F021-0D343C953215}"/>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59881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8DB3733B-BB61-46E7-FC6F-40229BD2C3D0}"/>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B487B03-7D43-695A-2003-51BF22E9815F}"/>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A11EDD0-DA66-2DE3-F9F4-B823A68408A6}"/>
              </a:ext>
            </a:extLst>
          </p:cNvPr>
          <p:cNvSpPr>
            <a:spLocks noGrp="1"/>
          </p:cNvSpPr>
          <p:nvPr>
            <p:ph type="dt" sz="half" idx="10"/>
          </p:nvPr>
        </p:nvSpPr>
        <p:spPr/>
        <p:txBody>
          <a:bodyPr/>
          <a:lstStyle/>
          <a:p>
            <a:fld id="{95C22F44-330A-425C-8E79-AF08605C03D9}" type="datetimeFigureOut">
              <a:rPr lang="ar-SA" smtClean="0"/>
              <a:t>25/05/44</a:t>
            </a:fld>
            <a:endParaRPr lang="ar-SA"/>
          </a:p>
        </p:txBody>
      </p:sp>
      <p:sp>
        <p:nvSpPr>
          <p:cNvPr id="5" name="عنصر نائب للتذييل 4">
            <a:extLst>
              <a:ext uri="{FF2B5EF4-FFF2-40B4-BE49-F238E27FC236}">
                <a16:creationId xmlns:a16="http://schemas.microsoft.com/office/drawing/2014/main" id="{35F1123E-C603-E3B2-B21F-A57AD6EC2D4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043D85B-A239-AE10-AF11-A87E4C875B79}"/>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336124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510971-6F44-77F5-0326-B7E632B0388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854BBF4-4851-6D0E-408C-AF620AB4980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92CAF10-0203-B040-CB1E-6EFBA5DB7F00}"/>
              </a:ext>
            </a:extLst>
          </p:cNvPr>
          <p:cNvSpPr>
            <a:spLocks noGrp="1"/>
          </p:cNvSpPr>
          <p:nvPr>
            <p:ph type="dt" sz="half" idx="10"/>
          </p:nvPr>
        </p:nvSpPr>
        <p:spPr/>
        <p:txBody>
          <a:bodyPr/>
          <a:lstStyle/>
          <a:p>
            <a:fld id="{95C22F44-330A-425C-8E79-AF08605C03D9}" type="datetimeFigureOut">
              <a:rPr lang="ar-SA" smtClean="0"/>
              <a:t>25/05/44</a:t>
            </a:fld>
            <a:endParaRPr lang="ar-SA"/>
          </a:p>
        </p:txBody>
      </p:sp>
      <p:sp>
        <p:nvSpPr>
          <p:cNvPr id="5" name="عنصر نائب للتذييل 4">
            <a:extLst>
              <a:ext uri="{FF2B5EF4-FFF2-40B4-BE49-F238E27FC236}">
                <a16:creationId xmlns:a16="http://schemas.microsoft.com/office/drawing/2014/main" id="{AA36E2DE-BED5-AC67-5C66-B936F54AE81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BF9C416-5B1B-A352-0269-649B1E9F377D}"/>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38362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7EE0D46-AFC8-41B1-3788-2CE2AED3BAD7}"/>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3D94D65-7FC7-0575-92BF-616FAE588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8A36CFE8-D92B-3465-4664-AB7737E11D1D}"/>
              </a:ext>
            </a:extLst>
          </p:cNvPr>
          <p:cNvSpPr>
            <a:spLocks noGrp="1"/>
          </p:cNvSpPr>
          <p:nvPr>
            <p:ph type="dt" sz="half" idx="10"/>
          </p:nvPr>
        </p:nvSpPr>
        <p:spPr/>
        <p:txBody>
          <a:bodyPr/>
          <a:lstStyle/>
          <a:p>
            <a:fld id="{95C22F44-330A-425C-8E79-AF08605C03D9}" type="datetimeFigureOut">
              <a:rPr lang="ar-SA" smtClean="0"/>
              <a:t>25/05/44</a:t>
            </a:fld>
            <a:endParaRPr lang="ar-SA"/>
          </a:p>
        </p:txBody>
      </p:sp>
      <p:sp>
        <p:nvSpPr>
          <p:cNvPr id="5" name="عنصر نائب للتذييل 4">
            <a:extLst>
              <a:ext uri="{FF2B5EF4-FFF2-40B4-BE49-F238E27FC236}">
                <a16:creationId xmlns:a16="http://schemas.microsoft.com/office/drawing/2014/main" id="{CD8040ED-546D-9671-6106-2E6F9B1D643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D8B41A9-2BB1-6078-7DC9-64FD20E57D0A}"/>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53759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87F9863-7AF8-F21E-BB4F-09D9EB10D846}"/>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E2D5352-2A79-60C0-3E3A-9E3460E0DBF4}"/>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0A9599F1-2B52-7E19-2E19-850676D1EBDC}"/>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E46F250E-55BD-D137-6916-CE950A61A176}"/>
              </a:ext>
            </a:extLst>
          </p:cNvPr>
          <p:cNvSpPr>
            <a:spLocks noGrp="1"/>
          </p:cNvSpPr>
          <p:nvPr>
            <p:ph type="dt" sz="half" idx="10"/>
          </p:nvPr>
        </p:nvSpPr>
        <p:spPr/>
        <p:txBody>
          <a:bodyPr/>
          <a:lstStyle/>
          <a:p>
            <a:fld id="{95C22F44-330A-425C-8E79-AF08605C03D9}" type="datetimeFigureOut">
              <a:rPr lang="ar-SA" smtClean="0"/>
              <a:t>25/05/44</a:t>
            </a:fld>
            <a:endParaRPr lang="ar-SA"/>
          </a:p>
        </p:txBody>
      </p:sp>
      <p:sp>
        <p:nvSpPr>
          <p:cNvPr id="6" name="عنصر نائب للتذييل 5">
            <a:extLst>
              <a:ext uri="{FF2B5EF4-FFF2-40B4-BE49-F238E27FC236}">
                <a16:creationId xmlns:a16="http://schemas.microsoft.com/office/drawing/2014/main" id="{8C4399DC-6065-4D6C-D3B7-CDB382462B5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893CA8C-2AC0-D965-FCD0-A938FA2E9711}"/>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686540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819AD9-FA64-49BA-318F-9C89FD9DE43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2D52944-B315-F256-8DE3-B5F146ED84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1FEF88D-BDFD-D00C-E57D-87D4FEFF58B5}"/>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74C90F3C-5565-36BA-31E5-00D0B8DC74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F8EBCAD3-5832-7A05-2EEE-B808BA29868D}"/>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7975C9A6-3D41-B0D1-9C6A-583E11D0C621}"/>
              </a:ext>
            </a:extLst>
          </p:cNvPr>
          <p:cNvSpPr>
            <a:spLocks noGrp="1"/>
          </p:cNvSpPr>
          <p:nvPr>
            <p:ph type="dt" sz="half" idx="10"/>
          </p:nvPr>
        </p:nvSpPr>
        <p:spPr/>
        <p:txBody>
          <a:bodyPr/>
          <a:lstStyle/>
          <a:p>
            <a:fld id="{95C22F44-330A-425C-8E79-AF08605C03D9}" type="datetimeFigureOut">
              <a:rPr lang="ar-SA" smtClean="0"/>
              <a:t>25/05/44</a:t>
            </a:fld>
            <a:endParaRPr lang="ar-SA"/>
          </a:p>
        </p:txBody>
      </p:sp>
      <p:sp>
        <p:nvSpPr>
          <p:cNvPr id="8" name="عنصر نائب للتذييل 7">
            <a:extLst>
              <a:ext uri="{FF2B5EF4-FFF2-40B4-BE49-F238E27FC236}">
                <a16:creationId xmlns:a16="http://schemas.microsoft.com/office/drawing/2014/main" id="{8AD0756D-349A-3D2B-3770-CD033EF05AB3}"/>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982E44A9-2D94-035E-2737-10CD82EFBF70}"/>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2496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0E77C7-0E13-A571-7B23-671A1775CFF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AEA79810-B48F-482F-5C7E-25BC23C955E6}"/>
              </a:ext>
            </a:extLst>
          </p:cNvPr>
          <p:cNvSpPr>
            <a:spLocks noGrp="1"/>
          </p:cNvSpPr>
          <p:nvPr>
            <p:ph type="dt" sz="half" idx="10"/>
          </p:nvPr>
        </p:nvSpPr>
        <p:spPr/>
        <p:txBody>
          <a:bodyPr/>
          <a:lstStyle/>
          <a:p>
            <a:fld id="{95C22F44-330A-425C-8E79-AF08605C03D9}" type="datetimeFigureOut">
              <a:rPr lang="ar-SA" smtClean="0"/>
              <a:t>25/05/44</a:t>
            </a:fld>
            <a:endParaRPr lang="ar-SA"/>
          </a:p>
        </p:txBody>
      </p:sp>
      <p:sp>
        <p:nvSpPr>
          <p:cNvPr id="4" name="عنصر نائب للتذييل 3">
            <a:extLst>
              <a:ext uri="{FF2B5EF4-FFF2-40B4-BE49-F238E27FC236}">
                <a16:creationId xmlns:a16="http://schemas.microsoft.com/office/drawing/2014/main" id="{BD1ADC1C-F456-E636-BFF4-0BE5842F1105}"/>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15063BE1-2715-6E0E-BB5F-61014A6BDF79}"/>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208882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228E220-C801-4894-1116-0C5419177A3F}"/>
              </a:ext>
            </a:extLst>
          </p:cNvPr>
          <p:cNvSpPr>
            <a:spLocks noGrp="1"/>
          </p:cNvSpPr>
          <p:nvPr>
            <p:ph type="dt" sz="half" idx="10"/>
          </p:nvPr>
        </p:nvSpPr>
        <p:spPr/>
        <p:txBody>
          <a:bodyPr/>
          <a:lstStyle/>
          <a:p>
            <a:fld id="{95C22F44-330A-425C-8E79-AF08605C03D9}" type="datetimeFigureOut">
              <a:rPr lang="ar-SA" smtClean="0"/>
              <a:t>25/05/44</a:t>
            </a:fld>
            <a:endParaRPr lang="ar-SA"/>
          </a:p>
        </p:txBody>
      </p:sp>
      <p:sp>
        <p:nvSpPr>
          <p:cNvPr id="3" name="عنصر نائب للتذييل 2">
            <a:extLst>
              <a:ext uri="{FF2B5EF4-FFF2-40B4-BE49-F238E27FC236}">
                <a16:creationId xmlns:a16="http://schemas.microsoft.com/office/drawing/2014/main" id="{83D4CE1F-33AF-353F-8207-06703790D81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46324FB-A786-B8EE-74ED-FCAF29BFAD49}"/>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63745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BC2B2E-B179-183F-AA63-BFBEE477FF4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D3F8778E-B7B5-503D-BA30-694D1B472D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F89E0AC3-1ABA-AED2-CF45-88621C659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5FB300B-2315-65F5-E805-EF18C7BD84DD}"/>
              </a:ext>
            </a:extLst>
          </p:cNvPr>
          <p:cNvSpPr>
            <a:spLocks noGrp="1"/>
          </p:cNvSpPr>
          <p:nvPr>
            <p:ph type="dt" sz="half" idx="10"/>
          </p:nvPr>
        </p:nvSpPr>
        <p:spPr/>
        <p:txBody>
          <a:bodyPr/>
          <a:lstStyle/>
          <a:p>
            <a:fld id="{95C22F44-330A-425C-8E79-AF08605C03D9}" type="datetimeFigureOut">
              <a:rPr lang="ar-SA" smtClean="0"/>
              <a:t>25/05/44</a:t>
            </a:fld>
            <a:endParaRPr lang="ar-SA"/>
          </a:p>
        </p:txBody>
      </p:sp>
      <p:sp>
        <p:nvSpPr>
          <p:cNvPr id="6" name="عنصر نائب للتذييل 5">
            <a:extLst>
              <a:ext uri="{FF2B5EF4-FFF2-40B4-BE49-F238E27FC236}">
                <a16:creationId xmlns:a16="http://schemas.microsoft.com/office/drawing/2014/main" id="{68FF5CD3-5914-6688-8595-204C761B8EF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83A4200-138A-A6D9-2DC1-07EBAEEB55E6}"/>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304613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3BF6BD-AD46-527E-9B21-90D509BF310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122EA6C-26B3-7207-60A6-627AF5B7E3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C208EAC1-A163-8109-2CF3-A676B0346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C789F38-8C16-AD61-68C6-A5E780924F0D}"/>
              </a:ext>
            </a:extLst>
          </p:cNvPr>
          <p:cNvSpPr>
            <a:spLocks noGrp="1"/>
          </p:cNvSpPr>
          <p:nvPr>
            <p:ph type="dt" sz="half" idx="10"/>
          </p:nvPr>
        </p:nvSpPr>
        <p:spPr/>
        <p:txBody>
          <a:bodyPr/>
          <a:lstStyle/>
          <a:p>
            <a:fld id="{95C22F44-330A-425C-8E79-AF08605C03D9}" type="datetimeFigureOut">
              <a:rPr lang="ar-SA" smtClean="0"/>
              <a:t>25/05/44</a:t>
            </a:fld>
            <a:endParaRPr lang="ar-SA"/>
          </a:p>
        </p:txBody>
      </p:sp>
      <p:sp>
        <p:nvSpPr>
          <p:cNvPr id="6" name="عنصر نائب للتذييل 5">
            <a:extLst>
              <a:ext uri="{FF2B5EF4-FFF2-40B4-BE49-F238E27FC236}">
                <a16:creationId xmlns:a16="http://schemas.microsoft.com/office/drawing/2014/main" id="{3B16F393-AEF3-C056-FB4A-07C3AFC1DDBA}"/>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0AF6163-E4AD-AA55-EC81-24DEEFFD40DE}"/>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380695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2135190-CD97-AD8C-6FCD-20771D6D83A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B7E3273-BB57-225A-FB89-B3074722DA1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72E599C-4C19-4A70-EF37-97B61152D53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5C22F44-330A-425C-8E79-AF08605C03D9}" type="datetimeFigureOut">
              <a:rPr lang="ar-SA" smtClean="0"/>
              <a:t>25/05/44</a:t>
            </a:fld>
            <a:endParaRPr lang="ar-SA"/>
          </a:p>
        </p:txBody>
      </p:sp>
      <p:sp>
        <p:nvSpPr>
          <p:cNvPr id="5" name="عنصر نائب للتذييل 4">
            <a:extLst>
              <a:ext uri="{FF2B5EF4-FFF2-40B4-BE49-F238E27FC236}">
                <a16:creationId xmlns:a16="http://schemas.microsoft.com/office/drawing/2014/main" id="{570DABD0-24D9-DCC8-1753-BFE52E81EA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D11D0D22-F468-7346-19E7-D0CE287C0BE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73C2A0-9DC2-4120-8E09-BEF9195FE8A7}" type="slidenum">
              <a:rPr lang="ar-SA" smtClean="0"/>
              <a:t>‹#›</a:t>
            </a:fld>
            <a:endParaRPr lang="ar-SA"/>
          </a:p>
        </p:txBody>
      </p:sp>
    </p:spTree>
    <p:extLst>
      <p:ext uri="{BB962C8B-B14F-4D97-AF65-F5344CB8AC3E}">
        <p14:creationId xmlns:p14="http://schemas.microsoft.com/office/powerpoint/2010/main" val="4267530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4.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5.svg"/><Relationship Id="rId9" Type="http://schemas.openxmlformats.org/officeDocument/2006/relationships/image" Target="../media/image20.sv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515E0C-9703-93B7-C2B7-6E9DF04EDDA4}"/>
              </a:ext>
            </a:extLst>
          </p:cNvPr>
          <p:cNvSpPr>
            <a:spLocks noGrp="1"/>
          </p:cNvSpPr>
          <p:nvPr>
            <p:ph type="ctrTitle"/>
          </p:nvPr>
        </p:nvSpPr>
        <p:spPr/>
        <p:txBody>
          <a:bodyPr/>
          <a:lstStyle/>
          <a:p>
            <a:endParaRPr lang="ar-SA"/>
          </a:p>
        </p:txBody>
      </p:sp>
      <p:sp>
        <p:nvSpPr>
          <p:cNvPr id="3" name="عنوان فرعي 2">
            <a:extLst>
              <a:ext uri="{FF2B5EF4-FFF2-40B4-BE49-F238E27FC236}">
                <a16:creationId xmlns:a16="http://schemas.microsoft.com/office/drawing/2014/main" id="{1E7B4E6B-7C22-D9C1-64E7-DE21CB672E39}"/>
              </a:ext>
            </a:extLst>
          </p:cNvPr>
          <p:cNvSpPr>
            <a:spLocks noGrp="1"/>
          </p:cNvSpPr>
          <p:nvPr>
            <p:ph type="subTitle" idx="1"/>
          </p:nvPr>
        </p:nvSpPr>
        <p:spPr/>
        <p:txBody>
          <a:bodyPr/>
          <a:lstStyle/>
          <a:p>
            <a:endParaRPr lang="ar-SA"/>
          </a:p>
        </p:txBody>
      </p:sp>
      <p:pic>
        <p:nvPicPr>
          <p:cNvPr id="9" name="صورة 8">
            <a:extLst>
              <a:ext uri="{FF2B5EF4-FFF2-40B4-BE49-F238E27FC236}">
                <a16:creationId xmlns:a16="http://schemas.microsoft.com/office/drawing/2014/main" id="{F2511D87-8F4A-95A0-F9A6-3F563D2024F1}"/>
              </a:ext>
            </a:extLst>
          </p:cNvPr>
          <p:cNvPicPr>
            <a:picLocks noChangeAspect="1"/>
          </p:cNvPicPr>
          <p:nvPr/>
        </p:nvPicPr>
        <p:blipFill>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271282" y="38100"/>
            <a:ext cx="2171700" cy="1562100"/>
          </a:xfrm>
          <a:prstGeom prst="rect">
            <a:avLst/>
          </a:prstGeom>
        </p:spPr>
      </p:pic>
      <p:grpSp>
        <p:nvGrpSpPr>
          <p:cNvPr id="16" name="مجموعة 15">
            <a:extLst>
              <a:ext uri="{FF2B5EF4-FFF2-40B4-BE49-F238E27FC236}">
                <a16:creationId xmlns:a16="http://schemas.microsoft.com/office/drawing/2014/main" id="{CDF9370E-D6DC-EFF8-B90C-609041FDB67D}"/>
              </a:ext>
            </a:extLst>
          </p:cNvPr>
          <p:cNvGrpSpPr/>
          <p:nvPr/>
        </p:nvGrpSpPr>
        <p:grpSpPr>
          <a:xfrm>
            <a:off x="-387262" y="0"/>
            <a:ext cx="12566971" cy="6858000"/>
            <a:chOff x="-387262" y="0"/>
            <a:chExt cx="12566971" cy="6858000"/>
          </a:xfrm>
        </p:grpSpPr>
        <p:pic>
          <p:nvPicPr>
            <p:cNvPr id="5" name="صورة 4" descr="صورة تحتوي على نص&#10;&#10;تم إنشاء الوصف تلقائياً">
              <a:extLst>
                <a:ext uri="{FF2B5EF4-FFF2-40B4-BE49-F238E27FC236}">
                  <a16:creationId xmlns:a16="http://schemas.microsoft.com/office/drawing/2014/main" id="{7BEC985B-E8BE-F8E2-9BEF-F32EA3A09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0" y="0"/>
              <a:ext cx="12167419" cy="6858000"/>
            </a:xfrm>
            <a:prstGeom prst="rect">
              <a:avLst/>
            </a:prstGeom>
          </p:spPr>
        </p:pic>
        <p:sp>
          <p:nvSpPr>
            <p:cNvPr id="10" name="عنوان فرعي 2">
              <a:extLst>
                <a:ext uri="{FF2B5EF4-FFF2-40B4-BE49-F238E27FC236}">
                  <a16:creationId xmlns:a16="http://schemas.microsoft.com/office/drawing/2014/main" id="{772A59C4-9F23-4EFE-9624-5AFEFD011D04}"/>
                </a:ext>
              </a:extLst>
            </p:cNvPr>
            <p:cNvSpPr txBox="1">
              <a:spLocks/>
            </p:cNvSpPr>
            <p:nvPr/>
          </p:nvSpPr>
          <p:spPr>
            <a:xfrm>
              <a:off x="-387262" y="5481832"/>
              <a:ext cx="3082817" cy="576067"/>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SA" sz="3200" b="1" dirty="0">
                  <a:solidFill>
                    <a:srgbClr val="40B7B2"/>
                  </a:solidFill>
                  <a:latin typeface="Sakkal Majalla" panose="02000000000000000000" pitchFamily="2" charset="-78"/>
                  <a:cs typeface="Sakkal Majalla" panose="02000000000000000000" pitchFamily="2" charset="-78"/>
                </a:rPr>
                <a:t>تصميم الاستاذة : </a:t>
              </a:r>
            </a:p>
            <a:p>
              <a:r>
                <a:rPr lang="ar-SA" sz="3200" b="1" dirty="0">
                  <a:solidFill>
                    <a:schemeClr val="bg1"/>
                  </a:solidFill>
                  <a:latin typeface="Sakkal Majalla" panose="02000000000000000000" pitchFamily="2" charset="-78"/>
                  <a:cs typeface="Sakkal Majalla" panose="02000000000000000000" pitchFamily="2" charset="-78"/>
                </a:rPr>
                <a:t>عبير الغريب</a:t>
              </a:r>
            </a:p>
          </p:txBody>
        </p:sp>
      </p:grpSp>
      <p:sp>
        <p:nvSpPr>
          <p:cNvPr id="11" name="عنوان 1">
            <a:extLst>
              <a:ext uri="{FF2B5EF4-FFF2-40B4-BE49-F238E27FC236}">
                <a16:creationId xmlns:a16="http://schemas.microsoft.com/office/drawing/2014/main" id="{77765110-AAA7-2C19-E1D7-6B97939434CE}"/>
              </a:ext>
            </a:extLst>
          </p:cNvPr>
          <p:cNvSpPr txBox="1">
            <a:spLocks/>
          </p:cNvSpPr>
          <p:nvPr/>
        </p:nvSpPr>
        <p:spPr>
          <a:xfrm>
            <a:off x="12290" y="2833485"/>
            <a:ext cx="5811735" cy="1959168"/>
          </a:xfrm>
          <a:prstGeom prst="rect">
            <a:avLst/>
          </a:prstGeom>
        </p:spPr>
        <p:txBody>
          <a:bodyPr vert="horz" lIns="91440" tIns="45720" rIns="91440" bIns="45720" rtlCol="1" anchor="b">
            <a:normAutofit fontScale="97500"/>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4400" b="1" dirty="0">
                <a:solidFill>
                  <a:srgbClr val="40B7B2"/>
                </a:solidFill>
                <a:latin typeface="Sakkal Majalla" panose="02000000000000000000" pitchFamily="2" charset="-78"/>
                <a:cs typeface="Sakkal Majalla" panose="02000000000000000000" pitchFamily="2" charset="-78"/>
              </a:rPr>
              <a:t>الوحدة الاولى : </a:t>
            </a:r>
            <a:r>
              <a:rPr lang="ar-SA" sz="4400" b="1" dirty="0">
                <a:solidFill>
                  <a:schemeClr val="bg1"/>
                </a:solidFill>
                <a:latin typeface="Sakkal Majalla" panose="02000000000000000000" pitchFamily="2" charset="-78"/>
                <a:cs typeface="Sakkal Majalla" panose="02000000000000000000" pitchFamily="2" charset="-78"/>
              </a:rPr>
              <a:t>علم البيانات</a:t>
            </a:r>
            <a:br>
              <a:rPr lang="ar-SA" sz="4400" b="1" dirty="0">
                <a:solidFill>
                  <a:schemeClr val="bg1"/>
                </a:solidFill>
                <a:latin typeface="Sakkal Majalla" panose="02000000000000000000" pitchFamily="2" charset="-78"/>
                <a:cs typeface="Sakkal Majalla" panose="02000000000000000000" pitchFamily="2" charset="-78"/>
              </a:rPr>
            </a:br>
            <a:r>
              <a:rPr lang="ar-SA" sz="4400" b="1" dirty="0">
                <a:solidFill>
                  <a:srgbClr val="40B7B2"/>
                </a:solidFill>
                <a:latin typeface="Sakkal Majalla" panose="02000000000000000000" pitchFamily="2" charset="-78"/>
                <a:cs typeface="Sakkal Majalla" panose="02000000000000000000" pitchFamily="2" charset="-78"/>
              </a:rPr>
              <a:t>الدرس الاول :</a:t>
            </a:r>
            <a:r>
              <a:rPr lang="ar-SA" sz="4400" b="1" dirty="0">
                <a:solidFill>
                  <a:schemeClr val="bg1"/>
                </a:solidFill>
                <a:latin typeface="Sakkal Majalla" panose="02000000000000000000" pitchFamily="2" charset="-78"/>
                <a:cs typeface="Sakkal Majalla" panose="02000000000000000000" pitchFamily="2" charset="-78"/>
              </a:rPr>
              <a:t>البيانات و المعلومات و المعرفة</a:t>
            </a:r>
          </a:p>
        </p:txBody>
      </p:sp>
      <p:grpSp>
        <p:nvGrpSpPr>
          <p:cNvPr id="19" name="مجموعة 18">
            <a:extLst>
              <a:ext uri="{FF2B5EF4-FFF2-40B4-BE49-F238E27FC236}">
                <a16:creationId xmlns:a16="http://schemas.microsoft.com/office/drawing/2014/main" id="{F94442E3-6F85-CAD8-99F3-028EA12F664D}"/>
              </a:ext>
            </a:extLst>
          </p:cNvPr>
          <p:cNvGrpSpPr/>
          <p:nvPr/>
        </p:nvGrpSpPr>
        <p:grpSpPr>
          <a:xfrm>
            <a:off x="442302" y="83787"/>
            <a:ext cx="4015212" cy="2619434"/>
            <a:chOff x="442302" y="83787"/>
            <a:chExt cx="4015212" cy="2619434"/>
          </a:xfrm>
        </p:grpSpPr>
        <p:grpSp>
          <p:nvGrpSpPr>
            <p:cNvPr id="15" name="مجموعة 14">
              <a:extLst>
                <a:ext uri="{FF2B5EF4-FFF2-40B4-BE49-F238E27FC236}">
                  <a16:creationId xmlns:a16="http://schemas.microsoft.com/office/drawing/2014/main" id="{B4174A5E-92F6-5869-7C52-490ED8CBBFFD}"/>
                </a:ext>
              </a:extLst>
            </p:cNvPr>
            <p:cNvGrpSpPr/>
            <p:nvPr/>
          </p:nvGrpSpPr>
          <p:grpSpPr>
            <a:xfrm>
              <a:off x="1431782" y="1861626"/>
              <a:ext cx="3025732" cy="841595"/>
              <a:chOff x="1431782" y="1861626"/>
              <a:chExt cx="3025732" cy="841595"/>
            </a:xfrm>
          </p:grpSpPr>
          <p:sp>
            <p:nvSpPr>
              <p:cNvPr id="12" name="مخطط انسيابي: محطة طرفية 11">
                <a:extLst>
                  <a:ext uri="{FF2B5EF4-FFF2-40B4-BE49-F238E27FC236}">
                    <a16:creationId xmlns:a16="http://schemas.microsoft.com/office/drawing/2014/main" id="{41714F1E-88D4-49F3-B8DC-22294F7A7751}"/>
                  </a:ext>
                </a:extLst>
              </p:cNvPr>
              <p:cNvSpPr/>
              <p:nvPr/>
            </p:nvSpPr>
            <p:spPr>
              <a:xfrm>
                <a:off x="1524000" y="1861626"/>
                <a:ext cx="2933514" cy="841595"/>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atin typeface="Sakkal Majalla" panose="02000000000000000000" pitchFamily="2" charset="-78"/>
                  <a:cs typeface="Sakkal Majalla" panose="02000000000000000000" pitchFamily="2" charset="-78"/>
                </a:endParaRPr>
              </a:p>
            </p:txBody>
          </p:sp>
          <p:sp>
            <p:nvSpPr>
              <p:cNvPr id="14" name="مربع نص 13">
                <a:extLst>
                  <a:ext uri="{FF2B5EF4-FFF2-40B4-BE49-F238E27FC236}">
                    <a16:creationId xmlns:a16="http://schemas.microsoft.com/office/drawing/2014/main" id="{7D58E69B-875E-4855-3395-26AA139403C5}"/>
                  </a:ext>
                </a:extLst>
              </p:cNvPr>
              <p:cNvSpPr txBox="1"/>
              <p:nvPr/>
            </p:nvSpPr>
            <p:spPr>
              <a:xfrm>
                <a:off x="1431782" y="1903306"/>
                <a:ext cx="2933513" cy="769441"/>
              </a:xfrm>
              <a:prstGeom prst="rect">
                <a:avLst/>
              </a:prstGeom>
              <a:noFill/>
            </p:spPr>
            <p:txBody>
              <a:bodyPr wrap="square">
                <a:spAutoFit/>
              </a:bodyPr>
              <a:lstStyle/>
              <a:p>
                <a:pPr algn="ctr"/>
                <a:r>
                  <a:rPr lang="ar-SA" sz="4400" b="1" dirty="0">
                    <a:solidFill>
                      <a:schemeClr val="bg1"/>
                    </a:solidFill>
                    <a:latin typeface="Sakkal Majalla" panose="02000000000000000000" pitchFamily="2" charset="-78"/>
                    <a:cs typeface="Sakkal Majalla" panose="02000000000000000000" pitchFamily="2" charset="-78"/>
                  </a:rPr>
                  <a:t>تقنية رقمية 2-1</a:t>
                </a:r>
                <a:endParaRPr lang="ar-SA" sz="4400" b="1" dirty="0">
                  <a:latin typeface="Sakkal Majalla" panose="02000000000000000000" pitchFamily="2" charset="-78"/>
                  <a:cs typeface="Sakkal Majalla" panose="02000000000000000000" pitchFamily="2" charset="-78"/>
                </a:endParaRPr>
              </a:p>
            </p:txBody>
          </p:sp>
        </p:grpSp>
        <p:pic>
          <p:nvPicPr>
            <p:cNvPr id="18" name="صورة 17">
              <a:extLst>
                <a:ext uri="{FF2B5EF4-FFF2-40B4-BE49-F238E27FC236}">
                  <a16:creationId xmlns:a16="http://schemas.microsoft.com/office/drawing/2014/main" id="{FE591048-C0F3-D10C-CBB7-A526D3B9DCA4}"/>
                </a:ext>
              </a:extLst>
            </p:cNvPr>
            <p:cNvPicPr>
              <a:picLocks noChangeAspect="1"/>
            </p:cNvPicPr>
            <p:nvPr/>
          </p:nvPicPr>
          <p:blipFill>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442302" y="83787"/>
              <a:ext cx="1763845" cy="1268731"/>
            </a:xfrm>
            <a:prstGeom prst="rect">
              <a:avLst/>
            </a:prstGeom>
          </p:spPr>
        </p:pic>
      </p:grpSp>
    </p:spTree>
    <p:extLst>
      <p:ext uri="{BB962C8B-B14F-4D97-AF65-F5344CB8AC3E}">
        <p14:creationId xmlns:p14="http://schemas.microsoft.com/office/powerpoint/2010/main" val="191799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مهارة تفكير (المقارنة)</a:t>
            </a:r>
          </a:p>
        </p:txBody>
      </p:sp>
      <p:sp>
        <p:nvSpPr>
          <p:cNvPr id="3" name="مربع نص 2">
            <a:extLst>
              <a:ext uri="{FF2B5EF4-FFF2-40B4-BE49-F238E27FC236}">
                <a16:creationId xmlns:a16="http://schemas.microsoft.com/office/drawing/2014/main" id="{444AAA33-73AC-0D09-5CF8-87103130BE32}"/>
              </a:ext>
            </a:extLst>
          </p:cNvPr>
          <p:cNvSpPr txBox="1"/>
          <p:nvPr/>
        </p:nvSpPr>
        <p:spPr>
          <a:xfrm>
            <a:off x="6332121" y="3050853"/>
            <a:ext cx="3545752" cy="523220"/>
          </a:xfrm>
          <a:prstGeom prst="rect">
            <a:avLst/>
          </a:prstGeom>
          <a:noFill/>
        </p:spPr>
        <p:txBody>
          <a:bodyPr wrap="square">
            <a:spAutoFit/>
          </a:bodyPr>
          <a:lstStyle/>
          <a:p>
            <a:pPr algn="ctr"/>
            <a:r>
              <a:rPr lang="ar-SA" sz="2800" b="1" dirty="0">
                <a:latin typeface="Sakkal Majalla" panose="02000000000000000000" pitchFamily="2" charset="-78"/>
                <a:ea typeface="Calibri" panose="020F0502020204030204" pitchFamily="34" charset="0"/>
                <a:cs typeface="Sakkal Majalla" panose="02000000000000000000" pitchFamily="2" charset="-78"/>
              </a:rPr>
              <a:t>ليس لها معنى بصورتها الحقيقية</a:t>
            </a:r>
            <a:endParaRPr lang="ar-SA" sz="2800" b="1" dirty="0"/>
          </a:p>
        </p:txBody>
      </p:sp>
      <p:sp>
        <p:nvSpPr>
          <p:cNvPr id="4" name="مربع نص 3">
            <a:extLst>
              <a:ext uri="{FF2B5EF4-FFF2-40B4-BE49-F238E27FC236}">
                <a16:creationId xmlns:a16="http://schemas.microsoft.com/office/drawing/2014/main" id="{84872BBC-89ED-BE6E-3542-AF0386A260AE}"/>
              </a:ext>
            </a:extLst>
          </p:cNvPr>
          <p:cNvSpPr txBox="1"/>
          <p:nvPr/>
        </p:nvSpPr>
        <p:spPr>
          <a:xfrm>
            <a:off x="7650478" y="2328860"/>
            <a:ext cx="1402116" cy="715089"/>
          </a:xfrm>
          <a:prstGeom prst="roundRect">
            <a:avLst/>
          </a:prstGeom>
          <a:solidFill>
            <a:srgbClr val="C00000"/>
          </a:solidFill>
          <a:ln>
            <a:noFill/>
          </a:ln>
        </p:spPr>
        <p:txBody>
          <a:bodyPr wrap="square">
            <a:spAutoFit/>
          </a:bodyPr>
          <a:lstStyle/>
          <a:p>
            <a:pPr algn="ctr"/>
            <a:r>
              <a:rPr lang="ar-SA" sz="3600" b="1" dirty="0">
                <a:latin typeface="Sakkal Majalla" panose="02000000000000000000" pitchFamily="2" charset="-78"/>
                <a:cs typeface="Sakkal Majalla" panose="02000000000000000000" pitchFamily="2" charset="-78"/>
              </a:rPr>
              <a:t>البيانات</a:t>
            </a:r>
            <a:endParaRPr lang="ar-SA" sz="3600" b="1" dirty="0"/>
          </a:p>
        </p:txBody>
      </p:sp>
      <p:sp>
        <p:nvSpPr>
          <p:cNvPr id="5" name="مربع نص 4">
            <a:extLst>
              <a:ext uri="{FF2B5EF4-FFF2-40B4-BE49-F238E27FC236}">
                <a16:creationId xmlns:a16="http://schemas.microsoft.com/office/drawing/2014/main" id="{382EB33E-16E7-7A51-A77B-56E6A04228A1}"/>
              </a:ext>
            </a:extLst>
          </p:cNvPr>
          <p:cNvSpPr txBox="1"/>
          <p:nvPr/>
        </p:nvSpPr>
        <p:spPr>
          <a:xfrm>
            <a:off x="3096059" y="2328860"/>
            <a:ext cx="1804187" cy="646331"/>
          </a:xfrm>
          <a:prstGeom prst="rect">
            <a:avLst/>
          </a:prstGeom>
          <a:solidFill>
            <a:schemeClr val="accent6">
              <a:lumMod val="75000"/>
            </a:schemeClr>
          </a:solidFill>
        </p:spPr>
        <p:txBody>
          <a:bodyPr wrap="square">
            <a:spAutoFit/>
          </a:bodyPr>
          <a:lstStyle/>
          <a:p>
            <a:pPr algn="ctr"/>
            <a:r>
              <a:rPr lang="ar-SA" sz="3600" b="1" dirty="0">
                <a:latin typeface="Sakkal Majalla" panose="02000000000000000000" pitchFamily="2" charset="-78"/>
                <a:cs typeface="Sakkal Majalla" panose="02000000000000000000" pitchFamily="2" charset="-78"/>
              </a:rPr>
              <a:t>المعلومات</a:t>
            </a:r>
            <a:endParaRPr lang="ar-SA" sz="3600" b="1" dirty="0"/>
          </a:p>
        </p:txBody>
      </p:sp>
      <p:sp>
        <p:nvSpPr>
          <p:cNvPr id="6" name="مربع نص 5">
            <a:extLst>
              <a:ext uri="{FF2B5EF4-FFF2-40B4-BE49-F238E27FC236}">
                <a16:creationId xmlns:a16="http://schemas.microsoft.com/office/drawing/2014/main" id="{0CE135FF-0DA7-7E21-5DC6-A2DC59A0724E}"/>
              </a:ext>
            </a:extLst>
          </p:cNvPr>
          <p:cNvSpPr txBox="1"/>
          <p:nvPr/>
        </p:nvSpPr>
        <p:spPr>
          <a:xfrm>
            <a:off x="2263310" y="3053752"/>
            <a:ext cx="3209796" cy="523220"/>
          </a:xfrm>
          <a:prstGeom prst="rect">
            <a:avLst/>
          </a:prstGeom>
          <a:noFill/>
        </p:spPr>
        <p:txBody>
          <a:bodyPr wrap="square">
            <a:spAutoFit/>
          </a:bodyPr>
          <a:lstStyle/>
          <a:p>
            <a:pPr algn="ctr"/>
            <a:r>
              <a:rPr lang="ar-SA" sz="2800" b="1" dirty="0">
                <a:latin typeface="Sakkal Majalla" panose="02000000000000000000" pitchFamily="2" charset="-78"/>
                <a:ea typeface="Calibri" panose="020F0502020204030204" pitchFamily="34" charset="0"/>
                <a:cs typeface="Sakkal Majalla" panose="02000000000000000000" pitchFamily="2" charset="-78"/>
              </a:rPr>
              <a:t>يجب أن تحمل معنى منطقياً</a:t>
            </a:r>
            <a:endParaRPr lang="ar-SA" sz="2800" b="1" dirty="0"/>
          </a:p>
        </p:txBody>
      </p:sp>
      <p:sp>
        <p:nvSpPr>
          <p:cNvPr id="7" name="مربع نص 6">
            <a:extLst>
              <a:ext uri="{FF2B5EF4-FFF2-40B4-BE49-F238E27FC236}">
                <a16:creationId xmlns:a16="http://schemas.microsoft.com/office/drawing/2014/main" id="{509BDDD5-508C-CF17-2E3F-C6BD365EFB9B}"/>
              </a:ext>
            </a:extLst>
          </p:cNvPr>
          <p:cNvSpPr txBox="1"/>
          <p:nvPr/>
        </p:nvSpPr>
        <p:spPr>
          <a:xfrm>
            <a:off x="6694667" y="3610084"/>
            <a:ext cx="2884238" cy="523220"/>
          </a:xfrm>
          <a:prstGeom prst="rect">
            <a:avLst/>
          </a:prstGeom>
          <a:noFill/>
        </p:spPr>
        <p:txBody>
          <a:bodyPr wrap="square">
            <a:spAutoFit/>
          </a:bodyPr>
          <a:lstStyle/>
          <a:p>
            <a:pPr algn="ctr"/>
            <a:r>
              <a:rPr lang="ar-SA" sz="2800" b="1" dirty="0">
                <a:latin typeface="Sakkal Majalla" panose="02000000000000000000" pitchFamily="2" charset="-78"/>
                <a:cs typeface="Sakkal Majalla" panose="02000000000000000000" pitchFamily="2" charset="-78"/>
              </a:rPr>
              <a:t>كلمات وأرقام غير معالجة</a:t>
            </a:r>
            <a:endParaRPr lang="ar-SA" sz="2800" b="1" dirty="0"/>
          </a:p>
        </p:txBody>
      </p:sp>
      <p:sp>
        <p:nvSpPr>
          <p:cNvPr id="10" name="مربع نص 9">
            <a:extLst>
              <a:ext uri="{FF2B5EF4-FFF2-40B4-BE49-F238E27FC236}">
                <a16:creationId xmlns:a16="http://schemas.microsoft.com/office/drawing/2014/main" id="{181D8007-3B75-99CE-6A4D-71E49B100CA0}"/>
              </a:ext>
            </a:extLst>
          </p:cNvPr>
          <p:cNvSpPr txBox="1"/>
          <p:nvPr/>
        </p:nvSpPr>
        <p:spPr>
          <a:xfrm>
            <a:off x="2704555" y="3612258"/>
            <a:ext cx="2467388" cy="523220"/>
          </a:xfrm>
          <a:prstGeom prst="rect">
            <a:avLst/>
          </a:prstGeom>
          <a:noFill/>
        </p:spPr>
        <p:txBody>
          <a:bodyPr wrap="square">
            <a:spAutoFit/>
          </a:bodyPr>
          <a:lstStyle/>
          <a:p>
            <a:pPr algn="ctr"/>
            <a:r>
              <a:rPr lang="ar-SA" sz="2800" b="1" dirty="0">
                <a:latin typeface="Sakkal Majalla" panose="02000000000000000000" pitchFamily="2" charset="-78"/>
                <a:cs typeface="Sakkal Majalla" panose="02000000000000000000" pitchFamily="2" charset="-78"/>
              </a:rPr>
              <a:t>بيانات تمت معالجتها</a:t>
            </a:r>
            <a:endParaRPr lang="ar-SA" sz="2800" b="1" dirty="0"/>
          </a:p>
        </p:txBody>
      </p:sp>
      <p:sp>
        <p:nvSpPr>
          <p:cNvPr id="11" name="مربع نص 10">
            <a:extLst>
              <a:ext uri="{FF2B5EF4-FFF2-40B4-BE49-F238E27FC236}">
                <a16:creationId xmlns:a16="http://schemas.microsoft.com/office/drawing/2014/main" id="{35930C54-9242-8A1D-4F77-ECAC020A84B0}"/>
              </a:ext>
            </a:extLst>
          </p:cNvPr>
          <p:cNvSpPr txBox="1"/>
          <p:nvPr/>
        </p:nvSpPr>
        <p:spPr>
          <a:xfrm>
            <a:off x="7623688" y="4169315"/>
            <a:ext cx="1372652" cy="523220"/>
          </a:xfrm>
          <a:prstGeom prst="rect">
            <a:avLst/>
          </a:prstGeom>
          <a:noFill/>
        </p:spPr>
        <p:txBody>
          <a:bodyPr wrap="square">
            <a:spAutoFit/>
          </a:bodyPr>
          <a:lstStyle/>
          <a:p>
            <a:pPr algn="ctr"/>
            <a:r>
              <a:rPr lang="ar-SA" sz="2800" b="1" dirty="0">
                <a:latin typeface="Sakkal Majalla" panose="02000000000000000000" pitchFamily="2" charset="-78"/>
                <a:cs typeface="Sakkal Majalla" panose="02000000000000000000" pitchFamily="2" charset="-78"/>
              </a:rPr>
              <a:t>مادة أولية</a:t>
            </a:r>
            <a:endParaRPr lang="ar-SA" sz="2800" b="1" dirty="0"/>
          </a:p>
        </p:txBody>
      </p:sp>
      <p:sp>
        <p:nvSpPr>
          <p:cNvPr id="12" name="مربع نص 11">
            <a:extLst>
              <a:ext uri="{FF2B5EF4-FFF2-40B4-BE49-F238E27FC236}">
                <a16:creationId xmlns:a16="http://schemas.microsoft.com/office/drawing/2014/main" id="{6343F0F6-76F9-E2B9-475A-FB8BFC68A80F}"/>
              </a:ext>
            </a:extLst>
          </p:cNvPr>
          <p:cNvSpPr txBox="1"/>
          <p:nvPr/>
        </p:nvSpPr>
        <p:spPr>
          <a:xfrm>
            <a:off x="3355204" y="4170764"/>
            <a:ext cx="1372652" cy="523220"/>
          </a:xfrm>
          <a:prstGeom prst="rect">
            <a:avLst/>
          </a:prstGeom>
          <a:noFill/>
        </p:spPr>
        <p:txBody>
          <a:bodyPr wrap="square">
            <a:spAutoFit/>
          </a:bodyPr>
          <a:lstStyle/>
          <a:p>
            <a:pPr algn="ctr"/>
            <a:r>
              <a:rPr lang="ar-SA" sz="2800" b="1" dirty="0">
                <a:latin typeface="Sakkal Majalla" panose="02000000000000000000" pitchFamily="2" charset="-78"/>
                <a:cs typeface="Sakkal Majalla" panose="02000000000000000000" pitchFamily="2" charset="-78"/>
              </a:rPr>
              <a:t>منتج نهائي</a:t>
            </a:r>
            <a:endParaRPr lang="ar-SA" sz="2800" b="1" dirty="0"/>
          </a:p>
        </p:txBody>
      </p:sp>
      <p:sp>
        <p:nvSpPr>
          <p:cNvPr id="13" name="مربع نص 12">
            <a:extLst>
              <a:ext uri="{FF2B5EF4-FFF2-40B4-BE49-F238E27FC236}">
                <a16:creationId xmlns:a16="http://schemas.microsoft.com/office/drawing/2014/main" id="{60545F91-A257-77AE-E974-C31B4E815EE0}"/>
              </a:ext>
            </a:extLst>
          </p:cNvPr>
          <p:cNvSpPr txBox="1"/>
          <p:nvPr/>
        </p:nvSpPr>
        <p:spPr>
          <a:xfrm>
            <a:off x="7473312" y="4728546"/>
            <a:ext cx="1625666" cy="523220"/>
          </a:xfrm>
          <a:prstGeom prst="rect">
            <a:avLst/>
          </a:prstGeom>
          <a:noFill/>
        </p:spPr>
        <p:txBody>
          <a:bodyPr wrap="square">
            <a:spAutoFit/>
          </a:bodyPr>
          <a:lstStyle/>
          <a:p>
            <a:pPr algn="ctr"/>
            <a:r>
              <a:rPr lang="ar-SA" sz="2800" b="1" dirty="0">
                <a:latin typeface="Sakkal Majalla" panose="02000000000000000000" pitchFamily="2" charset="-78"/>
                <a:cs typeface="Sakkal Majalla" panose="02000000000000000000" pitchFamily="2" charset="-78"/>
              </a:rPr>
              <a:t>أكثر عمومية</a:t>
            </a:r>
            <a:endParaRPr lang="ar-SA" sz="2800" b="1" dirty="0"/>
          </a:p>
        </p:txBody>
      </p:sp>
      <p:sp>
        <p:nvSpPr>
          <p:cNvPr id="14" name="مربع نص 13">
            <a:extLst>
              <a:ext uri="{FF2B5EF4-FFF2-40B4-BE49-F238E27FC236}">
                <a16:creationId xmlns:a16="http://schemas.microsoft.com/office/drawing/2014/main" id="{0A703EA6-45A6-4036-AD9D-C1D8B2CC32AE}"/>
              </a:ext>
            </a:extLst>
          </p:cNvPr>
          <p:cNvSpPr txBox="1"/>
          <p:nvPr/>
        </p:nvSpPr>
        <p:spPr>
          <a:xfrm>
            <a:off x="3233678" y="4729270"/>
            <a:ext cx="1577123" cy="523220"/>
          </a:xfrm>
          <a:prstGeom prst="rect">
            <a:avLst/>
          </a:prstGeom>
          <a:noFill/>
        </p:spPr>
        <p:txBody>
          <a:bodyPr wrap="square">
            <a:spAutoFit/>
          </a:bodyPr>
          <a:lstStyle/>
          <a:p>
            <a:pPr algn="ctr"/>
            <a:r>
              <a:rPr lang="ar-SA" sz="2800" b="1" dirty="0">
                <a:latin typeface="Sakkal Majalla" panose="02000000000000000000" pitchFamily="2" charset="-78"/>
                <a:cs typeface="Sakkal Majalla" panose="02000000000000000000" pitchFamily="2" charset="-78"/>
              </a:rPr>
              <a:t>أكثر تحديداً</a:t>
            </a:r>
            <a:endParaRPr lang="ar-SA" sz="2800" b="1" dirty="0"/>
          </a:p>
        </p:txBody>
      </p:sp>
      <p:sp>
        <p:nvSpPr>
          <p:cNvPr id="15" name="مربع نص 14">
            <a:extLst>
              <a:ext uri="{FF2B5EF4-FFF2-40B4-BE49-F238E27FC236}">
                <a16:creationId xmlns:a16="http://schemas.microsoft.com/office/drawing/2014/main" id="{53EAC11C-02F2-939C-2297-72AC313FAAED}"/>
              </a:ext>
            </a:extLst>
          </p:cNvPr>
          <p:cNvSpPr txBox="1"/>
          <p:nvPr/>
        </p:nvSpPr>
        <p:spPr>
          <a:xfrm>
            <a:off x="6491179" y="5287775"/>
            <a:ext cx="3278132" cy="523220"/>
          </a:xfrm>
          <a:prstGeom prst="rect">
            <a:avLst/>
          </a:prstGeom>
          <a:noFill/>
        </p:spPr>
        <p:txBody>
          <a:bodyPr wrap="square">
            <a:spAutoFit/>
          </a:bodyPr>
          <a:lstStyle/>
          <a:p>
            <a:pPr algn="ctr"/>
            <a:r>
              <a:rPr lang="ar-SA" sz="2800" b="1" dirty="0">
                <a:latin typeface="Sakkal Majalla" panose="02000000000000000000" pitchFamily="2" charset="-78"/>
                <a:cs typeface="Sakkal Majalla" panose="02000000000000000000" pitchFamily="2" charset="-78"/>
              </a:rPr>
              <a:t>تستخدم كمدخلات للحاسب </a:t>
            </a:r>
            <a:endParaRPr lang="ar-SA" sz="2800" b="1" dirty="0"/>
          </a:p>
        </p:txBody>
      </p:sp>
      <p:sp>
        <p:nvSpPr>
          <p:cNvPr id="16" name="مربع نص 15">
            <a:extLst>
              <a:ext uri="{FF2B5EF4-FFF2-40B4-BE49-F238E27FC236}">
                <a16:creationId xmlns:a16="http://schemas.microsoft.com/office/drawing/2014/main" id="{049F6514-7214-D480-F44C-48BEE591F675}"/>
              </a:ext>
            </a:extLst>
          </p:cNvPr>
          <p:cNvSpPr txBox="1"/>
          <p:nvPr/>
        </p:nvSpPr>
        <p:spPr>
          <a:xfrm>
            <a:off x="2222695" y="5287775"/>
            <a:ext cx="3278132" cy="523220"/>
          </a:xfrm>
          <a:prstGeom prst="rect">
            <a:avLst/>
          </a:prstGeom>
          <a:noFill/>
        </p:spPr>
        <p:txBody>
          <a:bodyPr wrap="square">
            <a:spAutoFit/>
          </a:bodyPr>
          <a:lstStyle/>
          <a:p>
            <a:pPr algn="ctr"/>
            <a:r>
              <a:rPr lang="ar-SA" sz="2800" b="1" dirty="0">
                <a:latin typeface="Sakkal Majalla" panose="02000000000000000000" pitchFamily="2" charset="-78"/>
                <a:cs typeface="Sakkal Majalla" panose="02000000000000000000" pitchFamily="2" charset="-78"/>
              </a:rPr>
              <a:t>تستخدم كمخرجات للحاسب </a:t>
            </a:r>
            <a:endParaRPr lang="ar-SA" sz="2800" b="1" dirty="0"/>
          </a:p>
        </p:txBody>
      </p:sp>
      <p:sp>
        <p:nvSpPr>
          <p:cNvPr id="17" name="مربع نص 16">
            <a:extLst>
              <a:ext uri="{FF2B5EF4-FFF2-40B4-BE49-F238E27FC236}">
                <a16:creationId xmlns:a16="http://schemas.microsoft.com/office/drawing/2014/main" id="{5949E779-5158-6F30-AD27-81A3F12AE731}"/>
              </a:ext>
            </a:extLst>
          </p:cNvPr>
          <p:cNvSpPr txBox="1"/>
          <p:nvPr/>
        </p:nvSpPr>
        <p:spPr>
          <a:xfrm>
            <a:off x="2964499" y="420495"/>
            <a:ext cx="5820518" cy="1200329"/>
          </a:xfrm>
          <a:prstGeom prst="rect">
            <a:avLst/>
          </a:prstGeom>
          <a:noFill/>
        </p:spPr>
        <p:txBody>
          <a:bodyPr wrap="square">
            <a:spAutoFit/>
          </a:bodyPr>
          <a:lstStyle/>
          <a:p>
            <a:pPr algn="ctr"/>
            <a:r>
              <a:rPr lang="ar-SA" sz="3600" b="1" dirty="0">
                <a:latin typeface="Sakkal Majalla" panose="02000000000000000000" pitchFamily="2" charset="-78"/>
                <a:cs typeface="Sakkal Majalla" panose="02000000000000000000" pitchFamily="2" charset="-78"/>
              </a:rPr>
              <a:t>ما وجه الاختلاف بين </a:t>
            </a:r>
          </a:p>
          <a:p>
            <a:pPr algn="ctr"/>
            <a:r>
              <a:rPr lang="ar-SA" sz="3600" b="1" dirty="0">
                <a:latin typeface="Sakkal Majalla" panose="02000000000000000000" pitchFamily="2" charset="-78"/>
                <a:cs typeface="Sakkal Majalla" panose="02000000000000000000" pitchFamily="2" charset="-78"/>
              </a:rPr>
              <a:t>البيانات و المعلومات؟</a:t>
            </a:r>
            <a:endParaRPr lang="ar-SA" sz="3600" b="1" dirty="0"/>
          </a:p>
        </p:txBody>
      </p:sp>
      <p:pic>
        <p:nvPicPr>
          <p:cNvPr id="19" name="صورة 18">
            <a:extLst>
              <a:ext uri="{FF2B5EF4-FFF2-40B4-BE49-F238E27FC236}">
                <a16:creationId xmlns:a16="http://schemas.microsoft.com/office/drawing/2014/main" id="{44799396-C33E-83B7-798A-AD19C6242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637" y="-92679"/>
            <a:ext cx="2429346" cy="2429346"/>
          </a:xfrm>
          <a:prstGeom prst="rect">
            <a:avLst/>
          </a:prstGeom>
        </p:spPr>
      </p:pic>
    </p:spTree>
    <p:extLst>
      <p:ext uri="{BB962C8B-B14F-4D97-AF65-F5344CB8AC3E}">
        <p14:creationId xmlns:p14="http://schemas.microsoft.com/office/powerpoint/2010/main" val="59440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P spid="10"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المعرفة</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2" name="مربع نص 1">
            <a:extLst>
              <a:ext uri="{FF2B5EF4-FFF2-40B4-BE49-F238E27FC236}">
                <a16:creationId xmlns:a16="http://schemas.microsoft.com/office/drawing/2014/main" id="{B6CF730E-B1AF-353F-347B-CC400A698799}"/>
              </a:ext>
            </a:extLst>
          </p:cNvPr>
          <p:cNvSpPr txBox="1"/>
          <p:nvPr/>
        </p:nvSpPr>
        <p:spPr>
          <a:xfrm>
            <a:off x="96129" y="1842355"/>
            <a:ext cx="11999741" cy="1754326"/>
          </a:xfrm>
          <a:prstGeom prst="rect">
            <a:avLst/>
          </a:prstGeom>
          <a:noFill/>
        </p:spPr>
        <p:txBody>
          <a:bodyPr wrap="square">
            <a:spAutoFit/>
          </a:bodyPr>
          <a:lstStyle/>
          <a:p>
            <a:pPr algn="ctr"/>
            <a:r>
              <a:rPr lang="ar-SA" sz="3600" b="1" dirty="0">
                <a:latin typeface="Sakkal Majalla" panose="02000000000000000000" pitchFamily="2" charset="-78"/>
                <a:cs typeface="Sakkal Majalla" panose="02000000000000000000" pitchFamily="2" charset="-78"/>
              </a:rPr>
              <a:t>تنتج المعرفة من معالجة المعلومات وفهمها ويؤدي ذلك إلى استنتاجات وقرارات مختلفة، ومن المثال السابق، فإن معالجة وفهم أحوال الطقس ينتج عنها معرفة يمكن بناء عليها اتخاذ قرارات ترتبط بمواسم ومهرجانات تقام في هذه الأشهر.</a:t>
            </a:r>
            <a:endParaRPr lang="ar-SA" sz="3600" b="1" dirty="0"/>
          </a:p>
        </p:txBody>
      </p:sp>
      <p:pic>
        <p:nvPicPr>
          <p:cNvPr id="14" name="صورة 13">
            <a:extLst>
              <a:ext uri="{FF2B5EF4-FFF2-40B4-BE49-F238E27FC236}">
                <a16:creationId xmlns:a16="http://schemas.microsoft.com/office/drawing/2014/main" id="{04718369-6A79-1EFE-2CA5-CF2142B3F6C4}"/>
              </a:ext>
            </a:extLst>
          </p:cNvPr>
          <p:cNvPicPr>
            <a:picLocks noChangeAspect="1"/>
          </p:cNvPicPr>
          <p:nvPr/>
        </p:nvPicPr>
        <p:blipFill>
          <a:blip r:embed="rId4"/>
          <a:stretch>
            <a:fillRect/>
          </a:stretch>
        </p:blipFill>
        <p:spPr>
          <a:xfrm>
            <a:off x="1549304" y="3636855"/>
            <a:ext cx="8837152" cy="2890554"/>
          </a:xfrm>
          <a:prstGeom prst="rect">
            <a:avLst/>
          </a:prstGeom>
        </p:spPr>
      </p:pic>
    </p:spTree>
    <p:extLst>
      <p:ext uri="{BB962C8B-B14F-4D97-AF65-F5344CB8AC3E}">
        <p14:creationId xmlns:p14="http://schemas.microsoft.com/office/powerpoint/2010/main" val="24249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7821637" y="508789"/>
            <a:ext cx="3886750"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استراتيجية التفكير الناقد</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3" name="مربع نص 2">
            <a:extLst>
              <a:ext uri="{FF2B5EF4-FFF2-40B4-BE49-F238E27FC236}">
                <a16:creationId xmlns:a16="http://schemas.microsoft.com/office/drawing/2014/main" id="{753D501B-B8F6-FF8B-2BA4-06901D1379A7}"/>
              </a:ext>
            </a:extLst>
          </p:cNvPr>
          <p:cNvSpPr txBox="1"/>
          <p:nvPr/>
        </p:nvSpPr>
        <p:spPr>
          <a:xfrm>
            <a:off x="438754" y="1576251"/>
            <a:ext cx="11314492" cy="1323439"/>
          </a:xfrm>
          <a:prstGeom prst="rect">
            <a:avLst/>
          </a:prstGeom>
          <a:noFill/>
        </p:spPr>
        <p:txBody>
          <a:bodyPr wrap="square">
            <a:spAutoFit/>
          </a:bodyPr>
          <a:lstStyle/>
          <a:p>
            <a:pPr algn="ctr"/>
            <a:r>
              <a:rPr lang="ar-SA" sz="4000" b="1" dirty="0">
                <a:latin typeface="Sakkal Majalla" panose="02000000000000000000" pitchFamily="2" charset="-78"/>
                <a:cs typeface="Sakkal Majalla" panose="02000000000000000000" pitchFamily="2" charset="-78"/>
              </a:rPr>
              <a:t>ما الاقتراحات الممكنة بعد معرفتكم احوال الطقس في موسم مدينة الرياض في شهري يناير وفبراير  ,وماهوا افضل قرار  بين الاقتراحات هذه؟</a:t>
            </a:r>
            <a:endParaRPr lang="ar-SA" sz="4000" b="1" dirty="0"/>
          </a:p>
        </p:txBody>
      </p:sp>
      <p:pic>
        <p:nvPicPr>
          <p:cNvPr id="7" name="صورة 6">
            <a:extLst>
              <a:ext uri="{FF2B5EF4-FFF2-40B4-BE49-F238E27FC236}">
                <a16:creationId xmlns:a16="http://schemas.microsoft.com/office/drawing/2014/main" id="{C225916E-6D86-95DC-93D0-FA96AA9106D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671239" y="2667000"/>
            <a:ext cx="9067800" cy="4191000"/>
          </a:xfrm>
          <a:prstGeom prst="rect">
            <a:avLst/>
          </a:prstGeom>
        </p:spPr>
      </p:pic>
    </p:spTree>
    <p:extLst>
      <p:ext uri="{BB962C8B-B14F-4D97-AF65-F5344CB8AC3E}">
        <p14:creationId xmlns:p14="http://schemas.microsoft.com/office/powerpoint/2010/main" val="192367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7880" y="1802181"/>
            <a:ext cx="474518" cy="474518"/>
          </a:xfrm>
          <a:prstGeom prst="rect">
            <a:avLst/>
          </a:prstGeom>
        </p:spPr>
      </p:pic>
      <p:pic>
        <p:nvPicPr>
          <p:cNvPr id="2" name="صورة 1" descr="صورة تحتوي على نص&#10;&#10;تم إنشاء الوصف تلقائياً">
            <a:extLst>
              <a:ext uri="{FF2B5EF4-FFF2-40B4-BE49-F238E27FC236}">
                <a16:creationId xmlns:a16="http://schemas.microsoft.com/office/drawing/2014/main" id="{2C3E6A9B-B616-7EDC-DF9A-BF34D04F22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999" y="310669"/>
            <a:ext cx="3212698" cy="6349206"/>
          </a:xfrm>
          <a:prstGeom prst="rect">
            <a:avLst/>
          </a:prstGeom>
        </p:spPr>
      </p:pic>
      <p:pic>
        <p:nvPicPr>
          <p:cNvPr id="4" name="4" descr="شارة 4 مع تعبئة خالصة">
            <a:extLst>
              <a:ext uri="{FF2B5EF4-FFF2-40B4-BE49-F238E27FC236}">
                <a16:creationId xmlns:a16="http://schemas.microsoft.com/office/drawing/2014/main" id="{1DEBB436-083F-EDDA-C82C-E42AB6BBFB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12044" y="4636529"/>
            <a:ext cx="459536" cy="459536"/>
          </a:xfrm>
          <a:prstGeom prst="rect">
            <a:avLst/>
          </a:prstGeom>
        </p:spPr>
      </p:pic>
      <p:pic>
        <p:nvPicPr>
          <p:cNvPr id="5" name="3" descr="شارة 3 مع تعبئة خالصة">
            <a:extLst>
              <a:ext uri="{FF2B5EF4-FFF2-40B4-BE49-F238E27FC236}">
                <a16:creationId xmlns:a16="http://schemas.microsoft.com/office/drawing/2014/main" id="{46354BCF-7BA9-2A1F-BB7C-E3C4122974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12044" y="3645074"/>
            <a:ext cx="459536" cy="459536"/>
          </a:xfrm>
          <a:prstGeom prst="rect">
            <a:avLst/>
          </a:prstGeom>
        </p:spPr>
      </p:pic>
      <p:pic>
        <p:nvPicPr>
          <p:cNvPr id="6" name="2" descr="شارة مع تعبئة خالصة">
            <a:extLst>
              <a:ext uri="{FF2B5EF4-FFF2-40B4-BE49-F238E27FC236}">
                <a16:creationId xmlns:a16="http://schemas.microsoft.com/office/drawing/2014/main" id="{A9CD5822-F65A-9D66-D382-EF1FC58BAC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12044" y="2705741"/>
            <a:ext cx="459536" cy="459536"/>
          </a:xfrm>
          <a:prstGeom prst="rect">
            <a:avLst/>
          </a:prstGeom>
        </p:spPr>
      </p:pic>
      <p:pic>
        <p:nvPicPr>
          <p:cNvPr id="7" name="1" descr="شارة 1 مع تعبئة خالصة">
            <a:extLst>
              <a:ext uri="{FF2B5EF4-FFF2-40B4-BE49-F238E27FC236}">
                <a16:creationId xmlns:a16="http://schemas.microsoft.com/office/drawing/2014/main" id="{5A577689-76DB-70F5-7BCA-06C36D5CF75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12044" y="1776539"/>
            <a:ext cx="459536" cy="459536"/>
          </a:xfrm>
          <a:prstGeom prst="rect">
            <a:avLst/>
          </a:prstGeom>
        </p:spPr>
      </p:pic>
      <p:grpSp>
        <p:nvGrpSpPr>
          <p:cNvPr id="10" name="مجموعة 9">
            <a:extLst>
              <a:ext uri="{FF2B5EF4-FFF2-40B4-BE49-F238E27FC236}">
                <a16:creationId xmlns:a16="http://schemas.microsoft.com/office/drawing/2014/main" id="{1AB63BBC-B365-9767-5CB6-9FCD97EB80A1}"/>
              </a:ext>
            </a:extLst>
          </p:cNvPr>
          <p:cNvGrpSpPr/>
          <p:nvPr/>
        </p:nvGrpSpPr>
        <p:grpSpPr>
          <a:xfrm>
            <a:off x="4571999" y="41388"/>
            <a:ext cx="7785022" cy="1807293"/>
            <a:chOff x="4768949" y="774902"/>
            <a:chExt cx="7785022" cy="1807293"/>
          </a:xfrm>
        </p:grpSpPr>
        <p:sp>
          <p:nvSpPr>
            <p:cNvPr id="11" name="فقاعة الكلام: مستطيلة مستديرة الزوايا 10">
              <a:extLst>
                <a:ext uri="{FF2B5EF4-FFF2-40B4-BE49-F238E27FC236}">
                  <a16:creationId xmlns:a16="http://schemas.microsoft.com/office/drawing/2014/main" id="{11D6EC3D-215D-53FE-303C-DB0C03A21A99}"/>
                </a:ext>
              </a:extLst>
            </p:cNvPr>
            <p:cNvSpPr/>
            <p:nvPr/>
          </p:nvSpPr>
          <p:spPr>
            <a:xfrm>
              <a:off x="4768949" y="1235622"/>
              <a:ext cx="7047914" cy="1223889"/>
            </a:xfrm>
            <a:prstGeom prst="wedgeRoundRectCallout">
              <a:avLst>
                <a:gd name="adj1" fmla="val -58236"/>
                <a:gd name="adj2" fmla="val 44109"/>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chemeClr val="tx1"/>
                  </a:solidFill>
                  <a:latin typeface="Calibri" panose="020F0502020204030204" pitchFamily="34" charset="0"/>
                  <a:cs typeface="Calibri" panose="020F0502020204030204" pitchFamily="34" charset="0"/>
                </a:rPr>
                <a:t>1.           علم البيانات هو علم يجمع بين عدة مجالات ويعمل على تحليل البيانات لاستخراج معلومات ذات مغزى تؤدي إلى معرفة محددة (   ) </a:t>
              </a:r>
            </a:p>
          </p:txBody>
        </p:sp>
        <p:pic>
          <p:nvPicPr>
            <p:cNvPr id="12" name="صورة 11">
              <a:extLst>
                <a:ext uri="{FF2B5EF4-FFF2-40B4-BE49-F238E27FC236}">
                  <a16:creationId xmlns:a16="http://schemas.microsoft.com/office/drawing/2014/main" id="{B4933516-83E7-6AE9-D791-8301B4DBDCEC}"/>
                </a:ext>
              </a:extLst>
            </p:cNvPr>
            <p:cNvPicPr>
              <a:picLocks noChangeAspect="1"/>
            </p:cNvPicPr>
            <p:nvPr/>
          </p:nvPicPr>
          <p:blipFill rotWithShape="1">
            <a:blip r:embed="rId14">
              <a:extLst>
                <a:ext uri="{28A0092B-C50C-407E-A947-70E740481C1C}">
                  <a14:useLocalDpi xmlns:a14="http://schemas.microsoft.com/office/drawing/2010/main" val="0"/>
                </a:ext>
              </a:extLst>
            </a:blip>
            <a:srcRect b="16444"/>
            <a:stretch/>
          </p:blipFill>
          <p:spPr>
            <a:xfrm>
              <a:off x="10391008" y="774902"/>
              <a:ext cx="2162963" cy="1807293"/>
            </a:xfrm>
            <a:prstGeom prst="rect">
              <a:avLst/>
            </a:prstGeom>
          </p:spPr>
        </p:pic>
      </p:grpSp>
      <p:grpSp>
        <p:nvGrpSpPr>
          <p:cNvPr id="13" name="مجموعة 12">
            <a:extLst>
              <a:ext uri="{FF2B5EF4-FFF2-40B4-BE49-F238E27FC236}">
                <a16:creationId xmlns:a16="http://schemas.microsoft.com/office/drawing/2014/main" id="{61DFCA1E-E65E-96E9-E60A-6993E98BE45C}"/>
              </a:ext>
            </a:extLst>
          </p:cNvPr>
          <p:cNvGrpSpPr/>
          <p:nvPr/>
        </p:nvGrpSpPr>
        <p:grpSpPr>
          <a:xfrm>
            <a:off x="4585462" y="1477651"/>
            <a:ext cx="7785022" cy="1807293"/>
            <a:chOff x="4768949" y="774902"/>
            <a:chExt cx="7785022" cy="1807293"/>
          </a:xfrm>
        </p:grpSpPr>
        <p:sp>
          <p:nvSpPr>
            <p:cNvPr id="14" name="فقاعة الكلام: مستطيلة مستديرة الزوايا 13">
              <a:extLst>
                <a:ext uri="{FF2B5EF4-FFF2-40B4-BE49-F238E27FC236}">
                  <a16:creationId xmlns:a16="http://schemas.microsoft.com/office/drawing/2014/main" id="{D7F6AD80-3F29-3BB9-CF10-C5B29A3EC0D4}"/>
                </a:ext>
              </a:extLst>
            </p:cNvPr>
            <p:cNvSpPr/>
            <p:nvPr/>
          </p:nvSpPr>
          <p:spPr>
            <a:xfrm>
              <a:off x="4768949" y="1235622"/>
              <a:ext cx="7047914" cy="1223889"/>
            </a:xfrm>
            <a:prstGeom prst="wedgeRoundRectCallout">
              <a:avLst>
                <a:gd name="adj1" fmla="val -59034"/>
                <a:gd name="adj2" fmla="val 33764"/>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chemeClr val="tx1"/>
                  </a:solidFill>
                  <a:latin typeface="Calibri" panose="020F0502020204030204" pitchFamily="34" charset="0"/>
                  <a:cs typeface="Calibri" panose="020F0502020204030204" pitchFamily="34" charset="0"/>
                </a:rPr>
                <a:t>8.	تنتج المعرفة من معالجة المعلومات وفهمها ويؤدي ذلك إلى استنتاجات وقرارات مختلفة (   )</a:t>
              </a:r>
            </a:p>
          </p:txBody>
        </p:sp>
        <p:pic>
          <p:nvPicPr>
            <p:cNvPr id="15" name="صورة 14">
              <a:extLst>
                <a:ext uri="{FF2B5EF4-FFF2-40B4-BE49-F238E27FC236}">
                  <a16:creationId xmlns:a16="http://schemas.microsoft.com/office/drawing/2014/main" id="{5A4C3B20-4F38-600D-D689-6BE1280E0EDE}"/>
                </a:ext>
              </a:extLst>
            </p:cNvPr>
            <p:cNvPicPr>
              <a:picLocks noChangeAspect="1"/>
            </p:cNvPicPr>
            <p:nvPr/>
          </p:nvPicPr>
          <p:blipFill rotWithShape="1">
            <a:blip r:embed="rId14">
              <a:extLst>
                <a:ext uri="{28A0092B-C50C-407E-A947-70E740481C1C}">
                  <a14:useLocalDpi xmlns:a14="http://schemas.microsoft.com/office/drawing/2010/main" val="0"/>
                </a:ext>
              </a:extLst>
            </a:blip>
            <a:srcRect b="16444"/>
            <a:stretch/>
          </p:blipFill>
          <p:spPr>
            <a:xfrm>
              <a:off x="10391008" y="774902"/>
              <a:ext cx="2162963" cy="1807293"/>
            </a:xfrm>
            <a:prstGeom prst="rect">
              <a:avLst/>
            </a:prstGeom>
          </p:spPr>
        </p:pic>
      </p:grpSp>
      <p:grpSp>
        <p:nvGrpSpPr>
          <p:cNvPr id="16" name="مجموعة 15">
            <a:extLst>
              <a:ext uri="{FF2B5EF4-FFF2-40B4-BE49-F238E27FC236}">
                <a16:creationId xmlns:a16="http://schemas.microsoft.com/office/drawing/2014/main" id="{ADB29CED-E2BF-12E1-5699-1C94C822C0CD}"/>
              </a:ext>
            </a:extLst>
          </p:cNvPr>
          <p:cNvGrpSpPr/>
          <p:nvPr/>
        </p:nvGrpSpPr>
        <p:grpSpPr>
          <a:xfrm>
            <a:off x="4571999" y="2955302"/>
            <a:ext cx="7785022" cy="1807293"/>
            <a:chOff x="4768949" y="774902"/>
            <a:chExt cx="7785022" cy="1807293"/>
          </a:xfrm>
        </p:grpSpPr>
        <p:sp>
          <p:nvSpPr>
            <p:cNvPr id="17" name="فقاعة الكلام: مستطيلة مستديرة الزوايا 16">
              <a:extLst>
                <a:ext uri="{FF2B5EF4-FFF2-40B4-BE49-F238E27FC236}">
                  <a16:creationId xmlns:a16="http://schemas.microsoft.com/office/drawing/2014/main" id="{0B29FB1C-6EE3-4F4B-2CA1-C04EC6AF1C93}"/>
                </a:ext>
              </a:extLst>
            </p:cNvPr>
            <p:cNvSpPr/>
            <p:nvPr/>
          </p:nvSpPr>
          <p:spPr>
            <a:xfrm>
              <a:off x="4768949" y="1235622"/>
              <a:ext cx="7047914" cy="1223889"/>
            </a:xfrm>
            <a:prstGeom prst="wedgeRoundRectCallout">
              <a:avLst>
                <a:gd name="adj1" fmla="val -59034"/>
                <a:gd name="adj2" fmla="val -876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chemeClr val="tx1"/>
                  </a:solidFill>
                  <a:latin typeface="Calibri" panose="020F0502020204030204" pitchFamily="34" charset="0"/>
                  <a:cs typeface="Calibri" panose="020F0502020204030204" pitchFamily="34" charset="0"/>
                </a:rPr>
                <a:t>المعلومات هي كلمات وأرقام غير معالجة (   ) </a:t>
              </a:r>
            </a:p>
          </p:txBody>
        </p:sp>
        <p:pic>
          <p:nvPicPr>
            <p:cNvPr id="18" name="صورة 17">
              <a:extLst>
                <a:ext uri="{FF2B5EF4-FFF2-40B4-BE49-F238E27FC236}">
                  <a16:creationId xmlns:a16="http://schemas.microsoft.com/office/drawing/2014/main" id="{68BFECEE-8C96-5259-9A89-B54D36C8895C}"/>
                </a:ext>
              </a:extLst>
            </p:cNvPr>
            <p:cNvPicPr>
              <a:picLocks noChangeAspect="1"/>
            </p:cNvPicPr>
            <p:nvPr/>
          </p:nvPicPr>
          <p:blipFill rotWithShape="1">
            <a:blip r:embed="rId14">
              <a:extLst>
                <a:ext uri="{28A0092B-C50C-407E-A947-70E740481C1C}">
                  <a14:useLocalDpi xmlns:a14="http://schemas.microsoft.com/office/drawing/2010/main" val="0"/>
                </a:ext>
              </a:extLst>
            </a:blip>
            <a:srcRect b="16444"/>
            <a:stretch/>
          </p:blipFill>
          <p:spPr>
            <a:xfrm>
              <a:off x="10391008" y="774902"/>
              <a:ext cx="2162963" cy="1807293"/>
            </a:xfrm>
            <a:prstGeom prst="rect">
              <a:avLst/>
            </a:prstGeom>
          </p:spPr>
        </p:pic>
      </p:grpSp>
      <p:grpSp>
        <p:nvGrpSpPr>
          <p:cNvPr id="19" name="مجموعة 18">
            <a:extLst>
              <a:ext uri="{FF2B5EF4-FFF2-40B4-BE49-F238E27FC236}">
                <a16:creationId xmlns:a16="http://schemas.microsoft.com/office/drawing/2014/main" id="{BF7D55D9-2520-A01A-0769-B2D30F16BFB0}"/>
              </a:ext>
            </a:extLst>
          </p:cNvPr>
          <p:cNvGrpSpPr/>
          <p:nvPr/>
        </p:nvGrpSpPr>
        <p:grpSpPr>
          <a:xfrm>
            <a:off x="4571999" y="4350177"/>
            <a:ext cx="7785022" cy="1807293"/>
            <a:chOff x="4768949" y="774902"/>
            <a:chExt cx="7785022" cy="1807293"/>
          </a:xfrm>
        </p:grpSpPr>
        <p:sp>
          <p:nvSpPr>
            <p:cNvPr id="20" name="فقاعة الكلام: مستطيلة مستديرة الزوايا 19">
              <a:extLst>
                <a:ext uri="{FF2B5EF4-FFF2-40B4-BE49-F238E27FC236}">
                  <a16:creationId xmlns:a16="http://schemas.microsoft.com/office/drawing/2014/main" id="{6BB5096D-5697-8AAD-72FE-6D6B99155477}"/>
                </a:ext>
              </a:extLst>
            </p:cNvPr>
            <p:cNvSpPr/>
            <p:nvPr/>
          </p:nvSpPr>
          <p:spPr>
            <a:xfrm>
              <a:off x="4768949" y="1235622"/>
              <a:ext cx="7047914" cy="1223889"/>
            </a:xfrm>
            <a:prstGeom prst="wedgeRoundRectCallout">
              <a:avLst>
                <a:gd name="adj1" fmla="val -59034"/>
                <a:gd name="adj2" fmla="val -37500"/>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chemeClr val="tx1"/>
                  </a:solidFill>
                  <a:latin typeface="Calibri" panose="020F0502020204030204" pitchFamily="34" charset="0"/>
                  <a:cs typeface="Calibri" panose="020F0502020204030204" pitchFamily="34" charset="0"/>
                </a:rPr>
                <a:t>10.	المعلومات وحدها تكفي للتوصل إلى الاستنتاجات أو القرارات حول مسألة معينة (   )</a:t>
              </a:r>
            </a:p>
          </p:txBody>
        </p:sp>
        <p:pic>
          <p:nvPicPr>
            <p:cNvPr id="21" name="صورة 20">
              <a:extLst>
                <a:ext uri="{FF2B5EF4-FFF2-40B4-BE49-F238E27FC236}">
                  <a16:creationId xmlns:a16="http://schemas.microsoft.com/office/drawing/2014/main" id="{B03D085D-FEAE-A420-C7C1-CCC034EEBDD7}"/>
                </a:ext>
              </a:extLst>
            </p:cNvPr>
            <p:cNvPicPr>
              <a:picLocks noChangeAspect="1"/>
            </p:cNvPicPr>
            <p:nvPr/>
          </p:nvPicPr>
          <p:blipFill rotWithShape="1">
            <a:blip r:embed="rId14">
              <a:extLst>
                <a:ext uri="{28A0092B-C50C-407E-A947-70E740481C1C}">
                  <a14:useLocalDpi xmlns:a14="http://schemas.microsoft.com/office/drawing/2010/main" val="0"/>
                </a:ext>
              </a:extLst>
            </a:blip>
            <a:srcRect b="16444"/>
            <a:stretch/>
          </p:blipFill>
          <p:spPr>
            <a:xfrm>
              <a:off x="10391008" y="774902"/>
              <a:ext cx="2162963" cy="1807293"/>
            </a:xfrm>
            <a:prstGeom prst="rect">
              <a:avLst/>
            </a:prstGeom>
          </p:spPr>
        </p:pic>
      </p:grpSp>
      <p:sp>
        <p:nvSpPr>
          <p:cNvPr id="26" name="مربع نص 25">
            <a:extLst>
              <a:ext uri="{FF2B5EF4-FFF2-40B4-BE49-F238E27FC236}">
                <a16:creationId xmlns:a16="http://schemas.microsoft.com/office/drawing/2014/main" id="{9DBC7A3D-D598-5D90-1174-63257818EBF0}"/>
              </a:ext>
            </a:extLst>
          </p:cNvPr>
          <p:cNvSpPr txBox="1"/>
          <p:nvPr/>
        </p:nvSpPr>
        <p:spPr>
          <a:xfrm>
            <a:off x="1028999" y="529277"/>
            <a:ext cx="1880243" cy="584775"/>
          </a:xfrm>
          <a:prstGeom prst="rect">
            <a:avLst/>
          </a:prstGeom>
          <a:noFill/>
        </p:spPr>
        <p:txBody>
          <a:bodyPr wrap="square">
            <a:spAutoFit/>
          </a:bodyPr>
          <a:lstStyle/>
          <a:p>
            <a:r>
              <a:rPr lang="ar-SA" sz="3200" b="1" dirty="0">
                <a:solidFill>
                  <a:schemeClr val="bg1"/>
                </a:solidFill>
                <a:latin typeface="Sakkal Majalla" panose="02000000000000000000" pitchFamily="2" charset="-78"/>
                <a:cs typeface="Sakkal Majalla" panose="02000000000000000000" pitchFamily="2" charset="-78"/>
              </a:rPr>
              <a:t>تقويم مرحلي</a:t>
            </a:r>
            <a:endParaRPr lang="ar-SA" sz="3200" dirty="0"/>
          </a:p>
        </p:txBody>
      </p:sp>
    </p:spTree>
    <p:extLst>
      <p:ext uri="{BB962C8B-B14F-4D97-AF65-F5344CB8AC3E}">
        <p14:creationId xmlns:p14="http://schemas.microsoft.com/office/powerpoint/2010/main" val="36400986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نغمة رنه.wav"/>
                                        </p:tgtEl>
                                      </p:cMediaNode>
                                    </p:audio>
                                  </p:sub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subTnLst>
                                    <p:audio>
                                      <p:cMediaNode>
                                        <p:cTn display="0" masterRel="sameClick">
                                          <p:stCondLst>
                                            <p:cond evt="begin" delay="0">
                                              <p:tn val="11"/>
                                            </p:cond>
                                          </p:stCondLst>
                                          <p:endCondLst>
                                            <p:cond evt="onStopAudio" delay="0">
                                              <p:tgtEl>
                                                <p:sldTgt/>
                                              </p:tgtEl>
                                            </p:cond>
                                          </p:endCondLst>
                                        </p:cTn>
                                        <p:tgtEl>
                                          <p:sndTgt r:embed="rId2" name="نغمة رنه.wav"/>
                                        </p:tgtEl>
                                      </p:cMediaNode>
                                    </p:audio>
                                  </p:sub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subTnLst>
                                    <p:audio>
                                      <p:cMediaNode>
                                        <p:cTn display="0" masterRel="sameClick">
                                          <p:stCondLst>
                                            <p:cond evt="begin" delay="0">
                                              <p:tn val="17"/>
                                            </p:cond>
                                          </p:stCondLst>
                                          <p:endCondLst>
                                            <p:cond evt="onStopAudio" delay="0">
                                              <p:tgtEl>
                                                <p:sldTgt/>
                                              </p:tgtEl>
                                            </p:cond>
                                          </p:endCondLst>
                                        </p:cTn>
                                        <p:tgtEl>
                                          <p:sndTgt r:embed="rId2" name="نغمة رنه.wav"/>
                                        </p:tgtEl>
                                      </p:cMediaNode>
                                    </p:audio>
                                  </p:sub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2" name="نغمة رنه.wav"/>
                                        </p:tgtEl>
                                      </p:cMediaNode>
                                    </p:audio>
                                  </p:sub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535501" y="321872"/>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انواع البيانات</a:t>
            </a:r>
          </a:p>
        </p:txBody>
      </p:sp>
      <p:pic>
        <p:nvPicPr>
          <p:cNvPr id="3" name="صورة 2">
            <a:extLst>
              <a:ext uri="{FF2B5EF4-FFF2-40B4-BE49-F238E27FC236}">
                <a16:creationId xmlns:a16="http://schemas.microsoft.com/office/drawing/2014/main" id="{F66ACCD2-D602-CFAB-1A0C-B4F84BB57ECE}"/>
              </a:ext>
            </a:extLst>
          </p:cNvPr>
          <p:cNvPicPr>
            <a:picLocks noChangeAspect="1"/>
          </p:cNvPicPr>
          <p:nvPr/>
        </p:nvPicPr>
        <p:blipFill>
          <a:blip r:embed="rId2"/>
          <a:stretch>
            <a:fillRect/>
          </a:stretch>
        </p:blipFill>
        <p:spPr>
          <a:xfrm>
            <a:off x="82975" y="1200150"/>
            <a:ext cx="3438525" cy="2809875"/>
          </a:xfrm>
          <a:prstGeom prst="rect">
            <a:avLst/>
          </a:prstGeom>
        </p:spPr>
      </p:pic>
      <p:pic>
        <p:nvPicPr>
          <p:cNvPr id="6" name="صورة 5">
            <a:extLst>
              <a:ext uri="{FF2B5EF4-FFF2-40B4-BE49-F238E27FC236}">
                <a16:creationId xmlns:a16="http://schemas.microsoft.com/office/drawing/2014/main" id="{1BE6D59D-F57F-D899-FE10-64FDC6FADE4B}"/>
              </a:ext>
            </a:extLst>
          </p:cNvPr>
          <p:cNvPicPr>
            <a:picLocks noChangeAspect="1"/>
          </p:cNvPicPr>
          <p:nvPr/>
        </p:nvPicPr>
        <p:blipFill>
          <a:blip r:embed="rId3"/>
          <a:stretch>
            <a:fillRect/>
          </a:stretch>
        </p:blipFill>
        <p:spPr>
          <a:xfrm>
            <a:off x="-12275" y="4010025"/>
            <a:ext cx="3533775" cy="2847975"/>
          </a:xfrm>
          <a:prstGeom prst="rect">
            <a:avLst/>
          </a:prstGeom>
        </p:spPr>
      </p:pic>
      <p:grpSp>
        <p:nvGrpSpPr>
          <p:cNvPr id="10" name="مجموعة 9">
            <a:extLst>
              <a:ext uri="{FF2B5EF4-FFF2-40B4-BE49-F238E27FC236}">
                <a16:creationId xmlns:a16="http://schemas.microsoft.com/office/drawing/2014/main" id="{7C37A6E7-1D91-433E-92BA-FB052B1F3AF3}"/>
              </a:ext>
            </a:extLst>
          </p:cNvPr>
          <p:cNvGrpSpPr/>
          <p:nvPr/>
        </p:nvGrpSpPr>
        <p:grpSpPr>
          <a:xfrm>
            <a:off x="3413648" y="1688123"/>
            <a:ext cx="8562025" cy="1865776"/>
            <a:chOff x="3521500" y="1802181"/>
            <a:chExt cx="8562025" cy="1200329"/>
          </a:xfrm>
        </p:grpSpPr>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7880" y="1802181"/>
              <a:ext cx="474518" cy="474518"/>
            </a:xfrm>
            <a:prstGeom prst="rect">
              <a:avLst/>
            </a:prstGeom>
          </p:spPr>
        </p:pic>
        <p:sp>
          <p:nvSpPr>
            <p:cNvPr id="4" name="مربع نص 3">
              <a:extLst>
                <a:ext uri="{FF2B5EF4-FFF2-40B4-BE49-F238E27FC236}">
                  <a16:creationId xmlns:a16="http://schemas.microsoft.com/office/drawing/2014/main" id="{3D13058A-15F7-B760-56DF-8122CE5CE580}"/>
                </a:ext>
              </a:extLst>
            </p:cNvPr>
            <p:cNvSpPr txBox="1"/>
            <p:nvPr/>
          </p:nvSpPr>
          <p:spPr>
            <a:xfrm>
              <a:off x="3521500" y="1802181"/>
              <a:ext cx="8210955" cy="772220"/>
            </a:xfrm>
            <a:prstGeom prst="rect">
              <a:avLst/>
            </a:prstGeom>
            <a:solidFill>
              <a:schemeClr val="bg1"/>
            </a:solidFill>
          </p:spPr>
          <p:txBody>
            <a:bodyPr wrap="square">
              <a:spAutoFit/>
            </a:bodyPr>
            <a:lstStyle/>
            <a:p>
              <a:r>
                <a:rPr lang="ar-SA" sz="2400" b="0" i="0" u="none" strike="noStrike" baseline="0" dirty="0">
                  <a:solidFill>
                    <a:srgbClr val="231F20"/>
                  </a:solidFill>
                  <a:latin typeface="Calibri" panose="020F0502020204030204" pitchFamily="34" charset="0"/>
                  <a:cs typeface="Calibri" panose="020F0502020204030204" pitchFamily="34" charset="0"/>
                </a:rPr>
                <a:t>تتكون البيانات الرقمية من حقائق قابلة للقياس وتستخدم فيها الأرقام كقيم أساسية وممكن أن تكون هذه الأرقام أرقامًا سالبة، أو موجبة، أو عشرية وغيرها. </a:t>
              </a:r>
            </a:p>
            <a:p>
              <a:r>
                <a:rPr lang="ar-SA" sz="2400" b="0" i="0" u="none" strike="noStrike" baseline="0" dirty="0">
                  <a:solidFill>
                    <a:srgbClr val="231F20"/>
                  </a:solidFill>
                  <a:latin typeface="Calibri" panose="020F0502020204030204" pitchFamily="34" charset="0"/>
                  <a:cs typeface="Calibri" panose="020F0502020204030204" pitchFamily="34" charset="0"/>
                </a:rPr>
                <a:t>على سبيل المثال عدد الفعاليات التي تقام في مدينة ما، هي بيانات رقمية.</a:t>
              </a:r>
              <a:endParaRPr lang="ar-SA" sz="2400" dirty="0">
                <a:solidFill>
                  <a:srgbClr val="231F20"/>
                </a:solidFill>
              </a:endParaRPr>
            </a:p>
          </p:txBody>
        </p:sp>
        <p:sp>
          <p:nvSpPr>
            <p:cNvPr id="7" name="مستطيل: زوايا مستديرة 6">
              <a:extLst>
                <a:ext uri="{FF2B5EF4-FFF2-40B4-BE49-F238E27FC236}">
                  <a16:creationId xmlns:a16="http://schemas.microsoft.com/office/drawing/2014/main" id="{EDFA0212-E631-47E6-8D45-EA46EBEE0CCF}"/>
                </a:ext>
              </a:extLst>
            </p:cNvPr>
            <p:cNvSpPr/>
            <p:nvPr/>
          </p:nvSpPr>
          <p:spPr>
            <a:xfrm>
              <a:off x="11722454" y="1802181"/>
              <a:ext cx="361071" cy="1200329"/>
            </a:xfrm>
            <a:prstGeom prst="round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p>
          </p:txBody>
        </p:sp>
      </p:grpSp>
      <p:grpSp>
        <p:nvGrpSpPr>
          <p:cNvPr id="11" name="مجموعة 10">
            <a:extLst>
              <a:ext uri="{FF2B5EF4-FFF2-40B4-BE49-F238E27FC236}">
                <a16:creationId xmlns:a16="http://schemas.microsoft.com/office/drawing/2014/main" id="{4D1FB9D1-84C7-38F3-375B-93C3FA7BDB03}"/>
              </a:ext>
            </a:extLst>
          </p:cNvPr>
          <p:cNvGrpSpPr/>
          <p:nvPr/>
        </p:nvGrpSpPr>
        <p:grpSpPr>
          <a:xfrm>
            <a:off x="3413648" y="4302694"/>
            <a:ext cx="8562025" cy="1865776"/>
            <a:chOff x="3521500" y="1802181"/>
            <a:chExt cx="8562025" cy="1200329"/>
          </a:xfrm>
        </p:grpSpPr>
        <p:pic>
          <p:nvPicPr>
            <p:cNvPr id="12" name="رسم 11" descr="نظارة ثلاثية الأبعاد مع تعبئة خالصة">
              <a:extLst>
                <a:ext uri="{FF2B5EF4-FFF2-40B4-BE49-F238E27FC236}">
                  <a16:creationId xmlns:a16="http://schemas.microsoft.com/office/drawing/2014/main" id="{4A3E5775-C00C-B794-22E1-F44EF098D1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7880" y="1802181"/>
              <a:ext cx="474518" cy="474518"/>
            </a:xfrm>
            <a:prstGeom prst="rect">
              <a:avLst/>
            </a:prstGeom>
          </p:spPr>
        </p:pic>
        <p:sp>
          <p:nvSpPr>
            <p:cNvPr id="13" name="مربع نص 12">
              <a:extLst>
                <a:ext uri="{FF2B5EF4-FFF2-40B4-BE49-F238E27FC236}">
                  <a16:creationId xmlns:a16="http://schemas.microsoft.com/office/drawing/2014/main" id="{5E5F06F1-A281-C846-E167-59ACB9036414}"/>
                </a:ext>
              </a:extLst>
            </p:cNvPr>
            <p:cNvSpPr txBox="1"/>
            <p:nvPr/>
          </p:nvSpPr>
          <p:spPr>
            <a:xfrm>
              <a:off x="3521500" y="1802181"/>
              <a:ext cx="8210955" cy="1009826"/>
            </a:xfrm>
            <a:prstGeom prst="rect">
              <a:avLst/>
            </a:prstGeom>
            <a:solidFill>
              <a:schemeClr val="bg1"/>
            </a:solidFill>
          </p:spPr>
          <p:txBody>
            <a:bodyPr wrap="square">
              <a:spAutoFit/>
            </a:bodyPr>
            <a:lstStyle/>
            <a:p>
              <a:r>
                <a:rPr lang="ar-SA" sz="2400" b="0" i="0" u="none" strike="noStrike" baseline="0" dirty="0">
                  <a:solidFill>
                    <a:srgbClr val="231F20"/>
                  </a:solidFill>
                  <a:latin typeface="Calibri" panose="020F0502020204030204" pitchFamily="34" charset="0"/>
                  <a:cs typeface="Calibri" panose="020F0502020204030204" pitchFamily="34" charset="0"/>
                </a:rPr>
                <a:t>تتكون البيانات الأبجدية من حروف الهجاء وكذلك المسافات أو المسافة بين الكلمات. لذلك يضم هذا النوع من البيانات جميع حروف الهجاء والمسافات الفارغة. على سبيل المثال يمكن استخدام البيانات الأبجدية لتمثيل اسم دولة "المملكة العربية السعودية".</a:t>
              </a:r>
            </a:p>
          </p:txBody>
        </p:sp>
        <p:sp>
          <p:nvSpPr>
            <p:cNvPr id="14" name="مستطيل: زوايا مستديرة 13">
              <a:extLst>
                <a:ext uri="{FF2B5EF4-FFF2-40B4-BE49-F238E27FC236}">
                  <a16:creationId xmlns:a16="http://schemas.microsoft.com/office/drawing/2014/main" id="{A5AF66E2-BD34-420C-F26A-0F20ADD2D49E}"/>
                </a:ext>
              </a:extLst>
            </p:cNvPr>
            <p:cNvSpPr/>
            <p:nvPr/>
          </p:nvSpPr>
          <p:spPr>
            <a:xfrm>
              <a:off x="11722454" y="1802181"/>
              <a:ext cx="361071" cy="1200329"/>
            </a:xfrm>
            <a:prstGeom prst="round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p>
          </p:txBody>
        </p:sp>
      </p:grpSp>
    </p:spTree>
    <p:extLst>
      <p:ext uri="{BB962C8B-B14F-4D97-AF65-F5344CB8AC3E}">
        <p14:creationId xmlns:p14="http://schemas.microsoft.com/office/powerpoint/2010/main" val="58518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535501" y="321872"/>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انواع البيانات</a:t>
            </a:r>
          </a:p>
        </p:txBody>
      </p:sp>
      <p:grpSp>
        <p:nvGrpSpPr>
          <p:cNvPr id="10" name="مجموعة 9">
            <a:extLst>
              <a:ext uri="{FF2B5EF4-FFF2-40B4-BE49-F238E27FC236}">
                <a16:creationId xmlns:a16="http://schemas.microsoft.com/office/drawing/2014/main" id="{7C37A6E7-1D91-433E-92BA-FB052B1F3AF3}"/>
              </a:ext>
            </a:extLst>
          </p:cNvPr>
          <p:cNvGrpSpPr/>
          <p:nvPr/>
        </p:nvGrpSpPr>
        <p:grpSpPr>
          <a:xfrm>
            <a:off x="3413648" y="1688123"/>
            <a:ext cx="8562025" cy="1865776"/>
            <a:chOff x="3521500" y="1802181"/>
            <a:chExt cx="8562025" cy="1200329"/>
          </a:xfrm>
        </p:grpSpPr>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4" name="مربع نص 3">
              <a:extLst>
                <a:ext uri="{FF2B5EF4-FFF2-40B4-BE49-F238E27FC236}">
                  <a16:creationId xmlns:a16="http://schemas.microsoft.com/office/drawing/2014/main" id="{3D13058A-15F7-B760-56DF-8122CE5CE580}"/>
                </a:ext>
              </a:extLst>
            </p:cNvPr>
            <p:cNvSpPr txBox="1"/>
            <p:nvPr/>
          </p:nvSpPr>
          <p:spPr>
            <a:xfrm>
              <a:off x="3521500" y="1802181"/>
              <a:ext cx="8210955" cy="772220"/>
            </a:xfrm>
            <a:prstGeom prst="rect">
              <a:avLst/>
            </a:prstGeom>
            <a:solidFill>
              <a:schemeClr val="bg1"/>
            </a:solidFill>
          </p:spPr>
          <p:txBody>
            <a:bodyPr wrap="square">
              <a:spAutoFit/>
            </a:bodyPr>
            <a:lstStyle/>
            <a:p>
              <a:r>
                <a:rPr lang="ar-SA" sz="2400" b="0" i="0" u="none" strike="noStrike" baseline="0" dirty="0">
                  <a:solidFill>
                    <a:srgbClr val="231F20"/>
                  </a:solidFill>
                  <a:latin typeface="Calibri" panose="020F0502020204030204" pitchFamily="34" charset="0"/>
                  <a:cs typeface="Calibri" panose="020F0502020204030204" pitchFamily="34" charset="0"/>
                </a:rPr>
                <a:t>تتكون البيانات الأبجدية الرقمية من حروف الهجاء وأرقام ورموز خاصة مثل: #، و$، و٪، . على سبيل المثال يمكن استخدام البيانات الأبجدية الرقمية لتمثيل تاريخ أو وقت مهرجان أو موسم في المملكة العربية السعودية.</a:t>
              </a:r>
            </a:p>
          </p:txBody>
        </p:sp>
        <p:sp>
          <p:nvSpPr>
            <p:cNvPr id="7" name="مستطيل: زوايا مستديرة 6">
              <a:extLst>
                <a:ext uri="{FF2B5EF4-FFF2-40B4-BE49-F238E27FC236}">
                  <a16:creationId xmlns:a16="http://schemas.microsoft.com/office/drawing/2014/main" id="{EDFA0212-E631-47E6-8D45-EA46EBEE0CCF}"/>
                </a:ext>
              </a:extLst>
            </p:cNvPr>
            <p:cNvSpPr/>
            <p:nvPr/>
          </p:nvSpPr>
          <p:spPr>
            <a:xfrm>
              <a:off x="11722454" y="1802181"/>
              <a:ext cx="361071" cy="1200329"/>
            </a:xfrm>
            <a:prstGeom prst="round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p>
          </p:txBody>
        </p:sp>
      </p:grpSp>
      <p:grpSp>
        <p:nvGrpSpPr>
          <p:cNvPr id="11" name="مجموعة 10">
            <a:extLst>
              <a:ext uri="{FF2B5EF4-FFF2-40B4-BE49-F238E27FC236}">
                <a16:creationId xmlns:a16="http://schemas.microsoft.com/office/drawing/2014/main" id="{4D1FB9D1-84C7-38F3-375B-93C3FA7BDB03}"/>
              </a:ext>
            </a:extLst>
          </p:cNvPr>
          <p:cNvGrpSpPr/>
          <p:nvPr/>
        </p:nvGrpSpPr>
        <p:grpSpPr>
          <a:xfrm>
            <a:off x="3413648" y="4302694"/>
            <a:ext cx="8562025" cy="1865776"/>
            <a:chOff x="3521500" y="1802181"/>
            <a:chExt cx="8562025" cy="1200329"/>
          </a:xfrm>
        </p:grpSpPr>
        <p:pic>
          <p:nvPicPr>
            <p:cNvPr id="12" name="رسم 11" descr="نظارة ثلاثية الأبعاد مع تعبئة خالصة">
              <a:extLst>
                <a:ext uri="{FF2B5EF4-FFF2-40B4-BE49-F238E27FC236}">
                  <a16:creationId xmlns:a16="http://schemas.microsoft.com/office/drawing/2014/main" id="{4A3E5775-C00C-B794-22E1-F44EF098D1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13" name="مربع نص 12">
              <a:extLst>
                <a:ext uri="{FF2B5EF4-FFF2-40B4-BE49-F238E27FC236}">
                  <a16:creationId xmlns:a16="http://schemas.microsoft.com/office/drawing/2014/main" id="{5E5F06F1-A281-C846-E167-59ACB9036414}"/>
                </a:ext>
              </a:extLst>
            </p:cNvPr>
            <p:cNvSpPr txBox="1"/>
            <p:nvPr/>
          </p:nvSpPr>
          <p:spPr>
            <a:xfrm>
              <a:off x="3521500" y="1802181"/>
              <a:ext cx="8210955" cy="772220"/>
            </a:xfrm>
            <a:prstGeom prst="rect">
              <a:avLst/>
            </a:prstGeom>
            <a:solidFill>
              <a:schemeClr val="bg1"/>
            </a:solidFill>
          </p:spPr>
          <p:txBody>
            <a:bodyPr wrap="square">
              <a:spAutoFit/>
            </a:bodyPr>
            <a:lstStyle/>
            <a:p>
              <a:r>
                <a:rPr lang="ar-SA" sz="2400" b="0" i="0" u="none" strike="noStrike" baseline="0" dirty="0">
                  <a:solidFill>
                    <a:srgbClr val="231F20"/>
                  </a:solidFill>
                  <a:latin typeface="Calibri" panose="020F0502020204030204" pitchFamily="34" charset="0"/>
                  <a:cs typeface="Calibri" panose="020F0502020204030204" pitchFamily="34" charset="0"/>
                </a:rPr>
                <a:t>تتكون البيانات الرسومية من: مخططات، ورسوم بيانية، أو غير ذلك. على سبيل المثال مجموعة الصور الخاصة بالمعالم السياحية لمنطقة محددة، أو الرسم البياني الخاص بأعداد الزوار لأحد الأماكن السياحية في المملكة العربية السعودية.</a:t>
              </a:r>
            </a:p>
          </p:txBody>
        </p:sp>
        <p:sp>
          <p:nvSpPr>
            <p:cNvPr id="14" name="مستطيل: زوايا مستديرة 13">
              <a:extLst>
                <a:ext uri="{FF2B5EF4-FFF2-40B4-BE49-F238E27FC236}">
                  <a16:creationId xmlns:a16="http://schemas.microsoft.com/office/drawing/2014/main" id="{A5AF66E2-BD34-420C-F26A-0F20ADD2D49E}"/>
                </a:ext>
              </a:extLst>
            </p:cNvPr>
            <p:cNvSpPr/>
            <p:nvPr/>
          </p:nvSpPr>
          <p:spPr>
            <a:xfrm>
              <a:off x="11722454" y="1802181"/>
              <a:ext cx="361071" cy="1200329"/>
            </a:xfrm>
            <a:prstGeom prst="round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p>
          </p:txBody>
        </p:sp>
      </p:grpSp>
      <p:pic>
        <p:nvPicPr>
          <p:cNvPr id="5" name="صورة 4">
            <a:extLst>
              <a:ext uri="{FF2B5EF4-FFF2-40B4-BE49-F238E27FC236}">
                <a16:creationId xmlns:a16="http://schemas.microsoft.com/office/drawing/2014/main" id="{09869B18-8683-2A9B-CE20-46C164DDAF3F}"/>
              </a:ext>
            </a:extLst>
          </p:cNvPr>
          <p:cNvPicPr>
            <a:picLocks noChangeAspect="1"/>
          </p:cNvPicPr>
          <p:nvPr/>
        </p:nvPicPr>
        <p:blipFill>
          <a:blip r:embed="rId4"/>
          <a:stretch>
            <a:fillRect/>
          </a:stretch>
        </p:blipFill>
        <p:spPr>
          <a:xfrm>
            <a:off x="216327" y="970710"/>
            <a:ext cx="3457575" cy="2743200"/>
          </a:xfrm>
          <a:prstGeom prst="rect">
            <a:avLst/>
          </a:prstGeom>
        </p:spPr>
      </p:pic>
      <p:grpSp>
        <p:nvGrpSpPr>
          <p:cNvPr id="18" name="مجموعة 17">
            <a:extLst>
              <a:ext uri="{FF2B5EF4-FFF2-40B4-BE49-F238E27FC236}">
                <a16:creationId xmlns:a16="http://schemas.microsoft.com/office/drawing/2014/main" id="{0EA7045E-6115-2F0E-7DEE-1388426D74C3}"/>
              </a:ext>
            </a:extLst>
          </p:cNvPr>
          <p:cNvGrpSpPr/>
          <p:nvPr/>
        </p:nvGrpSpPr>
        <p:grpSpPr>
          <a:xfrm>
            <a:off x="216327" y="4056418"/>
            <a:ext cx="3352800" cy="2770840"/>
            <a:chOff x="216327" y="4056418"/>
            <a:chExt cx="3352800" cy="2770840"/>
          </a:xfrm>
        </p:grpSpPr>
        <p:pic>
          <p:nvPicPr>
            <p:cNvPr id="16" name="صورة 15">
              <a:extLst>
                <a:ext uri="{FF2B5EF4-FFF2-40B4-BE49-F238E27FC236}">
                  <a16:creationId xmlns:a16="http://schemas.microsoft.com/office/drawing/2014/main" id="{502FEF71-6C7F-F486-E052-6912DEB85970}"/>
                </a:ext>
              </a:extLst>
            </p:cNvPr>
            <p:cNvPicPr>
              <a:picLocks noChangeAspect="1"/>
            </p:cNvPicPr>
            <p:nvPr/>
          </p:nvPicPr>
          <p:blipFill>
            <a:blip r:embed="rId5"/>
            <a:stretch>
              <a:fillRect/>
            </a:stretch>
          </p:blipFill>
          <p:spPr>
            <a:xfrm>
              <a:off x="216327" y="4056418"/>
              <a:ext cx="3352800" cy="2552700"/>
            </a:xfrm>
            <a:prstGeom prst="rect">
              <a:avLst/>
            </a:prstGeom>
          </p:spPr>
        </p:pic>
        <p:sp>
          <p:nvSpPr>
            <p:cNvPr id="17" name="مستطيل 16">
              <a:extLst>
                <a:ext uri="{FF2B5EF4-FFF2-40B4-BE49-F238E27FC236}">
                  <a16:creationId xmlns:a16="http://schemas.microsoft.com/office/drawing/2014/main" id="{E4840242-81D9-B251-9C2F-D89C868442EB}"/>
                </a:ext>
              </a:extLst>
            </p:cNvPr>
            <p:cNvSpPr/>
            <p:nvPr/>
          </p:nvSpPr>
          <p:spPr>
            <a:xfrm>
              <a:off x="216327" y="6580982"/>
              <a:ext cx="3352800" cy="246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270909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535501" y="321872"/>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انواع البيانات</a:t>
            </a:r>
          </a:p>
        </p:txBody>
      </p:sp>
      <p:grpSp>
        <p:nvGrpSpPr>
          <p:cNvPr id="10" name="مجموعة 9">
            <a:extLst>
              <a:ext uri="{FF2B5EF4-FFF2-40B4-BE49-F238E27FC236}">
                <a16:creationId xmlns:a16="http://schemas.microsoft.com/office/drawing/2014/main" id="{7C37A6E7-1D91-433E-92BA-FB052B1F3AF3}"/>
              </a:ext>
            </a:extLst>
          </p:cNvPr>
          <p:cNvGrpSpPr/>
          <p:nvPr/>
        </p:nvGrpSpPr>
        <p:grpSpPr>
          <a:xfrm>
            <a:off x="3413648" y="1688123"/>
            <a:ext cx="8562025" cy="1865776"/>
            <a:chOff x="3521500" y="1802181"/>
            <a:chExt cx="8562025" cy="1200329"/>
          </a:xfrm>
        </p:grpSpPr>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4" name="مربع نص 3">
              <a:extLst>
                <a:ext uri="{FF2B5EF4-FFF2-40B4-BE49-F238E27FC236}">
                  <a16:creationId xmlns:a16="http://schemas.microsoft.com/office/drawing/2014/main" id="{3D13058A-15F7-B760-56DF-8122CE5CE580}"/>
                </a:ext>
              </a:extLst>
            </p:cNvPr>
            <p:cNvSpPr txBox="1"/>
            <p:nvPr/>
          </p:nvSpPr>
          <p:spPr>
            <a:xfrm>
              <a:off x="3521500" y="1802181"/>
              <a:ext cx="8210955" cy="772220"/>
            </a:xfrm>
            <a:prstGeom prst="rect">
              <a:avLst/>
            </a:prstGeom>
            <a:solidFill>
              <a:schemeClr val="bg1"/>
            </a:solidFill>
          </p:spPr>
          <p:txBody>
            <a:bodyPr wrap="square">
              <a:spAutoFit/>
            </a:bodyPr>
            <a:lstStyle/>
            <a:p>
              <a:r>
                <a:rPr lang="ar-SA" sz="2400" b="0" i="0" u="none" strike="noStrike" baseline="0" dirty="0">
                  <a:solidFill>
                    <a:srgbClr val="231F20"/>
                  </a:solidFill>
                  <a:latin typeface="Calibri" panose="020F0502020204030204" pitchFamily="34" charset="0"/>
                  <a:cs typeface="Calibri" panose="020F0502020204030204" pitchFamily="34" charset="0"/>
                </a:rPr>
                <a:t>تتكون بيانات مقاطع الفيديو من سلسلة من الصور المتحركة مثل: الإعلان التلفزيوني الخاص بحملة سياحية، أو مقطع فيديو عن موسم الرياض في المملكة العربية السعودية، أو غير ذلك.</a:t>
              </a:r>
            </a:p>
          </p:txBody>
        </p:sp>
        <p:sp>
          <p:nvSpPr>
            <p:cNvPr id="7" name="مستطيل: زوايا مستديرة 6">
              <a:extLst>
                <a:ext uri="{FF2B5EF4-FFF2-40B4-BE49-F238E27FC236}">
                  <a16:creationId xmlns:a16="http://schemas.microsoft.com/office/drawing/2014/main" id="{EDFA0212-E631-47E6-8D45-EA46EBEE0CCF}"/>
                </a:ext>
              </a:extLst>
            </p:cNvPr>
            <p:cNvSpPr/>
            <p:nvPr/>
          </p:nvSpPr>
          <p:spPr>
            <a:xfrm>
              <a:off x="11722454" y="1802181"/>
              <a:ext cx="361071" cy="1200329"/>
            </a:xfrm>
            <a:prstGeom prst="round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p>
          </p:txBody>
        </p:sp>
      </p:grpSp>
      <p:grpSp>
        <p:nvGrpSpPr>
          <p:cNvPr id="11" name="مجموعة 10">
            <a:extLst>
              <a:ext uri="{FF2B5EF4-FFF2-40B4-BE49-F238E27FC236}">
                <a16:creationId xmlns:a16="http://schemas.microsoft.com/office/drawing/2014/main" id="{4D1FB9D1-84C7-38F3-375B-93C3FA7BDB03}"/>
              </a:ext>
            </a:extLst>
          </p:cNvPr>
          <p:cNvGrpSpPr/>
          <p:nvPr/>
        </p:nvGrpSpPr>
        <p:grpSpPr>
          <a:xfrm>
            <a:off x="3413648" y="4302694"/>
            <a:ext cx="8562025" cy="1865776"/>
            <a:chOff x="3521500" y="1802181"/>
            <a:chExt cx="8562025" cy="1200329"/>
          </a:xfrm>
        </p:grpSpPr>
        <p:pic>
          <p:nvPicPr>
            <p:cNvPr id="12" name="رسم 11" descr="نظارة ثلاثية الأبعاد مع تعبئة خالصة">
              <a:extLst>
                <a:ext uri="{FF2B5EF4-FFF2-40B4-BE49-F238E27FC236}">
                  <a16:creationId xmlns:a16="http://schemas.microsoft.com/office/drawing/2014/main" id="{4A3E5775-C00C-B794-22E1-F44EF098D1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13" name="مربع نص 12">
              <a:extLst>
                <a:ext uri="{FF2B5EF4-FFF2-40B4-BE49-F238E27FC236}">
                  <a16:creationId xmlns:a16="http://schemas.microsoft.com/office/drawing/2014/main" id="{5E5F06F1-A281-C846-E167-59ACB9036414}"/>
                </a:ext>
              </a:extLst>
            </p:cNvPr>
            <p:cNvSpPr txBox="1"/>
            <p:nvPr/>
          </p:nvSpPr>
          <p:spPr>
            <a:xfrm>
              <a:off x="3521500" y="1802181"/>
              <a:ext cx="8210955" cy="772220"/>
            </a:xfrm>
            <a:prstGeom prst="rect">
              <a:avLst/>
            </a:prstGeom>
            <a:solidFill>
              <a:schemeClr val="bg1"/>
            </a:solidFill>
          </p:spPr>
          <p:txBody>
            <a:bodyPr wrap="square">
              <a:spAutoFit/>
            </a:bodyPr>
            <a:lstStyle/>
            <a:p>
              <a:r>
                <a:rPr lang="ar-SA" sz="2400" b="0" i="0" u="none" strike="noStrike" baseline="0" dirty="0">
                  <a:solidFill>
                    <a:srgbClr val="231F20"/>
                  </a:solidFill>
                  <a:latin typeface="Calibri" panose="020F0502020204030204" pitchFamily="34" charset="0"/>
                  <a:cs typeface="Calibri" panose="020F0502020204030204" pitchFamily="34" charset="0"/>
                </a:rPr>
                <a:t>تتكون البيانات الصوتية من الأصوات والتأثيرات الصوتية المختلفة مثل: التسجيلات الصوتية الإرشادية للمتاحف، والأماكن السياحية المختلفة في المملكة العربية السعودية.</a:t>
              </a:r>
            </a:p>
          </p:txBody>
        </p:sp>
        <p:sp>
          <p:nvSpPr>
            <p:cNvPr id="14" name="مستطيل: زوايا مستديرة 13">
              <a:extLst>
                <a:ext uri="{FF2B5EF4-FFF2-40B4-BE49-F238E27FC236}">
                  <a16:creationId xmlns:a16="http://schemas.microsoft.com/office/drawing/2014/main" id="{A5AF66E2-BD34-420C-F26A-0F20ADD2D49E}"/>
                </a:ext>
              </a:extLst>
            </p:cNvPr>
            <p:cNvSpPr/>
            <p:nvPr/>
          </p:nvSpPr>
          <p:spPr>
            <a:xfrm>
              <a:off x="11722454" y="1802181"/>
              <a:ext cx="361071" cy="1200329"/>
            </a:xfrm>
            <a:prstGeom prst="round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p>
          </p:txBody>
        </p:sp>
      </p:grpSp>
      <p:pic>
        <p:nvPicPr>
          <p:cNvPr id="3" name="صورة 2">
            <a:extLst>
              <a:ext uri="{FF2B5EF4-FFF2-40B4-BE49-F238E27FC236}">
                <a16:creationId xmlns:a16="http://schemas.microsoft.com/office/drawing/2014/main" id="{68729381-739A-BFDF-42F0-163390959D79}"/>
              </a:ext>
            </a:extLst>
          </p:cNvPr>
          <p:cNvPicPr>
            <a:picLocks noChangeAspect="1"/>
          </p:cNvPicPr>
          <p:nvPr/>
        </p:nvPicPr>
        <p:blipFill>
          <a:blip r:embed="rId4"/>
          <a:stretch>
            <a:fillRect/>
          </a:stretch>
        </p:blipFill>
        <p:spPr>
          <a:xfrm>
            <a:off x="0" y="786065"/>
            <a:ext cx="3543300" cy="2619375"/>
          </a:xfrm>
          <a:prstGeom prst="rect">
            <a:avLst/>
          </a:prstGeom>
        </p:spPr>
      </p:pic>
      <p:pic>
        <p:nvPicPr>
          <p:cNvPr id="15" name="صورة 14">
            <a:extLst>
              <a:ext uri="{FF2B5EF4-FFF2-40B4-BE49-F238E27FC236}">
                <a16:creationId xmlns:a16="http://schemas.microsoft.com/office/drawing/2014/main" id="{690D373F-F9A7-F569-350C-91CF54914DCA}"/>
              </a:ext>
            </a:extLst>
          </p:cNvPr>
          <p:cNvPicPr>
            <a:picLocks noChangeAspect="1"/>
          </p:cNvPicPr>
          <p:nvPr/>
        </p:nvPicPr>
        <p:blipFill>
          <a:blip r:embed="rId5"/>
          <a:stretch>
            <a:fillRect/>
          </a:stretch>
        </p:blipFill>
        <p:spPr>
          <a:xfrm>
            <a:off x="0" y="4052878"/>
            <a:ext cx="3467100" cy="2590800"/>
          </a:xfrm>
          <a:prstGeom prst="rect">
            <a:avLst/>
          </a:prstGeom>
        </p:spPr>
      </p:pic>
    </p:spTree>
    <p:extLst>
      <p:ext uri="{BB962C8B-B14F-4D97-AF65-F5344CB8AC3E}">
        <p14:creationId xmlns:p14="http://schemas.microsoft.com/office/powerpoint/2010/main" val="172569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عرض البيانات</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7" name="مربع نص 6">
            <a:extLst>
              <a:ext uri="{FF2B5EF4-FFF2-40B4-BE49-F238E27FC236}">
                <a16:creationId xmlns:a16="http://schemas.microsoft.com/office/drawing/2014/main" id="{300A0682-5314-0941-683C-E4C155475687}"/>
              </a:ext>
            </a:extLst>
          </p:cNvPr>
          <p:cNvSpPr txBox="1"/>
          <p:nvPr/>
        </p:nvSpPr>
        <p:spPr>
          <a:xfrm>
            <a:off x="1137139" y="1802181"/>
            <a:ext cx="9917722" cy="132343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قد تبقى البيانات على حالها بعد تسجيلها وقد تتغير البيانات أحيانًا، ولذلك يمكن تمثيل البيانات بشكل ثابت أو متغير.</a:t>
            </a:r>
            <a:endParaRPr kumimoji="0" lang="ar-SA" sz="6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pic>
        <p:nvPicPr>
          <p:cNvPr id="11" name="صورة 10">
            <a:extLst>
              <a:ext uri="{FF2B5EF4-FFF2-40B4-BE49-F238E27FC236}">
                <a16:creationId xmlns:a16="http://schemas.microsoft.com/office/drawing/2014/main" id="{4CCDFD03-61F6-BF15-7BAE-5777624ED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525" y="3121483"/>
            <a:ext cx="4208950" cy="3736517"/>
          </a:xfrm>
          <a:prstGeom prst="rect">
            <a:avLst/>
          </a:prstGeom>
        </p:spPr>
      </p:pic>
    </p:spTree>
    <p:extLst>
      <p:ext uri="{BB962C8B-B14F-4D97-AF65-F5344CB8AC3E}">
        <p14:creationId xmlns:p14="http://schemas.microsoft.com/office/powerpoint/2010/main" val="104339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البيانات الثابتة</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2" name="مربع نص 1">
            <a:extLst>
              <a:ext uri="{FF2B5EF4-FFF2-40B4-BE49-F238E27FC236}">
                <a16:creationId xmlns:a16="http://schemas.microsoft.com/office/drawing/2014/main" id="{27EB6A6C-14C3-990C-554C-DF5A0100AC0A}"/>
              </a:ext>
            </a:extLst>
          </p:cNvPr>
          <p:cNvSpPr txBox="1"/>
          <p:nvPr/>
        </p:nvSpPr>
        <p:spPr>
          <a:xfrm>
            <a:off x="562708" y="1802181"/>
            <a:ext cx="11366695" cy="1754326"/>
          </a:xfrm>
          <a:prstGeom prst="rect">
            <a:avLst/>
          </a:prstGeom>
          <a:noFill/>
        </p:spPr>
        <p:txBody>
          <a:bodyPr wrap="square">
            <a:spAutoFit/>
          </a:bodyPr>
          <a:lstStyle/>
          <a:p>
            <a:pPr algn="ctr"/>
            <a:r>
              <a:rPr lang="ar-SA" sz="3600" b="0" i="0" u="none" strike="noStrike" baseline="0" dirty="0">
                <a:latin typeface="Sakkal Majalla" panose="02000000000000000000" pitchFamily="2" charset="-78"/>
                <a:cs typeface="Sakkal Majalla" panose="02000000000000000000" pitchFamily="2" charset="-78"/>
              </a:rPr>
              <a:t>البيانات الثابتة هي البيانات التي لا تتغير بعد تسجيلها. على سبيل المثال البيانات في مجلة مطبوعة فيها معلومات عن أماكن سياحية في المملكة العربية السعودية، فبمجرد طباعة المجلة لا يمكن تغيير المعلومات فيها.</a:t>
            </a:r>
            <a:endParaRPr lang="ar-SA" sz="3600" dirty="0">
              <a:latin typeface="Sakkal Majalla" panose="02000000000000000000" pitchFamily="2" charset="-78"/>
              <a:cs typeface="Sakkal Majalla" panose="02000000000000000000" pitchFamily="2" charset="-78"/>
            </a:endParaRPr>
          </a:p>
        </p:txBody>
      </p:sp>
      <p:pic>
        <p:nvPicPr>
          <p:cNvPr id="4" name="صورة 3">
            <a:extLst>
              <a:ext uri="{FF2B5EF4-FFF2-40B4-BE49-F238E27FC236}">
                <a16:creationId xmlns:a16="http://schemas.microsoft.com/office/drawing/2014/main" id="{72DCE502-9B6C-E595-7655-FC05B97CD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6566" y="3429000"/>
            <a:ext cx="5522627" cy="3451642"/>
          </a:xfrm>
          <a:prstGeom prst="rect">
            <a:avLst/>
          </a:prstGeom>
        </p:spPr>
      </p:pic>
    </p:spTree>
    <p:extLst>
      <p:ext uri="{BB962C8B-B14F-4D97-AF65-F5344CB8AC3E}">
        <p14:creationId xmlns:p14="http://schemas.microsoft.com/office/powerpoint/2010/main" val="157489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البيانات المتغيرة</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2" name="مربع نص 1">
            <a:extLst>
              <a:ext uri="{FF2B5EF4-FFF2-40B4-BE49-F238E27FC236}">
                <a16:creationId xmlns:a16="http://schemas.microsoft.com/office/drawing/2014/main" id="{0A16D865-C7AE-DE5B-134F-DAD2F2A8C1D7}"/>
              </a:ext>
            </a:extLst>
          </p:cNvPr>
          <p:cNvSpPr txBox="1"/>
          <p:nvPr/>
        </p:nvSpPr>
        <p:spPr>
          <a:xfrm>
            <a:off x="364672" y="1434762"/>
            <a:ext cx="11343715" cy="1754326"/>
          </a:xfrm>
          <a:prstGeom prst="rect">
            <a:avLst/>
          </a:prstGeom>
          <a:noFill/>
        </p:spPr>
        <p:txBody>
          <a:bodyPr wrap="square">
            <a:spAutoFit/>
          </a:bodyPr>
          <a:lstStyle/>
          <a:p>
            <a:pPr algn="ctr"/>
            <a:r>
              <a:rPr lang="ar-SA" sz="3600" b="0" i="0" u="none" strike="noStrike" baseline="0" dirty="0">
                <a:latin typeface="Sakkal Majalla" panose="02000000000000000000" pitchFamily="2" charset="-78"/>
                <a:cs typeface="Sakkal Majalla" panose="02000000000000000000" pitchFamily="2" charset="-78"/>
              </a:rPr>
              <a:t>البيانات المتغيرة هي البيانات التي قد تتغير بعد تسجيلها ويجب تحديثها باستمرار. على سبيل المثال بيانات موقع إلكتروني يحتوي على معلومات عن الأماكن السياحية في المملكة العربية السعودية، حيث يمكن تحديثها عند الحاجة.</a:t>
            </a:r>
            <a:endParaRPr lang="ar-SA" sz="3600" dirty="0">
              <a:latin typeface="Sakkal Majalla" panose="02000000000000000000" pitchFamily="2" charset="-78"/>
              <a:cs typeface="Sakkal Majalla" panose="02000000000000000000" pitchFamily="2" charset="-78"/>
            </a:endParaRPr>
          </a:p>
        </p:txBody>
      </p:sp>
      <p:grpSp>
        <p:nvGrpSpPr>
          <p:cNvPr id="6" name="مجموعة 5">
            <a:extLst>
              <a:ext uri="{FF2B5EF4-FFF2-40B4-BE49-F238E27FC236}">
                <a16:creationId xmlns:a16="http://schemas.microsoft.com/office/drawing/2014/main" id="{4DDD4619-1802-07ED-BE32-EB58768B93B7}"/>
              </a:ext>
            </a:extLst>
          </p:cNvPr>
          <p:cNvGrpSpPr/>
          <p:nvPr/>
        </p:nvGrpSpPr>
        <p:grpSpPr>
          <a:xfrm>
            <a:off x="2995813" y="3112421"/>
            <a:ext cx="8005122" cy="3732253"/>
            <a:chOff x="2995813" y="3112421"/>
            <a:chExt cx="8005122" cy="3732253"/>
          </a:xfrm>
        </p:grpSpPr>
        <p:pic>
          <p:nvPicPr>
            <p:cNvPr id="4" name="صورة 3">
              <a:extLst>
                <a:ext uri="{FF2B5EF4-FFF2-40B4-BE49-F238E27FC236}">
                  <a16:creationId xmlns:a16="http://schemas.microsoft.com/office/drawing/2014/main" id="{D5608DD1-3D9B-1E52-022B-4B5EDD93DB73}"/>
                </a:ext>
              </a:extLst>
            </p:cNvPr>
            <p:cNvPicPr>
              <a:picLocks noChangeAspect="1"/>
            </p:cNvPicPr>
            <p:nvPr/>
          </p:nvPicPr>
          <p:blipFill rotWithShape="1">
            <a:blip r:embed="rId4">
              <a:clrChange>
                <a:clrFrom>
                  <a:srgbClr val="FFFFFF"/>
                </a:clrFrom>
                <a:clrTo>
                  <a:srgbClr val="FFFFFF">
                    <a:alpha val="0"/>
                  </a:srgbClr>
                </a:clrTo>
              </a:clrChange>
            </a:blip>
            <a:srcRect b="10662"/>
            <a:stretch/>
          </p:blipFill>
          <p:spPr>
            <a:xfrm>
              <a:off x="2995813" y="3112421"/>
              <a:ext cx="8005122" cy="3732253"/>
            </a:xfrm>
            <a:prstGeom prst="rect">
              <a:avLst/>
            </a:prstGeom>
          </p:spPr>
        </p:pic>
        <p:sp>
          <p:nvSpPr>
            <p:cNvPr id="5" name="مستطيل 4">
              <a:extLst>
                <a:ext uri="{FF2B5EF4-FFF2-40B4-BE49-F238E27FC236}">
                  <a16:creationId xmlns:a16="http://schemas.microsoft.com/office/drawing/2014/main" id="{B4E6E019-9D7D-B1DB-702D-C534F3399505}"/>
                </a:ext>
              </a:extLst>
            </p:cNvPr>
            <p:cNvSpPr/>
            <p:nvPr/>
          </p:nvSpPr>
          <p:spPr>
            <a:xfrm>
              <a:off x="3123028" y="6217920"/>
              <a:ext cx="1392701" cy="626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27154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الحضور والغياب</a:t>
            </a:r>
          </a:p>
        </p:txBody>
      </p:sp>
      <p:pic>
        <p:nvPicPr>
          <p:cNvPr id="8" name="صورة 7">
            <a:extLst>
              <a:ext uri="{FF2B5EF4-FFF2-40B4-BE49-F238E27FC236}">
                <a16:creationId xmlns:a16="http://schemas.microsoft.com/office/drawing/2014/main" id="{9A50A184-8F80-DE0B-D53F-80FC925DF0C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0172" y="999978"/>
            <a:ext cx="4858043" cy="4858043"/>
          </a:xfrm>
          <a:prstGeom prst="rect">
            <a:avLst/>
          </a:prstGeom>
        </p:spPr>
      </p:pic>
    </p:spTree>
    <p:extLst>
      <p:ext uri="{BB962C8B-B14F-4D97-AF65-F5344CB8AC3E}">
        <p14:creationId xmlns:p14="http://schemas.microsoft.com/office/powerpoint/2010/main" val="3771309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ترميز البيانات</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2" name="مربع نص 1">
            <a:extLst>
              <a:ext uri="{FF2B5EF4-FFF2-40B4-BE49-F238E27FC236}">
                <a16:creationId xmlns:a16="http://schemas.microsoft.com/office/drawing/2014/main" id="{D0C86C23-B14C-9DB3-9234-332F5784C059}"/>
              </a:ext>
            </a:extLst>
          </p:cNvPr>
          <p:cNvSpPr txBox="1"/>
          <p:nvPr/>
        </p:nvSpPr>
        <p:spPr>
          <a:xfrm>
            <a:off x="5657993" y="1930771"/>
            <a:ext cx="6359883" cy="3539430"/>
          </a:xfrm>
          <a:prstGeom prst="rect">
            <a:avLst/>
          </a:prstGeom>
          <a:noFill/>
        </p:spPr>
        <p:txBody>
          <a:bodyPr wrap="square">
            <a:spAutoFit/>
          </a:bodyPr>
          <a:lstStyle/>
          <a:p>
            <a:pPr algn="ctr"/>
            <a:r>
              <a:rPr lang="ar-SA" sz="2800" i="0" u="none" strike="noStrike" baseline="0" dirty="0">
                <a:latin typeface="Calibri" panose="020F0502020204030204" pitchFamily="34" charset="0"/>
                <a:cs typeface="Calibri" panose="020F0502020204030204" pitchFamily="34" charset="0"/>
              </a:rPr>
              <a:t>البيانات التي تم الحصول عليها من التجارب أو من خلال الدراسات الاستقصائية هي بيانات في صورتها الأولية وفي الغالب تحتاج إلى ترميز. </a:t>
            </a:r>
          </a:p>
          <a:p>
            <a:pPr algn="ctr"/>
            <a:r>
              <a:rPr lang="ar-SA" sz="2800" i="0" u="none" strike="noStrike" baseline="0" dirty="0">
                <a:solidFill>
                  <a:srgbClr val="D36400"/>
                </a:solidFill>
                <a:latin typeface="Calibri" panose="020F0502020204030204" pitchFamily="34" charset="0"/>
                <a:cs typeface="Calibri" panose="020F0502020204030204" pitchFamily="34" charset="0"/>
              </a:rPr>
              <a:t>تتيح هذه العملية للأشخاص تنظيم البيانات وترتيبها بطريقة محددة باستخدام رموز مختلفة </a:t>
            </a:r>
            <a:r>
              <a:rPr lang="ar-SA" sz="2800" i="0" u="none" strike="noStrike" baseline="0" dirty="0">
                <a:latin typeface="Calibri" panose="020F0502020204030204" pitchFamily="34" charset="0"/>
                <a:cs typeface="Calibri" panose="020F0502020204030204" pitchFamily="34" charset="0"/>
              </a:rPr>
              <a:t>مثل الأرقام أو الحروف أو الكلمات القصيرة، التي تصف سياق معين أو تُعبر عن عبارة أو فقرة بأكملها. فيما يلي أمثلة من الحياة اليومية حيث تُستخدم الرموز لتمثيل البيانات.</a:t>
            </a:r>
            <a:endParaRPr lang="ar-SA" sz="2800" dirty="0"/>
          </a:p>
        </p:txBody>
      </p:sp>
      <p:pic>
        <p:nvPicPr>
          <p:cNvPr id="4" name="صورة 3" descr="صورة تحتوي على نص, بطاقة عمل&#10;&#10;تم إنشاء الوصف تلقائياً">
            <a:extLst>
              <a:ext uri="{FF2B5EF4-FFF2-40B4-BE49-F238E27FC236}">
                <a16:creationId xmlns:a16="http://schemas.microsoft.com/office/drawing/2014/main" id="{EE5D8A23-54F4-44A0-32BA-75F353EA6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53" y="1802181"/>
            <a:ext cx="6752492" cy="3668020"/>
          </a:xfrm>
          <a:prstGeom prst="rect">
            <a:avLst/>
          </a:prstGeom>
        </p:spPr>
      </p:pic>
    </p:spTree>
    <p:extLst>
      <p:ext uri="{BB962C8B-B14F-4D97-AF65-F5344CB8AC3E}">
        <p14:creationId xmlns:p14="http://schemas.microsoft.com/office/powerpoint/2010/main" val="2440102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رموز المطارات</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2010030"/>
            <a:ext cx="474518" cy="474518"/>
          </a:xfrm>
          <a:prstGeom prst="rect">
            <a:avLst/>
          </a:prstGeom>
        </p:spPr>
      </p:pic>
      <p:sp>
        <p:nvSpPr>
          <p:cNvPr id="2" name="مربع نص 1">
            <a:extLst>
              <a:ext uri="{FF2B5EF4-FFF2-40B4-BE49-F238E27FC236}">
                <a16:creationId xmlns:a16="http://schemas.microsoft.com/office/drawing/2014/main" id="{C64D37A9-7660-1ADB-A9EE-5759003D9F53}"/>
              </a:ext>
            </a:extLst>
          </p:cNvPr>
          <p:cNvSpPr txBox="1"/>
          <p:nvPr/>
        </p:nvSpPr>
        <p:spPr>
          <a:xfrm>
            <a:off x="1227520" y="1631245"/>
            <a:ext cx="9955237" cy="1569660"/>
          </a:xfrm>
          <a:prstGeom prst="rect">
            <a:avLst/>
          </a:prstGeom>
          <a:noFill/>
        </p:spPr>
        <p:txBody>
          <a:bodyPr wrap="square">
            <a:spAutoFit/>
          </a:bodyPr>
          <a:lstStyle/>
          <a:p>
            <a:pPr algn="ctr"/>
            <a:r>
              <a:rPr lang="ar-SA" sz="2400" b="0" i="0" u="none" strike="noStrike" baseline="0" dirty="0">
                <a:latin typeface="Calibri" panose="020F0502020204030204" pitchFamily="34" charset="0"/>
                <a:cs typeface="Calibri" panose="020F0502020204030204" pitchFamily="34" charset="0"/>
              </a:rPr>
              <a:t>وضع </a:t>
            </a:r>
            <a:r>
              <a:rPr lang="ar-SA" sz="2400" b="1" i="0" u="none" strike="noStrike" baseline="0" dirty="0">
                <a:latin typeface="Calibri-Bold"/>
                <a:cs typeface="Calibri" panose="020F0502020204030204" pitchFamily="34" charset="0"/>
              </a:rPr>
              <a:t>اتحاد النقل الجوي الدولي</a:t>
            </a:r>
            <a:r>
              <a:rPr lang="en-US" sz="2400" b="0" i="0" u="none" strike="noStrike" baseline="0" dirty="0">
                <a:latin typeface="Calibri" panose="020F0502020204030204" pitchFamily="34" charset="0"/>
                <a:cs typeface="Calibri" panose="020F0502020204030204" pitchFamily="34" charset="0"/>
              </a:rPr>
              <a:t>IATA) </a:t>
            </a:r>
            <a:r>
              <a:rPr lang="ar-SA" sz="2400" b="0" i="0" u="none" strike="noStrike" baseline="0" dirty="0">
                <a:latin typeface="Calibri" panose="020F0502020204030204" pitchFamily="34" charset="0"/>
                <a:cs typeface="Calibri" panose="020F0502020204030204" pitchFamily="34" charset="0"/>
              </a:rPr>
              <a:t>) رمزًا مكونًا من ثلاثة حروف يحدد العديد من المطارات حول العالم. يمكنك البحث عن تذاكر الطيران على الإنترنت باستخدام هذا الرمز، كما يُعرض الرمز كذلك على بطاقات الأمتعة المرفقة في مكاتب تسجيل الوصول بالمطار؛ لتوفير السلامة في حالة فقدان الامتعة.</a:t>
            </a:r>
            <a:endParaRPr lang="ar-SA" sz="2400" dirty="0"/>
          </a:p>
        </p:txBody>
      </p:sp>
      <p:sp>
        <p:nvSpPr>
          <p:cNvPr id="3" name="مستطيل: زوايا مستديرة 2">
            <a:extLst>
              <a:ext uri="{FF2B5EF4-FFF2-40B4-BE49-F238E27FC236}">
                <a16:creationId xmlns:a16="http://schemas.microsoft.com/office/drawing/2014/main" id="{DDFDDFAE-987A-1EE8-3C9F-A2F954E2CBC6}"/>
              </a:ext>
            </a:extLst>
          </p:cNvPr>
          <p:cNvSpPr/>
          <p:nvPr/>
        </p:nvSpPr>
        <p:spPr>
          <a:xfrm>
            <a:off x="6919572" y="3401249"/>
            <a:ext cx="3174417" cy="51169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solidFill>
                  <a:schemeClr val="tx1"/>
                </a:solidFill>
                <a:latin typeface="Sakkal Majalla" panose="02000000000000000000" pitchFamily="2" charset="-78"/>
                <a:cs typeface="Sakkal Majalla" panose="02000000000000000000" pitchFamily="2" charset="-78"/>
              </a:rPr>
              <a:t>الرمز</a:t>
            </a:r>
          </a:p>
        </p:txBody>
      </p:sp>
      <p:sp>
        <p:nvSpPr>
          <p:cNvPr id="4" name="مستطيل: زوايا مستديرة 3">
            <a:extLst>
              <a:ext uri="{FF2B5EF4-FFF2-40B4-BE49-F238E27FC236}">
                <a16:creationId xmlns:a16="http://schemas.microsoft.com/office/drawing/2014/main" id="{DC891DEB-E51E-3E70-D21A-98BDE6FE9B41}"/>
              </a:ext>
            </a:extLst>
          </p:cNvPr>
          <p:cNvSpPr/>
          <p:nvPr/>
        </p:nvSpPr>
        <p:spPr>
          <a:xfrm>
            <a:off x="2545633" y="3409532"/>
            <a:ext cx="3174417" cy="51169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solidFill>
                  <a:schemeClr val="tx1"/>
                </a:solidFill>
                <a:latin typeface="Sakkal Majalla" panose="02000000000000000000" pitchFamily="2" charset="-78"/>
                <a:cs typeface="Sakkal Majalla" panose="02000000000000000000" pitchFamily="2" charset="-78"/>
              </a:rPr>
              <a:t>المطار</a:t>
            </a:r>
          </a:p>
        </p:txBody>
      </p:sp>
      <p:sp>
        <p:nvSpPr>
          <p:cNvPr id="5" name="مستطيل: زوايا مستديرة 4">
            <a:extLst>
              <a:ext uri="{FF2B5EF4-FFF2-40B4-BE49-F238E27FC236}">
                <a16:creationId xmlns:a16="http://schemas.microsoft.com/office/drawing/2014/main" id="{9B92912F-5C3A-57ED-ECD2-86BB273DEFF7}"/>
              </a:ext>
            </a:extLst>
          </p:cNvPr>
          <p:cNvSpPr/>
          <p:nvPr/>
        </p:nvSpPr>
        <p:spPr>
          <a:xfrm>
            <a:off x="6870544" y="4139794"/>
            <a:ext cx="3174417" cy="511693"/>
          </a:xfrm>
          <a:prstGeom prst="roundRect">
            <a:avLst/>
          </a:prstGeom>
          <a:solidFill>
            <a:srgbClr val="F9A826"/>
          </a:solidFill>
          <a:ln>
            <a:solidFill>
              <a:srgbClr val="F9A826"/>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a:solidFill>
                  <a:schemeClr val="tx1"/>
                </a:solidFill>
                <a:latin typeface="Sakkal Majalla" panose="02000000000000000000" pitchFamily="2" charset="-78"/>
                <a:cs typeface="Sakkal Majalla" panose="02000000000000000000" pitchFamily="2" charset="-78"/>
              </a:rPr>
              <a:t>DMM</a:t>
            </a:r>
            <a:endParaRPr lang="ar-SA" sz="2400" dirty="0">
              <a:solidFill>
                <a:schemeClr val="tx1"/>
              </a:solidFill>
              <a:latin typeface="Sakkal Majalla" panose="02000000000000000000" pitchFamily="2" charset="-78"/>
              <a:cs typeface="Sakkal Majalla" panose="02000000000000000000" pitchFamily="2" charset="-78"/>
            </a:endParaRPr>
          </a:p>
        </p:txBody>
      </p:sp>
      <p:sp>
        <p:nvSpPr>
          <p:cNvPr id="6" name="مستطيل: زوايا مستديرة 5">
            <a:extLst>
              <a:ext uri="{FF2B5EF4-FFF2-40B4-BE49-F238E27FC236}">
                <a16:creationId xmlns:a16="http://schemas.microsoft.com/office/drawing/2014/main" id="{EB3B6DFC-F6DF-ECE4-BB4E-635B5388B306}"/>
              </a:ext>
            </a:extLst>
          </p:cNvPr>
          <p:cNvSpPr/>
          <p:nvPr/>
        </p:nvSpPr>
        <p:spPr>
          <a:xfrm>
            <a:off x="2494189" y="4135029"/>
            <a:ext cx="3174417" cy="511693"/>
          </a:xfrm>
          <a:prstGeom prst="roundRect">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a:solidFill>
                  <a:schemeClr val="tx1"/>
                </a:solidFill>
                <a:latin typeface="Sakkal Majalla" panose="02000000000000000000" pitchFamily="2" charset="-78"/>
                <a:cs typeface="Sakkal Majalla" panose="02000000000000000000" pitchFamily="2" charset="-78"/>
              </a:rPr>
              <a:t>مطار الملك فهد الدولي</a:t>
            </a:r>
          </a:p>
        </p:txBody>
      </p:sp>
      <p:sp>
        <p:nvSpPr>
          <p:cNvPr id="7" name="مستطيل: زوايا مستديرة 6">
            <a:extLst>
              <a:ext uri="{FF2B5EF4-FFF2-40B4-BE49-F238E27FC236}">
                <a16:creationId xmlns:a16="http://schemas.microsoft.com/office/drawing/2014/main" id="{3CB9CC9B-8077-CD8F-325D-8E9B10263F51}"/>
              </a:ext>
            </a:extLst>
          </p:cNvPr>
          <p:cNvSpPr/>
          <p:nvPr/>
        </p:nvSpPr>
        <p:spPr>
          <a:xfrm>
            <a:off x="6870544" y="4893889"/>
            <a:ext cx="3174417" cy="511693"/>
          </a:xfrm>
          <a:prstGeom prst="roundRect">
            <a:avLst/>
          </a:prstGeom>
          <a:solidFill>
            <a:srgbClr val="F9A826"/>
          </a:solidFill>
          <a:ln>
            <a:solidFill>
              <a:srgbClr val="F9A826"/>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a:solidFill>
                  <a:schemeClr val="tx1"/>
                </a:solidFill>
                <a:latin typeface="Sakkal Majalla" panose="02000000000000000000" pitchFamily="2" charset="-78"/>
                <a:cs typeface="Sakkal Majalla" panose="02000000000000000000" pitchFamily="2" charset="-78"/>
              </a:rPr>
              <a:t>JED</a:t>
            </a:r>
            <a:endParaRPr lang="ar-SA" sz="2400" dirty="0">
              <a:solidFill>
                <a:schemeClr val="tx1"/>
              </a:solidFill>
              <a:latin typeface="Sakkal Majalla" panose="02000000000000000000" pitchFamily="2" charset="-78"/>
              <a:cs typeface="Sakkal Majalla" panose="02000000000000000000" pitchFamily="2" charset="-78"/>
            </a:endParaRPr>
          </a:p>
        </p:txBody>
      </p:sp>
      <p:sp>
        <p:nvSpPr>
          <p:cNvPr id="10" name="مستطيل: زوايا مستديرة 9">
            <a:extLst>
              <a:ext uri="{FF2B5EF4-FFF2-40B4-BE49-F238E27FC236}">
                <a16:creationId xmlns:a16="http://schemas.microsoft.com/office/drawing/2014/main" id="{22D671A5-FA46-5ED0-4640-4CAC2B1079E2}"/>
              </a:ext>
            </a:extLst>
          </p:cNvPr>
          <p:cNvSpPr/>
          <p:nvPr/>
        </p:nvSpPr>
        <p:spPr>
          <a:xfrm>
            <a:off x="2494189" y="4889124"/>
            <a:ext cx="3174417" cy="511693"/>
          </a:xfrm>
          <a:prstGeom prst="roundRect">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a:solidFill>
                  <a:schemeClr val="tx1"/>
                </a:solidFill>
                <a:latin typeface="Sakkal Majalla" panose="02000000000000000000" pitchFamily="2" charset="-78"/>
                <a:cs typeface="Sakkal Majalla" panose="02000000000000000000" pitchFamily="2" charset="-78"/>
              </a:rPr>
              <a:t>مطار الملك عبد العزيز الدولي</a:t>
            </a:r>
          </a:p>
        </p:txBody>
      </p:sp>
      <p:sp>
        <p:nvSpPr>
          <p:cNvPr id="11" name="مستطيل: زوايا مستديرة 10">
            <a:extLst>
              <a:ext uri="{FF2B5EF4-FFF2-40B4-BE49-F238E27FC236}">
                <a16:creationId xmlns:a16="http://schemas.microsoft.com/office/drawing/2014/main" id="{BD57495F-5BD0-6757-711F-417FD218FB63}"/>
              </a:ext>
            </a:extLst>
          </p:cNvPr>
          <p:cNvSpPr/>
          <p:nvPr/>
        </p:nvSpPr>
        <p:spPr>
          <a:xfrm>
            <a:off x="6870544" y="5693076"/>
            <a:ext cx="3174417" cy="511693"/>
          </a:xfrm>
          <a:prstGeom prst="roundRect">
            <a:avLst/>
          </a:prstGeom>
          <a:solidFill>
            <a:srgbClr val="F9A826"/>
          </a:solidFill>
          <a:ln>
            <a:solidFill>
              <a:srgbClr val="F9A826"/>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a:solidFill>
                  <a:schemeClr val="tx1"/>
                </a:solidFill>
                <a:latin typeface="Sakkal Majalla" panose="02000000000000000000" pitchFamily="2" charset="-78"/>
                <a:cs typeface="Sakkal Majalla" panose="02000000000000000000" pitchFamily="2" charset="-78"/>
              </a:rPr>
              <a:t>RUH</a:t>
            </a:r>
            <a:endParaRPr lang="ar-SA" sz="2400" dirty="0">
              <a:solidFill>
                <a:schemeClr val="tx1"/>
              </a:solidFill>
              <a:latin typeface="Sakkal Majalla" panose="02000000000000000000" pitchFamily="2" charset="-78"/>
              <a:cs typeface="Sakkal Majalla" panose="02000000000000000000" pitchFamily="2" charset="-78"/>
            </a:endParaRPr>
          </a:p>
        </p:txBody>
      </p:sp>
      <p:sp>
        <p:nvSpPr>
          <p:cNvPr id="12" name="مستطيل: زوايا مستديرة 11">
            <a:extLst>
              <a:ext uri="{FF2B5EF4-FFF2-40B4-BE49-F238E27FC236}">
                <a16:creationId xmlns:a16="http://schemas.microsoft.com/office/drawing/2014/main" id="{D8B11D57-5466-EB30-35BC-BA5569D0C429}"/>
              </a:ext>
            </a:extLst>
          </p:cNvPr>
          <p:cNvSpPr/>
          <p:nvPr/>
        </p:nvSpPr>
        <p:spPr>
          <a:xfrm>
            <a:off x="2494189" y="5688311"/>
            <a:ext cx="3174417" cy="511693"/>
          </a:xfrm>
          <a:prstGeom prst="roundRect">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a:solidFill>
                  <a:schemeClr val="tx1"/>
                </a:solidFill>
                <a:latin typeface="Sakkal Majalla" panose="02000000000000000000" pitchFamily="2" charset="-78"/>
                <a:cs typeface="Sakkal Majalla" panose="02000000000000000000" pitchFamily="2" charset="-78"/>
              </a:rPr>
              <a:t>مطار الملك خالد الدولي</a:t>
            </a:r>
          </a:p>
        </p:txBody>
      </p:sp>
    </p:spTree>
    <p:extLst>
      <p:ext uri="{BB962C8B-B14F-4D97-AF65-F5344CB8AC3E}">
        <p14:creationId xmlns:p14="http://schemas.microsoft.com/office/powerpoint/2010/main" val="177065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رموز العملات</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2" name="مربع نص 1">
            <a:extLst>
              <a:ext uri="{FF2B5EF4-FFF2-40B4-BE49-F238E27FC236}">
                <a16:creationId xmlns:a16="http://schemas.microsoft.com/office/drawing/2014/main" id="{5EFDC6FA-8792-C8C5-6815-9B45A41058A4}"/>
              </a:ext>
            </a:extLst>
          </p:cNvPr>
          <p:cNvSpPr txBox="1"/>
          <p:nvPr/>
        </p:nvSpPr>
        <p:spPr>
          <a:xfrm>
            <a:off x="1502898" y="1802181"/>
            <a:ext cx="9186203" cy="954107"/>
          </a:xfrm>
          <a:prstGeom prst="rect">
            <a:avLst/>
          </a:prstGeom>
          <a:noFill/>
        </p:spPr>
        <p:txBody>
          <a:bodyPr wrap="square">
            <a:spAutoFit/>
          </a:bodyPr>
          <a:lstStyle/>
          <a:p>
            <a:pPr algn="ctr"/>
            <a:r>
              <a:rPr lang="ar-SA" sz="2800" b="0" i="0" u="none" strike="noStrike" baseline="0" dirty="0">
                <a:latin typeface="Calibri" panose="020F0502020204030204" pitchFamily="34" charset="0"/>
                <a:cs typeface="Calibri" panose="020F0502020204030204" pitchFamily="34" charset="0"/>
              </a:rPr>
              <a:t>لكل بلد في أنحاء العالم عملة خاصة به، وتستخدم رموز العملات بدلاً من اسم العملة كاختصارات متعارف عليها عند التعاملات المالية.</a:t>
            </a:r>
            <a:endParaRPr lang="ar-SA" sz="2800" dirty="0"/>
          </a:p>
        </p:txBody>
      </p:sp>
      <p:sp>
        <p:nvSpPr>
          <p:cNvPr id="3" name="مستطيل: زوايا مستديرة 2">
            <a:extLst>
              <a:ext uri="{FF2B5EF4-FFF2-40B4-BE49-F238E27FC236}">
                <a16:creationId xmlns:a16="http://schemas.microsoft.com/office/drawing/2014/main" id="{7BD3DDE1-19DF-6422-3594-F6AA48975A7C}"/>
              </a:ext>
            </a:extLst>
          </p:cNvPr>
          <p:cNvSpPr/>
          <p:nvPr/>
        </p:nvSpPr>
        <p:spPr>
          <a:xfrm>
            <a:off x="6768027" y="3156998"/>
            <a:ext cx="3000375" cy="56648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solidFill>
                  <a:schemeClr val="tx1"/>
                </a:solidFill>
                <a:latin typeface="Sakkal Majalla" panose="02000000000000000000" pitchFamily="2" charset="-78"/>
                <a:cs typeface="Sakkal Majalla" panose="02000000000000000000" pitchFamily="2" charset="-78"/>
              </a:rPr>
              <a:t>الرمز</a:t>
            </a:r>
          </a:p>
        </p:txBody>
      </p:sp>
      <p:sp>
        <p:nvSpPr>
          <p:cNvPr id="4" name="مستطيل: زوايا مستديرة 3">
            <a:extLst>
              <a:ext uri="{FF2B5EF4-FFF2-40B4-BE49-F238E27FC236}">
                <a16:creationId xmlns:a16="http://schemas.microsoft.com/office/drawing/2014/main" id="{9E381143-6AA1-1163-6A83-BA4D51B5C6F9}"/>
              </a:ext>
            </a:extLst>
          </p:cNvPr>
          <p:cNvSpPr/>
          <p:nvPr/>
        </p:nvSpPr>
        <p:spPr>
          <a:xfrm>
            <a:off x="2969260" y="3165281"/>
            <a:ext cx="3000375" cy="56648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solidFill>
                  <a:schemeClr val="tx1"/>
                </a:solidFill>
                <a:latin typeface="Sakkal Majalla" panose="02000000000000000000" pitchFamily="2" charset="-78"/>
                <a:cs typeface="Sakkal Majalla" panose="02000000000000000000" pitchFamily="2" charset="-78"/>
              </a:rPr>
              <a:t>المعنى</a:t>
            </a:r>
          </a:p>
        </p:txBody>
      </p:sp>
      <p:sp>
        <p:nvSpPr>
          <p:cNvPr id="5" name="مستطيل: زوايا مستديرة 4">
            <a:extLst>
              <a:ext uri="{FF2B5EF4-FFF2-40B4-BE49-F238E27FC236}">
                <a16:creationId xmlns:a16="http://schemas.microsoft.com/office/drawing/2014/main" id="{E5DD36CD-F7FC-E1E2-C0EF-1A9F2C4F9D8B}"/>
              </a:ext>
            </a:extLst>
          </p:cNvPr>
          <p:cNvSpPr/>
          <p:nvPr/>
        </p:nvSpPr>
        <p:spPr>
          <a:xfrm>
            <a:off x="6718999" y="4047746"/>
            <a:ext cx="3000375" cy="566483"/>
          </a:xfrm>
          <a:prstGeom prst="roundRect">
            <a:avLst/>
          </a:prstGeom>
          <a:solidFill>
            <a:srgbClr val="F9A826"/>
          </a:solidFill>
          <a:ln>
            <a:solidFill>
              <a:srgbClr val="F9A826"/>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sz="2400" dirty="0">
              <a:solidFill>
                <a:schemeClr val="tx1"/>
              </a:solidFill>
              <a:latin typeface="Sakkal Majalla" panose="02000000000000000000" pitchFamily="2" charset="-78"/>
              <a:cs typeface="Sakkal Majalla" panose="02000000000000000000" pitchFamily="2" charset="-78"/>
            </a:endParaRPr>
          </a:p>
          <a:p>
            <a:pPr algn="ctr"/>
            <a:r>
              <a:rPr lang="en-US" sz="2400" dirty="0">
                <a:solidFill>
                  <a:schemeClr val="tx1"/>
                </a:solidFill>
                <a:latin typeface="Sakkal Majalla" panose="02000000000000000000" pitchFamily="2" charset="-78"/>
                <a:cs typeface="Sakkal Majalla" panose="02000000000000000000" pitchFamily="2" charset="-78"/>
              </a:rPr>
              <a:t>SAR</a:t>
            </a:r>
            <a:endParaRPr lang="ar-SA" sz="2400" dirty="0">
              <a:solidFill>
                <a:schemeClr val="tx1"/>
              </a:solidFill>
              <a:latin typeface="Sakkal Majalla" panose="02000000000000000000" pitchFamily="2" charset="-78"/>
              <a:cs typeface="Sakkal Majalla" panose="02000000000000000000" pitchFamily="2" charset="-78"/>
            </a:endParaRPr>
          </a:p>
          <a:p>
            <a:pPr algn="ctr"/>
            <a:endParaRPr lang="ar-SA" sz="2400" dirty="0">
              <a:solidFill>
                <a:schemeClr val="tx1"/>
              </a:solidFill>
              <a:latin typeface="Sakkal Majalla" panose="02000000000000000000" pitchFamily="2" charset="-78"/>
              <a:cs typeface="Sakkal Majalla" panose="02000000000000000000" pitchFamily="2" charset="-78"/>
            </a:endParaRPr>
          </a:p>
        </p:txBody>
      </p:sp>
      <p:sp>
        <p:nvSpPr>
          <p:cNvPr id="6" name="مستطيل: زوايا مستديرة 5">
            <a:extLst>
              <a:ext uri="{FF2B5EF4-FFF2-40B4-BE49-F238E27FC236}">
                <a16:creationId xmlns:a16="http://schemas.microsoft.com/office/drawing/2014/main" id="{3C950D7A-82FB-5786-0BEA-5F5354033812}"/>
              </a:ext>
            </a:extLst>
          </p:cNvPr>
          <p:cNvSpPr/>
          <p:nvPr/>
        </p:nvSpPr>
        <p:spPr>
          <a:xfrm>
            <a:off x="2917816" y="4042981"/>
            <a:ext cx="3000375" cy="566483"/>
          </a:xfrm>
          <a:prstGeom prst="roundRect">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a:solidFill>
                  <a:schemeClr val="tx1"/>
                </a:solidFill>
                <a:latin typeface="Sakkal Majalla" panose="02000000000000000000" pitchFamily="2" charset="-78"/>
                <a:cs typeface="Sakkal Majalla" panose="02000000000000000000" pitchFamily="2" charset="-78"/>
              </a:rPr>
              <a:t>الريال السعودي</a:t>
            </a:r>
          </a:p>
        </p:txBody>
      </p:sp>
      <p:sp>
        <p:nvSpPr>
          <p:cNvPr id="7" name="مستطيل: زوايا مستديرة 6">
            <a:extLst>
              <a:ext uri="{FF2B5EF4-FFF2-40B4-BE49-F238E27FC236}">
                <a16:creationId xmlns:a16="http://schemas.microsoft.com/office/drawing/2014/main" id="{C78E6AC8-59FC-079B-799C-2C338626A610}"/>
              </a:ext>
            </a:extLst>
          </p:cNvPr>
          <p:cNvSpPr/>
          <p:nvPr/>
        </p:nvSpPr>
        <p:spPr>
          <a:xfrm>
            <a:off x="6718999" y="4925729"/>
            <a:ext cx="3000375" cy="566483"/>
          </a:xfrm>
          <a:prstGeom prst="roundRect">
            <a:avLst/>
          </a:prstGeom>
          <a:solidFill>
            <a:srgbClr val="F9A826"/>
          </a:solidFill>
          <a:ln>
            <a:solidFill>
              <a:srgbClr val="F9A826"/>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a:solidFill>
                  <a:schemeClr val="tx1"/>
                </a:solidFill>
                <a:latin typeface="Sakkal Majalla" panose="02000000000000000000" pitchFamily="2" charset="-78"/>
                <a:cs typeface="Sakkal Majalla" panose="02000000000000000000" pitchFamily="2" charset="-78"/>
              </a:rPr>
              <a:t>USD</a:t>
            </a:r>
            <a:endParaRPr lang="ar-SA" sz="2400" dirty="0">
              <a:solidFill>
                <a:schemeClr val="tx1"/>
              </a:solidFill>
              <a:latin typeface="Sakkal Majalla" panose="02000000000000000000" pitchFamily="2" charset="-78"/>
              <a:cs typeface="Sakkal Majalla" panose="02000000000000000000" pitchFamily="2" charset="-78"/>
            </a:endParaRPr>
          </a:p>
        </p:txBody>
      </p:sp>
      <p:sp>
        <p:nvSpPr>
          <p:cNvPr id="10" name="مستطيل: زوايا مستديرة 9">
            <a:extLst>
              <a:ext uri="{FF2B5EF4-FFF2-40B4-BE49-F238E27FC236}">
                <a16:creationId xmlns:a16="http://schemas.microsoft.com/office/drawing/2014/main" id="{14454E07-45C5-ABE8-7734-0AEC41C28956}"/>
              </a:ext>
            </a:extLst>
          </p:cNvPr>
          <p:cNvSpPr/>
          <p:nvPr/>
        </p:nvSpPr>
        <p:spPr>
          <a:xfrm>
            <a:off x="2917816" y="4920964"/>
            <a:ext cx="3000375" cy="566483"/>
          </a:xfrm>
          <a:prstGeom prst="roundRect">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a:solidFill>
                  <a:schemeClr val="tx1"/>
                </a:solidFill>
                <a:latin typeface="Sakkal Majalla" panose="02000000000000000000" pitchFamily="2" charset="-78"/>
                <a:cs typeface="Sakkal Majalla" panose="02000000000000000000" pitchFamily="2" charset="-78"/>
              </a:rPr>
              <a:t>الدولار الأمريكي</a:t>
            </a:r>
          </a:p>
        </p:txBody>
      </p:sp>
      <p:sp>
        <p:nvSpPr>
          <p:cNvPr id="11" name="مستطيل: زوايا مستديرة 10">
            <a:extLst>
              <a:ext uri="{FF2B5EF4-FFF2-40B4-BE49-F238E27FC236}">
                <a16:creationId xmlns:a16="http://schemas.microsoft.com/office/drawing/2014/main" id="{9C1FDCA5-BB7A-8A6F-7B6A-89C3D41C074F}"/>
              </a:ext>
            </a:extLst>
          </p:cNvPr>
          <p:cNvSpPr/>
          <p:nvPr/>
        </p:nvSpPr>
        <p:spPr>
          <a:xfrm>
            <a:off x="6718999" y="5782728"/>
            <a:ext cx="3000375" cy="566483"/>
          </a:xfrm>
          <a:prstGeom prst="roundRect">
            <a:avLst/>
          </a:prstGeom>
          <a:solidFill>
            <a:srgbClr val="F9A826"/>
          </a:solidFill>
          <a:ln>
            <a:solidFill>
              <a:srgbClr val="F9A826"/>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a:solidFill>
                  <a:schemeClr val="tx1"/>
                </a:solidFill>
                <a:latin typeface="Sakkal Majalla" panose="02000000000000000000" pitchFamily="2" charset="-78"/>
                <a:cs typeface="Sakkal Majalla" panose="02000000000000000000" pitchFamily="2" charset="-78"/>
              </a:rPr>
              <a:t>EUR</a:t>
            </a:r>
            <a:endParaRPr lang="ar-SA" sz="2400" dirty="0">
              <a:solidFill>
                <a:schemeClr val="tx1"/>
              </a:solidFill>
              <a:latin typeface="Sakkal Majalla" panose="02000000000000000000" pitchFamily="2" charset="-78"/>
              <a:cs typeface="Sakkal Majalla" panose="02000000000000000000" pitchFamily="2" charset="-78"/>
            </a:endParaRPr>
          </a:p>
        </p:txBody>
      </p:sp>
      <p:sp>
        <p:nvSpPr>
          <p:cNvPr id="12" name="مستطيل: زوايا مستديرة 11">
            <a:extLst>
              <a:ext uri="{FF2B5EF4-FFF2-40B4-BE49-F238E27FC236}">
                <a16:creationId xmlns:a16="http://schemas.microsoft.com/office/drawing/2014/main" id="{E1BEC3A5-2224-2869-6A70-BC4637138B5F}"/>
              </a:ext>
            </a:extLst>
          </p:cNvPr>
          <p:cNvSpPr/>
          <p:nvPr/>
        </p:nvSpPr>
        <p:spPr>
          <a:xfrm>
            <a:off x="2917816" y="5777963"/>
            <a:ext cx="3000375" cy="566483"/>
          </a:xfrm>
          <a:prstGeom prst="roundRect">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a:solidFill>
                  <a:schemeClr val="tx1"/>
                </a:solidFill>
                <a:latin typeface="Sakkal Majalla" panose="02000000000000000000" pitchFamily="2" charset="-78"/>
                <a:cs typeface="Sakkal Majalla" panose="02000000000000000000" pitchFamily="2" charset="-78"/>
              </a:rPr>
              <a:t>اليورو</a:t>
            </a:r>
          </a:p>
        </p:txBody>
      </p:sp>
    </p:spTree>
    <p:extLst>
      <p:ext uri="{BB962C8B-B14F-4D97-AF65-F5344CB8AC3E}">
        <p14:creationId xmlns:p14="http://schemas.microsoft.com/office/powerpoint/2010/main" val="36202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الرموز الشريطية</a:t>
            </a:r>
          </a:p>
          <a:p>
            <a:pPr algn="ctr"/>
            <a:r>
              <a:rPr lang="en-US" sz="3200" b="1" dirty="0">
                <a:solidFill>
                  <a:schemeClr val="bg1"/>
                </a:solidFill>
                <a:latin typeface="Sakkal Majalla" panose="02000000000000000000" pitchFamily="2" charset="-78"/>
                <a:cs typeface="Sakkal Majalla" panose="02000000000000000000" pitchFamily="2" charset="-78"/>
              </a:rPr>
              <a:t>Barcodes</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2" name="مربع نص 1">
            <a:extLst>
              <a:ext uri="{FF2B5EF4-FFF2-40B4-BE49-F238E27FC236}">
                <a16:creationId xmlns:a16="http://schemas.microsoft.com/office/drawing/2014/main" id="{DF6F6742-0B40-39D4-FDFF-84C1774AB4AE}"/>
              </a:ext>
            </a:extLst>
          </p:cNvPr>
          <p:cNvSpPr txBox="1"/>
          <p:nvPr/>
        </p:nvSpPr>
        <p:spPr>
          <a:xfrm>
            <a:off x="892551" y="1802181"/>
            <a:ext cx="10625175" cy="1200329"/>
          </a:xfrm>
          <a:prstGeom prst="rect">
            <a:avLst/>
          </a:prstGeom>
          <a:noFill/>
        </p:spPr>
        <p:txBody>
          <a:bodyPr wrap="square">
            <a:spAutoFit/>
          </a:bodyPr>
          <a:lstStyle/>
          <a:p>
            <a:pPr algn="ctr"/>
            <a:r>
              <a:rPr lang="ar-SA" sz="2400" b="0" i="0" u="none" strike="noStrike" baseline="0" dirty="0">
                <a:latin typeface="Calibri" panose="020F0502020204030204" pitchFamily="34" charset="0"/>
                <a:cs typeface="Calibri" panose="020F0502020204030204" pitchFamily="34" charset="0"/>
              </a:rPr>
              <a:t>ترى الرموز الشريطية في كل مكان حولك وبشكلٍ يومي، على سبيل المثال في التذاكر الإلكترونية والمنتجات في محلات البقالة وما إلى ذلك. الرمز الشريطي هو ملصق به خطوط سوداء رفيعة إلى جانب التنوع في الأرقام المختلفة. تُستخدم للمساعدة في تنظيم المعلومات وفهرستها أو وضع علامة على أسعار المنتجات.</a:t>
            </a:r>
            <a:endParaRPr lang="ar-SA" sz="2400" dirty="0"/>
          </a:p>
        </p:txBody>
      </p:sp>
      <p:pic>
        <p:nvPicPr>
          <p:cNvPr id="4" name="صورة 3">
            <a:extLst>
              <a:ext uri="{FF2B5EF4-FFF2-40B4-BE49-F238E27FC236}">
                <a16:creationId xmlns:a16="http://schemas.microsoft.com/office/drawing/2014/main" id="{5B00322C-4638-4DA2-DF5F-4F8B35C9E5CF}"/>
              </a:ext>
            </a:extLst>
          </p:cNvPr>
          <p:cNvPicPr>
            <a:picLocks noChangeAspect="1"/>
          </p:cNvPicPr>
          <p:nvPr/>
        </p:nvPicPr>
        <p:blipFill>
          <a:blip r:embed="rId4"/>
          <a:stretch>
            <a:fillRect/>
          </a:stretch>
        </p:blipFill>
        <p:spPr>
          <a:xfrm>
            <a:off x="3256322" y="2998368"/>
            <a:ext cx="6372152" cy="3859632"/>
          </a:xfrm>
          <a:prstGeom prst="rect">
            <a:avLst/>
          </a:prstGeom>
        </p:spPr>
      </p:pic>
    </p:spTree>
    <p:extLst>
      <p:ext uri="{BB962C8B-B14F-4D97-AF65-F5344CB8AC3E}">
        <p14:creationId xmlns:p14="http://schemas.microsoft.com/office/powerpoint/2010/main" val="1041973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رمز الاستجابة السريعة </a:t>
            </a:r>
            <a:r>
              <a:rPr lang="en-US" sz="3200" b="1" dirty="0">
                <a:solidFill>
                  <a:schemeClr val="bg1"/>
                </a:solidFill>
                <a:latin typeface="Sakkal Majalla" panose="02000000000000000000" pitchFamily="2" charset="-78"/>
                <a:cs typeface="Sakkal Majalla" panose="02000000000000000000" pitchFamily="2" charset="-78"/>
              </a:rPr>
              <a:t>QR</a:t>
            </a:r>
            <a:endParaRPr lang="ar-SA" sz="3200" b="1" dirty="0">
              <a:solidFill>
                <a:schemeClr val="bg1"/>
              </a:solidFill>
              <a:latin typeface="Sakkal Majalla" panose="02000000000000000000" pitchFamily="2" charset="-78"/>
              <a:cs typeface="Sakkal Majalla" panose="02000000000000000000" pitchFamily="2" charset="-78"/>
            </a:endParaRP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2" name="مربع نص 1">
            <a:extLst>
              <a:ext uri="{FF2B5EF4-FFF2-40B4-BE49-F238E27FC236}">
                <a16:creationId xmlns:a16="http://schemas.microsoft.com/office/drawing/2014/main" id="{E8B87CAE-B01C-9BB9-9E09-229221A2461A}"/>
              </a:ext>
            </a:extLst>
          </p:cNvPr>
          <p:cNvSpPr txBox="1"/>
          <p:nvPr/>
        </p:nvSpPr>
        <p:spPr>
          <a:xfrm>
            <a:off x="787791" y="1802181"/>
            <a:ext cx="10241279" cy="1569660"/>
          </a:xfrm>
          <a:prstGeom prst="rect">
            <a:avLst/>
          </a:prstGeom>
          <a:noFill/>
        </p:spPr>
        <p:txBody>
          <a:bodyPr wrap="square">
            <a:spAutoFit/>
          </a:bodyPr>
          <a:lstStyle/>
          <a:p>
            <a:pPr algn="ctr"/>
            <a:r>
              <a:rPr lang="ar-SA" sz="2400" b="0" i="0" u="none" strike="noStrike" baseline="0" dirty="0">
                <a:latin typeface="Calibri" panose="020F0502020204030204" pitchFamily="34" charset="0"/>
                <a:cs typeface="Calibri" panose="020F0502020204030204" pitchFamily="34" charset="0"/>
              </a:rPr>
              <a:t>رمز الاستجابة السريعة </a:t>
            </a:r>
            <a:r>
              <a:rPr lang="en-US" sz="2400" b="0" i="0" u="none" strike="noStrike" baseline="0" dirty="0">
                <a:latin typeface="Calibri" panose="020F0502020204030204" pitchFamily="34" charset="0"/>
                <a:cs typeface="Calibri" panose="020F0502020204030204" pitchFamily="34" charset="0"/>
              </a:rPr>
              <a:t>Quick  Response - QR </a:t>
            </a:r>
            <a:r>
              <a:rPr lang="ar-SA" sz="2400" b="0" i="0" u="none" strike="noStrike" baseline="0" dirty="0">
                <a:latin typeface="Calibri" panose="020F0502020204030204" pitchFamily="34" charset="0"/>
                <a:cs typeface="Calibri" panose="020F0502020204030204" pitchFamily="34" charset="0"/>
              </a:rPr>
              <a:t> هو الجيل الثاني من الرمز الشريطي والذي يتكون من خطوط سوداء متجاورة ومختلفة السمك ويحتوي على مزيد من المعلومات. قد يشير رمز الاستجابة السريعة إلى محتوى إلكتروني مثل: المواقع الإلكترونية، أو مقاطع الفيديو، أو الملفات الرقمية، ويمكن قراءة هذا الرمز باستخدام كاميرات الهواتف الذكية.</a:t>
            </a:r>
            <a:endParaRPr lang="ar-SA" sz="2400" dirty="0"/>
          </a:p>
        </p:txBody>
      </p:sp>
      <p:pic>
        <p:nvPicPr>
          <p:cNvPr id="3" name="صورة 2">
            <a:extLst>
              <a:ext uri="{FF2B5EF4-FFF2-40B4-BE49-F238E27FC236}">
                <a16:creationId xmlns:a16="http://schemas.microsoft.com/office/drawing/2014/main" id="{9E1EFB79-8909-AF6C-A200-FCA1C9F95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5221" y="3641490"/>
            <a:ext cx="7125317" cy="2004234"/>
          </a:xfrm>
          <a:prstGeom prst="rect">
            <a:avLst/>
          </a:prstGeom>
        </p:spPr>
      </p:pic>
    </p:spTree>
    <p:extLst>
      <p:ext uri="{BB962C8B-B14F-4D97-AF65-F5344CB8AC3E}">
        <p14:creationId xmlns:p14="http://schemas.microsoft.com/office/powerpoint/2010/main" val="293484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رقم الكتاب المعياري الدولي </a:t>
            </a:r>
            <a:r>
              <a:rPr lang="en-US" sz="3200" b="1" dirty="0">
                <a:solidFill>
                  <a:schemeClr val="bg1"/>
                </a:solidFill>
                <a:latin typeface="Sakkal Majalla" panose="02000000000000000000" pitchFamily="2" charset="-78"/>
                <a:cs typeface="Sakkal Majalla" panose="02000000000000000000" pitchFamily="2" charset="-78"/>
              </a:rPr>
              <a:t>ISBN</a:t>
            </a:r>
            <a:endParaRPr lang="ar-SA" sz="3200" b="1" dirty="0">
              <a:solidFill>
                <a:schemeClr val="bg1"/>
              </a:solidFill>
              <a:latin typeface="Sakkal Majalla" panose="02000000000000000000" pitchFamily="2" charset="-78"/>
              <a:cs typeface="Sakkal Majalla" panose="02000000000000000000" pitchFamily="2" charset="-78"/>
            </a:endParaRP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2" name="مربع نص 1">
            <a:extLst>
              <a:ext uri="{FF2B5EF4-FFF2-40B4-BE49-F238E27FC236}">
                <a16:creationId xmlns:a16="http://schemas.microsoft.com/office/drawing/2014/main" id="{01E21C38-2F57-1DBD-2727-4D98F55FA188}"/>
              </a:ext>
            </a:extLst>
          </p:cNvPr>
          <p:cNvSpPr txBox="1"/>
          <p:nvPr/>
        </p:nvSpPr>
        <p:spPr>
          <a:xfrm>
            <a:off x="334616" y="1686368"/>
            <a:ext cx="11266527" cy="1569660"/>
          </a:xfrm>
          <a:prstGeom prst="rect">
            <a:avLst/>
          </a:prstGeom>
          <a:noFill/>
        </p:spPr>
        <p:txBody>
          <a:bodyPr wrap="square">
            <a:spAutoFit/>
          </a:bodyPr>
          <a:lstStyle/>
          <a:p>
            <a:pPr algn="ctr"/>
            <a:r>
              <a:rPr lang="ar-SA" sz="2400" b="0" i="0" u="none" strike="noStrike" baseline="0" dirty="0">
                <a:latin typeface="Calibri" panose="020F0502020204030204" pitchFamily="34" charset="0"/>
                <a:cs typeface="Calibri" panose="020F0502020204030204" pitchFamily="34" charset="0"/>
              </a:rPr>
              <a:t>يوجد رقم على غلاف معظم الكتب (مثل الدليل السياحي) وفي أعلى الرمز الشريطي يسمى </a:t>
            </a:r>
            <a:r>
              <a:rPr lang="ar-SA" sz="2400" b="1" i="0" u="none" strike="noStrike" baseline="0" dirty="0">
                <a:latin typeface="Calibri-Bold"/>
                <a:cs typeface="Calibri" panose="020F0502020204030204" pitchFamily="34" charset="0"/>
              </a:rPr>
              <a:t>رقم الكتاب المعياري الدولي </a:t>
            </a:r>
            <a:r>
              <a:rPr lang="en-US" sz="2400" b="0" i="0" u="none" strike="noStrike" baseline="0" dirty="0">
                <a:latin typeface="Calibri" panose="020F0502020204030204" pitchFamily="34" charset="0"/>
                <a:cs typeface="Calibri" panose="020F0502020204030204" pitchFamily="34" charset="0"/>
              </a:rPr>
              <a:t>ISBN، </a:t>
            </a:r>
            <a:r>
              <a:rPr lang="ar-SA" sz="2400" b="0" i="0" u="none" strike="noStrike" baseline="0" dirty="0">
                <a:latin typeface="Calibri" panose="020F0502020204030204" pitchFamily="34" charset="0"/>
                <a:cs typeface="Calibri" panose="020F0502020204030204" pitchFamily="34" charset="0"/>
              </a:rPr>
              <a:t>وهو رقم فريد يستخدمه الناشرون والمكتبات ومحلات بيع الكتب لتحديد عناوين الكتب وإصداراتها. يتكون رقم الكتاب المعياري الدولي</a:t>
            </a:r>
          </a:p>
          <a:p>
            <a:pPr algn="ctr"/>
            <a:r>
              <a:rPr lang="ar-SA" sz="2400" b="0" i="0" u="none" strike="noStrike" baseline="0" dirty="0">
                <a:latin typeface="Calibri" panose="020F0502020204030204" pitchFamily="34" charset="0"/>
                <a:cs typeface="Calibri" panose="020F0502020204030204" pitchFamily="34" charset="0"/>
              </a:rPr>
              <a:t>من خمس مجموعات متتالية من الأرقام:</a:t>
            </a:r>
            <a:endParaRPr lang="ar-SA" sz="2400" dirty="0"/>
          </a:p>
        </p:txBody>
      </p:sp>
      <p:pic>
        <p:nvPicPr>
          <p:cNvPr id="5" name="صورة 4">
            <a:extLst>
              <a:ext uri="{FF2B5EF4-FFF2-40B4-BE49-F238E27FC236}">
                <a16:creationId xmlns:a16="http://schemas.microsoft.com/office/drawing/2014/main" id="{289CE421-8767-19B7-B479-D4F19AE99576}"/>
              </a:ext>
            </a:extLst>
          </p:cNvPr>
          <p:cNvPicPr>
            <a:picLocks noChangeAspect="1"/>
          </p:cNvPicPr>
          <p:nvPr/>
        </p:nvPicPr>
        <p:blipFill rotWithShape="1">
          <a:blip r:embed="rId4"/>
          <a:srcRect t="14516"/>
          <a:stretch/>
        </p:blipFill>
        <p:spPr>
          <a:xfrm>
            <a:off x="2184637" y="3752457"/>
            <a:ext cx="7566484" cy="2838349"/>
          </a:xfrm>
          <a:prstGeom prst="rect">
            <a:avLst/>
          </a:prstGeom>
        </p:spPr>
      </p:pic>
    </p:spTree>
    <p:extLst>
      <p:ext uri="{BB962C8B-B14F-4D97-AF65-F5344CB8AC3E}">
        <p14:creationId xmlns:p14="http://schemas.microsoft.com/office/powerpoint/2010/main" val="257111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مزايا ترميز البيانات</a:t>
            </a:r>
          </a:p>
        </p:txBody>
      </p:sp>
      <p:sp>
        <p:nvSpPr>
          <p:cNvPr id="37" name="مستطيل: زوايا مستديرة 36">
            <a:extLst>
              <a:ext uri="{FF2B5EF4-FFF2-40B4-BE49-F238E27FC236}">
                <a16:creationId xmlns:a16="http://schemas.microsoft.com/office/drawing/2014/main" id="{D3F7EE65-6951-4B13-1933-9FB071881072}"/>
              </a:ext>
            </a:extLst>
          </p:cNvPr>
          <p:cNvSpPr/>
          <p:nvPr/>
        </p:nvSpPr>
        <p:spPr>
          <a:xfrm>
            <a:off x="8713794" y="2023750"/>
            <a:ext cx="2201527" cy="1098844"/>
          </a:xfrm>
          <a:prstGeom prst="round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0"/>
            <a:r>
              <a:rPr lang="ar-SA" sz="2800" b="1" dirty="0">
                <a:solidFill>
                  <a:schemeClr val="bg1"/>
                </a:solidFill>
                <a:latin typeface="Sakkal Majalla" panose="02000000000000000000" pitchFamily="2" charset="-78"/>
                <a:cs typeface="Sakkal Majalla" panose="02000000000000000000" pitchFamily="2" charset="-78"/>
              </a:rPr>
              <a:t>ادخال أسرع للبيانات</a:t>
            </a:r>
            <a:endParaRPr lang="ar-SA" sz="2800" dirty="0">
              <a:solidFill>
                <a:schemeClr val="bg1"/>
              </a:solidFill>
              <a:latin typeface="Sakkal Majalla" panose="02000000000000000000" pitchFamily="2" charset="-78"/>
              <a:cs typeface="Sakkal Majalla" panose="02000000000000000000" pitchFamily="2" charset="-78"/>
            </a:endParaRPr>
          </a:p>
        </p:txBody>
      </p:sp>
      <p:sp>
        <p:nvSpPr>
          <p:cNvPr id="38" name="مستطيل: زوايا مستديرة 37">
            <a:extLst>
              <a:ext uri="{FF2B5EF4-FFF2-40B4-BE49-F238E27FC236}">
                <a16:creationId xmlns:a16="http://schemas.microsoft.com/office/drawing/2014/main" id="{12E3D7A1-2A45-E12B-6D84-20BDDD368664}"/>
              </a:ext>
            </a:extLst>
          </p:cNvPr>
          <p:cNvSpPr/>
          <p:nvPr/>
        </p:nvSpPr>
        <p:spPr>
          <a:xfrm>
            <a:off x="8377469" y="3296717"/>
            <a:ext cx="2874178" cy="3090304"/>
          </a:xfrm>
          <a:prstGeom prst="round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solidFill>
                  <a:schemeClr val="tx1"/>
                </a:solidFill>
                <a:latin typeface="Sakkal Majalla" panose="02000000000000000000" pitchFamily="2" charset="-78"/>
                <a:cs typeface="Sakkal Majalla" panose="02000000000000000000" pitchFamily="2" charset="-78"/>
              </a:rPr>
              <a:t>من الأسهل كتابة الرمز </a:t>
            </a:r>
            <a:r>
              <a:rPr lang="en-US" sz="2400" b="1" dirty="0">
                <a:solidFill>
                  <a:schemeClr val="tx1"/>
                </a:solidFill>
                <a:latin typeface="Sakkal Majalla" panose="02000000000000000000" pitchFamily="2" charset="-78"/>
                <a:cs typeface="Sakkal Majalla" panose="02000000000000000000" pitchFamily="2" charset="-78"/>
              </a:rPr>
              <a:t>RUH</a:t>
            </a:r>
            <a:r>
              <a:rPr lang="ar-SA" sz="2400" b="1" dirty="0">
                <a:solidFill>
                  <a:schemeClr val="tx1"/>
                </a:solidFill>
                <a:latin typeface="Sakkal Majalla" panose="02000000000000000000" pitchFamily="2" charset="-78"/>
                <a:cs typeface="Sakkal Majalla" panose="02000000000000000000" pitchFamily="2" charset="-78"/>
              </a:rPr>
              <a:t> بدلا من كتابة مطار الملك خالد الدولي</a:t>
            </a:r>
          </a:p>
        </p:txBody>
      </p:sp>
      <p:sp>
        <p:nvSpPr>
          <p:cNvPr id="39" name="مستطيل: زوايا مستديرة 38">
            <a:extLst>
              <a:ext uri="{FF2B5EF4-FFF2-40B4-BE49-F238E27FC236}">
                <a16:creationId xmlns:a16="http://schemas.microsoft.com/office/drawing/2014/main" id="{95437650-4D94-393D-B98A-18236FF1D0D2}"/>
              </a:ext>
            </a:extLst>
          </p:cNvPr>
          <p:cNvSpPr/>
          <p:nvPr/>
        </p:nvSpPr>
        <p:spPr>
          <a:xfrm>
            <a:off x="5009123" y="2023750"/>
            <a:ext cx="2201527" cy="1098844"/>
          </a:xfrm>
          <a:prstGeom prst="roundRect">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0"/>
            <a:r>
              <a:rPr lang="ar-SA" sz="2800" b="1" dirty="0">
                <a:solidFill>
                  <a:schemeClr val="bg1"/>
                </a:solidFill>
                <a:latin typeface="Sakkal Majalla" panose="02000000000000000000" pitchFamily="2" charset="-78"/>
                <a:cs typeface="Sakkal Majalla" panose="02000000000000000000" pitchFamily="2" charset="-78"/>
              </a:rPr>
              <a:t>تأخذ مساحة</a:t>
            </a:r>
          </a:p>
          <a:p>
            <a:pPr algn="ctr" rtl="0"/>
            <a:r>
              <a:rPr lang="ar-SA" sz="2800" b="1" dirty="0">
                <a:solidFill>
                  <a:schemeClr val="bg1"/>
                </a:solidFill>
                <a:latin typeface="Sakkal Majalla" panose="02000000000000000000" pitchFamily="2" charset="-78"/>
                <a:cs typeface="Sakkal Majalla" panose="02000000000000000000" pitchFamily="2" charset="-78"/>
              </a:rPr>
              <a:t> أقل</a:t>
            </a:r>
          </a:p>
        </p:txBody>
      </p:sp>
      <p:sp>
        <p:nvSpPr>
          <p:cNvPr id="40" name="مستطيل: زوايا مستديرة 39">
            <a:extLst>
              <a:ext uri="{FF2B5EF4-FFF2-40B4-BE49-F238E27FC236}">
                <a16:creationId xmlns:a16="http://schemas.microsoft.com/office/drawing/2014/main" id="{9ECFAD39-A0B6-8818-1819-A459756344DE}"/>
              </a:ext>
            </a:extLst>
          </p:cNvPr>
          <p:cNvSpPr/>
          <p:nvPr/>
        </p:nvSpPr>
        <p:spPr>
          <a:xfrm>
            <a:off x="4672798" y="3369004"/>
            <a:ext cx="2874179" cy="3090304"/>
          </a:xfrm>
          <a:prstGeom prst="round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solidFill>
                  <a:schemeClr val="tx1"/>
                </a:solidFill>
                <a:latin typeface="Sakkal Majalla" panose="02000000000000000000" pitchFamily="2" charset="-78"/>
                <a:cs typeface="Sakkal Majalla" panose="02000000000000000000" pitchFamily="2" charset="-78"/>
              </a:rPr>
              <a:t>من الصعب كتابة الاسم الكامل للبلد على اللوحات أو وسائل النقل مثل السيارة و الحافلات ولكنه سهل باستخدام الرموز</a:t>
            </a:r>
            <a:endParaRPr lang="ar-SA" sz="2400" dirty="0">
              <a:latin typeface="Sakkal Majalla" panose="02000000000000000000" pitchFamily="2" charset="-78"/>
              <a:cs typeface="Sakkal Majalla" panose="02000000000000000000" pitchFamily="2" charset="-78"/>
            </a:endParaRPr>
          </a:p>
        </p:txBody>
      </p:sp>
      <p:sp>
        <p:nvSpPr>
          <p:cNvPr id="41" name="مستطيل: زوايا مستديرة 40">
            <a:extLst>
              <a:ext uri="{FF2B5EF4-FFF2-40B4-BE49-F238E27FC236}">
                <a16:creationId xmlns:a16="http://schemas.microsoft.com/office/drawing/2014/main" id="{5A6E9A94-D092-5020-9052-CF7D319769FA}"/>
              </a:ext>
            </a:extLst>
          </p:cNvPr>
          <p:cNvSpPr/>
          <p:nvPr/>
        </p:nvSpPr>
        <p:spPr>
          <a:xfrm>
            <a:off x="1134202" y="2023750"/>
            <a:ext cx="2201527" cy="1098844"/>
          </a:xfrm>
          <a:prstGeom prst="roundRect">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0"/>
            <a:r>
              <a:rPr lang="ar-SA" sz="2800" b="1" dirty="0">
                <a:solidFill>
                  <a:schemeClr val="bg1"/>
                </a:solidFill>
                <a:latin typeface="Sakkal Majalla" panose="02000000000000000000" pitchFamily="2" charset="-78"/>
                <a:cs typeface="Sakkal Majalla" panose="02000000000000000000" pitchFamily="2" charset="-78"/>
              </a:rPr>
              <a:t>تسريع عمليات البحث</a:t>
            </a:r>
          </a:p>
        </p:txBody>
      </p:sp>
      <p:sp>
        <p:nvSpPr>
          <p:cNvPr id="42" name="مستطيل: زوايا مستديرة 41">
            <a:extLst>
              <a:ext uri="{FF2B5EF4-FFF2-40B4-BE49-F238E27FC236}">
                <a16:creationId xmlns:a16="http://schemas.microsoft.com/office/drawing/2014/main" id="{F0F8821D-0D76-CBD7-E4EA-2A5AA127F0C4}"/>
              </a:ext>
            </a:extLst>
          </p:cNvPr>
          <p:cNvSpPr/>
          <p:nvPr/>
        </p:nvSpPr>
        <p:spPr>
          <a:xfrm>
            <a:off x="797877" y="3369004"/>
            <a:ext cx="2874179" cy="2980207"/>
          </a:xfrm>
          <a:prstGeom prst="round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solidFill>
                  <a:schemeClr val="tx1"/>
                </a:solidFill>
                <a:latin typeface="Sakkal Majalla" panose="02000000000000000000" pitchFamily="2" charset="-78"/>
                <a:cs typeface="Sakkal Majalla" panose="02000000000000000000" pitchFamily="2" charset="-78"/>
              </a:rPr>
              <a:t>كل منطقة لها رمزها الخاص و يستخدم للبحث عن عنوان حسب رمز المنطقة ورقم الشارع والمبنى ويستخدمه مكتب البريد لتسهيل توزيع رسائل البريد</a:t>
            </a:r>
          </a:p>
        </p:txBody>
      </p:sp>
    </p:spTree>
    <p:extLst>
      <p:ext uri="{BB962C8B-B14F-4D97-AF65-F5344CB8AC3E}">
        <p14:creationId xmlns:p14="http://schemas.microsoft.com/office/powerpoint/2010/main" val="302298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عيوب ترميز البيانات</a:t>
            </a:r>
          </a:p>
        </p:txBody>
      </p:sp>
      <p:sp>
        <p:nvSpPr>
          <p:cNvPr id="37" name="مستطيل: زوايا مستديرة 36">
            <a:extLst>
              <a:ext uri="{FF2B5EF4-FFF2-40B4-BE49-F238E27FC236}">
                <a16:creationId xmlns:a16="http://schemas.microsoft.com/office/drawing/2014/main" id="{D3F7EE65-6951-4B13-1933-9FB071881072}"/>
              </a:ext>
            </a:extLst>
          </p:cNvPr>
          <p:cNvSpPr/>
          <p:nvPr/>
        </p:nvSpPr>
        <p:spPr>
          <a:xfrm>
            <a:off x="9046303" y="2076078"/>
            <a:ext cx="2201527" cy="1098844"/>
          </a:xfrm>
          <a:prstGeom prst="round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0"/>
            <a:r>
              <a:rPr lang="ar-SA" sz="2800" b="1" dirty="0">
                <a:solidFill>
                  <a:schemeClr val="bg1"/>
                </a:solidFill>
                <a:latin typeface="Sakkal Majalla" panose="02000000000000000000" pitchFamily="2" charset="-78"/>
                <a:cs typeface="Sakkal Majalla" panose="02000000000000000000" pitchFamily="2" charset="-78"/>
              </a:rPr>
              <a:t>معنى غامض للبيانات</a:t>
            </a:r>
          </a:p>
        </p:txBody>
      </p:sp>
      <p:sp>
        <p:nvSpPr>
          <p:cNvPr id="38" name="مستطيل: زوايا مستديرة 37">
            <a:extLst>
              <a:ext uri="{FF2B5EF4-FFF2-40B4-BE49-F238E27FC236}">
                <a16:creationId xmlns:a16="http://schemas.microsoft.com/office/drawing/2014/main" id="{12E3D7A1-2A45-E12B-6D84-20BDDD368664}"/>
              </a:ext>
            </a:extLst>
          </p:cNvPr>
          <p:cNvSpPr/>
          <p:nvPr/>
        </p:nvSpPr>
        <p:spPr>
          <a:xfrm>
            <a:off x="8709978" y="3349045"/>
            <a:ext cx="2874178" cy="3090304"/>
          </a:xfrm>
          <a:prstGeom prst="round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solidFill>
                  <a:schemeClr val="tx1"/>
                </a:solidFill>
                <a:latin typeface="Sakkal Majalla" panose="02000000000000000000" pitchFamily="2" charset="-78"/>
                <a:cs typeface="Sakkal Majalla" panose="02000000000000000000" pitchFamily="2" charset="-78"/>
              </a:rPr>
              <a:t>قد تجد صعوبة في التمييز بين الرموز المتشابهة</a:t>
            </a:r>
          </a:p>
        </p:txBody>
      </p:sp>
      <p:sp>
        <p:nvSpPr>
          <p:cNvPr id="39" name="مستطيل: زوايا مستديرة 38">
            <a:extLst>
              <a:ext uri="{FF2B5EF4-FFF2-40B4-BE49-F238E27FC236}">
                <a16:creationId xmlns:a16="http://schemas.microsoft.com/office/drawing/2014/main" id="{95437650-4D94-393D-B98A-18236FF1D0D2}"/>
              </a:ext>
            </a:extLst>
          </p:cNvPr>
          <p:cNvSpPr/>
          <p:nvPr/>
        </p:nvSpPr>
        <p:spPr>
          <a:xfrm>
            <a:off x="5341632" y="2076078"/>
            <a:ext cx="2201527" cy="1098844"/>
          </a:xfrm>
          <a:prstGeom prst="roundRect">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0"/>
            <a:r>
              <a:rPr lang="ar-SA" sz="2800" b="1" dirty="0">
                <a:solidFill>
                  <a:schemeClr val="bg1"/>
                </a:solidFill>
                <a:latin typeface="Sakkal Majalla" panose="02000000000000000000" pitchFamily="2" charset="-78"/>
                <a:cs typeface="Sakkal Majalla" panose="02000000000000000000" pitchFamily="2" charset="-78"/>
              </a:rPr>
              <a:t>صعوبة فهم الترميز</a:t>
            </a:r>
          </a:p>
        </p:txBody>
      </p:sp>
      <p:sp>
        <p:nvSpPr>
          <p:cNvPr id="40" name="مستطيل: زوايا مستديرة 39">
            <a:extLst>
              <a:ext uri="{FF2B5EF4-FFF2-40B4-BE49-F238E27FC236}">
                <a16:creationId xmlns:a16="http://schemas.microsoft.com/office/drawing/2014/main" id="{9ECFAD39-A0B6-8818-1819-A459756344DE}"/>
              </a:ext>
            </a:extLst>
          </p:cNvPr>
          <p:cNvSpPr/>
          <p:nvPr/>
        </p:nvSpPr>
        <p:spPr>
          <a:xfrm>
            <a:off x="5005307" y="3421332"/>
            <a:ext cx="2874179" cy="3090304"/>
          </a:xfrm>
          <a:prstGeom prst="round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solidFill>
                  <a:schemeClr val="tx1"/>
                </a:solidFill>
                <a:latin typeface="Sakkal Majalla" panose="02000000000000000000" pitchFamily="2" charset="-78"/>
                <a:cs typeface="Sakkal Majalla" panose="02000000000000000000" pitchFamily="2" charset="-78"/>
              </a:rPr>
              <a:t>قد يكون من الصعب تفسير أو تذكر معنى الرمز</a:t>
            </a:r>
          </a:p>
        </p:txBody>
      </p:sp>
      <p:sp>
        <p:nvSpPr>
          <p:cNvPr id="41" name="مستطيل: زوايا مستديرة 40">
            <a:extLst>
              <a:ext uri="{FF2B5EF4-FFF2-40B4-BE49-F238E27FC236}">
                <a16:creationId xmlns:a16="http://schemas.microsoft.com/office/drawing/2014/main" id="{5A6E9A94-D092-5020-9052-CF7D319769FA}"/>
              </a:ext>
            </a:extLst>
          </p:cNvPr>
          <p:cNvSpPr/>
          <p:nvPr/>
        </p:nvSpPr>
        <p:spPr>
          <a:xfrm>
            <a:off x="1466711" y="2076078"/>
            <a:ext cx="2201527" cy="1098844"/>
          </a:xfrm>
          <a:prstGeom prst="roundRect">
            <a:avLst/>
          </a:prstGeom>
          <a:solidFill>
            <a:schemeClr val="accent4"/>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0"/>
            <a:r>
              <a:rPr lang="ar-SA" sz="2800" b="1" dirty="0">
                <a:solidFill>
                  <a:schemeClr val="bg1"/>
                </a:solidFill>
                <a:latin typeface="Sakkal Majalla" panose="02000000000000000000" pitchFamily="2" charset="-78"/>
                <a:cs typeface="Sakkal Majalla" panose="02000000000000000000" pitchFamily="2" charset="-78"/>
              </a:rPr>
              <a:t>الرموز المستخدمة قد تستنفذ</a:t>
            </a:r>
          </a:p>
        </p:txBody>
      </p:sp>
      <p:sp>
        <p:nvSpPr>
          <p:cNvPr id="42" name="مستطيل: زوايا مستديرة 41">
            <a:extLst>
              <a:ext uri="{FF2B5EF4-FFF2-40B4-BE49-F238E27FC236}">
                <a16:creationId xmlns:a16="http://schemas.microsoft.com/office/drawing/2014/main" id="{F0F8821D-0D76-CBD7-E4EA-2A5AA127F0C4}"/>
              </a:ext>
            </a:extLst>
          </p:cNvPr>
          <p:cNvSpPr/>
          <p:nvPr/>
        </p:nvSpPr>
        <p:spPr>
          <a:xfrm>
            <a:off x="1130386" y="3421332"/>
            <a:ext cx="2874179" cy="2980207"/>
          </a:xfrm>
          <a:prstGeom prst="round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solidFill>
                  <a:schemeClr val="tx1"/>
                </a:solidFill>
                <a:latin typeface="Sakkal Majalla" panose="02000000000000000000" pitchFamily="2" charset="-78"/>
                <a:cs typeface="Sakkal Majalla" panose="02000000000000000000" pitchFamily="2" charset="-78"/>
              </a:rPr>
              <a:t>قد يكون عدد العناصر المراد ترميزها كبيرا جدا ومجموعة الحروف لا تكفي لترميزها فتدمج الأرقام معها أو تستخدم الأرقام الطويلة وهذا يعقد الترميز </a:t>
            </a:r>
          </a:p>
        </p:txBody>
      </p:sp>
    </p:spTree>
    <p:extLst>
      <p:ext uri="{BB962C8B-B14F-4D97-AF65-F5344CB8AC3E}">
        <p14:creationId xmlns:p14="http://schemas.microsoft.com/office/powerpoint/2010/main" val="266866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جودة المعلومات</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2" name="مربع نص 1">
            <a:extLst>
              <a:ext uri="{FF2B5EF4-FFF2-40B4-BE49-F238E27FC236}">
                <a16:creationId xmlns:a16="http://schemas.microsoft.com/office/drawing/2014/main" id="{97598C9B-7F3D-1D6F-C7BE-213F556B9B8F}"/>
              </a:ext>
            </a:extLst>
          </p:cNvPr>
          <p:cNvSpPr txBox="1"/>
          <p:nvPr/>
        </p:nvSpPr>
        <p:spPr>
          <a:xfrm>
            <a:off x="5967880" y="1733360"/>
            <a:ext cx="6048274" cy="4154984"/>
          </a:xfrm>
          <a:prstGeom prst="rect">
            <a:avLst/>
          </a:prstGeom>
          <a:noFill/>
        </p:spPr>
        <p:txBody>
          <a:bodyPr wrap="square">
            <a:spAutoFit/>
          </a:bodyPr>
          <a:lstStyle/>
          <a:p>
            <a:pPr algn="justLow"/>
            <a:r>
              <a:rPr lang="ar-SA" sz="2400" b="0" i="0" u="none" strike="noStrike" baseline="0" dirty="0">
                <a:latin typeface="Calibri" panose="020F0502020204030204" pitchFamily="34" charset="0"/>
                <a:cs typeface="Calibri" panose="020F0502020204030204" pitchFamily="34" charset="0"/>
              </a:rPr>
              <a:t>تُعدُّ جودة المعلومات عاملاً مهمًا وتعبر عن مدى استخدام المعلومات في اتخاذ القرارات. مع زيادة جمع وحفظ البيانات، أصبحت جودة المعلومات الناتجة عن معالجتها ذات أهمية كبيرة ومتزايدة. يساعد ضمان جودة المعلومات على التحديد الدقيق للاحتياجات الفعلية لتنفيذ المشروعات، وكذلك لتوجيه الخدمات بشكل فعال، وزيادة الكفاءة في كل يوم عمل. وبالمقارنة يمكن أن تتسبب المعلومات غير الدقيقة في حدوث خللٍ في الأعمال، وتقلل من الكفاءة وتؤدي إلى التأخير في إنجاز المشروعات. يمكن التحقق من جودة المعلومات من خلال معايير محددة تسمى </a:t>
            </a:r>
            <a:r>
              <a:rPr lang="ar-SA" sz="2400" b="1" i="0" u="none" strike="noStrike" baseline="0" dirty="0">
                <a:latin typeface="Calibri-Bold"/>
                <a:cs typeface="Calibri" panose="020F0502020204030204" pitchFamily="34" charset="0"/>
              </a:rPr>
              <a:t>معايير الجودة. </a:t>
            </a:r>
            <a:endParaRPr lang="ar-SA" sz="2400" dirty="0"/>
          </a:p>
        </p:txBody>
      </p:sp>
      <p:pic>
        <p:nvPicPr>
          <p:cNvPr id="6" name="صورة 5">
            <a:extLst>
              <a:ext uri="{FF2B5EF4-FFF2-40B4-BE49-F238E27FC236}">
                <a16:creationId xmlns:a16="http://schemas.microsoft.com/office/drawing/2014/main" id="{CD0AF6FB-5788-6CEA-2201-462C2CCBD687}"/>
              </a:ext>
            </a:extLst>
          </p:cNvPr>
          <p:cNvPicPr>
            <a:picLocks noChangeAspect="1"/>
          </p:cNvPicPr>
          <p:nvPr/>
        </p:nvPicPr>
        <p:blipFill>
          <a:blip r:embed="rId4"/>
          <a:stretch>
            <a:fillRect/>
          </a:stretch>
        </p:blipFill>
        <p:spPr>
          <a:xfrm>
            <a:off x="98476" y="1497777"/>
            <a:ext cx="5364480" cy="4145280"/>
          </a:xfrm>
          <a:prstGeom prst="rect">
            <a:avLst/>
          </a:prstGeom>
        </p:spPr>
      </p:pic>
    </p:spTree>
    <p:extLst>
      <p:ext uri="{BB962C8B-B14F-4D97-AF65-F5344CB8AC3E}">
        <p14:creationId xmlns:p14="http://schemas.microsoft.com/office/powerpoint/2010/main" val="232187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09649" y="207932"/>
            <a:ext cx="3629891"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مثال على معايير جودة المعلومات</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pic>
        <p:nvPicPr>
          <p:cNvPr id="5" name="صورة 4">
            <a:extLst>
              <a:ext uri="{FF2B5EF4-FFF2-40B4-BE49-F238E27FC236}">
                <a16:creationId xmlns:a16="http://schemas.microsoft.com/office/drawing/2014/main" id="{92A8415D-DD23-D8C2-FDAE-9063AC968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67405" y="719804"/>
            <a:ext cx="7600950" cy="5962650"/>
          </a:xfrm>
          <a:prstGeom prst="rect">
            <a:avLst/>
          </a:prstGeom>
        </p:spPr>
      </p:pic>
      <p:sp>
        <p:nvSpPr>
          <p:cNvPr id="6" name="مستطيل 5">
            <a:extLst>
              <a:ext uri="{FF2B5EF4-FFF2-40B4-BE49-F238E27FC236}">
                <a16:creationId xmlns:a16="http://schemas.microsoft.com/office/drawing/2014/main" id="{783BA54F-CC98-2512-9CF2-D922EB2964F2}"/>
              </a:ext>
            </a:extLst>
          </p:cNvPr>
          <p:cNvSpPr/>
          <p:nvPr/>
        </p:nvSpPr>
        <p:spPr>
          <a:xfrm>
            <a:off x="2039817" y="6316393"/>
            <a:ext cx="618978" cy="499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زوايا مستديرة 6">
            <a:extLst>
              <a:ext uri="{FF2B5EF4-FFF2-40B4-BE49-F238E27FC236}">
                <a16:creationId xmlns:a16="http://schemas.microsoft.com/office/drawing/2014/main" id="{FB1663E5-A391-DAA4-E1FF-9640AA370581}"/>
              </a:ext>
            </a:extLst>
          </p:cNvPr>
          <p:cNvSpPr/>
          <p:nvPr/>
        </p:nvSpPr>
        <p:spPr>
          <a:xfrm>
            <a:off x="2658795" y="6207534"/>
            <a:ext cx="829793" cy="499403"/>
          </a:xfrm>
          <a:prstGeom prst="roundRect">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cs typeface="Akhbar MT" pitchFamily="2" charset="-78"/>
              </a:rPr>
              <a:t>الملاءمة</a:t>
            </a:r>
          </a:p>
        </p:txBody>
      </p:sp>
    </p:spTree>
    <p:extLst>
      <p:ext uri="{BB962C8B-B14F-4D97-AF65-F5344CB8AC3E}">
        <p14:creationId xmlns:p14="http://schemas.microsoft.com/office/powerpoint/2010/main" val="3901668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سنتعلم في هذه الوحدة</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7743" y="1853127"/>
            <a:ext cx="604655" cy="423572"/>
          </a:xfrm>
          <a:prstGeom prst="rect">
            <a:avLst/>
          </a:prstGeom>
        </p:spPr>
      </p:pic>
      <p:sp>
        <p:nvSpPr>
          <p:cNvPr id="11" name="مربع نص 10">
            <a:extLst>
              <a:ext uri="{FF2B5EF4-FFF2-40B4-BE49-F238E27FC236}">
                <a16:creationId xmlns:a16="http://schemas.microsoft.com/office/drawing/2014/main" id="{E477499F-D493-5CAE-2C23-5A5732897BAB}"/>
              </a:ext>
            </a:extLst>
          </p:cNvPr>
          <p:cNvSpPr txBox="1"/>
          <p:nvPr/>
        </p:nvSpPr>
        <p:spPr>
          <a:xfrm>
            <a:off x="2461846" y="1875019"/>
            <a:ext cx="9031458" cy="523220"/>
          </a:xfrm>
          <a:prstGeom prst="rect">
            <a:avLst/>
          </a:prstGeom>
          <a:noFill/>
        </p:spPr>
        <p:txBody>
          <a:bodyPr wrap="square">
            <a:spAutoFit/>
          </a:bodyPr>
          <a:lstStyle/>
          <a:p>
            <a:pPr marL="342900" indent="-342900" algn="just">
              <a:buFont typeface="Arial" panose="020B0604020202020204" pitchFamily="34" charset="0"/>
              <a:buChar char="•"/>
            </a:pPr>
            <a:r>
              <a:rPr lang="ar-SA" sz="2800" dirty="0">
                <a:effectLst/>
                <a:latin typeface="Sakkal Majalla" panose="02000000000000000000" pitchFamily="2" charset="-78"/>
                <a:ea typeface="Calibri" panose="020F0502020204030204" pitchFamily="34" charset="0"/>
                <a:cs typeface="Sakkal Majalla" panose="02000000000000000000" pitchFamily="2" charset="-78"/>
              </a:rPr>
              <a:t>الفرق بين البيانات والمعلومات والمعرفة</a:t>
            </a:r>
            <a:endParaRPr lang="ar-SA" sz="2800" dirty="0"/>
          </a:p>
        </p:txBody>
      </p:sp>
      <p:sp>
        <p:nvSpPr>
          <p:cNvPr id="12" name="مربع نص 11">
            <a:extLst>
              <a:ext uri="{FF2B5EF4-FFF2-40B4-BE49-F238E27FC236}">
                <a16:creationId xmlns:a16="http://schemas.microsoft.com/office/drawing/2014/main" id="{F5C55387-BCCA-0CFF-4178-F4081B120E78}"/>
              </a:ext>
            </a:extLst>
          </p:cNvPr>
          <p:cNvSpPr txBox="1"/>
          <p:nvPr/>
        </p:nvSpPr>
        <p:spPr>
          <a:xfrm>
            <a:off x="2461846" y="2289714"/>
            <a:ext cx="9031458" cy="523220"/>
          </a:xfrm>
          <a:prstGeom prst="rect">
            <a:avLst/>
          </a:prstGeom>
          <a:noFill/>
        </p:spPr>
        <p:txBody>
          <a:bodyPr wrap="square">
            <a:spAutoFit/>
          </a:bodyPr>
          <a:lstStyle/>
          <a:p>
            <a:pPr marL="342900" indent="-342900" algn="just">
              <a:buFont typeface="Arial" panose="020B0604020202020204" pitchFamily="34" charset="0"/>
              <a:buChar char="•"/>
            </a:pPr>
            <a:r>
              <a:rPr lang="ar-SA" sz="2800" dirty="0">
                <a:effectLst/>
                <a:latin typeface="Sakkal Majalla" panose="02000000000000000000" pitchFamily="2" charset="-78"/>
                <a:ea typeface="Calibri" panose="020F0502020204030204" pitchFamily="34" charset="0"/>
                <a:cs typeface="Sakkal Majalla" panose="02000000000000000000" pitchFamily="2" charset="-78"/>
              </a:rPr>
              <a:t>أنواع البيانات وطرق ترميزها</a:t>
            </a:r>
            <a:endParaRPr lang="ar-SA" sz="2800" dirty="0"/>
          </a:p>
        </p:txBody>
      </p:sp>
      <p:sp>
        <p:nvSpPr>
          <p:cNvPr id="13" name="مربع نص 12">
            <a:extLst>
              <a:ext uri="{FF2B5EF4-FFF2-40B4-BE49-F238E27FC236}">
                <a16:creationId xmlns:a16="http://schemas.microsoft.com/office/drawing/2014/main" id="{D499B276-4B71-016E-D6BA-E658382B5DD8}"/>
              </a:ext>
            </a:extLst>
          </p:cNvPr>
          <p:cNvSpPr txBox="1"/>
          <p:nvPr/>
        </p:nvSpPr>
        <p:spPr>
          <a:xfrm>
            <a:off x="2461846" y="2712851"/>
            <a:ext cx="9031458" cy="523220"/>
          </a:xfrm>
          <a:prstGeom prst="rect">
            <a:avLst/>
          </a:prstGeom>
          <a:noFill/>
        </p:spPr>
        <p:txBody>
          <a:bodyPr wrap="square">
            <a:spAutoFit/>
          </a:bodyPr>
          <a:lstStyle/>
          <a:p>
            <a:pPr marL="342900" indent="-342900" algn="just">
              <a:buFont typeface="Arial" panose="020B0604020202020204" pitchFamily="34" charset="0"/>
              <a:buChar char="•"/>
            </a:pPr>
            <a:r>
              <a:rPr lang="ar-SA" sz="2800" dirty="0">
                <a:latin typeface="Sakkal Majalla" panose="02000000000000000000" pitchFamily="2" charset="-78"/>
                <a:cs typeface="Sakkal Majalla" panose="02000000000000000000" pitchFamily="2" charset="-78"/>
              </a:rPr>
              <a:t>مفهوم ترميز البيانات وأهميتها</a:t>
            </a:r>
            <a:endParaRPr lang="ar-SA" sz="2800" dirty="0"/>
          </a:p>
        </p:txBody>
      </p:sp>
      <p:sp>
        <p:nvSpPr>
          <p:cNvPr id="14" name="مربع نص 13">
            <a:extLst>
              <a:ext uri="{FF2B5EF4-FFF2-40B4-BE49-F238E27FC236}">
                <a16:creationId xmlns:a16="http://schemas.microsoft.com/office/drawing/2014/main" id="{2DEF03CB-0436-910E-9482-45A07C01C5EC}"/>
              </a:ext>
            </a:extLst>
          </p:cNvPr>
          <p:cNvSpPr txBox="1"/>
          <p:nvPr/>
        </p:nvSpPr>
        <p:spPr>
          <a:xfrm>
            <a:off x="2461846" y="3135988"/>
            <a:ext cx="9031458" cy="523220"/>
          </a:xfrm>
          <a:prstGeom prst="rect">
            <a:avLst/>
          </a:prstGeom>
          <a:noFill/>
        </p:spPr>
        <p:txBody>
          <a:bodyPr wrap="square">
            <a:spAutoFit/>
          </a:bodyPr>
          <a:lstStyle/>
          <a:p>
            <a:pPr marL="342900" indent="-342900" algn="just">
              <a:buFont typeface="Arial" panose="020B0604020202020204" pitchFamily="34" charset="0"/>
              <a:buChar char="•"/>
            </a:pPr>
            <a:r>
              <a:rPr lang="ar-SA" sz="2800" dirty="0">
                <a:latin typeface="Sakkal Majalla" panose="02000000000000000000" pitchFamily="2" charset="-78"/>
                <a:ea typeface="Calibri" panose="020F0502020204030204" pitchFamily="34" charset="0"/>
                <a:cs typeface="Sakkal Majalla" panose="02000000000000000000" pitchFamily="2" charset="-78"/>
              </a:rPr>
              <a:t>مفهوم جودة المعلومات ومعايير تحقيقها</a:t>
            </a:r>
            <a:r>
              <a:rPr lang="ar-SA" sz="2800" dirty="0">
                <a:effectLst/>
                <a:latin typeface="Sakkal Majalla" panose="02000000000000000000" pitchFamily="2" charset="-78"/>
                <a:ea typeface="Calibri" panose="020F0502020204030204" pitchFamily="34" charset="0"/>
                <a:cs typeface="Sakkal Majalla" panose="02000000000000000000" pitchFamily="2" charset="-78"/>
              </a:rPr>
              <a:t> </a:t>
            </a:r>
            <a:endParaRPr lang="ar-SA" sz="2800" dirty="0"/>
          </a:p>
        </p:txBody>
      </p:sp>
      <p:sp>
        <p:nvSpPr>
          <p:cNvPr id="15" name="مربع نص 14">
            <a:extLst>
              <a:ext uri="{FF2B5EF4-FFF2-40B4-BE49-F238E27FC236}">
                <a16:creationId xmlns:a16="http://schemas.microsoft.com/office/drawing/2014/main" id="{B92D94AA-613E-9AE1-EE3E-8958F50C221B}"/>
              </a:ext>
            </a:extLst>
          </p:cNvPr>
          <p:cNvSpPr txBox="1"/>
          <p:nvPr/>
        </p:nvSpPr>
        <p:spPr>
          <a:xfrm>
            <a:off x="2461846" y="3559125"/>
            <a:ext cx="9031458" cy="523220"/>
          </a:xfrm>
          <a:prstGeom prst="rect">
            <a:avLst/>
          </a:prstGeom>
          <a:noFill/>
        </p:spPr>
        <p:txBody>
          <a:bodyPr wrap="square">
            <a:spAutoFit/>
          </a:bodyPr>
          <a:lstStyle/>
          <a:p>
            <a:pPr marL="342900" indent="-342900" algn="just">
              <a:buFont typeface="Arial" panose="020B0604020202020204" pitchFamily="34" charset="0"/>
              <a:buChar char="•"/>
            </a:pPr>
            <a:r>
              <a:rPr lang="ar-SA" sz="2800" dirty="0">
                <a:effectLst/>
                <a:latin typeface="Sakkal Majalla" panose="02000000000000000000" pitchFamily="2" charset="-78"/>
                <a:ea typeface="Calibri" panose="020F0502020204030204" pitchFamily="34" charset="0"/>
                <a:cs typeface="Sakkal Majalla" panose="02000000000000000000" pitchFamily="2" charset="-78"/>
              </a:rPr>
              <a:t>كيفية جمع البيانات وأنواع التحقق من صحة إدخالها</a:t>
            </a:r>
            <a:endParaRPr lang="ar-SA" sz="2800" dirty="0"/>
          </a:p>
        </p:txBody>
      </p:sp>
      <p:sp>
        <p:nvSpPr>
          <p:cNvPr id="16" name="مربع نص 15">
            <a:extLst>
              <a:ext uri="{FF2B5EF4-FFF2-40B4-BE49-F238E27FC236}">
                <a16:creationId xmlns:a16="http://schemas.microsoft.com/office/drawing/2014/main" id="{D20AD59B-9A53-A05A-D03F-BA69D8EC66DD}"/>
              </a:ext>
            </a:extLst>
          </p:cNvPr>
          <p:cNvSpPr txBox="1"/>
          <p:nvPr/>
        </p:nvSpPr>
        <p:spPr>
          <a:xfrm>
            <a:off x="2461846" y="3982262"/>
            <a:ext cx="9031458" cy="523220"/>
          </a:xfrm>
          <a:prstGeom prst="rect">
            <a:avLst/>
          </a:prstGeom>
          <a:noFill/>
        </p:spPr>
        <p:txBody>
          <a:bodyPr wrap="square">
            <a:spAutoFit/>
          </a:bodyPr>
          <a:lstStyle/>
          <a:p>
            <a:pPr marL="342900" indent="-342900" algn="just">
              <a:buFont typeface="Arial" panose="020B0604020202020204" pitchFamily="34" charset="0"/>
              <a:buChar char="•"/>
            </a:pPr>
            <a:r>
              <a:rPr lang="ar-SA" sz="2800" dirty="0">
                <a:effectLst/>
                <a:latin typeface="Sakkal Majalla" panose="02000000000000000000" pitchFamily="2" charset="-78"/>
                <a:ea typeface="Calibri" panose="020F0502020204030204" pitchFamily="34" charset="0"/>
                <a:cs typeface="Sakkal Majalla" panose="02000000000000000000" pitchFamily="2" charset="-78"/>
              </a:rPr>
              <a:t>كيفية إجراء التحقق من صحة البيانات في إكسل</a:t>
            </a:r>
            <a:endParaRPr lang="ar-SA" sz="2800" dirty="0"/>
          </a:p>
        </p:txBody>
      </p:sp>
      <p:sp>
        <p:nvSpPr>
          <p:cNvPr id="17" name="مربع نص 16">
            <a:extLst>
              <a:ext uri="{FF2B5EF4-FFF2-40B4-BE49-F238E27FC236}">
                <a16:creationId xmlns:a16="http://schemas.microsoft.com/office/drawing/2014/main" id="{D85A05C8-91B0-437E-F5F9-B8DB8B357ABF}"/>
              </a:ext>
            </a:extLst>
          </p:cNvPr>
          <p:cNvSpPr txBox="1"/>
          <p:nvPr/>
        </p:nvSpPr>
        <p:spPr>
          <a:xfrm>
            <a:off x="2461846" y="4405399"/>
            <a:ext cx="9031458" cy="523220"/>
          </a:xfrm>
          <a:prstGeom prst="rect">
            <a:avLst/>
          </a:prstGeom>
          <a:noFill/>
        </p:spPr>
        <p:txBody>
          <a:bodyPr wrap="square">
            <a:spAutoFit/>
          </a:bodyPr>
          <a:lstStyle/>
          <a:p>
            <a:pPr marL="342900" indent="-342900" algn="just">
              <a:buFont typeface="Arial" panose="020B0604020202020204" pitchFamily="34" charset="0"/>
              <a:buChar char="•"/>
            </a:pPr>
            <a:r>
              <a:rPr lang="ar-SA" sz="2800" dirty="0">
                <a:effectLst/>
                <a:latin typeface="Sakkal Majalla" panose="02000000000000000000" pitchFamily="2" charset="-78"/>
                <a:ea typeface="Calibri" panose="020F0502020204030204" pitchFamily="34" charset="0"/>
                <a:cs typeface="Sakkal Majalla" panose="02000000000000000000" pitchFamily="2" charset="-78"/>
              </a:rPr>
              <a:t>كيفية التنبؤ بالعائد المستقبلي في إكسل</a:t>
            </a:r>
            <a:endParaRPr lang="ar-SA" sz="2800" dirty="0"/>
          </a:p>
        </p:txBody>
      </p:sp>
      <p:sp>
        <p:nvSpPr>
          <p:cNvPr id="18" name="مربع نص 17">
            <a:extLst>
              <a:ext uri="{FF2B5EF4-FFF2-40B4-BE49-F238E27FC236}">
                <a16:creationId xmlns:a16="http://schemas.microsoft.com/office/drawing/2014/main" id="{D65B7D18-90E5-9040-7CB0-9025DB2251D4}"/>
              </a:ext>
            </a:extLst>
          </p:cNvPr>
          <p:cNvSpPr txBox="1"/>
          <p:nvPr/>
        </p:nvSpPr>
        <p:spPr>
          <a:xfrm>
            <a:off x="2461846" y="4828536"/>
            <a:ext cx="9031458" cy="523220"/>
          </a:xfrm>
          <a:prstGeom prst="rect">
            <a:avLst/>
          </a:prstGeom>
          <a:noFill/>
        </p:spPr>
        <p:txBody>
          <a:bodyPr wrap="square">
            <a:spAutoFit/>
          </a:bodyPr>
          <a:lstStyle/>
          <a:p>
            <a:pPr marL="342900" indent="-342900" algn="just">
              <a:buFont typeface="Arial" panose="020B0604020202020204" pitchFamily="34" charset="0"/>
              <a:buChar char="•"/>
            </a:pPr>
            <a:r>
              <a:rPr lang="ar-SA" sz="2800" dirty="0">
                <a:effectLst/>
                <a:latin typeface="Sakkal Majalla" panose="02000000000000000000" pitchFamily="2" charset="-78"/>
                <a:ea typeface="Calibri" panose="020F0502020204030204" pitchFamily="34" charset="0"/>
                <a:cs typeface="Sakkal Majalla" panose="02000000000000000000" pitchFamily="2" charset="-78"/>
              </a:rPr>
              <a:t>ماهية التشفير.</a:t>
            </a:r>
            <a:endParaRPr lang="ar-SA" sz="2800" dirty="0"/>
          </a:p>
        </p:txBody>
      </p:sp>
      <p:sp>
        <p:nvSpPr>
          <p:cNvPr id="19" name="مربع نص 18">
            <a:extLst>
              <a:ext uri="{FF2B5EF4-FFF2-40B4-BE49-F238E27FC236}">
                <a16:creationId xmlns:a16="http://schemas.microsoft.com/office/drawing/2014/main" id="{FE74D84E-4E93-56D5-8500-5C4BFFED337C}"/>
              </a:ext>
            </a:extLst>
          </p:cNvPr>
          <p:cNvSpPr txBox="1"/>
          <p:nvPr/>
        </p:nvSpPr>
        <p:spPr>
          <a:xfrm>
            <a:off x="7976157" y="5251673"/>
            <a:ext cx="3517147" cy="523220"/>
          </a:xfrm>
          <a:prstGeom prst="rect">
            <a:avLst/>
          </a:prstGeom>
          <a:noFill/>
        </p:spPr>
        <p:txBody>
          <a:bodyPr wrap="square">
            <a:spAutoFit/>
          </a:bodyPr>
          <a:lstStyle/>
          <a:p>
            <a:pPr marL="342900" indent="-342900" algn="just">
              <a:buFont typeface="Arial" panose="020B0604020202020204" pitchFamily="34" charset="0"/>
              <a:buChar char="•"/>
            </a:pPr>
            <a:r>
              <a:rPr lang="ar-SA" sz="2800" dirty="0">
                <a:effectLst/>
                <a:latin typeface="Sakkal Majalla" panose="02000000000000000000" pitchFamily="2" charset="-78"/>
                <a:ea typeface="Calibri" panose="020F0502020204030204" pitchFamily="34" charset="0"/>
                <a:cs typeface="Sakkal Majalla" panose="02000000000000000000" pitchFamily="2" charset="-78"/>
              </a:rPr>
              <a:t>التشفير في إكسل</a:t>
            </a:r>
            <a:endParaRPr lang="ar-SA" sz="2800" dirty="0"/>
          </a:p>
        </p:txBody>
      </p:sp>
      <p:sp>
        <p:nvSpPr>
          <p:cNvPr id="20" name="مربع نص 19">
            <a:extLst>
              <a:ext uri="{FF2B5EF4-FFF2-40B4-BE49-F238E27FC236}">
                <a16:creationId xmlns:a16="http://schemas.microsoft.com/office/drawing/2014/main" id="{B011834D-0BED-86D8-A5DB-126F75F9D291}"/>
              </a:ext>
            </a:extLst>
          </p:cNvPr>
          <p:cNvSpPr txBox="1"/>
          <p:nvPr/>
        </p:nvSpPr>
        <p:spPr>
          <a:xfrm>
            <a:off x="7432082" y="5674814"/>
            <a:ext cx="4061221" cy="523220"/>
          </a:xfrm>
          <a:prstGeom prst="rect">
            <a:avLst/>
          </a:prstGeom>
          <a:noFill/>
        </p:spPr>
        <p:txBody>
          <a:bodyPr wrap="square">
            <a:spAutoFit/>
          </a:bodyPr>
          <a:lstStyle/>
          <a:p>
            <a:pPr marL="342900" indent="-342900" algn="just">
              <a:buFont typeface="Arial" panose="020B0604020202020204" pitchFamily="34" charset="0"/>
              <a:buChar char="•"/>
            </a:pPr>
            <a:r>
              <a:rPr lang="ar-SA" sz="2800" dirty="0">
                <a:effectLst/>
                <a:latin typeface="Sakkal Majalla" panose="02000000000000000000" pitchFamily="2" charset="-78"/>
                <a:ea typeface="Calibri" panose="020F0502020204030204" pitchFamily="34" charset="0"/>
                <a:cs typeface="Sakkal Majalla" panose="02000000000000000000" pitchFamily="2" charset="-78"/>
              </a:rPr>
              <a:t>استخدام التشفير لحماية البيانات</a:t>
            </a:r>
            <a:endParaRPr lang="ar-SA" sz="2800" dirty="0"/>
          </a:p>
        </p:txBody>
      </p:sp>
      <p:pic>
        <p:nvPicPr>
          <p:cNvPr id="3" name="صورة 2">
            <a:extLst>
              <a:ext uri="{FF2B5EF4-FFF2-40B4-BE49-F238E27FC236}">
                <a16:creationId xmlns:a16="http://schemas.microsoft.com/office/drawing/2014/main" id="{A241BEFB-DF52-5A2D-BCD1-6AF8C966423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9231" y="4030401"/>
            <a:ext cx="2706849" cy="2706849"/>
          </a:xfrm>
          <a:prstGeom prst="rect">
            <a:avLst/>
          </a:prstGeom>
        </p:spPr>
      </p:pic>
    </p:spTree>
    <p:extLst>
      <p:ext uri="{BB962C8B-B14F-4D97-AF65-F5344CB8AC3E}">
        <p14:creationId xmlns:p14="http://schemas.microsoft.com/office/powerpoint/2010/main" val="353221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ختامي</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pic>
        <p:nvPicPr>
          <p:cNvPr id="4" name="صورة 3">
            <a:extLst>
              <a:ext uri="{FF2B5EF4-FFF2-40B4-BE49-F238E27FC236}">
                <a16:creationId xmlns:a16="http://schemas.microsoft.com/office/drawing/2014/main" id="{1564DB99-B8DD-0112-9E75-7007A8FEF4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13" y="1532532"/>
            <a:ext cx="7141675" cy="4927860"/>
          </a:xfrm>
          <a:prstGeom prst="rect">
            <a:avLst/>
          </a:prstGeom>
        </p:spPr>
      </p:pic>
      <p:sp>
        <p:nvSpPr>
          <p:cNvPr id="6" name="مربع نص 5">
            <a:extLst>
              <a:ext uri="{FF2B5EF4-FFF2-40B4-BE49-F238E27FC236}">
                <a16:creationId xmlns:a16="http://schemas.microsoft.com/office/drawing/2014/main" id="{8D1C2C4A-CB19-61F5-3FD7-7D83D1B1F948}"/>
              </a:ext>
            </a:extLst>
          </p:cNvPr>
          <p:cNvSpPr txBox="1"/>
          <p:nvPr/>
        </p:nvSpPr>
        <p:spPr>
          <a:xfrm>
            <a:off x="8268215" y="2533333"/>
            <a:ext cx="3048000" cy="1569660"/>
          </a:xfrm>
          <a:prstGeom prst="rect">
            <a:avLst/>
          </a:prstGeom>
          <a:noFill/>
        </p:spPr>
        <p:txBody>
          <a:bodyPr wrap="square">
            <a:spAutoFit/>
          </a:bodyPr>
          <a:lstStyle/>
          <a:p>
            <a:pPr algn="ctr"/>
            <a:r>
              <a:rPr lang="ar-SA" sz="3200" b="1" i="0" u="none" strike="noStrike" baseline="0" dirty="0">
                <a:latin typeface="Calibri" panose="020F0502020204030204" pitchFamily="34" charset="0"/>
                <a:cs typeface="Calibri" panose="020F0502020204030204" pitchFamily="34" charset="0"/>
              </a:rPr>
              <a:t>رسم خريطة مفاهيم تلخص ما تم تعلمه في درسنا هذا ؟</a:t>
            </a:r>
            <a:endParaRPr lang="ar-SA" sz="3200" b="1" dirty="0"/>
          </a:p>
        </p:txBody>
      </p:sp>
    </p:spTree>
    <p:extLst>
      <p:ext uri="{BB962C8B-B14F-4D97-AF65-F5344CB8AC3E}">
        <p14:creationId xmlns:p14="http://schemas.microsoft.com/office/powerpoint/2010/main" val="893288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الواجب</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pic>
        <p:nvPicPr>
          <p:cNvPr id="3" name="صورة 2">
            <a:extLst>
              <a:ext uri="{FF2B5EF4-FFF2-40B4-BE49-F238E27FC236}">
                <a16:creationId xmlns:a16="http://schemas.microsoft.com/office/drawing/2014/main" id="{FF8F3176-2F03-87EE-DB70-AB529922B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39" y="928469"/>
            <a:ext cx="8360392" cy="5602868"/>
          </a:xfrm>
          <a:prstGeom prst="rect">
            <a:avLst/>
          </a:prstGeom>
        </p:spPr>
      </p:pic>
      <p:sp>
        <p:nvSpPr>
          <p:cNvPr id="4" name="مربع نص 3">
            <a:extLst>
              <a:ext uri="{FF2B5EF4-FFF2-40B4-BE49-F238E27FC236}">
                <a16:creationId xmlns:a16="http://schemas.microsoft.com/office/drawing/2014/main" id="{5FE483DE-F3FF-111B-F248-3E25D6DD49A9}"/>
              </a:ext>
            </a:extLst>
          </p:cNvPr>
          <p:cNvSpPr txBox="1"/>
          <p:nvPr/>
        </p:nvSpPr>
        <p:spPr>
          <a:xfrm>
            <a:off x="2096086" y="1140461"/>
            <a:ext cx="4620927" cy="1323439"/>
          </a:xfrm>
          <a:prstGeom prst="rect">
            <a:avLst/>
          </a:prstGeom>
          <a:noFill/>
        </p:spPr>
        <p:txBody>
          <a:bodyPr wrap="square">
            <a:spAutoFit/>
          </a:bodyPr>
          <a:lstStyle/>
          <a:p>
            <a:pPr algn="ctr"/>
            <a:r>
              <a:rPr lang="ar-SA" sz="4000" b="1" dirty="0">
                <a:solidFill>
                  <a:srgbClr val="122546"/>
                </a:solidFill>
                <a:latin typeface="Sakkal Majalla" panose="02000000000000000000" pitchFamily="2" charset="-78"/>
                <a:cs typeface="Sakkal Majalla" panose="02000000000000000000" pitchFamily="2" charset="-78"/>
              </a:rPr>
              <a:t>حل الواجب الخاص بالدرس في دفتر المهام والواجبات.</a:t>
            </a:r>
            <a:endParaRPr lang="ar-SA" sz="4000" b="1" dirty="0">
              <a:solidFill>
                <a:srgbClr val="122546"/>
              </a:solidFill>
            </a:endParaRPr>
          </a:p>
        </p:txBody>
      </p:sp>
    </p:spTree>
    <p:extLst>
      <p:ext uri="{BB962C8B-B14F-4D97-AF65-F5344CB8AC3E}">
        <p14:creationId xmlns:p14="http://schemas.microsoft.com/office/powerpoint/2010/main" val="469070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DF87A92-C4B3-29D3-E3A0-0769DF02D439}"/>
              </a:ext>
            </a:extLst>
          </p:cNvPr>
          <p:cNvPicPr>
            <a:picLocks noChangeAspect="1"/>
          </p:cNvPicPr>
          <p:nvPr/>
        </p:nvPicPr>
        <p:blipFill>
          <a:blip r:embed="rId3"/>
          <a:stretch>
            <a:fillRect/>
          </a:stretch>
        </p:blipFill>
        <p:spPr>
          <a:xfrm>
            <a:off x="1" y="-7065"/>
            <a:ext cx="12192000" cy="6865065"/>
          </a:xfrm>
          <a:prstGeom prst="rect">
            <a:avLst/>
          </a:prstGeom>
        </p:spPr>
      </p:pic>
      <p:pic>
        <p:nvPicPr>
          <p:cNvPr id="4" name="صورة 3">
            <a:extLst>
              <a:ext uri="{FF2B5EF4-FFF2-40B4-BE49-F238E27FC236}">
                <a16:creationId xmlns:a16="http://schemas.microsoft.com/office/drawing/2014/main" id="{AEBFF337-00F2-CC02-A533-ABD5BDA08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05880">
            <a:off x="228501" y="3979955"/>
            <a:ext cx="2535702" cy="2535702"/>
          </a:xfrm>
          <a:prstGeom prst="rect">
            <a:avLst/>
          </a:prstGeom>
        </p:spPr>
      </p:pic>
      <p:pic>
        <p:nvPicPr>
          <p:cNvPr id="5" name="صورة 3">
            <a:extLst>
              <a:ext uri="{FF2B5EF4-FFF2-40B4-BE49-F238E27FC236}">
                <a16:creationId xmlns:a16="http://schemas.microsoft.com/office/drawing/2014/main" id="{03CE464F-ED6E-15AE-29B5-9E9CD3F84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64470">
            <a:off x="3521888" y="4007815"/>
            <a:ext cx="2535702" cy="2535702"/>
          </a:xfrm>
          <a:prstGeom prst="rect">
            <a:avLst/>
          </a:prstGeom>
        </p:spPr>
      </p:pic>
      <p:pic>
        <p:nvPicPr>
          <p:cNvPr id="6" name="صورة 2">
            <a:extLst>
              <a:ext uri="{FF2B5EF4-FFF2-40B4-BE49-F238E27FC236}">
                <a16:creationId xmlns:a16="http://schemas.microsoft.com/office/drawing/2014/main" id="{38F7F8CD-DB14-7AF4-D0F7-94A7B42626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555275">
            <a:off x="6485727" y="3818727"/>
            <a:ext cx="2535702" cy="2535702"/>
          </a:xfrm>
          <a:prstGeom prst="rect">
            <a:avLst/>
          </a:prstGeom>
        </p:spPr>
      </p:pic>
      <p:pic>
        <p:nvPicPr>
          <p:cNvPr id="7" name="صورة 1">
            <a:extLst>
              <a:ext uri="{FF2B5EF4-FFF2-40B4-BE49-F238E27FC236}">
                <a16:creationId xmlns:a16="http://schemas.microsoft.com/office/drawing/2014/main" id="{3DA2AFF1-E773-496E-48D0-9D46B76E4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851994">
            <a:off x="9727767" y="3818726"/>
            <a:ext cx="2535702" cy="2535702"/>
          </a:xfrm>
          <a:prstGeom prst="rect">
            <a:avLst/>
          </a:prstGeom>
        </p:spPr>
      </p:pic>
      <p:sp>
        <p:nvSpPr>
          <p:cNvPr id="10" name="مربع نص 9">
            <a:extLst>
              <a:ext uri="{FF2B5EF4-FFF2-40B4-BE49-F238E27FC236}">
                <a16:creationId xmlns:a16="http://schemas.microsoft.com/office/drawing/2014/main" id="{E38B7540-CE34-07A9-0386-A45555FF6DD8}"/>
              </a:ext>
            </a:extLst>
          </p:cNvPr>
          <p:cNvSpPr txBox="1"/>
          <p:nvPr/>
        </p:nvSpPr>
        <p:spPr>
          <a:xfrm>
            <a:off x="10658622" y="6394918"/>
            <a:ext cx="1533378" cy="461665"/>
          </a:xfrm>
          <a:prstGeom prst="rect">
            <a:avLst/>
          </a:prstGeom>
          <a:solidFill>
            <a:srgbClr val="E0721E"/>
          </a:solidFill>
        </p:spPr>
        <p:txBody>
          <a:bodyPr wrap="square" rtlCol="1">
            <a:spAutoFit/>
          </a:bodyPr>
          <a:lstStyle/>
          <a:p>
            <a:pPr algn="ctr"/>
            <a:r>
              <a:rPr lang="ar-SA" sz="2400" dirty="0">
                <a:solidFill>
                  <a:schemeClr val="bg1"/>
                </a:solidFill>
                <a:cs typeface="Sultan bold" pitchFamily="2" charset="-78"/>
              </a:rPr>
              <a:t>مجموعة الاولى</a:t>
            </a:r>
          </a:p>
        </p:txBody>
      </p:sp>
      <p:sp>
        <p:nvSpPr>
          <p:cNvPr id="11" name="مربع نص 10">
            <a:extLst>
              <a:ext uri="{FF2B5EF4-FFF2-40B4-BE49-F238E27FC236}">
                <a16:creationId xmlns:a16="http://schemas.microsoft.com/office/drawing/2014/main" id="{D3A19F10-BC95-8534-0514-2A1F55324709}"/>
              </a:ext>
            </a:extLst>
          </p:cNvPr>
          <p:cNvSpPr txBox="1"/>
          <p:nvPr/>
        </p:nvSpPr>
        <p:spPr>
          <a:xfrm>
            <a:off x="7034197" y="6393502"/>
            <a:ext cx="1863058" cy="461665"/>
          </a:xfrm>
          <a:prstGeom prst="rect">
            <a:avLst/>
          </a:prstGeom>
          <a:solidFill>
            <a:srgbClr val="E0721E"/>
          </a:solidFill>
        </p:spPr>
        <p:txBody>
          <a:bodyPr wrap="square" rtlCol="1">
            <a:spAutoFit/>
          </a:bodyPr>
          <a:lstStyle/>
          <a:p>
            <a:pPr algn="ctr"/>
            <a:r>
              <a:rPr lang="ar-SA" sz="2400" dirty="0">
                <a:solidFill>
                  <a:schemeClr val="bg1"/>
                </a:solidFill>
                <a:cs typeface="Sultan bold" pitchFamily="2" charset="-78"/>
              </a:rPr>
              <a:t>مجموعة الثانية</a:t>
            </a:r>
          </a:p>
        </p:txBody>
      </p:sp>
      <p:sp>
        <p:nvSpPr>
          <p:cNvPr id="12" name="مربع نص 11">
            <a:extLst>
              <a:ext uri="{FF2B5EF4-FFF2-40B4-BE49-F238E27FC236}">
                <a16:creationId xmlns:a16="http://schemas.microsoft.com/office/drawing/2014/main" id="{718D6BF7-B772-58C5-D3D1-4C57BB0A4955}"/>
              </a:ext>
            </a:extLst>
          </p:cNvPr>
          <p:cNvSpPr txBox="1"/>
          <p:nvPr/>
        </p:nvSpPr>
        <p:spPr>
          <a:xfrm>
            <a:off x="3381118" y="6393319"/>
            <a:ext cx="1785408" cy="461665"/>
          </a:xfrm>
          <a:prstGeom prst="rect">
            <a:avLst/>
          </a:prstGeom>
          <a:solidFill>
            <a:srgbClr val="E0721E"/>
          </a:solidFill>
        </p:spPr>
        <p:txBody>
          <a:bodyPr wrap="square" rtlCol="1">
            <a:spAutoFit/>
          </a:bodyPr>
          <a:lstStyle/>
          <a:p>
            <a:pPr algn="ctr"/>
            <a:r>
              <a:rPr lang="ar-SA" sz="2400" dirty="0">
                <a:solidFill>
                  <a:schemeClr val="bg1"/>
                </a:solidFill>
                <a:cs typeface="Sultan bold" pitchFamily="2" charset="-78"/>
              </a:rPr>
              <a:t>مجموعة الثالثة</a:t>
            </a:r>
          </a:p>
        </p:txBody>
      </p:sp>
      <p:sp>
        <p:nvSpPr>
          <p:cNvPr id="13" name="مربع نص 12">
            <a:extLst>
              <a:ext uri="{FF2B5EF4-FFF2-40B4-BE49-F238E27FC236}">
                <a16:creationId xmlns:a16="http://schemas.microsoft.com/office/drawing/2014/main" id="{C41EB2FE-91BD-06AB-C121-9AB82260C26A}"/>
              </a:ext>
            </a:extLst>
          </p:cNvPr>
          <p:cNvSpPr txBox="1"/>
          <p:nvPr/>
        </p:nvSpPr>
        <p:spPr>
          <a:xfrm>
            <a:off x="14978" y="6396335"/>
            <a:ext cx="1834082" cy="461665"/>
          </a:xfrm>
          <a:prstGeom prst="rect">
            <a:avLst/>
          </a:prstGeom>
          <a:solidFill>
            <a:srgbClr val="E0721E"/>
          </a:solidFill>
        </p:spPr>
        <p:txBody>
          <a:bodyPr wrap="square" rtlCol="1">
            <a:spAutoFit/>
          </a:bodyPr>
          <a:lstStyle/>
          <a:p>
            <a:pPr algn="ctr"/>
            <a:r>
              <a:rPr lang="ar-SA" sz="2400" dirty="0">
                <a:solidFill>
                  <a:schemeClr val="bg1"/>
                </a:solidFill>
                <a:cs typeface="Sultan bold" pitchFamily="2" charset="-78"/>
              </a:rPr>
              <a:t>مجموعة الرابعة</a:t>
            </a:r>
          </a:p>
        </p:txBody>
      </p:sp>
      <p:sp>
        <p:nvSpPr>
          <p:cNvPr id="15" name="مربع نص 14">
            <a:extLst>
              <a:ext uri="{FF2B5EF4-FFF2-40B4-BE49-F238E27FC236}">
                <a16:creationId xmlns:a16="http://schemas.microsoft.com/office/drawing/2014/main" id="{0D1851BE-D537-AE94-98B8-0160BBD212FC}"/>
              </a:ext>
            </a:extLst>
          </p:cNvPr>
          <p:cNvSpPr txBox="1"/>
          <p:nvPr/>
        </p:nvSpPr>
        <p:spPr>
          <a:xfrm>
            <a:off x="4788477" y="1324229"/>
            <a:ext cx="2615044" cy="830997"/>
          </a:xfrm>
          <a:prstGeom prst="rect">
            <a:avLst/>
          </a:prstGeom>
          <a:noFill/>
        </p:spPr>
        <p:txBody>
          <a:bodyPr wrap="square">
            <a:spAutoFit/>
          </a:bodyPr>
          <a:lstStyle/>
          <a:p>
            <a:pPr algn="ctr"/>
            <a:r>
              <a:rPr lang="ar-SA" sz="4800" b="1" dirty="0">
                <a:solidFill>
                  <a:srgbClr val="071D36"/>
                </a:solidFill>
                <a:latin typeface="Sakkal Majalla" panose="02000000000000000000" pitchFamily="2" charset="-78"/>
                <a:cs typeface="Sakkal Majalla" panose="02000000000000000000" pitchFamily="2" charset="-78"/>
              </a:rPr>
              <a:t>التحفيز</a:t>
            </a:r>
          </a:p>
        </p:txBody>
      </p:sp>
    </p:spTree>
    <p:extLst>
      <p:ext uri="{BB962C8B-B14F-4D97-AF65-F5344CB8AC3E}">
        <p14:creationId xmlns:p14="http://schemas.microsoft.com/office/powerpoint/2010/main" val="3038615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91667E-6 3.33333E-6 L -0.27187 -0.43311 " pathEditMode="relative" rAng="0" ptsTypes="AA">
                                      <p:cBhvr>
                                        <p:cTn id="6" dur="2000" fill="hold"/>
                                        <p:tgtEl>
                                          <p:spTgt spid="7"/>
                                        </p:tgtEl>
                                        <p:attrNameLst>
                                          <p:attrName>ppt_x</p:attrName>
                                          <p:attrName>ppt_y</p:attrName>
                                        </p:attrNameLst>
                                      </p:cBhvr>
                                      <p:rCtr x="-13594" y="-21667"/>
                                    </p:animMotion>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3.54167E-6 7.40741E-7 L -0.07982 -0.39098 " pathEditMode="relative" rAng="0" ptsTypes="AA">
                                      <p:cBhvr>
                                        <p:cTn id="11" dur="2000" fill="hold"/>
                                        <p:tgtEl>
                                          <p:spTgt spid="6"/>
                                        </p:tgtEl>
                                        <p:attrNameLst>
                                          <p:attrName>ppt_x</p:attrName>
                                          <p:attrName>ppt_y</p:attrName>
                                        </p:attrNameLst>
                                      </p:cBhvr>
                                      <p:rCtr x="-4271" y="-19491"/>
                                    </p:animMotion>
                                  </p:childTnLst>
                                  <p:subTnLst>
                                    <p:audio>
                                      <p:cMediaNode>
                                        <p:cTn display="0" masterRel="sameClick">
                                          <p:stCondLst>
                                            <p:cond evt="begin" delay="0">
                                              <p:tn val="10"/>
                                            </p:cond>
                                          </p:stCondLst>
                                          <p:endCondLst>
                                            <p:cond evt="onStopAudio" delay="0">
                                              <p:tgtEl>
                                                <p:sldTgt/>
                                              </p:tgtEl>
                                            </p:cond>
                                          </p:endCondLst>
                                        </p:cTn>
                                        <p:tgtEl>
                                          <p:sndTgt r:embed="rId2" name="wind.wav"/>
                                        </p:tgtEl>
                                      </p:cMediaNode>
                                    </p:audio>
                                  </p:sub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1.45833E-6 -2.96296E-6 L 0.08489 -0.3919 " pathEditMode="relative" rAng="0" ptsTypes="AA">
                                      <p:cBhvr>
                                        <p:cTn id="16" dur="2000" fill="hold"/>
                                        <p:tgtEl>
                                          <p:spTgt spid="5"/>
                                        </p:tgtEl>
                                        <p:attrNameLst>
                                          <p:attrName>ppt_x</p:attrName>
                                          <p:attrName>ppt_y</p:attrName>
                                        </p:attrNameLst>
                                      </p:cBhvr>
                                      <p:rCtr x="4245" y="-19606"/>
                                    </p:animMotion>
                                  </p:childTnLst>
                                  <p:subTnLst>
                                    <p:audio>
                                      <p:cMediaNode>
                                        <p:cTn display="0" masterRel="sameClick">
                                          <p:stCondLst>
                                            <p:cond evt="begin" delay="0">
                                              <p:tn val="15"/>
                                            </p:cond>
                                          </p:stCondLst>
                                          <p:endCondLst>
                                            <p:cond evt="onStopAudio" delay="0">
                                              <p:tgtEl>
                                                <p:sldTgt/>
                                              </p:tgtEl>
                                            </p:cond>
                                          </p:endCondLst>
                                        </p:cTn>
                                        <p:tgtEl>
                                          <p:sndTgt r:embed="rId2" name="wind.wav"/>
                                        </p:tgtEl>
                                      </p:cMediaNode>
                                    </p:audio>
                                  </p:sub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3.75E-6 3.7037E-6 L 0.25 -0.42454 " pathEditMode="relative" rAng="0" ptsTypes="AA">
                                      <p:cBhvr>
                                        <p:cTn id="21" dur="2000" fill="hold"/>
                                        <p:tgtEl>
                                          <p:spTgt spid="4"/>
                                        </p:tgtEl>
                                        <p:attrNameLst>
                                          <p:attrName>ppt_x</p:attrName>
                                          <p:attrName>ppt_y</p:attrName>
                                        </p:attrNameLst>
                                      </p:cBhvr>
                                      <p:rCtr x="12500" y="-21227"/>
                                    </p:animMotion>
                                  </p:childTnLst>
                                  <p:subTnLst>
                                    <p:audio>
                                      <p:cMediaNode>
                                        <p:cTn display="0" masterRel="sameClick">
                                          <p:stCondLst>
                                            <p:cond evt="begin" delay="0">
                                              <p:tn val="20"/>
                                            </p:cond>
                                          </p:stCondLst>
                                          <p:endCondLst>
                                            <p:cond evt="onStopAudio" delay="0">
                                              <p:tgtEl>
                                                <p:sldTgt/>
                                              </p:tgtEl>
                                            </p:cond>
                                          </p:endCondLst>
                                        </p:cTn>
                                        <p:tgtEl>
                                          <p:sndTgt r:embed="rId2" name="wind.wav"/>
                                        </p:tgtEl>
                                      </p:cMediaNode>
                                    </p:audio>
                                  </p:sub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صورة تحتوي على نص&#10;&#10;تم إنشاء الوصف تلقائياً">
            <a:extLst>
              <a:ext uri="{FF2B5EF4-FFF2-40B4-BE49-F238E27FC236}">
                <a16:creationId xmlns:a16="http://schemas.microsoft.com/office/drawing/2014/main" id="{0AF9D728-29C0-4840-F962-1AA6D0EF6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0" y="0"/>
            <a:ext cx="12167419" cy="6858000"/>
          </a:xfrm>
          <a:prstGeom prst="rect">
            <a:avLst/>
          </a:prstGeom>
        </p:spPr>
      </p:pic>
      <p:sp>
        <p:nvSpPr>
          <p:cNvPr id="4" name="عنوان 3">
            <a:extLst>
              <a:ext uri="{FF2B5EF4-FFF2-40B4-BE49-F238E27FC236}">
                <a16:creationId xmlns:a16="http://schemas.microsoft.com/office/drawing/2014/main" id="{A1A97C4B-0328-7E5A-DF2F-4DA01BACE376}"/>
              </a:ext>
            </a:extLst>
          </p:cNvPr>
          <p:cNvSpPr>
            <a:spLocks noGrp="1"/>
          </p:cNvSpPr>
          <p:nvPr>
            <p:ph type="title"/>
          </p:nvPr>
        </p:nvSpPr>
        <p:spPr>
          <a:xfrm>
            <a:off x="596323" y="379702"/>
            <a:ext cx="4876223" cy="2852737"/>
          </a:xfrm>
        </p:spPr>
        <p:txBody>
          <a:bodyPr/>
          <a:lstStyle/>
          <a:p>
            <a:pPr algn="ctr"/>
            <a:r>
              <a:rPr lang="ar-SA" b="1" dirty="0">
                <a:solidFill>
                  <a:schemeClr val="bg1"/>
                </a:solidFill>
                <a:latin typeface="Sakkal Majalla" panose="02000000000000000000" pitchFamily="2" charset="-78"/>
                <a:cs typeface="Sakkal Majalla" panose="02000000000000000000" pitchFamily="2" charset="-78"/>
              </a:rPr>
              <a:t>شكرا لحسن المتابعة والمشاركة</a:t>
            </a:r>
          </a:p>
        </p:txBody>
      </p:sp>
    </p:spTree>
    <p:extLst>
      <p:ext uri="{BB962C8B-B14F-4D97-AF65-F5344CB8AC3E}">
        <p14:creationId xmlns:p14="http://schemas.microsoft.com/office/powerpoint/2010/main" val="242680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نواتج التعلم</a:t>
            </a:r>
          </a:p>
        </p:txBody>
      </p:sp>
      <p:pic>
        <p:nvPicPr>
          <p:cNvPr id="9" name="صورة 8">
            <a:extLst>
              <a:ext uri="{FF2B5EF4-FFF2-40B4-BE49-F238E27FC236}">
                <a16:creationId xmlns:a16="http://schemas.microsoft.com/office/drawing/2014/main" id="{0CDD7A45-D173-2D8D-5018-0CF53FCA2C6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2879" y="3808827"/>
            <a:ext cx="3324665" cy="3324665"/>
          </a:xfrm>
          <a:prstGeom prst="rect">
            <a:avLst/>
          </a:prstGeom>
        </p:spPr>
      </p:pic>
      <p:sp>
        <p:nvSpPr>
          <p:cNvPr id="13" name="مربع نص 12">
            <a:extLst>
              <a:ext uri="{FF2B5EF4-FFF2-40B4-BE49-F238E27FC236}">
                <a16:creationId xmlns:a16="http://schemas.microsoft.com/office/drawing/2014/main" id="{5486CB44-C4B4-E71D-F2EE-F12EBFA033D9}"/>
              </a:ext>
            </a:extLst>
          </p:cNvPr>
          <p:cNvSpPr txBox="1"/>
          <p:nvPr/>
        </p:nvSpPr>
        <p:spPr>
          <a:xfrm>
            <a:off x="4909625" y="1911654"/>
            <a:ext cx="6798762" cy="2062103"/>
          </a:xfrm>
          <a:prstGeom prst="rect">
            <a:avLst/>
          </a:prstGeom>
          <a:noFill/>
        </p:spPr>
        <p:txBody>
          <a:bodyPr wrap="square" rtlCol="1">
            <a:spAutoFit/>
          </a:bodyPr>
          <a:lstStyle/>
          <a:p>
            <a:pPr marL="285750" indent="-285750">
              <a:buFont typeface="Arial" panose="020B0604020202020204" pitchFamily="34" charset="0"/>
              <a:buChar char="•"/>
            </a:pPr>
            <a:r>
              <a:rPr lang="ar-SA" sz="3200" b="1" dirty="0">
                <a:latin typeface="Sakkal Majalla" panose="02000000000000000000" pitchFamily="2" charset="-78"/>
                <a:cs typeface="Sakkal Majalla" panose="02000000000000000000" pitchFamily="2" charset="-78"/>
              </a:rPr>
              <a:t>معرفة الفرق بين البيانات والمعلومات والمعرفة .</a:t>
            </a:r>
          </a:p>
          <a:p>
            <a:pPr marL="285750" indent="-285750">
              <a:buFont typeface="Arial" panose="020B0604020202020204" pitchFamily="34" charset="0"/>
              <a:buChar char="•"/>
            </a:pPr>
            <a:r>
              <a:rPr lang="ar-SA" sz="3200" b="1" dirty="0">
                <a:latin typeface="Sakkal Majalla" panose="02000000000000000000" pitchFamily="2" charset="-78"/>
                <a:cs typeface="Sakkal Majalla" panose="02000000000000000000" pitchFamily="2" charset="-78"/>
              </a:rPr>
              <a:t>فهم أنواع البيانات , وطرق عرضها .</a:t>
            </a:r>
          </a:p>
          <a:p>
            <a:pPr marL="285750" indent="-285750">
              <a:buFont typeface="Arial" panose="020B0604020202020204" pitchFamily="34" charset="0"/>
              <a:buChar char="•"/>
            </a:pPr>
            <a:r>
              <a:rPr lang="ar-SA" sz="3200" b="1" dirty="0">
                <a:latin typeface="Sakkal Majalla" panose="02000000000000000000" pitchFamily="2" charset="-78"/>
                <a:cs typeface="Sakkal Majalla" panose="02000000000000000000" pitchFamily="2" charset="-78"/>
              </a:rPr>
              <a:t>معرفة ترميز البيانات وأهميتها .</a:t>
            </a:r>
          </a:p>
          <a:p>
            <a:pPr marL="285750" indent="-285750">
              <a:buFont typeface="Arial" panose="020B0604020202020204" pitchFamily="34" charset="0"/>
              <a:buChar char="•"/>
            </a:pPr>
            <a:r>
              <a:rPr lang="ar-SA" sz="3200" b="1" dirty="0">
                <a:latin typeface="Sakkal Majalla" panose="02000000000000000000" pitchFamily="2" charset="-78"/>
                <a:cs typeface="Sakkal Majalla" panose="02000000000000000000" pitchFamily="2" charset="-78"/>
              </a:rPr>
              <a:t>فهم جودة المعلومات ومعايير تحقيقيها . </a:t>
            </a:r>
          </a:p>
        </p:txBody>
      </p:sp>
    </p:spTree>
    <p:extLst>
      <p:ext uri="{BB962C8B-B14F-4D97-AF65-F5344CB8AC3E}">
        <p14:creationId xmlns:p14="http://schemas.microsoft.com/office/powerpoint/2010/main" val="65676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454683" y="482501"/>
            <a:ext cx="3253704"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قبلي</a:t>
            </a:r>
          </a:p>
        </p:txBody>
      </p:sp>
      <p:sp>
        <p:nvSpPr>
          <p:cNvPr id="13" name="مربع نص 12">
            <a:extLst>
              <a:ext uri="{FF2B5EF4-FFF2-40B4-BE49-F238E27FC236}">
                <a16:creationId xmlns:a16="http://schemas.microsoft.com/office/drawing/2014/main" id="{5486CB44-C4B4-E71D-F2EE-F12EBFA033D9}"/>
              </a:ext>
            </a:extLst>
          </p:cNvPr>
          <p:cNvSpPr txBox="1"/>
          <p:nvPr/>
        </p:nvSpPr>
        <p:spPr>
          <a:xfrm>
            <a:off x="4169037" y="2642617"/>
            <a:ext cx="6798762" cy="1569660"/>
          </a:xfrm>
          <a:prstGeom prst="rect">
            <a:avLst/>
          </a:prstGeom>
          <a:noFill/>
        </p:spPr>
        <p:txBody>
          <a:bodyPr wrap="square" rtlCol="1">
            <a:spAutoFit/>
          </a:bodyPr>
          <a:lstStyle/>
          <a:p>
            <a:pPr algn="ctr"/>
            <a:r>
              <a:rPr lang="ar-SA" sz="4800" b="1" dirty="0">
                <a:latin typeface="Sakkal Majalla" panose="02000000000000000000" pitchFamily="2" charset="-78"/>
                <a:cs typeface="Sakkal Majalla" panose="02000000000000000000" pitchFamily="2" charset="-78"/>
              </a:rPr>
              <a:t>هل تعرفون الفرق بين البيانات والمعلومات ؟</a:t>
            </a:r>
          </a:p>
        </p:txBody>
      </p:sp>
      <p:pic>
        <p:nvPicPr>
          <p:cNvPr id="3" name="صورة 2">
            <a:extLst>
              <a:ext uri="{FF2B5EF4-FFF2-40B4-BE49-F238E27FC236}">
                <a16:creationId xmlns:a16="http://schemas.microsoft.com/office/drawing/2014/main" id="{88549F18-6778-03B6-EF74-B1E3C321E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857" y="-1553"/>
            <a:ext cx="5297805" cy="6858000"/>
          </a:xfrm>
          <a:prstGeom prst="rect">
            <a:avLst/>
          </a:prstGeom>
        </p:spPr>
      </p:pic>
    </p:spTree>
    <p:extLst>
      <p:ext uri="{BB962C8B-B14F-4D97-AF65-F5344CB8AC3E}">
        <p14:creationId xmlns:p14="http://schemas.microsoft.com/office/powerpoint/2010/main" val="391114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36924"/>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علم البيانات</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2" name="مربع نص 1">
            <a:extLst>
              <a:ext uri="{FF2B5EF4-FFF2-40B4-BE49-F238E27FC236}">
                <a16:creationId xmlns:a16="http://schemas.microsoft.com/office/drawing/2014/main" id="{F91507E6-FB8D-C1E0-A348-551C5939568B}"/>
              </a:ext>
            </a:extLst>
          </p:cNvPr>
          <p:cNvSpPr txBox="1"/>
          <p:nvPr/>
        </p:nvSpPr>
        <p:spPr>
          <a:xfrm>
            <a:off x="1073213" y="4993974"/>
            <a:ext cx="10635174" cy="1200329"/>
          </a:xfrm>
          <a:prstGeom prst="rect">
            <a:avLst/>
          </a:prstGeom>
          <a:noFill/>
        </p:spPr>
        <p:txBody>
          <a:bodyPr wrap="square">
            <a:spAutoFit/>
          </a:bodyPr>
          <a:lstStyle/>
          <a:p>
            <a:pPr algn="ctr"/>
            <a:r>
              <a:rPr lang="ar-SA" sz="3600" b="1" dirty="0">
                <a:solidFill>
                  <a:schemeClr val="tx1">
                    <a:lumMod val="95000"/>
                    <a:lumOff val="5000"/>
                  </a:schemeClr>
                </a:solidFill>
                <a:effectLst/>
                <a:latin typeface="Sakkal Majalla" panose="02000000000000000000" pitchFamily="2" charset="-78"/>
                <a:ea typeface="Calibri" panose="020F0502020204030204" pitchFamily="34" charset="0"/>
                <a:cs typeface="Sakkal Majalla" panose="02000000000000000000" pitchFamily="2" charset="-78"/>
              </a:rPr>
              <a:t>هو علم يجمع عدة مجالات ( علوم الحاسب-الإحصاء-الرياضيات) ويعمل على تحليل البيانات لاستخراج معلومات ذات مغزى تؤدي إلى معرفة محددة.</a:t>
            </a:r>
            <a:endParaRPr lang="ar-SA" sz="3600" b="1" dirty="0">
              <a:solidFill>
                <a:schemeClr val="tx1">
                  <a:lumMod val="95000"/>
                  <a:lumOff val="5000"/>
                </a:schemeClr>
              </a:solidFill>
            </a:endParaRPr>
          </a:p>
        </p:txBody>
      </p:sp>
      <p:pic>
        <p:nvPicPr>
          <p:cNvPr id="4" name="صورة 3">
            <a:extLst>
              <a:ext uri="{FF2B5EF4-FFF2-40B4-BE49-F238E27FC236}">
                <a16:creationId xmlns:a16="http://schemas.microsoft.com/office/drawing/2014/main" id="{1BA5D37D-4A31-C9CB-F4B7-382DA8AF9CC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5897"/>
          <a:stretch/>
        </p:blipFill>
        <p:spPr>
          <a:xfrm>
            <a:off x="2716588" y="1602871"/>
            <a:ext cx="6977102" cy="3191793"/>
          </a:xfrm>
          <a:prstGeom prst="rect">
            <a:avLst/>
          </a:prstGeom>
        </p:spPr>
      </p:pic>
    </p:spTree>
    <p:extLst>
      <p:ext uri="{BB962C8B-B14F-4D97-AF65-F5344CB8AC3E}">
        <p14:creationId xmlns:p14="http://schemas.microsoft.com/office/powerpoint/2010/main" val="87329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البيانات</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3" name="مربع نص 2">
            <a:extLst>
              <a:ext uri="{FF2B5EF4-FFF2-40B4-BE49-F238E27FC236}">
                <a16:creationId xmlns:a16="http://schemas.microsoft.com/office/drawing/2014/main" id="{EFFB55C1-A73E-3711-D2B5-2DDC7A5902A6}"/>
              </a:ext>
            </a:extLst>
          </p:cNvPr>
          <p:cNvSpPr txBox="1"/>
          <p:nvPr/>
        </p:nvSpPr>
        <p:spPr>
          <a:xfrm>
            <a:off x="189363" y="1642215"/>
            <a:ext cx="11813273" cy="1200329"/>
          </a:xfrm>
          <a:prstGeom prst="rect">
            <a:avLst/>
          </a:prstGeom>
          <a:noFill/>
        </p:spPr>
        <p:txBody>
          <a:bodyPr wrap="square">
            <a:spAutoFit/>
          </a:bodyPr>
          <a:lstStyle/>
          <a:p>
            <a:pPr algn="ctr"/>
            <a:r>
              <a:rPr lang="ar-SA" sz="3600" b="1" dirty="0">
                <a:effectLst/>
                <a:latin typeface="Sakkal Majalla" panose="02000000000000000000" pitchFamily="2" charset="-78"/>
                <a:ea typeface="Calibri" panose="020F0502020204030204" pitchFamily="34" charset="0"/>
                <a:cs typeface="Sakkal Majalla" panose="02000000000000000000" pitchFamily="2" charset="-78"/>
              </a:rPr>
              <a:t>مجموعة من الحقائق أو الكلمات أو الأرقام، أو وصف لشيء لم يتم تحليله أو معالجته بأي شكل من الأشكال، وتسمى البيانات الأولية، حيث تعني كلمة أولية أنها غير معالجة.</a:t>
            </a:r>
            <a:endParaRPr lang="ar-SA" sz="3600" b="1" dirty="0"/>
          </a:p>
        </p:txBody>
      </p:sp>
      <p:grpSp>
        <p:nvGrpSpPr>
          <p:cNvPr id="7" name="مجموعة 6">
            <a:extLst>
              <a:ext uri="{FF2B5EF4-FFF2-40B4-BE49-F238E27FC236}">
                <a16:creationId xmlns:a16="http://schemas.microsoft.com/office/drawing/2014/main" id="{AE717D72-9061-4628-D74F-1DB8F5F6646D}"/>
              </a:ext>
            </a:extLst>
          </p:cNvPr>
          <p:cNvGrpSpPr/>
          <p:nvPr/>
        </p:nvGrpSpPr>
        <p:grpSpPr>
          <a:xfrm>
            <a:off x="2999596" y="3002510"/>
            <a:ext cx="6074065" cy="4017268"/>
            <a:chOff x="3123028" y="2276699"/>
            <a:chExt cx="6865273" cy="4490353"/>
          </a:xfrm>
        </p:grpSpPr>
        <p:pic>
          <p:nvPicPr>
            <p:cNvPr id="5" name="صورة 4">
              <a:extLst>
                <a:ext uri="{FF2B5EF4-FFF2-40B4-BE49-F238E27FC236}">
                  <a16:creationId xmlns:a16="http://schemas.microsoft.com/office/drawing/2014/main" id="{27591991-2BDD-E532-5E89-8BC8B7B68998}"/>
                </a:ext>
              </a:extLst>
            </p:cNvPr>
            <p:cNvPicPr>
              <a:picLocks noChangeAspect="1"/>
            </p:cNvPicPr>
            <p:nvPr/>
          </p:nvPicPr>
          <p:blipFill>
            <a:blip r:embed="rId4"/>
            <a:stretch>
              <a:fillRect/>
            </a:stretch>
          </p:blipFill>
          <p:spPr>
            <a:xfrm>
              <a:off x="3280236" y="2276699"/>
              <a:ext cx="6708065" cy="4294749"/>
            </a:xfrm>
            <a:prstGeom prst="rect">
              <a:avLst/>
            </a:prstGeom>
          </p:spPr>
        </p:pic>
        <p:sp>
          <p:nvSpPr>
            <p:cNvPr id="6" name="مستطيل 5">
              <a:extLst>
                <a:ext uri="{FF2B5EF4-FFF2-40B4-BE49-F238E27FC236}">
                  <a16:creationId xmlns:a16="http://schemas.microsoft.com/office/drawing/2014/main" id="{F3215A0C-9A54-6BF2-993A-517551CE940C}"/>
                </a:ext>
              </a:extLst>
            </p:cNvPr>
            <p:cNvSpPr/>
            <p:nvPr/>
          </p:nvSpPr>
          <p:spPr>
            <a:xfrm>
              <a:off x="3123028" y="5866228"/>
              <a:ext cx="1617784" cy="900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322494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المعلومات</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2" name="مربع نص 1">
            <a:extLst>
              <a:ext uri="{FF2B5EF4-FFF2-40B4-BE49-F238E27FC236}">
                <a16:creationId xmlns:a16="http://schemas.microsoft.com/office/drawing/2014/main" id="{4983C6F9-4C54-69BD-C8CF-4BF1AC6D540D}"/>
              </a:ext>
            </a:extLst>
          </p:cNvPr>
          <p:cNvSpPr txBox="1"/>
          <p:nvPr/>
        </p:nvSpPr>
        <p:spPr>
          <a:xfrm>
            <a:off x="108686" y="1676534"/>
            <a:ext cx="11718387" cy="1200329"/>
          </a:xfrm>
          <a:prstGeom prst="rect">
            <a:avLst/>
          </a:prstGeom>
          <a:noFill/>
        </p:spPr>
        <p:txBody>
          <a:bodyPr wrap="square">
            <a:spAutoFit/>
          </a:bodyPr>
          <a:lstStyle/>
          <a:p>
            <a:pPr algn="ctr"/>
            <a:r>
              <a:rPr lang="ar-SA" sz="3600" b="1" dirty="0">
                <a:latin typeface="Sakkal Majalla" panose="02000000000000000000" pitchFamily="2" charset="-78"/>
                <a:cs typeface="Sakkal Majalla" panose="02000000000000000000" pitchFamily="2" charset="-78"/>
              </a:rPr>
              <a:t>هي بيانات أولية تمت معالجتها ، لذلك يشير مصطلح المعلومات إلى البيانات المعالجة التي لها معنى في سياق محدد ومفيد ، وتسمى هذه المعالجة : معالجة البيانات.</a:t>
            </a:r>
            <a:endParaRPr lang="ar-SA" sz="3600" b="1" dirty="0"/>
          </a:p>
        </p:txBody>
      </p:sp>
      <p:pic>
        <p:nvPicPr>
          <p:cNvPr id="4" name="صورة 3">
            <a:extLst>
              <a:ext uri="{FF2B5EF4-FFF2-40B4-BE49-F238E27FC236}">
                <a16:creationId xmlns:a16="http://schemas.microsoft.com/office/drawing/2014/main" id="{A35EB886-5D0D-4916-B913-8422B444DDAF}"/>
              </a:ext>
            </a:extLst>
          </p:cNvPr>
          <p:cNvPicPr>
            <a:picLocks noChangeAspect="1"/>
          </p:cNvPicPr>
          <p:nvPr/>
        </p:nvPicPr>
        <p:blipFill>
          <a:blip r:embed="rId4"/>
          <a:stretch>
            <a:fillRect/>
          </a:stretch>
        </p:blipFill>
        <p:spPr>
          <a:xfrm>
            <a:off x="1593239" y="2876863"/>
            <a:ext cx="7458075" cy="3771900"/>
          </a:xfrm>
          <a:prstGeom prst="rect">
            <a:avLst/>
          </a:prstGeom>
        </p:spPr>
      </p:pic>
    </p:spTree>
    <p:extLst>
      <p:ext uri="{BB962C8B-B14F-4D97-AF65-F5344CB8AC3E}">
        <p14:creationId xmlns:p14="http://schemas.microsoft.com/office/powerpoint/2010/main" val="265212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7751298" y="508789"/>
            <a:ext cx="3957089"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استراتيجية العصف الذهني</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4" name="مربع نص 3">
            <a:extLst>
              <a:ext uri="{FF2B5EF4-FFF2-40B4-BE49-F238E27FC236}">
                <a16:creationId xmlns:a16="http://schemas.microsoft.com/office/drawing/2014/main" id="{C832B148-3188-8EED-45E4-54D5C6813A1A}"/>
              </a:ext>
            </a:extLst>
          </p:cNvPr>
          <p:cNvSpPr txBox="1"/>
          <p:nvPr/>
        </p:nvSpPr>
        <p:spPr>
          <a:xfrm>
            <a:off x="1149759" y="1568546"/>
            <a:ext cx="9892482" cy="1323439"/>
          </a:xfrm>
          <a:prstGeom prst="rect">
            <a:avLst/>
          </a:prstGeom>
          <a:noFill/>
        </p:spPr>
        <p:txBody>
          <a:bodyPr wrap="square">
            <a:spAutoFit/>
          </a:bodyPr>
          <a:lstStyle/>
          <a:p>
            <a:pPr algn="ctr"/>
            <a:r>
              <a:rPr lang="ar-SA" sz="4000" b="1" dirty="0">
                <a:solidFill>
                  <a:srgbClr val="333333"/>
                </a:solidFill>
                <a:effectLst/>
                <a:latin typeface="Sakkal Majalla" panose="02000000000000000000" pitchFamily="2" charset="-78"/>
                <a:ea typeface="Calibri" panose="020F0502020204030204" pitchFamily="34" charset="0"/>
                <a:cs typeface="Sakkal Majalla" panose="02000000000000000000" pitchFamily="2" charset="-78"/>
              </a:rPr>
              <a:t>باستخدام استراتيجية العصف الذهني اذكروا أمثلة لبيانات متنوعة ثم تحويلها الى معلومات ؟</a:t>
            </a:r>
            <a:endParaRPr lang="ar-SA" sz="4000" b="1" dirty="0">
              <a:solidFill>
                <a:srgbClr val="333333"/>
              </a:solidFill>
            </a:endParaRPr>
          </a:p>
        </p:txBody>
      </p:sp>
      <p:pic>
        <p:nvPicPr>
          <p:cNvPr id="6" name="صورة 5">
            <a:extLst>
              <a:ext uri="{FF2B5EF4-FFF2-40B4-BE49-F238E27FC236}">
                <a16:creationId xmlns:a16="http://schemas.microsoft.com/office/drawing/2014/main" id="{39B57F19-8FE6-82E0-0B64-740F88EF3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72" y="2825147"/>
            <a:ext cx="3941326" cy="3941326"/>
          </a:xfrm>
          <a:prstGeom prst="rect">
            <a:avLst/>
          </a:prstGeom>
        </p:spPr>
      </p:pic>
    </p:spTree>
    <p:extLst>
      <p:ext uri="{BB962C8B-B14F-4D97-AF65-F5344CB8AC3E}">
        <p14:creationId xmlns:p14="http://schemas.microsoft.com/office/powerpoint/2010/main" val="300676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1315</Words>
  <Application>Microsoft Office PowerPoint</Application>
  <PresentationFormat>شاشة عريضة</PresentationFormat>
  <Paragraphs>132</Paragraphs>
  <Slides>33</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33</vt:i4>
      </vt:variant>
    </vt:vector>
  </HeadingPairs>
  <TitlesOfParts>
    <vt:vector size="39" baseType="lpstr">
      <vt:lpstr>Arial</vt:lpstr>
      <vt:lpstr>Calibri</vt:lpstr>
      <vt:lpstr>Calibri Light</vt:lpstr>
      <vt:lpstr>Calibri-Bold</vt:lpstr>
      <vt:lpstr>Sakkal Majalla</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شكرا لحسن المتابعة والمشاركة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abeer saleh</dc:creator>
  <cp:lastModifiedBy>abeer saleh</cp:lastModifiedBy>
  <cp:revision>28</cp:revision>
  <dcterms:created xsi:type="dcterms:W3CDTF">2022-12-17T19:40:38Z</dcterms:created>
  <dcterms:modified xsi:type="dcterms:W3CDTF">2022-12-18T21:30:32Z</dcterms:modified>
</cp:coreProperties>
</file>