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256" r:id="rId2"/>
    <p:sldId id="261" r:id="rId3"/>
    <p:sldId id="310" r:id="rId4"/>
    <p:sldId id="322" r:id="rId5"/>
    <p:sldId id="323" r:id="rId6"/>
    <p:sldId id="324" r:id="rId7"/>
    <p:sldId id="260" r:id="rId8"/>
    <p:sldId id="316" r:id="rId9"/>
    <p:sldId id="314" r:id="rId10"/>
    <p:sldId id="315" r:id="rId11"/>
    <p:sldId id="318" r:id="rId12"/>
    <p:sldId id="317" r:id="rId13"/>
    <p:sldId id="320" r:id="rId14"/>
    <p:sldId id="333" r:id="rId15"/>
    <p:sldId id="332" r:id="rId16"/>
    <p:sldId id="334" r:id="rId17"/>
    <p:sldId id="325" r:id="rId18"/>
    <p:sldId id="326" r:id="rId19"/>
    <p:sldId id="327" r:id="rId20"/>
    <p:sldId id="328" r:id="rId21"/>
    <p:sldId id="336" r:id="rId22"/>
    <p:sldId id="319" r:id="rId23"/>
    <p:sldId id="335" r:id="rId24"/>
    <p:sldId id="330" r:id="rId25"/>
    <p:sldId id="329" r:id="rId26"/>
    <p:sldId id="331" r:id="rId27"/>
    <p:sldId id="337" r:id="rId28"/>
    <p:sldId id="338" r:id="rId29"/>
    <p:sldId id="339" r:id="rId30"/>
    <p:sldId id="344" r:id="rId31"/>
    <p:sldId id="345" r:id="rId32"/>
    <p:sldId id="340" r:id="rId33"/>
    <p:sldId id="309" r:id="rId34"/>
    <p:sldId id="273" r:id="rId35"/>
    <p:sldId id="268" r:id="rId36"/>
    <p:sldId id="290" r:id="rId3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5"/>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7500"/>
    <a:srgbClr val="E64C3C"/>
    <a:srgbClr val="FAB40D"/>
    <a:srgbClr val="E55617"/>
    <a:srgbClr val="408AA1"/>
    <a:srgbClr val="ED8747"/>
    <a:srgbClr val="A9D18E"/>
    <a:srgbClr val="000000"/>
    <a:srgbClr val="BE5108"/>
    <a:srgbClr val="935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18" autoAdjust="0"/>
    <p:restoredTop sz="88889" autoAdjust="0"/>
  </p:normalViewPr>
  <p:slideViewPr>
    <p:cSldViewPr snapToGrid="0">
      <p:cViewPr varScale="1">
        <p:scale>
          <a:sx n="60" d="100"/>
          <a:sy n="60"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01ED7CE-01AC-4BD1-85EE-BB1960CF07A9}" type="datetimeFigureOut">
              <a:rPr lang="ar-SA" smtClean="0"/>
              <a:t>10/06/44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69F0A5D-61E2-49E6-9FAB-C844655B6623}" type="slidenum">
              <a:rPr lang="ar-SA" smtClean="0"/>
              <a:t>‹#›</a:t>
            </a:fld>
            <a:endParaRPr lang="ar-SA"/>
          </a:p>
        </p:txBody>
      </p:sp>
    </p:spTree>
    <p:extLst>
      <p:ext uri="{BB962C8B-B14F-4D97-AF65-F5344CB8AC3E}">
        <p14:creationId xmlns:p14="http://schemas.microsoft.com/office/powerpoint/2010/main" val="28136587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ملاحظة : للبدء يضغط على المثلثات الحمراء وكذلك للإيقاف .</a:t>
            </a:r>
          </a:p>
        </p:txBody>
      </p:sp>
      <p:sp>
        <p:nvSpPr>
          <p:cNvPr id="4" name="عنصر نائب لرقم الشريحة 3"/>
          <p:cNvSpPr>
            <a:spLocks noGrp="1"/>
          </p:cNvSpPr>
          <p:nvPr>
            <p:ph type="sldNum" sz="quarter" idx="5"/>
          </p:nvPr>
        </p:nvSpPr>
        <p:spPr/>
        <p:txBody>
          <a:bodyPr/>
          <a:lstStyle/>
          <a:p>
            <a:fld id="{669F0A5D-61E2-49E6-9FAB-C844655B6623}" type="slidenum">
              <a:rPr lang="ar-SA" smtClean="0"/>
              <a:t>22</a:t>
            </a:fld>
            <a:endParaRPr lang="ar-SA"/>
          </a:p>
        </p:txBody>
      </p:sp>
    </p:spTree>
    <p:extLst>
      <p:ext uri="{BB962C8B-B14F-4D97-AF65-F5344CB8AC3E}">
        <p14:creationId xmlns:p14="http://schemas.microsoft.com/office/powerpoint/2010/main" val="116997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ملاحظة : للبدء يضغط على المثلثات الحمراء وكذلك للإيقاف .</a:t>
            </a:r>
          </a:p>
        </p:txBody>
      </p:sp>
      <p:sp>
        <p:nvSpPr>
          <p:cNvPr id="4" name="عنصر نائب لرقم الشريحة 3"/>
          <p:cNvSpPr>
            <a:spLocks noGrp="1"/>
          </p:cNvSpPr>
          <p:nvPr>
            <p:ph type="sldNum" sz="quarter" idx="5"/>
          </p:nvPr>
        </p:nvSpPr>
        <p:spPr/>
        <p:txBody>
          <a:bodyPr/>
          <a:lstStyle/>
          <a:p>
            <a:fld id="{669F0A5D-61E2-49E6-9FAB-C844655B6623}" type="slidenum">
              <a:rPr lang="ar-SA" smtClean="0"/>
              <a:t>23</a:t>
            </a:fld>
            <a:endParaRPr lang="ar-SA"/>
          </a:p>
        </p:txBody>
      </p:sp>
    </p:spTree>
    <p:extLst>
      <p:ext uri="{BB962C8B-B14F-4D97-AF65-F5344CB8AC3E}">
        <p14:creationId xmlns:p14="http://schemas.microsoft.com/office/powerpoint/2010/main" val="118842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ملاحظة : تطبع الاقلام على عدد المجموعات وتغلف تغليف حراري وتقص ثم وتوزع على المجموعات يطرح السؤال بعد الاطلاع على الكتاب ثم يتم اختيار الطلبة الذين يحمل رقم   مثلاً 4 من كل مجموعة للإجابة على السؤال .</a:t>
            </a:r>
          </a:p>
        </p:txBody>
      </p:sp>
      <p:sp>
        <p:nvSpPr>
          <p:cNvPr id="4" name="عنصر نائب لرقم الشريحة 3"/>
          <p:cNvSpPr>
            <a:spLocks noGrp="1"/>
          </p:cNvSpPr>
          <p:nvPr>
            <p:ph type="sldNum" sz="quarter" idx="5"/>
          </p:nvPr>
        </p:nvSpPr>
        <p:spPr/>
        <p:txBody>
          <a:bodyPr/>
          <a:lstStyle/>
          <a:p>
            <a:fld id="{669F0A5D-61E2-49E6-9FAB-C844655B6623}" type="slidenum">
              <a:rPr lang="ar-SA" smtClean="0"/>
              <a:t>24</a:t>
            </a:fld>
            <a:endParaRPr lang="ar-SA"/>
          </a:p>
        </p:txBody>
      </p:sp>
    </p:spTree>
    <p:extLst>
      <p:ext uri="{BB962C8B-B14F-4D97-AF65-F5344CB8AC3E}">
        <p14:creationId xmlns:p14="http://schemas.microsoft.com/office/powerpoint/2010/main" val="270723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1BC05A-1C17-297E-7A9C-C48AD02A39EF}"/>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E659BD27-5EF2-AC57-976E-605393BCD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0B8D8D1C-67AC-C07A-C4EB-A9219CEAB957}"/>
              </a:ext>
            </a:extLst>
          </p:cNvPr>
          <p:cNvSpPr>
            <a:spLocks noGrp="1"/>
          </p:cNvSpPr>
          <p:nvPr>
            <p:ph type="dt" sz="half" idx="10"/>
          </p:nvPr>
        </p:nvSpPr>
        <p:spPr/>
        <p:txBody>
          <a:bodyPr/>
          <a:lstStyle/>
          <a:p>
            <a:fld id="{95C22F44-330A-425C-8E79-AF08605C03D9}" type="datetimeFigureOut">
              <a:rPr lang="ar-SA" smtClean="0"/>
              <a:t>10/06/44</a:t>
            </a:fld>
            <a:endParaRPr lang="ar-SA"/>
          </a:p>
        </p:txBody>
      </p:sp>
      <p:sp>
        <p:nvSpPr>
          <p:cNvPr id="5" name="عنصر نائب للتذييل 4">
            <a:extLst>
              <a:ext uri="{FF2B5EF4-FFF2-40B4-BE49-F238E27FC236}">
                <a16:creationId xmlns:a16="http://schemas.microsoft.com/office/drawing/2014/main" id="{07AB334C-9AE8-5D02-9BEE-19BFF43297D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2C50820-C385-FEAB-29CB-2EF70E6C94D8}"/>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808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15FC1A-B44E-63FC-42D8-AE557901F51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715CF501-4EB0-8342-C367-090FD89F33D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0875119-FB05-AF2E-3C08-20E0EB0A5A06}"/>
              </a:ext>
            </a:extLst>
          </p:cNvPr>
          <p:cNvSpPr>
            <a:spLocks noGrp="1"/>
          </p:cNvSpPr>
          <p:nvPr>
            <p:ph type="dt" sz="half" idx="10"/>
          </p:nvPr>
        </p:nvSpPr>
        <p:spPr/>
        <p:txBody>
          <a:bodyPr/>
          <a:lstStyle/>
          <a:p>
            <a:fld id="{95C22F44-330A-425C-8E79-AF08605C03D9}" type="datetimeFigureOut">
              <a:rPr lang="ar-SA" smtClean="0"/>
              <a:t>10/06/44</a:t>
            </a:fld>
            <a:endParaRPr lang="ar-SA"/>
          </a:p>
        </p:txBody>
      </p:sp>
      <p:sp>
        <p:nvSpPr>
          <p:cNvPr id="5" name="عنصر نائب للتذييل 4">
            <a:extLst>
              <a:ext uri="{FF2B5EF4-FFF2-40B4-BE49-F238E27FC236}">
                <a16:creationId xmlns:a16="http://schemas.microsoft.com/office/drawing/2014/main" id="{504BB7C2-B9D4-9C97-BFCE-25152FF80DD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373D5D3-37CB-8E80-F021-0D343C953215}"/>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59881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8DB3733B-BB61-46E7-FC6F-40229BD2C3D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B487B03-7D43-695A-2003-51BF22E9815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A11EDD0-DA66-2DE3-F9F4-B823A68408A6}"/>
              </a:ext>
            </a:extLst>
          </p:cNvPr>
          <p:cNvSpPr>
            <a:spLocks noGrp="1"/>
          </p:cNvSpPr>
          <p:nvPr>
            <p:ph type="dt" sz="half" idx="10"/>
          </p:nvPr>
        </p:nvSpPr>
        <p:spPr/>
        <p:txBody>
          <a:bodyPr/>
          <a:lstStyle/>
          <a:p>
            <a:fld id="{95C22F44-330A-425C-8E79-AF08605C03D9}" type="datetimeFigureOut">
              <a:rPr lang="ar-SA" smtClean="0"/>
              <a:t>10/06/44</a:t>
            </a:fld>
            <a:endParaRPr lang="ar-SA"/>
          </a:p>
        </p:txBody>
      </p:sp>
      <p:sp>
        <p:nvSpPr>
          <p:cNvPr id="5" name="عنصر نائب للتذييل 4">
            <a:extLst>
              <a:ext uri="{FF2B5EF4-FFF2-40B4-BE49-F238E27FC236}">
                <a16:creationId xmlns:a16="http://schemas.microsoft.com/office/drawing/2014/main" id="{35F1123E-C603-E3B2-B21F-A57AD6EC2D4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043D85B-A239-AE10-AF11-A87E4C875B79}"/>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336124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510971-6F44-77F5-0326-B7E632B0388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854BBF4-4851-6D0E-408C-AF620AB4980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92CAF10-0203-B040-CB1E-6EFBA5DB7F00}"/>
              </a:ext>
            </a:extLst>
          </p:cNvPr>
          <p:cNvSpPr>
            <a:spLocks noGrp="1"/>
          </p:cNvSpPr>
          <p:nvPr>
            <p:ph type="dt" sz="half" idx="10"/>
          </p:nvPr>
        </p:nvSpPr>
        <p:spPr/>
        <p:txBody>
          <a:bodyPr/>
          <a:lstStyle/>
          <a:p>
            <a:fld id="{95C22F44-330A-425C-8E79-AF08605C03D9}" type="datetimeFigureOut">
              <a:rPr lang="ar-SA" smtClean="0"/>
              <a:t>10/06/44</a:t>
            </a:fld>
            <a:endParaRPr lang="ar-SA"/>
          </a:p>
        </p:txBody>
      </p:sp>
      <p:sp>
        <p:nvSpPr>
          <p:cNvPr id="5" name="عنصر نائب للتذييل 4">
            <a:extLst>
              <a:ext uri="{FF2B5EF4-FFF2-40B4-BE49-F238E27FC236}">
                <a16:creationId xmlns:a16="http://schemas.microsoft.com/office/drawing/2014/main" id="{AA36E2DE-BED5-AC67-5C66-B936F54AE81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BF9C416-5B1B-A352-0269-649B1E9F377D}"/>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38362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EE0D46-AFC8-41B1-3788-2CE2AED3BAD7}"/>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3D94D65-7FC7-0575-92BF-616FAE588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8A36CFE8-D92B-3465-4664-AB7737E11D1D}"/>
              </a:ext>
            </a:extLst>
          </p:cNvPr>
          <p:cNvSpPr>
            <a:spLocks noGrp="1"/>
          </p:cNvSpPr>
          <p:nvPr>
            <p:ph type="dt" sz="half" idx="10"/>
          </p:nvPr>
        </p:nvSpPr>
        <p:spPr/>
        <p:txBody>
          <a:bodyPr/>
          <a:lstStyle/>
          <a:p>
            <a:fld id="{95C22F44-330A-425C-8E79-AF08605C03D9}" type="datetimeFigureOut">
              <a:rPr lang="ar-SA" smtClean="0"/>
              <a:t>10/06/44</a:t>
            </a:fld>
            <a:endParaRPr lang="ar-SA"/>
          </a:p>
        </p:txBody>
      </p:sp>
      <p:sp>
        <p:nvSpPr>
          <p:cNvPr id="5" name="عنصر نائب للتذييل 4">
            <a:extLst>
              <a:ext uri="{FF2B5EF4-FFF2-40B4-BE49-F238E27FC236}">
                <a16:creationId xmlns:a16="http://schemas.microsoft.com/office/drawing/2014/main" id="{CD8040ED-546D-9671-6106-2E6F9B1D643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D8B41A9-2BB1-6078-7DC9-64FD20E57D0A}"/>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53759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87F9863-7AF8-F21E-BB4F-09D9EB10D846}"/>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E2D5352-2A79-60C0-3E3A-9E3460E0DBF4}"/>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0A9599F1-2B52-7E19-2E19-850676D1EBD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E46F250E-55BD-D137-6916-CE950A61A176}"/>
              </a:ext>
            </a:extLst>
          </p:cNvPr>
          <p:cNvSpPr>
            <a:spLocks noGrp="1"/>
          </p:cNvSpPr>
          <p:nvPr>
            <p:ph type="dt" sz="half" idx="10"/>
          </p:nvPr>
        </p:nvSpPr>
        <p:spPr/>
        <p:txBody>
          <a:bodyPr/>
          <a:lstStyle/>
          <a:p>
            <a:fld id="{95C22F44-330A-425C-8E79-AF08605C03D9}" type="datetimeFigureOut">
              <a:rPr lang="ar-SA" smtClean="0"/>
              <a:t>10/06/44</a:t>
            </a:fld>
            <a:endParaRPr lang="ar-SA"/>
          </a:p>
        </p:txBody>
      </p:sp>
      <p:sp>
        <p:nvSpPr>
          <p:cNvPr id="6" name="عنصر نائب للتذييل 5">
            <a:extLst>
              <a:ext uri="{FF2B5EF4-FFF2-40B4-BE49-F238E27FC236}">
                <a16:creationId xmlns:a16="http://schemas.microsoft.com/office/drawing/2014/main" id="{8C4399DC-6065-4D6C-D3B7-CDB382462B5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893CA8C-2AC0-D965-FCD0-A938FA2E9711}"/>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686540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819AD9-FA64-49BA-318F-9C89FD9DE43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2D52944-B315-F256-8DE3-B5F146ED84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1FEF88D-BDFD-D00C-E57D-87D4FEFF58B5}"/>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74C90F3C-5565-36BA-31E5-00D0B8DC74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F8EBCAD3-5832-7A05-2EEE-B808BA29868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7975C9A6-3D41-B0D1-9C6A-583E11D0C621}"/>
              </a:ext>
            </a:extLst>
          </p:cNvPr>
          <p:cNvSpPr>
            <a:spLocks noGrp="1"/>
          </p:cNvSpPr>
          <p:nvPr>
            <p:ph type="dt" sz="half" idx="10"/>
          </p:nvPr>
        </p:nvSpPr>
        <p:spPr/>
        <p:txBody>
          <a:bodyPr/>
          <a:lstStyle/>
          <a:p>
            <a:fld id="{95C22F44-330A-425C-8E79-AF08605C03D9}" type="datetimeFigureOut">
              <a:rPr lang="ar-SA" smtClean="0"/>
              <a:t>10/06/44</a:t>
            </a:fld>
            <a:endParaRPr lang="ar-SA"/>
          </a:p>
        </p:txBody>
      </p:sp>
      <p:sp>
        <p:nvSpPr>
          <p:cNvPr id="8" name="عنصر نائب للتذييل 7">
            <a:extLst>
              <a:ext uri="{FF2B5EF4-FFF2-40B4-BE49-F238E27FC236}">
                <a16:creationId xmlns:a16="http://schemas.microsoft.com/office/drawing/2014/main" id="{8AD0756D-349A-3D2B-3770-CD033EF05AB3}"/>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982E44A9-2D94-035E-2737-10CD82EFBF70}"/>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2496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0E77C7-0E13-A571-7B23-671A1775CFF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AEA79810-B48F-482F-5C7E-25BC23C955E6}"/>
              </a:ext>
            </a:extLst>
          </p:cNvPr>
          <p:cNvSpPr>
            <a:spLocks noGrp="1"/>
          </p:cNvSpPr>
          <p:nvPr>
            <p:ph type="dt" sz="half" idx="10"/>
          </p:nvPr>
        </p:nvSpPr>
        <p:spPr/>
        <p:txBody>
          <a:bodyPr/>
          <a:lstStyle/>
          <a:p>
            <a:fld id="{95C22F44-330A-425C-8E79-AF08605C03D9}" type="datetimeFigureOut">
              <a:rPr lang="ar-SA" smtClean="0"/>
              <a:t>10/06/44</a:t>
            </a:fld>
            <a:endParaRPr lang="ar-SA"/>
          </a:p>
        </p:txBody>
      </p:sp>
      <p:sp>
        <p:nvSpPr>
          <p:cNvPr id="4" name="عنصر نائب للتذييل 3">
            <a:extLst>
              <a:ext uri="{FF2B5EF4-FFF2-40B4-BE49-F238E27FC236}">
                <a16:creationId xmlns:a16="http://schemas.microsoft.com/office/drawing/2014/main" id="{BD1ADC1C-F456-E636-BFF4-0BE5842F1105}"/>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15063BE1-2715-6E0E-BB5F-61014A6BDF79}"/>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208882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228E220-C801-4894-1116-0C5419177A3F}"/>
              </a:ext>
            </a:extLst>
          </p:cNvPr>
          <p:cNvSpPr>
            <a:spLocks noGrp="1"/>
          </p:cNvSpPr>
          <p:nvPr>
            <p:ph type="dt" sz="half" idx="10"/>
          </p:nvPr>
        </p:nvSpPr>
        <p:spPr/>
        <p:txBody>
          <a:bodyPr/>
          <a:lstStyle/>
          <a:p>
            <a:fld id="{95C22F44-330A-425C-8E79-AF08605C03D9}" type="datetimeFigureOut">
              <a:rPr lang="ar-SA" smtClean="0"/>
              <a:t>10/06/44</a:t>
            </a:fld>
            <a:endParaRPr lang="ar-SA"/>
          </a:p>
        </p:txBody>
      </p:sp>
      <p:sp>
        <p:nvSpPr>
          <p:cNvPr id="3" name="عنصر نائب للتذييل 2">
            <a:extLst>
              <a:ext uri="{FF2B5EF4-FFF2-40B4-BE49-F238E27FC236}">
                <a16:creationId xmlns:a16="http://schemas.microsoft.com/office/drawing/2014/main" id="{83D4CE1F-33AF-353F-8207-06703790D81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46324FB-A786-B8EE-74ED-FCAF29BFAD49}"/>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63745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BC2B2E-B179-183F-AA63-BFBEE477FF4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3F8778E-B7B5-503D-BA30-694D1B472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F89E0AC3-1ABA-AED2-CF45-88621C659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5FB300B-2315-65F5-E805-EF18C7BD84DD}"/>
              </a:ext>
            </a:extLst>
          </p:cNvPr>
          <p:cNvSpPr>
            <a:spLocks noGrp="1"/>
          </p:cNvSpPr>
          <p:nvPr>
            <p:ph type="dt" sz="half" idx="10"/>
          </p:nvPr>
        </p:nvSpPr>
        <p:spPr/>
        <p:txBody>
          <a:bodyPr/>
          <a:lstStyle/>
          <a:p>
            <a:fld id="{95C22F44-330A-425C-8E79-AF08605C03D9}" type="datetimeFigureOut">
              <a:rPr lang="ar-SA" smtClean="0"/>
              <a:t>10/06/44</a:t>
            </a:fld>
            <a:endParaRPr lang="ar-SA"/>
          </a:p>
        </p:txBody>
      </p:sp>
      <p:sp>
        <p:nvSpPr>
          <p:cNvPr id="6" name="عنصر نائب للتذييل 5">
            <a:extLst>
              <a:ext uri="{FF2B5EF4-FFF2-40B4-BE49-F238E27FC236}">
                <a16:creationId xmlns:a16="http://schemas.microsoft.com/office/drawing/2014/main" id="{68FF5CD3-5914-6688-8595-204C761B8EF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83A4200-138A-A6D9-2DC1-07EBAEEB55E6}"/>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304613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3BF6BD-AD46-527E-9B21-90D509BF310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122EA6C-26B3-7207-60A6-627AF5B7E3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C208EAC1-A163-8109-2CF3-A676B0346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C789F38-8C16-AD61-68C6-A5E780924F0D}"/>
              </a:ext>
            </a:extLst>
          </p:cNvPr>
          <p:cNvSpPr>
            <a:spLocks noGrp="1"/>
          </p:cNvSpPr>
          <p:nvPr>
            <p:ph type="dt" sz="half" idx="10"/>
          </p:nvPr>
        </p:nvSpPr>
        <p:spPr/>
        <p:txBody>
          <a:bodyPr/>
          <a:lstStyle/>
          <a:p>
            <a:fld id="{95C22F44-330A-425C-8E79-AF08605C03D9}" type="datetimeFigureOut">
              <a:rPr lang="ar-SA" smtClean="0"/>
              <a:t>10/06/44</a:t>
            </a:fld>
            <a:endParaRPr lang="ar-SA"/>
          </a:p>
        </p:txBody>
      </p:sp>
      <p:sp>
        <p:nvSpPr>
          <p:cNvPr id="6" name="عنصر نائب للتذييل 5">
            <a:extLst>
              <a:ext uri="{FF2B5EF4-FFF2-40B4-BE49-F238E27FC236}">
                <a16:creationId xmlns:a16="http://schemas.microsoft.com/office/drawing/2014/main" id="{3B16F393-AEF3-C056-FB4A-07C3AFC1DDBA}"/>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0AF6163-E4AD-AA55-EC81-24DEEFFD40DE}"/>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380695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2135190-CD97-AD8C-6FCD-20771D6D83A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B7E3273-BB57-225A-FB89-B3074722DA1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72E599C-4C19-4A70-EF37-97B61152D53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5C22F44-330A-425C-8E79-AF08605C03D9}" type="datetimeFigureOut">
              <a:rPr lang="ar-SA" smtClean="0"/>
              <a:t>10/06/44</a:t>
            </a:fld>
            <a:endParaRPr lang="ar-SA"/>
          </a:p>
        </p:txBody>
      </p:sp>
      <p:sp>
        <p:nvSpPr>
          <p:cNvPr id="5" name="عنصر نائب للتذييل 4">
            <a:extLst>
              <a:ext uri="{FF2B5EF4-FFF2-40B4-BE49-F238E27FC236}">
                <a16:creationId xmlns:a16="http://schemas.microsoft.com/office/drawing/2014/main" id="{570DABD0-24D9-DCC8-1753-BFE52E81E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D11D0D22-F468-7346-19E7-D0CE287C0BE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73C2A0-9DC2-4120-8E09-BEF9195FE8A7}" type="slidenum">
              <a:rPr lang="ar-SA" smtClean="0"/>
              <a:t>‹#›</a:t>
            </a:fld>
            <a:endParaRPr lang="ar-SA"/>
          </a:p>
        </p:txBody>
      </p:sp>
    </p:spTree>
    <p:extLst>
      <p:ext uri="{BB962C8B-B14F-4D97-AF65-F5344CB8AC3E}">
        <p14:creationId xmlns:p14="http://schemas.microsoft.com/office/powerpoint/2010/main" val="426753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3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515E0C-9703-93B7-C2B7-6E9DF04EDDA4}"/>
              </a:ext>
            </a:extLst>
          </p:cNvPr>
          <p:cNvSpPr>
            <a:spLocks noGrp="1"/>
          </p:cNvSpPr>
          <p:nvPr>
            <p:ph type="ctrTitle"/>
          </p:nvPr>
        </p:nvSpPr>
        <p:spPr/>
        <p:txBody>
          <a:bodyPr/>
          <a:lstStyle/>
          <a:p>
            <a:endParaRPr lang="ar-SA"/>
          </a:p>
        </p:txBody>
      </p:sp>
      <p:sp>
        <p:nvSpPr>
          <p:cNvPr id="3" name="عنوان فرعي 2">
            <a:extLst>
              <a:ext uri="{FF2B5EF4-FFF2-40B4-BE49-F238E27FC236}">
                <a16:creationId xmlns:a16="http://schemas.microsoft.com/office/drawing/2014/main" id="{1E7B4E6B-7C22-D9C1-64E7-DE21CB672E39}"/>
              </a:ext>
            </a:extLst>
          </p:cNvPr>
          <p:cNvSpPr>
            <a:spLocks noGrp="1"/>
          </p:cNvSpPr>
          <p:nvPr>
            <p:ph type="subTitle" idx="1"/>
          </p:nvPr>
        </p:nvSpPr>
        <p:spPr/>
        <p:txBody>
          <a:bodyPr/>
          <a:lstStyle/>
          <a:p>
            <a:endParaRPr lang="ar-SA"/>
          </a:p>
        </p:txBody>
      </p:sp>
      <p:pic>
        <p:nvPicPr>
          <p:cNvPr id="9" name="صورة 8">
            <a:extLst>
              <a:ext uri="{FF2B5EF4-FFF2-40B4-BE49-F238E27FC236}">
                <a16:creationId xmlns:a16="http://schemas.microsoft.com/office/drawing/2014/main" id="{F2511D87-8F4A-95A0-F9A6-3F563D2024F1}"/>
              </a:ext>
            </a:extLst>
          </p:cNvPr>
          <p:cNvPicPr>
            <a:picLocks noChangeAspect="1"/>
          </p:cNvPicPr>
          <p:nvPr/>
        </p:nvPicPr>
        <p:blipFill>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271282" y="38100"/>
            <a:ext cx="2171700" cy="1562100"/>
          </a:xfrm>
          <a:prstGeom prst="rect">
            <a:avLst/>
          </a:prstGeom>
        </p:spPr>
      </p:pic>
      <p:grpSp>
        <p:nvGrpSpPr>
          <p:cNvPr id="16" name="مجموعة 15">
            <a:extLst>
              <a:ext uri="{FF2B5EF4-FFF2-40B4-BE49-F238E27FC236}">
                <a16:creationId xmlns:a16="http://schemas.microsoft.com/office/drawing/2014/main" id="{CDF9370E-D6DC-EFF8-B90C-609041FDB67D}"/>
              </a:ext>
            </a:extLst>
          </p:cNvPr>
          <p:cNvGrpSpPr/>
          <p:nvPr/>
        </p:nvGrpSpPr>
        <p:grpSpPr>
          <a:xfrm>
            <a:off x="-387262" y="0"/>
            <a:ext cx="12566971" cy="6858000"/>
            <a:chOff x="-387262" y="0"/>
            <a:chExt cx="12566971" cy="6858000"/>
          </a:xfrm>
        </p:grpSpPr>
        <p:pic>
          <p:nvPicPr>
            <p:cNvPr id="5" name="صورة 4" descr="صورة تحتوي على نص&#10;&#10;تم إنشاء الوصف تلقائياً">
              <a:extLst>
                <a:ext uri="{FF2B5EF4-FFF2-40B4-BE49-F238E27FC236}">
                  <a16:creationId xmlns:a16="http://schemas.microsoft.com/office/drawing/2014/main" id="{7BEC985B-E8BE-F8E2-9BEF-F32EA3A09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0" y="0"/>
              <a:ext cx="12167419" cy="6858000"/>
            </a:xfrm>
            <a:prstGeom prst="rect">
              <a:avLst/>
            </a:prstGeom>
          </p:spPr>
        </p:pic>
        <p:sp>
          <p:nvSpPr>
            <p:cNvPr id="10" name="عنوان فرعي 2">
              <a:extLst>
                <a:ext uri="{FF2B5EF4-FFF2-40B4-BE49-F238E27FC236}">
                  <a16:creationId xmlns:a16="http://schemas.microsoft.com/office/drawing/2014/main" id="{772A59C4-9F23-4EFE-9624-5AFEFD011D04}"/>
                </a:ext>
              </a:extLst>
            </p:cNvPr>
            <p:cNvSpPr txBox="1">
              <a:spLocks/>
            </p:cNvSpPr>
            <p:nvPr/>
          </p:nvSpPr>
          <p:spPr>
            <a:xfrm>
              <a:off x="-387262" y="5481832"/>
              <a:ext cx="3082817" cy="576067"/>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SA" sz="3200" b="1" dirty="0">
                  <a:solidFill>
                    <a:srgbClr val="40B7B2"/>
                  </a:solidFill>
                  <a:latin typeface="Sakkal Majalla" panose="02000000000000000000" pitchFamily="2" charset="-78"/>
                  <a:cs typeface="Sakkal Majalla" panose="02000000000000000000" pitchFamily="2" charset="-78"/>
                </a:rPr>
                <a:t>تصميم الاستاذة : </a:t>
              </a:r>
            </a:p>
            <a:p>
              <a:r>
                <a:rPr lang="ar-SA" sz="3200" b="1" dirty="0">
                  <a:solidFill>
                    <a:schemeClr val="bg1"/>
                  </a:solidFill>
                  <a:latin typeface="Sakkal Majalla" panose="02000000000000000000" pitchFamily="2" charset="-78"/>
                  <a:cs typeface="Sakkal Majalla" panose="02000000000000000000" pitchFamily="2" charset="-78"/>
                </a:rPr>
                <a:t>عبير الغريب</a:t>
              </a:r>
            </a:p>
          </p:txBody>
        </p:sp>
      </p:grpSp>
      <p:sp>
        <p:nvSpPr>
          <p:cNvPr id="11" name="عنوان 1">
            <a:extLst>
              <a:ext uri="{FF2B5EF4-FFF2-40B4-BE49-F238E27FC236}">
                <a16:creationId xmlns:a16="http://schemas.microsoft.com/office/drawing/2014/main" id="{77765110-AAA7-2C19-E1D7-6B97939434CE}"/>
              </a:ext>
            </a:extLst>
          </p:cNvPr>
          <p:cNvSpPr txBox="1">
            <a:spLocks/>
          </p:cNvSpPr>
          <p:nvPr/>
        </p:nvSpPr>
        <p:spPr>
          <a:xfrm>
            <a:off x="-371071" y="2590336"/>
            <a:ext cx="6723655" cy="1959168"/>
          </a:xfrm>
          <a:prstGeom prst="rect">
            <a:avLst/>
          </a:prstGeom>
        </p:spPr>
        <p:txBody>
          <a:bodyPr vert="horz" lIns="91440" tIns="45720" rIns="91440" bIns="45720" rtlCol="1" anchor="b">
            <a:normAutofit fontScale="975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4000" b="1" dirty="0">
                <a:solidFill>
                  <a:srgbClr val="40B7B2"/>
                </a:solidFill>
                <a:latin typeface="Sakkal Majalla" panose="02000000000000000000" pitchFamily="2" charset="-78"/>
                <a:cs typeface="Sakkal Majalla" panose="02000000000000000000" pitchFamily="2" charset="-78"/>
              </a:rPr>
              <a:t>الوحدة الاولى : </a:t>
            </a:r>
            <a:r>
              <a:rPr lang="ar-SA" sz="4000" b="1" dirty="0">
                <a:solidFill>
                  <a:schemeClr val="bg1"/>
                </a:solidFill>
                <a:latin typeface="Sakkal Majalla" panose="02000000000000000000" pitchFamily="2" charset="-78"/>
                <a:cs typeface="Sakkal Majalla" panose="02000000000000000000" pitchFamily="2" charset="-78"/>
              </a:rPr>
              <a:t>علم البيانات</a:t>
            </a:r>
            <a:br>
              <a:rPr lang="ar-SA" sz="4000" b="1" dirty="0">
                <a:solidFill>
                  <a:schemeClr val="bg1"/>
                </a:solidFill>
                <a:latin typeface="Sakkal Majalla" panose="02000000000000000000" pitchFamily="2" charset="-78"/>
                <a:cs typeface="Sakkal Majalla" panose="02000000000000000000" pitchFamily="2" charset="-78"/>
              </a:rPr>
            </a:br>
            <a:r>
              <a:rPr lang="ar-SA" sz="4000" b="1" dirty="0">
                <a:solidFill>
                  <a:srgbClr val="40B7B2"/>
                </a:solidFill>
                <a:latin typeface="Sakkal Majalla" panose="02000000000000000000" pitchFamily="2" charset="-78"/>
                <a:cs typeface="Sakkal Majalla" panose="02000000000000000000" pitchFamily="2" charset="-78"/>
              </a:rPr>
              <a:t>الدرس الثالث :</a:t>
            </a:r>
            <a:r>
              <a:rPr lang="ar-SA" sz="4000" b="1" dirty="0">
                <a:solidFill>
                  <a:schemeClr val="bg1"/>
                </a:solidFill>
                <a:latin typeface="Sakkal Majalla" panose="02000000000000000000" pitchFamily="2" charset="-78"/>
                <a:cs typeface="Sakkal Majalla" panose="02000000000000000000" pitchFamily="2" charset="-78"/>
              </a:rPr>
              <a:t>التنبؤ باستخدام إكسل</a:t>
            </a:r>
          </a:p>
        </p:txBody>
      </p:sp>
      <p:grpSp>
        <p:nvGrpSpPr>
          <p:cNvPr id="19" name="مجموعة 18">
            <a:extLst>
              <a:ext uri="{FF2B5EF4-FFF2-40B4-BE49-F238E27FC236}">
                <a16:creationId xmlns:a16="http://schemas.microsoft.com/office/drawing/2014/main" id="{F94442E3-6F85-CAD8-99F3-028EA12F664D}"/>
              </a:ext>
            </a:extLst>
          </p:cNvPr>
          <p:cNvGrpSpPr/>
          <p:nvPr/>
        </p:nvGrpSpPr>
        <p:grpSpPr>
          <a:xfrm>
            <a:off x="442302" y="83787"/>
            <a:ext cx="4015212" cy="2619434"/>
            <a:chOff x="442302" y="83787"/>
            <a:chExt cx="4015212" cy="2619434"/>
          </a:xfrm>
        </p:grpSpPr>
        <p:grpSp>
          <p:nvGrpSpPr>
            <p:cNvPr id="15" name="مجموعة 14">
              <a:extLst>
                <a:ext uri="{FF2B5EF4-FFF2-40B4-BE49-F238E27FC236}">
                  <a16:creationId xmlns:a16="http://schemas.microsoft.com/office/drawing/2014/main" id="{B4174A5E-92F6-5869-7C52-490ED8CBBFFD}"/>
                </a:ext>
              </a:extLst>
            </p:cNvPr>
            <p:cNvGrpSpPr/>
            <p:nvPr/>
          </p:nvGrpSpPr>
          <p:grpSpPr>
            <a:xfrm>
              <a:off x="1431782" y="1861626"/>
              <a:ext cx="3025732" cy="841595"/>
              <a:chOff x="1431782" y="1861626"/>
              <a:chExt cx="3025732" cy="841595"/>
            </a:xfrm>
          </p:grpSpPr>
          <p:sp>
            <p:nvSpPr>
              <p:cNvPr id="12" name="مخطط انسيابي: محطة طرفية 11">
                <a:extLst>
                  <a:ext uri="{FF2B5EF4-FFF2-40B4-BE49-F238E27FC236}">
                    <a16:creationId xmlns:a16="http://schemas.microsoft.com/office/drawing/2014/main" id="{41714F1E-88D4-49F3-B8DC-22294F7A7751}"/>
                  </a:ext>
                </a:extLst>
              </p:cNvPr>
              <p:cNvSpPr/>
              <p:nvPr/>
            </p:nvSpPr>
            <p:spPr>
              <a:xfrm>
                <a:off x="1524000" y="1861626"/>
                <a:ext cx="2933514" cy="841595"/>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atin typeface="Sakkal Majalla" panose="02000000000000000000" pitchFamily="2" charset="-78"/>
                  <a:cs typeface="Sakkal Majalla" panose="02000000000000000000" pitchFamily="2" charset="-78"/>
                </a:endParaRPr>
              </a:p>
            </p:txBody>
          </p:sp>
          <p:sp>
            <p:nvSpPr>
              <p:cNvPr id="14" name="مربع نص 13">
                <a:extLst>
                  <a:ext uri="{FF2B5EF4-FFF2-40B4-BE49-F238E27FC236}">
                    <a16:creationId xmlns:a16="http://schemas.microsoft.com/office/drawing/2014/main" id="{7D58E69B-875E-4855-3395-26AA139403C5}"/>
                  </a:ext>
                </a:extLst>
              </p:cNvPr>
              <p:cNvSpPr txBox="1"/>
              <p:nvPr/>
            </p:nvSpPr>
            <p:spPr>
              <a:xfrm>
                <a:off x="1431782" y="1903306"/>
                <a:ext cx="2933513" cy="769441"/>
              </a:xfrm>
              <a:prstGeom prst="rect">
                <a:avLst/>
              </a:prstGeom>
              <a:noFill/>
            </p:spPr>
            <p:txBody>
              <a:bodyPr wrap="square">
                <a:spAutoFit/>
              </a:bodyPr>
              <a:lstStyle/>
              <a:p>
                <a:pPr algn="ctr"/>
                <a:r>
                  <a:rPr lang="ar-SA" sz="4400" b="1" dirty="0">
                    <a:solidFill>
                      <a:schemeClr val="bg1"/>
                    </a:solidFill>
                    <a:latin typeface="Sakkal Majalla" panose="02000000000000000000" pitchFamily="2" charset="-78"/>
                    <a:cs typeface="Sakkal Majalla" panose="02000000000000000000" pitchFamily="2" charset="-78"/>
                  </a:rPr>
                  <a:t>تقنية رقمية 2-1</a:t>
                </a:r>
                <a:endParaRPr lang="ar-SA" sz="4400" b="1" dirty="0">
                  <a:latin typeface="Sakkal Majalla" panose="02000000000000000000" pitchFamily="2" charset="-78"/>
                  <a:cs typeface="Sakkal Majalla" panose="02000000000000000000" pitchFamily="2" charset="-78"/>
                </a:endParaRPr>
              </a:p>
            </p:txBody>
          </p:sp>
        </p:grpSp>
        <p:pic>
          <p:nvPicPr>
            <p:cNvPr id="18" name="صورة 17">
              <a:extLst>
                <a:ext uri="{FF2B5EF4-FFF2-40B4-BE49-F238E27FC236}">
                  <a16:creationId xmlns:a16="http://schemas.microsoft.com/office/drawing/2014/main" id="{FE591048-C0F3-D10C-CBB7-A526D3B9DCA4}"/>
                </a:ext>
              </a:extLst>
            </p:cNvPr>
            <p:cNvPicPr>
              <a:picLocks noChangeAspect="1"/>
            </p:cNvPicPr>
            <p:nvPr/>
          </p:nvPicPr>
          <p:blipFill>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442302" y="83787"/>
              <a:ext cx="1763845" cy="1268731"/>
            </a:xfrm>
            <a:prstGeom prst="rect">
              <a:avLst/>
            </a:prstGeom>
          </p:spPr>
        </p:pic>
      </p:grpSp>
    </p:spTree>
    <p:extLst>
      <p:ext uri="{BB962C8B-B14F-4D97-AF65-F5344CB8AC3E}">
        <p14:creationId xmlns:p14="http://schemas.microsoft.com/office/powerpoint/2010/main" val="191799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مهارة تفكير  - التحليل</a:t>
            </a:r>
          </a:p>
        </p:txBody>
      </p:sp>
      <p:sp>
        <p:nvSpPr>
          <p:cNvPr id="3" name="مربع نص 2">
            <a:extLst>
              <a:ext uri="{FF2B5EF4-FFF2-40B4-BE49-F238E27FC236}">
                <a16:creationId xmlns:a16="http://schemas.microsoft.com/office/drawing/2014/main" id="{AD3D3227-5FEC-4287-FD3B-6185026DFABB}"/>
              </a:ext>
            </a:extLst>
          </p:cNvPr>
          <p:cNvSpPr txBox="1"/>
          <p:nvPr/>
        </p:nvSpPr>
        <p:spPr>
          <a:xfrm>
            <a:off x="431721" y="3600826"/>
            <a:ext cx="11328558" cy="3257174"/>
          </a:xfrm>
          <a:prstGeom prst="rect">
            <a:avLst/>
          </a:prstGeom>
          <a:noFill/>
        </p:spPr>
        <p:txBody>
          <a:bodyPr wrap="square">
            <a:spAutoFit/>
          </a:bodyPr>
          <a:lstStyle/>
          <a:p>
            <a:pPr algn="ctr">
              <a:lnSpc>
                <a:spcPct val="150000"/>
              </a:lnSpc>
            </a:pPr>
            <a:r>
              <a:rPr lang="ar-SA" sz="2800" b="0" i="0" u="none" strike="noStrike" baseline="0" dirty="0">
                <a:latin typeface="Calibri" panose="020F0502020204030204" pitchFamily="34" charset="0"/>
                <a:cs typeface="Calibri" panose="020F0502020204030204" pitchFamily="34" charset="0"/>
              </a:rPr>
              <a:t>إن مصطلحيّ </a:t>
            </a:r>
            <a:r>
              <a:rPr lang="ar-SA" sz="2800" b="1" i="0" u="none" strike="noStrike" baseline="0" dirty="0">
                <a:solidFill>
                  <a:srgbClr val="E55617"/>
                </a:solidFill>
                <a:latin typeface="Calibri" panose="020F0502020204030204" pitchFamily="34" charset="0"/>
                <a:cs typeface="Calibri" panose="020F0502020204030204" pitchFamily="34" charset="0"/>
              </a:rPr>
              <a:t>التنبؤ </a:t>
            </a:r>
            <a:r>
              <a:rPr lang="ar-SA" sz="2800" b="1" i="0" u="none" strike="noStrike" baseline="0" dirty="0">
                <a:solidFill>
                  <a:srgbClr val="E55617"/>
                </a:solidFill>
                <a:latin typeface="Calibri-Bold"/>
                <a:cs typeface="Calibri" panose="020F0502020204030204" pitchFamily="34" charset="0"/>
              </a:rPr>
              <a:t>والتوقع </a:t>
            </a:r>
            <a:r>
              <a:rPr lang="ar-SA" sz="2800" b="0" i="0" u="none" strike="noStrike" baseline="0" dirty="0">
                <a:latin typeface="Calibri" panose="020F0502020204030204" pitchFamily="34" charset="0"/>
                <a:cs typeface="Calibri" panose="020F0502020204030204" pitchFamily="34" charset="0"/>
              </a:rPr>
              <a:t>متشابهان، ولكنهما غير متطابقين، حيث أن </a:t>
            </a:r>
            <a:r>
              <a:rPr lang="ar-SA" sz="2800" b="1" i="0" u="none" strike="noStrike" baseline="0" dirty="0">
                <a:solidFill>
                  <a:srgbClr val="40B7B2"/>
                </a:solidFill>
                <a:latin typeface="Calibri" panose="020F0502020204030204" pitchFamily="34" charset="0"/>
                <a:cs typeface="Calibri" panose="020F0502020204030204" pitchFamily="34" charset="0"/>
              </a:rPr>
              <a:t>التنبؤ مصطلح أكثر عمومية</a:t>
            </a:r>
            <a:r>
              <a:rPr lang="ar-SA" sz="2800" b="0" i="0" u="none" strike="noStrike" baseline="0" dirty="0">
                <a:latin typeface="Calibri" panose="020F0502020204030204" pitchFamily="34" charset="0"/>
                <a:cs typeface="Calibri" panose="020F0502020204030204" pitchFamily="34" charset="0"/>
              </a:rPr>
              <a:t>. قد يشير كلاهما إلى طرق إحصائية رسمية تستخدم لتحليل بيانات </a:t>
            </a:r>
            <a:r>
              <a:rPr lang="ar-SA" sz="2800" b="1" i="0" u="none" strike="noStrike" baseline="0" dirty="0">
                <a:solidFill>
                  <a:srgbClr val="E55617"/>
                </a:solidFill>
                <a:latin typeface="Calibri-Bold"/>
                <a:cs typeface="Calibri" panose="020F0502020204030204" pitchFamily="34" charset="0"/>
              </a:rPr>
              <a:t>التسلسل الزمني </a:t>
            </a:r>
            <a:r>
              <a:rPr lang="ar-SA" sz="2800" b="0" i="0" u="none" strike="noStrike" baseline="0" dirty="0">
                <a:latin typeface="Calibri" panose="020F0502020204030204" pitchFamily="34" charset="0"/>
                <a:cs typeface="Calibri" panose="020F0502020204030204" pitchFamily="34" charset="0"/>
              </a:rPr>
              <a:t>كما أن عمليات تقدير المخاطرة وعدم الموثوقية ضرورية للتنبؤ والتوقع، حيث تُعدّ بشكل عام ممارسة جيدة للإشارة إلى درجة الشك المرتبطة بالتنبؤات.</a:t>
            </a:r>
            <a:endParaRPr lang="ar-SA" sz="2800" dirty="0"/>
          </a:p>
          <a:p>
            <a:pPr algn="ctr">
              <a:lnSpc>
                <a:spcPct val="150000"/>
              </a:lnSpc>
            </a:pPr>
            <a:endParaRPr lang="ar-SA" sz="2800" b="1" i="0" u="none" strike="noStrike" baseline="0" dirty="0">
              <a:latin typeface="Calibri-Bold"/>
              <a:cs typeface="Calibri" panose="020F0502020204030204" pitchFamily="34" charset="0"/>
            </a:endParaRPr>
          </a:p>
        </p:txBody>
      </p:sp>
      <p:sp>
        <p:nvSpPr>
          <p:cNvPr id="6" name="مربع نص 5">
            <a:extLst>
              <a:ext uri="{FF2B5EF4-FFF2-40B4-BE49-F238E27FC236}">
                <a16:creationId xmlns:a16="http://schemas.microsoft.com/office/drawing/2014/main" id="{8AEFDCA5-9535-1B05-1F21-BBBC6CD80900}"/>
              </a:ext>
            </a:extLst>
          </p:cNvPr>
          <p:cNvSpPr txBox="1"/>
          <p:nvPr/>
        </p:nvSpPr>
        <p:spPr>
          <a:xfrm>
            <a:off x="2198663" y="994372"/>
            <a:ext cx="6098344" cy="646331"/>
          </a:xfrm>
          <a:prstGeom prst="rect">
            <a:avLst/>
          </a:prstGeom>
          <a:noFill/>
        </p:spPr>
        <p:txBody>
          <a:bodyPr wrap="square">
            <a:spAutoFit/>
          </a:bodyPr>
          <a:lstStyle/>
          <a:p>
            <a:r>
              <a:rPr lang="ar-SA" sz="3600" b="0" i="0" u="none" strike="noStrike" baseline="0" dirty="0">
                <a:solidFill>
                  <a:srgbClr val="000000"/>
                </a:solidFill>
                <a:latin typeface="Calibri" panose="020F0502020204030204" pitchFamily="34" charset="0"/>
                <a:cs typeface="Calibri" panose="020F0502020204030204" pitchFamily="34" charset="0"/>
              </a:rPr>
              <a:t>ماذا نعني بمصطلحي التنبؤ و التوقع ؟</a:t>
            </a:r>
            <a:endParaRPr lang="ar-SA" sz="3600" dirty="0">
              <a:solidFill>
                <a:srgbClr val="000000"/>
              </a:solidFill>
            </a:endParaRPr>
          </a:p>
        </p:txBody>
      </p:sp>
      <p:pic>
        <p:nvPicPr>
          <p:cNvPr id="8" name="صورة 7">
            <a:extLst>
              <a:ext uri="{FF2B5EF4-FFF2-40B4-BE49-F238E27FC236}">
                <a16:creationId xmlns:a16="http://schemas.microsoft.com/office/drawing/2014/main" id="{D4665E83-766E-3E37-C70B-5089BCA20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51" y="0"/>
            <a:ext cx="4071425" cy="4071425"/>
          </a:xfrm>
          <a:prstGeom prst="rect">
            <a:avLst/>
          </a:prstGeom>
        </p:spPr>
      </p:pic>
    </p:spTree>
    <p:extLst>
      <p:ext uri="{BB962C8B-B14F-4D97-AF65-F5344CB8AC3E}">
        <p14:creationId xmlns:p14="http://schemas.microsoft.com/office/powerpoint/2010/main" val="30120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استراتيجية المناقشة النشطة</a:t>
            </a:r>
          </a:p>
        </p:txBody>
      </p:sp>
      <p:sp>
        <p:nvSpPr>
          <p:cNvPr id="5" name="مربع نص 4">
            <a:extLst>
              <a:ext uri="{FF2B5EF4-FFF2-40B4-BE49-F238E27FC236}">
                <a16:creationId xmlns:a16="http://schemas.microsoft.com/office/drawing/2014/main" id="{D65E598C-243D-B670-0AB7-CD5F9421EDB4}"/>
              </a:ext>
            </a:extLst>
          </p:cNvPr>
          <p:cNvSpPr txBox="1"/>
          <p:nvPr/>
        </p:nvSpPr>
        <p:spPr>
          <a:xfrm>
            <a:off x="2198663" y="994372"/>
            <a:ext cx="6098344" cy="1200329"/>
          </a:xfrm>
          <a:prstGeom prst="rect">
            <a:avLst/>
          </a:prstGeom>
          <a:noFill/>
        </p:spPr>
        <p:txBody>
          <a:bodyPr wrap="square">
            <a:spAutoFit/>
          </a:bodyPr>
          <a:lstStyle/>
          <a:p>
            <a:pPr algn="ctr"/>
            <a:r>
              <a:rPr lang="ar-SA" sz="3600" b="0" i="0" u="none" strike="noStrike" baseline="0" dirty="0">
                <a:solidFill>
                  <a:srgbClr val="000000"/>
                </a:solidFill>
                <a:latin typeface="Calibri" panose="020F0502020204030204" pitchFamily="34" charset="0"/>
                <a:cs typeface="Calibri" panose="020F0502020204030204" pitchFamily="34" charset="0"/>
              </a:rPr>
              <a:t>هل يمكن للشركات التنبؤ بالاحتياجات السوقية لمنتجاتهم؟</a:t>
            </a:r>
            <a:endParaRPr lang="ar-SA" sz="3600" dirty="0">
              <a:solidFill>
                <a:srgbClr val="000000"/>
              </a:solidFill>
            </a:endParaRPr>
          </a:p>
        </p:txBody>
      </p:sp>
      <p:pic>
        <p:nvPicPr>
          <p:cNvPr id="7" name="صورة 6">
            <a:extLst>
              <a:ext uri="{FF2B5EF4-FFF2-40B4-BE49-F238E27FC236}">
                <a16:creationId xmlns:a16="http://schemas.microsoft.com/office/drawing/2014/main" id="{AD78C4E7-B77C-5FDC-6791-F44D0B6FE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431" y="2375039"/>
            <a:ext cx="5416807" cy="3972325"/>
          </a:xfrm>
          <a:prstGeom prst="rect">
            <a:avLst/>
          </a:prstGeom>
        </p:spPr>
      </p:pic>
    </p:spTree>
    <p:extLst>
      <p:ext uri="{BB962C8B-B14F-4D97-AF65-F5344CB8AC3E}">
        <p14:creationId xmlns:p14="http://schemas.microsoft.com/office/powerpoint/2010/main" val="321417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التنبؤ بالمبيعات المستقبلية</a:t>
            </a:r>
          </a:p>
        </p:txBody>
      </p:sp>
      <p:sp>
        <p:nvSpPr>
          <p:cNvPr id="2" name="مربع نص 1">
            <a:extLst>
              <a:ext uri="{FF2B5EF4-FFF2-40B4-BE49-F238E27FC236}">
                <a16:creationId xmlns:a16="http://schemas.microsoft.com/office/drawing/2014/main" id="{7934691B-6A0C-C354-4156-86A52F9A5A52}"/>
              </a:ext>
            </a:extLst>
          </p:cNvPr>
          <p:cNvSpPr txBox="1"/>
          <p:nvPr/>
        </p:nvSpPr>
        <p:spPr>
          <a:xfrm>
            <a:off x="91440" y="1407768"/>
            <a:ext cx="12009120" cy="1961755"/>
          </a:xfrm>
          <a:prstGeom prst="rect">
            <a:avLst/>
          </a:prstGeom>
          <a:noFill/>
        </p:spPr>
        <p:txBody>
          <a:bodyPr wrap="square">
            <a:spAutoFit/>
          </a:bodyPr>
          <a:lstStyle/>
          <a:p>
            <a:pPr algn="ctr">
              <a:lnSpc>
                <a:spcPct val="150000"/>
              </a:lnSpc>
            </a:pPr>
            <a:r>
              <a:rPr lang="ar-SA" sz="2800" b="1" i="0" u="none" strike="noStrike" baseline="0" dirty="0">
                <a:latin typeface="Calibri" panose="020F0502020204030204" pitchFamily="34" charset="0"/>
                <a:cs typeface="Calibri" panose="020F0502020204030204" pitchFamily="34" charset="0"/>
              </a:rPr>
              <a:t>تحليل المبيعات </a:t>
            </a:r>
            <a:r>
              <a:rPr lang="ar-SA" sz="2800" i="0" u="none" strike="noStrike" baseline="0" dirty="0">
                <a:latin typeface="Calibri" panose="020F0502020204030204" pitchFamily="34" charset="0"/>
                <a:cs typeface="Calibri" panose="020F0502020204030204" pitchFamily="34" charset="0"/>
              </a:rPr>
              <a:t>هي العملية المستخدمة لتحديد ونمذجة، وفهم، وتوقع نتائج المبيعات المستقبلية، والبحث عن وسائل لتحسينها. فمثلاَ ، في التنبؤ بالمبيعات المستقبلية تُستخدم عملية تحليل المبيعات لتحديد نجاح حملة المبيعات والتنبؤ بمدى نجاحها في المستقبل.</a:t>
            </a:r>
            <a:endParaRPr lang="ar-SA" sz="2800" dirty="0"/>
          </a:p>
        </p:txBody>
      </p:sp>
      <p:pic>
        <p:nvPicPr>
          <p:cNvPr id="7" name="صورة 6">
            <a:extLst>
              <a:ext uri="{FF2B5EF4-FFF2-40B4-BE49-F238E27FC236}">
                <a16:creationId xmlns:a16="http://schemas.microsoft.com/office/drawing/2014/main" id="{239CDF6C-144F-B7D8-0B69-3E9E0D7B6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149" y="2932042"/>
            <a:ext cx="4313457" cy="4271030"/>
          </a:xfrm>
          <a:prstGeom prst="rect">
            <a:avLst/>
          </a:prstGeom>
        </p:spPr>
      </p:pic>
    </p:spTree>
    <p:extLst>
      <p:ext uri="{BB962C8B-B14F-4D97-AF65-F5344CB8AC3E}">
        <p14:creationId xmlns:p14="http://schemas.microsoft.com/office/powerpoint/2010/main" val="225916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7051121" y="332617"/>
            <a:ext cx="482790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كيف يمكن تحليل بيانات المبيعات؟</a:t>
            </a:r>
          </a:p>
        </p:txBody>
      </p:sp>
      <p:sp>
        <p:nvSpPr>
          <p:cNvPr id="2" name="مستطيل: زوايا مستديرة 1">
            <a:extLst>
              <a:ext uri="{FF2B5EF4-FFF2-40B4-BE49-F238E27FC236}">
                <a16:creationId xmlns:a16="http://schemas.microsoft.com/office/drawing/2014/main" id="{FC548724-4AC0-ABBA-C8B1-20478F320B00}"/>
              </a:ext>
            </a:extLst>
          </p:cNvPr>
          <p:cNvSpPr/>
          <p:nvPr/>
        </p:nvSpPr>
        <p:spPr>
          <a:xfrm>
            <a:off x="3657600" y="1760777"/>
            <a:ext cx="7543800"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chemeClr val="tx1"/>
                </a:solidFill>
                <a:latin typeface="Calibri" panose="020F0502020204030204" pitchFamily="34" charset="0"/>
                <a:cs typeface="Calibri" panose="020F0502020204030204" pitchFamily="34" charset="0"/>
              </a:rPr>
              <a:t>تحديد البيانات التي نريد تحليلها</a:t>
            </a:r>
          </a:p>
        </p:txBody>
      </p:sp>
      <p:sp>
        <p:nvSpPr>
          <p:cNvPr id="3" name="مستطيل: زوايا مستديرة 2">
            <a:extLst>
              <a:ext uri="{FF2B5EF4-FFF2-40B4-BE49-F238E27FC236}">
                <a16:creationId xmlns:a16="http://schemas.microsoft.com/office/drawing/2014/main" id="{770C17FB-550B-E380-B290-BD129F442596}"/>
              </a:ext>
            </a:extLst>
          </p:cNvPr>
          <p:cNvSpPr/>
          <p:nvPr/>
        </p:nvSpPr>
        <p:spPr>
          <a:xfrm>
            <a:off x="3657600" y="2751377"/>
            <a:ext cx="7543800"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chemeClr val="tx1"/>
                </a:solidFill>
                <a:latin typeface="Calibri" panose="020F0502020204030204" pitchFamily="34" charset="0"/>
                <a:cs typeface="Calibri" panose="020F0502020204030204" pitchFamily="34" charset="0"/>
              </a:rPr>
              <a:t>استخدام أدوات تقنية المعلومات و الاتصالات لإنشاء التنبؤات</a:t>
            </a:r>
          </a:p>
        </p:txBody>
      </p:sp>
      <p:sp>
        <p:nvSpPr>
          <p:cNvPr id="5" name="مستطيل: زوايا مستديرة 4">
            <a:extLst>
              <a:ext uri="{FF2B5EF4-FFF2-40B4-BE49-F238E27FC236}">
                <a16:creationId xmlns:a16="http://schemas.microsoft.com/office/drawing/2014/main" id="{938245F5-9B85-B6C4-4104-68A3C7E0947D}"/>
              </a:ext>
            </a:extLst>
          </p:cNvPr>
          <p:cNvSpPr/>
          <p:nvPr/>
        </p:nvSpPr>
        <p:spPr>
          <a:xfrm>
            <a:off x="3657600" y="3726737"/>
            <a:ext cx="7543800"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chemeClr val="tx1"/>
                </a:solidFill>
                <a:latin typeface="Calibri" panose="020F0502020204030204" pitchFamily="34" charset="0"/>
                <a:cs typeface="Calibri" panose="020F0502020204030204" pitchFamily="34" charset="0"/>
              </a:rPr>
              <a:t>تحديد السلاسل الزمنية التي تريدين التنبؤ فيها</a:t>
            </a:r>
          </a:p>
        </p:txBody>
      </p:sp>
      <p:sp>
        <p:nvSpPr>
          <p:cNvPr id="6" name="مستطيل: زوايا مستديرة 5">
            <a:extLst>
              <a:ext uri="{FF2B5EF4-FFF2-40B4-BE49-F238E27FC236}">
                <a16:creationId xmlns:a16="http://schemas.microsoft.com/office/drawing/2014/main" id="{158B43EF-9A45-6100-A6DD-749BB1F92EEA}"/>
              </a:ext>
            </a:extLst>
          </p:cNvPr>
          <p:cNvSpPr/>
          <p:nvPr/>
        </p:nvSpPr>
        <p:spPr>
          <a:xfrm>
            <a:off x="3657600" y="4763057"/>
            <a:ext cx="7543800"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chemeClr val="tx1"/>
                </a:solidFill>
                <a:latin typeface="Calibri" panose="020F0502020204030204" pitchFamily="34" charset="0"/>
                <a:cs typeface="Calibri" panose="020F0502020204030204" pitchFamily="34" charset="0"/>
              </a:rPr>
              <a:t>التعبير عن البيانات باستخدام الرسم البياني</a:t>
            </a:r>
          </a:p>
        </p:txBody>
      </p:sp>
      <p:sp>
        <p:nvSpPr>
          <p:cNvPr id="7" name="مستطيل: زوايا مستديرة 6">
            <a:extLst>
              <a:ext uri="{FF2B5EF4-FFF2-40B4-BE49-F238E27FC236}">
                <a16:creationId xmlns:a16="http://schemas.microsoft.com/office/drawing/2014/main" id="{68CDA1F4-ABD9-CDC4-D9C9-ED8A43663FA4}"/>
              </a:ext>
            </a:extLst>
          </p:cNvPr>
          <p:cNvSpPr/>
          <p:nvPr/>
        </p:nvSpPr>
        <p:spPr>
          <a:xfrm>
            <a:off x="3672840" y="5753657"/>
            <a:ext cx="7543800"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chemeClr val="tx1"/>
                </a:solidFill>
                <a:latin typeface="Calibri" panose="020F0502020204030204" pitchFamily="34" charset="0"/>
                <a:cs typeface="Calibri" panose="020F0502020204030204" pitchFamily="34" charset="0"/>
              </a:rPr>
              <a:t>تحليل النتائج</a:t>
            </a:r>
          </a:p>
        </p:txBody>
      </p:sp>
      <p:sp>
        <p:nvSpPr>
          <p:cNvPr id="8" name="مستطيل: زوايا مستديرة 7">
            <a:extLst>
              <a:ext uri="{FF2B5EF4-FFF2-40B4-BE49-F238E27FC236}">
                <a16:creationId xmlns:a16="http://schemas.microsoft.com/office/drawing/2014/main" id="{FFEFC28C-60A7-EB44-1C44-D0A157E0608B}"/>
              </a:ext>
            </a:extLst>
          </p:cNvPr>
          <p:cNvSpPr/>
          <p:nvPr/>
        </p:nvSpPr>
        <p:spPr>
          <a:xfrm>
            <a:off x="11290262" y="1760777"/>
            <a:ext cx="588762" cy="63190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latin typeface="Calibri" panose="020F0502020204030204" pitchFamily="34" charset="0"/>
                <a:cs typeface="Calibri" panose="020F0502020204030204" pitchFamily="34" charset="0"/>
              </a:rPr>
              <a:t>1</a:t>
            </a:r>
          </a:p>
        </p:txBody>
      </p:sp>
      <p:sp>
        <p:nvSpPr>
          <p:cNvPr id="9" name="مستطيل: زوايا مستديرة 8">
            <a:extLst>
              <a:ext uri="{FF2B5EF4-FFF2-40B4-BE49-F238E27FC236}">
                <a16:creationId xmlns:a16="http://schemas.microsoft.com/office/drawing/2014/main" id="{781D7E29-3A5B-0364-D237-1C53CD849060}"/>
              </a:ext>
            </a:extLst>
          </p:cNvPr>
          <p:cNvSpPr/>
          <p:nvPr/>
        </p:nvSpPr>
        <p:spPr>
          <a:xfrm>
            <a:off x="11290261" y="2727960"/>
            <a:ext cx="588762" cy="631903"/>
          </a:xfrm>
          <a:prstGeom prst="round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latin typeface="Calibri" panose="020F0502020204030204" pitchFamily="34" charset="0"/>
                <a:cs typeface="Calibri" panose="020F0502020204030204" pitchFamily="34" charset="0"/>
              </a:rPr>
              <a:t>2</a:t>
            </a:r>
          </a:p>
        </p:txBody>
      </p:sp>
      <p:sp>
        <p:nvSpPr>
          <p:cNvPr id="10" name="مستطيل: زوايا مستديرة 9">
            <a:extLst>
              <a:ext uri="{FF2B5EF4-FFF2-40B4-BE49-F238E27FC236}">
                <a16:creationId xmlns:a16="http://schemas.microsoft.com/office/drawing/2014/main" id="{D49241A0-4118-F46D-C481-495FB532C20A}"/>
              </a:ext>
            </a:extLst>
          </p:cNvPr>
          <p:cNvSpPr/>
          <p:nvPr/>
        </p:nvSpPr>
        <p:spPr>
          <a:xfrm>
            <a:off x="11290261" y="3726737"/>
            <a:ext cx="588762" cy="63190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latin typeface="Calibri" panose="020F0502020204030204" pitchFamily="34" charset="0"/>
                <a:cs typeface="Calibri" panose="020F0502020204030204" pitchFamily="34" charset="0"/>
              </a:rPr>
              <a:t>3</a:t>
            </a:r>
          </a:p>
        </p:txBody>
      </p:sp>
      <p:sp>
        <p:nvSpPr>
          <p:cNvPr id="11" name="مستطيل: زوايا مستديرة 10">
            <a:extLst>
              <a:ext uri="{FF2B5EF4-FFF2-40B4-BE49-F238E27FC236}">
                <a16:creationId xmlns:a16="http://schemas.microsoft.com/office/drawing/2014/main" id="{AE7481CE-F354-0738-BD15-ADFF52FB7DA4}"/>
              </a:ext>
            </a:extLst>
          </p:cNvPr>
          <p:cNvSpPr/>
          <p:nvPr/>
        </p:nvSpPr>
        <p:spPr>
          <a:xfrm>
            <a:off x="11290261" y="4763056"/>
            <a:ext cx="588762" cy="63190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latin typeface="Calibri" panose="020F0502020204030204" pitchFamily="34" charset="0"/>
                <a:cs typeface="Calibri" panose="020F0502020204030204" pitchFamily="34" charset="0"/>
              </a:rPr>
              <a:t>4</a:t>
            </a:r>
          </a:p>
        </p:txBody>
      </p:sp>
      <p:sp>
        <p:nvSpPr>
          <p:cNvPr id="12" name="مستطيل: زوايا مستديرة 11">
            <a:extLst>
              <a:ext uri="{FF2B5EF4-FFF2-40B4-BE49-F238E27FC236}">
                <a16:creationId xmlns:a16="http://schemas.microsoft.com/office/drawing/2014/main" id="{4DEC4719-7003-1BFE-83AB-8D1861A407EE}"/>
              </a:ext>
            </a:extLst>
          </p:cNvPr>
          <p:cNvSpPr/>
          <p:nvPr/>
        </p:nvSpPr>
        <p:spPr>
          <a:xfrm>
            <a:off x="11290261" y="5730240"/>
            <a:ext cx="588762" cy="63190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latin typeface="Calibri" panose="020F0502020204030204" pitchFamily="34" charset="0"/>
                <a:cs typeface="Calibri" panose="020F0502020204030204" pitchFamily="34" charset="0"/>
              </a:rPr>
              <a:t>5</a:t>
            </a:r>
          </a:p>
        </p:txBody>
      </p:sp>
      <p:pic>
        <p:nvPicPr>
          <p:cNvPr id="16" name="صورة 15">
            <a:extLst>
              <a:ext uri="{FF2B5EF4-FFF2-40B4-BE49-F238E27FC236}">
                <a16:creationId xmlns:a16="http://schemas.microsoft.com/office/drawing/2014/main" id="{B8F81F4D-E89F-7B8F-5175-986890377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84" y="2727960"/>
            <a:ext cx="5411450" cy="4562984"/>
          </a:xfrm>
          <a:prstGeom prst="rect">
            <a:avLst/>
          </a:prstGeom>
        </p:spPr>
      </p:pic>
    </p:spTree>
    <p:extLst>
      <p:ext uri="{BB962C8B-B14F-4D97-AF65-F5344CB8AC3E}">
        <p14:creationId xmlns:p14="http://schemas.microsoft.com/office/powerpoint/2010/main" val="30136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534255" y="256670"/>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أنواع مخططات التنبؤ</a:t>
            </a:r>
          </a:p>
        </p:txBody>
      </p:sp>
      <p:pic>
        <p:nvPicPr>
          <p:cNvPr id="15" name="صورة 14">
            <a:extLst>
              <a:ext uri="{FF2B5EF4-FFF2-40B4-BE49-F238E27FC236}">
                <a16:creationId xmlns:a16="http://schemas.microsoft.com/office/drawing/2014/main" id="{8FCDF2E4-C5DB-6013-D294-34A260180151}"/>
              </a:ext>
            </a:extLst>
          </p:cNvPr>
          <p:cNvPicPr>
            <a:picLocks noChangeAspect="1"/>
          </p:cNvPicPr>
          <p:nvPr/>
        </p:nvPicPr>
        <p:blipFill rotWithShape="1">
          <a:blip r:embed="rId2">
            <a:extLst>
              <a:ext uri="{28A0092B-C50C-407E-A947-70E740481C1C}">
                <a14:useLocalDpi xmlns:a14="http://schemas.microsoft.com/office/drawing/2010/main" val="0"/>
              </a:ext>
            </a:extLst>
          </a:blip>
          <a:srcRect l="9502" r="50126" b="50120"/>
          <a:stretch/>
        </p:blipFill>
        <p:spPr>
          <a:xfrm>
            <a:off x="7136961" y="2113613"/>
            <a:ext cx="3530943" cy="2331491"/>
          </a:xfrm>
          <a:prstGeom prst="rect">
            <a:avLst/>
          </a:prstGeom>
        </p:spPr>
      </p:pic>
      <p:pic>
        <p:nvPicPr>
          <p:cNvPr id="16" name="صورة 15">
            <a:extLst>
              <a:ext uri="{FF2B5EF4-FFF2-40B4-BE49-F238E27FC236}">
                <a16:creationId xmlns:a16="http://schemas.microsoft.com/office/drawing/2014/main" id="{4A142CEE-098D-03EA-262E-80F4449F1A80}"/>
              </a:ext>
            </a:extLst>
          </p:cNvPr>
          <p:cNvPicPr>
            <a:picLocks noChangeAspect="1"/>
          </p:cNvPicPr>
          <p:nvPr/>
        </p:nvPicPr>
        <p:blipFill rotWithShape="1">
          <a:blip r:embed="rId2">
            <a:extLst>
              <a:ext uri="{28A0092B-C50C-407E-A947-70E740481C1C}">
                <a14:useLocalDpi xmlns:a14="http://schemas.microsoft.com/office/drawing/2010/main" val="0"/>
              </a:ext>
            </a:extLst>
          </a:blip>
          <a:srcRect l="55296" t="50120"/>
          <a:stretch/>
        </p:blipFill>
        <p:spPr>
          <a:xfrm>
            <a:off x="2461805" y="1516408"/>
            <a:ext cx="4152275" cy="2476072"/>
          </a:xfrm>
          <a:prstGeom prst="rect">
            <a:avLst/>
          </a:prstGeom>
        </p:spPr>
      </p:pic>
      <p:sp>
        <p:nvSpPr>
          <p:cNvPr id="17" name="مربع نص 16">
            <a:extLst>
              <a:ext uri="{FF2B5EF4-FFF2-40B4-BE49-F238E27FC236}">
                <a16:creationId xmlns:a16="http://schemas.microsoft.com/office/drawing/2014/main" id="{AC55E645-7202-8BC5-7DD2-87CCC8D381BF}"/>
              </a:ext>
            </a:extLst>
          </p:cNvPr>
          <p:cNvSpPr txBox="1"/>
          <p:nvPr/>
        </p:nvSpPr>
        <p:spPr>
          <a:xfrm>
            <a:off x="7321143" y="3992480"/>
            <a:ext cx="3194977" cy="523220"/>
          </a:xfrm>
          <a:prstGeom prst="rect">
            <a:avLst/>
          </a:prstGeom>
          <a:solidFill>
            <a:srgbClr val="408AA1"/>
          </a:solidFill>
        </p:spPr>
        <p:txBody>
          <a:bodyPr wrap="square">
            <a:spAutoFit/>
          </a:bodyPr>
          <a:lstStyle/>
          <a:p>
            <a:pPr algn="ctr"/>
            <a:r>
              <a:rPr lang="ar-SA" sz="2800" b="1" i="0" u="none" strike="noStrike" baseline="0" dirty="0">
                <a:solidFill>
                  <a:schemeClr val="bg1"/>
                </a:solidFill>
                <a:latin typeface="Calibri" panose="020F0502020204030204" pitchFamily="34" charset="0"/>
                <a:cs typeface="Calibri" panose="020F0502020204030204" pitchFamily="34" charset="0"/>
              </a:rPr>
              <a:t>المخطط الخطي</a:t>
            </a:r>
            <a:endParaRPr lang="ar-SA" sz="2800" b="1" dirty="0">
              <a:solidFill>
                <a:schemeClr val="bg1"/>
              </a:solidFill>
            </a:endParaRPr>
          </a:p>
        </p:txBody>
      </p:sp>
      <p:sp>
        <p:nvSpPr>
          <p:cNvPr id="20" name="مربع نص 19">
            <a:extLst>
              <a:ext uri="{FF2B5EF4-FFF2-40B4-BE49-F238E27FC236}">
                <a16:creationId xmlns:a16="http://schemas.microsoft.com/office/drawing/2014/main" id="{FA20BFE0-6BD1-AB18-2C0A-2527151B2C56}"/>
              </a:ext>
            </a:extLst>
          </p:cNvPr>
          <p:cNvSpPr txBox="1"/>
          <p:nvPr/>
        </p:nvSpPr>
        <p:spPr>
          <a:xfrm>
            <a:off x="2638269" y="3992480"/>
            <a:ext cx="3194977" cy="523220"/>
          </a:xfrm>
          <a:prstGeom prst="rect">
            <a:avLst/>
          </a:prstGeom>
          <a:solidFill>
            <a:srgbClr val="ED8747"/>
          </a:solidFill>
        </p:spPr>
        <p:txBody>
          <a:bodyPr wrap="square">
            <a:spAutoFit/>
          </a:bodyPr>
          <a:lstStyle/>
          <a:p>
            <a:pPr algn="ctr"/>
            <a:r>
              <a:rPr lang="ar-SA" sz="2800" b="1" i="0" u="none" strike="noStrike" baseline="0" dirty="0">
                <a:solidFill>
                  <a:schemeClr val="bg1"/>
                </a:solidFill>
                <a:latin typeface="Calibri" panose="020F0502020204030204" pitchFamily="34" charset="0"/>
                <a:cs typeface="Calibri" panose="020F0502020204030204" pitchFamily="34" charset="0"/>
              </a:rPr>
              <a:t>المخطط العمودي</a:t>
            </a:r>
            <a:endParaRPr lang="ar-SA" sz="2800" b="1" dirty="0">
              <a:solidFill>
                <a:schemeClr val="bg1"/>
              </a:solidFill>
            </a:endParaRPr>
          </a:p>
        </p:txBody>
      </p:sp>
    </p:spTree>
    <p:extLst>
      <p:ext uri="{BB962C8B-B14F-4D97-AF65-F5344CB8AC3E}">
        <p14:creationId xmlns:p14="http://schemas.microsoft.com/office/powerpoint/2010/main" val="241715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534255" y="256670"/>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المخطط الخطي</a:t>
            </a:r>
          </a:p>
        </p:txBody>
      </p:sp>
      <p:pic>
        <p:nvPicPr>
          <p:cNvPr id="15" name="صورة 14">
            <a:extLst>
              <a:ext uri="{FF2B5EF4-FFF2-40B4-BE49-F238E27FC236}">
                <a16:creationId xmlns:a16="http://schemas.microsoft.com/office/drawing/2014/main" id="{8FCDF2E4-C5DB-6013-D294-34A260180151}"/>
              </a:ext>
            </a:extLst>
          </p:cNvPr>
          <p:cNvPicPr>
            <a:picLocks noChangeAspect="1"/>
          </p:cNvPicPr>
          <p:nvPr/>
        </p:nvPicPr>
        <p:blipFill rotWithShape="1">
          <a:blip r:embed="rId2">
            <a:extLst>
              <a:ext uri="{28A0092B-C50C-407E-A947-70E740481C1C}">
                <a14:useLocalDpi xmlns:a14="http://schemas.microsoft.com/office/drawing/2010/main" val="0"/>
              </a:ext>
            </a:extLst>
          </a:blip>
          <a:srcRect l="9502" r="50126" b="50120"/>
          <a:stretch/>
        </p:blipFill>
        <p:spPr>
          <a:xfrm>
            <a:off x="4504160" y="3935830"/>
            <a:ext cx="3473400" cy="2293495"/>
          </a:xfrm>
          <a:prstGeom prst="rect">
            <a:avLst/>
          </a:prstGeom>
        </p:spPr>
      </p:pic>
      <p:sp>
        <p:nvSpPr>
          <p:cNvPr id="18" name="مربع نص 17">
            <a:extLst>
              <a:ext uri="{FF2B5EF4-FFF2-40B4-BE49-F238E27FC236}">
                <a16:creationId xmlns:a16="http://schemas.microsoft.com/office/drawing/2014/main" id="{F469B172-09F2-076F-8760-A182133D0536}"/>
              </a:ext>
            </a:extLst>
          </p:cNvPr>
          <p:cNvSpPr txBox="1"/>
          <p:nvPr/>
        </p:nvSpPr>
        <p:spPr>
          <a:xfrm>
            <a:off x="507294" y="1613118"/>
            <a:ext cx="11467133" cy="1815882"/>
          </a:xfrm>
          <a:prstGeom prst="rect">
            <a:avLst/>
          </a:prstGeom>
          <a:noFill/>
        </p:spPr>
        <p:txBody>
          <a:bodyPr wrap="square">
            <a:spAutoFit/>
          </a:bodyPr>
          <a:lstStyle/>
          <a:p>
            <a:pPr algn="ctr"/>
            <a:r>
              <a:rPr lang="ar-SA" sz="2800" b="0" i="0" u="none" strike="noStrike" baseline="0" dirty="0">
                <a:latin typeface="Calibri" panose="020F0502020204030204" pitchFamily="34" charset="0"/>
                <a:cs typeface="Calibri" panose="020F0502020204030204" pitchFamily="34" charset="0"/>
              </a:rPr>
              <a:t>يُستخدم بشكل كبير لعرض التغيير بمرور الوقت من خلال سلسلة من نقاط البيانات المتصلة بخط مستقيم ويساعد في تحديد العلاقة بين مجموعتين من القيم (على سبيل المثال، مجموعة من البيانات الزمنية ومجموعة من بيانات العائد، مع اعتماد مجموعة واحدة من البيانات دائمًا على المجموعة الأخرى مثل: اعتماد العائد على الوقت).</a:t>
            </a:r>
            <a:endParaRPr lang="ar-SA" sz="2800" dirty="0"/>
          </a:p>
        </p:txBody>
      </p:sp>
    </p:spTree>
    <p:extLst>
      <p:ext uri="{BB962C8B-B14F-4D97-AF65-F5344CB8AC3E}">
        <p14:creationId xmlns:p14="http://schemas.microsoft.com/office/powerpoint/2010/main" val="236427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7839855" y="249104"/>
            <a:ext cx="4225414"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مزايا التخطيط الخطي</a:t>
            </a:r>
          </a:p>
        </p:txBody>
      </p:sp>
      <p:sp>
        <p:nvSpPr>
          <p:cNvPr id="2" name="مستطيل: زوايا مستديرة 1">
            <a:extLst>
              <a:ext uri="{FF2B5EF4-FFF2-40B4-BE49-F238E27FC236}">
                <a16:creationId xmlns:a16="http://schemas.microsoft.com/office/drawing/2014/main" id="{027D9781-4A96-5A7A-9EC6-BF13637BCCED}"/>
              </a:ext>
            </a:extLst>
          </p:cNvPr>
          <p:cNvSpPr/>
          <p:nvPr/>
        </p:nvSpPr>
        <p:spPr>
          <a:xfrm>
            <a:off x="3119817" y="1775767"/>
            <a:ext cx="8096573"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ar-SA" sz="2800" dirty="0">
                <a:solidFill>
                  <a:schemeClr val="tx1"/>
                </a:solidFill>
                <a:latin typeface="Calibri" panose="020F0502020204030204" pitchFamily="34" charset="0"/>
                <a:cs typeface="Calibri" panose="020F0502020204030204" pitchFamily="34" charset="0"/>
              </a:rPr>
              <a:t>يقدم تحليل سريع للبيانات .</a:t>
            </a:r>
          </a:p>
        </p:txBody>
      </p:sp>
      <p:sp>
        <p:nvSpPr>
          <p:cNvPr id="3" name="مستطيل: زوايا مستديرة 2">
            <a:extLst>
              <a:ext uri="{FF2B5EF4-FFF2-40B4-BE49-F238E27FC236}">
                <a16:creationId xmlns:a16="http://schemas.microsoft.com/office/drawing/2014/main" id="{3775858F-7949-064C-5593-3343EA058EB8}"/>
              </a:ext>
            </a:extLst>
          </p:cNvPr>
          <p:cNvSpPr/>
          <p:nvPr/>
        </p:nvSpPr>
        <p:spPr>
          <a:xfrm>
            <a:off x="3119817" y="2934007"/>
            <a:ext cx="8096573"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ar-SA" sz="2800" dirty="0">
                <a:solidFill>
                  <a:schemeClr val="tx1"/>
                </a:solidFill>
                <a:latin typeface="Calibri" panose="020F0502020204030204" pitchFamily="34" charset="0"/>
                <a:cs typeface="Calibri" panose="020F0502020204030204" pitchFamily="34" charset="0"/>
              </a:rPr>
              <a:t>تيمكن من ملاحظة التغييرات بسهولة خلال فترة زمنية محددة.</a:t>
            </a:r>
          </a:p>
        </p:txBody>
      </p:sp>
      <p:sp>
        <p:nvSpPr>
          <p:cNvPr id="5" name="مستطيل: زوايا مستديرة 4">
            <a:extLst>
              <a:ext uri="{FF2B5EF4-FFF2-40B4-BE49-F238E27FC236}">
                <a16:creationId xmlns:a16="http://schemas.microsoft.com/office/drawing/2014/main" id="{707F60E7-1D57-CAE0-40C4-9C8AF0BF8B56}"/>
              </a:ext>
            </a:extLst>
          </p:cNvPr>
          <p:cNvSpPr/>
          <p:nvPr/>
        </p:nvSpPr>
        <p:spPr>
          <a:xfrm>
            <a:off x="3119817" y="4153207"/>
            <a:ext cx="8096573"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ar-SA" sz="2800" dirty="0">
                <a:solidFill>
                  <a:schemeClr val="tx1"/>
                </a:solidFill>
                <a:latin typeface="Calibri" panose="020F0502020204030204" pitchFamily="34" charset="0"/>
                <a:cs typeface="Calibri" panose="020F0502020204030204" pitchFamily="34" charset="0"/>
              </a:rPr>
              <a:t>يتناسب مجموعات البيانات التي يصل عددها الى 50 قيمة .</a:t>
            </a:r>
          </a:p>
        </p:txBody>
      </p:sp>
      <p:sp>
        <p:nvSpPr>
          <p:cNvPr id="6" name="مستطيل: زوايا مستديرة 5">
            <a:extLst>
              <a:ext uri="{FF2B5EF4-FFF2-40B4-BE49-F238E27FC236}">
                <a16:creationId xmlns:a16="http://schemas.microsoft.com/office/drawing/2014/main" id="{A11125C4-CD47-AE95-BDE1-E2B93B4C1D43}"/>
              </a:ext>
            </a:extLst>
          </p:cNvPr>
          <p:cNvSpPr/>
          <p:nvPr/>
        </p:nvSpPr>
        <p:spPr>
          <a:xfrm>
            <a:off x="3119817" y="5341927"/>
            <a:ext cx="8096573"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chemeClr val="tx1"/>
                </a:solidFill>
                <a:latin typeface="Calibri" panose="020F0502020204030204" pitchFamily="34" charset="0"/>
                <a:cs typeface="Calibri" panose="020F0502020204030204" pitchFamily="34" charset="0"/>
              </a:rPr>
              <a:t>يساعد في عمل تنبؤات حول نتائج البيانات التي لم تسجل بعد.</a:t>
            </a:r>
          </a:p>
        </p:txBody>
      </p:sp>
      <p:sp>
        <p:nvSpPr>
          <p:cNvPr id="7" name="مستطيل: زوايا مستديرة 6">
            <a:extLst>
              <a:ext uri="{FF2B5EF4-FFF2-40B4-BE49-F238E27FC236}">
                <a16:creationId xmlns:a16="http://schemas.microsoft.com/office/drawing/2014/main" id="{B4FA02EC-9E98-88BB-3749-D29F3ECBADD5}"/>
              </a:ext>
            </a:extLst>
          </p:cNvPr>
          <p:cNvSpPr/>
          <p:nvPr/>
        </p:nvSpPr>
        <p:spPr>
          <a:xfrm>
            <a:off x="11262110" y="1775767"/>
            <a:ext cx="631903" cy="631903"/>
          </a:xfrm>
          <a:prstGeom prst="roundRect">
            <a:avLst/>
          </a:prstGeom>
          <a:solidFill>
            <a:srgbClr val="40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latin typeface="Calibri" panose="020F0502020204030204" pitchFamily="34" charset="0"/>
                <a:cs typeface="Calibri" panose="020F0502020204030204" pitchFamily="34" charset="0"/>
              </a:rPr>
              <a:t>1</a:t>
            </a:r>
          </a:p>
        </p:txBody>
      </p:sp>
      <p:sp>
        <p:nvSpPr>
          <p:cNvPr id="8" name="مستطيل: زوايا مستديرة 7">
            <a:extLst>
              <a:ext uri="{FF2B5EF4-FFF2-40B4-BE49-F238E27FC236}">
                <a16:creationId xmlns:a16="http://schemas.microsoft.com/office/drawing/2014/main" id="{DE0A7DE2-52D3-8423-DE4A-FF57174CFE2D}"/>
              </a:ext>
            </a:extLst>
          </p:cNvPr>
          <p:cNvSpPr/>
          <p:nvPr/>
        </p:nvSpPr>
        <p:spPr>
          <a:xfrm>
            <a:off x="11262109" y="2910590"/>
            <a:ext cx="631903" cy="631903"/>
          </a:xfrm>
          <a:prstGeom prst="roundRect">
            <a:avLst/>
          </a:prstGeom>
          <a:solidFill>
            <a:srgbClr val="40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latin typeface="Calibri" panose="020F0502020204030204" pitchFamily="34" charset="0"/>
                <a:cs typeface="Calibri" panose="020F0502020204030204" pitchFamily="34" charset="0"/>
              </a:rPr>
              <a:t>2</a:t>
            </a:r>
          </a:p>
        </p:txBody>
      </p:sp>
      <p:sp>
        <p:nvSpPr>
          <p:cNvPr id="9" name="مستطيل: زوايا مستديرة 8">
            <a:extLst>
              <a:ext uri="{FF2B5EF4-FFF2-40B4-BE49-F238E27FC236}">
                <a16:creationId xmlns:a16="http://schemas.microsoft.com/office/drawing/2014/main" id="{4C8A5918-6B71-B1D9-38AE-B777AEE875ED}"/>
              </a:ext>
            </a:extLst>
          </p:cNvPr>
          <p:cNvSpPr/>
          <p:nvPr/>
        </p:nvSpPr>
        <p:spPr>
          <a:xfrm>
            <a:off x="11262109" y="4153207"/>
            <a:ext cx="631903" cy="631903"/>
          </a:xfrm>
          <a:prstGeom prst="roundRect">
            <a:avLst/>
          </a:prstGeom>
          <a:solidFill>
            <a:srgbClr val="40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latin typeface="Calibri" panose="020F0502020204030204" pitchFamily="34" charset="0"/>
                <a:cs typeface="Calibri" panose="020F0502020204030204" pitchFamily="34" charset="0"/>
              </a:rPr>
              <a:t>3</a:t>
            </a:r>
          </a:p>
        </p:txBody>
      </p:sp>
      <p:sp>
        <p:nvSpPr>
          <p:cNvPr id="10" name="مستطيل: زوايا مستديرة 9">
            <a:extLst>
              <a:ext uri="{FF2B5EF4-FFF2-40B4-BE49-F238E27FC236}">
                <a16:creationId xmlns:a16="http://schemas.microsoft.com/office/drawing/2014/main" id="{9138261D-C28D-4B3E-C8A5-A7DFAD747029}"/>
              </a:ext>
            </a:extLst>
          </p:cNvPr>
          <p:cNvSpPr/>
          <p:nvPr/>
        </p:nvSpPr>
        <p:spPr>
          <a:xfrm>
            <a:off x="11262109" y="5341926"/>
            <a:ext cx="631903" cy="631903"/>
          </a:xfrm>
          <a:prstGeom prst="roundRect">
            <a:avLst/>
          </a:prstGeom>
          <a:solidFill>
            <a:srgbClr val="40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latin typeface="Calibri" panose="020F0502020204030204" pitchFamily="34" charset="0"/>
                <a:cs typeface="Calibri" panose="020F0502020204030204" pitchFamily="34" charset="0"/>
              </a:rPr>
              <a:t>4</a:t>
            </a:r>
          </a:p>
        </p:txBody>
      </p:sp>
      <p:pic>
        <p:nvPicPr>
          <p:cNvPr id="12" name="صورة 11">
            <a:extLst>
              <a:ext uri="{FF2B5EF4-FFF2-40B4-BE49-F238E27FC236}">
                <a16:creationId xmlns:a16="http://schemas.microsoft.com/office/drawing/2014/main" id="{AA25D382-5C5A-B972-8488-3720F3DFCD1B}"/>
              </a:ext>
            </a:extLst>
          </p:cNvPr>
          <p:cNvPicPr>
            <a:picLocks noChangeAspect="1"/>
          </p:cNvPicPr>
          <p:nvPr/>
        </p:nvPicPr>
        <p:blipFill rotWithShape="1">
          <a:blip r:embed="rId2">
            <a:extLst>
              <a:ext uri="{28A0092B-C50C-407E-A947-70E740481C1C}">
                <a14:useLocalDpi xmlns:a14="http://schemas.microsoft.com/office/drawing/2010/main" val="0"/>
              </a:ext>
            </a:extLst>
          </a:blip>
          <a:srcRect l="9502" r="50126" b="50120"/>
          <a:stretch/>
        </p:blipFill>
        <p:spPr>
          <a:xfrm>
            <a:off x="297988" y="4225659"/>
            <a:ext cx="3473400" cy="2293495"/>
          </a:xfrm>
          <a:prstGeom prst="rect">
            <a:avLst/>
          </a:prstGeom>
        </p:spPr>
      </p:pic>
    </p:spTree>
    <p:extLst>
      <p:ext uri="{BB962C8B-B14F-4D97-AF65-F5344CB8AC3E}">
        <p14:creationId xmlns:p14="http://schemas.microsoft.com/office/powerpoint/2010/main" val="325140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534255" y="256670"/>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المخطط العمودي</a:t>
            </a:r>
          </a:p>
        </p:txBody>
      </p:sp>
      <p:pic>
        <p:nvPicPr>
          <p:cNvPr id="16" name="صورة 15">
            <a:extLst>
              <a:ext uri="{FF2B5EF4-FFF2-40B4-BE49-F238E27FC236}">
                <a16:creationId xmlns:a16="http://schemas.microsoft.com/office/drawing/2014/main" id="{4A142CEE-098D-03EA-262E-80F4449F1A80}"/>
              </a:ext>
            </a:extLst>
          </p:cNvPr>
          <p:cNvPicPr>
            <a:picLocks noChangeAspect="1"/>
          </p:cNvPicPr>
          <p:nvPr/>
        </p:nvPicPr>
        <p:blipFill rotWithShape="1">
          <a:blip r:embed="rId2">
            <a:extLst>
              <a:ext uri="{28A0092B-C50C-407E-A947-70E740481C1C}">
                <a14:useLocalDpi xmlns:a14="http://schemas.microsoft.com/office/drawing/2010/main" val="0"/>
              </a:ext>
            </a:extLst>
          </a:blip>
          <a:srcRect l="55296" t="50120"/>
          <a:stretch/>
        </p:blipFill>
        <p:spPr>
          <a:xfrm>
            <a:off x="4635379" y="3369904"/>
            <a:ext cx="4152275" cy="2476072"/>
          </a:xfrm>
          <a:prstGeom prst="rect">
            <a:avLst/>
          </a:prstGeom>
        </p:spPr>
      </p:pic>
      <p:sp>
        <p:nvSpPr>
          <p:cNvPr id="19" name="مربع نص 18">
            <a:extLst>
              <a:ext uri="{FF2B5EF4-FFF2-40B4-BE49-F238E27FC236}">
                <a16:creationId xmlns:a16="http://schemas.microsoft.com/office/drawing/2014/main" id="{729F68C5-8D75-6028-4AB1-325652A269C4}"/>
              </a:ext>
            </a:extLst>
          </p:cNvPr>
          <p:cNvSpPr txBox="1"/>
          <p:nvPr/>
        </p:nvSpPr>
        <p:spPr>
          <a:xfrm>
            <a:off x="822132" y="1632661"/>
            <a:ext cx="10547736" cy="1384995"/>
          </a:xfrm>
          <a:prstGeom prst="rect">
            <a:avLst/>
          </a:prstGeom>
          <a:noFill/>
        </p:spPr>
        <p:txBody>
          <a:bodyPr wrap="square">
            <a:spAutoFit/>
          </a:bodyPr>
          <a:lstStyle/>
          <a:p>
            <a:pPr algn="ctr"/>
            <a:r>
              <a:rPr lang="ar-SA" sz="2800" b="0" i="0" u="none" strike="noStrike" baseline="0" dirty="0">
                <a:latin typeface="Calibri" panose="020F0502020204030204" pitchFamily="34" charset="0"/>
                <a:cs typeface="Calibri" panose="020F0502020204030204" pitchFamily="34" charset="0"/>
              </a:rPr>
              <a:t>يُستخدم لعرض البيانات التي تم جمعها من خلال الاستبيانات والمقابلات مثل: الفئات العمرية وعناصر المنتجات المباعة وما إلى ذلك، كما يمكن استخدامه أيضًا للبيانات مثل الدخل الشهري إذا كان عدد القيم في مجموعة البيانات ليس كبيرًا.</a:t>
            </a:r>
            <a:endParaRPr lang="ar-SA" sz="2800" dirty="0"/>
          </a:p>
        </p:txBody>
      </p:sp>
    </p:spTree>
    <p:extLst>
      <p:ext uri="{BB962C8B-B14F-4D97-AF65-F5344CB8AC3E}">
        <p14:creationId xmlns:p14="http://schemas.microsoft.com/office/powerpoint/2010/main" val="379699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109679" y="372298"/>
            <a:ext cx="394348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مزايا التخطيط العمودي</a:t>
            </a:r>
          </a:p>
        </p:txBody>
      </p:sp>
      <p:sp>
        <p:nvSpPr>
          <p:cNvPr id="2" name="مستطيل: زوايا مستديرة 1">
            <a:extLst>
              <a:ext uri="{FF2B5EF4-FFF2-40B4-BE49-F238E27FC236}">
                <a16:creationId xmlns:a16="http://schemas.microsoft.com/office/drawing/2014/main" id="{027D9781-4A96-5A7A-9EC6-BF13637BCCED}"/>
              </a:ext>
            </a:extLst>
          </p:cNvPr>
          <p:cNvSpPr/>
          <p:nvPr/>
        </p:nvSpPr>
        <p:spPr>
          <a:xfrm>
            <a:off x="3119817" y="1775767"/>
            <a:ext cx="8096573"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ar-SA" sz="2800" dirty="0">
                <a:solidFill>
                  <a:schemeClr val="tx1"/>
                </a:solidFill>
                <a:latin typeface="Calibri" panose="020F0502020204030204" pitchFamily="34" charset="0"/>
                <a:cs typeface="Calibri" panose="020F0502020204030204" pitchFamily="34" charset="0"/>
              </a:rPr>
              <a:t>تُساعد في توضيح المقارنة بين مجموعات البيانات</a:t>
            </a:r>
          </a:p>
        </p:txBody>
      </p:sp>
      <p:sp>
        <p:nvSpPr>
          <p:cNvPr id="3" name="مستطيل: زوايا مستديرة 2">
            <a:extLst>
              <a:ext uri="{FF2B5EF4-FFF2-40B4-BE49-F238E27FC236}">
                <a16:creationId xmlns:a16="http://schemas.microsoft.com/office/drawing/2014/main" id="{3775858F-7949-064C-5593-3343EA058EB8}"/>
              </a:ext>
            </a:extLst>
          </p:cNvPr>
          <p:cNvSpPr/>
          <p:nvPr/>
        </p:nvSpPr>
        <p:spPr>
          <a:xfrm>
            <a:off x="3119817" y="2934007"/>
            <a:ext cx="8096573"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ar-SA" sz="2800" dirty="0">
                <a:solidFill>
                  <a:schemeClr val="tx1"/>
                </a:solidFill>
                <a:latin typeface="Calibri" panose="020F0502020204030204" pitchFamily="34" charset="0"/>
                <a:cs typeface="Calibri" panose="020F0502020204030204" pitchFamily="34" charset="0"/>
              </a:rPr>
              <a:t>تُلخص كمية كبيرة من البيانات في شكل مرئي يسهل تفسيره</a:t>
            </a:r>
          </a:p>
        </p:txBody>
      </p:sp>
      <p:sp>
        <p:nvSpPr>
          <p:cNvPr id="5" name="مستطيل: زوايا مستديرة 4">
            <a:extLst>
              <a:ext uri="{FF2B5EF4-FFF2-40B4-BE49-F238E27FC236}">
                <a16:creationId xmlns:a16="http://schemas.microsoft.com/office/drawing/2014/main" id="{707F60E7-1D57-CAE0-40C4-9C8AF0BF8B56}"/>
              </a:ext>
            </a:extLst>
          </p:cNvPr>
          <p:cNvSpPr/>
          <p:nvPr/>
        </p:nvSpPr>
        <p:spPr>
          <a:xfrm>
            <a:off x="3119817" y="4153207"/>
            <a:ext cx="8096573"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ar-SA" sz="2800" dirty="0">
                <a:solidFill>
                  <a:schemeClr val="tx1"/>
                </a:solidFill>
                <a:latin typeface="Calibri" panose="020F0502020204030204" pitchFamily="34" charset="0"/>
                <a:cs typeface="Calibri" panose="020F0502020204030204" pitchFamily="34" charset="0"/>
              </a:rPr>
              <a:t>تجعل الاتجاهات الإحصائية أسهل في الملاحظة</a:t>
            </a:r>
          </a:p>
        </p:txBody>
      </p:sp>
      <p:sp>
        <p:nvSpPr>
          <p:cNvPr id="6" name="مستطيل: زوايا مستديرة 5">
            <a:extLst>
              <a:ext uri="{FF2B5EF4-FFF2-40B4-BE49-F238E27FC236}">
                <a16:creationId xmlns:a16="http://schemas.microsoft.com/office/drawing/2014/main" id="{A11125C4-CD47-AE95-BDE1-E2B93B4C1D43}"/>
              </a:ext>
            </a:extLst>
          </p:cNvPr>
          <p:cNvSpPr/>
          <p:nvPr/>
        </p:nvSpPr>
        <p:spPr>
          <a:xfrm>
            <a:off x="3119817" y="5341927"/>
            <a:ext cx="8096573" cy="63190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chemeClr val="tx1"/>
                </a:solidFill>
                <a:latin typeface="Calibri" panose="020F0502020204030204" pitchFamily="34" charset="0"/>
                <a:cs typeface="Calibri" panose="020F0502020204030204" pitchFamily="34" charset="0"/>
              </a:rPr>
              <a:t>عبري عن البيانات باستخدام الرسم البياني</a:t>
            </a:r>
          </a:p>
        </p:txBody>
      </p:sp>
      <p:sp>
        <p:nvSpPr>
          <p:cNvPr id="7" name="مستطيل: زوايا مستديرة 6">
            <a:extLst>
              <a:ext uri="{FF2B5EF4-FFF2-40B4-BE49-F238E27FC236}">
                <a16:creationId xmlns:a16="http://schemas.microsoft.com/office/drawing/2014/main" id="{B4FA02EC-9E98-88BB-3749-D29F3ECBADD5}"/>
              </a:ext>
            </a:extLst>
          </p:cNvPr>
          <p:cNvSpPr/>
          <p:nvPr/>
        </p:nvSpPr>
        <p:spPr>
          <a:xfrm>
            <a:off x="11262110" y="1775767"/>
            <a:ext cx="631903" cy="631903"/>
          </a:xfrm>
          <a:prstGeom prst="roundRect">
            <a:avLst/>
          </a:prstGeom>
          <a:solidFill>
            <a:srgbClr val="ED8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latin typeface="Calibri" panose="020F0502020204030204" pitchFamily="34" charset="0"/>
                <a:cs typeface="Calibri" panose="020F0502020204030204" pitchFamily="34" charset="0"/>
              </a:rPr>
              <a:t>1</a:t>
            </a:r>
          </a:p>
        </p:txBody>
      </p:sp>
      <p:sp>
        <p:nvSpPr>
          <p:cNvPr id="8" name="مستطيل: زوايا مستديرة 7">
            <a:extLst>
              <a:ext uri="{FF2B5EF4-FFF2-40B4-BE49-F238E27FC236}">
                <a16:creationId xmlns:a16="http://schemas.microsoft.com/office/drawing/2014/main" id="{DE0A7DE2-52D3-8423-DE4A-FF57174CFE2D}"/>
              </a:ext>
            </a:extLst>
          </p:cNvPr>
          <p:cNvSpPr/>
          <p:nvPr/>
        </p:nvSpPr>
        <p:spPr>
          <a:xfrm>
            <a:off x="11262109" y="2910590"/>
            <a:ext cx="631903" cy="631903"/>
          </a:xfrm>
          <a:prstGeom prst="roundRect">
            <a:avLst/>
          </a:prstGeom>
          <a:solidFill>
            <a:srgbClr val="ED8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latin typeface="Calibri" panose="020F0502020204030204" pitchFamily="34" charset="0"/>
                <a:cs typeface="Calibri" panose="020F0502020204030204" pitchFamily="34" charset="0"/>
              </a:rPr>
              <a:t>2</a:t>
            </a:r>
          </a:p>
        </p:txBody>
      </p:sp>
      <p:sp>
        <p:nvSpPr>
          <p:cNvPr id="9" name="مستطيل: زوايا مستديرة 8">
            <a:extLst>
              <a:ext uri="{FF2B5EF4-FFF2-40B4-BE49-F238E27FC236}">
                <a16:creationId xmlns:a16="http://schemas.microsoft.com/office/drawing/2014/main" id="{4C8A5918-6B71-B1D9-38AE-B777AEE875ED}"/>
              </a:ext>
            </a:extLst>
          </p:cNvPr>
          <p:cNvSpPr/>
          <p:nvPr/>
        </p:nvSpPr>
        <p:spPr>
          <a:xfrm>
            <a:off x="11262109" y="4153207"/>
            <a:ext cx="631903" cy="631903"/>
          </a:xfrm>
          <a:prstGeom prst="roundRect">
            <a:avLst/>
          </a:prstGeom>
          <a:solidFill>
            <a:srgbClr val="ED8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latin typeface="Calibri" panose="020F0502020204030204" pitchFamily="34" charset="0"/>
                <a:cs typeface="Calibri" panose="020F0502020204030204" pitchFamily="34" charset="0"/>
              </a:rPr>
              <a:t>3</a:t>
            </a:r>
          </a:p>
        </p:txBody>
      </p:sp>
      <p:sp>
        <p:nvSpPr>
          <p:cNvPr id="10" name="مستطيل: زوايا مستديرة 9">
            <a:extLst>
              <a:ext uri="{FF2B5EF4-FFF2-40B4-BE49-F238E27FC236}">
                <a16:creationId xmlns:a16="http://schemas.microsoft.com/office/drawing/2014/main" id="{9138261D-C28D-4B3E-C8A5-A7DFAD747029}"/>
              </a:ext>
            </a:extLst>
          </p:cNvPr>
          <p:cNvSpPr/>
          <p:nvPr/>
        </p:nvSpPr>
        <p:spPr>
          <a:xfrm>
            <a:off x="11262109" y="5341926"/>
            <a:ext cx="631903" cy="631903"/>
          </a:xfrm>
          <a:prstGeom prst="roundRect">
            <a:avLst/>
          </a:prstGeom>
          <a:solidFill>
            <a:srgbClr val="ED8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latin typeface="Calibri" panose="020F0502020204030204" pitchFamily="34" charset="0"/>
                <a:cs typeface="Calibri" panose="020F0502020204030204" pitchFamily="34" charset="0"/>
              </a:rPr>
              <a:t>4</a:t>
            </a:r>
          </a:p>
        </p:txBody>
      </p:sp>
      <p:pic>
        <p:nvPicPr>
          <p:cNvPr id="11" name="صورة 10">
            <a:extLst>
              <a:ext uri="{FF2B5EF4-FFF2-40B4-BE49-F238E27FC236}">
                <a16:creationId xmlns:a16="http://schemas.microsoft.com/office/drawing/2014/main" id="{A02CFACA-650F-72EE-55BF-13525DF99EFD}"/>
              </a:ext>
            </a:extLst>
          </p:cNvPr>
          <p:cNvPicPr>
            <a:picLocks noChangeAspect="1"/>
          </p:cNvPicPr>
          <p:nvPr/>
        </p:nvPicPr>
        <p:blipFill rotWithShape="1">
          <a:blip r:embed="rId2">
            <a:extLst>
              <a:ext uri="{28A0092B-C50C-407E-A947-70E740481C1C}">
                <a14:useLocalDpi xmlns:a14="http://schemas.microsoft.com/office/drawing/2010/main" val="0"/>
              </a:ext>
            </a:extLst>
          </a:blip>
          <a:srcRect l="55296" t="50120"/>
          <a:stretch/>
        </p:blipFill>
        <p:spPr>
          <a:xfrm>
            <a:off x="438133" y="3542493"/>
            <a:ext cx="4152275" cy="2476072"/>
          </a:xfrm>
          <a:prstGeom prst="rect">
            <a:avLst/>
          </a:prstGeom>
        </p:spPr>
      </p:pic>
    </p:spTree>
    <p:extLst>
      <p:ext uri="{BB962C8B-B14F-4D97-AF65-F5344CB8AC3E}">
        <p14:creationId xmlns:p14="http://schemas.microsoft.com/office/powerpoint/2010/main" val="199976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964117" y="284814"/>
            <a:ext cx="2924151" cy="906637"/>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فاصل الثقة</a:t>
            </a:r>
          </a:p>
        </p:txBody>
      </p:sp>
      <p:sp>
        <p:nvSpPr>
          <p:cNvPr id="2" name="مربع نص 1">
            <a:extLst>
              <a:ext uri="{FF2B5EF4-FFF2-40B4-BE49-F238E27FC236}">
                <a16:creationId xmlns:a16="http://schemas.microsoft.com/office/drawing/2014/main" id="{150D0CC0-4942-1E48-CBBA-90EAF0EC4A45}"/>
              </a:ext>
            </a:extLst>
          </p:cNvPr>
          <p:cNvSpPr txBox="1"/>
          <p:nvPr/>
        </p:nvSpPr>
        <p:spPr>
          <a:xfrm>
            <a:off x="4826833" y="1243863"/>
            <a:ext cx="7248048" cy="1384995"/>
          </a:xfrm>
          <a:prstGeom prst="rect">
            <a:avLst/>
          </a:prstGeom>
          <a:noFill/>
        </p:spPr>
        <p:txBody>
          <a:bodyPr wrap="square">
            <a:spAutoFit/>
          </a:bodyPr>
          <a:lstStyle/>
          <a:p>
            <a:pPr algn="ctr"/>
            <a:r>
              <a:rPr lang="ar-SA" sz="2800" b="0" i="0" u="none" strike="noStrike" baseline="0" dirty="0">
                <a:latin typeface="Calibri" panose="020F0502020204030204" pitchFamily="34" charset="0"/>
                <a:cs typeface="Calibri" panose="020F0502020204030204" pitchFamily="34" charset="0"/>
              </a:rPr>
              <a:t>كل التنبؤات يوجد بها قدر من عدم اليقين فيها، فهي ليست قيمًا "حقيقية" تم قياسها أو تم الحصول عليها من البحث، إنها قيم "تقديرية"، مما يعني أنها قيم غير موجودة بالفعل.</a:t>
            </a:r>
            <a:endParaRPr lang="ar-SA" sz="2800" dirty="0"/>
          </a:p>
        </p:txBody>
      </p:sp>
      <p:sp>
        <p:nvSpPr>
          <p:cNvPr id="3" name="مربع نص 2">
            <a:extLst>
              <a:ext uri="{FF2B5EF4-FFF2-40B4-BE49-F238E27FC236}">
                <a16:creationId xmlns:a16="http://schemas.microsoft.com/office/drawing/2014/main" id="{C8FD8606-9328-640D-DC5C-926567E1A174}"/>
              </a:ext>
            </a:extLst>
          </p:cNvPr>
          <p:cNvSpPr txBox="1"/>
          <p:nvPr/>
        </p:nvSpPr>
        <p:spPr>
          <a:xfrm>
            <a:off x="4943952" y="2819853"/>
            <a:ext cx="7248048" cy="2246769"/>
          </a:xfrm>
          <a:prstGeom prst="rect">
            <a:avLst/>
          </a:prstGeom>
          <a:noFill/>
        </p:spPr>
        <p:txBody>
          <a:bodyPr wrap="square">
            <a:spAutoFit/>
          </a:bodyPr>
          <a:lstStyle/>
          <a:p>
            <a:pPr algn="ctr"/>
            <a:r>
              <a:rPr lang="ar-SA" sz="2800" b="1" i="0" u="none" strike="noStrike" baseline="0" dirty="0">
                <a:solidFill>
                  <a:srgbClr val="FAB40D"/>
                </a:solidFill>
                <a:latin typeface="Calibri" panose="020F0502020204030204" pitchFamily="34" charset="0"/>
                <a:cs typeface="Calibri" panose="020F0502020204030204" pitchFamily="34" charset="0"/>
              </a:rPr>
              <a:t>يُعرّف فاصل الثقة </a:t>
            </a:r>
            <a:r>
              <a:rPr lang="ar-SA" sz="2800" b="0" i="0" u="none" strike="noStrike" baseline="0" dirty="0">
                <a:latin typeface="Calibri" panose="020F0502020204030204" pitchFamily="34" charset="0"/>
                <a:cs typeface="Calibri" panose="020F0502020204030204" pitchFamily="34" charset="0"/>
              </a:rPr>
              <a:t>في الإحصاء على أنه: نطاق من القيم المقدرة لمعامل غير معروف، ويُحسب على مستوى ثقة محدد يساوي عادة 95 %. يُعني مستوى الثقة أن القيمة المقدرة لديها فرصة 95 % للوقوع ضمن نطاق القيم المتوقعة بين انضمام الثقة الأدنى وانضمام الثقة الأعلى.</a:t>
            </a:r>
            <a:endParaRPr lang="ar-SA" sz="2800" dirty="0"/>
          </a:p>
        </p:txBody>
      </p:sp>
      <p:pic>
        <p:nvPicPr>
          <p:cNvPr id="7" name="صورة 6">
            <a:extLst>
              <a:ext uri="{FF2B5EF4-FFF2-40B4-BE49-F238E27FC236}">
                <a16:creationId xmlns:a16="http://schemas.microsoft.com/office/drawing/2014/main" id="{991D4680-6B57-DC26-DCE2-49F7C5297E47}"/>
              </a:ext>
            </a:extLst>
          </p:cNvPr>
          <p:cNvPicPr>
            <a:picLocks noChangeAspect="1"/>
          </p:cNvPicPr>
          <p:nvPr/>
        </p:nvPicPr>
        <p:blipFill>
          <a:blip r:embed="rId2"/>
          <a:stretch>
            <a:fillRect/>
          </a:stretch>
        </p:blipFill>
        <p:spPr>
          <a:xfrm>
            <a:off x="630713" y="1155336"/>
            <a:ext cx="4313239" cy="4458801"/>
          </a:xfrm>
          <a:prstGeom prst="rect">
            <a:avLst/>
          </a:prstGeom>
        </p:spPr>
      </p:pic>
      <p:pic>
        <p:nvPicPr>
          <p:cNvPr id="9" name="صورة 8">
            <a:extLst>
              <a:ext uri="{FF2B5EF4-FFF2-40B4-BE49-F238E27FC236}">
                <a16:creationId xmlns:a16="http://schemas.microsoft.com/office/drawing/2014/main" id="{F34786FF-8D74-76B2-D3ED-9FB66681BC05}"/>
              </a:ext>
            </a:extLst>
          </p:cNvPr>
          <p:cNvPicPr>
            <a:picLocks noChangeAspect="1"/>
          </p:cNvPicPr>
          <p:nvPr/>
        </p:nvPicPr>
        <p:blipFill>
          <a:blip r:embed="rId3"/>
          <a:stretch>
            <a:fillRect/>
          </a:stretch>
        </p:blipFill>
        <p:spPr>
          <a:xfrm>
            <a:off x="202823" y="5599147"/>
            <a:ext cx="6296843" cy="960663"/>
          </a:xfrm>
          <a:prstGeom prst="rect">
            <a:avLst/>
          </a:prstGeom>
        </p:spPr>
      </p:pic>
    </p:spTree>
    <p:extLst>
      <p:ext uri="{BB962C8B-B14F-4D97-AF65-F5344CB8AC3E}">
        <p14:creationId xmlns:p14="http://schemas.microsoft.com/office/powerpoint/2010/main" val="163696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الحضور والغياب</a:t>
            </a:r>
          </a:p>
        </p:txBody>
      </p:sp>
      <p:pic>
        <p:nvPicPr>
          <p:cNvPr id="8" name="صورة 7">
            <a:extLst>
              <a:ext uri="{FF2B5EF4-FFF2-40B4-BE49-F238E27FC236}">
                <a16:creationId xmlns:a16="http://schemas.microsoft.com/office/drawing/2014/main" id="{9A50A184-8F80-DE0B-D53F-80FC925DF0C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0172" y="999978"/>
            <a:ext cx="4858043" cy="4858043"/>
          </a:xfrm>
          <a:prstGeom prst="rect">
            <a:avLst/>
          </a:prstGeom>
        </p:spPr>
      </p:pic>
    </p:spTree>
    <p:extLst>
      <p:ext uri="{BB962C8B-B14F-4D97-AF65-F5344CB8AC3E}">
        <p14:creationId xmlns:p14="http://schemas.microsoft.com/office/powerpoint/2010/main" val="3771309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الانحدار الخطي</a:t>
            </a:r>
          </a:p>
        </p:txBody>
      </p:sp>
      <p:pic>
        <p:nvPicPr>
          <p:cNvPr id="11" name="صورة 10" descr="صورة تحتوي على داخلي, المصباح, داكن&#10;&#10;تم إنشاء الوصف تلقائياً">
            <a:extLst>
              <a:ext uri="{FF2B5EF4-FFF2-40B4-BE49-F238E27FC236}">
                <a16:creationId xmlns:a16="http://schemas.microsoft.com/office/drawing/2014/main" id="{E8A214D9-AB7B-F5B6-E4C0-89722C362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32" y="3606528"/>
            <a:ext cx="4925307" cy="3251472"/>
          </a:xfrm>
          <a:prstGeom prst="rect">
            <a:avLst/>
          </a:prstGeom>
        </p:spPr>
      </p:pic>
      <p:sp>
        <p:nvSpPr>
          <p:cNvPr id="12" name="مربع نص 11">
            <a:extLst>
              <a:ext uri="{FF2B5EF4-FFF2-40B4-BE49-F238E27FC236}">
                <a16:creationId xmlns:a16="http://schemas.microsoft.com/office/drawing/2014/main" id="{C547981D-1D6F-7768-609D-6D4BF838EE17}"/>
              </a:ext>
            </a:extLst>
          </p:cNvPr>
          <p:cNvSpPr txBox="1"/>
          <p:nvPr/>
        </p:nvSpPr>
        <p:spPr>
          <a:xfrm>
            <a:off x="407232" y="1370453"/>
            <a:ext cx="11377535" cy="1697068"/>
          </a:xfrm>
          <a:prstGeom prst="rect">
            <a:avLst/>
          </a:prstGeom>
          <a:noFill/>
        </p:spPr>
        <p:txBody>
          <a:bodyPr wrap="square">
            <a:spAutoFit/>
          </a:bodyPr>
          <a:lstStyle/>
          <a:p>
            <a:pPr algn="ctr">
              <a:lnSpc>
                <a:spcPct val="150000"/>
              </a:lnSpc>
            </a:pPr>
            <a:r>
              <a:rPr lang="ar-SA" sz="2400" b="0" i="0" u="none" strike="noStrike" baseline="0" dirty="0">
                <a:latin typeface="Calibri" panose="020F0502020204030204" pitchFamily="34" charset="0"/>
                <a:cs typeface="Calibri" panose="020F0502020204030204" pitchFamily="34" charset="0"/>
              </a:rPr>
              <a:t>إن النموذج الذي يستخدمه إكسل للتنبؤ بقيم بيانات العائد المستقبلية يعتمد على القيم الموجودة (بيانات العائد السابقة)وذلك باستخدام </a:t>
            </a:r>
            <a:r>
              <a:rPr lang="ar-SA" sz="2400" b="1" i="0" u="none" strike="noStrike" baseline="0" dirty="0">
                <a:solidFill>
                  <a:srgbClr val="C00000"/>
                </a:solidFill>
                <a:latin typeface="Calibri-Bold"/>
                <a:cs typeface="Calibri" panose="020F0502020204030204" pitchFamily="34" charset="0"/>
              </a:rPr>
              <a:t>الانحدار الخطي</a:t>
            </a:r>
            <a:r>
              <a:rPr lang="en-US" sz="2400" b="0" i="0" u="none" strike="noStrike" baseline="0" dirty="0">
                <a:solidFill>
                  <a:srgbClr val="C00000"/>
                </a:solidFill>
                <a:latin typeface="Calibri" panose="020F0502020204030204" pitchFamily="34" charset="0"/>
                <a:cs typeface="Calibri" panose="020F0502020204030204" pitchFamily="34" charset="0"/>
              </a:rPr>
              <a:t> </a:t>
            </a:r>
            <a:r>
              <a:rPr lang="ar-SA" sz="2400" b="0" i="0" u="none" strike="noStrike" baseline="0" dirty="0">
                <a:latin typeface="Calibri" panose="020F0502020204030204" pitchFamily="34" charset="0"/>
                <a:cs typeface="Calibri" panose="020F0502020204030204" pitchFamily="34" charset="0"/>
              </a:rPr>
              <a:t>وهو نوع أساسي وأكثر استخدامًا في تحليل التنبؤ؛ لأنه يسمح لك بتلخيص ودراسة العلاقات بين متغيرين </a:t>
            </a:r>
            <a:r>
              <a:rPr lang="ar-SA" sz="2400" b="1" i="0" u="none" strike="noStrike" baseline="0" dirty="0">
                <a:latin typeface="Calibri-Bold"/>
                <a:cs typeface="Calibri" panose="020F0502020204030204" pitchFamily="34" charset="0"/>
              </a:rPr>
              <a:t>نوعيين</a:t>
            </a:r>
            <a:r>
              <a:rPr lang="en-US" sz="2400" b="0" i="0" u="none" strike="noStrike" baseline="0" dirty="0">
                <a:latin typeface="Calibri" panose="020F0502020204030204" pitchFamily="34" charset="0"/>
                <a:cs typeface="Calibri" panose="020F0502020204030204" pitchFamily="34" charset="0"/>
              </a:rPr>
              <a:t> </a:t>
            </a:r>
            <a:r>
              <a:rPr lang="ar-SA" sz="2400" b="0" i="0" u="none" strike="noStrike" baseline="0" dirty="0">
                <a:latin typeface="Calibri" panose="020F0502020204030204" pitchFamily="34" charset="0"/>
                <a:cs typeface="Calibri" panose="020F0502020204030204" pitchFamily="34" charset="0"/>
              </a:rPr>
              <a:t>أو </a:t>
            </a:r>
            <a:r>
              <a:rPr lang="ar-SA" sz="2400" b="1" i="0" u="none" strike="noStrike" baseline="0" dirty="0">
                <a:latin typeface="Calibri-Bold"/>
                <a:cs typeface="Calibri" panose="020F0502020204030204" pitchFamily="34" charset="0"/>
              </a:rPr>
              <a:t>كميين</a:t>
            </a:r>
            <a:r>
              <a:rPr lang="ar-SA" sz="2400" b="0" i="0" u="none" strike="noStrike" baseline="0" dirty="0">
                <a:latin typeface="Calibri" panose="020F0502020204030204" pitchFamily="34" charset="0"/>
                <a:cs typeface="Calibri" panose="020F0502020204030204" pitchFamily="34" charset="0"/>
              </a:rPr>
              <a:t>، المتغيرين في المثال هما الأشهر وبيانات المبيعات.</a:t>
            </a:r>
          </a:p>
        </p:txBody>
      </p:sp>
    </p:spTree>
    <p:extLst>
      <p:ext uri="{BB962C8B-B14F-4D97-AF65-F5344CB8AC3E}">
        <p14:creationId xmlns:p14="http://schemas.microsoft.com/office/powerpoint/2010/main" val="1431113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الانحدار الخطي</a:t>
            </a:r>
          </a:p>
        </p:txBody>
      </p:sp>
      <p:pic>
        <p:nvPicPr>
          <p:cNvPr id="11" name="صورة 10" descr="صورة تحتوي على داخلي, المصباح, داكن&#10;&#10;تم إنشاء الوصف تلقائياً">
            <a:extLst>
              <a:ext uri="{FF2B5EF4-FFF2-40B4-BE49-F238E27FC236}">
                <a16:creationId xmlns:a16="http://schemas.microsoft.com/office/drawing/2014/main" id="{E8A214D9-AB7B-F5B6-E4C0-89722C362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32" y="3606528"/>
            <a:ext cx="4925307" cy="3251472"/>
          </a:xfrm>
          <a:prstGeom prst="rect">
            <a:avLst/>
          </a:prstGeom>
        </p:spPr>
      </p:pic>
      <p:sp>
        <p:nvSpPr>
          <p:cNvPr id="3" name="مربع نص 2">
            <a:extLst>
              <a:ext uri="{FF2B5EF4-FFF2-40B4-BE49-F238E27FC236}">
                <a16:creationId xmlns:a16="http://schemas.microsoft.com/office/drawing/2014/main" id="{1D5945F1-3E07-3B7A-F320-B7146A7F3AE5}"/>
              </a:ext>
            </a:extLst>
          </p:cNvPr>
          <p:cNvSpPr txBox="1"/>
          <p:nvPr/>
        </p:nvSpPr>
        <p:spPr>
          <a:xfrm>
            <a:off x="239843" y="1506244"/>
            <a:ext cx="11544925" cy="2248693"/>
          </a:xfrm>
          <a:prstGeom prst="rect">
            <a:avLst/>
          </a:prstGeom>
          <a:noFill/>
        </p:spPr>
        <p:txBody>
          <a:bodyPr wrap="square">
            <a:spAutoFit/>
          </a:bodyPr>
          <a:lstStyle/>
          <a:p>
            <a:pPr algn="just">
              <a:lnSpc>
                <a:spcPct val="150000"/>
              </a:lnSpc>
            </a:pPr>
            <a:r>
              <a:rPr lang="ar-SA" sz="2400" b="0" i="0" u="none" strike="noStrike" baseline="0" dirty="0">
                <a:latin typeface="Calibri" panose="020F0502020204030204" pitchFamily="34" charset="0"/>
                <a:cs typeface="Calibri" panose="020F0502020204030204" pitchFamily="34" charset="0"/>
              </a:rPr>
              <a:t>على الرغم من أن الانحدار الخطي هو الطريقة الأكثر استخدامًا والأكثر موثوقية لنموذج التنبؤ، إلا أنه يفتقر إلى </a:t>
            </a:r>
            <a:r>
              <a:rPr lang="ar-SA" sz="2400" b="1" i="0" u="none" strike="noStrike" baseline="0" dirty="0">
                <a:solidFill>
                  <a:srgbClr val="C00000"/>
                </a:solidFill>
                <a:latin typeface="Calibri-Bold"/>
                <a:cs typeface="Calibri" panose="020F0502020204030204" pitchFamily="34" charset="0"/>
              </a:rPr>
              <a:t>العامل النوعي </a:t>
            </a:r>
            <a:r>
              <a:rPr lang="ar-SA" sz="2400" b="0" i="0" u="none" strike="noStrike" baseline="0" dirty="0">
                <a:latin typeface="Calibri" panose="020F0502020204030204" pitchFamily="34" charset="0"/>
                <a:cs typeface="Calibri" panose="020F0502020204030204" pitchFamily="34" charset="0"/>
              </a:rPr>
              <a:t>في المثال، يمكن أن تكون بعض العوامل النوعية </a:t>
            </a:r>
            <a:r>
              <a:rPr lang="ar-SA" sz="2400" b="0" i="0" u="none" strike="noStrike" baseline="0" dirty="0">
                <a:solidFill>
                  <a:srgbClr val="C00000"/>
                </a:solidFill>
                <a:latin typeface="Calibri" panose="020F0502020204030204" pitchFamily="34" charset="0"/>
                <a:cs typeface="Calibri" panose="020F0502020204030204" pitchFamily="34" charset="0"/>
              </a:rPr>
              <a:t>هي رأي المستهلكين وأحكامهم وعاداتهم الشرائية التي تؤثر عليهم عندما يتعلق الأمر بقرار شراء المنتج من عدمه</a:t>
            </a:r>
            <a:r>
              <a:rPr lang="ar-SA" sz="2400" b="0" i="0" u="none" strike="noStrike" baseline="0" dirty="0">
                <a:latin typeface="Calibri" panose="020F0502020204030204" pitchFamily="34" charset="0"/>
                <a:cs typeface="Calibri" panose="020F0502020204030204" pitchFamily="34" charset="0"/>
              </a:rPr>
              <a:t>. لان نقص العوامل النوعية هو أحد الأسباب الرئيسة التي تجعل معظم التوقعات بعيدة بشكل كبير عن الواقع الحقيقي، وهي حقيقة يمكن أن تؤثر بشكل سلبي على توقعات المبيعات.</a:t>
            </a:r>
            <a:endParaRPr lang="ar-SA" sz="2400" dirty="0"/>
          </a:p>
        </p:txBody>
      </p:sp>
    </p:spTree>
    <p:extLst>
      <p:ext uri="{BB962C8B-B14F-4D97-AF65-F5344CB8AC3E}">
        <p14:creationId xmlns:p14="http://schemas.microsoft.com/office/powerpoint/2010/main" val="4110453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470341" y="330584"/>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مرحلي</a:t>
            </a:r>
          </a:p>
        </p:txBody>
      </p:sp>
      <p:grpSp>
        <p:nvGrpSpPr>
          <p:cNvPr id="2" name="مجموعة 1">
            <a:extLst>
              <a:ext uri="{FF2B5EF4-FFF2-40B4-BE49-F238E27FC236}">
                <a16:creationId xmlns:a16="http://schemas.microsoft.com/office/drawing/2014/main" id="{1C6F312F-ADE9-9798-1F59-0FE3FB78E701}"/>
              </a:ext>
            </a:extLst>
          </p:cNvPr>
          <p:cNvGrpSpPr/>
          <p:nvPr/>
        </p:nvGrpSpPr>
        <p:grpSpPr>
          <a:xfrm>
            <a:off x="6288256" y="1680537"/>
            <a:ext cx="5140735" cy="5033112"/>
            <a:chOff x="6260121" y="1314770"/>
            <a:chExt cx="5140735" cy="5033112"/>
          </a:xfrm>
        </p:grpSpPr>
        <p:sp>
          <p:nvSpPr>
            <p:cNvPr id="3" name="شكل بيضاوي 2">
              <a:extLst>
                <a:ext uri="{FF2B5EF4-FFF2-40B4-BE49-F238E27FC236}">
                  <a16:creationId xmlns:a16="http://schemas.microsoft.com/office/drawing/2014/main" id="{0DB0D121-2830-5553-E4CD-ABD2D916A4FB}"/>
                </a:ext>
              </a:extLst>
            </p:cNvPr>
            <p:cNvSpPr/>
            <p:nvPr/>
          </p:nvSpPr>
          <p:spPr>
            <a:xfrm>
              <a:off x="6260121" y="1314770"/>
              <a:ext cx="5140735" cy="5033112"/>
            </a:xfrm>
            <a:prstGeom prst="ellipse">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5" name="مجموعة 4">
              <a:extLst>
                <a:ext uri="{FF2B5EF4-FFF2-40B4-BE49-F238E27FC236}">
                  <a16:creationId xmlns:a16="http://schemas.microsoft.com/office/drawing/2014/main" id="{9F1BB04D-19C5-3B26-B077-78428E6D8F9A}"/>
                </a:ext>
              </a:extLst>
            </p:cNvPr>
            <p:cNvGrpSpPr/>
            <p:nvPr/>
          </p:nvGrpSpPr>
          <p:grpSpPr>
            <a:xfrm>
              <a:off x="6477168" y="1505243"/>
              <a:ext cx="4726744" cy="4656406"/>
              <a:chOff x="6477168" y="1505243"/>
              <a:chExt cx="4726744" cy="4656406"/>
            </a:xfrm>
          </p:grpSpPr>
          <p:grpSp>
            <p:nvGrpSpPr>
              <p:cNvPr id="6" name="مجموعة 5">
                <a:extLst>
                  <a:ext uri="{FF2B5EF4-FFF2-40B4-BE49-F238E27FC236}">
                    <a16:creationId xmlns:a16="http://schemas.microsoft.com/office/drawing/2014/main" id="{D7BFB7E2-AEF1-64B8-26B8-2401CB76B4A9}"/>
                  </a:ext>
                </a:extLst>
              </p:cNvPr>
              <p:cNvGrpSpPr/>
              <p:nvPr/>
            </p:nvGrpSpPr>
            <p:grpSpPr>
              <a:xfrm>
                <a:off x="6477168" y="1505243"/>
                <a:ext cx="4726744" cy="4656406"/>
                <a:chOff x="6738425" y="1505243"/>
                <a:chExt cx="4726744" cy="4656406"/>
              </a:xfrm>
            </p:grpSpPr>
            <p:sp>
              <p:nvSpPr>
                <p:cNvPr id="8" name="شكل بيضاوي 7">
                  <a:extLst>
                    <a:ext uri="{FF2B5EF4-FFF2-40B4-BE49-F238E27FC236}">
                      <a16:creationId xmlns:a16="http://schemas.microsoft.com/office/drawing/2014/main" id="{253C9F11-259F-694F-DABE-E5DD76C19172}"/>
                    </a:ext>
                  </a:extLst>
                </p:cNvPr>
                <p:cNvSpPr/>
                <p:nvPr/>
              </p:nvSpPr>
              <p:spPr>
                <a:xfrm>
                  <a:off x="6738425" y="1505243"/>
                  <a:ext cx="4726744" cy="4656406"/>
                </a:xfrm>
                <a:prstGeom prst="ellipse">
                  <a:avLst/>
                </a:prstGeom>
                <a:solidFill>
                  <a:srgbClr val="FFD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9" name="رابط مستقيم 8">
                  <a:extLst>
                    <a:ext uri="{FF2B5EF4-FFF2-40B4-BE49-F238E27FC236}">
                      <a16:creationId xmlns:a16="http://schemas.microsoft.com/office/drawing/2014/main" id="{F2748397-0628-73BD-D8B3-9047E9B37E42}"/>
                    </a:ext>
                  </a:extLst>
                </p:cNvPr>
                <p:cNvCxnSpPr>
                  <a:cxnSpLocks/>
                  <a:stCxn id="8" idx="0"/>
                </p:cNvCxnSpPr>
                <p:nvPr/>
              </p:nvCxnSpPr>
              <p:spPr>
                <a:xfrm>
                  <a:off x="9101797" y="1505243"/>
                  <a:ext cx="0" cy="2328203"/>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0" name="رابط مستقيم 9">
                  <a:extLst>
                    <a:ext uri="{FF2B5EF4-FFF2-40B4-BE49-F238E27FC236}">
                      <a16:creationId xmlns:a16="http://schemas.microsoft.com/office/drawing/2014/main" id="{FA523F1C-547F-0B08-EDE4-98C6EFEF2ADF}"/>
                    </a:ext>
                  </a:extLst>
                </p:cNvPr>
                <p:cNvCxnSpPr>
                  <a:cxnSpLocks/>
                </p:cNvCxnSpPr>
                <p:nvPr/>
              </p:nvCxnSpPr>
              <p:spPr>
                <a:xfrm>
                  <a:off x="9101797" y="3833446"/>
                  <a:ext cx="2219346" cy="87554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1" name="رابط مستقيم 10">
                  <a:extLst>
                    <a:ext uri="{FF2B5EF4-FFF2-40B4-BE49-F238E27FC236}">
                      <a16:creationId xmlns:a16="http://schemas.microsoft.com/office/drawing/2014/main" id="{FE719986-1D6D-FE9A-B6E6-0CDEE7726D26}"/>
                    </a:ext>
                  </a:extLst>
                </p:cNvPr>
                <p:cNvCxnSpPr>
                  <a:cxnSpLocks/>
                </p:cNvCxnSpPr>
                <p:nvPr/>
              </p:nvCxnSpPr>
              <p:spPr>
                <a:xfrm flipH="1">
                  <a:off x="7126514" y="3817257"/>
                  <a:ext cx="1959429" cy="1277257"/>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2" name="شكل بيضاوي 11">
                  <a:extLst>
                    <a:ext uri="{FF2B5EF4-FFF2-40B4-BE49-F238E27FC236}">
                      <a16:creationId xmlns:a16="http://schemas.microsoft.com/office/drawing/2014/main" id="{C128DECE-9451-B76F-9ECF-2BB79E4372DD}"/>
                    </a:ext>
                  </a:extLst>
                </p:cNvPr>
                <p:cNvSpPr/>
                <p:nvPr/>
              </p:nvSpPr>
              <p:spPr>
                <a:xfrm>
                  <a:off x="8826024" y="3557674"/>
                  <a:ext cx="551543" cy="5515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7" name="صورة 6" descr="صورة تحتوي على نص, قفاز, رسوم المتجهات, قصاصة فنية&#10;&#10;تم إنشاء الوصف تلقائياً">
                <a:extLst>
                  <a:ext uri="{FF2B5EF4-FFF2-40B4-BE49-F238E27FC236}">
                    <a16:creationId xmlns:a16="http://schemas.microsoft.com/office/drawing/2014/main" id="{977E521D-48CF-B125-1288-9C8AAE09B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13074">
                <a:off x="6965104" y="2222402"/>
                <a:ext cx="4225633" cy="3448733"/>
              </a:xfrm>
              <a:prstGeom prst="rect">
                <a:avLst/>
              </a:prstGeom>
            </p:spPr>
          </p:pic>
        </p:grpSp>
      </p:grpSp>
      <p:sp>
        <p:nvSpPr>
          <p:cNvPr id="13" name="مثلث1">
            <a:extLst>
              <a:ext uri="{FF2B5EF4-FFF2-40B4-BE49-F238E27FC236}">
                <a16:creationId xmlns:a16="http://schemas.microsoft.com/office/drawing/2014/main" id="{8DB7E382-2016-9853-8B60-5FE2CA457F6E}"/>
              </a:ext>
            </a:extLst>
          </p:cNvPr>
          <p:cNvSpPr/>
          <p:nvPr/>
        </p:nvSpPr>
        <p:spPr>
          <a:xfrm rot="16200000">
            <a:off x="10893016" y="3699963"/>
            <a:ext cx="1406880" cy="937986"/>
          </a:xfrm>
          <a:prstGeom prst="triangle">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مجموعة 13">
            <a:extLst>
              <a:ext uri="{FF2B5EF4-FFF2-40B4-BE49-F238E27FC236}">
                <a16:creationId xmlns:a16="http://schemas.microsoft.com/office/drawing/2014/main" id="{810AEFB6-1CF8-CBC2-55F3-EC9B4AF4129C}"/>
              </a:ext>
            </a:extLst>
          </p:cNvPr>
          <p:cNvGrpSpPr/>
          <p:nvPr/>
        </p:nvGrpSpPr>
        <p:grpSpPr>
          <a:xfrm>
            <a:off x="207130" y="1704062"/>
            <a:ext cx="5140735" cy="5033112"/>
            <a:chOff x="6260121" y="1314770"/>
            <a:chExt cx="5140735" cy="5033112"/>
          </a:xfrm>
        </p:grpSpPr>
        <p:sp>
          <p:nvSpPr>
            <p:cNvPr id="15" name="شكل بيضاوي 14">
              <a:extLst>
                <a:ext uri="{FF2B5EF4-FFF2-40B4-BE49-F238E27FC236}">
                  <a16:creationId xmlns:a16="http://schemas.microsoft.com/office/drawing/2014/main" id="{5043F272-9DF2-8FFB-8326-F2844F13E71A}"/>
                </a:ext>
              </a:extLst>
            </p:cNvPr>
            <p:cNvSpPr/>
            <p:nvPr/>
          </p:nvSpPr>
          <p:spPr>
            <a:xfrm>
              <a:off x="6260121" y="1314770"/>
              <a:ext cx="5140735" cy="5033112"/>
            </a:xfrm>
            <a:prstGeom prst="ellipse">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16" name="مجموعة 15">
              <a:extLst>
                <a:ext uri="{FF2B5EF4-FFF2-40B4-BE49-F238E27FC236}">
                  <a16:creationId xmlns:a16="http://schemas.microsoft.com/office/drawing/2014/main" id="{917EE371-E061-56C2-F032-4DE488C264F9}"/>
                </a:ext>
              </a:extLst>
            </p:cNvPr>
            <p:cNvGrpSpPr/>
            <p:nvPr/>
          </p:nvGrpSpPr>
          <p:grpSpPr>
            <a:xfrm>
              <a:off x="6477168" y="1505243"/>
              <a:ext cx="4726744" cy="4656406"/>
              <a:chOff x="6477168" y="1505243"/>
              <a:chExt cx="4726744" cy="4656406"/>
            </a:xfrm>
          </p:grpSpPr>
          <p:grpSp>
            <p:nvGrpSpPr>
              <p:cNvPr id="17" name="مجموعة 16">
                <a:extLst>
                  <a:ext uri="{FF2B5EF4-FFF2-40B4-BE49-F238E27FC236}">
                    <a16:creationId xmlns:a16="http://schemas.microsoft.com/office/drawing/2014/main" id="{95F21793-E2DA-3539-16CE-109CD60433BB}"/>
                  </a:ext>
                </a:extLst>
              </p:cNvPr>
              <p:cNvGrpSpPr/>
              <p:nvPr/>
            </p:nvGrpSpPr>
            <p:grpSpPr>
              <a:xfrm>
                <a:off x="6477168" y="1505243"/>
                <a:ext cx="4726744" cy="4656406"/>
                <a:chOff x="6738425" y="1505243"/>
                <a:chExt cx="4726744" cy="4656406"/>
              </a:xfrm>
            </p:grpSpPr>
            <p:sp>
              <p:nvSpPr>
                <p:cNvPr id="19" name="شكل بيضاوي 18">
                  <a:extLst>
                    <a:ext uri="{FF2B5EF4-FFF2-40B4-BE49-F238E27FC236}">
                      <a16:creationId xmlns:a16="http://schemas.microsoft.com/office/drawing/2014/main" id="{B9FDFE2C-5D20-CE51-6FDD-94F5A3908E15}"/>
                    </a:ext>
                  </a:extLst>
                </p:cNvPr>
                <p:cNvSpPr/>
                <p:nvPr/>
              </p:nvSpPr>
              <p:spPr>
                <a:xfrm>
                  <a:off x="6738425" y="1505243"/>
                  <a:ext cx="4726744" cy="4656406"/>
                </a:xfrm>
                <a:prstGeom prst="ellipse">
                  <a:avLst/>
                </a:prstGeom>
                <a:solidFill>
                  <a:srgbClr val="FFD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0" name="رابط مستقيم 19">
                  <a:extLst>
                    <a:ext uri="{FF2B5EF4-FFF2-40B4-BE49-F238E27FC236}">
                      <a16:creationId xmlns:a16="http://schemas.microsoft.com/office/drawing/2014/main" id="{AFB1C0A6-A0D7-411C-706D-AD8F180D6871}"/>
                    </a:ext>
                  </a:extLst>
                </p:cNvPr>
                <p:cNvCxnSpPr>
                  <a:cxnSpLocks/>
                  <a:stCxn id="19" idx="0"/>
                </p:cNvCxnSpPr>
                <p:nvPr/>
              </p:nvCxnSpPr>
              <p:spPr>
                <a:xfrm>
                  <a:off x="9101797" y="1505243"/>
                  <a:ext cx="0" cy="2328203"/>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21" name="رابط مستقيم 20">
                  <a:extLst>
                    <a:ext uri="{FF2B5EF4-FFF2-40B4-BE49-F238E27FC236}">
                      <a16:creationId xmlns:a16="http://schemas.microsoft.com/office/drawing/2014/main" id="{ECFC7E3F-22CE-100D-61B0-6CAF3A1139B2}"/>
                    </a:ext>
                  </a:extLst>
                </p:cNvPr>
                <p:cNvCxnSpPr>
                  <a:cxnSpLocks/>
                </p:cNvCxnSpPr>
                <p:nvPr/>
              </p:nvCxnSpPr>
              <p:spPr>
                <a:xfrm>
                  <a:off x="9101797" y="3833446"/>
                  <a:ext cx="2219346" cy="87554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22" name="رابط مستقيم 21">
                  <a:extLst>
                    <a:ext uri="{FF2B5EF4-FFF2-40B4-BE49-F238E27FC236}">
                      <a16:creationId xmlns:a16="http://schemas.microsoft.com/office/drawing/2014/main" id="{A9D09509-6C04-D5FE-2B36-DB285535D271}"/>
                    </a:ext>
                  </a:extLst>
                </p:cNvPr>
                <p:cNvCxnSpPr>
                  <a:cxnSpLocks/>
                </p:cNvCxnSpPr>
                <p:nvPr/>
              </p:nvCxnSpPr>
              <p:spPr>
                <a:xfrm flipH="1">
                  <a:off x="7126514" y="3817257"/>
                  <a:ext cx="1959429" cy="1277257"/>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23" name="شكل بيضاوي 22">
                  <a:extLst>
                    <a:ext uri="{FF2B5EF4-FFF2-40B4-BE49-F238E27FC236}">
                      <a16:creationId xmlns:a16="http://schemas.microsoft.com/office/drawing/2014/main" id="{05E3F630-9A35-0A78-1FC0-94ACA0E20364}"/>
                    </a:ext>
                  </a:extLst>
                </p:cNvPr>
                <p:cNvSpPr/>
                <p:nvPr/>
              </p:nvSpPr>
              <p:spPr>
                <a:xfrm>
                  <a:off x="8826024" y="3557674"/>
                  <a:ext cx="551543" cy="5515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18" name="صورة 17" descr="صورة تحتوي على نص, قفاز, رسوم المتجهات, قصاصة فنية&#10;&#10;تم إنشاء الوصف تلقائياً">
                <a:extLst>
                  <a:ext uri="{FF2B5EF4-FFF2-40B4-BE49-F238E27FC236}">
                    <a16:creationId xmlns:a16="http://schemas.microsoft.com/office/drawing/2014/main" id="{B32AE2BA-FBB5-C246-2A18-6580A3489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13074">
                <a:off x="6965104" y="2222402"/>
                <a:ext cx="4225633" cy="3448733"/>
              </a:xfrm>
              <a:prstGeom prst="rect">
                <a:avLst/>
              </a:prstGeom>
            </p:spPr>
          </p:pic>
        </p:grpSp>
      </p:grpSp>
      <p:sp>
        <p:nvSpPr>
          <p:cNvPr id="24" name="مثلث2">
            <a:extLst>
              <a:ext uri="{FF2B5EF4-FFF2-40B4-BE49-F238E27FC236}">
                <a16:creationId xmlns:a16="http://schemas.microsoft.com/office/drawing/2014/main" id="{4414EC86-5291-E753-AFA5-EBD2F82904B1}"/>
              </a:ext>
            </a:extLst>
          </p:cNvPr>
          <p:cNvSpPr/>
          <p:nvPr/>
        </p:nvSpPr>
        <p:spPr>
          <a:xfrm rot="16200000">
            <a:off x="4811890" y="3667217"/>
            <a:ext cx="1406880" cy="937986"/>
          </a:xfrm>
          <a:prstGeom prst="triangle">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5" name="صورة 24">
            <a:extLst>
              <a:ext uri="{FF2B5EF4-FFF2-40B4-BE49-F238E27FC236}">
                <a16:creationId xmlns:a16="http://schemas.microsoft.com/office/drawing/2014/main" id="{0C1E9289-94A7-5D90-36CB-607254860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334" y="773236"/>
            <a:ext cx="809113" cy="698276"/>
          </a:xfrm>
          <a:prstGeom prst="rect">
            <a:avLst/>
          </a:prstGeom>
        </p:spPr>
      </p:pic>
      <p:sp>
        <p:nvSpPr>
          <p:cNvPr id="26" name="مستطيل 25">
            <a:extLst>
              <a:ext uri="{FF2B5EF4-FFF2-40B4-BE49-F238E27FC236}">
                <a16:creationId xmlns:a16="http://schemas.microsoft.com/office/drawing/2014/main" id="{CDCB27F8-EBF8-47AB-DD8C-CBC30B8E0209}"/>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endParaRPr>
          </a:p>
        </p:txBody>
      </p:sp>
      <p:sp>
        <p:nvSpPr>
          <p:cNvPr id="27" name="مستطيل 26">
            <a:extLst>
              <a:ext uri="{FF2B5EF4-FFF2-40B4-BE49-F238E27FC236}">
                <a16:creationId xmlns:a16="http://schemas.microsoft.com/office/drawing/2014/main" id="{056EE68E-9126-D1E7-FDAF-E0C3C1F796C3}"/>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1</a:t>
            </a:r>
            <a:endParaRPr lang="ar-SA" sz="2800" b="1" dirty="0">
              <a:solidFill>
                <a:schemeClr val="tx1"/>
              </a:solidFill>
            </a:endParaRPr>
          </a:p>
        </p:txBody>
      </p:sp>
      <p:sp>
        <p:nvSpPr>
          <p:cNvPr id="28" name="مستطيل 27">
            <a:extLst>
              <a:ext uri="{FF2B5EF4-FFF2-40B4-BE49-F238E27FC236}">
                <a16:creationId xmlns:a16="http://schemas.microsoft.com/office/drawing/2014/main" id="{9F661084-106D-318F-DE00-F33798A7A4FB}"/>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2</a:t>
            </a:r>
            <a:endParaRPr lang="ar-SA" sz="2800" b="1" dirty="0">
              <a:solidFill>
                <a:schemeClr val="tx1"/>
              </a:solidFill>
            </a:endParaRPr>
          </a:p>
        </p:txBody>
      </p:sp>
      <p:sp>
        <p:nvSpPr>
          <p:cNvPr id="29" name="مستطيل 28">
            <a:extLst>
              <a:ext uri="{FF2B5EF4-FFF2-40B4-BE49-F238E27FC236}">
                <a16:creationId xmlns:a16="http://schemas.microsoft.com/office/drawing/2014/main" id="{47FD9CD3-2540-C5ED-840F-0A9E19F81BE8}"/>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3</a:t>
            </a:r>
            <a:endParaRPr lang="ar-SA" sz="2800" b="1" dirty="0">
              <a:solidFill>
                <a:schemeClr val="tx1"/>
              </a:solidFill>
            </a:endParaRPr>
          </a:p>
        </p:txBody>
      </p:sp>
      <p:sp>
        <p:nvSpPr>
          <p:cNvPr id="30" name="مستطيل 29">
            <a:extLst>
              <a:ext uri="{FF2B5EF4-FFF2-40B4-BE49-F238E27FC236}">
                <a16:creationId xmlns:a16="http://schemas.microsoft.com/office/drawing/2014/main" id="{33401F74-E583-FBBD-32CE-FDFFB6610B42}"/>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4</a:t>
            </a:r>
            <a:endParaRPr lang="ar-SA" sz="2800" b="1" dirty="0">
              <a:solidFill>
                <a:schemeClr val="tx1"/>
              </a:solidFill>
            </a:endParaRPr>
          </a:p>
        </p:txBody>
      </p:sp>
      <p:sp>
        <p:nvSpPr>
          <p:cNvPr id="31" name="مستطيل 30">
            <a:extLst>
              <a:ext uri="{FF2B5EF4-FFF2-40B4-BE49-F238E27FC236}">
                <a16:creationId xmlns:a16="http://schemas.microsoft.com/office/drawing/2014/main" id="{6C913ADC-05C0-1FF0-F83C-E44EB16B56F0}"/>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5</a:t>
            </a:r>
            <a:endParaRPr lang="ar-SA" sz="2800" b="1" dirty="0">
              <a:solidFill>
                <a:schemeClr val="tx1"/>
              </a:solidFill>
            </a:endParaRPr>
          </a:p>
        </p:txBody>
      </p:sp>
      <p:sp>
        <p:nvSpPr>
          <p:cNvPr id="32" name="مستطيل 31">
            <a:extLst>
              <a:ext uri="{FF2B5EF4-FFF2-40B4-BE49-F238E27FC236}">
                <a16:creationId xmlns:a16="http://schemas.microsoft.com/office/drawing/2014/main" id="{6F747A56-BC61-4994-3CD2-DB7106F32BB0}"/>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6</a:t>
            </a:r>
            <a:endParaRPr lang="ar-SA" sz="2800" b="1" dirty="0">
              <a:solidFill>
                <a:schemeClr val="tx1"/>
              </a:solidFill>
            </a:endParaRPr>
          </a:p>
        </p:txBody>
      </p:sp>
      <p:sp>
        <p:nvSpPr>
          <p:cNvPr id="33" name="مستطيل 32">
            <a:extLst>
              <a:ext uri="{FF2B5EF4-FFF2-40B4-BE49-F238E27FC236}">
                <a16:creationId xmlns:a16="http://schemas.microsoft.com/office/drawing/2014/main" id="{CCC26897-18F1-C2BA-40EC-17844DDA12E1}"/>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7</a:t>
            </a:r>
            <a:endParaRPr lang="ar-SA" sz="2800" b="1" dirty="0">
              <a:solidFill>
                <a:schemeClr val="tx1"/>
              </a:solidFill>
            </a:endParaRPr>
          </a:p>
        </p:txBody>
      </p:sp>
      <p:sp>
        <p:nvSpPr>
          <p:cNvPr id="34" name="مستطيل 33">
            <a:extLst>
              <a:ext uri="{FF2B5EF4-FFF2-40B4-BE49-F238E27FC236}">
                <a16:creationId xmlns:a16="http://schemas.microsoft.com/office/drawing/2014/main" id="{13C68573-7718-B870-A0B9-3808E03384EA}"/>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8</a:t>
            </a:r>
            <a:endParaRPr lang="ar-SA" sz="2800" b="1" dirty="0">
              <a:solidFill>
                <a:schemeClr val="tx1"/>
              </a:solidFill>
            </a:endParaRPr>
          </a:p>
        </p:txBody>
      </p:sp>
      <p:sp>
        <p:nvSpPr>
          <p:cNvPr id="35" name="مستطيل 34">
            <a:extLst>
              <a:ext uri="{FF2B5EF4-FFF2-40B4-BE49-F238E27FC236}">
                <a16:creationId xmlns:a16="http://schemas.microsoft.com/office/drawing/2014/main" id="{5B94C4FA-3A72-E103-35EB-545BA689F0E0}"/>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9</a:t>
            </a:r>
            <a:endParaRPr lang="ar-SA" sz="2800" b="1" dirty="0">
              <a:solidFill>
                <a:schemeClr val="tx1"/>
              </a:solidFill>
            </a:endParaRPr>
          </a:p>
        </p:txBody>
      </p:sp>
      <p:sp>
        <p:nvSpPr>
          <p:cNvPr id="36" name="مستطيل 35">
            <a:extLst>
              <a:ext uri="{FF2B5EF4-FFF2-40B4-BE49-F238E27FC236}">
                <a16:creationId xmlns:a16="http://schemas.microsoft.com/office/drawing/2014/main" id="{360EC1A9-56F8-7CF8-D08D-7550B94674A9}"/>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rPr>
              <a:t>10</a:t>
            </a:r>
            <a:endParaRPr lang="ar-SA" sz="2400" b="1" dirty="0">
              <a:solidFill>
                <a:schemeClr val="tx1"/>
              </a:solidFill>
            </a:endParaRPr>
          </a:p>
        </p:txBody>
      </p:sp>
      <p:sp>
        <p:nvSpPr>
          <p:cNvPr id="37" name="مستطيل 36">
            <a:extLst>
              <a:ext uri="{FF2B5EF4-FFF2-40B4-BE49-F238E27FC236}">
                <a16:creationId xmlns:a16="http://schemas.microsoft.com/office/drawing/2014/main" id="{4F973B74-AC25-596F-1B9C-12FBFD55E89C}"/>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endParaRPr>
          </a:p>
        </p:txBody>
      </p:sp>
      <p:sp>
        <p:nvSpPr>
          <p:cNvPr id="38" name="مستطيل 37">
            <a:extLst>
              <a:ext uri="{FF2B5EF4-FFF2-40B4-BE49-F238E27FC236}">
                <a16:creationId xmlns:a16="http://schemas.microsoft.com/office/drawing/2014/main" id="{67EE8CDF-D87B-DDB0-E39A-E3E764244234}"/>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1</a:t>
            </a:r>
            <a:endParaRPr lang="ar-SA" sz="2800" b="1" dirty="0">
              <a:solidFill>
                <a:schemeClr val="tx1"/>
              </a:solidFill>
            </a:endParaRPr>
          </a:p>
        </p:txBody>
      </p:sp>
      <p:sp>
        <p:nvSpPr>
          <p:cNvPr id="39" name="مستطيل 38">
            <a:extLst>
              <a:ext uri="{FF2B5EF4-FFF2-40B4-BE49-F238E27FC236}">
                <a16:creationId xmlns:a16="http://schemas.microsoft.com/office/drawing/2014/main" id="{926A8CD4-EF5A-F4C1-E884-D2E34F9A0549}"/>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2</a:t>
            </a:r>
            <a:endParaRPr lang="ar-SA" sz="2800" b="1" dirty="0">
              <a:solidFill>
                <a:schemeClr val="tx1"/>
              </a:solidFill>
            </a:endParaRPr>
          </a:p>
        </p:txBody>
      </p:sp>
      <p:sp>
        <p:nvSpPr>
          <p:cNvPr id="40" name="مستطيل 39">
            <a:extLst>
              <a:ext uri="{FF2B5EF4-FFF2-40B4-BE49-F238E27FC236}">
                <a16:creationId xmlns:a16="http://schemas.microsoft.com/office/drawing/2014/main" id="{3D753C44-1040-6F4F-207D-7ED983628E98}"/>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3</a:t>
            </a:r>
            <a:endParaRPr lang="ar-SA" sz="2800" b="1" dirty="0">
              <a:solidFill>
                <a:schemeClr val="tx1"/>
              </a:solidFill>
            </a:endParaRPr>
          </a:p>
        </p:txBody>
      </p:sp>
      <p:sp>
        <p:nvSpPr>
          <p:cNvPr id="41" name="مستطيل 40">
            <a:extLst>
              <a:ext uri="{FF2B5EF4-FFF2-40B4-BE49-F238E27FC236}">
                <a16:creationId xmlns:a16="http://schemas.microsoft.com/office/drawing/2014/main" id="{0E2304BE-572C-E36C-8406-34C341D63C55}"/>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4</a:t>
            </a:r>
            <a:endParaRPr lang="ar-SA" sz="2800" b="1" dirty="0">
              <a:solidFill>
                <a:schemeClr val="tx1"/>
              </a:solidFill>
            </a:endParaRPr>
          </a:p>
        </p:txBody>
      </p:sp>
      <p:sp>
        <p:nvSpPr>
          <p:cNvPr id="42" name="مستطيل 41">
            <a:extLst>
              <a:ext uri="{FF2B5EF4-FFF2-40B4-BE49-F238E27FC236}">
                <a16:creationId xmlns:a16="http://schemas.microsoft.com/office/drawing/2014/main" id="{650F056B-5139-76A2-FDF2-818AD1A11353}"/>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5</a:t>
            </a:r>
            <a:endParaRPr lang="ar-SA" sz="2800" b="1" dirty="0">
              <a:solidFill>
                <a:schemeClr val="tx1"/>
              </a:solidFill>
            </a:endParaRPr>
          </a:p>
        </p:txBody>
      </p:sp>
      <p:sp>
        <p:nvSpPr>
          <p:cNvPr id="43" name="مستطيل 42">
            <a:extLst>
              <a:ext uri="{FF2B5EF4-FFF2-40B4-BE49-F238E27FC236}">
                <a16:creationId xmlns:a16="http://schemas.microsoft.com/office/drawing/2014/main" id="{FCD5A629-8E68-D6D9-29F1-FC37FB715D7F}"/>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6</a:t>
            </a:r>
            <a:endParaRPr lang="ar-SA" sz="2800" b="1" dirty="0">
              <a:solidFill>
                <a:schemeClr val="tx1"/>
              </a:solidFill>
            </a:endParaRPr>
          </a:p>
        </p:txBody>
      </p:sp>
      <p:sp>
        <p:nvSpPr>
          <p:cNvPr id="44" name="مستطيل 43">
            <a:extLst>
              <a:ext uri="{FF2B5EF4-FFF2-40B4-BE49-F238E27FC236}">
                <a16:creationId xmlns:a16="http://schemas.microsoft.com/office/drawing/2014/main" id="{BEFEF652-5BF3-DCE3-78A0-9DA9E9EF2173}"/>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7</a:t>
            </a:r>
            <a:endParaRPr lang="ar-SA" sz="2800" b="1" dirty="0">
              <a:solidFill>
                <a:schemeClr val="tx1"/>
              </a:solidFill>
            </a:endParaRPr>
          </a:p>
        </p:txBody>
      </p:sp>
      <p:sp>
        <p:nvSpPr>
          <p:cNvPr id="45" name="مستطيل 44">
            <a:extLst>
              <a:ext uri="{FF2B5EF4-FFF2-40B4-BE49-F238E27FC236}">
                <a16:creationId xmlns:a16="http://schemas.microsoft.com/office/drawing/2014/main" id="{1D25EEE9-89B3-0DCF-6E06-45CD23D4FDD9}"/>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8</a:t>
            </a:r>
            <a:endParaRPr lang="ar-SA" sz="2800" b="1" dirty="0">
              <a:solidFill>
                <a:schemeClr val="tx1"/>
              </a:solidFill>
            </a:endParaRPr>
          </a:p>
        </p:txBody>
      </p:sp>
      <p:sp>
        <p:nvSpPr>
          <p:cNvPr id="46" name="مستطيل 45">
            <a:extLst>
              <a:ext uri="{FF2B5EF4-FFF2-40B4-BE49-F238E27FC236}">
                <a16:creationId xmlns:a16="http://schemas.microsoft.com/office/drawing/2014/main" id="{26E10DFE-CCC2-13D9-D1A0-C9EF86C0E60E}"/>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9</a:t>
            </a:r>
            <a:endParaRPr lang="ar-SA" sz="2800" b="1" dirty="0">
              <a:solidFill>
                <a:schemeClr val="tx1"/>
              </a:solidFill>
            </a:endParaRPr>
          </a:p>
        </p:txBody>
      </p:sp>
      <p:sp>
        <p:nvSpPr>
          <p:cNvPr id="47" name="مستطيل 46">
            <a:extLst>
              <a:ext uri="{FF2B5EF4-FFF2-40B4-BE49-F238E27FC236}">
                <a16:creationId xmlns:a16="http://schemas.microsoft.com/office/drawing/2014/main" id="{E8B19011-FD2A-96E4-3498-EB62FDEA14E3}"/>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rPr>
              <a:t>10</a:t>
            </a:r>
            <a:endParaRPr lang="ar-SA" sz="2400" b="1" dirty="0">
              <a:solidFill>
                <a:schemeClr val="tx1"/>
              </a:solidFill>
            </a:endParaRPr>
          </a:p>
        </p:txBody>
      </p:sp>
      <p:pic>
        <p:nvPicPr>
          <p:cNvPr id="48" name="صورة 2">
            <a:extLst>
              <a:ext uri="{FF2B5EF4-FFF2-40B4-BE49-F238E27FC236}">
                <a16:creationId xmlns:a16="http://schemas.microsoft.com/office/drawing/2014/main" id="{D917F179-A5E5-5C62-6B8B-2656A79EA1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6144" y="773236"/>
            <a:ext cx="809113" cy="698276"/>
          </a:xfrm>
          <a:prstGeom prst="rect">
            <a:avLst/>
          </a:prstGeom>
        </p:spPr>
      </p:pic>
      <p:pic>
        <p:nvPicPr>
          <p:cNvPr id="49" name="صورة 48">
            <a:extLst>
              <a:ext uri="{FF2B5EF4-FFF2-40B4-BE49-F238E27FC236}">
                <a16:creationId xmlns:a16="http://schemas.microsoft.com/office/drawing/2014/main" id="{6599B086-EB70-A88F-4F49-EBAD1422F9D3}"/>
              </a:ext>
            </a:extLst>
          </p:cNvPr>
          <p:cNvPicPr>
            <a:picLocks noChangeAspect="1"/>
          </p:cNvPicPr>
          <p:nvPr/>
        </p:nvPicPr>
        <p:blipFill rotWithShape="1">
          <a:blip r:embed="rId6">
            <a:extLst>
              <a:ext uri="{28A0092B-C50C-407E-A947-70E740481C1C}">
                <a14:useLocalDpi xmlns:a14="http://schemas.microsoft.com/office/drawing/2010/main" val="0"/>
              </a:ext>
            </a:extLst>
          </a:blip>
          <a:srcRect l="71031" t="9641" r="2426" b="62872"/>
          <a:stretch/>
        </p:blipFill>
        <p:spPr>
          <a:xfrm>
            <a:off x="5190974" y="158419"/>
            <a:ext cx="1716258" cy="1885070"/>
          </a:xfrm>
          <a:prstGeom prst="rect">
            <a:avLst/>
          </a:prstGeom>
        </p:spPr>
      </p:pic>
      <p:pic>
        <p:nvPicPr>
          <p:cNvPr id="50" name="صورة 49">
            <a:extLst>
              <a:ext uri="{FF2B5EF4-FFF2-40B4-BE49-F238E27FC236}">
                <a16:creationId xmlns:a16="http://schemas.microsoft.com/office/drawing/2014/main" id="{B5B1A102-57A7-C5BA-8751-DDDA21FFB533}"/>
              </a:ext>
            </a:extLst>
          </p:cNvPr>
          <p:cNvPicPr>
            <a:picLocks noChangeAspect="1"/>
          </p:cNvPicPr>
          <p:nvPr/>
        </p:nvPicPr>
        <p:blipFill rotWithShape="1">
          <a:blip r:embed="rId6">
            <a:extLst>
              <a:ext uri="{28A0092B-C50C-407E-A947-70E740481C1C}">
                <a14:useLocalDpi xmlns:a14="http://schemas.microsoft.com/office/drawing/2010/main" val="0"/>
              </a:ext>
            </a:extLst>
          </a:blip>
          <a:srcRect l="23820" t="66872" r="52901" b="4513"/>
          <a:stretch/>
        </p:blipFill>
        <p:spPr>
          <a:xfrm>
            <a:off x="281487" y="141153"/>
            <a:ext cx="1505245" cy="1962442"/>
          </a:xfrm>
          <a:prstGeom prst="rect">
            <a:avLst/>
          </a:prstGeom>
        </p:spPr>
      </p:pic>
    </p:spTree>
    <p:extLst>
      <p:ext uri="{BB962C8B-B14F-4D97-AF65-F5344CB8AC3E}">
        <p14:creationId xmlns:p14="http://schemas.microsoft.com/office/powerpoint/2010/main" val="2287047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1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نغمة رنه.wav"/>
                                        </p:tgtEl>
                                      </p:cMediaNode>
                                    </p:audio>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نغمة رنه.wav"/>
                                        </p:tgtEl>
                                      </p:cMediaNode>
                                    </p:audio>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نغمة رنه.wav"/>
                                        </p:tgtEl>
                                      </p:cMediaNode>
                                    </p:audio>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نغمة رنه.wav"/>
                                        </p:tgtEl>
                                      </p:cMediaNode>
                                    </p:audio>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نغمة رنه.wav"/>
                                        </p:tgtEl>
                                      </p:cMediaNode>
                                    </p:audio>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نغمة رنه.wav"/>
                                        </p:tgtEl>
                                      </p:cMediaNode>
                                    </p:audio>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نغمة رنه.wav"/>
                                        </p:tgtEl>
                                      </p:cMediaNode>
                                    </p:audio>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نغمة رنه.wav"/>
                                        </p:tgtEl>
                                      </p:cMediaNode>
                                    </p:audio>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نغمة رنه.wav"/>
                                        </p:tgtEl>
                                      </p:cMediaNode>
                                    </p:audio>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نغمة رنه.wav"/>
                                        </p:tgtEl>
                                      </p:cMediaNode>
                                    </p:audio>
                                  </p:sub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48"/>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نغمة رنه.wav"/>
                                        </p:tgtEl>
                                      </p:cMediaNode>
                                    </p:audio>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نغمة رنه.wav"/>
                                        </p:tgtEl>
                                      </p:cMediaNode>
                                    </p:audio>
                                  </p:sub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نغمة رنه.wav"/>
                                        </p:tgtEl>
                                      </p:cMediaNode>
                                    </p:audio>
                                  </p:sub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نغمة رنه.wav"/>
                                        </p:tgtEl>
                                      </p:cMediaNode>
                                    </p:audio>
                                  </p:sub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3" name="نغمة رنه.wav"/>
                                        </p:tgtEl>
                                      </p:cMediaNode>
                                    </p:audio>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3" name="نغمة رنه.wav"/>
                                        </p:tgtEl>
                                      </p:cMediaNode>
                                    </p:audio>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3" name="نغمة رنه.wav"/>
                                        </p:tgtEl>
                                      </p:cMediaNode>
                                    </p:audio>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3" name="نغمة رنه.wav"/>
                                        </p:tgtEl>
                                      </p:cMediaNode>
                                    </p:audio>
                                  </p:sub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3" name="نغمة رنه.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3" name="نغمة رنه.wav"/>
                                        </p:tgtEl>
                                      </p:cMediaNode>
                                    </p:audio>
                                  </p:subTnLst>
                                </p:cTn>
                              </p:par>
                            </p:childTnLst>
                          </p:cTn>
                        </p:par>
                      </p:childTnLst>
                    </p:cTn>
                  </p:par>
                </p:childTnLst>
              </p:cTn>
              <p:nextCondLst>
                <p:cond evt="onClick" delay="0">
                  <p:tgtEl>
                    <p:spTgt spid="48"/>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470341" y="330584"/>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مرحلي</a:t>
            </a:r>
          </a:p>
        </p:txBody>
      </p:sp>
      <p:grpSp>
        <p:nvGrpSpPr>
          <p:cNvPr id="2" name="مجموعة 1">
            <a:extLst>
              <a:ext uri="{FF2B5EF4-FFF2-40B4-BE49-F238E27FC236}">
                <a16:creationId xmlns:a16="http://schemas.microsoft.com/office/drawing/2014/main" id="{1C6F312F-ADE9-9798-1F59-0FE3FB78E701}"/>
              </a:ext>
            </a:extLst>
          </p:cNvPr>
          <p:cNvGrpSpPr/>
          <p:nvPr/>
        </p:nvGrpSpPr>
        <p:grpSpPr>
          <a:xfrm>
            <a:off x="6288256" y="1680537"/>
            <a:ext cx="5140735" cy="5033112"/>
            <a:chOff x="6260121" y="1314770"/>
            <a:chExt cx="5140735" cy="5033112"/>
          </a:xfrm>
        </p:grpSpPr>
        <p:sp>
          <p:nvSpPr>
            <p:cNvPr id="3" name="شكل بيضاوي 2">
              <a:extLst>
                <a:ext uri="{FF2B5EF4-FFF2-40B4-BE49-F238E27FC236}">
                  <a16:creationId xmlns:a16="http://schemas.microsoft.com/office/drawing/2014/main" id="{0DB0D121-2830-5553-E4CD-ABD2D916A4FB}"/>
                </a:ext>
              </a:extLst>
            </p:cNvPr>
            <p:cNvSpPr/>
            <p:nvPr/>
          </p:nvSpPr>
          <p:spPr>
            <a:xfrm>
              <a:off x="6260121" y="1314770"/>
              <a:ext cx="5140735" cy="5033112"/>
            </a:xfrm>
            <a:prstGeom prst="ellipse">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5" name="مجموعة 4">
              <a:extLst>
                <a:ext uri="{FF2B5EF4-FFF2-40B4-BE49-F238E27FC236}">
                  <a16:creationId xmlns:a16="http://schemas.microsoft.com/office/drawing/2014/main" id="{9F1BB04D-19C5-3B26-B077-78428E6D8F9A}"/>
                </a:ext>
              </a:extLst>
            </p:cNvPr>
            <p:cNvGrpSpPr/>
            <p:nvPr/>
          </p:nvGrpSpPr>
          <p:grpSpPr>
            <a:xfrm>
              <a:off x="6477168" y="1505243"/>
              <a:ext cx="4726744" cy="4656406"/>
              <a:chOff x="6477168" y="1505243"/>
              <a:chExt cx="4726744" cy="4656406"/>
            </a:xfrm>
          </p:grpSpPr>
          <p:grpSp>
            <p:nvGrpSpPr>
              <p:cNvPr id="6" name="مجموعة 5">
                <a:extLst>
                  <a:ext uri="{FF2B5EF4-FFF2-40B4-BE49-F238E27FC236}">
                    <a16:creationId xmlns:a16="http://schemas.microsoft.com/office/drawing/2014/main" id="{D7BFB7E2-AEF1-64B8-26B8-2401CB76B4A9}"/>
                  </a:ext>
                </a:extLst>
              </p:cNvPr>
              <p:cNvGrpSpPr/>
              <p:nvPr/>
            </p:nvGrpSpPr>
            <p:grpSpPr>
              <a:xfrm>
                <a:off x="6477168" y="1505243"/>
                <a:ext cx="4726744" cy="4656406"/>
                <a:chOff x="6738425" y="1505243"/>
                <a:chExt cx="4726744" cy="4656406"/>
              </a:xfrm>
            </p:grpSpPr>
            <p:sp>
              <p:nvSpPr>
                <p:cNvPr id="8" name="شكل بيضاوي 7">
                  <a:extLst>
                    <a:ext uri="{FF2B5EF4-FFF2-40B4-BE49-F238E27FC236}">
                      <a16:creationId xmlns:a16="http://schemas.microsoft.com/office/drawing/2014/main" id="{253C9F11-259F-694F-DABE-E5DD76C19172}"/>
                    </a:ext>
                  </a:extLst>
                </p:cNvPr>
                <p:cNvSpPr/>
                <p:nvPr/>
              </p:nvSpPr>
              <p:spPr>
                <a:xfrm>
                  <a:off x="6738425" y="1505243"/>
                  <a:ext cx="4726744" cy="4656406"/>
                </a:xfrm>
                <a:prstGeom prst="ellipse">
                  <a:avLst/>
                </a:prstGeom>
                <a:solidFill>
                  <a:srgbClr val="FFD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9" name="رابط مستقيم 8">
                  <a:extLst>
                    <a:ext uri="{FF2B5EF4-FFF2-40B4-BE49-F238E27FC236}">
                      <a16:creationId xmlns:a16="http://schemas.microsoft.com/office/drawing/2014/main" id="{F2748397-0628-73BD-D8B3-9047E9B37E42}"/>
                    </a:ext>
                  </a:extLst>
                </p:cNvPr>
                <p:cNvCxnSpPr>
                  <a:cxnSpLocks/>
                  <a:stCxn id="8" idx="0"/>
                </p:cNvCxnSpPr>
                <p:nvPr/>
              </p:nvCxnSpPr>
              <p:spPr>
                <a:xfrm>
                  <a:off x="9101797" y="1505243"/>
                  <a:ext cx="0" cy="2328203"/>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0" name="رابط مستقيم 9">
                  <a:extLst>
                    <a:ext uri="{FF2B5EF4-FFF2-40B4-BE49-F238E27FC236}">
                      <a16:creationId xmlns:a16="http://schemas.microsoft.com/office/drawing/2014/main" id="{FA523F1C-547F-0B08-EDE4-98C6EFEF2ADF}"/>
                    </a:ext>
                  </a:extLst>
                </p:cNvPr>
                <p:cNvCxnSpPr>
                  <a:cxnSpLocks/>
                </p:cNvCxnSpPr>
                <p:nvPr/>
              </p:nvCxnSpPr>
              <p:spPr>
                <a:xfrm>
                  <a:off x="9101797" y="3833446"/>
                  <a:ext cx="2219346" cy="87554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1" name="رابط مستقيم 10">
                  <a:extLst>
                    <a:ext uri="{FF2B5EF4-FFF2-40B4-BE49-F238E27FC236}">
                      <a16:creationId xmlns:a16="http://schemas.microsoft.com/office/drawing/2014/main" id="{FE719986-1D6D-FE9A-B6E6-0CDEE7726D26}"/>
                    </a:ext>
                  </a:extLst>
                </p:cNvPr>
                <p:cNvCxnSpPr>
                  <a:cxnSpLocks/>
                </p:cNvCxnSpPr>
                <p:nvPr/>
              </p:nvCxnSpPr>
              <p:spPr>
                <a:xfrm flipH="1">
                  <a:off x="7126514" y="3817257"/>
                  <a:ext cx="1959429" cy="1277257"/>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2" name="شكل بيضاوي 11">
                  <a:extLst>
                    <a:ext uri="{FF2B5EF4-FFF2-40B4-BE49-F238E27FC236}">
                      <a16:creationId xmlns:a16="http://schemas.microsoft.com/office/drawing/2014/main" id="{C128DECE-9451-B76F-9ECF-2BB79E4372DD}"/>
                    </a:ext>
                  </a:extLst>
                </p:cNvPr>
                <p:cNvSpPr/>
                <p:nvPr/>
              </p:nvSpPr>
              <p:spPr>
                <a:xfrm>
                  <a:off x="8826024" y="3557674"/>
                  <a:ext cx="551543" cy="5515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7" name="صورة 6" descr="صورة تحتوي على نص, قفاز, رسوم المتجهات, قصاصة فنية&#10;&#10;تم إنشاء الوصف تلقائياً">
                <a:extLst>
                  <a:ext uri="{FF2B5EF4-FFF2-40B4-BE49-F238E27FC236}">
                    <a16:creationId xmlns:a16="http://schemas.microsoft.com/office/drawing/2014/main" id="{977E521D-48CF-B125-1288-9C8AAE09B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13074">
                <a:off x="6965104" y="2222402"/>
                <a:ext cx="4225633" cy="3448733"/>
              </a:xfrm>
              <a:prstGeom prst="rect">
                <a:avLst/>
              </a:prstGeom>
            </p:spPr>
          </p:pic>
        </p:grpSp>
      </p:grpSp>
      <p:sp>
        <p:nvSpPr>
          <p:cNvPr id="13" name="مثلث1">
            <a:extLst>
              <a:ext uri="{FF2B5EF4-FFF2-40B4-BE49-F238E27FC236}">
                <a16:creationId xmlns:a16="http://schemas.microsoft.com/office/drawing/2014/main" id="{8DB7E382-2016-9853-8B60-5FE2CA457F6E}"/>
              </a:ext>
            </a:extLst>
          </p:cNvPr>
          <p:cNvSpPr/>
          <p:nvPr/>
        </p:nvSpPr>
        <p:spPr>
          <a:xfrm rot="16200000">
            <a:off x="10893016" y="3699963"/>
            <a:ext cx="1406880" cy="937986"/>
          </a:xfrm>
          <a:prstGeom prst="triangle">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مجموعة 13">
            <a:extLst>
              <a:ext uri="{FF2B5EF4-FFF2-40B4-BE49-F238E27FC236}">
                <a16:creationId xmlns:a16="http://schemas.microsoft.com/office/drawing/2014/main" id="{810AEFB6-1CF8-CBC2-55F3-EC9B4AF4129C}"/>
              </a:ext>
            </a:extLst>
          </p:cNvPr>
          <p:cNvGrpSpPr/>
          <p:nvPr/>
        </p:nvGrpSpPr>
        <p:grpSpPr>
          <a:xfrm>
            <a:off x="207130" y="1704062"/>
            <a:ext cx="5140735" cy="5033112"/>
            <a:chOff x="6260121" y="1314770"/>
            <a:chExt cx="5140735" cy="5033112"/>
          </a:xfrm>
        </p:grpSpPr>
        <p:sp>
          <p:nvSpPr>
            <p:cNvPr id="15" name="شكل بيضاوي 14">
              <a:extLst>
                <a:ext uri="{FF2B5EF4-FFF2-40B4-BE49-F238E27FC236}">
                  <a16:creationId xmlns:a16="http://schemas.microsoft.com/office/drawing/2014/main" id="{5043F272-9DF2-8FFB-8326-F2844F13E71A}"/>
                </a:ext>
              </a:extLst>
            </p:cNvPr>
            <p:cNvSpPr/>
            <p:nvPr/>
          </p:nvSpPr>
          <p:spPr>
            <a:xfrm>
              <a:off x="6260121" y="1314770"/>
              <a:ext cx="5140735" cy="5033112"/>
            </a:xfrm>
            <a:prstGeom prst="ellipse">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16" name="مجموعة 15">
              <a:extLst>
                <a:ext uri="{FF2B5EF4-FFF2-40B4-BE49-F238E27FC236}">
                  <a16:creationId xmlns:a16="http://schemas.microsoft.com/office/drawing/2014/main" id="{917EE371-E061-56C2-F032-4DE488C264F9}"/>
                </a:ext>
              </a:extLst>
            </p:cNvPr>
            <p:cNvGrpSpPr/>
            <p:nvPr/>
          </p:nvGrpSpPr>
          <p:grpSpPr>
            <a:xfrm>
              <a:off x="6477168" y="1505243"/>
              <a:ext cx="4726744" cy="4656406"/>
              <a:chOff x="6477168" y="1505243"/>
              <a:chExt cx="4726744" cy="4656406"/>
            </a:xfrm>
          </p:grpSpPr>
          <p:grpSp>
            <p:nvGrpSpPr>
              <p:cNvPr id="17" name="مجموعة 16">
                <a:extLst>
                  <a:ext uri="{FF2B5EF4-FFF2-40B4-BE49-F238E27FC236}">
                    <a16:creationId xmlns:a16="http://schemas.microsoft.com/office/drawing/2014/main" id="{95F21793-E2DA-3539-16CE-109CD60433BB}"/>
                  </a:ext>
                </a:extLst>
              </p:cNvPr>
              <p:cNvGrpSpPr/>
              <p:nvPr/>
            </p:nvGrpSpPr>
            <p:grpSpPr>
              <a:xfrm>
                <a:off x="6477168" y="1505243"/>
                <a:ext cx="4726744" cy="4656406"/>
                <a:chOff x="6738425" y="1505243"/>
                <a:chExt cx="4726744" cy="4656406"/>
              </a:xfrm>
            </p:grpSpPr>
            <p:sp>
              <p:nvSpPr>
                <p:cNvPr id="19" name="شكل بيضاوي 18">
                  <a:extLst>
                    <a:ext uri="{FF2B5EF4-FFF2-40B4-BE49-F238E27FC236}">
                      <a16:creationId xmlns:a16="http://schemas.microsoft.com/office/drawing/2014/main" id="{B9FDFE2C-5D20-CE51-6FDD-94F5A3908E15}"/>
                    </a:ext>
                  </a:extLst>
                </p:cNvPr>
                <p:cNvSpPr/>
                <p:nvPr/>
              </p:nvSpPr>
              <p:spPr>
                <a:xfrm>
                  <a:off x="6738425" y="1505243"/>
                  <a:ext cx="4726744" cy="4656406"/>
                </a:xfrm>
                <a:prstGeom prst="ellipse">
                  <a:avLst/>
                </a:prstGeom>
                <a:solidFill>
                  <a:srgbClr val="FFD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0" name="رابط مستقيم 19">
                  <a:extLst>
                    <a:ext uri="{FF2B5EF4-FFF2-40B4-BE49-F238E27FC236}">
                      <a16:creationId xmlns:a16="http://schemas.microsoft.com/office/drawing/2014/main" id="{AFB1C0A6-A0D7-411C-706D-AD8F180D6871}"/>
                    </a:ext>
                  </a:extLst>
                </p:cNvPr>
                <p:cNvCxnSpPr>
                  <a:cxnSpLocks/>
                  <a:stCxn id="19" idx="0"/>
                </p:cNvCxnSpPr>
                <p:nvPr/>
              </p:nvCxnSpPr>
              <p:spPr>
                <a:xfrm>
                  <a:off x="9101797" y="1505243"/>
                  <a:ext cx="0" cy="2328203"/>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21" name="رابط مستقيم 20">
                  <a:extLst>
                    <a:ext uri="{FF2B5EF4-FFF2-40B4-BE49-F238E27FC236}">
                      <a16:creationId xmlns:a16="http://schemas.microsoft.com/office/drawing/2014/main" id="{ECFC7E3F-22CE-100D-61B0-6CAF3A1139B2}"/>
                    </a:ext>
                  </a:extLst>
                </p:cNvPr>
                <p:cNvCxnSpPr>
                  <a:cxnSpLocks/>
                </p:cNvCxnSpPr>
                <p:nvPr/>
              </p:nvCxnSpPr>
              <p:spPr>
                <a:xfrm>
                  <a:off x="9101797" y="3833446"/>
                  <a:ext cx="2219346" cy="875546"/>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22" name="رابط مستقيم 21">
                  <a:extLst>
                    <a:ext uri="{FF2B5EF4-FFF2-40B4-BE49-F238E27FC236}">
                      <a16:creationId xmlns:a16="http://schemas.microsoft.com/office/drawing/2014/main" id="{A9D09509-6C04-D5FE-2B36-DB285535D271}"/>
                    </a:ext>
                  </a:extLst>
                </p:cNvPr>
                <p:cNvCxnSpPr>
                  <a:cxnSpLocks/>
                </p:cNvCxnSpPr>
                <p:nvPr/>
              </p:nvCxnSpPr>
              <p:spPr>
                <a:xfrm flipH="1">
                  <a:off x="7126514" y="3817257"/>
                  <a:ext cx="1959429" cy="1277257"/>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23" name="شكل بيضاوي 22">
                  <a:extLst>
                    <a:ext uri="{FF2B5EF4-FFF2-40B4-BE49-F238E27FC236}">
                      <a16:creationId xmlns:a16="http://schemas.microsoft.com/office/drawing/2014/main" id="{05E3F630-9A35-0A78-1FC0-94ACA0E20364}"/>
                    </a:ext>
                  </a:extLst>
                </p:cNvPr>
                <p:cNvSpPr/>
                <p:nvPr/>
              </p:nvSpPr>
              <p:spPr>
                <a:xfrm>
                  <a:off x="8826024" y="3557674"/>
                  <a:ext cx="551543" cy="5515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18" name="صورة 17" descr="صورة تحتوي على نص, قفاز, رسوم المتجهات, قصاصة فنية&#10;&#10;تم إنشاء الوصف تلقائياً">
                <a:extLst>
                  <a:ext uri="{FF2B5EF4-FFF2-40B4-BE49-F238E27FC236}">
                    <a16:creationId xmlns:a16="http://schemas.microsoft.com/office/drawing/2014/main" id="{B32AE2BA-FBB5-C246-2A18-6580A3489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13074">
                <a:off x="6965104" y="2222402"/>
                <a:ext cx="4225633" cy="3448733"/>
              </a:xfrm>
              <a:prstGeom prst="rect">
                <a:avLst/>
              </a:prstGeom>
            </p:spPr>
          </p:pic>
        </p:grpSp>
      </p:grpSp>
      <p:sp>
        <p:nvSpPr>
          <p:cNvPr id="24" name="مثلث2">
            <a:extLst>
              <a:ext uri="{FF2B5EF4-FFF2-40B4-BE49-F238E27FC236}">
                <a16:creationId xmlns:a16="http://schemas.microsoft.com/office/drawing/2014/main" id="{4414EC86-5291-E753-AFA5-EBD2F82904B1}"/>
              </a:ext>
            </a:extLst>
          </p:cNvPr>
          <p:cNvSpPr/>
          <p:nvPr/>
        </p:nvSpPr>
        <p:spPr>
          <a:xfrm rot="16200000">
            <a:off x="4811890" y="3667217"/>
            <a:ext cx="1406880" cy="937986"/>
          </a:xfrm>
          <a:prstGeom prst="triangle">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5" name="صورة 24">
            <a:extLst>
              <a:ext uri="{FF2B5EF4-FFF2-40B4-BE49-F238E27FC236}">
                <a16:creationId xmlns:a16="http://schemas.microsoft.com/office/drawing/2014/main" id="{0C1E9289-94A7-5D90-36CB-607254860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334" y="773236"/>
            <a:ext cx="809113" cy="698276"/>
          </a:xfrm>
          <a:prstGeom prst="rect">
            <a:avLst/>
          </a:prstGeom>
        </p:spPr>
      </p:pic>
      <p:sp>
        <p:nvSpPr>
          <p:cNvPr id="26" name="مستطيل 25">
            <a:extLst>
              <a:ext uri="{FF2B5EF4-FFF2-40B4-BE49-F238E27FC236}">
                <a16:creationId xmlns:a16="http://schemas.microsoft.com/office/drawing/2014/main" id="{CDCB27F8-EBF8-47AB-DD8C-CBC30B8E0209}"/>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endParaRPr>
          </a:p>
        </p:txBody>
      </p:sp>
      <p:sp>
        <p:nvSpPr>
          <p:cNvPr id="27" name="مستطيل 26">
            <a:extLst>
              <a:ext uri="{FF2B5EF4-FFF2-40B4-BE49-F238E27FC236}">
                <a16:creationId xmlns:a16="http://schemas.microsoft.com/office/drawing/2014/main" id="{056EE68E-9126-D1E7-FDAF-E0C3C1F796C3}"/>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1</a:t>
            </a:r>
            <a:endParaRPr lang="ar-SA" sz="2800" b="1" dirty="0">
              <a:solidFill>
                <a:schemeClr val="tx1"/>
              </a:solidFill>
            </a:endParaRPr>
          </a:p>
        </p:txBody>
      </p:sp>
      <p:sp>
        <p:nvSpPr>
          <p:cNvPr id="28" name="مستطيل 27">
            <a:extLst>
              <a:ext uri="{FF2B5EF4-FFF2-40B4-BE49-F238E27FC236}">
                <a16:creationId xmlns:a16="http://schemas.microsoft.com/office/drawing/2014/main" id="{9F661084-106D-318F-DE00-F33798A7A4FB}"/>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2</a:t>
            </a:r>
            <a:endParaRPr lang="ar-SA" sz="2800" b="1" dirty="0">
              <a:solidFill>
                <a:schemeClr val="tx1"/>
              </a:solidFill>
            </a:endParaRPr>
          </a:p>
        </p:txBody>
      </p:sp>
      <p:sp>
        <p:nvSpPr>
          <p:cNvPr id="29" name="مستطيل 28">
            <a:extLst>
              <a:ext uri="{FF2B5EF4-FFF2-40B4-BE49-F238E27FC236}">
                <a16:creationId xmlns:a16="http://schemas.microsoft.com/office/drawing/2014/main" id="{47FD9CD3-2540-C5ED-840F-0A9E19F81BE8}"/>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3</a:t>
            </a:r>
            <a:endParaRPr lang="ar-SA" sz="2800" b="1" dirty="0">
              <a:solidFill>
                <a:schemeClr val="tx1"/>
              </a:solidFill>
            </a:endParaRPr>
          </a:p>
        </p:txBody>
      </p:sp>
      <p:sp>
        <p:nvSpPr>
          <p:cNvPr id="30" name="مستطيل 29">
            <a:extLst>
              <a:ext uri="{FF2B5EF4-FFF2-40B4-BE49-F238E27FC236}">
                <a16:creationId xmlns:a16="http://schemas.microsoft.com/office/drawing/2014/main" id="{33401F74-E583-FBBD-32CE-FDFFB6610B42}"/>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4</a:t>
            </a:r>
            <a:endParaRPr lang="ar-SA" sz="2800" b="1" dirty="0">
              <a:solidFill>
                <a:schemeClr val="tx1"/>
              </a:solidFill>
            </a:endParaRPr>
          </a:p>
        </p:txBody>
      </p:sp>
      <p:sp>
        <p:nvSpPr>
          <p:cNvPr id="31" name="مستطيل 30">
            <a:extLst>
              <a:ext uri="{FF2B5EF4-FFF2-40B4-BE49-F238E27FC236}">
                <a16:creationId xmlns:a16="http://schemas.microsoft.com/office/drawing/2014/main" id="{6C913ADC-05C0-1FF0-F83C-E44EB16B56F0}"/>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5</a:t>
            </a:r>
            <a:endParaRPr lang="ar-SA" sz="2800" b="1" dirty="0">
              <a:solidFill>
                <a:schemeClr val="tx1"/>
              </a:solidFill>
            </a:endParaRPr>
          </a:p>
        </p:txBody>
      </p:sp>
      <p:sp>
        <p:nvSpPr>
          <p:cNvPr id="32" name="مستطيل 31">
            <a:extLst>
              <a:ext uri="{FF2B5EF4-FFF2-40B4-BE49-F238E27FC236}">
                <a16:creationId xmlns:a16="http://schemas.microsoft.com/office/drawing/2014/main" id="{6F747A56-BC61-4994-3CD2-DB7106F32BB0}"/>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6</a:t>
            </a:r>
            <a:endParaRPr lang="ar-SA" sz="2800" b="1" dirty="0">
              <a:solidFill>
                <a:schemeClr val="tx1"/>
              </a:solidFill>
            </a:endParaRPr>
          </a:p>
        </p:txBody>
      </p:sp>
      <p:sp>
        <p:nvSpPr>
          <p:cNvPr id="33" name="مستطيل 32">
            <a:extLst>
              <a:ext uri="{FF2B5EF4-FFF2-40B4-BE49-F238E27FC236}">
                <a16:creationId xmlns:a16="http://schemas.microsoft.com/office/drawing/2014/main" id="{CCC26897-18F1-C2BA-40EC-17844DDA12E1}"/>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7</a:t>
            </a:r>
            <a:endParaRPr lang="ar-SA" sz="2800" b="1" dirty="0">
              <a:solidFill>
                <a:schemeClr val="tx1"/>
              </a:solidFill>
            </a:endParaRPr>
          </a:p>
        </p:txBody>
      </p:sp>
      <p:sp>
        <p:nvSpPr>
          <p:cNvPr id="34" name="مستطيل 33">
            <a:extLst>
              <a:ext uri="{FF2B5EF4-FFF2-40B4-BE49-F238E27FC236}">
                <a16:creationId xmlns:a16="http://schemas.microsoft.com/office/drawing/2014/main" id="{13C68573-7718-B870-A0B9-3808E03384EA}"/>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8</a:t>
            </a:r>
            <a:endParaRPr lang="ar-SA" sz="2800" b="1" dirty="0">
              <a:solidFill>
                <a:schemeClr val="tx1"/>
              </a:solidFill>
            </a:endParaRPr>
          </a:p>
        </p:txBody>
      </p:sp>
      <p:sp>
        <p:nvSpPr>
          <p:cNvPr id="35" name="مستطيل 34">
            <a:extLst>
              <a:ext uri="{FF2B5EF4-FFF2-40B4-BE49-F238E27FC236}">
                <a16:creationId xmlns:a16="http://schemas.microsoft.com/office/drawing/2014/main" id="{5B94C4FA-3A72-E103-35EB-545BA689F0E0}"/>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9</a:t>
            </a:r>
            <a:endParaRPr lang="ar-SA" sz="2800" b="1" dirty="0">
              <a:solidFill>
                <a:schemeClr val="tx1"/>
              </a:solidFill>
            </a:endParaRPr>
          </a:p>
        </p:txBody>
      </p:sp>
      <p:sp>
        <p:nvSpPr>
          <p:cNvPr id="36" name="مستطيل 35">
            <a:extLst>
              <a:ext uri="{FF2B5EF4-FFF2-40B4-BE49-F238E27FC236}">
                <a16:creationId xmlns:a16="http://schemas.microsoft.com/office/drawing/2014/main" id="{360EC1A9-56F8-7CF8-D08D-7550B94674A9}"/>
              </a:ext>
            </a:extLst>
          </p:cNvPr>
          <p:cNvSpPr/>
          <p:nvPr/>
        </p:nvSpPr>
        <p:spPr>
          <a:xfrm>
            <a:off x="3761215" y="773235"/>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rPr>
              <a:t>10</a:t>
            </a:r>
            <a:endParaRPr lang="ar-SA" sz="2400" b="1" dirty="0">
              <a:solidFill>
                <a:schemeClr val="tx1"/>
              </a:solidFill>
            </a:endParaRPr>
          </a:p>
        </p:txBody>
      </p:sp>
      <p:sp>
        <p:nvSpPr>
          <p:cNvPr id="37" name="مستطيل 36">
            <a:extLst>
              <a:ext uri="{FF2B5EF4-FFF2-40B4-BE49-F238E27FC236}">
                <a16:creationId xmlns:a16="http://schemas.microsoft.com/office/drawing/2014/main" id="{4F973B74-AC25-596F-1B9C-12FBFD55E89C}"/>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endParaRPr>
          </a:p>
        </p:txBody>
      </p:sp>
      <p:sp>
        <p:nvSpPr>
          <p:cNvPr id="38" name="مستطيل 37">
            <a:extLst>
              <a:ext uri="{FF2B5EF4-FFF2-40B4-BE49-F238E27FC236}">
                <a16:creationId xmlns:a16="http://schemas.microsoft.com/office/drawing/2014/main" id="{67EE8CDF-D87B-DDB0-E39A-E3E764244234}"/>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1</a:t>
            </a:r>
            <a:endParaRPr lang="ar-SA" sz="2800" b="1" dirty="0">
              <a:solidFill>
                <a:schemeClr val="tx1"/>
              </a:solidFill>
            </a:endParaRPr>
          </a:p>
        </p:txBody>
      </p:sp>
      <p:sp>
        <p:nvSpPr>
          <p:cNvPr id="39" name="مستطيل 38">
            <a:extLst>
              <a:ext uri="{FF2B5EF4-FFF2-40B4-BE49-F238E27FC236}">
                <a16:creationId xmlns:a16="http://schemas.microsoft.com/office/drawing/2014/main" id="{926A8CD4-EF5A-F4C1-E884-D2E34F9A0549}"/>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2</a:t>
            </a:r>
            <a:endParaRPr lang="ar-SA" sz="2800" b="1" dirty="0">
              <a:solidFill>
                <a:schemeClr val="tx1"/>
              </a:solidFill>
            </a:endParaRPr>
          </a:p>
        </p:txBody>
      </p:sp>
      <p:sp>
        <p:nvSpPr>
          <p:cNvPr id="40" name="مستطيل 39">
            <a:extLst>
              <a:ext uri="{FF2B5EF4-FFF2-40B4-BE49-F238E27FC236}">
                <a16:creationId xmlns:a16="http://schemas.microsoft.com/office/drawing/2014/main" id="{3D753C44-1040-6F4F-207D-7ED983628E98}"/>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3</a:t>
            </a:r>
            <a:endParaRPr lang="ar-SA" sz="2800" b="1" dirty="0">
              <a:solidFill>
                <a:schemeClr val="tx1"/>
              </a:solidFill>
            </a:endParaRPr>
          </a:p>
        </p:txBody>
      </p:sp>
      <p:sp>
        <p:nvSpPr>
          <p:cNvPr id="41" name="مستطيل 40">
            <a:extLst>
              <a:ext uri="{FF2B5EF4-FFF2-40B4-BE49-F238E27FC236}">
                <a16:creationId xmlns:a16="http://schemas.microsoft.com/office/drawing/2014/main" id="{0E2304BE-572C-E36C-8406-34C341D63C55}"/>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4</a:t>
            </a:r>
            <a:endParaRPr lang="ar-SA" sz="2800" b="1" dirty="0">
              <a:solidFill>
                <a:schemeClr val="tx1"/>
              </a:solidFill>
            </a:endParaRPr>
          </a:p>
        </p:txBody>
      </p:sp>
      <p:sp>
        <p:nvSpPr>
          <p:cNvPr id="42" name="مستطيل 41">
            <a:extLst>
              <a:ext uri="{FF2B5EF4-FFF2-40B4-BE49-F238E27FC236}">
                <a16:creationId xmlns:a16="http://schemas.microsoft.com/office/drawing/2014/main" id="{650F056B-5139-76A2-FDF2-818AD1A11353}"/>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5</a:t>
            </a:r>
            <a:endParaRPr lang="ar-SA" sz="2800" b="1" dirty="0">
              <a:solidFill>
                <a:schemeClr val="tx1"/>
              </a:solidFill>
            </a:endParaRPr>
          </a:p>
        </p:txBody>
      </p:sp>
      <p:sp>
        <p:nvSpPr>
          <p:cNvPr id="43" name="مستطيل 42">
            <a:extLst>
              <a:ext uri="{FF2B5EF4-FFF2-40B4-BE49-F238E27FC236}">
                <a16:creationId xmlns:a16="http://schemas.microsoft.com/office/drawing/2014/main" id="{FCD5A629-8E68-D6D9-29F1-FC37FB715D7F}"/>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6</a:t>
            </a:r>
            <a:endParaRPr lang="ar-SA" sz="2800" b="1" dirty="0">
              <a:solidFill>
                <a:schemeClr val="tx1"/>
              </a:solidFill>
            </a:endParaRPr>
          </a:p>
        </p:txBody>
      </p:sp>
      <p:sp>
        <p:nvSpPr>
          <p:cNvPr id="44" name="مستطيل 43">
            <a:extLst>
              <a:ext uri="{FF2B5EF4-FFF2-40B4-BE49-F238E27FC236}">
                <a16:creationId xmlns:a16="http://schemas.microsoft.com/office/drawing/2014/main" id="{BEFEF652-5BF3-DCE3-78A0-9DA9E9EF2173}"/>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7</a:t>
            </a:r>
            <a:endParaRPr lang="ar-SA" sz="2800" b="1" dirty="0">
              <a:solidFill>
                <a:schemeClr val="tx1"/>
              </a:solidFill>
            </a:endParaRPr>
          </a:p>
        </p:txBody>
      </p:sp>
      <p:sp>
        <p:nvSpPr>
          <p:cNvPr id="45" name="مستطيل 44">
            <a:extLst>
              <a:ext uri="{FF2B5EF4-FFF2-40B4-BE49-F238E27FC236}">
                <a16:creationId xmlns:a16="http://schemas.microsoft.com/office/drawing/2014/main" id="{1D25EEE9-89B3-0DCF-6E06-45CD23D4FDD9}"/>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8</a:t>
            </a:r>
            <a:endParaRPr lang="ar-SA" sz="2800" b="1" dirty="0">
              <a:solidFill>
                <a:schemeClr val="tx1"/>
              </a:solidFill>
            </a:endParaRPr>
          </a:p>
        </p:txBody>
      </p:sp>
      <p:sp>
        <p:nvSpPr>
          <p:cNvPr id="46" name="مستطيل 45">
            <a:extLst>
              <a:ext uri="{FF2B5EF4-FFF2-40B4-BE49-F238E27FC236}">
                <a16:creationId xmlns:a16="http://schemas.microsoft.com/office/drawing/2014/main" id="{26E10DFE-CCC2-13D9-D1A0-C9EF86C0E60E}"/>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9</a:t>
            </a:r>
            <a:endParaRPr lang="ar-SA" sz="2800" b="1" dirty="0">
              <a:solidFill>
                <a:schemeClr val="tx1"/>
              </a:solidFill>
            </a:endParaRPr>
          </a:p>
        </p:txBody>
      </p:sp>
      <p:sp>
        <p:nvSpPr>
          <p:cNvPr id="47" name="مستطيل 46">
            <a:extLst>
              <a:ext uri="{FF2B5EF4-FFF2-40B4-BE49-F238E27FC236}">
                <a16:creationId xmlns:a16="http://schemas.microsoft.com/office/drawing/2014/main" id="{E8B19011-FD2A-96E4-3498-EB62FDEA14E3}"/>
              </a:ext>
            </a:extLst>
          </p:cNvPr>
          <p:cNvSpPr/>
          <p:nvPr/>
        </p:nvSpPr>
        <p:spPr>
          <a:xfrm>
            <a:off x="2831776" y="773236"/>
            <a:ext cx="528600" cy="698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rPr>
              <a:t>10</a:t>
            </a:r>
            <a:endParaRPr lang="ar-SA" sz="2400" b="1" dirty="0">
              <a:solidFill>
                <a:schemeClr val="tx1"/>
              </a:solidFill>
            </a:endParaRPr>
          </a:p>
        </p:txBody>
      </p:sp>
      <p:pic>
        <p:nvPicPr>
          <p:cNvPr id="48" name="صورة 2">
            <a:extLst>
              <a:ext uri="{FF2B5EF4-FFF2-40B4-BE49-F238E27FC236}">
                <a16:creationId xmlns:a16="http://schemas.microsoft.com/office/drawing/2014/main" id="{D917F179-A5E5-5C62-6B8B-2656A79EA1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6144" y="773236"/>
            <a:ext cx="809113" cy="698276"/>
          </a:xfrm>
          <a:prstGeom prst="rect">
            <a:avLst/>
          </a:prstGeom>
        </p:spPr>
      </p:pic>
      <p:pic>
        <p:nvPicPr>
          <p:cNvPr id="51" name="صورة 50">
            <a:extLst>
              <a:ext uri="{FF2B5EF4-FFF2-40B4-BE49-F238E27FC236}">
                <a16:creationId xmlns:a16="http://schemas.microsoft.com/office/drawing/2014/main" id="{E18DEEA1-7940-58EB-A783-5CB10AA3A5E9}"/>
              </a:ext>
            </a:extLst>
          </p:cNvPr>
          <p:cNvPicPr>
            <a:picLocks noChangeAspect="1"/>
          </p:cNvPicPr>
          <p:nvPr/>
        </p:nvPicPr>
        <p:blipFill rotWithShape="1">
          <a:blip r:embed="rId6">
            <a:extLst>
              <a:ext uri="{28A0092B-C50C-407E-A947-70E740481C1C}">
                <a14:useLocalDpi xmlns:a14="http://schemas.microsoft.com/office/drawing/2010/main" val="0"/>
              </a:ext>
            </a:extLst>
          </a:blip>
          <a:srcRect l="46694" t="39179" r="28649" b="32206"/>
          <a:stretch/>
        </p:blipFill>
        <p:spPr>
          <a:xfrm>
            <a:off x="5089257" y="-62695"/>
            <a:ext cx="1594339" cy="1962442"/>
          </a:xfrm>
          <a:prstGeom prst="rect">
            <a:avLst/>
          </a:prstGeom>
        </p:spPr>
      </p:pic>
      <p:pic>
        <p:nvPicPr>
          <p:cNvPr id="52" name="صورة 51">
            <a:extLst>
              <a:ext uri="{FF2B5EF4-FFF2-40B4-BE49-F238E27FC236}">
                <a16:creationId xmlns:a16="http://schemas.microsoft.com/office/drawing/2014/main" id="{00E2B0E9-0075-BEB4-3C98-268059BD85B2}"/>
              </a:ext>
            </a:extLst>
          </p:cNvPr>
          <p:cNvPicPr>
            <a:picLocks noChangeAspect="1"/>
          </p:cNvPicPr>
          <p:nvPr/>
        </p:nvPicPr>
        <p:blipFill rotWithShape="1">
          <a:blip r:embed="rId6">
            <a:extLst>
              <a:ext uri="{28A0092B-C50C-407E-A947-70E740481C1C}">
                <a14:useLocalDpi xmlns:a14="http://schemas.microsoft.com/office/drawing/2010/main" val="0"/>
              </a:ext>
            </a:extLst>
          </a:blip>
          <a:srcRect l="48794" t="68718" r="27926" b="5949"/>
          <a:stretch/>
        </p:blipFill>
        <p:spPr>
          <a:xfrm>
            <a:off x="288215" y="0"/>
            <a:ext cx="1505246" cy="1737360"/>
          </a:xfrm>
          <a:prstGeom prst="rect">
            <a:avLst/>
          </a:prstGeom>
        </p:spPr>
      </p:pic>
    </p:spTree>
    <p:extLst>
      <p:ext uri="{BB962C8B-B14F-4D97-AF65-F5344CB8AC3E}">
        <p14:creationId xmlns:p14="http://schemas.microsoft.com/office/powerpoint/2010/main" val="1943310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1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نغمة رنه.wav"/>
                                        </p:tgtEl>
                                      </p:cMediaNode>
                                    </p:audio>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نغمة رنه.wav"/>
                                        </p:tgtEl>
                                      </p:cMediaNode>
                                    </p:audio>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نغمة رنه.wav"/>
                                        </p:tgtEl>
                                      </p:cMediaNode>
                                    </p:audio>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نغمة رنه.wav"/>
                                        </p:tgtEl>
                                      </p:cMediaNode>
                                    </p:audio>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نغمة رنه.wav"/>
                                        </p:tgtEl>
                                      </p:cMediaNode>
                                    </p:audio>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نغمة رنه.wav"/>
                                        </p:tgtEl>
                                      </p:cMediaNode>
                                    </p:audio>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نغمة رنه.wav"/>
                                        </p:tgtEl>
                                      </p:cMediaNode>
                                    </p:audio>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نغمة رنه.wav"/>
                                        </p:tgtEl>
                                      </p:cMediaNode>
                                    </p:audio>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نغمة رنه.wav"/>
                                        </p:tgtEl>
                                      </p:cMediaNode>
                                    </p:audio>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نغمة رنه.wav"/>
                                        </p:tgtEl>
                                      </p:cMediaNode>
                                    </p:audio>
                                  </p:sub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48"/>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نغمة رنه.wav"/>
                                        </p:tgtEl>
                                      </p:cMediaNode>
                                    </p:audio>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نغمة رنه.wav"/>
                                        </p:tgtEl>
                                      </p:cMediaNode>
                                    </p:audio>
                                  </p:sub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نغمة رنه.wav"/>
                                        </p:tgtEl>
                                      </p:cMediaNode>
                                    </p:audio>
                                  </p:sub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نغمة رنه.wav"/>
                                        </p:tgtEl>
                                      </p:cMediaNode>
                                    </p:audio>
                                  </p:sub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3" name="نغمة رنه.wav"/>
                                        </p:tgtEl>
                                      </p:cMediaNode>
                                    </p:audio>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3" name="نغمة رنه.wav"/>
                                        </p:tgtEl>
                                      </p:cMediaNode>
                                    </p:audio>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3" name="نغمة رنه.wav"/>
                                        </p:tgtEl>
                                      </p:cMediaNode>
                                    </p:audio>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3" name="نغمة رنه.wav"/>
                                        </p:tgtEl>
                                      </p:cMediaNode>
                                    </p:audio>
                                  </p:sub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3" name="نغمة رنه.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3" name="نغمة رنه.wav"/>
                                        </p:tgtEl>
                                      </p:cMediaNode>
                                    </p:audio>
                                  </p:subTnLst>
                                </p:cTn>
                              </p:par>
                            </p:childTnLst>
                          </p:cTn>
                        </p:par>
                      </p:childTnLst>
                    </p:cTn>
                  </p:par>
                </p:childTnLst>
              </p:cTn>
              <p:nextCondLst>
                <p:cond evt="onClick" delay="0">
                  <p:tgtEl>
                    <p:spTgt spid="48"/>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استراتيجية الرؤوس المرقمة</a:t>
            </a:r>
          </a:p>
        </p:txBody>
      </p:sp>
      <p:grpSp>
        <p:nvGrpSpPr>
          <p:cNvPr id="13" name="مجموعة 12">
            <a:extLst>
              <a:ext uri="{FF2B5EF4-FFF2-40B4-BE49-F238E27FC236}">
                <a16:creationId xmlns:a16="http://schemas.microsoft.com/office/drawing/2014/main" id="{7EC81F0C-A515-3B9F-A613-3398313B10AB}"/>
              </a:ext>
            </a:extLst>
          </p:cNvPr>
          <p:cNvGrpSpPr/>
          <p:nvPr/>
        </p:nvGrpSpPr>
        <p:grpSpPr>
          <a:xfrm>
            <a:off x="-205898" y="1862988"/>
            <a:ext cx="10194199" cy="3978966"/>
            <a:chOff x="-945268" y="485057"/>
            <a:chExt cx="13221400" cy="5172808"/>
          </a:xfrm>
        </p:grpSpPr>
        <p:pic>
          <p:nvPicPr>
            <p:cNvPr id="14" name="صورة 13" descr="صورة تحتوي على قرطاسية&#10;&#10;تم إنشاء الوصف تلقائياً">
              <a:extLst>
                <a:ext uri="{FF2B5EF4-FFF2-40B4-BE49-F238E27FC236}">
                  <a16:creationId xmlns:a16="http://schemas.microsoft.com/office/drawing/2014/main" id="{08A1929E-0AB0-2433-D9F4-BBFD04FC1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69938">
              <a:off x="-944257" y="807749"/>
              <a:ext cx="4849100" cy="4851122"/>
            </a:xfrm>
            <a:prstGeom prst="rect">
              <a:avLst/>
            </a:prstGeom>
          </p:spPr>
        </p:pic>
        <p:grpSp>
          <p:nvGrpSpPr>
            <p:cNvPr id="15" name="مجموعة 14">
              <a:extLst>
                <a:ext uri="{FF2B5EF4-FFF2-40B4-BE49-F238E27FC236}">
                  <a16:creationId xmlns:a16="http://schemas.microsoft.com/office/drawing/2014/main" id="{E4160AD6-B0F5-3CF4-2A1C-7B970051B1E3}"/>
                </a:ext>
              </a:extLst>
            </p:cNvPr>
            <p:cNvGrpSpPr/>
            <p:nvPr/>
          </p:nvGrpSpPr>
          <p:grpSpPr>
            <a:xfrm>
              <a:off x="1021074" y="485057"/>
              <a:ext cx="11255058" cy="5172808"/>
              <a:chOff x="1021074" y="485057"/>
              <a:chExt cx="11255058" cy="5172808"/>
            </a:xfrm>
          </p:grpSpPr>
          <p:pic>
            <p:nvPicPr>
              <p:cNvPr id="16" name="صورة 15" descr="صورة تحتوي على قرطاسية&#10;&#10;تم إنشاء الوصف تلقائياً">
                <a:extLst>
                  <a:ext uri="{FF2B5EF4-FFF2-40B4-BE49-F238E27FC236}">
                    <a16:creationId xmlns:a16="http://schemas.microsoft.com/office/drawing/2014/main" id="{0CFAAB7F-4B32-8146-6821-F65CD86E3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69938">
                <a:off x="7426021" y="807754"/>
                <a:ext cx="4849100" cy="4851122"/>
              </a:xfrm>
              <a:prstGeom prst="rect">
                <a:avLst/>
              </a:prstGeom>
            </p:spPr>
          </p:pic>
          <p:pic>
            <p:nvPicPr>
              <p:cNvPr id="17" name="صورة 16" descr="صورة تحتوي على قرطاسية&#10;&#10;تم إنشاء الوصف تلقائياً">
                <a:extLst>
                  <a:ext uri="{FF2B5EF4-FFF2-40B4-BE49-F238E27FC236}">
                    <a16:creationId xmlns:a16="http://schemas.microsoft.com/office/drawing/2014/main" id="{EEAFAFEF-E98E-6970-05BF-0C31B605A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69938">
                <a:off x="1187698" y="807749"/>
                <a:ext cx="4849100" cy="4851122"/>
              </a:xfrm>
              <a:prstGeom prst="rect">
                <a:avLst/>
              </a:prstGeom>
            </p:spPr>
          </p:pic>
          <p:pic>
            <p:nvPicPr>
              <p:cNvPr id="18" name="صورة 17" descr="صورة تحتوي على قرطاسية&#10;&#10;تم إنشاء الوصف تلقائياً">
                <a:extLst>
                  <a:ext uri="{FF2B5EF4-FFF2-40B4-BE49-F238E27FC236}">
                    <a16:creationId xmlns:a16="http://schemas.microsoft.com/office/drawing/2014/main" id="{03A24861-7D6E-CC6E-B8A9-244B7F17F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69938">
                <a:off x="3221179" y="807749"/>
                <a:ext cx="4849100" cy="4851122"/>
              </a:xfrm>
              <a:prstGeom prst="rect">
                <a:avLst/>
              </a:prstGeom>
            </p:spPr>
          </p:pic>
          <p:pic>
            <p:nvPicPr>
              <p:cNvPr id="19" name="صورة 18" descr="صورة تحتوي على قرطاسية&#10;&#10;تم إنشاء الوصف تلقائياً">
                <a:extLst>
                  <a:ext uri="{FF2B5EF4-FFF2-40B4-BE49-F238E27FC236}">
                    <a16:creationId xmlns:a16="http://schemas.microsoft.com/office/drawing/2014/main" id="{6835701A-7EA3-2735-CDD1-3E709802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69938">
                <a:off x="5323603" y="807749"/>
                <a:ext cx="4849100" cy="4851122"/>
              </a:xfrm>
              <a:prstGeom prst="rect">
                <a:avLst/>
              </a:prstGeom>
            </p:spPr>
          </p:pic>
          <p:pic>
            <p:nvPicPr>
              <p:cNvPr id="20" name="رسم 19" descr="شارة 5 مع تعبئة خالصة">
                <a:extLst>
                  <a:ext uri="{FF2B5EF4-FFF2-40B4-BE49-F238E27FC236}">
                    <a16:creationId xmlns:a16="http://schemas.microsoft.com/office/drawing/2014/main" id="{989FDD1B-0600-CBEF-7289-5E9CF86001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1074" y="485057"/>
                <a:ext cx="914400" cy="914400"/>
              </a:xfrm>
              <a:prstGeom prst="rect">
                <a:avLst/>
              </a:prstGeom>
            </p:spPr>
          </p:pic>
          <p:pic>
            <p:nvPicPr>
              <p:cNvPr id="21" name="رسم 20" descr="شارة 4 مع تعبئة خالصة">
                <a:extLst>
                  <a:ext uri="{FF2B5EF4-FFF2-40B4-BE49-F238E27FC236}">
                    <a16:creationId xmlns:a16="http://schemas.microsoft.com/office/drawing/2014/main" id="{E2449055-1259-2754-BFBD-954C108124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86716" y="485057"/>
                <a:ext cx="914400" cy="914400"/>
              </a:xfrm>
              <a:prstGeom prst="rect">
                <a:avLst/>
              </a:prstGeom>
            </p:spPr>
          </p:pic>
          <p:pic>
            <p:nvPicPr>
              <p:cNvPr id="22" name="رسم 21" descr="شارة 3 مع تعبئة خالصة">
                <a:extLst>
                  <a:ext uri="{FF2B5EF4-FFF2-40B4-BE49-F238E27FC236}">
                    <a16:creationId xmlns:a16="http://schemas.microsoft.com/office/drawing/2014/main" id="{0F34C1DB-8A5F-187F-D19C-1312ADBB26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20197" y="485057"/>
                <a:ext cx="914400" cy="914400"/>
              </a:xfrm>
              <a:prstGeom prst="rect">
                <a:avLst/>
              </a:prstGeom>
            </p:spPr>
          </p:pic>
          <p:pic>
            <p:nvPicPr>
              <p:cNvPr id="23" name="رسم 22" descr="شارة مع تعبئة خالصة">
                <a:extLst>
                  <a:ext uri="{FF2B5EF4-FFF2-40B4-BE49-F238E27FC236}">
                    <a16:creationId xmlns:a16="http://schemas.microsoft.com/office/drawing/2014/main" id="{C2552DF1-6FE3-B156-B6D9-EB79360FAA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29815" y="485057"/>
                <a:ext cx="914400" cy="914400"/>
              </a:xfrm>
              <a:prstGeom prst="rect">
                <a:avLst/>
              </a:prstGeom>
            </p:spPr>
          </p:pic>
          <p:pic>
            <p:nvPicPr>
              <p:cNvPr id="24" name="رسم 23" descr="شارة 1 مع تعبئة خالصة">
                <a:extLst>
                  <a:ext uri="{FF2B5EF4-FFF2-40B4-BE49-F238E27FC236}">
                    <a16:creationId xmlns:a16="http://schemas.microsoft.com/office/drawing/2014/main" id="{20FEA77A-C8A3-AD59-AFA9-C6CC0947C48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93371" y="485057"/>
                <a:ext cx="914400" cy="914400"/>
              </a:xfrm>
              <a:prstGeom prst="rect">
                <a:avLst/>
              </a:prstGeom>
            </p:spPr>
          </p:pic>
        </p:grpSp>
      </p:grpSp>
      <p:sp>
        <p:nvSpPr>
          <p:cNvPr id="26" name="مربع نص 25">
            <a:extLst>
              <a:ext uri="{FF2B5EF4-FFF2-40B4-BE49-F238E27FC236}">
                <a16:creationId xmlns:a16="http://schemas.microsoft.com/office/drawing/2014/main" id="{3DC62706-C2B6-02A9-DDC8-63FF7126614A}"/>
              </a:ext>
            </a:extLst>
          </p:cNvPr>
          <p:cNvSpPr txBox="1"/>
          <p:nvPr/>
        </p:nvSpPr>
        <p:spPr>
          <a:xfrm>
            <a:off x="308125" y="552139"/>
            <a:ext cx="8162495" cy="954107"/>
          </a:xfrm>
          <a:prstGeom prst="rect">
            <a:avLst/>
          </a:prstGeom>
          <a:noFill/>
        </p:spPr>
        <p:txBody>
          <a:bodyPr wrap="square">
            <a:spAutoFit/>
          </a:bodyPr>
          <a:lstStyle/>
          <a:p>
            <a:pPr algn="ctr"/>
            <a:r>
              <a:rPr lang="ar-SA" sz="2800" i="0" u="none" strike="noStrike" baseline="0" dirty="0">
                <a:latin typeface="Calibri" panose="020F0502020204030204" pitchFamily="34" charset="0"/>
                <a:cs typeface="Calibri" panose="020F0502020204030204" pitchFamily="34" charset="0"/>
              </a:rPr>
              <a:t>من خلال استراتيجية الرؤوس المرقمة افتحوا الكتاب الالكتروني الموجود على سطح للبحث عن فهوم التشفير وانواع التشفير ؟</a:t>
            </a:r>
            <a:endParaRPr lang="ar-SA" sz="2800" dirty="0"/>
          </a:p>
        </p:txBody>
      </p:sp>
    </p:spTree>
    <p:extLst>
      <p:ext uri="{BB962C8B-B14F-4D97-AF65-F5344CB8AC3E}">
        <p14:creationId xmlns:p14="http://schemas.microsoft.com/office/powerpoint/2010/main" val="305267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332384" y="273954"/>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التشفير</a:t>
            </a:r>
          </a:p>
        </p:txBody>
      </p:sp>
      <p:sp>
        <p:nvSpPr>
          <p:cNvPr id="2" name="مربع نص 1">
            <a:extLst>
              <a:ext uri="{FF2B5EF4-FFF2-40B4-BE49-F238E27FC236}">
                <a16:creationId xmlns:a16="http://schemas.microsoft.com/office/drawing/2014/main" id="{2A22DBC8-AEFA-7E8E-0176-C97F0207A5FA}"/>
              </a:ext>
            </a:extLst>
          </p:cNvPr>
          <p:cNvSpPr txBox="1"/>
          <p:nvPr/>
        </p:nvSpPr>
        <p:spPr>
          <a:xfrm>
            <a:off x="1643321" y="1297697"/>
            <a:ext cx="8621779" cy="1077218"/>
          </a:xfrm>
          <a:prstGeom prst="rect">
            <a:avLst/>
          </a:prstGeom>
          <a:noFill/>
        </p:spPr>
        <p:txBody>
          <a:bodyPr wrap="square">
            <a:spAutoFit/>
          </a:bodyPr>
          <a:lstStyle/>
          <a:p>
            <a:pPr algn="ctr"/>
            <a:r>
              <a:rPr lang="ar-SA" sz="3200" b="0" i="0" u="none" strike="noStrike" baseline="0" dirty="0">
                <a:latin typeface="Calibri" panose="020F0502020204030204" pitchFamily="34" charset="0"/>
                <a:cs typeface="Calibri" panose="020F0502020204030204" pitchFamily="34" charset="0"/>
              </a:rPr>
              <a:t>التشفير هو وسيلة لحماية البيانات عن طريق إخفائها عن الأشخاص غير المرغوب بهم. </a:t>
            </a:r>
            <a:endParaRPr lang="ar-SA" sz="3200" dirty="0"/>
          </a:p>
        </p:txBody>
      </p:sp>
      <p:pic>
        <p:nvPicPr>
          <p:cNvPr id="6" name="صورة 5">
            <a:extLst>
              <a:ext uri="{FF2B5EF4-FFF2-40B4-BE49-F238E27FC236}">
                <a16:creationId xmlns:a16="http://schemas.microsoft.com/office/drawing/2014/main" id="{BC0679BB-39D6-F58E-0783-4CCF421DA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190" y="2673407"/>
            <a:ext cx="6966284" cy="4168160"/>
          </a:xfrm>
          <a:prstGeom prst="rect">
            <a:avLst/>
          </a:prstGeom>
        </p:spPr>
      </p:pic>
    </p:spTree>
    <p:extLst>
      <p:ext uri="{BB962C8B-B14F-4D97-AF65-F5344CB8AC3E}">
        <p14:creationId xmlns:p14="http://schemas.microsoft.com/office/powerpoint/2010/main" val="17530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التشفير</a:t>
            </a:r>
          </a:p>
        </p:txBody>
      </p:sp>
      <p:sp>
        <p:nvSpPr>
          <p:cNvPr id="2" name="مربع نص 1">
            <a:extLst>
              <a:ext uri="{FF2B5EF4-FFF2-40B4-BE49-F238E27FC236}">
                <a16:creationId xmlns:a16="http://schemas.microsoft.com/office/drawing/2014/main" id="{9BE03AF4-6E0A-3905-386B-CC1251473A17}"/>
              </a:ext>
            </a:extLst>
          </p:cNvPr>
          <p:cNvSpPr txBox="1"/>
          <p:nvPr/>
        </p:nvSpPr>
        <p:spPr>
          <a:xfrm>
            <a:off x="433137" y="1506244"/>
            <a:ext cx="11275250" cy="1384995"/>
          </a:xfrm>
          <a:prstGeom prst="rect">
            <a:avLst/>
          </a:prstGeom>
          <a:noFill/>
        </p:spPr>
        <p:txBody>
          <a:bodyPr wrap="square">
            <a:spAutoFit/>
          </a:bodyPr>
          <a:lstStyle/>
          <a:p>
            <a:pPr algn="ctr"/>
            <a:r>
              <a:rPr lang="ar-SA" sz="2800" b="0" i="0" u="none" strike="noStrike" baseline="0" dirty="0">
                <a:latin typeface="Calibri" panose="020F0502020204030204" pitchFamily="34" charset="0"/>
                <a:cs typeface="Calibri" panose="020F0502020204030204" pitchFamily="34" charset="0"/>
              </a:rPr>
              <a:t>ولتحقيق ذلك يجب أن يتم تشفير البيانات بطريقة لا يمكن فكها إلا من قِبل الشخص الذي يملك مفتاحًا خاصًا بفك التشفير لتلك البيانات ويعتبر مفتاح التشفير (غالبًا الرقم السري) عنصرًا أساسيًّا في فك التشفير.</a:t>
            </a:r>
            <a:endParaRPr lang="ar-SA" sz="2800" dirty="0"/>
          </a:p>
        </p:txBody>
      </p:sp>
      <p:pic>
        <p:nvPicPr>
          <p:cNvPr id="5" name="صورة 4">
            <a:extLst>
              <a:ext uri="{FF2B5EF4-FFF2-40B4-BE49-F238E27FC236}">
                <a16:creationId xmlns:a16="http://schemas.microsoft.com/office/drawing/2014/main" id="{8DA1F3EC-009F-5290-885A-B01DB253A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683" y="2531093"/>
            <a:ext cx="4012016" cy="4014086"/>
          </a:xfrm>
          <a:prstGeom prst="rect">
            <a:avLst/>
          </a:prstGeom>
        </p:spPr>
      </p:pic>
    </p:spTree>
    <p:extLst>
      <p:ext uri="{BB962C8B-B14F-4D97-AF65-F5344CB8AC3E}">
        <p14:creationId xmlns:p14="http://schemas.microsoft.com/office/powerpoint/2010/main" val="17016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التشفير</a:t>
            </a:r>
          </a:p>
        </p:txBody>
      </p:sp>
      <p:sp>
        <p:nvSpPr>
          <p:cNvPr id="3" name="مربع نص 2">
            <a:extLst>
              <a:ext uri="{FF2B5EF4-FFF2-40B4-BE49-F238E27FC236}">
                <a16:creationId xmlns:a16="http://schemas.microsoft.com/office/drawing/2014/main" id="{AAF6CF47-5C4C-CA74-EC15-FD17954EF19C}"/>
              </a:ext>
            </a:extLst>
          </p:cNvPr>
          <p:cNvSpPr txBox="1"/>
          <p:nvPr/>
        </p:nvSpPr>
        <p:spPr>
          <a:xfrm>
            <a:off x="514522" y="1613118"/>
            <a:ext cx="11162955" cy="1815882"/>
          </a:xfrm>
          <a:prstGeom prst="rect">
            <a:avLst/>
          </a:prstGeom>
          <a:noFill/>
        </p:spPr>
        <p:txBody>
          <a:bodyPr wrap="square">
            <a:spAutoFit/>
          </a:bodyPr>
          <a:lstStyle/>
          <a:p>
            <a:pPr algn="ctr"/>
            <a:r>
              <a:rPr lang="ar-SA" sz="2800" b="0" i="0" u="none" strike="noStrike" baseline="0" dirty="0">
                <a:latin typeface="Calibri" panose="020F0502020204030204" pitchFamily="34" charset="0"/>
                <a:cs typeface="Calibri" panose="020F0502020204030204" pitchFamily="34" charset="0"/>
              </a:rPr>
              <a:t>يُستخدم التشفير في العديد من الأشياء في الحياة، فعلى سبيل المثال، إذا أردت إرسال مقترح للاستثمار وتقديم فكرة ما في عرض تقديمي، فإن الحاسب يُشفر هذه المعلومات بحيث لا يتمكن الآخرون من سرقة هذه البيانات أثناء نقلها.</a:t>
            </a:r>
          </a:p>
          <a:p>
            <a:pPr algn="ctr"/>
            <a:r>
              <a:rPr lang="ar-SA" sz="2800" b="1" i="0" u="none" strike="noStrike" baseline="0" dirty="0">
                <a:solidFill>
                  <a:srgbClr val="E64C3C"/>
                </a:solidFill>
                <a:latin typeface="Calibri" panose="020F0502020204030204" pitchFamily="34" charset="0"/>
                <a:cs typeface="Calibri" panose="020F0502020204030204" pitchFamily="34" charset="0"/>
              </a:rPr>
              <a:t>هناك نوعان رئيسان من التشفير: </a:t>
            </a:r>
            <a:r>
              <a:rPr lang="ar-SA" sz="2800" b="0" i="0" u="none" strike="noStrike" baseline="0" dirty="0">
                <a:latin typeface="Calibri" panose="020F0502020204030204" pitchFamily="34" charset="0"/>
                <a:cs typeface="Calibri" panose="020F0502020204030204" pitchFamily="34" charset="0"/>
              </a:rPr>
              <a:t>التشفير المتماثل والتشفير غير المتماثل.</a:t>
            </a:r>
            <a:endParaRPr lang="ar-SA" sz="2800" dirty="0"/>
          </a:p>
        </p:txBody>
      </p:sp>
      <p:pic>
        <p:nvPicPr>
          <p:cNvPr id="7" name="صورة 6">
            <a:extLst>
              <a:ext uri="{FF2B5EF4-FFF2-40B4-BE49-F238E27FC236}">
                <a16:creationId xmlns:a16="http://schemas.microsoft.com/office/drawing/2014/main" id="{EA792594-35B4-B6B9-B803-D922E5AA4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13" y="3677654"/>
            <a:ext cx="6500312" cy="3134455"/>
          </a:xfrm>
          <a:prstGeom prst="rect">
            <a:avLst/>
          </a:prstGeom>
        </p:spPr>
      </p:pic>
    </p:spTree>
    <p:extLst>
      <p:ext uri="{BB962C8B-B14F-4D97-AF65-F5344CB8AC3E}">
        <p14:creationId xmlns:p14="http://schemas.microsoft.com/office/powerpoint/2010/main" val="390245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التشفير المتماثل</a:t>
            </a:r>
          </a:p>
        </p:txBody>
      </p:sp>
      <p:sp>
        <p:nvSpPr>
          <p:cNvPr id="2" name="مربع نص 1">
            <a:extLst>
              <a:ext uri="{FF2B5EF4-FFF2-40B4-BE49-F238E27FC236}">
                <a16:creationId xmlns:a16="http://schemas.microsoft.com/office/drawing/2014/main" id="{54A86A05-FC99-D9E1-31E9-84AB4B95BFC9}"/>
              </a:ext>
            </a:extLst>
          </p:cNvPr>
          <p:cNvSpPr txBox="1"/>
          <p:nvPr/>
        </p:nvSpPr>
        <p:spPr>
          <a:xfrm>
            <a:off x="505346" y="1672563"/>
            <a:ext cx="10922324" cy="1815882"/>
          </a:xfrm>
          <a:prstGeom prst="rect">
            <a:avLst/>
          </a:prstGeom>
          <a:noFill/>
        </p:spPr>
        <p:txBody>
          <a:bodyPr wrap="square">
            <a:spAutoFit/>
          </a:bodyPr>
          <a:lstStyle/>
          <a:p>
            <a:pPr algn="ctr"/>
            <a:r>
              <a:rPr lang="ar-SA" sz="2800" b="0" i="0" u="none" strike="noStrike" baseline="0" dirty="0">
                <a:latin typeface="Calibri" panose="020F0502020204030204" pitchFamily="34" charset="0"/>
                <a:cs typeface="Calibri" panose="020F0502020204030204" pitchFamily="34" charset="0"/>
              </a:rPr>
              <a:t>هذا النوع من التشفير يُستخدم فيه نفس المفتاح لتشفير وفك تشفير ملف أو رسالة. يتم تطبيق مفتاح سري عبارة عن رقم أو كلمة أو سلسلة من الأحرف العشوائية على نص الرسالة، ولابد في هذا النوع أن يعرف المرسل والمستلم المفتاح السري المستخدم ليتم تشفير وفك تشفير الملفات المرسلة.</a:t>
            </a:r>
            <a:endParaRPr lang="ar-SA" sz="2800" dirty="0"/>
          </a:p>
        </p:txBody>
      </p:sp>
      <p:pic>
        <p:nvPicPr>
          <p:cNvPr id="6" name="صورة 5">
            <a:extLst>
              <a:ext uri="{FF2B5EF4-FFF2-40B4-BE49-F238E27FC236}">
                <a16:creationId xmlns:a16="http://schemas.microsoft.com/office/drawing/2014/main" id="{D5E5BC50-864E-EE39-902C-0A8C656DD1A2}"/>
              </a:ext>
            </a:extLst>
          </p:cNvPr>
          <p:cNvPicPr>
            <a:picLocks noChangeAspect="1"/>
          </p:cNvPicPr>
          <p:nvPr/>
        </p:nvPicPr>
        <p:blipFill>
          <a:blip r:embed="rId2"/>
          <a:stretch>
            <a:fillRect/>
          </a:stretch>
        </p:blipFill>
        <p:spPr>
          <a:xfrm>
            <a:off x="1674981" y="3429000"/>
            <a:ext cx="7896225" cy="3219450"/>
          </a:xfrm>
          <a:prstGeom prst="rect">
            <a:avLst/>
          </a:prstGeom>
        </p:spPr>
      </p:pic>
    </p:spTree>
    <p:extLst>
      <p:ext uri="{BB962C8B-B14F-4D97-AF65-F5344CB8AC3E}">
        <p14:creationId xmlns:p14="http://schemas.microsoft.com/office/powerpoint/2010/main" val="3984182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02290"/>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التشفير غير المتماثل</a:t>
            </a:r>
          </a:p>
        </p:txBody>
      </p:sp>
      <p:grpSp>
        <p:nvGrpSpPr>
          <p:cNvPr id="13" name="مجموعة 12">
            <a:extLst>
              <a:ext uri="{FF2B5EF4-FFF2-40B4-BE49-F238E27FC236}">
                <a16:creationId xmlns:a16="http://schemas.microsoft.com/office/drawing/2014/main" id="{255925CA-1313-B439-75EF-DF72474D72C4}"/>
              </a:ext>
            </a:extLst>
          </p:cNvPr>
          <p:cNvGrpSpPr/>
          <p:nvPr/>
        </p:nvGrpSpPr>
        <p:grpSpPr>
          <a:xfrm>
            <a:off x="2113628" y="1826575"/>
            <a:ext cx="7667025" cy="4726625"/>
            <a:chOff x="2262487" y="2047971"/>
            <a:chExt cx="7667025" cy="4726625"/>
          </a:xfrm>
        </p:grpSpPr>
        <p:pic>
          <p:nvPicPr>
            <p:cNvPr id="8" name="صورة 7">
              <a:extLst>
                <a:ext uri="{FF2B5EF4-FFF2-40B4-BE49-F238E27FC236}">
                  <a16:creationId xmlns:a16="http://schemas.microsoft.com/office/drawing/2014/main" id="{EE973928-4954-51ED-4B8F-1642839A2B50}"/>
                </a:ext>
              </a:extLst>
            </p:cNvPr>
            <p:cNvPicPr>
              <a:picLocks noChangeAspect="1"/>
            </p:cNvPicPr>
            <p:nvPr/>
          </p:nvPicPr>
          <p:blipFill>
            <a:blip r:embed="rId2"/>
            <a:stretch>
              <a:fillRect/>
            </a:stretch>
          </p:blipFill>
          <p:spPr>
            <a:xfrm>
              <a:off x="2262487" y="2047971"/>
              <a:ext cx="7667025" cy="4726625"/>
            </a:xfrm>
            <a:prstGeom prst="rect">
              <a:avLst/>
            </a:prstGeom>
          </p:spPr>
        </p:pic>
        <p:sp>
          <p:nvSpPr>
            <p:cNvPr id="9" name="مستطيل 8">
              <a:extLst>
                <a:ext uri="{FF2B5EF4-FFF2-40B4-BE49-F238E27FC236}">
                  <a16:creationId xmlns:a16="http://schemas.microsoft.com/office/drawing/2014/main" id="{E86C1C76-F9A3-32B4-7CB0-E5F06EBE032B}"/>
                </a:ext>
              </a:extLst>
            </p:cNvPr>
            <p:cNvSpPr/>
            <p:nvPr/>
          </p:nvSpPr>
          <p:spPr>
            <a:xfrm>
              <a:off x="2630905" y="2133600"/>
              <a:ext cx="2342148"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94559AFA-569E-A504-AAC1-C09AE7328330}"/>
                </a:ext>
              </a:extLst>
            </p:cNvPr>
            <p:cNvSpPr/>
            <p:nvPr/>
          </p:nvSpPr>
          <p:spPr>
            <a:xfrm>
              <a:off x="6841957" y="2133600"/>
              <a:ext cx="2494548"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a:extLst>
                <a:ext uri="{FF2B5EF4-FFF2-40B4-BE49-F238E27FC236}">
                  <a16:creationId xmlns:a16="http://schemas.microsoft.com/office/drawing/2014/main" id="{7FE26810-BBEF-1541-7E3A-43393F51FE64}"/>
                </a:ext>
              </a:extLst>
            </p:cNvPr>
            <p:cNvSpPr/>
            <p:nvPr/>
          </p:nvSpPr>
          <p:spPr>
            <a:xfrm>
              <a:off x="6841957" y="2598821"/>
              <a:ext cx="1307432" cy="13956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207ECEF0-0C97-1BCD-9595-7D5C84C7773C}"/>
                </a:ext>
              </a:extLst>
            </p:cNvPr>
            <p:cNvSpPr/>
            <p:nvPr/>
          </p:nvSpPr>
          <p:spPr>
            <a:xfrm>
              <a:off x="3729789" y="2541436"/>
              <a:ext cx="1307432" cy="14851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043CA8E3-A819-0707-506A-A14B8725FF62}"/>
              </a:ext>
            </a:extLst>
          </p:cNvPr>
          <p:cNvSpPr txBox="1"/>
          <p:nvPr/>
        </p:nvSpPr>
        <p:spPr>
          <a:xfrm>
            <a:off x="1043288" y="1677162"/>
            <a:ext cx="9807707" cy="1384995"/>
          </a:xfrm>
          <a:prstGeom prst="rect">
            <a:avLst/>
          </a:prstGeom>
          <a:noFill/>
        </p:spPr>
        <p:txBody>
          <a:bodyPr wrap="square">
            <a:spAutoFit/>
          </a:bodyPr>
          <a:lstStyle/>
          <a:p>
            <a:pPr algn="ctr"/>
            <a:r>
              <a:rPr lang="ar-SA" sz="2800" b="0" i="0" u="none" strike="noStrike" baseline="0" dirty="0">
                <a:solidFill>
                  <a:srgbClr val="000000"/>
                </a:solidFill>
                <a:latin typeface="Calibri" panose="020F0502020204030204" pitchFamily="34" charset="0"/>
                <a:cs typeface="Calibri" panose="020F0502020204030204" pitchFamily="34" charset="0"/>
              </a:rPr>
              <a:t>هو نوع من التشفير يتم فيه تشفير البيانات أولاً </a:t>
            </a:r>
            <a:r>
              <a:rPr lang="ar-SA" sz="2800" b="0" i="0" u="none" strike="noStrike" baseline="0" dirty="0">
                <a:latin typeface="Calibri" panose="020F0502020204030204" pitchFamily="34" charset="0"/>
                <a:cs typeface="Calibri" panose="020F0502020204030204" pitchFamily="34" charset="0"/>
              </a:rPr>
              <a:t>ثم فك تشفيرها باستخدام مفتاحين منفصلين للتشفير متصلين </a:t>
            </a:r>
            <a:r>
              <a:rPr lang="ar-SA" sz="2800" b="0" i="0" u="none" strike="noStrike" baseline="0" dirty="0">
                <a:solidFill>
                  <a:srgbClr val="000000"/>
                </a:solidFill>
                <a:latin typeface="Calibri" panose="020F0502020204030204" pitchFamily="34" charset="0"/>
                <a:cs typeface="Calibri" panose="020F0502020204030204" pitchFamily="34" charset="0"/>
              </a:rPr>
              <a:t>رياضيًّا وليس مفتاحًا واحدًا. </a:t>
            </a:r>
            <a:r>
              <a:rPr lang="ar-SA" sz="2800" b="0" i="0" u="none" strike="noStrike" baseline="0" dirty="0">
                <a:solidFill>
                  <a:srgbClr val="D57500"/>
                </a:solidFill>
                <a:latin typeface="Calibri" panose="020F0502020204030204" pitchFamily="34" charset="0"/>
                <a:cs typeface="Calibri" panose="020F0502020204030204" pitchFamily="34" charset="0"/>
              </a:rPr>
              <a:t>تُعرف هذه المفاتيح باسم: </a:t>
            </a:r>
            <a:r>
              <a:rPr lang="ar-SA" sz="2800" b="0" i="0" u="none" strike="noStrike" baseline="0" dirty="0">
                <a:solidFill>
                  <a:srgbClr val="000000"/>
                </a:solidFill>
                <a:latin typeface="Calibri" panose="020F0502020204030204" pitchFamily="34" charset="0"/>
                <a:cs typeface="Calibri" panose="020F0502020204030204" pitchFamily="34" charset="0"/>
              </a:rPr>
              <a:t>المفتاح العام والمفتاح الخاص.</a:t>
            </a:r>
          </a:p>
        </p:txBody>
      </p:sp>
    </p:spTree>
    <p:extLst>
      <p:ext uri="{BB962C8B-B14F-4D97-AF65-F5344CB8AC3E}">
        <p14:creationId xmlns:p14="http://schemas.microsoft.com/office/powerpoint/2010/main" val="21185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مراجعة الدرس السابق</a:t>
            </a:r>
          </a:p>
        </p:txBody>
      </p:sp>
      <p:grpSp>
        <p:nvGrpSpPr>
          <p:cNvPr id="2" name="مجموعة 1">
            <a:extLst>
              <a:ext uri="{FF2B5EF4-FFF2-40B4-BE49-F238E27FC236}">
                <a16:creationId xmlns:a16="http://schemas.microsoft.com/office/drawing/2014/main" id="{8A6D31C8-4915-2848-B4BA-04AAEC838B71}"/>
              </a:ext>
            </a:extLst>
          </p:cNvPr>
          <p:cNvGrpSpPr/>
          <p:nvPr/>
        </p:nvGrpSpPr>
        <p:grpSpPr>
          <a:xfrm>
            <a:off x="7385538" y="4100731"/>
            <a:ext cx="3784209" cy="2222696"/>
            <a:chOff x="8088923" y="3080824"/>
            <a:chExt cx="3784209" cy="2222696"/>
          </a:xfrm>
        </p:grpSpPr>
        <p:sp>
          <p:nvSpPr>
            <p:cNvPr id="6" name="مستطيل 5">
              <a:extLst>
                <a:ext uri="{FF2B5EF4-FFF2-40B4-BE49-F238E27FC236}">
                  <a16:creationId xmlns:a16="http://schemas.microsoft.com/office/drawing/2014/main" id="{E8412BBF-C616-431B-7B0B-64AEC7F5CA41}"/>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A29C57F5-33B2-A7C0-B932-5942E04CB93E}"/>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ستطيل 7">
              <a:extLst>
                <a:ext uri="{FF2B5EF4-FFF2-40B4-BE49-F238E27FC236}">
                  <a16:creationId xmlns:a16="http://schemas.microsoft.com/office/drawing/2014/main" id="{BC50892E-0385-B26A-06E1-C6596C9790E6}"/>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 name="مجموعة 8">
            <a:extLst>
              <a:ext uri="{FF2B5EF4-FFF2-40B4-BE49-F238E27FC236}">
                <a16:creationId xmlns:a16="http://schemas.microsoft.com/office/drawing/2014/main" id="{995D2949-3903-9D65-1D93-8DDF4B929F07}"/>
              </a:ext>
            </a:extLst>
          </p:cNvPr>
          <p:cNvGrpSpPr/>
          <p:nvPr/>
        </p:nvGrpSpPr>
        <p:grpSpPr>
          <a:xfrm>
            <a:off x="7385537" y="3137040"/>
            <a:ext cx="3784209" cy="1899138"/>
            <a:chOff x="8088922" y="232117"/>
            <a:chExt cx="3784209" cy="1899138"/>
          </a:xfrm>
        </p:grpSpPr>
        <p:grpSp>
          <p:nvGrpSpPr>
            <p:cNvPr id="10" name="مجموعة 9">
              <a:extLst>
                <a:ext uri="{FF2B5EF4-FFF2-40B4-BE49-F238E27FC236}">
                  <a16:creationId xmlns:a16="http://schemas.microsoft.com/office/drawing/2014/main" id="{5C38DEDC-B05C-00A3-EF68-A0D846AD4049}"/>
                </a:ext>
              </a:extLst>
            </p:cNvPr>
            <p:cNvGrpSpPr/>
            <p:nvPr/>
          </p:nvGrpSpPr>
          <p:grpSpPr>
            <a:xfrm>
              <a:off x="8088922" y="232117"/>
              <a:ext cx="3784209" cy="1899138"/>
              <a:chOff x="8088923" y="-28135"/>
              <a:chExt cx="3784209" cy="1899138"/>
            </a:xfrm>
          </p:grpSpPr>
          <p:grpSp>
            <p:nvGrpSpPr>
              <p:cNvPr id="15" name="مجموعة 14">
                <a:extLst>
                  <a:ext uri="{FF2B5EF4-FFF2-40B4-BE49-F238E27FC236}">
                    <a16:creationId xmlns:a16="http://schemas.microsoft.com/office/drawing/2014/main" id="{9F7A9A5E-4BB6-EF1C-3B35-1BFEAF3768F2}"/>
                  </a:ext>
                </a:extLst>
              </p:cNvPr>
              <p:cNvGrpSpPr/>
              <p:nvPr/>
            </p:nvGrpSpPr>
            <p:grpSpPr>
              <a:xfrm>
                <a:off x="8088923" y="536330"/>
                <a:ext cx="3784209" cy="364002"/>
                <a:chOff x="8088923" y="3080824"/>
                <a:chExt cx="3784209" cy="2222696"/>
              </a:xfrm>
            </p:grpSpPr>
            <p:sp>
              <p:nvSpPr>
                <p:cNvPr id="17" name="مستطيل 16">
                  <a:extLst>
                    <a:ext uri="{FF2B5EF4-FFF2-40B4-BE49-F238E27FC236}">
                      <a16:creationId xmlns:a16="http://schemas.microsoft.com/office/drawing/2014/main" id="{ED3F7274-B40E-63D8-5540-B28587D54674}"/>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7FF4B64B-603C-EE7A-78BE-CA222F58C6D8}"/>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6E945F36-8D22-1E48-8F0D-78D38369713B}"/>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6" name="شكل حر: شكل 15">
                <a:extLst>
                  <a:ext uri="{FF2B5EF4-FFF2-40B4-BE49-F238E27FC236}">
                    <a16:creationId xmlns:a16="http://schemas.microsoft.com/office/drawing/2014/main" id="{76CCA4F4-E18C-2304-32F1-2C4B4C40E2CF}"/>
                  </a:ext>
                </a:extLst>
              </p:cNvPr>
              <p:cNvSpPr/>
              <p:nvPr/>
            </p:nvSpPr>
            <p:spPr>
              <a:xfrm rot="16200000">
                <a:off x="7571055" y="684920"/>
                <a:ext cx="1899138" cy="473027"/>
              </a:xfrm>
              <a:custGeom>
                <a:avLst/>
                <a:gdLst>
                  <a:gd name="connsiteX0" fmla="*/ 1362808 w 1899138"/>
                  <a:gd name="connsiteY0" fmla="*/ 0 h 473027"/>
                  <a:gd name="connsiteX1" fmla="*/ 1362808 w 1899138"/>
                  <a:gd name="connsiteY1" fmla="*/ 473027 h 473027"/>
                  <a:gd name="connsiteX2" fmla="*/ 0 w 1899138"/>
                  <a:gd name="connsiteY2" fmla="*/ 473027 h 473027"/>
                  <a:gd name="connsiteX3" fmla="*/ 236514 w 1899138"/>
                  <a:gd name="connsiteY3" fmla="*/ 236515 h 473027"/>
                  <a:gd name="connsiteX4" fmla="*/ 0 w 1899138"/>
                  <a:gd name="connsiteY4" fmla="*/ 0 h 473027"/>
                  <a:gd name="connsiteX5" fmla="*/ 1899138 w 1899138"/>
                  <a:gd name="connsiteY5" fmla="*/ 236515 h 473027"/>
                  <a:gd name="connsiteX6" fmla="*/ 1899137 w 1899138"/>
                  <a:gd name="connsiteY6" fmla="*/ 236516 h 473027"/>
                  <a:gd name="connsiteX7" fmla="*/ 1899137 w 1899138"/>
                  <a:gd name="connsiteY7" fmla="*/ 236514 h 47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38" h="473027">
                    <a:moveTo>
                      <a:pt x="1362808" y="0"/>
                    </a:moveTo>
                    <a:lnTo>
                      <a:pt x="1362808" y="473027"/>
                    </a:lnTo>
                    <a:lnTo>
                      <a:pt x="0" y="473027"/>
                    </a:lnTo>
                    <a:lnTo>
                      <a:pt x="236514" y="236515"/>
                    </a:lnTo>
                    <a:lnTo>
                      <a:pt x="0" y="0"/>
                    </a:lnTo>
                    <a:close/>
                    <a:moveTo>
                      <a:pt x="1899138" y="236515"/>
                    </a:moveTo>
                    <a:lnTo>
                      <a:pt x="1899137" y="236516"/>
                    </a:lnTo>
                    <a:lnTo>
                      <a:pt x="1899137" y="236514"/>
                    </a:lnTo>
                    <a:close/>
                  </a:path>
                </a:pathLst>
              </a:cu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schemeClr val="tx1"/>
                  </a:solidFill>
                </a:endParaRPr>
              </a:p>
            </p:txBody>
          </p:sp>
        </p:grpSp>
        <p:sp>
          <p:nvSpPr>
            <p:cNvPr id="11" name="دمعة 10">
              <a:extLst>
                <a:ext uri="{FF2B5EF4-FFF2-40B4-BE49-F238E27FC236}">
                  <a16:creationId xmlns:a16="http://schemas.microsoft.com/office/drawing/2014/main" id="{49B24D31-3052-59A6-3C84-8C0BAE86AAD1}"/>
                </a:ext>
              </a:extLst>
            </p:cNvPr>
            <p:cNvSpPr/>
            <p:nvPr/>
          </p:nvSpPr>
          <p:spPr>
            <a:xfrm rot="5400000">
              <a:off x="9424916" y="261125"/>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دمعة 11">
              <a:extLst>
                <a:ext uri="{FF2B5EF4-FFF2-40B4-BE49-F238E27FC236}">
                  <a16:creationId xmlns:a16="http://schemas.microsoft.com/office/drawing/2014/main" id="{FD5BACD9-E170-CF6A-5B53-D6E68101284D}"/>
                </a:ext>
              </a:extLst>
            </p:cNvPr>
            <p:cNvSpPr/>
            <p:nvPr/>
          </p:nvSpPr>
          <p:spPr>
            <a:xfrm rot="16200000" flipH="1">
              <a:off x="9973690" y="256734"/>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دمعة 12">
              <a:extLst>
                <a:ext uri="{FF2B5EF4-FFF2-40B4-BE49-F238E27FC236}">
                  <a16:creationId xmlns:a16="http://schemas.microsoft.com/office/drawing/2014/main" id="{BA236B2E-D838-7955-F1BF-85ECFD0FDB78}"/>
                </a:ext>
              </a:extLst>
            </p:cNvPr>
            <p:cNvSpPr/>
            <p:nvPr/>
          </p:nvSpPr>
          <p:spPr>
            <a:xfrm rot="16200000" flipH="1">
              <a:off x="10033497" y="31199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دمعة 13">
              <a:extLst>
                <a:ext uri="{FF2B5EF4-FFF2-40B4-BE49-F238E27FC236}">
                  <a16:creationId xmlns:a16="http://schemas.microsoft.com/office/drawing/2014/main" id="{EB8B9E3F-6FF3-3365-E526-43761381E1BE}"/>
                </a:ext>
              </a:extLst>
            </p:cNvPr>
            <p:cNvSpPr/>
            <p:nvPr/>
          </p:nvSpPr>
          <p:spPr>
            <a:xfrm rot="5400000">
              <a:off x="9471984" y="29997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0" name="شكل بيضاوي 19">
            <a:extLst>
              <a:ext uri="{FF2B5EF4-FFF2-40B4-BE49-F238E27FC236}">
                <a16:creationId xmlns:a16="http://schemas.microsoft.com/office/drawing/2014/main" id="{245041E7-F8D9-FBE0-8C50-77460F4C48FC}"/>
              </a:ext>
            </a:extLst>
          </p:cNvPr>
          <p:cNvSpPr/>
          <p:nvPr/>
        </p:nvSpPr>
        <p:spPr>
          <a:xfrm>
            <a:off x="7385537" y="6534442"/>
            <a:ext cx="3784209" cy="323558"/>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رسم 20" descr="شارة الصليب مع تعبئة خالصة">
            <a:extLst>
              <a:ext uri="{FF2B5EF4-FFF2-40B4-BE49-F238E27FC236}">
                <a16:creationId xmlns:a16="http://schemas.microsoft.com/office/drawing/2014/main" id="{6C7453D3-87F2-0550-D026-F5B3F3238D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57537" y="2574387"/>
            <a:ext cx="1371545" cy="1371545"/>
          </a:xfrm>
          <a:prstGeom prst="rect">
            <a:avLst/>
          </a:prstGeom>
        </p:spPr>
      </p:pic>
      <p:grpSp>
        <p:nvGrpSpPr>
          <p:cNvPr id="22" name="مجموعة 21">
            <a:extLst>
              <a:ext uri="{FF2B5EF4-FFF2-40B4-BE49-F238E27FC236}">
                <a16:creationId xmlns:a16="http://schemas.microsoft.com/office/drawing/2014/main" id="{467A278D-7DAD-0905-627C-A764C980FD45}"/>
              </a:ext>
            </a:extLst>
          </p:cNvPr>
          <p:cNvGrpSpPr/>
          <p:nvPr/>
        </p:nvGrpSpPr>
        <p:grpSpPr>
          <a:xfrm>
            <a:off x="894477" y="4065507"/>
            <a:ext cx="3784209" cy="2222696"/>
            <a:chOff x="8088923" y="3080824"/>
            <a:chExt cx="3784209" cy="2222696"/>
          </a:xfrm>
        </p:grpSpPr>
        <p:sp>
          <p:nvSpPr>
            <p:cNvPr id="23" name="مستطيل 22">
              <a:extLst>
                <a:ext uri="{FF2B5EF4-FFF2-40B4-BE49-F238E27FC236}">
                  <a16:creationId xmlns:a16="http://schemas.microsoft.com/office/drawing/2014/main" id="{E57FF89B-7D32-E14C-F8D0-7C1A7E3B0B6E}"/>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ستطيل 23">
              <a:extLst>
                <a:ext uri="{FF2B5EF4-FFF2-40B4-BE49-F238E27FC236}">
                  <a16:creationId xmlns:a16="http://schemas.microsoft.com/office/drawing/2014/main" id="{F197CC0E-CE30-5FB3-48EC-D9638DAE6909}"/>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مستطيل 24">
              <a:extLst>
                <a:ext uri="{FF2B5EF4-FFF2-40B4-BE49-F238E27FC236}">
                  <a16:creationId xmlns:a16="http://schemas.microsoft.com/office/drawing/2014/main" id="{E2C282CB-6065-7211-21C6-09B475AE0705}"/>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6" name="مجموعة 25">
            <a:extLst>
              <a:ext uri="{FF2B5EF4-FFF2-40B4-BE49-F238E27FC236}">
                <a16:creationId xmlns:a16="http://schemas.microsoft.com/office/drawing/2014/main" id="{F9BACB5C-9FF7-BB22-D258-FC488899FB2D}"/>
              </a:ext>
            </a:extLst>
          </p:cNvPr>
          <p:cNvGrpSpPr/>
          <p:nvPr/>
        </p:nvGrpSpPr>
        <p:grpSpPr>
          <a:xfrm>
            <a:off x="894476" y="3101816"/>
            <a:ext cx="3784209" cy="1899138"/>
            <a:chOff x="8088922" y="232117"/>
            <a:chExt cx="3784209" cy="1899138"/>
          </a:xfrm>
        </p:grpSpPr>
        <p:grpSp>
          <p:nvGrpSpPr>
            <p:cNvPr id="27" name="مجموعة 26">
              <a:extLst>
                <a:ext uri="{FF2B5EF4-FFF2-40B4-BE49-F238E27FC236}">
                  <a16:creationId xmlns:a16="http://schemas.microsoft.com/office/drawing/2014/main" id="{7F3A415A-1BFA-7F0D-14D4-1055DC1C8302}"/>
                </a:ext>
              </a:extLst>
            </p:cNvPr>
            <p:cNvGrpSpPr/>
            <p:nvPr/>
          </p:nvGrpSpPr>
          <p:grpSpPr>
            <a:xfrm>
              <a:off x="8088922" y="232117"/>
              <a:ext cx="3784209" cy="1899138"/>
              <a:chOff x="8088923" y="-28135"/>
              <a:chExt cx="3784209" cy="1899138"/>
            </a:xfrm>
          </p:grpSpPr>
          <p:grpSp>
            <p:nvGrpSpPr>
              <p:cNvPr id="32" name="مجموعة 31">
                <a:extLst>
                  <a:ext uri="{FF2B5EF4-FFF2-40B4-BE49-F238E27FC236}">
                    <a16:creationId xmlns:a16="http://schemas.microsoft.com/office/drawing/2014/main" id="{19387989-B649-0F8A-203F-0D620CFDCE5A}"/>
                  </a:ext>
                </a:extLst>
              </p:cNvPr>
              <p:cNvGrpSpPr/>
              <p:nvPr/>
            </p:nvGrpSpPr>
            <p:grpSpPr>
              <a:xfrm>
                <a:off x="8088923" y="536330"/>
                <a:ext cx="3784209" cy="364002"/>
                <a:chOff x="8088923" y="3080824"/>
                <a:chExt cx="3784209" cy="2222696"/>
              </a:xfrm>
            </p:grpSpPr>
            <p:sp>
              <p:nvSpPr>
                <p:cNvPr id="34" name="مستطيل 33">
                  <a:extLst>
                    <a:ext uri="{FF2B5EF4-FFF2-40B4-BE49-F238E27FC236}">
                      <a16:creationId xmlns:a16="http://schemas.microsoft.com/office/drawing/2014/main" id="{A5734D0C-3E47-40EA-1992-2F6796E21A42}"/>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ستطيل 34">
                  <a:extLst>
                    <a:ext uri="{FF2B5EF4-FFF2-40B4-BE49-F238E27FC236}">
                      <a16:creationId xmlns:a16="http://schemas.microsoft.com/office/drawing/2014/main" id="{A78F4A95-7CC6-B245-4E85-58F2F593BD05}"/>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a:extLst>
                    <a:ext uri="{FF2B5EF4-FFF2-40B4-BE49-F238E27FC236}">
                      <a16:creationId xmlns:a16="http://schemas.microsoft.com/office/drawing/2014/main" id="{ACCA5912-05A9-B8E0-5C16-1C9E4570A246}"/>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3" name="شكل حر: شكل 32">
                <a:extLst>
                  <a:ext uri="{FF2B5EF4-FFF2-40B4-BE49-F238E27FC236}">
                    <a16:creationId xmlns:a16="http://schemas.microsoft.com/office/drawing/2014/main" id="{2A2DB3D7-1EE4-1397-A97B-56C0CFB4FEF9}"/>
                  </a:ext>
                </a:extLst>
              </p:cNvPr>
              <p:cNvSpPr/>
              <p:nvPr/>
            </p:nvSpPr>
            <p:spPr>
              <a:xfrm rot="16200000">
                <a:off x="7571055" y="684920"/>
                <a:ext cx="1899138" cy="473027"/>
              </a:xfrm>
              <a:custGeom>
                <a:avLst/>
                <a:gdLst>
                  <a:gd name="connsiteX0" fmla="*/ 1362808 w 1899138"/>
                  <a:gd name="connsiteY0" fmla="*/ 0 h 473027"/>
                  <a:gd name="connsiteX1" fmla="*/ 1362808 w 1899138"/>
                  <a:gd name="connsiteY1" fmla="*/ 473027 h 473027"/>
                  <a:gd name="connsiteX2" fmla="*/ 0 w 1899138"/>
                  <a:gd name="connsiteY2" fmla="*/ 473027 h 473027"/>
                  <a:gd name="connsiteX3" fmla="*/ 236514 w 1899138"/>
                  <a:gd name="connsiteY3" fmla="*/ 236515 h 473027"/>
                  <a:gd name="connsiteX4" fmla="*/ 0 w 1899138"/>
                  <a:gd name="connsiteY4" fmla="*/ 0 h 473027"/>
                  <a:gd name="connsiteX5" fmla="*/ 1899138 w 1899138"/>
                  <a:gd name="connsiteY5" fmla="*/ 236515 h 473027"/>
                  <a:gd name="connsiteX6" fmla="*/ 1899137 w 1899138"/>
                  <a:gd name="connsiteY6" fmla="*/ 236516 h 473027"/>
                  <a:gd name="connsiteX7" fmla="*/ 1899137 w 1899138"/>
                  <a:gd name="connsiteY7" fmla="*/ 236514 h 47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38" h="473027">
                    <a:moveTo>
                      <a:pt x="1362808" y="0"/>
                    </a:moveTo>
                    <a:lnTo>
                      <a:pt x="1362808" y="473027"/>
                    </a:lnTo>
                    <a:lnTo>
                      <a:pt x="0" y="473027"/>
                    </a:lnTo>
                    <a:lnTo>
                      <a:pt x="236514" y="236515"/>
                    </a:lnTo>
                    <a:lnTo>
                      <a:pt x="0" y="0"/>
                    </a:lnTo>
                    <a:close/>
                    <a:moveTo>
                      <a:pt x="1899138" y="236515"/>
                    </a:moveTo>
                    <a:lnTo>
                      <a:pt x="1899137" y="236516"/>
                    </a:lnTo>
                    <a:lnTo>
                      <a:pt x="1899137" y="236514"/>
                    </a:lnTo>
                    <a:close/>
                  </a:path>
                </a:pathLst>
              </a:cu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schemeClr val="tx1"/>
                  </a:solidFill>
                </a:endParaRPr>
              </a:p>
            </p:txBody>
          </p:sp>
        </p:grpSp>
        <p:sp>
          <p:nvSpPr>
            <p:cNvPr id="28" name="دمعة 27">
              <a:extLst>
                <a:ext uri="{FF2B5EF4-FFF2-40B4-BE49-F238E27FC236}">
                  <a16:creationId xmlns:a16="http://schemas.microsoft.com/office/drawing/2014/main" id="{F3FC33AB-59CB-F3F5-5CDB-674A8221C366}"/>
                </a:ext>
              </a:extLst>
            </p:cNvPr>
            <p:cNvSpPr/>
            <p:nvPr/>
          </p:nvSpPr>
          <p:spPr>
            <a:xfrm rot="5400000">
              <a:off x="9424916" y="261125"/>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دمعة 28">
              <a:extLst>
                <a:ext uri="{FF2B5EF4-FFF2-40B4-BE49-F238E27FC236}">
                  <a16:creationId xmlns:a16="http://schemas.microsoft.com/office/drawing/2014/main" id="{8A70E614-3CC0-7AB9-190B-620C911C72D6}"/>
                </a:ext>
              </a:extLst>
            </p:cNvPr>
            <p:cNvSpPr/>
            <p:nvPr/>
          </p:nvSpPr>
          <p:spPr>
            <a:xfrm rot="16200000" flipH="1">
              <a:off x="9973690" y="256734"/>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دمعة 29">
              <a:extLst>
                <a:ext uri="{FF2B5EF4-FFF2-40B4-BE49-F238E27FC236}">
                  <a16:creationId xmlns:a16="http://schemas.microsoft.com/office/drawing/2014/main" id="{E0D93AAD-B967-1AF5-5959-61F055D6B099}"/>
                </a:ext>
              </a:extLst>
            </p:cNvPr>
            <p:cNvSpPr/>
            <p:nvPr/>
          </p:nvSpPr>
          <p:spPr>
            <a:xfrm rot="16200000" flipH="1">
              <a:off x="10033497" y="31199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دمعة 30">
              <a:extLst>
                <a:ext uri="{FF2B5EF4-FFF2-40B4-BE49-F238E27FC236}">
                  <a16:creationId xmlns:a16="http://schemas.microsoft.com/office/drawing/2014/main" id="{5D765E9A-DAF4-E332-4AFB-1C2F2D0F27AC}"/>
                </a:ext>
              </a:extLst>
            </p:cNvPr>
            <p:cNvSpPr/>
            <p:nvPr/>
          </p:nvSpPr>
          <p:spPr>
            <a:xfrm rot="5400000">
              <a:off x="9471984" y="29997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7" name="شكل بيضاوي 36">
            <a:extLst>
              <a:ext uri="{FF2B5EF4-FFF2-40B4-BE49-F238E27FC236}">
                <a16:creationId xmlns:a16="http://schemas.microsoft.com/office/drawing/2014/main" id="{0ED9F2DC-84FE-65DD-6621-1EEDE91A1251}"/>
              </a:ext>
            </a:extLst>
          </p:cNvPr>
          <p:cNvSpPr/>
          <p:nvPr/>
        </p:nvSpPr>
        <p:spPr>
          <a:xfrm>
            <a:off x="894476" y="6499218"/>
            <a:ext cx="3784209" cy="323558"/>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8" name="رسم 37" descr="شارة علامة 1 مع تعبئة خالصة">
            <a:extLst>
              <a:ext uri="{FF2B5EF4-FFF2-40B4-BE49-F238E27FC236}">
                <a16:creationId xmlns:a16="http://schemas.microsoft.com/office/drawing/2014/main" id="{EDEDD7F6-FFB1-5701-B2DA-8D7CF32BB7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7105" y="2574386"/>
            <a:ext cx="1371545" cy="1371545"/>
          </a:xfrm>
          <a:prstGeom prst="rect">
            <a:avLst/>
          </a:prstGeom>
        </p:spPr>
      </p:pic>
      <p:sp>
        <p:nvSpPr>
          <p:cNvPr id="41" name="مربع نص 40">
            <a:extLst>
              <a:ext uri="{FF2B5EF4-FFF2-40B4-BE49-F238E27FC236}">
                <a16:creationId xmlns:a16="http://schemas.microsoft.com/office/drawing/2014/main" id="{ABACC3D8-D1A7-7453-1F76-800AF5E41C4B}"/>
              </a:ext>
            </a:extLst>
          </p:cNvPr>
          <p:cNvSpPr txBox="1"/>
          <p:nvPr/>
        </p:nvSpPr>
        <p:spPr>
          <a:xfrm>
            <a:off x="1955408" y="1336844"/>
            <a:ext cx="6098344" cy="954107"/>
          </a:xfrm>
          <a:prstGeom prst="rect">
            <a:avLst/>
          </a:prstGeom>
          <a:noFill/>
        </p:spPr>
        <p:txBody>
          <a:bodyPr wrap="square">
            <a:spAutoFit/>
          </a:bodyPr>
          <a:lstStyle/>
          <a:p>
            <a:pPr algn="ctr"/>
            <a:r>
              <a:rPr lang="ar-SA" sz="2800" b="1" i="0" u="none" strike="noStrike" baseline="0" dirty="0">
                <a:latin typeface="Calibri" panose="020F0502020204030204" pitchFamily="34" charset="0"/>
                <a:cs typeface="Calibri" panose="020F0502020204030204" pitchFamily="34" charset="0"/>
              </a:rPr>
              <a:t>تُعد مرحلة ......................................من أهم مراحل الدراسة لظاهرة معينة.</a:t>
            </a:r>
            <a:endParaRPr lang="ar-SA" sz="2800" b="1" dirty="0"/>
          </a:p>
        </p:txBody>
      </p:sp>
      <p:sp>
        <p:nvSpPr>
          <p:cNvPr id="43" name="مربع نص 42">
            <a:extLst>
              <a:ext uri="{FF2B5EF4-FFF2-40B4-BE49-F238E27FC236}">
                <a16:creationId xmlns:a16="http://schemas.microsoft.com/office/drawing/2014/main" id="{F345FA86-0A64-BAFA-0171-D0CBB189C7F0}"/>
              </a:ext>
            </a:extLst>
          </p:cNvPr>
          <p:cNvSpPr txBox="1"/>
          <p:nvPr/>
        </p:nvSpPr>
        <p:spPr>
          <a:xfrm>
            <a:off x="3461824" y="1102332"/>
            <a:ext cx="2628319" cy="584775"/>
          </a:xfrm>
          <a:prstGeom prst="rect">
            <a:avLst/>
          </a:prstGeom>
          <a:noFill/>
        </p:spPr>
        <p:txBody>
          <a:bodyPr wrap="square">
            <a:spAutoFit/>
          </a:bodyPr>
          <a:lstStyle/>
          <a:p>
            <a:pPr algn="ctr"/>
            <a:r>
              <a:rPr lang="ar-SA" sz="3200" b="1" i="0" u="none" strike="noStrike" baseline="0" dirty="0">
                <a:solidFill>
                  <a:srgbClr val="A9D18E"/>
                </a:solidFill>
                <a:latin typeface="Calibri-Bold"/>
                <a:cs typeface="Calibri" panose="020F0502020204030204" pitchFamily="34" charset="0"/>
              </a:rPr>
              <a:t>جمع البيانات </a:t>
            </a:r>
            <a:endParaRPr lang="ar-SA" sz="3200" dirty="0">
              <a:solidFill>
                <a:srgbClr val="A9D18E"/>
              </a:solidFill>
            </a:endParaRPr>
          </a:p>
        </p:txBody>
      </p:sp>
    </p:spTree>
    <p:extLst>
      <p:ext uri="{BB962C8B-B14F-4D97-AF65-F5344CB8AC3E}">
        <p14:creationId xmlns:p14="http://schemas.microsoft.com/office/powerpoint/2010/main" val="25010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0 0 L 0 -0.25 E" pathEditMode="relative" ptsTypes="">
                                      <p:cBhvr>
                                        <p:cTn id="12" dur="2000" fill="hold"/>
                                        <p:tgtEl>
                                          <p:spTgt spid="9"/>
                                        </p:tgtEl>
                                        <p:attrNameLst>
                                          <p:attrName>ppt_x</p:attrName>
                                          <p:attrName>ppt_y</p:attrName>
                                        </p:attrNameLst>
                                      </p:cBhvr>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2.08333E-6 1.85185E-6 L 2.08333E-6 -0.25 " pathEditMode="relative" rAng="0" ptsTypes="AA">
                                      <p:cBhvr>
                                        <p:cTn id="21" dur="2000" fill="hold"/>
                                        <p:tgtEl>
                                          <p:spTgt spid="26"/>
                                        </p:tgtEl>
                                        <p:attrNameLst>
                                          <p:attrName>ppt_x</p:attrName>
                                          <p:attrName>ppt_y</p:attrName>
                                        </p:attrNameLst>
                                      </p:cBhvr>
                                      <p:rCtr x="0" y="-12500"/>
                                    </p:animMotion>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childTnLst>
              </p:cTn>
              <p:nextCondLst>
                <p:cond evt="onClick" delay="0">
                  <p:tgtEl>
                    <p:spTgt spid="22"/>
                  </p:tgtEl>
                </p:cond>
              </p:nextCondLst>
            </p:seq>
          </p:childTnLst>
        </p:cTn>
      </p:par>
    </p:tnLst>
    <p:bldLst>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24843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تشفير البريد الإلكتروني </a:t>
            </a:r>
          </a:p>
        </p:txBody>
      </p:sp>
      <p:sp>
        <p:nvSpPr>
          <p:cNvPr id="3" name="مربع نص 2">
            <a:extLst>
              <a:ext uri="{FF2B5EF4-FFF2-40B4-BE49-F238E27FC236}">
                <a16:creationId xmlns:a16="http://schemas.microsoft.com/office/drawing/2014/main" id="{18FDA5CB-3410-7B2B-4235-37205F73FF58}"/>
              </a:ext>
            </a:extLst>
          </p:cNvPr>
          <p:cNvSpPr txBox="1"/>
          <p:nvPr/>
        </p:nvSpPr>
        <p:spPr>
          <a:xfrm>
            <a:off x="158071" y="1272182"/>
            <a:ext cx="11550316" cy="2608086"/>
          </a:xfrm>
          <a:prstGeom prst="rect">
            <a:avLst/>
          </a:prstGeom>
          <a:noFill/>
        </p:spPr>
        <p:txBody>
          <a:bodyPr wrap="square">
            <a:spAutoFit/>
          </a:bodyPr>
          <a:lstStyle/>
          <a:p>
            <a:pPr algn="ctr">
              <a:lnSpc>
                <a:spcPct val="150000"/>
              </a:lnSpc>
            </a:pPr>
            <a:r>
              <a:rPr lang="ar-SA" sz="2800" b="0" i="0" u="none" strike="noStrike" baseline="0" dirty="0">
                <a:latin typeface="Calibri" panose="020F0502020204030204" pitchFamily="34" charset="0"/>
                <a:cs typeface="Calibri" panose="020F0502020204030204" pitchFamily="34" charset="0"/>
              </a:rPr>
              <a:t>من المهم تشفير رسائل البريد الإلكتروني قبل إرسالها للتأكد من أنه إذا اعترض أحد المتطفلين أو أي شخص آخر غير المستلم المقصود بالرسالة، فستكون غير قابلة للقراءة وعديمة الفائدة بشكل أساسي، وذلك بهدف حماية المعلومات الحساسة المحتمل قراءتها من قِبل أي شخص آخر غير المستلمين المعنيين.</a:t>
            </a:r>
            <a:endParaRPr lang="ar-SA" sz="2800" dirty="0"/>
          </a:p>
        </p:txBody>
      </p:sp>
      <p:pic>
        <p:nvPicPr>
          <p:cNvPr id="6" name="صورة 5" descr="صورة تحتوي على نص&#10;&#10;تم إنشاء الوصف تلقائياً">
            <a:extLst>
              <a:ext uri="{FF2B5EF4-FFF2-40B4-BE49-F238E27FC236}">
                <a16:creationId xmlns:a16="http://schemas.microsoft.com/office/drawing/2014/main" id="{F35FBCBC-ED33-E22C-77C5-875E0D89A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50" y="3214753"/>
            <a:ext cx="5472708" cy="3867836"/>
          </a:xfrm>
          <a:prstGeom prst="rect">
            <a:avLst/>
          </a:prstGeom>
        </p:spPr>
      </p:pic>
    </p:spTree>
    <p:extLst>
      <p:ext uri="{BB962C8B-B14F-4D97-AF65-F5344CB8AC3E}">
        <p14:creationId xmlns:p14="http://schemas.microsoft.com/office/powerpoint/2010/main" val="2855274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88017"/>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تشفير القرص الصلب </a:t>
            </a:r>
          </a:p>
        </p:txBody>
      </p:sp>
      <p:sp>
        <p:nvSpPr>
          <p:cNvPr id="2" name="مربع نص 1">
            <a:extLst>
              <a:ext uri="{FF2B5EF4-FFF2-40B4-BE49-F238E27FC236}">
                <a16:creationId xmlns:a16="http://schemas.microsoft.com/office/drawing/2014/main" id="{6C1F1D5B-158E-C51D-18CA-C4C6F9EBF8F1}"/>
              </a:ext>
            </a:extLst>
          </p:cNvPr>
          <p:cNvSpPr txBox="1"/>
          <p:nvPr/>
        </p:nvSpPr>
        <p:spPr>
          <a:xfrm>
            <a:off x="256674" y="1126399"/>
            <a:ext cx="11678652" cy="1964512"/>
          </a:xfrm>
          <a:prstGeom prst="rect">
            <a:avLst/>
          </a:prstGeom>
          <a:noFill/>
        </p:spPr>
        <p:txBody>
          <a:bodyPr wrap="square">
            <a:spAutoFit/>
          </a:bodyPr>
          <a:lstStyle/>
          <a:p>
            <a:pPr algn="ctr">
              <a:lnSpc>
                <a:spcPct val="150000"/>
              </a:lnSpc>
            </a:pPr>
            <a:r>
              <a:rPr lang="ar-SA" sz="2800" b="0" i="0" u="none" strike="noStrike" baseline="0" dirty="0">
                <a:latin typeface="Calibri" panose="020F0502020204030204" pitchFamily="34" charset="0"/>
                <a:cs typeface="Calibri" panose="020F0502020204030204" pitchFamily="34" charset="0"/>
              </a:rPr>
              <a:t>تم تصميم عملية تشفير القرص الصلب لحماية وحدة التخزين الداخلية الموجودة في الحاسب بكاملها، فبدلاً من تأمين الملفات الإلكترونية بشكل فردي ومستقل، فإنه يُستخدم تشفير القرص الصلب لتشفير كل البيانات الموجودة على القرص.</a:t>
            </a:r>
          </a:p>
        </p:txBody>
      </p:sp>
      <p:pic>
        <p:nvPicPr>
          <p:cNvPr id="7" name="صورة 6">
            <a:extLst>
              <a:ext uri="{FF2B5EF4-FFF2-40B4-BE49-F238E27FC236}">
                <a16:creationId xmlns:a16="http://schemas.microsoft.com/office/drawing/2014/main" id="{9156CC51-4CAB-0697-AF3F-03A4BEACC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53" y="3272182"/>
            <a:ext cx="5542547" cy="3270103"/>
          </a:xfrm>
          <a:prstGeom prst="rect">
            <a:avLst/>
          </a:prstGeom>
        </p:spPr>
      </p:pic>
    </p:spTree>
    <p:extLst>
      <p:ext uri="{BB962C8B-B14F-4D97-AF65-F5344CB8AC3E}">
        <p14:creationId xmlns:p14="http://schemas.microsoft.com/office/powerpoint/2010/main" val="3992009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3" name="صورة 32" descr="صورة تحتوي على منضدة&#10;&#10;تم إنشاء الوصف تلقائياً">
            <a:extLst>
              <a:ext uri="{FF2B5EF4-FFF2-40B4-BE49-F238E27FC236}">
                <a16:creationId xmlns:a16="http://schemas.microsoft.com/office/drawing/2014/main" id="{FABFCA4E-0705-698F-F87F-E7EC0D8B92E4}"/>
              </a:ext>
            </a:extLst>
          </p:cNvPr>
          <p:cNvPicPr>
            <a:picLocks noChangeAspect="1"/>
          </p:cNvPicPr>
          <p:nvPr/>
        </p:nvPicPr>
        <p:blipFill rotWithShape="1">
          <a:blip r:embed="rId2">
            <a:extLst>
              <a:ext uri="{28A0092B-C50C-407E-A947-70E740481C1C}">
                <a14:useLocalDpi xmlns:a14="http://schemas.microsoft.com/office/drawing/2010/main" val="0"/>
              </a:ext>
            </a:extLst>
          </a:blip>
          <a:srcRect r="9571"/>
          <a:stretch/>
        </p:blipFill>
        <p:spPr>
          <a:xfrm>
            <a:off x="203604" y="225798"/>
            <a:ext cx="10656903" cy="6406404"/>
          </a:xfrm>
          <a:prstGeom prst="rect">
            <a:avLst/>
          </a:prstGeom>
        </p:spPr>
      </p:pic>
      <p:sp>
        <p:nvSpPr>
          <p:cNvPr id="35" name="مربع نص 34">
            <a:extLst>
              <a:ext uri="{FF2B5EF4-FFF2-40B4-BE49-F238E27FC236}">
                <a16:creationId xmlns:a16="http://schemas.microsoft.com/office/drawing/2014/main" id="{924C72E5-BF9B-8516-ADA2-9F716225658F}"/>
              </a:ext>
            </a:extLst>
          </p:cNvPr>
          <p:cNvSpPr txBox="1"/>
          <p:nvPr/>
        </p:nvSpPr>
        <p:spPr>
          <a:xfrm>
            <a:off x="529391" y="457146"/>
            <a:ext cx="10331116" cy="461665"/>
          </a:xfrm>
          <a:prstGeom prst="rect">
            <a:avLst/>
          </a:prstGeom>
          <a:noFill/>
        </p:spPr>
        <p:txBody>
          <a:bodyPr wrap="square">
            <a:spAutoFit/>
          </a:bodyPr>
          <a:lstStyle/>
          <a:p>
            <a:r>
              <a:rPr lang="ar-SA" sz="2400" b="1" dirty="0">
                <a:solidFill>
                  <a:srgbClr val="323130"/>
                </a:solidFill>
                <a:effectLst/>
                <a:ea typeface="Times New Roman" panose="02020603050405020304" pitchFamily="18" charset="0"/>
                <a:cs typeface="Yakout Linotype Light"/>
              </a:rPr>
              <a:t>يشير مصطلحي التنبؤ والتوقع إلى طرق إحصائية رسمية تستخدم لتحليل بينات التسلسل الزمني</a:t>
            </a:r>
            <a:endParaRPr lang="ar-SA" sz="2400" dirty="0"/>
          </a:p>
        </p:txBody>
      </p:sp>
      <p:sp>
        <p:nvSpPr>
          <p:cNvPr id="37" name="مربع نص 36">
            <a:extLst>
              <a:ext uri="{FF2B5EF4-FFF2-40B4-BE49-F238E27FC236}">
                <a16:creationId xmlns:a16="http://schemas.microsoft.com/office/drawing/2014/main" id="{DC8FA819-942A-DAF6-6F0F-F9D4A8D4BA74}"/>
              </a:ext>
            </a:extLst>
          </p:cNvPr>
          <p:cNvSpPr txBox="1"/>
          <p:nvPr/>
        </p:nvSpPr>
        <p:spPr>
          <a:xfrm>
            <a:off x="2743201" y="1563921"/>
            <a:ext cx="8117306" cy="461665"/>
          </a:xfrm>
          <a:prstGeom prst="rect">
            <a:avLst/>
          </a:prstGeom>
          <a:noFill/>
        </p:spPr>
        <p:txBody>
          <a:bodyPr wrap="square">
            <a:spAutoFit/>
          </a:bodyPr>
          <a:lstStyle/>
          <a:p>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يساعد المخطط الخطي في تحديد العلاقة بين مجموعتين من القيم</a:t>
            </a:r>
            <a:endParaRPr lang="ar-SA" sz="2400" dirty="0">
              <a:latin typeface="Calibri" panose="020F0502020204030204" pitchFamily="34" charset="0"/>
              <a:cs typeface="Calibri" panose="020F0502020204030204" pitchFamily="34" charset="0"/>
            </a:endParaRPr>
          </a:p>
        </p:txBody>
      </p:sp>
      <p:sp>
        <p:nvSpPr>
          <p:cNvPr id="38" name="شكل بيضاوي 37">
            <a:extLst>
              <a:ext uri="{FF2B5EF4-FFF2-40B4-BE49-F238E27FC236}">
                <a16:creationId xmlns:a16="http://schemas.microsoft.com/office/drawing/2014/main" id="{68362416-A637-D82A-EE7D-CFA3FE4A2CEC}"/>
              </a:ext>
            </a:extLst>
          </p:cNvPr>
          <p:cNvSpPr/>
          <p:nvPr/>
        </p:nvSpPr>
        <p:spPr>
          <a:xfrm>
            <a:off x="513347" y="595232"/>
            <a:ext cx="288758" cy="277205"/>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39" name="شكل بيضاوي 38">
            <a:extLst>
              <a:ext uri="{FF2B5EF4-FFF2-40B4-BE49-F238E27FC236}">
                <a16:creationId xmlns:a16="http://schemas.microsoft.com/office/drawing/2014/main" id="{0EFC9F71-2A95-11B9-DFD7-19F6B3E7EA16}"/>
              </a:ext>
            </a:extLst>
          </p:cNvPr>
          <p:cNvSpPr/>
          <p:nvPr/>
        </p:nvSpPr>
        <p:spPr>
          <a:xfrm>
            <a:off x="513347" y="1720320"/>
            <a:ext cx="288758" cy="277205"/>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40" name="شكل بيضاوي 39">
            <a:extLst>
              <a:ext uri="{FF2B5EF4-FFF2-40B4-BE49-F238E27FC236}">
                <a16:creationId xmlns:a16="http://schemas.microsoft.com/office/drawing/2014/main" id="{52B66DBE-DFA6-C56F-07B0-63EAEA5C9DE6}"/>
              </a:ext>
            </a:extLst>
          </p:cNvPr>
          <p:cNvSpPr/>
          <p:nvPr/>
        </p:nvSpPr>
        <p:spPr>
          <a:xfrm>
            <a:off x="513347" y="2706805"/>
            <a:ext cx="288758" cy="277205"/>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41" name="شكل بيضاوي 40">
            <a:extLst>
              <a:ext uri="{FF2B5EF4-FFF2-40B4-BE49-F238E27FC236}">
                <a16:creationId xmlns:a16="http://schemas.microsoft.com/office/drawing/2014/main" id="{4C2B7E3D-6375-315A-FBB0-9FBFE5F33A13}"/>
              </a:ext>
            </a:extLst>
          </p:cNvPr>
          <p:cNvSpPr/>
          <p:nvPr/>
        </p:nvSpPr>
        <p:spPr>
          <a:xfrm>
            <a:off x="513347" y="3735388"/>
            <a:ext cx="288758" cy="277205"/>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42" name="شكل بيضاوي 41">
            <a:extLst>
              <a:ext uri="{FF2B5EF4-FFF2-40B4-BE49-F238E27FC236}">
                <a16:creationId xmlns:a16="http://schemas.microsoft.com/office/drawing/2014/main" id="{C796F511-F997-4FFF-43F8-DBEA95ACED99}"/>
              </a:ext>
            </a:extLst>
          </p:cNvPr>
          <p:cNvSpPr/>
          <p:nvPr/>
        </p:nvSpPr>
        <p:spPr>
          <a:xfrm>
            <a:off x="513347" y="4860476"/>
            <a:ext cx="288758" cy="277205"/>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43" name="شكل بيضاوي 42">
            <a:extLst>
              <a:ext uri="{FF2B5EF4-FFF2-40B4-BE49-F238E27FC236}">
                <a16:creationId xmlns:a16="http://schemas.microsoft.com/office/drawing/2014/main" id="{13588E0B-E726-3A49-67C7-752E4B18F176}"/>
              </a:ext>
            </a:extLst>
          </p:cNvPr>
          <p:cNvSpPr/>
          <p:nvPr/>
        </p:nvSpPr>
        <p:spPr>
          <a:xfrm>
            <a:off x="513347" y="5982234"/>
            <a:ext cx="288758" cy="277205"/>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45" name="مربع نص 44">
            <a:extLst>
              <a:ext uri="{FF2B5EF4-FFF2-40B4-BE49-F238E27FC236}">
                <a16:creationId xmlns:a16="http://schemas.microsoft.com/office/drawing/2014/main" id="{0B202EF6-C562-D3E3-38B2-711E1BFBE15E}"/>
              </a:ext>
            </a:extLst>
          </p:cNvPr>
          <p:cNvSpPr txBox="1"/>
          <p:nvPr/>
        </p:nvSpPr>
        <p:spPr>
          <a:xfrm>
            <a:off x="3497181" y="2568203"/>
            <a:ext cx="7363326" cy="461665"/>
          </a:xfrm>
          <a:prstGeom prst="rect">
            <a:avLst/>
          </a:prstGeom>
          <a:noFill/>
        </p:spPr>
        <p:txBody>
          <a:bodyPr wrap="square">
            <a:spAutoFit/>
          </a:bodyPr>
          <a:lstStyle/>
          <a:p>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قيم التنبؤات هي قيم حقيقية مما يعني أنها قيم موجودة بالفعل </a:t>
            </a:r>
            <a:endParaRPr lang="ar-SA" sz="2400" dirty="0">
              <a:latin typeface="Calibri" panose="020F0502020204030204" pitchFamily="34" charset="0"/>
              <a:cs typeface="Calibri" panose="020F0502020204030204" pitchFamily="34" charset="0"/>
            </a:endParaRPr>
          </a:p>
        </p:txBody>
      </p:sp>
      <p:sp>
        <p:nvSpPr>
          <p:cNvPr id="47" name="مربع نص 46">
            <a:extLst>
              <a:ext uri="{FF2B5EF4-FFF2-40B4-BE49-F238E27FC236}">
                <a16:creationId xmlns:a16="http://schemas.microsoft.com/office/drawing/2014/main" id="{AA14E27E-716D-F930-D37D-EFD96D988C54}"/>
              </a:ext>
            </a:extLst>
          </p:cNvPr>
          <p:cNvSpPr txBox="1"/>
          <p:nvPr/>
        </p:nvSpPr>
        <p:spPr>
          <a:xfrm>
            <a:off x="882318" y="3619985"/>
            <a:ext cx="9978189" cy="461665"/>
          </a:xfrm>
          <a:prstGeom prst="rect">
            <a:avLst/>
          </a:prstGeom>
          <a:noFill/>
        </p:spPr>
        <p:txBody>
          <a:bodyPr wrap="square">
            <a:spAutoFit/>
          </a:bodyPr>
          <a:lstStyle/>
          <a:p>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يستخدم فاصل الثقة لتفسير التوقع الخطأ وذلك من خلال إعطائك مجموعة من القيم المتوقعة </a:t>
            </a:r>
            <a:endParaRPr lang="ar-SA" sz="2400" dirty="0">
              <a:latin typeface="Calibri" panose="020F0502020204030204" pitchFamily="34" charset="0"/>
              <a:cs typeface="Calibri" panose="020F0502020204030204" pitchFamily="34" charset="0"/>
            </a:endParaRPr>
          </a:p>
        </p:txBody>
      </p:sp>
      <p:sp>
        <p:nvSpPr>
          <p:cNvPr id="49" name="مربع نص 48">
            <a:extLst>
              <a:ext uri="{FF2B5EF4-FFF2-40B4-BE49-F238E27FC236}">
                <a16:creationId xmlns:a16="http://schemas.microsoft.com/office/drawing/2014/main" id="{48F2FA54-6F8A-EE60-AD31-C37EBDBF4B0D}"/>
              </a:ext>
            </a:extLst>
          </p:cNvPr>
          <p:cNvSpPr txBox="1"/>
          <p:nvPr/>
        </p:nvSpPr>
        <p:spPr>
          <a:xfrm>
            <a:off x="3208421" y="4758693"/>
            <a:ext cx="7652086" cy="461665"/>
          </a:xfrm>
          <a:prstGeom prst="rect">
            <a:avLst/>
          </a:prstGeom>
          <a:noFill/>
        </p:spPr>
        <p:txBody>
          <a:bodyPr wrap="square">
            <a:spAutoFit/>
          </a:bodyPr>
          <a:lstStyle/>
          <a:p>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الانحدار الخطي هو نوع أساسي وأكثر استخداماً في تحليل التنبؤ</a:t>
            </a:r>
            <a:endParaRPr lang="ar-SA" sz="2400" dirty="0">
              <a:latin typeface="Calibri" panose="020F0502020204030204" pitchFamily="34" charset="0"/>
              <a:cs typeface="Calibri" panose="020F0502020204030204" pitchFamily="34" charset="0"/>
            </a:endParaRPr>
          </a:p>
        </p:txBody>
      </p:sp>
      <p:sp>
        <p:nvSpPr>
          <p:cNvPr id="51" name="مربع نص 50">
            <a:extLst>
              <a:ext uri="{FF2B5EF4-FFF2-40B4-BE49-F238E27FC236}">
                <a16:creationId xmlns:a16="http://schemas.microsoft.com/office/drawing/2014/main" id="{A6B92A8A-9B54-4272-917E-BA826C19516B}"/>
              </a:ext>
            </a:extLst>
          </p:cNvPr>
          <p:cNvSpPr txBox="1"/>
          <p:nvPr/>
        </p:nvSpPr>
        <p:spPr>
          <a:xfrm>
            <a:off x="1400608" y="5724609"/>
            <a:ext cx="9459899" cy="461665"/>
          </a:xfrm>
          <a:prstGeom prst="rect">
            <a:avLst/>
          </a:prstGeom>
          <a:noFill/>
        </p:spPr>
        <p:txBody>
          <a:bodyPr wrap="square">
            <a:spAutoFit/>
          </a:bodyPr>
          <a:lstStyle/>
          <a:p>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التشفير وسيلة لحماية البيانات عن طريق إخفائها عن الأشخاص غير المرغوب بهم </a:t>
            </a:r>
            <a:endParaRPr lang="ar-SA" sz="2400" dirty="0">
              <a:latin typeface="Calibri" panose="020F0502020204030204" pitchFamily="34" charset="0"/>
              <a:cs typeface="Calibri" panose="020F0502020204030204" pitchFamily="34" charset="0"/>
            </a:endParaRPr>
          </a:p>
        </p:txBody>
      </p:sp>
      <p:sp>
        <p:nvSpPr>
          <p:cNvPr id="52" name="مخطط انسيابي: محطة طرفية 51">
            <a:extLst>
              <a:ext uri="{FF2B5EF4-FFF2-40B4-BE49-F238E27FC236}">
                <a16:creationId xmlns:a16="http://schemas.microsoft.com/office/drawing/2014/main" id="{27C6EFAE-E32E-4515-D763-24793039D18F}"/>
              </a:ext>
            </a:extLst>
          </p:cNvPr>
          <p:cNvSpPr/>
          <p:nvPr/>
        </p:nvSpPr>
        <p:spPr>
          <a:xfrm rot="16200000">
            <a:off x="9756439" y="2599224"/>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ختامي</a:t>
            </a:r>
          </a:p>
        </p:txBody>
      </p:sp>
      <p:pic>
        <p:nvPicPr>
          <p:cNvPr id="54" name="صورة 53">
            <a:extLst>
              <a:ext uri="{FF2B5EF4-FFF2-40B4-BE49-F238E27FC236}">
                <a16:creationId xmlns:a16="http://schemas.microsoft.com/office/drawing/2014/main" id="{3CB0395A-2D5F-9EA6-696F-354C199E415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842" t="34204" r="50000" b="22795"/>
          <a:stretch/>
        </p:blipFill>
        <p:spPr>
          <a:xfrm>
            <a:off x="505325" y="467264"/>
            <a:ext cx="593559" cy="501676"/>
          </a:xfrm>
          <a:prstGeom prst="rect">
            <a:avLst/>
          </a:prstGeom>
        </p:spPr>
      </p:pic>
      <p:pic>
        <p:nvPicPr>
          <p:cNvPr id="55" name="صورة 54">
            <a:extLst>
              <a:ext uri="{FF2B5EF4-FFF2-40B4-BE49-F238E27FC236}">
                <a16:creationId xmlns:a16="http://schemas.microsoft.com/office/drawing/2014/main" id="{B18DEF79-1E1A-BA93-18C6-7B63616C2F0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842" t="34204" r="50000" b="22795"/>
          <a:stretch/>
        </p:blipFill>
        <p:spPr>
          <a:xfrm>
            <a:off x="513347" y="1608084"/>
            <a:ext cx="593559" cy="501676"/>
          </a:xfrm>
          <a:prstGeom prst="rect">
            <a:avLst/>
          </a:prstGeom>
        </p:spPr>
      </p:pic>
      <p:pic>
        <p:nvPicPr>
          <p:cNvPr id="56" name="صورة 55">
            <a:extLst>
              <a:ext uri="{FF2B5EF4-FFF2-40B4-BE49-F238E27FC236}">
                <a16:creationId xmlns:a16="http://schemas.microsoft.com/office/drawing/2014/main" id="{747D0CE3-4B0F-ED65-96CC-BF917B39BEC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842" t="34204" r="50000" b="22795"/>
          <a:stretch/>
        </p:blipFill>
        <p:spPr>
          <a:xfrm>
            <a:off x="513346" y="3599979"/>
            <a:ext cx="593559" cy="501676"/>
          </a:xfrm>
          <a:prstGeom prst="rect">
            <a:avLst/>
          </a:prstGeom>
        </p:spPr>
      </p:pic>
      <p:pic>
        <p:nvPicPr>
          <p:cNvPr id="57" name="صورة 56">
            <a:extLst>
              <a:ext uri="{FF2B5EF4-FFF2-40B4-BE49-F238E27FC236}">
                <a16:creationId xmlns:a16="http://schemas.microsoft.com/office/drawing/2014/main" id="{32B544B1-56DD-D0CF-FBBA-CF0DA7FB5BF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842" t="34204" r="50000" b="22795"/>
          <a:stretch/>
        </p:blipFill>
        <p:spPr>
          <a:xfrm>
            <a:off x="513346" y="4758693"/>
            <a:ext cx="593559" cy="501676"/>
          </a:xfrm>
          <a:prstGeom prst="rect">
            <a:avLst/>
          </a:prstGeom>
        </p:spPr>
      </p:pic>
      <p:pic>
        <p:nvPicPr>
          <p:cNvPr id="58" name="صورة 57">
            <a:extLst>
              <a:ext uri="{FF2B5EF4-FFF2-40B4-BE49-F238E27FC236}">
                <a16:creationId xmlns:a16="http://schemas.microsoft.com/office/drawing/2014/main" id="{8B01493B-10A8-7F20-D8C1-69C7F90C675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842" t="34204" r="50000" b="22795"/>
          <a:stretch/>
        </p:blipFill>
        <p:spPr>
          <a:xfrm>
            <a:off x="513346" y="5869998"/>
            <a:ext cx="593559" cy="501676"/>
          </a:xfrm>
          <a:prstGeom prst="rect">
            <a:avLst/>
          </a:prstGeom>
        </p:spPr>
      </p:pic>
      <p:pic>
        <p:nvPicPr>
          <p:cNvPr id="60" name="صورة 59">
            <a:extLst>
              <a:ext uri="{FF2B5EF4-FFF2-40B4-BE49-F238E27FC236}">
                <a16:creationId xmlns:a16="http://schemas.microsoft.com/office/drawing/2014/main" id="{B002FDA2-4F7E-BCD6-B601-9A4DD1A002F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895" t="37456" r="12895" b="25351"/>
          <a:stretch/>
        </p:blipFill>
        <p:spPr>
          <a:xfrm>
            <a:off x="360946" y="2658564"/>
            <a:ext cx="593560" cy="566823"/>
          </a:xfrm>
          <a:prstGeom prst="rect">
            <a:avLst/>
          </a:prstGeom>
        </p:spPr>
      </p:pic>
    </p:spTree>
    <p:extLst>
      <p:ext uri="{BB962C8B-B14F-4D97-AF65-F5344CB8AC3E}">
        <p14:creationId xmlns:p14="http://schemas.microsoft.com/office/powerpoint/2010/main" val="182387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3" name="صورة 2" descr="صورة تحتوي على نص, كمبيوتر محمول, إلكترونيات, داخلي&#10;&#10;تم إنشاء الوصف تلقائياً">
            <a:extLst>
              <a:ext uri="{FF2B5EF4-FFF2-40B4-BE49-F238E27FC236}">
                <a16:creationId xmlns:a16="http://schemas.microsoft.com/office/drawing/2014/main" id="{D11A2DBF-E461-F91A-3BFC-8B6C53139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398" y="1926899"/>
            <a:ext cx="6791325" cy="4048125"/>
          </a:xfrm>
          <a:prstGeom prst="rect">
            <a:avLst/>
          </a:prstGeom>
        </p:spPr>
      </p:pic>
      <p:sp>
        <p:nvSpPr>
          <p:cNvPr id="4" name="عنوان 3">
            <a:extLst>
              <a:ext uri="{FF2B5EF4-FFF2-40B4-BE49-F238E27FC236}">
                <a16:creationId xmlns:a16="http://schemas.microsoft.com/office/drawing/2014/main" id="{D61164D4-657B-6B7F-F70E-6C877A57AF58}"/>
              </a:ext>
            </a:extLst>
          </p:cNvPr>
          <p:cNvSpPr>
            <a:spLocks noGrp="1"/>
          </p:cNvSpPr>
          <p:nvPr>
            <p:ph type="title"/>
          </p:nvPr>
        </p:nvSpPr>
        <p:spPr>
          <a:xfrm>
            <a:off x="838200" y="357988"/>
            <a:ext cx="10515600" cy="1325563"/>
          </a:xfrm>
        </p:spPr>
        <p:txBody>
          <a:bodyPr/>
          <a:lstStyle/>
          <a:p>
            <a:pPr algn="ctr"/>
            <a:r>
              <a:rPr lang="ar-SA" b="1" dirty="0">
                <a:latin typeface="Calibri" panose="020F0502020204030204" pitchFamily="34" charset="0"/>
                <a:cs typeface="Calibri" panose="020F0502020204030204" pitchFamily="34" charset="0"/>
              </a:rPr>
              <a:t>التطبيق الجزء العملي على برنامج إكسل</a:t>
            </a:r>
          </a:p>
        </p:txBody>
      </p:sp>
    </p:spTree>
    <p:extLst>
      <p:ext uri="{BB962C8B-B14F-4D97-AF65-F5344CB8AC3E}">
        <p14:creationId xmlns:p14="http://schemas.microsoft.com/office/powerpoint/2010/main" val="3447983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DF87A92-C4B3-29D3-E3A0-0769DF02D439}"/>
              </a:ext>
            </a:extLst>
          </p:cNvPr>
          <p:cNvPicPr>
            <a:picLocks noChangeAspect="1"/>
          </p:cNvPicPr>
          <p:nvPr/>
        </p:nvPicPr>
        <p:blipFill>
          <a:blip r:embed="rId3"/>
          <a:stretch>
            <a:fillRect/>
          </a:stretch>
        </p:blipFill>
        <p:spPr>
          <a:xfrm>
            <a:off x="1" y="-7065"/>
            <a:ext cx="12192000" cy="6865065"/>
          </a:xfrm>
          <a:prstGeom prst="rect">
            <a:avLst/>
          </a:prstGeom>
        </p:spPr>
      </p:pic>
      <p:pic>
        <p:nvPicPr>
          <p:cNvPr id="4" name="صورة 3">
            <a:extLst>
              <a:ext uri="{FF2B5EF4-FFF2-40B4-BE49-F238E27FC236}">
                <a16:creationId xmlns:a16="http://schemas.microsoft.com/office/drawing/2014/main" id="{AEBFF337-00F2-CC02-A533-ABD5BDA08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5880">
            <a:off x="228501" y="3979955"/>
            <a:ext cx="2535702" cy="2535702"/>
          </a:xfrm>
          <a:prstGeom prst="rect">
            <a:avLst/>
          </a:prstGeom>
        </p:spPr>
      </p:pic>
      <p:pic>
        <p:nvPicPr>
          <p:cNvPr id="5" name="صورة 3">
            <a:extLst>
              <a:ext uri="{FF2B5EF4-FFF2-40B4-BE49-F238E27FC236}">
                <a16:creationId xmlns:a16="http://schemas.microsoft.com/office/drawing/2014/main" id="{03CE464F-ED6E-15AE-29B5-9E9CD3F84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64470">
            <a:off x="3521888" y="4007815"/>
            <a:ext cx="2535702" cy="2535702"/>
          </a:xfrm>
          <a:prstGeom prst="rect">
            <a:avLst/>
          </a:prstGeom>
        </p:spPr>
      </p:pic>
      <p:pic>
        <p:nvPicPr>
          <p:cNvPr id="6" name="صورة 2">
            <a:extLst>
              <a:ext uri="{FF2B5EF4-FFF2-40B4-BE49-F238E27FC236}">
                <a16:creationId xmlns:a16="http://schemas.microsoft.com/office/drawing/2014/main" id="{38F7F8CD-DB14-7AF4-D0F7-94A7B42626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555275">
            <a:off x="6485727" y="3818727"/>
            <a:ext cx="2535702" cy="2535702"/>
          </a:xfrm>
          <a:prstGeom prst="rect">
            <a:avLst/>
          </a:prstGeom>
        </p:spPr>
      </p:pic>
      <p:pic>
        <p:nvPicPr>
          <p:cNvPr id="7" name="صورة 1">
            <a:extLst>
              <a:ext uri="{FF2B5EF4-FFF2-40B4-BE49-F238E27FC236}">
                <a16:creationId xmlns:a16="http://schemas.microsoft.com/office/drawing/2014/main" id="{3DA2AFF1-E773-496E-48D0-9D46B76E4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851994">
            <a:off x="9727767" y="3818726"/>
            <a:ext cx="2535702" cy="2535702"/>
          </a:xfrm>
          <a:prstGeom prst="rect">
            <a:avLst/>
          </a:prstGeom>
        </p:spPr>
      </p:pic>
      <p:sp>
        <p:nvSpPr>
          <p:cNvPr id="10" name="مربع نص 9">
            <a:extLst>
              <a:ext uri="{FF2B5EF4-FFF2-40B4-BE49-F238E27FC236}">
                <a16:creationId xmlns:a16="http://schemas.microsoft.com/office/drawing/2014/main" id="{E38B7540-CE34-07A9-0386-A45555FF6DD8}"/>
              </a:ext>
            </a:extLst>
          </p:cNvPr>
          <p:cNvSpPr txBox="1"/>
          <p:nvPr/>
        </p:nvSpPr>
        <p:spPr>
          <a:xfrm>
            <a:off x="10658622" y="6394918"/>
            <a:ext cx="1533378" cy="461665"/>
          </a:xfrm>
          <a:prstGeom prst="rect">
            <a:avLst/>
          </a:prstGeom>
          <a:solidFill>
            <a:srgbClr val="E0721E"/>
          </a:solidFill>
        </p:spPr>
        <p:txBody>
          <a:bodyPr wrap="square" rtlCol="1">
            <a:spAutoFit/>
          </a:bodyPr>
          <a:lstStyle/>
          <a:p>
            <a:pPr algn="ctr"/>
            <a:r>
              <a:rPr lang="ar-SA" sz="2400" dirty="0">
                <a:solidFill>
                  <a:schemeClr val="bg1"/>
                </a:solidFill>
                <a:cs typeface="Sultan bold" pitchFamily="2" charset="-78"/>
              </a:rPr>
              <a:t>مجموعة الاولى</a:t>
            </a:r>
          </a:p>
        </p:txBody>
      </p:sp>
      <p:sp>
        <p:nvSpPr>
          <p:cNvPr id="11" name="مربع نص 10">
            <a:extLst>
              <a:ext uri="{FF2B5EF4-FFF2-40B4-BE49-F238E27FC236}">
                <a16:creationId xmlns:a16="http://schemas.microsoft.com/office/drawing/2014/main" id="{D3A19F10-BC95-8534-0514-2A1F55324709}"/>
              </a:ext>
            </a:extLst>
          </p:cNvPr>
          <p:cNvSpPr txBox="1"/>
          <p:nvPr/>
        </p:nvSpPr>
        <p:spPr>
          <a:xfrm>
            <a:off x="7034197" y="6393502"/>
            <a:ext cx="1863058" cy="461665"/>
          </a:xfrm>
          <a:prstGeom prst="rect">
            <a:avLst/>
          </a:prstGeom>
          <a:solidFill>
            <a:srgbClr val="E0721E"/>
          </a:solidFill>
        </p:spPr>
        <p:txBody>
          <a:bodyPr wrap="square" rtlCol="1">
            <a:spAutoFit/>
          </a:bodyPr>
          <a:lstStyle/>
          <a:p>
            <a:pPr algn="ctr"/>
            <a:r>
              <a:rPr lang="ar-SA" sz="2400" dirty="0">
                <a:solidFill>
                  <a:schemeClr val="bg1"/>
                </a:solidFill>
                <a:cs typeface="Sultan bold" pitchFamily="2" charset="-78"/>
              </a:rPr>
              <a:t>مجموعة الثانية</a:t>
            </a:r>
          </a:p>
        </p:txBody>
      </p:sp>
      <p:sp>
        <p:nvSpPr>
          <p:cNvPr id="12" name="مربع نص 11">
            <a:extLst>
              <a:ext uri="{FF2B5EF4-FFF2-40B4-BE49-F238E27FC236}">
                <a16:creationId xmlns:a16="http://schemas.microsoft.com/office/drawing/2014/main" id="{718D6BF7-B772-58C5-D3D1-4C57BB0A4955}"/>
              </a:ext>
            </a:extLst>
          </p:cNvPr>
          <p:cNvSpPr txBox="1"/>
          <p:nvPr/>
        </p:nvSpPr>
        <p:spPr>
          <a:xfrm>
            <a:off x="3381118" y="6393319"/>
            <a:ext cx="1785408" cy="461665"/>
          </a:xfrm>
          <a:prstGeom prst="rect">
            <a:avLst/>
          </a:prstGeom>
          <a:solidFill>
            <a:srgbClr val="E0721E"/>
          </a:solidFill>
        </p:spPr>
        <p:txBody>
          <a:bodyPr wrap="square" rtlCol="1">
            <a:spAutoFit/>
          </a:bodyPr>
          <a:lstStyle/>
          <a:p>
            <a:pPr algn="ctr"/>
            <a:r>
              <a:rPr lang="ar-SA" sz="2400" dirty="0">
                <a:solidFill>
                  <a:schemeClr val="bg1"/>
                </a:solidFill>
                <a:cs typeface="Sultan bold" pitchFamily="2" charset="-78"/>
              </a:rPr>
              <a:t>مجموعة الثالثة</a:t>
            </a:r>
          </a:p>
        </p:txBody>
      </p:sp>
      <p:sp>
        <p:nvSpPr>
          <p:cNvPr id="13" name="مربع نص 12">
            <a:extLst>
              <a:ext uri="{FF2B5EF4-FFF2-40B4-BE49-F238E27FC236}">
                <a16:creationId xmlns:a16="http://schemas.microsoft.com/office/drawing/2014/main" id="{C41EB2FE-91BD-06AB-C121-9AB82260C26A}"/>
              </a:ext>
            </a:extLst>
          </p:cNvPr>
          <p:cNvSpPr txBox="1"/>
          <p:nvPr/>
        </p:nvSpPr>
        <p:spPr>
          <a:xfrm>
            <a:off x="14978" y="6396335"/>
            <a:ext cx="1834082" cy="461665"/>
          </a:xfrm>
          <a:prstGeom prst="rect">
            <a:avLst/>
          </a:prstGeom>
          <a:solidFill>
            <a:srgbClr val="E0721E"/>
          </a:solidFill>
        </p:spPr>
        <p:txBody>
          <a:bodyPr wrap="square" rtlCol="1">
            <a:spAutoFit/>
          </a:bodyPr>
          <a:lstStyle/>
          <a:p>
            <a:pPr algn="ctr"/>
            <a:r>
              <a:rPr lang="ar-SA" sz="2400" dirty="0">
                <a:solidFill>
                  <a:schemeClr val="bg1"/>
                </a:solidFill>
                <a:cs typeface="Sultan bold" pitchFamily="2" charset="-78"/>
              </a:rPr>
              <a:t>مجموعة الرابعة</a:t>
            </a:r>
          </a:p>
        </p:txBody>
      </p:sp>
      <p:sp>
        <p:nvSpPr>
          <p:cNvPr id="15" name="مربع نص 14">
            <a:extLst>
              <a:ext uri="{FF2B5EF4-FFF2-40B4-BE49-F238E27FC236}">
                <a16:creationId xmlns:a16="http://schemas.microsoft.com/office/drawing/2014/main" id="{0D1851BE-D537-AE94-98B8-0160BBD212FC}"/>
              </a:ext>
            </a:extLst>
          </p:cNvPr>
          <p:cNvSpPr txBox="1"/>
          <p:nvPr/>
        </p:nvSpPr>
        <p:spPr>
          <a:xfrm>
            <a:off x="4788477" y="1324229"/>
            <a:ext cx="2615044" cy="830997"/>
          </a:xfrm>
          <a:prstGeom prst="rect">
            <a:avLst/>
          </a:prstGeom>
          <a:noFill/>
        </p:spPr>
        <p:txBody>
          <a:bodyPr wrap="square">
            <a:spAutoFit/>
          </a:bodyPr>
          <a:lstStyle/>
          <a:p>
            <a:pPr algn="ctr"/>
            <a:r>
              <a:rPr lang="ar-SA" sz="4800" b="1" dirty="0">
                <a:solidFill>
                  <a:srgbClr val="071D36"/>
                </a:solidFill>
                <a:latin typeface="Sakkal Majalla" panose="02000000000000000000" pitchFamily="2" charset="-78"/>
                <a:cs typeface="Sakkal Majalla" panose="02000000000000000000" pitchFamily="2" charset="-78"/>
              </a:rPr>
              <a:t>التحفيز</a:t>
            </a:r>
          </a:p>
        </p:txBody>
      </p:sp>
    </p:spTree>
    <p:extLst>
      <p:ext uri="{BB962C8B-B14F-4D97-AF65-F5344CB8AC3E}">
        <p14:creationId xmlns:p14="http://schemas.microsoft.com/office/powerpoint/2010/main" val="3038615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91667E-6 3.33333E-6 L -0.27187 -0.43311 " pathEditMode="relative" rAng="0" ptsTypes="AA">
                                      <p:cBhvr>
                                        <p:cTn id="6" dur="2000" fill="hold"/>
                                        <p:tgtEl>
                                          <p:spTgt spid="7"/>
                                        </p:tgtEl>
                                        <p:attrNameLst>
                                          <p:attrName>ppt_x</p:attrName>
                                          <p:attrName>ppt_y</p:attrName>
                                        </p:attrNameLst>
                                      </p:cBhvr>
                                      <p:rCtr x="-13594" y="-21667"/>
                                    </p:animMotion>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3.54167E-6 7.40741E-7 L -0.07982 -0.39098 " pathEditMode="relative" rAng="0" ptsTypes="AA">
                                      <p:cBhvr>
                                        <p:cTn id="11" dur="2000" fill="hold"/>
                                        <p:tgtEl>
                                          <p:spTgt spid="6"/>
                                        </p:tgtEl>
                                        <p:attrNameLst>
                                          <p:attrName>ppt_x</p:attrName>
                                          <p:attrName>ppt_y</p:attrName>
                                        </p:attrNameLst>
                                      </p:cBhvr>
                                      <p:rCtr x="-4271" y="-19491"/>
                                    </p:animMotion>
                                  </p:childTnLst>
                                  <p:subTnLst>
                                    <p:audio>
                                      <p:cMediaNode>
                                        <p:cTn display="0" masterRel="sameClick">
                                          <p:stCondLst>
                                            <p:cond evt="begin" delay="0">
                                              <p:tn val="10"/>
                                            </p:cond>
                                          </p:stCondLst>
                                          <p:endCondLst>
                                            <p:cond evt="onStopAudio" delay="0">
                                              <p:tgtEl>
                                                <p:sldTgt/>
                                              </p:tgtEl>
                                            </p:cond>
                                          </p:endCondLst>
                                        </p:cTn>
                                        <p:tgtEl>
                                          <p:sndTgt r:embed="rId2" name="wind.wav"/>
                                        </p:tgtEl>
                                      </p:cMediaNode>
                                    </p:audio>
                                  </p:sub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1.45833E-6 -2.96296E-6 L 0.08489 -0.3919 " pathEditMode="relative" rAng="0" ptsTypes="AA">
                                      <p:cBhvr>
                                        <p:cTn id="16" dur="2000" fill="hold"/>
                                        <p:tgtEl>
                                          <p:spTgt spid="5"/>
                                        </p:tgtEl>
                                        <p:attrNameLst>
                                          <p:attrName>ppt_x</p:attrName>
                                          <p:attrName>ppt_y</p:attrName>
                                        </p:attrNameLst>
                                      </p:cBhvr>
                                      <p:rCtr x="4245" y="-19606"/>
                                    </p:animMotion>
                                  </p:childTnLst>
                                  <p:subTnLst>
                                    <p:audio>
                                      <p:cMediaNode>
                                        <p:cTn display="0" masterRel="sameClick">
                                          <p:stCondLst>
                                            <p:cond evt="begin" delay="0">
                                              <p:tn val="15"/>
                                            </p:cond>
                                          </p:stCondLst>
                                          <p:endCondLst>
                                            <p:cond evt="onStopAudio" delay="0">
                                              <p:tgtEl>
                                                <p:sldTgt/>
                                              </p:tgtEl>
                                            </p:cond>
                                          </p:endCondLst>
                                        </p:cTn>
                                        <p:tgtEl>
                                          <p:sndTgt r:embed="rId2" name="wind.wav"/>
                                        </p:tgtEl>
                                      </p:cMediaNode>
                                    </p:audio>
                                  </p:sub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3.75E-6 3.7037E-6 L 0.25 -0.42454 " pathEditMode="relative" rAng="0" ptsTypes="AA">
                                      <p:cBhvr>
                                        <p:cTn id="21" dur="2000" fill="hold"/>
                                        <p:tgtEl>
                                          <p:spTgt spid="4"/>
                                        </p:tgtEl>
                                        <p:attrNameLst>
                                          <p:attrName>ppt_x</p:attrName>
                                          <p:attrName>ppt_y</p:attrName>
                                        </p:attrNameLst>
                                      </p:cBhvr>
                                      <p:rCtr x="12500" y="-21227"/>
                                    </p:animMotion>
                                  </p:childTnLst>
                                  <p:subTnLst>
                                    <p:audio>
                                      <p:cMediaNode>
                                        <p:cTn display="0" masterRel="sameClick">
                                          <p:stCondLst>
                                            <p:cond evt="begin" delay="0">
                                              <p:tn val="20"/>
                                            </p:cond>
                                          </p:stCondLst>
                                          <p:endCondLst>
                                            <p:cond evt="onStopAudio" delay="0">
                                              <p:tgtEl>
                                                <p:sldTgt/>
                                              </p:tgtEl>
                                            </p:cond>
                                          </p:endCondLst>
                                        </p:cTn>
                                        <p:tgtEl>
                                          <p:sndTgt r:embed="rId2" name="wind.wav"/>
                                        </p:tgtEl>
                                      </p:cMediaNode>
                                    </p:audio>
                                  </p:sub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الواجب</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3" name="صورة 2">
            <a:extLst>
              <a:ext uri="{FF2B5EF4-FFF2-40B4-BE49-F238E27FC236}">
                <a16:creationId xmlns:a16="http://schemas.microsoft.com/office/drawing/2014/main" id="{FF8F3176-2F03-87EE-DB70-AB529922B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39" y="928469"/>
            <a:ext cx="8360392" cy="5602868"/>
          </a:xfrm>
          <a:prstGeom prst="rect">
            <a:avLst/>
          </a:prstGeom>
        </p:spPr>
      </p:pic>
      <p:sp>
        <p:nvSpPr>
          <p:cNvPr id="4" name="مربع نص 3">
            <a:extLst>
              <a:ext uri="{FF2B5EF4-FFF2-40B4-BE49-F238E27FC236}">
                <a16:creationId xmlns:a16="http://schemas.microsoft.com/office/drawing/2014/main" id="{5FE483DE-F3FF-111B-F248-3E25D6DD49A9}"/>
              </a:ext>
            </a:extLst>
          </p:cNvPr>
          <p:cNvSpPr txBox="1"/>
          <p:nvPr/>
        </p:nvSpPr>
        <p:spPr>
          <a:xfrm>
            <a:off x="2096086" y="1140461"/>
            <a:ext cx="4620927" cy="1323439"/>
          </a:xfrm>
          <a:prstGeom prst="rect">
            <a:avLst/>
          </a:prstGeom>
          <a:noFill/>
        </p:spPr>
        <p:txBody>
          <a:bodyPr wrap="square">
            <a:spAutoFit/>
          </a:bodyPr>
          <a:lstStyle/>
          <a:p>
            <a:pPr algn="ctr"/>
            <a:r>
              <a:rPr lang="ar-SA" sz="4000" b="1" dirty="0">
                <a:solidFill>
                  <a:srgbClr val="122546"/>
                </a:solidFill>
                <a:latin typeface="Sakkal Majalla" panose="02000000000000000000" pitchFamily="2" charset="-78"/>
                <a:cs typeface="Sakkal Majalla" panose="02000000000000000000" pitchFamily="2" charset="-78"/>
              </a:rPr>
              <a:t>حل الواجب الخاص بالدرس في دفتر المهام والواجبات.</a:t>
            </a:r>
            <a:endParaRPr lang="ar-SA" sz="4000" b="1" dirty="0">
              <a:solidFill>
                <a:srgbClr val="122546"/>
              </a:solidFill>
            </a:endParaRPr>
          </a:p>
        </p:txBody>
      </p:sp>
    </p:spTree>
    <p:extLst>
      <p:ext uri="{BB962C8B-B14F-4D97-AF65-F5344CB8AC3E}">
        <p14:creationId xmlns:p14="http://schemas.microsoft.com/office/powerpoint/2010/main" val="469070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صورة تحتوي على نص&#10;&#10;تم إنشاء الوصف تلقائياً">
            <a:extLst>
              <a:ext uri="{FF2B5EF4-FFF2-40B4-BE49-F238E27FC236}">
                <a16:creationId xmlns:a16="http://schemas.microsoft.com/office/drawing/2014/main" id="{0AF9D728-29C0-4840-F962-1AA6D0EF6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 y="0"/>
            <a:ext cx="12167419" cy="6858000"/>
          </a:xfrm>
          <a:prstGeom prst="rect">
            <a:avLst/>
          </a:prstGeom>
        </p:spPr>
      </p:pic>
      <p:sp>
        <p:nvSpPr>
          <p:cNvPr id="4" name="عنوان 3">
            <a:extLst>
              <a:ext uri="{FF2B5EF4-FFF2-40B4-BE49-F238E27FC236}">
                <a16:creationId xmlns:a16="http://schemas.microsoft.com/office/drawing/2014/main" id="{A1A97C4B-0328-7E5A-DF2F-4DA01BACE376}"/>
              </a:ext>
            </a:extLst>
          </p:cNvPr>
          <p:cNvSpPr>
            <a:spLocks noGrp="1"/>
          </p:cNvSpPr>
          <p:nvPr>
            <p:ph type="title"/>
          </p:nvPr>
        </p:nvSpPr>
        <p:spPr>
          <a:xfrm>
            <a:off x="596323" y="379702"/>
            <a:ext cx="4876223" cy="2852737"/>
          </a:xfrm>
        </p:spPr>
        <p:txBody>
          <a:bodyPr/>
          <a:lstStyle/>
          <a:p>
            <a:pPr algn="ctr"/>
            <a:r>
              <a:rPr lang="ar-SA" b="1" dirty="0">
                <a:solidFill>
                  <a:schemeClr val="bg1"/>
                </a:solidFill>
                <a:latin typeface="Sakkal Majalla" panose="02000000000000000000" pitchFamily="2" charset="-78"/>
                <a:cs typeface="Sakkal Majalla" panose="02000000000000000000" pitchFamily="2" charset="-78"/>
              </a:rPr>
              <a:t>شكرا لحسن المتابعة والمشاركة</a:t>
            </a:r>
          </a:p>
        </p:txBody>
      </p:sp>
    </p:spTree>
    <p:extLst>
      <p:ext uri="{BB962C8B-B14F-4D97-AF65-F5344CB8AC3E}">
        <p14:creationId xmlns:p14="http://schemas.microsoft.com/office/powerpoint/2010/main" val="242680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مراجعة الدرس السابق</a:t>
            </a:r>
          </a:p>
        </p:txBody>
      </p:sp>
      <p:grpSp>
        <p:nvGrpSpPr>
          <p:cNvPr id="2" name="مجموعة 1">
            <a:extLst>
              <a:ext uri="{FF2B5EF4-FFF2-40B4-BE49-F238E27FC236}">
                <a16:creationId xmlns:a16="http://schemas.microsoft.com/office/drawing/2014/main" id="{8A6D31C8-4915-2848-B4BA-04AAEC838B71}"/>
              </a:ext>
            </a:extLst>
          </p:cNvPr>
          <p:cNvGrpSpPr/>
          <p:nvPr/>
        </p:nvGrpSpPr>
        <p:grpSpPr>
          <a:xfrm>
            <a:off x="7385538" y="4100731"/>
            <a:ext cx="3784209" cy="2222696"/>
            <a:chOff x="8088923" y="3080824"/>
            <a:chExt cx="3784209" cy="2222696"/>
          </a:xfrm>
        </p:grpSpPr>
        <p:sp>
          <p:nvSpPr>
            <p:cNvPr id="6" name="مستطيل 5">
              <a:extLst>
                <a:ext uri="{FF2B5EF4-FFF2-40B4-BE49-F238E27FC236}">
                  <a16:creationId xmlns:a16="http://schemas.microsoft.com/office/drawing/2014/main" id="{E8412BBF-C616-431B-7B0B-64AEC7F5CA41}"/>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A29C57F5-33B2-A7C0-B932-5942E04CB93E}"/>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ستطيل 7">
              <a:extLst>
                <a:ext uri="{FF2B5EF4-FFF2-40B4-BE49-F238E27FC236}">
                  <a16:creationId xmlns:a16="http://schemas.microsoft.com/office/drawing/2014/main" id="{BC50892E-0385-B26A-06E1-C6596C9790E6}"/>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 name="مجموعة 8">
            <a:extLst>
              <a:ext uri="{FF2B5EF4-FFF2-40B4-BE49-F238E27FC236}">
                <a16:creationId xmlns:a16="http://schemas.microsoft.com/office/drawing/2014/main" id="{995D2949-3903-9D65-1D93-8DDF4B929F07}"/>
              </a:ext>
            </a:extLst>
          </p:cNvPr>
          <p:cNvGrpSpPr/>
          <p:nvPr/>
        </p:nvGrpSpPr>
        <p:grpSpPr>
          <a:xfrm>
            <a:off x="7385537" y="3137040"/>
            <a:ext cx="3784209" cy="1899138"/>
            <a:chOff x="8088922" y="232117"/>
            <a:chExt cx="3784209" cy="1899138"/>
          </a:xfrm>
        </p:grpSpPr>
        <p:grpSp>
          <p:nvGrpSpPr>
            <p:cNvPr id="10" name="مجموعة 9">
              <a:extLst>
                <a:ext uri="{FF2B5EF4-FFF2-40B4-BE49-F238E27FC236}">
                  <a16:creationId xmlns:a16="http://schemas.microsoft.com/office/drawing/2014/main" id="{5C38DEDC-B05C-00A3-EF68-A0D846AD4049}"/>
                </a:ext>
              </a:extLst>
            </p:cNvPr>
            <p:cNvGrpSpPr/>
            <p:nvPr/>
          </p:nvGrpSpPr>
          <p:grpSpPr>
            <a:xfrm>
              <a:off x="8088922" y="232117"/>
              <a:ext cx="3784209" cy="1899138"/>
              <a:chOff x="8088923" y="-28135"/>
              <a:chExt cx="3784209" cy="1899138"/>
            </a:xfrm>
          </p:grpSpPr>
          <p:grpSp>
            <p:nvGrpSpPr>
              <p:cNvPr id="15" name="مجموعة 14">
                <a:extLst>
                  <a:ext uri="{FF2B5EF4-FFF2-40B4-BE49-F238E27FC236}">
                    <a16:creationId xmlns:a16="http://schemas.microsoft.com/office/drawing/2014/main" id="{9F7A9A5E-4BB6-EF1C-3B35-1BFEAF3768F2}"/>
                  </a:ext>
                </a:extLst>
              </p:cNvPr>
              <p:cNvGrpSpPr/>
              <p:nvPr/>
            </p:nvGrpSpPr>
            <p:grpSpPr>
              <a:xfrm>
                <a:off x="8088923" y="536330"/>
                <a:ext cx="3784209" cy="364002"/>
                <a:chOff x="8088923" y="3080824"/>
                <a:chExt cx="3784209" cy="2222696"/>
              </a:xfrm>
            </p:grpSpPr>
            <p:sp>
              <p:nvSpPr>
                <p:cNvPr id="17" name="مستطيل 16">
                  <a:extLst>
                    <a:ext uri="{FF2B5EF4-FFF2-40B4-BE49-F238E27FC236}">
                      <a16:creationId xmlns:a16="http://schemas.microsoft.com/office/drawing/2014/main" id="{ED3F7274-B40E-63D8-5540-B28587D54674}"/>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7FF4B64B-603C-EE7A-78BE-CA222F58C6D8}"/>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6E945F36-8D22-1E48-8F0D-78D38369713B}"/>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6" name="شكل حر: شكل 15">
                <a:extLst>
                  <a:ext uri="{FF2B5EF4-FFF2-40B4-BE49-F238E27FC236}">
                    <a16:creationId xmlns:a16="http://schemas.microsoft.com/office/drawing/2014/main" id="{76CCA4F4-E18C-2304-32F1-2C4B4C40E2CF}"/>
                  </a:ext>
                </a:extLst>
              </p:cNvPr>
              <p:cNvSpPr/>
              <p:nvPr/>
            </p:nvSpPr>
            <p:spPr>
              <a:xfrm rot="16200000">
                <a:off x="7571055" y="684920"/>
                <a:ext cx="1899138" cy="473027"/>
              </a:xfrm>
              <a:custGeom>
                <a:avLst/>
                <a:gdLst>
                  <a:gd name="connsiteX0" fmla="*/ 1362808 w 1899138"/>
                  <a:gd name="connsiteY0" fmla="*/ 0 h 473027"/>
                  <a:gd name="connsiteX1" fmla="*/ 1362808 w 1899138"/>
                  <a:gd name="connsiteY1" fmla="*/ 473027 h 473027"/>
                  <a:gd name="connsiteX2" fmla="*/ 0 w 1899138"/>
                  <a:gd name="connsiteY2" fmla="*/ 473027 h 473027"/>
                  <a:gd name="connsiteX3" fmla="*/ 236514 w 1899138"/>
                  <a:gd name="connsiteY3" fmla="*/ 236515 h 473027"/>
                  <a:gd name="connsiteX4" fmla="*/ 0 w 1899138"/>
                  <a:gd name="connsiteY4" fmla="*/ 0 h 473027"/>
                  <a:gd name="connsiteX5" fmla="*/ 1899138 w 1899138"/>
                  <a:gd name="connsiteY5" fmla="*/ 236515 h 473027"/>
                  <a:gd name="connsiteX6" fmla="*/ 1899137 w 1899138"/>
                  <a:gd name="connsiteY6" fmla="*/ 236516 h 473027"/>
                  <a:gd name="connsiteX7" fmla="*/ 1899137 w 1899138"/>
                  <a:gd name="connsiteY7" fmla="*/ 236514 h 47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38" h="473027">
                    <a:moveTo>
                      <a:pt x="1362808" y="0"/>
                    </a:moveTo>
                    <a:lnTo>
                      <a:pt x="1362808" y="473027"/>
                    </a:lnTo>
                    <a:lnTo>
                      <a:pt x="0" y="473027"/>
                    </a:lnTo>
                    <a:lnTo>
                      <a:pt x="236514" y="236515"/>
                    </a:lnTo>
                    <a:lnTo>
                      <a:pt x="0" y="0"/>
                    </a:lnTo>
                    <a:close/>
                    <a:moveTo>
                      <a:pt x="1899138" y="236515"/>
                    </a:moveTo>
                    <a:lnTo>
                      <a:pt x="1899137" y="236516"/>
                    </a:lnTo>
                    <a:lnTo>
                      <a:pt x="1899137" y="236514"/>
                    </a:lnTo>
                    <a:close/>
                  </a:path>
                </a:pathLst>
              </a:cu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schemeClr val="tx1"/>
                  </a:solidFill>
                </a:endParaRPr>
              </a:p>
            </p:txBody>
          </p:sp>
        </p:grpSp>
        <p:sp>
          <p:nvSpPr>
            <p:cNvPr id="11" name="دمعة 10">
              <a:extLst>
                <a:ext uri="{FF2B5EF4-FFF2-40B4-BE49-F238E27FC236}">
                  <a16:creationId xmlns:a16="http://schemas.microsoft.com/office/drawing/2014/main" id="{49B24D31-3052-59A6-3C84-8C0BAE86AAD1}"/>
                </a:ext>
              </a:extLst>
            </p:cNvPr>
            <p:cNvSpPr/>
            <p:nvPr/>
          </p:nvSpPr>
          <p:spPr>
            <a:xfrm rot="5400000">
              <a:off x="9424916" y="261125"/>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دمعة 11">
              <a:extLst>
                <a:ext uri="{FF2B5EF4-FFF2-40B4-BE49-F238E27FC236}">
                  <a16:creationId xmlns:a16="http://schemas.microsoft.com/office/drawing/2014/main" id="{FD5BACD9-E170-CF6A-5B53-D6E68101284D}"/>
                </a:ext>
              </a:extLst>
            </p:cNvPr>
            <p:cNvSpPr/>
            <p:nvPr/>
          </p:nvSpPr>
          <p:spPr>
            <a:xfrm rot="16200000" flipH="1">
              <a:off x="9973690" y="256734"/>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دمعة 12">
              <a:extLst>
                <a:ext uri="{FF2B5EF4-FFF2-40B4-BE49-F238E27FC236}">
                  <a16:creationId xmlns:a16="http://schemas.microsoft.com/office/drawing/2014/main" id="{BA236B2E-D838-7955-F1BF-85ECFD0FDB78}"/>
                </a:ext>
              </a:extLst>
            </p:cNvPr>
            <p:cNvSpPr/>
            <p:nvPr/>
          </p:nvSpPr>
          <p:spPr>
            <a:xfrm rot="16200000" flipH="1">
              <a:off x="10033497" y="31199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دمعة 13">
              <a:extLst>
                <a:ext uri="{FF2B5EF4-FFF2-40B4-BE49-F238E27FC236}">
                  <a16:creationId xmlns:a16="http://schemas.microsoft.com/office/drawing/2014/main" id="{EB8B9E3F-6FF3-3365-E526-43761381E1BE}"/>
                </a:ext>
              </a:extLst>
            </p:cNvPr>
            <p:cNvSpPr/>
            <p:nvPr/>
          </p:nvSpPr>
          <p:spPr>
            <a:xfrm rot="5400000">
              <a:off x="9471984" y="29997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0" name="شكل بيضاوي 19">
            <a:extLst>
              <a:ext uri="{FF2B5EF4-FFF2-40B4-BE49-F238E27FC236}">
                <a16:creationId xmlns:a16="http://schemas.microsoft.com/office/drawing/2014/main" id="{245041E7-F8D9-FBE0-8C50-77460F4C48FC}"/>
              </a:ext>
            </a:extLst>
          </p:cNvPr>
          <p:cNvSpPr/>
          <p:nvPr/>
        </p:nvSpPr>
        <p:spPr>
          <a:xfrm>
            <a:off x="7385537" y="6534442"/>
            <a:ext cx="3784209" cy="323558"/>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رسم 20" descr="شارة الصليب مع تعبئة خالصة">
            <a:extLst>
              <a:ext uri="{FF2B5EF4-FFF2-40B4-BE49-F238E27FC236}">
                <a16:creationId xmlns:a16="http://schemas.microsoft.com/office/drawing/2014/main" id="{6C7453D3-87F2-0550-D026-F5B3F3238D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57537" y="2574387"/>
            <a:ext cx="1371545" cy="1371545"/>
          </a:xfrm>
          <a:prstGeom prst="rect">
            <a:avLst/>
          </a:prstGeom>
        </p:spPr>
      </p:pic>
      <p:grpSp>
        <p:nvGrpSpPr>
          <p:cNvPr id="22" name="مجموعة 21">
            <a:extLst>
              <a:ext uri="{FF2B5EF4-FFF2-40B4-BE49-F238E27FC236}">
                <a16:creationId xmlns:a16="http://schemas.microsoft.com/office/drawing/2014/main" id="{467A278D-7DAD-0905-627C-A764C980FD45}"/>
              </a:ext>
            </a:extLst>
          </p:cNvPr>
          <p:cNvGrpSpPr/>
          <p:nvPr/>
        </p:nvGrpSpPr>
        <p:grpSpPr>
          <a:xfrm>
            <a:off x="894477" y="4065507"/>
            <a:ext cx="3784209" cy="2222696"/>
            <a:chOff x="8088923" y="3080824"/>
            <a:chExt cx="3784209" cy="2222696"/>
          </a:xfrm>
        </p:grpSpPr>
        <p:sp>
          <p:nvSpPr>
            <p:cNvPr id="23" name="مستطيل 22">
              <a:extLst>
                <a:ext uri="{FF2B5EF4-FFF2-40B4-BE49-F238E27FC236}">
                  <a16:creationId xmlns:a16="http://schemas.microsoft.com/office/drawing/2014/main" id="{E57FF89B-7D32-E14C-F8D0-7C1A7E3B0B6E}"/>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ستطيل 23">
              <a:extLst>
                <a:ext uri="{FF2B5EF4-FFF2-40B4-BE49-F238E27FC236}">
                  <a16:creationId xmlns:a16="http://schemas.microsoft.com/office/drawing/2014/main" id="{F197CC0E-CE30-5FB3-48EC-D9638DAE6909}"/>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مستطيل 24">
              <a:extLst>
                <a:ext uri="{FF2B5EF4-FFF2-40B4-BE49-F238E27FC236}">
                  <a16:creationId xmlns:a16="http://schemas.microsoft.com/office/drawing/2014/main" id="{E2C282CB-6065-7211-21C6-09B475AE0705}"/>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6" name="مجموعة 25">
            <a:extLst>
              <a:ext uri="{FF2B5EF4-FFF2-40B4-BE49-F238E27FC236}">
                <a16:creationId xmlns:a16="http://schemas.microsoft.com/office/drawing/2014/main" id="{F9BACB5C-9FF7-BB22-D258-FC488899FB2D}"/>
              </a:ext>
            </a:extLst>
          </p:cNvPr>
          <p:cNvGrpSpPr/>
          <p:nvPr/>
        </p:nvGrpSpPr>
        <p:grpSpPr>
          <a:xfrm>
            <a:off x="894476" y="3101816"/>
            <a:ext cx="3784209" cy="1899138"/>
            <a:chOff x="8088922" y="232117"/>
            <a:chExt cx="3784209" cy="1899138"/>
          </a:xfrm>
        </p:grpSpPr>
        <p:grpSp>
          <p:nvGrpSpPr>
            <p:cNvPr id="27" name="مجموعة 26">
              <a:extLst>
                <a:ext uri="{FF2B5EF4-FFF2-40B4-BE49-F238E27FC236}">
                  <a16:creationId xmlns:a16="http://schemas.microsoft.com/office/drawing/2014/main" id="{7F3A415A-1BFA-7F0D-14D4-1055DC1C8302}"/>
                </a:ext>
              </a:extLst>
            </p:cNvPr>
            <p:cNvGrpSpPr/>
            <p:nvPr/>
          </p:nvGrpSpPr>
          <p:grpSpPr>
            <a:xfrm>
              <a:off x="8088922" y="232117"/>
              <a:ext cx="3784209" cy="1899138"/>
              <a:chOff x="8088923" y="-28135"/>
              <a:chExt cx="3784209" cy="1899138"/>
            </a:xfrm>
          </p:grpSpPr>
          <p:grpSp>
            <p:nvGrpSpPr>
              <p:cNvPr id="32" name="مجموعة 31">
                <a:extLst>
                  <a:ext uri="{FF2B5EF4-FFF2-40B4-BE49-F238E27FC236}">
                    <a16:creationId xmlns:a16="http://schemas.microsoft.com/office/drawing/2014/main" id="{19387989-B649-0F8A-203F-0D620CFDCE5A}"/>
                  </a:ext>
                </a:extLst>
              </p:cNvPr>
              <p:cNvGrpSpPr/>
              <p:nvPr/>
            </p:nvGrpSpPr>
            <p:grpSpPr>
              <a:xfrm>
                <a:off x="8088923" y="536330"/>
                <a:ext cx="3784209" cy="364002"/>
                <a:chOff x="8088923" y="3080824"/>
                <a:chExt cx="3784209" cy="2222696"/>
              </a:xfrm>
            </p:grpSpPr>
            <p:sp>
              <p:nvSpPr>
                <p:cNvPr id="34" name="مستطيل 33">
                  <a:extLst>
                    <a:ext uri="{FF2B5EF4-FFF2-40B4-BE49-F238E27FC236}">
                      <a16:creationId xmlns:a16="http://schemas.microsoft.com/office/drawing/2014/main" id="{A5734D0C-3E47-40EA-1992-2F6796E21A42}"/>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ستطيل 34">
                  <a:extLst>
                    <a:ext uri="{FF2B5EF4-FFF2-40B4-BE49-F238E27FC236}">
                      <a16:creationId xmlns:a16="http://schemas.microsoft.com/office/drawing/2014/main" id="{A78F4A95-7CC6-B245-4E85-58F2F593BD05}"/>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a:extLst>
                    <a:ext uri="{FF2B5EF4-FFF2-40B4-BE49-F238E27FC236}">
                      <a16:creationId xmlns:a16="http://schemas.microsoft.com/office/drawing/2014/main" id="{ACCA5912-05A9-B8E0-5C16-1C9E4570A246}"/>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3" name="شكل حر: شكل 32">
                <a:extLst>
                  <a:ext uri="{FF2B5EF4-FFF2-40B4-BE49-F238E27FC236}">
                    <a16:creationId xmlns:a16="http://schemas.microsoft.com/office/drawing/2014/main" id="{2A2DB3D7-1EE4-1397-A97B-56C0CFB4FEF9}"/>
                  </a:ext>
                </a:extLst>
              </p:cNvPr>
              <p:cNvSpPr/>
              <p:nvPr/>
            </p:nvSpPr>
            <p:spPr>
              <a:xfrm rot="16200000">
                <a:off x="7571055" y="684920"/>
                <a:ext cx="1899138" cy="473027"/>
              </a:xfrm>
              <a:custGeom>
                <a:avLst/>
                <a:gdLst>
                  <a:gd name="connsiteX0" fmla="*/ 1362808 w 1899138"/>
                  <a:gd name="connsiteY0" fmla="*/ 0 h 473027"/>
                  <a:gd name="connsiteX1" fmla="*/ 1362808 w 1899138"/>
                  <a:gd name="connsiteY1" fmla="*/ 473027 h 473027"/>
                  <a:gd name="connsiteX2" fmla="*/ 0 w 1899138"/>
                  <a:gd name="connsiteY2" fmla="*/ 473027 h 473027"/>
                  <a:gd name="connsiteX3" fmla="*/ 236514 w 1899138"/>
                  <a:gd name="connsiteY3" fmla="*/ 236515 h 473027"/>
                  <a:gd name="connsiteX4" fmla="*/ 0 w 1899138"/>
                  <a:gd name="connsiteY4" fmla="*/ 0 h 473027"/>
                  <a:gd name="connsiteX5" fmla="*/ 1899138 w 1899138"/>
                  <a:gd name="connsiteY5" fmla="*/ 236515 h 473027"/>
                  <a:gd name="connsiteX6" fmla="*/ 1899137 w 1899138"/>
                  <a:gd name="connsiteY6" fmla="*/ 236516 h 473027"/>
                  <a:gd name="connsiteX7" fmla="*/ 1899137 w 1899138"/>
                  <a:gd name="connsiteY7" fmla="*/ 236514 h 47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38" h="473027">
                    <a:moveTo>
                      <a:pt x="1362808" y="0"/>
                    </a:moveTo>
                    <a:lnTo>
                      <a:pt x="1362808" y="473027"/>
                    </a:lnTo>
                    <a:lnTo>
                      <a:pt x="0" y="473027"/>
                    </a:lnTo>
                    <a:lnTo>
                      <a:pt x="236514" y="236515"/>
                    </a:lnTo>
                    <a:lnTo>
                      <a:pt x="0" y="0"/>
                    </a:lnTo>
                    <a:close/>
                    <a:moveTo>
                      <a:pt x="1899138" y="236515"/>
                    </a:moveTo>
                    <a:lnTo>
                      <a:pt x="1899137" y="236516"/>
                    </a:lnTo>
                    <a:lnTo>
                      <a:pt x="1899137" y="236514"/>
                    </a:lnTo>
                    <a:close/>
                  </a:path>
                </a:pathLst>
              </a:cu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schemeClr val="tx1"/>
                  </a:solidFill>
                </a:endParaRPr>
              </a:p>
            </p:txBody>
          </p:sp>
        </p:grpSp>
        <p:sp>
          <p:nvSpPr>
            <p:cNvPr id="28" name="دمعة 27">
              <a:extLst>
                <a:ext uri="{FF2B5EF4-FFF2-40B4-BE49-F238E27FC236}">
                  <a16:creationId xmlns:a16="http://schemas.microsoft.com/office/drawing/2014/main" id="{F3FC33AB-59CB-F3F5-5CDB-674A8221C366}"/>
                </a:ext>
              </a:extLst>
            </p:cNvPr>
            <p:cNvSpPr/>
            <p:nvPr/>
          </p:nvSpPr>
          <p:spPr>
            <a:xfrm rot="5400000">
              <a:off x="9424916" y="261125"/>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دمعة 28">
              <a:extLst>
                <a:ext uri="{FF2B5EF4-FFF2-40B4-BE49-F238E27FC236}">
                  <a16:creationId xmlns:a16="http://schemas.microsoft.com/office/drawing/2014/main" id="{8A70E614-3CC0-7AB9-190B-620C911C72D6}"/>
                </a:ext>
              </a:extLst>
            </p:cNvPr>
            <p:cNvSpPr/>
            <p:nvPr/>
          </p:nvSpPr>
          <p:spPr>
            <a:xfrm rot="16200000" flipH="1">
              <a:off x="9973690" y="256734"/>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دمعة 29">
              <a:extLst>
                <a:ext uri="{FF2B5EF4-FFF2-40B4-BE49-F238E27FC236}">
                  <a16:creationId xmlns:a16="http://schemas.microsoft.com/office/drawing/2014/main" id="{E0D93AAD-B967-1AF5-5959-61F055D6B099}"/>
                </a:ext>
              </a:extLst>
            </p:cNvPr>
            <p:cNvSpPr/>
            <p:nvPr/>
          </p:nvSpPr>
          <p:spPr>
            <a:xfrm rot="16200000" flipH="1">
              <a:off x="10033497" y="31199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دمعة 30">
              <a:extLst>
                <a:ext uri="{FF2B5EF4-FFF2-40B4-BE49-F238E27FC236}">
                  <a16:creationId xmlns:a16="http://schemas.microsoft.com/office/drawing/2014/main" id="{5D765E9A-DAF4-E332-4AFB-1C2F2D0F27AC}"/>
                </a:ext>
              </a:extLst>
            </p:cNvPr>
            <p:cNvSpPr/>
            <p:nvPr/>
          </p:nvSpPr>
          <p:spPr>
            <a:xfrm rot="5400000">
              <a:off x="9471984" y="29997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7" name="شكل بيضاوي 36">
            <a:extLst>
              <a:ext uri="{FF2B5EF4-FFF2-40B4-BE49-F238E27FC236}">
                <a16:creationId xmlns:a16="http://schemas.microsoft.com/office/drawing/2014/main" id="{0ED9F2DC-84FE-65DD-6621-1EEDE91A1251}"/>
              </a:ext>
            </a:extLst>
          </p:cNvPr>
          <p:cNvSpPr/>
          <p:nvPr/>
        </p:nvSpPr>
        <p:spPr>
          <a:xfrm>
            <a:off x="894476" y="6499218"/>
            <a:ext cx="3784209" cy="323558"/>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8" name="رسم 37" descr="شارة علامة 1 مع تعبئة خالصة">
            <a:extLst>
              <a:ext uri="{FF2B5EF4-FFF2-40B4-BE49-F238E27FC236}">
                <a16:creationId xmlns:a16="http://schemas.microsoft.com/office/drawing/2014/main" id="{EDEDD7F6-FFB1-5701-B2DA-8D7CF32BB7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7105" y="2574386"/>
            <a:ext cx="1371545" cy="1371545"/>
          </a:xfrm>
          <a:prstGeom prst="rect">
            <a:avLst/>
          </a:prstGeom>
        </p:spPr>
      </p:pic>
      <p:sp>
        <p:nvSpPr>
          <p:cNvPr id="41" name="مربع نص 40">
            <a:extLst>
              <a:ext uri="{FF2B5EF4-FFF2-40B4-BE49-F238E27FC236}">
                <a16:creationId xmlns:a16="http://schemas.microsoft.com/office/drawing/2014/main" id="{ABACC3D8-D1A7-7453-1F76-800AF5E41C4B}"/>
              </a:ext>
            </a:extLst>
          </p:cNvPr>
          <p:cNvSpPr txBox="1"/>
          <p:nvPr/>
        </p:nvSpPr>
        <p:spPr>
          <a:xfrm>
            <a:off x="483613" y="1336844"/>
            <a:ext cx="8253873" cy="1384995"/>
          </a:xfrm>
          <a:prstGeom prst="rect">
            <a:avLst/>
          </a:prstGeom>
          <a:noFill/>
        </p:spPr>
        <p:txBody>
          <a:bodyPr wrap="square">
            <a:spAutoFit/>
          </a:bodyPr>
          <a:lstStyle/>
          <a:p>
            <a:pPr algn="ctr"/>
            <a:r>
              <a:rPr lang="ar-SA" sz="2800" b="1" i="0" u="none" strike="noStrike" baseline="0" dirty="0">
                <a:latin typeface="Calibri" panose="020F0502020204030204" pitchFamily="34" charset="0"/>
                <a:cs typeface="Calibri" panose="020F0502020204030204" pitchFamily="34" charset="0"/>
              </a:rPr>
              <a:t>.....................................أحد أنواع التحقق من صحة البيانات المدخلة ويساعد على تقليل الأخطاء باستخدام قائمة محدودة من القيم المحددة سابقاً .</a:t>
            </a:r>
            <a:endParaRPr lang="ar-SA" sz="2800" b="1" dirty="0"/>
          </a:p>
        </p:txBody>
      </p:sp>
      <p:sp>
        <p:nvSpPr>
          <p:cNvPr id="43" name="مربع نص 42">
            <a:extLst>
              <a:ext uri="{FF2B5EF4-FFF2-40B4-BE49-F238E27FC236}">
                <a16:creationId xmlns:a16="http://schemas.microsoft.com/office/drawing/2014/main" id="{F345FA86-0A64-BAFA-0171-D0CBB189C7F0}"/>
              </a:ext>
            </a:extLst>
          </p:cNvPr>
          <p:cNvSpPr txBox="1"/>
          <p:nvPr/>
        </p:nvSpPr>
        <p:spPr>
          <a:xfrm>
            <a:off x="4938931" y="1026976"/>
            <a:ext cx="3440172" cy="584775"/>
          </a:xfrm>
          <a:prstGeom prst="rect">
            <a:avLst/>
          </a:prstGeom>
          <a:noFill/>
        </p:spPr>
        <p:txBody>
          <a:bodyPr wrap="square">
            <a:spAutoFit/>
          </a:bodyPr>
          <a:lstStyle/>
          <a:p>
            <a:pPr algn="ctr"/>
            <a:r>
              <a:rPr lang="ar-SA" sz="3200" b="1" i="0" u="none" strike="noStrike" baseline="0" dirty="0">
                <a:solidFill>
                  <a:srgbClr val="A9D18E"/>
                </a:solidFill>
                <a:latin typeface="Calibri-Bold"/>
                <a:cs typeface="Calibri" panose="020F0502020204030204" pitchFamily="34" charset="0"/>
              </a:rPr>
              <a:t>التحقق من البحث</a:t>
            </a:r>
            <a:endParaRPr lang="ar-SA" sz="3200" dirty="0">
              <a:solidFill>
                <a:srgbClr val="A9D18E"/>
              </a:solidFill>
            </a:endParaRPr>
          </a:p>
        </p:txBody>
      </p:sp>
    </p:spTree>
    <p:extLst>
      <p:ext uri="{BB962C8B-B14F-4D97-AF65-F5344CB8AC3E}">
        <p14:creationId xmlns:p14="http://schemas.microsoft.com/office/powerpoint/2010/main" val="368784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0 0 L 0 -0.25 E" pathEditMode="relative" ptsTypes="">
                                      <p:cBhvr>
                                        <p:cTn id="12" dur="2000" fill="hold"/>
                                        <p:tgtEl>
                                          <p:spTgt spid="9"/>
                                        </p:tgtEl>
                                        <p:attrNameLst>
                                          <p:attrName>ppt_x</p:attrName>
                                          <p:attrName>ppt_y</p:attrName>
                                        </p:attrNameLst>
                                      </p:cBhvr>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2.08333E-6 1.85185E-6 L 2.08333E-6 -0.25 " pathEditMode="relative" rAng="0" ptsTypes="AA">
                                      <p:cBhvr>
                                        <p:cTn id="21" dur="2000" fill="hold"/>
                                        <p:tgtEl>
                                          <p:spTgt spid="26"/>
                                        </p:tgtEl>
                                        <p:attrNameLst>
                                          <p:attrName>ppt_x</p:attrName>
                                          <p:attrName>ppt_y</p:attrName>
                                        </p:attrNameLst>
                                      </p:cBhvr>
                                      <p:rCtr x="0" y="-12500"/>
                                    </p:animMotion>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childTnLst>
              </p:cTn>
              <p:nextCondLst>
                <p:cond evt="onClick" delay="0">
                  <p:tgtEl>
                    <p:spTgt spid="22"/>
                  </p:tgtEl>
                </p:cond>
              </p:nextCondLst>
            </p:seq>
          </p:childTnLst>
        </p:cTn>
      </p:par>
    </p:tnLst>
    <p:bldLst>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مراجعة الدرس السابق</a:t>
            </a:r>
          </a:p>
        </p:txBody>
      </p:sp>
      <p:grpSp>
        <p:nvGrpSpPr>
          <p:cNvPr id="2" name="مجموعة 1">
            <a:extLst>
              <a:ext uri="{FF2B5EF4-FFF2-40B4-BE49-F238E27FC236}">
                <a16:creationId xmlns:a16="http://schemas.microsoft.com/office/drawing/2014/main" id="{8A6D31C8-4915-2848-B4BA-04AAEC838B71}"/>
              </a:ext>
            </a:extLst>
          </p:cNvPr>
          <p:cNvGrpSpPr/>
          <p:nvPr/>
        </p:nvGrpSpPr>
        <p:grpSpPr>
          <a:xfrm>
            <a:off x="7385538" y="4100731"/>
            <a:ext cx="3784209" cy="2222696"/>
            <a:chOff x="8088923" y="3080824"/>
            <a:chExt cx="3784209" cy="2222696"/>
          </a:xfrm>
        </p:grpSpPr>
        <p:sp>
          <p:nvSpPr>
            <p:cNvPr id="6" name="مستطيل 5">
              <a:extLst>
                <a:ext uri="{FF2B5EF4-FFF2-40B4-BE49-F238E27FC236}">
                  <a16:creationId xmlns:a16="http://schemas.microsoft.com/office/drawing/2014/main" id="{E8412BBF-C616-431B-7B0B-64AEC7F5CA41}"/>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A29C57F5-33B2-A7C0-B932-5942E04CB93E}"/>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ستطيل 7">
              <a:extLst>
                <a:ext uri="{FF2B5EF4-FFF2-40B4-BE49-F238E27FC236}">
                  <a16:creationId xmlns:a16="http://schemas.microsoft.com/office/drawing/2014/main" id="{BC50892E-0385-B26A-06E1-C6596C9790E6}"/>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 name="مجموعة 8">
            <a:extLst>
              <a:ext uri="{FF2B5EF4-FFF2-40B4-BE49-F238E27FC236}">
                <a16:creationId xmlns:a16="http://schemas.microsoft.com/office/drawing/2014/main" id="{995D2949-3903-9D65-1D93-8DDF4B929F07}"/>
              </a:ext>
            </a:extLst>
          </p:cNvPr>
          <p:cNvGrpSpPr/>
          <p:nvPr/>
        </p:nvGrpSpPr>
        <p:grpSpPr>
          <a:xfrm>
            <a:off x="7385537" y="3137040"/>
            <a:ext cx="3784209" cy="1899138"/>
            <a:chOff x="8088922" y="232117"/>
            <a:chExt cx="3784209" cy="1899138"/>
          </a:xfrm>
        </p:grpSpPr>
        <p:grpSp>
          <p:nvGrpSpPr>
            <p:cNvPr id="10" name="مجموعة 9">
              <a:extLst>
                <a:ext uri="{FF2B5EF4-FFF2-40B4-BE49-F238E27FC236}">
                  <a16:creationId xmlns:a16="http://schemas.microsoft.com/office/drawing/2014/main" id="{5C38DEDC-B05C-00A3-EF68-A0D846AD4049}"/>
                </a:ext>
              </a:extLst>
            </p:cNvPr>
            <p:cNvGrpSpPr/>
            <p:nvPr/>
          </p:nvGrpSpPr>
          <p:grpSpPr>
            <a:xfrm>
              <a:off x="8088922" y="232117"/>
              <a:ext cx="3784209" cy="1899138"/>
              <a:chOff x="8088923" y="-28135"/>
              <a:chExt cx="3784209" cy="1899138"/>
            </a:xfrm>
          </p:grpSpPr>
          <p:grpSp>
            <p:nvGrpSpPr>
              <p:cNvPr id="15" name="مجموعة 14">
                <a:extLst>
                  <a:ext uri="{FF2B5EF4-FFF2-40B4-BE49-F238E27FC236}">
                    <a16:creationId xmlns:a16="http://schemas.microsoft.com/office/drawing/2014/main" id="{9F7A9A5E-4BB6-EF1C-3B35-1BFEAF3768F2}"/>
                  </a:ext>
                </a:extLst>
              </p:cNvPr>
              <p:cNvGrpSpPr/>
              <p:nvPr/>
            </p:nvGrpSpPr>
            <p:grpSpPr>
              <a:xfrm>
                <a:off x="8088923" y="536330"/>
                <a:ext cx="3784209" cy="364002"/>
                <a:chOff x="8088923" y="3080824"/>
                <a:chExt cx="3784209" cy="2222696"/>
              </a:xfrm>
            </p:grpSpPr>
            <p:sp>
              <p:nvSpPr>
                <p:cNvPr id="17" name="مستطيل 16">
                  <a:extLst>
                    <a:ext uri="{FF2B5EF4-FFF2-40B4-BE49-F238E27FC236}">
                      <a16:creationId xmlns:a16="http://schemas.microsoft.com/office/drawing/2014/main" id="{ED3F7274-B40E-63D8-5540-B28587D54674}"/>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7FF4B64B-603C-EE7A-78BE-CA222F58C6D8}"/>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6E945F36-8D22-1E48-8F0D-78D38369713B}"/>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6" name="شكل حر: شكل 15">
                <a:extLst>
                  <a:ext uri="{FF2B5EF4-FFF2-40B4-BE49-F238E27FC236}">
                    <a16:creationId xmlns:a16="http://schemas.microsoft.com/office/drawing/2014/main" id="{76CCA4F4-E18C-2304-32F1-2C4B4C40E2CF}"/>
                  </a:ext>
                </a:extLst>
              </p:cNvPr>
              <p:cNvSpPr/>
              <p:nvPr/>
            </p:nvSpPr>
            <p:spPr>
              <a:xfrm rot="16200000">
                <a:off x="7571055" y="684920"/>
                <a:ext cx="1899138" cy="473027"/>
              </a:xfrm>
              <a:custGeom>
                <a:avLst/>
                <a:gdLst>
                  <a:gd name="connsiteX0" fmla="*/ 1362808 w 1899138"/>
                  <a:gd name="connsiteY0" fmla="*/ 0 h 473027"/>
                  <a:gd name="connsiteX1" fmla="*/ 1362808 w 1899138"/>
                  <a:gd name="connsiteY1" fmla="*/ 473027 h 473027"/>
                  <a:gd name="connsiteX2" fmla="*/ 0 w 1899138"/>
                  <a:gd name="connsiteY2" fmla="*/ 473027 h 473027"/>
                  <a:gd name="connsiteX3" fmla="*/ 236514 w 1899138"/>
                  <a:gd name="connsiteY3" fmla="*/ 236515 h 473027"/>
                  <a:gd name="connsiteX4" fmla="*/ 0 w 1899138"/>
                  <a:gd name="connsiteY4" fmla="*/ 0 h 473027"/>
                  <a:gd name="connsiteX5" fmla="*/ 1899138 w 1899138"/>
                  <a:gd name="connsiteY5" fmla="*/ 236515 h 473027"/>
                  <a:gd name="connsiteX6" fmla="*/ 1899137 w 1899138"/>
                  <a:gd name="connsiteY6" fmla="*/ 236516 h 473027"/>
                  <a:gd name="connsiteX7" fmla="*/ 1899137 w 1899138"/>
                  <a:gd name="connsiteY7" fmla="*/ 236514 h 47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38" h="473027">
                    <a:moveTo>
                      <a:pt x="1362808" y="0"/>
                    </a:moveTo>
                    <a:lnTo>
                      <a:pt x="1362808" y="473027"/>
                    </a:lnTo>
                    <a:lnTo>
                      <a:pt x="0" y="473027"/>
                    </a:lnTo>
                    <a:lnTo>
                      <a:pt x="236514" y="236515"/>
                    </a:lnTo>
                    <a:lnTo>
                      <a:pt x="0" y="0"/>
                    </a:lnTo>
                    <a:close/>
                    <a:moveTo>
                      <a:pt x="1899138" y="236515"/>
                    </a:moveTo>
                    <a:lnTo>
                      <a:pt x="1899137" y="236516"/>
                    </a:lnTo>
                    <a:lnTo>
                      <a:pt x="1899137" y="236514"/>
                    </a:lnTo>
                    <a:close/>
                  </a:path>
                </a:pathLst>
              </a:cu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schemeClr val="tx1"/>
                  </a:solidFill>
                </a:endParaRPr>
              </a:p>
            </p:txBody>
          </p:sp>
        </p:grpSp>
        <p:sp>
          <p:nvSpPr>
            <p:cNvPr id="11" name="دمعة 10">
              <a:extLst>
                <a:ext uri="{FF2B5EF4-FFF2-40B4-BE49-F238E27FC236}">
                  <a16:creationId xmlns:a16="http://schemas.microsoft.com/office/drawing/2014/main" id="{49B24D31-3052-59A6-3C84-8C0BAE86AAD1}"/>
                </a:ext>
              </a:extLst>
            </p:cNvPr>
            <p:cNvSpPr/>
            <p:nvPr/>
          </p:nvSpPr>
          <p:spPr>
            <a:xfrm rot="5400000">
              <a:off x="9424916" y="261125"/>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دمعة 11">
              <a:extLst>
                <a:ext uri="{FF2B5EF4-FFF2-40B4-BE49-F238E27FC236}">
                  <a16:creationId xmlns:a16="http://schemas.microsoft.com/office/drawing/2014/main" id="{FD5BACD9-E170-CF6A-5B53-D6E68101284D}"/>
                </a:ext>
              </a:extLst>
            </p:cNvPr>
            <p:cNvSpPr/>
            <p:nvPr/>
          </p:nvSpPr>
          <p:spPr>
            <a:xfrm rot="16200000" flipH="1">
              <a:off x="9973690" y="256734"/>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دمعة 12">
              <a:extLst>
                <a:ext uri="{FF2B5EF4-FFF2-40B4-BE49-F238E27FC236}">
                  <a16:creationId xmlns:a16="http://schemas.microsoft.com/office/drawing/2014/main" id="{BA236B2E-D838-7955-F1BF-85ECFD0FDB78}"/>
                </a:ext>
              </a:extLst>
            </p:cNvPr>
            <p:cNvSpPr/>
            <p:nvPr/>
          </p:nvSpPr>
          <p:spPr>
            <a:xfrm rot="16200000" flipH="1">
              <a:off x="10033497" y="31199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دمعة 13">
              <a:extLst>
                <a:ext uri="{FF2B5EF4-FFF2-40B4-BE49-F238E27FC236}">
                  <a16:creationId xmlns:a16="http://schemas.microsoft.com/office/drawing/2014/main" id="{EB8B9E3F-6FF3-3365-E526-43761381E1BE}"/>
                </a:ext>
              </a:extLst>
            </p:cNvPr>
            <p:cNvSpPr/>
            <p:nvPr/>
          </p:nvSpPr>
          <p:spPr>
            <a:xfrm rot="5400000">
              <a:off x="9471984" y="29997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0" name="شكل بيضاوي 19">
            <a:extLst>
              <a:ext uri="{FF2B5EF4-FFF2-40B4-BE49-F238E27FC236}">
                <a16:creationId xmlns:a16="http://schemas.microsoft.com/office/drawing/2014/main" id="{245041E7-F8D9-FBE0-8C50-77460F4C48FC}"/>
              </a:ext>
            </a:extLst>
          </p:cNvPr>
          <p:cNvSpPr/>
          <p:nvPr/>
        </p:nvSpPr>
        <p:spPr>
          <a:xfrm>
            <a:off x="7385537" y="6534442"/>
            <a:ext cx="3784209" cy="323558"/>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رسم 20" descr="شارة الصليب مع تعبئة خالصة">
            <a:extLst>
              <a:ext uri="{FF2B5EF4-FFF2-40B4-BE49-F238E27FC236}">
                <a16:creationId xmlns:a16="http://schemas.microsoft.com/office/drawing/2014/main" id="{6C7453D3-87F2-0550-D026-F5B3F3238D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57537" y="2574387"/>
            <a:ext cx="1371545" cy="1371545"/>
          </a:xfrm>
          <a:prstGeom prst="rect">
            <a:avLst/>
          </a:prstGeom>
        </p:spPr>
      </p:pic>
      <p:grpSp>
        <p:nvGrpSpPr>
          <p:cNvPr id="22" name="مجموعة 21">
            <a:extLst>
              <a:ext uri="{FF2B5EF4-FFF2-40B4-BE49-F238E27FC236}">
                <a16:creationId xmlns:a16="http://schemas.microsoft.com/office/drawing/2014/main" id="{467A278D-7DAD-0905-627C-A764C980FD45}"/>
              </a:ext>
            </a:extLst>
          </p:cNvPr>
          <p:cNvGrpSpPr/>
          <p:nvPr/>
        </p:nvGrpSpPr>
        <p:grpSpPr>
          <a:xfrm>
            <a:off x="894477" y="4065507"/>
            <a:ext cx="3784209" cy="2222696"/>
            <a:chOff x="8088923" y="3080824"/>
            <a:chExt cx="3784209" cy="2222696"/>
          </a:xfrm>
        </p:grpSpPr>
        <p:sp>
          <p:nvSpPr>
            <p:cNvPr id="23" name="مستطيل 22">
              <a:extLst>
                <a:ext uri="{FF2B5EF4-FFF2-40B4-BE49-F238E27FC236}">
                  <a16:creationId xmlns:a16="http://schemas.microsoft.com/office/drawing/2014/main" id="{E57FF89B-7D32-E14C-F8D0-7C1A7E3B0B6E}"/>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ستطيل 23">
              <a:extLst>
                <a:ext uri="{FF2B5EF4-FFF2-40B4-BE49-F238E27FC236}">
                  <a16:creationId xmlns:a16="http://schemas.microsoft.com/office/drawing/2014/main" id="{F197CC0E-CE30-5FB3-48EC-D9638DAE6909}"/>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مستطيل 24">
              <a:extLst>
                <a:ext uri="{FF2B5EF4-FFF2-40B4-BE49-F238E27FC236}">
                  <a16:creationId xmlns:a16="http://schemas.microsoft.com/office/drawing/2014/main" id="{E2C282CB-6065-7211-21C6-09B475AE0705}"/>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6" name="مجموعة 25">
            <a:extLst>
              <a:ext uri="{FF2B5EF4-FFF2-40B4-BE49-F238E27FC236}">
                <a16:creationId xmlns:a16="http://schemas.microsoft.com/office/drawing/2014/main" id="{F9BACB5C-9FF7-BB22-D258-FC488899FB2D}"/>
              </a:ext>
            </a:extLst>
          </p:cNvPr>
          <p:cNvGrpSpPr/>
          <p:nvPr/>
        </p:nvGrpSpPr>
        <p:grpSpPr>
          <a:xfrm>
            <a:off x="894476" y="3101816"/>
            <a:ext cx="3784209" cy="1899138"/>
            <a:chOff x="8088922" y="232117"/>
            <a:chExt cx="3784209" cy="1899138"/>
          </a:xfrm>
        </p:grpSpPr>
        <p:grpSp>
          <p:nvGrpSpPr>
            <p:cNvPr id="27" name="مجموعة 26">
              <a:extLst>
                <a:ext uri="{FF2B5EF4-FFF2-40B4-BE49-F238E27FC236}">
                  <a16:creationId xmlns:a16="http://schemas.microsoft.com/office/drawing/2014/main" id="{7F3A415A-1BFA-7F0D-14D4-1055DC1C8302}"/>
                </a:ext>
              </a:extLst>
            </p:cNvPr>
            <p:cNvGrpSpPr/>
            <p:nvPr/>
          </p:nvGrpSpPr>
          <p:grpSpPr>
            <a:xfrm>
              <a:off x="8088922" y="232117"/>
              <a:ext cx="3784209" cy="1899138"/>
              <a:chOff x="8088923" y="-28135"/>
              <a:chExt cx="3784209" cy="1899138"/>
            </a:xfrm>
          </p:grpSpPr>
          <p:grpSp>
            <p:nvGrpSpPr>
              <p:cNvPr id="32" name="مجموعة 31">
                <a:extLst>
                  <a:ext uri="{FF2B5EF4-FFF2-40B4-BE49-F238E27FC236}">
                    <a16:creationId xmlns:a16="http://schemas.microsoft.com/office/drawing/2014/main" id="{19387989-B649-0F8A-203F-0D620CFDCE5A}"/>
                  </a:ext>
                </a:extLst>
              </p:cNvPr>
              <p:cNvGrpSpPr/>
              <p:nvPr/>
            </p:nvGrpSpPr>
            <p:grpSpPr>
              <a:xfrm>
                <a:off x="8088923" y="536330"/>
                <a:ext cx="3784209" cy="364002"/>
                <a:chOff x="8088923" y="3080824"/>
                <a:chExt cx="3784209" cy="2222696"/>
              </a:xfrm>
            </p:grpSpPr>
            <p:sp>
              <p:nvSpPr>
                <p:cNvPr id="34" name="مستطيل 33">
                  <a:extLst>
                    <a:ext uri="{FF2B5EF4-FFF2-40B4-BE49-F238E27FC236}">
                      <a16:creationId xmlns:a16="http://schemas.microsoft.com/office/drawing/2014/main" id="{A5734D0C-3E47-40EA-1992-2F6796E21A42}"/>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ستطيل 34">
                  <a:extLst>
                    <a:ext uri="{FF2B5EF4-FFF2-40B4-BE49-F238E27FC236}">
                      <a16:creationId xmlns:a16="http://schemas.microsoft.com/office/drawing/2014/main" id="{A78F4A95-7CC6-B245-4E85-58F2F593BD05}"/>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a:extLst>
                    <a:ext uri="{FF2B5EF4-FFF2-40B4-BE49-F238E27FC236}">
                      <a16:creationId xmlns:a16="http://schemas.microsoft.com/office/drawing/2014/main" id="{ACCA5912-05A9-B8E0-5C16-1C9E4570A246}"/>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3" name="شكل حر: شكل 32">
                <a:extLst>
                  <a:ext uri="{FF2B5EF4-FFF2-40B4-BE49-F238E27FC236}">
                    <a16:creationId xmlns:a16="http://schemas.microsoft.com/office/drawing/2014/main" id="{2A2DB3D7-1EE4-1397-A97B-56C0CFB4FEF9}"/>
                  </a:ext>
                </a:extLst>
              </p:cNvPr>
              <p:cNvSpPr/>
              <p:nvPr/>
            </p:nvSpPr>
            <p:spPr>
              <a:xfrm rot="16200000">
                <a:off x="7571055" y="684920"/>
                <a:ext cx="1899138" cy="473027"/>
              </a:xfrm>
              <a:custGeom>
                <a:avLst/>
                <a:gdLst>
                  <a:gd name="connsiteX0" fmla="*/ 1362808 w 1899138"/>
                  <a:gd name="connsiteY0" fmla="*/ 0 h 473027"/>
                  <a:gd name="connsiteX1" fmla="*/ 1362808 w 1899138"/>
                  <a:gd name="connsiteY1" fmla="*/ 473027 h 473027"/>
                  <a:gd name="connsiteX2" fmla="*/ 0 w 1899138"/>
                  <a:gd name="connsiteY2" fmla="*/ 473027 h 473027"/>
                  <a:gd name="connsiteX3" fmla="*/ 236514 w 1899138"/>
                  <a:gd name="connsiteY3" fmla="*/ 236515 h 473027"/>
                  <a:gd name="connsiteX4" fmla="*/ 0 w 1899138"/>
                  <a:gd name="connsiteY4" fmla="*/ 0 h 473027"/>
                  <a:gd name="connsiteX5" fmla="*/ 1899138 w 1899138"/>
                  <a:gd name="connsiteY5" fmla="*/ 236515 h 473027"/>
                  <a:gd name="connsiteX6" fmla="*/ 1899137 w 1899138"/>
                  <a:gd name="connsiteY6" fmla="*/ 236516 h 473027"/>
                  <a:gd name="connsiteX7" fmla="*/ 1899137 w 1899138"/>
                  <a:gd name="connsiteY7" fmla="*/ 236514 h 47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38" h="473027">
                    <a:moveTo>
                      <a:pt x="1362808" y="0"/>
                    </a:moveTo>
                    <a:lnTo>
                      <a:pt x="1362808" y="473027"/>
                    </a:lnTo>
                    <a:lnTo>
                      <a:pt x="0" y="473027"/>
                    </a:lnTo>
                    <a:lnTo>
                      <a:pt x="236514" y="236515"/>
                    </a:lnTo>
                    <a:lnTo>
                      <a:pt x="0" y="0"/>
                    </a:lnTo>
                    <a:close/>
                    <a:moveTo>
                      <a:pt x="1899138" y="236515"/>
                    </a:moveTo>
                    <a:lnTo>
                      <a:pt x="1899137" y="236516"/>
                    </a:lnTo>
                    <a:lnTo>
                      <a:pt x="1899137" y="236514"/>
                    </a:lnTo>
                    <a:close/>
                  </a:path>
                </a:pathLst>
              </a:cu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schemeClr val="tx1"/>
                  </a:solidFill>
                </a:endParaRPr>
              </a:p>
            </p:txBody>
          </p:sp>
        </p:grpSp>
        <p:sp>
          <p:nvSpPr>
            <p:cNvPr id="28" name="دمعة 27">
              <a:extLst>
                <a:ext uri="{FF2B5EF4-FFF2-40B4-BE49-F238E27FC236}">
                  <a16:creationId xmlns:a16="http://schemas.microsoft.com/office/drawing/2014/main" id="{F3FC33AB-59CB-F3F5-5CDB-674A8221C366}"/>
                </a:ext>
              </a:extLst>
            </p:cNvPr>
            <p:cNvSpPr/>
            <p:nvPr/>
          </p:nvSpPr>
          <p:spPr>
            <a:xfrm rot="5400000">
              <a:off x="9424916" y="261125"/>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دمعة 28">
              <a:extLst>
                <a:ext uri="{FF2B5EF4-FFF2-40B4-BE49-F238E27FC236}">
                  <a16:creationId xmlns:a16="http://schemas.microsoft.com/office/drawing/2014/main" id="{8A70E614-3CC0-7AB9-190B-620C911C72D6}"/>
                </a:ext>
              </a:extLst>
            </p:cNvPr>
            <p:cNvSpPr/>
            <p:nvPr/>
          </p:nvSpPr>
          <p:spPr>
            <a:xfrm rot="16200000" flipH="1">
              <a:off x="9973690" y="256734"/>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دمعة 29">
              <a:extLst>
                <a:ext uri="{FF2B5EF4-FFF2-40B4-BE49-F238E27FC236}">
                  <a16:creationId xmlns:a16="http://schemas.microsoft.com/office/drawing/2014/main" id="{E0D93AAD-B967-1AF5-5959-61F055D6B099}"/>
                </a:ext>
              </a:extLst>
            </p:cNvPr>
            <p:cNvSpPr/>
            <p:nvPr/>
          </p:nvSpPr>
          <p:spPr>
            <a:xfrm rot="16200000" flipH="1">
              <a:off x="10033497" y="31199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دمعة 30">
              <a:extLst>
                <a:ext uri="{FF2B5EF4-FFF2-40B4-BE49-F238E27FC236}">
                  <a16:creationId xmlns:a16="http://schemas.microsoft.com/office/drawing/2014/main" id="{5D765E9A-DAF4-E332-4AFB-1C2F2D0F27AC}"/>
                </a:ext>
              </a:extLst>
            </p:cNvPr>
            <p:cNvSpPr/>
            <p:nvPr/>
          </p:nvSpPr>
          <p:spPr>
            <a:xfrm rot="5400000">
              <a:off x="9471984" y="29997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7" name="شكل بيضاوي 36">
            <a:extLst>
              <a:ext uri="{FF2B5EF4-FFF2-40B4-BE49-F238E27FC236}">
                <a16:creationId xmlns:a16="http://schemas.microsoft.com/office/drawing/2014/main" id="{0ED9F2DC-84FE-65DD-6621-1EEDE91A1251}"/>
              </a:ext>
            </a:extLst>
          </p:cNvPr>
          <p:cNvSpPr/>
          <p:nvPr/>
        </p:nvSpPr>
        <p:spPr>
          <a:xfrm>
            <a:off x="894476" y="6499218"/>
            <a:ext cx="3784209" cy="323558"/>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8" name="رسم 37" descr="شارة علامة 1 مع تعبئة خالصة">
            <a:extLst>
              <a:ext uri="{FF2B5EF4-FFF2-40B4-BE49-F238E27FC236}">
                <a16:creationId xmlns:a16="http://schemas.microsoft.com/office/drawing/2014/main" id="{EDEDD7F6-FFB1-5701-B2DA-8D7CF32BB7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7105" y="2574386"/>
            <a:ext cx="1371545" cy="1371545"/>
          </a:xfrm>
          <a:prstGeom prst="rect">
            <a:avLst/>
          </a:prstGeom>
        </p:spPr>
      </p:pic>
      <p:sp>
        <p:nvSpPr>
          <p:cNvPr id="41" name="مربع نص 40">
            <a:extLst>
              <a:ext uri="{FF2B5EF4-FFF2-40B4-BE49-F238E27FC236}">
                <a16:creationId xmlns:a16="http://schemas.microsoft.com/office/drawing/2014/main" id="{ABACC3D8-D1A7-7453-1F76-800AF5E41C4B}"/>
              </a:ext>
            </a:extLst>
          </p:cNvPr>
          <p:cNvSpPr txBox="1"/>
          <p:nvPr/>
        </p:nvSpPr>
        <p:spPr>
          <a:xfrm>
            <a:off x="483613" y="1336844"/>
            <a:ext cx="8253873" cy="1384995"/>
          </a:xfrm>
          <a:prstGeom prst="rect">
            <a:avLst/>
          </a:prstGeom>
          <a:noFill/>
        </p:spPr>
        <p:txBody>
          <a:bodyPr wrap="square">
            <a:spAutoFit/>
          </a:bodyPr>
          <a:lstStyle/>
          <a:p>
            <a:pPr algn="ctr"/>
            <a:r>
              <a:rPr lang="ar-SA" sz="2800" b="1" i="0" u="none" strike="noStrike" baseline="0" dirty="0">
                <a:latin typeface="Calibri" panose="020F0502020204030204" pitchFamily="34" charset="0"/>
                <a:cs typeface="Calibri" panose="020F0502020204030204" pitchFamily="34" charset="0"/>
              </a:rPr>
              <a:t>...................................... يحتوي على بيانات لم تُجمع من قبل ويمكن جمعها من  المستشعرات ومسجلات البيانات وحتى من الاستبانات.</a:t>
            </a:r>
          </a:p>
        </p:txBody>
      </p:sp>
      <p:sp>
        <p:nvSpPr>
          <p:cNvPr id="43" name="مربع نص 42">
            <a:extLst>
              <a:ext uri="{FF2B5EF4-FFF2-40B4-BE49-F238E27FC236}">
                <a16:creationId xmlns:a16="http://schemas.microsoft.com/office/drawing/2014/main" id="{F345FA86-0A64-BAFA-0171-D0CBB189C7F0}"/>
              </a:ext>
            </a:extLst>
          </p:cNvPr>
          <p:cNvSpPr txBox="1"/>
          <p:nvPr/>
        </p:nvSpPr>
        <p:spPr>
          <a:xfrm>
            <a:off x="4938931" y="1026976"/>
            <a:ext cx="3440172" cy="584775"/>
          </a:xfrm>
          <a:prstGeom prst="rect">
            <a:avLst/>
          </a:prstGeom>
          <a:noFill/>
        </p:spPr>
        <p:txBody>
          <a:bodyPr wrap="square">
            <a:spAutoFit/>
          </a:bodyPr>
          <a:lstStyle/>
          <a:p>
            <a:pPr algn="ctr"/>
            <a:r>
              <a:rPr lang="ar-SA" sz="3200" b="1" dirty="0">
                <a:solidFill>
                  <a:srgbClr val="A9D18E"/>
                </a:solidFill>
                <a:latin typeface="Calibri-Bold"/>
                <a:cs typeface="Calibri" panose="020F0502020204030204" pitchFamily="34" charset="0"/>
              </a:rPr>
              <a:t>مصدر البيانات الرئيسة </a:t>
            </a:r>
            <a:endParaRPr lang="ar-SA" sz="3200" dirty="0">
              <a:solidFill>
                <a:srgbClr val="A9D18E"/>
              </a:solidFill>
            </a:endParaRPr>
          </a:p>
        </p:txBody>
      </p:sp>
    </p:spTree>
    <p:extLst>
      <p:ext uri="{BB962C8B-B14F-4D97-AF65-F5344CB8AC3E}">
        <p14:creationId xmlns:p14="http://schemas.microsoft.com/office/powerpoint/2010/main" val="24693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0 0 L 0 -0.25 E" pathEditMode="relative" ptsTypes="">
                                      <p:cBhvr>
                                        <p:cTn id="12" dur="2000" fill="hold"/>
                                        <p:tgtEl>
                                          <p:spTgt spid="9"/>
                                        </p:tgtEl>
                                        <p:attrNameLst>
                                          <p:attrName>ppt_x</p:attrName>
                                          <p:attrName>ppt_y</p:attrName>
                                        </p:attrNameLst>
                                      </p:cBhvr>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2.08333E-6 1.85185E-6 L 2.08333E-6 -0.25 " pathEditMode="relative" rAng="0" ptsTypes="AA">
                                      <p:cBhvr>
                                        <p:cTn id="21" dur="2000" fill="hold"/>
                                        <p:tgtEl>
                                          <p:spTgt spid="26"/>
                                        </p:tgtEl>
                                        <p:attrNameLst>
                                          <p:attrName>ppt_x</p:attrName>
                                          <p:attrName>ppt_y</p:attrName>
                                        </p:attrNameLst>
                                      </p:cBhvr>
                                      <p:rCtr x="0" y="-12500"/>
                                    </p:animMotion>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childTnLst>
              </p:cTn>
              <p:nextCondLst>
                <p:cond evt="onClick" delay="0">
                  <p:tgtEl>
                    <p:spTgt spid="22"/>
                  </p:tgtEl>
                </p:cond>
              </p:nextCondLst>
            </p:seq>
          </p:childTnLst>
        </p:cTn>
      </p:par>
    </p:tnLst>
    <p:bldLst>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مراجعة الدرس السابق</a:t>
            </a:r>
          </a:p>
        </p:txBody>
      </p:sp>
      <p:grpSp>
        <p:nvGrpSpPr>
          <p:cNvPr id="2" name="مجموعة 1">
            <a:extLst>
              <a:ext uri="{FF2B5EF4-FFF2-40B4-BE49-F238E27FC236}">
                <a16:creationId xmlns:a16="http://schemas.microsoft.com/office/drawing/2014/main" id="{8A6D31C8-4915-2848-B4BA-04AAEC838B71}"/>
              </a:ext>
            </a:extLst>
          </p:cNvPr>
          <p:cNvGrpSpPr/>
          <p:nvPr/>
        </p:nvGrpSpPr>
        <p:grpSpPr>
          <a:xfrm>
            <a:off x="7385538" y="4100731"/>
            <a:ext cx="3784209" cy="2222696"/>
            <a:chOff x="8088923" y="3080824"/>
            <a:chExt cx="3784209" cy="2222696"/>
          </a:xfrm>
        </p:grpSpPr>
        <p:sp>
          <p:nvSpPr>
            <p:cNvPr id="6" name="مستطيل 5">
              <a:extLst>
                <a:ext uri="{FF2B5EF4-FFF2-40B4-BE49-F238E27FC236}">
                  <a16:creationId xmlns:a16="http://schemas.microsoft.com/office/drawing/2014/main" id="{E8412BBF-C616-431B-7B0B-64AEC7F5CA41}"/>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A29C57F5-33B2-A7C0-B932-5942E04CB93E}"/>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ستطيل 7">
              <a:extLst>
                <a:ext uri="{FF2B5EF4-FFF2-40B4-BE49-F238E27FC236}">
                  <a16:creationId xmlns:a16="http://schemas.microsoft.com/office/drawing/2014/main" id="{BC50892E-0385-B26A-06E1-C6596C9790E6}"/>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 name="مجموعة 8">
            <a:extLst>
              <a:ext uri="{FF2B5EF4-FFF2-40B4-BE49-F238E27FC236}">
                <a16:creationId xmlns:a16="http://schemas.microsoft.com/office/drawing/2014/main" id="{995D2949-3903-9D65-1D93-8DDF4B929F07}"/>
              </a:ext>
            </a:extLst>
          </p:cNvPr>
          <p:cNvGrpSpPr/>
          <p:nvPr/>
        </p:nvGrpSpPr>
        <p:grpSpPr>
          <a:xfrm>
            <a:off x="7385537" y="3137040"/>
            <a:ext cx="3784209" cy="1899138"/>
            <a:chOff x="8088922" y="232117"/>
            <a:chExt cx="3784209" cy="1899138"/>
          </a:xfrm>
        </p:grpSpPr>
        <p:grpSp>
          <p:nvGrpSpPr>
            <p:cNvPr id="10" name="مجموعة 9">
              <a:extLst>
                <a:ext uri="{FF2B5EF4-FFF2-40B4-BE49-F238E27FC236}">
                  <a16:creationId xmlns:a16="http://schemas.microsoft.com/office/drawing/2014/main" id="{5C38DEDC-B05C-00A3-EF68-A0D846AD4049}"/>
                </a:ext>
              </a:extLst>
            </p:cNvPr>
            <p:cNvGrpSpPr/>
            <p:nvPr/>
          </p:nvGrpSpPr>
          <p:grpSpPr>
            <a:xfrm>
              <a:off x="8088922" y="232117"/>
              <a:ext cx="3784209" cy="1899138"/>
              <a:chOff x="8088923" y="-28135"/>
              <a:chExt cx="3784209" cy="1899138"/>
            </a:xfrm>
          </p:grpSpPr>
          <p:grpSp>
            <p:nvGrpSpPr>
              <p:cNvPr id="15" name="مجموعة 14">
                <a:extLst>
                  <a:ext uri="{FF2B5EF4-FFF2-40B4-BE49-F238E27FC236}">
                    <a16:creationId xmlns:a16="http://schemas.microsoft.com/office/drawing/2014/main" id="{9F7A9A5E-4BB6-EF1C-3B35-1BFEAF3768F2}"/>
                  </a:ext>
                </a:extLst>
              </p:cNvPr>
              <p:cNvGrpSpPr/>
              <p:nvPr/>
            </p:nvGrpSpPr>
            <p:grpSpPr>
              <a:xfrm>
                <a:off x="8088923" y="536330"/>
                <a:ext cx="3784209" cy="364002"/>
                <a:chOff x="8088923" y="3080824"/>
                <a:chExt cx="3784209" cy="2222696"/>
              </a:xfrm>
            </p:grpSpPr>
            <p:sp>
              <p:nvSpPr>
                <p:cNvPr id="17" name="مستطيل 16">
                  <a:extLst>
                    <a:ext uri="{FF2B5EF4-FFF2-40B4-BE49-F238E27FC236}">
                      <a16:creationId xmlns:a16="http://schemas.microsoft.com/office/drawing/2014/main" id="{ED3F7274-B40E-63D8-5540-B28587D54674}"/>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7FF4B64B-603C-EE7A-78BE-CA222F58C6D8}"/>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a:extLst>
                    <a:ext uri="{FF2B5EF4-FFF2-40B4-BE49-F238E27FC236}">
                      <a16:creationId xmlns:a16="http://schemas.microsoft.com/office/drawing/2014/main" id="{6E945F36-8D22-1E48-8F0D-78D38369713B}"/>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6" name="شكل حر: شكل 15">
                <a:extLst>
                  <a:ext uri="{FF2B5EF4-FFF2-40B4-BE49-F238E27FC236}">
                    <a16:creationId xmlns:a16="http://schemas.microsoft.com/office/drawing/2014/main" id="{76CCA4F4-E18C-2304-32F1-2C4B4C40E2CF}"/>
                  </a:ext>
                </a:extLst>
              </p:cNvPr>
              <p:cNvSpPr/>
              <p:nvPr/>
            </p:nvSpPr>
            <p:spPr>
              <a:xfrm rot="16200000">
                <a:off x="7571055" y="684920"/>
                <a:ext cx="1899138" cy="473027"/>
              </a:xfrm>
              <a:custGeom>
                <a:avLst/>
                <a:gdLst>
                  <a:gd name="connsiteX0" fmla="*/ 1362808 w 1899138"/>
                  <a:gd name="connsiteY0" fmla="*/ 0 h 473027"/>
                  <a:gd name="connsiteX1" fmla="*/ 1362808 w 1899138"/>
                  <a:gd name="connsiteY1" fmla="*/ 473027 h 473027"/>
                  <a:gd name="connsiteX2" fmla="*/ 0 w 1899138"/>
                  <a:gd name="connsiteY2" fmla="*/ 473027 h 473027"/>
                  <a:gd name="connsiteX3" fmla="*/ 236514 w 1899138"/>
                  <a:gd name="connsiteY3" fmla="*/ 236515 h 473027"/>
                  <a:gd name="connsiteX4" fmla="*/ 0 w 1899138"/>
                  <a:gd name="connsiteY4" fmla="*/ 0 h 473027"/>
                  <a:gd name="connsiteX5" fmla="*/ 1899138 w 1899138"/>
                  <a:gd name="connsiteY5" fmla="*/ 236515 h 473027"/>
                  <a:gd name="connsiteX6" fmla="*/ 1899137 w 1899138"/>
                  <a:gd name="connsiteY6" fmla="*/ 236516 h 473027"/>
                  <a:gd name="connsiteX7" fmla="*/ 1899137 w 1899138"/>
                  <a:gd name="connsiteY7" fmla="*/ 236514 h 47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38" h="473027">
                    <a:moveTo>
                      <a:pt x="1362808" y="0"/>
                    </a:moveTo>
                    <a:lnTo>
                      <a:pt x="1362808" y="473027"/>
                    </a:lnTo>
                    <a:lnTo>
                      <a:pt x="0" y="473027"/>
                    </a:lnTo>
                    <a:lnTo>
                      <a:pt x="236514" y="236515"/>
                    </a:lnTo>
                    <a:lnTo>
                      <a:pt x="0" y="0"/>
                    </a:lnTo>
                    <a:close/>
                    <a:moveTo>
                      <a:pt x="1899138" y="236515"/>
                    </a:moveTo>
                    <a:lnTo>
                      <a:pt x="1899137" y="236516"/>
                    </a:lnTo>
                    <a:lnTo>
                      <a:pt x="1899137" y="236514"/>
                    </a:lnTo>
                    <a:close/>
                  </a:path>
                </a:pathLst>
              </a:cu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schemeClr val="tx1"/>
                  </a:solidFill>
                </a:endParaRPr>
              </a:p>
            </p:txBody>
          </p:sp>
        </p:grpSp>
        <p:sp>
          <p:nvSpPr>
            <p:cNvPr id="11" name="دمعة 10">
              <a:extLst>
                <a:ext uri="{FF2B5EF4-FFF2-40B4-BE49-F238E27FC236}">
                  <a16:creationId xmlns:a16="http://schemas.microsoft.com/office/drawing/2014/main" id="{49B24D31-3052-59A6-3C84-8C0BAE86AAD1}"/>
                </a:ext>
              </a:extLst>
            </p:cNvPr>
            <p:cNvSpPr/>
            <p:nvPr/>
          </p:nvSpPr>
          <p:spPr>
            <a:xfrm rot="5400000">
              <a:off x="9424916" y="261125"/>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دمعة 11">
              <a:extLst>
                <a:ext uri="{FF2B5EF4-FFF2-40B4-BE49-F238E27FC236}">
                  <a16:creationId xmlns:a16="http://schemas.microsoft.com/office/drawing/2014/main" id="{FD5BACD9-E170-CF6A-5B53-D6E68101284D}"/>
                </a:ext>
              </a:extLst>
            </p:cNvPr>
            <p:cNvSpPr/>
            <p:nvPr/>
          </p:nvSpPr>
          <p:spPr>
            <a:xfrm rot="16200000" flipH="1">
              <a:off x="9973690" y="256734"/>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دمعة 12">
              <a:extLst>
                <a:ext uri="{FF2B5EF4-FFF2-40B4-BE49-F238E27FC236}">
                  <a16:creationId xmlns:a16="http://schemas.microsoft.com/office/drawing/2014/main" id="{BA236B2E-D838-7955-F1BF-85ECFD0FDB78}"/>
                </a:ext>
              </a:extLst>
            </p:cNvPr>
            <p:cNvSpPr/>
            <p:nvPr/>
          </p:nvSpPr>
          <p:spPr>
            <a:xfrm rot="16200000" flipH="1">
              <a:off x="10033497" y="31199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دمعة 13">
              <a:extLst>
                <a:ext uri="{FF2B5EF4-FFF2-40B4-BE49-F238E27FC236}">
                  <a16:creationId xmlns:a16="http://schemas.microsoft.com/office/drawing/2014/main" id="{EB8B9E3F-6FF3-3365-E526-43761381E1BE}"/>
                </a:ext>
              </a:extLst>
            </p:cNvPr>
            <p:cNvSpPr/>
            <p:nvPr/>
          </p:nvSpPr>
          <p:spPr>
            <a:xfrm rot="5400000">
              <a:off x="9471984" y="29997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0" name="شكل بيضاوي 19">
            <a:extLst>
              <a:ext uri="{FF2B5EF4-FFF2-40B4-BE49-F238E27FC236}">
                <a16:creationId xmlns:a16="http://schemas.microsoft.com/office/drawing/2014/main" id="{245041E7-F8D9-FBE0-8C50-77460F4C48FC}"/>
              </a:ext>
            </a:extLst>
          </p:cNvPr>
          <p:cNvSpPr/>
          <p:nvPr/>
        </p:nvSpPr>
        <p:spPr>
          <a:xfrm>
            <a:off x="7385537" y="6534442"/>
            <a:ext cx="3784209" cy="323558"/>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رسم 20" descr="شارة الصليب مع تعبئة خالصة">
            <a:extLst>
              <a:ext uri="{FF2B5EF4-FFF2-40B4-BE49-F238E27FC236}">
                <a16:creationId xmlns:a16="http://schemas.microsoft.com/office/drawing/2014/main" id="{6C7453D3-87F2-0550-D026-F5B3F3238D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57537" y="2574387"/>
            <a:ext cx="1371545" cy="1371545"/>
          </a:xfrm>
          <a:prstGeom prst="rect">
            <a:avLst/>
          </a:prstGeom>
        </p:spPr>
      </p:pic>
      <p:grpSp>
        <p:nvGrpSpPr>
          <p:cNvPr id="22" name="مجموعة 21">
            <a:extLst>
              <a:ext uri="{FF2B5EF4-FFF2-40B4-BE49-F238E27FC236}">
                <a16:creationId xmlns:a16="http://schemas.microsoft.com/office/drawing/2014/main" id="{467A278D-7DAD-0905-627C-A764C980FD45}"/>
              </a:ext>
            </a:extLst>
          </p:cNvPr>
          <p:cNvGrpSpPr/>
          <p:nvPr/>
        </p:nvGrpSpPr>
        <p:grpSpPr>
          <a:xfrm>
            <a:off x="894477" y="4065507"/>
            <a:ext cx="3784209" cy="2222696"/>
            <a:chOff x="8088923" y="3080824"/>
            <a:chExt cx="3784209" cy="2222696"/>
          </a:xfrm>
        </p:grpSpPr>
        <p:sp>
          <p:nvSpPr>
            <p:cNvPr id="23" name="مستطيل 22">
              <a:extLst>
                <a:ext uri="{FF2B5EF4-FFF2-40B4-BE49-F238E27FC236}">
                  <a16:creationId xmlns:a16="http://schemas.microsoft.com/office/drawing/2014/main" id="{E57FF89B-7D32-E14C-F8D0-7C1A7E3B0B6E}"/>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ستطيل 23">
              <a:extLst>
                <a:ext uri="{FF2B5EF4-FFF2-40B4-BE49-F238E27FC236}">
                  <a16:creationId xmlns:a16="http://schemas.microsoft.com/office/drawing/2014/main" id="{F197CC0E-CE30-5FB3-48EC-D9638DAE6909}"/>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مستطيل 24">
              <a:extLst>
                <a:ext uri="{FF2B5EF4-FFF2-40B4-BE49-F238E27FC236}">
                  <a16:creationId xmlns:a16="http://schemas.microsoft.com/office/drawing/2014/main" id="{E2C282CB-6065-7211-21C6-09B475AE0705}"/>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6" name="مجموعة 25">
            <a:extLst>
              <a:ext uri="{FF2B5EF4-FFF2-40B4-BE49-F238E27FC236}">
                <a16:creationId xmlns:a16="http://schemas.microsoft.com/office/drawing/2014/main" id="{F9BACB5C-9FF7-BB22-D258-FC488899FB2D}"/>
              </a:ext>
            </a:extLst>
          </p:cNvPr>
          <p:cNvGrpSpPr/>
          <p:nvPr/>
        </p:nvGrpSpPr>
        <p:grpSpPr>
          <a:xfrm>
            <a:off x="894476" y="3101816"/>
            <a:ext cx="3784209" cy="1899138"/>
            <a:chOff x="8088922" y="232117"/>
            <a:chExt cx="3784209" cy="1899138"/>
          </a:xfrm>
        </p:grpSpPr>
        <p:grpSp>
          <p:nvGrpSpPr>
            <p:cNvPr id="27" name="مجموعة 26">
              <a:extLst>
                <a:ext uri="{FF2B5EF4-FFF2-40B4-BE49-F238E27FC236}">
                  <a16:creationId xmlns:a16="http://schemas.microsoft.com/office/drawing/2014/main" id="{7F3A415A-1BFA-7F0D-14D4-1055DC1C8302}"/>
                </a:ext>
              </a:extLst>
            </p:cNvPr>
            <p:cNvGrpSpPr/>
            <p:nvPr/>
          </p:nvGrpSpPr>
          <p:grpSpPr>
            <a:xfrm>
              <a:off x="8088922" y="232117"/>
              <a:ext cx="3784209" cy="1899138"/>
              <a:chOff x="8088923" y="-28135"/>
              <a:chExt cx="3784209" cy="1899138"/>
            </a:xfrm>
          </p:grpSpPr>
          <p:grpSp>
            <p:nvGrpSpPr>
              <p:cNvPr id="32" name="مجموعة 31">
                <a:extLst>
                  <a:ext uri="{FF2B5EF4-FFF2-40B4-BE49-F238E27FC236}">
                    <a16:creationId xmlns:a16="http://schemas.microsoft.com/office/drawing/2014/main" id="{19387989-B649-0F8A-203F-0D620CFDCE5A}"/>
                  </a:ext>
                </a:extLst>
              </p:cNvPr>
              <p:cNvGrpSpPr/>
              <p:nvPr/>
            </p:nvGrpSpPr>
            <p:grpSpPr>
              <a:xfrm>
                <a:off x="8088923" y="536330"/>
                <a:ext cx="3784209" cy="364002"/>
                <a:chOff x="8088923" y="3080824"/>
                <a:chExt cx="3784209" cy="2222696"/>
              </a:xfrm>
            </p:grpSpPr>
            <p:sp>
              <p:nvSpPr>
                <p:cNvPr id="34" name="مستطيل 33">
                  <a:extLst>
                    <a:ext uri="{FF2B5EF4-FFF2-40B4-BE49-F238E27FC236}">
                      <a16:creationId xmlns:a16="http://schemas.microsoft.com/office/drawing/2014/main" id="{A5734D0C-3E47-40EA-1992-2F6796E21A42}"/>
                    </a:ext>
                  </a:extLst>
                </p:cNvPr>
                <p:cNvSpPr/>
                <p:nvPr/>
              </p:nvSpPr>
              <p:spPr>
                <a:xfrm>
                  <a:off x="8088923" y="3080825"/>
                  <a:ext cx="3784209" cy="2222695"/>
                </a:xfrm>
                <a:prstGeom prst="rect">
                  <a:avLst/>
                </a:prstGeom>
                <a:solidFill>
                  <a:srgbClr val="F48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ستطيل 34">
                  <a:extLst>
                    <a:ext uri="{FF2B5EF4-FFF2-40B4-BE49-F238E27FC236}">
                      <a16:creationId xmlns:a16="http://schemas.microsoft.com/office/drawing/2014/main" id="{A78F4A95-7CC6-B245-4E85-58F2F593BD05}"/>
                    </a:ext>
                  </a:extLst>
                </p:cNvPr>
                <p:cNvSpPr/>
                <p:nvPr/>
              </p:nvSpPr>
              <p:spPr>
                <a:xfrm>
                  <a:off x="11000935" y="3080825"/>
                  <a:ext cx="365760" cy="2222695"/>
                </a:xfrm>
                <a:prstGeom prst="rect">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a:extLst>
                    <a:ext uri="{FF2B5EF4-FFF2-40B4-BE49-F238E27FC236}">
                      <a16:creationId xmlns:a16="http://schemas.microsoft.com/office/drawing/2014/main" id="{ACCA5912-05A9-B8E0-5C16-1C9E4570A246}"/>
                    </a:ext>
                  </a:extLst>
                </p:cNvPr>
                <p:cNvSpPr/>
                <p:nvPr/>
              </p:nvSpPr>
              <p:spPr>
                <a:xfrm>
                  <a:off x="8088923" y="3080824"/>
                  <a:ext cx="1336430" cy="2222695"/>
                </a:xfrm>
                <a:prstGeom prst="rect">
                  <a:avLst/>
                </a:prstGeom>
                <a:solidFill>
                  <a:srgbClr val="D14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3" name="شكل حر: شكل 32">
                <a:extLst>
                  <a:ext uri="{FF2B5EF4-FFF2-40B4-BE49-F238E27FC236}">
                    <a16:creationId xmlns:a16="http://schemas.microsoft.com/office/drawing/2014/main" id="{2A2DB3D7-1EE4-1397-A97B-56C0CFB4FEF9}"/>
                  </a:ext>
                </a:extLst>
              </p:cNvPr>
              <p:cNvSpPr/>
              <p:nvPr/>
            </p:nvSpPr>
            <p:spPr>
              <a:xfrm rot="16200000">
                <a:off x="7571055" y="684920"/>
                <a:ext cx="1899138" cy="473027"/>
              </a:xfrm>
              <a:custGeom>
                <a:avLst/>
                <a:gdLst>
                  <a:gd name="connsiteX0" fmla="*/ 1362808 w 1899138"/>
                  <a:gd name="connsiteY0" fmla="*/ 0 h 473027"/>
                  <a:gd name="connsiteX1" fmla="*/ 1362808 w 1899138"/>
                  <a:gd name="connsiteY1" fmla="*/ 473027 h 473027"/>
                  <a:gd name="connsiteX2" fmla="*/ 0 w 1899138"/>
                  <a:gd name="connsiteY2" fmla="*/ 473027 h 473027"/>
                  <a:gd name="connsiteX3" fmla="*/ 236514 w 1899138"/>
                  <a:gd name="connsiteY3" fmla="*/ 236515 h 473027"/>
                  <a:gd name="connsiteX4" fmla="*/ 0 w 1899138"/>
                  <a:gd name="connsiteY4" fmla="*/ 0 h 473027"/>
                  <a:gd name="connsiteX5" fmla="*/ 1899138 w 1899138"/>
                  <a:gd name="connsiteY5" fmla="*/ 236515 h 473027"/>
                  <a:gd name="connsiteX6" fmla="*/ 1899137 w 1899138"/>
                  <a:gd name="connsiteY6" fmla="*/ 236516 h 473027"/>
                  <a:gd name="connsiteX7" fmla="*/ 1899137 w 1899138"/>
                  <a:gd name="connsiteY7" fmla="*/ 236514 h 47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38" h="473027">
                    <a:moveTo>
                      <a:pt x="1362808" y="0"/>
                    </a:moveTo>
                    <a:lnTo>
                      <a:pt x="1362808" y="473027"/>
                    </a:lnTo>
                    <a:lnTo>
                      <a:pt x="0" y="473027"/>
                    </a:lnTo>
                    <a:lnTo>
                      <a:pt x="236514" y="236515"/>
                    </a:lnTo>
                    <a:lnTo>
                      <a:pt x="0" y="0"/>
                    </a:lnTo>
                    <a:close/>
                    <a:moveTo>
                      <a:pt x="1899138" y="236515"/>
                    </a:moveTo>
                    <a:lnTo>
                      <a:pt x="1899137" y="236516"/>
                    </a:lnTo>
                    <a:lnTo>
                      <a:pt x="1899137" y="236514"/>
                    </a:lnTo>
                    <a:close/>
                  </a:path>
                </a:pathLst>
              </a:cu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schemeClr val="tx1"/>
                  </a:solidFill>
                </a:endParaRPr>
              </a:p>
            </p:txBody>
          </p:sp>
        </p:grpSp>
        <p:sp>
          <p:nvSpPr>
            <p:cNvPr id="28" name="دمعة 27">
              <a:extLst>
                <a:ext uri="{FF2B5EF4-FFF2-40B4-BE49-F238E27FC236}">
                  <a16:creationId xmlns:a16="http://schemas.microsoft.com/office/drawing/2014/main" id="{F3FC33AB-59CB-F3F5-5CDB-674A8221C366}"/>
                </a:ext>
              </a:extLst>
            </p:cNvPr>
            <p:cNvSpPr/>
            <p:nvPr/>
          </p:nvSpPr>
          <p:spPr>
            <a:xfrm rot="5400000">
              <a:off x="9424916" y="261125"/>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دمعة 28">
              <a:extLst>
                <a:ext uri="{FF2B5EF4-FFF2-40B4-BE49-F238E27FC236}">
                  <a16:creationId xmlns:a16="http://schemas.microsoft.com/office/drawing/2014/main" id="{8A70E614-3CC0-7AB9-190B-620C911C72D6}"/>
                </a:ext>
              </a:extLst>
            </p:cNvPr>
            <p:cNvSpPr/>
            <p:nvPr/>
          </p:nvSpPr>
          <p:spPr>
            <a:xfrm rot="16200000" flipH="1">
              <a:off x="9973690" y="256734"/>
              <a:ext cx="573248" cy="541338"/>
            </a:xfrm>
            <a:prstGeom prst="teardrop">
              <a:avLst/>
            </a:prstGeom>
            <a:solidFill>
              <a:srgbClr val="9D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دمعة 29">
              <a:extLst>
                <a:ext uri="{FF2B5EF4-FFF2-40B4-BE49-F238E27FC236}">
                  <a16:creationId xmlns:a16="http://schemas.microsoft.com/office/drawing/2014/main" id="{E0D93AAD-B967-1AF5-5959-61F055D6B099}"/>
                </a:ext>
              </a:extLst>
            </p:cNvPr>
            <p:cNvSpPr/>
            <p:nvPr/>
          </p:nvSpPr>
          <p:spPr>
            <a:xfrm rot="16200000" flipH="1">
              <a:off x="10033497" y="31199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دمعة 30">
              <a:extLst>
                <a:ext uri="{FF2B5EF4-FFF2-40B4-BE49-F238E27FC236}">
                  <a16:creationId xmlns:a16="http://schemas.microsoft.com/office/drawing/2014/main" id="{5D765E9A-DAF4-E332-4AFB-1C2F2D0F27AC}"/>
                </a:ext>
              </a:extLst>
            </p:cNvPr>
            <p:cNvSpPr/>
            <p:nvPr/>
          </p:nvSpPr>
          <p:spPr>
            <a:xfrm rot="5400000">
              <a:off x="9471984" y="299977"/>
              <a:ext cx="474198" cy="44780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7" name="شكل بيضاوي 36">
            <a:extLst>
              <a:ext uri="{FF2B5EF4-FFF2-40B4-BE49-F238E27FC236}">
                <a16:creationId xmlns:a16="http://schemas.microsoft.com/office/drawing/2014/main" id="{0ED9F2DC-84FE-65DD-6621-1EEDE91A1251}"/>
              </a:ext>
            </a:extLst>
          </p:cNvPr>
          <p:cNvSpPr/>
          <p:nvPr/>
        </p:nvSpPr>
        <p:spPr>
          <a:xfrm>
            <a:off x="894476" y="6499218"/>
            <a:ext cx="3784209" cy="323558"/>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8" name="رسم 37" descr="شارة علامة 1 مع تعبئة خالصة">
            <a:extLst>
              <a:ext uri="{FF2B5EF4-FFF2-40B4-BE49-F238E27FC236}">
                <a16:creationId xmlns:a16="http://schemas.microsoft.com/office/drawing/2014/main" id="{EDEDD7F6-FFB1-5701-B2DA-8D7CF32BB7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7105" y="2574386"/>
            <a:ext cx="1371545" cy="1371545"/>
          </a:xfrm>
          <a:prstGeom prst="rect">
            <a:avLst/>
          </a:prstGeom>
        </p:spPr>
      </p:pic>
      <p:sp>
        <p:nvSpPr>
          <p:cNvPr id="41" name="مربع نص 40">
            <a:extLst>
              <a:ext uri="{FF2B5EF4-FFF2-40B4-BE49-F238E27FC236}">
                <a16:creationId xmlns:a16="http://schemas.microsoft.com/office/drawing/2014/main" id="{ABACC3D8-D1A7-7453-1F76-800AF5E41C4B}"/>
              </a:ext>
            </a:extLst>
          </p:cNvPr>
          <p:cNvSpPr txBox="1"/>
          <p:nvPr/>
        </p:nvSpPr>
        <p:spPr>
          <a:xfrm>
            <a:off x="483613" y="1336844"/>
            <a:ext cx="8253873" cy="1384995"/>
          </a:xfrm>
          <a:prstGeom prst="rect">
            <a:avLst/>
          </a:prstGeom>
          <a:noFill/>
        </p:spPr>
        <p:txBody>
          <a:bodyPr wrap="square">
            <a:spAutoFit/>
          </a:bodyPr>
          <a:lstStyle/>
          <a:p>
            <a:pPr algn="ctr"/>
            <a:r>
              <a:rPr lang="ar-SA" sz="2800" b="1" i="0" u="none" strike="noStrike" baseline="0" dirty="0">
                <a:latin typeface="Calibri" panose="020F0502020204030204" pitchFamily="34" charset="0"/>
                <a:cs typeface="Calibri" panose="020F0502020204030204" pitchFamily="34" charset="0"/>
              </a:rPr>
              <a:t>...................................... يأتي هذا النوع عندما تستخدم مصدر البيانات الرئيس لإنتاج بيانات أخرى. </a:t>
            </a:r>
          </a:p>
          <a:p>
            <a:pPr algn="ctr"/>
            <a:endParaRPr lang="ar-SA" sz="2800" b="1" i="0" u="none" strike="noStrike" baseline="0" dirty="0">
              <a:latin typeface="Calibri" panose="020F0502020204030204" pitchFamily="34" charset="0"/>
              <a:cs typeface="Calibri" panose="020F0502020204030204" pitchFamily="34" charset="0"/>
            </a:endParaRPr>
          </a:p>
        </p:txBody>
      </p:sp>
      <p:sp>
        <p:nvSpPr>
          <p:cNvPr id="43" name="مربع نص 42">
            <a:extLst>
              <a:ext uri="{FF2B5EF4-FFF2-40B4-BE49-F238E27FC236}">
                <a16:creationId xmlns:a16="http://schemas.microsoft.com/office/drawing/2014/main" id="{F345FA86-0A64-BAFA-0171-D0CBB189C7F0}"/>
              </a:ext>
            </a:extLst>
          </p:cNvPr>
          <p:cNvSpPr txBox="1"/>
          <p:nvPr/>
        </p:nvSpPr>
        <p:spPr>
          <a:xfrm>
            <a:off x="4938931" y="1026976"/>
            <a:ext cx="3440172" cy="584775"/>
          </a:xfrm>
          <a:prstGeom prst="rect">
            <a:avLst/>
          </a:prstGeom>
          <a:noFill/>
        </p:spPr>
        <p:txBody>
          <a:bodyPr wrap="square">
            <a:spAutoFit/>
          </a:bodyPr>
          <a:lstStyle/>
          <a:p>
            <a:pPr algn="ctr"/>
            <a:r>
              <a:rPr lang="ar-SA" sz="3200" b="1" dirty="0">
                <a:solidFill>
                  <a:srgbClr val="A9D18E"/>
                </a:solidFill>
                <a:latin typeface="Calibri-Bold"/>
                <a:cs typeface="Calibri" panose="020F0502020204030204" pitchFamily="34" charset="0"/>
              </a:rPr>
              <a:t>مصادر البيانات الثانوية </a:t>
            </a:r>
            <a:endParaRPr lang="ar-SA" sz="3200" dirty="0">
              <a:solidFill>
                <a:srgbClr val="A9D18E"/>
              </a:solidFill>
            </a:endParaRPr>
          </a:p>
        </p:txBody>
      </p:sp>
    </p:spTree>
    <p:extLst>
      <p:ext uri="{BB962C8B-B14F-4D97-AF65-F5344CB8AC3E}">
        <p14:creationId xmlns:p14="http://schemas.microsoft.com/office/powerpoint/2010/main" val="34489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0 0 L 0 -0.25 E" pathEditMode="relative" ptsTypes="">
                                      <p:cBhvr>
                                        <p:cTn id="12" dur="2000" fill="hold"/>
                                        <p:tgtEl>
                                          <p:spTgt spid="9"/>
                                        </p:tgtEl>
                                        <p:attrNameLst>
                                          <p:attrName>ppt_x</p:attrName>
                                          <p:attrName>ppt_y</p:attrName>
                                        </p:attrNameLst>
                                      </p:cBhvr>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2.08333E-6 1.85185E-6 L 2.08333E-6 -0.25 " pathEditMode="relative" rAng="0" ptsTypes="AA">
                                      <p:cBhvr>
                                        <p:cTn id="21" dur="2000" fill="hold"/>
                                        <p:tgtEl>
                                          <p:spTgt spid="26"/>
                                        </p:tgtEl>
                                        <p:attrNameLst>
                                          <p:attrName>ppt_x</p:attrName>
                                          <p:attrName>ppt_y</p:attrName>
                                        </p:attrNameLst>
                                      </p:cBhvr>
                                      <p:rCtr x="0" y="-12500"/>
                                    </p:animMotion>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childTnLst>
              </p:cTn>
              <p:nextCondLst>
                <p:cond evt="onClick" delay="0">
                  <p:tgtEl>
                    <p:spTgt spid="22"/>
                  </p:tgtEl>
                </p:cond>
              </p:nextCondLst>
            </p:seq>
          </p:childTnLst>
        </p:cTn>
      </p:par>
    </p:tnLst>
    <p:bldLst>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نواتج التعلم</a:t>
            </a:r>
          </a:p>
        </p:txBody>
      </p:sp>
      <p:pic>
        <p:nvPicPr>
          <p:cNvPr id="9" name="صورة 8">
            <a:extLst>
              <a:ext uri="{FF2B5EF4-FFF2-40B4-BE49-F238E27FC236}">
                <a16:creationId xmlns:a16="http://schemas.microsoft.com/office/drawing/2014/main" id="{0CDD7A45-D173-2D8D-5018-0CF53FCA2C6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879" y="3808827"/>
            <a:ext cx="3324665" cy="3324665"/>
          </a:xfrm>
          <a:prstGeom prst="rect">
            <a:avLst/>
          </a:prstGeom>
        </p:spPr>
      </p:pic>
      <p:sp>
        <p:nvSpPr>
          <p:cNvPr id="10" name="مربع نص 9">
            <a:extLst>
              <a:ext uri="{FF2B5EF4-FFF2-40B4-BE49-F238E27FC236}">
                <a16:creationId xmlns:a16="http://schemas.microsoft.com/office/drawing/2014/main" id="{75950A00-B719-2834-0CE2-2EA835A777EC}"/>
              </a:ext>
            </a:extLst>
          </p:cNvPr>
          <p:cNvSpPr txBox="1"/>
          <p:nvPr/>
        </p:nvSpPr>
        <p:spPr>
          <a:xfrm>
            <a:off x="3334043" y="1927379"/>
            <a:ext cx="7509267" cy="646331"/>
          </a:xfrm>
          <a:prstGeom prst="rect">
            <a:avLst/>
          </a:prstGeom>
          <a:noFill/>
        </p:spPr>
        <p:txBody>
          <a:bodyPr wrap="square" rtlCol="1">
            <a:spAutoFit/>
          </a:bodyPr>
          <a:lstStyle/>
          <a:p>
            <a:r>
              <a:rPr lang="ar-SA" sz="3600" b="1" dirty="0">
                <a:latin typeface="Sakkal Majalla" panose="02000000000000000000" pitchFamily="2" charset="-78"/>
                <a:cs typeface="Sakkal Majalla" panose="02000000000000000000" pitchFamily="2" charset="-78"/>
              </a:rPr>
              <a:t>معرفة كيفية التنبؤ بالعائد المستقبلي باستخدام أكسل.</a:t>
            </a:r>
          </a:p>
        </p:txBody>
      </p:sp>
      <p:sp>
        <p:nvSpPr>
          <p:cNvPr id="2" name="Google Shape;915;p14">
            <a:extLst>
              <a:ext uri="{FF2B5EF4-FFF2-40B4-BE49-F238E27FC236}">
                <a16:creationId xmlns:a16="http://schemas.microsoft.com/office/drawing/2014/main" id="{D5E22E42-7377-CB06-A4A7-6EB845BE63B9}"/>
              </a:ext>
            </a:extLst>
          </p:cNvPr>
          <p:cNvSpPr/>
          <p:nvPr/>
        </p:nvSpPr>
        <p:spPr>
          <a:xfrm>
            <a:off x="10793987" y="1943672"/>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16;p14">
            <a:extLst>
              <a:ext uri="{FF2B5EF4-FFF2-40B4-BE49-F238E27FC236}">
                <a16:creationId xmlns:a16="http://schemas.microsoft.com/office/drawing/2014/main" id="{D35F8E48-E8E4-E79B-B2DF-80BAEE47AA16}"/>
              </a:ext>
            </a:extLst>
          </p:cNvPr>
          <p:cNvSpPr/>
          <p:nvPr/>
        </p:nvSpPr>
        <p:spPr>
          <a:xfrm>
            <a:off x="10793987" y="2618335"/>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17;p14">
            <a:extLst>
              <a:ext uri="{FF2B5EF4-FFF2-40B4-BE49-F238E27FC236}">
                <a16:creationId xmlns:a16="http://schemas.microsoft.com/office/drawing/2014/main" id="{D379A077-891D-98C0-AA68-FDB82FE494AD}"/>
              </a:ext>
            </a:extLst>
          </p:cNvPr>
          <p:cNvSpPr/>
          <p:nvPr/>
        </p:nvSpPr>
        <p:spPr>
          <a:xfrm>
            <a:off x="10793987" y="3292997"/>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18;p14">
            <a:extLst>
              <a:ext uri="{FF2B5EF4-FFF2-40B4-BE49-F238E27FC236}">
                <a16:creationId xmlns:a16="http://schemas.microsoft.com/office/drawing/2014/main" id="{1C61BF07-22F4-0DAA-514F-724FF9CC4E10}"/>
              </a:ext>
            </a:extLst>
          </p:cNvPr>
          <p:cNvSpPr/>
          <p:nvPr/>
        </p:nvSpPr>
        <p:spPr>
          <a:xfrm>
            <a:off x="10793987" y="3967660"/>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1;p14">
            <a:extLst>
              <a:ext uri="{FF2B5EF4-FFF2-40B4-BE49-F238E27FC236}">
                <a16:creationId xmlns:a16="http://schemas.microsoft.com/office/drawing/2014/main" id="{CD0122B3-A193-687A-2292-6C5254049F88}"/>
              </a:ext>
            </a:extLst>
          </p:cNvPr>
          <p:cNvSpPr/>
          <p:nvPr/>
        </p:nvSpPr>
        <p:spPr>
          <a:xfrm>
            <a:off x="10904139" y="3998922"/>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922;p14">
            <a:extLst>
              <a:ext uri="{FF2B5EF4-FFF2-40B4-BE49-F238E27FC236}">
                <a16:creationId xmlns:a16="http://schemas.microsoft.com/office/drawing/2014/main" id="{6DD1DF3E-71FB-B7E2-5272-EEEFD7B67C90}"/>
              </a:ext>
            </a:extLst>
          </p:cNvPr>
          <p:cNvSpPr/>
          <p:nvPr/>
        </p:nvSpPr>
        <p:spPr>
          <a:xfrm>
            <a:off x="10904139" y="3356247"/>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923;p14">
            <a:extLst>
              <a:ext uri="{FF2B5EF4-FFF2-40B4-BE49-F238E27FC236}">
                <a16:creationId xmlns:a16="http://schemas.microsoft.com/office/drawing/2014/main" id="{B5F4392E-A90D-4667-A670-330F4F0C96DD}"/>
              </a:ext>
            </a:extLst>
          </p:cNvPr>
          <p:cNvSpPr/>
          <p:nvPr/>
        </p:nvSpPr>
        <p:spPr>
          <a:xfrm>
            <a:off x="10836101" y="2713572"/>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 name="Google Shape;924;p14">
            <a:extLst>
              <a:ext uri="{FF2B5EF4-FFF2-40B4-BE49-F238E27FC236}">
                <a16:creationId xmlns:a16="http://schemas.microsoft.com/office/drawing/2014/main" id="{7FE9A33D-972E-2AE3-BA85-3D7CC61B81E5}"/>
              </a:ext>
            </a:extLst>
          </p:cNvPr>
          <p:cNvSpPr/>
          <p:nvPr/>
        </p:nvSpPr>
        <p:spPr>
          <a:xfrm>
            <a:off x="10836089" y="1984260"/>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 name="مربع نص 7">
            <a:extLst>
              <a:ext uri="{FF2B5EF4-FFF2-40B4-BE49-F238E27FC236}">
                <a16:creationId xmlns:a16="http://schemas.microsoft.com/office/drawing/2014/main" id="{A4A8FDE2-189A-9AF1-D742-9F64A6C711B5}"/>
              </a:ext>
            </a:extLst>
          </p:cNvPr>
          <p:cNvSpPr txBox="1"/>
          <p:nvPr/>
        </p:nvSpPr>
        <p:spPr>
          <a:xfrm>
            <a:off x="4646305" y="2625283"/>
            <a:ext cx="6189784" cy="646331"/>
          </a:xfrm>
          <a:prstGeom prst="rect">
            <a:avLst/>
          </a:prstGeom>
          <a:noFill/>
        </p:spPr>
        <p:txBody>
          <a:bodyPr wrap="square">
            <a:spAutoFit/>
          </a:bodyPr>
          <a:lstStyle/>
          <a:p>
            <a:r>
              <a:rPr lang="ar-SA" sz="3600" b="1" dirty="0">
                <a:latin typeface="Sakkal Majalla" panose="02000000000000000000" pitchFamily="2" charset="-78"/>
                <a:cs typeface="Sakkal Majalla" panose="02000000000000000000" pitchFamily="2" charset="-78"/>
              </a:rPr>
              <a:t>معرفة أنواع مخططات التنبؤ , ومزاياها.</a:t>
            </a:r>
          </a:p>
        </p:txBody>
      </p:sp>
      <p:sp>
        <p:nvSpPr>
          <p:cNvPr id="16" name="مربع نص 15">
            <a:extLst>
              <a:ext uri="{FF2B5EF4-FFF2-40B4-BE49-F238E27FC236}">
                <a16:creationId xmlns:a16="http://schemas.microsoft.com/office/drawing/2014/main" id="{89D0058F-E900-0DCA-A71D-C6BA7998E58F}"/>
              </a:ext>
            </a:extLst>
          </p:cNvPr>
          <p:cNvSpPr txBox="1"/>
          <p:nvPr/>
        </p:nvSpPr>
        <p:spPr>
          <a:xfrm>
            <a:off x="4653526" y="3231513"/>
            <a:ext cx="6189784" cy="646331"/>
          </a:xfrm>
          <a:prstGeom prst="rect">
            <a:avLst/>
          </a:prstGeom>
          <a:noFill/>
        </p:spPr>
        <p:txBody>
          <a:bodyPr wrap="square">
            <a:spAutoFit/>
          </a:bodyPr>
          <a:lstStyle/>
          <a:p>
            <a:r>
              <a:rPr lang="ar-SA" sz="3600" b="1" dirty="0">
                <a:latin typeface="Sakkal Majalla" panose="02000000000000000000" pitchFamily="2" charset="-78"/>
                <a:cs typeface="Sakkal Majalla" panose="02000000000000000000" pitchFamily="2" charset="-78"/>
              </a:rPr>
              <a:t>معرفة مفهوم التشفير و أنواعه.</a:t>
            </a:r>
          </a:p>
        </p:txBody>
      </p:sp>
      <p:sp>
        <p:nvSpPr>
          <p:cNvPr id="18" name="مربع نص 17">
            <a:extLst>
              <a:ext uri="{FF2B5EF4-FFF2-40B4-BE49-F238E27FC236}">
                <a16:creationId xmlns:a16="http://schemas.microsoft.com/office/drawing/2014/main" id="{4F351DAC-7E60-AE41-3DDC-1D50416EBB09}"/>
              </a:ext>
            </a:extLst>
          </p:cNvPr>
          <p:cNvSpPr txBox="1"/>
          <p:nvPr/>
        </p:nvSpPr>
        <p:spPr>
          <a:xfrm>
            <a:off x="4604203" y="3939328"/>
            <a:ext cx="6189784" cy="646331"/>
          </a:xfrm>
          <a:prstGeom prst="rect">
            <a:avLst/>
          </a:prstGeom>
          <a:noFill/>
        </p:spPr>
        <p:txBody>
          <a:bodyPr wrap="square">
            <a:spAutoFit/>
          </a:bodyPr>
          <a:lstStyle/>
          <a:p>
            <a:r>
              <a:rPr lang="ar-SA" sz="3600" b="1" dirty="0">
                <a:latin typeface="Sakkal Majalla" panose="02000000000000000000" pitchFamily="2" charset="-78"/>
                <a:cs typeface="Sakkal Majalla" panose="02000000000000000000" pitchFamily="2" charset="-78"/>
              </a:rPr>
              <a:t>تشفير البيانات في إكسل.</a:t>
            </a:r>
          </a:p>
        </p:txBody>
      </p:sp>
    </p:spTree>
    <p:extLst>
      <p:ext uri="{BB962C8B-B14F-4D97-AF65-F5344CB8AC3E}">
        <p14:creationId xmlns:p14="http://schemas.microsoft.com/office/powerpoint/2010/main" val="65676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قبلي</a:t>
            </a:r>
          </a:p>
        </p:txBody>
      </p:sp>
      <p:grpSp>
        <p:nvGrpSpPr>
          <p:cNvPr id="14" name="مجموعة 13">
            <a:extLst>
              <a:ext uri="{FF2B5EF4-FFF2-40B4-BE49-F238E27FC236}">
                <a16:creationId xmlns:a16="http://schemas.microsoft.com/office/drawing/2014/main" id="{938819A7-17EA-0446-B2CB-2436E523E9FE}"/>
              </a:ext>
            </a:extLst>
          </p:cNvPr>
          <p:cNvGrpSpPr/>
          <p:nvPr/>
        </p:nvGrpSpPr>
        <p:grpSpPr>
          <a:xfrm>
            <a:off x="8834511" y="2378649"/>
            <a:ext cx="1772529" cy="3432516"/>
            <a:chOff x="8834511" y="2378649"/>
            <a:chExt cx="1772529" cy="3432516"/>
          </a:xfrm>
        </p:grpSpPr>
        <p:sp>
          <p:nvSpPr>
            <p:cNvPr id="5" name="مثلث متساوي الساقين 4">
              <a:extLst>
                <a:ext uri="{FF2B5EF4-FFF2-40B4-BE49-F238E27FC236}">
                  <a16:creationId xmlns:a16="http://schemas.microsoft.com/office/drawing/2014/main" id="{73D6E3B4-BC10-2FF5-5414-093E8F1C4DFA}"/>
                </a:ext>
              </a:extLst>
            </p:cNvPr>
            <p:cNvSpPr/>
            <p:nvPr/>
          </p:nvSpPr>
          <p:spPr>
            <a:xfrm flipV="1">
              <a:off x="8834511" y="2378649"/>
              <a:ext cx="1772529" cy="1716258"/>
            </a:xfrm>
            <a:prstGeom prst="triangle">
              <a:avLst/>
            </a:prstGeom>
            <a:solidFill>
              <a:srgbClr val="D57500"/>
            </a:solidFill>
            <a:ln w="38100">
              <a:solidFill>
                <a:srgbClr val="9351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مثلث متساوي الساقين 5">
              <a:extLst>
                <a:ext uri="{FF2B5EF4-FFF2-40B4-BE49-F238E27FC236}">
                  <a16:creationId xmlns:a16="http://schemas.microsoft.com/office/drawing/2014/main" id="{AF790F03-12B7-871E-3D2D-EA0A13DA690B}"/>
                </a:ext>
              </a:extLst>
            </p:cNvPr>
            <p:cNvSpPr/>
            <p:nvPr/>
          </p:nvSpPr>
          <p:spPr>
            <a:xfrm>
              <a:off x="8834511" y="4094907"/>
              <a:ext cx="1772529" cy="1716258"/>
            </a:xfrm>
            <a:prstGeom prst="triangle">
              <a:avLst/>
            </a:prstGeom>
            <a:ln w="38100">
              <a:solidFill>
                <a:srgbClr val="935100"/>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SA" dirty="0"/>
            </a:p>
          </p:txBody>
        </p:sp>
      </p:grpSp>
      <p:grpSp>
        <p:nvGrpSpPr>
          <p:cNvPr id="15" name="مجموعة 14">
            <a:extLst>
              <a:ext uri="{FF2B5EF4-FFF2-40B4-BE49-F238E27FC236}">
                <a16:creationId xmlns:a16="http://schemas.microsoft.com/office/drawing/2014/main" id="{72A9850E-4641-5A1E-CA01-AB0B4AA0D12B}"/>
              </a:ext>
            </a:extLst>
          </p:cNvPr>
          <p:cNvGrpSpPr/>
          <p:nvPr/>
        </p:nvGrpSpPr>
        <p:grpSpPr>
          <a:xfrm>
            <a:off x="6665742" y="2378649"/>
            <a:ext cx="1772529" cy="3432516"/>
            <a:chOff x="6665742" y="2378649"/>
            <a:chExt cx="1772529" cy="3432516"/>
          </a:xfrm>
        </p:grpSpPr>
        <p:sp>
          <p:nvSpPr>
            <p:cNvPr id="7" name="مثلث متساوي الساقين 6">
              <a:extLst>
                <a:ext uri="{FF2B5EF4-FFF2-40B4-BE49-F238E27FC236}">
                  <a16:creationId xmlns:a16="http://schemas.microsoft.com/office/drawing/2014/main" id="{94F13533-BAC4-AB9B-22E9-9A33BA46F5B6}"/>
                </a:ext>
              </a:extLst>
            </p:cNvPr>
            <p:cNvSpPr/>
            <p:nvPr/>
          </p:nvSpPr>
          <p:spPr>
            <a:xfrm flipV="1">
              <a:off x="6665742" y="2378649"/>
              <a:ext cx="1772529" cy="1716258"/>
            </a:xfrm>
            <a:prstGeom prst="triangle">
              <a:avLst/>
            </a:prstGeom>
            <a:noFill/>
            <a:ln w="38100">
              <a:solidFill>
                <a:srgbClr val="9351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ثلث متساوي الساقين 7">
              <a:extLst>
                <a:ext uri="{FF2B5EF4-FFF2-40B4-BE49-F238E27FC236}">
                  <a16:creationId xmlns:a16="http://schemas.microsoft.com/office/drawing/2014/main" id="{240B3A4C-C5ED-F1C2-3070-23E56B853650}"/>
                </a:ext>
              </a:extLst>
            </p:cNvPr>
            <p:cNvSpPr/>
            <p:nvPr/>
          </p:nvSpPr>
          <p:spPr>
            <a:xfrm>
              <a:off x="6665742" y="4094907"/>
              <a:ext cx="1772529" cy="1716258"/>
            </a:xfrm>
            <a:prstGeom prst="triangle">
              <a:avLst/>
            </a:prstGeom>
            <a:solidFill>
              <a:srgbClr val="D57500"/>
            </a:solidFill>
            <a:ln w="38100">
              <a:solidFill>
                <a:srgbClr val="935100"/>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SA" dirty="0"/>
            </a:p>
          </p:txBody>
        </p:sp>
      </p:grpSp>
      <p:grpSp>
        <p:nvGrpSpPr>
          <p:cNvPr id="16" name="مجموعة 15">
            <a:extLst>
              <a:ext uri="{FF2B5EF4-FFF2-40B4-BE49-F238E27FC236}">
                <a16:creationId xmlns:a16="http://schemas.microsoft.com/office/drawing/2014/main" id="{2BE599AE-DD95-79BB-CBE8-6B0C4E90152B}"/>
              </a:ext>
            </a:extLst>
          </p:cNvPr>
          <p:cNvGrpSpPr/>
          <p:nvPr/>
        </p:nvGrpSpPr>
        <p:grpSpPr>
          <a:xfrm>
            <a:off x="4253132" y="2378649"/>
            <a:ext cx="1772529" cy="3432516"/>
            <a:chOff x="4253132" y="2378649"/>
            <a:chExt cx="1772529" cy="3432516"/>
          </a:xfrm>
        </p:grpSpPr>
        <p:sp>
          <p:nvSpPr>
            <p:cNvPr id="9" name="مثلث متساوي الساقين 8">
              <a:extLst>
                <a:ext uri="{FF2B5EF4-FFF2-40B4-BE49-F238E27FC236}">
                  <a16:creationId xmlns:a16="http://schemas.microsoft.com/office/drawing/2014/main" id="{49287C6C-E004-1E9B-26B5-B931776A298B}"/>
                </a:ext>
              </a:extLst>
            </p:cNvPr>
            <p:cNvSpPr/>
            <p:nvPr/>
          </p:nvSpPr>
          <p:spPr>
            <a:xfrm flipV="1">
              <a:off x="4253132" y="2378649"/>
              <a:ext cx="1772529" cy="1716258"/>
            </a:xfrm>
            <a:prstGeom prst="triangle">
              <a:avLst/>
            </a:prstGeom>
            <a:solidFill>
              <a:schemeClr val="bg1"/>
            </a:solidFill>
            <a:ln w="38100">
              <a:solidFill>
                <a:srgbClr val="9351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مثلث متساوي الساقين 9">
              <a:extLst>
                <a:ext uri="{FF2B5EF4-FFF2-40B4-BE49-F238E27FC236}">
                  <a16:creationId xmlns:a16="http://schemas.microsoft.com/office/drawing/2014/main" id="{92880C17-C480-9A4C-B19A-D0272A5DF6A9}"/>
                </a:ext>
              </a:extLst>
            </p:cNvPr>
            <p:cNvSpPr/>
            <p:nvPr/>
          </p:nvSpPr>
          <p:spPr>
            <a:xfrm>
              <a:off x="4253132" y="4094907"/>
              <a:ext cx="1772529" cy="1716258"/>
            </a:xfrm>
            <a:prstGeom prst="triangle">
              <a:avLst/>
            </a:prstGeom>
            <a:solidFill>
              <a:schemeClr val="bg1"/>
            </a:solidFill>
            <a:ln w="38100">
              <a:solidFill>
                <a:srgbClr val="935100"/>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SA" dirty="0"/>
            </a:p>
          </p:txBody>
        </p:sp>
      </p:grpSp>
      <p:sp>
        <p:nvSpPr>
          <p:cNvPr id="13" name="مربع نص 12">
            <a:extLst>
              <a:ext uri="{FF2B5EF4-FFF2-40B4-BE49-F238E27FC236}">
                <a16:creationId xmlns:a16="http://schemas.microsoft.com/office/drawing/2014/main" id="{9EADB290-ACB6-614D-3856-D561575F5B89}"/>
              </a:ext>
            </a:extLst>
          </p:cNvPr>
          <p:cNvSpPr txBox="1"/>
          <p:nvPr/>
        </p:nvSpPr>
        <p:spPr>
          <a:xfrm>
            <a:off x="1968306" y="1366454"/>
            <a:ext cx="4608892" cy="646331"/>
          </a:xfrm>
          <a:prstGeom prst="rect">
            <a:avLst/>
          </a:prstGeom>
          <a:noFill/>
        </p:spPr>
        <p:txBody>
          <a:bodyPr wrap="square">
            <a:spAutoFit/>
          </a:bodyPr>
          <a:lstStyle/>
          <a:p>
            <a:pPr algn="ctr"/>
            <a:r>
              <a:rPr lang="ar-SA" sz="3600" b="1" dirty="0">
                <a:solidFill>
                  <a:srgbClr val="D57500"/>
                </a:solidFill>
                <a:latin typeface="Calibri" panose="020F0502020204030204" pitchFamily="34" charset="0"/>
                <a:cs typeface="Calibri" panose="020F0502020204030204" pitchFamily="34" charset="0"/>
              </a:rPr>
              <a:t>ما هو الشكل التالي</a:t>
            </a:r>
            <a:endParaRPr lang="ar-SA" sz="3600" b="1" i="0" u="none" strike="noStrike" baseline="0" dirty="0">
              <a:solidFill>
                <a:srgbClr val="D57500"/>
              </a:solidFill>
              <a:latin typeface="Calibri" panose="020F0502020204030204" pitchFamily="34" charset="0"/>
              <a:cs typeface="Calibri" panose="020F0502020204030204" pitchFamily="34" charset="0"/>
            </a:endParaRPr>
          </a:p>
        </p:txBody>
      </p:sp>
      <p:pic>
        <p:nvPicPr>
          <p:cNvPr id="20" name="صورة 19">
            <a:extLst>
              <a:ext uri="{FF2B5EF4-FFF2-40B4-BE49-F238E27FC236}">
                <a16:creationId xmlns:a16="http://schemas.microsoft.com/office/drawing/2014/main" id="{1B78C607-FCE5-499E-045B-4FF9C6A17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75" y="687594"/>
            <a:ext cx="5970563" cy="5970563"/>
          </a:xfrm>
          <a:prstGeom prst="rect">
            <a:avLst/>
          </a:prstGeom>
        </p:spPr>
      </p:pic>
    </p:spTree>
    <p:extLst>
      <p:ext uri="{BB962C8B-B14F-4D97-AF65-F5344CB8AC3E}">
        <p14:creationId xmlns:p14="http://schemas.microsoft.com/office/powerpoint/2010/main" val="135172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التنبؤ   </a:t>
            </a:r>
            <a:r>
              <a:rPr lang="en-US" sz="3200" b="1" dirty="0">
                <a:solidFill>
                  <a:schemeClr val="bg1"/>
                </a:solidFill>
                <a:latin typeface="Sakkal Majalla" panose="02000000000000000000" pitchFamily="2" charset="-78"/>
                <a:cs typeface="Sakkal Majalla" panose="02000000000000000000" pitchFamily="2" charset="-78"/>
              </a:rPr>
              <a:t>Forecasting</a:t>
            </a:r>
            <a:endParaRPr lang="ar-SA" sz="3200" b="1" dirty="0">
              <a:solidFill>
                <a:schemeClr val="bg1"/>
              </a:solidFill>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B5855E12-0852-7F63-FD29-A48C82CF1EE6}"/>
              </a:ext>
            </a:extLst>
          </p:cNvPr>
          <p:cNvSpPr txBox="1"/>
          <p:nvPr/>
        </p:nvSpPr>
        <p:spPr>
          <a:xfrm>
            <a:off x="1433272" y="1506244"/>
            <a:ext cx="8621779" cy="584775"/>
          </a:xfrm>
          <a:prstGeom prst="rect">
            <a:avLst/>
          </a:prstGeom>
          <a:noFill/>
        </p:spPr>
        <p:txBody>
          <a:bodyPr wrap="square">
            <a:spAutoFit/>
          </a:bodyPr>
          <a:lstStyle/>
          <a:p>
            <a:pPr algn="ctr"/>
            <a:r>
              <a:rPr lang="ar-SA" sz="3200" b="1" i="0" u="none" strike="noStrike" baseline="0" dirty="0">
                <a:latin typeface="Calibri" panose="020F0502020204030204" pitchFamily="34" charset="0"/>
                <a:cs typeface="Calibri" panose="020F0502020204030204" pitchFamily="34" charset="0"/>
              </a:rPr>
              <a:t>هو عملية بناء التوقعات المستقبلية بناءً على البيانات السابقة</a:t>
            </a:r>
          </a:p>
        </p:txBody>
      </p:sp>
      <p:sp>
        <p:nvSpPr>
          <p:cNvPr id="3" name="مربع نص 2">
            <a:extLst>
              <a:ext uri="{FF2B5EF4-FFF2-40B4-BE49-F238E27FC236}">
                <a16:creationId xmlns:a16="http://schemas.microsoft.com/office/drawing/2014/main" id="{C57F3507-1BF6-AFEF-687D-7979FDB3CEC4}"/>
              </a:ext>
            </a:extLst>
          </p:cNvPr>
          <p:cNvSpPr txBox="1"/>
          <p:nvPr/>
        </p:nvSpPr>
        <p:spPr>
          <a:xfrm>
            <a:off x="678149" y="1989710"/>
            <a:ext cx="9998523" cy="1315425"/>
          </a:xfrm>
          <a:prstGeom prst="rect">
            <a:avLst/>
          </a:prstGeom>
          <a:noFill/>
        </p:spPr>
        <p:txBody>
          <a:bodyPr wrap="square">
            <a:spAutoFit/>
          </a:bodyPr>
          <a:lstStyle/>
          <a:p>
            <a:pPr algn="ctr">
              <a:lnSpc>
                <a:spcPct val="150000"/>
              </a:lnSpc>
            </a:pPr>
            <a:r>
              <a:rPr lang="ar-SA" sz="2800" b="1" i="0" u="none" strike="noStrike" baseline="0" dirty="0">
                <a:solidFill>
                  <a:srgbClr val="ED4F3E"/>
                </a:solidFill>
                <a:latin typeface="Calibri" panose="020F0502020204030204" pitchFamily="34" charset="0"/>
                <a:cs typeface="Calibri" panose="020F0502020204030204" pitchFamily="34" charset="0"/>
              </a:rPr>
              <a:t>مثال ذلك: </a:t>
            </a:r>
            <a:r>
              <a:rPr lang="ar-SA" sz="2800" b="1" i="0" u="none" strike="noStrike" baseline="0" dirty="0">
                <a:solidFill>
                  <a:srgbClr val="59A1C6"/>
                </a:solidFill>
                <a:latin typeface="Calibri" panose="020F0502020204030204" pitchFamily="34" charset="0"/>
                <a:cs typeface="Calibri" panose="020F0502020204030204" pitchFamily="34" charset="0"/>
              </a:rPr>
              <a:t>التنبؤ بالمبيعات أو الربح في المستقبل حيث تُستخدم بيانات المبيعات أو البيانات السابقة كمرجع لكيفية أداء المبيعات المستقبلية.</a:t>
            </a:r>
            <a:endParaRPr lang="ar-SA" sz="2800" b="1" dirty="0">
              <a:solidFill>
                <a:srgbClr val="59A1C6"/>
              </a:solidFill>
            </a:endParaRPr>
          </a:p>
        </p:txBody>
      </p:sp>
      <p:pic>
        <p:nvPicPr>
          <p:cNvPr id="6" name="صورة 5">
            <a:extLst>
              <a:ext uri="{FF2B5EF4-FFF2-40B4-BE49-F238E27FC236}">
                <a16:creationId xmlns:a16="http://schemas.microsoft.com/office/drawing/2014/main" id="{232CF7C0-921E-B10A-B91B-11E0C8E9BD2E}"/>
              </a:ext>
            </a:extLst>
          </p:cNvPr>
          <p:cNvPicPr>
            <a:picLocks noChangeAspect="1"/>
          </p:cNvPicPr>
          <p:nvPr/>
        </p:nvPicPr>
        <p:blipFill rotWithShape="1">
          <a:blip r:embed="rId2">
            <a:extLst>
              <a:ext uri="{28A0092B-C50C-407E-A947-70E740481C1C}">
                <a14:useLocalDpi xmlns:a14="http://schemas.microsoft.com/office/drawing/2010/main" val="0"/>
              </a:ext>
            </a:extLst>
          </a:blip>
          <a:srcRect b="13543"/>
          <a:stretch/>
        </p:blipFill>
        <p:spPr>
          <a:xfrm>
            <a:off x="3689252" y="3552866"/>
            <a:ext cx="4455942" cy="3024433"/>
          </a:xfrm>
          <a:prstGeom prst="rect">
            <a:avLst/>
          </a:prstGeom>
        </p:spPr>
      </p:pic>
    </p:spTree>
    <p:extLst>
      <p:ext uri="{BB962C8B-B14F-4D97-AF65-F5344CB8AC3E}">
        <p14:creationId xmlns:p14="http://schemas.microsoft.com/office/powerpoint/2010/main" val="386303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1929</TotalTime>
  <Words>1249</Words>
  <Application>Microsoft Office PowerPoint</Application>
  <PresentationFormat>شاشة عريضة</PresentationFormat>
  <Paragraphs>158</Paragraphs>
  <Slides>36</Slides>
  <Notes>3</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36</vt:i4>
      </vt:variant>
    </vt:vector>
  </HeadingPairs>
  <TitlesOfParts>
    <vt:vector size="42" baseType="lpstr">
      <vt:lpstr>Arial</vt:lpstr>
      <vt:lpstr>Calibri</vt:lpstr>
      <vt:lpstr>Calibri Light</vt:lpstr>
      <vt:lpstr>Calibri-Bold</vt:lpstr>
      <vt:lpstr>Sakkal Majalla</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التطبيق الجزء العملي على برنامج إكسل</vt:lpstr>
      <vt:lpstr>عرض تقديمي في PowerPoint</vt:lpstr>
      <vt:lpstr>عرض تقديمي في PowerPoint</vt:lpstr>
      <vt:lpstr>شكرا لحسن المتابعة والمشاركة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abeer saleh</dc:creator>
  <cp:lastModifiedBy>abeer saleh</cp:lastModifiedBy>
  <cp:revision>100</cp:revision>
  <dcterms:created xsi:type="dcterms:W3CDTF">2022-12-17T19:40:38Z</dcterms:created>
  <dcterms:modified xsi:type="dcterms:W3CDTF">2023-01-02T21:28:15Z</dcterms:modified>
</cp:coreProperties>
</file>