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423" r:id="rId2"/>
    <p:sldId id="257" r:id="rId3"/>
    <p:sldId id="427" r:id="rId4"/>
    <p:sldId id="422" r:id="rId5"/>
    <p:sldId id="424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3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5A9"/>
    <a:srgbClr val="1F9CF0"/>
    <a:srgbClr val="FF0000"/>
    <a:srgbClr val="92D050"/>
    <a:srgbClr val="ACAAAA"/>
    <a:srgbClr val="EFEEEE"/>
    <a:srgbClr val="2FAB99"/>
    <a:srgbClr val="06AF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91" d="100"/>
          <a:sy n="91" d="100"/>
        </p:scale>
        <p:origin x="370" y="67"/>
      </p:cViewPr>
      <p:guideLst>
        <p:guide orient="horz" pos="163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F038A5-4BBC-460E-A9D8-8929DCDC6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F524918-6B66-4047-9B8E-B95D54F30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524B88-B51E-4E40-BC7B-6A275779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14/01/43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4D1637-F4CC-4473-B9A8-91A6D037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9277BD-1E5F-45F5-9DD8-498108385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340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7FB6B0-AF2D-4E8B-A61F-30591245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BBD51B6-12A1-4A6D-A49D-BE142844C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A14E95-4D90-409E-9C8D-48083D1B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14/01/43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7994F5-BB7E-465B-9506-6BCC6F26A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0A33F9-5235-49A0-AABB-AEE09207A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715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8E48F4D-B5AA-446E-AB43-C7A54896E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93B4D44-24BE-4D2D-9961-C1F4AE534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38A5CA-B43B-44EE-AD58-E86298016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14/01/43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778392-A130-47F2-8DF3-6961D5EF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79EADD-FA86-4721-B100-AAE50E703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719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20C441-DB32-476D-84BD-E5E269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8408371-4FE8-45B7-A334-4FEF029F5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1EF5D0-F5F2-46A5-96C5-B858CD73E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14/01/43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A91BDF-6307-4F06-8557-686E04E01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7895CE7-5404-4A13-8199-ED0C4B75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422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6ADE0C-7CC8-4074-95BC-32CB3DEA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023B5E-EF39-49CA-8512-E0E549CBF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BF1AF8-7580-4BC9-BD2C-FA9201AC8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14/01/43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6BF302-CAF9-4AFC-845D-192852E72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3CED8A-0198-4285-998B-6E5984512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57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51C8B2-D0A9-4850-AF0E-31AA9CAE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19DF73-59BA-4838-8A9D-8B13D2A36F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4691A01-DC1F-4F5F-B2B2-3C17C8C17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0752CB-946C-42ED-94D3-28F640614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14/01/43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ED22115-E1B1-499C-9AC0-80F443DED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F8FEF6A-B353-47E0-813D-5F369F28D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202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A3B990-69C2-44DA-89AB-7AF1F0317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75DF78-F8F8-49D6-BD1C-DCC636615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D0A238-D3B5-4BCF-BC77-22F29955B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466477D-4FEC-43A0-A8B0-58EDACA5E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10CAF2B-7891-4852-B431-2783B604DF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8C7C9F2-1C92-4207-8645-565245203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14/01/43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59106B0-070C-48C6-AB1D-6308B27D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BCCDB0C-561A-49AF-A068-BEA6E6C78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99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EF011C-A13E-4839-8467-46A00135E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63C21DF-4EC3-46B0-A1D6-032D60B6D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14/01/43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BB151A1-BC94-4F42-9BE7-DE63D34DA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7E38868-72B2-49D1-AE29-4C718166C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080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B3F82D8-A8C0-4C27-8588-0A71C510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14/01/43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0BD2843-D859-4C6E-AE06-68922259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A5890C2-4FEF-4B5A-B0C0-97654CA2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803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7984EE-B94D-40AF-8F1D-8128C5721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9505C1-3457-47D2-82C8-D771EBCF6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C0F66C7-5940-4EDE-B184-038D739EB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6A0BD9C-5136-4A1F-8061-F8D47B231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14/01/43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A8BADB-C0B4-43A1-923F-DCEC04FD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C5ADB6-D144-48DF-A1BE-040D14E47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345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078E12-A793-4C50-8738-82986261F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1D8916B-DD0F-45CA-9957-EC8AF94F3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0006888-63E5-4FAF-B9E0-8F9595CCA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ED8317-F0A8-429C-972C-1B14A3797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14/01/43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1EF817C-3DC8-4175-9A11-EED1652D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62346F0-DB1C-49BF-9372-163A4A0D1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368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A473EBF-CF17-46DD-9B0C-66A1B3CAA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FF124E-4486-4BFB-BE45-BBB2FD4F8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CDA203-9F62-4628-AB02-B795A06BA9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387C1-AC6E-42AF-8B56-BCE79D8438EF}" type="datetimeFigureOut">
              <a:rPr lang="ar-SA" smtClean="0"/>
              <a:t>14/01/43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C049C8-49BD-42D4-AC84-02DB1CDD4E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B605C-D24F-49C1-99FD-2F5F3F0802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581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3">
            <a:extLst>
              <a:ext uri="{FF2B5EF4-FFF2-40B4-BE49-F238E27FC236}">
                <a16:creationId xmlns:a16="http://schemas.microsoft.com/office/drawing/2014/main" id="{4268E26B-AE6A-44CE-AEB3-9461599278B4}"/>
              </a:ext>
            </a:extLst>
          </p:cNvPr>
          <p:cNvSpPr/>
          <p:nvPr/>
        </p:nvSpPr>
        <p:spPr>
          <a:xfrm>
            <a:off x="2181225" y="22145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الأول الثانوي</a:t>
            </a:r>
            <a:endParaRPr lang="en-US" sz="24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951C5C37-E062-41A1-AE7A-28AF646211B7}"/>
              </a:ext>
            </a:extLst>
          </p:cNvPr>
          <p:cNvSpPr txBox="1"/>
          <p:nvPr/>
        </p:nvSpPr>
        <p:spPr>
          <a:xfrm>
            <a:off x="7373938" y="22907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ar-SA" sz="2400" b="1" dirty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الصف/ المرحلة</a:t>
            </a:r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53671F14-FA6A-47A0-81E0-E2FB7DDC0094}"/>
              </a:ext>
            </a:extLst>
          </p:cNvPr>
          <p:cNvSpPr txBox="1"/>
          <p:nvPr/>
        </p:nvSpPr>
        <p:spPr>
          <a:xfrm>
            <a:off x="7373938" y="38369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ar-SA" sz="2400" b="1" dirty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المـــــــــــــــــــــــــــــــــــــــــادة</a:t>
            </a:r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3C7ABF40-FC78-4D69-9EFC-59010F846AB2}"/>
              </a:ext>
            </a:extLst>
          </p:cNvPr>
          <p:cNvSpPr txBox="1"/>
          <p:nvPr/>
        </p:nvSpPr>
        <p:spPr>
          <a:xfrm>
            <a:off x="7373938" y="4576763"/>
            <a:ext cx="1700212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ar-SA" sz="2400" b="1" dirty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موضوع الدرس</a:t>
            </a:r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C9CFECF2-DC0F-4FA6-ACEF-336D7587F426}"/>
              </a:ext>
            </a:extLst>
          </p:cNvPr>
          <p:cNvSpPr txBox="1"/>
          <p:nvPr/>
        </p:nvSpPr>
        <p:spPr>
          <a:xfrm>
            <a:off x="7373938" y="53768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ar-SA" sz="2400" b="1" dirty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اسم المعلم</a:t>
            </a:r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Rounded Rectangle 20">
            <a:extLst>
              <a:ext uri="{FF2B5EF4-FFF2-40B4-BE49-F238E27FC236}">
                <a16:creationId xmlns:a16="http://schemas.microsoft.com/office/drawing/2014/main" id="{4EECC26D-8E73-40AC-B85D-3EE46FB89FE6}"/>
              </a:ext>
            </a:extLst>
          </p:cNvPr>
          <p:cNvSpPr/>
          <p:nvPr/>
        </p:nvSpPr>
        <p:spPr>
          <a:xfrm>
            <a:off x="2181225" y="37639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تقنية رقمية 1 - 1</a:t>
            </a:r>
            <a:endParaRPr lang="en-US" sz="24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Rounded Rectangle 21">
            <a:extLst>
              <a:ext uri="{FF2B5EF4-FFF2-40B4-BE49-F238E27FC236}">
                <a16:creationId xmlns:a16="http://schemas.microsoft.com/office/drawing/2014/main" id="{EA6D929D-48F8-4DAF-A4FE-3BE268AF2D56}"/>
              </a:ext>
            </a:extLst>
          </p:cNvPr>
          <p:cNvSpPr/>
          <p:nvPr/>
        </p:nvSpPr>
        <p:spPr>
          <a:xfrm>
            <a:off x="2181225" y="450532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إنشاء موقع ويب بلغة </a:t>
            </a:r>
            <a:r>
              <a:rPr lang="en-US" sz="24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HTML</a:t>
            </a:r>
          </a:p>
        </p:txBody>
      </p:sp>
      <p:sp>
        <p:nvSpPr>
          <p:cNvPr id="21" name="Rounded Rectangle 22">
            <a:extLst>
              <a:ext uri="{FF2B5EF4-FFF2-40B4-BE49-F238E27FC236}">
                <a16:creationId xmlns:a16="http://schemas.microsoft.com/office/drawing/2014/main" id="{95657EE6-EFE5-46B2-886D-D925F291048F}"/>
              </a:ext>
            </a:extLst>
          </p:cNvPr>
          <p:cNvSpPr/>
          <p:nvPr/>
        </p:nvSpPr>
        <p:spPr>
          <a:xfrm>
            <a:off x="2181225" y="527367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عبدالله خالد البداح</a:t>
            </a:r>
            <a:endParaRPr lang="en-US" sz="24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63B9E28D-2401-41AC-92E8-9BACF61DF3A0}"/>
              </a:ext>
            </a:extLst>
          </p:cNvPr>
          <p:cNvSpPr txBox="1"/>
          <p:nvPr/>
        </p:nvSpPr>
        <p:spPr>
          <a:xfrm>
            <a:off x="7373938" y="30622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ar-SA" sz="2400" b="1" dirty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الفصل الدراسي</a:t>
            </a:r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A7D01827-524E-41A7-B6F8-A9AA81C8CCBD}"/>
              </a:ext>
            </a:extLst>
          </p:cNvPr>
          <p:cNvSpPr/>
          <p:nvPr/>
        </p:nvSpPr>
        <p:spPr>
          <a:xfrm>
            <a:off x="2181225" y="29892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4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الأول</a:t>
            </a:r>
            <a:endParaRPr lang="en-US" sz="24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35014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5">
            <a:extLst>
              <a:ext uri="{FF2B5EF4-FFF2-40B4-BE49-F238E27FC236}">
                <a16:creationId xmlns:a16="http://schemas.microsoft.com/office/drawing/2014/main" id="{07297D98-FBF9-49BA-9103-18AB7471996E}"/>
              </a:ext>
            </a:extLst>
          </p:cNvPr>
          <p:cNvSpPr txBox="1"/>
          <p:nvPr/>
        </p:nvSpPr>
        <p:spPr>
          <a:xfrm>
            <a:off x="5042518" y="350598"/>
            <a:ext cx="22970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800" dirty="0">
                <a:cs typeface="(AH) Manal High" pitchFamily="2" charset="-78"/>
              </a:rPr>
              <a:t>المادة: تقنية رقمية 1 - 1 </a:t>
            </a:r>
            <a:endParaRPr lang="ar-SA" dirty="0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8B62D33-A339-40D3-881E-D2CE1EECE31A}"/>
              </a:ext>
            </a:extLst>
          </p:cNvPr>
          <p:cNvSpPr txBox="1"/>
          <p:nvPr/>
        </p:nvSpPr>
        <p:spPr>
          <a:xfrm>
            <a:off x="3827376" y="832716"/>
            <a:ext cx="47273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400" dirty="0">
                <a:cs typeface="(AH) Manal High" pitchFamily="2" charset="-78"/>
              </a:rPr>
              <a:t>الوحدة الثالثة: البرمجة باستخدام لغة ترميز النص التشعبي </a:t>
            </a:r>
            <a:r>
              <a:rPr lang="en-US" sz="1400" dirty="0">
                <a:cs typeface="(AH) Manal High" pitchFamily="2" charset="-78"/>
              </a:rPr>
              <a:t>HTML</a:t>
            </a:r>
            <a:r>
              <a:rPr lang="ar-SA" sz="1400" dirty="0">
                <a:cs typeface="(AH) Manal High" pitchFamily="2" charset="-78"/>
              </a:rPr>
              <a:t> </a:t>
            </a:r>
            <a:endParaRPr lang="ar-SA" sz="1400" dirty="0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2C002CA2-30AE-4B81-AB80-C9CEBF8E94D2}"/>
              </a:ext>
            </a:extLst>
          </p:cNvPr>
          <p:cNvSpPr txBox="1"/>
          <p:nvPr/>
        </p:nvSpPr>
        <p:spPr>
          <a:xfrm>
            <a:off x="3037233" y="1728852"/>
            <a:ext cx="611753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800" dirty="0">
                <a:solidFill>
                  <a:srgbClr val="002060"/>
                </a:solidFill>
                <a:latin typeface="ae_AlMateen" panose="02060803050605020204" pitchFamily="18" charset="-78"/>
                <a:cs typeface="ae_AlMateen" panose="02060803050605020204" pitchFamily="18" charset="-78"/>
              </a:rPr>
              <a:t>في الدرس السابق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E6CDC9FE-A0D0-4CFB-BC41-65BD9687A7BD}"/>
              </a:ext>
            </a:extLst>
          </p:cNvPr>
          <p:cNvSpPr txBox="1"/>
          <p:nvPr/>
        </p:nvSpPr>
        <p:spPr>
          <a:xfrm>
            <a:off x="6694415" y="2297286"/>
            <a:ext cx="23610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تعرفنا نظرياً على :</a:t>
            </a:r>
            <a:endParaRPr lang="ar-SA" sz="3200" dirty="0"/>
          </a:p>
        </p:txBody>
      </p:sp>
      <p:sp>
        <p:nvSpPr>
          <p:cNvPr id="73" name="مربع نص 72">
            <a:extLst>
              <a:ext uri="{FF2B5EF4-FFF2-40B4-BE49-F238E27FC236}">
                <a16:creationId xmlns:a16="http://schemas.microsoft.com/office/drawing/2014/main" id="{DE80C6D2-C6C3-4E37-AA24-163EA999CCBA}"/>
              </a:ext>
            </a:extLst>
          </p:cNvPr>
          <p:cNvSpPr txBox="1"/>
          <p:nvPr/>
        </p:nvSpPr>
        <p:spPr>
          <a:xfrm>
            <a:off x="3361342" y="1253279"/>
            <a:ext cx="46639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dirty="0">
                <a:cs typeface="(AH) Manal High" pitchFamily="2" charset="-78"/>
              </a:rPr>
              <a:t>الدرس الأول: إنشاء موقع ويب بلغة </a:t>
            </a:r>
            <a:r>
              <a:rPr lang="en-US" dirty="0">
                <a:cs typeface="(AH) Manal High" pitchFamily="2" charset="-78"/>
              </a:rPr>
              <a:t>HTML</a:t>
            </a:r>
            <a:endParaRPr lang="ar-SA" dirty="0">
              <a:cs typeface="(AH) Manal High" pitchFamily="2" charset="-78"/>
            </a:endParaRPr>
          </a:p>
        </p:txBody>
      </p:sp>
      <p:sp>
        <p:nvSpPr>
          <p:cNvPr id="74" name="مربع نص 73">
            <a:extLst>
              <a:ext uri="{FF2B5EF4-FFF2-40B4-BE49-F238E27FC236}">
                <a16:creationId xmlns:a16="http://schemas.microsoft.com/office/drawing/2014/main" id="{FFE8CA9A-9CDA-47A5-A3A3-A136B87650CD}"/>
              </a:ext>
            </a:extLst>
          </p:cNvPr>
          <p:cNvSpPr txBox="1"/>
          <p:nvPr/>
        </p:nvSpPr>
        <p:spPr>
          <a:xfrm>
            <a:off x="7017686" y="4003123"/>
            <a:ext cx="20378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وسوم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HTML </a:t>
            </a:r>
            <a:r>
              <a:rPr lang="ar-SA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 الأساسية</a:t>
            </a:r>
            <a:endParaRPr lang="ar-SA" dirty="0">
              <a:latin typeface="Sakkal Majalla" panose="02000000000000000000" pitchFamily="2" charset="-78"/>
              <a:cs typeface="(AH) Manal Black" pitchFamily="2" charset="-78"/>
            </a:endParaRPr>
          </a:p>
        </p:txBody>
      </p:sp>
      <p:sp>
        <p:nvSpPr>
          <p:cNvPr id="75" name="مربع نص 74">
            <a:extLst>
              <a:ext uri="{FF2B5EF4-FFF2-40B4-BE49-F238E27FC236}">
                <a16:creationId xmlns:a16="http://schemas.microsoft.com/office/drawing/2014/main" id="{C6561321-1232-4A50-B264-BA46BBBF5231}"/>
              </a:ext>
            </a:extLst>
          </p:cNvPr>
          <p:cNvSpPr txBox="1"/>
          <p:nvPr/>
        </p:nvSpPr>
        <p:spPr>
          <a:xfrm>
            <a:off x="6861092" y="4553691"/>
            <a:ext cx="21944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العناوين</a:t>
            </a:r>
            <a:endParaRPr lang="ar-SA" dirty="0">
              <a:latin typeface="Sakkal Majalla" panose="02000000000000000000" pitchFamily="2" charset="-78"/>
              <a:cs typeface="(AH) Manal Black" pitchFamily="2" charset="-78"/>
            </a:endParaRPr>
          </a:p>
        </p:txBody>
      </p:sp>
      <p:sp>
        <p:nvSpPr>
          <p:cNvPr id="76" name="مربع نص 75">
            <a:extLst>
              <a:ext uri="{FF2B5EF4-FFF2-40B4-BE49-F238E27FC236}">
                <a16:creationId xmlns:a16="http://schemas.microsoft.com/office/drawing/2014/main" id="{508A9FE3-94F3-40DA-9AFD-F0E48927319A}"/>
              </a:ext>
            </a:extLst>
          </p:cNvPr>
          <p:cNvSpPr txBox="1"/>
          <p:nvPr/>
        </p:nvSpPr>
        <p:spPr>
          <a:xfrm>
            <a:off x="7504948" y="5104259"/>
            <a:ext cx="15505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إضافة فقرة</a:t>
            </a:r>
            <a:endParaRPr lang="ar-SA" dirty="0">
              <a:latin typeface="Sakkal Majalla" panose="02000000000000000000" pitchFamily="2" charset="-78"/>
              <a:cs typeface="(AH) Manal Black" pitchFamily="2" charset="-78"/>
            </a:endParaRPr>
          </a:p>
        </p:txBody>
      </p:sp>
      <p:sp>
        <p:nvSpPr>
          <p:cNvPr id="77" name="مربع نص 76">
            <a:extLst>
              <a:ext uri="{FF2B5EF4-FFF2-40B4-BE49-F238E27FC236}">
                <a16:creationId xmlns:a16="http://schemas.microsoft.com/office/drawing/2014/main" id="{6107E060-6DCC-4FC2-B14A-F546A9EB408E}"/>
              </a:ext>
            </a:extLst>
          </p:cNvPr>
          <p:cNvSpPr txBox="1"/>
          <p:nvPr/>
        </p:nvSpPr>
        <p:spPr>
          <a:xfrm>
            <a:off x="7345557" y="5654829"/>
            <a:ext cx="17099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SA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إضافة</a:t>
            </a:r>
            <a:r>
              <a:rPr lang="ar-SA" dirty="0">
                <a:latin typeface="Sakkal Majalla" panose="02000000000000000000" pitchFamily="2" charset="-78"/>
                <a:cs typeface="(AH) Manal Black" pitchFamily="2" charset="-78"/>
              </a:rPr>
              <a:t> </a:t>
            </a:r>
            <a:r>
              <a:rPr lang="ar-SA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سطر</a:t>
            </a:r>
          </a:p>
        </p:txBody>
      </p:sp>
      <p:sp>
        <p:nvSpPr>
          <p:cNvPr id="78" name="مربع نص 77">
            <a:extLst>
              <a:ext uri="{FF2B5EF4-FFF2-40B4-BE49-F238E27FC236}">
                <a16:creationId xmlns:a16="http://schemas.microsoft.com/office/drawing/2014/main" id="{5C463290-F377-4C65-8926-912112DB0F44}"/>
              </a:ext>
            </a:extLst>
          </p:cNvPr>
          <p:cNvSpPr txBox="1"/>
          <p:nvPr/>
        </p:nvSpPr>
        <p:spPr>
          <a:xfrm>
            <a:off x="6861092" y="2840431"/>
            <a:ext cx="21944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000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بنية صفحة الويب</a:t>
            </a:r>
            <a:endParaRPr lang="ar-SA" sz="2000" dirty="0">
              <a:latin typeface="Sakkal Majalla" panose="02000000000000000000" pitchFamily="2" charset="-78"/>
              <a:cs typeface="(AH) Manal Black" pitchFamily="2" charset="-78"/>
            </a:endParaRPr>
          </a:p>
        </p:txBody>
      </p:sp>
      <p:sp>
        <p:nvSpPr>
          <p:cNvPr id="79" name="مربع نص 78">
            <a:extLst>
              <a:ext uri="{FF2B5EF4-FFF2-40B4-BE49-F238E27FC236}">
                <a16:creationId xmlns:a16="http://schemas.microsoft.com/office/drawing/2014/main" id="{AEB1C86C-597F-42EA-A21D-95EB53191C0C}"/>
              </a:ext>
            </a:extLst>
          </p:cNvPr>
          <p:cNvSpPr txBox="1"/>
          <p:nvPr/>
        </p:nvSpPr>
        <p:spPr>
          <a:xfrm>
            <a:off x="6861092" y="3421777"/>
            <a:ext cx="21944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000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محرر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HTML</a:t>
            </a:r>
            <a:endParaRPr lang="ar-SA" sz="2000" dirty="0">
              <a:latin typeface="Sakkal Majalla" panose="02000000000000000000" pitchFamily="2" charset="-78"/>
              <a:cs typeface="(AH) Manal Black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85106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/>
      <p:bldP spid="74" grpId="0"/>
      <p:bldP spid="75" grpId="0"/>
      <p:bldP spid="76" grpId="0"/>
      <p:bldP spid="77" grpId="0"/>
      <p:bldP spid="78" grpId="0"/>
      <p:bldP spid="7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>
            <a:extLst>
              <a:ext uri="{FF2B5EF4-FFF2-40B4-BE49-F238E27FC236}">
                <a16:creationId xmlns:a16="http://schemas.microsoft.com/office/drawing/2014/main" id="{8D6D9032-6D0B-4A7C-9FFF-12651E65DCD6}"/>
              </a:ext>
            </a:extLst>
          </p:cNvPr>
          <p:cNvSpPr txBox="1"/>
          <p:nvPr/>
        </p:nvSpPr>
        <p:spPr>
          <a:xfrm>
            <a:off x="5042518" y="350598"/>
            <a:ext cx="22970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800" dirty="0">
                <a:cs typeface="(AH) Manal High" pitchFamily="2" charset="-78"/>
              </a:rPr>
              <a:t>المادة: تقنية رقمية 1 - 1 </a:t>
            </a:r>
            <a:endParaRPr lang="ar-SA" dirty="0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58339B3C-0828-4627-82CC-CB374F9419DB}"/>
              </a:ext>
            </a:extLst>
          </p:cNvPr>
          <p:cNvSpPr txBox="1"/>
          <p:nvPr/>
        </p:nvSpPr>
        <p:spPr>
          <a:xfrm>
            <a:off x="3827376" y="832716"/>
            <a:ext cx="47273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400" dirty="0">
                <a:cs typeface="(AH) Manal High" pitchFamily="2" charset="-78"/>
              </a:rPr>
              <a:t>الوحدة الثالثة: البرمجة باستخدام لغة ترميز النص التشعبي </a:t>
            </a:r>
            <a:r>
              <a:rPr lang="en-US" sz="1400" dirty="0">
                <a:cs typeface="(AH) Manal High" pitchFamily="2" charset="-78"/>
              </a:rPr>
              <a:t>HTML</a:t>
            </a:r>
            <a:r>
              <a:rPr lang="ar-SA" sz="1400" dirty="0">
                <a:cs typeface="(AH) Manal High" pitchFamily="2" charset="-78"/>
              </a:rPr>
              <a:t> </a:t>
            </a:r>
            <a:endParaRPr lang="ar-SA" sz="1400" dirty="0"/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2FE3B7BC-8A5F-4BC5-B6FA-FED38A261C2C}"/>
              </a:ext>
            </a:extLst>
          </p:cNvPr>
          <p:cNvSpPr txBox="1"/>
          <p:nvPr/>
        </p:nvSpPr>
        <p:spPr>
          <a:xfrm>
            <a:off x="3361342" y="1253279"/>
            <a:ext cx="46639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dirty="0">
                <a:cs typeface="(AH) Manal High" pitchFamily="2" charset="-78"/>
              </a:rPr>
              <a:t>الدرس الأول: إنشاء موقع ويب بلغة </a:t>
            </a:r>
            <a:r>
              <a:rPr lang="en-US" dirty="0">
                <a:cs typeface="(AH) Manal High" pitchFamily="2" charset="-78"/>
              </a:rPr>
              <a:t>HTML</a:t>
            </a:r>
            <a:endParaRPr lang="ar-SA" dirty="0">
              <a:cs typeface="(AH) Manal High" pitchFamily="2" charset="-78"/>
            </a:endParaRPr>
          </a:p>
        </p:txBody>
      </p:sp>
      <p:sp>
        <p:nvSpPr>
          <p:cNvPr id="35" name="مربع نص 34">
            <a:extLst>
              <a:ext uri="{FF2B5EF4-FFF2-40B4-BE49-F238E27FC236}">
                <a16:creationId xmlns:a16="http://schemas.microsoft.com/office/drawing/2014/main" id="{8822EB1E-DDBA-4D36-9FC7-9B6E460626B4}"/>
              </a:ext>
            </a:extLst>
          </p:cNvPr>
          <p:cNvSpPr txBox="1"/>
          <p:nvPr/>
        </p:nvSpPr>
        <p:spPr>
          <a:xfrm>
            <a:off x="4490557" y="3724604"/>
            <a:ext cx="240554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600" dirty="0">
                <a:solidFill>
                  <a:srgbClr val="1F9CF0"/>
                </a:solidFill>
                <a:latin typeface="Sakkal Majalla" panose="02000000000000000000" pitchFamily="2" charset="-78"/>
                <a:cs typeface="(AH) Manal Black" pitchFamily="2" charset="-78"/>
              </a:rPr>
              <a:t>التطبيق العملي</a:t>
            </a:r>
            <a:endParaRPr lang="ar-SA" sz="3600" dirty="0">
              <a:solidFill>
                <a:srgbClr val="1F9CF0"/>
              </a:solidFill>
            </a:endParaRPr>
          </a:p>
        </p:txBody>
      </p:sp>
      <p:pic>
        <p:nvPicPr>
          <p:cNvPr id="36" name="صورة 35">
            <a:extLst>
              <a:ext uri="{FF2B5EF4-FFF2-40B4-BE49-F238E27FC236}">
                <a16:creationId xmlns:a16="http://schemas.microsoft.com/office/drawing/2014/main" id="{6034FFE5-452D-470C-BAE2-8FA89AA2B4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8532" y="3503814"/>
            <a:ext cx="1293678" cy="1542814"/>
          </a:xfrm>
          <a:prstGeom prst="rect">
            <a:avLst/>
          </a:prstGeom>
        </p:spPr>
      </p:pic>
      <p:sp>
        <p:nvSpPr>
          <p:cNvPr id="37" name="مربع نص 36">
            <a:extLst>
              <a:ext uri="{FF2B5EF4-FFF2-40B4-BE49-F238E27FC236}">
                <a16:creationId xmlns:a16="http://schemas.microsoft.com/office/drawing/2014/main" id="{C451324E-880C-4CB7-9B9D-ACF6E83510A1}"/>
              </a:ext>
            </a:extLst>
          </p:cNvPr>
          <p:cNvSpPr txBox="1"/>
          <p:nvPr/>
        </p:nvSpPr>
        <p:spPr>
          <a:xfrm>
            <a:off x="4020101" y="4370935"/>
            <a:ext cx="366523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rgbClr val="0065A9"/>
                </a:solidFill>
                <a:latin typeface="Sakkal Majalla" panose="02000000000000000000" pitchFamily="2" charset="-78"/>
                <a:cs typeface="(AH) Manal Black" pitchFamily="2" charset="-78"/>
              </a:rPr>
              <a:t>VISUAL STUDIO CODE</a:t>
            </a:r>
            <a:endParaRPr lang="ar-SA" sz="2800" dirty="0">
              <a:solidFill>
                <a:srgbClr val="0065A9"/>
              </a:solidFill>
              <a:latin typeface="Sakkal Majalla" panose="02000000000000000000" pitchFamily="2" charset="-78"/>
              <a:cs typeface="(AH) Manal Black" pitchFamily="2" charset="-78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F9253B94-BA37-40E4-99DE-885BD13112A7}"/>
              </a:ext>
            </a:extLst>
          </p:cNvPr>
          <p:cNvSpPr txBox="1"/>
          <p:nvPr/>
        </p:nvSpPr>
        <p:spPr>
          <a:xfrm>
            <a:off x="5377334" y="1929879"/>
            <a:ext cx="16274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dirty="0">
                <a:solidFill>
                  <a:schemeClr val="accent1">
                    <a:lumMod val="75000"/>
                  </a:schemeClr>
                </a:solidFill>
                <a:cs typeface="(AH) Manal Black" pitchFamily="2" charset="-78"/>
              </a:rPr>
              <a:t>في هذا الدرس</a:t>
            </a:r>
            <a:endParaRPr lang="ar-SA" sz="2800" dirty="0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DE69FE08-BA01-43A5-B90B-09AF5DB046ED}"/>
              </a:ext>
            </a:extLst>
          </p:cNvPr>
          <p:cNvSpPr txBox="1"/>
          <p:nvPr/>
        </p:nvSpPr>
        <p:spPr>
          <a:xfrm>
            <a:off x="2778532" y="2575701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سنتعرف عملياً عليها .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682041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>
            <a:extLst>
              <a:ext uri="{FF2B5EF4-FFF2-40B4-BE49-F238E27FC236}">
                <a16:creationId xmlns:a16="http://schemas.microsoft.com/office/drawing/2014/main" id="{8D6D9032-6D0B-4A7C-9FFF-12651E65DCD6}"/>
              </a:ext>
            </a:extLst>
          </p:cNvPr>
          <p:cNvSpPr txBox="1"/>
          <p:nvPr/>
        </p:nvSpPr>
        <p:spPr>
          <a:xfrm>
            <a:off x="5042518" y="350598"/>
            <a:ext cx="22970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800" dirty="0">
                <a:cs typeface="(AH) Manal High" pitchFamily="2" charset="-78"/>
              </a:rPr>
              <a:t>المادة: تقنية رقمية 1 - 1 </a:t>
            </a:r>
            <a:endParaRPr lang="ar-SA" dirty="0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58339B3C-0828-4627-82CC-CB374F9419DB}"/>
              </a:ext>
            </a:extLst>
          </p:cNvPr>
          <p:cNvSpPr txBox="1"/>
          <p:nvPr/>
        </p:nvSpPr>
        <p:spPr>
          <a:xfrm>
            <a:off x="3827376" y="832716"/>
            <a:ext cx="47273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400" dirty="0">
                <a:cs typeface="(AH) Manal High" pitchFamily="2" charset="-78"/>
              </a:rPr>
              <a:t>الوحدة الثالثة: البرمجة باستخدام لغة ترميز النص التشعبي </a:t>
            </a:r>
            <a:r>
              <a:rPr lang="en-US" sz="1400" dirty="0">
                <a:cs typeface="(AH) Manal High" pitchFamily="2" charset="-78"/>
              </a:rPr>
              <a:t>HTML</a:t>
            </a:r>
            <a:r>
              <a:rPr lang="ar-SA" sz="1400" dirty="0">
                <a:cs typeface="(AH) Manal High" pitchFamily="2" charset="-78"/>
              </a:rPr>
              <a:t> </a:t>
            </a:r>
            <a:endParaRPr lang="ar-SA" sz="1400" dirty="0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6F48DD8E-A208-47E2-92B7-BE1D9A6E5D4B}"/>
              </a:ext>
            </a:extLst>
          </p:cNvPr>
          <p:cNvSpPr txBox="1"/>
          <p:nvPr/>
        </p:nvSpPr>
        <p:spPr>
          <a:xfrm>
            <a:off x="5282268" y="1740607"/>
            <a:ext cx="16274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dirty="0">
                <a:solidFill>
                  <a:schemeClr val="accent1">
                    <a:lumMod val="75000"/>
                  </a:schemeClr>
                </a:solidFill>
                <a:cs typeface="(AH) Manal Black" pitchFamily="2" charset="-78"/>
              </a:rPr>
              <a:t>في هذا الدرس</a:t>
            </a:r>
            <a:endParaRPr lang="ar-SA" sz="2800" dirty="0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BEEE6745-FC35-461B-9181-E8AD7F7796C5}"/>
              </a:ext>
            </a:extLst>
          </p:cNvPr>
          <p:cNvSpPr txBox="1"/>
          <p:nvPr/>
        </p:nvSpPr>
        <p:spPr>
          <a:xfrm>
            <a:off x="2773610" y="2199339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1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تعرفنا عمليا على:</a:t>
            </a:r>
            <a:endParaRPr lang="ar-SA" dirty="0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64196BF9-1EBA-4EA4-B502-DCABD161A47A}"/>
              </a:ext>
            </a:extLst>
          </p:cNvPr>
          <p:cNvSpPr txBox="1"/>
          <p:nvPr/>
        </p:nvSpPr>
        <p:spPr>
          <a:xfrm>
            <a:off x="6830386" y="3768349"/>
            <a:ext cx="20378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وسوم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HTML </a:t>
            </a:r>
            <a:r>
              <a:rPr lang="ar-SA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 الأساسية</a:t>
            </a:r>
            <a:endParaRPr lang="ar-SA" dirty="0">
              <a:latin typeface="Sakkal Majalla" panose="02000000000000000000" pitchFamily="2" charset="-78"/>
              <a:cs typeface="(AH) Manal Black" pitchFamily="2" charset="-78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12C13C94-919A-48FA-982E-3B311F7F4D8D}"/>
              </a:ext>
            </a:extLst>
          </p:cNvPr>
          <p:cNvSpPr txBox="1"/>
          <p:nvPr/>
        </p:nvSpPr>
        <p:spPr>
          <a:xfrm>
            <a:off x="6673792" y="4318917"/>
            <a:ext cx="21944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العناوين</a:t>
            </a:r>
            <a:endParaRPr lang="ar-SA" dirty="0">
              <a:latin typeface="Sakkal Majalla" panose="02000000000000000000" pitchFamily="2" charset="-78"/>
              <a:cs typeface="(AH) Manal Black" pitchFamily="2" charset="-78"/>
            </a:endParaRP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9CC357F2-8D3C-46A7-87D9-978F8D97AFA6}"/>
              </a:ext>
            </a:extLst>
          </p:cNvPr>
          <p:cNvSpPr txBox="1"/>
          <p:nvPr/>
        </p:nvSpPr>
        <p:spPr>
          <a:xfrm>
            <a:off x="7317648" y="4869485"/>
            <a:ext cx="15505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إضافة فقرة</a:t>
            </a:r>
            <a:endParaRPr lang="ar-SA" dirty="0">
              <a:latin typeface="Sakkal Majalla" panose="02000000000000000000" pitchFamily="2" charset="-78"/>
              <a:cs typeface="(AH) Manal Black" pitchFamily="2" charset="-78"/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6A1F030A-21D3-4186-AF21-41E72418899B}"/>
              </a:ext>
            </a:extLst>
          </p:cNvPr>
          <p:cNvSpPr txBox="1"/>
          <p:nvPr/>
        </p:nvSpPr>
        <p:spPr>
          <a:xfrm>
            <a:off x="7158257" y="5420055"/>
            <a:ext cx="17099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ar-SA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إضافة</a:t>
            </a:r>
            <a:r>
              <a:rPr lang="ar-SA" dirty="0">
                <a:latin typeface="Sakkal Majalla" panose="02000000000000000000" pitchFamily="2" charset="-78"/>
                <a:cs typeface="(AH) Manal Black" pitchFamily="2" charset="-78"/>
              </a:rPr>
              <a:t> </a:t>
            </a:r>
            <a:r>
              <a:rPr lang="ar-SA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سطر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2FE3B7BC-8A5F-4BC5-B6FA-FED38A261C2C}"/>
              </a:ext>
            </a:extLst>
          </p:cNvPr>
          <p:cNvSpPr txBox="1"/>
          <p:nvPr/>
        </p:nvSpPr>
        <p:spPr>
          <a:xfrm>
            <a:off x="3361342" y="1253279"/>
            <a:ext cx="46639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dirty="0">
                <a:cs typeface="(AH) Manal High" pitchFamily="2" charset="-78"/>
              </a:rPr>
              <a:t>الدرس الأول: إنشاء موقع ويب بلغة </a:t>
            </a:r>
            <a:r>
              <a:rPr lang="en-US" dirty="0">
                <a:cs typeface="(AH) Manal High" pitchFamily="2" charset="-78"/>
              </a:rPr>
              <a:t>HTML</a:t>
            </a:r>
            <a:endParaRPr lang="ar-SA" dirty="0">
              <a:cs typeface="(AH) Manal High" pitchFamily="2" charset="-78"/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D1F02A34-11F0-436F-84B2-FAB6A92CCBD6}"/>
              </a:ext>
            </a:extLst>
          </p:cNvPr>
          <p:cNvSpPr txBox="1"/>
          <p:nvPr/>
        </p:nvSpPr>
        <p:spPr>
          <a:xfrm>
            <a:off x="6673792" y="2605657"/>
            <a:ext cx="21944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000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بنية صفحة الويب</a:t>
            </a:r>
            <a:endParaRPr lang="ar-SA" sz="2000" dirty="0">
              <a:latin typeface="Sakkal Majalla" panose="02000000000000000000" pitchFamily="2" charset="-78"/>
              <a:cs typeface="(AH) Manal Black" pitchFamily="2" charset="-78"/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5DE66ECC-D296-490F-AF22-93B5610FA14A}"/>
              </a:ext>
            </a:extLst>
          </p:cNvPr>
          <p:cNvSpPr txBox="1"/>
          <p:nvPr/>
        </p:nvSpPr>
        <p:spPr>
          <a:xfrm>
            <a:off x="6673792" y="3187003"/>
            <a:ext cx="21944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000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محرر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Sakkal Majalla" panose="02000000000000000000" pitchFamily="2" charset="-78"/>
                <a:cs typeface="(AH) Manal Black" pitchFamily="2" charset="-78"/>
              </a:rPr>
              <a:t>HTML</a:t>
            </a:r>
            <a:endParaRPr lang="ar-SA" sz="2000" dirty="0">
              <a:latin typeface="Sakkal Majalla" panose="02000000000000000000" pitchFamily="2" charset="-78"/>
              <a:cs typeface="(AH) Manal Black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74528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3" grpId="0"/>
      <p:bldP spid="14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>
            <a:extLst>
              <a:ext uri="{FF2B5EF4-FFF2-40B4-BE49-F238E27FC236}">
                <a16:creationId xmlns:a16="http://schemas.microsoft.com/office/drawing/2014/main" id="{EC84CC05-D847-4A69-9463-092E5981D934}"/>
              </a:ext>
            </a:extLst>
          </p:cNvPr>
          <p:cNvSpPr txBox="1"/>
          <p:nvPr/>
        </p:nvSpPr>
        <p:spPr>
          <a:xfrm>
            <a:off x="2039144" y="3638482"/>
            <a:ext cx="5625483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6600" dirty="0">
                <a:latin typeface="29LT Bukra Bold Italic" panose="000B0903020204020204" pitchFamily="34" charset="-78"/>
                <a:cs typeface="(AH) Manal Black" pitchFamily="2" charset="-78"/>
              </a:rPr>
              <a:t>أشكر لكم حسن المتابعة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6AE942CE-A0E6-4844-B711-C5DF81F18B60}"/>
              </a:ext>
            </a:extLst>
          </p:cNvPr>
          <p:cNvSpPr txBox="1"/>
          <p:nvPr/>
        </p:nvSpPr>
        <p:spPr>
          <a:xfrm>
            <a:off x="5042518" y="350598"/>
            <a:ext cx="22970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800" dirty="0">
                <a:cs typeface="(AH) Manal High" pitchFamily="2" charset="-78"/>
              </a:rPr>
              <a:t>المادة: تقنية رقمية 1 - 1 </a:t>
            </a:r>
            <a:endParaRPr lang="ar-SA" dirty="0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97143282-3746-45B1-9AB1-6FE770743773}"/>
              </a:ext>
            </a:extLst>
          </p:cNvPr>
          <p:cNvSpPr txBox="1"/>
          <p:nvPr/>
        </p:nvSpPr>
        <p:spPr>
          <a:xfrm>
            <a:off x="3827376" y="832716"/>
            <a:ext cx="47273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400" dirty="0">
                <a:cs typeface="(AH) Manal High" pitchFamily="2" charset="-78"/>
              </a:rPr>
              <a:t>الوحدة الثالثة: البرمجة باستخدام لغة ترميز النص التشعبي </a:t>
            </a:r>
            <a:r>
              <a:rPr lang="en-US" sz="1400" dirty="0">
                <a:cs typeface="(AH) Manal High" pitchFamily="2" charset="-78"/>
              </a:rPr>
              <a:t>HTML</a:t>
            </a:r>
            <a:r>
              <a:rPr lang="ar-SA" sz="1400" dirty="0">
                <a:cs typeface="(AH) Manal High" pitchFamily="2" charset="-78"/>
              </a:rPr>
              <a:t> </a:t>
            </a:r>
            <a:endParaRPr lang="ar-SA" sz="1400" dirty="0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24FDE984-CDDC-4AF7-B673-90DA4BFBC5A7}"/>
              </a:ext>
            </a:extLst>
          </p:cNvPr>
          <p:cNvSpPr txBox="1"/>
          <p:nvPr/>
        </p:nvSpPr>
        <p:spPr>
          <a:xfrm>
            <a:off x="3361342" y="1253279"/>
            <a:ext cx="46639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dirty="0">
                <a:cs typeface="(AH) Manal High" pitchFamily="2" charset="-78"/>
              </a:rPr>
              <a:t>الدرس الأول: إنشاء موقع ويب بلغة </a:t>
            </a:r>
            <a:r>
              <a:rPr lang="en-US" dirty="0">
                <a:cs typeface="(AH) Manal High" pitchFamily="2" charset="-78"/>
              </a:rPr>
              <a:t>HTML</a:t>
            </a:r>
            <a:endParaRPr lang="ar-SA" dirty="0">
              <a:cs typeface="(AH) Manal High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9146748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184</Words>
  <Application>Microsoft Office PowerPoint</Application>
  <PresentationFormat>شاشة عريضة</PresentationFormat>
  <Paragraphs>43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2" baseType="lpstr">
      <vt:lpstr>29LT Bukra Bold Italic</vt:lpstr>
      <vt:lpstr>ae_AlMateen</vt:lpstr>
      <vt:lpstr>Arial</vt:lpstr>
      <vt:lpstr>Calibri</vt:lpstr>
      <vt:lpstr>Calibri Light</vt:lpstr>
      <vt:lpstr>Sakkal Majalla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سلطان المطيري</dc:creator>
  <cp:lastModifiedBy>عبدالله البداح</cp:lastModifiedBy>
  <cp:revision>31</cp:revision>
  <dcterms:created xsi:type="dcterms:W3CDTF">2020-09-01T14:46:23Z</dcterms:created>
  <dcterms:modified xsi:type="dcterms:W3CDTF">2021-08-22T19:45:37Z</dcterms:modified>
</cp:coreProperties>
</file>