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1" r:id="rId3"/>
    <p:sldId id="310" r:id="rId4"/>
    <p:sldId id="260" r:id="rId5"/>
    <p:sldId id="269" r:id="rId6"/>
    <p:sldId id="272" r:id="rId7"/>
    <p:sldId id="291" r:id="rId8"/>
    <p:sldId id="292" r:id="rId9"/>
    <p:sldId id="294" r:id="rId10"/>
    <p:sldId id="295" r:id="rId11"/>
    <p:sldId id="296" r:id="rId12"/>
    <p:sldId id="300" r:id="rId13"/>
    <p:sldId id="301" r:id="rId14"/>
    <p:sldId id="302" r:id="rId15"/>
    <p:sldId id="297" r:id="rId16"/>
    <p:sldId id="303" r:id="rId17"/>
    <p:sldId id="298" r:id="rId18"/>
    <p:sldId id="299" r:id="rId19"/>
    <p:sldId id="306" r:id="rId20"/>
    <p:sldId id="307" r:id="rId21"/>
    <p:sldId id="308" r:id="rId22"/>
    <p:sldId id="309" r:id="rId23"/>
    <p:sldId id="304" r:id="rId24"/>
    <p:sldId id="273" r:id="rId25"/>
    <p:sldId id="268" r:id="rId26"/>
    <p:sldId id="290" r:id="rId2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447"/>
    <a:srgbClr val="FFBA2B"/>
    <a:srgbClr val="1A84C3"/>
    <a:srgbClr val="E55617"/>
    <a:srgbClr val="262D40"/>
    <a:srgbClr val="0A5261"/>
    <a:srgbClr val="93BEE5"/>
    <a:srgbClr val="FED81D"/>
    <a:srgbClr val="9EDCFF"/>
    <a:srgbClr val="D36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8" d="100"/>
          <a:sy n="68"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1BC05A-1C17-297E-7A9C-C48AD02A39EF}"/>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E659BD27-5EF2-AC57-976E-605393BCD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0B8D8D1C-67AC-C07A-C4EB-A9219CEAB957}"/>
              </a:ext>
            </a:extLst>
          </p:cNvPr>
          <p:cNvSpPr>
            <a:spLocks noGrp="1"/>
          </p:cNvSpPr>
          <p:nvPr>
            <p:ph type="dt" sz="half" idx="10"/>
          </p:nvPr>
        </p:nvSpPr>
        <p:spPr/>
        <p:txBody>
          <a:bodyPr/>
          <a:lstStyle/>
          <a:p>
            <a:fld id="{95C22F44-330A-425C-8E79-AF08605C03D9}" type="datetimeFigureOut">
              <a:rPr lang="ar-SA" smtClean="0"/>
              <a:t>03/06/44</a:t>
            </a:fld>
            <a:endParaRPr lang="ar-SA"/>
          </a:p>
        </p:txBody>
      </p:sp>
      <p:sp>
        <p:nvSpPr>
          <p:cNvPr id="5" name="عنصر نائب للتذييل 4">
            <a:extLst>
              <a:ext uri="{FF2B5EF4-FFF2-40B4-BE49-F238E27FC236}">
                <a16:creationId xmlns:a16="http://schemas.microsoft.com/office/drawing/2014/main" id="{07AB334C-9AE8-5D02-9BEE-19BFF43297D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2C50820-C385-FEAB-29CB-2EF70E6C94D8}"/>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8081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15FC1A-B44E-63FC-42D8-AE557901F51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715CF501-4EB0-8342-C367-090FD89F33D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0875119-FB05-AF2E-3C08-20E0EB0A5A06}"/>
              </a:ext>
            </a:extLst>
          </p:cNvPr>
          <p:cNvSpPr>
            <a:spLocks noGrp="1"/>
          </p:cNvSpPr>
          <p:nvPr>
            <p:ph type="dt" sz="half" idx="10"/>
          </p:nvPr>
        </p:nvSpPr>
        <p:spPr/>
        <p:txBody>
          <a:bodyPr/>
          <a:lstStyle/>
          <a:p>
            <a:fld id="{95C22F44-330A-425C-8E79-AF08605C03D9}" type="datetimeFigureOut">
              <a:rPr lang="ar-SA" smtClean="0"/>
              <a:t>03/06/44</a:t>
            </a:fld>
            <a:endParaRPr lang="ar-SA"/>
          </a:p>
        </p:txBody>
      </p:sp>
      <p:sp>
        <p:nvSpPr>
          <p:cNvPr id="5" name="عنصر نائب للتذييل 4">
            <a:extLst>
              <a:ext uri="{FF2B5EF4-FFF2-40B4-BE49-F238E27FC236}">
                <a16:creationId xmlns:a16="http://schemas.microsoft.com/office/drawing/2014/main" id="{504BB7C2-B9D4-9C97-BFCE-25152FF80DD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373D5D3-37CB-8E80-F021-0D343C953215}"/>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59881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8DB3733B-BB61-46E7-FC6F-40229BD2C3D0}"/>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B487B03-7D43-695A-2003-51BF22E9815F}"/>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A11EDD0-DA66-2DE3-F9F4-B823A68408A6}"/>
              </a:ext>
            </a:extLst>
          </p:cNvPr>
          <p:cNvSpPr>
            <a:spLocks noGrp="1"/>
          </p:cNvSpPr>
          <p:nvPr>
            <p:ph type="dt" sz="half" idx="10"/>
          </p:nvPr>
        </p:nvSpPr>
        <p:spPr/>
        <p:txBody>
          <a:bodyPr/>
          <a:lstStyle/>
          <a:p>
            <a:fld id="{95C22F44-330A-425C-8E79-AF08605C03D9}" type="datetimeFigureOut">
              <a:rPr lang="ar-SA" smtClean="0"/>
              <a:t>03/06/44</a:t>
            </a:fld>
            <a:endParaRPr lang="ar-SA"/>
          </a:p>
        </p:txBody>
      </p:sp>
      <p:sp>
        <p:nvSpPr>
          <p:cNvPr id="5" name="عنصر نائب للتذييل 4">
            <a:extLst>
              <a:ext uri="{FF2B5EF4-FFF2-40B4-BE49-F238E27FC236}">
                <a16:creationId xmlns:a16="http://schemas.microsoft.com/office/drawing/2014/main" id="{35F1123E-C603-E3B2-B21F-A57AD6EC2D4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043D85B-A239-AE10-AF11-A87E4C875B79}"/>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336124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510971-6F44-77F5-0326-B7E632B0388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854BBF4-4851-6D0E-408C-AF620AB4980E}"/>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92CAF10-0203-B040-CB1E-6EFBA5DB7F00}"/>
              </a:ext>
            </a:extLst>
          </p:cNvPr>
          <p:cNvSpPr>
            <a:spLocks noGrp="1"/>
          </p:cNvSpPr>
          <p:nvPr>
            <p:ph type="dt" sz="half" idx="10"/>
          </p:nvPr>
        </p:nvSpPr>
        <p:spPr/>
        <p:txBody>
          <a:bodyPr/>
          <a:lstStyle/>
          <a:p>
            <a:fld id="{95C22F44-330A-425C-8E79-AF08605C03D9}" type="datetimeFigureOut">
              <a:rPr lang="ar-SA" smtClean="0"/>
              <a:t>03/06/44</a:t>
            </a:fld>
            <a:endParaRPr lang="ar-SA"/>
          </a:p>
        </p:txBody>
      </p:sp>
      <p:sp>
        <p:nvSpPr>
          <p:cNvPr id="5" name="عنصر نائب للتذييل 4">
            <a:extLst>
              <a:ext uri="{FF2B5EF4-FFF2-40B4-BE49-F238E27FC236}">
                <a16:creationId xmlns:a16="http://schemas.microsoft.com/office/drawing/2014/main" id="{AA36E2DE-BED5-AC67-5C66-B936F54AE81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BF9C416-5B1B-A352-0269-649B1E9F377D}"/>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38362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7EE0D46-AFC8-41B1-3788-2CE2AED3BAD7}"/>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3D94D65-7FC7-0575-92BF-616FAE588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8A36CFE8-D92B-3465-4664-AB7737E11D1D}"/>
              </a:ext>
            </a:extLst>
          </p:cNvPr>
          <p:cNvSpPr>
            <a:spLocks noGrp="1"/>
          </p:cNvSpPr>
          <p:nvPr>
            <p:ph type="dt" sz="half" idx="10"/>
          </p:nvPr>
        </p:nvSpPr>
        <p:spPr/>
        <p:txBody>
          <a:bodyPr/>
          <a:lstStyle/>
          <a:p>
            <a:fld id="{95C22F44-330A-425C-8E79-AF08605C03D9}" type="datetimeFigureOut">
              <a:rPr lang="ar-SA" smtClean="0"/>
              <a:t>03/06/44</a:t>
            </a:fld>
            <a:endParaRPr lang="ar-SA"/>
          </a:p>
        </p:txBody>
      </p:sp>
      <p:sp>
        <p:nvSpPr>
          <p:cNvPr id="5" name="عنصر نائب للتذييل 4">
            <a:extLst>
              <a:ext uri="{FF2B5EF4-FFF2-40B4-BE49-F238E27FC236}">
                <a16:creationId xmlns:a16="http://schemas.microsoft.com/office/drawing/2014/main" id="{CD8040ED-546D-9671-6106-2E6F9B1D643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D8B41A9-2BB1-6078-7DC9-64FD20E57D0A}"/>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53759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87F9863-7AF8-F21E-BB4F-09D9EB10D846}"/>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6E2D5352-2A79-60C0-3E3A-9E3460E0DBF4}"/>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0A9599F1-2B52-7E19-2E19-850676D1EBDC}"/>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E46F250E-55BD-D137-6916-CE950A61A176}"/>
              </a:ext>
            </a:extLst>
          </p:cNvPr>
          <p:cNvSpPr>
            <a:spLocks noGrp="1"/>
          </p:cNvSpPr>
          <p:nvPr>
            <p:ph type="dt" sz="half" idx="10"/>
          </p:nvPr>
        </p:nvSpPr>
        <p:spPr/>
        <p:txBody>
          <a:bodyPr/>
          <a:lstStyle/>
          <a:p>
            <a:fld id="{95C22F44-330A-425C-8E79-AF08605C03D9}" type="datetimeFigureOut">
              <a:rPr lang="ar-SA" smtClean="0"/>
              <a:t>03/06/44</a:t>
            </a:fld>
            <a:endParaRPr lang="ar-SA"/>
          </a:p>
        </p:txBody>
      </p:sp>
      <p:sp>
        <p:nvSpPr>
          <p:cNvPr id="6" name="عنصر نائب للتذييل 5">
            <a:extLst>
              <a:ext uri="{FF2B5EF4-FFF2-40B4-BE49-F238E27FC236}">
                <a16:creationId xmlns:a16="http://schemas.microsoft.com/office/drawing/2014/main" id="{8C4399DC-6065-4D6C-D3B7-CDB382462B5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893CA8C-2AC0-D965-FCD0-A938FA2E9711}"/>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686540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819AD9-FA64-49BA-318F-9C89FD9DE43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2D52944-B315-F256-8DE3-B5F146ED84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1FEF88D-BDFD-D00C-E57D-87D4FEFF58B5}"/>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74C90F3C-5565-36BA-31E5-00D0B8DC74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F8EBCAD3-5832-7A05-2EEE-B808BA29868D}"/>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7975C9A6-3D41-B0D1-9C6A-583E11D0C621}"/>
              </a:ext>
            </a:extLst>
          </p:cNvPr>
          <p:cNvSpPr>
            <a:spLocks noGrp="1"/>
          </p:cNvSpPr>
          <p:nvPr>
            <p:ph type="dt" sz="half" idx="10"/>
          </p:nvPr>
        </p:nvSpPr>
        <p:spPr/>
        <p:txBody>
          <a:bodyPr/>
          <a:lstStyle/>
          <a:p>
            <a:fld id="{95C22F44-330A-425C-8E79-AF08605C03D9}" type="datetimeFigureOut">
              <a:rPr lang="ar-SA" smtClean="0"/>
              <a:t>03/06/44</a:t>
            </a:fld>
            <a:endParaRPr lang="ar-SA"/>
          </a:p>
        </p:txBody>
      </p:sp>
      <p:sp>
        <p:nvSpPr>
          <p:cNvPr id="8" name="عنصر نائب للتذييل 7">
            <a:extLst>
              <a:ext uri="{FF2B5EF4-FFF2-40B4-BE49-F238E27FC236}">
                <a16:creationId xmlns:a16="http://schemas.microsoft.com/office/drawing/2014/main" id="{8AD0756D-349A-3D2B-3770-CD033EF05AB3}"/>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982E44A9-2D94-035E-2737-10CD82EFBF70}"/>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2496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0E77C7-0E13-A571-7B23-671A1775CFF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AEA79810-B48F-482F-5C7E-25BC23C955E6}"/>
              </a:ext>
            </a:extLst>
          </p:cNvPr>
          <p:cNvSpPr>
            <a:spLocks noGrp="1"/>
          </p:cNvSpPr>
          <p:nvPr>
            <p:ph type="dt" sz="half" idx="10"/>
          </p:nvPr>
        </p:nvSpPr>
        <p:spPr/>
        <p:txBody>
          <a:bodyPr/>
          <a:lstStyle/>
          <a:p>
            <a:fld id="{95C22F44-330A-425C-8E79-AF08605C03D9}" type="datetimeFigureOut">
              <a:rPr lang="ar-SA" smtClean="0"/>
              <a:t>03/06/44</a:t>
            </a:fld>
            <a:endParaRPr lang="ar-SA"/>
          </a:p>
        </p:txBody>
      </p:sp>
      <p:sp>
        <p:nvSpPr>
          <p:cNvPr id="4" name="عنصر نائب للتذييل 3">
            <a:extLst>
              <a:ext uri="{FF2B5EF4-FFF2-40B4-BE49-F238E27FC236}">
                <a16:creationId xmlns:a16="http://schemas.microsoft.com/office/drawing/2014/main" id="{BD1ADC1C-F456-E636-BFF4-0BE5842F1105}"/>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15063BE1-2715-6E0E-BB5F-61014A6BDF79}"/>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208882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228E220-C801-4894-1116-0C5419177A3F}"/>
              </a:ext>
            </a:extLst>
          </p:cNvPr>
          <p:cNvSpPr>
            <a:spLocks noGrp="1"/>
          </p:cNvSpPr>
          <p:nvPr>
            <p:ph type="dt" sz="half" idx="10"/>
          </p:nvPr>
        </p:nvSpPr>
        <p:spPr/>
        <p:txBody>
          <a:bodyPr/>
          <a:lstStyle/>
          <a:p>
            <a:fld id="{95C22F44-330A-425C-8E79-AF08605C03D9}" type="datetimeFigureOut">
              <a:rPr lang="ar-SA" smtClean="0"/>
              <a:t>03/06/44</a:t>
            </a:fld>
            <a:endParaRPr lang="ar-SA"/>
          </a:p>
        </p:txBody>
      </p:sp>
      <p:sp>
        <p:nvSpPr>
          <p:cNvPr id="3" name="عنصر نائب للتذييل 2">
            <a:extLst>
              <a:ext uri="{FF2B5EF4-FFF2-40B4-BE49-F238E27FC236}">
                <a16:creationId xmlns:a16="http://schemas.microsoft.com/office/drawing/2014/main" id="{83D4CE1F-33AF-353F-8207-06703790D81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46324FB-A786-B8EE-74ED-FCAF29BFAD49}"/>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163745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BC2B2E-B179-183F-AA63-BFBEE477FF4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D3F8778E-B7B5-503D-BA30-694D1B472D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F89E0AC3-1ABA-AED2-CF45-88621C659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5FB300B-2315-65F5-E805-EF18C7BD84DD}"/>
              </a:ext>
            </a:extLst>
          </p:cNvPr>
          <p:cNvSpPr>
            <a:spLocks noGrp="1"/>
          </p:cNvSpPr>
          <p:nvPr>
            <p:ph type="dt" sz="half" idx="10"/>
          </p:nvPr>
        </p:nvSpPr>
        <p:spPr/>
        <p:txBody>
          <a:bodyPr/>
          <a:lstStyle/>
          <a:p>
            <a:fld id="{95C22F44-330A-425C-8E79-AF08605C03D9}" type="datetimeFigureOut">
              <a:rPr lang="ar-SA" smtClean="0"/>
              <a:t>03/06/44</a:t>
            </a:fld>
            <a:endParaRPr lang="ar-SA"/>
          </a:p>
        </p:txBody>
      </p:sp>
      <p:sp>
        <p:nvSpPr>
          <p:cNvPr id="6" name="عنصر نائب للتذييل 5">
            <a:extLst>
              <a:ext uri="{FF2B5EF4-FFF2-40B4-BE49-F238E27FC236}">
                <a16:creationId xmlns:a16="http://schemas.microsoft.com/office/drawing/2014/main" id="{68FF5CD3-5914-6688-8595-204C761B8EF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83A4200-138A-A6D9-2DC1-07EBAEEB55E6}"/>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304613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3BF6BD-AD46-527E-9B21-90D509BF310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122EA6C-26B3-7207-60A6-627AF5B7E3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C208EAC1-A163-8109-2CF3-A676B0346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C789F38-8C16-AD61-68C6-A5E780924F0D}"/>
              </a:ext>
            </a:extLst>
          </p:cNvPr>
          <p:cNvSpPr>
            <a:spLocks noGrp="1"/>
          </p:cNvSpPr>
          <p:nvPr>
            <p:ph type="dt" sz="half" idx="10"/>
          </p:nvPr>
        </p:nvSpPr>
        <p:spPr/>
        <p:txBody>
          <a:bodyPr/>
          <a:lstStyle/>
          <a:p>
            <a:fld id="{95C22F44-330A-425C-8E79-AF08605C03D9}" type="datetimeFigureOut">
              <a:rPr lang="ar-SA" smtClean="0"/>
              <a:t>03/06/44</a:t>
            </a:fld>
            <a:endParaRPr lang="ar-SA"/>
          </a:p>
        </p:txBody>
      </p:sp>
      <p:sp>
        <p:nvSpPr>
          <p:cNvPr id="6" name="عنصر نائب للتذييل 5">
            <a:extLst>
              <a:ext uri="{FF2B5EF4-FFF2-40B4-BE49-F238E27FC236}">
                <a16:creationId xmlns:a16="http://schemas.microsoft.com/office/drawing/2014/main" id="{3B16F393-AEF3-C056-FB4A-07C3AFC1DDBA}"/>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0AF6163-E4AD-AA55-EC81-24DEEFFD40DE}"/>
              </a:ext>
            </a:extLst>
          </p:cNvPr>
          <p:cNvSpPr>
            <a:spLocks noGrp="1"/>
          </p:cNvSpPr>
          <p:nvPr>
            <p:ph type="sldNum" sz="quarter" idx="12"/>
          </p:nvPr>
        </p:nvSpPr>
        <p:spPr/>
        <p:txBody>
          <a:bodyPr/>
          <a:lstStyle/>
          <a:p>
            <a:fld id="{0B73C2A0-9DC2-4120-8E09-BEF9195FE8A7}" type="slidenum">
              <a:rPr lang="ar-SA" smtClean="0"/>
              <a:t>‹#›</a:t>
            </a:fld>
            <a:endParaRPr lang="ar-SA"/>
          </a:p>
        </p:txBody>
      </p:sp>
    </p:spTree>
    <p:extLst>
      <p:ext uri="{BB962C8B-B14F-4D97-AF65-F5344CB8AC3E}">
        <p14:creationId xmlns:p14="http://schemas.microsoft.com/office/powerpoint/2010/main" val="380695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2135190-CD97-AD8C-6FCD-20771D6D83A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B7E3273-BB57-225A-FB89-B3074722DA1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72E599C-4C19-4A70-EF37-97B61152D53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5C22F44-330A-425C-8E79-AF08605C03D9}" type="datetimeFigureOut">
              <a:rPr lang="ar-SA" smtClean="0"/>
              <a:t>03/06/44</a:t>
            </a:fld>
            <a:endParaRPr lang="ar-SA"/>
          </a:p>
        </p:txBody>
      </p:sp>
      <p:sp>
        <p:nvSpPr>
          <p:cNvPr id="5" name="عنصر نائب للتذييل 4">
            <a:extLst>
              <a:ext uri="{FF2B5EF4-FFF2-40B4-BE49-F238E27FC236}">
                <a16:creationId xmlns:a16="http://schemas.microsoft.com/office/drawing/2014/main" id="{570DABD0-24D9-DCC8-1753-BFE52E81EA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D11D0D22-F468-7346-19E7-D0CE287C0BE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73C2A0-9DC2-4120-8E09-BEF9195FE8A7}" type="slidenum">
              <a:rPr lang="ar-SA" smtClean="0"/>
              <a:t>‹#›</a:t>
            </a:fld>
            <a:endParaRPr lang="ar-SA"/>
          </a:p>
        </p:txBody>
      </p:sp>
    </p:spTree>
    <p:extLst>
      <p:ext uri="{BB962C8B-B14F-4D97-AF65-F5344CB8AC3E}">
        <p14:creationId xmlns:p14="http://schemas.microsoft.com/office/powerpoint/2010/main" val="4267530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515E0C-9703-93B7-C2B7-6E9DF04EDDA4}"/>
              </a:ext>
            </a:extLst>
          </p:cNvPr>
          <p:cNvSpPr>
            <a:spLocks noGrp="1"/>
          </p:cNvSpPr>
          <p:nvPr>
            <p:ph type="ctrTitle"/>
          </p:nvPr>
        </p:nvSpPr>
        <p:spPr/>
        <p:txBody>
          <a:bodyPr/>
          <a:lstStyle/>
          <a:p>
            <a:endParaRPr lang="ar-SA"/>
          </a:p>
        </p:txBody>
      </p:sp>
      <p:sp>
        <p:nvSpPr>
          <p:cNvPr id="3" name="عنوان فرعي 2">
            <a:extLst>
              <a:ext uri="{FF2B5EF4-FFF2-40B4-BE49-F238E27FC236}">
                <a16:creationId xmlns:a16="http://schemas.microsoft.com/office/drawing/2014/main" id="{1E7B4E6B-7C22-D9C1-64E7-DE21CB672E39}"/>
              </a:ext>
            </a:extLst>
          </p:cNvPr>
          <p:cNvSpPr>
            <a:spLocks noGrp="1"/>
          </p:cNvSpPr>
          <p:nvPr>
            <p:ph type="subTitle" idx="1"/>
          </p:nvPr>
        </p:nvSpPr>
        <p:spPr/>
        <p:txBody>
          <a:bodyPr/>
          <a:lstStyle/>
          <a:p>
            <a:endParaRPr lang="ar-SA"/>
          </a:p>
        </p:txBody>
      </p:sp>
      <p:pic>
        <p:nvPicPr>
          <p:cNvPr id="9" name="صورة 8">
            <a:extLst>
              <a:ext uri="{FF2B5EF4-FFF2-40B4-BE49-F238E27FC236}">
                <a16:creationId xmlns:a16="http://schemas.microsoft.com/office/drawing/2014/main" id="{F2511D87-8F4A-95A0-F9A6-3F563D2024F1}"/>
              </a:ext>
            </a:extLst>
          </p:cNvPr>
          <p:cNvPicPr>
            <a:picLocks noChangeAspect="1"/>
          </p:cNvPicPr>
          <p:nvPr/>
        </p:nvPicPr>
        <p:blipFill>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271282" y="38100"/>
            <a:ext cx="2171700" cy="1562100"/>
          </a:xfrm>
          <a:prstGeom prst="rect">
            <a:avLst/>
          </a:prstGeom>
        </p:spPr>
      </p:pic>
      <p:grpSp>
        <p:nvGrpSpPr>
          <p:cNvPr id="16" name="مجموعة 15">
            <a:extLst>
              <a:ext uri="{FF2B5EF4-FFF2-40B4-BE49-F238E27FC236}">
                <a16:creationId xmlns:a16="http://schemas.microsoft.com/office/drawing/2014/main" id="{CDF9370E-D6DC-EFF8-B90C-609041FDB67D}"/>
              </a:ext>
            </a:extLst>
          </p:cNvPr>
          <p:cNvGrpSpPr/>
          <p:nvPr/>
        </p:nvGrpSpPr>
        <p:grpSpPr>
          <a:xfrm>
            <a:off x="-387262" y="0"/>
            <a:ext cx="12566971" cy="6858000"/>
            <a:chOff x="-387262" y="0"/>
            <a:chExt cx="12566971" cy="6858000"/>
          </a:xfrm>
        </p:grpSpPr>
        <p:pic>
          <p:nvPicPr>
            <p:cNvPr id="5" name="صورة 4" descr="صورة تحتوي على نص&#10;&#10;تم إنشاء الوصف تلقائياً">
              <a:extLst>
                <a:ext uri="{FF2B5EF4-FFF2-40B4-BE49-F238E27FC236}">
                  <a16:creationId xmlns:a16="http://schemas.microsoft.com/office/drawing/2014/main" id="{7BEC985B-E8BE-F8E2-9BEF-F32EA3A09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0" y="0"/>
              <a:ext cx="12167419" cy="6858000"/>
            </a:xfrm>
            <a:prstGeom prst="rect">
              <a:avLst/>
            </a:prstGeom>
          </p:spPr>
        </p:pic>
        <p:sp>
          <p:nvSpPr>
            <p:cNvPr id="10" name="عنوان فرعي 2">
              <a:extLst>
                <a:ext uri="{FF2B5EF4-FFF2-40B4-BE49-F238E27FC236}">
                  <a16:creationId xmlns:a16="http://schemas.microsoft.com/office/drawing/2014/main" id="{772A59C4-9F23-4EFE-9624-5AFEFD011D04}"/>
                </a:ext>
              </a:extLst>
            </p:cNvPr>
            <p:cNvSpPr txBox="1">
              <a:spLocks/>
            </p:cNvSpPr>
            <p:nvPr/>
          </p:nvSpPr>
          <p:spPr>
            <a:xfrm>
              <a:off x="-387262" y="5481832"/>
              <a:ext cx="3082817" cy="576067"/>
            </a:xfrm>
            <a:prstGeom prst="rect">
              <a:avLst/>
            </a:prstGeom>
          </p:spPr>
          <p:txBody>
            <a:bodyPr vert="horz" lIns="91440" tIns="45720" rIns="91440" bIns="45720" rtlCol="1">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ar-SA" sz="3200" b="1" dirty="0">
                  <a:solidFill>
                    <a:srgbClr val="40B7B2"/>
                  </a:solidFill>
                  <a:latin typeface="Sakkal Majalla" panose="02000000000000000000" pitchFamily="2" charset="-78"/>
                  <a:cs typeface="Sakkal Majalla" panose="02000000000000000000" pitchFamily="2" charset="-78"/>
                </a:rPr>
                <a:t>تصميم الاستاذة : </a:t>
              </a:r>
            </a:p>
            <a:p>
              <a:r>
                <a:rPr lang="ar-SA" sz="3200" b="1" dirty="0">
                  <a:solidFill>
                    <a:schemeClr val="bg1"/>
                  </a:solidFill>
                  <a:latin typeface="Sakkal Majalla" panose="02000000000000000000" pitchFamily="2" charset="-78"/>
                  <a:cs typeface="Sakkal Majalla" panose="02000000000000000000" pitchFamily="2" charset="-78"/>
                </a:rPr>
                <a:t>عبير الغريب</a:t>
              </a:r>
            </a:p>
          </p:txBody>
        </p:sp>
      </p:grpSp>
      <p:sp>
        <p:nvSpPr>
          <p:cNvPr id="11" name="عنوان 1">
            <a:extLst>
              <a:ext uri="{FF2B5EF4-FFF2-40B4-BE49-F238E27FC236}">
                <a16:creationId xmlns:a16="http://schemas.microsoft.com/office/drawing/2014/main" id="{77765110-AAA7-2C19-E1D7-6B97939434CE}"/>
              </a:ext>
            </a:extLst>
          </p:cNvPr>
          <p:cNvSpPr txBox="1">
            <a:spLocks/>
          </p:cNvSpPr>
          <p:nvPr/>
        </p:nvSpPr>
        <p:spPr>
          <a:xfrm>
            <a:off x="-371071" y="2590336"/>
            <a:ext cx="6723655" cy="1959168"/>
          </a:xfrm>
          <a:prstGeom prst="rect">
            <a:avLst/>
          </a:prstGeom>
        </p:spPr>
        <p:txBody>
          <a:bodyPr vert="horz" lIns="91440" tIns="45720" rIns="91440" bIns="45720" rtlCol="1" anchor="b">
            <a:normAutofit fontScale="97500"/>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ar-SA" sz="4000" b="1" dirty="0">
                <a:solidFill>
                  <a:srgbClr val="40B7B2"/>
                </a:solidFill>
                <a:latin typeface="Sakkal Majalla" panose="02000000000000000000" pitchFamily="2" charset="-78"/>
                <a:cs typeface="Sakkal Majalla" panose="02000000000000000000" pitchFamily="2" charset="-78"/>
              </a:rPr>
              <a:t>الوحدة الاولى : </a:t>
            </a:r>
            <a:r>
              <a:rPr lang="ar-SA" sz="4000" b="1" dirty="0">
                <a:solidFill>
                  <a:schemeClr val="bg1"/>
                </a:solidFill>
                <a:latin typeface="Sakkal Majalla" panose="02000000000000000000" pitchFamily="2" charset="-78"/>
                <a:cs typeface="Sakkal Majalla" panose="02000000000000000000" pitchFamily="2" charset="-78"/>
              </a:rPr>
              <a:t>علم البيانات</a:t>
            </a:r>
            <a:br>
              <a:rPr lang="ar-SA" sz="4000" b="1" dirty="0">
                <a:solidFill>
                  <a:schemeClr val="bg1"/>
                </a:solidFill>
                <a:latin typeface="Sakkal Majalla" panose="02000000000000000000" pitchFamily="2" charset="-78"/>
                <a:cs typeface="Sakkal Majalla" panose="02000000000000000000" pitchFamily="2" charset="-78"/>
              </a:rPr>
            </a:br>
            <a:r>
              <a:rPr lang="ar-SA" sz="4000" b="1" dirty="0">
                <a:solidFill>
                  <a:srgbClr val="40B7B2"/>
                </a:solidFill>
                <a:latin typeface="Sakkal Majalla" panose="02000000000000000000" pitchFamily="2" charset="-78"/>
                <a:cs typeface="Sakkal Majalla" panose="02000000000000000000" pitchFamily="2" charset="-78"/>
              </a:rPr>
              <a:t>الدرس الثاني :</a:t>
            </a:r>
            <a:r>
              <a:rPr lang="ar-SA" sz="4000" b="1" dirty="0">
                <a:solidFill>
                  <a:schemeClr val="bg1"/>
                </a:solidFill>
                <a:latin typeface="Sakkal Majalla" panose="02000000000000000000" pitchFamily="2" charset="-78"/>
                <a:cs typeface="Sakkal Majalla" panose="02000000000000000000" pitchFamily="2" charset="-78"/>
              </a:rPr>
              <a:t>جمع البيانات والتحقق من صحتها</a:t>
            </a:r>
          </a:p>
        </p:txBody>
      </p:sp>
      <p:grpSp>
        <p:nvGrpSpPr>
          <p:cNvPr id="19" name="مجموعة 18">
            <a:extLst>
              <a:ext uri="{FF2B5EF4-FFF2-40B4-BE49-F238E27FC236}">
                <a16:creationId xmlns:a16="http://schemas.microsoft.com/office/drawing/2014/main" id="{F94442E3-6F85-CAD8-99F3-028EA12F664D}"/>
              </a:ext>
            </a:extLst>
          </p:cNvPr>
          <p:cNvGrpSpPr/>
          <p:nvPr/>
        </p:nvGrpSpPr>
        <p:grpSpPr>
          <a:xfrm>
            <a:off x="442302" y="83787"/>
            <a:ext cx="4015212" cy="2619434"/>
            <a:chOff x="442302" y="83787"/>
            <a:chExt cx="4015212" cy="2619434"/>
          </a:xfrm>
        </p:grpSpPr>
        <p:grpSp>
          <p:nvGrpSpPr>
            <p:cNvPr id="15" name="مجموعة 14">
              <a:extLst>
                <a:ext uri="{FF2B5EF4-FFF2-40B4-BE49-F238E27FC236}">
                  <a16:creationId xmlns:a16="http://schemas.microsoft.com/office/drawing/2014/main" id="{B4174A5E-92F6-5869-7C52-490ED8CBBFFD}"/>
                </a:ext>
              </a:extLst>
            </p:cNvPr>
            <p:cNvGrpSpPr/>
            <p:nvPr/>
          </p:nvGrpSpPr>
          <p:grpSpPr>
            <a:xfrm>
              <a:off x="1431782" y="1861626"/>
              <a:ext cx="3025732" cy="841595"/>
              <a:chOff x="1431782" y="1861626"/>
              <a:chExt cx="3025732" cy="841595"/>
            </a:xfrm>
          </p:grpSpPr>
          <p:sp>
            <p:nvSpPr>
              <p:cNvPr id="12" name="مخطط انسيابي: محطة طرفية 11">
                <a:extLst>
                  <a:ext uri="{FF2B5EF4-FFF2-40B4-BE49-F238E27FC236}">
                    <a16:creationId xmlns:a16="http://schemas.microsoft.com/office/drawing/2014/main" id="{41714F1E-88D4-49F3-B8DC-22294F7A7751}"/>
                  </a:ext>
                </a:extLst>
              </p:cNvPr>
              <p:cNvSpPr/>
              <p:nvPr/>
            </p:nvSpPr>
            <p:spPr>
              <a:xfrm>
                <a:off x="1524000" y="1861626"/>
                <a:ext cx="2933514" cy="841595"/>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latin typeface="Sakkal Majalla" panose="02000000000000000000" pitchFamily="2" charset="-78"/>
                  <a:cs typeface="Sakkal Majalla" panose="02000000000000000000" pitchFamily="2" charset="-78"/>
                </a:endParaRPr>
              </a:p>
            </p:txBody>
          </p:sp>
          <p:sp>
            <p:nvSpPr>
              <p:cNvPr id="14" name="مربع نص 13">
                <a:extLst>
                  <a:ext uri="{FF2B5EF4-FFF2-40B4-BE49-F238E27FC236}">
                    <a16:creationId xmlns:a16="http://schemas.microsoft.com/office/drawing/2014/main" id="{7D58E69B-875E-4855-3395-26AA139403C5}"/>
                  </a:ext>
                </a:extLst>
              </p:cNvPr>
              <p:cNvSpPr txBox="1"/>
              <p:nvPr/>
            </p:nvSpPr>
            <p:spPr>
              <a:xfrm>
                <a:off x="1431782" y="1903306"/>
                <a:ext cx="2933513" cy="769441"/>
              </a:xfrm>
              <a:prstGeom prst="rect">
                <a:avLst/>
              </a:prstGeom>
              <a:noFill/>
            </p:spPr>
            <p:txBody>
              <a:bodyPr wrap="square">
                <a:spAutoFit/>
              </a:bodyPr>
              <a:lstStyle/>
              <a:p>
                <a:pPr algn="ctr"/>
                <a:r>
                  <a:rPr lang="ar-SA" sz="4400" b="1" dirty="0">
                    <a:solidFill>
                      <a:schemeClr val="bg1"/>
                    </a:solidFill>
                    <a:latin typeface="Sakkal Majalla" panose="02000000000000000000" pitchFamily="2" charset="-78"/>
                    <a:cs typeface="Sakkal Majalla" panose="02000000000000000000" pitchFamily="2" charset="-78"/>
                  </a:rPr>
                  <a:t>تقنية رقمية 2-1</a:t>
                </a:r>
                <a:endParaRPr lang="ar-SA" sz="4400" b="1" dirty="0">
                  <a:latin typeface="Sakkal Majalla" panose="02000000000000000000" pitchFamily="2" charset="-78"/>
                  <a:cs typeface="Sakkal Majalla" panose="02000000000000000000" pitchFamily="2" charset="-78"/>
                </a:endParaRPr>
              </a:p>
            </p:txBody>
          </p:sp>
        </p:grpSp>
        <p:pic>
          <p:nvPicPr>
            <p:cNvPr id="18" name="صورة 17">
              <a:extLst>
                <a:ext uri="{FF2B5EF4-FFF2-40B4-BE49-F238E27FC236}">
                  <a16:creationId xmlns:a16="http://schemas.microsoft.com/office/drawing/2014/main" id="{FE591048-C0F3-D10C-CBB7-A526D3B9DCA4}"/>
                </a:ext>
              </a:extLst>
            </p:cNvPr>
            <p:cNvPicPr>
              <a:picLocks noChangeAspect="1"/>
            </p:cNvPicPr>
            <p:nvPr/>
          </p:nvPicPr>
          <p:blipFill>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442302" y="83787"/>
              <a:ext cx="1763845" cy="1268731"/>
            </a:xfrm>
            <a:prstGeom prst="rect">
              <a:avLst/>
            </a:prstGeom>
          </p:spPr>
        </p:pic>
      </p:grpSp>
    </p:spTree>
    <p:extLst>
      <p:ext uri="{BB962C8B-B14F-4D97-AF65-F5344CB8AC3E}">
        <p14:creationId xmlns:p14="http://schemas.microsoft.com/office/powerpoint/2010/main" val="191799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563637" y="213368"/>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مصادر البيانات الثانوية</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2" name="مستطيل 1">
            <a:extLst>
              <a:ext uri="{FF2B5EF4-FFF2-40B4-BE49-F238E27FC236}">
                <a16:creationId xmlns:a16="http://schemas.microsoft.com/office/drawing/2014/main" id="{FD9D204A-2F81-7187-AE7A-3D6C267B2A1D}"/>
              </a:ext>
            </a:extLst>
          </p:cNvPr>
          <p:cNvSpPr/>
          <p:nvPr/>
        </p:nvSpPr>
        <p:spPr>
          <a:xfrm>
            <a:off x="398351" y="1458845"/>
            <a:ext cx="11613576" cy="2196755"/>
          </a:xfrm>
          <a:prstGeom prst="rect">
            <a:avLst/>
          </a:prstGeom>
          <a:noFill/>
        </p:spPr>
        <p:txBody>
          <a:bodyPr wrap="square" lIns="68580" tIns="34290" rIns="68580" bIns="34290">
            <a:spAutoFit/>
          </a:bodyPr>
          <a:lstStyle/>
          <a:p>
            <a:pPr algn="ctr">
              <a:lnSpc>
                <a:spcPct val="150000"/>
              </a:lnSpc>
            </a:pPr>
            <a:r>
              <a:rPr lang="ar-SA" sz="3200" b="1" dirty="0">
                <a:latin typeface="Calibri" panose="020F0502020204030204" pitchFamily="34" charset="0"/>
                <a:cs typeface="Calibri" panose="020F0502020204030204" pitchFamily="34" charset="0"/>
              </a:rPr>
              <a:t>تأتي هذه البيانات عندما نستخدم مصدر البيانات الرئيسي لإنتاج بيانات أخرى</a:t>
            </a:r>
          </a:p>
          <a:p>
            <a:pPr algn="ctr">
              <a:lnSpc>
                <a:spcPct val="150000"/>
              </a:lnSpc>
            </a:pPr>
            <a:r>
              <a:rPr lang="ar-SA" sz="3200" b="1" dirty="0">
                <a:solidFill>
                  <a:srgbClr val="93BEE5"/>
                </a:solidFill>
                <a:latin typeface="Calibri" panose="020F0502020204030204" pitchFamily="34" charset="0"/>
                <a:cs typeface="Calibri" panose="020F0502020204030204" pitchFamily="34" charset="0"/>
              </a:rPr>
              <a:t>مثال : </a:t>
            </a:r>
            <a:r>
              <a:rPr lang="ar-SA" sz="3200" b="1" dirty="0">
                <a:latin typeface="Calibri" panose="020F0502020204030204" pitchFamily="34" charset="0"/>
                <a:cs typeface="Calibri" panose="020F0502020204030204" pitchFamily="34" charset="0"/>
              </a:rPr>
              <a:t>استخدام بيانات درجة الحرارة و سرعة الرياح من مستشعرين مختلفين </a:t>
            </a:r>
          </a:p>
          <a:p>
            <a:pPr algn="ctr">
              <a:lnSpc>
                <a:spcPct val="150000"/>
              </a:lnSpc>
            </a:pPr>
            <a:r>
              <a:rPr lang="ar-SA" sz="3200" b="1" dirty="0">
                <a:latin typeface="Calibri" panose="020F0502020204030204" pitchFamily="34" charset="0"/>
                <a:cs typeface="Calibri" panose="020F0502020204030204" pitchFamily="34" charset="0"/>
              </a:rPr>
              <a:t>للحصول على درجة حرارة الرياح الباردة.</a:t>
            </a:r>
          </a:p>
        </p:txBody>
      </p:sp>
      <p:pic>
        <p:nvPicPr>
          <p:cNvPr id="15" name="صورة 14">
            <a:extLst>
              <a:ext uri="{FF2B5EF4-FFF2-40B4-BE49-F238E27FC236}">
                <a16:creationId xmlns:a16="http://schemas.microsoft.com/office/drawing/2014/main" id="{AE2DFDDD-C47E-9128-846E-4CD71E2DA3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477" y="3217080"/>
            <a:ext cx="3489499" cy="3349919"/>
          </a:xfrm>
          <a:prstGeom prst="rect">
            <a:avLst/>
          </a:prstGeom>
        </p:spPr>
      </p:pic>
    </p:spTree>
    <p:extLst>
      <p:ext uri="{BB962C8B-B14F-4D97-AF65-F5344CB8AC3E}">
        <p14:creationId xmlns:p14="http://schemas.microsoft.com/office/powerpoint/2010/main" val="4031616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بنائي</a:t>
            </a:r>
          </a:p>
        </p:txBody>
      </p:sp>
      <p:sp>
        <p:nvSpPr>
          <p:cNvPr id="11" name="شكل حر: شكل 10">
            <a:extLst>
              <a:ext uri="{FF2B5EF4-FFF2-40B4-BE49-F238E27FC236}">
                <a16:creationId xmlns:a16="http://schemas.microsoft.com/office/drawing/2014/main" id="{C98C2DBC-6281-72A8-0A09-068941B971DF}"/>
              </a:ext>
            </a:extLst>
          </p:cNvPr>
          <p:cNvSpPr/>
          <p:nvPr/>
        </p:nvSpPr>
        <p:spPr>
          <a:xfrm>
            <a:off x="1" y="4653603"/>
            <a:ext cx="12191999" cy="2232533"/>
          </a:xfrm>
          <a:custGeom>
            <a:avLst/>
            <a:gdLst>
              <a:gd name="connsiteX0" fmla="*/ 1143000 w 12191999"/>
              <a:gd name="connsiteY0" fmla="*/ 1681 h 2232533"/>
              <a:gd name="connsiteX1" fmla="*/ 6096000 w 12191999"/>
              <a:gd name="connsiteY1" fmla="*/ 160026 h 2232533"/>
              <a:gd name="connsiteX2" fmla="*/ 12191999 w 12191999"/>
              <a:gd name="connsiteY2" fmla="*/ 160026 h 2232533"/>
              <a:gd name="connsiteX3" fmla="*/ 12191999 w 12191999"/>
              <a:gd name="connsiteY3" fmla="*/ 2232533 h 2232533"/>
              <a:gd name="connsiteX4" fmla="*/ 0 w 12191999"/>
              <a:gd name="connsiteY4" fmla="*/ 2232533 h 2232533"/>
              <a:gd name="connsiteX5" fmla="*/ 0 w 12191999"/>
              <a:gd name="connsiteY5" fmla="*/ 160026 h 2232533"/>
              <a:gd name="connsiteX6" fmla="*/ 1143000 w 12191999"/>
              <a:gd name="connsiteY6" fmla="*/ 1681 h 223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2232533">
                <a:moveTo>
                  <a:pt x="1143000" y="1681"/>
                </a:moveTo>
                <a:cubicBezTo>
                  <a:pt x="2794000" y="-37026"/>
                  <a:pt x="4445000" y="610428"/>
                  <a:pt x="6096000" y="160026"/>
                </a:cubicBezTo>
                <a:cubicBezTo>
                  <a:pt x="8127999" y="-394316"/>
                  <a:pt x="10159999" y="714367"/>
                  <a:pt x="12191999" y="160026"/>
                </a:cubicBezTo>
                <a:lnTo>
                  <a:pt x="12191999" y="2232533"/>
                </a:lnTo>
                <a:lnTo>
                  <a:pt x="0" y="2232533"/>
                </a:lnTo>
                <a:lnTo>
                  <a:pt x="0" y="160026"/>
                </a:lnTo>
                <a:cubicBezTo>
                  <a:pt x="381000" y="56087"/>
                  <a:pt x="762000" y="10614"/>
                  <a:pt x="1143000" y="1681"/>
                </a:cubicBezTo>
                <a:close/>
              </a:path>
            </a:pathLst>
          </a:custGeom>
          <a:solidFill>
            <a:srgbClr val="A97C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pic>
        <p:nvPicPr>
          <p:cNvPr id="12" name="صورة 11">
            <a:extLst>
              <a:ext uri="{FF2B5EF4-FFF2-40B4-BE49-F238E27FC236}">
                <a16:creationId xmlns:a16="http://schemas.microsoft.com/office/drawing/2014/main" id="{F9C9F94A-FC58-EDA5-C12F-82DB2EDFE10C}"/>
              </a:ext>
            </a:extLst>
          </p:cNvPr>
          <p:cNvPicPr>
            <a:picLocks noChangeAspect="1"/>
          </p:cNvPicPr>
          <p:nvPr/>
        </p:nvPicPr>
        <p:blipFill rotWithShape="1">
          <a:blip r:embed="rId3">
            <a:extLst>
              <a:ext uri="{28A0092B-C50C-407E-A947-70E740481C1C}">
                <a14:useLocalDpi xmlns:a14="http://schemas.microsoft.com/office/drawing/2010/main" val="0"/>
              </a:ext>
            </a:extLst>
          </a:blip>
          <a:srcRect r="76921" b="17789"/>
          <a:stretch/>
        </p:blipFill>
        <p:spPr>
          <a:xfrm>
            <a:off x="670787" y="2232533"/>
            <a:ext cx="2452241" cy="4053818"/>
          </a:xfrm>
          <a:prstGeom prst="rect">
            <a:avLst/>
          </a:prstGeom>
        </p:spPr>
      </p:pic>
      <p:sp>
        <p:nvSpPr>
          <p:cNvPr id="13" name="مربع نص 12">
            <a:extLst>
              <a:ext uri="{FF2B5EF4-FFF2-40B4-BE49-F238E27FC236}">
                <a16:creationId xmlns:a16="http://schemas.microsoft.com/office/drawing/2014/main" id="{38888D1C-EEB3-6BBF-0367-77FA97A095F0}"/>
              </a:ext>
            </a:extLst>
          </p:cNvPr>
          <p:cNvSpPr txBox="1"/>
          <p:nvPr/>
        </p:nvSpPr>
        <p:spPr>
          <a:xfrm>
            <a:off x="6454215" y="2232533"/>
            <a:ext cx="5179539" cy="954107"/>
          </a:xfrm>
          <a:prstGeom prst="rect">
            <a:avLst/>
          </a:prstGeom>
          <a:noFill/>
        </p:spPr>
        <p:txBody>
          <a:bodyPr wrap="square" rtlCol="1">
            <a:spAutoFit/>
          </a:bodyPr>
          <a:lstStyle/>
          <a:p>
            <a:pPr algn="ctr"/>
            <a:r>
              <a:rPr lang="ar-SA" sz="2800" b="1" dirty="0">
                <a:latin typeface="Calibri" panose="020F0502020204030204" pitchFamily="34" charset="0"/>
                <a:cs typeface="Calibri" panose="020F0502020204030204" pitchFamily="34" charset="0"/>
              </a:rPr>
              <a:t>تعد مرحلة جمع البيانات من أهم مراحل الدراسة لظاهرة معينة (   )</a:t>
            </a:r>
          </a:p>
        </p:txBody>
      </p:sp>
    </p:spTree>
    <p:extLst>
      <p:ext uri="{BB962C8B-B14F-4D97-AF65-F5344CB8AC3E}">
        <p14:creationId xmlns:p14="http://schemas.microsoft.com/office/powerpoint/2010/main" val="351938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orrect Answer Bell Chime Version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بنائي</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7880" y="1802181"/>
            <a:ext cx="474518" cy="474518"/>
          </a:xfrm>
          <a:prstGeom prst="rect">
            <a:avLst/>
          </a:prstGeom>
        </p:spPr>
      </p:pic>
      <p:sp>
        <p:nvSpPr>
          <p:cNvPr id="13" name="مربع نص 12">
            <a:extLst>
              <a:ext uri="{FF2B5EF4-FFF2-40B4-BE49-F238E27FC236}">
                <a16:creationId xmlns:a16="http://schemas.microsoft.com/office/drawing/2014/main" id="{38888D1C-EEB3-6BBF-0367-77FA97A095F0}"/>
              </a:ext>
            </a:extLst>
          </p:cNvPr>
          <p:cNvSpPr txBox="1"/>
          <p:nvPr/>
        </p:nvSpPr>
        <p:spPr>
          <a:xfrm>
            <a:off x="6454215" y="2232533"/>
            <a:ext cx="5179539" cy="1384995"/>
          </a:xfrm>
          <a:prstGeom prst="rect">
            <a:avLst/>
          </a:prstGeom>
          <a:noFill/>
        </p:spPr>
        <p:txBody>
          <a:bodyPr wrap="square" rtlCol="1">
            <a:spAutoFit/>
          </a:bodyPr>
          <a:lstStyle/>
          <a:p>
            <a:pPr algn="ctr"/>
            <a:r>
              <a:rPr lang="ar-SA" sz="2800" b="1" dirty="0">
                <a:latin typeface="Calibri" panose="020F0502020204030204" pitchFamily="34" charset="0"/>
                <a:cs typeface="Calibri" panose="020F0502020204030204" pitchFamily="34" charset="0"/>
              </a:rPr>
              <a:t>تأتي مصادر البيانات الثانوية عندما نستخدم مصدر البيانات الرئيس لإنتاج بيانات أخرى (  ) </a:t>
            </a:r>
          </a:p>
        </p:txBody>
      </p:sp>
      <p:sp>
        <p:nvSpPr>
          <p:cNvPr id="2" name="شكل حر: شكل 1">
            <a:extLst>
              <a:ext uri="{FF2B5EF4-FFF2-40B4-BE49-F238E27FC236}">
                <a16:creationId xmlns:a16="http://schemas.microsoft.com/office/drawing/2014/main" id="{50810A0D-5085-AF18-CFE2-A66BC66B7C00}"/>
              </a:ext>
            </a:extLst>
          </p:cNvPr>
          <p:cNvSpPr/>
          <p:nvPr/>
        </p:nvSpPr>
        <p:spPr>
          <a:xfrm>
            <a:off x="0" y="4735665"/>
            <a:ext cx="12191999" cy="2232533"/>
          </a:xfrm>
          <a:custGeom>
            <a:avLst/>
            <a:gdLst>
              <a:gd name="connsiteX0" fmla="*/ 1143000 w 12191999"/>
              <a:gd name="connsiteY0" fmla="*/ 1681 h 2232533"/>
              <a:gd name="connsiteX1" fmla="*/ 6096000 w 12191999"/>
              <a:gd name="connsiteY1" fmla="*/ 160026 h 2232533"/>
              <a:gd name="connsiteX2" fmla="*/ 12191999 w 12191999"/>
              <a:gd name="connsiteY2" fmla="*/ 160026 h 2232533"/>
              <a:gd name="connsiteX3" fmla="*/ 12191999 w 12191999"/>
              <a:gd name="connsiteY3" fmla="*/ 2232533 h 2232533"/>
              <a:gd name="connsiteX4" fmla="*/ 0 w 12191999"/>
              <a:gd name="connsiteY4" fmla="*/ 2232533 h 2232533"/>
              <a:gd name="connsiteX5" fmla="*/ 0 w 12191999"/>
              <a:gd name="connsiteY5" fmla="*/ 160026 h 2232533"/>
              <a:gd name="connsiteX6" fmla="*/ 1143000 w 12191999"/>
              <a:gd name="connsiteY6" fmla="*/ 1681 h 223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2232533">
                <a:moveTo>
                  <a:pt x="1143000" y="1681"/>
                </a:moveTo>
                <a:cubicBezTo>
                  <a:pt x="2794000" y="-37026"/>
                  <a:pt x="4445000" y="610428"/>
                  <a:pt x="6096000" y="160026"/>
                </a:cubicBezTo>
                <a:cubicBezTo>
                  <a:pt x="8127999" y="-394316"/>
                  <a:pt x="10159999" y="714367"/>
                  <a:pt x="12191999" y="160026"/>
                </a:cubicBezTo>
                <a:lnTo>
                  <a:pt x="12191999" y="2232533"/>
                </a:lnTo>
                <a:lnTo>
                  <a:pt x="0" y="2232533"/>
                </a:lnTo>
                <a:lnTo>
                  <a:pt x="0" y="160026"/>
                </a:lnTo>
                <a:cubicBezTo>
                  <a:pt x="381000" y="56087"/>
                  <a:pt x="762000" y="10614"/>
                  <a:pt x="1143000" y="1681"/>
                </a:cubicBezTo>
                <a:close/>
              </a:path>
            </a:pathLst>
          </a:custGeom>
          <a:solidFill>
            <a:srgbClr val="A97C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pic>
        <p:nvPicPr>
          <p:cNvPr id="3" name="صورة 2">
            <a:extLst>
              <a:ext uri="{FF2B5EF4-FFF2-40B4-BE49-F238E27FC236}">
                <a16:creationId xmlns:a16="http://schemas.microsoft.com/office/drawing/2014/main" id="{534FA5ED-B080-8785-0B66-DA2A9FC987F6}"/>
              </a:ext>
            </a:extLst>
          </p:cNvPr>
          <p:cNvPicPr>
            <a:picLocks noChangeAspect="1"/>
          </p:cNvPicPr>
          <p:nvPr/>
        </p:nvPicPr>
        <p:blipFill rotWithShape="1">
          <a:blip r:embed="rId5">
            <a:extLst>
              <a:ext uri="{28A0092B-C50C-407E-A947-70E740481C1C}">
                <a14:useLocalDpi xmlns:a14="http://schemas.microsoft.com/office/drawing/2010/main" val="0"/>
              </a:ext>
            </a:extLst>
          </a:blip>
          <a:srcRect l="23873" r="51633" b="17789"/>
          <a:stretch/>
        </p:blipFill>
        <p:spPr>
          <a:xfrm>
            <a:off x="602567" y="2356797"/>
            <a:ext cx="2602524" cy="4053818"/>
          </a:xfrm>
          <a:prstGeom prst="rect">
            <a:avLst/>
          </a:prstGeom>
        </p:spPr>
      </p:pic>
    </p:spTree>
    <p:extLst>
      <p:ext uri="{BB962C8B-B14F-4D97-AF65-F5344CB8AC3E}">
        <p14:creationId xmlns:p14="http://schemas.microsoft.com/office/powerpoint/2010/main" val="387969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orrect Answer Bell Chime Version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بنائي</a:t>
            </a:r>
          </a:p>
        </p:txBody>
      </p:sp>
      <p:sp>
        <p:nvSpPr>
          <p:cNvPr id="13" name="مربع نص 12">
            <a:extLst>
              <a:ext uri="{FF2B5EF4-FFF2-40B4-BE49-F238E27FC236}">
                <a16:creationId xmlns:a16="http://schemas.microsoft.com/office/drawing/2014/main" id="{38888D1C-EEB3-6BBF-0367-77FA97A095F0}"/>
              </a:ext>
            </a:extLst>
          </p:cNvPr>
          <p:cNvSpPr txBox="1"/>
          <p:nvPr/>
        </p:nvSpPr>
        <p:spPr>
          <a:xfrm>
            <a:off x="6454215" y="2232533"/>
            <a:ext cx="5179539" cy="523220"/>
          </a:xfrm>
          <a:prstGeom prst="rect">
            <a:avLst/>
          </a:prstGeom>
          <a:noFill/>
        </p:spPr>
        <p:txBody>
          <a:bodyPr wrap="square" rtlCol="1">
            <a:spAutoFit/>
          </a:bodyPr>
          <a:lstStyle/>
          <a:p>
            <a:pPr algn="ctr"/>
            <a:r>
              <a:rPr lang="ar-SA" sz="2800" b="1" dirty="0">
                <a:latin typeface="Calibri" panose="020F0502020204030204" pitchFamily="34" charset="0"/>
                <a:cs typeface="Calibri" panose="020F0502020204030204" pitchFamily="34" charset="0"/>
              </a:rPr>
              <a:t>جميع طرق جمع البيانات متشابهة (   ) </a:t>
            </a:r>
          </a:p>
        </p:txBody>
      </p:sp>
      <p:sp>
        <p:nvSpPr>
          <p:cNvPr id="2" name="شكل حر: شكل 1">
            <a:extLst>
              <a:ext uri="{FF2B5EF4-FFF2-40B4-BE49-F238E27FC236}">
                <a16:creationId xmlns:a16="http://schemas.microsoft.com/office/drawing/2014/main" id="{50810A0D-5085-AF18-CFE2-A66BC66B7C00}"/>
              </a:ext>
            </a:extLst>
          </p:cNvPr>
          <p:cNvSpPr/>
          <p:nvPr/>
        </p:nvSpPr>
        <p:spPr>
          <a:xfrm>
            <a:off x="0" y="4735665"/>
            <a:ext cx="12191999" cy="2232533"/>
          </a:xfrm>
          <a:custGeom>
            <a:avLst/>
            <a:gdLst>
              <a:gd name="connsiteX0" fmla="*/ 1143000 w 12191999"/>
              <a:gd name="connsiteY0" fmla="*/ 1681 h 2232533"/>
              <a:gd name="connsiteX1" fmla="*/ 6096000 w 12191999"/>
              <a:gd name="connsiteY1" fmla="*/ 160026 h 2232533"/>
              <a:gd name="connsiteX2" fmla="*/ 12191999 w 12191999"/>
              <a:gd name="connsiteY2" fmla="*/ 160026 h 2232533"/>
              <a:gd name="connsiteX3" fmla="*/ 12191999 w 12191999"/>
              <a:gd name="connsiteY3" fmla="*/ 2232533 h 2232533"/>
              <a:gd name="connsiteX4" fmla="*/ 0 w 12191999"/>
              <a:gd name="connsiteY4" fmla="*/ 2232533 h 2232533"/>
              <a:gd name="connsiteX5" fmla="*/ 0 w 12191999"/>
              <a:gd name="connsiteY5" fmla="*/ 160026 h 2232533"/>
              <a:gd name="connsiteX6" fmla="*/ 1143000 w 12191999"/>
              <a:gd name="connsiteY6" fmla="*/ 1681 h 223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2232533">
                <a:moveTo>
                  <a:pt x="1143000" y="1681"/>
                </a:moveTo>
                <a:cubicBezTo>
                  <a:pt x="2794000" y="-37026"/>
                  <a:pt x="4445000" y="610428"/>
                  <a:pt x="6096000" y="160026"/>
                </a:cubicBezTo>
                <a:cubicBezTo>
                  <a:pt x="8127999" y="-394316"/>
                  <a:pt x="10159999" y="714367"/>
                  <a:pt x="12191999" y="160026"/>
                </a:cubicBezTo>
                <a:lnTo>
                  <a:pt x="12191999" y="2232533"/>
                </a:lnTo>
                <a:lnTo>
                  <a:pt x="0" y="2232533"/>
                </a:lnTo>
                <a:lnTo>
                  <a:pt x="0" y="160026"/>
                </a:lnTo>
                <a:cubicBezTo>
                  <a:pt x="381000" y="56087"/>
                  <a:pt x="762000" y="10614"/>
                  <a:pt x="1143000" y="1681"/>
                </a:cubicBezTo>
                <a:close/>
              </a:path>
            </a:pathLst>
          </a:custGeom>
          <a:solidFill>
            <a:srgbClr val="A97C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pic>
        <p:nvPicPr>
          <p:cNvPr id="4" name="صورة 3">
            <a:extLst>
              <a:ext uri="{FF2B5EF4-FFF2-40B4-BE49-F238E27FC236}">
                <a16:creationId xmlns:a16="http://schemas.microsoft.com/office/drawing/2014/main" id="{217D7D04-AFC5-5658-B848-A1271A804533}"/>
              </a:ext>
            </a:extLst>
          </p:cNvPr>
          <p:cNvPicPr>
            <a:picLocks noChangeAspect="1"/>
          </p:cNvPicPr>
          <p:nvPr/>
        </p:nvPicPr>
        <p:blipFill rotWithShape="1">
          <a:blip r:embed="rId3">
            <a:extLst>
              <a:ext uri="{28A0092B-C50C-407E-A947-70E740481C1C}">
                <a14:useLocalDpi xmlns:a14="http://schemas.microsoft.com/office/drawing/2010/main" val="0"/>
              </a:ext>
            </a:extLst>
          </a:blip>
          <a:srcRect l="49161" r="28596" b="17789"/>
          <a:stretch/>
        </p:blipFill>
        <p:spPr>
          <a:xfrm>
            <a:off x="562706" y="2228778"/>
            <a:ext cx="2363373" cy="4053818"/>
          </a:xfrm>
          <a:prstGeom prst="rect">
            <a:avLst/>
          </a:prstGeom>
        </p:spPr>
      </p:pic>
    </p:spTree>
    <p:extLst>
      <p:ext uri="{BB962C8B-B14F-4D97-AF65-F5344CB8AC3E}">
        <p14:creationId xmlns:p14="http://schemas.microsoft.com/office/powerpoint/2010/main" val="40456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orrect Answer Bell Chime Version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بنائي</a:t>
            </a:r>
          </a:p>
        </p:txBody>
      </p:sp>
      <p:sp>
        <p:nvSpPr>
          <p:cNvPr id="13" name="مربع نص 12">
            <a:extLst>
              <a:ext uri="{FF2B5EF4-FFF2-40B4-BE49-F238E27FC236}">
                <a16:creationId xmlns:a16="http://schemas.microsoft.com/office/drawing/2014/main" id="{38888D1C-EEB3-6BBF-0367-77FA97A095F0}"/>
              </a:ext>
            </a:extLst>
          </p:cNvPr>
          <p:cNvSpPr txBox="1"/>
          <p:nvPr/>
        </p:nvSpPr>
        <p:spPr>
          <a:xfrm>
            <a:off x="6454215" y="2232533"/>
            <a:ext cx="5179539" cy="954107"/>
          </a:xfrm>
          <a:prstGeom prst="rect">
            <a:avLst/>
          </a:prstGeom>
          <a:noFill/>
        </p:spPr>
        <p:txBody>
          <a:bodyPr wrap="square" rtlCol="1">
            <a:spAutoFit/>
          </a:bodyPr>
          <a:lstStyle/>
          <a:p>
            <a:pPr algn="ctr"/>
            <a:r>
              <a:rPr lang="ar-SA" sz="2800" b="1" dirty="0">
                <a:latin typeface="Calibri" panose="020F0502020204030204" pitchFamily="34" charset="0"/>
                <a:cs typeface="Calibri" panose="020F0502020204030204" pitchFamily="34" charset="0"/>
              </a:rPr>
              <a:t>يوجد تصنيفان أساسيان لمصادر البيانات (   )</a:t>
            </a:r>
          </a:p>
        </p:txBody>
      </p:sp>
      <p:sp>
        <p:nvSpPr>
          <p:cNvPr id="2" name="شكل حر: شكل 1">
            <a:extLst>
              <a:ext uri="{FF2B5EF4-FFF2-40B4-BE49-F238E27FC236}">
                <a16:creationId xmlns:a16="http://schemas.microsoft.com/office/drawing/2014/main" id="{50810A0D-5085-AF18-CFE2-A66BC66B7C00}"/>
              </a:ext>
            </a:extLst>
          </p:cNvPr>
          <p:cNvSpPr/>
          <p:nvPr/>
        </p:nvSpPr>
        <p:spPr>
          <a:xfrm>
            <a:off x="0" y="4735665"/>
            <a:ext cx="12191999" cy="2232533"/>
          </a:xfrm>
          <a:custGeom>
            <a:avLst/>
            <a:gdLst>
              <a:gd name="connsiteX0" fmla="*/ 1143000 w 12191999"/>
              <a:gd name="connsiteY0" fmla="*/ 1681 h 2232533"/>
              <a:gd name="connsiteX1" fmla="*/ 6096000 w 12191999"/>
              <a:gd name="connsiteY1" fmla="*/ 160026 h 2232533"/>
              <a:gd name="connsiteX2" fmla="*/ 12191999 w 12191999"/>
              <a:gd name="connsiteY2" fmla="*/ 160026 h 2232533"/>
              <a:gd name="connsiteX3" fmla="*/ 12191999 w 12191999"/>
              <a:gd name="connsiteY3" fmla="*/ 2232533 h 2232533"/>
              <a:gd name="connsiteX4" fmla="*/ 0 w 12191999"/>
              <a:gd name="connsiteY4" fmla="*/ 2232533 h 2232533"/>
              <a:gd name="connsiteX5" fmla="*/ 0 w 12191999"/>
              <a:gd name="connsiteY5" fmla="*/ 160026 h 2232533"/>
              <a:gd name="connsiteX6" fmla="*/ 1143000 w 12191999"/>
              <a:gd name="connsiteY6" fmla="*/ 1681 h 223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2232533">
                <a:moveTo>
                  <a:pt x="1143000" y="1681"/>
                </a:moveTo>
                <a:cubicBezTo>
                  <a:pt x="2794000" y="-37026"/>
                  <a:pt x="4445000" y="610428"/>
                  <a:pt x="6096000" y="160026"/>
                </a:cubicBezTo>
                <a:cubicBezTo>
                  <a:pt x="8127999" y="-394316"/>
                  <a:pt x="10159999" y="714367"/>
                  <a:pt x="12191999" y="160026"/>
                </a:cubicBezTo>
                <a:lnTo>
                  <a:pt x="12191999" y="2232533"/>
                </a:lnTo>
                <a:lnTo>
                  <a:pt x="0" y="2232533"/>
                </a:lnTo>
                <a:lnTo>
                  <a:pt x="0" y="160026"/>
                </a:lnTo>
                <a:cubicBezTo>
                  <a:pt x="381000" y="56087"/>
                  <a:pt x="762000" y="10614"/>
                  <a:pt x="1143000" y="1681"/>
                </a:cubicBezTo>
                <a:close/>
              </a:path>
            </a:pathLst>
          </a:custGeom>
          <a:solidFill>
            <a:srgbClr val="A97C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pic>
        <p:nvPicPr>
          <p:cNvPr id="4" name="صورة 3">
            <a:extLst>
              <a:ext uri="{FF2B5EF4-FFF2-40B4-BE49-F238E27FC236}">
                <a16:creationId xmlns:a16="http://schemas.microsoft.com/office/drawing/2014/main" id="{217D7D04-AFC5-5658-B848-A1271A804533}"/>
              </a:ext>
            </a:extLst>
          </p:cNvPr>
          <p:cNvPicPr>
            <a:picLocks noChangeAspect="1"/>
          </p:cNvPicPr>
          <p:nvPr/>
        </p:nvPicPr>
        <p:blipFill rotWithShape="1">
          <a:blip r:embed="rId3">
            <a:extLst>
              <a:ext uri="{28A0092B-C50C-407E-A947-70E740481C1C}">
                <a14:useLocalDpi xmlns:a14="http://schemas.microsoft.com/office/drawing/2010/main" val="0"/>
              </a:ext>
            </a:extLst>
          </a:blip>
          <a:srcRect l="49161" r="28596" b="17789"/>
          <a:stretch/>
        </p:blipFill>
        <p:spPr>
          <a:xfrm>
            <a:off x="562706" y="2228778"/>
            <a:ext cx="2363373" cy="4053818"/>
          </a:xfrm>
          <a:prstGeom prst="rect">
            <a:avLst/>
          </a:prstGeom>
        </p:spPr>
      </p:pic>
    </p:spTree>
    <p:extLst>
      <p:ext uri="{BB962C8B-B14F-4D97-AF65-F5344CB8AC3E}">
        <p14:creationId xmlns:p14="http://schemas.microsoft.com/office/powerpoint/2010/main" val="55127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orrect Answer Bell Chime Version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7329267" y="134686"/>
            <a:ext cx="4596692" cy="897809"/>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التحقق من صحة إدخال البيانات</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3" name="مربع نص 2">
            <a:extLst>
              <a:ext uri="{FF2B5EF4-FFF2-40B4-BE49-F238E27FC236}">
                <a16:creationId xmlns:a16="http://schemas.microsoft.com/office/drawing/2014/main" id="{BA0C1EDB-BB62-BCC9-95CD-7F8EFD74D0F0}"/>
              </a:ext>
            </a:extLst>
          </p:cNvPr>
          <p:cNvSpPr txBox="1"/>
          <p:nvPr/>
        </p:nvSpPr>
        <p:spPr>
          <a:xfrm>
            <a:off x="211015" y="902962"/>
            <a:ext cx="11769969" cy="3257174"/>
          </a:xfrm>
          <a:prstGeom prst="rect">
            <a:avLst/>
          </a:prstGeom>
          <a:noFill/>
        </p:spPr>
        <p:txBody>
          <a:bodyPr wrap="square">
            <a:spAutoFit/>
          </a:bodyPr>
          <a:lstStyle/>
          <a:p>
            <a:pPr algn="ctr">
              <a:lnSpc>
                <a:spcPct val="150000"/>
              </a:lnSpc>
            </a:pPr>
            <a:r>
              <a:rPr lang="ar-SA" sz="2800" b="1" i="0" u="none" strike="noStrike" baseline="0" dirty="0">
                <a:solidFill>
                  <a:srgbClr val="262D40"/>
                </a:solidFill>
                <a:latin typeface="Calibri" panose="020F0502020204030204" pitchFamily="34" charset="0"/>
                <a:cs typeface="Calibri" panose="020F0502020204030204" pitchFamily="34" charset="0"/>
              </a:rPr>
              <a:t>يشير مفهوم التحقق من صحة إدخال البيانات إلى أي نشاط يتحقق من أن البيانات المدخلة تأتي من مجموعة من القيم المعتمدة، وتتوافق مع القواعد المقبولة للبيانات، وقد تتبع تلك البيانات بعض العمليات والإجراءات التصحيحية، </a:t>
            </a:r>
            <a:r>
              <a:rPr lang="ar-SA" sz="2800" b="1" i="0" u="none" strike="noStrike" baseline="0" dirty="0">
                <a:solidFill>
                  <a:srgbClr val="E55617"/>
                </a:solidFill>
                <a:latin typeface="Calibri" panose="020F0502020204030204" pitchFamily="34" charset="0"/>
                <a:cs typeface="Calibri" panose="020F0502020204030204" pitchFamily="34" charset="0"/>
              </a:rPr>
              <a:t>وتهدف عملية التحقق من صحة البيانات إلى ضمان الدقة والجودة</a:t>
            </a:r>
            <a:r>
              <a:rPr lang="ar-SA" sz="2800" b="1" i="0" u="none" strike="noStrike" baseline="0" dirty="0">
                <a:solidFill>
                  <a:srgbClr val="262D40"/>
                </a:solidFill>
                <a:latin typeface="Calibri" panose="020F0502020204030204" pitchFamily="34" charset="0"/>
                <a:cs typeface="Calibri" panose="020F0502020204030204" pitchFamily="34" charset="0"/>
              </a:rPr>
              <a:t>، وتنفذ من خلال إنشاء عدة فحوصات لضمان الاتساق المنطقي للبيانات المدخلة والمخزنة؛ فإذا كانت البيانات متوافقة مع القواعد </a:t>
            </a:r>
            <a:r>
              <a:rPr lang="ar-SA" sz="2800" b="1" i="0" u="none" strike="noStrike" baseline="0" dirty="0">
                <a:solidFill>
                  <a:srgbClr val="E55617"/>
                </a:solidFill>
                <a:latin typeface="Calibri" panose="020F0502020204030204" pitchFamily="34" charset="0"/>
                <a:cs typeface="Calibri" panose="020F0502020204030204" pitchFamily="34" charset="0"/>
              </a:rPr>
              <a:t>ستقبل، وإلا فسترفض</a:t>
            </a:r>
            <a:r>
              <a:rPr lang="ar-SA" sz="2800" b="1" i="0" u="none" strike="noStrike" baseline="0" dirty="0">
                <a:latin typeface="Calibri" panose="020F0502020204030204" pitchFamily="34" charset="0"/>
                <a:cs typeface="Calibri" panose="020F0502020204030204" pitchFamily="34" charset="0"/>
              </a:rPr>
              <a:t>.</a:t>
            </a:r>
          </a:p>
        </p:txBody>
      </p:sp>
      <p:pic>
        <p:nvPicPr>
          <p:cNvPr id="7" name="صورة 6">
            <a:extLst>
              <a:ext uri="{FF2B5EF4-FFF2-40B4-BE49-F238E27FC236}">
                <a16:creationId xmlns:a16="http://schemas.microsoft.com/office/drawing/2014/main" id="{9B2B14F4-9D6A-4F9D-EE5C-316B924D9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22" y="3429000"/>
            <a:ext cx="4112375" cy="4112375"/>
          </a:xfrm>
          <a:prstGeom prst="rect">
            <a:avLst/>
          </a:prstGeom>
        </p:spPr>
      </p:pic>
    </p:spTree>
    <p:extLst>
      <p:ext uri="{BB962C8B-B14F-4D97-AF65-F5344CB8AC3E}">
        <p14:creationId xmlns:p14="http://schemas.microsoft.com/office/powerpoint/2010/main" val="2416549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7329267" y="134686"/>
            <a:ext cx="4596692" cy="897809"/>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التحقق من صحة إدخال البيانات</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2" name="مربع نص 1">
            <a:extLst>
              <a:ext uri="{FF2B5EF4-FFF2-40B4-BE49-F238E27FC236}">
                <a16:creationId xmlns:a16="http://schemas.microsoft.com/office/drawing/2014/main" id="{D02BC7B9-0827-BDAF-1049-C34444B5CE79}"/>
              </a:ext>
            </a:extLst>
          </p:cNvPr>
          <p:cNvSpPr txBox="1"/>
          <p:nvPr/>
        </p:nvSpPr>
        <p:spPr>
          <a:xfrm>
            <a:off x="224460" y="1032495"/>
            <a:ext cx="11743079" cy="3254417"/>
          </a:xfrm>
          <a:prstGeom prst="rect">
            <a:avLst/>
          </a:prstGeom>
          <a:noFill/>
        </p:spPr>
        <p:txBody>
          <a:bodyPr wrap="square">
            <a:spAutoFit/>
          </a:bodyPr>
          <a:lstStyle/>
          <a:p>
            <a:pPr algn="ctr">
              <a:lnSpc>
                <a:spcPct val="150000"/>
              </a:lnSpc>
            </a:pPr>
            <a:r>
              <a:rPr lang="ar-SA" sz="2800" b="1" i="0" u="none" strike="noStrike" baseline="0" dirty="0">
                <a:latin typeface="Calibri" panose="020F0502020204030204" pitchFamily="34" charset="0"/>
                <a:cs typeface="Calibri" panose="020F0502020204030204" pitchFamily="34" charset="0"/>
              </a:rPr>
              <a:t>على سبيل المثال يمكن أن يتراوح النطاق المقبول لقيم درجة حرارة الهواء المسجلة من مستشعر </a:t>
            </a:r>
            <a:r>
              <a:rPr lang="ar-SA" sz="2800" b="1" i="0" u="none" strike="noStrike" baseline="0" dirty="0">
                <a:solidFill>
                  <a:srgbClr val="1A84C3"/>
                </a:solidFill>
                <a:latin typeface="Calibri" panose="020F0502020204030204" pitchFamily="34" charset="0"/>
                <a:cs typeface="Calibri" panose="020F0502020204030204" pitchFamily="34" charset="0"/>
              </a:rPr>
              <a:t>درجة الحرارة من سالب 88 درجة مئوية (أدنى درجة حرارة) إلى 58 درجة مئوية (أعلى درجة حرارة). </a:t>
            </a:r>
            <a:r>
              <a:rPr lang="ar-SA" sz="2800" b="1" i="0" u="none" strike="noStrike" baseline="0" dirty="0">
                <a:latin typeface="Calibri" panose="020F0502020204030204" pitchFamily="34" charset="0"/>
                <a:cs typeface="Calibri" panose="020F0502020204030204" pitchFamily="34" charset="0"/>
              </a:rPr>
              <a:t>ويجب ألا يسجل مستشعر درجة الحرارة قيم درجة حرارة الهواء </a:t>
            </a:r>
            <a:r>
              <a:rPr lang="ar-SA" sz="2800" b="1" i="0" u="none" strike="noStrike" baseline="0" dirty="0">
                <a:solidFill>
                  <a:srgbClr val="FFBA2B"/>
                </a:solidFill>
                <a:latin typeface="Calibri" panose="020F0502020204030204" pitchFamily="34" charset="0"/>
                <a:cs typeface="Calibri" panose="020F0502020204030204" pitchFamily="34" charset="0"/>
              </a:rPr>
              <a:t>مثل</a:t>
            </a:r>
            <a:r>
              <a:rPr lang="ar-SA" sz="2800" b="1" i="0" u="none" strike="noStrike" baseline="0" dirty="0">
                <a:latin typeface="Calibri" panose="020F0502020204030204" pitchFamily="34" charset="0"/>
                <a:cs typeface="Calibri" panose="020F0502020204030204" pitchFamily="34" charset="0"/>
              </a:rPr>
              <a:t> 1.000.000.000.000 درجة مئوية، حيث يشير ظهور مثل هذا النوع من البيانات في نتائج المستشعر المسجلة إلى حدوث خلل فيه ويجب رفض القيمة.</a:t>
            </a:r>
            <a:endParaRPr lang="ar-SA" sz="2800" b="1" dirty="0"/>
          </a:p>
        </p:txBody>
      </p:sp>
      <p:pic>
        <p:nvPicPr>
          <p:cNvPr id="6" name="صورة 5">
            <a:extLst>
              <a:ext uri="{FF2B5EF4-FFF2-40B4-BE49-F238E27FC236}">
                <a16:creationId xmlns:a16="http://schemas.microsoft.com/office/drawing/2014/main" id="{06D98B4A-7369-7D7D-A821-3B7249CDF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4165" y="4286912"/>
            <a:ext cx="4263667" cy="2552870"/>
          </a:xfrm>
          <a:prstGeom prst="rect">
            <a:avLst/>
          </a:prstGeom>
        </p:spPr>
      </p:pic>
    </p:spTree>
    <p:extLst>
      <p:ext uri="{BB962C8B-B14F-4D97-AF65-F5344CB8AC3E}">
        <p14:creationId xmlns:p14="http://schemas.microsoft.com/office/powerpoint/2010/main" val="285316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768;p27">
            <a:extLst>
              <a:ext uri="{FF2B5EF4-FFF2-40B4-BE49-F238E27FC236}">
                <a16:creationId xmlns:a16="http://schemas.microsoft.com/office/drawing/2014/main" id="{66035D4A-C382-25F3-8014-6F6A756A4C5E}"/>
              </a:ext>
            </a:extLst>
          </p:cNvPr>
          <p:cNvSpPr txBox="1">
            <a:spLocks noChangeArrowheads="1"/>
          </p:cNvSpPr>
          <p:nvPr/>
        </p:nvSpPr>
        <p:spPr bwMode="auto">
          <a:xfrm>
            <a:off x="8097399" y="1248312"/>
            <a:ext cx="397680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rtl="0" fontAlgn="base">
              <a:spcBef>
                <a:spcPct val="0"/>
              </a:spcBef>
              <a:spcAft>
                <a:spcPct val="0"/>
              </a:spcAft>
              <a:buSzPts val="1200"/>
            </a:pPr>
            <a:r>
              <a:rPr lang="ar-EG" altLang="en-US" sz="2400" dirty="0">
                <a:latin typeface="Calibri" panose="020F0502020204030204" pitchFamily="34" charset="0"/>
                <a:cs typeface="Calibri" panose="020F0502020204030204" pitchFamily="34" charset="0"/>
                <a:sym typeface="Open Sans" panose="020B0606030504020204" pitchFamily="34" charset="0"/>
              </a:rPr>
              <a:t>يساعد على تقليل الأخطاء باستخدام قائمة محدودة من قيم مدخلة مسبقا. </a:t>
            </a:r>
          </a:p>
        </p:txBody>
      </p:sp>
      <p:sp>
        <p:nvSpPr>
          <p:cNvPr id="17" name="Google Shape;769;p27">
            <a:extLst>
              <a:ext uri="{FF2B5EF4-FFF2-40B4-BE49-F238E27FC236}">
                <a16:creationId xmlns:a16="http://schemas.microsoft.com/office/drawing/2014/main" id="{6F707C34-190C-F799-E3D6-1E4569CCE134}"/>
              </a:ext>
            </a:extLst>
          </p:cNvPr>
          <p:cNvSpPr>
            <a:spLocks/>
          </p:cNvSpPr>
          <p:nvPr/>
        </p:nvSpPr>
        <p:spPr bwMode="auto">
          <a:xfrm>
            <a:off x="7513656" y="2486989"/>
            <a:ext cx="781050" cy="1855788"/>
          </a:xfrm>
          <a:custGeom>
            <a:avLst/>
            <a:gdLst>
              <a:gd name="T0" fmla="*/ 119 w 202"/>
              <a:gd name="T1" fmla="*/ 7 h 479"/>
              <a:gd name="T2" fmla="*/ 14 w 202"/>
              <a:gd name="T3" fmla="*/ 67 h 479"/>
              <a:gd name="T4" fmla="*/ 5 w 202"/>
              <a:gd name="T5" fmla="*/ 96 h 479"/>
              <a:gd name="T6" fmla="*/ 37 w 202"/>
              <a:gd name="T7" fmla="*/ 239 h 479"/>
              <a:gd name="T8" fmla="*/ 5 w 202"/>
              <a:gd name="T9" fmla="*/ 383 h 479"/>
              <a:gd name="T10" fmla="*/ 14 w 202"/>
              <a:gd name="T11" fmla="*/ 412 h 479"/>
              <a:gd name="T12" fmla="*/ 119 w 202"/>
              <a:gd name="T13" fmla="*/ 472 h 479"/>
              <a:gd name="T14" fmla="*/ 150 w 202"/>
              <a:gd name="T15" fmla="*/ 462 h 479"/>
              <a:gd name="T16" fmla="*/ 202 w 202"/>
              <a:gd name="T17" fmla="*/ 239 h 479"/>
              <a:gd name="T18" fmla="*/ 150 w 202"/>
              <a:gd name="T19" fmla="*/ 16 h 479"/>
              <a:gd name="T20" fmla="*/ 119 w 202"/>
              <a:gd name="T21" fmla="*/ 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479" extrusionOk="0">
                <a:moveTo>
                  <a:pt x="119" y="7"/>
                </a:moveTo>
                <a:cubicBezTo>
                  <a:pt x="14" y="67"/>
                  <a:pt x="14" y="67"/>
                  <a:pt x="14" y="67"/>
                </a:cubicBezTo>
                <a:cubicBezTo>
                  <a:pt x="4" y="73"/>
                  <a:pt x="0" y="85"/>
                  <a:pt x="5" y="96"/>
                </a:cubicBezTo>
                <a:cubicBezTo>
                  <a:pt x="26" y="141"/>
                  <a:pt x="37" y="190"/>
                  <a:pt x="37" y="239"/>
                </a:cubicBezTo>
                <a:cubicBezTo>
                  <a:pt x="37" y="289"/>
                  <a:pt x="26" y="338"/>
                  <a:pt x="5" y="383"/>
                </a:cubicBezTo>
                <a:cubicBezTo>
                  <a:pt x="0" y="393"/>
                  <a:pt x="4" y="406"/>
                  <a:pt x="14" y="412"/>
                </a:cubicBezTo>
                <a:cubicBezTo>
                  <a:pt x="119" y="472"/>
                  <a:pt x="119" y="472"/>
                  <a:pt x="119" y="472"/>
                </a:cubicBezTo>
                <a:cubicBezTo>
                  <a:pt x="130" y="479"/>
                  <a:pt x="145" y="474"/>
                  <a:pt x="150" y="462"/>
                </a:cubicBezTo>
                <a:cubicBezTo>
                  <a:pt x="184" y="393"/>
                  <a:pt x="202" y="317"/>
                  <a:pt x="202" y="239"/>
                </a:cubicBezTo>
                <a:cubicBezTo>
                  <a:pt x="202" y="162"/>
                  <a:pt x="184" y="85"/>
                  <a:pt x="150" y="16"/>
                </a:cubicBezTo>
                <a:cubicBezTo>
                  <a:pt x="145" y="4"/>
                  <a:pt x="130" y="0"/>
                  <a:pt x="119" y="7"/>
                </a:cubicBezTo>
                <a:close/>
              </a:path>
            </a:pathLst>
          </a:custGeom>
          <a:solidFill>
            <a:srgbClr val="FAC34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endParaRPr>
          </a:p>
        </p:txBody>
      </p:sp>
      <p:sp>
        <p:nvSpPr>
          <p:cNvPr id="18" name="Google Shape;770;p27">
            <a:extLst>
              <a:ext uri="{FF2B5EF4-FFF2-40B4-BE49-F238E27FC236}">
                <a16:creationId xmlns:a16="http://schemas.microsoft.com/office/drawing/2014/main" id="{8D27236B-EA21-519E-4BA6-B2B7CC88F4DA}"/>
              </a:ext>
            </a:extLst>
          </p:cNvPr>
          <p:cNvSpPr>
            <a:spLocks/>
          </p:cNvSpPr>
          <p:nvPr/>
        </p:nvSpPr>
        <p:spPr bwMode="auto">
          <a:xfrm>
            <a:off x="4667268" y="1445589"/>
            <a:ext cx="1619250" cy="1250950"/>
          </a:xfrm>
          <a:custGeom>
            <a:avLst/>
            <a:gdLst>
              <a:gd name="T0" fmla="*/ 418 w 418"/>
              <a:gd name="T1" fmla="*/ 145 h 323"/>
              <a:gd name="T2" fmla="*/ 418 w 418"/>
              <a:gd name="T3" fmla="*/ 24 h 323"/>
              <a:gd name="T4" fmla="*/ 394 w 418"/>
              <a:gd name="T5" fmla="*/ 1 h 323"/>
              <a:gd name="T6" fmla="*/ 8 w 418"/>
              <a:gd name="T7" fmla="*/ 225 h 323"/>
              <a:gd name="T8" fmla="*/ 15 w 418"/>
              <a:gd name="T9" fmla="*/ 257 h 323"/>
              <a:gd name="T10" fmla="*/ 120 w 418"/>
              <a:gd name="T11" fmla="*/ 317 h 323"/>
              <a:gd name="T12" fmla="*/ 149 w 418"/>
              <a:gd name="T13" fmla="*/ 311 h 323"/>
              <a:gd name="T14" fmla="*/ 398 w 418"/>
              <a:gd name="T15" fmla="*/ 167 h 323"/>
              <a:gd name="T16" fmla="*/ 418 w 418"/>
              <a:gd name="T17" fmla="*/ 14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323" extrusionOk="0">
                <a:moveTo>
                  <a:pt x="418" y="145"/>
                </a:moveTo>
                <a:cubicBezTo>
                  <a:pt x="418" y="24"/>
                  <a:pt x="418" y="24"/>
                  <a:pt x="418" y="24"/>
                </a:cubicBezTo>
                <a:cubicBezTo>
                  <a:pt x="418" y="11"/>
                  <a:pt x="407" y="0"/>
                  <a:pt x="394" y="1"/>
                </a:cubicBezTo>
                <a:cubicBezTo>
                  <a:pt x="239" y="12"/>
                  <a:pt x="95" y="95"/>
                  <a:pt x="8" y="225"/>
                </a:cubicBezTo>
                <a:cubicBezTo>
                  <a:pt x="0" y="235"/>
                  <a:pt x="4" y="250"/>
                  <a:pt x="15" y="257"/>
                </a:cubicBezTo>
                <a:cubicBezTo>
                  <a:pt x="120" y="317"/>
                  <a:pt x="120" y="317"/>
                  <a:pt x="120" y="317"/>
                </a:cubicBezTo>
                <a:cubicBezTo>
                  <a:pt x="130" y="323"/>
                  <a:pt x="142" y="320"/>
                  <a:pt x="149" y="311"/>
                </a:cubicBezTo>
                <a:cubicBezTo>
                  <a:pt x="207" y="229"/>
                  <a:pt x="298" y="176"/>
                  <a:pt x="398" y="167"/>
                </a:cubicBezTo>
                <a:cubicBezTo>
                  <a:pt x="409" y="166"/>
                  <a:pt x="418" y="156"/>
                  <a:pt x="418" y="145"/>
                </a:cubicBezTo>
                <a:close/>
              </a:path>
            </a:pathLst>
          </a:custGeom>
          <a:solidFill>
            <a:srgbClr val="2F526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endParaRPr>
          </a:p>
        </p:txBody>
      </p:sp>
      <p:sp>
        <p:nvSpPr>
          <p:cNvPr id="19" name="Google Shape;771;p27">
            <a:extLst>
              <a:ext uri="{FF2B5EF4-FFF2-40B4-BE49-F238E27FC236}">
                <a16:creationId xmlns:a16="http://schemas.microsoft.com/office/drawing/2014/main" id="{B1709F41-E373-1CE3-3969-74E91C7A9CEA}"/>
              </a:ext>
            </a:extLst>
          </p:cNvPr>
          <p:cNvSpPr>
            <a:spLocks/>
          </p:cNvSpPr>
          <p:nvPr/>
        </p:nvSpPr>
        <p:spPr bwMode="auto">
          <a:xfrm>
            <a:off x="6370656" y="1445589"/>
            <a:ext cx="1619250" cy="1250950"/>
          </a:xfrm>
          <a:custGeom>
            <a:avLst/>
            <a:gdLst>
              <a:gd name="T0" fmla="*/ 0 w 418"/>
              <a:gd name="T1" fmla="*/ 24 h 323"/>
              <a:gd name="T2" fmla="*/ 0 w 418"/>
              <a:gd name="T3" fmla="*/ 145 h 323"/>
              <a:gd name="T4" fmla="*/ 20 w 418"/>
              <a:gd name="T5" fmla="*/ 167 h 323"/>
              <a:gd name="T6" fmla="*/ 269 w 418"/>
              <a:gd name="T7" fmla="*/ 311 h 323"/>
              <a:gd name="T8" fmla="*/ 298 w 418"/>
              <a:gd name="T9" fmla="*/ 317 h 323"/>
              <a:gd name="T10" fmla="*/ 403 w 418"/>
              <a:gd name="T11" fmla="*/ 257 h 323"/>
              <a:gd name="T12" fmla="*/ 410 w 418"/>
              <a:gd name="T13" fmla="*/ 225 h 323"/>
              <a:gd name="T14" fmla="*/ 24 w 418"/>
              <a:gd name="T15" fmla="*/ 1 h 323"/>
              <a:gd name="T16" fmla="*/ 0 w 418"/>
              <a:gd name="T17" fmla="*/ 2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323" extrusionOk="0">
                <a:moveTo>
                  <a:pt x="0" y="24"/>
                </a:moveTo>
                <a:cubicBezTo>
                  <a:pt x="0" y="145"/>
                  <a:pt x="0" y="145"/>
                  <a:pt x="0" y="145"/>
                </a:cubicBezTo>
                <a:cubicBezTo>
                  <a:pt x="0" y="156"/>
                  <a:pt x="9" y="166"/>
                  <a:pt x="20" y="167"/>
                </a:cubicBezTo>
                <a:cubicBezTo>
                  <a:pt x="120" y="176"/>
                  <a:pt x="211" y="229"/>
                  <a:pt x="269" y="311"/>
                </a:cubicBezTo>
                <a:cubicBezTo>
                  <a:pt x="276" y="320"/>
                  <a:pt x="288" y="323"/>
                  <a:pt x="298" y="317"/>
                </a:cubicBezTo>
                <a:cubicBezTo>
                  <a:pt x="403" y="257"/>
                  <a:pt x="403" y="257"/>
                  <a:pt x="403" y="257"/>
                </a:cubicBezTo>
                <a:cubicBezTo>
                  <a:pt x="414" y="250"/>
                  <a:pt x="418" y="235"/>
                  <a:pt x="410" y="225"/>
                </a:cubicBezTo>
                <a:cubicBezTo>
                  <a:pt x="323" y="95"/>
                  <a:pt x="179" y="12"/>
                  <a:pt x="24" y="1"/>
                </a:cubicBezTo>
                <a:cubicBezTo>
                  <a:pt x="11" y="0"/>
                  <a:pt x="0" y="11"/>
                  <a:pt x="0" y="24"/>
                </a:cubicBezTo>
                <a:close/>
              </a:path>
            </a:pathLst>
          </a:custGeom>
          <a:solidFill>
            <a:srgbClr val="C3C5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endParaRPr>
          </a:p>
        </p:txBody>
      </p:sp>
      <p:sp>
        <p:nvSpPr>
          <p:cNvPr id="20" name="Google Shape;772;p27">
            <a:extLst>
              <a:ext uri="{FF2B5EF4-FFF2-40B4-BE49-F238E27FC236}">
                <a16:creationId xmlns:a16="http://schemas.microsoft.com/office/drawing/2014/main" id="{01E167A9-B767-BF29-F4CE-85F2E14844BD}"/>
              </a:ext>
            </a:extLst>
          </p:cNvPr>
          <p:cNvSpPr>
            <a:spLocks/>
          </p:cNvSpPr>
          <p:nvPr/>
        </p:nvSpPr>
        <p:spPr bwMode="auto">
          <a:xfrm>
            <a:off x="6370656" y="4133227"/>
            <a:ext cx="1619250" cy="1247775"/>
          </a:xfrm>
          <a:custGeom>
            <a:avLst/>
            <a:gdLst>
              <a:gd name="T0" fmla="*/ 269 w 418"/>
              <a:gd name="T1" fmla="*/ 12 h 322"/>
              <a:gd name="T2" fmla="*/ 20 w 418"/>
              <a:gd name="T3" fmla="*/ 156 h 322"/>
              <a:gd name="T4" fmla="*/ 0 w 418"/>
              <a:gd name="T5" fmla="*/ 178 h 322"/>
              <a:gd name="T6" fmla="*/ 0 w 418"/>
              <a:gd name="T7" fmla="*/ 280 h 322"/>
              <a:gd name="T8" fmla="*/ 32 w 418"/>
              <a:gd name="T9" fmla="*/ 321 h 322"/>
              <a:gd name="T10" fmla="*/ 410 w 418"/>
              <a:gd name="T11" fmla="*/ 98 h 322"/>
              <a:gd name="T12" fmla="*/ 403 w 418"/>
              <a:gd name="T13" fmla="*/ 66 h 322"/>
              <a:gd name="T14" fmla="*/ 298 w 418"/>
              <a:gd name="T15" fmla="*/ 5 h 322"/>
              <a:gd name="T16" fmla="*/ 269 w 418"/>
              <a:gd name="T17" fmla="*/ 1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322" extrusionOk="0">
                <a:moveTo>
                  <a:pt x="269" y="12"/>
                </a:moveTo>
                <a:cubicBezTo>
                  <a:pt x="211" y="94"/>
                  <a:pt x="120" y="147"/>
                  <a:pt x="20" y="156"/>
                </a:cubicBezTo>
                <a:cubicBezTo>
                  <a:pt x="9" y="157"/>
                  <a:pt x="0" y="166"/>
                  <a:pt x="0" y="178"/>
                </a:cubicBezTo>
                <a:cubicBezTo>
                  <a:pt x="0" y="280"/>
                  <a:pt x="0" y="280"/>
                  <a:pt x="0" y="280"/>
                </a:cubicBezTo>
                <a:cubicBezTo>
                  <a:pt x="0" y="308"/>
                  <a:pt x="15" y="322"/>
                  <a:pt x="32" y="321"/>
                </a:cubicBezTo>
                <a:cubicBezTo>
                  <a:pt x="184" y="307"/>
                  <a:pt x="324" y="225"/>
                  <a:pt x="410" y="98"/>
                </a:cubicBezTo>
                <a:cubicBezTo>
                  <a:pt x="418" y="87"/>
                  <a:pt x="414" y="72"/>
                  <a:pt x="403" y="66"/>
                </a:cubicBezTo>
                <a:cubicBezTo>
                  <a:pt x="298" y="5"/>
                  <a:pt x="298" y="5"/>
                  <a:pt x="298" y="5"/>
                </a:cubicBezTo>
                <a:cubicBezTo>
                  <a:pt x="288" y="0"/>
                  <a:pt x="276" y="2"/>
                  <a:pt x="269" y="12"/>
                </a:cubicBezTo>
                <a:close/>
              </a:path>
            </a:pathLst>
          </a:custGeom>
          <a:solidFill>
            <a:srgbClr val="E2412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endParaRPr>
          </a:p>
        </p:txBody>
      </p:sp>
      <p:sp>
        <p:nvSpPr>
          <p:cNvPr id="21" name="Google Shape;773;p27">
            <a:extLst>
              <a:ext uri="{FF2B5EF4-FFF2-40B4-BE49-F238E27FC236}">
                <a16:creationId xmlns:a16="http://schemas.microsoft.com/office/drawing/2014/main" id="{9BDB03D6-033A-7271-CFD9-703F0BB06FF4}"/>
              </a:ext>
            </a:extLst>
          </p:cNvPr>
          <p:cNvSpPr>
            <a:spLocks/>
          </p:cNvSpPr>
          <p:nvPr/>
        </p:nvSpPr>
        <p:spPr bwMode="auto">
          <a:xfrm>
            <a:off x="4667268" y="4133227"/>
            <a:ext cx="1619250" cy="1247775"/>
          </a:xfrm>
          <a:custGeom>
            <a:avLst/>
            <a:gdLst>
              <a:gd name="T0" fmla="*/ 418 w 418"/>
              <a:gd name="T1" fmla="*/ 299 h 322"/>
              <a:gd name="T2" fmla="*/ 418 w 418"/>
              <a:gd name="T3" fmla="*/ 178 h 322"/>
              <a:gd name="T4" fmla="*/ 398 w 418"/>
              <a:gd name="T5" fmla="*/ 156 h 322"/>
              <a:gd name="T6" fmla="*/ 149 w 418"/>
              <a:gd name="T7" fmla="*/ 12 h 322"/>
              <a:gd name="T8" fmla="*/ 120 w 418"/>
              <a:gd name="T9" fmla="*/ 5 h 322"/>
              <a:gd name="T10" fmla="*/ 15 w 418"/>
              <a:gd name="T11" fmla="*/ 66 h 322"/>
              <a:gd name="T12" fmla="*/ 8 w 418"/>
              <a:gd name="T13" fmla="*/ 98 h 322"/>
              <a:gd name="T14" fmla="*/ 394 w 418"/>
              <a:gd name="T15" fmla="*/ 321 h 322"/>
              <a:gd name="T16" fmla="*/ 418 w 418"/>
              <a:gd name="T17" fmla="*/ 29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322" extrusionOk="0">
                <a:moveTo>
                  <a:pt x="418" y="299"/>
                </a:moveTo>
                <a:cubicBezTo>
                  <a:pt x="418" y="178"/>
                  <a:pt x="418" y="178"/>
                  <a:pt x="418" y="178"/>
                </a:cubicBezTo>
                <a:cubicBezTo>
                  <a:pt x="418" y="166"/>
                  <a:pt x="409" y="157"/>
                  <a:pt x="398" y="156"/>
                </a:cubicBezTo>
                <a:cubicBezTo>
                  <a:pt x="298" y="147"/>
                  <a:pt x="207" y="94"/>
                  <a:pt x="149" y="12"/>
                </a:cubicBezTo>
                <a:cubicBezTo>
                  <a:pt x="142" y="2"/>
                  <a:pt x="130" y="0"/>
                  <a:pt x="120" y="5"/>
                </a:cubicBezTo>
                <a:cubicBezTo>
                  <a:pt x="15" y="66"/>
                  <a:pt x="15" y="66"/>
                  <a:pt x="15" y="66"/>
                </a:cubicBezTo>
                <a:cubicBezTo>
                  <a:pt x="4" y="72"/>
                  <a:pt x="0" y="87"/>
                  <a:pt x="8" y="98"/>
                </a:cubicBezTo>
                <a:cubicBezTo>
                  <a:pt x="95" y="228"/>
                  <a:pt x="239" y="310"/>
                  <a:pt x="394" y="321"/>
                </a:cubicBezTo>
                <a:cubicBezTo>
                  <a:pt x="407" y="322"/>
                  <a:pt x="418" y="312"/>
                  <a:pt x="418" y="299"/>
                </a:cubicBezTo>
                <a:close/>
              </a:path>
            </a:pathLst>
          </a:custGeom>
          <a:solidFill>
            <a:srgbClr val="61605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endParaRPr>
          </a:p>
        </p:txBody>
      </p:sp>
      <p:sp>
        <p:nvSpPr>
          <p:cNvPr id="22" name="Google Shape;774;p27">
            <a:extLst>
              <a:ext uri="{FF2B5EF4-FFF2-40B4-BE49-F238E27FC236}">
                <a16:creationId xmlns:a16="http://schemas.microsoft.com/office/drawing/2014/main" id="{44A42075-AB58-722A-07E1-F8DEAECC11E2}"/>
              </a:ext>
            </a:extLst>
          </p:cNvPr>
          <p:cNvSpPr>
            <a:spLocks/>
          </p:cNvSpPr>
          <p:nvPr/>
        </p:nvSpPr>
        <p:spPr bwMode="auto">
          <a:xfrm>
            <a:off x="4362468" y="2486989"/>
            <a:ext cx="781050" cy="1855788"/>
          </a:xfrm>
          <a:custGeom>
            <a:avLst/>
            <a:gdLst>
              <a:gd name="T0" fmla="*/ 83 w 202"/>
              <a:gd name="T1" fmla="*/ 472 h 479"/>
              <a:gd name="T2" fmla="*/ 188 w 202"/>
              <a:gd name="T3" fmla="*/ 412 h 479"/>
              <a:gd name="T4" fmla="*/ 197 w 202"/>
              <a:gd name="T5" fmla="*/ 383 h 479"/>
              <a:gd name="T6" fmla="*/ 165 w 202"/>
              <a:gd name="T7" fmla="*/ 239 h 479"/>
              <a:gd name="T8" fmla="*/ 197 w 202"/>
              <a:gd name="T9" fmla="*/ 96 h 479"/>
              <a:gd name="T10" fmla="*/ 188 w 202"/>
              <a:gd name="T11" fmla="*/ 67 h 479"/>
              <a:gd name="T12" fmla="*/ 83 w 202"/>
              <a:gd name="T13" fmla="*/ 7 h 479"/>
              <a:gd name="T14" fmla="*/ 52 w 202"/>
              <a:gd name="T15" fmla="*/ 16 h 479"/>
              <a:gd name="T16" fmla="*/ 0 w 202"/>
              <a:gd name="T17" fmla="*/ 239 h 479"/>
              <a:gd name="T18" fmla="*/ 52 w 202"/>
              <a:gd name="T19" fmla="*/ 462 h 479"/>
              <a:gd name="T20" fmla="*/ 83 w 202"/>
              <a:gd name="T21" fmla="*/ 472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479" extrusionOk="0">
                <a:moveTo>
                  <a:pt x="83" y="472"/>
                </a:moveTo>
                <a:cubicBezTo>
                  <a:pt x="188" y="412"/>
                  <a:pt x="188" y="412"/>
                  <a:pt x="188" y="412"/>
                </a:cubicBezTo>
                <a:cubicBezTo>
                  <a:pt x="198" y="406"/>
                  <a:pt x="202" y="393"/>
                  <a:pt x="197" y="383"/>
                </a:cubicBezTo>
                <a:cubicBezTo>
                  <a:pt x="176" y="338"/>
                  <a:pt x="165" y="289"/>
                  <a:pt x="165" y="239"/>
                </a:cubicBezTo>
                <a:cubicBezTo>
                  <a:pt x="165" y="190"/>
                  <a:pt x="176" y="141"/>
                  <a:pt x="197" y="96"/>
                </a:cubicBezTo>
                <a:cubicBezTo>
                  <a:pt x="202" y="85"/>
                  <a:pt x="198" y="73"/>
                  <a:pt x="188" y="67"/>
                </a:cubicBezTo>
                <a:cubicBezTo>
                  <a:pt x="83" y="7"/>
                  <a:pt x="83" y="7"/>
                  <a:pt x="83" y="7"/>
                </a:cubicBezTo>
                <a:cubicBezTo>
                  <a:pt x="72" y="0"/>
                  <a:pt x="57" y="4"/>
                  <a:pt x="52" y="16"/>
                </a:cubicBezTo>
                <a:cubicBezTo>
                  <a:pt x="18" y="85"/>
                  <a:pt x="0" y="162"/>
                  <a:pt x="0" y="239"/>
                </a:cubicBezTo>
                <a:cubicBezTo>
                  <a:pt x="0" y="317"/>
                  <a:pt x="18" y="393"/>
                  <a:pt x="52" y="462"/>
                </a:cubicBezTo>
                <a:cubicBezTo>
                  <a:pt x="57" y="474"/>
                  <a:pt x="72" y="479"/>
                  <a:pt x="83" y="472"/>
                </a:cubicBezTo>
                <a:close/>
              </a:path>
            </a:pathLst>
          </a:custGeom>
          <a:solidFill>
            <a:srgbClr val="2392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endParaRPr>
          </a:p>
        </p:txBody>
      </p:sp>
      <p:sp>
        <p:nvSpPr>
          <p:cNvPr id="23" name="Google Shape;775;p27">
            <a:extLst>
              <a:ext uri="{FF2B5EF4-FFF2-40B4-BE49-F238E27FC236}">
                <a16:creationId xmlns:a16="http://schemas.microsoft.com/office/drawing/2014/main" id="{B9E5C0AC-E41D-6423-0DBC-80A7EB7BF8FD}"/>
              </a:ext>
            </a:extLst>
          </p:cNvPr>
          <p:cNvSpPr txBox="1">
            <a:spLocks noChangeArrowheads="1"/>
          </p:cNvSpPr>
          <p:nvPr/>
        </p:nvSpPr>
        <p:spPr bwMode="auto">
          <a:xfrm>
            <a:off x="5232223" y="2815201"/>
            <a:ext cx="2116969"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Pts val="4900"/>
              <a:buFont typeface="Montserrat" panose="02000505000000020004" pitchFamily="2" charset="0"/>
              <a:buNone/>
              <a:tabLst/>
              <a:defRPr/>
            </a:pPr>
            <a:r>
              <a:rPr lang="ar-SA" altLang="en-US" sz="2800" b="1" dirty="0">
                <a:latin typeface="Calibri" panose="020F0502020204030204" pitchFamily="34" charset="0"/>
                <a:cs typeface="Calibri" panose="020F0502020204030204" pitchFamily="34" charset="0"/>
                <a:sym typeface="Montserrat" panose="02000505000000020004" pitchFamily="2" charset="0"/>
              </a:rPr>
              <a:t>انواع التحقق من صحة البيانات المدخلة</a:t>
            </a:r>
            <a:endPar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endParaRPr>
          </a:p>
        </p:txBody>
      </p:sp>
      <p:sp>
        <p:nvSpPr>
          <p:cNvPr id="24" name="Google Shape;777;p27">
            <a:extLst>
              <a:ext uri="{FF2B5EF4-FFF2-40B4-BE49-F238E27FC236}">
                <a16:creationId xmlns:a16="http://schemas.microsoft.com/office/drawing/2014/main" id="{A129D7DC-4AC4-EA1D-5C92-9BB5635134D0}"/>
              </a:ext>
            </a:extLst>
          </p:cNvPr>
          <p:cNvSpPr txBox="1">
            <a:spLocks noChangeArrowheads="1"/>
          </p:cNvSpPr>
          <p:nvPr/>
        </p:nvSpPr>
        <p:spPr bwMode="auto">
          <a:xfrm>
            <a:off x="9938116" y="4852447"/>
            <a:ext cx="1724001"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rtl="0" fontAlgn="base">
              <a:spcBef>
                <a:spcPct val="0"/>
              </a:spcBef>
              <a:spcAft>
                <a:spcPct val="0"/>
              </a:spcAft>
              <a:buClr>
                <a:srgbClr val="E2412A"/>
              </a:buClr>
              <a:buSzPts val="2100"/>
            </a:pPr>
            <a:r>
              <a:rPr lang="ar-SA" altLang="en-US" sz="2100" b="1" noProof="0" dirty="0">
                <a:solidFill>
                  <a:srgbClr val="E2412A"/>
                </a:solidFill>
                <a:latin typeface="Calibri" panose="020F0502020204030204" pitchFamily="34" charset="0"/>
                <a:cs typeface="Calibri" panose="020F0502020204030204" pitchFamily="34" charset="0"/>
                <a:sym typeface="Open Sans Semibold" panose="020B0706030804020204" pitchFamily="34" charset="0"/>
              </a:rPr>
              <a:t>التحقق من الطول</a:t>
            </a: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endParaRPr>
          </a:p>
        </p:txBody>
      </p:sp>
      <p:sp>
        <p:nvSpPr>
          <p:cNvPr id="25" name="Google Shape;778;p27">
            <a:extLst>
              <a:ext uri="{FF2B5EF4-FFF2-40B4-BE49-F238E27FC236}">
                <a16:creationId xmlns:a16="http://schemas.microsoft.com/office/drawing/2014/main" id="{136DB5F8-4A95-AE73-077C-C66E812B5682}"/>
              </a:ext>
            </a:extLst>
          </p:cNvPr>
          <p:cNvSpPr txBox="1">
            <a:spLocks noChangeArrowheads="1"/>
          </p:cNvSpPr>
          <p:nvPr/>
        </p:nvSpPr>
        <p:spPr bwMode="auto">
          <a:xfrm>
            <a:off x="9969977" y="2985689"/>
            <a:ext cx="218256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rtl="0" fontAlgn="base">
              <a:spcBef>
                <a:spcPct val="0"/>
              </a:spcBef>
              <a:spcAft>
                <a:spcPct val="0"/>
              </a:spcAft>
              <a:buClr>
                <a:srgbClr val="FAC344"/>
              </a:buClr>
              <a:buSzPts val="2100"/>
            </a:pPr>
            <a:r>
              <a:rPr lang="ar-SA" altLang="en-US" sz="2100" b="1" noProof="0" dirty="0">
                <a:solidFill>
                  <a:srgbClr val="FAC344"/>
                </a:solidFill>
                <a:latin typeface="Calibri" panose="020F0502020204030204" pitchFamily="34" charset="0"/>
                <a:cs typeface="Calibri" panose="020F0502020204030204" pitchFamily="34" charset="0"/>
                <a:sym typeface="Open Sans Semibold" panose="020B0706030804020204" pitchFamily="34" charset="0"/>
              </a:rPr>
              <a:t>التحقق من التواجد</a:t>
            </a: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endParaRPr>
          </a:p>
        </p:txBody>
      </p:sp>
      <p:sp>
        <p:nvSpPr>
          <p:cNvPr id="26" name="Google Shape;779;p27">
            <a:extLst>
              <a:ext uri="{FF2B5EF4-FFF2-40B4-BE49-F238E27FC236}">
                <a16:creationId xmlns:a16="http://schemas.microsoft.com/office/drawing/2014/main" id="{B162CDE6-52E2-E292-6C88-A1C636C1DBA6}"/>
              </a:ext>
            </a:extLst>
          </p:cNvPr>
          <p:cNvSpPr txBox="1">
            <a:spLocks noChangeArrowheads="1"/>
          </p:cNvSpPr>
          <p:nvPr/>
        </p:nvSpPr>
        <p:spPr bwMode="auto">
          <a:xfrm>
            <a:off x="10085803" y="873588"/>
            <a:ext cx="210423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rtl="0" fontAlgn="base">
              <a:spcBef>
                <a:spcPct val="0"/>
              </a:spcBef>
              <a:spcAft>
                <a:spcPct val="0"/>
              </a:spcAft>
              <a:buClr>
                <a:srgbClr val="A9ABAA"/>
              </a:buClr>
              <a:buSzPts val="2100"/>
            </a:pPr>
            <a:r>
              <a:rPr lang="ar-SA" altLang="en-US" sz="2100" b="1" noProof="0" dirty="0">
                <a:solidFill>
                  <a:srgbClr val="A9ABAA"/>
                </a:solidFill>
                <a:latin typeface="Calibri" panose="020F0502020204030204" pitchFamily="34" charset="0"/>
                <a:cs typeface="Calibri" panose="020F0502020204030204" pitchFamily="34" charset="0"/>
                <a:sym typeface="Open Sans Semibold" panose="020B0706030804020204" pitchFamily="34" charset="0"/>
              </a:rPr>
              <a:t>التحقق من لبحث</a:t>
            </a: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endParaRPr>
          </a:p>
        </p:txBody>
      </p:sp>
      <p:sp>
        <p:nvSpPr>
          <p:cNvPr id="27" name="Google Shape;780;p27">
            <a:extLst>
              <a:ext uri="{FF2B5EF4-FFF2-40B4-BE49-F238E27FC236}">
                <a16:creationId xmlns:a16="http://schemas.microsoft.com/office/drawing/2014/main" id="{DB8F5406-DEE3-693A-ED78-BEFA545423D0}"/>
              </a:ext>
            </a:extLst>
          </p:cNvPr>
          <p:cNvSpPr txBox="1">
            <a:spLocks noChangeArrowheads="1"/>
          </p:cNvSpPr>
          <p:nvPr/>
        </p:nvSpPr>
        <p:spPr bwMode="auto">
          <a:xfrm>
            <a:off x="2669930" y="5114244"/>
            <a:ext cx="1884169"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rtl="0" fontAlgn="base">
              <a:spcBef>
                <a:spcPct val="0"/>
              </a:spcBef>
              <a:spcAft>
                <a:spcPct val="0"/>
              </a:spcAft>
              <a:buClr>
                <a:srgbClr val="61605E"/>
              </a:buClr>
              <a:buSzPts val="2100"/>
            </a:pPr>
            <a:r>
              <a:rPr lang="ar-SA" altLang="en-US" sz="2100" b="1" dirty="0">
                <a:solidFill>
                  <a:srgbClr val="61605E"/>
                </a:solidFill>
                <a:latin typeface="Calibri" panose="020F0502020204030204" pitchFamily="34" charset="0"/>
                <a:cs typeface="Calibri" panose="020F0502020204030204" pitchFamily="34" charset="0"/>
                <a:sym typeface="Open Sans Semibold" panose="020B0706030804020204" pitchFamily="34" charset="0"/>
              </a:rPr>
              <a:t>التحقق من التنوع</a:t>
            </a: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endParaRPr>
          </a:p>
        </p:txBody>
      </p:sp>
      <p:sp>
        <p:nvSpPr>
          <p:cNvPr id="28" name="Google Shape;781;p27">
            <a:extLst>
              <a:ext uri="{FF2B5EF4-FFF2-40B4-BE49-F238E27FC236}">
                <a16:creationId xmlns:a16="http://schemas.microsoft.com/office/drawing/2014/main" id="{3CA50E9B-4BA8-757C-E8A8-293A5715E4D4}"/>
              </a:ext>
            </a:extLst>
          </p:cNvPr>
          <p:cNvSpPr txBox="1">
            <a:spLocks noChangeArrowheads="1"/>
          </p:cNvSpPr>
          <p:nvPr/>
        </p:nvSpPr>
        <p:spPr bwMode="auto">
          <a:xfrm>
            <a:off x="1779380" y="2985688"/>
            <a:ext cx="259124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lgn="ctr" rtl="0" fontAlgn="base">
              <a:spcBef>
                <a:spcPct val="0"/>
              </a:spcBef>
              <a:spcAft>
                <a:spcPct val="0"/>
              </a:spcAft>
              <a:buClr>
                <a:srgbClr val="23929E"/>
              </a:buClr>
              <a:buSzPts val="2100"/>
            </a:pPr>
            <a:r>
              <a:rPr lang="ar-SA" altLang="en-US" sz="2100" b="1" noProof="0" dirty="0">
                <a:solidFill>
                  <a:srgbClr val="23929E"/>
                </a:solidFill>
                <a:latin typeface="Calibri" panose="020F0502020204030204" pitchFamily="34" charset="0"/>
                <a:cs typeface="Calibri" panose="020F0502020204030204" pitchFamily="34" charset="0"/>
                <a:sym typeface="Open Sans Semibold" panose="020B0706030804020204" pitchFamily="34" charset="0"/>
              </a:rPr>
              <a:t>التحقق من الصيغة</a:t>
            </a: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endParaRPr>
          </a:p>
        </p:txBody>
      </p:sp>
      <p:sp>
        <p:nvSpPr>
          <p:cNvPr id="29" name="Google Shape;782;p27">
            <a:extLst>
              <a:ext uri="{FF2B5EF4-FFF2-40B4-BE49-F238E27FC236}">
                <a16:creationId xmlns:a16="http://schemas.microsoft.com/office/drawing/2014/main" id="{0D3E605F-55D1-96E5-57F5-F0998F8B16B1}"/>
              </a:ext>
            </a:extLst>
          </p:cNvPr>
          <p:cNvSpPr txBox="1">
            <a:spLocks noChangeArrowheads="1"/>
          </p:cNvSpPr>
          <p:nvPr/>
        </p:nvSpPr>
        <p:spPr bwMode="auto">
          <a:xfrm>
            <a:off x="1845224" y="1016058"/>
            <a:ext cx="218032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rtl="0" fontAlgn="base">
              <a:spcBef>
                <a:spcPct val="0"/>
              </a:spcBef>
              <a:spcAft>
                <a:spcPct val="0"/>
              </a:spcAft>
              <a:buClr>
                <a:srgbClr val="2F526B"/>
              </a:buClr>
              <a:buSzPts val="2100"/>
            </a:pPr>
            <a:r>
              <a:rPr lang="ar-SA" altLang="en-US" sz="2400" noProof="0" dirty="0">
                <a:solidFill>
                  <a:srgbClr val="2F526B"/>
                </a:solidFill>
                <a:latin typeface="Calibri" panose="020F0502020204030204" pitchFamily="34" charset="0"/>
                <a:cs typeface="Calibri" panose="020F0502020204030204" pitchFamily="34" charset="0"/>
                <a:sym typeface="Open Sans Semibold" panose="020B0706030804020204" pitchFamily="34" charset="0"/>
              </a:rPr>
              <a:t>التحقق من النطاق</a:t>
            </a:r>
            <a:endParaRPr kumimoji="0" lang="en-US" altLang="en-US" sz="16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panose="020B0604020202020204" pitchFamily="34" charset="0"/>
            </a:endParaRPr>
          </a:p>
        </p:txBody>
      </p:sp>
      <p:sp>
        <p:nvSpPr>
          <p:cNvPr id="36" name="Google Shape;789;p27">
            <a:extLst>
              <a:ext uri="{FF2B5EF4-FFF2-40B4-BE49-F238E27FC236}">
                <a16:creationId xmlns:a16="http://schemas.microsoft.com/office/drawing/2014/main" id="{AC7D8ACA-8A9D-3FD8-C4B4-C7260B1A7966}"/>
              </a:ext>
            </a:extLst>
          </p:cNvPr>
          <p:cNvSpPr txBox="1">
            <a:spLocks noChangeArrowheads="1"/>
          </p:cNvSpPr>
          <p:nvPr/>
        </p:nvSpPr>
        <p:spPr bwMode="auto">
          <a:xfrm>
            <a:off x="8322822" y="3369469"/>
            <a:ext cx="375138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rtl="0" fontAlgn="base">
              <a:spcBef>
                <a:spcPct val="0"/>
              </a:spcBef>
              <a:spcAft>
                <a:spcPct val="0"/>
              </a:spcAft>
              <a:buSzPts val="1200"/>
            </a:pPr>
            <a:r>
              <a:rPr lang="ar-EG" altLang="en-US" sz="2400" dirty="0">
                <a:latin typeface="Calibri" panose="020F0502020204030204" pitchFamily="34" charset="0"/>
                <a:cs typeface="Calibri" panose="020F0502020204030204" pitchFamily="34" charset="0"/>
                <a:sym typeface="Open Sans" panose="020B0606030504020204" pitchFamily="34" charset="0"/>
              </a:rPr>
              <a:t>يجعل عملية الإدخال إلزامية في الخلية مما يضمن عدم تركها فارغة. </a:t>
            </a:r>
          </a:p>
        </p:txBody>
      </p:sp>
      <p:sp>
        <p:nvSpPr>
          <p:cNvPr id="37" name="Google Shape;790;p27">
            <a:extLst>
              <a:ext uri="{FF2B5EF4-FFF2-40B4-BE49-F238E27FC236}">
                <a16:creationId xmlns:a16="http://schemas.microsoft.com/office/drawing/2014/main" id="{200A5DAC-950A-A2CA-7B54-202861E03342}"/>
              </a:ext>
            </a:extLst>
          </p:cNvPr>
          <p:cNvSpPr txBox="1">
            <a:spLocks noChangeArrowheads="1"/>
          </p:cNvSpPr>
          <p:nvPr/>
        </p:nvSpPr>
        <p:spPr bwMode="auto">
          <a:xfrm>
            <a:off x="7526217" y="5237564"/>
            <a:ext cx="4135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rtl="0" fontAlgn="base">
              <a:spcBef>
                <a:spcPct val="0"/>
              </a:spcBef>
              <a:spcAft>
                <a:spcPct val="0"/>
              </a:spcAft>
              <a:buSzPts val="1200"/>
            </a:pPr>
            <a:r>
              <a:rPr lang="ar-EG" altLang="en-US" sz="2400" dirty="0">
                <a:latin typeface="Calibri" panose="020F0502020204030204" pitchFamily="34" charset="0"/>
                <a:cs typeface="Calibri" panose="020F0502020204030204" pitchFamily="34" charset="0"/>
                <a:sym typeface="Open Sans" panose="020B0606030504020204" pitchFamily="34" charset="0"/>
              </a:rPr>
              <a:t>يهدف إلى التأكد من أن الرموز والحروف تدخل بنطاق طول محدد. </a:t>
            </a:r>
          </a:p>
        </p:txBody>
      </p:sp>
      <p:sp>
        <p:nvSpPr>
          <p:cNvPr id="38" name="Google Shape;791;p27">
            <a:extLst>
              <a:ext uri="{FF2B5EF4-FFF2-40B4-BE49-F238E27FC236}">
                <a16:creationId xmlns:a16="http://schemas.microsoft.com/office/drawing/2014/main" id="{63B66EEE-B523-1ECE-18F8-D6B27F443BC7}"/>
              </a:ext>
            </a:extLst>
          </p:cNvPr>
          <p:cNvSpPr txBox="1">
            <a:spLocks noChangeArrowheads="1"/>
          </p:cNvSpPr>
          <p:nvPr/>
        </p:nvSpPr>
        <p:spPr bwMode="auto">
          <a:xfrm>
            <a:off x="102482" y="1405732"/>
            <a:ext cx="397680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rtl="0" fontAlgn="base">
              <a:spcBef>
                <a:spcPct val="0"/>
              </a:spcBef>
              <a:spcAft>
                <a:spcPct val="0"/>
              </a:spcAft>
              <a:buSzPts val="1200"/>
            </a:pPr>
            <a:r>
              <a:rPr lang="ar-EG" altLang="en-US" sz="2400" dirty="0">
                <a:latin typeface="Calibri" panose="020F0502020204030204" pitchFamily="34" charset="0"/>
                <a:cs typeface="Calibri" panose="020F0502020204030204" pitchFamily="34" charset="0"/>
                <a:sym typeface="Open Sans" panose="020B0606030504020204" pitchFamily="34" charset="0"/>
              </a:rPr>
              <a:t>يستخدم للتأكد من أن الأرقام المدخلة تقع ضمن نطاق معين ويشمل حدين هما: الحد الأقصى والحد الأدنى.</a:t>
            </a:r>
          </a:p>
        </p:txBody>
      </p:sp>
      <p:sp>
        <p:nvSpPr>
          <p:cNvPr id="39" name="Google Shape;792;p27">
            <a:extLst>
              <a:ext uri="{FF2B5EF4-FFF2-40B4-BE49-F238E27FC236}">
                <a16:creationId xmlns:a16="http://schemas.microsoft.com/office/drawing/2014/main" id="{4BB52D54-7A0F-4BF8-14BB-9216225485EA}"/>
              </a:ext>
            </a:extLst>
          </p:cNvPr>
          <p:cNvSpPr txBox="1">
            <a:spLocks noChangeArrowheads="1"/>
          </p:cNvSpPr>
          <p:nvPr/>
        </p:nvSpPr>
        <p:spPr bwMode="auto">
          <a:xfrm>
            <a:off x="117793" y="3282950"/>
            <a:ext cx="391113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rtl="0" fontAlgn="base">
              <a:spcBef>
                <a:spcPct val="0"/>
              </a:spcBef>
              <a:spcAft>
                <a:spcPct val="0"/>
              </a:spcAft>
              <a:buSzPts val="1200"/>
            </a:pPr>
            <a:r>
              <a:rPr lang="ar-EG" altLang="en-US" sz="2400" dirty="0">
                <a:latin typeface="Calibri" panose="020F0502020204030204" pitchFamily="34" charset="0"/>
                <a:cs typeface="Calibri" panose="020F0502020204030204" pitchFamily="34" charset="0"/>
                <a:sym typeface="Open Sans" panose="020B0606030504020204" pitchFamily="34" charset="0"/>
              </a:rPr>
              <a:t>يستخدم للتأكد من أن البيانات تأتي بصيغة محددة مسبقا ولن يسمح بأي صيغة أخرى يتم إدخالها في الخلية.</a:t>
            </a:r>
          </a:p>
        </p:txBody>
      </p:sp>
      <p:sp>
        <p:nvSpPr>
          <p:cNvPr id="40" name="Google Shape;793;p27">
            <a:extLst>
              <a:ext uri="{FF2B5EF4-FFF2-40B4-BE49-F238E27FC236}">
                <a16:creationId xmlns:a16="http://schemas.microsoft.com/office/drawing/2014/main" id="{ACBD5ED1-4745-CAFC-0F38-6E2E5DDCFEAA}"/>
              </a:ext>
            </a:extLst>
          </p:cNvPr>
          <p:cNvSpPr txBox="1">
            <a:spLocks noChangeArrowheads="1"/>
          </p:cNvSpPr>
          <p:nvPr/>
        </p:nvSpPr>
        <p:spPr bwMode="auto">
          <a:xfrm>
            <a:off x="1079818" y="5452268"/>
            <a:ext cx="339014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rtl="0" fontAlgn="base">
              <a:spcBef>
                <a:spcPct val="0"/>
              </a:spcBef>
              <a:spcAft>
                <a:spcPct val="0"/>
              </a:spcAft>
              <a:buSzPts val="1200"/>
            </a:pPr>
            <a:r>
              <a:rPr lang="ar-EG" altLang="en-US" sz="2400" dirty="0">
                <a:latin typeface="Calibri" panose="020F0502020204030204" pitchFamily="34" charset="0"/>
                <a:cs typeface="Calibri" panose="020F0502020204030204" pitchFamily="34" charset="0"/>
                <a:sym typeface="Open Sans" panose="020B0606030504020204" pitchFamily="34" charset="0"/>
              </a:rPr>
              <a:t>يضمن إدخال المستخدمين لنوع القيمة الصحيح - حقل محدد. </a:t>
            </a:r>
          </a:p>
        </p:txBody>
      </p:sp>
    </p:spTree>
    <p:extLst>
      <p:ext uri="{BB962C8B-B14F-4D97-AF65-F5344CB8AC3E}">
        <p14:creationId xmlns:p14="http://schemas.microsoft.com/office/powerpoint/2010/main" val="4233729682"/>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50000">
                                          <p:cBhvr additive="base">
                                            <p:cTn id="7" dur="75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2" presetClass="entr" presetSubtype="8" fill="hold" grpId="0" nodeType="withEffect" p14:presetBounceEnd="50000">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14:bounceEnd="50000">
                                          <p:cBhvr additive="base">
                                            <p:cTn id="17" dur="750" fill="hold"/>
                                            <p:tgtEl>
                                              <p:spTgt spid="29"/>
                                            </p:tgtEl>
                                            <p:attrNameLst>
                                              <p:attrName>ppt_x</p:attrName>
                                            </p:attrNameLst>
                                          </p:cBhvr>
                                          <p:tavLst>
                                            <p:tav tm="0">
                                              <p:val>
                                                <p:strVal val="0-#ppt_w/2"/>
                                              </p:val>
                                            </p:tav>
                                            <p:tav tm="100000">
                                              <p:val>
                                                <p:strVal val="#ppt_x"/>
                                              </p:val>
                                            </p:tav>
                                          </p:tavLst>
                                        </p:anim>
                                        <p:anim calcmode="lin" valueType="num" p14:bounceEnd="50000">
                                          <p:cBhvr additive="base">
                                            <p:cTn id="18" dur="750" fill="hold"/>
                                            <p:tgtEl>
                                              <p:spTgt spid="2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14:presetBounceEnd="50000">
                                      <p:stCondLst>
                                        <p:cond delay="100"/>
                                      </p:stCondLst>
                                      <p:childTnLst>
                                        <p:set>
                                          <p:cBhvr>
                                            <p:cTn id="20" dur="1" fill="hold">
                                              <p:stCondLst>
                                                <p:cond delay="0"/>
                                              </p:stCondLst>
                                            </p:cTn>
                                            <p:tgtEl>
                                              <p:spTgt spid="38"/>
                                            </p:tgtEl>
                                            <p:attrNameLst>
                                              <p:attrName>style.visibility</p:attrName>
                                            </p:attrNameLst>
                                          </p:cBhvr>
                                          <p:to>
                                            <p:strVal val="visible"/>
                                          </p:to>
                                        </p:set>
                                        <p:anim calcmode="lin" valueType="num" p14:bounceEnd="50000">
                                          <p:cBhvr additive="base">
                                            <p:cTn id="21" dur="750" fill="hold"/>
                                            <p:tgtEl>
                                              <p:spTgt spid="38"/>
                                            </p:tgtEl>
                                            <p:attrNameLst>
                                              <p:attrName>ppt_x</p:attrName>
                                            </p:attrNameLst>
                                          </p:cBhvr>
                                          <p:tavLst>
                                            <p:tav tm="0">
                                              <p:val>
                                                <p:strVal val="0-#ppt_w/2"/>
                                              </p:val>
                                            </p:tav>
                                            <p:tav tm="100000">
                                              <p:val>
                                                <p:strVal val="#ppt_x"/>
                                              </p:val>
                                            </p:tav>
                                          </p:tavLst>
                                        </p:anim>
                                        <p:anim calcmode="lin" valueType="num" p14:bounceEnd="50000">
                                          <p:cBhvr additive="base">
                                            <p:cTn id="22" dur="750" fill="hold"/>
                                            <p:tgtEl>
                                              <p:spTgt spid="38"/>
                                            </p:tgtEl>
                                            <p:attrNameLst>
                                              <p:attrName>ppt_y</p:attrName>
                                            </p:attrNameLst>
                                          </p:cBhvr>
                                          <p:tavLst>
                                            <p:tav tm="0">
                                              <p:val>
                                                <p:strVal val="#ppt_y"/>
                                              </p:val>
                                            </p:tav>
                                            <p:tav tm="100000">
                                              <p:val>
                                                <p:strVal val="#ppt_y"/>
                                              </p:val>
                                            </p:tav>
                                          </p:tavLst>
                                        </p:anim>
                                      </p:childTnLst>
                                    </p:cTn>
                                  </p:par>
                                </p:childTnLst>
                              </p:cTn>
                            </p:par>
                            <p:par>
                              <p:cTn id="23" fill="hold">
                                <p:stCondLst>
                                  <p:cond delay="16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2" presetClass="entr" presetSubtype="8" fill="hold" grpId="0" nodeType="withEffect" p14:presetBounceEnd="50000">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14:bounceEnd="50000">
                                          <p:cBhvr additive="base">
                                            <p:cTn id="31" dur="75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32" dur="750" fill="hold"/>
                                            <p:tgtEl>
                                              <p:spTgt spid="2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50000">
                                      <p:stCondLst>
                                        <p:cond delay="100"/>
                                      </p:stCondLst>
                                      <p:childTnLst>
                                        <p:set>
                                          <p:cBhvr>
                                            <p:cTn id="34" dur="1" fill="hold">
                                              <p:stCondLst>
                                                <p:cond delay="0"/>
                                              </p:stCondLst>
                                            </p:cTn>
                                            <p:tgtEl>
                                              <p:spTgt spid="39"/>
                                            </p:tgtEl>
                                            <p:attrNameLst>
                                              <p:attrName>style.visibility</p:attrName>
                                            </p:attrNameLst>
                                          </p:cBhvr>
                                          <p:to>
                                            <p:strVal val="visible"/>
                                          </p:to>
                                        </p:set>
                                        <p:anim calcmode="lin" valueType="num" p14:bounceEnd="50000">
                                          <p:cBhvr additive="base">
                                            <p:cTn id="35" dur="750" fill="hold"/>
                                            <p:tgtEl>
                                              <p:spTgt spid="39"/>
                                            </p:tgtEl>
                                            <p:attrNameLst>
                                              <p:attrName>ppt_x</p:attrName>
                                            </p:attrNameLst>
                                          </p:cBhvr>
                                          <p:tavLst>
                                            <p:tav tm="0">
                                              <p:val>
                                                <p:strVal val="0-#ppt_w/2"/>
                                              </p:val>
                                            </p:tav>
                                            <p:tav tm="100000">
                                              <p:val>
                                                <p:strVal val="#ppt_x"/>
                                              </p:val>
                                            </p:tav>
                                          </p:tavLst>
                                        </p:anim>
                                        <p:anim calcmode="lin" valueType="num" p14:bounceEnd="50000">
                                          <p:cBhvr additive="base">
                                            <p:cTn id="36" dur="750" fill="hold"/>
                                            <p:tgtEl>
                                              <p:spTgt spid="39"/>
                                            </p:tgtEl>
                                            <p:attrNameLst>
                                              <p:attrName>ppt_y</p:attrName>
                                            </p:attrNameLst>
                                          </p:cBhvr>
                                          <p:tavLst>
                                            <p:tav tm="0">
                                              <p:val>
                                                <p:strVal val="#ppt_y"/>
                                              </p:val>
                                            </p:tav>
                                            <p:tav tm="100000">
                                              <p:val>
                                                <p:strVal val="#ppt_y"/>
                                              </p:val>
                                            </p:tav>
                                          </p:tavLst>
                                        </p:anim>
                                      </p:childTnLst>
                                    </p:cTn>
                                  </p:par>
                                </p:childTnLst>
                              </p:cTn>
                            </p:par>
                            <p:par>
                              <p:cTn id="37" fill="hold">
                                <p:stCondLst>
                                  <p:cond delay="2450"/>
                                </p:stCondLst>
                                <p:childTnLst>
                                  <p:par>
                                    <p:cTn id="38" presetID="53"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2" presetClass="entr" presetSubtype="8" fill="hold" grpId="0" nodeType="withEffect" p14:presetBounceEnd="50000">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14:bounceEnd="50000">
                                          <p:cBhvr additive="base">
                                            <p:cTn id="45" dur="750" fill="hold"/>
                                            <p:tgtEl>
                                              <p:spTgt spid="27"/>
                                            </p:tgtEl>
                                            <p:attrNameLst>
                                              <p:attrName>ppt_x</p:attrName>
                                            </p:attrNameLst>
                                          </p:cBhvr>
                                          <p:tavLst>
                                            <p:tav tm="0">
                                              <p:val>
                                                <p:strVal val="0-#ppt_w/2"/>
                                              </p:val>
                                            </p:tav>
                                            <p:tav tm="100000">
                                              <p:val>
                                                <p:strVal val="#ppt_x"/>
                                              </p:val>
                                            </p:tav>
                                          </p:tavLst>
                                        </p:anim>
                                        <p:anim calcmode="lin" valueType="num" p14:bounceEnd="50000">
                                          <p:cBhvr additive="base">
                                            <p:cTn id="46" dur="75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50000">
                                      <p:stCondLst>
                                        <p:cond delay="100"/>
                                      </p:stCondLst>
                                      <p:childTnLst>
                                        <p:set>
                                          <p:cBhvr>
                                            <p:cTn id="48" dur="1" fill="hold">
                                              <p:stCondLst>
                                                <p:cond delay="0"/>
                                              </p:stCondLst>
                                            </p:cTn>
                                            <p:tgtEl>
                                              <p:spTgt spid="40"/>
                                            </p:tgtEl>
                                            <p:attrNameLst>
                                              <p:attrName>style.visibility</p:attrName>
                                            </p:attrNameLst>
                                          </p:cBhvr>
                                          <p:to>
                                            <p:strVal val="visible"/>
                                          </p:to>
                                        </p:set>
                                        <p:anim calcmode="lin" valueType="num" p14:bounceEnd="50000">
                                          <p:cBhvr additive="base">
                                            <p:cTn id="49" dur="75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50" dur="750" fill="hold"/>
                                            <p:tgtEl>
                                              <p:spTgt spid="40"/>
                                            </p:tgtEl>
                                            <p:attrNameLst>
                                              <p:attrName>ppt_y</p:attrName>
                                            </p:attrNameLst>
                                          </p:cBhvr>
                                          <p:tavLst>
                                            <p:tav tm="0">
                                              <p:val>
                                                <p:strVal val="#ppt_y"/>
                                              </p:val>
                                            </p:tav>
                                            <p:tav tm="100000">
                                              <p:val>
                                                <p:strVal val="#ppt_y"/>
                                              </p:val>
                                            </p:tav>
                                          </p:tavLst>
                                        </p:anim>
                                      </p:childTnLst>
                                    </p:cTn>
                                  </p:par>
                                </p:childTnLst>
                              </p:cTn>
                            </p:par>
                            <p:par>
                              <p:cTn id="51" fill="hold">
                                <p:stCondLst>
                                  <p:cond delay="33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2" presetClass="entr" presetSubtype="2" fill="hold" grpId="0" nodeType="withEffect" p14:presetBounceEnd="50000">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14:bounceEnd="50000">
                                          <p:cBhvr additive="base">
                                            <p:cTn id="59" dur="75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60" dur="750" fill="hold"/>
                                            <p:tgtEl>
                                              <p:spTgt spid="2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14:presetBounceEnd="50000">
                                      <p:stCondLst>
                                        <p:cond delay="100"/>
                                      </p:stCondLst>
                                      <p:childTnLst>
                                        <p:set>
                                          <p:cBhvr>
                                            <p:cTn id="62" dur="1" fill="hold">
                                              <p:stCondLst>
                                                <p:cond delay="0"/>
                                              </p:stCondLst>
                                            </p:cTn>
                                            <p:tgtEl>
                                              <p:spTgt spid="37"/>
                                            </p:tgtEl>
                                            <p:attrNameLst>
                                              <p:attrName>style.visibility</p:attrName>
                                            </p:attrNameLst>
                                          </p:cBhvr>
                                          <p:to>
                                            <p:strVal val="visible"/>
                                          </p:to>
                                        </p:set>
                                        <p:anim calcmode="lin" valueType="num" p14:bounceEnd="50000">
                                          <p:cBhvr additive="base">
                                            <p:cTn id="63" dur="750" fill="hold"/>
                                            <p:tgtEl>
                                              <p:spTgt spid="37"/>
                                            </p:tgtEl>
                                            <p:attrNameLst>
                                              <p:attrName>ppt_x</p:attrName>
                                            </p:attrNameLst>
                                          </p:cBhvr>
                                          <p:tavLst>
                                            <p:tav tm="0">
                                              <p:val>
                                                <p:strVal val="1+#ppt_w/2"/>
                                              </p:val>
                                            </p:tav>
                                            <p:tav tm="100000">
                                              <p:val>
                                                <p:strVal val="#ppt_x"/>
                                              </p:val>
                                            </p:tav>
                                          </p:tavLst>
                                        </p:anim>
                                        <p:anim calcmode="lin" valueType="num" p14:bounceEnd="50000">
                                          <p:cBhvr additive="base">
                                            <p:cTn id="64" dur="750" fill="hold"/>
                                            <p:tgtEl>
                                              <p:spTgt spid="37"/>
                                            </p:tgtEl>
                                            <p:attrNameLst>
                                              <p:attrName>ppt_y</p:attrName>
                                            </p:attrNameLst>
                                          </p:cBhvr>
                                          <p:tavLst>
                                            <p:tav tm="0">
                                              <p:val>
                                                <p:strVal val="#ppt_y"/>
                                              </p:val>
                                            </p:tav>
                                            <p:tav tm="100000">
                                              <p:val>
                                                <p:strVal val="#ppt_y"/>
                                              </p:val>
                                            </p:tav>
                                          </p:tavLst>
                                        </p:anim>
                                      </p:childTnLst>
                                    </p:cTn>
                                  </p:par>
                                </p:childTnLst>
                              </p:cTn>
                            </p:par>
                            <p:par>
                              <p:cTn id="65" fill="hold">
                                <p:stCondLst>
                                  <p:cond delay="4150"/>
                                </p:stCondLst>
                                <p:childTnLst>
                                  <p:par>
                                    <p:cTn id="66" presetID="53" presetClass="entr" presetSubtype="16"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2" presetClass="entr" presetSubtype="2" fill="hold" grpId="0" nodeType="withEffect" p14:presetBounceEnd="50000">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14:bounceEnd="50000">
                                          <p:cBhvr additive="base">
                                            <p:cTn id="73" dur="750" fill="hold"/>
                                            <p:tgtEl>
                                              <p:spTgt spid="25"/>
                                            </p:tgtEl>
                                            <p:attrNameLst>
                                              <p:attrName>ppt_x</p:attrName>
                                            </p:attrNameLst>
                                          </p:cBhvr>
                                          <p:tavLst>
                                            <p:tav tm="0">
                                              <p:val>
                                                <p:strVal val="1+#ppt_w/2"/>
                                              </p:val>
                                            </p:tav>
                                            <p:tav tm="100000">
                                              <p:val>
                                                <p:strVal val="#ppt_x"/>
                                              </p:val>
                                            </p:tav>
                                          </p:tavLst>
                                        </p:anim>
                                        <p:anim calcmode="lin" valueType="num" p14:bounceEnd="50000">
                                          <p:cBhvr additive="base">
                                            <p:cTn id="74" dur="750" fill="hold"/>
                                            <p:tgtEl>
                                              <p:spTgt spid="25"/>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14:presetBounceEnd="50000">
                                      <p:stCondLst>
                                        <p:cond delay="100"/>
                                      </p:stCondLst>
                                      <p:childTnLst>
                                        <p:set>
                                          <p:cBhvr>
                                            <p:cTn id="76" dur="1" fill="hold">
                                              <p:stCondLst>
                                                <p:cond delay="0"/>
                                              </p:stCondLst>
                                            </p:cTn>
                                            <p:tgtEl>
                                              <p:spTgt spid="36"/>
                                            </p:tgtEl>
                                            <p:attrNameLst>
                                              <p:attrName>style.visibility</p:attrName>
                                            </p:attrNameLst>
                                          </p:cBhvr>
                                          <p:to>
                                            <p:strVal val="visible"/>
                                          </p:to>
                                        </p:set>
                                        <p:anim calcmode="lin" valueType="num" p14:bounceEnd="50000">
                                          <p:cBhvr additive="base">
                                            <p:cTn id="77" dur="750" fill="hold"/>
                                            <p:tgtEl>
                                              <p:spTgt spid="36"/>
                                            </p:tgtEl>
                                            <p:attrNameLst>
                                              <p:attrName>ppt_x</p:attrName>
                                            </p:attrNameLst>
                                          </p:cBhvr>
                                          <p:tavLst>
                                            <p:tav tm="0">
                                              <p:val>
                                                <p:strVal val="1+#ppt_w/2"/>
                                              </p:val>
                                            </p:tav>
                                            <p:tav tm="100000">
                                              <p:val>
                                                <p:strVal val="#ppt_x"/>
                                              </p:val>
                                            </p:tav>
                                          </p:tavLst>
                                        </p:anim>
                                        <p:anim calcmode="lin" valueType="num" p14:bounceEnd="50000">
                                          <p:cBhvr additive="base">
                                            <p:cTn id="78" dur="750" fill="hold"/>
                                            <p:tgtEl>
                                              <p:spTgt spid="36"/>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53" presetClass="entr" presetSubtype="1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par>
                                    <p:cTn id="85" presetID="2" presetClass="entr" presetSubtype="2" fill="hold" grpId="0" nodeType="withEffect" p14:presetBounceEnd="50000">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14:bounceEnd="50000">
                                          <p:cBhvr additive="base">
                                            <p:cTn id="87" dur="75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88" dur="750" fill="hold"/>
                                            <p:tgtEl>
                                              <p:spTgt spid="2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14:presetBounceEnd="50000">
                                      <p:stCondLst>
                                        <p:cond delay="100"/>
                                      </p:stCondLst>
                                      <p:childTnLst>
                                        <p:set>
                                          <p:cBhvr>
                                            <p:cTn id="90" dur="1" fill="hold">
                                              <p:stCondLst>
                                                <p:cond delay="0"/>
                                              </p:stCondLst>
                                            </p:cTn>
                                            <p:tgtEl>
                                              <p:spTgt spid="16"/>
                                            </p:tgtEl>
                                            <p:attrNameLst>
                                              <p:attrName>style.visibility</p:attrName>
                                            </p:attrNameLst>
                                          </p:cBhvr>
                                          <p:to>
                                            <p:strVal val="visible"/>
                                          </p:to>
                                        </p:set>
                                        <p:anim calcmode="lin" valueType="num" p14:bounceEnd="50000">
                                          <p:cBhvr additive="base">
                                            <p:cTn id="91" dur="750" fill="hold"/>
                                            <p:tgtEl>
                                              <p:spTgt spid="16"/>
                                            </p:tgtEl>
                                            <p:attrNameLst>
                                              <p:attrName>ppt_x</p:attrName>
                                            </p:attrNameLst>
                                          </p:cBhvr>
                                          <p:tavLst>
                                            <p:tav tm="0">
                                              <p:val>
                                                <p:strVal val="1+#ppt_w/2"/>
                                              </p:val>
                                            </p:tav>
                                            <p:tav tm="100000">
                                              <p:val>
                                                <p:strVal val="#ppt_x"/>
                                              </p:val>
                                            </p:tav>
                                          </p:tavLst>
                                        </p:anim>
                                        <p:anim calcmode="lin" valueType="num" p14:bounceEnd="50000">
                                          <p:cBhvr additive="base">
                                            <p:cTn id="92"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6" grpId="0"/>
          <p:bldP spid="37" grpId="0"/>
          <p:bldP spid="38" grpId="0"/>
          <p:bldP spid="39"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750" fill="hold"/>
                                            <p:tgtEl>
                                              <p:spTgt spid="29"/>
                                            </p:tgtEl>
                                            <p:attrNameLst>
                                              <p:attrName>ppt_x</p:attrName>
                                            </p:attrNameLst>
                                          </p:cBhvr>
                                          <p:tavLst>
                                            <p:tav tm="0">
                                              <p:val>
                                                <p:strVal val="0-#ppt_w/2"/>
                                              </p:val>
                                            </p:tav>
                                            <p:tav tm="100000">
                                              <p:val>
                                                <p:strVal val="#ppt_x"/>
                                              </p:val>
                                            </p:tav>
                                          </p:tavLst>
                                        </p:anim>
                                        <p:anim calcmode="lin" valueType="num">
                                          <p:cBhvr additive="base">
                                            <p:cTn id="18" dur="750" fill="hold"/>
                                            <p:tgtEl>
                                              <p:spTgt spid="2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10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750" fill="hold"/>
                                            <p:tgtEl>
                                              <p:spTgt spid="38"/>
                                            </p:tgtEl>
                                            <p:attrNameLst>
                                              <p:attrName>ppt_x</p:attrName>
                                            </p:attrNameLst>
                                          </p:cBhvr>
                                          <p:tavLst>
                                            <p:tav tm="0">
                                              <p:val>
                                                <p:strVal val="0-#ppt_w/2"/>
                                              </p:val>
                                            </p:tav>
                                            <p:tav tm="100000">
                                              <p:val>
                                                <p:strVal val="#ppt_x"/>
                                              </p:val>
                                            </p:tav>
                                          </p:tavLst>
                                        </p:anim>
                                        <p:anim calcmode="lin" valueType="num">
                                          <p:cBhvr additive="base">
                                            <p:cTn id="22" dur="750" fill="hold"/>
                                            <p:tgtEl>
                                              <p:spTgt spid="38"/>
                                            </p:tgtEl>
                                            <p:attrNameLst>
                                              <p:attrName>ppt_y</p:attrName>
                                            </p:attrNameLst>
                                          </p:cBhvr>
                                          <p:tavLst>
                                            <p:tav tm="0">
                                              <p:val>
                                                <p:strVal val="#ppt_y"/>
                                              </p:val>
                                            </p:tav>
                                            <p:tav tm="100000">
                                              <p:val>
                                                <p:strVal val="#ppt_y"/>
                                              </p:val>
                                            </p:tav>
                                          </p:tavLst>
                                        </p:anim>
                                      </p:childTnLst>
                                    </p:cTn>
                                  </p:par>
                                </p:childTnLst>
                              </p:cTn>
                            </p:par>
                            <p:par>
                              <p:cTn id="23" fill="hold">
                                <p:stCondLst>
                                  <p:cond delay="16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750" fill="hold"/>
                                            <p:tgtEl>
                                              <p:spTgt spid="28"/>
                                            </p:tgtEl>
                                            <p:attrNameLst>
                                              <p:attrName>ppt_x</p:attrName>
                                            </p:attrNameLst>
                                          </p:cBhvr>
                                          <p:tavLst>
                                            <p:tav tm="0">
                                              <p:val>
                                                <p:strVal val="0-#ppt_w/2"/>
                                              </p:val>
                                            </p:tav>
                                            <p:tav tm="100000">
                                              <p:val>
                                                <p:strVal val="#ppt_x"/>
                                              </p:val>
                                            </p:tav>
                                          </p:tavLst>
                                        </p:anim>
                                        <p:anim calcmode="lin" valueType="num">
                                          <p:cBhvr additive="base">
                                            <p:cTn id="32" dur="750" fill="hold"/>
                                            <p:tgtEl>
                                              <p:spTgt spid="2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0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750" fill="hold"/>
                                            <p:tgtEl>
                                              <p:spTgt spid="39"/>
                                            </p:tgtEl>
                                            <p:attrNameLst>
                                              <p:attrName>ppt_x</p:attrName>
                                            </p:attrNameLst>
                                          </p:cBhvr>
                                          <p:tavLst>
                                            <p:tav tm="0">
                                              <p:val>
                                                <p:strVal val="0-#ppt_w/2"/>
                                              </p:val>
                                            </p:tav>
                                            <p:tav tm="100000">
                                              <p:val>
                                                <p:strVal val="#ppt_x"/>
                                              </p:val>
                                            </p:tav>
                                          </p:tavLst>
                                        </p:anim>
                                        <p:anim calcmode="lin" valueType="num">
                                          <p:cBhvr additive="base">
                                            <p:cTn id="36" dur="750" fill="hold"/>
                                            <p:tgtEl>
                                              <p:spTgt spid="39"/>
                                            </p:tgtEl>
                                            <p:attrNameLst>
                                              <p:attrName>ppt_y</p:attrName>
                                            </p:attrNameLst>
                                          </p:cBhvr>
                                          <p:tavLst>
                                            <p:tav tm="0">
                                              <p:val>
                                                <p:strVal val="#ppt_y"/>
                                              </p:val>
                                            </p:tav>
                                            <p:tav tm="100000">
                                              <p:val>
                                                <p:strVal val="#ppt_y"/>
                                              </p:val>
                                            </p:tav>
                                          </p:tavLst>
                                        </p:anim>
                                      </p:childTnLst>
                                    </p:cTn>
                                  </p:par>
                                </p:childTnLst>
                              </p:cTn>
                            </p:par>
                            <p:par>
                              <p:cTn id="37" fill="hold">
                                <p:stCondLst>
                                  <p:cond delay="2450"/>
                                </p:stCondLst>
                                <p:childTnLst>
                                  <p:par>
                                    <p:cTn id="38" presetID="53" presetClass="entr" presetSubtype="1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750" fill="hold"/>
                                            <p:tgtEl>
                                              <p:spTgt spid="27"/>
                                            </p:tgtEl>
                                            <p:attrNameLst>
                                              <p:attrName>ppt_x</p:attrName>
                                            </p:attrNameLst>
                                          </p:cBhvr>
                                          <p:tavLst>
                                            <p:tav tm="0">
                                              <p:val>
                                                <p:strVal val="0-#ppt_w/2"/>
                                              </p:val>
                                            </p:tav>
                                            <p:tav tm="100000">
                                              <p:val>
                                                <p:strVal val="#ppt_x"/>
                                              </p:val>
                                            </p:tav>
                                          </p:tavLst>
                                        </p:anim>
                                        <p:anim calcmode="lin" valueType="num">
                                          <p:cBhvr additive="base">
                                            <p:cTn id="46" dur="75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10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0-#ppt_w/2"/>
                                              </p:val>
                                            </p:tav>
                                            <p:tav tm="100000">
                                              <p:val>
                                                <p:strVal val="#ppt_x"/>
                                              </p:val>
                                            </p:tav>
                                          </p:tavLst>
                                        </p:anim>
                                        <p:anim calcmode="lin" valueType="num">
                                          <p:cBhvr additive="base">
                                            <p:cTn id="50" dur="750" fill="hold"/>
                                            <p:tgtEl>
                                              <p:spTgt spid="40"/>
                                            </p:tgtEl>
                                            <p:attrNameLst>
                                              <p:attrName>ppt_y</p:attrName>
                                            </p:attrNameLst>
                                          </p:cBhvr>
                                          <p:tavLst>
                                            <p:tav tm="0">
                                              <p:val>
                                                <p:strVal val="#ppt_y"/>
                                              </p:val>
                                            </p:tav>
                                            <p:tav tm="100000">
                                              <p:val>
                                                <p:strVal val="#ppt_y"/>
                                              </p:val>
                                            </p:tav>
                                          </p:tavLst>
                                        </p:anim>
                                      </p:childTnLst>
                                    </p:cTn>
                                  </p:par>
                                </p:childTnLst>
                              </p:cTn>
                            </p:par>
                            <p:par>
                              <p:cTn id="51" fill="hold">
                                <p:stCondLst>
                                  <p:cond delay="33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750" fill="hold"/>
                                            <p:tgtEl>
                                              <p:spTgt spid="24"/>
                                            </p:tgtEl>
                                            <p:attrNameLst>
                                              <p:attrName>ppt_x</p:attrName>
                                            </p:attrNameLst>
                                          </p:cBhvr>
                                          <p:tavLst>
                                            <p:tav tm="0">
                                              <p:val>
                                                <p:strVal val="1+#ppt_w/2"/>
                                              </p:val>
                                            </p:tav>
                                            <p:tav tm="100000">
                                              <p:val>
                                                <p:strVal val="#ppt_x"/>
                                              </p:val>
                                            </p:tav>
                                          </p:tavLst>
                                        </p:anim>
                                        <p:anim calcmode="lin" valueType="num">
                                          <p:cBhvr additive="base">
                                            <p:cTn id="60" dur="750" fill="hold"/>
                                            <p:tgtEl>
                                              <p:spTgt spid="2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750" fill="hold"/>
                                            <p:tgtEl>
                                              <p:spTgt spid="37"/>
                                            </p:tgtEl>
                                            <p:attrNameLst>
                                              <p:attrName>ppt_x</p:attrName>
                                            </p:attrNameLst>
                                          </p:cBhvr>
                                          <p:tavLst>
                                            <p:tav tm="0">
                                              <p:val>
                                                <p:strVal val="1+#ppt_w/2"/>
                                              </p:val>
                                            </p:tav>
                                            <p:tav tm="100000">
                                              <p:val>
                                                <p:strVal val="#ppt_x"/>
                                              </p:val>
                                            </p:tav>
                                          </p:tavLst>
                                        </p:anim>
                                        <p:anim calcmode="lin" valueType="num">
                                          <p:cBhvr additive="base">
                                            <p:cTn id="64" dur="750" fill="hold"/>
                                            <p:tgtEl>
                                              <p:spTgt spid="37"/>
                                            </p:tgtEl>
                                            <p:attrNameLst>
                                              <p:attrName>ppt_y</p:attrName>
                                            </p:attrNameLst>
                                          </p:cBhvr>
                                          <p:tavLst>
                                            <p:tav tm="0">
                                              <p:val>
                                                <p:strVal val="#ppt_y"/>
                                              </p:val>
                                            </p:tav>
                                            <p:tav tm="100000">
                                              <p:val>
                                                <p:strVal val="#ppt_y"/>
                                              </p:val>
                                            </p:tav>
                                          </p:tavLst>
                                        </p:anim>
                                      </p:childTnLst>
                                    </p:cTn>
                                  </p:par>
                                </p:childTnLst>
                              </p:cTn>
                            </p:par>
                            <p:par>
                              <p:cTn id="65" fill="hold">
                                <p:stCondLst>
                                  <p:cond delay="4150"/>
                                </p:stCondLst>
                                <p:childTnLst>
                                  <p:par>
                                    <p:cTn id="66" presetID="53" presetClass="entr" presetSubtype="16"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2" presetClass="entr" presetSubtype="2"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750" fill="hold"/>
                                            <p:tgtEl>
                                              <p:spTgt spid="25"/>
                                            </p:tgtEl>
                                            <p:attrNameLst>
                                              <p:attrName>ppt_x</p:attrName>
                                            </p:attrNameLst>
                                          </p:cBhvr>
                                          <p:tavLst>
                                            <p:tav tm="0">
                                              <p:val>
                                                <p:strVal val="1+#ppt_w/2"/>
                                              </p:val>
                                            </p:tav>
                                            <p:tav tm="100000">
                                              <p:val>
                                                <p:strVal val="#ppt_x"/>
                                              </p:val>
                                            </p:tav>
                                          </p:tavLst>
                                        </p:anim>
                                        <p:anim calcmode="lin" valueType="num">
                                          <p:cBhvr additive="base">
                                            <p:cTn id="74" dur="750" fill="hold"/>
                                            <p:tgtEl>
                                              <p:spTgt spid="25"/>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10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750" fill="hold"/>
                                            <p:tgtEl>
                                              <p:spTgt spid="36"/>
                                            </p:tgtEl>
                                            <p:attrNameLst>
                                              <p:attrName>ppt_x</p:attrName>
                                            </p:attrNameLst>
                                          </p:cBhvr>
                                          <p:tavLst>
                                            <p:tav tm="0">
                                              <p:val>
                                                <p:strVal val="1+#ppt_w/2"/>
                                              </p:val>
                                            </p:tav>
                                            <p:tav tm="100000">
                                              <p:val>
                                                <p:strVal val="#ppt_x"/>
                                              </p:val>
                                            </p:tav>
                                          </p:tavLst>
                                        </p:anim>
                                        <p:anim calcmode="lin" valueType="num">
                                          <p:cBhvr additive="base">
                                            <p:cTn id="78" dur="750" fill="hold"/>
                                            <p:tgtEl>
                                              <p:spTgt spid="36"/>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53" presetClass="entr" presetSubtype="1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par>
                                    <p:cTn id="85" presetID="2" presetClass="entr" presetSubtype="2"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750" fill="hold"/>
                                            <p:tgtEl>
                                              <p:spTgt spid="26"/>
                                            </p:tgtEl>
                                            <p:attrNameLst>
                                              <p:attrName>ppt_x</p:attrName>
                                            </p:attrNameLst>
                                          </p:cBhvr>
                                          <p:tavLst>
                                            <p:tav tm="0">
                                              <p:val>
                                                <p:strVal val="1+#ppt_w/2"/>
                                              </p:val>
                                            </p:tav>
                                            <p:tav tm="100000">
                                              <p:val>
                                                <p:strVal val="#ppt_x"/>
                                              </p:val>
                                            </p:tav>
                                          </p:tavLst>
                                        </p:anim>
                                        <p:anim calcmode="lin" valueType="num">
                                          <p:cBhvr additive="base">
                                            <p:cTn id="88" dur="750" fill="hold"/>
                                            <p:tgtEl>
                                              <p:spTgt spid="2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10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750" fill="hold"/>
                                            <p:tgtEl>
                                              <p:spTgt spid="16"/>
                                            </p:tgtEl>
                                            <p:attrNameLst>
                                              <p:attrName>ppt_x</p:attrName>
                                            </p:attrNameLst>
                                          </p:cBhvr>
                                          <p:tavLst>
                                            <p:tav tm="0">
                                              <p:val>
                                                <p:strVal val="1+#ppt_w/2"/>
                                              </p:val>
                                            </p:tav>
                                            <p:tav tm="100000">
                                              <p:val>
                                                <p:strVal val="#ppt_x"/>
                                              </p:val>
                                            </p:tav>
                                          </p:tavLst>
                                        </p:anim>
                                        <p:anim calcmode="lin" valueType="num">
                                          <p:cBhvr additive="base">
                                            <p:cTn id="92"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29" grpId="0"/>
          <p:bldP spid="36" grpId="0"/>
          <p:bldP spid="37" grpId="0"/>
          <p:bldP spid="38" grpId="0"/>
          <p:bldP spid="39" grpId="0"/>
          <p:bldP spid="4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ختامي</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pic>
        <p:nvPicPr>
          <p:cNvPr id="2" name="اكياس" descr="صورة تحتوي على نص&#10;&#10;تم إنشاء الوصف تلقائياً">
            <a:extLst>
              <a:ext uri="{FF2B5EF4-FFF2-40B4-BE49-F238E27FC236}">
                <a16:creationId xmlns:a16="http://schemas.microsoft.com/office/drawing/2014/main" id="{84B2FAC2-A5E1-23D2-B040-38332E8F4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121" y="2760936"/>
            <a:ext cx="3080520" cy="3207130"/>
          </a:xfrm>
          <a:prstGeom prst="rect">
            <a:avLst/>
          </a:prstGeom>
        </p:spPr>
      </p:pic>
      <p:pic>
        <p:nvPicPr>
          <p:cNvPr id="3" name="عربة" descr="صورة تحتوي على عربة اليد, النقل&#10;&#10;تم إنشاء الوصف تلقائياً">
            <a:extLst>
              <a:ext uri="{FF2B5EF4-FFF2-40B4-BE49-F238E27FC236}">
                <a16:creationId xmlns:a16="http://schemas.microsoft.com/office/drawing/2014/main" id="{F56ADC14-5E91-FAB3-E5FD-65561B3E26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26" y="1842867"/>
            <a:ext cx="5154608" cy="5043268"/>
          </a:xfrm>
          <a:prstGeom prst="rect">
            <a:avLst/>
          </a:prstGeom>
        </p:spPr>
      </p:pic>
      <p:sp>
        <p:nvSpPr>
          <p:cNvPr id="6" name="مربع نص 5">
            <a:extLst>
              <a:ext uri="{FF2B5EF4-FFF2-40B4-BE49-F238E27FC236}">
                <a16:creationId xmlns:a16="http://schemas.microsoft.com/office/drawing/2014/main" id="{8D6E2C0C-44C4-B229-09AC-D05183401C7D}"/>
              </a:ext>
            </a:extLst>
          </p:cNvPr>
          <p:cNvSpPr txBox="1"/>
          <p:nvPr/>
        </p:nvSpPr>
        <p:spPr>
          <a:xfrm>
            <a:off x="432247" y="230467"/>
            <a:ext cx="7835968" cy="1938992"/>
          </a:xfrm>
          <a:prstGeom prst="rect">
            <a:avLst/>
          </a:prstGeom>
          <a:noFill/>
        </p:spPr>
        <p:txBody>
          <a:bodyPr wrap="square">
            <a:spAutoFit/>
          </a:bodyPr>
          <a:lstStyle/>
          <a:p>
            <a:pPr lvl="0" algn="just" rtl="1"/>
            <a:r>
              <a:rPr lang="ar-SA" sz="2400" b="1" dirty="0">
                <a:solidFill>
                  <a:srgbClr val="323130"/>
                </a:solidFill>
                <a:effectLst/>
                <a:latin typeface="Times New Roman" panose="02020603050405020304" pitchFamily="18" charset="0"/>
                <a:ea typeface="Times New Roman" panose="02020603050405020304" pitchFamily="18" charset="0"/>
                <a:cs typeface="Yakout Linotype Light"/>
              </a:rPr>
              <a:t>أحد أنواع التحقق من صحة البيانات المدخلة ويجعل عملية الإدخال إلزامية في الخلية مما يضمن عدم تركها فارغة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Arial" panose="020B0604020202020204" pitchFamily="34" charset="0"/>
              <a:buChar char="•"/>
            </a:pPr>
            <a:r>
              <a:rPr lang="ar-SA" sz="2400" dirty="0">
                <a:solidFill>
                  <a:srgbClr val="323130"/>
                </a:solidFill>
                <a:effectLst/>
                <a:latin typeface="Times New Roman" panose="02020603050405020304" pitchFamily="18" charset="0"/>
                <a:ea typeface="Times New Roman" panose="02020603050405020304" pitchFamily="18" charset="0"/>
                <a:cs typeface="Yakout Linotype Light"/>
              </a:rPr>
              <a:t>التحقق من البحث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Arial" panose="020B0604020202020204" pitchFamily="34" charset="0"/>
              <a:buChar char="•"/>
            </a:pPr>
            <a:r>
              <a:rPr lang="ar-SA" sz="2400" dirty="0">
                <a:solidFill>
                  <a:srgbClr val="323130"/>
                </a:solidFill>
                <a:effectLst/>
                <a:latin typeface="Times New Roman" panose="02020603050405020304" pitchFamily="18" charset="0"/>
                <a:ea typeface="Times New Roman" panose="02020603050405020304" pitchFamily="18" charset="0"/>
                <a:cs typeface="Yakout Linotype Light"/>
              </a:rPr>
              <a:t>التحقق من التواجد</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rtl="1">
              <a:buFont typeface="Arial" panose="020B0604020202020204" pitchFamily="34" charset="0"/>
              <a:buChar char="•"/>
            </a:pPr>
            <a:r>
              <a:rPr lang="ar-SA" sz="2400" dirty="0">
                <a:solidFill>
                  <a:srgbClr val="323130"/>
                </a:solidFill>
                <a:effectLst/>
                <a:latin typeface="Times New Roman" panose="02020603050405020304" pitchFamily="18" charset="0"/>
                <a:ea typeface="Times New Roman" panose="02020603050405020304" pitchFamily="18" charset="0"/>
                <a:cs typeface="Yakout Linotype Light"/>
              </a:rPr>
              <a:t>التحقق من الطول </a:t>
            </a:r>
            <a:endParaRPr lang="en-US" sz="32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30778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2" end="2"/>
                                            </p:txEl>
                                          </p:spTgt>
                                        </p:tgtEl>
                                        <p:attrNameLst>
                                          <p:attrName>style.color</p:attrName>
                                        </p:attrNameLst>
                                      </p:cBhvr>
                                      <p:to>
                                        <p:clrVal>
                                          <a:srgbClr val="92D050"/>
                                        </p:clrVal>
                                      </p:to>
                                    </p:set>
                                    <p:set>
                                      <p:cBhvr>
                                        <p:cTn id="7" dur="500" fill="hold"/>
                                        <p:tgtEl>
                                          <p:spTgt spid="6">
                                            <p:txEl>
                                              <p:pRg st="2" end="2"/>
                                            </p:txEl>
                                          </p:spTgt>
                                        </p:tgtEl>
                                        <p:attrNameLst>
                                          <p:attrName>fillcolor</p:attrName>
                                        </p:attrNameLst>
                                      </p:cBhvr>
                                      <p:to>
                                        <p:clrVal>
                                          <a:srgbClr val="92D050"/>
                                        </p:clrVal>
                                      </p:to>
                                    </p:set>
                                    <p:set>
                                      <p:cBhvr>
                                        <p:cTn id="8" dur="500" fill="hold"/>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57" presetClass="path" presetSubtype="0" accel="50000" decel="50000" fill="hold" nodeType="clickEffect">
                                  <p:stCondLst>
                                    <p:cond delay="0"/>
                                  </p:stCondLst>
                                  <p:childTnLst>
                                    <p:animMotion origin="layout" path="M -3.75E-6 -2.59259E-6 L -3.75E-6 -0.06828 C -3.75E-6 -0.09907 -0.15976 -0.32222 -0.28737 -0.32222 C -0.38229 -0.32222 -0.475 -0.13657 -0.56992 -0.13657 " pathEditMode="relative" rAng="0" ptsTypes="AAAA">
                                      <p:cBhvr>
                                        <p:cTn id="13" dur="2000" fill="hold"/>
                                        <p:tgtEl>
                                          <p:spTgt spid="2"/>
                                        </p:tgtEl>
                                        <p:attrNameLst>
                                          <p:attrName>ppt_x</p:attrName>
                                          <p:attrName>ppt_y</p:attrName>
                                        </p:attrNameLst>
                                      </p:cBhvr>
                                      <p:rCtr x="-28503" y="-16111"/>
                                    </p:animMotion>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ختامي</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pic>
        <p:nvPicPr>
          <p:cNvPr id="2" name="اكياس" descr="صورة تحتوي على نص&#10;&#10;تم إنشاء الوصف تلقائياً">
            <a:extLst>
              <a:ext uri="{FF2B5EF4-FFF2-40B4-BE49-F238E27FC236}">
                <a16:creationId xmlns:a16="http://schemas.microsoft.com/office/drawing/2014/main" id="{84B2FAC2-A5E1-23D2-B040-38332E8F4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121" y="2760936"/>
            <a:ext cx="3080520" cy="3207130"/>
          </a:xfrm>
          <a:prstGeom prst="rect">
            <a:avLst/>
          </a:prstGeom>
        </p:spPr>
      </p:pic>
      <p:pic>
        <p:nvPicPr>
          <p:cNvPr id="3" name="عربة" descr="صورة تحتوي على عربة اليد, النقل&#10;&#10;تم إنشاء الوصف تلقائياً">
            <a:extLst>
              <a:ext uri="{FF2B5EF4-FFF2-40B4-BE49-F238E27FC236}">
                <a16:creationId xmlns:a16="http://schemas.microsoft.com/office/drawing/2014/main" id="{F56ADC14-5E91-FAB3-E5FD-65561B3E26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26" y="1842867"/>
            <a:ext cx="5154608" cy="5043268"/>
          </a:xfrm>
          <a:prstGeom prst="rect">
            <a:avLst/>
          </a:prstGeom>
        </p:spPr>
      </p:pic>
      <p:sp>
        <p:nvSpPr>
          <p:cNvPr id="6" name="مربع نص 5">
            <a:extLst>
              <a:ext uri="{FF2B5EF4-FFF2-40B4-BE49-F238E27FC236}">
                <a16:creationId xmlns:a16="http://schemas.microsoft.com/office/drawing/2014/main" id="{8D6E2C0C-44C4-B229-09AC-D05183401C7D}"/>
              </a:ext>
            </a:extLst>
          </p:cNvPr>
          <p:cNvSpPr txBox="1"/>
          <p:nvPr/>
        </p:nvSpPr>
        <p:spPr>
          <a:xfrm>
            <a:off x="432247" y="230467"/>
            <a:ext cx="7835968" cy="1938992"/>
          </a:xfrm>
          <a:prstGeom prst="rect">
            <a:avLst/>
          </a:prstGeom>
          <a:noFill/>
        </p:spPr>
        <p:txBody>
          <a:bodyPr wrap="square">
            <a:spAutoFit/>
          </a:bodyPr>
          <a:lstStyle/>
          <a:p>
            <a:pPr lvl="0" algn="just"/>
            <a:r>
              <a:rPr lang="ar-SA" sz="2400" b="1" dirty="0">
                <a:solidFill>
                  <a:srgbClr val="323130"/>
                </a:solidFill>
                <a:latin typeface="Times New Roman" panose="02020603050405020304" pitchFamily="18" charset="0"/>
                <a:ea typeface="Times New Roman" panose="02020603050405020304" pitchFamily="18" charset="0"/>
                <a:cs typeface="Yakout Linotype Light"/>
              </a:rPr>
              <a:t>أحد أنواع التحقق من صحة البيانات المدخلة ويهدف إلى التأكد من أن الرموز والحروف تدخل بنطاق طول محدد :</a:t>
            </a:r>
          </a:p>
          <a:p>
            <a:pPr marL="342900" lvl="0" indent="-342900" algn="just">
              <a:buFont typeface="Arial" panose="020B0604020202020204" pitchFamily="34" charset="0"/>
              <a:buChar char="•"/>
            </a:pPr>
            <a:r>
              <a:rPr lang="ar-SA" sz="2400" dirty="0">
                <a:solidFill>
                  <a:srgbClr val="323130"/>
                </a:solidFill>
                <a:latin typeface="Times New Roman" panose="02020603050405020304" pitchFamily="18" charset="0"/>
                <a:ea typeface="Times New Roman" panose="02020603050405020304" pitchFamily="18" charset="0"/>
                <a:cs typeface="Yakout Linotype Light"/>
              </a:rPr>
              <a:t>التحقق من البحث </a:t>
            </a:r>
          </a:p>
          <a:p>
            <a:pPr marL="342900" lvl="0" indent="-342900" algn="just">
              <a:buFont typeface="Arial" panose="020B0604020202020204" pitchFamily="34" charset="0"/>
              <a:buChar char="•"/>
            </a:pPr>
            <a:r>
              <a:rPr lang="ar-SA" sz="2400" dirty="0">
                <a:solidFill>
                  <a:srgbClr val="323130"/>
                </a:solidFill>
                <a:latin typeface="Times New Roman" panose="02020603050405020304" pitchFamily="18" charset="0"/>
                <a:ea typeface="Times New Roman" panose="02020603050405020304" pitchFamily="18" charset="0"/>
                <a:cs typeface="Yakout Linotype Light"/>
              </a:rPr>
              <a:t>التحقق من التواجد</a:t>
            </a:r>
          </a:p>
          <a:p>
            <a:pPr marL="342900" lvl="0" indent="-342900" algn="just">
              <a:buFont typeface="Arial" panose="020B0604020202020204" pitchFamily="34" charset="0"/>
              <a:buChar char="•"/>
            </a:pPr>
            <a:r>
              <a:rPr lang="ar-SA" sz="2400" dirty="0">
                <a:solidFill>
                  <a:srgbClr val="323130"/>
                </a:solidFill>
                <a:latin typeface="Times New Roman" panose="02020603050405020304" pitchFamily="18" charset="0"/>
                <a:ea typeface="Times New Roman" panose="02020603050405020304" pitchFamily="18" charset="0"/>
                <a:cs typeface="Yakout Linotype Light"/>
              </a:rPr>
              <a:t>التحقق من الطول </a:t>
            </a:r>
          </a:p>
        </p:txBody>
      </p:sp>
    </p:spTree>
    <p:extLst>
      <p:ext uri="{BB962C8B-B14F-4D97-AF65-F5344CB8AC3E}">
        <p14:creationId xmlns:p14="http://schemas.microsoft.com/office/powerpoint/2010/main" val="106552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3" end="3"/>
                                            </p:txEl>
                                          </p:spTgt>
                                        </p:tgtEl>
                                        <p:attrNameLst>
                                          <p:attrName>style.color</p:attrName>
                                        </p:attrNameLst>
                                      </p:cBhvr>
                                      <p:to>
                                        <p:clrVal>
                                          <a:srgbClr val="92D050"/>
                                        </p:clrVal>
                                      </p:to>
                                    </p:set>
                                    <p:set>
                                      <p:cBhvr>
                                        <p:cTn id="7" dur="500" fill="hold"/>
                                        <p:tgtEl>
                                          <p:spTgt spid="6">
                                            <p:txEl>
                                              <p:pRg st="3" end="3"/>
                                            </p:txEl>
                                          </p:spTgt>
                                        </p:tgtEl>
                                        <p:attrNameLst>
                                          <p:attrName>fillcolor</p:attrName>
                                        </p:attrNameLst>
                                      </p:cBhvr>
                                      <p:to>
                                        <p:clrVal>
                                          <a:srgbClr val="92D050"/>
                                        </p:clrVal>
                                      </p:to>
                                    </p:set>
                                    <p:set>
                                      <p:cBhvr>
                                        <p:cTn id="8" dur="500" fill="hold"/>
                                        <p:tgtEl>
                                          <p:spTgt spid="6">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57" presetClass="path" presetSubtype="0" accel="50000" decel="50000" fill="hold" nodeType="clickEffect">
                                  <p:stCondLst>
                                    <p:cond delay="0"/>
                                  </p:stCondLst>
                                  <p:childTnLst>
                                    <p:animMotion origin="layout" path="M -3.75E-6 -2.59259E-6 L -3.75E-6 -0.06828 C -3.75E-6 -0.09907 -0.15976 -0.32222 -0.28737 -0.32222 C -0.38229 -0.32222 -0.475 -0.13657 -0.56992 -0.13657 " pathEditMode="relative" rAng="0" ptsTypes="AAAA">
                                      <p:cBhvr>
                                        <p:cTn id="13" dur="2000" fill="hold"/>
                                        <p:tgtEl>
                                          <p:spTgt spid="2"/>
                                        </p:tgtEl>
                                        <p:attrNameLst>
                                          <p:attrName>ppt_x</p:attrName>
                                          <p:attrName>ppt_y</p:attrName>
                                        </p:attrNameLst>
                                      </p:cBhvr>
                                      <p:rCtr x="-28503" y="-16111"/>
                                    </p:animMotion>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الحضور والغياب</a:t>
            </a:r>
          </a:p>
        </p:txBody>
      </p:sp>
      <p:pic>
        <p:nvPicPr>
          <p:cNvPr id="8" name="صورة 7">
            <a:extLst>
              <a:ext uri="{FF2B5EF4-FFF2-40B4-BE49-F238E27FC236}">
                <a16:creationId xmlns:a16="http://schemas.microsoft.com/office/drawing/2014/main" id="{9A50A184-8F80-DE0B-D53F-80FC925DF0C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0172" y="999978"/>
            <a:ext cx="4858043" cy="4858043"/>
          </a:xfrm>
          <a:prstGeom prst="rect">
            <a:avLst/>
          </a:prstGeom>
        </p:spPr>
      </p:pic>
    </p:spTree>
    <p:extLst>
      <p:ext uri="{BB962C8B-B14F-4D97-AF65-F5344CB8AC3E}">
        <p14:creationId xmlns:p14="http://schemas.microsoft.com/office/powerpoint/2010/main" val="3771309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ختامي</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pic>
        <p:nvPicPr>
          <p:cNvPr id="2" name="اكياس" descr="صورة تحتوي على نص&#10;&#10;تم إنشاء الوصف تلقائياً">
            <a:extLst>
              <a:ext uri="{FF2B5EF4-FFF2-40B4-BE49-F238E27FC236}">
                <a16:creationId xmlns:a16="http://schemas.microsoft.com/office/drawing/2014/main" id="{84B2FAC2-A5E1-23D2-B040-38332E8F4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121" y="2760936"/>
            <a:ext cx="3080520" cy="3207130"/>
          </a:xfrm>
          <a:prstGeom prst="rect">
            <a:avLst/>
          </a:prstGeom>
        </p:spPr>
      </p:pic>
      <p:pic>
        <p:nvPicPr>
          <p:cNvPr id="3" name="عربة" descr="صورة تحتوي على عربة اليد, النقل&#10;&#10;تم إنشاء الوصف تلقائياً">
            <a:extLst>
              <a:ext uri="{FF2B5EF4-FFF2-40B4-BE49-F238E27FC236}">
                <a16:creationId xmlns:a16="http://schemas.microsoft.com/office/drawing/2014/main" id="{F56ADC14-5E91-FAB3-E5FD-65561B3E26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26" y="1842867"/>
            <a:ext cx="5154608" cy="5043268"/>
          </a:xfrm>
          <a:prstGeom prst="rect">
            <a:avLst/>
          </a:prstGeom>
        </p:spPr>
      </p:pic>
      <p:sp>
        <p:nvSpPr>
          <p:cNvPr id="6" name="مربع نص 5">
            <a:extLst>
              <a:ext uri="{FF2B5EF4-FFF2-40B4-BE49-F238E27FC236}">
                <a16:creationId xmlns:a16="http://schemas.microsoft.com/office/drawing/2014/main" id="{8D6E2C0C-44C4-B229-09AC-D05183401C7D}"/>
              </a:ext>
            </a:extLst>
          </p:cNvPr>
          <p:cNvSpPr txBox="1"/>
          <p:nvPr/>
        </p:nvSpPr>
        <p:spPr>
          <a:xfrm>
            <a:off x="432247" y="230467"/>
            <a:ext cx="7835968" cy="2308324"/>
          </a:xfrm>
          <a:prstGeom prst="rect">
            <a:avLst/>
          </a:prstGeom>
          <a:noFill/>
        </p:spPr>
        <p:txBody>
          <a:bodyPr wrap="square">
            <a:spAutoFit/>
          </a:bodyPr>
          <a:lstStyle/>
          <a:p>
            <a:pPr lvl="0" algn="just"/>
            <a:r>
              <a:rPr lang="ar-SA" sz="2400" b="1" dirty="0">
                <a:solidFill>
                  <a:srgbClr val="323130"/>
                </a:solidFill>
                <a:latin typeface="Times New Roman" panose="02020603050405020304" pitchFamily="18" charset="0"/>
                <a:ea typeface="Times New Roman" panose="02020603050405020304" pitchFamily="18" charset="0"/>
                <a:cs typeface="Yakout Linotype Light"/>
              </a:rPr>
              <a:t>أحد أنواع التحقق من صحة البيانات المدخلة ويستخدم للتأكد من أن الأرقام التي تُدخل تقع ضمن نطاق معين ويشمل حدين هما : الحد الأدنى والحد الأقصى :</a:t>
            </a:r>
            <a:endParaRPr lang="en-US" sz="3200"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a:buFont typeface="Arial" panose="020B0604020202020204" pitchFamily="34" charset="0"/>
              <a:buChar char="•"/>
            </a:pPr>
            <a:r>
              <a:rPr lang="ar-SA" sz="2400" dirty="0">
                <a:solidFill>
                  <a:srgbClr val="323130"/>
                </a:solidFill>
                <a:latin typeface="Times New Roman" panose="02020603050405020304" pitchFamily="18" charset="0"/>
                <a:ea typeface="Times New Roman" panose="02020603050405020304" pitchFamily="18" charset="0"/>
                <a:cs typeface="Yakout Linotype Light"/>
              </a:rPr>
              <a:t>التحقق من البحث </a:t>
            </a:r>
            <a:endParaRPr lang="en-US" sz="3200"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a:buFont typeface="Arial" panose="020B0604020202020204" pitchFamily="34" charset="0"/>
              <a:buChar char="•"/>
            </a:pPr>
            <a:r>
              <a:rPr lang="ar-SA" sz="2400" dirty="0">
                <a:solidFill>
                  <a:srgbClr val="323130"/>
                </a:solidFill>
                <a:latin typeface="Times New Roman" panose="02020603050405020304" pitchFamily="18" charset="0"/>
                <a:ea typeface="Times New Roman" panose="02020603050405020304" pitchFamily="18" charset="0"/>
                <a:cs typeface="Yakout Linotype Light"/>
              </a:rPr>
              <a:t>التحقق من التواجد</a:t>
            </a:r>
            <a:endParaRPr lang="en-US" sz="3200"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endParaRPr>
          </a:p>
          <a:p>
            <a:pPr marL="342900" lvl="0" indent="-342900" algn="just">
              <a:buFont typeface="Arial" panose="020B0604020202020204" pitchFamily="34" charset="0"/>
              <a:buChar char="•"/>
            </a:pPr>
            <a:r>
              <a:rPr lang="ar-SA" sz="2400" dirty="0">
                <a:solidFill>
                  <a:srgbClr val="323130"/>
                </a:solidFill>
                <a:latin typeface="Times New Roman" panose="02020603050405020304" pitchFamily="18" charset="0"/>
                <a:ea typeface="Times New Roman" panose="02020603050405020304" pitchFamily="18" charset="0"/>
                <a:cs typeface="Yakout Linotype Light"/>
              </a:rPr>
              <a:t>التحقق من النطاق</a:t>
            </a:r>
            <a:endParaRPr lang="en-US" sz="3200"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170800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3" end="3"/>
                                            </p:txEl>
                                          </p:spTgt>
                                        </p:tgtEl>
                                        <p:attrNameLst>
                                          <p:attrName>style.color</p:attrName>
                                        </p:attrNameLst>
                                      </p:cBhvr>
                                      <p:to>
                                        <p:clrVal>
                                          <a:srgbClr val="92D050"/>
                                        </p:clrVal>
                                      </p:to>
                                    </p:set>
                                    <p:set>
                                      <p:cBhvr>
                                        <p:cTn id="7" dur="500" fill="hold"/>
                                        <p:tgtEl>
                                          <p:spTgt spid="6">
                                            <p:txEl>
                                              <p:pRg st="3" end="3"/>
                                            </p:txEl>
                                          </p:spTgt>
                                        </p:tgtEl>
                                        <p:attrNameLst>
                                          <p:attrName>fillcolor</p:attrName>
                                        </p:attrNameLst>
                                      </p:cBhvr>
                                      <p:to>
                                        <p:clrVal>
                                          <a:srgbClr val="92D050"/>
                                        </p:clrVal>
                                      </p:to>
                                    </p:set>
                                    <p:set>
                                      <p:cBhvr>
                                        <p:cTn id="8" dur="500" fill="hold"/>
                                        <p:tgtEl>
                                          <p:spTgt spid="6">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57" presetClass="path" presetSubtype="0" accel="50000" decel="50000" fill="hold" nodeType="clickEffect">
                                  <p:stCondLst>
                                    <p:cond delay="0"/>
                                  </p:stCondLst>
                                  <p:childTnLst>
                                    <p:animMotion origin="layout" path="M -3.75E-6 -2.59259E-6 L -3.75E-6 -0.06828 C -3.75E-6 -0.09907 -0.15976 -0.32222 -0.28737 -0.32222 C -0.38229 -0.32222 -0.475 -0.13657 -0.56992 -0.13657 " pathEditMode="relative" rAng="0" ptsTypes="AAAA">
                                      <p:cBhvr>
                                        <p:cTn id="13" dur="2000" fill="hold"/>
                                        <p:tgtEl>
                                          <p:spTgt spid="2"/>
                                        </p:tgtEl>
                                        <p:attrNameLst>
                                          <p:attrName>ppt_x</p:attrName>
                                          <p:attrName>ppt_y</p:attrName>
                                        </p:attrNameLst>
                                      </p:cBhvr>
                                      <p:rCtr x="-28503" y="-16111"/>
                                    </p:animMotion>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ختامي</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pic>
        <p:nvPicPr>
          <p:cNvPr id="2" name="اكياس" descr="صورة تحتوي على نص&#10;&#10;تم إنشاء الوصف تلقائياً">
            <a:extLst>
              <a:ext uri="{FF2B5EF4-FFF2-40B4-BE49-F238E27FC236}">
                <a16:creationId xmlns:a16="http://schemas.microsoft.com/office/drawing/2014/main" id="{84B2FAC2-A5E1-23D2-B040-38332E8F4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121" y="2760936"/>
            <a:ext cx="3080520" cy="3207130"/>
          </a:xfrm>
          <a:prstGeom prst="rect">
            <a:avLst/>
          </a:prstGeom>
        </p:spPr>
      </p:pic>
      <p:pic>
        <p:nvPicPr>
          <p:cNvPr id="3" name="عربة" descr="صورة تحتوي على عربة اليد, النقل&#10;&#10;تم إنشاء الوصف تلقائياً">
            <a:extLst>
              <a:ext uri="{FF2B5EF4-FFF2-40B4-BE49-F238E27FC236}">
                <a16:creationId xmlns:a16="http://schemas.microsoft.com/office/drawing/2014/main" id="{F56ADC14-5E91-FAB3-E5FD-65561B3E26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26" y="1842867"/>
            <a:ext cx="5154608" cy="5043268"/>
          </a:xfrm>
          <a:prstGeom prst="rect">
            <a:avLst/>
          </a:prstGeom>
        </p:spPr>
      </p:pic>
      <p:sp>
        <p:nvSpPr>
          <p:cNvPr id="6" name="مربع نص 5">
            <a:extLst>
              <a:ext uri="{FF2B5EF4-FFF2-40B4-BE49-F238E27FC236}">
                <a16:creationId xmlns:a16="http://schemas.microsoft.com/office/drawing/2014/main" id="{8D6E2C0C-44C4-B229-09AC-D05183401C7D}"/>
              </a:ext>
            </a:extLst>
          </p:cNvPr>
          <p:cNvSpPr txBox="1"/>
          <p:nvPr/>
        </p:nvSpPr>
        <p:spPr>
          <a:xfrm>
            <a:off x="432247" y="230467"/>
            <a:ext cx="7835968" cy="1938992"/>
          </a:xfrm>
          <a:prstGeom prst="rect">
            <a:avLst/>
          </a:prstGeom>
          <a:noFill/>
        </p:spPr>
        <p:txBody>
          <a:bodyPr wrap="square">
            <a:spAutoFit/>
          </a:bodyPr>
          <a:lstStyle/>
          <a:p>
            <a:pPr lvl="0"/>
            <a:r>
              <a:rPr lang="ar-SA" sz="2400" b="1" dirty="0">
                <a:latin typeface="Calibri" panose="020F0502020204030204" pitchFamily="34" charset="0"/>
                <a:cs typeface="Calibri" panose="020F0502020204030204" pitchFamily="34" charset="0"/>
              </a:rPr>
              <a:t>أحد أنواع التحقق من صحة البيانات المدخلة ويساعد على تقليل الأخطاء باستخدام قائمة محدودة من القيم المحددة سابقاً :</a:t>
            </a:r>
            <a:endParaRPr lang="en-US" sz="24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ar-SA" sz="2400" dirty="0">
                <a:latin typeface="Calibri" panose="020F0502020204030204" pitchFamily="34" charset="0"/>
                <a:cs typeface="Calibri" panose="020F0502020204030204" pitchFamily="34" charset="0"/>
              </a:rPr>
              <a:t>التحقق من البحث </a:t>
            </a:r>
            <a:endParaRPr lang="en-US" sz="24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ar-SA" sz="2400" dirty="0">
                <a:latin typeface="Calibri" panose="020F0502020204030204" pitchFamily="34" charset="0"/>
                <a:cs typeface="Calibri" panose="020F0502020204030204" pitchFamily="34" charset="0"/>
              </a:rPr>
              <a:t>التحقق من التواجد</a:t>
            </a:r>
            <a:endParaRPr lang="en-US" sz="2400" dirty="0">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ar-SA" sz="2400" dirty="0">
                <a:latin typeface="Calibri" panose="020F0502020204030204" pitchFamily="34" charset="0"/>
                <a:cs typeface="Calibri" panose="020F0502020204030204" pitchFamily="34" charset="0"/>
              </a:rPr>
              <a:t>التحقق من الطول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271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1" end="1"/>
                                            </p:txEl>
                                          </p:spTgt>
                                        </p:tgtEl>
                                        <p:attrNameLst>
                                          <p:attrName>style.color</p:attrName>
                                        </p:attrNameLst>
                                      </p:cBhvr>
                                      <p:to>
                                        <p:clrVal>
                                          <a:srgbClr val="92D050"/>
                                        </p:clrVal>
                                      </p:to>
                                    </p:set>
                                    <p:set>
                                      <p:cBhvr>
                                        <p:cTn id="7" dur="500" fill="hold"/>
                                        <p:tgtEl>
                                          <p:spTgt spid="6">
                                            <p:txEl>
                                              <p:pRg st="1" end="1"/>
                                            </p:txEl>
                                          </p:spTgt>
                                        </p:tgtEl>
                                        <p:attrNameLst>
                                          <p:attrName>fillcolor</p:attrName>
                                        </p:attrNameLst>
                                      </p:cBhvr>
                                      <p:to>
                                        <p:clrVal>
                                          <a:srgbClr val="92D050"/>
                                        </p:clrVal>
                                      </p:to>
                                    </p:set>
                                    <p:set>
                                      <p:cBhvr>
                                        <p:cTn id="8" dur="500" fill="hold"/>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57" presetClass="path" presetSubtype="0" accel="50000" decel="50000" fill="hold" nodeType="clickEffect">
                                  <p:stCondLst>
                                    <p:cond delay="0"/>
                                  </p:stCondLst>
                                  <p:childTnLst>
                                    <p:animMotion origin="layout" path="M -3.75E-6 -2.59259E-6 L -3.75E-6 -0.06828 C -3.75E-6 -0.09907 -0.15976 -0.32222 -0.28737 -0.32222 C -0.38229 -0.32222 -0.475 -0.13657 -0.56992 -0.13657 " pathEditMode="relative" rAng="0" ptsTypes="AAAA">
                                      <p:cBhvr>
                                        <p:cTn id="13" dur="2000" fill="hold"/>
                                        <p:tgtEl>
                                          <p:spTgt spid="2"/>
                                        </p:tgtEl>
                                        <p:attrNameLst>
                                          <p:attrName>ppt_x</p:attrName>
                                          <p:attrName>ppt_y</p:attrName>
                                        </p:attrNameLst>
                                      </p:cBhvr>
                                      <p:rCtr x="-28503" y="-16111"/>
                                    </p:animMotion>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pic>
        <p:nvPicPr>
          <p:cNvPr id="3" name="صورة 2" descr="صورة تحتوي على نص, كمبيوتر محمول, إلكترونيات, داخلي&#10;&#10;تم إنشاء الوصف تلقائياً">
            <a:extLst>
              <a:ext uri="{FF2B5EF4-FFF2-40B4-BE49-F238E27FC236}">
                <a16:creationId xmlns:a16="http://schemas.microsoft.com/office/drawing/2014/main" id="{D11A2DBF-E461-F91A-3BFC-8B6C53139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3398" y="1926899"/>
            <a:ext cx="6791325" cy="4048125"/>
          </a:xfrm>
          <a:prstGeom prst="rect">
            <a:avLst/>
          </a:prstGeom>
        </p:spPr>
      </p:pic>
      <p:sp>
        <p:nvSpPr>
          <p:cNvPr id="4" name="عنوان 3">
            <a:extLst>
              <a:ext uri="{FF2B5EF4-FFF2-40B4-BE49-F238E27FC236}">
                <a16:creationId xmlns:a16="http://schemas.microsoft.com/office/drawing/2014/main" id="{D61164D4-657B-6B7F-F70E-6C877A57AF58}"/>
              </a:ext>
            </a:extLst>
          </p:cNvPr>
          <p:cNvSpPr>
            <a:spLocks noGrp="1"/>
          </p:cNvSpPr>
          <p:nvPr>
            <p:ph type="title"/>
          </p:nvPr>
        </p:nvSpPr>
        <p:spPr>
          <a:xfrm>
            <a:off x="838200" y="357988"/>
            <a:ext cx="10515600" cy="1325563"/>
          </a:xfrm>
        </p:spPr>
        <p:txBody>
          <a:bodyPr/>
          <a:lstStyle/>
          <a:p>
            <a:pPr algn="ctr"/>
            <a:r>
              <a:rPr lang="ar-SA" b="1" dirty="0">
                <a:latin typeface="Calibri" panose="020F0502020204030204" pitchFamily="34" charset="0"/>
                <a:cs typeface="Calibri" panose="020F0502020204030204" pitchFamily="34" charset="0"/>
              </a:rPr>
              <a:t>التطبيق الجزء العملي على برنامج إكسل</a:t>
            </a:r>
          </a:p>
        </p:txBody>
      </p:sp>
    </p:spTree>
    <p:extLst>
      <p:ext uri="{BB962C8B-B14F-4D97-AF65-F5344CB8AC3E}">
        <p14:creationId xmlns:p14="http://schemas.microsoft.com/office/powerpoint/2010/main" val="344798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7033846" y="311842"/>
            <a:ext cx="4801150"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التحقق من صحة البيانات في إكسل</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3" name="مربع نص 2">
            <a:extLst>
              <a:ext uri="{FF2B5EF4-FFF2-40B4-BE49-F238E27FC236}">
                <a16:creationId xmlns:a16="http://schemas.microsoft.com/office/drawing/2014/main" id="{689BA10D-94CB-47D6-C579-3B2DD6E1D538}"/>
              </a:ext>
            </a:extLst>
          </p:cNvPr>
          <p:cNvSpPr txBox="1"/>
          <p:nvPr/>
        </p:nvSpPr>
        <p:spPr>
          <a:xfrm>
            <a:off x="1213036" y="1802181"/>
            <a:ext cx="9984206" cy="2610843"/>
          </a:xfrm>
          <a:prstGeom prst="rect">
            <a:avLst/>
          </a:prstGeom>
          <a:noFill/>
        </p:spPr>
        <p:txBody>
          <a:bodyPr wrap="square">
            <a:spAutoFit/>
          </a:bodyPr>
          <a:lstStyle/>
          <a:p>
            <a:pPr algn="ctr">
              <a:lnSpc>
                <a:spcPct val="150000"/>
              </a:lnSpc>
            </a:pPr>
            <a:r>
              <a:rPr lang="ar-SA" sz="2800" b="0" i="0" u="none" strike="noStrike" baseline="0" dirty="0">
                <a:latin typeface="Calibri" panose="020F0502020204030204" pitchFamily="34" charset="0"/>
                <a:cs typeface="Calibri" panose="020F0502020204030204" pitchFamily="34" charset="0"/>
              </a:rPr>
              <a:t>يوجد العديد من التطبيقات التي يمكن استخدامها للتحقق من صحة البيانات المدخلة، مثل برنامج </a:t>
            </a:r>
            <a:r>
              <a:rPr lang="ar-SA" sz="2800" b="1" i="0" u="none" strike="noStrike" baseline="0" dirty="0">
                <a:latin typeface="Calibri-Bold"/>
                <a:cs typeface="Calibri" panose="020F0502020204030204" pitchFamily="34" charset="0"/>
              </a:rPr>
              <a:t>مايكروسوفت إكسل </a:t>
            </a:r>
            <a:r>
              <a:rPr lang="en-US" sz="2800" b="0" i="0" u="none" strike="noStrike" baseline="0" dirty="0">
                <a:latin typeface="Calibri" panose="020F0502020204030204" pitchFamily="34" charset="0"/>
                <a:cs typeface="Calibri" panose="020F0502020204030204" pitchFamily="34" charset="0"/>
              </a:rPr>
              <a:t>Microsoft Excel </a:t>
            </a:r>
            <a:r>
              <a:rPr lang="ar-SA" sz="2800" b="0" i="0" u="none" strike="noStrike" baseline="0" dirty="0">
                <a:latin typeface="Calibri" panose="020F0502020204030204" pitchFamily="34" charset="0"/>
                <a:cs typeface="Calibri" panose="020F0502020204030204" pitchFamily="34" charset="0"/>
              </a:rPr>
              <a:t> في الجزء العملي من هذا الدرس سننشئ ورقة بيانات في برنامج مايكروسوفت إكسل من أجل تطبيق التحقق من صحة البيانات التي تعلمتها في الجزء النظري.</a:t>
            </a:r>
          </a:p>
        </p:txBody>
      </p:sp>
      <p:pic>
        <p:nvPicPr>
          <p:cNvPr id="5" name="صورة 4">
            <a:extLst>
              <a:ext uri="{FF2B5EF4-FFF2-40B4-BE49-F238E27FC236}">
                <a16:creationId xmlns:a16="http://schemas.microsoft.com/office/drawing/2014/main" id="{2756FDB9-8383-974D-5A61-DF6DC7D34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758" y="3793076"/>
            <a:ext cx="2610844" cy="2610844"/>
          </a:xfrm>
          <a:prstGeom prst="rect">
            <a:avLst/>
          </a:prstGeom>
        </p:spPr>
      </p:pic>
    </p:spTree>
    <p:extLst>
      <p:ext uri="{BB962C8B-B14F-4D97-AF65-F5344CB8AC3E}">
        <p14:creationId xmlns:p14="http://schemas.microsoft.com/office/powerpoint/2010/main" val="1103602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DF87A92-C4B3-29D3-E3A0-0769DF02D439}"/>
              </a:ext>
            </a:extLst>
          </p:cNvPr>
          <p:cNvPicPr>
            <a:picLocks noChangeAspect="1"/>
          </p:cNvPicPr>
          <p:nvPr/>
        </p:nvPicPr>
        <p:blipFill>
          <a:blip r:embed="rId3"/>
          <a:stretch>
            <a:fillRect/>
          </a:stretch>
        </p:blipFill>
        <p:spPr>
          <a:xfrm>
            <a:off x="1" y="-7065"/>
            <a:ext cx="12192000" cy="6865065"/>
          </a:xfrm>
          <a:prstGeom prst="rect">
            <a:avLst/>
          </a:prstGeom>
        </p:spPr>
      </p:pic>
      <p:pic>
        <p:nvPicPr>
          <p:cNvPr id="4" name="صورة 3">
            <a:extLst>
              <a:ext uri="{FF2B5EF4-FFF2-40B4-BE49-F238E27FC236}">
                <a16:creationId xmlns:a16="http://schemas.microsoft.com/office/drawing/2014/main" id="{AEBFF337-00F2-CC02-A533-ABD5BDA08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05880">
            <a:off x="228501" y="3979955"/>
            <a:ext cx="2535702" cy="2535702"/>
          </a:xfrm>
          <a:prstGeom prst="rect">
            <a:avLst/>
          </a:prstGeom>
        </p:spPr>
      </p:pic>
      <p:pic>
        <p:nvPicPr>
          <p:cNvPr id="5" name="صورة 3">
            <a:extLst>
              <a:ext uri="{FF2B5EF4-FFF2-40B4-BE49-F238E27FC236}">
                <a16:creationId xmlns:a16="http://schemas.microsoft.com/office/drawing/2014/main" id="{03CE464F-ED6E-15AE-29B5-9E9CD3F84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64470">
            <a:off x="3521888" y="4007815"/>
            <a:ext cx="2535702" cy="2535702"/>
          </a:xfrm>
          <a:prstGeom prst="rect">
            <a:avLst/>
          </a:prstGeom>
        </p:spPr>
      </p:pic>
      <p:pic>
        <p:nvPicPr>
          <p:cNvPr id="6" name="صورة 2">
            <a:extLst>
              <a:ext uri="{FF2B5EF4-FFF2-40B4-BE49-F238E27FC236}">
                <a16:creationId xmlns:a16="http://schemas.microsoft.com/office/drawing/2014/main" id="{38F7F8CD-DB14-7AF4-D0F7-94A7B42626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555275">
            <a:off x="6485727" y="3818727"/>
            <a:ext cx="2535702" cy="2535702"/>
          </a:xfrm>
          <a:prstGeom prst="rect">
            <a:avLst/>
          </a:prstGeom>
        </p:spPr>
      </p:pic>
      <p:pic>
        <p:nvPicPr>
          <p:cNvPr id="7" name="صورة 1">
            <a:extLst>
              <a:ext uri="{FF2B5EF4-FFF2-40B4-BE49-F238E27FC236}">
                <a16:creationId xmlns:a16="http://schemas.microsoft.com/office/drawing/2014/main" id="{3DA2AFF1-E773-496E-48D0-9D46B76E4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851994">
            <a:off x="9727767" y="3818726"/>
            <a:ext cx="2535702" cy="2535702"/>
          </a:xfrm>
          <a:prstGeom prst="rect">
            <a:avLst/>
          </a:prstGeom>
        </p:spPr>
      </p:pic>
      <p:sp>
        <p:nvSpPr>
          <p:cNvPr id="10" name="مربع نص 9">
            <a:extLst>
              <a:ext uri="{FF2B5EF4-FFF2-40B4-BE49-F238E27FC236}">
                <a16:creationId xmlns:a16="http://schemas.microsoft.com/office/drawing/2014/main" id="{E38B7540-CE34-07A9-0386-A45555FF6DD8}"/>
              </a:ext>
            </a:extLst>
          </p:cNvPr>
          <p:cNvSpPr txBox="1"/>
          <p:nvPr/>
        </p:nvSpPr>
        <p:spPr>
          <a:xfrm>
            <a:off x="10658622" y="6394918"/>
            <a:ext cx="1533378" cy="461665"/>
          </a:xfrm>
          <a:prstGeom prst="rect">
            <a:avLst/>
          </a:prstGeom>
          <a:solidFill>
            <a:srgbClr val="E0721E"/>
          </a:solidFill>
        </p:spPr>
        <p:txBody>
          <a:bodyPr wrap="square" rtlCol="1">
            <a:spAutoFit/>
          </a:bodyPr>
          <a:lstStyle/>
          <a:p>
            <a:pPr algn="ctr"/>
            <a:r>
              <a:rPr lang="ar-SA" sz="2400" dirty="0">
                <a:solidFill>
                  <a:schemeClr val="bg1"/>
                </a:solidFill>
                <a:cs typeface="Sultan bold" pitchFamily="2" charset="-78"/>
              </a:rPr>
              <a:t>مجموعة الاولى</a:t>
            </a:r>
          </a:p>
        </p:txBody>
      </p:sp>
      <p:sp>
        <p:nvSpPr>
          <p:cNvPr id="11" name="مربع نص 10">
            <a:extLst>
              <a:ext uri="{FF2B5EF4-FFF2-40B4-BE49-F238E27FC236}">
                <a16:creationId xmlns:a16="http://schemas.microsoft.com/office/drawing/2014/main" id="{D3A19F10-BC95-8534-0514-2A1F55324709}"/>
              </a:ext>
            </a:extLst>
          </p:cNvPr>
          <p:cNvSpPr txBox="1"/>
          <p:nvPr/>
        </p:nvSpPr>
        <p:spPr>
          <a:xfrm>
            <a:off x="7034197" y="6393502"/>
            <a:ext cx="1863058" cy="461665"/>
          </a:xfrm>
          <a:prstGeom prst="rect">
            <a:avLst/>
          </a:prstGeom>
          <a:solidFill>
            <a:srgbClr val="E0721E"/>
          </a:solidFill>
        </p:spPr>
        <p:txBody>
          <a:bodyPr wrap="square" rtlCol="1">
            <a:spAutoFit/>
          </a:bodyPr>
          <a:lstStyle/>
          <a:p>
            <a:pPr algn="ctr"/>
            <a:r>
              <a:rPr lang="ar-SA" sz="2400" dirty="0">
                <a:solidFill>
                  <a:schemeClr val="bg1"/>
                </a:solidFill>
                <a:cs typeface="Sultan bold" pitchFamily="2" charset="-78"/>
              </a:rPr>
              <a:t>مجموعة الثانية</a:t>
            </a:r>
          </a:p>
        </p:txBody>
      </p:sp>
      <p:sp>
        <p:nvSpPr>
          <p:cNvPr id="12" name="مربع نص 11">
            <a:extLst>
              <a:ext uri="{FF2B5EF4-FFF2-40B4-BE49-F238E27FC236}">
                <a16:creationId xmlns:a16="http://schemas.microsoft.com/office/drawing/2014/main" id="{718D6BF7-B772-58C5-D3D1-4C57BB0A4955}"/>
              </a:ext>
            </a:extLst>
          </p:cNvPr>
          <p:cNvSpPr txBox="1"/>
          <p:nvPr/>
        </p:nvSpPr>
        <p:spPr>
          <a:xfrm>
            <a:off x="3381118" y="6393319"/>
            <a:ext cx="1785408" cy="461665"/>
          </a:xfrm>
          <a:prstGeom prst="rect">
            <a:avLst/>
          </a:prstGeom>
          <a:solidFill>
            <a:srgbClr val="E0721E"/>
          </a:solidFill>
        </p:spPr>
        <p:txBody>
          <a:bodyPr wrap="square" rtlCol="1">
            <a:spAutoFit/>
          </a:bodyPr>
          <a:lstStyle/>
          <a:p>
            <a:pPr algn="ctr"/>
            <a:r>
              <a:rPr lang="ar-SA" sz="2400" dirty="0">
                <a:solidFill>
                  <a:schemeClr val="bg1"/>
                </a:solidFill>
                <a:cs typeface="Sultan bold" pitchFamily="2" charset="-78"/>
              </a:rPr>
              <a:t>مجموعة الثالثة</a:t>
            </a:r>
          </a:p>
        </p:txBody>
      </p:sp>
      <p:sp>
        <p:nvSpPr>
          <p:cNvPr id="13" name="مربع نص 12">
            <a:extLst>
              <a:ext uri="{FF2B5EF4-FFF2-40B4-BE49-F238E27FC236}">
                <a16:creationId xmlns:a16="http://schemas.microsoft.com/office/drawing/2014/main" id="{C41EB2FE-91BD-06AB-C121-9AB82260C26A}"/>
              </a:ext>
            </a:extLst>
          </p:cNvPr>
          <p:cNvSpPr txBox="1"/>
          <p:nvPr/>
        </p:nvSpPr>
        <p:spPr>
          <a:xfrm>
            <a:off x="14978" y="6396335"/>
            <a:ext cx="1834082" cy="461665"/>
          </a:xfrm>
          <a:prstGeom prst="rect">
            <a:avLst/>
          </a:prstGeom>
          <a:solidFill>
            <a:srgbClr val="E0721E"/>
          </a:solidFill>
        </p:spPr>
        <p:txBody>
          <a:bodyPr wrap="square" rtlCol="1">
            <a:spAutoFit/>
          </a:bodyPr>
          <a:lstStyle/>
          <a:p>
            <a:pPr algn="ctr"/>
            <a:r>
              <a:rPr lang="ar-SA" sz="2400" dirty="0">
                <a:solidFill>
                  <a:schemeClr val="bg1"/>
                </a:solidFill>
                <a:cs typeface="Sultan bold" pitchFamily="2" charset="-78"/>
              </a:rPr>
              <a:t>مجموعة الرابعة</a:t>
            </a:r>
          </a:p>
        </p:txBody>
      </p:sp>
      <p:sp>
        <p:nvSpPr>
          <p:cNvPr id="15" name="مربع نص 14">
            <a:extLst>
              <a:ext uri="{FF2B5EF4-FFF2-40B4-BE49-F238E27FC236}">
                <a16:creationId xmlns:a16="http://schemas.microsoft.com/office/drawing/2014/main" id="{0D1851BE-D537-AE94-98B8-0160BBD212FC}"/>
              </a:ext>
            </a:extLst>
          </p:cNvPr>
          <p:cNvSpPr txBox="1"/>
          <p:nvPr/>
        </p:nvSpPr>
        <p:spPr>
          <a:xfrm>
            <a:off x="4788477" y="1324229"/>
            <a:ext cx="2615044" cy="830997"/>
          </a:xfrm>
          <a:prstGeom prst="rect">
            <a:avLst/>
          </a:prstGeom>
          <a:noFill/>
        </p:spPr>
        <p:txBody>
          <a:bodyPr wrap="square">
            <a:spAutoFit/>
          </a:bodyPr>
          <a:lstStyle/>
          <a:p>
            <a:pPr algn="ctr"/>
            <a:r>
              <a:rPr lang="ar-SA" sz="4800" b="1" dirty="0">
                <a:solidFill>
                  <a:srgbClr val="071D36"/>
                </a:solidFill>
                <a:latin typeface="Sakkal Majalla" panose="02000000000000000000" pitchFamily="2" charset="-78"/>
                <a:cs typeface="Sakkal Majalla" panose="02000000000000000000" pitchFamily="2" charset="-78"/>
              </a:rPr>
              <a:t>التحفيز</a:t>
            </a:r>
          </a:p>
        </p:txBody>
      </p:sp>
    </p:spTree>
    <p:extLst>
      <p:ext uri="{BB962C8B-B14F-4D97-AF65-F5344CB8AC3E}">
        <p14:creationId xmlns:p14="http://schemas.microsoft.com/office/powerpoint/2010/main" val="30386152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91667E-6 3.33333E-6 L -0.27187 -0.43311 " pathEditMode="relative" rAng="0" ptsTypes="AA">
                                      <p:cBhvr>
                                        <p:cTn id="6" dur="2000" fill="hold"/>
                                        <p:tgtEl>
                                          <p:spTgt spid="7"/>
                                        </p:tgtEl>
                                        <p:attrNameLst>
                                          <p:attrName>ppt_x</p:attrName>
                                          <p:attrName>ppt_y</p:attrName>
                                        </p:attrNameLst>
                                      </p:cBhvr>
                                      <p:rCtr x="-13594" y="-21667"/>
                                    </p:animMotion>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3.54167E-6 7.40741E-7 L -0.07982 -0.39098 " pathEditMode="relative" rAng="0" ptsTypes="AA">
                                      <p:cBhvr>
                                        <p:cTn id="11" dur="2000" fill="hold"/>
                                        <p:tgtEl>
                                          <p:spTgt spid="6"/>
                                        </p:tgtEl>
                                        <p:attrNameLst>
                                          <p:attrName>ppt_x</p:attrName>
                                          <p:attrName>ppt_y</p:attrName>
                                        </p:attrNameLst>
                                      </p:cBhvr>
                                      <p:rCtr x="-4271" y="-19491"/>
                                    </p:animMotion>
                                  </p:childTnLst>
                                  <p:subTnLst>
                                    <p:audio>
                                      <p:cMediaNode>
                                        <p:cTn display="0" masterRel="sameClick">
                                          <p:stCondLst>
                                            <p:cond evt="begin" delay="0">
                                              <p:tn val="10"/>
                                            </p:cond>
                                          </p:stCondLst>
                                          <p:endCondLst>
                                            <p:cond evt="onStopAudio" delay="0">
                                              <p:tgtEl>
                                                <p:sldTgt/>
                                              </p:tgtEl>
                                            </p:cond>
                                          </p:endCondLst>
                                        </p:cTn>
                                        <p:tgtEl>
                                          <p:sndTgt r:embed="rId2" name="wind.wav"/>
                                        </p:tgtEl>
                                      </p:cMediaNode>
                                    </p:audio>
                                  </p:sub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1.45833E-6 -2.96296E-6 L 0.08489 -0.3919 " pathEditMode="relative" rAng="0" ptsTypes="AA">
                                      <p:cBhvr>
                                        <p:cTn id="16" dur="2000" fill="hold"/>
                                        <p:tgtEl>
                                          <p:spTgt spid="5"/>
                                        </p:tgtEl>
                                        <p:attrNameLst>
                                          <p:attrName>ppt_x</p:attrName>
                                          <p:attrName>ppt_y</p:attrName>
                                        </p:attrNameLst>
                                      </p:cBhvr>
                                      <p:rCtr x="4245" y="-19606"/>
                                    </p:animMotion>
                                  </p:childTnLst>
                                  <p:subTnLst>
                                    <p:audio>
                                      <p:cMediaNode>
                                        <p:cTn display="0" masterRel="sameClick">
                                          <p:stCondLst>
                                            <p:cond evt="begin" delay="0">
                                              <p:tn val="15"/>
                                            </p:cond>
                                          </p:stCondLst>
                                          <p:endCondLst>
                                            <p:cond evt="onStopAudio" delay="0">
                                              <p:tgtEl>
                                                <p:sldTgt/>
                                              </p:tgtEl>
                                            </p:cond>
                                          </p:endCondLst>
                                        </p:cTn>
                                        <p:tgtEl>
                                          <p:sndTgt r:embed="rId2" name="wind.wav"/>
                                        </p:tgtEl>
                                      </p:cMediaNode>
                                    </p:audio>
                                  </p:sub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3.75E-6 3.7037E-6 L 0.25 -0.42454 " pathEditMode="relative" rAng="0" ptsTypes="AA">
                                      <p:cBhvr>
                                        <p:cTn id="21" dur="2000" fill="hold"/>
                                        <p:tgtEl>
                                          <p:spTgt spid="4"/>
                                        </p:tgtEl>
                                        <p:attrNameLst>
                                          <p:attrName>ppt_x</p:attrName>
                                          <p:attrName>ppt_y</p:attrName>
                                        </p:attrNameLst>
                                      </p:cBhvr>
                                      <p:rCtr x="12500" y="-21227"/>
                                    </p:animMotion>
                                  </p:childTnLst>
                                  <p:subTnLst>
                                    <p:audio>
                                      <p:cMediaNode>
                                        <p:cTn display="0" masterRel="sameClick">
                                          <p:stCondLst>
                                            <p:cond evt="begin" delay="0">
                                              <p:tn val="20"/>
                                            </p:cond>
                                          </p:stCondLst>
                                          <p:endCondLst>
                                            <p:cond evt="onStopAudio" delay="0">
                                              <p:tgtEl>
                                                <p:sldTgt/>
                                              </p:tgtEl>
                                            </p:cond>
                                          </p:endCondLst>
                                        </p:cTn>
                                        <p:tgtEl>
                                          <p:sndTgt r:embed="rId2" name="wind.wav"/>
                                        </p:tgtEl>
                                      </p:cMediaNode>
                                    </p:audio>
                                  </p:sub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الواجب</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pic>
        <p:nvPicPr>
          <p:cNvPr id="3" name="صورة 2">
            <a:extLst>
              <a:ext uri="{FF2B5EF4-FFF2-40B4-BE49-F238E27FC236}">
                <a16:creationId xmlns:a16="http://schemas.microsoft.com/office/drawing/2014/main" id="{FF8F3176-2F03-87EE-DB70-AB529922B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39" y="928469"/>
            <a:ext cx="8360392" cy="5602868"/>
          </a:xfrm>
          <a:prstGeom prst="rect">
            <a:avLst/>
          </a:prstGeom>
        </p:spPr>
      </p:pic>
      <p:sp>
        <p:nvSpPr>
          <p:cNvPr id="4" name="مربع نص 3">
            <a:extLst>
              <a:ext uri="{FF2B5EF4-FFF2-40B4-BE49-F238E27FC236}">
                <a16:creationId xmlns:a16="http://schemas.microsoft.com/office/drawing/2014/main" id="{5FE483DE-F3FF-111B-F248-3E25D6DD49A9}"/>
              </a:ext>
            </a:extLst>
          </p:cNvPr>
          <p:cNvSpPr txBox="1"/>
          <p:nvPr/>
        </p:nvSpPr>
        <p:spPr>
          <a:xfrm>
            <a:off x="2096086" y="1140461"/>
            <a:ext cx="4620927" cy="1323439"/>
          </a:xfrm>
          <a:prstGeom prst="rect">
            <a:avLst/>
          </a:prstGeom>
          <a:noFill/>
        </p:spPr>
        <p:txBody>
          <a:bodyPr wrap="square">
            <a:spAutoFit/>
          </a:bodyPr>
          <a:lstStyle/>
          <a:p>
            <a:pPr algn="ctr"/>
            <a:r>
              <a:rPr lang="ar-SA" sz="4000" b="1" dirty="0">
                <a:solidFill>
                  <a:srgbClr val="122546"/>
                </a:solidFill>
                <a:latin typeface="Sakkal Majalla" panose="02000000000000000000" pitchFamily="2" charset="-78"/>
                <a:cs typeface="Sakkal Majalla" panose="02000000000000000000" pitchFamily="2" charset="-78"/>
              </a:rPr>
              <a:t>حل الواجب الخاص بالدرس في دفتر المهام والواجبات.</a:t>
            </a:r>
            <a:endParaRPr lang="ar-SA" sz="4000" b="1" dirty="0">
              <a:solidFill>
                <a:srgbClr val="122546"/>
              </a:solidFill>
            </a:endParaRPr>
          </a:p>
        </p:txBody>
      </p:sp>
    </p:spTree>
    <p:extLst>
      <p:ext uri="{BB962C8B-B14F-4D97-AF65-F5344CB8AC3E}">
        <p14:creationId xmlns:p14="http://schemas.microsoft.com/office/powerpoint/2010/main" val="469070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صورة تحتوي على نص&#10;&#10;تم إنشاء الوصف تلقائياً">
            <a:extLst>
              <a:ext uri="{FF2B5EF4-FFF2-40B4-BE49-F238E27FC236}">
                <a16:creationId xmlns:a16="http://schemas.microsoft.com/office/drawing/2014/main" id="{0AF9D728-29C0-4840-F962-1AA6D0EF6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0" y="0"/>
            <a:ext cx="12167419" cy="6858000"/>
          </a:xfrm>
          <a:prstGeom prst="rect">
            <a:avLst/>
          </a:prstGeom>
        </p:spPr>
      </p:pic>
      <p:sp>
        <p:nvSpPr>
          <p:cNvPr id="4" name="عنوان 3">
            <a:extLst>
              <a:ext uri="{FF2B5EF4-FFF2-40B4-BE49-F238E27FC236}">
                <a16:creationId xmlns:a16="http://schemas.microsoft.com/office/drawing/2014/main" id="{A1A97C4B-0328-7E5A-DF2F-4DA01BACE376}"/>
              </a:ext>
            </a:extLst>
          </p:cNvPr>
          <p:cNvSpPr>
            <a:spLocks noGrp="1"/>
          </p:cNvSpPr>
          <p:nvPr>
            <p:ph type="title"/>
          </p:nvPr>
        </p:nvSpPr>
        <p:spPr>
          <a:xfrm>
            <a:off x="596323" y="379702"/>
            <a:ext cx="4876223" cy="2852737"/>
          </a:xfrm>
        </p:spPr>
        <p:txBody>
          <a:bodyPr/>
          <a:lstStyle/>
          <a:p>
            <a:pPr algn="ctr"/>
            <a:r>
              <a:rPr lang="ar-SA" b="1" dirty="0">
                <a:solidFill>
                  <a:schemeClr val="bg1"/>
                </a:solidFill>
                <a:latin typeface="Sakkal Majalla" panose="02000000000000000000" pitchFamily="2" charset="-78"/>
                <a:cs typeface="Sakkal Majalla" panose="02000000000000000000" pitchFamily="2" charset="-78"/>
              </a:rPr>
              <a:t>شكرا لحسن المتابعة والمشاركة</a:t>
            </a:r>
          </a:p>
        </p:txBody>
      </p:sp>
    </p:spTree>
    <p:extLst>
      <p:ext uri="{BB962C8B-B14F-4D97-AF65-F5344CB8AC3E}">
        <p14:creationId xmlns:p14="http://schemas.microsoft.com/office/powerpoint/2010/main" val="2426807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استراتيجية شريط الذكريات</a:t>
            </a:r>
          </a:p>
        </p:txBody>
      </p:sp>
      <p:pic>
        <p:nvPicPr>
          <p:cNvPr id="3" name="صورة 2" descr="صورة تحتوي على داخلي, أسود, طاولة واجهة المنزل&#10;&#10;تم إنشاء الوصف تلقائياً">
            <a:extLst>
              <a:ext uri="{FF2B5EF4-FFF2-40B4-BE49-F238E27FC236}">
                <a16:creationId xmlns:a16="http://schemas.microsoft.com/office/drawing/2014/main" id="{09B305B8-2AA5-7EDB-8F9E-B6342B49C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029" y="2479370"/>
            <a:ext cx="8221942" cy="3631588"/>
          </a:xfrm>
          <a:prstGeom prst="rect">
            <a:avLst/>
          </a:prstGeom>
        </p:spPr>
      </p:pic>
      <p:sp>
        <p:nvSpPr>
          <p:cNvPr id="5" name="مربع نص 4">
            <a:extLst>
              <a:ext uri="{FF2B5EF4-FFF2-40B4-BE49-F238E27FC236}">
                <a16:creationId xmlns:a16="http://schemas.microsoft.com/office/drawing/2014/main" id="{C3FC6823-617E-EE83-321D-B2852F9F4DB9}"/>
              </a:ext>
            </a:extLst>
          </p:cNvPr>
          <p:cNvSpPr txBox="1"/>
          <p:nvPr/>
        </p:nvSpPr>
        <p:spPr>
          <a:xfrm>
            <a:off x="2970501" y="1669642"/>
            <a:ext cx="5297714" cy="646331"/>
          </a:xfrm>
          <a:prstGeom prst="rect">
            <a:avLst/>
          </a:prstGeom>
          <a:noFill/>
        </p:spPr>
        <p:txBody>
          <a:bodyPr wrap="square" rtlCol="1">
            <a:spAutoFit/>
          </a:bodyPr>
          <a:lstStyle/>
          <a:p>
            <a:r>
              <a:rPr lang="ar-SA" sz="3600" b="1" dirty="0">
                <a:latin typeface="Calibri" panose="020F0502020204030204" pitchFamily="34" charset="0"/>
                <a:cs typeface="Calibri" panose="020F0502020204030204" pitchFamily="34" charset="0"/>
              </a:rPr>
              <a:t>ماذا تعلمنا في الحصة الماضية ؟</a:t>
            </a:r>
          </a:p>
        </p:txBody>
      </p:sp>
    </p:spTree>
    <p:extLst>
      <p:ext uri="{BB962C8B-B14F-4D97-AF65-F5344CB8AC3E}">
        <p14:creationId xmlns:p14="http://schemas.microsoft.com/office/powerpoint/2010/main" val="250104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268215" y="482501"/>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نواتج التعلم</a:t>
            </a:r>
          </a:p>
        </p:txBody>
      </p:sp>
      <p:pic>
        <p:nvPicPr>
          <p:cNvPr id="9" name="صورة 8">
            <a:extLst>
              <a:ext uri="{FF2B5EF4-FFF2-40B4-BE49-F238E27FC236}">
                <a16:creationId xmlns:a16="http://schemas.microsoft.com/office/drawing/2014/main" id="{0CDD7A45-D173-2D8D-5018-0CF53FCA2C6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2879" y="3808827"/>
            <a:ext cx="3324665" cy="3324665"/>
          </a:xfrm>
          <a:prstGeom prst="rect">
            <a:avLst/>
          </a:prstGeom>
        </p:spPr>
      </p:pic>
      <p:sp>
        <p:nvSpPr>
          <p:cNvPr id="10" name="مربع نص 9">
            <a:extLst>
              <a:ext uri="{FF2B5EF4-FFF2-40B4-BE49-F238E27FC236}">
                <a16:creationId xmlns:a16="http://schemas.microsoft.com/office/drawing/2014/main" id="{75950A00-B719-2834-0CE2-2EA835A777EC}"/>
              </a:ext>
            </a:extLst>
          </p:cNvPr>
          <p:cNvSpPr txBox="1"/>
          <p:nvPr/>
        </p:nvSpPr>
        <p:spPr>
          <a:xfrm>
            <a:off x="4114886" y="1927379"/>
            <a:ext cx="6728424" cy="646331"/>
          </a:xfrm>
          <a:prstGeom prst="rect">
            <a:avLst/>
          </a:prstGeom>
          <a:noFill/>
        </p:spPr>
        <p:txBody>
          <a:bodyPr wrap="square" rtlCol="1">
            <a:spAutoFit/>
          </a:bodyPr>
          <a:lstStyle/>
          <a:p>
            <a:r>
              <a:rPr lang="ar-SA" sz="3600" b="1" dirty="0">
                <a:latin typeface="Sakkal Majalla" panose="02000000000000000000" pitchFamily="2" charset="-78"/>
                <a:cs typeface="Sakkal Majalla" panose="02000000000000000000" pitchFamily="2" charset="-78"/>
              </a:rPr>
              <a:t>معرفة مفهوم جمع البيانات .</a:t>
            </a:r>
          </a:p>
        </p:txBody>
      </p:sp>
      <p:sp>
        <p:nvSpPr>
          <p:cNvPr id="2" name="Google Shape;915;p14">
            <a:extLst>
              <a:ext uri="{FF2B5EF4-FFF2-40B4-BE49-F238E27FC236}">
                <a16:creationId xmlns:a16="http://schemas.microsoft.com/office/drawing/2014/main" id="{D5E22E42-7377-CB06-A4A7-6EB845BE63B9}"/>
              </a:ext>
            </a:extLst>
          </p:cNvPr>
          <p:cNvSpPr/>
          <p:nvPr/>
        </p:nvSpPr>
        <p:spPr>
          <a:xfrm>
            <a:off x="10793987" y="1943672"/>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16;p14">
            <a:extLst>
              <a:ext uri="{FF2B5EF4-FFF2-40B4-BE49-F238E27FC236}">
                <a16:creationId xmlns:a16="http://schemas.microsoft.com/office/drawing/2014/main" id="{D35F8E48-E8E4-E79B-B2DF-80BAEE47AA16}"/>
              </a:ext>
            </a:extLst>
          </p:cNvPr>
          <p:cNvSpPr/>
          <p:nvPr/>
        </p:nvSpPr>
        <p:spPr>
          <a:xfrm>
            <a:off x="10793987" y="2618335"/>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17;p14">
            <a:extLst>
              <a:ext uri="{FF2B5EF4-FFF2-40B4-BE49-F238E27FC236}">
                <a16:creationId xmlns:a16="http://schemas.microsoft.com/office/drawing/2014/main" id="{D379A077-891D-98C0-AA68-FDB82FE494AD}"/>
              </a:ext>
            </a:extLst>
          </p:cNvPr>
          <p:cNvSpPr/>
          <p:nvPr/>
        </p:nvSpPr>
        <p:spPr>
          <a:xfrm>
            <a:off x="10793987" y="3292997"/>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18;p14">
            <a:extLst>
              <a:ext uri="{FF2B5EF4-FFF2-40B4-BE49-F238E27FC236}">
                <a16:creationId xmlns:a16="http://schemas.microsoft.com/office/drawing/2014/main" id="{1C61BF07-22F4-0DAA-514F-724FF9CC4E10}"/>
              </a:ext>
            </a:extLst>
          </p:cNvPr>
          <p:cNvSpPr/>
          <p:nvPr/>
        </p:nvSpPr>
        <p:spPr>
          <a:xfrm>
            <a:off x="10793987" y="3967660"/>
            <a:ext cx="563400" cy="563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1;p14">
            <a:extLst>
              <a:ext uri="{FF2B5EF4-FFF2-40B4-BE49-F238E27FC236}">
                <a16:creationId xmlns:a16="http://schemas.microsoft.com/office/drawing/2014/main" id="{CD0122B3-A193-687A-2292-6C5254049F88}"/>
              </a:ext>
            </a:extLst>
          </p:cNvPr>
          <p:cNvSpPr/>
          <p:nvPr/>
        </p:nvSpPr>
        <p:spPr>
          <a:xfrm>
            <a:off x="10904139" y="3998922"/>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 name="Google Shape;922;p14">
            <a:extLst>
              <a:ext uri="{FF2B5EF4-FFF2-40B4-BE49-F238E27FC236}">
                <a16:creationId xmlns:a16="http://schemas.microsoft.com/office/drawing/2014/main" id="{6DD1DF3E-71FB-B7E2-5272-EEEFD7B67C90}"/>
              </a:ext>
            </a:extLst>
          </p:cNvPr>
          <p:cNvSpPr/>
          <p:nvPr/>
        </p:nvSpPr>
        <p:spPr>
          <a:xfrm>
            <a:off x="10904139" y="3356247"/>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923;p14">
            <a:extLst>
              <a:ext uri="{FF2B5EF4-FFF2-40B4-BE49-F238E27FC236}">
                <a16:creationId xmlns:a16="http://schemas.microsoft.com/office/drawing/2014/main" id="{B5F4392E-A90D-4667-A670-330F4F0C96DD}"/>
              </a:ext>
            </a:extLst>
          </p:cNvPr>
          <p:cNvSpPr/>
          <p:nvPr/>
        </p:nvSpPr>
        <p:spPr>
          <a:xfrm>
            <a:off x="10836101" y="2713572"/>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 name="Google Shape;924;p14">
            <a:extLst>
              <a:ext uri="{FF2B5EF4-FFF2-40B4-BE49-F238E27FC236}">
                <a16:creationId xmlns:a16="http://schemas.microsoft.com/office/drawing/2014/main" id="{7FE9A33D-972E-2AE3-BA85-3D7CC61B81E5}"/>
              </a:ext>
            </a:extLst>
          </p:cNvPr>
          <p:cNvSpPr/>
          <p:nvPr/>
        </p:nvSpPr>
        <p:spPr>
          <a:xfrm>
            <a:off x="10836089" y="1984260"/>
            <a:ext cx="438806" cy="477153"/>
          </a:xfrm>
          <a:custGeom>
            <a:avLst/>
            <a:gdLst/>
            <a:ahLst/>
            <a:cxnLst/>
            <a:rect l="l" t="t" r="r" b="b"/>
            <a:pathLst>
              <a:path w="1132403" h="1871189" extrusionOk="0">
                <a:moveTo>
                  <a:pt x="0" y="932567"/>
                </a:moveTo>
                <a:lnTo>
                  <a:pt x="272504" y="569229"/>
                </a:lnTo>
                <a:lnTo>
                  <a:pt x="436006" y="1235348"/>
                </a:lnTo>
                <a:lnTo>
                  <a:pt x="654008" y="0"/>
                </a:lnTo>
                <a:lnTo>
                  <a:pt x="1132403" y="242225"/>
                </a:lnTo>
                <a:lnTo>
                  <a:pt x="472339" y="1871189"/>
                </a:lnTo>
                <a:lnTo>
                  <a:pt x="0" y="932567"/>
                </a:lnTo>
                <a:close/>
              </a:path>
            </a:pathLst>
          </a:custGeom>
          <a:solidFill>
            <a:schemeClr val="accent4"/>
          </a:solid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 name="مربع نص 7">
            <a:extLst>
              <a:ext uri="{FF2B5EF4-FFF2-40B4-BE49-F238E27FC236}">
                <a16:creationId xmlns:a16="http://schemas.microsoft.com/office/drawing/2014/main" id="{A4A8FDE2-189A-9AF1-D742-9F64A6C711B5}"/>
              </a:ext>
            </a:extLst>
          </p:cNvPr>
          <p:cNvSpPr txBox="1"/>
          <p:nvPr/>
        </p:nvSpPr>
        <p:spPr>
          <a:xfrm>
            <a:off x="4646305" y="2625283"/>
            <a:ext cx="6189784" cy="646331"/>
          </a:xfrm>
          <a:prstGeom prst="rect">
            <a:avLst/>
          </a:prstGeom>
          <a:noFill/>
        </p:spPr>
        <p:txBody>
          <a:bodyPr wrap="square">
            <a:spAutoFit/>
          </a:bodyPr>
          <a:lstStyle/>
          <a:p>
            <a:r>
              <a:rPr lang="ar-SA" sz="3600" b="1" dirty="0">
                <a:latin typeface="Sakkal Majalla" panose="02000000000000000000" pitchFamily="2" charset="-78"/>
                <a:cs typeface="Sakkal Majalla" panose="02000000000000000000" pitchFamily="2" charset="-78"/>
              </a:rPr>
              <a:t>تمييز مصادر البيانات الرئيسة والثانوية .</a:t>
            </a:r>
          </a:p>
        </p:txBody>
      </p:sp>
      <p:sp>
        <p:nvSpPr>
          <p:cNvPr id="16" name="مربع نص 15">
            <a:extLst>
              <a:ext uri="{FF2B5EF4-FFF2-40B4-BE49-F238E27FC236}">
                <a16:creationId xmlns:a16="http://schemas.microsoft.com/office/drawing/2014/main" id="{89D0058F-E900-0DCA-A71D-C6BA7998E58F}"/>
              </a:ext>
            </a:extLst>
          </p:cNvPr>
          <p:cNvSpPr txBox="1"/>
          <p:nvPr/>
        </p:nvSpPr>
        <p:spPr>
          <a:xfrm>
            <a:off x="4653526" y="3231513"/>
            <a:ext cx="6189784" cy="646331"/>
          </a:xfrm>
          <a:prstGeom prst="rect">
            <a:avLst/>
          </a:prstGeom>
          <a:noFill/>
        </p:spPr>
        <p:txBody>
          <a:bodyPr wrap="square">
            <a:spAutoFit/>
          </a:bodyPr>
          <a:lstStyle/>
          <a:p>
            <a:r>
              <a:rPr lang="ar-SA" sz="3600" b="1" dirty="0">
                <a:latin typeface="Sakkal Majalla" panose="02000000000000000000" pitchFamily="2" charset="-78"/>
                <a:cs typeface="Sakkal Majalla" panose="02000000000000000000" pitchFamily="2" charset="-78"/>
              </a:rPr>
              <a:t>معرفة أنواع التحقق من صحة البيانات .</a:t>
            </a:r>
          </a:p>
        </p:txBody>
      </p:sp>
      <p:sp>
        <p:nvSpPr>
          <p:cNvPr id="18" name="مربع نص 17">
            <a:extLst>
              <a:ext uri="{FF2B5EF4-FFF2-40B4-BE49-F238E27FC236}">
                <a16:creationId xmlns:a16="http://schemas.microsoft.com/office/drawing/2014/main" id="{4F351DAC-7E60-AE41-3DDC-1D50416EBB09}"/>
              </a:ext>
            </a:extLst>
          </p:cNvPr>
          <p:cNvSpPr txBox="1"/>
          <p:nvPr/>
        </p:nvSpPr>
        <p:spPr>
          <a:xfrm>
            <a:off x="4604203" y="3939328"/>
            <a:ext cx="6189784" cy="646331"/>
          </a:xfrm>
          <a:prstGeom prst="rect">
            <a:avLst/>
          </a:prstGeom>
          <a:noFill/>
        </p:spPr>
        <p:txBody>
          <a:bodyPr wrap="square">
            <a:spAutoFit/>
          </a:bodyPr>
          <a:lstStyle/>
          <a:p>
            <a:r>
              <a:rPr lang="ar-SA" sz="3600" b="1" dirty="0">
                <a:latin typeface="Sakkal Majalla" panose="02000000000000000000" pitchFamily="2" charset="-78"/>
                <a:cs typeface="Sakkal Majalla" panose="02000000000000000000" pitchFamily="2" charset="-78"/>
              </a:rPr>
              <a:t>تطبيق التحقق من صحة البيانات في إكسل .</a:t>
            </a:r>
          </a:p>
        </p:txBody>
      </p:sp>
    </p:spTree>
    <p:extLst>
      <p:ext uri="{BB962C8B-B14F-4D97-AF65-F5344CB8AC3E}">
        <p14:creationId xmlns:p14="http://schemas.microsoft.com/office/powerpoint/2010/main" val="65676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محطة طرفية 3">
            <a:extLst>
              <a:ext uri="{FF2B5EF4-FFF2-40B4-BE49-F238E27FC236}">
                <a16:creationId xmlns:a16="http://schemas.microsoft.com/office/drawing/2014/main" id="{C99B0393-BB5F-8504-B027-17DC3040849C}"/>
              </a:ext>
            </a:extLst>
          </p:cNvPr>
          <p:cNvSpPr/>
          <p:nvPr/>
        </p:nvSpPr>
        <p:spPr>
          <a:xfrm>
            <a:off x="8454683" y="482501"/>
            <a:ext cx="3253704"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تقويم قبلي</a:t>
            </a:r>
          </a:p>
        </p:txBody>
      </p:sp>
      <p:sp>
        <p:nvSpPr>
          <p:cNvPr id="13" name="مربع نص 12">
            <a:extLst>
              <a:ext uri="{FF2B5EF4-FFF2-40B4-BE49-F238E27FC236}">
                <a16:creationId xmlns:a16="http://schemas.microsoft.com/office/drawing/2014/main" id="{5486CB44-C4B4-E71D-F2EE-F12EBFA033D9}"/>
              </a:ext>
            </a:extLst>
          </p:cNvPr>
          <p:cNvSpPr txBox="1"/>
          <p:nvPr/>
        </p:nvSpPr>
        <p:spPr>
          <a:xfrm>
            <a:off x="602566" y="1549868"/>
            <a:ext cx="10986868" cy="1446550"/>
          </a:xfrm>
          <a:prstGeom prst="rect">
            <a:avLst/>
          </a:prstGeom>
          <a:noFill/>
        </p:spPr>
        <p:txBody>
          <a:bodyPr wrap="square" rtlCol="1">
            <a:spAutoFit/>
          </a:bodyPr>
          <a:lstStyle/>
          <a:p>
            <a:pPr algn="ctr"/>
            <a:r>
              <a:rPr lang="ar-SA" sz="4400" b="1" dirty="0">
                <a:latin typeface="Sakkal Majalla" panose="02000000000000000000" pitchFamily="2" charset="-78"/>
                <a:cs typeface="Sakkal Majalla" panose="02000000000000000000" pitchFamily="2" charset="-78"/>
              </a:rPr>
              <a:t>طلب منكم بحثاَ علمياً حول موضوع معين , هل هناك تطبيقات وبرمجيات تساعد في الحصول على نتائج دقيقة للبحث العلمي ؟</a:t>
            </a:r>
          </a:p>
        </p:txBody>
      </p:sp>
      <p:pic>
        <p:nvPicPr>
          <p:cNvPr id="9" name="صورة 8">
            <a:extLst>
              <a:ext uri="{FF2B5EF4-FFF2-40B4-BE49-F238E27FC236}">
                <a16:creationId xmlns:a16="http://schemas.microsoft.com/office/drawing/2014/main" id="{9476FFBD-E90C-6EAC-9C3C-58B7A7EF8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782" y="2996418"/>
            <a:ext cx="5206436" cy="3861582"/>
          </a:xfrm>
          <a:prstGeom prst="rect">
            <a:avLst/>
          </a:prstGeom>
        </p:spPr>
      </p:pic>
    </p:spTree>
    <p:extLst>
      <p:ext uri="{BB962C8B-B14F-4D97-AF65-F5344CB8AC3E}">
        <p14:creationId xmlns:p14="http://schemas.microsoft.com/office/powerpoint/2010/main" val="391114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جمع البيانات</a:t>
            </a:r>
          </a:p>
        </p:txBody>
      </p:sp>
      <p:sp>
        <p:nvSpPr>
          <p:cNvPr id="7" name="مربع نص 6">
            <a:extLst>
              <a:ext uri="{FF2B5EF4-FFF2-40B4-BE49-F238E27FC236}">
                <a16:creationId xmlns:a16="http://schemas.microsoft.com/office/drawing/2014/main" id="{300A0682-5314-0941-683C-E4C155475687}"/>
              </a:ext>
            </a:extLst>
          </p:cNvPr>
          <p:cNvSpPr txBox="1"/>
          <p:nvPr/>
        </p:nvSpPr>
        <p:spPr>
          <a:xfrm>
            <a:off x="5008098" y="1788114"/>
            <a:ext cx="7037913" cy="378565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rgbClr val="3F3F3F"/>
                </a:solidFill>
                <a:effectLst/>
                <a:uLnTx/>
                <a:uFillTx/>
                <a:latin typeface="Sakkal Majalla" panose="02000000000000000000" pitchFamily="2" charset="-78"/>
                <a:ea typeface="+mn-ea"/>
                <a:cs typeface="Sakkal Majalla" panose="02000000000000000000" pitchFamily="2" charset="-78"/>
              </a:rPr>
              <a:t>تُعد مرحلة جمع البيانات (</a:t>
            </a:r>
            <a:r>
              <a:rPr kumimoji="0" lang="en-US" sz="4000" b="0" i="0" u="none" strike="noStrike" kern="1200" cap="none" spc="0" normalizeH="0" baseline="0" noProof="0" dirty="0">
                <a:ln>
                  <a:noFill/>
                </a:ln>
                <a:solidFill>
                  <a:srgbClr val="3F3F3F"/>
                </a:solidFill>
                <a:effectLst/>
                <a:uLnTx/>
                <a:uFillTx/>
                <a:latin typeface="Sakkal Majalla" panose="02000000000000000000" pitchFamily="2" charset="-78"/>
                <a:ea typeface="+mn-ea"/>
                <a:cs typeface="Sakkal Majalla" panose="02000000000000000000" pitchFamily="2" charset="-78"/>
              </a:rPr>
              <a:t>Data Collection</a:t>
            </a:r>
            <a:r>
              <a:rPr kumimoji="0" lang="ar-SA" sz="4000" b="0" i="0" u="none" strike="noStrike" kern="1200" cap="none" spc="0" normalizeH="0" baseline="0" noProof="0" dirty="0">
                <a:ln>
                  <a:noFill/>
                </a:ln>
                <a:solidFill>
                  <a:srgbClr val="3F3F3F"/>
                </a:solidFill>
                <a:effectLst/>
                <a:uLnTx/>
                <a:uFillTx/>
                <a:latin typeface="Sakkal Majalla" panose="02000000000000000000" pitchFamily="2" charset="-78"/>
                <a:ea typeface="+mn-ea"/>
                <a:cs typeface="Sakkal Majalla" panose="02000000000000000000" pitchFamily="2" charset="-78"/>
              </a:rPr>
              <a:t>)من أهم مراحل الدراسة لظاهرة معينة، وهي عملية جمع الحقائق والأرقام والكلمات للمتغيرات المستهدفة وتحسينها، ويمكن جمع البيانات باستخدام أجهزة مختلفة مثل المستشعرات ومسجلات البيانات.</a:t>
            </a:r>
          </a:p>
        </p:txBody>
      </p:sp>
      <p:pic>
        <p:nvPicPr>
          <p:cNvPr id="5" name="صورة 4">
            <a:extLst>
              <a:ext uri="{FF2B5EF4-FFF2-40B4-BE49-F238E27FC236}">
                <a16:creationId xmlns:a16="http://schemas.microsoft.com/office/drawing/2014/main" id="{6F249667-D7C5-29EE-4152-F8A2B570A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89" y="1661504"/>
            <a:ext cx="5322006" cy="4691575"/>
          </a:xfrm>
          <a:prstGeom prst="rect">
            <a:avLst/>
          </a:prstGeom>
        </p:spPr>
      </p:pic>
    </p:spTree>
    <p:extLst>
      <p:ext uri="{BB962C8B-B14F-4D97-AF65-F5344CB8AC3E}">
        <p14:creationId xmlns:p14="http://schemas.microsoft.com/office/powerpoint/2010/main" val="104339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جمع البيانات</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pic>
        <p:nvPicPr>
          <p:cNvPr id="6" name="صورة 5" descr="صورة تحتوي على نص, ساعة, ساعة حائط&#10;&#10;تم إنشاء الوصف تلقائياً">
            <a:extLst>
              <a:ext uri="{FF2B5EF4-FFF2-40B4-BE49-F238E27FC236}">
                <a16:creationId xmlns:a16="http://schemas.microsoft.com/office/drawing/2014/main" id="{5B891AD1-6D1D-5B8F-24D5-A0AFF36BA9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5" y="1509813"/>
            <a:ext cx="5333288" cy="4977735"/>
          </a:xfrm>
          <a:prstGeom prst="rect">
            <a:avLst/>
          </a:prstGeom>
        </p:spPr>
      </p:pic>
      <p:sp>
        <p:nvSpPr>
          <p:cNvPr id="10" name="مربع نص 9">
            <a:extLst>
              <a:ext uri="{FF2B5EF4-FFF2-40B4-BE49-F238E27FC236}">
                <a16:creationId xmlns:a16="http://schemas.microsoft.com/office/drawing/2014/main" id="{DA7E317E-0201-8832-C0CD-B27C54814F96}"/>
              </a:ext>
            </a:extLst>
          </p:cNvPr>
          <p:cNvSpPr txBox="1"/>
          <p:nvPr/>
        </p:nvSpPr>
        <p:spPr>
          <a:xfrm>
            <a:off x="4863833" y="1705224"/>
            <a:ext cx="6808763" cy="4524315"/>
          </a:xfrm>
          <a:prstGeom prst="rect">
            <a:avLst/>
          </a:prstGeom>
          <a:noFill/>
        </p:spPr>
        <p:txBody>
          <a:bodyPr wrap="square">
            <a:spAutoFit/>
          </a:bodyPr>
          <a:lstStyle/>
          <a:p>
            <a:pPr algn="ctr"/>
            <a:r>
              <a:rPr lang="ar-SA" sz="3200" b="0" i="0" u="none" strike="noStrike" baseline="0" dirty="0">
                <a:solidFill>
                  <a:srgbClr val="3F3F3F"/>
                </a:solidFill>
                <a:latin typeface="Sakkal Majalla" panose="02000000000000000000" pitchFamily="2" charset="-78"/>
                <a:cs typeface="Sakkal Majalla" panose="02000000000000000000" pitchFamily="2" charset="-78"/>
              </a:rPr>
              <a:t>تختلف طرق جمع البيانات باختلاف الوصف، ولكن تظل عملية التحقق من مراحل جمع البيانات بطريقة دقيقة وصادقة مهمة دائمًا فمثلاً:</a:t>
            </a:r>
          </a:p>
          <a:p>
            <a:pPr algn="ctr"/>
            <a:r>
              <a:rPr lang="ar-SA" sz="3200" b="0" i="0" u="none" strike="noStrike" baseline="0" dirty="0">
                <a:solidFill>
                  <a:srgbClr val="3F3F3F"/>
                </a:solidFill>
                <a:latin typeface="Sakkal Majalla" panose="02000000000000000000" pitchFamily="2" charset="-78"/>
                <a:cs typeface="Sakkal Majalla" panose="02000000000000000000" pitchFamily="2" charset="-78"/>
              </a:rPr>
              <a:t>تُعدُّ معرفة حالة الطقس واحدة من أهم المجالات المتعلقة بالسفر. يمكن استخدام العديد من الأجهزة لجمع العوامل المتعلقة بالطقس، بما في ذلك </a:t>
            </a:r>
            <a:r>
              <a:rPr lang="ar-SA" sz="3200" b="0" i="0" u="none" strike="noStrike" baseline="0" dirty="0">
                <a:solidFill>
                  <a:srgbClr val="A3CF60"/>
                </a:solidFill>
                <a:latin typeface="Sakkal Majalla" panose="02000000000000000000" pitchFamily="2" charset="-78"/>
                <a:cs typeface="Sakkal Majalla" panose="02000000000000000000" pitchFamily="2" charset="-78"/>
              </a:rPr>
              <a:t>مستشعرات درجة الحرارة </a:t>
            </a:r>
            <a:r>
              <a:rPr lang="ar-SA" sz="3200" b="0" i="0" u="none" strike="noStrike" baseline="0" dirty="0">
                <a:solidFill>
                  <a:srgbClr val="FFC000"/>
                </a:solidFill>
                <a:latin typeface="Sakkal Majalla" panose="02000000000000000000" pitchFamily="2" charset="-78"/>
                <a:cs typeface="Sakkal Majalla" panose="02000000000000000000" pitchFamily="2" charset="-78"/>
              </a:rPr>
              <a:t>ومستشعرات الرياح </a:t>
            </a:r>
            <a:r>
              <a:rPr lang="ar-SA" sz="3200" b="0" i="0" u="none" strike="noStrike" baseline="0" dirty="0">
                <a:solidFill>
                  <a:srgbClr val="00B0F0"/>
                </a:solidFill>
                <a:latin typeface="Sakkal Majalla" panose="02000000000000000000" pitchFamily="2" charset="-78"/>
                <a:cs typeface="Sakkal Majalla" panose="02000000000000000000" pitchFamily="2" charset="-78"/>
              </a:rPr>
              <a:t>ومقاييس المطر </a:t>
            </a:r>
            <a:r>
              <a:rPr lang="ar-SA" sz="3200" b="0" i="0" u="none" strike="noStrike" baseline="0" dirty="0">
                <a:solidFill>
                  <a:srgbClr val="D36400"/>
                </a:solidFill>
                <a:latin typeface="Sakkal Majalla" panose="02000000000000000000" pitchFamily="2" charset="-78"/>
                <a:cs typeface="Sakkal Majalla" panose="02000000000000000000" pitchFamily="2" charset="-78"/>
              </a:rPr>
              <a:t>ومقاييس الرطوبة</a:t>
            </a:r>
            <a:r>
              <a:rPr lang="ar-SA" sz="3200" b="0" i="0" u="none" strike="noStrike" baseline="0" dirty="0">
                <a:solidFill>
                  <a:srgbClr val="3F3F3F"/>
                </a:solidFill>
                <a:latin typeface="Sakkal Majalla" panose="02000000000000000000" pitchFamily="2" charset="-78"/>
                <a:cs typeface="Sakkal Majalla" panose="02000000000000000000" pitchFamily="2" charset="-78"/>
              </a:rPr>
              <a:t>.</a:t>
            </a:r>
          </a:p>
          <a:p>
            <a:pPr algn="ctr"/>
            <a:r>
              <a:rPr lang="ar-SA" sz="3200" b="0" i="0" u="none" strike="noStrike" baseline="0" dirty="0">
                <a:solidFill>
                  <a:srgbClr val="3F3F3F"/>
                </a:solidFill>
                <a:latin typeface="Sakkal Majalla" panose="02000000000000000000" pitchFamily="2" charset="-78"/>
                <a:cs typeface="Sakkal Majalla" panose="02000000000000000000" pitchFamily="2" charset="-78"/>
              </a:rPr>
              <a:t>البيانات التي يتم جمعها من هذه الأجهزة هي: </a:t>
            </a:r>
            <a:r>
              <a:rPr lang="ar-SA" sz="3200" b="0" i="0" u="none" strike="noStrike" baseline="0" dirty="0">
                <a:solidFill>
                  <a:srgbClr val="7030A0"/>
                </a:solidFill>
                <a:latin typeface="Sakkal Majalla" panose="02000000000000000000" pitchFamily="2" charset="-78"/>
                <a:cs typeface="Sakkal Majalla" panose="02000000000000000000" pitchFamily="2" charset="-78"/>
              </a:rPr>
              <a:t>قيم درجة الحرارة، وقيم سرعة الرياح، ومعدل هطول الأمطار</a:t>
            </a:r>
            <a:r>
              <a:rPr lang="ar-SA" sz="3200" b="0" i="0" u="none" strike="noStrike" baseline="0" dirty="0">
                <a:solidFill>
                  <a:srgbClr val="3F3F3F"/>
                </a:solidFill>
                <a:latin typeface="Sakkal Majalla" panose="02000000000000000000" pitchFamily="2" charset="-78"/>
                <a:cs typeface="Sakkal Majalla" panose="02000000000000000000" pitchFamily="2" charset="-78"/>
              </a:rPr>
              <a:t>.</a:t>
            </a:r>
            <a:endParaRPr lang="ar-SA" sz="3200" dirty="0">
              <a:solidFill>
                <a:srgbClr val="3F3F3F"/>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6265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7258929" y="268581"/>
            <a:ext cx="4716744"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مصادر البيانات الرئيسة والثانوية</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4169" y="2153874"/>
            <a:ext cx="474518" cy="474518"/>
          </a:xfrm>
          <a:prstGeom prst="rect">
            <a:avLst/>
          </a:prstGeom>
        </p:spPr>
      </p:pic>
      <p:sp>
        <p:nvSpPr>
          <p:cNvPr id="3" name="مربع نص 2">
            <a:extLst>
              <a:ext uri="{FF2B5EF4-FFF2-40B4-BE49-F238E27FC236}">
                <a16:creationId xmlns:a16="http://schemas.microsoft.com/office/drawing/2014/main" id="{297B0178-C470-5997-079A-7961D7DC8357}"/>
              </a:ext>
            </a:extLst>
          </p:cNvPr>
          <p:cNvSpPr txBox="1"/>
          <p:nvPr/>
        </p:nvSpPr>
        <p:spPr>
          <a:xfrm>
            <a:off x="3186644" y="1915138"/>
            <a:ext cx="6098344" cy="584775"/>
          </a:xfrm>
          <a:prstGeom prst="rect">
            <a:avLst/>
          </a:prstGeom>
          <a:noFill/>
        </p:spPr>
        <p:txBody>
          <a:bodyPr wrap="square">
            <a:spAutoFit/>
          </a:bodyPr>
          <a:lstStyle/>
          <a:p>
            <a:pPr algn="ctr"/>
            <a:r>
              <a:rPr lang="ar-SA" sz="3200" b="1" i="0" u="none" strike="noStrike" baseline="0" dirty="0">
                <a:solidFill>
                  <a:srgbClr val="000000"/>
                </a:solidFill>
                <a:latin typeface="Calibri" panose="020F0502020204030204" pitchFamily="34" charset="0"/>
                <a:cs typeface="Calibri" panose="020F0502020204030204" pitchFamily="34" charset="0"/>
              </a:rPr>
              <a:t>يوجد تصنيفان أساسيان لمصادر البيانات:</a:t>
            </a:r>
          </a:p>
        </p:txBody>
      </p:sp>
      <p:grpSp>
        <p:nvGrpSpPr>
          <p:cNvPr id="15" name="مجموعة 14">
            <a:extLst>
              <a:ext uri="{FF2B5EF4-FFF2-40B4-BE49-F238E27FC236}">
                <a16:creationId xmlns:a16="http://schemas.microsoft.com/office/drawing/2014/main" id="{9E738D43-A7EF-2775-DFCD-9E7E010E7519}"/>
              </a:ext>
            </a:extLst>
          </p:cNvPr>
          <p:cNvGrpSpPr/>
          <p:nvPr/>
        </p:nvGrpSpPr>
        <p:grpSpPr>
          <a:xfrm>
            <a:off x="6225576" y="2681035"/>
            <a:ext cx="3056756" cy="2489981"/>
            <a:chOff x="7230794" y="3066757"/>
            <a:chExt cx="3056756" cy="2489981"/>
          </a:xfrm>
        </p:grpSpPr>
        <p:grpSp>
          <p:nvGrpSpPr>
            <p:cNvPr id="10" name="مجموعة 9">
              <a:extLst>
                <a:ext uri="{FF2B5EF4-FFF2-40B4-BE49-F238E27FC236}">
                  <a16:creationId xmlns:a16="http://schemas.microsoft.com/office/drawing/2014/main" id="{445C840C-7202-A908-EC67-97435C409FC2}"/>
                </a:ext>
              </a:extLst>
            </p:cNvPr>
            <p:cNvGrpSpPr/>
            <p:nvPr/>
          </p:nvGrpSpPr>
          <p:grpSpPr>
            <a:xfrm>
              <a:off x="7230794" y="3066757"/>
              <a:ext cx="3056756" cy="2489981"/>
              <a:chOff x="7230794" y="3066757"/>
              <a:chExt cx="3056756" cy="2489981"/>
            </a:xfrm>
          </p:grpSpPr>
          <p:sp>
            <p:nvSpPr>
              <p:cNvPr id="2" name="مستطيل: زوايا مستديرة 1">
                <a:extLst>
                  <a:ext uri="{FF2B5EF4-FFF2-40B4-BE49-F238E27FC236}">
                    <a16:creationId xmlns:a16="http://schemas.microsoft.com/office/drawing/2014/main" id="{97A15F7A-7AA3-0CD6-84CC-DF907751BBA8}"/>
                  </a:ext>
                </a:extLst>
              </p:cNvPr>
              <p:cNvSpPr/>
              <p:nvPr/>
            </p:nvSpPr>
            <p:spPr>
              <a:xfrm>
                <a:off x="7230794" y="3066757"/>
                <a:ext cx="3056756" cy="2489981"/>
              </a:xfrm>
              <a:prstGeom prst="roundRect">
                <a:avLst/>
              </a:prstGeom>
              <a:solidFill>
                <a:srgbClr val="FED81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زوايا مستديرة 4">
                <a:extLst>
                  <a:ext uri="{FF2B5EF4-FFF2-40B4-BE49-F238E27FC236}">
                    <a16:creationId xmlns:a16="http://schemas.microsoft.com/office/drawing/2014/main" id="{957D1224-75A3-490C-22E7-293CEDFDD302}"/>
                  </a:ext>
                </a:extLst>
              </p:cNvPr>
              <p:cNvSpPr/>
              <p:nvPr/>
            </p:nvSpPr>
            <p:spPr>
              <a:xfrm>
                <a:off x="7493080" y="3247878"/>
                <a:ext cx="2532184" cy="212773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2" name="مربع نص 11">
              <a:extLst>
                <a:ext uri="{FF2B5EF4-FFF2-40B4-BE49-F238E27FC236}">
                  <a16:creationId xmlns:a16="http://schemas.microsoft.com/office/drawing/2014/main" id="{E49DA46C-EA2D-59FD-34EC-01966AF9D434}"/>
                </a:ext>
              </a:extLst>
            </p:cNvPr>
            <p:cNvSpPr txBox="1"/>
            <p:nvPr/>
          </p:nvSpPr>
          <p:spPr>
            <a:xfrm>
              <a:off x="7669668" y="3447533"/>
              <a:ext cx="2179008" cy="1815882"/>
            </a:xfrm>
            <a:prstGeom prst="rect">
              <a:avLst/>
            </a:prstGeom>
            <a:noFill/>
          </p:spPr>
          <p:txBody>
            <a:bodyPr wrap="square">
              <a:spAutoFit/>
            </a:bodyPr>
            <a:lstStyle/>
            <a:p>
              <a:pPr algn="ctr"/>
              <a:r>
                <a:rPr lang="ar-SA" sz="2800" b="1" i="0" u="none" strike="noStrike" baseline="0" dirty="0">
                  <a:latin typeface="Calibri-Bold"/>
                  <a:cs typeface="Calibri" panose="020F0502020204030204" pitchFamily="34" charset="0"/>
                </a:rPr>
                <a:t>مصادر البيانات الرئيسة </a:t>
              </a:r>
              <a:r>
                <a:rPr lang="en-US" sz="2800" b="0" i="0" u="none" strike="noStrike" baseline="0" dirty="0">
                  <a:latin typeface="Calibri" panose="020F0502020204030204" pitchFamily="34" charset="0"/>
                  <a:cs typeface="Calibri" panose="020F0502020204030204" pitchFamily="34" charset="0"/>
                </a:rPr>
                <a:t>primary data sources</a:t>
              </a:r>
              <a:r>
                <a:rPr lang="ar-SA" sz="2800" b="0" i="0" u="none" strike="noStrike" baseline="0" dirty="0">
                  <a:latin typeface="Calibri" panose="020F0502020204030204" pitchFamily="34" charset="0"/>
                  <a:cs typeface="Calibri" panose="020F0502020204030204" pitchFamily="34" charset="0"/>
                </a:rPr>
                <a:t> </a:t>
              </a:r>
              <a:endParaRPr lang="ar-SA" sz="2800" dirty="0"/>
            </a:p>
          </p:txBody>
        </p:sp>
      </p:grpSp>
      <p:grpSp>
        <p:nvGrpSpPr>
          <p:cNvPr id="16" name="مجموعة 15">
            <a:extLst>
              <a:ext uri="{FF2B5EF4-FFF2-40B4-BE49-F238E27FC236}">
                <a16:creationId xmlns:a16="http://schemas.microsoft.com/office/drawing/2014/main" id="{B94B9E07-12A8-52BD-7D1E-E43E986EBAF1}"/>
              </a:ext>
            </a:extLst>
          </p:cNvPr>
          <p:cNvGrpSpPr/>
          <p:nvPr/>
        </p:nvGrpSpPr>
        <p:grpSpPr>
          <a:xfrm>
            <a:off x="2906534" y="2724761"/>
            <a:ext cx="3056756" cy="2489981"/>
            <a:chOff x="2121877" y="3066757"/>
            <a:chExt cx="3056756" cy="2489981"/>
          </a:xfrm>
        </p:grpSpPr>
        <p:grpSp>
          <p:nvGrpSpPr>
            <p:cNvPr id="7" name="مجموعة 6">
              <a:extLst>
                <a:ext uri="{FF2B5EF4-FFF2-40B4-BE49-F238E27FC236}">
                  <a16:creationId xmlns:a16="http://schemas.microsoft.com/office/drawing/2014/main" id="{6FB221F3-F723-E52D-872F-556054B37A5D}"/>
                </a:ext>
              </a:extLst>
            </p:cNvPr>
            <p:cNvGrpSpPr/>
            <p:nvPr/>
          </p:nvGrpSpPr>
          <p:grpSpPr>
            <a:xfrm>
              <a:off x="2121877" y="3066757"/>
              <a:ext cx="3056756" cy="2489981"/>
              <a:chOff x="2121877" y="3066757"/>
              <a:chExt cx="3056756" cy="2489981"/>
            </a:xfrm>
          </p:grpSpPr>
          <p:sp>
            <p:nvSpPr>
              <p:cNvPr id="4" name="مستطيل: زوايا مستديرة 3">
                <a:extLst>
                  <a:ext uri="{FF2B5EF4-FFF2-40B4-BE49-F238E27FC236}">
                    <a16:creationId xmlns:a16="http://schemas.microsoft.com/office/drawing/2014/main" id="{3C0F91D0-332D-D158-BF3B-CBC414ECC348}"/>
                  </a:ext>
                </a:extLst>
              </p:cNvPr>
              <p:cNvSpPr/>
              <p:nvPr/>
            </p:nvSpPr>
            <p:spPr>
              <a:xfrm>
                <a:off x="2121877" y="3066757"/>
                <a:ext cx="3056756" cy="2489981"/>
              </a:xfrm>
              <a:prstGeom prst="roundRect">
                <a:avLst/>
              </a:prstGeom>
              <a:solidFill>
                <a:srgbClr val="93BE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مستطيل: زوايا مستديرة 5">
                <a:extLst>
                  <a:ext uri="{FF2B5EF4-FFF2-40B4-BE49-F238E27FC236}">
                    <a16:creationId xmlns:a16="http://schemas.microsoft.com/office/drawing/2014/main" id="{FE34D603-2B1C-7ED4-9C27-54F95BE51192}"/>
                  </a:ext>
                </a:extLst>
              </p:cNvPr>
              <p:cNvSpPr/>
              <p:nvPr/>
            </p:nvSpPr>
            <p:spPr>
              <a:xfrm>
                <a:off x="2384163" y="3247878"/>
                <a:ext cx="2532184" cy="212773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4" name="مربع نص 13">
              <a:extLst>
                <a:ext uri="{FF2B5EF4-FFF2-40B4-BE49-F238E27FC236}">
                  <a16:creationId xmlns:a16="http://schemas.microsoft.com/office/drawing/2014/main" id="{44AE19E7-4D2D-3740-2BB9-7EB21D3CF513}"/>
                </a:ext>
              </a:extLst>
            </p:cNvPr>
            <p:cNvSpPr txBox="1"/>
            <p:nvPr/>
          </p:nvSpPr>
          <p:spPr>
            <a:xfrm>
              <a:off x="2297696" y="3403806"/>
              <a:ext cx="2705118" cy="1815882"/>
            </a:xfrm>
            <a:prstGeom prst="rect">
              <a:avLst/>
            </a:prstGeom>
            <a:noFill/>
          </p:spPr>
          <p:txBody>
            <a:bodyPr wrap="square">
              <a:spAutoFit/>
            </a:bodyPr>
            <a:lstStyle/>
            <a:p>
              <a:pPr algn="ctr"/>
              <a:r>
                <a:rPr lang="ar-SA" sz="2800" b="1" i="0" u="none" strike="noStrike" baseline="0" dirty="0">
                  <a:latin typeface="Calibri-Bold"/>
                  <a:cs typeface="Calibri" panose="020F0502020204030204" pitchFamily="34" charset="0"/>
                </a:rPr>
                <a:t>مصادر البيانات الثانوية </a:t>
              </a:r>
            </a:p>
            <a:p>
              <a:pPr algn="ctr"/>
              <a:r>
                <a:rPr lang="en-US" sz="2800" b="0" i="0" u="none" strike="noStrike" baseline="0" dirty="0">
                  <a:latin typeface="Calibri" panose="020F0502020204030204" pitchFamily="34" charset="0"/>
                  <a:cs typeface="Calibri" panose="020F0502020204030204" pitchFamily="34" charset="0"/>
                </a:rPr>
                <a:t>secondary data sources</a:t>
              </a:r>
            </a:p>
          </p:txBody>
        </p:sp>
      </p:grpSp>
    </p:spTree>
    <p:extLst>
      <p:ext uri="{BB962C8B-B14F-4D97-AF65-F5344CB8AC3E}">
        <p14:creationId xmlns:p14="http://schemas.microsoft.com/office/powerpoint/2010/main" val="40778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خطط انسيابي: محطة طرفية 7">
            <a:extLst>
              <a:ext uri="{FF2B5EF4-FFF2-40B4-BE49-F238E27FC236}">
                <a16:creationId xmlns:a16="http://schemas.microsoft.com/office/drawing/2014/main" id="{77BD8AC2-DE36-51A7-0CE1-DBFD441806A2}"/>
              </a:ext>
            </a:extLst>
          </p:cNvPr>
          <p:cNvSpPr/>
          <p:nvPr/>
        </p:nvSpPr>
        <p:spPr>
          <a:xfrm>
            <a:off x="8268215" y="508789"/>
            <a:ext cx="3440172" cy="1023743"/>
          </a:xfrm>
          <a:prstGeom prst="flowChartTerminator">
            <a:avLst/>
          </a:prstGeom>
          <a:solidFill>
            <a:srgbClr val="40B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bg1"/>
                </a:solidFill>
                <a:latin typeface="Sakkal Majalla" panose="02000000000000000000" pitchFamily="2" charset="-78"/>
                <a:cs typeface="Sakkal Majalla" panose="02000000000000000000" pitchFamily="2" charset="-78"/>
              </a:rPr>
              <a:t>مصادر البيانات الرئيسة</a:t>
            </a:r>
          </a:p>
        </p:txBody>
      </p:sp>
      <p:pic>
        <p:nvPicPr>
          <p:cNvPr id="9" name="رسم 8" descr="نظارة ثلاثية الأبعاد مع تعبئة خالصة">
            <a:extLst>
              <a:ext uri="{FF2B5EF4-FFF2-40B4-BE49-F238E27FC236}">
                <a16:creationId xmlns:a16="http://schemas.microsoft.com/office/drawing/2014/main" id="{478C11C2-9668-5C41-B337-AB75E4D67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67880" y="1802181"/>
            <a:ext cx="474518" cy="474518"/>
          </a:xfrm>
          <a:prstGeom prst="rect">
            <a:avLst/>
          </a:prstGeom>
        </p:spPr>
      </p:pic>
      <p:sp>
        <p:nvSpPr>
          <p:cNvPr id="2" name="مستطيل 1">
            <a:extLst>
              <a:ext uri="{FF2B5EF4-FFF2-40B4-BE49-F238E27FC236}">
                <a16:creationId xmlns:a16="http://schemas.microsoft.com/office/drawing/2014/main" id="{9D46D1A4-1BE6-1F39-6D85-EEC5CA4621F7}"/>
              </a:ext>
            </a:extLst>
          </p:cNvPr>
          <p:cNvSpPr/>
          <p:nvPr/>
        </p:nvSpPr>
        <p:spPr>
          <a:xfrm>
            <a:off x="531016" y="1332209"/>
            <a:ext cx="11129963" cy="1888979"/>
          </a:xfrm>
          <a:prstGeom prst="rect">
            <a:avLst/>
          </a:prstGeom>
          <a:noFill/>
        </p:spPr>
        <p:txBody>
          <a:bodyPr wrap="square" lIns="68580" tIns="34290" rIns="68580" bIns="34290">
            <a:spAutoFit/>
          </a:bodyPr>
          <a:lstStyle/>
          <a:p>
            <a:pPr algn="ctr">
              <a:lnSpc>
                <a:spcPct val="200000"/>
              </a:lnSpc>
            </a:pPr>
            <a:r>
              <a:rPr lang="ar-SA" sz="3200" b="1" dirty="0">
                <a:latin typeface="Calibri" panose="020F0502020204030204" pitchFamily="34" charset="0"/>
                <a:cs typeface="Calibri" panose="020F0502020204030204" pitchFamily="34" charset="0"/>
              </a:rPr>
              <a:t>يحتوي مصدر البيانات الرئيسية على بيانات لم تجمع من قبل</a:t>
            </a:r>
          </a:p>
          <a:p>
            <a:pPr algn="ctr">
              <a:lnSpc>
                <a:spcPct val="200000"/>
              </a:lnSpc>
            </a:pPr>
            <a:r>
              <a:rPr lang="ar-SA" sz="3200" b="1" dirty="0">
                <a:latin typeface="Calibri" panose="020F0502020204030204" pitchFamily="34" charset="0"/>
                <a:cs typeface="Calibri" panose="020F0502020204030204" pitchFamily="34" charset="0"/>
              </a:rPr>
              <a:t> وهي بيانات أساسية</a:t>
            </a:r>
          </a:p>
        </p:txBody>
      </p:sp>
      <p:pic>
        <p:nvPicPr>
          <p:cNvPr id="4" name="صورة 3">
            <a:extLst>
              <a:ext uri="{FF2B5EF4-FFF2-40B4-BE49-F238E27FC236}">
                <a16:creationId xmlns:a16="http://schemas.microsoft.com/office/drawing/2014/main" id="{BF22CCCC-B386-80D8-9E5C-0CB0F23551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2167" y="2355952"/>
            <a:ext cx="7311425" cy="5482473"/>
          </a:xfrm>
          <a:prstGeom prst="rect">
            <a:avLst/>
          </a:prstGeom>
        </p:spPr>
      </p:pic>
    </p:spTree>
    <p:extLst>
      <p:ext uri="{BB962C8B-B14F-4D97-AF65-F5344CB8AC3E}">
        <p14:creationId xmlns:p14="http://schemas.microsoft.com/office/powerpoint/2010/main" val="152175676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1458</TotalTime>
  <Words>790</Words>
  <Application>Microsoft Office PowerPoint</Application>
  <PresentationFormat>شاشة عريضة</PresentationFormat>
  <Paragraphs>88</Paragraphs>
  <Slides>26</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26</vt:i4>
      </vt:variant>
    </vt:vector>
  </HeadingPairs>
  <TitlesOfParts>
    <vt:vector size="34" baseType="lpstr">
      <vt:lpstr>Arial</vt:lpstr>
      <vt:lpstr>Calibri</vt:lpstr>
      <vt:lpstr>Calibri Light</vt:lpstr>
      <vt:lpstr>Calibri-Bold</vt:lpstr>
      <vt:lpstr>Montserrat</vt:lpstr>
      <vt:lpstr>Sakkal Majalla</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التطبيق الجزء العملي على برنامج إكسل</vt:lpstr>
      <vt:lpstr>عرض تقديمي في PowerPoint</vt:lpstr>
      <vt:lpstr>عرض تقديمي في PowerPoint</vt:lpstr>
      <vt:lpstr>عرض تقديمي في PowerPoint</vt:lpstr>
      <vt:lpstr>شكرا لحسن المتابعة والمشاركة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abeer saleh</dc:creator>
  <cp:lastModifiedBy>abeer saleh</cp:lastModifiedBy>
  <cp:revision>57</cp:revision>
  <dcterms:created xsi:type="dcterms:W3CDTF">2022-12-17T19:40:38Z</dcterms:created>
  <dcterms:modified xsi:type="dcterms:W3CDTF">2022-12-26T21:35:05Z</dcterms:modified>
</cp:coreProperties>
</file>